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34" r:id="rId1"/>
    <p:sldMasterId id="2147483846" r:id="rId2"/>
  </p:sldMasterIdLst>
  <p:notesMasterIdLst>
    <p:notesMasterId r:id="rId40"/>
  </p:notesMasterIdLst>
  <p:handoutMasterIdLst>
    <p:handoutMasterId r:id="rId41"/>
  </p:handoutMasterIdLst>
  <p:sldIdLst>
    <p:sldId id="430" r:id="rId3"/>
    <p:sldId id="374" r:id="rId4"/>
    <p:sldId id="425" r:id="rId5"/>
    <p:sldId id="427" r:id="rId6"/>
    <p:sldId id="426" r:id="rId7"/>
    <p:sldId id="388" r:id="rId8"/>
    <p:sldId id="438" r:id="rId9"/>
    <p:sldId id="389" r:id="rId10"/>
    <p:sldId id="428" r:id="rId11"/>
    <p:sldId id="391" r:id="rId12"/>
    <p:sldId id="436" r:id="rId13"/>
    <p:sldId id="392" r:id="rId14"/>
    <p:sldId id="393" r:id="rId15"/>
    <p:sldId id="394" r:id="rId16"/>
    <p:sldId id="396" r:id="rId17"/>
    <p:sldId id="437" r:id="rId18"/>
    <p:sldId id="397" r:id="rId19"/>
    <p:sldId id="399" r:id="rId20"/>
    <p:sldId id="402" r:id="rId21"/>
    <p:sldId id="433" r:id="rId22"/>
    <p:sldId id="431" r:id="rId23"/>
    <p:sldId id="403" r:id="rId24"/>
    <p:sldId id="435" r:id="rId25"/>
    <p:sldId id="404" r:id="rId26"/>
    <p:sldId id="429" r:id="rId27"/>
    <p:sldId id="405" r:id="rId28"/>
    <p:sldId id="406" r:id="rId29"/>
    <p:sldId id="407" r:id="rId30"/>
    <p:sldId id="408" r:id="rId31"/>
    <p:sldId id="409" r:id="rId32"/>
    <p:sldId id="411" r:id="rId33"/>
    <p:sldId id="412" r:id="rId34"/>
    <p:sldId id="413" r:id="rId35"/>
    <p:sldId id="414" r:id="rId36"/>
    <p:sldId id="415" r:id="rId37"/>
    <p:sldId id="417" r:id="rId38"/>
    <p:sldId id="421" r:id="rId39"/>
  </p:sldIdLst>
  <p:sldSz cx="9144000" cy="6858000" type="screen4x3"/>
  <p:notesSz cx="6797675" cy="9928225"/>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66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FF"/>
    <a:srgbClr val="FFFF66"/>
    <a:srgbClr val="FFCC99"/>
    <a:srgbClr val="FF3300"/>
    <a:srgbClr val="FF0066"/>
    <a:srgbClr val="FF00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1008" autoAdjust="0"/>
  </p:normalViewPr>
  <p:slideViewPr>
    <p:cSldViewPr>
      <p:cViewPr varScale="1">
        <p:scale>
          <a:sx n="84" d="100"/>
          <a:sy n="84" d="100"/>
        </p:scale>
        <p:origin x="-1434" y="-72"/>
      </p:cViewPr>
      <p:guideLst>
        <p:guide orient="horz" pos="2160"/>
        <p:guide pos="2880"/>
      </p:guideLst>
    </p:cSldViewPr>
  </p:slideViewPr>
  <p:outlineViewPr>
    <p:cViewPr>
      <p:scale>
        <a:sx n="33" d="100"/>
        <a:sy n="33" d="100"/>
      </p:scale>
      <p:origin x="0" y="5712"/>
    </p:cViewPr>
  </p:outlineViewPr>
  <p:notesTextViewPr>
    <p:cViewPr>
      <p:scale>
        <a:sx n="100" d="100"/>
        <a:sy n="100" d="100"/>
      </p:scale>
      <p:origin x="0" y="0"/>
    </p:cViewPr>
  </p:notesTextViewPr>
  <p:sorterViewPr>
    <p:cViewPr>
      <p:scale>
        <a:sx n="75" d="100"/>
        <a:sy n="75" d="100"/>
      </p:scale>
      <p:origin x="0" y="103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17825" cy="534988"/>
          </a:xfrm>
          <a:prstGeom prst="rect">
            <a:avLst/>
          </a:prstGeom>
          <a:noFill/>
          <a:ln w="9525">
            <a:noFill/>
            <a:miter lim="800000"/>
            <a:headEnd/>
            <a:tailEnd/>
          </a:ln>
          <a:effectLst/>
        </p:spPr>
        <p:txBody>
          <a:bodyPr vert="horz" wrap="square" lIns="91784" tIns="45892" rIns="91784" bIns="45892" numCol="1" anchor="t" anchorCtr="0" compatLnSpc="1">
            <a:prstTxWarp prst="textNoShape">
              <a:avLst/>
            </a:prstTxWarp>
          </a:bodyPr>
          <a:lstStyle>
            <a:lvl1pPr defTabSz="917362" eaLnBrk="0" hangingPunct="0">
              <a:defRPr sz="1200">
                <a:latin typeface="Courier New" pitchFamily="49" charset="0"/>
              </a:defRPr>
            </a:lvl1pPr>
          </a:lstStyle>
          <a:p>
            <a:pPr>
              <a:defRPr/>
            </a:pPr>
            <a:endParaRPr lang="en-US"/>
          </a:p>
        </p:txBody>
      </p:sp>
      <p:sp>
        <p:nvSpPr>
          <p:cNvPr id="28675" name="Rectangle 3"/>
          <p:cNvSpPr>
            <a:spLocks noGrp="1" noChangeArrowheads="1"/>
          </p:cNvSpPr>
          <p:nvPr>
            <p:ph type="dt" sz="quarter" idx="1"/>
          </p:nvPr>
        </p:nvSpPr>
        <p:spPr bwMode="auto">
          <a:xfrm>
            <a:off x="3838575" y="0"/>
            <a:ext cx="2994025" cy="534988"/>
          </a:xfrm>
          <a:prstGeom prst="rect">
            <a:avLst/>
          </a:prstGeom>
          <a:noFill/>
          <a:ln w="9525">
            <a:noFill/>
            <a:miter lim="800000"/>
            <a:headEnd/>
            <a:tailEnd/>
          </a:ln>
          <a:effectLst/>
        </p:spPr>
        <p:txBody>
          <a:bodyPr vert="horz" wrap="square" lIns="91784" tIns="45892" rIns="91784" bIns="45892" numCol="1" anchor="t" anchorCtr="0" compatLnSpc="1">
            <a:prstTxWarp prst="textNoShape">
              <a:avLst/>
            </a:prstTxWarp>
          </a:bodyPr>
          <a:lstStyle>
            <a:lvl1pPr algn="r" defTabSz="917362" eaLnBrk="0" hangingPunct="0">
              <a:defRPr sz="1200">
                <a:latin typeface="Courier New" pitchFamily="49" charset="0"/>
              </a:defRPr>
            </a:lvl1pPr>
          </a:lstStyle>
          <a:p>
            <a:pPr>
              <a:defRPr/>
            </a:pPr>
            <a:endParaRPr lang="en-US"/>
          </a:p>
        </p:txBody>
      </p:sp>
      <p:sp>
        <p:nvSpPr>
          <p:cNvPr id="28676" name="Rectangle 4"/>
          <p:cNvSpPr>
            <a:spLocks noGrp="1" noChangeArrowheads="1"/>
          </p:cNvSpPr>
          <p:nvPr>
            <p:ph type="ftr" sz="quarter" idx="2"/>
          </p:nvPr>
        </p:nvSpPr>
        <p:spPr bwMode="auto">
          <a:xfrm>
            <a:off x="0" y="9463088"/>
            <a:ext cx="2917825" cy="457200"/>
          </a:xfrm>
          <a:prstGeom prst="rect">
            <a:avLst/>
          </a:prstGeom>
          <a:noFill/>
          <a:ln w="9525">
            <a:noFill/>
            <a:miter lim="800000"/>
            <a:headEnd/>
            <a:tailEnd/>
          </a:ln>
          <a:effectLst/>
        </p:spPr>
        <p:txBody>
          <a:bodyPr vert="horz" wrap="square" lIns="91784" tIns="45892" rIns="91784" bIns="45892" numCol="1" anchor="b" anchorCtr="0" compatLnSpc="1">
            <a:prstTxWarp prst="textNoShape">
              <a:avLst/>
            </a:prstTxWarp>
          </a:bodyPr>
          <a:lstStyle>
            <a:lvl1pPr defTabSz="917362" eaLnBrk="0" hangingPunct="0">
              <a:defRPr sz="1200">
                <a:latin typeface="Courier New" pitchFamily="49" charset="0"/>
              </a:defRPr>
            </a:lvl1pPr>
          </a:lstStyle>
          <a:p>
            <a:pPr>
              <a:defRPr/>
            </a:pPr>
            <a:endParaRPr lang="en-US"/>
          </a:p>
        </p:txBody>
      </p:sp>
      <p:sp>
        <p:nvSpPr>
          <p:cNvPr id="28677" name="Rectangle 5"/>
          <p:cNvSpPr>
            <a:spLocks noGrp="1" noChangeArrowheads="1"/>
          </p:cNvSpPr>
          <p:nvPr>
            <p:ph type="sldNum" sz="quarter" idx="3"/>
          </p:nvPr>
        </p:nvSpPr>
        <p:spPr bwMode="auto">
          <a:xfrm>
            <a:off x="3838575" y="9463088"/>
            <a:ext cx="2994025" cy="457200"/>
          </a:xfrm>
          <a:prstGeom prst="rect">
            <a:avLst/>
          </a:prstGeom>
          <a:noFill/>
          <a:ln w="9525">
            <a:noFill/>
            <a:miter lim="800000"/>
            <a:headEnd/>
            <a:tailEnd/>
          </a:ln>
          <a:effectLst/>
        </p:spPr>
        <p:txBody>
          <a:bodyPr vert="horz" wrap="square" lIns="91784" tIns="45892" rIns="91784" bIns="45892" numCol="1" anchor="b" anchorCtr="0" compatLnSpc="1">
            <a:prstTxWarp prst="textNoShape">
              <a:avLst/>
            </a:prstTxWarp>
          </a:bodyPr>
          <a:lstStyle>
            <a:lvl1pPr algn="r" defTabSz="917362" eaLnBrk="0" hangingPunct="0">
              <a:defRPr sz="1200">
                <a:latin typeface="Courier New" pitchFamily="49" charset="0"/>
              </a:defRPr>
            </a:lvl1pPr>
          </a:lstStyle>
          <a:p>
            <a:pPr>
              <a:defRPr/>
            </a:pPr>
            <a:fld id="{424CBD3C-F04A-484F-8E24-32FF15D763DD}" type="slidenum">
              <a:rPr lang="en-US"/>
              <a:pPr>
                <a:defRPr/>
              </a:pPr>
              <a:t>‹#›</a:t>
            </a:fld>
            <a:endParaRPr lang="en-US"/>
          </a:p>
        </p:txBody>
      </p:sp>
    </p:spTree>
    <p:extLst>
      <p:ext uri="{BB962C8B-B14F-4D97-AF65-F5344CB8AC3E}">
        <p14:creationId xmlns:p14="http://schemas.microsoft.com/office/powerpoint/2010/main" val="1970315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17825" cy="534988"/>
          </a:xfrm>
          <a:prstGeom prst="rect">
            <a:avLst/>
          </a:prstGeom>
          <a:noFill/>
          <a:ln w="9525">
            <a:noFill/>
            <a:miter lim="800000"/>
            <a:headEnd/>
            <a:tailEnd/>
          </a:ln>
          <a:effectLst/>
        </p:spPr>
        <p:txBody>
          <a:bodyPr vert="horz" wrap="square" lIns="91784" tIns="45892" rIns="91784" bIns="45892" numCol="1" anchor="t" anchorCtr="0" compatLnSpc="1">
            <a:prstTxWarp prst="textNoShape">
              <a:avLst/>
            </a:prstTxWarp>
          </a:bodyPr>
          <a:lstStyle>
            <a:lvl1pPr defTabSz="917362" eaLnBrk="0" hangingPunct="0">
              <a:defRPr sz="1200">
                <a:latin typeface="Courier New" pitchFamily="49" charset="0"/>
              </a:defRPr>
            </a:lvl1pPr>
          </a:lstStyle>
          <a:p>
            <a:pPr>
              <a:defRPr/>
            </a:pPr>
            <a:endParaRPr lang="en-US"/>
          </a:p>
        </p:txBody>
      </p:sp>
      <p:sp>
        <p:nvSpPr>
          <p:cNvPr id="89091" name="Rectangle 3"/>
          <p:cNvSpPr>
            <a:spLocks noGrp="1" noChangeArrowheads="1"/>
          </p:cNvSpPr>
          <p:nvPr>
            <p:ph type="dt" idx="1"/>
          </p:nvPr>
        </p:nvSpPr>
        <p:spPr bwMode="auto">
          <a:xfrm>
            <a:off x="3838575" y="0"/>
            <a:ext cx="2994025" cy="534988"/>
          </a:xfrm>
          <a:prstGeom prst="rect">
            <a:avLst/>
          </a:prstGeom>
          <a:noFill/>
          <a:ln w="9525">
            <a:noFill/>
            <a:miter lim="800000"/>
            <a:headEnd/>
            <a:tailEnd/>
          </a:ln>
          <a:effectLst/>
        </p:spPr>
        <p:txBody>
          <a:bodyPr vert="horz" wrap="square" lIns="91784" tIns="45892" rIns="91784" bIns="45892" numCol="1" anchor="t" anchorCtr="0" compatLnSpc="1">
            <a:prstTxWarp prst="textNoShape">
              <a:avLst/>
            </a:prstTxWarp>
          </a:bodyPr>
          <a:lstStyle>
            <a:lvl1pPr algn="r" defTabSz="917362" eaLnBrk="0" hangingPunct="0">
              <a:defRPr sz="1200">
                <a:latin typeface="Courier New" pitchFamily="49"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923925" y="762000"/>
            <a:ext cx="4984750" cy="3740150"/>
          </a:xfrm>
          <a:prstGeom prst="rect">
            <a:avLst/>
          </a:prstGeom>
          <a:noFill/>
          <a:ln w="9525">
            <a:solidFill>
              <a:srgbClr val="000000"/>
            </a:solidFill>
            <a:miter lim="800000"/>
            <a:headEnd/>
            <a:tailEnd/>
          </a:ln>
        </p:spPr>
      </p:sp>
      <p:sp>
        <p:nvSpPr>
          <p:cNvPr id="89093" name="Rectangle 5"/>
          <p:cNvSpPr>
            <a:spLocks noGrp="1" noChangeArrowheads="1"/>
          </p:cNvSpPr>
          <p:nvPr>
            <p:ph type="body" sz="quarter" idx="3"/>
          </p:nvPr>
        </p:nvSpPr>
        <p:spPr bwMode="auto">
          <a:xfrm>
            <a:off x="922338" y="4730750"/>
            <a:ext cx="4989512" cy="4425950"/>
          </a:xfrm>
          <a:prstGeom prst="rect">
            <a:avLst/>
          </a:prstGeom>
          <a:noFill/>
          <a:ln w="9525">
            <a:noFill/>
            <a:miter lim="800000"/>
            <a:headEnd/>
            <a:tailEnd/>
          </a:ln>
          <a:effectLst/>
        </p:spPr>
        <p:txBody>
          <a:bodyPr vert="horz" wrap="square" lIns="91784" tIns="45892" rIns="91784" bIns="4589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9094" name="Rectangle 6"/>
          <p:cNvSpPr>
            <a:spLocks noGrp="1" noChangeArrowheads="1"/>
          </p:cNvSpPr>
          <p:nvPr>
            <p:ph type="ftr" sz="quarter" idx="4"/>
          </p:nvPr>
        </p:nvSpPr>
        <p:spPr bwMode="auto">
          <a:xfrm>
            <a:off x="0" y="9463088"/>
            <a:ext cx="2917825" cy="457200"/>
          </a:xfrm>
          <a:prstGeom prst="rect">
            <a:avLst/>
          </a:prstGeom>
          <a:noFill/>
          <a:ln w="9525">
            <a:noFill/>
            <a:miter lim="800000"/>
            <a:headEnd/>
            <a:tailEnd/>
          </a:ln>
          <a:effectLst/>
        </p:spPr>
        <p:txBody>
          <a:bodyPr vert="horz" wrap="square" lIns="91784" tIns="45892" rIns="91784" bIns="45892" numCol="1" anchor="b" anchorCtr="0" compatLnSpc="1">
            <a:prstTxWarp prst="textNoShape">
              <a:avLst/>
            </a:prstTxWarp>
          </a:bodyPr>
          <a:lstStyle>
            <a:lvl1pPr defTabSz="917362" eaLnBrk="0" hangingPunct="0">
              <a:defRPr sz="1200">
                <a:latin typeface="Courier New" pitchFamily="49" charset="0"/>
              </a:defRPr>
            </a:lvl1pPr>
          </a:lstStyle>
          <a:p>
            <a:pPr>
              <a:defRPr/>
            </a:pPr>
            <a:endParaRPr lang="en-US"/>
          </a:p>
        </p:txBody>
      </p:sp>
      <p:sp>
        <p:nvSpPr>
          <p:cNvPr id="89095" name="Rectangle 7"/>
          <p:cNvSpPr>
            <a:spLocks noGrp="1" noChangeArrowheads="1"/>
          </p:cNvSpPr>
          <p:nvPr>
            <p:ph type="sldNum" sz="quarter" idx="5"/>
          </p:nvPr>
        </p:nvSpPr>
        <p:spPr bwMode="auto">
          <a:xfrm>
            <a:off x="3838575" y="9463088"/>
            <a:ext cx="2994025" cy="457200"/>
          </a:xfrm>
          <a:prstGeom prst="rect">
            <a:avLst/>
          </a:prstGeom>
          <a:noFill/>
          <a:ln w="9525">
            <a:noFill/>
            <a:miter lim="800000"/>
            <a:headEnd/>
            <a:tailEnd/>
          </a:ln>
          <a:effectLst/>
        </p:spPr>
        <p:txBody>
          <a:bodyPr vert="horz" wrap="square" lIns="91784" tIns="45892" rIns="91784" bIns="45892" numCol="1" anchor="b" anchorCtr="0" compatLnSpc="1">
            <a:prstTxWarp prst="textNoShape">
              <a:avLst/>
            </a:prstTxWarp>
          </a:bodyPr>
          <a:lstStyle>
            <a:lvl1pPr algn="r" defTabSz="917362" eaLnBrk="0" hangingPunct="0">
              <a:defRPr sz="1200">
                <a:latin typeface="Courier New" pitchFamily="49" charset="0"/>
              </a:defRPr>
            </a:lvl1pPr>
          </a:lstStyle>
          <a:p>
            <a:pPr>
              <a:defRPr/>
            </a:pPr>
            <a:fld id="{A30BFB57-C65D-4BCF-9557-481E50590A55}" type="slidenum">
              <a:rPr lang="en-US"/>
              <a:pPr>
                <a:defRPr/>
              </a:pPr>
              <a:t>‹#›</a:t>
            </a:fld>
            <a:endParaRPr lang="en-US"/>
          </a:p>
        </p:txBody>
      </p:sp>
    </p:spTree>
    <p:extLst>
      <p:ext uri="{BB962C8B-B14F-4D97-AF65-F5344CB8AC3E}">
        <p14:creationId xmlns:p14="http://schemas.microsoft.com/office/powerpoint/2010/main" val="862959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pPr defTabSz="915988"/>
            <a:fld id="{465ECF41-10D5-47DF-BF49-0541294A6D46}" type="slidenum">
              <a:rPr lang="en-US" smtClean="0"/>
              <a:pPr defTabSz="915988"/>
              <a:t>2</a:t>
            </a:fld>
            <a:endParaRPr lang="en-US" smtClean="0"/>
          </a:p>
        </p:txBody>
      </p:sp>
      <p:sp>
        <p:nvSpPr>
          <p:cNvPr id="34819" name="Rectangle 2"/>
          <p:cNvSpPr>
            <a:spLocks noGrp="1" noRot="1" noChangeAspect="1" noChangeArrowheads="1" noTextEdit="1"/>
          </p:cNvSpPr>
          <p:nvPr>
            <p:ph type="sldImg"/>
          </p:nvPr>
        </p:nvSpPr>
        <p:spPr>
          <a:xfrm>
            <a:off x="925513" y="762000"/>
            <a:ext cx="4984750" cy="3740150"/>
          </a:xfrm>
          <a:ln/>
        </p:spPr>
      </p:sp>
      <p:sp>
        <p:nvSpPr>
          <p:cNvPr id="34820" name="Rectangle 3"/>
          <p:cNvSpPr>
            <a:spLocks noGrp="1" noChangeArrowheads="1"/>
          </p:cNvSpPr>
          <p:nvPr>
            <p:ph type="body" idx="1"/>
          </p:nvPr>
        </p:nvSpPr>
        <p:spPr>
          <a:xfrm>
            <a:off x="923925" y="4729163"/>
            <a:ext cx="4987925" cy="4427537"/>
          </a:xfrm>
          <a:no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3203" indent="-289693" eaLnBrk="0" hangingPunct="0">
              <a:defRPr>
                <a:solidFill>
                  <a:schemeClr val="tx1"/>
                </a:solidFill>
                <a:latin typeface="Arial" charset="0"/>
                <a:cs typeface="Arial" charset="0"/>
              </a:defRPr>
            </a:lvl2pPr>
            <a:lvl3pPr marL="1158773" indent="-231755" eaLnBrk="0" hangingPunct="0">
              <a:defRPr>
                <a:solidFill>
                  <a:schemeClr val="tx1"/>
                </a:solidFill>
                <a:latin typeface="Arial" charset="0"/>
                <a:cs typeface="Arial" charset="0"/>
              </a:defRPr>
            </a:lvl3pPr>
            <a:lvl4pPr marL="1622283" indent="-231755" eaLnBrk="0" hangingPunct="0">
              <a:defRPr>
                <a:solidFill>
                  <a:schemeClr val="tx1"/>
                </a:solidFill>
                <a:latin typeface="Arial" charset="0"/>
                <a:cs typeface="Arial" charset="0"/>
              </a:defRPr>
            </a:lvl4pPr>
            <a:lvl5pPr marL="2085792" indent="-231755" eaLnBrk="0" hangingPunct="0">
              <a:defRPr>
                <a:solidFill>
                  <a:schemeClr val="tx1"/>
                </a:solidFill>
                <a:latin typeface="Arial" charset="0"/>
                <a:cs typeface="Arial" charset="0"/>
              </a:defRPr>
            </a:lvl5pPr>
            <a:lvl6pPr marL="2549301" indent="-231755" eaLnBrk="0" fontAlgn="base" hangingPunct="0">
              <a:spcBef>
                <a:spcPct val="0"/>
              </a:spcBef>
              <a:spcAft>
                <a:spcPct val="0"/>
              </a:spcAft>
              <a:defRPr>
                <a:solidFill>
                  <a:schemeClr val="tx1"/>
                </a:solidFill>
                <a:latin typeface="Arial" charset="0"/>
                <a:cs typeface="Arial" charset="0"/>
              </a:defRPr>
            </a:lvl6pPr>
            <a:lvl7pPr marL="3012811" indent="-231755" eaLnBrk="0" fontAlgn="base" hangingPunct="0">
              <a:spcBef>
                <a:spcPct val="0"/>
              </a:spcBef>
              <a:spcAft>
                <a:spcPct val="0"/>
              </a:spcAft>
              <a:defRPr>
                <a:solidFill>
                  <a:schemeClr val="tx1"/>
                </a:solidFill>
                <a:latin typeface="Arial" charset="0"/>
                <a:cs typeface="Arial" charset="0"/>
              </a:defRPr>
            </a:lvl7pPr>
            <a:lvl8pPr marL="3476320" indent="-231755" eaLnBrk="0" fontAlgn="base" hangingPunct="0">
              <a:spcBef>
                <a:spcPct val="0"/>
              </a:spcBef>
              <a:spcAft>
                <a:spcPct val="0"/>
              </a:spcAft>
              <a:defRPr>
                <a:solidFill>
                  <a:schemeClr val="tx1"/>
                </a:solidFill>
                <a:latin typeface="Arial" charset="0"/>
                <a:cs typeface="Arial" charset="0"/>
              </a:defRPr>
            </a:lvl8pPr>
            <a:lvl9pPr marL="3939830" indent="-231755" eaLnBrk="0" fontAlgn="base" hangingPunct="0">
              <a:spcBef>
                <a:spcPct val="0"/>
              </a:spcBef>
              <a:spcAft>
                <a:spcPct val="0"/>
              </a:spcAft>
              <a:defRPr>
                <a:solidFill>
                  <a:schemeClr val="tx1"/>
                </a:solidFill>
                <a:latin typeface="Arial" charset="0"/>
                <a:cs typeface="Arial" charset="0"/>
              </a:defRPr>
            </a:lvl9pPr>
          </a:lstStyle>
          <a:p>
            <a:pPr eaLnBrk="1" hangingPunct="1"/>
            <a:fld id="{2D0436DA-9524-468A-B459-8758DCA22215}" type="slidenum">
              <a:rPr lang="en-US" smtClean="0"/>
              <a:pPr eaLnBrk="1" hangingPunct="1"/>
              <a:t>11</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Cf. Figure 9.2.</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defTabSz="915988"/>
            <a:fld id="{3CBD42CA-96FD-4268-9AFB-50716FFFF5F4}" type="slidenum">
              <a:rPr lang="en-US" smtClean="0"/>
              <a:pPr defTabSz="915988"/>
              <a:t>12</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pPr defTabSz="915988"/>
            <a:fld id="{F773F323-578A-4AE4-80CF-1C36B135C827}" type="slidenum">
              <a:rPr lang="en-US" smtClean="0"/>
              <a:pPr defTabSz="915988"/>
              <a:t>13</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pPr defTabSz="915988"/>
            <a:fld id="{ABC15670-F29E-42C3-89D2-CE58E2886E84}" type="slidenum">
              <a:rPr lang="en-US" smtClean="0"/>
              <a:pPr defTabSz="915988"/>
              <a:t>14</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pPr defTabSz="915988"/>
            <a:fld id="{FDF34108-56B0-40DC-AB59-3D313AC1DD92}" type="slidenum">
              <a:rPr lang="en-US" smtClean="0"/>
              <a:pPr defTabSz="915988"/>
              <a:t>15</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3203" indent="-289693" eaLnBrk="0" hangingPunct="0">
              <a:defRPr>
                <a:solidFill>
                  <a:schemeClr val="tx1"/>
                </a:solidFill>
                <a:latin typeface="Arial" charset="0"/>
                <a:cs typeface="Arial" charset="0"/>
              </a:defRPr>
            </a:lvl2pPr>
            <a:lvl3pPr marL="1158773" indent="-231755" eaLnBrk="0" hangingPunct="0">
              <a:defRPr>
                <a:solidFill>
                  <a:schemeClr val="tx1"/>
                </a:solidFill>
                <a:latin typeface="Arial" charset="0"/>
                <a:cs typeface="Arial" charset="0"/>
              </a:defRPr>
            </a:lvl3pPr>
            <a:lvl4pPr marL="1622283" indent="-231755" eaLnBrk="0" hangingPunct="0">
              <a:defRPr>
                <a:solidFill>
                  <a:schemeClr val="tx1"/>
                </a:solidFill>
                <a:latin typeface="Arial" charset="0"/>
                <a:cs typeface="Arial" charset="0"/>
              </a:defRPr>
            </a:lvl4pPr>
            <a:lvl5pPr marL="2085792" indent="-231755" eaLnBrk="0" hangingPunct="0">
              <a:defRPr>
                <a:solidFill>
                  <a:schemeClr val="tx1"/>
                </a:solidFill>
                <a:latin typeface="Arial" charset="0"/>
                <a:cs typeface="Arial" charset="0"/>
              </a:defRPr>
            </a:lvl5pPr>
            <a:lvl6pPr marL="2549301" indent="-231755" eaLnBrk="0" fontAlgn="base" hangingPunct="0">
              <a:spcBef>
                <a:spcPct val="0"/>
              </a:spcBef>
              <a:spcAft>
                <a:spcPct val="0"/>
              </a:spcAft>
              <a:defRPr>
                <a:solidFill>
                  <a:schemeClr val="tx1"/>
                </a:solidFill>
                <a:latin typeface="Arial" charset="0"/>
                <a:cs typeface="Arial" charset="0"/>
              </a:defRPr>
            </a:lvl6pPr>
            <a:lvl7pPr marL="3012811" indent="-231755" eaLnBrk="0" fontAlgn="base" hangingPunct="0">
              <a:spcBef>
                <a:spcPct val="0"/>
              </a:spcBef>
              <a:spcAft>
                <a:spcPct val="0"/>
              </a:spcAft>
              <a:defRPr>
                <a:solidFill>
                  <a:schemeClr val="tx1"/>
                </a:solidFill>
                <a:latin typeface="Arial" charset="0"/>
                <a:cs typeface="Arial" charset="0"/>
              </a:defRPr>
            </a:lvl7pPr>
            <a:lvl8pPr marL="3476320" indent="-231755" eaLnBrk="0" fontAlgn="base" hangingPunct="0">
              <a:spcBef>
                <a:spcPct val="0"/>
              </a:spcBef>
              <a:spcAft>
                <a:spcPct val="0"/>
              </a:spcAft>
              <a:defRPr>
                <a:solidFill>
                  <a:schemeClr val="tx1"/>
                </a:solidFill>
                <a:latin typeface="Arial" charset="0"/>
                <a:cs typeface="Arial" charset="0"/>
              </a:defRPr>
            </a:lvl8pPr>
            <a:lvl9pPr marL="3939830" indent="-231755" eaLnBrk="0" fontAlgn="base" hangingPunct="0">
              <a:spcBef>
                <a:spcPct val="0"/>
              </a:spcBef>
              <a:spcAft>
                <a:spcPct val="0"/>
              </a:spcAft>
              <a:defRPr>
                <a:solidFill>
                  <a:schemeClr val="tx1"/>
                </a:solidFill>
                <a:latin typeface="Arial" charset="0"/>
                <a:cs typeface="Arial" charset="0"/>
              </a:defRPr>
            </a:lvl9pPr>
          </a:lstStyle>
          <a:p>
            <a:pPr eaLnBrk="1" hangingPunct="1"/>
            <a:fld id="{F37ADE88-3A2E-4524-BEC3-92129EA3A185}" type="slidenum">
              <a:rPr lang="en-US" smtClean="0"/>
              <a:pPr eaLnBrk="1" hangingPunct="1"/>
              <a:t>16</a:t>
            </a:fld>
            <a:endParaRPr 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Cf. Figure 9.1.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pPr defTabSz="915988"/>
            <a:fld id="{3E2D4AB7-2E4F-4289-B3C5-57F34BB6B45C}" type="slidenum">
              <a:rPr lang="en-US" smtClean="0"/>
              <a:pPr defTabSz="915988"/>
              <a:t>17</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A8E46A6-71AD-4518-9DC4-6649FEA87EAE}" type="slidenum">
              <a:rPr lang="en-US"/>
              <a:pPr eaLnBrk="1" hangingPunct="1"/>
              <a:t>20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Cf. </a:t>
            </a:r>
            <a:r>
              <a:rPr lang="en-US" smtClean="0"/>
              <a:t>Figure 9.14.</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CE0D2C7-1FA2-4701-B992-521347A9AF52}" type="slidenum">
              <a:rPr lang="en-US"/>
              <a:pPr eaLnBrk="1" hangingPunct="1"/>
              <a:t>23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Section 9.3.4. In the slide: the number of comparisons in the worst case.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defTabSz="915988"/>
            <a:fld id="{63BD8EEC-80EC-4E0B-B0C8-AD9FE57085FB}" type="slidenum">
              <a:rPr lang="en-US" smtClean="0"/>
              <a:pPr defTabSz="915988"/>
              <a:t>37</a:t>
            </a:fld>
            <a:endParaRPr lang="en-US" smtClean="0"/>
          </a:p>
        </p:txBody>
      </p:sp>
      <p:sp>
        <p:nvSpPr>
          <p:cNvPr id="47107" name="Rectangle 2"/>
          <p:cNvSpPr>
            <a:spLocks noGrp="1" noRot="1" noChangeAspect="1" noChangeArrowheads="1" noTextEdit="1"/>
          </p:cNvSpPr>
          <p:nvPr>
            <p:ph type="sldImg"/>
          </p:nvPr>
        </p:nvSpPr>
        <p:spPr>
          <a:xfrm>
            <a:off x="925513" y="762000"/>
            <a:ext cx="4984750" cy="3740150"/>
          </a:xfrm>
          <a:ln/>
        </p:spPr>
      </p:sp>
      <p:sp>
        <p:nvSpPr>
          <p:cNvPr id="47108" name="Rectangle 3"/>
          <p:cNvSpPr>
            <a:spLocks noGrp="1" noChangeArrowheads="1"/>
          </p:cNvSpPr>
          <p:nvPr>
            <p:ph type="body" idx="1"/>
          </p:nvPr>
        </p:nvSpPr>
        <p:spPr>
          <a:xfrm>
            <a:off x="923925" y="4729163"/>
            <a:ext cx="4987925" cy="4427537"/>
          </a:xfrm>
          <a:noFill/>
          <a:ln/>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pPr defTabSz="915988"/>
            <a:fld id="{3DA0C8A1-40C0-4F0D-8423-7BE6DD88EE33}" type="slidenum">
              <a:rPr lang="en-US" smtClean="0"/>
              <a:pPr defTabSz="915988"/>
              <a:t>3</a:t>
            </a:fld>
            <a:endParaRPr lang="en-US" smtClean="0"/>
          </a:p>
        </p:txBody>
      </p:sp>
      <p:sp>
        <p:nvSpPr>
          <p:cNvPr id="35843" name="Rectangle 2"/>
          <p:cNvSpPr>
            <a:spLocks noGrp="1" noRot="1" noChangeAspect="1" noChangeArrowheads="1" noTextEdit="1"/>
          </p:cNvSpPr>
          <p:nvPr>
            <p:ph type="sldImg"/>
          </p:nvPr>
        </p:nvSpPr>
        <p:spPr>
          <a:xfrm>
            <a:off x="925513" y="762000"/>
            <a:ext cx="4984750" cy="3740150"/>
          </a:xfrm>
          <a:ln/>
        </p:spPr>
      </p:sp>
      <p:sp>
        <p:nvSpPr>
          <p:cNvPr id="35844" name="Rectangle 3"/>
          <p:cNvSpPr>
            <a:spLocks noGrp="1" noChangeArrowheads="1"/>
          </p:cNvSpPr>
          <p:nvPr>
            <p:ph type="body" idx="1"/>
          </p:nvPr>
        </p:nvSpPr>
        <p:spPr>
          <a:xfrm>
            <a:off x="923925" y="4729163"/>
            <a:ext cx="4987925" cy="4427537"/>
          </a:xfrm>
          <a:noFill/>
          <a:ln/>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pPr defTabSz="915988"/>
            <a:fld id="{ABFF5737-B862-4644-BA1D-607203AE94A8}" type="slidenum">
              <a:rPr lang="en-US" smtClean="0"/>
              <a:pPr defTabSz="915988"/>
              <a:t>4</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pPr defTabSz="915988"/>
            <a:fld id="{BA8B1ABE-C1DC-49A6-9459-4C67B363BE9C}" type="slidenum">
              <a:rPr lang="en-US" smtClean="0"/>
              <a:pPr defTabSz="915988"/>
              <a:t>5</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pPr defTabSz="915988"/>
            <a:fld id="{7DAE8B8F-3D58-4FB1-9364-D499BE78C592}" type="slidenum">
              <a:rPr lang="en-US" smtClean="0"/>
              <a:pPr defTabSz="915988"/>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pPr defTabSz="915988"/>
            <a:fld id="{7DAE8B8F-3D58-4FB1-9364-D499BE78C592}" type="slidenum">
              <a:rPr lang="en-US" smtClean="0"/>
              <a:pPr defTabSz="915988"/>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pPr defTabSz="915988"/>
            <a:fld id="{5C8DC8B1-B928-47BF-AACE-533911217AE2}" type="slidenum">
              <a:rPr lang="en-US" smtClean="0"/>
              <a:pPr defTabSz="915988"/>
              <a:t>8</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A30BFB57-C65D-4BCF-9557-481E50590A55}" type="slidenum">
              <a:rPr lang="en-US" smtClean="0"/>
              <a:pPr>
                <a:defRPr/>
              </a:pPr>
              <a:t>9</a:t>
            </a:fld>
            <a:endParaRPr lang="en-US"/>
          </a:p>
        </p:txBody>
      </p:sp>
    </p:spTree>
    <p:extLst>
      <p:ext uri="{BB962C8B-B14F-4D97-AF65-F5344CB8AC3E}">
        <p14:creationId xmlns:p14="http://schemas.microsoft.com/office/powerpoint/2010/main" val="680826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defTabSz="915988"/>
            <a:fld id="{A855A05A-2FF3-46F8-8C8E-B2DABC37317D}" type="slidenum">
              <a:rPr lang="en-US" smtClean="0"/>
              <a:pPr defTabSz="915988"/>
              <a:t>10</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653D1DD8-F653-42F5-98FB-E8E14742DBA2}" type="slidenum">
              <a:rPr lang="en-US"/>
              <a:pPr>
                <a:defRPr/>
              </a:pPr>
              <a:t>‹#›</a:t>
            </a:fld>
            <a:endParaRPr lang="en-US"/>
          </a:p>
        </p:txBody>
      </p:sp>
    </p:spTree>
    <p:extLst>
      <p:ext uri="{BB962C8B-B14F-4D97-AF65-F5344CB8AC3E}">
        <p14:creationId xmlns:p14="http://schemas.microsoft.com/office/powerpoint/2010/main" val="2069179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E520430-F40C-4DD9-913B-ED660CFAC6AD}" type="datetimeFigureOut">
              <a:rPr lang="en-US"/>
              <a:pPr>
                <a:defRPr/>
              </a:pPr>
              <a:t>3/16/2015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8E64F9-2EAB-4051-A4BA-1D477ADDD93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98D88CB-55AF-40E0-B8CC-557CD3471CF7}" type="datetimeFigureOut">
              <a:rPr lang="en-US"/>
              <a:pPr>
                <a:defRPr/>
              </a:pPr>
              <a:t>3/16/2015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D5D352-946B-461B-9A0F-866E4E5DA63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167790B-7355-4D38-8C47-368F4DE689B6}" type="datetimeFigureOut">
              <a:rPr lang="en-US"/>
              <a:pPr>
                <a:defRPr/>
              </a:pPr>
              <a:t>3/16/2015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05F8B2-FAD1-4519-8E6F-CA91A625528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7CB4A6F-66FF-4FD0-AA76-8BE361F272AC}" type="datetimeFigureOut">
              <a:rPr lang="en-US"/>
              <a:pPr>
                <a:defRPr/>
              </a:pPr>
              <a:t>3/16/2015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10A9A14-E73D-46C5-A91A-3BE41617470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F5D154E-32DC-4E8E-BBC2-B6345B09DCB4}" type="datetimeFigureOut">
              <a:rPr lang="en-US"/>
              <a:pPr>
                <a:defRPr/>
              </a:pPr>
              <a:t>3/16/2015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E18E64C-F7B8-4657-BF2F-F7A41F18BED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2970E46-E997-49A0-BAA4-3A252E9D7014}" type="datetimeFigureOut">
              <a:rPr lang="en-US"/>
              <a:pPr>
                <a:defRPr/>
              </a:pPr>
              <a:t>3/16/2015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3499F3E-0902-432B-A274-503447A4DD6A}"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266C788-299A-462D-91B1-639D87F1E039}" type="datetimeFigureOut">
              <a:rPr lang="en-US"/>
              <a:pPr>
                <a:defRPr/>
              </a:pPr>
              <a:t>3/16/2015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2E176F9-5FF6-4D57-A8AD-DDE686F8AEF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656882-BB18-48A3-85F9-BA7CCD1CB929}" type="datetimeFigureOut">
              <a:rPr lang="en-US"/>
              <a:pPr>
                <a:defRPr/>
              </a:pPr>
              <a:t>3/16/2015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53FAF2-621D-470A-9CA8-C28E94B39EFF}"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8E471DD-5CBF-4D55-9E4A-F2E297CD9953}" type="datetimeFigureOut">
              <a:rPr lang="en-US"/>
              <a:pPr>
                <a:defRPr/>
              </a:pPr>
              <a:t>3/16/2015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A3BF05-B999-445D-A240-186E4268BC61}"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E4A0352-EC52-44B5-8B6E-3C7A768ED5F1}" type="datetimeFigureOut">
              <a:rPr lang="en-US"/>
              <a:pPr>
                <a:defRPr/>
              </a:pPr>
              <a:t>3/16/2015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5FD0E8-7B9F-4FC8-BD4E-F407A9121E80}"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9EDD28E-05FC-4628-9CBF-8B8140B8BF5E}" type="datetimeFigureOut">
              <a:rPr lang="en-US"/>
              <a:pPr>
                <a:defRPr/>
              </a:pPr>
              <a:t>3/16/2015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8BCD42-609A-4837-8007-A68A96FBB61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swirl.png"/>
          <p:cNvPicPr>
            <a:picLocks noChangeAspect="1"/>
          </p:cNvPicPr>
          <p:nvPr/>
        </p:nvPicPr>
        <p:blipFill>
          <a:blip r:embed="rId14"/>
          <a:srcRect/>
          <a:stretch>
            <a:fillRect/>
          </a:stretch>
        </p:blipFill>
        <p:spPr bwMode="auto">
          <a:xfrm>
            <a:off x="0" y="0"/>
            <a:ext cx="6357938" cy="68580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50825" y="1916113"/>
            <a:ext cx="864235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736600"/>
            <a:ext cx="9144000" cy="1079500"/>
          </a:xfrm>
          <a:prstGeom prst="rect">
            <a:avLst/>
          </a:prstGeom>
          <a:solidFill>
            <a:srgbClr val="004B85"/>
          </a:solidFill>
          <a:ln w="9525">
            <a:noFill/>
            <a:miter lim="800000"/>
            <a:headEnd/>
            <a:tailEnd/>
          </a:ln>
          <a:effectLst/>
        </p:spPr>
        <p:txBody>
          <a:bodyPr wrap="none" anchor="ctr"/>
          <a:lstStyle/>
          <a:p>
            <a:pPr>
              <a:defRPr/>
            </a:pPr>
            <a:endParaRPr lang="en-US"/>
          </a:p>
        </p:txBody>
      </p:sp>
      <p:sp>
        <p:nvSpPr>
          <p:cNvPr id="1029" name="Rectangle 2"/>
          <p:cNvSpPr>
            <a:spLocks noGrp="1" noChangeArrowheads="1"/>
          </p:cNvSpPr>
          <p:nvPr>
            <p:ph type="title"/>
          </p:nvPr>
        </p:nvSpPr>
        <p:spPr bwMode="auto">
          <a:xfrm>
            <a:off x="250825" y="755650"/>
            <a:ext cx="864235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30" name="Picture 13" descr="ECU_AUS_logo_C"/>
          <p:cNvPicPr>
            <a:picLocks noChangeAspect="1" noChangeArrowheads="1"/>
          </p:cNvPicPr>
          <p:nvPr/>
        </p:nvPicPr>
        <p:blipFill>
          <a:blip r:embed="rId15" cstate="print"/>
          <a:srcRect/>
          <a:stretch>
            <a:fillRect/>
          </a:stretch>
        </p:blipFill>
        <p:spPr bwMode="auto">
          <a:xfrm>
            <a:off x="8172450" y="0"/>
            <a:ext cx="979488" cy="722313"/>
          </a:xfrm>
          <a:prstGeom prst="rect">
            <a:avLst/>
          </a:prstGeom>
          <a:noFill/>
          <a:ln w="9525">
            <a:noFill/>
            <a:miter lim="800000"/>
            <a:headEnd/>
            <a:tailEnd/>
          </a:ln>
        </p:spPr>
      </p:pic>
      <p:sp>
        <p:nvSpPr>
          <p:cNvPr id="1041" name="Text Box 17"/>
          <p:cNvSpPr txBox="1">
            <a:spLocks noChangeArrowheads="1"/>
          </p:cNvSpPr>
          <p:nvPr/>
        </p:nvSpPr>
        <p:spPr bwMode="auto">
          <a:xfrm>
            <a:off x="107950" y="377825"/>
            <a:ext cx="5383213" cy="274638"/>
          </a:xfrm>
          <a:prstGeom prst="rect">
            <a:avLst/>
          </a:prstGeom>
          <a:noFill/>
          <a:ln w="9525">
            <a:noFill/>
            <a:miter lim="800000"/>
            <a:headEnd/>
            <a:tailEnd/>
          </a:ln>
          <a:effectLst/>
        </p:spPr>
        <p:txBody>
          <a:bodyPr>
            <a:spAutoFit/>
          </a:bodyPr>
          <a:lstStyle/>
          <a:p>
            <a:pPr>
              <a:spcBef>
                <a:spcPct val="50000"/>
              </a:spcBef>
              <a:defRPr/>
            </a:pPr>
            <a:r>
              <a:rPr lang="en-AU" sz="1200">
                <a:solidFill>
                  <a:srgbClr val="666666"/>
                </a:solidFill>
                <a:latin typeface="Arial Narrow" pitchFamily="34" charset="0"/>
              </a:rPr>
              <a:t>Your School or Centre name here</a:t>
            </a:r>
          </a:p>
        </p:txBody>
      </p:sp>
      <p:sp>
        <p:nvSpPr>
          <p:cNvPr id="1043" name="Text Box 19"/>
          <p:cNvSpPr txBox="1">
            <a:spLocks noChangeArrowheads="1"/>
          </p:cNvSpPr>
          <p:nvPr/>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defRPr/>
            </a:pPr>
            <a:r>
              <a:rPr lang="en-AU" sz="1600" b="1">
                <a:solidFill>
                  <a:srgbClr val="666666"/>
                </a:solidFill>
                <a:latin typeface="Arial Narrow" pitchFamily="34" charset="0"/>
              </a:rPr>
              <a:t>Edith Cowan University</a:t>
            </a:r>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58" r:id="rId12"/>
  </p:sldLayoutIdLst>
  <p:hf hdr="0" ftr="0"/>
  <p:txStyles>
    <p:titleStyle>
      <a:lvl1pPr algn="r" rtl="0" eaLnBrk="1" fontAlgn="base" hangingPunct="1">
        <a:spcBef>
          <a:spcPct val="0"/>
        </a:spcBef>
        <a:spcAft>
          <a:spcPct val="0"/>
        </a:spcAft>
        <a:defRPr sz="4400">
          <a:solidFill>
            <a:schemeClr val="bg1"/>
          </a:solidFill>
          <a:latin typeface="Arial Narrow"/>
          <a:ea typeface="ＭＳ Ｐゴシック" pitchFamily="-65" charset="-128"/>
          <a:cs typeface="ＭＳ Ｐゴシック" pitchFamily="-65" charset="-128"/>
        </a:defRPr>
      </a:lvl1pPr>
      <a:lvl2pPr algn="r" rtl="0" eaLnBrk="1" fontAlgn="base" hangingPunct="1">
        <a:spcBef>
          <a:spcPct val="0"/>
        </a:spcBef>
        <a:spcAft>
          <a:spcPct val="0"/>
        </a:spcAft>
        <a:defRPr sz="4400">
          <a:solidFill>
            <a:schemeClr val="bg1"/>
          </a:solidFill>
          <a:latin typeface="Arial Narrow" pitchFamily="34" charset="0"/>
          <a:ea typeface="ＭＳ Ｐゴシック" pitchFamily="-65" charset="-128"/>
          <a:cs typeface="ＭＳ Ｐゴシック" pitchFamily="-65" charset="-128"/>
        </a:defRPr>
      </a:lvl2pPr>
      <a:lvl3pPr algn="r" rtl="0" eaLnBrk="1" fontAlgn="base" hangingPunct="1">
        <a:spcBef>
          <a:spcPct val="0"/>
        </a:spcBef>
        <a:spcAft>
          <a:spcPct val="0"/>
        </a:spcAft>
        <a:defRPr sz="4400">
          <a:solidFill>
            <a:schemeClr val="bg1"/>
          </a:solidFill>
          <a:latin typeface="Arial Narrow" pitchFamily="34" charset="0"/>
          <a:ea typeface="ＭＳ Ｐゴシック" pitchFamily="-65" charset="-128"/>
          <a:cs typeface="ＭＳ Ｐゴシック" pitchFamily="-65" charset="-128"/>
        </a:defRPr>
      </a:lvl3pPr>
      <a:lvl4pPr algn="r" rtl="0" eaLnBrk="1" fontAlgn="base" hangingPunct="1">
        <a:spcBef>
          <a:spcPct val="0"/>
        </a:spcBef>
        <a:spcAft>
          <a:spcPct val="0"/>
        </a:spcAft>
        <a:defRPr sz="4400">
          <a:solidFill>
            <a:schemeClr val="bg1"/>
          </a:solidFill>
          <a:latin typeface="Arial Narrow" pitchFamily="34" charset="0"/>
          <a:ea typeface="ＭＳ Ｐゴシック" pitchFamily="-65" charset="-128"/>
          <a:cs typeface="ＭＳ Ｐゴシック" pitchFamily="-65" charset="-128"/>
        </a:defRPr>
      </a:lvl4pPr>
      <a:lvl5pPr algn="r" rtl="0" eaLnBrk="1" fontAlgn="base" hangingPunct="1">
        <a:spcBef>
          <a:spcPct val="0"/>
        </a:spcBef>
        <a:spcAft>
          <a:spcPct val="0"/>
        </a:spcAft>
        <a:defRPr sz="4400">
          <a:solidFill>
            <a:schemeClr val="bg1"/>
          </a:solidFill>
          <a:latin typeface="Arial Narrow" pitchFamily="34" charset="0"/>
          <a:ea typeface="ＭＳ Ｐゴシック" pitchFamily="-65" charset="-128"/>
          <a:cs typeface="ＭＳ Ｐゴシック" pitchFamily="-65" charset="-128"/>
        </a:defRPr>
      </a:lvl5pPr>
      <a:lvl6pPr marL="457200" algn="r" rtl="0" eaLnBrk="1" fontAlgn="base" hangingPunct="1">
        <a:spcBef>
          <a:spcPct val="0"/>
        </a:spcBef>
        <a:spcAft>
          <a:spcPct val="0"/>
        </a:spcAft>
        <a:defRPr sz="4400">
          <a:solidFill>
            <a:schemeClr val="bg1"/>
          </a:solidFill>
          <a:latin typeface="Arial" pitchFamily="-65" charset="0"/>
        </a:defRPr>
      </a:lvl6pPr>
      <a:lvl7pPr marL="914400" algn="r" rtl="0" eaLnBrk="1" fontAlgn="base" hangingPunct="1">
        <a:spcBef>
          <a:spcPct val="0"/>
        </a:spcBef>
        <a:spcAft>
          <a:spcPct val="0"/>
        </a:spcAft>
        <a:defRPr sz="4400">
          <a:solidFill>
            <a:schemeClr val="bg1"/>
          </a:solidFill>
          <a:latin typeface="Arial" pitchFamily="-65" charset="0"/>
        </a:defRPr>
      </a:lvl7pPr>
      <a:lvl8pPr marL="1371600" algn="r" rtl="0" eaLnBrk="1" fontAlgn="base" hangingPunct="1">
        <a:spcBef>
          <a:spcPct val="0"/>
        </a:spcBef>
        <a:spcAft>
          <a:spcPct val="0"/>
        </a:spcAft>
        <a:defRPr sz="4400">
          <a:solidFill>
            <a:schemeClr val="bg1"/>
          </a:solidFill>
          <a:latin typeface="Arial" pitchFamily="-65" charset="0"/>
        </a:defRPr>
      </a:lvl8pPr>
      <a:lvl9pPr marL="1828800" algn="r" rtl="0" eaLnBrk="1" fontAlgn="base" hangingPunct="1">
        <a:spcBef>
          <a:spcPct val="0"/>
        </a:spcBef>
        <a:spcAft>
          <a:spcPct val="0"/>
        </a:spcAft>
        <a:defRPr sz="4400">
          <a:solidFill>
            <a:schemeClr val="bg1"/>
          </a:solidFill>
          <a:latin typeface="Arial" pitchFamily="-65"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0B9252A9-0EEA-476D-8E64-40D9044196AF}" type="datetimeFigureOut">
              <a:rPr lang="en-US"/>
              <a:pPr>
                <a:defRPr/>
              </a:pPr>
              <a:t>3/16/2015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D1B1BB5A-5D56-4221-90EE-D20C46E359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AU" smtClean="0">
                <a:solidFill>
                  <a:srgbClr val="FFC000"/>
                </a:solidFill>
                <a:latin typeface="Arial Narrow" pitchFamily="34" charset="0"/>
              </a:rPr>
              <a:t>CSP2348/CSP5243 Data Structures </a:t>
            </a:r>
          </a:p>
        </p:txBody>
      </p:sp>
      <p:sp>
        <p:nvSpPr>
          <p:cNvPr id="4099" name="Content Placeholder 2"/>
          <p:cNvSpPr>
            <a:spLocks noGrp="1"/>
          </p:cNvSpPr>
          <p:nvPr>
            <p:ph idx="1"/>
          </p:nvPr>
        </p:nvSpPr>
        <p:spPr/>
        <p:txBody>
          <a:bodyPr/>
          <a:lstStyle/>
          <a:p>
            <a:pPr algn="ctr" eaLnBrk="1" hangingPunct="1">
              <a:buFontTx/>
              <a:buNone/>
            </a:pPr>
            <a:endParaRPr lang="en-AU" dirty="0" smtClean="0">
              <a:solidFill>
                <a:srgbClr val="000099"/>
              </a:solidFill>
            </a:endParaRPr>
          </a:p>
          <a:p>
            <a:pPr algn="ctr" eaLnBrk="1" hangingPunct="1">
              <a:buFontTx/>
              <a:buNone/>
            </a:pPr>
            <a:r>
              <a:rPr lang="en-AU" sz="4000" b="1" dirty="0" smtClean="0">
                <a:solidFill>
                  <a:srgbClr val="000099"/>
                </a:solidFill>
              </a:rPr>
              <a:t>Lecture 04</a:t>
            </a:r>
          </a:p>
          <a:p>
            <a:pPr algn="ctr" eaLnBrk="1" hangingPunct="1">
              <a:buFontTx/>
              <a:buNone/>
            </a:pPr>
            <a:endParaRPr lang="en-AU" dirty="0" smtClean="0"/>
          </a:p>
          <a:p>
            <a:pPr algn="ctr">
              <a:buNone/>
            </a:pPr>
            <a:r>
              <a:rPr lang="en-US" sz="4800" b="1" dirty="0" smtClean="0"/>
              <a:t>Array Sorting Algorithms</a:t>
            </a:r>
            <a:endParaRPr lang="en-AU" sz="48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Rectangle 24"/>
          <p:cNvSpPr>
            <a:spLocks noGrp="1" noChangeArrowheads="1"/>
          </p:cNvSpPr>
          <p:nvPr>
            <p:ph type="title"/>
          </p:nvPr>
        </p:nvSpPr>
        <p:spPr bwMode="auto">
          <a:xfrm>
            <a:off x="500034" y="1071546"/>
            <a:ext cx="46482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rPr>
              <a:t>Selection sort (3)</a:t>
            </a:r>
          </a:p>
        </p:txBody>
      </p:sp>
      <p:sp>
        <p:nvSpPr>
          <p:cNvPr id="10246" name="Rectangle 25"/>
          <p:cNvSpPr>
            <a:spLocks noGrp="1" noChangeArrowheads="1"/>
          </p:cNvSpPr>
          <p:nvPr>
            <p:ph idx="1"/>
          </p:nvPr>
        </p:nvSpPr>
        <p:spPr>
          <a:xfrm>
            <a:off x="914400" y="2057400"/>
            <a:ext cx="7772400" cy="4114800"/>
          </a:xfrm>
        </p:spPr>
        <p:txBody>
          <a:bodyPr/>
          <a:lstStyle/>
          <a:p>
            <a:pPr eaLnBrk="1" hangingPunct="1">
              <a:tabLst>
                <a:tab pos="685800" algn="l"/>
                <a:tab pos="1257300" algn="l"/>
              </a:tabLst>
            </a:pPr>
            <a:r>
              <a:rPr lang="en-US" sz="2800" smtClean="0"/>
              <a:t>Animation:</a:t>
            </a:r>
          </a:p>
        </p:txBody>
      </p:sp>
      <p:sp>
        <p:nvSpPr>
          <p:cNvPr id="10243" name="Slide Number Placeholder 5"/>
          <p:cNvSpPr>
            <a:spLocks noGrp="1"/>
          </p:cNvSpPr>
          <p:nvPr>
            <p:ph type="sldNum" sz="quarter" idx="4294967295"/>
          </p:nvPr>
        </p:nvSpPr>
        <p:spPr>
          <a:xfrm>
            <a:off x="8686800" y="6400800"/>
            <a:ext cx="457200" cy="304800"/>
          </a:xfrm>
          <a:prstGeom prst="rect">
            <a:avLst/>
          </a:prstGeom>
          <a:noFill/>
        </p:spPr>
        <p:txBody>
          <a:bodyPr/>
          <a:lstStyle/>
          <a:p>
            <a:fld id="{4B34134A-D8B5-4C34-B16F-1D157E408557}" type="slidenum">
              <a:rPr lang="en-AU" smtClean="0"/>
              <a:pPr/>
              <a:t>10</a:t>
            </a:fld>
            <a:endParaRPr lang="en-AU" smtClean="0"/>
          </a:p>
        </p:txBody>
      </p:sp>
      <p:grpSp>
        <p:nvGrpSpPr>
          <p:cNvPr id="10244" name="Group 2"/>
          <p:cNvGrpSpPr>
            <a:grpSpLocks/>
          </p:cNvGrpSpPr>
          <p:nvPr/>
        </p:nvGrpSpPr>
        <p:grpSpPr bwMode="auto">
          <a:xfrm>
            <a:off x="1295400" y="2514600"/>
            <a:ext cx="7086600" cy="3429000"/>
            <a:chOff x="768" y="576"/>
            <a:chExt cx="4464" cy="2160"/>
          </a:xfrm>
        </p:grpSpPr>
        <p:sp>
          <p:nvSpPr>
            <p:cNvPr id="10903" name="Rectangle 3"/>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904" name="Text Box 4"/>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905" name="Text Box 5"/>
            <p:cNvSpPr txBox="1">
              <a:spLocks noChangeArrowheads="1"/>
            </p:cNvSpPr>
            <p:nvPr/>
          </p:nvSpPr>
          <p:spPr bwMode="auto">
            <a:xfrm>
              <a:off x="1056"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906" name="Text Box 6"/>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907" name="Text Box 7"/>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908" name="Text Box 8"/>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909" name="Text Box 9"/>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910" name="Text Box 10"/>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911" name="Text Box 11"/>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912" name="Text Box 12"/>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913" name="Text Box 13"/>
            <p:cNvSpPr txBox="1">
              <a:spLocks noChangeArrowheads="1"/>
            </p:cNvSpPr>
            <p:nvPr/>
          </p:nvSpPr>
          <p:spPr bwMode="auto">
            <a:xfrm>
              <a:off x="151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914" name="Text Box 14"/>
            <p:cNvSpPr txBox="1">
              <a:spLocks noChangeArrowheads="1"/>
            </p:cNvSpPr>
            <p:nvPr/>
          </p:nvSpPr>
          <p:spPr bwMode="auto">
            <a:xfrm>
              <a:off x="194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915" name="Text Box 15"/>
            <p:cNvSpPr txBox="1">
              <a:spLocks noChangeArrowheads="1"/>
            </p:cNvSpPr>
            <p:nvPr/>
          </p:nvSpPr>
          <p:spPr bwMode="auto">
            <a:xfrm>
              <a:off x="237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916" name="Text Box 16"/>
            <p:cNvSpPr txBox="1">
              <a:spLocks noChangeArrowheads="1"/>
            </p:cNvSpPr>
            <p:nvPr/>
          </p:nvSpPr>
          <p:spPr bwMode="auto">
            <a:xfrm>
              <a:off x="2811"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917" name="Text Box 17"/>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918" name="Text Box 18"/>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919" name="Text Box 19"/>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920" name="Text Box 20"/>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921" name="Text Box 21"/>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922" name="Text Box 22"/>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923" name="Text Box 23"/>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3" name="Group 26"/>
          <p:cNvGrpSpPr>
            <a:grpSpLocks/>
          </p:cNvGrpSpPr>
          <p:nvPr/>
        </p:nvGrpSpPr>
        <p:grpSpPr bwMode="auto">
          <a:xfrm>
            <a:off x="1295400" y="2514600"/>
            <a:ext cx="7086600" cy="3429000"/>
            <a:chOff x="768" y="576"/>
            <a:chExt cx="4464" cy="2160"/>
          </a:xfrm>
        </p:grpSpPr>
        <p:sp>
          <p:nvSpPr>
            <p:cNvPr id="10880" name="Rectangle 27"/>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881" name="Text Box 28"/>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l</a:t>
              </a:r>
              <a:r>
                <a:rPr lang="en-US" sz="2000">
                  <a:solidFill>
                    <a:srgbClr val="FF0000"/>
                  </a:solidFill>
                </a:rPr>
                <a:t> = </a:t>
              </a:r>
              <a:r>
                <a:rPr lang="en-US" sz="2000" i="1">
                  <a:solidFill>
                    <a:srgbClr val="FF0000"/>
                  </a:solidFill>
                </a:rPr>
                <a:t>left</a:t>
              </a:r>
              <a:r>
                <a:rPr lang="en-US" sz="2000">
                  <a:solidFill>
                    <a:srgbClr val="FF0000"/>
                  </a:solidFill>
                </a:rPr>
                <a:t>, …, </a:t>
              </a:r>
              <a:r>
                <a:rPr lang="en-US" sz="2000" i="1">
                  <a:solidFill>
                    <a:srgbClr val="FF0000"/>
                  </a:solidFill>
                </a:rPr>
                <a:t>right</a:t>
              </a:r>
              <a:r>
                <a:rPr lang="en-US" sz="2000">
                  <a:solidFill>
                    <a:srgbClr val="FF0000"/>
                  </a:solidFill>
                </a:rPr>
                <a:t>–1, repeat:</a:t>
              </a:r>
              <a:r>
                <a:rPr lang="en-US" sz="2000"/>
                <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882" name="Text Box 29"/>
            <p:cNvSpPr txBox="1">
              <a:spLocks noChangeArrowheads="1"/>
            </p:cNvSpPr>
            <p:nvPr/>
          </p:nvSpPr>
          <p:spPr bwMode="auto">
            <a:xfrm>
              <a:off x="1056"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883" name="Text Box 30"/>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884" name="Text Box 31"/>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885" name="Text Box 32"/>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886" name="Text Box 33"/>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887" name="Text Box 34"/>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888" name="Text Box 35"/>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889" name="Text Box 36"/>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890" name="Text Box 37"/>
            <p:cNvSpPr txBox="1">
              <a:spLocks noChangeArrowheads="1"/>
            </p:cNvSpPr>
            <p:nvPr/>
          </p:nvSpPr>
          <p:spPr bwMode="auto">
            <a:xfrm>
              <a:off x="151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891" name="Text Box 38"/>
            <p:cNvSpPr txBox="1">
              <a:spLocks noChangeArrowheads="1"/>
            </p:cNvSpPr>
            <p:nvPr/>
          </p:nvSpPr>
          <p:spPr bwMode="auto">
            <a:xfrm>
              <a:off x="194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892" name="Text Box 39"/>
            <p:cNvSpPr txBox="1">
              <a:spLocks noChangeArrowheads="1"/>
            </p:cNvSpPr>
            <p:nvPr/>
          </p:nvSpPr>
          <p:spPr bwMode="auto">
            <a:xfrm>
              <a:off x="237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893" name="Text Box 40"/>
            <p:cNvSpPr txBox="1">
              <a:spLocks noChangeArrowheads="1"/>
            </p:cNvSpPr>
            <p:nvPr/>
          </p:nvSpPr>
          <p:spPr bwMode="auto">
            <a:xfrm>
              <a:off x="2811"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894" name="Text Box 41"/>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895" name="Text Box 42"/>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896" name="Text Box 43"/>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0</a:t>
              </a:r>
            </a:p>
          </p:txBody>
        </p:sp>
        <p:sp>
          <p:nvSpPr>
            <p:cNvPr id="10897" name="Text Box 44"/>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898" name="Text Box 45"/>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899" name="Text Box 46"/>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900" name="Text Box 47"/>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901" name="Text Box 48"/>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902" name="Text Box 49"/>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4" name="Group 50"/>
          <p:cNvGrpSpPr>
            <a:grpSpLocks/>
          </p:cNvGrpSpPr>
          <p:nvPr/>
        </p:nvGrpSpPr>
        <p:grpSpPr bwMode="auto">
          <a:xfrm>
            <a:off x="1295400" y="2514600"/>
            <a:ext cx="7086600" cy="3429000"/>
            <a:chOff x="768" y="576"/>
            <a:chExt cx="4464" cy="2160"/>
          </a:xfrm>
        </p:grpSpPr>
        <p:sp>
          <p:nvSpPr>
            <p:cNvPr id="10855" name="Rectangle 51"/>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856" name="Text Box 52"/>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a:t>
              </a:r>
              <a:r>
                <a:rPr lang="en-US" sz="2000">
                  <a:solidFill>
                    <a:srgbClr val="FF0000"/>
                  </a:solidFill>
                </a:rPr>
                <a:t>Set </a:t>
              </a:r>
              <a:r>
                <a:rPr lang="en-US" sz="2000" i="1">
                  <a:solidFill>
                    <a:srgbClr val="FF0000"/>
                  </a:solidFill>
                </a:rPr>
                <a:t>p</a:t>
              </a:r>
              <a:r>
                <a:rPr lang="en-US" sz="2000">
                  <a:solidFill>
                    <a:srgbClr val="FF0000"/>
                  </a:solidFill>
                </a:rPr>
                <a:t> such that </a:t>
              </a:r>
              <a:r>
                <a:rPr lang="en-US" sz="2000" i="1">
                  <a:solidFill>
                    <a:srgbClr val="FF0000"/>
                  </a:solidFill>
                </a:rPr>
                <a:t>a</a:t>
              </a:r>
              <a:r>
                <a:rPr lang="en-US" sz="2000">
                  <a:solidFill>
                    <a:srgbClr val="FF0000"/>
                  </a:solidFill>
                </a:rPr>
                <a:t>[</a:t>
              </a:r>
              <a:r>
                <a:rPr lang="en-US" sz="2000" i="1">
                  <a:solidFill>
                    <a:srgbClr val="FF0000"/>
                  </a:solidFill>
                </a:rPr>
                <a:t>p</a:t>
              </a:r>
              <a:r>
                <a:rPr lang="en-US" sz="2000">
                  <a:solidFill>
                    <a:srgbClr val="FF0000"/>
                  </a:solidFill>
                </a:rPr>
                <a:t>] is the least of </a:t>
              </a:r>
              <a:r>
                <a:rPr lang="en-US" sz="2000" i="1">
                  <a:solidFill>
                    <a:srgbClr val="FF0000"/>
                  </a:solidFill>
                </a:rPr>
                <a:t>a</a:t>
              </a:r>
              <a:r>
                <a:rPr lang="en-US" sz="2000">
                  <a:solidFill>
                    <a:srgbClr val="FF0000"/>
                  </a:solidFill>
                </a:rPr>
                <a:t>[</a:t>
              </a:r>
              <a:r>
                <a:rPr lang="en-US" sz="2000" i="1">
                  <a:solidFill>
                    <a:srgbClr val="FF0000"/>
                  </a:solidFill>
                </a:rPr>
                <a:t>l</a:t>
              </a:r>
              <a:r>
                <a:rPr lang="en-US" sz="2000">
                  <a:solidFill>
                    <a:srgbClr val="FF0000"/>
                  </a:solidFill>
                </a:rPr>
                <a:t>…</a:t>
              </a:r>
              <a:r>
                <a:rPr lang="en-US" sz="2000" i="1">
                  <a:solidFill>
                    <a:srgbClr val="FF0000"/>
                  </a:solidFill>
                </a:rPr>
                <a:t>right</a:t>
              </a:r>
              <a:r>
                <a:rPr lang="en-US" sz="2000">
                  <a:solidFill>
                    <a:srgbClr val="FF0000"/>
                  </a:solidFill>
                </a:rPr>
                <a:t>].</a:t>
              </a:r>
              <a:r>
                <a:rPr lang="en-US" sz="2000"/>
                <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857" name="Text Box 53"/>
            <p:cNvSpPr txBox="1">
              <a:spLocks noChangeArrowheads="1"/>
            </p:cNvSpPr>
            <p:nvPr/>
          </p:nvSpPr>
          <p:spPr bwMode="auto">
            <a:xfrm>
              <a:off x="1056"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858" name="Text Box 54"/>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859" name="Text Box 55"/>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860" name="Text Box 56"/>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861" name="Text Box 57"/>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862" name="Text Box 58"/>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863" name="Text Box 59"/>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864" name="Text Box 60"/>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865" name="Text Box 61"/>
            <p:cNvSpPr txBox="1">
              <a:spLocks noChangeArrowheads="1"/>
            </p:cNvSpPr>
            <p:nvPr/>
          </p:nvSpPr>
          <p:spPr bwMode="auto">
            <a:xfrm>
              <a:off x="151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866" name="Text Box 62"/>
            <p:cNvSpPr txBox="1">
              <a:spLocks noChangeArrowheads="1"/>
            </p:cNvSpPr>
            <p:nvPr/>
          </p:nvSpPr>
          <p:spPr bwMode="auto">
            <a:xfrm>
              <a:off x="194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867" name="Text Box 63"/>
            <p:cNvSpPr txBox="1">
              <a:spLocks noChangeArrowheads="1"/>
            </p:cNvSpPr>
            <p:nvPr/>
          </p:nvSpPr>
          <p:spPr bwMode="auto">
            <a:xfrm>
              <a:off x="237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868" name="Text Box 64"/>
            <p:cNvSpPr txBox="1">
              <a:spLocks noChangeArrowheads="1"/>
            </p:cNvSpPr>
            <p:nvPr/>
          </p:nvSpPr>
          <p:spPr bwMode="auto">
            <a:xfrm>
              <a:off x="2811"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869" name="Text Box 65"/>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870" name="Text Box 66"/>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871" name="Text Box 67"/>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0</a:t>
              </a:r>
            </a:p>
          </p:txBody>
        </p:sp>
        <p:sp>
          <p:nvSpPr>
            <p:cNvPr id="10872" name="Text Box 68"/>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873" name="Text Box 69"/>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874" name="Text Box 70"/>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875" name="Text Box 71"/>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876" name="Text Box 72"/>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877" name="Text Box 73"/>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878" name="Text Box 74"/>
            <p:cNvSpPr txBox="1">
              <a:spLocks noChangeArrowheads="1"/>
            </p:cNvSpPr>
            <p:nvPr/>
          </p:nvSpPr>
          <p:spPr bwMode="auto">
            <a:xfrm>
              <a:off x="1947"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3</a:t>
              </a:r>
            </a:p>
          </p:txBody>
        </p:sp>
        <p:sp>
          <p:nvSpPr>
            <p:cNvPr id="10879" name="Text Box 75"/>
            <p:cNvSpPr txBox="1">
              <a:spLocks noChangeArrowheads="1"/>
            </p:cNvSpPr>
            <p:nvPr/>
          </p:nvSpPr>
          <p:spPr bwMode="auto">
            <a:xfrm>
              <a:off x="1755" y="240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5" name="Group 76"/>
          <p:cNvGrpSpPr>
            <a:grpSpLocks/>
          </p:cNvGrpSpPr>
          <p:nvPr/>
        </p:nvGrpSpPr>
        <p:grpSpPr bwMode="auto">
          <a:xfrm>
            <a:off x="1295400" y="2514600"/>
            <a:ext cx="7086600" cy="3429000"/>
            <a:chOff x="768" y="576"/>
            <a:chExt cx="4464" cy="2160"/>
          </a:xfrm>
        </p:grpSpPr>
        <p:sp>
          <p:nvSpPr>
            <p:cNvPr id="10830" name="Rectangle 77"/>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831" name="Text Box 78"/>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a:t>
              </a:r>
              <a:r>
                <a:rPr lang="en-US" sz="2000">
                  <a:solidFill>
                    <a:srgbClr val="FF0000"/>
                  </a:solidFill>
                </a:rPr>
                <a:t>If </a:t>
              </a:r>
              <a:r>
                <a:rPr lang="en-US" sz="2000" i="1">
                  <a:solidFill>
                    <a:srgbClr val="FF0000"/>
                  </a:solidFill>
                </a:rPr>
                <a:t>p</a:t>
              </a:r>
              <a:r>
                <a:rPr lang="en-US" sz="2000">
                  <a:solidFill>
                    <a:srgbClr val="FF0000"/>
                  </a:solidFill>
                </a:rPr>
                <a:t> </a:t>
              </a:r>
              <a:r>
                <a:rPr lang="en-US" sz="2000">
                  <a:solidFill>
                    <a:srgbClr val="FF0000"/>
                  </a:solidFill>
                  <a:sym typeface="Symbol" pitchFamily="18" charset="2"/>
                </a:rPr>
                <a:t></a:t>
              </a:r>
              <a:r>
                <a:rPr lang="en-US" sz="2000">
                  <a:solidFill>
                    <a:srgbClr val="FF0000"/>
                  </a:solidFill>
                </a:rPr>
                <a:t> </a:t>
              </a:r>
              <a:r>
                <a:rPr lang="en-US" sz="2000" i="1">
                  <a:solidFill>
                    <a:srgbClr val="FF0000"/>
                  </a:solidFill>
                </a:rPr>
                <a:t>l</a:t>
              </a:r>
              <a:r>
                <a:rPr lang="en-US" sz="2000">
                  <a:solidFill>
                    <a:srgbClr val="FF0000"/>
                  </a:solidFill>
                </a:rPr>
                <a:t>, swap </a:t>
              </a:r>
              <a:r>
                <a:rPr lang="en-US" sz="2000" i="1">
                  <a:solidFill>
                    <a:srgbClr val="FF0000"/>
                  </a:solidFill>
                </a:rPr>
                <a:t>a</a:t>
              </a:r>
              <a:r>
                <a:rPr lang="en-US" sz="2000">
                  <a:solidFill>
                    <a:srgbClr val="FF0000"/>
                  </a:solidFill>
                </a:rPr>
                <a:t>[</a:t>
              </a:r>
              <a:r>
                <a:rPr lang="en-US" sz="2000" i="1">
                  <a:solidFill>
                    <a:srgbClr val="FF0000"/>
                  </a:solidFill>
                </a:rPr>
                <a:t>p</a:t>
              </a:r>
              <a:r>
                <a:rPr lang="en-US" sz="2000">
                  <a:solidFill>
                    <a:srgbClr val="FF0000"/>
                  </a:solidFill>
                </a:rPr>
                <a:t>] and </a:t>
              </a:r>
              <a:r>
                <a:rPr lang="en-US" sz="2000" i="1">
                  <a:solidFill>
                    <a:srgbClr val="FF0000"/>
                  </a:solidFill>
                </a:rPr>
                <a:t>a</a:t>
              </a:r>
              <a:r>
                <a:rPr lang="en-US" sz="2000">
                  <a:solidFill>
                    <a:srgbClr val="FF0000"/>
                  </a:solidFill>
                </a:rPr>
                <a:t>[</a:t>
              </a:r>
              <a:r>
                <a:rPr lang="en-US" sz="2000" i="1">
                  <a:solidFill>
                    <a:srgbClr val="FF0000"/>
                  </a:solidFill>
                </a:rPr>
                <a:t>l</a:t>
              </a:r>
              <a:r>
                <a:rPr lang="en-US" sz="2000">
                  <a:solidFill>
                    <a:srgbClr val="FF0000"/>
                  </a:solidFill>
                </a:rPr>
                <a:t>].</a:t>
              </a:r>
              <a:r>
                <a:rPr lang="en-US" sz="2000"/>
                <a:t/>
              </a:r>
              <a:br>
                <a:rPr lang="en-US" sz="2000"/>
              </a:br>
              <a:r>
                <a:rPr lang="en-US" sz="2000"/>
                <a:t>2.	Terminate.</a:t>
              </a:r>
            </a:p>
          </p:txBody>
        </p:sp>
        <p:sp>
          <p:nvSpPr>
            <p:cNvPr id="10832" name="Text Box 79"/>
            <p:cNvSpPr txBox="1">
              <a:spLocks noChangeArrowheads="1"/>
            </p:cNvSpPr>
            <p:nvPr/>
          </p:nvSpPr>
          <p:spPr bwMode="auto">
            <a:xfrm>
              <a:off x="1056"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833" name="Text Box 80"/>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834" name="Text Box 81"/>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835" name="Text Box 82"/>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836" name="Text Box 83"/>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837" name="Text Box 84"/>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838" name="Text Box 85"/>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839" name="Text Box 86"/>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840" name="Text Box 87"/>
            <p:cNvSpPr txBox="1">
              <a:spLocks noChangeArrowheads="1"/>
            </p:cNvSpPr>
            <p:nvPr/>
          </p:nvSpPr>
          <p:spPr bwMode="auto">
            <a:xfrm>
              <a:off x="151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841" name="Text Box 88"/>
            <p:cNvSpPr txBox="1">
              <a:spLocks noChangeArrowheads="1"/>
            </p:cNvSpPr>
            <p:nvPr/>
          </p:nvSpPr>
          <p:spPr bwMode="auto">
            <a:xfrm>
              <a:off x="194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842" name="Text Box 89"/>
            <p:cNvSpPr txBox="1">
              <a:spLocks noChangeArrowheads="1"/>
            </p:cNvSpPr>
            <p:nvPr/>
          </p:nvSpPr>
          <p:spPr bwMode="auto">
            <a:xfrm>
              <a:off x="237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843" name="Text Box 90"/>
            <p:cNvSpPr txBox="1">
              <a:spLocks noChangeArrowheads="1"/>
            </p:cNvSpPr>
            <p:nvPr/>
          </p:nvSpPr>
          <p:spPr bwMode="auto">
            <a:xfrm>
              <a:off x="2811"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844" name="Text Box 91"/>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845" name="Text Box 92"/>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846" name="Text Box 93"/>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0</a:t>
              </a:r>
            </a:p>
          </p:txBody>
        </p:sp>
        <p:sp>
          <p:nvSpPr>
            <p:cNvPr id="10847" name="Text Box 94"/>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848" name="Text Box 95"/>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849" name="Text Box 96"/>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850" name="Text Box 97"/>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851" name="Text Box 98"/>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852" name="Text Box 99"/>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853" name="Text Box 100"/>
            <p:cNvSpPr txBox="1">
              <a:spLocks noChangeArrowheads="1"/>
            </p:cNvSpPr>
            <p:nvPr/>
          </p:nvSpPr>
          <p:spPr bwMode="auto">
            <a:xfrm>
              <a:off x="1947"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3</a:t>
              </a:r>
            </a:p>
          </p:txBody>
        </p:sp>
        <p:sp>
          <p:nvSpPr>
            <p:cNvPr id="10854" name="Text Box 101"/>
            <p:cNvSpPr txBox="1">
              <a:spLocks noChangeArrowheads="1"/>
            </p:cNvSpPr>
            <p:nvPr/>
          </p:nvSpPr>
          <p:spPr bwMode="auto">
            <a:xfrm>
              <a:off x="1755" y="240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6" name="Group 102"/>
          <p:cNvGrpSpPr>
            <a:grpSpLocks/>
          </p:cNvGrpSpPr>
          <p:nvPr/>
        </p:nvGrpSpPr>
        <p:grpSpPr bwMode="auto">
          <a:xfrm>
            <a:off x="1295400" y="2514600"/>
            <a:ext cx="7086600" cy="3429000"/>
            <a:chOff x="672" y="1296"/>
            <a:chExt cx="4464" cy="2160"/>
          </a:xfrm>
        </p:grpSpPr>
        <p:sp>
          <p:nvSpPr>
            <p:cNvPr id="10807" name="Rectangle 103"/>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808" name="Text Box 104"/>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l</a:t>
              </a:r>
              <a:r>
                <a:rPr lang="en-US" sz="2000">
                  <a:solidFill>
                    <a:srgbClr val="FF0000"/>
                  </a:solidFill>
                </a:rPr>
                <a:t> = </a:t>
              </a:r>
              <a:r>
                <a:rPr lang="en-US" sz="2000" i="1">
                  <a:solidFill>
                    <a:srgbClr val="FF0000"/>
                  </a:solidFill>
                </a:rPr>
                <a:t>left</a:t>
              </a:r>
              <a:r>
                <a:rPr lang="en-US" sz="2000">
                  <a:solidFill>
                    <a:srgbClr val="FF0000"/>
                  </a:solidFill>
                </a:rPr>
                <a:t>, …, </a:t>
              </a:r>
              <a:r>
                <a:rPr lang="en-US" sz="2000" i="1">
                  <a:solidFill>
                    <a:srgbClr val="FF0000"/>
                  </a:solidFill>
                </a:rPr>
                <a:t>right</a:t>
              </a:r>
              <a:r>
                <a:rPr lang="en-US" sz="2000">
                  <a:solidFill>
                    <a:srgbClr val="FF0000"/>
                  </a:solidFill>
                </a:rPr>
                <a:t>–1, repeat:</a:t>
              </a:r>
              <a:r>
                <a:rPr lang="en-US" sz="2000"/>
                <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809" name="Text Box 105"/>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810" name="Text Box 106"/>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811" name="Text Box 107"/>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812" name="Text Box 108"/>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813" name="Text Box 109"/>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814" name="Text Box 110"/>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815" name="Text Box 111"/>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816" name="Text Box 112"/>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817" name="Text Box 113"/>
            <p:cNvSpPr txBox="1">
              <a:spLocks noChangeArrowheads="1"/>
            </p:cNvSpPr>
            <p:nvPr/>
          </p:nvSpPr>
          <p:spPr bwMode="auto">
            <a:xfrm>
              <a:off x="141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818" name="Text Box 114"/>
            <p:cNvSpPr txBox="1">
              <a:spLocks noChangeArrowheads="1"/>
            </p:cNvSpPr>
            <p:nvPr/>
          </p:nvSpPr>
          <p:spPr bwMode="auto">
            <a:xfrm>
              <a:off x="185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819" name="Text Box 115"/>
            <p:cNvSpPr txBox="1">
              <a:spLocks noChangeArrowheads="1"/>
            </p:cNvSpPr>
            <p:nvPr/>
          </p:nvSpPr>
          <p:spPr bwMode="auto">
            <a:xfrm>
              <a:off x="228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820" name="Text Box 116"/>
            <p:cNvSpPr txBox="1">
              <a:spLocks noChangeArrowheads="1"/>
            </p:cNvSpPr>
            <p:nvPr/>
          </p:nvSpPr>
          <p:spPr bwMode="auto">
            <a:xfrm>
              <a:off x="2715"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821" name="Text Box 117"/>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822" name="Text Box 118"/>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823" name="Text Box 119"/>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1</a:t>
              </a:r>
            </a:p>
          </p:txBody>
        </p:sp>
        <p:sp>
          <p:nvSpPr>
            <p:cNvPr id="10824" name="Text Box 120"/>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825" name="Text Box 121"/>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826" name="Text Box 122"/>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827" name="Text Box 123"/>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828" name="Text Box 124"/>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829" name="Text Box 125"/>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7" name="Group 126"/>
          <p:cNvGrpSpPr>
            <a:grpSpLocks/>
          </p:cNvGrpSpPr>
          <p:nvPr/>
        </p:nvGrpSpPr>
        <p:grpSpPr bwMode="auto">
          <a:xfrm>
            <a:off x="1295400" y="2514600"/>
            <a:ext cx="7086600" cy="3429000"/>
            <a:chOff x="672" y="1296"/>
            <a:chExt cx="4464" cy="2160"/>
          </a:xfrm>
        </p:grpSpPr>
        <p:sp>
          <p:nvSpPr>
            <p:cNvPr id="10782" name="Rectangle 127"/>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783" name="Text Box 128"/>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a:t>
              </a:r>
              <a:r>
                <a:rPr lang="en-US" sz="2000">
                  <a:solidFill>
                    <a:srgbClr val="FF0000"/>
                  </a:solidFill>
                </a:rPr>
                <a:t>Set </a:t>
              </a:r>
              <a:r>
                <a:rPr lang="en-US" sz="2000" i="1">
                  <a:solidFill>
                    <a:srgbClr val="FF0000"/>
                  </a:solidFill>
                </a:rPr>
                <a:t>p</a:t>
              </a:r>
              <a:r>
                <a:rPr lang="en-US" sz="2000">
                  <a:solidFill>
                    <a:srgbClr val="FF0000"/>
                  </a:solidFill>
                </a:rPr>
                <a:t> such that </a:t>
              </a:r>
              <a:r>
                <a:rPr lang="en-US" sz="2000" i="1">
                  <a:solidFill>
                    <a:srgbClr val="FF0000"/>
                  </a:solidFill>
                </a:rPr>
                <a:t>a</a:t>
              </a:r>
              <a:r>
                <a:rPr lang="en-US" sz="2000">
                  <a:solidFill>
                    <a:srgbClr val="FF0000"/>
                  </a:solidFill>
                </a:rPr>
                <a:t>[</a:t>
              </a:r>
              <a:r>
                <a:rPr lang="en-US" sz="2000" i="1">
                  <a:solidFill>
                    <a:srgbClr val="FF0000"/>
                  </a:solidFill>
                </a:rPr>
                <a:t>p</a:t>
              </a:r>
              <a:r>
                <a:rPr lang="en-US" sz="2000">
                  <a:solidFill>
                    <a:srgbClr val="FF0000"/>
                  </a:solidFill>
                </a:rPr>
                <a:t>] is the least of </a:t>
              </a:r>
              <a:r>
                <a:rPr lang="en-US" sz="2000" i="1">
                  <a:solidFill>
                    <a:srgbClr val="FF0000"/>
                  </a:solidFill>
                </a:rPr>
                <a:t>a</a:t>
              </a:r>
              <a:r>
                <a:rPr lang="en-US" sz="2000">
                  <a:solidFill>
                    <a:srgbClr val="FF0000"/>
                  </a:solidFill>
                </a:rPr>
                <a:t>[</a:t>
              </a:r>
              <a:r>
                <a:rPr lang="en-US" sz="2000" i="1">
                  <a:solidFill>
                    <a:srgbClr val="FF0000"/>
                  </a:solidFill>
                </a:rPr>
                <a:t>l</a:t>
              </a:r>
              <a:r>
                <a:rPr lang="en-US" sz="2000">
                  <a:solidFill>
                    <a:srgbClr val="FF0000"/>
                  </a:solidFill>
                </a:rPr>
                <a:t>…</a:t>
              </a:r>
              <a:r>
                <a:rPr lang="en-US" sz="2000" i="1">
                  <a:solidFill>
                    <a:srgbClr val="FF0000"/>
                  </a:solidFill>
                </a:rPr>
                <a:t>right</a:t>
              </a:r>
              <a:r>
                <a:rPr lang="en-US" sz="2000">
                  <a:solidFill>
                    <a:srgbClr val="FF0000"/>
                  </a:solidFill>
                </a:rPr>
                <a:t>].</a:t>
              </a:r>
              <a:r>
                <a:rPr lang="en-US" sz="2000"/>
                <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784" name="Text Box 129"/>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785" name="Text Box 130"/>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786" name="Text Box 131"/>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787" name="Text Box 132"/>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788" name="Text Box 133"/>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789" name="Text Box 134"/>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790" name="Text Box 135"/>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791" name="Text Box 136"/>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792" name="Text Box 137"/>
            <p:cNvSpPr txBox="1">
              <a:spLocks noChangeArrowheads="1"/>
            </p:cNvSpPr>
            <p:nvPr/>
          </p:nvSpPr>
          <p:spPr bwMode="auto">
            <a:xfrm>
              <a:off x="141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793" name="Text Box 138"/>
            <p:cNvSpPr txBox="1">
              <a:spLocks noChangeArrowheads="1"/>
            </p:cNvSpPr>
            <p:nvPr/>
          </p:nvSpPr>
          <p:spPr bwMode="auto">
            <a:xfrm>
              <a:off x="185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794" name="Text Box 139"/>
            <p:cNvSpPr txBox="1">
              <a:spLocks noChangeArrowheads="1"/>
            </p:cNvSpPr>
            <p:nvPr/>
          </p:nvSpPr>
          <p:spPr bwMode="auto">
            <a:xfrm>
              <a:off x="228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795" name="Text Box 140"/>
            <p:cNvSpPr txBox="1">
              <a:spLocks noChangeArrowheads="1"/>
            </p:cNvSpPr>
            <p:nvPr/>
          </p:nvSpPr>
          <p:spPr bwMode="auto">
            <a:xfrm>
              <a:off x="2715"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796" name="Text Box 141"/>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797" name="Text Box 142"/>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798" name="Text Box 143"/>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1</a:t>
              </a:r>
            </a:p>
          </p:txBody>
        </p:sp>
        <p:sp>
          <p:nvSpPr>
            <p:cNvPr id="10799" name="Text Box 144"/>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800" name="Text Box 145"/>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801" name="Text Box 146"/>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802" name="Text Box 147"/>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803" name="Text Box 148"/>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804" name="Text Box 149"/>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805" name="Text Box 150"/>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1</a:t>
              </a:r>
            </a:p>
          </p:txBody>
        </p:sp>
        <p:sp>
          <p:nvSpPr>
            <p:cNvPr id="10806" name="Text Box 151"/>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8" name="Group 152"/>
          <p:cNvGrpSpPr>
            <a:grpSpLocks/>
          </p:cNvGrpSpPr>
          <p:nvPr/>
        </p:nvGrpSpPr>
        <p:grpSpPr bwMode="auto">
          <a:xfrm>
            <a:off x="1295400" y="2514600"/>
            <a:ext cx="7086600" cy="3429000"/>
            <a:chOff x="672" y="1296"/>
            <a:chExt cx="4464" cy="2160"/>
          </a:xfrm>
        </p:grpSpPr>
        <p:sp>
          <p:nvSpPr>
            <p:cNvPr id="10757" name="Rectangle 153"/>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758" name="Text Box 154"/>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a:t>
              </a:r>
              <a:r>
                <a:rPr lang="en-US" sz="2000">
                  <a:solidFill>
                    <a:srgbClr val="FF0000"/>
                  </a:solidFill>
                </a:rPr>
                <a:t>If </a:t>
              </a:r>
              <a:r>
                <a:rPr lang="en-US" sz="2000" i="1">
                  <a:solidFill>
                    <a:srgbClr val="FF0000"/>
                  </a:solidFill>
                </a:rPr>
                <a:t>p</a:t>
              </a:r>
              <a:r>
                <a:rPr lang="en-US" sz="2000">
                  <a:solidFill>
                    <a:srgbClr val="FF0000"/>
                  </a:solidFill>
                </a:rPr>
                <a:t> </a:t>
              </a:r>
              <a:r>
                <a:rPr lang="en-US" sz="2000">
                  <a:solidFill>
                    <a:srgbClr val="FF0000"/>
                  </a:solidFill>
                  <a:sym typeface="Symbol" pitchFamily="18" charset="2"/>
                </a:rPr>
                <a:t></a:t>
              </a:r>
              <a:r>
                <a:rPr lang="en-US" sz="2000">
                  <a:solidFill>
                    <a:srgbClr val="FF0000"/>
                  </a:solidFill>
                </a:rPr>
                <a:t> </a:t>
              </a:r>
              <a:r>
                <a:rPr lang="en-US" sz="2000" i="1">
                  <a:solidFill>
                    <a:srgbClr val="FF0000"/>
                  </a:solidFill>
                </a:rPr>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759" name="Text Box 155"/>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760" name="Text Box 156"/>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761" name="Text Box 157"/>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762" name="Text Box 158"/>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763" name="Text Box 159"/>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764" name="Text Box 160"/>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765" name="Text Box 161"/>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766" name="Text Box 162"/>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767" name="Text Box 163"/>
            <p:cNvSpPr txBox="1">
              <a:spLocks noChangeArrowheads="1"/>
            </p:cNvSpPr>
            <p:nvPr/>
          </p:nvSpPr>
          <p:spPr bwMode="auto">
            <a:xfrm>
              <a:off x="141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768" name="Text Box 164"/>
            <p:cNvSpPr txBox="1">
              <a:spLocks noChangeArrowheads="1"/>
            </p:cNvSpPr>
            <p:nvPr/>
          </p:nvSpPr>
          <p:spPr bwMode="auto">
            <a:xfrm>
              <a:off x="185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769" name="Text Box 165"/>
            <p:cNvSpPr txBox="1">
              <a:spLocks noChangeArrowheads="1"/>
            </p:cNvSpPr>
            <p:nvPr/>
          </p:nvSpPr>
          <p:spPr bwMode="auto">
            <a:xfrm>
              <a:off x="228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770" name="Text Box 166"/>
            <p:cNvSpPr txBox="1">
              <a:spLocks noChangeArrowheads="1"/>
            </p:cNvSpPr>
            <p:nvPr/>
          </p:nvSpPr>
          <p:spPr bwMode="auto">
            <a:xfrm>
              <a:off x="2715"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771" name="Text Box 167"/>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772" name="Text Box 168"/>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773" name="Text Box 169"/>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1</a:t>
              </a:r>
            </a:p>
          </p:txBody>
        </p:sp>
        <p:sp>
          <p:nvSpPr>
            <p:cNvPr id="10774" name="Text Box 170"/>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775" name="Text Box 171"/>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776" name="Text Box 172"/>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777" name="Text Box 173"/>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778" name="Text Box 174"/>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779" name="Text Box 175"/>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780" name="Text Box 176"/>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1</a:t>
              </a:r>
            </a:p>
          </p:txBody>
        </p:sp>
        <p:sp>
          <p:nvSpPr>
            <p:cNvPr id="10781" name="Text Box 177"/>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9" name="Group 178"/>
          <p:cNvGrpSpPr>
            <a:grpSpLocks/>
          </p:cNvGrpSpPr>
          <p:nvPr/>
        </p:nvGrpSpPr>
        <p:grpSpPr bwMode="auto">
          <a:xfrm>
            <a:off x="1295400" y="2514600"/>
            <a:ext cx="7086600" cy="3429000"/>
            <a:chOff x="672" y="1296"/>
            <a:chExt cx="4464" cy="2160"/>
          </a:xfrm>
        </p:grpSpPr>
        <p:sp>
          <p:nvSpPr>
            <p:cNvPr id="10734" name="Rectangle 179"/>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735" name="Text Box 180"/>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l</a:t>
              </a:r>
              <a:r>
                <a:rPr lang="en-US" sz="2000">
                  <a:solidFill>
                    <a:srgbClr val="FF0000"/>
                  </a:solidFill>
                </a:rPr>
                <a:t> = </a:t>
              </a:r>
              <a:r>
                <a:rPr lang="en-US" sz="2000" i="1">
                  <a:solidFill>
                    <a:srgbClr val="FF0000"/>
                  </a:solidFill>
                </a:rPr>
                <a:t>left</a:t>
              </a:r>
              <a:r>
                <a:rPr lang="en-US" sz="2000">
                  <a:solidFill>
                    <a:srgbClr val="FF0000"/>
                  </a:solidFill>
                </a:rPr>
                <a:t>, …, </a:t>
              </a:r>
              <a:r>
                <a:rPr lang="en-US" sz="2000" i="1">
                  <a:solidFill>
                    <a:srgbClr val="FF0000"/>
                  </a:solidFill>
                </a:rPr>
                <a:t>right</a:t>
              </a:r>
              <a:r>
                <a:rPr lang="en-US" sz="2000">
                  <a:solidFill>
                    <a:srgbClr val="FF0000"/>
                  </a:solidFill>
                </a:rPr>
                <a:t>–1, repeat:</a:t>
              </a:r>
              <a:r>
                <a:rPr lang="en-US" sz="2000"/>
                <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736" name="Text Box 181"/>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737" name="Text Box 182"/>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738" name="Text Box 183"/>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739" name="Text Box 184"/>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740" name="Text Box 185"/>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741" name="Text Box 186"/>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742" name="Text Box 187"/>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743" name="Text Box 188"/>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744" name="Text Box 189"/>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745" name="Text Box 190"/>
            <p:cNvSpPr txBox="1">
              <a:spLocks noChangeArrowheads="1"/>
            </p:cNvSpPr>
            <p:nvPr/>
          </p:nvSpPr>
          <p:spPr bwMode="auto">
            <a:xfrm>
              <a:off x="185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746" name="Text Box 191"/>
            <p:cNvSpPr txBox="1">
              <a:spLocks noChangeArrowheads="1"/>
            </p:cNvSpPr>
            <p:nvPr/>
          </p:nvSpPr>
          <p:spPr bwMode="auto">
            <a:xfrm>
              <a:off x="228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747" name="Text Box 192"/>
            <p:cNvSpPr txBox="1">
              <a:spLocks noChangeArrowheads="1"/>
            </p:cNvSpPr>
            <p:nvPr/>
          </p:nvSpPr>
          <p:spPr bwMode="auto">
            <a:xfrm>
              <a:off x="2715"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748" name="Text Box 193"/>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749" name="Text Box 194"/>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750" name="Text Box 195"/>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2</a:t>
              </a:r>
            </a:p>
          </p:txBody>
        </p:sp>
        <p:sp>
          <p:nvSpPr>
            <p:cNvPr id="10751" name="Text Box 196"/>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752" name="Text Box 197"/>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753" name="Text Box 198"/>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754" name="Text Box 199"/>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755" name="Text Box 200"/>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756" name="Text Box 201"/>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0" name="Group 202"/>
          <p:cNvGrpSpPr>
            <a:grpSpLocks/>
          </p:cNvGrpSpPr>
          <p:nvPr/>
        </p:nvGrpSpPr>
        <p:grpSpPr bwMode="auto">
          <a:xfrm>
            <a:off x="1295400" y="2514600"/>
            <a:ext cx="7086600" cy="3429000"/>
            <a:chOff x="672" y="1296"/>
            <a:chExt cx="4464" cy="2160"/>
          </a:xfrm>
        </p:grpSpPr>
        <p:sp>
          <p:nvSpPr>
            <p:cNvPr id="10709" name="Rectangle 203"/>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710" name="Text Box 204"/>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a:t>
              </a:r>
              <a:r>
                <a:rPr lang="en-US" sz="2000">
                  <a:solidFill>
                    <a:srgbClr val="FF0000"/>
                  </a:solidFill>
                </a:rPr>
                <a:t>Set </a:t>
              </a:r>
              <a:r>
                <a:rPr lang="en-US" sz="2000" i="1">
                  <a:solidFill>
                    <a:srgbClr val="FF0000"/>
                  </a:solidFill>
                </a:rPr>
                <a:t>p</a:t>
              </a:r>
              <a:r>
                <a:rPr lang="en-US" sz="2000">
                  <a:solidFill>
                    <a:srgbClr val="FF0000"/>
                  </a:solidFill>
                </a:rPr>
                <a:t> such that </a:t>
              </a:r>
              <a:r>
                <a:rPr lang="en-US" sz="2000" i="1">
                  <a:solidFill>
                    <a:srgbClr val="FF0000"/>
                  </a:solidFill>
                </a:rPr>
                <a:t>a</a:t>
              </a:r>
              <a:r>
                <a:rPr lang="en-US" sz="2000">
                  <a:solidFill>
                    <a:srgbClr val="FF0000"/>
                  </a:solidFill>
                </a:rPr>
                <a:t>[</a:t>
              </a:r>
              <a:r>
                <a:rPr lang="en-US" sz="2000" i="1">
                  <a:solidFill>
                    <a:srgbClr val="FF0000"/>
                  </a:solidFill>
                </a:rPr>
                <a:t>p</a:t>
              </a:r>
              <a:r>
                <a:rPr lang="en-US" sz="2000">
                  <a:solidFill>
                    <a:srgbClr val="FF0000"/>
                  </a:solidFill>
                </a:rPr>
                <a:t>] is the least of </a:t>
              </a:r>
              <a:r>
                <a:rPr lang="en-US" sz="2000" i="1">
                  <a:solidFill>
                    <a:srgbClr val="FF0000"/>
                  </a:solidFill>
                </a:rPr>
                <a:t>a</a:t>
              </a:r>
              <a:r>
                <a:rPr lang="en-US" sz="2000">
                  <a:solidFill>
                    <a:srgbClr val="FF0000"/>
                  </a:solidFill>
                </a:rPr>
                <a:t>[</a:t>
              </a:r>
              <a:r>
                <a:rPr lang="en-US" sz="2000" i="1">
                  <a:solidFill>
                    <a:srgbClr val="FF0000"/>
                  </a:solidFill>
                </a:rPr>
                <a:t>l</a:t>
              </a:r>
              <a:r>
                <a:rPr lang="en-US" sz="2000">
                  <a:solidFill>
                    <a:srgbClr val="FF0000"/>
                  </a:solidFill>
                </a:rPr>
                <a:t>…</a:t>
              </a:r>
              <a:r>
                <a:rPr lang="en-US" sz="2000" i="1">
                  <a:solidFill>
                    <a:srgbClr val="FF0000"/>
                  </a:solidFill>
                </a:rPr>
                <a:t>right</a:t>
              </a:r>
              <a:r>
                <a:rPr lang="en-US" sz="2000">
                  <a:solidFill>
                    <a:srgbClr val="FF0000"/>
                  </a:solidFill>
                </a:rPr>
                <a:t>].</a:t>
              </a:r>
              <a:r>
                <a:rPr lang="en-US" sz="2000"/>
                <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711" name="Text Box 205"/>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712" name="Text Box 206"/>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713" name="Text Box 207"/>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714" name="Text Box 208"/>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715" name="Text Box 209"/>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716" name="Text Box 210"/>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717" name="Text Box 211"/>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718" name="Text Box 212"/>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719" name="Text Box 213"/>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720" name="Text Box 214"/>
            <p:cNvSpPr txBox="1">
              <a:spLocks noChangeArrowheads="1"/>
            </p:cNvSpPr>
            <p:nvPr/>
          </p:nvSpPr>
          <p:spPr bwMode="auto">
            <a:xfrm>
              <a:off x="185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721" name="Text Box 215"/>
            <p:cNvSpPr txBox="1">
              <a:spLocks noChangeArrowheads="1"/>
            </p:cNvSpPr>
            <p:nvPr/>
          </p:nvSpPr>
          <p:spPr bwMode="auto">
            <a:xfrm>
              <a:off x="228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722" name="Text Box 216"/>
            <p:cNvSpPr txBox="1">
              <a:spLocks noChangeArrowheads="1"/>
            </p:cNvSpPr>
            <p:nvPr/>
          </p:nvSpPr>
          <p:spPr bwMode="auto">
            <a:xfrm>
              <a:off x="2715"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723" name="Text Box 217"/>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724" name="Text Box 218"/>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725" name="Text Box 219"/>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2</a:t>
              </a:r>
            </a:p>
          </p:txBody>
        </p:sp>
        <p:sp>
          <p:nvSpPr>
            <p:cNvPr id="10726" name="Text Box 220"/>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727" name="Text Box 221"/>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728" name="Text Box 222"/>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729" name="Text Box 223"/>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730" name="Text Box 224"/>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731" name="Text Box 225"/>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732" name="Text Box 226"/>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8</a:t>
              </a:r>
            </a:p>
          </p:txBody>
        </p:sp>
        <p:sp>
          <p:nvSpPr>
            <p:cNvPr id="10733" name="Text Box 227"/>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11" name="Group 228"/>
          <p:cNvGrpSpPr>
            <a:grpSpLocks/>
          </p:cNvGrpSpPr>
          <p:nvPr/>
        </p:nvGrpSpPr>
        <p:grpSpPr bwMode="auto">
          <a:xfrm>
            <a:off x="1295400" y="2514600"/>
            <a:ext cx="7086600" cy="3429000"/>
            <a:chOff x="672" y="1296"/>
            <a:chExt cx="4464" cy="2160"/>
          </a:xfrm>
        </p:grpSpPr>
        <p:sp>
          <p:nvSpPr>
            <p:cNvPr id="10684" name="Rectangle 229"/>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685" name="Text Box 230"/>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a:t>
              </a:r>
              <a:r>
                <a:rPr lang="en-US" sz="2000">
                  <a:solidFill>
                    <a:srgbClr val="FF0000"/>
                  </a:solidFill>
                </a:rPr>
                <a:t>If </a:t>
              </a:r>
              <a:r>
                <a:rPr lang="en-US" sz="2000" i="1">
                  <a:solidFill>
                    <a:srgbClr val="FF0000"/>
                  </a:solidFill>
                </a:rPr>
                <a:t>p</a:t>
              </a:r>
              <a:r>
                <a:rPr lang="en-US" sz="2000">
                  <a:solidFill>
                    <a:srgbClr val="FF0000"/>
                  </a:solidFill>
                </a:rPr>
                <a:t> </a:t>
              </a:r>
              <a:r>
                <a:rPr lang="en-US" sz="2000">
                  <a:solidFill>
                    <a:srgbClr val="FF0000"/>
                  </a:solidFill>
                  <a:sym typeface="Symbol" pitchFamily="18" charset="2"/>
                </a:rPr>
                <a:t></a:t>
              </a:r>
              <a:r>
                <a:rPr lang="en-US" sz="2000">
                  <a:solidFill>
                    <a:srgbClr val="FF0000"/>
                  </a:solidFill>
                </a:rPr>
                <a:t> </a:t>
              </a:r>
              <a:r>
                <a:rPr lang="en-US" sz="2000" i="1">
                  <a:solidFill>
                    <a:srgbClr val="FF0000"/>
                  </a:solidFill>
                </a:rPr>
                <a:t>l</a:t>
              </a:r>
              <a:r>
                <a:rPr lang="en-US" sz="2000">
                  <a:solidFill>
                    <a:srgbClr val="FF0000"/>
                  </a:solidFill>
                </a:rPr>
                <a:t>, swap </a:t>
              </a:r>
              <a:r>
                <a:rPr lang="en-US" sz="2000" i="1">
                  <a:solidFill>
                    <a:srgbClr val="FF0000"/>
                  </a:solidFill>
                </a:rPr>
                <a:t>a</a:t>
              </a:r>
              <a:r>
                <a:rPr lang="en-US" sz="2000">
                  <a:solidFill>
                    <a:srgbClr val="FF0000"/>
                  </a:solidFill>
                </a:rPr>
                <a:t>[</a:t>
              </a:r>
              <a:r>
                <a:rPr lang="en-US" sz="2000" i="1">
                  <a:solidFill>
                    <a:srgbClr val="FF0000"/>
                  </a:solidFill>
                </a:rPr>
                <a:t>p</a:t>
              </a:r>
              <a:r>
                <a:rPr lang="en-US" sz="2000">
                  <a:solidFill>
                    <a:srgbClr val="FF0000"/>
                  </a:solidFill>
                </a:rPr>
                <a:t>] and </a:t>
              </a:r>
              <a:r>
                <a:rPr lang="en-US" sz="2000" i="1">
                  <a:solidFill>
                    <a:srgbClr val="FF0000"/>
                  </a:solidFill>
                </a:rPr>
                <a:t>a</a:t>
              </a:r>
              <a:r>
                <a:rPr lang="en-US" sz="2000">
                  <a:solidFill>
                    <a:srgbClr val="FF0000"/>
                  </a:solidFill>
                </a:rPr>
                <a:t>[</a:t>
              </a:r>
              <a:r>
                <a:rPr lang="en-US" sz="2000" i="1">
                  <a:solidFill>
                    <a:srgbClr val="FF0000"/>
                  </a:solidFill>
                </a:rPr>
                <a:t>l</a:t>
              </a:r>
              <a:r>
                <a:rPr lang="en-US" sz="2000">
                  <a:solidFill>
                    <a:srgbClr val="FF0000"/>
                  </a:solidFill>
                </a:rPr>
                <a:t>].</a:t>
              </a:r>
              <a:r>
                <a:rPr lang="en-US" sz="2000"/>
                <a:t/>
              </a:r>
              <a:br>
                <a:rPr lang="en-US" sz="2000"/>
              </a:br>
              <a:r>
                <a:rPr lang="en-US" sz="2000"/>
                <a:t>2.	Terminate.</a:t>
              </a:r>
            </a:p>
          </p:txBody>
        </p:sp>
        <p:sp>
          <p:nvSpPr>
            <p:cNvPr id="10686" name="Text Box 231"/>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687" name="Text Box 232"/>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688" name="Text Box 233"/>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689" name="Text Box 234"/>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690" name="Text Box 235"/>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691" name="Text Box 236"/>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692" name="Text Box 237"/>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693" name="Text Box 238"/>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694" name="Text Box 239"/>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695" name="Text Box 240"/>
            <p:cNvSpPr txBox="1">
              <a:spLocks noChangeArrowheads="1"/>
            </p:cNvSpPr>
            <p:nvPr/>
          </p:nvSpPr>
          <p:spPr bwMode="auto">
            <a:xfrm>
              <a:off x="185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696" name="Text Box 241"/>
            <p:cNvSpPr txBox="1">
              <a:spLocks noChangeArrowheads="1"/>
            </p:cNvSpPr>
            <p:nvPr/>
          </p:nvSpPr>
          <p:spPr bwMode="auto">
            <a:xfrm>
              <a:off x="228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697" name="Text Box 242"/>
            <p:cNvSpPr txBox="1">
              <a:spLocks noChangeArrowheads="1"/>
            </p:cNvSpPr>
            <p:nvPr/>
          </p:nvSpPr>
          <p:spPr bwMode="auto">
            <a:xfrm>
              <a:off x="2715"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698" name="Text Box 243"/>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699" name="Text Box 244"/>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700" name="Text Box 245"/>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2</a:t>
              </a:r>
            </a:p>
          </p:txBody>
        </p:sp>
        <p:sp>
          <p:nvSpPr>
            <p:cNvPr id="10701" name="Text Box 246"/>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702" name="Text Box 247"/>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703" name="Text Box 248"/>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704" name="Text Box 249"/>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705" name="Text Box 250"/>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706" name="Text Box 251"/>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707" name="Text Box 252"/>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8</a:t>
              </a:r>
            </a:p>
          </p:txBody>
        </p:sp>
        <p:sp>
          <p:nvSpPr>
            <p:cNvPr id="10708" name="Text Box 253"/>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12" name="Group 254"/>
          <p:cNvGrpSpPr>
            <a:grpSpLocks/>
          </p:cNvGrpSpPr>
          <p:nvPr/>
        </p:nvGrpSpPr>
        <p:grpSpPr bwMode="auto">
          <a:xfrm>
            <a:off x="1295400" y="2514600"/>
            <a:ext cx="7086600" cy="3429000"/>
            <a:chOff x="672" y="1296"/>
            <a:chExt cx="4464" cy="2160"/>
          </a:xfrm>
        </p:grpSpPr>
        <p:sp>
          <p:nvSpPr>
            <p:cNvPr id="10661" name="Rectangle 255"/>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662" name="Text Box 256"/>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l</a:t>
              </a:r>
              <a:r>
                <a:rPr lang="en-US" sz="2000">
                  <a:solidFill>
                    <a:srgbClr val="FF0000"/>
                  </a:solidFill>
                </a:rPr>
                <a:t> = </a:t>
              </a:r>
              <a:r>
                <a:rPr lang="en-US" sz="2000" i="1">
                  <a:solidFill>
                    <a:srgbClr val="FF0000"/>
                  </a:solidFill>
                </a:rPr>
                <a:t>left</a:t>
              </a:r>
              <a:r>
                <a:rPr lang="en-US" sz="2000">
                  <a:solidFill>
                    <a:srgbClr val="FF0000"/>
                  </a:solidFill>
                </a:rPr>
                <a:t>, …, </a:t>
              </a:r>
              <a:r>
                <a:rPr lang="en-US" sz="2000" i="1">
                  <a:solidFill>
                    <a:srgbClr val="FF0000"/>
                  </a:solidFill>
                </a:rPr>
                <a:t>right</a:t>
              </a:r>
              <a:r>
                <a:rPr lang="en-US" sz="2000">
                  <a:solidFill>
                    <a:srgbClr val="FF0000"/>
                  </a:solidFill>
                </a:rPr>
                <a:t>–1, repeat:</a:t>
              </a:r>
              <a:r>
                <a:rPr lang="en-US" sz="2000"/>
                <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663" name="Text Box 257"/>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664" name="Text Box 258"/>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665" name="Text Box 259"/>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666" name="Text Box 260"/>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667" name="Text Box 261"/>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668" name="Text Box 262"/>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669" name="Text Box 263"/>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670" name="Text Box 264"/>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671" name="Text Box 265"/>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672" name="Text Box 266"/>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673" name="Text Box 267"/>
            <p:cNvSpPr txBox="1">
              <a:spLocks noChangeArrowheads="1"/>
            </p:cNvSpPr>
            <p:nvPr/>
          </p:nvSpPr>
          <p:spPr bwMode="auto">
            <a:xfrm>
              <a:off x="228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674" name="Text Box 268"/>
            <p:cNvSpPr txBox="1">
              <a:spLocks noChangeArrowheads="1"/>
            </p:cNvSpPr>
            <p:nvPr/>
          </p:nvSpPr>
          <p:spPr bwMode="auto">
            <a:xfrm>
              <a:off x="2715"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675" name="Text Box 269"/>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676" name="Text Box 270"/>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677" name="Text Box 271"/>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3</a:t>
              </a:r>
            </a:p>
          </p:txBody>
        </p:sp>
        <p:sp>
          <p:nvSpPr>
            <p:cNvPr id="10678" name="Text Box 272"/>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679" name="Text Box 273"/>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680" name="Text Box 274"/>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681" name="Text Box 275"/>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682" name="Text Box 276"/>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683" name="Text Box 277"/>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3" name="Group 278"/>
          <p:cNvGrpSpPr>
            <a:grpSpLocks/>
          </p:cNvGrpSpPr>
          <p:nvPr/>
        </p:nvGrpSpPr>
        <p:grpSpPr bwMode="auto">
          <a:xfrm>
            <a:off x="1295400" y="2514600"/>
            <a:ext cx="7086600" cy="3429000"/>
            <a:chOff x="672" y="1296"/>
            <a:chExt cx="4464" cy="2160"/>
          </a:xfrm>
        </p:grpSpPr>
        <p:sp>
          <p:nvSpPr>
            <p:cNvPr id="10636" name="Rectangle 279"/>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637" name="Text Box 280"/>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a:t>
              </a:r>
              <a:r>
                <a:rPr lang="en-US" sz="2000">
                  <a:solidFill>
                    <a:srgbClr val="FF0000"/>
                  </a:solidFill>
                </a:rPr>
                <a:t>Set </a:t>
              </a:r>
              <a:r>
                <a:rPr lang="en-US" sz="2000" i="1">
                  <a:solidFill>
                    <a:srgbClr val="FF0000"/>
                  </a:solidFill>
                </a:rPr>
                <a:t>p</a:t>
              </a:r>
              <a:r>
                <a:rPr lang="en-US" sz="2000">
                  <a:solidFill>
                    <a:srgbClr val="FF0000"/>
                  </a:solidFill>
                </a:rPr>
                <a:t> such that </a:t>
              </a:r>
              <a:r>
                <a:rPr lang="en-US" sz="2000" i="1">
                  <a:solidFill>
                    <a:srgbClr val="FF0000"/>
                  </a:solidFill>
                </a:rPr>
                <a:t>a</a:t>
              </a:r>
              <a:r>
                <a:rPr lang="en-US" sz="2000">
                  <a:solidFill>
                    <a:srgbClr val="FF0000"/>
                  </a:solidFill>
                </a:rPr>
                <a:t>[</a:t>
              </a:r>
              <a:r>
                <a:rPr lang="en-US" sz="2000" i="1">
                  <a:solidFill>
                    <a:srgbClr val="FF0000"/>
                  </a:solidFill>
                </a:rPr>
                <a:t>p</a:t>
              </a:r>
              <a:r>
                <a:rPr lang="en-US" sz="2000">
                  <a:solidFill>
                    <a:srgbClr val="FF0000"/>
                  </a:solidFill>
                </a:rPr>
                <a:t>] is the least of </a:t>
              </a:r>
              <a:r>
                <a:rPr lang="en-US" sz="2000" i="1">
                  <a:solidFill>
                    <a:srgbClr val="FF0000"/>
                  </a:solidFill>
                </a:rPr>
                <a:t>a</a:t>
              </a:r>
              <a:r>
                <a:rPr lang="en-US" sz="2000">
                  <a:solidFill>
                    <a:srgbClr val="FF0000"/>
                  </a:solidFill>
                </a:rPr>
                <a:t>[</a:t>
              </a:r>
              <a:r>
                <a:rPr lang="en-US" sz="2000" i="1">
                  <a:solidFill>
                    <a:srgbClr val="FF0000"/>
                  </a:solidFill>
                </a:rPr>
                <a:t>l</a:t>
              </a:r>
              <a:r>
                <a:rPr lang="en-US" sz="2000">
                  <a:solidFill>
                    <a:srgbClr val="FF0000"/>
                  </a:solidFill>
                </a:rPr>
                <a:t>…</a:t>
              </a:r>
              <a:r>
                <a:rPr lang="en-US" sz="2000" i="1">
                  <a:solidFill>
                    <a:srgbClr val="FF0000"/>
                  </a:solidFill>
                </a:rPr>
                <a:t>right</a:t>
              </a:r>
              <a:r>
                <a:rPr lang="en-US" sz="2000">
                  <a:solidFill>
                    <a:srgbClr val="FF0000"/>
                  </a:solidFill>
                </a:rPr>
                <a:t>].</a:t>
              </a:r>
              <a:r>
                <a:rPr lang="en-US" sz="2000"/>
                <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638" name="Text Box 281"/>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639" name="Text Box 282"/>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640" name="Text Box 283"/>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641" name="Text Box 284"/>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642" name="Text Box 285"/>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643" name="Text Box 286"/>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644" name="Text Box 287"/>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645" name="Text Box 288"/>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646" name="Text Box 289"/>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647" name="Text Box 290"/>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648" name="Text Box 291"/>
            <p:cNvSpPr txBox="1">
              <a:spLocks noChangeArrowheads="1"/>
            </p:cNvSpPr>
            <p:nvPr/>
          </p:nvSpPr>
          <p:spPr bwMode="auto">
            <a:xfrm>
              <a:off x="228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649" name="Text Box 292"/>
            <p:cNvSpPr txBox="1">
              <a:spLocks noChangeArrowheads="1"/>
            </p:cNvSpPr>
            <p:nvPr/>
          </p:nvSpPr>
          <p:spPr bwMode="auto">
            <a:xfrm>
              <a:off x="2715"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650" name="Text Box 293"/>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651" name="Text Box 294"/>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652" name="Text Box 295"/>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3</a:t>
              </a:r>
            </a:p>
          </p:txBody>
        </p:sp>
        <p:sp>
          <p:nvSpPr>
            <p:cNvPr id="10653" name="Text Box 296"/>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654" name="Text Box 297"/>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655" name="Text Box 298"/>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656" name="Text Box 299"/>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657" name="Text Box 300"/>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658" name="Text Box 301"/>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659" name="Text Box 302"/>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3</a:t>
              </a:r>
            </a:p>
          </p:txBody>
        </p:sp>
        <p:sp>
          <p:nvSpPr>
            <p:cNvPr id="10660" name="Text Box 303"/>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14" name="Group 304"/>
          <p:cNvGrpSpPr>
            <a:grpSpLocks/>
          </p:cNvGrpSpPr>
          <p:nvPr/>
        </p:nvGrpSpPr>
        <p:grpSpPr bwMode="auto">
          <a:xfrm>
            <a:off x="1295400" y="2514600"/>
            <a:ext cx="7086600" cy="3429000"/>
            <a:chOff x="672" y="1296"/>
            <a:chExt cx="4464" cy="2160"/>
          </a:xfrm>
        </p:grpSpPr>
        <p:sp>
          <p:nvSpPr>
            <p:cNvPr id="10611" name="Rectangle 305"/>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612" name="Text Box 306"/>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a:t>
              </a:r>
              <a:r>
                <a:rPr lang="en-US" sz="2000">
                  <a:solidFill>
                    <a:srgbClr val="FF0000"/>
                  </a:solidFill>
                </a:rPr>
                <a:t>If </a:t>
              </a:r>
              <a:r>
                <a:rPr lang="en-US" sz="2000" i="1">
                  <a:solidFill>
                    <a:srgbClr val="FF0000"/>
                  </a:solidFill>
                </a:rPr>
                <a:t>p</a:t>
              </a:r>
              <a:r>
                <a:rPr lang="en-US" sz="2000">
                  <a:solidFill>
                    <a:srgbClr val="FF0000"/>
                  </a:solidFill>
                </a:rPr>
                <a:t> </a:t>
              </a:r>
              <a:r>
                <a:rPr lang="en-US" sz="2000">
                  <a:solidFill>
                    <a:srgbClr val="FF0000"/>
                  </a:solidFill>
                  <a:sym typeface="Symbol" pitchFamily="18" charset="2"/>
                </a:rPr>
                <a:t></a:t>
              </a:r>
              <a:r>
                <a:rPr lang="en-US" sz="2000">
                  <a:solidFill>
                    <a:srgbClr val="FF0000"/>
                  </a:solidFill>
                </a:rPr>
                <a:t> </a:t>
              </a:r>
              <a:r>
                <a:rPr lang="en-US" sz="2000" i="1">
                  <a:solidFill>
                    <a:srgbClr val="FF0000"/>
                  </a:solidFill>
                </a:rPr>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613" name="Text Box 307"/>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614" name="Text Box 308"/>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615" name="Text Box 309"/>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616" name="Text Box 310"/>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617" name="Text Box 311"/>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618" name="Text Box 312"/>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619" name="Text Box 313"/>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620" name="Text Box 314"/>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621" name="Text Box 315"/>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622" name="Text Box 316"/>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623" name="Text Box 317"/>
            <p:cNvSpPr txBox="1">
              <a:spLocks noChangeArrowheads="1"/>
            </p:cNvSpPr>
            <p:nvPr/>
          </p:nvSpPr>
          <p:spPr bwMode="auto">
            <a:xfrm>
              <a:off x="228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624" name="Text Box 318"/>
            <p:cNvSpPr txBox="1">
              <a:spLocks noChangeArrowheads="1"/>
            </p:cNvSpPr>
            <p:nvPr/>
          </p:nvSpPr>
          <p:spPr bwMode="auto">
            <a:xfrm>
              <a:off x="2715"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625" name="Text Box 319"/>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626" name="Text Box 320"/>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627" name="Text Box 321"/>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3</a:t>
              </a:r>
            </a:p>
          </p:txBody>
        </p:sp>
        <p:sp>
          <p:nvSpPr>
            <p:cNvPr id="10628" name="Text Box 322"/>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629" name="Text Box 323"/>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630" name="Text Box 324"/>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631" name="Text Box 325"/>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632" name="Text Box 326"/>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633" name="Text Box 327"/>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634" name="Text Box 328"/>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3</a:t>
              </a:r>
            </a:p>
          </p:txBody>
        </p:sp>
        <p:sp>
          <p:nvSpPr>
            <p:cNvPr id="10635" name="Text Box 329"/>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15" name="Group 330"/>
          <p:cNvGrpSpPr>
            <a:grpSpLocks/>
          </p:cNvGrpSpPr>
          <p:nvPr/>
        </p:nvGrpSpPr>
        <p:grpSpPr bwMode="auto">
          <a:xfrm>
            <a:off x="1295400" y="2514600"/>
            <a:ext cx="7086600" cy="3429000"/>
            <a:chOff x="672" y="1296"/>
            <a:chExt cx="4464" cy="2160"/>
          </a:xfrm>
        </p:grpSpPr>
        <p:sp>
          <p:nvSpPr>
            <p:cNvPr id="10588" name="Rectangle 331"/>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589" name="Text Box 332"/>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l</a:t>
              </a:r>
              <a:r>
                <a:rPr lang="en-US" sz="2000">
                  <a:solidFill>
                    <a:srgbClr val="FF0000"/>
                  </a:solidFill>
                </a:rPr>
                <a:t> = </a:t>
              </a:r>
              <a:r>
                <a:rPr lang="en-US" sz="2000" i="1">
                  <a:solidFill>
                    <a:srgbClr val="FF0000"/>
                  </a:solidFill>
                </a:rPr>
                <a:t>left</a:t>
              </a:r>
              <a:r>
                <a:rPr lang="en-US" sz="2000">
                  <a:solidFill>
                    <a:srgbClr val="FF0000"/>
                  </a:solidFill>
                </a:rPr>
                <a:t>, …, </a:t>
              </a:r>
              <a:r>
                <a:rPr lang="en-US" sz="2000" i="1">
                  <a:solidFill>
                    <a:srgbClr val="FF0000"/>
                  </a:solidFill>
                </a:rPr>
                <a:t>right</a:t>
              </a:r>
              <a:r>
                <a:rPr lang="en-US" sz="2000">
                  <a:solidFill>
                    <a:srgbClr val="FF0000"/>
                  </a:solidFill>
                </a:rPr>
                <a:t>–1, repeat:</a:t>
              </a:r>
              <a:r>
                <a:rPr lang="en-US" sz="2000"/>
                <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590" name="Text Box 333"/>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591" name="Text Box 334"/>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592" name="Text Box 335"/>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593" name="Text Box 336"/>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594" name="Text Box 337"/>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595" name="Text Box 338"/>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596" name="Text Box 339"/>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597" name="Text Box 340"/>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598" name="Text Box 341"/>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599" name="Text Box 342"/>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600" name="Text Box 343"/>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601" name="Text Box 344"/>
            <p:cNvSpPr txBox="1">
              <a:spLocks noChangeArrowheads="1"/>
            </p:cNvSpPr>
            <p:nvPr/>
          </p:nvSpPr>
          <p:spPr bwMode="auto">
            <a:xfrm>
              <a:off x="2715"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602" name="Text Box 345"/>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603" name="Text Box 346"/>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604" name="Text Box 347"/>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4</a:t>
              </a:r>
            </a:p>
          </p:txBody>
        </p:sp>
        <p:sp>
          <p:nvSpPr>
            <p:cNvPr id="10605" name="Text Box 348"/>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606" name="Text Box 349"/>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607" name="Text Box 350"/>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608" name="Text Box 351"/>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609" name="Text Box 352"/>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610" name="Text Box 353"/>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6" name="Group 354"/>
          <p:cNvGrpSpPr>
            <a:grpSpLocks/>
          </p:cNvGrpSpPr>
          <p:nvPr/>
        </p:nvGrpSpPr>
        <p:grpSpPr bwMode="auto">
          <a:xfrm>
            <a:off x="1295400" y="2514600"/>
            <a:ext cx="7086600" cy="3429000"/>
            <a:chOff x="672" y="1296"/>
            <a:chExt cx="4464" cy="2160"/>
          </a:xfrm>
        </p:grpSpPr>
        <p:sp>
          <p:nvSpPr>
            <p:cNvPr id="10563" name="Rectangle 355"/>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564" name="Text Box 356"/>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a:t>
              </a:r>
              <a:r>
                <a:rPr lang="en-US" sz="2000">
                  <a:solidFill>
                    <a:srgbClr val="FF0000"/>
                  </a:solidFill>
                </a:rPr>
                <a:t>Set </a:t>
              </a:r>
              <a:r>
                <a:rPr lang="en-US" sz="2000" i="1">
                  <a:solidFill>
                    <a:srgbClr val="FF0000"/>
                  </a:solidFill>
                </a:rPr>
                <a:t>p</a:t>
              </a:r>
              <a:r>
                <a:rPr lang="en-US" sz="2000">
                  <a:solidFill>
                    <a:srgbClr val="FF0000"/>
                  </a:solidFill>
                </a:rPr>
                <a:t> such that </a:t>
              </a:r>
              <a:r>
                <a:rPr lang="en-US" sz="2000" i="1">
                  <a:solidFill>
                    <a:srgbClr val="FF0000"/>
                  </a:solidFill>
                </a:rPr>
                <a:t>a</a:t>
              </a:r>
              <a:r>
                <a:rPr lang="en-US" sz="2000">
                  <a:solidFill>
                    <a:srgbClr val="FF0000"/>
                  </a:solidFill>
                </a:rPr>
                <a:t>[</a:t>
              </a:r>
              <a:r>
                <a:rPr lang="en-US" sz="2000" i="1">
                  <a:solidFill>
                    <a:srgbClr val="FF0000"/>
                  </a:solidFill>
                </a:rPr>
                <a:t>p</a:t>
              </a:r>
              <a:r>
                <a:rPr lang="en-US" sz="2000">
                  <a:solidFill>
                    <a:srgbClr val="FF0000"/>
                  </a:solidFill>
                </a:rPr>
                <a:t>] is the least of </a:t>
              </a:r>
              <a:r>
                <a:rPr lang="en-US" sz="2000" i="1">
                  <a:solidFill>
                    <a:srgbClr val="FF0000"/>
                  </a:solidFill>
                </a:rPr>
                <a:t>a</a:t>
              </a:r>
              <a:r>
                <a:rPr lang="en-US" sz="2000">
                  <a:solidFill>
                    <a:srgbClr val="FF0000"/>
                  </a:solidFill>
                </a:rPr>
                <a:t>[</a:t>
              </a:r>
              <a:r>
                <a:rPr lang="en-US" sz="2000" i="1">
                  <a:solidFill>
                    <a:srgbClr val="FF0000"/>
                  </a:solidFill>
                </a:rPr>
                <a:t>l</a:t>
              </a:r>
              <a:r>
                <a:rPr lang="en-US" sz="2000">
                  <a:solidFill>
                    <a:srgbClr val="FF0000"/>
                  </a:solidFill>
                </a:rPr>
                <a:t>…</a:t>
              </a:r>
              <a:r>
                <a:rPr lang="en-US" sz="2000" i="1">
                  <a:solidFill>
                    <a:srgbClr val="FF0000"/>
                  </a:solidFill>
                </a:rPr>
                <a:t>right</a:t>
              </a:r>
              <a:r>
                <a:rPr lang="en-US" sz="2000">
                  <a:solidFill>
                    <a:srgbClr val="FF0000"/>
                  </a:solidFill>
                </a:rPr>
                <a:t>].</a:t>
              </a:r>
              <a:r>
                <a:rPr lang="en-US" sz="2000"/>
                <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565" name="Text Box 357"/>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566" name="Text Box 358"/>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567" name="Text Box 359"/>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568" name="Text Box 360"/>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569" name="Text Box 361"/>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570" name="Text Box 362"/>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571" name="Text Box 363"/>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572" name="Text Box 364"/>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573" name="Text Box 365"/>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574" name="Text Box 366"/>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575" name="Text Box 367"/>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576" name="Text Box 368"/>
            <p:cNvSpPr txBox="1">
              <a:spLocks noChangeArrowheads="1"/>
            </p:cNvSpPr>
            <p:nvPr/>
          </p:nvSpPr>
          <p:spPr bwMode="auto">
            <a:xfrm>
              <a:off x="2715"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577" name="Text Box 369"/>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578" name="Text Box 370"/>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579" name="Text Box 371"/>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4</a:t>
              </a:r>
            </a:p>
          </p:txBody>
        </p:sp>
        <p:sp>
          <p:nvSpPr>
            <p:cNvPr id="10580" name="Text Box 372"/>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581" name="Text Box 373"/>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582" name="Text Box 374"/>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583" name="Text Box 375"/>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584" name="Text Box 376"/>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585" name="Text Box 377"/>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586" name="Text Box 378"/>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7</a:t>
              </a:r>
            </a:p>
          </p:txBody>
        </p:sp>
        <p:sp>
          <p:nvSpPr>
            <p:cNvPr id="10587" name="Text Box 379"/>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17" name="Group 380"/>
          <p:cNvGrpSpPr>
            <a:grpSpLocks/>
          </p:cNvGrpSpPr>
          <p:nvPr/>
        </p:nvGrpSpPr>
        <p:grpSpPr bwMode="auto">
          <a:xfrm>
            <a:off x="1295400" y="2514600"/>
            <a:ext cx="7086600" cy="3429000"/>
            <a:chOff x="672" y="1296"/>
            <a:chExt cx="4464" cy="2160"/>
          </a:xfrm>
        </p:grpSpPr>
        <p:sp>
          <p:nvSpPr>
            <p:cNvPr id="10538" name="Rectangle 381"/>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539" name="Text Box 382"/>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a:t>
              </a:r>
              <a:r>
                <a:rPr lang="en-US" sz="2000">
                  <a:solidFill>
                    <a:srgbClr val="FF0000"/>
                  </a:solidFill>
                </a:rPr>
                <a:t>If </a:t>
              </a:r>
              <a:r>
                <a:rPr lang="en-US" sz="2000" i="1">
                  <a:solidFill>
                    <a:srgbClr val="FF0000"/>
                  </a:solidFill>
                </a:rPr>
                <a:t>p</a:t>
              </a:r>
              <a:r>
                <a:rPr lang="en-US" sz="2000">
                  <a:solidFill>
                    <a:srgbClr val="FF0000"/>
                  </a:solidFill>
                </a:rPr>
                <a:t> </a:t>
              </a:r>
              <a:r>
                <a:rPr lang="en-US" sz="2000">
                  <a:solidFill>
                    <a:srgbClr val="FF0000"/>
                  </a:solidFill>
                  <a:sym typeface="Symbol" pitchFamily="18" charset="2"/>
                </a:rPr>
                <a:t></a:t>
              </a:r>
              <a:r>
                <a:rPr lang="en-US" sz="2000">
                  <a:solidFill>
                    <a:srgbClr val="FF0000"/>
                  </a:solidFill>
                </a:rPr>
                <a:t> </a:t>
              </a:r>
              <a:r>
                <a:rPr lang="en-US" sz="2000" i="1">
                  <a:solidFill>
                    <a:srgbClr val="FF0000"/>
                  </a:solidFill>
                </a:rPr>
                <a:t>l</a:t>
              </a:r>
              <a:r>
                <a:rPr lang="en-US" sz="2000">
                  <a:solidFill>
                    <a:srgbClr val="FF0000"/>
                  </a:solidFill>
                </a:rPr>
                <a:t>, swap </a:t>
              </a:r>
              <a:r>
                <a:rPr lang="en-US" sz="2000" i="1">
                  <a:solidFill>
                    <a:srgbClr val="FF0000"/>
                  </a:solidFill>
                </a:rPr>
                <a:t>a</a:t>
              </a:r>
              <a:r>
                <a:rPr lang="en-US" sz="2000">
                  <a:solidFill>
                    <a:srgbClr val="FF0000"/>
                  </a:solidFill>
                </a:rPr>
                <a:t>[</a:t>
              </a:r>
              <a:r>
                <a:rPr lang="en-US" sz="2000" i="1">
                  <a:solidFill>
                    <a:srgbClr val="FF0000"/>
                  </a:solidFill>
                </a:rPr>
                <a:t>p</a:t>
              </a:r>
              <a:r>
                <a:rPr lang="en-US" sz="2000">
                  <a:solidFill>
                    <a:srgbClr val="FF0000"/>
                  </a:solidFill>
                </a:rPr>
                <a:t>] and </a:t>
              </a:r>
              <a:r>
                <a:rPr lang="en-US" sz="2000" i="1">
                  <a:solidFill>
                    <a:srgbClr val="FF0000"/>
                  </a:solidFill>
                </a:rPr>
                <a:t>a</a:t>
              </a:r>
              <a:r>
                <a:rPr lang="en-US" sz="2000">
                  <a:solidFill>
                    <a:srgbClr val="FF0000"/>
                  </a:solidFill>
                </a:rPr>
                <a:t>[</a:t>
              </a:r>
              <a:r>
                <a:rPr lang="en-US" sz="2000" i="1">
                  <a:solidFill>
                    <a:srgbClr val="FF0000"/>
                  </a:solidFill>
                </a:rPr>
                <a:t>l</a:t>
              </a:r>
              <a:r>
                <a:rPr lang="en-US" sz="2000">
                  <a:solidFill>
                    <a:srgbClr val="FF0000"/>
                  </a:solidFill>
                </a:rPr>
                <a:t>].</a:t>
              </a:r>
              <a:r>
                <a:rPr lang="en-US" sz="2000"/>
                <a:t/>
              </a:r>
              <a:br>
                <a:rPr lang="en-US" sz="2000"/>
              </a:br>
              <a:r>
                <a:rPr lang="en-US" sz="2000"/>
                <a:t>2.	Terminate.</a:t>
              </a:r>
            </a:p>
          </p:txBody>
        </p:sp>
        <p:sp>
          <p:nvSpPr>
            <p:cNvPr id="10540" name="Text Box 383"/>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541" name="Text Box 384"/>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542" name="Text Box 385"/>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543" name="Text Box 386"/>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544" name="Text Box 387"/>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545" name="Text Box 388"/>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546" name="Text Box 389"/>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547" name="Text Box 390"/>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548" name="Text Box 391"/>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549" name="Text Box 392"/>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550" name="Text Box 393"/>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551" name="Text Box 394"/>
            <p:cNvSpPr txBox="1">
              <a:spLocks noChangeArrowheads="1"/>
            </p:cNvSpPr>
            <p:nvPr/>
          </p:nvSpPr>
          <p:spPr bwMode="auto">
            <a:xfrm>
              <a:off x="2715"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552" name="Text Box 395"/>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553" name="Text Box 396"/>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554" name="Text Box 397"/>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4</a:t>
              </a:r>
            </a:p>
          </p:txBody>
        </p:sp>
        <p:sp>
          <p:nvSpPr>
            <p:cNvPr id="10555" name="Text Box 398"/>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556" name="Text Box 399"/>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557" name="Text Box 400"/>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558" name="Text Box 401"/>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559" name="Text Box 402"/>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560" name="Text Box 403"/>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561" name="Text Box 404"/>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7</a:t>
              </a:r>
            </a:p>
          </p:txBody>
        </p:sp>
        <p:sp>
          <p:nvSpPr>
            <p:cNvPr id="10562" name="Text Box 405"/>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18" name="Group 406"/>
          <p:cNvGrpSpPr>
            <a:grpSpLocks/>
          </p:cNvGrpSpPr>
          <p:nvPr/>
        </p:nvGrpSpPr>
        <p:grpSpPr bwMode="auto">
          <a:xfrm>
            <a:off x="1295400" y="2514600"/>
            <a:ext cx="7086600" cy="3429000"/>
            <a:chOff x="672" y="1296"/>
            <a:chExt cx="4464" cy="2160"/>
          </a:xfrm>
        </p:grpSpPr>
        <p:sp>
          <p:nvSpPr>
            <p:cNvPr id="10515" name="Rectangle 407"/>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516" name="Text Box 408"/>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l</a:t>
              </a:r>
              <a:r>
                <a:rPr lang="en-US" sz="2000">
                  <a:solidFill>
                    <a:srgbClr val="FF0000"/>
                  </a:solidFill>
                </a:rPr>
                <a:t> = </a:t>
              </a:r>
              <a:r>
                <a:rPr lang="en-US" sz="2000" i="1">
                  <a:solidFill>
                    <a:srgbClr val="FF0000"/>
                  </a:solidFill>
                </a:rPr>
                <a:t>left</a:t>
              </a:r>
              <a:r>
                <a:rPr lang="en-US" sz="2000">
                  <a:solidFill>
                    <a:srgbClr val="FF0000"/>
                  </a:solidFill>
                </a:rPr>
                <a:t>, …, </a:t>
              </a:r>
              <a:r>
                <a:rPr lang="en-US" sz="2000" i="1">
                  <a:solidFill>
                    <a:srgbClr val="FF0000"/>
                  </a:solidFill>
                </a:rPr>
                <a:t>right</a:t>
              </a:r>
              <a:r>
                <a:rPr lang="en-US" sz="2000">
                  <a:solidFill>
                    <a:srgbClr val="FF0000"/>
                  </a:solidFill>
                </a:rPr>
                <a:t>–1, repeat:</a:t>
              </a:r>
              <a:r>
                <a:rPr lang="en-US" sz="2000"/>
                <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517" name="Text Box 409"/>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518" name="Text Box 410"/>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519" name="Text Box 411"/>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520" name="Text Box 412"/>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521" name="Text Box 413"/>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522" name="Text Box 414"/>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523" name="Text Box 415"/>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524" name="Text Box 416"/>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525" name="Text Box 417"/>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526" name="Text Box 418"/>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527" name="Text Box 419"/>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528" name="Text Box 420"/>
            <p:cNvSpPr txBox="1">
              <a:spLocks noChangeArrowheads="1"/>
            </p:cNvSpPr>
            <p:nvPr/>
          </p:nvSpPr>
          <p:spPr bwMode="auto">
            <a:xfrm>
              <a:off x="2715"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529" name="Text Box 421"/>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530" name="Text Box 422"/>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531" name="Text Box 423"/>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5</a:t>
              </a:r>
            </a:p>
          </p:txBody>
        </p:sp>
        <p:sp>
          <p:nvSpPr>
            <p:cNvPr id="10532" name="Text Box 424"/>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533" name="Text Box 425"/>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534" name="Text Box 426"/>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535" name="Text Box 427"/>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536" name="Text Box 428"/>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537" name="Text Box 429"/>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9" name="Group 430"/>
          <p:cNvGrpSpPr>
            <a:grpSpLocks/>
          </p:cNvGrpSpPr>
          <p:nvPr/>
        </p:nvGrpSpPr>
        <p:grpSpPr bwMode="auto">
          <a:xfrm>
            <a:off x="1295400" y="2514600"/>
            <a:ext cx="7086600" cy="3429000"/>
            <a:chOff x="672" y="1296"/>
            <a:chExt cx="4464" cy="2160"/>
          </a:xfrm>
        </p:grpSpPr>
        <p:sp>
          <p:nvSpPr>
            <p:cNvPr id="10490" name="Rectangle 431"/>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491" name="Text Box 432"/>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a:t>
              </a:r>
              <a:r>
                <a:rPr lang="en-US" sz="2000">
                  <a:solidFill>
                    <a:srgbClr val="FF0000"/>
                  </a:solidFill>
                </a:rPr>
                <a:t>Set </a:t>
              </a:r>
              <a:r>
                <a:rPr lang="en-US" sz="2000" i="1">
                  <a:solidFill>
                    <a:srgbClr val="FF0000"/>
                  </a:solidFill>
                </a:rPr>
                <a:t>p</a:t>
              </a:r>
              <a:r>
                <a:rPr lang="en-US" sz="2000">
                  <a:solidFill>
                    <a:srgbClr val="FF0000"/>
                  </a:solidFill>
                </a:rPr>
                <a:t> such that </a:t>
              </a:r>
              <a:r>
                <a:rPr lang="en-US" sz="2000" i="1">
                  <a:solidFill>
                    <a:srgbClr val="FF0000"/>
                  </a:solidFill>
                </a:rPr>
                <a:t>a</a:t>
              </a:r>
              <a:r>
                <a:rPr lang="en-US" sz="2000">
                  <a:solidFill>
                    <a:srgbClr val="FF0000"/>
                  </a:solidFill>
                </a:rPr>
                <a:t>[</a:t>
              </a:r>
              <a:r>
                <a:rPr lang="en-US" sz="2000" i="1">
                  <a:solidFill>
                    <a:srgbClr val="FF0000"/>
                  </a:solidFill>
                </a:rPr>
                <a:t>p</a:t>
              </a:r>
              <a:r>
                <a:rPr lang="en-US" sz="2000">
                  <a:solidFill>
                    <a:srgbClr val="FF0000"/>
                  </a:solidFill>
                </a:rPr>
                <a:t>] is the least of </a:t>
              </a:r>
              <a:r>
                <a:rPr lang="en-US" sz="2000" i="1">
                  <a:solidFill>
                    <a:srgbClr val="FF0000"/>
                  </a:solidFill>
                </a:rPr>
                <a:t>a</a:t>
              </a:r>
              <a:r>
                <a:rPr lang="en-US" sz="2000">
                  <a:solidFill>
                    <a:srgbClr val="FF0000"/>
                  </a:solidFill>
                </a:rPr>
                <a:t>[</a:t>
              </a:r>
              <a:r>
                <a:rPr lang="en-US" sz="2000" i="1">
                  <a:solidFill>
                    <a:srgbClr val="FF0000"/>
                  </a:solidFill>
                </a:rPr>
                <a:t>l</a:t>
              </a:r>
              <a:r>
                <a:rPr lang="en-US" sz="2000">
                  <a:solidFill>
                    <a:srgbClr val="FF0000"/>
                  </a:solidFill>
                </a:rPr>
                <a:t>…</a:t>
              </a:r>
              <a:r>
                <a:rPr lang="en-US" sz="2000" i="1">
                  <a:solidFill>
                    <a:srgbClr val="FF0000"/>
                  </a:solidFill>
                </a:rPr>
                <a:t>right</a:t>
              </a:r>
              <a:r>
                <a:rPr lang="en-US" sz="2000">
                  <a:solidFill>
                    <a:srgbClr val="FF0000"/>
                  </a:solidFill>
                </a:rPr>
                <a:t>].</a:t>
              </a:r>
              <a:r>
                <a:rPr lang="en-US" sz="2000"/>
                <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492" name="Text Box 433"/>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493" name="Text Box 434"/>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494" name="Text Box 435"/>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495" name="Text Box 436"/>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496" name="Text Box 437"/>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497" name="Text Box 438"/>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498" name="Text Box 439"/>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499" name="Text Box 440"/>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500" name="Text Box 441"/>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501" name="Text Box 442"/>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502" name="Text Box 443"/>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503" name="Text Box 444"/>
            <p:cNvSpPr txBox="1">
              <a:spLocks noChangeArrowheads="1"/>
            </p:cNvSpPr>
            <p:nvPr/>
          </p:nvSpPr>
          <p:spPr bwMode="auto">
            <a:xfrm>
              <a:off x="2715"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504" name="Text Box 445"/>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505" name="Text Box 446"/>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506" name="Text Box 447"/>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5</a:t>
              </a:r>
            </a:p>
          </p:txBody>
        </p:sp>
        <p:sp>
          <p:nvSpPr>
            <p:cNvPr id="10507" name="Text Box 448"/>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508" name="Text Box 449"/>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509" name="Text Box 450"/>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510" name="Text Box 451"/>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511" name="Text Box 452"/>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512" name="Text Box 453"/>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513" name="Text Box 454"/>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5</a:t>
              </a:r>
            </a:p>
          </p:txBody>
        </p:sp>
        <p:sp>
          <p:nvSpPr>
            <p:cNvPr id="10514" name="Text Box 455"/>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20" name="Group 456"/>
          <p:cNvGrpSpPr>
            <a:grpSpLocks/>
          </p:cNvGrpSpPr>
          <p:nvPr/>
        </p:nvGrpSpPr>
        <p:grpSpPr bwMode="auto">
          <a:xfrm>
            <a:off x="1295400" y="2514600"/>
            <a:ext cx="7086600" cy="3429000"/>
            <a:chOff x="672" y="1296"/>
            <a:chExt cx="4464" cy="2160"/>
          </a:xfrm>
        </p:grpSpPr>
        <p:sp>
          <p:nvSpPr>
            <p:cNvPr id="10465" name="Rectangle 457"/>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466" name="Text Box 458"/>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a:t>
              </a:r>
              <a:r>
                <a:rPr lang="en-US" sz="2000">
                  <a:solidFill>
                    <a:srgbClr val="FF0000"/>
                  </a:solidFill>
                </a:rPr>
                <a:t>If </a:t>
              </a:r>
              <a:r>
                <a:rPr lang="en-US" sz="2000" i="1">
                  <a:solidFill>
                    <a:srgbClr val="FF0000"/>
                  </a:solidFill>
                </a:rPr>
                <a:t>p</a:t>
              </a:r>
              <a:r>
                <a:rPr lang="en-US" sz="2000">
                  <a:solidFill>
                    <a:srgbClr val="FF0000"/>
                  </a:solidFill>
                </a:rPr>
                <a:t> </a:t>
              </a:r>
              <a:r>
                <a:rPr lang="en-US" sz="2000">
                  <a:solidFill>
                    <a:srgbClr val="FF0000"/>
                  </a:solidFill>
                  <a:sym typeface="Symbol" pitchFamily="18" charset="2"/>
                </a:rPr>
                <a:t></a:t>
              </a:r>
              <a:r>
                <a:rPr lang="en-US" sz="2000">
                  <a:solidFill>
                    <a:srgbClr val="FF0000"/>
                  </a:solidFill>
                </a:rPr>
                <a:t> </a:t>
              </a:r>
              <a:r>
                <a:rPr lang="en-US" sz="2000" i="1">
                  <a:solidFill>
                    <a:srgbClr val="FF0000"/>
                  </a:solidFill>
                </a:rPr>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467" name="Text Box 459"/>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468" name="Text Box 460"/>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469" name="Text Box 461"/>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470" name="Text Box 462"/>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471" name="Text Box 463"/>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472" name="Text Box 464"/>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473" name="Text Box 465"/>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474" name="Text Box 466"/>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475" name="Text Box 467"/>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476" name="Text Box 468"/>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477" name="Text Box 469"/>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478" name="Text Box 470"/>
            <p:cNvSpPr txBox="1">
              <a:spLocks noChangeArrowheads="1"/>
            </p:cNvSpPr>
            <p:nvPr/>
          </p:nvSpPr>
          <p:spPr bwMode="auto">
            <a:xfrm>
              <a:off x="2715"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479" name="Text Box 471"/>
            <p:cNvSpPr txBox="1">
              <a:spLocks noChangeArrowheads="1"/>
            </p:cNvSpPr>
            <p:nvPr/>
          </p:nvSpPr>
          <p:spPr bwMode="auto">
            <a:xfrm>
              <a:off x="3147"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480" name="Text Box 472"/>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481" name="Text Box 473"/>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5</a:t>
              </a:r>
            </a:p>
          </p:txBody>
        </p:sp>
        <p:sp>
          <p:nvSpPr>
            <p:cNvPr id="10482" name="Text Box 474"/>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483" name="Text Box 475"/>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484" name="Text Box 476"/>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485" name="Text Box 477"/>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486" name="Text Box 478"/>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487" name="Text Box 479"/>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488" name="Text Box 480"/>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5</a:t>
              </a:r>
            </a:p>
          </p:txBody>
        </p:sp>
        <p:sp>
          <p:nvSpPr>
            <p:cNvPr id="10489" name="Text Box 481"/>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21" name="Group 482"/>
          <p:cNvGrpSpPr>
            <a:grpSpLocks/>
          </p:cNvGrpSpPr>
          <p:nvPr/>
        </p:nvGrpSpPr>
        <p:grpSpPr bwMode="auto">
          <a:xfrm>
            <a:off x="1295400" y="2514600"/>
            <a:ext cx="7086600" cy="3429000"/>
            <a:chOff x="672" y="1296"/>
            <a:chExt cx="4464" cy="2160"/>
          </a:xfrm>
        </p:grpSpPr>
        <p:sp>
          <p:nvSpPr>
            <p:cNvPr id="10442" name="Rectangle 483"/>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443" name="Text Box 484"/>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l</a:t>
              </a:r>
              <a:r>
                <a:rPr lang="en-US" sz="2000">
                  <a:solidFill>
                    <a:srgbClr val="FF0000"/>
                  </a:solidFill>
                </a:rPr>
                <a:t> = </a:t>
              </a:r>
              <a:r>
                <a:rPr lang="en-US" sz="2000" i="1">
                  <a:solidFill>
                    <a:srgbClr val="FF0000"/>
                  </a:solidFill>
                </a:rPr>
                <a:t>left</a:t>
              </a:r>
              <a:r>
                <a:rPr lang="en-US" sz="2000">
                  <a:solidFill>
                    <a:srgbClr val="FF0000"/>
                  </a:solidFill>
                </a:rPr>
                <a:t>, …, </a:t>
              </a:r>
              <a:r>
                <a:rPr lang="en-US" sz="2000" i="1">
                  <a:solidFill>
                    <a:srgbClr val="FF0000"/>
                  </a:solidFill>
                </a:rPr>
                <a:t>right</a:t>
              </a:r>
              <a:r>
                <a:rPr lang="en-US" sz="2000">
                  <a:solidFill>
                    <a:srgbClr val="FF0000"/>
                  </a:solidFill>
                </a:rPr>
                <a:t>–1, repeat:</a:t>
              </a:r>
              <a:r>
                <a:rPr lang="en-US" sz="2000"/>
                <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444" name="Text Box 485"/>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445" name="Text Box 486"/>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446" name="Text Box 487"/>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447" name="Text Box 488"/>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448" name="Text Box 489"/>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449" name="Text Box 490"/>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450" name="Text Box 491"/>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451" name="Text Box 492"/>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452" name="Text Box 493"/>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453" name="Text Box 494"/>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454" name="Text Box 495"/>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455" name="Text Box 496"/>
            <p:cNvSpPr txBox="1">
              <a:spLocks noChangeArrowheads="1"/>
            </p:cNvSpPr>
            <p:nvPr/>
          </p:nvSpPr>
          <p:spPr bwMode="auto">
            <a:xfrm>
              <a:off x="2715"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456" name="Text Box 497"/>
            <p:cNvSpPr txBox="1">
              <a:spLocks noChangeArrowheads="1"/>
            </p:cNvSpPr>
            <p:nvPr/>
          </p:nvSpPr>
          <p:spPr bwMode="auto">
            <a:xfrm>
              <a:off x="3147"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457" name="Text Box 498"/>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458" name="Text Box 499"/>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6</a:t>
              </a:r>
            </a:p>
          </p:txBody>
        </p:sp>
        <p:sp>
          <p:nvSpPr>
            <p:cNvPr id="10459" name="Text Box 500"/>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460" name="Text Box 501"/>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461" name="Text Box 502"/>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462" name="Text Box 503"/>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463" name="Text Box 504"/>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464" name="Text Box 505"/>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22" name="Group 506"/>
          <p:cNvGrpSpPr>
            <a:grpSpLocks/>
          </p:cNvGrpSpPr>
          <p:nvPr/>
        </p:nvGrpSpPr>
        <p:grpSpPr bwMode="auto">
          <a:xfrm>
            <a:off x="1295400" y="2514600"/>
            <a:ext cx="7086600" cy="3429000"/>
            <a:chOff x="672" y="1296"/>
            <a:chExt cx="4464" cy="2160"/>
          </a:xfrm>
        </p:grpSpPr>
        <p:sp>
          <p:nvSpPr>
            <p:cNvPr id="10417" name="Rectangle 507"/>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418" name="Text Box 508"/>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a:t>
              </a:r>
              <a:r>
                <a:rPr lang="en-US" sz="2000">
                  <a:solidFill>
                    <a:srgbClr val="FF0000"/>
                  </a:solidFill>
                </a:rPr>
                <a:t>Set </a:t>
              </a:r>
              <a:r>
                <a:rPr lang="en-US" sz="2000" i="1">
                  <a:solidFill>
                    <a:srgbClr val="FF0000"/>
                  </a:solidFill>
                </a:rPr>
                <a:t>p</a:t>
              </a:r>
              <a:r>
                <a:rPr lang="en-US" sz="2000">
                  <a:solidFill>
                    <a:srgbClr val="FF0000"/>
                  </a:solidFill>
                </a:rPr>
                <a:t> such that </a:t>
              </a:r>
              <a:r>
                <a:rPr lang="en-US" sz="2000" i="1">
                  <a:solidFill>
                    <a:srgbClr val="FF0000"/>
                  </a:solidFill>
                </a:rPr>
                <a:t>a</a:t>
              </a:r>
              <a:r>
                <a:rPr lang="en-US" sz="2000">
                  <a:solidFill>
                    <a:srgbClr val="FF0000"/>
                  </a:solidFill>
                </a:rPr>
                <a:t>[</a:t>
              </a:r>
              <a:r>
                <a:rPr lang="en-US" sz="2000" i="1">
                  <a:solidFill>
                    <a:srgbClr val="FF0000"/>
                  </a:solidFill>
                </a:rPr>
                <a:t>p</a:t>
              </a:r>
              <a:r>
                <a:rPr lang="en-US" sz="2000">
                  <a:solidFill>
                    <a:srgbClr val="FF0000"/>
                  </a:solidFill>
                </a:rPr>
                <a:t>] is the least of </a:t>
              </a:r>
              <a:r>
                <a:rPr lang="en-US" sz="2000" i="1">
                  <a:solidFill>
                    <a:srgbClr val="FF0000"/>
                  </a:solidFill>
                </a:rPr>
                <a:t>a</a:t>
              </a:r>
              <a:r>
                <a:rPr lang="en-US" sz="2000">
                  <a:solidFill>
                    <a:srgbClr val="FF0000"/>
                  </a:solidFill>
                </a:rPr>
                <a:t>[</a:t>
              </a:r>
              <a:r>
                <a:rPr lang="en-US" sz="2000" i="1">
                  <a:solidFill>
                    <a:srgbClr val="FF0000"/>
                  </a:solidFill>
                </a:rPr>
                <a:t>l</a:t>
              </a:r>
              <a:r>
                <a:rPr lang="en-US" sz="2000">
                  <a:solidFill>
                    <a:srgbClr val="FF0000"/>
                  </a:solidFill>
                </a:rPr>
                <a:t>…</a:t>
              </a:r>
              <a:r>
                <a:rPr lang="en-US" sz="2000" i="1">
                  <a:solidFill>
                    <a:srgbClr val="FF0000"/>
                  </a:solidFill>
                </a:rPr>
                <a:t>right</a:t>
              </a:r>
              <a:r>
                <a:rPr lang="en-US" sz="2000">
                  <a:solidFill>
                    <a:srgbClr val="FF0000"/>
                  </a:solidFill>
                </a:rPr>
                <a:t>].</a:t>
              </a:r>
              <a:r>
                <a:rPr lang="en-US" sz="2000"/>
                <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419" name="Text Box 509"/>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420" name="Text Box 510"/>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421" name="Text Box 511"/>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422" name="Text Box 512"/>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423" name="Text Box 513"/>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424" name="Text Box 514"/>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425" name="Text Box 515"/>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426" name="Text Box 516"/>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427" name="Text Box 517"/>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428" name="Text Box 518"/>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429" name="Text Box 519"/>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430" name="Text Box 520"/>
            <p:cNvSpPr txBox="1">
              <a:spLocks noChangeArrowheads="1"/>
            </p:cNvSpPr>
            <p:nvPr/>
          </p:nvSpPr>
          <p:spPr bwMode="auto">
            <a:xfrm>
              <a:off x="2715"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431" name="Text Box 521"/>
            <p:cNvSpPr txBox="1">
              <a:spLocks noChangeArrowheads="1"/>
            </p:cNvSpPr>
            <p:nvPr/>
          </p:nvSpPr>
          <p:spPr bwMode="auto">
            <a:xfrm>
              <a:off x="3147"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432" name="Text Box 522"/>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433" name="Text Box 523"/>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6</a:t>
              </a:r>
            </a:p>
          </p:txBody>
        </p:sp>
        <p:sp>
          <p:nvSpPr>
            <p:cNvPr id="10434" name="Text Box 524"/>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435" name="Text Box 525"/>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436" name="Text Box 526"/>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437" name="Text Box 527"/>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438" name="Text Box 528"/>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439" name="Text Box 529"/>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440" name="Text Box 530"/>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8</a:t>
              </a:r>
            </a:p>
          </p:txBody>
        </p:sp>
        <p:sp>
          <p:nvSpPr>
            <p:cNvPr id="10441" name="Text Box 531"/>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23" name="Group 532"/>
          <p:cNvGrpSpPr>
            <a:grpSpLocks/>
          </p:cNvGrpSpPr>
          <p:nvPr/>
        </p:nvGrpSpPr>
        <p:grpSpPr bwMode="auto">
          <a:xfrm>
            <a:off x="1295400" y="2514600"/>
            <a:ext cx="7086600" cy="3429000"/>
            <a:chOff x="672" y="1296"/>
            <a:chExt cx="4464" cy="2160"/>
          </a:xfrm>
        </p:grpSpPr>
        <p:sp>
          <p:nvSpPr>
            <p:cNvPr id="10392" name="Rectangle 533"/>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393" name="Text Box 534"/>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a:t>
              </a:r>
              <a:r>
                <a:rPr lang="en-US" sz="2000">
                  <a:solidFill>
                    <a:srgbClr val="FF0000"/>
                  </a:solidFill>
                </a:rPr>
                <a:t>If </a:t>
              </a:r>
              <a:r>
                <a:rPr lang="en-US" sz="2000" i="1">
                  <a:solidFill>
                    <a:srgbClr val="FF0000"/>
                  </a:solidFill>
                </a:rPr>
                <a:t>p</a:t>
              </a:r>
              <a:r>
                <a:rPr lang="en-US" sz="2000">
                  <a:solidFill>
                    <a:srgbClr val="FF0000"/>
                  </a:solidFill>
                </a:rPr>
                <a:t> </a:t>
              </a:r>
              <a:r>
                <a:rPr lang="en-US" sz="2000">
                  <a:solidFill>
                    <a:srgbClr val="FF0000"/>
                  </a:solidFill>
                  <a:sym typeface="Symbol" pitchFamily="18" charset="2"/>
                </a:rPr>
                <a:t></a:t>
              </a:r>
              <a:r>
                <a:rPr lang="en-US" sz="2000">
                  <a:solidFill>
                    <a:srgbClr val="FF0000"/>
                  </a:solidFill>
                </a:rPr>
                <a:t> </a:t>
              </a:r>
              <a:r>
                <a:rPr lang="en-US" sz="2000" i="1">
                  <a:solidFill>
                    <a:srgbClr val="FF0000"/>
                  </a:solidFill>
                </a:rPr>
                <a:t>l</a:t>
              </a:r>
              <a:r>
                <a:rPr lang="en-US" sz="2000">
                  <a:solidFill>
                    <a:srgbClr val="FF0000"/>
                  </a:solidFill>
                </a:rPr>
                <a:t>, swap </a:t>
              </a:r>
              <a:r>
                <a:rPr lang="en-US" sz="2000" i="1">
                  <a:solidFill>
                    <a:srgbClr val="FF0000"/>
                  </a:solidFill>
                </a:rPr>
                <a:t>a</a:t>
              </a:r>
              <a:r>
                <a:rPr lang="en-US" sz="2000">
                  <a:solidFill>
                    <a:srgbClr val="FF0000"/>
                  </a:solidFill>
                </a:rPr>
                <a:t>[</a:t>
              </a:r>
              <a:r>
                <a:rPr lang="en-US" sz="2000" i="1">
                  <a:solidFill>
                    <a:srgbClr val="FF0000"/>
                  </a:solidFill>
                </a:rPr>
                <a:t>p</a:t>
              </a:r>
              <a:r>
                <a:rPr lang="en-US" sz="2000">
                  <a:solidFill>
                    <a:srgbClr val="FF0000"/>
                  </a:solidFill>
                </a:rPr>
                <a:t>] and </a:t>
              </a:r>
              <a:r>
                <a:rPr lang="en-US" sz="2000" i="1">
                  <a:solidFill>
                    <a:srgbClr val="FF0000"/>
                  </a:solidFill>
                </a:rPr>
                <a:t>a</a:t>
              </a:r>
              <a:r>
                <a:rPr lang="en-US" sz="2000">
                  <a:solidFill>
                    <a:srgbClr val="FF0000"/>
                  </a:solidFill>
                </a:rPr>
                <a:t>[</a:t>
              </a:r>
              <a:r>
                <a:rPr lang="en-US" sz="2000" i="1">
                  <a:solidFill>
                    <a:srgbClr val="FF0000"/>
                  </a:solidFill>
                </a:rPr>
                <a:t>l</a:t>
              </a:r>
              <a:r>
                <a:rPr lang="en-US" sz="2000">
                  <a:solidFill>
                    <a:srgbClr val="FF0000"/>
                  </a:solidFill>
                </a:rPr>
                <a:t>].</a:t>
              </a:r>
              <a:r>
                <a:rPr lang="en-US" sz="2000"/>
                <a:t/>
              </a:r>
              <a:br>
                <a:rPr lang="en-US" sz="2000"/>
              </a:br>
              <a:r>
                <a:rPr lang="en-US" sz="2000"/>
                <a:t>2.	Terminate.</a:t>
              </a:r>
            </a:p>
          </p:txBody>
        </p:sp>
        <p:sp>
          <p:nvSpPr>
            <p:cNvPr id="10394" name="Text Box 535"/>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395" name="Text Box 536"/>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396" name="Text Box 537"/>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397" name="Text Box 538"/>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398" name="Text Box 539"/>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399" name="Text Box 540"/>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400" name="Text Box 541"/>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401" name="Text Box 542"/>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402" name="Text Box 543"/>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403" name="Text Box 544"/>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404" name="Text Box 545"/>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405" name="Text Box 546"/>
            <p:cNvSpPr txBox="1">
              <a:spLocks noChangeArrowheads="1"/>
            </p:cNvSpPr>
            <p:nvPr/>
          </p:nvSpPr>
          <p:spPr bwMode="auto">
            <a:xfrm>
              <a:off x="2715"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406" name="Text Box 547"/>
            <p:cNvSpPr txBox="1">
              <a:spLocks noChangeArrowheads="1"/>
            </p:cNvSpPr>
            <p:nvPr/>
          </p:nvSpPr>
          <p:spPr bwMode="auto">
            <a:xfrm>
              <a:off x="3147"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407" name="Text Box 548"/>
            <p:cNvSpPr txBox="1">
              <a:spLocks noChangeArrowheads="1"/>
            </p:cNvSpPr>
            <p:nvPr/>
          </p:nvSpPr>
          <p:spPr bwMode="auto">
            <a:xfrm>
              <a:off x="3579"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408" name="Text Box 549"/>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6</a:t>
              </a:r>
            </a:p>
          </p:txBody>
        </p:sp>
        <p:sp>
          <p:nvSpPr>
            <p:cNvPr id="10409" name="Text Box 550"/>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410" name="Text Box 551"/>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411" name="Text Box 552"/>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412" name="Text Box 553"/>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413" name="Text Box 554"/>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414" name="Text Box 555"/>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415" name="Text Box 556"/>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8</a:t>
              </a:r>
            </a:p>
          </p:txBody>
        </p:sp>
        <p:sp>
          <p:nvSpPr>
            <p:cNvPr id="10416" name="Text Box 557"/>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24" name="Group 558"/>
          <p:cNvGrpSpPr>
            <a:grpSpLocks/>
          </p:cNvGrpSpPr>
          <p:nvPr/>
        </p:nvGrpSpPr>
        <p:grpSpPr bwMode="auto">
          <a:xfrm>
            <a:off x="1295400" y="2514600"/>
            <a:ext cx="7086600" cy="3429000"/>
            <a:chOff x="672" y="1296"/>
            <a:chExt cx="4464" cy="2160"/>
          </a:xfrm>
        </p:grpSpPr>
        <p:sp>
          <p:nvSpPr>
            <p:cNvPr id="10369" name="Rectangle 559"/>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370" name="Text Box 560"/>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l</a:t>
              </a:r>
              <a:r>
                <a:rPr lang="en-US" sz="2000">
                  <a:solidFill>
                    <a:srgbClr val="FF0000"/>
                  </a:solidFill>
                </a:rPr>
                <a:t> = </a:t>
              </a:r>
              <a:r>
                <a:rPr lang="en-US" sz="2000" i="1">
                  <a:solidFill>
                    <a:srgbClr val="FF0000"/>
                  </a:solidFill>
                </a:rPr>
                <a:t>left</a:t>
              </a:r>
              <a:r>
                <a:rPr lang="en-US" sz="2000">
                  <a:solidFill>
                    <a:srgbClr val="FF0000"/>
                  </a:solidFill>
                </a:rPr>
                <a:t>, …, </a:t>
              </a:r>
              <a:r>
                <a:rPr lang="en-US" sz="2000" i="1">
                  <a:solidFill>
                    <a:srgbClr val="FF0000"/>
                  </a:solidFill>
                </a:rPr>
                <a:t>right</a:t>
              </a:r>
              <a:r>
                <a:rPr lang="en-US" sz="2000">
                  <a:solidFill>
                    <a:srgbClr val="FF0000"/>
                  </a:solidFill>
                </a:rPr>
                <a:t>–1, repeat:</a:t>
              </a:r>
              <a:r>
                <a:rPr lang="en-US" sz="2000"/>
                <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371" name="Text Box 561"/>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372" name="Text Box 562"/>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373" name="Text Box 563"/>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374" name="Text Box 564"/>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375" name="Text Box 565"/>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376" name="Text Box 566"/>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377" name="Text Box 567"/>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378" name="Text Box 568"/>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379" name="Text Box 569"/>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380" name="Text Box 570"/>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381" name="Text Box 571"/>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382" name="Text Box 572"/>
            <p:cNvSpPr txBox="1">
              <a:spLocks noChangeArrowheads="1"/>
            </p:cNvSpPr>
            <p:nvPr/>
          </p:nvSpPr>
          <p:spPr bwMode="auto">
            <a:xfrm>
              <a:off x="2715"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383" name="Text Box 573"/>
            <p:cNvSpPr txBox="1">
              <a:spLocks noChangeArrowheads="1"/>
            </p:cNvSpPr>
            <p:nvPr/>
          </p:nvSpPr>
          <p:spPr bwMode="auto">
            <a:xfrm>
              <a:off x="3147"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384" name="Text Box 574"/>
            <p:cNvSpPr txBox="1">
              <a:spLocks noChangeArrowheads="1"/>
            </p:cNvSpPr>
            <p:nvPr/>
          </p:nvSpPr>
          <p:spPr bwMode="auto">
            <a:xfrm>
              <a:off x="357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385" name="Text Box 575"/>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7</a:t>
              </a:r>
            </a:p>
          </p:txBody>
        </p:sp>
        <p:sp>
          <p:nvSpPr>
            <p:cNvPr id="10386" name="Text Box 576"/>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387" name="Text Box 577"/>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388" name="Text Box 578"/>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389" name="Text Box 579"/>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390" name="Text Box 580"/>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391" name="Text Box 581"/>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25" name="Group 582"/>
          <p:cNvGrpSpPr>
            <a:grpSpLocks/>
          </p:cNvGrpSpPr>
          <p:nvPr/>
        </p:nvGrpSpPr>
        <p:grpSpPr bwMode="auto">
          <a:xfrm>
            <a:off x="1295400" y="2514600"/>
            <a:ext cx="7086600" cy="3429000"/>
            <a:chOff x="672" y="1296"/>
            <a:chExt cx="4464" cy="2160"/>
          </a:xfrm>
        </p:grpSpPr>
        <p:sp>
          <p:nvSpPr>
            <p:cNvPr id="10344" name="Rectangle 583"/>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345" name="Text Box 584"/>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a:t>
              </a:r>
              <a:r>
                <a:rPr lang="en-US" sz="2000">
                  <a:solidFill>
                    <a:srgbClr val="FF0000"/>
                  </a:solidFill>
                </a:rPr>
                <a:t>Set </a:t>
              </a:r>
              <a:r>
                <a:rPr lang="en-US" sz="2000" i="1">
                  <a:solidFill>
                    <a:srgbClr val="FF0000"/>
                  </a:solidFill>
                </a:rPr>
                <a:t>p</a:t>
              </a:r>
              <a:r>
                <a:rPr lang="en-US" sz="2000">
                  <a:solidFill>
                    <a:srgbClr val="FF0000"/>
                  </a:solidFill>
                </a:rPr>
                <a:t> such that </a:t>
              </a:r>
              <a:r>
                <a:rPr lang="en-US" sz="2000" i="1">
                  <a:solidFill>
                    <a:srgbClr val="FF0000"/>
                  </a:solidFill>
                </a:rPr>
                <a:t>a</a:t>
              </a:r>
              <a:r>
                <a:rPr lang="en-US" sz="2000">
                  <a:solidFill>
                    <a:srgbClr val="FF0000"/>
                  </a:solidFill>
                </a:rPr>
                <a:t>[</a:t>
              </a:r>
              <a:r>
                <a:rPr lang="en-US" sz="2000" i="1">
                  <a:solidFill>
                    <a:srgbClr val="FF0000"/>
                  </a:solidFill>
                </a:rPr>
                <a:t>p</a:t>
              </a:r>
              <a:r>
                <a:rPr lang="en-US" sz="2000">
                  <a:solidFill>
                    <a:srgbClr val="FF0000"/>
                  </a:solidFill>
                </a:rPr>
                <a:t>] is the least of </a:t>
              </a:r>
              <a:r>
                <a:rPr lang="en-US" sz="2000" i="1">
                  <a:solidFill>
                    <a:srgbClr val="FF0000"/>
                  </a:solidFill>
                </a:rPr>
                <a:t>a</a:t>
              </a:r>
              <a:r>
                <a:rPr lang="en-US" sz="2000">
                  <a:solidFill>
                    <a:srgbClr val="FF0000"/>
                  </a:solidFill>
                </a:rPr>
                <a:t>[</a:t>
              </a:r>
              <a:r>
                <a:rPr lang="en-US" sz="2000" i="1">
                  <a:solidFill>
                    <a:srgbClr val="FF0000"/>
                  </a:solidFill>
                </a:rPr>
                <a:t>l</a:t>
              </a:r>
              <a:r>
                <a:rPr lang="en-US" sz="2000">
                  <a:solidFill>
                    <a:srgbClr val="FF0000"/>
                  </a:solidFill>
                </a:rPr>
                <a:t>…</a:t>
              </a:r>
              <a:r>
                <a:rPr lang="en-US" sz="2000" i="1">
                  <a:solidFill>
                    <a:srgbClr val="FF0000"/>
                  </a:solidFill>
                </a:rPr>
                <a:t>right</a:t>
              </a:r>
              <a:r>
                <a:rPr lang="en-US" sz="2000">
                  <a:solidFill>
                    <a:srgbClr val="FF0000"/>
                  </a:solidFill>
                </a:rPr>
                <a:t>].</a:t>
              </a:r>
              <a:r>
                <a:rPr lang="en-US" sz="2000"/>
                <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346" name="Text Box 585"/>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347" name="Text Box 586"/>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348" name="Text Box 587"/>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349" name="Text Box 588"/>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350" name="Text Box 589"/>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351" name="Text Box 590"/>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352" name="Text Box 591"/>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353" name="Text Box 592"/>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354" name="Text Box 593"/>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355" name="Text Box 594"/>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356" name="Text Box 595"/>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357" name="Text Box 596"/>
            <p:cNvSpPr txBox="1">
              <a:spLocks noChangeArrowheads="1"/>
            </p:cNvSpPr>
            <p:nvPr/>
          </p:nvSpPr>
          <p:spPr bwMode="auto">
            <a:xfrm>
              <a:off x="2715"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358" name="Text Box 597"/>
            <p:cNvSpPr txBox="1">
              <a:spLocks noChangeArrowheads="1"/>
            </p:cNvSpPr>
            <p:nvPr/>
          </p:nvSpPr>
          <p:spPr bwMode="auto">
            <a:xfrm>
              <a:off x="3147"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359" name="Text Box 598"/>
            <p:cNvSpPr txBox="1">
              <a:spLocks noChangeArrowheads="1"/>
            </p:cNvSpPr>
            <p:nvPr/>
          </p:nvSpPr>
          <p:spPr bwMode="auto">
            <a:xfrm>
              <a:off x="357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360" name="Text Box 599"/>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7</a:t>
              </a:r>
            </a:p>
          </p:txBody>
        </p:sp>
        <p:sp>
          <p:nvSpPr>
            <p:cNvPr id="10361" name="Text Box 600"/>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362" name="Text Box 601"/>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363" name="Text Box 602"/>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364" name="Text Box 603"/>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365" name="Text Box 604"/>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366" name="Text Box 605"/>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367" name="Text Box 606"/>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7</a:t>
              </a:r>
            </a:p>
          </p:txBody>
        </p:sp>
        <p:sp>
          <p:nvSpPr>
            <p:cNvPr id="10368" name="Text Box 607"/>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26" name="Group 608"/>
          <p:cNvGrpSpPr>
            <a:grpSpLocks/>
          </p:cNvGrpSpPr>
          <p:nvPr/>
        </p:nvGrpSpPr>
        <p:grpSpPr bwMode="auto">
          <a:xfrm>
            <a:off x="1295400" y="2514600"/>
            <a:ext cx="7086600" cy="3429000"/>
            <a:chOff x="672" y="1296"/>
            <a:chExt cx="4464" cy="2160"/>
          </a:xfrm>
        </p:grpSpPr>
        <p:sp>
          <p:nvSpPr>
            <p:cNvPr id="10319" name="Rectangle 609"/>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320" name="Text Box 610"/>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l</a:t>
              </a:r>
              <a:r>
                <a:rPr lang="en-US" sz="2000"/>
                <a:t> = </a:t>
              </a:r>
              <a:r>
                <a:rPr lang="en-US" sz="2000" i="1"/>
                <a:t>left</a:t>
              </a:r>
              <a:r>
                <a:rPr lang="en-US" sz="2000"/>
                <a:t>, …, </a:t>
              </a:r>
              <a:r>
                <a:rPr lang="en-US" sz="2000" i="1"/>
                <a:t>right</a:t>
              </a:r>
              <a:r>
                <a:rPr lang="en-US" sz="2000"/>
                <a:t>–1, repeat:</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a:t>
              </a:r>
              <a:r>
                <a:rPr lang="en-US" sz="2000">
                  <a:solidFill>
                    <a:srgbClr val="FF0000"/>
                  </a:solidFill>
                </a:rPr>
                <a:t>If </a:t>
              </a:r>
              <a:r>
                <a:rPr lang="en-US" sz="2000" i="1">
                  <a:solidFill>
                    <a:srgbClr val="FF0000"/>
                  </a:solidFill>
                </a:rPr>
                <a:t>p</a:t>
              </a:r>
              <a:r>
                <a:rPr lang="en-US" sz="2000">
                  <a:solidFill>
                    <a:srgbClr val="FF0000"/>
                  </a:solidFill>
                </a:rPr>
                <a:t> </a:t>
              </a:r>
              <a:r>
                <a:rPr lang="en-US" sz="2000">
                  <a:solidFill>
                    <a:srgbClr val="FF0000"/>
                  </a:solidFill>
                  <a:sym typeface="Symbol" pitchFamily="18" charset="2"/>
                </a:rPr>
                <a:t></a:t>
              </a:r>
              <a:r>
                <a:rPr lang="en-US" sz="2000">
                  <a:solidFill>
                    <a:srgbClr val="FF0000"/>
                  </a:solidFill>
                </a:rPr>
                <a:t> </a:t>
              </a:r>
              <a:r>
                <a:rPr lang="en-US" sz="2000" i="1">
                  <a:solidFill>
                    <a:srgbClr val="FF0000"/>
                  </a:solidFill>
                </a:rPr>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321" name="Text Box 611"/>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322" name="Text Box 612"/>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323" name="Text Box 613"/>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324" name="Text Box 614"/>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325" name="Text Box 615"/>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326" name="Text Box 616"/>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327" name="Text Box 617"/>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328" name="Text Box 618"/>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329" name="Text Box 619"/>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330" name="Text Box 620"/>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331" name="Text Box 621"/>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332" name="Text Box 622"/>
            <p:cNvSpPr txBox="1">
              <a:spLocks noChangeArrowheads="1"/>
            </p:cNvSpPr>
            <p:nvPr/>
          </p:nvSpPr>
          <p:spPr bwMode="auto">
            <a:xfrm>
              <a:off x="2715"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333" name="Text Box 623"/>
            <p:cNvSpPr txBox="1">
              <a:spLocks noChangeArrowheads="1"/>
            </p:cNvSpPr>
            <p:nvPr/>
          </p:nvSpPr>
          <p:spPr bwMode="auto">
            <a:xfrm>
              <a:off x="3147"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334" name="Text Box 624"/>
            <p:cNvSpPr txBox="1">
              <a:spLocks noChangeArrowheads="1"/>
            </p:cNvSpPr>
            <p:nvPr/>
          </p:nvSpPr>
          <p:spPr bwMode="auto">
            <a:xfrm>
              <a:off x="357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335" name="Text Box 625"/>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7</a:t>
              </a:r>
            </a:p>
          </p:txBody>
        </p:sp>
        <p:sp>
          <p:nvSpPr>
            <p:cNvPr id="10336" name="Text Box 626"/>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337" name="Text Box 627"/>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338" name="Text Box 628"/>
            <p:cNvSpPr txBox="1">
              <a:spLocks noChangeArrowheads="1"/>
            </p:cNvSpPr>
            <p:nvPr/>
          </p:nvSpPr>
          <p:spPr bwMode="auto">
            <a:xfrm>
              <a:off x="4011"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339" name="Text Box 629"/>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340" name="Text Box 630"/>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341" name="Text Box 631"/>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0342" name="Text Box 632"/>
            <p:cNvSpPr txBox="1">
              <a:spLocks noChangeArrowheads="1"/>
            </p:cNvSpPr>
            <p:nvPr/>
          </p:nvSpPr>
          <p:spPr bwMode="auto">
            <a:xfrm>
              <a:off x="1851"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7</a:t>
              </a:r>
            </a:p>
          </p:txBody>
        </p:sp>
        <p:sp>
          <p:nvSpPr>
            <p:cNvPr id="10343" name="Text Box 633"/>
            <p:cNvSpPr txBox="1">
              <a:spLocks noChangeArrowheads="1"/>
            </p:cNvSpPr>
            <p:nvPr/>
          </p:nvSpPr>
          <p:spPr bwMode="auto">
            <a:xfrm>
              <a:off x="1659" y="3120"/>
              <a:ext cx="192" cy="240"/>
            </a:xfrm>
            <a:prstGeom prst="rect">
              <a:avLst/>
            </a:prstGeom>
            <a:noFill/>
            <a:ln w="9525">
              <a:noFill/>
              <a:miter lim="800000"/>
              <a:headEnd/>
              <a:tailEnd/>
            </a:ln>
          </p:spPr>
          <p:txBody>
            <a:bodyPr wrap="none" lIns="45720" tIns="36576" rIns="45720" bIns="36576"/>
            <a:lstStyle/>
            <a:p>
              <a:pPr algn="r" eaLnBrk="0" hangingPunct="0"/>
              <a:r>
                <a:rPr lang="en-US" sz="2000" i="1"/>
                <a:t>p</a:t>
              </a:r>
            </a:p>
          </p:txBody>
        </p:sp>
      </p:grpSp>
      <p:grpSp>
        <p:nvGrpSpPr>
          <p:cNvPr id="27" name="Group 634"/>
          <p:cNvGrpSpPr>
            <a:grpSpLocks/>
          </p:cNvGrpSpPr>
          <p:nvPr/>
        </p:nvGrpSpPr>
        <p:grpSpPr bwMode="auto">
          <a:xfrm>
            <a:off x="1295400" y="2514600"/>
            <a:ext cx="7086600" cy="3429000"/>
            <a:chOff x="672" y="1296"/>
            <a:chExt cx="4464" cy="2160"/>
          </a:xfrm>
        </p:grpSpPr>
        <p:sp>
          <p:nvSpPr>
            <p:cNvPr id="10296" name="Rectangle 635"/>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297" name="Text Box 636"/>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l</a:t>
              </a:r>
              <a:r>
                <a:rPr lang="en-US" sz="2000">
                  <a:solidFill>
                    <a:srgbClr val="FF0000"/>
                  </a:solidFill>
                </a:rPr>
                <a:t> = </a:t>
              </a:r>
              <a:r>
                <a:rPr lang="en-US" sz="2000" i="1">
                  <a:solidFill>
                    <a:srgbClr val="FF0000"/>
                  </a:solidFill>
                </a:rPr>
                <a:t>left</a:t>
              </a:r>
              <a:r>
                <a:rPr lang="en-US" sz="2000">
                  <a:solidFill>
                    <a:srgbClr val="FF0000"/>
                  </a:solidFill>
                </a:rPr>
                <a:t>, …, </a:t>
              </a:r>
              <a:r>
                <a:rPr lang="en-US" sz="2000" i="1">
                  <a:solidFill>
                    <a:srgbClr val="FF0000"/>
                  </a:solidFill>
                </a:rPr>
                <a:t>right</a:t>
              </a:r>
              <a:r>
                <a:rPr lang="en-US" sz="2000">
                  <a:solidFill>
                    <a:srgbClr val="FF0000"/>
                  </a:solidFill>
                </a:rPr>
                <a:t>–1</a:t>
              </a:r>
              <a:r>
                <a:rPr lang="en-US" sz="2000"/>
                <a:t>, repeat:</a:t>
              </a:r>
              <a:br>
                <a:rPr lang="en-US" sz="2000"/>
              </a:br>
              <a:r>
                <a:rPr lang="en-US" sz="2000"/>
                <a:t>	1.1.	Set </a:t>
              </a:r>
              <a:r>
                <a:rPr lang="en-US" sz="2000" i="1"/>
                <a:t>p</a:t>
              </a:r>
              <a:r>
                <a:rPr lang="en-US" sz="2000"/>
                <a:t> such that </a:t>
              </a:r>
              <a:r>
                <a:rPr lang="en-US" sz="2000" i="1"/>
                <a:t>a</a:t>
              </a:r>
              <a:r>
                <a:rPr lang="en-US" sz="2000"/>
                <a:t>[</a:t>
              </a:r>
              <a:r>
                <a:rPr lang="en-US" sz="2000" i="1"/>
                <a:t>p</a:t>
              </a:r>
              <a:r>
                <a:rPr lang="en-US" sz="2000"/>
                <a:t>] is the least of </a:t>
              </a:r>
              <a:r>
                <a:rPr lang="en-US" sz="2000" i="1"/>
                <a:t>a</a:t>
              </a:r>
              <a:r>
                <a:rPr lang="en-US" sz="2000"/>
                <a:t>[</a:t>
              </a:r>
              <a:r>
                <a:rPr lang="en-US" sz="2000" i="1"/>
                <a:t>l</a:t>
              </a:r>
              <a:r>
                <a:rPr lang="en-US" sz="2000"/>
                <a:t>…</a:t>
              </a:r>
              <a:r>
                <a:rPr lang="en-US" sz="2000" i="1"/>
                <a:t>right</a:t>
              </a:r>
              <a:r>
                <a:rPr lang="en-US" sz="2000"/>
                <a:t>].</a:t>
              </a:r>
              <a:br>
                <a:rPr lang="en-US" sz="2000"/>
              </a:br>
              <a:r>
                <a:rPr lang="en-US" sz="2000"/>
                <a:t>	1.2.	If </a:t>
              </a:r>
              <a:r>
                <a:rPr lang="en-US" sz="2000" i="1"/>
                <a:t>p</a:t>
              </a:r>
              <a:r>
                <a:rPr lang="en-US" sz="2000"/>
                <a:t> </a:t>
              </a:r>
              <a:r>
                <a:rPr lang="en-US" sz="2000">
                  <a:sym typeface="Symbol" pitchFamily="18" charset="2"/>
                </a:rPr>
                <a:t></a:t>
              </a:r>
              <a:r>
                <a:rPr lang="en-US" sz="2000"/>
                <a:t> </a:t>
              </a:r>
              <a:r>
                <a:rPr lang="en-US" sz="2000" i="1"/>
                <a:t>l</a:t>
              </a:r>
              <a:r>
                <a:rPr lang="en-US" sz="2000"/>
                <a:t>, swap </a:t>
              </a:r>
              <a:r>
                <a:rPr lang="en-US" sz="2000" i="1"/>
                <a:t>a</a:t>
              </a:r>
              <a:r>
                <a:rPr lang="en-US" sz="2000"/>
                <a:t>[</a:t>
              </a:r>
              <a:r>
                <a:rPr lang="en-US" sz="2000" i="1"/>
                <a:t>p</a:t>
              </a:r>
              <a:r>
                <a:rPr lang="en-US" sz="2000"/>
                <a:t>] and </a:t>
              </a:r>
              <a:r>
                <a:rPr lang="en-US" sz="2000" i="1"/>
                <a:t>a</a:t>
              </a:r>
              <a:r>
                <a:rPr lang="en-US" sz="2000"/>
                <a:t>[</a:t>
              </a:r>
              <a:r>
                <a:rPr lang="en-US" sz="2000" i="1"/>
                <a:t>l</a:t>
              </a:r>
              <a:r>
                <a:rPr lang="en-US" sz="2000"/>
                <a:t>].</a:t>
              </a:r>
              <a:br>
                <a:rPr lang="en-US" sz="2000"/>
              </a:br>
              <a:r>
                <a:rPr lang="en-US" sz="2000"/>
                <a:t>2.	Terminate.</a:t>
              </a:r>
            </a:p>
          </p:txBody>
        </p:sp>
        <p:sp>
          <p:nvSpPr>
            <p:cNvPr id="10298" name="Text Box 637"/>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299" name="Text Box 638"/>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300" name="Text Box 639"/>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301" name="Text Box 640"/>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302" name="Text Box 641"/>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303" name="Text Box 642"/>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304" name="Text Box 643"/>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305" name="Text Box 644"/>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306" name="Text Box 645"/>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307" name="Text Box 646"/>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308" name="Text Box 647"/>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309" name="Text Box 648"/>
            <p:cNvSpPr txBox="1">
              <a:spLocks noChangeArrowheads="1"/>
            </p:cNvSpPr>
            <p:nvPr/>
          </p:nvSpPr>
          <p:spPr bwMode="auto">
            <a:xfrm>
              <a:off x="2715"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310" name="Text Box 649"/>
            <p:cNvSpPr txBox="1">
              <a:spLocks noChangeArrowheads="1"/>
            </p:cNvSpPr>
            <p:nvPr/>
          </p:nvSpPr>
          <p:spPr bwMode="auto">
            <a:xfrm>
              <a:off x="3147"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311" name="Text Box 650"/>
            <p:cNvSpPr txBox="1">
              <a:spLocks noChangeArrowheads="1"/>
            </p:cNvSpPr>
            <p:nvPr/>
          </p:nvSpPr>
          <p:spPr bwMode="auto">
            <a:xfrm>
              <a:off x="357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312" name="Text Box 651"/>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8</a:t>
              </a:r>
            </a:p>
          </p:txBody>
        </p:sp>
        <p:sp>
          <p:nvSpPr>
            <p:cNvPr id="10313" name="Text Box 652"/>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314" name="Text Box 653"/>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315" name="Text Box 654"/>
            <p:cNvSpPr txBox="1">
              <a:spLocks noChangeArrowheads="1"/>
            </p:cNvSpPr>
            <p:nvPr/>
          </p:nvSpPr>
          <p:spPr bwMode="auto">
            <a:xfrm>
              <a:off x="401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316" name="Text Box 655"/>
            <p:cNvSpPr txBox="1">
              <a:spLocks noChangeArrowheads="1"/>
            </p:cNvSpPr>
            <p:nvPr/>
          </p:nvSpPr>
          <p:spPr bwMode="auto">
            <a:xfrm>
              <a:off x="4443" y="268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317" name="Text Box 656"/>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318" name="Text Box 657"/>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28" name="Group 658"/>
          <p:cNvGrpSpPr>
            <a:grpSpLocks/>
          </p:cNvGrpSpPr>
          <p:nvPr/>
        </p:nvGrpSpPr>
        <p:grpSpPr bwMode="auto">
          <a:xfrm>
            <a:off x="1295400" y="2514600"/>
            <a:ext cx="7086600" cy="3429000"/>
            <a:chOff x="672" y="1296"/>
            <a:chExt cx="4464" cy="2160"/>
          </a:xfrm>
        </p:grpSpPr>
        <p:sp>
          <p:nvSpPr>
            <p:cNvPr id="10273" name="Rectangle 659"/>
            <p:cNvSpPr>
              <a:spLocks noChangeArrowheads="1"/>
            </p:cNvSpPr>
            <p:nvPr/>
          </p:nvSpPr>
          <p:spPr bwMode="auto">
            <a:xfrm>
              <a:off x="672" y="129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274" name="Text Box 660"/>
            <p:cNvSpPr txBox="1">
              <a:spLocks noChangeArrowheads="1"/>
            </p:cNvSpPr>
            <p:nvPr/>
          </p:nvSpPr>
          <p:spPr bwMode="auto">
            <a:xfrm>
              <a:off x="720" y="133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dirty="0"/>
                <a:t>To sort </a:t>
              </a:r>
              <a:r>
                <a:rPr lang="en-US" sz="2000" i="1" dirty="0"/>
                <a:t>a</a:t>
              </a:r>
              <a:r>
                <a:rPr lang="en-US" sz="2000" dirty="0"/>
                <a:t>[</a:t>
              </a:r>
              <a:r>
                <a:rPr lang="en-US" sz="2000" i="1" dirty="0"/>
                <a:t>left</a:t>
              </a:r>
              <a:r>
                <a:rPr lang="en-US" sz="2000" dirty="0"/>
                <a:t>…</a:t>
              </a:r>
              <a:r>
                <a:rPr lang="en-US" sz="2000" i="1" dirty="0"/>
                <a:t>right</a:t>
              </a:r>
              <a:r>
                <a:rPr lang="en-US" sz="2000" dirty="0"/>
                <a:t>] into ascending order:</a:t>
              </a:r>
              <a:br>
                <a:rPr lang="en-US" sz="2000" dirty="0"/>
              </a:br>
              <a:r>
                <a:rPr lang="en-US" sz="2000" dirty="0"/>
                <a:t>1.	For </a:t>
              </a:r>
              <a:r>
                <a:rPr lang="en-US" sz="2000" i="1" dirty="0"/>
                <a:t>l</a:t>
              </a:r>
              <a:r>
                <a:rPr lang="en-US" sz="2000" dirty="0"/>
                <a:t> = </a:t>
              </a:r>
              <a:r>
                <a:rPr lang="en-US" sz="2000" i="1" dirty="0"/>
                <a:t>left</a:t>
              </a:r>
              <a:r>
                <a:rPr lang="en-US" sz="2000" dirty="0"/>
                <a:t>, …, </a:t>
              </a:r>
              <a:r>
                <a:rPr lang="en-US" sz="2000" i="1" dirty="0"/>
                <a:t>right</a:t>
              </a:r>
              <a:r>
                <a:rPr lang="en-US" sz="2000" dirty="0"/>
                <a:t>–1, repeat:</a:t>
              </a:r>
              <a:br>
                <a:rPr lang="en-US" sz="2000" dirty="0"/>
              </a:br>
              <a:r>
                <a:rPr lang="en-US" sz="2000" dirty="0"/>
                <a:t>	1.1.	Set </a:t>
              </a:r>
              <a:r>
                <a:rPr lang="en-US" sz="2000" i="1" dirty="0"/>
                <a:t>p</a:t>
              </a:r>
              <a:r>
                <a:rPr lang="en-US" sz="2000" dirty="0"/>
                <a:t> such that </a:t>
              </a:r>
              <a:r>
                <a:rPr lang="en-US" sz="2000" i="1" dirty="0"/>
                <a:t>a</a:t>
              </a:r>
              <a:r>
                <a:rPr lang="en-US" sz="2000" dirty="0"/>
                <a:t>[</a:t>
              </a:r>
              <a:r>
                <a:rPr lang="en-US" sz="2000" i="1" dirty="0"/>
                <a:t>p</a:t>
              </a:r>
              <a:r>
                <a:rPr lang="en-US" sz="2000" dirty="0"/>
                <a:t>] is the least of </a:t>
              </a:r>
              <a:r>
                <a:rPr lang="en-US" sz="2000" i="1" dirty="0"/>
                <a:t>a</a:t>
              </a:r>
              <a:r>
                <a:rPr lang="en-US" sz="2000" dirty="0"/>
                <a:t>[</a:t>
              </a:r>
              <a:r>
                <a:rPr lang="en-US" sz="2000" i="1" dirty="0"/>
                <a:t>l</a:t>
              </a:r>
              <a:r>
                <a:rPr lang="en-US" sz="2000" dirty="0"/>
                <a:t>…</a:t>
              </a:r>
              <a:r>
                <a:rPr lang="en-US" sz="2000" i="1" dirty="0"/>
                <a:t>right</a:t>
              </a:r>
              <a:r>
                <a:rPr lang="en-US" sz="2000" dirty="0"/>
                <a:t>].</a:t>
              </a:r>
              <a:br>
                <a:rPr lang="en-US" sz="2000" dirty="0"/>
              </a:br>
              <a:r>
                <a:rPr lang="en-US" sz="2000" dirty="0"/>
                <a:t>	1.2.	If </a:t>
              </a:r>
              <a:r>
                <a:rPr lang="en-US" sz="2000" i="1" dirty="0"/>
                <a:t>p</a:t>
              </a:r>
              <a:r>
                <a:rPr lang="en-US" sz="2000" dirty="0"/>
                <a:t> </a:t>
              </a:r>
              <a:r>
                <a:rPr lang="en-US" sz="2000" dirty="0">
                  <a:sym typeface="Symbol" pitchFamily="18" charset="2"/>
                </a:rPr>
                <a:t></a:t>
              </a:r>
              <a:r>
                <a:rPr lang="en-US" sz="2000" dirty="0"/>
                <a:t> </a:t>
              </a:r>
              <a:r>
                <a:rPr lang="en-US" sz="2000" i="1" dirty="0"/>
                <a:t>l</a:t>
              </a:r>
              <a:r>
                <a:rPr lang="en-US" sz="2000" dirty="0"/>
                <a:t>, swap </a:t>
              </a:r>
              <a:r>
                <a:rPr lang="en-US" sz="2000" i="1" dirty="0"/>
                <a:t>a</a:t>
              </a:r>
              <a:r>
                <a:rPr lang="en-US" sz="2000" dirty="0"/>
                <a:t>[</a:t>
              </a:r>
              <a:r>
                <a:rPr lang="en-US" sz="2000" i="1" dirty="0"/>
                <a:t>p</a:t>
              </a:r>
              <a:r>
                <a:rPr lang="en-US" sz="2000" dirty="0"/>
                <a:t>] and </a:t>
              </a:r>
              <a:r>
                <a:rPr lang="en-US" sz="2000" i="1" dirty="0"/>
                <a:t>a</a:t>
              </a:r>
              <a:r>
                <a:rPr lang="en-US" sz="2000" dirty="0"/>
                <a:t>[</a:t>
              </a:r>
              <a:r>
                <a:rPr lang="en-US" sz="2000" i="1" dirty="0"/>
                <a:t>l</a:t>
              </a:r>
              <a:r>
                <a:rPr lang="en-US" sz="2000" dirty="0"/>
                <a:t>].</a:t>
              </a:r>
              <a:br>
                <a:rPr lang="en-US" sz="2000" dirty="0"/>
              </a:br>
              <a:r>
                <a:rPr lang="en-US" sz="2000" dirty="0"/>
                <a:t>2.	</a:t>
              </a:r>
              <a:r>
                <a:rPr lang="en-US" sz="2000" dirty="0">
                  <a:solidFill>
                    <a:srgbClr val="FF5050"/>
                  </a:solidFill>
                </a:rPr>
                <a:t>Terminate.</a:t>
              </a:r>
            </a:p>
          </p:txBody>
        </p:sp>
        <p:sp>
          <p:nvSpPr>
            <p:cNvPr id="10275" name="Text Box 661"/>
            <p:cNvSpPr txBox="1">
              <a:spLocks noChangeArrowheads="1"/>
            </p:cNvSpPr>
            <p:nvPr/>
          </p:nvSpPr>
          <p:spPr bwMode="auto">
            <a:xfrm>
              <a:off x="960"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0276" name="Text Box 662"/>
            <p:cNvSpPr txBox="1">
              <a:spLocks noChangeArrowheads="1"/>
            </p:cNvSpPr>
            <p:nvPr/>
          </p:nvSpPr>
          <p:spPr bwMode="auto">
            <a:xfrm>
              <a:off x="720" y="249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0277" name="Text Box 663"/>
            <p:cNvSpPr txBox="1">
              <a:spLocks noChangeArrowheads="1"/>
            </p:cNvSpPr>
            <p:nvPr/>
          </p:nvSpPr>
          <p:spPr bwMode="auto">
            <a:xfrm>
              <a:off x="1540" y="249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0278" name="Text Box 664"/>
            <p:cNvSpPr txBox="1">
              <a:spLocks noChangeArrowheads="1"/>
            </p:cNvSpPr>
            <p:nvPr/>
          </p:nvSpPr>
          <p:spPr bwMode="auto">
            <a:xfrm>
              <a:off x="1968" y="249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0279" name="Text Box 665"/>
            <p:cNvSpPr txBox="1">
              <a:spLocks noChangeArrowheads="1"/>
            </p:cNvSpPr>
            <p:nvPr/>
          </p:nvSpPr>
          <p:spPr bwMode="auto">
            <a:xfrm>
              <a:off x="2400" y="249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0280" name="Text Box 666"/>
            <p:cNvSpPr txBox="1">
              <a:spLocks noChangeArrowheads="1"/>
            </p:cNvSpPr>
            <p:nvPr/>
          </p:nvSpPr>
          <p:spPr bwMode="auto">
            <a:xfrm>
              <a:off x="2832" y="249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0281" name="Text Box 667"/>
            <p:cNvSpPr txBox="1">
              <a:spLocks noChangeArrowheads="1"/>
            </p:cNvSpPr>
            <p:nvPr/>
          </p:nvSpPr>
          <p:spPr bwMode="auto">
            <a:xfrm>
              <a:off x="3264" y="249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0282" name="Text Box 668"/>
            <p:cNvSpPr txBox="1">
              <a:spLocks noChangeArrowheads="1"/>
            </p:cNvSpPr>
            <p:nvPr/>
          </p:nvSpPr>
          <p:spPr bwMode="auto">
            <a:xfrm>
              <a:off x="4464" y="249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0283" name="Text Box 669"/>
            <p:cNvSpPr txBox="1">
              <a:spLocks noChangeArrowheads="1"/>
            </p:cNvSpPr>
            <p:nvPr/>
          </p:nvSpPr>
          <p:spPr bwMode="auto">
            <a:xfrm>
              <a:off x="141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0284" name="Text Box 670"/>
            <p:cNvSpPr txBox="1">
              <a:spLocks noChangeArrowheads="1"/>
            </p:cNvSpPr>
            <p:nvPr/>
          </p:nvSpPr>
          <p:spPr bwMode="auto">
            <a:xfrm>
              <a:off x="185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0285" name="Text Box 671"/>
            <p:cNvSpPr txBox="1">
              <a:spLocks noChangeArrowheads="1"/>
            </p:cNvSpPr>
            <p:nvPr/>
          </p:nvSpPr>
          <p:spPr bwMode="auto">
            <a:xfrm>
              <a:off x="228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0286" name="Text Box 672"/>
            <p:cNvSpPr txBox="1">
              <a:spLocks noChangeArrowheads="1"/>
            </p:cNvSpPr>
            <p:nvPr/>
          </p:nvSpPr>
          <p:spPr bwMode="auto">
            <a:xfrm>
              <a:off x="2715"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0287" name="Text Box 673"/>
            <p:cNvSpPr txBox="1">
              <a:spLocks noChangeArrowheads="1"/>
            </p:cNvSpPr>
            <p:nvPr/>
          </p:nvSpPr>
          <p:spPr bwMode="auto">
            <a:xfrm>
              <a:off x="3147"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0288" name="Text Box 674"/>
            <p:cNvSpPr txBox="1">
              <a:spLocks noChangeArrowheads="1"/>
            </p:cNvSpPr>
            <p:nvPr/>
          </p:nvSpPr>
          <p:spPr bwMode="auto">
            <a:xfrm>
              <a:off x="3579"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0289" name="Text Box 675"/>
            <p:cNvSpPr txBox="1">
              <a:spLocks noChangeArrowheads="1"/>
            </p:cNvSpPr>
            <p:nvPr/>
          </p:nvSpPr>
          <p:spPr bwMode="auto">
            <a:xfrm>
              <a:off x="960" y="312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8</a:t>
              </a:r>
            </a:p>
          </p:txBody>
        </p:sp>
        <p:sp>
          <p:nvSpPr>
            <p:cNvPr id="10290" name="Text Box 676"/>
            <p:cNvSpPr txBox="1">
              <a:spLocks noChangeArrowheads="1"/>
            </p:cNvSpPr>
            <p:nvPr/>
          </p:nvSpPr>
          <p:spPr bwMode="auto">
            <a:xfrm>
              <a:off x="768" y="268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0291" name="Text Box 677"/>
            <p:cNvSpPr txBox="1">
              <a:spLocks noChangeArrowheads="1"/>
            </p:cNvSpPr>
            <p:nvPr/>
          </p:nvSpPr>
          <p:spPr bwMode="auto">
            <a:xfrm>
              <a:off x="768" y="3120"/>
              <a:ext cx="192" cy="240"/>
            </a:xfrm>
            <a:prstGeom prst="rect">
              <a:avLst/>
            </a:prstGeom>
            <a:noFill/>
            <a:ln w="9525">
              <a:noFill/>
              <a:miter lim="800000"/>
              <a:headEnd/>
              <a:tailEnd/>
            </a:ln>
          </p:spPr>
          <p:txBody>
            <a:bodyPr wrap="none" lIns="45720" tIns="36576" rIns="45720" bIns="36576"/>
            <a:lstStyle/>
            <a:p>
              <a:pPr algn="r" eaLnBrk="0" hangingPunct="0"/>
              <a:r>
                <a:rPr lang="en-US" sz="2000" i="1"/>
                <a:t>l</a:t>
              </a:r>
            </a:p>
          </p:txBody>
        </p:sp>
        <p:sp>
          <p:nvSpPr>
            <p:cNvPr id="10292" name="Text Box 678"/>
            <p:cNvSpPr txBox="1">
              <a:spLocks noChangeArrowheads="1"/>
            </p:cNvSpPr>
            <p:nvPr/>
          </p:nvSpPr>
          <p:spPr bwMode="auto">
            <a:xfrm>
              <a:off x="4011"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0293" name="Text Box 679"/>
            <p:cNvSpPr txBox="1">
              <a:spLocks noChangeArrowheads="1"/>
            </p:cNvSpPr>
            <p:nvPr/>
          </p:nvSpPr>
          <p:spPr bwMode="auto">
            <a:xfrm>
              <a:off x="4443" y="268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0294" name="Text Box 680"/>
            <p:cNvSpPr txBox="1">
              <a:spLocks noChangeArrowheads="1"/>
            </p:cNvSpPr>
            <p:nvPr/>
          </p:nvSpPr>
          <p:spPr bwMode="auto">
            <a:xfrm>
              <a:off x="3699" y="249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0295" name="Text Box 681"/>
            <p:cNvSpPr txBox="1">
              <a:spLocks noChangeArrowheads="1"/>
            </p:cNvSpPr>
            <p:nvPr/>
          </p:nvSpPr>
          <p:spPr bwMode="auto">
            <a:xfrm>
              <a:off x="4134" y="2496"/>
              <a:ext cx="189" cy="231"/>
            </a:xfrm>
            <a:prstGeom prst="rect">
              <a:avLst/>
            </a:prstGeom>
            <a:noFill/>
            <a:ln w="9525">
              <a:noFill/>
              <a:miter lim="800000"/>
              <a:headEnd/>
              <a:tailEnd/>
            </a:ln>
          </p:spPr>
          <p:txBody>
            <a:bodyPr>
              <a:spAutoFit/>
            </a:bodyPr>
            <a:lstStyle/>
            <a:p>
              <a:pPr algn="ctr" eaLnBrk="0" hangingPunct="0"/>
              <a:r>
                <a:rPr lang="en-US" sz="1800"/>
                <a:t>7</a:t>
              </a:r>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2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499"/>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499"/>
                                          </p:stCondLst>
                                        </p:cTn>
                                        <p:tgtEl>
                                          <p:spTgt spid="2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a:xfrm>
            <a:off x="342900" y="836712"/>
            <a:ext cx="8229600" cy="762000"/>
          </a:xfrm>
          <a:noFill/>
          <a:ln w="12700">
            <a:solidFill>
              <a:schemeClr val="tx1"/>
            </a:solidFill>
            <a:miter lim="800000"/>
            <a:headEnd/>
            <a:tailEnd/>
          </a:ln>
        </p:spPr>
        <p:txBody>
          <a:bodyPr/>
          <a:lstStyle/>
          <a:p>
            <a:pPr algn="l" eaLnBrk="1" hangingPunct="1"/>
            <a:r>
              <a:rPr lang="en-AU" sz="3600" b="1" dirty="0">
                <a:solidFill>
                  <a:srgbClr val="FF0000"/>
                </a:solidFill>
              </a:rPr>
              <a:t>Selection </a:t>
            </a:r>
            <a:r>
              <a:rPr lang="en-AU" sz="3600" b="1" dirty="0" smtClean="0">
                <a:solidFill>
                  <a:srgbClr val="FF0000"/>
                </a:solidFill>
              </a:rPr>
              <a:t>Sort (4)</a:t>
            </a:r>
            <a:endParaRPr lang="en-US" sz="3600" b="1" dirty="0" smtClean="0">
              <a:solidFill>
                <a:srgbClr val="3333CC"/>
              </a:solidFill>
              <a:latin typeface="Times New Roman" pitchFamily="18" charset="0"/>
            </a:endParaRPr>
          </a:p>
        </p:txBody>
      </p:sp>
      <p:graphicFrame>
        <p:nvGraphicFramePr>
          <p:cNvPr id="9238" name="Group 22"/>
          <p:cNvGraphicFramePr>
            <a:graphicFrameLocks noGrp="1"/>
          </p:cNvGraphicFramePr>
          <p:nvPr/>
        </p:nvGraphicFramePr>
        <p:xfrm>
          <a:off x="2166938" y="2057400"/>
          <a:ext cx="381000" cy="228600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37" name="Text Box 21"/>
          <p:cNvSpPr txBox="1">
            <a:spLocks noChangeArrowheads="1"/>
          </p:cNvSpPr>
          <p:nvPr/>
        </p:nvSpPr>
        <p:spPr bwMode="auto">
          <a:xfrm>
            <a:off x="2166938" y="2971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1</a:t>
            </a:r>
          </a:p>
        </p:txBody>
      </p:sp>
      <p:sp>
        <p:nvSpPr>
          <p:cNvPr id="9239" name="Line 23"/>
          <p:cNvSpPr>
            <a:spLocks noChangeShapeType="1"/>
          </p:cNvSpPr>
          <p:nvPr/>
        </p:nvSpPr>
        <p:spPr bwMode="auto">
          <a:xfrm>
            <a:off x="1633538" y="2286000"/>
            <a:ext cx="381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46" name="Line 30"/>
          <p:cNvSpPr>
            <a:spLocks noChangeShapeType="1"/>
          </p:cNvSpPr>
          <p:nvPr/>
        </p:nvSpPr>
        <p:spPr bwMode="auto">
          <a:xfrm>
            <a:off x="1633538" y="2276475"/>
            <a:ext cx="381000" cy="0"/>
          </a:xfrm>
          <a:prstGeom prst="line">
            <a:avLst/>
          </a:prstGeom>
          <a:noFill/>
          <a:ln w="1905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47" name="Line 31"/>
          <p:cNvSpPr>
            <a:spLocks noChangeShapeType="1"/>
          </p:cNvSpPr>
          <p:nvPr/>
        </p:nvSpPr>
        <p:spPr bwMode="auto">
          <a:xfrm>
            <a:off x="1633538" y="3198813"/>
            <a:ext cx="381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49" name="Text Box 33"/>
          <p:cNvSpPr txBox="1">
            <a:spLocks noChangeArrowheads="1"/>
          </p:cNvSpPr>
          <p:nvPr/>
        </p:nvSpPr>
        <p:spPr bwMode="auto">
          <a:xfrm>
            <a:off x="2166938" y="2057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2</a:t>
            </a:r>
          </a:p>
        </p:txBody>
      </p:sp>
      <p:graphicFrame>
        <p:nvGraphicFramePr>
          <p:cNvPr id="9268" name="Group 52"/>
          <p:cNvGraphicFramePr>
            <a:graphicFrameLocks noGrp="1"/>
          </p:cNvGraphicFramePr>
          <p:nvPr/>
        </p:nvGraphicFramePr>
        <p:xfrm>
          <a:off x="3319463"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70" name="Line 54"/>
          <p:cNvSpPr>
            <a:spLocks noChangeShapeType="1"/>
          </p:cNvSpPr>
          <p:nvPr/>
        </p:nvSpPr>
        <p:spPr bwMode="auto">
          <a:xfrm>
            <a:off x="2786063" y="2743200"/>
            <a:ext cx="381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73" name="Line 57"/>
          <p:cNvSpPr>
            <a:spLocks noChangeShapeType="1"/>
          </p:cNvSpPr>
          <p:nvPr/>
        </p:nvSpPr>
        <p:spPr bwMode="auto">
          <a:xfrm>
            <a:off x="2786063" y="3198813"/>
            <a:ext cx="381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75" name="Line 59"/>
          <p:cNvSpPr>
            <a:spLocks noChangeShapeType="1"/>
          </p:cNvSpPr>
          <p:nvPr/>
        </p:nvSpPr>
        <p:spPr bwMode="auto">
          <a:xfrm>
            <a:off x="2786063" y="2738438"/>
            <a:ext cx="381000" cy="0"/>
          </a:xfrm>
          <a:prstGeom prst="line">
            <a:avLst/>
          </a:prstGeom>
          <a:noFill/>
          <a:ln w="1905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76" name="Text Box 60"/>
          <p:cNvSpPr txBox="1">
            <a:spLocks noChangeArrowheads="1"/>
          </p:cNvSpPr>
          <p:nvPr/>
        </p:nvSpPr>
        <p:spPr bwMode="auto">
          <a:xfrm>
            <a:off x="3319463" y="2971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2</a:t>
            </a:r>
          </a:p>
        </p:txBody>
      </p:sp>
      <p:sp>
        <p:nvSpPr>
          <p:cNvPr id="9277" name="Text Box 61"/>
          <p:cNvSpPr txBox="1">
            <a:spLocks noChangeArrowheads="1"/>
          </p:cNvSpPr>
          <p:nvPr/>
        </p:nvSpPr>
        <p:spPr bwMode="auto">
          <a:xfrm>
            <a:off x="3319463"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5</a:t>
            </a:r>
          </a:p>
        </p:txBody>
      </p:sp>
      <p:graphicFrame>
        <p:nvGraphicFramePr>
          <p:cNvPr id="9400" name="Group 184"/>
          <p:cNvGraphicFramePr>
            <a:graphicFrameLocks noGrp="1"/>
          </p:cNvGraphicFramePr>
          <p:nvPr/>
        </p:nvGraphicFramePr>
        <p:xfrm>
          <a:off x="4471988" y="2057400"/>
          <a:ext cx="381000" cy="2300288"/>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96" name="Line 80"/>
          <p:cNvSpPr>
            <a:spLocks noChangeShapeType="1"/>
          </p:cNvSpPr>
          <p:nvPr/>
        </p:nvSpPr>
        <p:spPr bwMode="auto">
          <a:xfrm>
            <a:off x="3903663" y="3200400"/>
            <a:ext cx="381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97" name="Line 81"/>
          <p:cNvSpPr>
            <a:spLocks noChangeShapeType="1"/>
          </p:cNvSpPr>
          <p:nvPr/>
        </p:nvSpPr>
        <p:spPr bwMode="auto">
          <a:xfrm>
            <a:off x="3894138" y="3659188"/>
            <a:ext cx="381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98" name="Line 82"/>
          <p:cNvSpPr>
            <a:spLocks noChangeShapeType="1"/>
          </p:cNvSpPr>
          <p:nvPr/>
        </p:nvSpPr>
        <p:spPr bwMode="auto">
          <a:xfrm>
            <a:off x="3903663" y="3200400"/>
            <a:ext cx="381000" cy="0"/>
          </a:xfrm>
          <a:prstGeom prst="line">
            <a:avLst/>
          </a:prstGeom>
          <a:noFill/>
          <a:ln w="1905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99" name="Text Box 83"/>
          <p:cNvSpPr txBox="1">
            <a:spLocks noChangeArrowheads="1"/>
          </p:cNvSpPr>
          <p:nvPr/>
        </p:nvSpPr>
        <p:spPr bwMode="auto">
          <a:xfrm>
            <a:off x="4471988"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3</a:t>
            </a:r>
          </a:p>
        </p:txBody>
      </p:sp>
      <p:sp>
        <p:nvSpPr>
          <p:cNvPr id="9300" name="Text Box 84"/>
          <p:cNvSpPr txBox="1">
            <a:spLocks noChangeArrowheads="1"/>
          </p:cNvSpPr>
          <p:nvPr/>
        </p:nvSpPr>
        <p:spPr bwMode="auto">
          <a:xfrm>
            <a:off x="4471988" y="2971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5</a:t>
            </a:r>
          </a:p>
        </p:txBody>
      </p:sp>
      <p:graphicFrame>
        <p:nvGraphicFramePr>
          <p:cNvPr id="9315" name="Group 99"/>
          <p:cNvGraphicFramePr>
            <a:graphicFrameLocks noGrp="1"/>
          </p:cNvGraphicFramePr>
          <p:nvPr/>
        </p:nvGraphicFramePr>
        <p:xfrm>
          <a:off x="5624513"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17" name="Line 101"/>
          <p:cNvSpPr>
            <a:spLocks noChangeShapeType="1"/>
          </p:cNvSpPr>
          <p:nvPr/>
        </p:nvSpPr>
        <p:spPr bwMode="auto">
          <a:xfrm>
            <a:off x="5091113" y="3657600"/>
            <a:ext cx="381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318" name="Line 102"/>
          <p:cNvSpPr>
            <a:spLocks noChangeShapeType="1"/>
          </p:cNvSpPr>
          <p:nvPr/>
        </p:nvSpPr>
        <p:spPr bwMode="auto">
          <a:xfrm>
            <a:off x="5091113" y="4119563"/>
            <a:ext cx="381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319" name="Line 103"/>
          <p:cNvSpPr>
            <a:spLocks noChangeShapeType="1"/>
          </p:cNvSpPr>
          <p:nvPr/>
        </p:nvSpPr>
        <p:spPr bwMode="auto">
          <a:xfrm>
            <a:off x="5091113" y="3657600"/>
            <a:ext cx="381000" cy="0"/>
          </a:xfrm>
          <a:prstGeom prst="line">
            <a:avLst/>
          </a:prstGeom>
          <a:noFill/>
          <a:ln w="1905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320" name="Text Box 104"/>
          <p:cNvSpPr txBox="1">
            <a:spLocks noChangeArrowheads="1"/>
          </p:cNvSpPr>
          <p:nvPr/>
        </p:nvSpPr>
        <p:spPr bwMode="auto">
          <a:xfrm>
            <a:off x="5624513" y="3886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4</a:t>
            </a:r>
          </a:p>
        </p:txBody>
      </p:sp>
      <p:sp>
        <p:nvSpPr>
          <p:cNvPr id="9321" name="Text Box 105"/>
          <p:cNvSpPr txBox="1">
            <a:spLocks noChangeArrowheads="1"/>
          </p:cNvSpPr>
          <p:nvPr/>
        </p:nvSpPr>
        <p:spPr bwMode="auto">
          <a:xfrm>
            <a:off x="5624513"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5</a:t>
            </a:r>
          </a:p>
        </p:txBody>
      </p:sp>
      <p:graphicFrame>
        <p:nvGraphicFramePr>
          <p:cNvPr id="9336" name="Group 120"/>
          <p:cNvGraphicFramePr>
            <a:graphicFrameLocks noGrp="1"/>
          </p:cNvGraphicFramePr>
          <p:nvPr/>
        </p:nvGraphicFramePr>
        <p:xfrm>
          <a:off x="6773863"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366" name="Group 150"/>
          <p:cNvGraphicFramePr>
            <a:graphicFrameLocks noGrp="1"/>
          </p:cNvGraphicFramePr>
          <p:nvPr/>
        </p:nvGraphicFramePr>
        <p:xfrm>
          <a:off x="7913688"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9367" name="Group 151"/>
          <p:cNvGraphicFramePr>
            <a:graphicFrameLocks noGrp="1"/>
          </p:cNvGraphicFramePr>
          <p:nvPr/>
        </p:nvGraphicFramePr>
        <p:xfrm>
          <a:off x="1000125" y="2073275"/>
          <a:ext cx="381000" cy="228600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81" name="Line 165"/>
          <p:cNvSpPr>
            <a:spLocks noChangeShapeType="1"/>
          </p:cNvSpPr>
          <p:nvPr/>
        </p:nvSpPr>
        <p:spPr bwMode="auto">
          <a:xfrm>
            <a:off x="1403350" y="2335213"/>
            <a:ext cx="749300" cy="863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382" name="Line 166"/>
          <p:cNvSpPr>
            <a:spLocks noChangeShapeType="1"/>
          </p:cNvSpPr>
          <p:nvPr/>
        </p:nvSpPr>
        <p:spPr bwMode="auto">
          <a:xfrm flipV="1">
            <a:off x="1403350" y="2276475"/>
            <a:ext cx="749300" cy="9223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383" name="Line 167"/>
          <p:cNvSpPr>
            <a:spLocks noChangeShapeType="1"/>
          </p:cNvSpPr>
          <p:nvPr/>
        </p:nvSpPr>
        <p:spPr bwMode="auto">
          <a:xfrm>
            <a:off x="2555875" y="2738438"/>
            <a:ext cx="749300" cy="4603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384" name="Line 168"/>
          <p:cNvSpPr>
            <a:spLocks noChangeShapeType="1"/>
          </p:cNvSpPr>
          <p:nvPr/>
        </p:nvSpPr>
        <p:spPr bwMode="auto">
          <a:xfrm flipV="1">
            <a:off x="2555875" y="2738438"/>
            <a:ext cx="749300" cy="4603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385" name="Line 169"/>
          <p:cNvSpPr>
            <a:spLocks noChangeShapeType="1"/>
          </p:cNvSpPr>
          <p:nvPr/>
        </p:nvSpPr>
        <p:spPr bwMode="auto">
          <a:xfrm>
            <a:off x="3708400" y="3198813"/>
            <a:ext cx="749300" cy="4603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386" name="Line 170"/>
          <p:cNvSpPr>
            <a:spLocks noChangeShapeType="1"/>
          </p:cNvSpPr>
          <p:nvPr/>
        </p:nvSpPr>
        <p:spPr bwMode="auto">
          <a:xfrm flipV="1">
            <a:off x="3708400" y="3198813"/>
            <a:ext cx="749300" cy="4603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387" name="Line 171"/>
          <p:cNvSpPr>
            <a:spLocks noChangeShapeType="1"/>
          </p:cNvSpPr>
          <p:nvPr/>
        </p:nvSpPr>
        <p:spPr bwMode="auto">
          <a:xfrm>
            <a:off x="4860925" y="3659188"/>
            <a:ext cx="749300" cy="4603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388" name="Line 172"/>
          <p:cNvSpPr>
            <a:spLocks noChangeShapeType="1"/>
          </p:cNvSpPr>
          <p:nvPr/>
        </p:nvSpPr>
        <p:spPr bwMode="auto">
          <a:xfrm flipV="1">
            <a:off x="4860925" y="3659188"/>
            <a:ext cx="749300" cy="4603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390" name="Freeform 174"/>
          <p:cNvSpPr>
            <a:spLocks/>
          </p:cNvSpPr>
          <p:nvPr/>
        </p:nvSpPr>
        <p:spPr bwMode="auto">
          <a:xfrm>
            <a:off x="2555875" y="2335213"/>
            <a:ext cx="344488" cy="460375"/>
          </a:xfrm>
          <a:custGeom>
            <a:avLst/>
            <a:gdLst>
              <a:gd name="T0" fmla="*/ 0 w 217"/>
              <a:gd name="T1" fmla="*/ 0 h 290"/>
              <a:gd name="T2" fmla="*/ 344488 w 217"/>
              <a:gd name="T3" fmla="*/ 230188 h 290"/>
              <a:gd name="T4" fmla="*/ 0 w 217"/>
              <a:gd name="T5" fmla="*/ 460375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391" name="Freeform 175"/>
          <p:cNvSpPr>
            <a:spLocks/>
          </p:cNvSpPr>
          <p:nvPr/>
        </p:nvSpPr>
        <p:spPr bwMode="auto">
          <a:xfrm>
            <a:off x="2555875" y="2276475"/>
            <a:ext cx="344488" cy="979488"/>
          </a:xfrm>
          <a:custGeom>
            <a:avLst/>
            <a:gdLst>
              <a:gd name="T0" fmla="*/ 0 w 217"/>
              <a:gd name="T1" fmla="*/ 0 h 290"/>
              <a:gd name="T2" fmla="*/ 344488 w 217"/>
              <a:gd name="T3" fmla="*/ 489744 h 290"/>
              <a:gd name="T4" fmla="*/ 0 w 217"/>
              <a:gd name="T5" fmla="*/ 979488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392" name="Freeform 176"/>
          <p:cNvSpPr>
            <a:spLocks/>
          </p:cNvSpPr>
          <p:nvPr/>
        </p:nvSpPr>
        <p:spPr bwMode="auto">
          <a:xfrm>
            <a:off x="2555875" y="2335213"/>
            <a:ext cx="344488" cy="863600"/>
          </a:xfrm>
          <a:custGeom>
            <a:avLst/>
            <a:gdLst>
              <a:gd name="T0" fmla="*/ 0 w 217"/>
              <a:gd name="T1" fmla="*/ 0 h 290"/>
              <a:gd name="T2" fmla="*/ 344488 w 217"/>
              <a:gd name="T3" fmla="*/ 431800 h 290"/>
              <a:gd name="T4" fmla="*/ 0 w 217"/>
              <a:gd name="T5" fmla="*/ 863600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393" name="Freeform 177"/>
          <p:cNvSpPr>
            <a:spLocks/>
          </p:cNvSpPr>
          <p:nvPr/>
        </p:nvSpPr>
        <p:spPr bwMode="auto">
          <a:xfrm>
            <a:off x="2555875" y="3198813"/>
            <a:ext cx="344488" cy="460375"/>
          </a:xfrm>
          <a:custGeom>
            <a:avLst/>
            <a:gdLst>
              <a:gd name="T0" fmla="*/ 0 w 217"/>
              <a:gd name="T1" fmla="*/ 0 h 290"/>
              <a:gd name="T2" fmla="*/ 344488 w 217"/>
              <a:gd name="T3" fmla="*/ 230188 h 290"/>
              <a:gd name="T4" fmla="*/ 0 w 217"/>
              <a:gd name="T5" fmla="*/ 460375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394" name="Freeform 178"/>
          <p:cNvSpPr>
            <a:spLocks/>
          </p:cNvSpPr>
          <p:nvPr/>
        </p:nvSpPr>
        <p:spPr bwMode="auto">
          <a:xfrm>
            <a:off x="2555875" y="3198813"/>
            <a:ext cx="344488" cy="863600"/>
          </a:xfrm>
          <a:custGeom>
            <a:avLst/>
            <a:gdLst>
              <a:gd name="T0" fmla="*/ 0 w 217"/>
              <a:gd name="T1" fmla="*/ 0 h 290"/>
              <a:gd name="T2" fmla="*/ 344488 w 217"/>
              <a:gd name="T3" fmla="*/ 431800 h 290"/>
              <a:gd name="T4" fmla="*/ 0 w 217"/>
              <a:gd name="T5" fmla="*/ 863600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395" name="Freeform 179"/>
          <p:cNvSpPr>
            <a:spLocks/>
          </p:cNvSpPr>
          <p:nvPr/>
        </p:nvSpPr>
        <p:spPr bwMode="auto">
          <a:xfrm>
            <a:off x="3708400" y="2738438"/>
            <a:ext cx="344488" cy="460375"/>
          </a:xfrm>
          <a:custGeom>
            <a:avLst/>
            <a:gdLst>
              <a:gd name="T0" fmla="*/ 0 w 217"/>
              <a:gd name="T1" fmla="*/ 0 h 290"/>
              <a:gd name="T2" fmla="*/ 344488 w 217"/>
              <a:gd name="T3" fmla="*/ 230188 h 290"/>
              <a:gd name="T4" fmla="*/ 0 w 217"/>
              <a:gd name="T5" fmla="*/ 460375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396" name="Freeform 180"/>
          <p:cNvSpPr>
            <a:spLocks/>
          </p:cNvSpPr>
          <p:nvPr/>
        </p:nvSpPr>
        <p:spPr bwMode="auto">
          <a:xfrm>
            <a:off x="3708400" y="3198813"/>
            <a:ext cx="344488" cy="460375"/>
          </a:xfrm>
          <a:custGeom>
            <a:avLst/>
            <a:gdLst>
              <a:gd name="T0" fmla="*/ 0 w 217"/>
              <a:gd name="T1" fmla="*/ 0 h 290"/>
              <a:gd name="T2" fmla="*/ 344488 w 217"/>
              <a:gd name="T3" fmla="*/ 230188 h 290"/>
              <a:gd name="T4" fmla="*/ 0 w 217"/>
              <a:gd name="T5" fmla="*/ 460375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398" name="Freeform 182"/>
          <p:cNvSpPr>
            <a:spLocks/>
          </p:cNvSpPr>
          <p:nvPr/>
        </p:nvSpPr>
        <p:spPr bwMode="auto">
          <a:xfrm>
            <a:off x="3708400" y="3255963"/>
            <a:ext cx="344488" cy="863600"/>
          </a:xfrm>
          <a:custGeom>
            <a:avLst/>
            <a:gdLst>
              <a:gd name="T0" fmla="*/ 0 w 217"/>
              <a:gd name="T1" fmla="*/ 0 h 290"/>
              <a:gd name="T2" fmla="*/ 344488 w 217"/>
              <a:gd name="T3" fmla="*/ 431800 h 290"/>
              <a:gd name="T4" fmla="*/ 0 w 217"/>
              <a:gd name="T5" fmla="*/ 863600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399" name="Freeform 183"/>
          <p:cNvSpPr>
            <a:spLocks/>
          </p:cNvSpPr>
          <p:nvPr/>
        </p:nvSpPr>
        <p:spPr bwMode="auto">
          <a:xfrm>
            <a:off x="3708400" y="2738438"/>
            <a:ext cx="344488" cy="460375"/>
          </a:xfrm>
          <a:custGeom>
            <a:avLst/>
            <a:gdLst>
              <a:gd name="T0" fmla="*/ 0 w 217"/>
              <a:gd name="T1" fmla="*/ 0 h 290"/>
              <a:gd name="T2" fmla="*/ 344488 w 217"/>
              <a:gd name="T3" fmla="*/ 230188 h 290"/>
              <a:gd name="T4" fmla="*/ 0 w 217"/>
              <a:gd name="T5" fmla="*/ 460375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401" name="Freeform 185"/>
          <p:cNvSpPr>
            <a:spLocks/>
          </p:cNvSpPr>
          <p:nvPr/>
        </p:nvSpPr>
        <p:spPr bwMode="auto">
          <a:xfrm>
            <a:off x="4859338" y="3141663"/>
            <a:ext cx="344487" cy="460375"/>
          </a:xfrm>
          <a:custGeom>
            <a:avLst/>
            <a:gdLst>
              <a:gd name="T0" fmla="*/ 0 w 217"/>
              <a:gd name="T1" fmla="*/ 0 h 290"/>
              <a:gd name="T2" fmla="*/ 344487 w 217"/>
              <a:gd name="T3" fmla="*/ 230188 h 290"/>
              <a:gd name="T4" fmla="*/ 0 w 217"/>
              <a:gd name="T5" fmla="*/ 460375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402" name="Freeform 186"/>
          <p:cNvSpPr>
            <a:spLocks/>
          </p:cNvSpPr>
          <p:nvPr/>
        </p:nvSpPr>
        <p:spPr bwMode="auto">
          <a:xfrm>
            <a:off x="4860925" y="3659188"/>
            <a:ext cx="344488" cy="460375"/>
          </a:xfrm>
          <a:custGeom>
            <a:avLst/>
            <a:gdLst>
              <a:gd name="T0" fmla="*/ 0 w 217"/>
              <a:gd name="T1" fmla="*/ 0 h 290"/>
              <a:gd name="T2" fmla="*/ 344488 w 217"/>
              <a:gd name="T3" fmla="*/ 230188 h 290"/>
              <a:gd name="T4" fmla="*/ 0 w 217"/>
              <a:gd name="T5" fmla="*/ 460375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403" name="Freeform 187"/>
          <p:cNvSpPr>
            <a:spLocks/>
          </p:cNvSpPr>
          <p:nvPr/>
        </p:nvSpPr>
        <p:spPr bwMode="auto">
          <a:xfrm>
            <a:off x="4859338" y="3141663"/>
            <a:ext cx="344487" cy="460375"/>
          </a:xfrm>
          <a:custGeom>
            <a:avLst/>
            <a:gdLst>
              <a:gd name="T0" fmla="*/ 0 w 217"/>
              <a:gd name="T1" fmla="*/ 0 h 290"/>
              <a:gd name="T2" fmla="*/ 344487 w 217"/>
              <a:gd name="T3" fmla="*/ 230188 h 290"/>
              <a:gd name="T4" fmla="*/ 0 w 217"/>
              <a:gd name="T5" fmla="*/ 460375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404" name="Freeform 188"/>
          <p:cNvSpPr>
            <a:spLocks/>
          </p:cNvSpPr>
          <p:nvPr/>
        </p:nvSpPr>
        <p:spPr bwMode="auto">
          <a:xfrm>
            <a:off x="6011863" y="3659188"/>
            <a:ext cx="344487" cy="460375"/>
          </a:xfrm>
          <a:custGeom>
            <a:avLst/>
            <a:gdLst>
              <a:gd name="T0" fmla="*/ 0 w 217"/>
              <a:gd name="T1" fmla="*/ 0 h 290"/>
              <a:gd name="T2" fmla="*/ 344487 w 217"/>
              <a:gd name="T3" fmla="*/ 230188 h 290"/>
              <a:gd name="T4" fmla="*/ 0 w 217"/>
              <a:gd name="T5" fmla="*/ 460375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9405" name="Freeform 189"/>
          <p:cNvSpPr>
            <a:spLocks/>
          </p:cNvSpPr>
          <p:nvPr/>
        </p:nvSpPr>
        <p:spPr bwMode="auto">
          <a:xfrm>
            <a:off x="6011863" y="3659188"/>
            <a:ext cx="344487" cy="460375"/>
          </a:xfrm>
          <a:custGeom>
            <a:avLst/>
            <a:gdLst>
              <a:gd name="T0" fmla="*/ 0 w 217"/>
              <a:gd name="T1" fmla="*/ 0 h 290"/>
              <a:gd name="T2" fmla="*/ 344487 w 217"/>
              <a:gd name="T3" fmla="*/ 230188 h 290"/>
              <a:gd name="T4" fmla="*/ 0 w 217"/>
              <a:gd name="T5" fmla="*/ 460375 h 290"/>
              <a:gd name="T6" fmla="*/ 0 60000 65536"/>
              <a:gd name="T7" fmla="*/ 0 60000 65536"/>
              <a:gd name="T8" fmla="*/ 0 60000 65536"/>
              <a:gd name="T9" fmla="*/ 0 w 217"/>
              <a:gd name="T10" fmla="*/ 0 h 290"/>
              <a:gd name="T11" fmla="*/ 217 w 217"/>
              <a:gd name="T12" fmla="*/ 290 h 290"/>
            </a:gdLst>
            <a:ahLst/>
            <a:cxnLst>
              <a:cxn ang="T6">
                <a:pos x="T0" y="T1"/>
              </a:cxn>
              <a:cxn ang="T7">
                <a:pos x="T2" y="T3"/>
              </a:cxn>
              <a:cxn ang="T8">
                <a:pos x="T4" y="T5"/>
              </a:cxn>
            </a:cxnLst>
            <a:rect l="T9" t="T10" r="T11" b="T12"/>
            <a:pathLst>
              <a:path w="217" h="290">
                <a:moveTo>
                  <a:pt x="0" y="0"/>
                </a:moveTo>
                <a:cubicBezTo>
                  <a:pt x="108" y="48"/>
                  <a:pt x="217" y="97"/>
                  <a:pt x="217" y="145"/>
                </a:cubicBezTo>
                <a:cubicBezTo>
                  <a:pt x="217" y="193"/>
                  <a:pt x="108" y="241"/>
                  <a:pt x="0" y="290"/>
                </a:cubicBezTo>
              </a:path>
            </a:pathLst>
          </a:custGeom>
          <a:noFill/>
          <a:ln w="1905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53" name="Date Placeholder 3"/>
          <p:cNvSpPr txBox="1">
            <a:spLocks/>
          </p:cNvSpPr>
          <p:nvPr/>
        </p:nvSpPr>
        <p:spPr>
          <a:xfrm>
            <a:off x="179512" y="4653136"/>
            <a:ext cx="8686800" cy="1872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742950" indent="-285750" algn="l" rtl="0" eaLnBrk="0" fontAlgn="base" hangingPunct="0">
              <a:spcBef>
                <a:spcPct val="0"/>
              </a:spcBef>
              <a:spcAft>
                <a:spcPct val="0"/>
              </a:spcAft>
              <a:defRPr sz="2400" kern="1200">
                <a:solidFill>
                  <a:schemeClr val="tx1"/>
                </a:solidFill>
                <a:latin typeface="Arial" charset="0"/>
                <a:ea typeface="+mn-ea"/>
                <a:cs typeface="Arial" charset="0"/>
              </a:defRPr>
            </a:lvl2pPr>
            <a:lvl3pPr marL="1143000" indent="-228600" algn="l" rtl="0" eaLnBrk="0" fontAlgn="base" hangingPunct="0">
              <a:spcBef>
                <a:spcPct val="0"/>
              </a:spcBef>
              <a:spcAft>
                <a:spcPct val="0"/>
              </a:spcAft>
              <a:defRPr sz="2400" kern="1200">
                <a:solidFill>
                  <a:schemeClr val="tx1"/>
                </a:solidFill>
                <a:latin typeface="Arial" charset="0"/>
                <a:ea typeface="+mn-ea"/>
                <a:cs typeface="Arial" charset="0"/>
              </a:defRPr>
            </a:lvl3pPr>
            <a:lvl4pPr marL="1600200" indent="-228600" algn="l" rtl="0" eaLnBrk="0" fontAlgn="base" hangingPunct="0">
              <a:spcBef>
                <a:spcPct val="0"/>
              </a:spcBef>
              <a:spcAft>
                <a:spcPct val="0"/>
              </a:spcAft>
              <a:defRPr sz="2400" kern="1200">
                <a:solidFill>
                  <a:schemeClr val="tx1"/>
                </a:solidFill>
                <a:latin typeface="Arial" charset="0"/>
                <a:ea typeface="+mn-ea"/>
                <a:cs typeface="Arial" charset="0"/>
              </a:defRPr>
            </a:lvl4pPr>
            <a:lvl5pPr marL="2057400" indent="-228600" algn="l" rtl="0" eaLnBrk="0" fontAlgn="base" hangingPunct="0">
              <a:spcBef>
                <a:spcPct val="0"/>
              </a:spcBef>
              <a:spcAft>
                <a:spcPct val="0"/>
              </a:spcAft>
              <a:defRPr sz="24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9pPr>
          </a:lstStyle>
          <a:p>
            <a:r>
              <a:rPr lang="en-AU" sz="2000" b="1" dirty="0" smtClean="0"/>
              <a:t>         The array [2 5 1 3 4 ] sorted by Selection sort </a:t>
            </a:r>
          </a:p>
          <a:p>
            <a:endParaRPr lang="en-AU" sz="2000" b="1" dirty="0" smtClean="0"/>
          </a:p>
          <a:p>
            <a:endParaRPr lang="en-AU" sz="2000" b="1" dirty="0" smtClean="0"/>
          </a:p>
          <a:p>
            <a:endParaRPr lang="en-AU" sz="2000" b="1" dirty="0" smtClean="0"/>
          </a:p>
          <a:p>
            <a:endParaRPr lang="en-AU" sz="2000" b="1" dirty="0" smtClean="0"/>
          </a:p>
          <a:p>
            <a:r>
              <a:rPr lang="en-US" sz="1600" dirty="0" smtClean="0">
                <a:latin typeface="Comic Sans MS" pitchFamily="66" charset="0"/>
              </a:rPr>
              <a:t>Source: [Data Structures and Algorithms in Java, Third Edition, Ch09</a:t>
            </a:r>
            <a:r>
              <a:rPr lang="en-US" sz="1600" dirty="0" smtClean="0">
                <a:latin typeface="Calibri" pitchFamily="34" charset="0"/>
              </a:rPr>
              <a:t>-3</a:t>
            </a:r>
            <a:r>
              <a:rPr lang="en-US" sz="1600" dirty="0" smtClean="0">
                <a:latin typeface="Comic Sans MS" pitchFamily="66" charset="0"/>
              </a:rPr>
              <a:t>]</a:t>
            </a:r>
          </a:p>
        </p:txBody>
      </p:sp>
    </p:spTree>
    <p:extLst>
      <p:ext uri="{BB962C8B-B14F-4D97-AF65-F5344CB8AC3E}">
        <p14:creationId xmlns:p14="http://schemas.microsoft.com/office/powerpoint/2010/main" val="79229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9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39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3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39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92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93"/>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923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393"/>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39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394"/>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939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grpId="0" nodeType="clickEffect">
                                  <p:stCondLst>
                                    <p:cond delay="0"/>
                                  </p:stCondLst>
                                  <p:childTnLst>
                                    <p:animMotion origin="layout" path="M -8.33333E-7 -1.44509E-6 C 0.02291 -0.02613 0.046 -0.05226 0.046 -0.07399 C 0.046 -0.09572 0.02291 -0.11353 -8.33333E-7 -0.1311 " pathEditMode="relative" ptsTypes="aaA">
                                      <p:cBhvr>
                                        <p:cTn id="42" dur="2000" fill="hold"/>
                                        <p:tgtEl>
                                          <p:spTgt spid="9237"/>
                                        </p:tgtEl>
                                        <p:attrNameLst>
                                          <p:attrName>ppt_x</p:attrName>
                                          <p:attrName>ppt_y</p:attrName>
                                        </p:attrNameLst>
                                      </p:cBhvr>
                                    </p:animMotion>
                                  </p:childTnLst>
                                </p:cTn>
                              </p:par>
                              <p:par>
                                <p:cTn id="43" presetID="0" presetClass="path" presetSubtype="0" accel="50000" decel="50000" fill="hold" grpId="0" nodeType="withEffect">
                                  <p:stCondLst>
                                    <p:cond delay="0"/>
                                  </p:stCondLst>
                                  <p:childTnLst>
                                    <p:animMotion origin="layout" path="M -3.88889E-6 -2.36994E-6 C -0.01892 0.02081 -0.03785 0.04162 -0.03802 0.06335 C -0.03819 0.08509 -0.01996 0.10798 -0.00156 0.1311 " pathEditMode="relative" ptsTypes="aaA">
                                      <p:cBhvr>
                                        <p:cTn id="44" dur="2000" fill="hold"/>
                                        <p:tgtEl>
                                          <p:spTgt spid="9249"/>
                                        </p:tgtEl>
                                        <p:attrNameLst>
                                          <p:attrName>ppt_x</p:attrName>
                                          <p:attrName>ppt_y</p:attrName>
                                        </p:attrNameLst>
                                      </p:cBhvr>
                                    </p:animMotion>
                                  </p:childTnLst>
                                </p:cTn>
                              </p:par>
                            </p:childTnLst>
                          </p:cTn>
                        </p:par>
                        <p:par>
                          <p:cTn id="45" fill="hold" nodeType="afterGroup">
                            <p:stCondLst>
                              <p:cond delay="2000"/>
                            </p:stCondLst>
                            <p:childTnLst>
                              <p:par>
                                <p:cTn id="46" presetID="1" presetClass="exit" presetSubtype="0" fill="hold" grpId="1" nodeType="afterEffect">
                                  <p:stCondLst>
                                    <p:cond delay="0"/>
                                  </p:stCondLst>
                                  <p:childTnLst>
                                    <p:set>
                                      <p:cBhvr>
                                        <p:cTn id="47" dur="1" fill="hold">
                                          <p:stCondLst>
                                            <p:cond delay="0"/>
                                          </p:stCondLst>
                                        </p:cTn>
                                        <p:tgtEl>
                                          <p:spTgt spid="939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9246"/>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9247"/>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926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927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927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36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938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9381"/>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939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927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396"/>
                                        </p:tgtEl>
                                        <p:attrNameLst>
                                          <p:attrName>style.visibility</p:attrName>
                                        </p:attrNameLst>
                                      </p:cBhvr>
                                      <p:to>
                                        <p:strVal val="visible"/>
                                      </p:to>
                                    </p:set>
                                  </p:childTnLst>
                                </p:cTn>
                              </p:par>
                              <p:par>
                                <p:cTn id="74" presetID="1" presetClass="exit" presetSubtype="0" fill="hold" grpId="1" nodeType="withEffect">
                                  <p:stCondLst>
                                    <p:cond delay="0"/>
                                  </p:stCondLst>
                                  <p:childTnLst>
                                    <p:set>
                                      <p:cBhvr>
                                        <p:cTn id="75" dur="1" fill="hold">
                                          <p:stCondLst>
                                            <p:cond delay="0"/>
                                          </p:stCondLst>
                                        </p:cTn>
                                        <p:tgtEl>
                                          <p:spTgt spid="9395"/>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9273"/>
                                        </p:tgtEl>
                                        <p:attrNameLst>
                                          <p:attrName>style.visibility</p:attrName>
                                        </p:attrNameLst>
                                      </p:cBhvr>
                                      <p:to>
                                        <p:strVal val="visible"/>
                                      </p:to>
                                    </p:set>
                                  </p:childTnLst>
                                </p:cTn>
                              </p:par>
                              <p:par>
                                <p:cTn id="78" presetID="1" presetClass="exit" presetSubtype="0" fill="hold" grpId="1" nodeType="withEffect">
                                  <p:stCondLst>
                                    <p:cond delay="0"/>
                                  </p:stCondLst>
                                  <p:childTnLst>
                                    <p:set>
                                      <p:cBhvr>
                                        <p:cTn id="79" dur="1" fill="hold">
                                          <p:stCondLst>
                                            <p:cond delay="0"/>
                                          </p:stCondLst>
                                        </p:cTn>
                                        <p:tgtEl>
                                          <p:spTgt spid="9270"/>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9275"/>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9398"/>
                                        </p:tgtEl>
                                        <p:attrNameLst>
                                          <p:attrName>style.visibility</p:attrName>
                                        </p:attrNameLst>
                                      </p:cBhvr>
                                      <p:to>
                                        <p:strVal val="visible"/>
                                      </p:to>
                                    </p:set>
                                  </p:childTnLst>
                                </p:cTn>
                              </p:par>
                              <p:par>
                                <p:cTn id="86" presetID="1" presetClass="exit" presetSubtype="0" fill="hold" grpId="1" nodeType="withEffect">
                                  <p:stCondLst>
                                    <p:cond delay="0"/>
                                  </p:stCondLst>
                                  <p:childTnLst>
                                    <p:set>
                                      <p:cBhvr>
                                        <p:cTn id="87" dur="1" fill="hold">
                                          <p:stCondLst>
                                            <p:cond delay="0"/>
                                          </p:stCondLst>
                                        </p:cTn>
                                        <p:tgtEl>
                                          <p:spTgt spid="9396"/>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9398"/>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9399"/>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0" presetClass="path" presetSubtype="0" accel="50000" decel="50000" fill="hold" grpId="0" nodeType="clickEffect">
                                  <p:stCondLst>
                                    <p:cond delay="0"/>
                                  </p:stCondLst>
                                  <p:childTnLst>
                                    <p:animMotion origin="layout" path="M 3.33333E-6 2.83237E-6 C 0.02291 -0.01341 0.046 -0.02659 0.046 -0.03769 C 0.046 -0.04879 0.02291 -0.05781 3.33333E-6 -0.06659 " pathEditMode="relative" rAng="0" ptsTypes="aaA">
                                      <p:cBhvr>
                                        <p:cTn id="97" dur="2000" fill="hold"/>
                                        <p:tgtEl>
                                          <p:spTgt spid="9276"/>
                                        </p:tgtEl>
                                        <p:attrNameLst>
                                          <p:attrName>ppt_x</p:attrName>
                                          <p:attrName>ppt_y</p:attrName>
                                        </p:attrNameLst>
                                      </p:cBhvr>
                                      <p:rCtr x="2292" y="-3329"/>
                                    </p:animMotion>
                                  </p:childTnLst>
                                </p:cTn>
                              </p:par>
                              <p:par>
                                <p:cTn id="98" presetID="0" presetClass="path" presetSubtype="0" accel="50000" decel="50000" fill="hold" grpId="0" nodeType="withEffect">
                                  <p:stCondLst>
                                    <p:cond delay="0"/>
                                  </p:stCondLst>
                                  <p:childTnLst>
                                    <p:animMotion origin="layout" path="M 0.00157 -0.03329 C -0.01736 -0.01757 -0.03628 -0.00162 -0.03645 0.0148 C -0.03663 0.03145 -0.0184 0.04879 -4.16667E-6 0.06659 " pathEditMode="relative" rAng="0" ptsTypes="aaA">
                                      <p:cBhvr>
                                        <p:cTn id="99" dur="2000" fill="hold"/>
                                        <p:tgtEl>
                                          <p:spTgt spid="9277"/>
                                        </p:tgtEl>
                                        <p:attrNameLst>
                                          <p:attrName>ppt_x</p:attrName>
                                          <p:attrName>ppt_y</p:attrName>
                                        </p:attrNameLst>
                                      </p:cBhvr>
                                      <p:rCtr x="-1910" y="4994"/>
                                    </p:animMotion>
                                  </p:childTnLst>
                                </p:cTn>
                              </p:par>
                            </p:childTnLst>
                          </p:cTn>
                        </p:par>
                        <p:par>
                          <p:cTn id="100" fill="hold" nodeType="afterGroup">
                            <p:stCondLst>
                              <p:cond delay="2000"/>
                            </p:stCondLst>
                            <p:childTnLst>
                              <p:par>
                                <p:cTn id="101" presetID="1" presetClass="entr" presetSubtype="0" fill="hold" nodeType="afterEffect">
                                  <p:stCondLst>
                                    <p:cond delay="0"/>
                                  </p:stCondLst>
                                  <p:childTnLst>
                                    <p:set>
                                      <p:cBhvr>
                                        <p:cTn id="102" dur="1" fill="hold">
                                          <p:stCondLst>
                                            <p:cond delay="0"/>
                                          </p:stCondLst>
                                        </p:cTn>
                                        <p:tgtEl>
                                          <p:spTgt spid="9400"/>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9399"/>
                                        </p:tgtEl>
                                        <p:attrNameLst>
                                          <p:attrName>style.visibility</p:attrName>
                                        </p:attrNameLst>
                                      </p:cBhvr>
                                      <p:to>
                                        <p:strVal val="hidden"/>
                                      </p:to>
                                    </p:set>
                                  </p:childTnLst>
                                </p:cTn>
                              </p:par>
                              <p:par>
                                <p:cTn id="105" presetID="1" presetClass="entr" presetSubtype="0" fill="hold" grpId="1" nodeType="withEffect">
                                  <p:stCondLst>
                                    <p:cond delay="500"/>
                                  </p:stCondLst>
                                  <p:childTnLst>
                                    <p:set>
                                      <p:cBhvr>
                                        <p:cTn id="106" dur="1" fill="hold">
                                          <p:stCondLst>
                                            <p:cond delay="0"/>
                                          </p:stCondLst>
                                        </p:cTn>
                                        <p:tgtEl>
                                          <p:spTgt spid="9300"/>
                                        </p:tgtEl>
                                        <p:attrNameLst>
                                          <p:attrName>style.visibility</p:attrName>
                                        </p:attrNameLst>
                                      </p:cBhvr>
                                      <p:to>
                                        <p:strVal val="visible"/>
                                      </p:to>
                                    </p:set>
                                  </p:childTnLst>
                                </p:cTn>
                              </p:par>
                              <p:par>
                                <p:cTn id="107" presetID="1" presetClass="entr" presetSubtype="0" fill="hold" grpId="1" nodeType="withEffect">
                                  <p:stCondLst>
                                    <p:cond delay="500"/>
                                  </p:stCondLst>
                                  <p:childTnLst>
                                    <p:set>
                                      <p:cBhvr>
                                        <p:cTn id="108" dur="1" fill="hold">
                                          <p:stCondLst>
                                            <p:cond delay="0"/>
                                          </p:stCondLst>
                                        </p:cTn>
                                        <p:tgtEl>
                                          <p:spTgt spid="9299"/>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9273"/>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9275"/>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93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383"/>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940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29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40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29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298"/>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9296"/>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9401"/>
                                        </p:tgtEl>
                                        <p:attrNameLst>
                                          <p:attrName>style.visibility</p:attrName>
                                        </p:attrNameLst>
                                      </p:cBhvr>
                                      <p:to>
                                        <p:strVal val="hidden"/>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403"/>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9402"/>
                                        </p:tgtEl>
                                        <p:attrNameLst>
                                          <p:attrName>style.visibility</p:attrName>
                                        </p:attrNameLst>
                                      </p:cBhvr>
                                      <p:to>
                                        <p:strVal val="hidden"/>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0" presetClass="path" presetSubtype="0" accel="50000" decel="50000" fill="hold" grpId="0" nodeType="clickEffect">
                                  <p:stCondLst>
                                    <p:cond delay="0"/>
                                  </p:stCondLst>
                                  <p:childTnLst>
                                    <p:animMotion origin="layout" path="M 3.33333E-6 2.83237E-6 C 0.02291 -0.01341 0.046 -0.02659 0.046 -0.03769 C 0.046 -0.04879 0.02291 -0.05781 3.33333E-6 -0.06659 " pathEditMode="relative" rAng="0" ptsTypes="aaA">
                                      <p:cBhvr>
                                        <p:cTn id="144" dur="2000" fill="hold"/>
                                        <p:tgtEl>
                                          <p:spTgt spid="9299"/>
                                        </p:tgtEl>
                                        <p:attrNameLst>
                                          <p:attrName>ppt_x</p:attrName>
                                          <p:attrName>ppt_y</p:attrName>
                                        </p:attrNameLst>
                                      </p:cBhvr>
                                      <p:rCtr x="2292" y="-3329"/>
                                    </p:animMotion>
                                  </p:childTnLst>
                                </p:cTn>
                              </p:par>
                              <p:par>
                                <p:cTn id="145" presetID="0" presetClass="path" presetSubtype="0" accel="50000" decel="50000" fill="hold" grpId="0" nodeType="withEffect">
                                  <p:stCondLst>
                                    <p:cond delay="0"/>
                                  </p:stCondLst>
                                  <p:childTnLst>
                                    <p:animMotion origin="layout" path="M 0.00157 -0.03329 C -0.01736 -0.01757 -0.03628 -0.00162 -0.03645 0.0148 C -0.03663 0.03145 -0.0184 0.04879 -4.16667E-6 0.06659 " pathEditMode="relative" rAng="0" ptsTypes="aaA">
                                      <p:cBhvr>
                                        <p:cTn id="146" dur="2000" fill="hold"/>
                                        <p:tgtEl>
                                          <p:spTgt spid="9300"/>
                                        </p:tgtEl>
                                        <p:attrNameLst>
                                          <p:attrName>ppt_x</p:attrName>
                                          <p:attrName>ppt_y</p:attrName>
                                        </p:attrNameLst>
                                      </p:cBhvr>
                                      <p:rCtr x="-1910" y="4994"/>
                                    </p:animMotion>
                                  </p:childTnLst>
                                </p:cTn>
                              </p:par>
                            </p:childTnLst>
                          </p:cTn>
                        </p:par>
                        <p:par>
                          <p:cTn id="147" fill="hold" nodeType="afterGroup">
                            <p:stCondLst>
                              <p:cond delay="2000"/>
                            </p:stCondLst>
                            <p:childTnLst>
                              <p:par>
                                <p:cTn id="148" presetID="1" presetClass="exit" presetSubtype="0" fill="hold" grpId="1" nodeType="afterEffect">
                                  <p:stCondLst>
                                    <p:cond delay="0"/>
                                  </p:stCondLst>
                                  <p:childTnLst>
                                    <p:set>
                                      <p:cBhvr>
                                        <p:cTn id="149" dur="1" fill="hold">
                                          <p:stCondLst>
                                            <p:cond delay="0"/>
                                          </p:stCondLst>
                                        </p:cTn>
                                        <p:tgtEl>
                                          <p:spTgt spid="9403"/>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9297"/>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9298"/>
                                        </p:tgtEl>
                                        <p:attrNameLst>
                                          <p:attrName>style.visibility</p:attrName>
                                        </p:attrNameLst>
                                      </p:cBhvr>
                                      <p:to>
                                        <p:strVal val="hidden"/>
                                      </p:to>
                                    </p:set>
                                  </p:childTnLst>
                                </p:cTn>
                              </p:par>
                              <p:par>
                                <p:cTn id="154" presetID="1" presetClass="entr" presetSubtype="0" fill="hold" nodeType="withEffect">
                                  <p:stCondLst>
                                    <p:cond delay="0"/>
                                  </p:stCondLst>
                                  <p:childTnLst>
                                    <p:set>
                                      <p:cBhvr>
                                        <p:cTn id="155" dur="1" fill="hold">
                                          <p:stCondLst>
                                            <p:cond delay="0"/>
                                          </p:stCondLst>
                                        </p:cTn>
                                        <p:tgtEl>
                                          <p:spTgt spid="9315"/>
                                        </p:tgtEl>
                                        <p:attrNameLst>
                                          <p:attrName>style.visibility</p:attrName>
                                        </p:attrNameLst>
                                      </p:cBhvr>
                                      <p:to>
                                        <p:strVal val="visible"/>
                                      </p:to>
                                    </p:set>
                                  </p:childTnLst>
                                </p:cTn>
                              </p:par>
                              <p:par>
                                <p:cTn id="156" presetID="1" presetClass="entr" presetSubtype="0" fill="hold" grpId="1" nodeType="withEffect">
                                  <p:stCondLst>
                                    <p:cond delay="0"/>
                                  </p:stCondLst>
                                  <p:childTnLst>
                                    <p:set>
                                      <p:cBhvr>
                                        <p:cTn id="157" dur="1" fill="hold">
                                          <p:stCondLst>
                                            <p:cond delay="0"/>
                                          </p:stCondLst>
                                        </p:cTn>
                                        <p:tgtEl>
                                          <p:spTgt spid="9321"/>
                                        </p:tgtEl>
                                        <p:attrNameLst>
                                          <p:attrName>style.visibility</p:attrName>
                                        </p:attrNameLst>
                                      </p:cBhvr>
                                      <p:to>
                                        <p:strVal val="visible"/>
                                      </p:to>
                                    </p:set>
                                  </p:childTnLst>
                                </p:cTn>
                              </p:par>
                              <p:par>
                                <p:cTn id="158" presetID="1" presetClass="entr" presetSubtype="0" fill="hold" grpId="1" nodeType="withEffect">
                                  <p:stCondLst>
                                    <p:cond delay="0"/>
                                  </p:stCondLst>
                                  <p:childTnLst>
                                    <p:set>
                                      <p:cBhvr>
                                        <p:cTn id="159" dur="1" fill="hold">
                                          <p:stCondLst>
                                            <p:cond delay="0"/>
                                          </p:stCondLst>
                                        </p:cTn>
                                        <p:tgtEl>
                                          <p:spTgt spid="9320"/>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938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9385"/>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9317"/>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9404"/>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9405"/>
                                        </p:tgtEl>
                                        <p:attrNameLst>
                                          <p:attrName>style.visibility</p:attrName>
                                        </p:attrNameLst>
                                      </p:cBhvr>
                                      <p:to>
                                        <p:strVal val="visible"/>
                                      </p:to>
                                    </p:set>
                                  </p:childTnLst>
                                </p:cTn>
                              </p:par>
                              <p:par>
                                <p:cTn id="174" presetID="1" presetClass="exit" presetSubtype="0" fill="hold" grpId="1" nodeType="withEffect">
                                  <p:stCondLst>
                                    <p:cond delay="0"/>
                                  </p:stCondLst>
                                  <p:childTnLst>
                                    <p:set>
                                      <p:cBhvr>
                                        <p:cTn id="175" dur="1" fill="hold">
                                          <p:stCondLst>
                                            <p:cond delay="0"/>
                                          </p:stCondLst>
                                        </p:cTn>
                                        <p:tgtEl>
                                          <p:spTgt spid="9404"/>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9318"/>
                                        </p:tgtEl>
                                        <p:attrNameLst>
                                          <p:attrName>style.visibility</p:attrName>
                                        </p:attrNameLst>
                                      </p:cBhvr>
                                      <p:to>
                                        <p:strVal val="visible"/>
                                      </p:to>
                                    </p:set>
                                  </p:childTnLst>
                                </p:cTn>
                              </p:par>
                              <p:par>
                                <p:cTn id="178" presetID="1" presetClass="exit" presetSubtype="0" fill="hold" grpId="1" nodeType="withEffect">
                                  <p:stCondLst>
                                    <p:cond delay="0"/>
                                  </p:stCondLst>
                                  <p:childTnLst>
                                    <p:set>
                                      <p:cBhvr>
                                        <p:cTn id="179" dur="1" fill="hold">
                                          <p:stCondLst>
                                            <p:cond delay="0"/>
                                          </p:stCondLst>
                                        </p:cTn>
                                        <p:tgtEl>
                                          <p:spTgt spid="9317"/>
                                        </p:tgtEl>
                                        <p:attrNameLst>
                                          <p:attrName>style.visibility</p:attrName>
                                        </p:attrNameLst>
                                      </p:cBhvr>
                                      <p:to>
                                        <p:strVal val="hidden"/>
                                      </p:to>
                                    </p:set>
                                  </p:childTnLst>
                                </p:cTn>
                              </p:par>
                              <p:par>
                                <p:cTn id="180" presetID="1" presetClass="entr" presetSubtype="0" fill="hold" grpId="0" nodeType="withEffect">
                                  <p:stCondLst>
                                    <p:cond delay="0"/>
                                  </p:stCondLst>
                                  <p:childTnLst>
                                    <p:set>
                                      <p:cBhvr>
                                        <p:cTn id="181" dur="1" fill="hold">
                                          <p:stCondLst>
                                            <p:cond delay="0"/>
                                          </p:stCondLst>
                                        </p:cTn>
                                        <p:tgtEl>
                                          <p:spTgt spid="9319"/>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0" presetClass="path" presetSubtype="0" accel="50000" decel="50000" fill="hold" grpId="0" nodeType="clickEffect">
                                  <p:stCondLst>
                                    <p:cond delay="0"/>
                                  </p:stCondLst>
                                  <p:childTnLst>
                                    <p:animMotion origin="layout" path="M 3.33333E-6 2.83237E-6 C 0.02291 -0.01341 0.046 -0.02659 0.046 -0.03769 C 0.046 -0.04879 0.02291 -0.05781 3.33333E-6 -0.06659 " pathEditMode="relative" rAng="0" ptsTypes="aaA">
                                      <p:cBhvr>
                                        <p:cTn id="185" dur="2000" fill="hold"/>
                                        <p:tgtEl>
                                          <p:spTgt spid="9320"/>
                                        </p:tgtEl>
                                        <p:attrNameLst>
                                          <p:attrName>ppt_x</p:attrName>
                                          <p:attrName>ppt_y</p:attrName>
                                        </p:attrNameLst>
                                      </p:cBhvr>
                                      <p:rCtr x="2292" y="-3329"/>
                                    </p:animMotion>
                                  </p:childTnLst>
                                </p:cTn>
                              </p:par>
                              <p:par>
                                <p:cTn id="186" presetID="0" presetClass="path" presetSubtype="0" accel="50000" decel="50000" fill="hold" grpId="0" nodeType="withEffect">
                                  <p:stCondLst>
                                    <p:cond delay="0"/>
                                  </p:stCondLst>
                                  <p:childTnLst>
                                    <p:animMotion origin="layout" path="M 0.00157 -0.03329 C -0.01736 -0.01757 -0.03628 -0.00162 -0.03645 0.0148 C -0.03663 0.03145 -0.0184 0.04879 -4.16667E-6 0.06659 " pathEditMode="relative" rAng="0" ptsTypes="aaA">
                                      <p:cBhvr>
                                        <p:cTn id="187" dur="2000" fill="hold"/>
                                        <p:tgtEl>
                                          <p:spTgt spid="9321"/>
                                        </p:tgtEl>
                                        <p:attrNameLst>
                                          <p:attrName>ppt_x</p:attrName>
                                          <p:attrName>ppt_y</p:attrName>
                                        </p:attrNameLst>
                                      </p:cBhvr>
                                      <p:rCtr x="-1910" y="4994"/>
                                    </p:animMotion>
                                  </p:childTnLst>
                                </p:cTn>
                              </p:par>
                            </p:childTnLst>
                          </p:cTn>
                        </p:par>
                        <p:par>
                          <p:cTn id="188" fill="hold" nodeType="afterGroup">
                            <p:stCondLst>
                              <p:cond delay="2000"/>
                            </p:stCondLst>
                            <p:childTnLst>
                              <p:par>
                                <p:cTn id="189" presetID="1" presetClass="exit" presetSubtype="0" fill="hold" grpId="1" nodeType="afterEffect">
                                  <p:stCondLst>
                                    <p:cond delay="0"/>
                                  </p:stCondLst>
                                  <p:childTnLst>
                                    <p:set>
                                      <p:cBhvr>
                                        <p:cTn id="190" dur="1" fill="hold">
                                          <p:stCondLst>
                                            <p:cond delay="0"/>
                                          </p:stCondLst>
                                        </p:cTn>
                                        <p:tgtEl>
                                          <p:spTgt spid="9405"/>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9318"/>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9319"/>
                                        </p:tgtEl>
                                        <p:attrNameLst>
                                          <p:attrName>style.visibility</p:attrName>
                                        </p:attrNameLst>
                                      </p:cBhvr>
                                      <p:to>
                                        <p:strVal val="hidden"/>
                                      </p:to>
                                    </p:set>
                                  </p:childTnLst>
                                </p:cTn>
                              </p:par>
                              <p:par>
                                <p:cTn id="195" presetID="1" presetClass="entr" presetSubtype="0" fill="hold" nodeType="withEffect">
                                  <p:stCondLst>
                                    <p:cond delay="0"/>
                                  </p:stCondLst>
                                  <p:childTnLst>
                                    <p:set>
                                      <p:cBhvr>
                                        <p:cTn id="196" dur="1" fill="hold">
                                          <p:stCondLst>
                                            <p:cond delay="0"/>
                                          </p:stCondLst>
                                        </p:cTn>
                                        <p:tgtEl>
                                          <p:spTgt spid="9336"/>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9388"/>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9387"/>
                                        </p:tgtEl>
                                        <p:attrNameLst>
                                          <p:attrName>style.visibility</p:attrName>
                                        </p:attrNameLst>
                                      </p:cBhvr>
                                      <p:to>
                                        <p:strVal val="visible"/>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ntr" presetSubtype="0" fill="hold" nodeType="clickEffect">
                                  <p:stCondLst>
                                    <p:cond delay="0"/>
                                  </p:stCondLst>
                                  <p:childTnLst>
                                    <p:set>
                                      <p:cBhvr>
                                        <p:cTn id="204" dur="1" fill="hold">
                                          <p:stCondLst>
                                            <p:cond delay="0"/>
                                          </p:stCondLst>
                                        </p:cTn>
                                        <p:tgtEl>
                                          <p:spTgt spid="9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7" grpId="0"/>
      <p:bldP spid="9239" grpId="0" animBg="1"/>
      <p:bldP spid="9239" grpId="1" animBg="1"/>
      <p:bldP spid="9246" grpId="0" animBg="1"/>
      <p:bldP spid="9246" grpId="1" animBg="1"/>
      <p:bldP spid="9247" grpId="0" animBg="1"/>
      <p:bldP spid="9247" grpId="1" animBg="1"/>
      <p:bldP spid="9249" grpId="0"/>
      <p:bldP spid="9270" grpId="0" animBg="1"/>
      <p:bldP spid="9270" grpId="1" animBg="1"/>
      <p:bldP spid="9273" grpId="0" animBg="1"/>
      <p:bldP spid="9273" grpId="1" animBg="1"/>
      <p:bldP spid="9275" grpId="0" animBg="1"/>
      <p:bldP spid="9275" grpId="1" animBg="1"/>
      <p:bldP spid="9276" grpId="0"/>
      <p:bldP spid="9277" grpId="0"/>
      <p:bldP spid="9296" grpId="0" animBg="1"/>
      <p:bldP spid="9296" grpId="1" animBg="1"/>
      <p:bldP spid="9297" grpId="0" animBg="1"/>
      <p:bldP spid="9297" grpId="1" animBg="1"/>
      <p:bldP spid="9298" grpId="0" animBg="1"/>
      <p:bldP spid="9298" grpId="1" animBg="1"/>
      <p:bldP spid="9299" grpId="0"/>
      <p:bldP spid="9299" grpId="1"/>
      <p:bldP spid="9300" grpId="0"/>
      <p:bldP spid="9300" grpId="1"/>
      <p:bldP spid="9317" grpId="0" animBg="1"/>
      <p:bldP spid="9317" grpId="1" animBg="1"/>
      <p:bldP spid="9318" grpId="0" animBg="1"/>
      <p:bldP spid="9318" grpId="1" animBg="1"/>
      <p:bldP spid="9319" grpId="0" animBg="1"/>
      <p:bldP spid="9319" grpId="1" animBg="1"/>
      <p:bldP spid="9320" grpId="0"/>
      <p:bldP spid="9320" grpId="1"/>
      <p:bldP spid="9321" grpId="0"/>
      <p:bldP spid="9321" grpId="1"/>
      <p:bldP spid="9381" grpId="0" animBg="1"/>
      <p:bldP spid="9382" grpId="0" animBg="1"/>
      <p:bldP spid="9383" grpId="0" animBg="1"/>
      <p:bldP spid="9384" grpId="0" animBg="1"/>
      <p:bldP spid="9385" grpId="0" animBg="1"/>
      <p:bldP spid="9386" grpId="0" animBg="1"/>
      <p:bldP spid="9387" grpId="0" animBg="1"/>
      <p:bldP spid="9388" grpId="0" animBg="1"/>
      <p:bldP spid="9390" grpId="0" animBg="1"/>
      <p:bldP spid="9390" grpId="1" animBg="1"/>
      <p:bldP spid="9391" grpId="0" animBg="1"/>
      <p:bldP spid="9391" grpId="1" animBg="1"/>
      <p:bldP spid="9392" grpId="0" animBg="1"/>
      <p:bldP spid="9392" grpId="1" animBg="1"/>
      <p:bldP spid="9393" grpId="0" animBg="1"/>
      <p:bldP spid="9393" grpId="1" animBg="1"/>
      <p:bldP spid="9394" grpId="0" animBg="1"/>
      <p:bldP spid="9394" grpId="1" animBg="1"/>
      <p:bldP spid="9395" grpId="0" animBg="1"/>
      <p:bldP spid="9395" grpId="1" animBg="1"/>
      <p:bldP spid="9396" grpId="0" animBg="1"/>
      <p:bldP spid="9396" grpId="1" animBg="1"/>
      <p:bldP spid="9398" grpId="0" animBg="1"/>
      <p:bldP spid="9398" grpId="1" animBg="1"/>
      <p:bldP spid="9399" grpId="0" animBg="1"/>
      <p:bldP spid="9399" grpId="1" animBg="1"/>
      <p:bldP spid="9401" grpId="0" animBg="1"/>
      <p:bldP spid="9401" grpId="1" animBg="1"/>
      <p:bldP spid="9402" grpId="0" animBg="1"/>
      <p:bldP spid="9402" grpId="1" animBg="1"/>
      <p:bldP spid="9403" grpId="0" animBg="1"/>
      <p:bldP spid="9403" grpId="1" animBg="1"/>
      <p:bldP spid="9404" grpId="0" animBg="1"/>
      <p:bldP spid="9404" grpId="1" animBg="1"/>
      <p:bldP spid="9405" grpId="0" animBg="1"/>
      <p:bldP spid="940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bwMode="auto">
          <a:xfrm>
            <a:off x="428596" y="1000108"/>
            <a:ext cx="48006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rPr>
              <a:t>Selection sort (5)</a:t>
            </a:r>
          </a:p>
        </p:txBody>
      </p:sp>
      <p:sp>
        <p:nvSpPr>
          <p:cNvPr id="10245" name="Rectangle 3"/>
          <p:cNvSpPr>
            <a:spLocks noGrp="1" noChangeArrowheads="1"/>
          </p:cNvSpPr>
          <p:nvPr>
            <p:ph idx="1"/>
          </p:nvPr>
        </p:nvSpPr>
        <p:spPr>
          <a:xfrm>
            <a:off x="571472" y="1928802"/>
            <a:ext cx="8429684" cy="4114800"/>
          </a:xfrm>
        </p:spPr>
        <p:txBody>
          <a:bodyPr/>
          <a:lstStyle/>
          <a:p>
            <a:pPr eaLnBrk="1" hangingPunct="1">
              <a:lnSpc>
                <a:spcPct val="90000"/>
              </a:lnSpc>
              <a:tabLst>
                <a:tab pos="2857500" algn="l"/>
              </a:tabLst>
            </a:pPr>
            <a:r>
              <a:rPr lang="en-US" sz="2800" dirty="0" smtClean="0"/>
              <a:t>Analysis (counting comparisons):</a:t>
            </a:r>
          </a:p>
          <a:p>
            <a:pPr eaLnBrk="1" hangingPunct="1">
              <a:lnSpc>
                <a:spcPct val="90000"/>
              </a:lnSpc>
              <a:spcBef>
                <a:spcPts val="900"/>
              </a:spcBef>
              <a:buFontTx/>
              <a:buNone/>
              <a:tabLst>
                <a:tab pos="2857500" algn="l"/>
              </a:tabLst>
            </a:pPr>
            <a:r>
              <a:rPr lang="en-US" sz="2800" dirty="0" smtClean="0"/>
              <a:t>	Let </a:t>
            </a:r>
            <a:r>
              <a:rPr lang="en-US" sz="2800" i="1" dirty="0" smtClean="0"/>
              <a:t>n</a:t>
            </a:r>
            <a:r>
              <a:rPr lang="en-US" sz="2800" dirty="0" smtClean="0"/>
              <a:t> = </a:t>
            </a:r>
            <a:r>
              <a:rPr lang="en-US" sz="2800" i="1" dirty="0" smtClean="0"/>
              <a:t>right </a:t>
            </a:r>
            <a:r>
              <a:rPr lang="en-US" sz="2800" dirty="0" smtClean="0"/>
              <a:t>– </a:t>
            </a:r>
            <a:r>
              <a:rPr lang="en-US" sz="2800" i="1" dirty="0" smtClean="0"/>
              <a:t>left </a:t>
            </a:r>
            <a:r>
              <a:rPr lang="en-US" sz="2800" dirty="0" smtClean="0"/>
              <a:t>+ 1 be the length of the array.</a:t>
            </a:r>
          </a:p>
          <a:p>
            <a:pPr eaLnBrk="1" hangingPunct="1">
              <a:lnSpc>
                <a:spcPct val="90000"/>
              </a:lnSpc>
              <a:spcBef>
                <a:spcPts val="900"/>
              </a:spcBef>
              <a:buFontTx/>
              <a:buNone/>
              <a:tabLst>
                <a:tab pos="2857500" algn="l"/>
              </a:tabLst>
            </a:pPr>
            <a:r>
              <a:rPr lang="en-US" sz="2800" dirty="0" smtClean="0"/>
              <a:t>	Step 1.1 performs </a:t>
            </a:r>
            <a:r>
              <a:rPr lang="en-US" sz="2800" i="1" dirty="0" smtClean="0"/>
              <a:t>right</a:t>
            </a:r>
            <a:r>
              <a:rPr lang="en-US" sz="2800" dirty="0" smtClean="0"/>
              <a:t>–</a:t>
            </a:r>
            <a:r>
              <a:rPr lang="en-US" sz="2800" i="1" dirty="0" smtClean="0"/>
              <a:t>l</a:t>
            </a:r>
            <a:r>
              <a:rPr lang="en-US" sz="2800" dirty="0" smtClean="0"/>
              <a:t> comparisons.</a:t>
            </a:r>
          </a:p>
          <a:p>
            <a:pPr eaLnBrk="1" hangingPunct="1">
              <a:lnSpc>
                <a:spcPct val="90000"/>
              </a:lnSpc>
              <a:spcBef>
                <a:spcPts val="900"/>
              </a:spcBef>
              <a:buFontTx/>
              <a:buNone/>
              <a:tabLst>
                <a:tab pos="2857500" algn="l"/>
              </a:tabLst>
            </a:pPr>
            <a:r>
              <a:rPr lang="en-US" sz="100" dirty="0" smtClean="0"/>
              <a:t/>
            </a:r>
            <a:br>
              <a:rPr lang="en-US" sz="100" dirty="0" smtClean="0"/>
            </a:br>
            <a:r>
              <a:rPr lang="en-US" sz="2800" dirty="0" smtClean="0"/>
              <a:t>This is repeated with </a:t>
            </a:r>
            <a:r>
              <a:rPr lang="en-US" sz="2800" i="1" dirty="0" smtClean="0"/>
              <a:t>l</a:t>
            </a:r>
            <a:r>
              <a:rPr lang="en-US" sz="2800" dirty="0" smtClean="0"/>
              <a:t> = </a:t>
            </a:r>
            <a:r>
              <a:rPr lang="en-US" sz="2800" i="1" dirty="0" smtClean="0"/>
              <a:t>left</a:t>
            </a:r>
            <a:r>
              <a:rPr lang="en-US" sz="2800" dirty="0" smtClean="0"/>
              <a:t>, …, </a:t>
            </a:r>
            <a:r>
              <a:rPr lang="en-US" sz="2800" i="1" dirty="0" smtClean="0"/>
              <a:t>right</a:t>
            </a:r>
            <a:r>
              <a:rPr lang="en-US" sz="2800" dirty="0" smtClean="0"/>
              <a:t>–2, </a:t>
            </a:r>
            <a:r>
              <a:rPr lang="en-US" sz="2800" i="1" dirty="0" smtClean="0"/>
              <a:t>right</a:t>
            </a:r>
            <a:r>
              <a:rPr lang="en-US" sz="2800" dirty="0" smtClean="0"/>
              <a:t>–1.</a:t>
            </a:r>
          </a:p>
          <a:p>
            <a:pPr eaLnBrk="1" hangingPunct="1">
              <a:lnSpc>
                <a:spcPct val="90000"/>
              </a:lnSpc>
              <a:spcBef>
                <a:spcPts val="900"/>
              </a:spcBef>
              <a:buFontTx/>
              <a:buNone/>
              <a:tabLst>
                <a:tab pos="2857500" algn="l"/>
              </a:tabLst>
            </a:pPr>
            <a:r>
              <a:rPr lang="en-US" sz="2800" dirty="0" smtClean="0"/>
              <a:t>	No. of comparisons =  </a:t>
            </a:r>
            <a:r>
              <a:rPr lang="en-US" sz="2400" dirty="0" smtClean="0"/>
              <a:t>(</a:t>
            </a:r>
            <a:r>
              <a:rPr lang="en-US" sz="2400" i="1" dirty="0" smtClean="0"/>
              <a:t>right</a:t>
            </a:r>
            <a:r>
              <a:rPr lang="en-US" sz="2400" dirty="0" smtClean="0"/>
              <a:t>–</a:t>
            </a:r>
            <a:r>
              <a:rPr lang="en-US" sz="2400" i="1" dirty="0" smtClean="0"/>
              <a:t>left</a:t>
            </a:r>
            <a:r>
              <a:rPr lang="en-US" sz="2400" dirty="0" smtClean="0"/>
              <a:t>) + … + 2 + 1</a:t>
            </a:r>
            <a:r>
              <a:rPr lang="en-US" sz="100" dirty="0" smtClean="0"/>
              <a:t/>
            </a:r>
            <a:br>
              <a:rPr lang="en-US" sz="100" dirty="0" smtClean="0"/>
            </a:br>
            <a:r>
              <a:rPr lang="en-US" sz="2400" dirty="0" smtClean="0"/>
              <a:t>	        =  (</a:t>
            </a:r>
            <a:r>
              <a:rPr lang="en-US" sz="2400" i="1" dirty="0" smtClean="0"/>
              <a:t>n</a:t>
            </a:r>
            <a:r>
              <a:rPr lang="en-US" sz="2400" dirty="0" smtClean="0"/>
              <a:t>–1) + … + 2 + 1</a:t>
            </a:r>
            <a:br>
              <a:rPr lang="en-US" sz="2400" dirty="0" smtClean="0"/>
            </a:br>
            <a:r>
              <a:rPr lang="en-US" sz="2400" dirty="0" smtClean="0"/>
              <a:t>	        =  </a:t>
            </a:r>
            <a:r>
              <a:rPr lang="en-US" sz="2400" i="1" dirty="0" smtClean="0"/>
              <a:t> </a:t>
            </a:r>
            <a:r>
              <a:rPr lang="en-US" sz="2400" dirty="0" smtClean="0"/>
              <a:t>(</a:t>
            </a:r>
            <a:r>
              <a:rPr lang="en-US" sz="2400" i="1" dirty="0" smtClean="0"/>
              <a:t>n</a:t>
            </a:r>
            <a:r>
              <a:rPr lang="en-US" sz="2400" dirty="0" smtClean="0"/>
              <a:t> – 1)</a:t>
            </a:r>
            <a:r>
              <a:rPr lang="en-US" sz="2400" i="1" dirty="0" smtClean="0"/>
              <a:t> [(1+(n-1)]</a:t>
            </a:r>
            <a:r>
              <a:rPr lang="en-US" sz="2400" dirty="0" smtClean="0"/>
              <a:t>/2 =(n-1)n/2</a:t>
            </a:r>
            <a:br>
              <a:rPr lang="en-US" sz="2400" dirty="0" smtClean="0"/>
            </a:br>
            <a:r>
              <a:rPr lang="en-US" sz="2400" dirty="0" smtClean="0"/>
              <a:t>	        =  (</a:t>
            </a:r>
            <a:r>
              <a:rPr lang="en-US" sz="2400" i="1" dirty="0" smtClean="0"/>
              <a:t>n</a:t>
            </a:r>
            <a:r>
              <a:rPr lang="en-US" sz="2400" baseline="30000" dirty="0" smtClean="0"/>
              <a:t>2</a:t>
            </a:r>
            <a:r>
              <a:rPr lang="en-US" sz="2400" dirty="0" smtClean="0"/>
              <a:t> – </a:t>
            </a:r>
            <a:r>
              <a:rPr lang="en-US" sz="2400" i="1" dirty="0" smtClean="0"/>
              <a:t>n</a:t>
            </a:r>
            <a:r>
              <a:rPr lang="en-US" sz="2400" dirty="0" smtClean="0"/>
              <a:t>)/2</a:t>
            </a:r>
          </a:p>
          <a:p>
            <a:pPr eaLnBrk="1" hangingPunct="1">
              <a:lnSpc>
                <a:spcPct val="90000"/>
              </a:lnSpc>
              <a:spcBef>
                <a:spcPts val="900"/>
              </a:spcBef>
              <a:buFontTx/>
              <a:buNone/>
              <a:tabLst>
                <a:tab pos="2857500" algn="l"/>
              </a:tabLst>
            </a:pPr>
            <a:r>
              <a:rPr lang="en-US" sz="2800" dirty="0" smtClean="0"/>
              <a:t>	Time complexity: </a:t>
            </a:r>
            <a:r>
              <a:rPr lang="en-US" sz="2800" i="1" dirty="0" smtClean="0"/>
              <a:t>O</a:t>
            </a:r>
            <a:r>
              <a:rPr lang="en-US" sz="2800" dirty="0" smtClean="0"/>
              <a:t>(</a:t>
            </a:r>
            <a:r>
              <a:rPr lang="en-US" sz="2800" i="1" dirty="0" smtClean="0"/>
              <a:t>n</a:t>
            </a:r>
            <a:r>
              <a:rPr lang="en-US" sz="2800" baseline="30000" dirty="0" smtClean="0"/>
              <a:t>2</a:t>
            </a:r>
            <a:r>
              <a:rPr lang="en-US" sz="2800" dirty="0" smtClean="0"/>
              <a:t>).</a:t>
            </a:r>
          </a:p>
        </p:txBody>
      </p:sp>
      <p:sp>
        <p:nvSpPr>
          <p:cNvPr id="11267" name="Slide Number Placeholder 5"/>
          <p:cNvSpPr>
            <a:spLocks noGrp="1"/>
          </p:cNvSpPr>
          <p:nvPr>
            <p:ph type="sldNum" sz="quarter" idx="4294967295"/>
          </p:nvPr>
        </p:nvSpPr>
        <p:spPr>
          <a:xfrm>
            <a:off x="8686800" y="6400800"/>
            <a:ext cx="457200" cy="304800"/>
          </a:xfrm>
          <a:prstGeom prst="rect">
            <a:avLst/>
          </a:prstGeom>
          <a:noFill/>
        </p:spPr>
        <p:txBody>
          <a:bodyPr/>
          <a:lstStyle/>
          <a:p>
            <a:fld id="{E1F7D3BF-6F15-46B3-A6B2-1051DC179CE4}" type="slidenum">
              <a:rPr lang="en-AU" sz="1800" smtClean="0"/>
              <a:pPr/>
              <a:t>12</a:t>
            </a:fld>
            <a:endParaRPr lang="en-AU" sz="1800" dirty="0" smtClean="0"/>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5">
                                            <p:txEl>
                                              <p:pRg st="5" end="5"/>
                                            </p:txEl>
                                          </p:spTgt>
                                        </p:tgtEl>
                                        <p:attrNameLst>
                                          <p:attrName>style.visibility</p:attrName>
                                        </p:attrNameLst>
                                      </p:cBhvr>
                                      <p:to>
                                        <p:strVal val="visible"/>
                                      </p:to>
                                    </p:set>
                                    <p:anim calcmode="lin" valueType="num">
                                      <p:cBhvr additive="base">
                                        <p:cTn id="19" dur="500" fill="hold"/>
                                        <p:tgtEl>
                                          <p:spTgt spid="1024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bwMode="auto">
          <a:xfrm>
            <a:off x="428596" y="1000108"/>
            <a:ext cx="45720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rPr>
              <a:t>Selection sort (6)</a:t>
            </a:r>
          </a:p>
        </p:txBody>
      </p:sp>
      <p:sp>
        <p:nvSpPr>
          <p:cNvPr id="12293" name="Rectangle 3"/>
          <p:cNvSpPr>
            <a:spLocks noGrp="1" noChangeArrowheads="1"/>
          </p:cNvSpPr>
          <p:nvPr>
            <p:ph idx="1"/>
          </p:nvPr>
        </p:nvSpPr>
        <p:spPr>
          <a:xfrm>
            <a:off x="304800" y="2133600"/>
            <a:ext cx="8534400" cy="4114800"/>
          </a:xfrm>
        </p:spPr>
        <p:txBody>
          <a:bodyPr/>
          <a:lstStyle/>
          <a:p>
            <a:pPr eaLnBrk="1" hangingPunct="1">
              <a:lnSpc>
                <a:spcPct val="90000"/>
              </a:lnSpc>
              <a:tabLst>
                <a:tab pos="762000" algn="l"/>
                <a:tab pos="1143000" algn="l"/>
                <a:tab pos="1524000" algn="l"/>
                <a:tab pos="1905000" algn="l"/>
                <a:tab pos="2286000" algn="l"/>
                <a:tab pos="2667000" algn="l"/>
                <a:tab pos="3048000" algn="l"/>
              </a:tabLst>
            </a:pPr>
            <a:r>
              <a:rPr lang="en-US" sz="2400" b="1" dirty="0" smtClean="0"/>
              <a:t>Implementation in Java:</a:t>
            </a:r>
          </a:p>
          <a:p>
            <a:pPr eaLnBrk="1" hangingPunct="1">
              <a:lnSpc>
                <a:spcPct val="90000"/>
              </a:lnSpc>
              <a:buFontTx/>
              <a:buNone/>
              <a:tabLst>
                <a:tab pos="762000" algn="l"/>
                <a:tab pos="1143000" algn="l"/>
                <a:tab pos="1524000" algn="l"/>
                <a:tab pos="1905000" algn="l"/>
                <a:tab pos="2286000" algn="l"/>
                <a:tab pos="2667000" algn="l"/>
                <a:tab pos="3048000" algn="l"/>
              </a:tabLst>
            </a:pPr>
            <a:r>
              <a:rPr lang="en-US" sz="2000" b="1" dirty="0" smtClean="0"/>
              <a:t>	</a:t>
            </a:r>
            <a:r>
              <a:rPr lang="en-US" sz="2000" b="1" dirty="0" smtClean="0">
                <a:latin typeface="Courier New" pitchFamily="49" charset="0"/>
              </a:rPr>
              <a:t>static void </a:t>
            </a:r>
            <a:r>
              <a:rPr lang="en-US" sz="2000" b="1" dirty="0" err="1" smtClean="0">
                <a:latin typeface="Courier New" pitchFamily="49" charset="0"/>
              </a:rPr>
              <a:t>selectionSort</a:t>
            </a:r>
            <a:r>
              <a:rPr lang="en-US" sz="2000" b="1" dirty="0" smtClean="0">
                <a:latin typeface="Courier New" pitchFamily="49" charset="0"/>
              </a:rPr>
              <a:t> (</a:t>
            </a:r>
            <a:br>
              <a:rPr lang="en-US" sz="2000" b="1" dirty="0" smtClean="0">
                <a:latin typeface="Courier New" pitchFamily="49" charset="0"/>
              </a:rPr>
            </a:br>
            <a:r>
              <a:rPr lang="en-US" sz="2000" b="1" dirty="0" smtClean="0">
                <a:latin typeface="Courier New" pitchFamily="49" charset="0"/>
              </a:rPr>
              <a:t>			Comparable[] a, </a:t>
            </a:r>
            <a:r>
              <a:rPr lang="en-US" sz="2000" b="1" dirty="0" err="1" smtClean="0">
                <a:latin typeface="Courier New" pitchFamily="49" charset="0"/>
              </a:rPr>
              <a:t>int</a:t>
            </a:r>
            <a:r>
              <a:rPr lang="en-US" sz="2000" b="1" dirty="0" smtClean="0">
                <a:latin typeface="Courier New" pitchFamily="49" charset="0"/>
              </a:rPr>
              <a:t> left, </a:t>
            </a:r>
            <a:r>
              <a:rPr lang="en-US" sz="2000" b="1" dirty="0" err="1" smtClean="0">
                <a:latin typeface="Courier New" pitchFamily="49" charset="0"/>
              </a:rPr>
              <a:t>int</a:t>
            </a:r>
            <a:r>
              <a:rPr lang="en-US" sz="2000" b="1" dirty="0" smtClean="0">
                <a:latin typeface="Courier New" pitchFamily="49" charset="0"/>
              </a:rPr>
              <a:t> right) {</a:t>
            </a:r>
            <a:br>
              <a:rPr lang="en-US" sz="2000" b="1" dirty="0" smtClean="0">
                <a:latin typeface="Courier New" pitchFamily="49" charset="0"/>
              </a:rPr>
            </a:br>
            <a:r>
              <a:rPr lang="en-US" sz="2000" b="1" dirty="0" smtClean="0">
                <a:latin typeface="Courier New" pitchFamily="49" charset="0"/>
              </a:rPr>
              <a:t>// </a:t>
            </a:r>
            <a:r>
              <a:rPr lang="en-US" sz="2000" b="1" dirty="0" smtClean="0"/>
              <a:t>Sort </a:t>
            </a:r>
            <a:r>
              <a:rPr lang="en-US" sz="2000" b="1" dirty="0" smtClean="0">
                <a:latin typeface="Courier New" pitchFamily="49" charset="0"/>
              </a:rPr>
              <a:t>a[left…right]</a:t>
            </a:r>
            <a:r>
              <a:rPr lang="en-US" sz="2000" b="1" dirty="0" smtClean="0"/>
              <a:t> into ascending order.</a:t>
            </a:r>
            <a:br>
              <a:rPr lang="en-US" sz="2000" b="1" dirty="0" smtClean="0"/>
            </a:br>
            <a:r>
              <a:rPr lang="en-US" sz="2000" b="1" dirty="0" smtClean="0">
                <a:latin typeface="Courier New" pitchFamily="49" charset="0"/>
              </a:rPr>
              <a:t>	for (</a:t>
            </a:r>
            <a:r>
              <a:rPr lang="en-US" sz="2000" b="1" dirty="0" err="1" smtClean="0">
                <a:latin typeface="Courier New" pitchFamily="49" charset="0"/>
              </a:rPr>
              <a:t>int</a:t>
            </a:r>
            <a:r>
              <a:rPr lang="en-US" sz="2000" b="1" dirty="0" smtClean="0">
                <a:latin typeface="Courier New" pitchFamily="49" charset="0"/>
              </a:rPr>
              <a:t> l = left; l &lt; right; l++) {</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int</a:t>
            </a:r>
            <a:r>
              <a:rPr lang="en-US" sz="2000" b="1" dirty="0" smtClean="0">
                <a:latin typeface="Courier New" pitchFamily="49" charset="0"/>
              </a:rPr>
              <a:t> p = l;</a:t>
            </a:r>
            <a:br>
              <a:rPr lang="en-US" sz="2000" b="1" dirty="0" smtClean="0">
                <a:latin typeface="Courier New" pitchFamily="49" charset="0"/>
              </a:rPr>
            </a:br>
            <a:r>
              <a:rPr lang="en-US" sz="2000" b="1" dirty="0" smtClean="0">
                <a:latin typeface="Courier New" pitchFamily="49" charset="0"/>
              </a:rPr>
              <a:t>		Comparable least = a[p];</a:t>
            </a:r>
            <a:br>
              <a:rPr lang="en-US" sz="2000" b="1" dirty="0" smtClean="0">
                <a:latin typeface="Courier New" pitchFamily="49" charset="0"/>
              </a:rPr>
            </a:br>
            <a:r>
              <a:rPr lang="en-US" sz="2000" b="1" dirty="0" smtClean="0">
                <a:latin typeface="Courier New" pitchFamily="49" charset="0"/>
              </a:rPr>
              <a:t>		for (</a:t>
            </a:r>
            <a:r>
              <a:rPr lang="en-US" sz="2000" b="1" dirty="0" err="1" smtClean="0">
                <a:latin typeface="Courier New" pitchFamily="49" charset="0"/>
              </a:rPr>
              <a:t>int</a:t>
            </a:r>
            <a:r>
              <a:rPr lang="en-US" sz="2000" b="1" dirty="0" smtClean="0">
                <a:latin typeface="Courier New" pitchFamily="49" charset="0"/>
              </a:rPr>
              <a:t> k = l+1; k &lt;= right; k++){</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int</a:t>
            </a:r>
            <a:r>
              <a:rPr lang="en-US" sz="2000" b="1" dirty="0" smtClean="0">
                <a:latin typeface="Courier New" pitchFamily="49" charset="0"/>
              </a:rPr>
              <a:t> comp = a[k].</a:t>
            </a:r>
            <a:r>
              <a:rPr lang="en-US" sz="2000" b="1" dirty="0" err="1" smtClean="0">
                <a:latin typeface="Courier New" pitchFamily="49" charset="0"/>
              </a:rPr>
              <a:t>compareTo</a:t>
            </a:r>
            <a:r>
              <a:rPr lang="en-US" sz="2000" b="1" dirty="0" smtClean="0">
                <a:latin typeface="Courier New" pitchFamily="49" charset="0"/>
              </a:rPr>
              <a:t>(least);</a:t>
            </a:r>
            <a:br>
              <a:rPr lang="en-US" sz="2000" b="1" dirty="0" smtClean="0">
                <a:latin typeface="Courier New" pitchFamily="49" charset="0"/>
              </a:rPr>
            </a:br>
            <a:r>
              <a:rPr lang="en-US" sz="2000" b="1" dirty="0" smtClean="0">
                <a:latin typeface="Courier New" pitchFamily="49" charset="0"/>
              </a:rPr>
              <a:t>			if (comp &lt; 0) { p = k; least = a[p]; }</a:t>
            </a:r>
            <a:br>
              <a:rPr lang="en-US" sz="2000" b="1" dirty="0" smtClean="0">
                <a:latin typeface="Courier New" pitchFamily="49" charset="0"/>
              </a:rPr>
            </a:br>
            <a:r>
              <a:rPr lang="en-US" sz="2000" b="1" dirty="0" smtClean="0">
                <a:latin typeface="Courier New" pitchFamily="49" charset="0"/>
              </a:rPr>
              <a:t>		}</a:t>
            </a:r>
            <a:br>
              <a:rPr lang="en-US" sz="2000" b="1" dirty="0" smtClean="0">
                <a:latin typeface="Courier New" pitchFamily="49" charset="0"/>
              </a:rPr>
            </a:br>
            <a:r>
              <a:rPr lang="en-US" sz="2000" b="1" dirty="0" smtClean="0">
                <a:latin typeface="Courier New" pitchFamily="49" charset="0"/>
              </a:rPr>
              <a:t>		if (p != l) { a[p] = a[l]; a[l] = least; }</a:t>
            </a:r>
            <a:br>
              <a:rPr lang="en-US" sz="2000" b="1" dirty="0" smtClean="0">
                <a:latin typeface="Courier New" pitchFamily="49" charset="0"/>
              </a:rPr>
            </a:br>
            <a:r>
              <a:rPr lang="en-US" sz="2000" b="1" dirty="0" smtClean="0">
                <a:latin typeface="Courier New" pitchFamily="49" charset="0"/>
              </a:rPr>
              <a:t>	}</a:t>
            </a:r>
            <a:br>
              <a:rPr lang="en-US" sz="2000" b="1" dirty="0" smtClean="0">
                <a:latin typeface="Courier New" pitchFamily="49" charset="0"/>
              </a:rPr>
            </a:br>
            <a:r>
              <a:rPr lang="en-US" sz="2000" b="1" dirty="0" smtClean="0">
                <a:latin typeface="Courier New" pitchFamily="49" charset="0"/>
              </a:rPr>
              <a:t>}</a:t>
            </a:r>
          </a:p>
        </p:txBody>
      </p:sp>
      <p:sp>
        <p:nvSpPr>
          <p:cNvPr id="12291" name="Slide Number Placeholder 5"/>
          <p:cNvSpPr>
            <a:spLocks noGrp="1"/>
          </p:cNvSpPr>
          <p:nvPr>
            <p:ph type="sldNum" sz="quarter" idx="4294967295"/>
          </p:nvPr>
        </p:nvSpPr>
        <p:spPr>
          <a:xfrm>
            <a:off x="8686800" y="6400800"/>
            <a:ext cx="457200" cy="304800"/>
          </a:xfrm>
          <a:prstGeom prst="rect">
            <a:avLst/>
          </a:prstGeom>
          <a:noFill/>
        </p:spPr>
        <p:txBody>
          <a:bodyPr/>
          <a:lstStyle/>
          <a:p>
            <a:fld id="{D9268C2B-8370-4441-B841-182EE7CAC750}" type="slidenum">
              <a:rPr lang="en-AU" sz="1800" smtClean="0"/>
              <a:pPr/>
              <a:t>13</a:t>
            </a:fld>
            <a:endParaRPr lang="en-AU" sz="1800" dirty="0" smtClean="0"/>
          </a:p>
        </p:txBody>
      </p:sp>
    </p:spTree>
  </p:cSld>
  <p:clrMapOvr>
    <a:masterClrMapping/>
  </p:clrMapOvr>
  <p:transition>
    <p:cover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bwMode="auto">
          <a:xfrm>
            <a:off x="357158" y="1000108"/>
            <a:ext cx="77724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rPr>
              <a:t>Insertion sort (1)</a:t>
            </a:r>
          </a:p>
        </p:txBody>
      </p:sp>
      <p:sp>
        <p:nvSpPr>
          <p:cNvPr id="12293" name="Rectangle 3"/>
          <p:cNvSpPr>
            <a:spLocks noGrp="1" noChangeArrowheads="1"/>
          </p:cNvSpPr>
          <p:nvPr>
            <p:ph idx="1"/>
          </p:nvPr>
        </p:nvSpPr>
        <p:spPr>
          <a:xfrm>
            <a:off x="0" y="1928802"/>
            <a:ext cx="8763000" cy="3352800"/>
          </a:xfrm>
        </p:spPr>
        <p:txBody>
          <a:bodyPr/>
          <a:lstStyle/>
          <a:p>
            <a:pPr eaLnBrk="1" hangingPunct="1">
              <a:lnSpc>
                <a:spcPct val="90000"/>
              </a:lnSpc>
              <a:tabLst>
                <a:tab pos="762000" algn="l"/>
                <a:tab pos="1333500" algn="l"/>
              </a:tabLst>
            </a:pPr>
            <a:r>
              <a:rPr lang="en-US" sz="2400" b="1" dirty="0" smtClean="0"/>
              <a:t>Idea:</a:t>
            </a:r>
            <a:r>
              <a:rPr lang="en-US" sz="2400" dirty="0" smtClean="0"/>
              <a:t> successively read each value and insert it into its correct position in (the sorted part of ) the array. </a:t>
            </a:r>
            <a:br>
              <a:rPr lang="en-US" sz="2400" dirty="0" smtClean="0"/>
            </a:br>
            <a:r>
              <a:rPr lang="en-US" sz="2400" dirty="0" smtClean="0"/>
              <a:t>Use the same idea to sort an array of values in place.</a:t>
            </a:r>
          </a:p>
          <a:p>
            <a:pPr eaLnBrk="1" hangingPunct="1">
              <a:lnSpc>
                <a:spcPct val="90000"/>
              </a:lnSpc>
              <a:tabLst>
                <a:tab pos="762000" algn="l"/>
                <a:tab pos="1333500" algn="l"/>
              </a:tabLst>
            </a:pPr>
            <a:r>
              <a:rPr lang="en-US" sz="2400" dirty="0" smtClean="0"/>
              <a:t>Loop invariant:</a:t>
            </a:r>
          </a:p>
          <a:p>
            <a:pPr eaLnBrk="1" hangingPunct="1">
              <a:lnSpc>
                <a:spcPct val="90000"/>
              </a:lnSpc>
              <a:tabLst>
                <a:tab pos="762000" algn="l"/>
                <a:tab pos="1333500" algn="l"/>
              </a:tabLst>
            </a:pPr>
            <a:endParaRPr lang="en-US" sz="2400" dirty="0" smtClean="0"/>
          </a:p>
          <a:p>
            <a:pPr eaLnBrk="1" hangingPunct="1">
              <a:lnSpc>
                <a:spcPct val="90000"/>
              </a:lnSpc>
              <a:buFontTx/>
              <a:buNone/>
              <a:tabLst>
                <a:tab pos="762000" algn="l"/>
                <a:tab pos="1333500" algn="l"/>
              </a:tabLst>
            </a:pPr>
            <a:endParaRPr lang="en-US" sz="2000" dirty="0" smtClean="0"/>
          </a:p>
          <a:p>
            <a:pPr eaLnBrk="1" hangingPunct="1">
              <a:lnSpc>
                <a:spcPct val="90000"/>
              </a:lnSpc>
              <a:tabLst>
                <a:tab pos="762000" algn="l"/>
                <a:tab pos="1333500" algn="l"/>
              </a:tabLst>
            </a:pPr>
            <a:r>
              <a:rPr lang="en-US" sz="2400" b="1" dirty="0" smtClean="0"/>
              <a:t>Insertion sort algorithm:</a:t>
            </a:r>
          </a:p>
          <a:p>
            <a:pPr eaLnBrk="1" hangingPunct="1">
              <a:lnSpc>
                <a:spcPct val="90000"/>
              </a:lnSpc>
              <a:buFontTx/>
              <a:buNone/>
              <a:tabLst>
                <a:tab pos="762000" algn="l"/>
                <a:tab pos="1333500" algn="l"/>
              </a:tabLst>
            </a:pPr>
            <a:r>
              <a:rPr lang="en-US" sz="2400" dirty="0" smtClean="0"/>
              <a:t>	   </a:t>
            </a:r>
            <a:r>
              <a:rPr lang="en-US" sz="2200" dirty="0" smtClean="0">
                <a:solidFill>
                  <a:srgbClr val="0000CC"/>
                </a:solidFill>
              </a:rPr>
              <a:t>To sort </a:t>
            </a:r>
            <a:r>
              <a:rPr lang="en-US" sz="2200" i="1" dirty="0" smtClean="0">
                <a:solidFill>
                  <a:srgbClr val="0000CC"/>
                </a:solidFill>
              </a:rPr>
              <a:t>a</a:t>
            </a:r>
            <a:r>
              <a:rPr lang="en-US" sz="2200" dirty="0" smtClean="0">
                <a:solidFill>
                  <a:srgbClr val="0000CC"/>
                </a:solidFill>
              </a:rPr>
              <a:t>[</a:t>
            </a:r>
            <a:r>
              <a:rPr lang="en-US" sz="2200" i="1" dirty="0" smtClean="0">
                <a:solidFill>
                  <a:srgbClr val="0000CC"/>
                </a:solidFill>
              </a:rPr>
              <a:t>left</a:t>
            </a:r>
            <a:r>
              <a:rPr lang="en-US" sz="2200" dirty="0" smtClean="0">
                <a:solidFill>
                  <a:srgbClr val="0000CC"/>
                </a:solidFill>
              </a:rPr>
              <a:t>…</a:t>
            </a:r>
            <a:r>
              <a:rPr lang="en-US" sz="2200" i="1" dirty="0" smtClean="0">
                <a:solidFill>
                  <a:srgbClr val="0000CC"/>
                </a:solidFill>
              </a:rPr>
              <a:t>right</a:t>
            </a:r>
            <a:r>
              <a:rPr lang="en-US" sz="2200" dirty="0" smtClean="0">
                <a:solidFill>
                  <a:srgbClr val="0000CC"/>
                </a:solidFill>
              </a:rPr>
              <a:t>] into ascending order:</a:t>
            </a:r>
          </a:p>
          <a:p>
            <a:pPr eaLnBrk="1" hangingPunct="1">
              <a:lnSpc>
                <a:spcPct val="90000"/>
              </a:lnSpc>
              <a:spcBef>
                <a:spcPts val="900"/>
              </a:spcBef>
              <a:buFontTx/>
              <a:buNone/>
              <a:tabLst>
                <a:tab pos="762000" algn="l"/>
                <a:tab pos="1333500" algn="l"/>
              </a:tabLst>
            </a:pPr>
            <a:r>
              <a:rPr lang="en-US" sz="2200" dirty="0" smtClean="0">
                <a:solidFill>
                  <a:srgbClr val="0000CC"/>
                </a:solidFill>
              </a:rPr>
              <a:t>	   1.    For </a:t>
            </a:r>
            <a:r>
              <a:rPr lang="en-US" sz="2200" i="1" dirty="0" smtClean="0">
                <a:solidFill>
                  <a:srgbClr val="0000CC"/>
                </a:solidFill>
              </a:rPr>
              <a:t>r</a:t>
            </a:r>
            <a:r>
              <a:rPr lang="en-US" sz="2200" dirty="0" smtClean="0">
                <a:solidFill>
                  <a:srgbClr val="0000CC"/>
                </a:solidFill>
              </a:rPr>
              <a:t> = </a:t>
            </a:r>
            <a:r>
              <a:rPr lang="en-US" sz="2200" i="1" dirty="0" smtClean="0">
                <a:solidFill>
                  <a:srgbClr val="0000CC"/>
                </a:solidFill>
              </a:rPr>
              <a:t>left</a:t>
            </a:r>
            <a:r>
              <a:rPr lang="en-US" sz="2200" dirty="0" smtClean="0">
                <a:solidFill>
                  <a:srgbClr val="0000CC"/>
                </a:solidFill>
              </a:rPr>
              <a:t>+1, …, </a:t>
            </a:r>
            <a:r>
              <a:rPr lang="en-US" sz="2200" i="1" dirty="0" smtClean="0">
                <a:solidFill>
                  <a:srgbClr val="0000CC"/>
                </a:solidFill>
              </a:rPr>
              <a:t>right</a:t>
            </a:r>
            <a:r>
              <a:rPr lang="en-US" sz="2200" dirty="0" smtClean="0">
                <a:solidFill>
                  <a:srgbClr val="0000CC"/>
                </a:solidFill>
              </a:rPr>
              <a:t>, repeat:</a:t>
            </a:r>
            <a:br>
              <a:rPr lang="en-US" sz="2200" dirty="0" smtClean="0">
                <a:solidFill>
                  <a:srgbClr val="0000CC"/>
                </a:solidFill>
              </a:rPr>
            </a:br>
            <a:r>
              <a:rPr lang="en-US" sz="2200" dirty="0" smtClean="0">
                <a:solidFill>
                  <a:srgbClr val="0000CC"/>
                </a:solidFill>
              </a:rPr>
              <a:t>	    1.1.	Let </a:t>
            </a:r>
            <a:r>
              <a:rPr lang="en-US" sz="2200" i="1" dirty="0" err="1" smtClean="0">
                <a:solidFill>
                  <a:srgbClr val="0000CC"/>
                </a:solidFill>
              </a:rPr>
              <a:t>val</a:t>
            </a:r>
            <a:r>
              <a:rPr lang="en-US" sz="2200" dirty="0" smtClean="0">
                <a:solidFill>
                  <a:srgbClr val="0000CC"/>
                </a:solidFill>
              </a:rPr>
              <a:t> = </a:t>
            </a:r>
            <a:r>
              <a:rPr lang="en-US" sz="2200" i="1" dirty="0" smtClean="0">
                <a:solidFill>
                  <a:srgbClr val="0000CC"/>
                </a:solidFill>
              </a:rPr>
              <a:t>a</a:t>
            </a:r>
            <a:r>
              <a:rPr lang="en-US" sz="2200" dirty="0" smtClean="0">
                <a:solidFill>
                  <a:srgbClr val="0000CC"/>
                </a:solidFill>
              </a:rPr>
              <a:t>[</a:t>
            </a:r>
            <a:r>
              <a:rPr lang="en-US" sz="2200" i="1" dirty="0" smtClean="0">
                <a:solidFill>
                  <a:srgbClr val="0000CC"/>
                </a:solidFill>
              </a:rPr>
              <a:t>r</a:t>
            </a:r>
            <a:r>
              <a:rPr lang="en-US" sz="2200" dirty="0" smtClean="0">
                <a:solidFill>
                  <a:srgbClr val="0000CC"/>
                </a:solidFill>
              </a:rPr>
              <a:t>].</a:t>
            </a:r>
            <a:br>
              <a:rPr lang="en-US" sz="2200" dirty="0" smtClean="0">
                <a:solidFill>
                  <a:srgbClr val="0000CC"/>
                </a:solidFill>
              </a:rPr>
            </a:br>
            <a:r>
              <a:rPr lang="en-US" sz="2200" dirty="0" smtClean="0">
                <a:solidFill>
                  <a:srgbClr val="0000CC"/>
                </a:solidFill>
              </a:rPr>
              <a:t>	    1.2.	Insert </a:t>
            </a:r>
            <a:r>
              <a:rPr lang="en-US" sz="2200" i="1" dirty="0" err="1" smtClean="0">
                <a:solidFill>
                  <a:srgbClr val="0000CC"/>
                </a:solidFill>
              </a:rPr>
              <a:t>val</a:t>
            </a:r>
            <a:r>
              <a:rPr lang="en-US" sz="2200" dirty="0" smtClean="0">
                <a:solidFill>
                  <a:srgbClr val="0000CC"/>
                </a:solidFill>
              </a:rPr>
              <a:t> into its correct sorted position in </a:t>
            </a:r>
            <a:r>
              <a:rPr lang="en-US" sz="2200" i="1" dirty="0" smtClean="0">
                <a:solidFill>
                  <a:srgbClr val="0000CC"/>
                </a:solidFill>
              </a:rPr>
              <a:t>a</a:t>
            </a:r>
            <a:r>
              <a:rPr lang="en-US" sz="2200" dirty="0" smtClean="0">
                <a:solidFill>
                  <a:srgbClr val="0000CC"/>
                </a:solidFill>
              </a:rPr>
              <a:t>[</a:t>
            </a:r>
            <a:r>
              <a:rPr lang="en-US" sz="2200" i="1" dirty="0" smtClean="0">
                <a:solidFill>
                  <a:srgbClr val="0000CC"/>
                </a:solidFill>
              </a:rPr>
              <a:t>left</a:t>
            </a:r>
            <a:r>
              <a:rPr lang="en-US" sz="2200" dirty="0" smtClean="0">
                <a:solidFill>
                  <a:srgbClr val="0000CC"/>
                </a:solidFill>
              </a:rPr>
              <a:t>…</a:t>
            </a:r>
            <a:r>
              <a:rPr lang="en-US" sz="2200" i="1" dirty="0" smtClean="0">
                <a:solidFill>
                  <a:srgbClr val="0000CC"/>
                </a:solidFill>
              </a:rPr>
              <a:t>r</a:t>
            </a:r>
            <a:r>
              <a:rPr lang="en-US" sz="2200" dirty="0" smtClean="0">
                <a:solidFill>
                  <a:srgbClr val="0000CC"/>
                </a:solidFill>
              </a:rPr>
              <a:t>].</a:t>
            </a:r>
            <a:br>
              <a:rPr lang="en-US" sz="2200" dirty="0" smtClean="0">
                <a:solidFill>
                  <a:srgbClr val="0000CC"/>
                </a:solidFill>
              </a:rPr>
            </a:br>
            <a:r>
              <a:rPr lang="en-US" sz="2200" dirty="0" smtClean="0">
                <a:solidFill>
                  <a:srgbClr val="0000CC"/>
                </a:solidFill>
              </a:rPr>
              <a:t>   2.    Terminate.</a:t>
            </a:r>
          </a:p>
        </p:txBody>
      </p:sp>
      <p:sp>
        <p:nvSpPr>
          <p:cNvPr id="13315" name="Slide Number Placeholder 5"/>
          <p:cNvSpPr>
            <a:spLocks noGrp="1"/>
          </p:cNvSpPr>
          <p:nvPr>
            <p:ph type="sldNum" sz="quarter" idx="4294967295"/>
          </p:nvPr>
        </p:nvSpPr>
        <p:spPr>
          <a:xfrm>
            <a:off x="8686800" y="6400800"/>
            <a:ext cx="457200" cy="304800"/>
          </a:xfrm>
          <a:prstGeom prst="rect">
            <a:avLst/>
          </a:prstGeom>
          <a:noFill/>
        </p:spPr>
        <p:txBody>
          <a:bodyPr/>
          <a:lstStyle/>
          <a:p>
            <a:fld id="{20B975AA-7548-456A-BDC1-4E25F2C3994F}" type="slidenum">
              <a:rPr lang="en-AU" sz="1800" smtClean="0"/>
              <a:pPr/>
              <a:t>14</a:t>
            </a:fld>
            <a:endParaRPr lang="en-AU" sz="1800" dirty="0" smtClean="0"/>
          </a:p>
        </p:txBody>
      </p:sp>
      <p:grpSp>
        <p:nvGrpSpPr>
          <p:cNvPr id="2" name="Group 5"/>
          <p:cNvGrpSpPr>
            <a:grpSpLocks/>
          </p:cNvGrpSpPr>
          <p:nvPr/>
        </p:nvGrpSpPr>
        <p:grpSpPr bwMode="auto">
          <a:xfrm>
            <a:off x="3143240" y="3714752"/>
            <a:ext cx="2643206" cy="357190"/>
            <a:chOff x="893" y="3168"/>
            <a:chExt cx="1939" cy="367"/>
          </a:xfrm>
        </p:grpSpPr>
        <p:sp>
          <p:nvSpPr>
            <p:cNvPr id="13344" name="Freeform 6"/>
            <p:cNvSpPr>
              <a:spLocks/>
            </p:cNvSpPr>
            <p:nvPr/>
          </p:nvSpPr>
          <p:spPr bwMode="auto">
            <a:xfrm>
              <a:off x="893" y="3168"/>
              <a:ext cx="1939" cy="144"/>
            </a:xfrm>
            <a:custGeom>
              <a:avLst/>
              <a:gdLst>
                <a:gd name="T0" fmla="*/ 0 w 2099"/>
                <a:gd name="T1" fmla="*/ 0 h 137"/>
                <a:gd name="T2" fmla="*/ 4 w 2099"/>
                <a:gd name="T3" fmla="*/ 27 h 137"/>
                <a:gd name="T4" fmla="*/ 6 w 2099"/>
                <a:gd name="T5" fmla="*/ 50 h 137"/>
                <a:gd name="T6" fmla="*/ 12 w 2099"/>
                <a:gd name="T7" fmla="*/ 74 h 137"/>
                <a:gd name="T8" fmla="*/ 18 w 2099"/>
                <a:gd name="T9" fmla="*/ 96 h 137"/>
                <a:gd name="T10" fmla="*/ 28 w 2099"/>
                <a:gd name="T11" fmla="*/ 110 h 137"/>
                <a:gd name="T12" fmla="*/ 39 w 2099"/>
                <a:gd name="T13" fmla="*/ 122 h 137"/>
                <a:gd name="T14" fmla="*/ 50 w 2099"/>
                <a:gd name="T15" fmla="*/ 129 h 137"/>
                <a:gd name="T16" fmla="*/ 62 w 2099"/>
                <a:gd name="T17" fmla="*/ 133 h 137"/>
                <a:gd name="T18" fmla="*/ 312 w 2099"/>
                <a:gd name="T19" fmla="*/ 133 h 137"/>
                <a:gd name="T20" fmla="*/ 324 w 2099"/>
                <a:gd name="T21" fmla="*/ 136 h 137"/>
                <a:gd name="T22" fmla="*/ 336 w 2099"/>
                <a:gd name="T23" fmla="*/ 143 h 137"/>
                <a:gd name="T24" fmla="*/ 347 w 2099"/>
                <a:gd name="T25" fmla="*/ 155 h 137"/>
                <a:gd name="T26" fmla="*/ 357 w 2099"/>
                <a:gd name="T27" fmla="*/ 171 h 137"/>
                <a:gd name="T28" fmla="*/ 364 w 2099"/>
                <a:gd name="T29" fmla="*/ 191 h 137"/>
                <a:gd name="T30" fmla="*/ 370 w 2099"/>
                <a:gd name="T31" fmla="*/ 214 h 137"/>
                <a:gd name="T32" fmla="*/ 373 w 2099"/>
                <a:gd name="T33" fmla="*/ 234 h 137"/>
                <a:gd name="T34" fmla="*/ 375 w 2099"/>
                <a:gd name="T35" fmla="*/ 261 h 137"/>
                <a:gd name="T36" fmla="*/ 376 w 2099"/>
                <a:gd name="T37" fmla="*/ 234 h 137"/>
                <a:gd name="T38" fmla="*/ 379 w 2099"/>
                <a:gd name="T39" fmla="*/ 214 h 137"/>
                <a:gd name="T40" fmla="*/ 386 w 2099"/>
                <a:gd name="T41" fmla="*/ 191 h 137"/>
                <a:gd name="T42" fmla="*/ 394 w 2099"/>
                <a:gd name="T43" fmla="*/ 171 h 137"/>
                <a:gd name="T44" fmla="*/ 402 w 2099"/>
                <a:gd name="T45" fmla="*/ 155 h 137"/>
                <a:gd name="T46" fmla="*/ 413 w 2099"/>
                <a:gd name="T47" fmla="*/ 143 h 137"/>
                <a:gd name="T48" fmla="*/ 425 w 2099"/>
                <a:gd name="T49" fmla="*/ 136 h 137"/>
                <a:gd name="T50" fmla="*/ 437 w 2099"/>
                <a:gd name="T51" fmla="*/ 133 h 137"/>
                <a:gd name="T52" fmla="*/ 686 w 2099"/>
                <a:gd name="T53" fmla="*/ 133 h 137"/>
                <a:gd name="T54" fmla="*/ 699 w 2099"/>
                <a:gd name="T55" fmla="*/ 129 h 137"/>
                <a:gd name="T56" fmla="*/ 711 w 2099"/>
                <a:gd name="T57" fmla="*/ 122 h 137"/>
                <a:gd name="T58" fmla="*/ 721 w 2099"/>
                <a:gd name="T59" fmla="*/ 110 h 137"/>
                <a:gd name="T60" fmla="*/ 731 w 2099"/>
                <a:gd name="T61" fmla="*/ 96 h 137"/>
                <a:gd name="T62" fmla="*/ 738 w 2099"/>
                <a:gd name="T63" fmla="*/ 74 h 137"/>
                <a:gd name="T64" fmla="*/ 745 w 2099"/>
                <a:gd name="T65" fmla="*/ 50 h 137"/>
                <a:gd name="T66" fmla="*/ 748 w 2099"/>
                <a:gd name="T67" fmla="*/ 27 h 137"/>
                <a:gd name="T68" fmla="*/ 749 w 2099"/>
                <a:gd name="T69" fmla="*/ 0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99"/>
                <a:gd name="T106" fmla="*/ 0 h 137"/>
                <a:gd name="T107" fmla="*/ 2099 w 2099"/>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99" h="137">
                  <a:moveTo>
                    <a:pt x="0" y="0"/>
                  </a:moveTo>
                  <a:lnTo>
                    <a:pt x="4" y="14"/>
                  </a:lnTo>
                  <a:lnTo>
                    <a:pt x="13" y="27"/>
                  </a:lnTo>
                  <a:lnTo>
                    <a:pt x="31" y="39"/>
                  </a:lnTo>
                  <a:lnTo>
                    <a:pt x="52" y="50"/>
                  </a:lnTo>
                  <a:lnTo>
                    <a:pt x="77" y="58"/>
                  </a:lnTo>
                  <a:lnTo>
                    <a:pt x="107" y="64"/>
                  </a:lnTo>
                  <a:lnTo>
                    <a:pt x="140" y="68"/>
                  </a:lnTo>
                  <a:lnTo>
                    <a:pt x="175" y="69"/>
                  </a:lnTo>
                  <a:lnTo>
                    <a:pt x="875" y="69"/>
                  </a:lnTo>
                  <a:lnTo>
                    <a:pt x="909" y="71"/>
                  </a:lnTo>
                  <a:lnTo>
                    <a:pt x="942" y="75"/>
                  </a:lnTo>
                  <a:lnTo>
                    <a:pt x="973" y="81"/>
                  </a:lnTo>
                  <a:lnTo>
                    <a:pt x="998" y="89"/>
                  </a:lnTo>
                  <a:lnTo>
                    <a:pt x="1019" y="100"/>
                  </a:lnTo>
                  <a:lnTo>
                    <a:pt x="1036" y="112"/>
                  </a:lnTo>
                  <a:lnTo>
                    <a:pt x="1046" y="123"/>
                  </a:lnTo>
                  <a:lnTo>
                    <a:pt x="1050" y="137"/>
                  </a:lnTo>
                  <a:lnTo>
                    <a:pt x="1053" y="123"/>
                  </a:lnTo>
                  <a:lnTo>
                    <a:pt x="1063" y="112"/>
                  </a:lnTo>
                  <a:lnTo>
                    <a:pt x="1080" y="100"/>
                  </a:lnTo>
                  <a:lnTo>
                    <a:pt x="1102" y="89"/>
                  </a:lnTo>
                  <a:lnTo>
                    <a:pt x="1127" y="81"/>
                  </a:lnTo>
                  <a:lnTo>
                    <a:pt x="1157" y="75"/>
                  </a:lnTo>
                  <a:lnTo>
                    <a:pt x="1190" y="71"/>
                  </a:lnTo>
                  <a:lnTo>
                    <a:pt x="1225" y="69"/>
                  </a:lnTo>
                  <a:lnTo>
                    <a:pt x="1925" y="69"/>
                  </a:lnTo>
                  <a:lnTo>
                    <a:pt x="1959" y="68"/>
                  </a:lnTo>
                  <a:lnTo>
                    <a:pt x="1992" y="64"/>
                  </a:lnTo>
                  <a:lnTo>
                    <a:pt x="2023" y="58"/>
                  </a:lnTo>
                  <a:lnTo>
                    <a:pt x="2048" y="50"/>
                  </a:lnTo>
                  <a:lnTo>
                    <a:pt x="2069" y="39"/>
                  </a:lnTo>
                  <a:lnTo>
                    <a:pt x="2086" y="27"/>
                  </a:lnTo>
                  <a:lnTo>
                    <a:pt x="2096" y="14"/>
                  </a:lnTo>
                  <a:lnTo>
                    <a:pt x="2099" y="0"/>
                  </a:lnTo>
                </a:path>
              </a:pathLst>
            </a:custGeom>
            <a:noFill/>
            <a:ln w="19050">
              <a:solidFill>
                <a:srgbClr val="008000"/>
              </a:solidFill>
              <a:round/>
              <a:headEnd/>
              <a:tailEnd/>
            </a:ln>
          </p:spPr>
          <p:txBody>
            <a:bodyPr/>
            <a:lstStyle/>
            <a:p>
              <a:endParaRPr lang="en-US"/>
            </a:p>
          </p:txBody>
        </p:sp>
        <p:sp>
          <p:nvSpPr>
            <p:cNvPr id="13345" name="Rectangle 7"/>
            <p:cNvSpPr>
              <a:spLocks noChangeArrowheads="1"/>
            </p:cNvSpPr>
            <p:nvPr/>
          </p:nvSpPr>
          <p:spPr bwMode="auto">
            <a:xfrm>
              <a:off x="960" y="3343"/>
              <a:ext cx="1802" cy="192"/>
            </a:xfrm>
            <a:prstGeom prst="rect">
              <a:avLst/>
            </a:prstGeom>
            <a:noFill/>
            <a:ln w="9525">
              <a:noFill/>
              <a:miter lim="800000"/>
              <a:headEnd/>
              <a:tailEnd/>
            </a:ln>
          </p:spPr>
          <p:txBody>
            <a:bodyPr lIns="0" tIns="0" rIns="0" bIns="0">
              <a:spAutoFit/>
            </a:bodyPr>
            <a:lstStyle/>
            <a:p>
              <a:pPr algn="ctr" eaLnBrk="0" hangingPunct="0"/>
              <a:r>
                <a:rPr lang="en-US" sz="2000" dirty="0">
                  <a:solidFill>
                    <a:srgbClr val="008000"/>
                  </a:solidFill>
                </a:rPr>
                <a:t>inserted (sorted)</a:t>
              </a:r>
            </a:p>
          </p:txBody>
        </p:sp>
      </p:grpSp>
      <p:grpSp>
        <p:nvGrpSpPr>
          <p:cNvPr id="3" name="Group 8"/>
          <p:cNvGrpSpPr>
            <a:grpSpLocks/>
          </p:cNvGrpSpPr>
          <p:nvPr/>
        </p:nvGrpSpPr>
        <p:grpSpPr bwMode="auto">
          <a:xfrm>
            <a:off x="6000760" y="3714752"/>
            <a:ext cx="2714624" cy="357190"/>
            <a:chOff x="2832" y="3168"/>
            <a:chExt cx="1920" cy="367"/>
          </a:xfrm>
        </p:grpSpPr>
        <p:sp>
          <p:nvSpPr>
            <p:cNvPr id="13342" name="Freeform 9"/>
            <p:cNvSpPr>
              <a:spLocks/>
            </p:cNvSpPr>
            <p:nvPr/>
          </p:nvSpPr>
          <p:spPr bwMode="auto">
            <a:xfrm>
              <a:off x="2832" y="3168"/>
              <a:ext cx="1920" cy="144"/>
            </a:xfrm>
            <a:custGeom>
              <a:avLst/>
              <a:gdLst>
                <a:gd name="T0" fmla="*/ 0 w 1644"/>
                <a:gd name="T1" fmla="*/ 0 h 137"/>
                <a:gd name="T2" fmla="*/ 2 w 1644"/>
                <a:gd name="T3" fmla="*/ 27 h 137"/>
                <a:gd name="T4" fmla="*/ 89 w 1644"/>
                <a:gd name="T5" fmla="*/ 50 h 137"/>
                <a:gd name="T6" fmla="*/ 187 w 1644"/>
                <a:gd name="T7" fmla="*/ 74 h 137"/>
                <a:gd name="T8" fmla="*/ 307 w 1644"/>
                <a:gd name="T9" fmla="*/ 96 h 137"/>
                <a:gd name="T10" fmla="*/ 454 w 1644"/>
                <a:gd name="T11" fmla="*/ 110 h 137"/>
                <a:gd name="T12" fmla="*/ 620 w 1644"/>
                <a:gd name="T13" fmla="*/ 122 h 137"/>
                <a:gd name="T14" fmla="*/ 820 w 1644"/>
                <a:gd name="T15" fmla="*/ 129 h 137"/>
                <a:gd name="T16" fmla="*/ 1031 w 1644"/>
                <a:gd name="T17" fmla="*/ 133 h 137"/>
                <a:gd name="T18" fmla="*/ 5152 w 1644"/>
                <a:gd name="T19" fmla="*/ 133 h 137"/>
                <a:gd name="T20" fmla="*/ 5371 w 1644"/>
                <a:gd name="T21" fmla="*/ 136 h 137"/>
                <a:gd name="T22" fmla="*/ 5560 w 1644"/>
                <a:gd name="T23" fmla="*/ 143 h 137"/>
                <a:gd name="T24" fmla="*/ 5730 w 1644"/>
                <a:gd name="T25" fmla="*/ 155 h 137"/>
                <a:gd name="T26" fmla="*/ 5880 w 1644"/>
                <a:gd name="T27" fmla="*/ 171 h 137"/>
                <a:gd name="T28" fmla="*/ 6017 w 1644"/>
                <a:gd name="T29" fmla="*/ 191 h 137"/>
                <a:gd name="T30" fmla="*/ 6105 w 1644"/>
                <a:gd name="T31" fmla="*/ 214 h 137"/>
                <a:gd name="T32" fmla="*/ 6183 w 1644"/>
                <a:gd name="T33" fmla="*/ 234 h 137"/>
                <a:gd name="T34" fmla="*/ 6184 w 1644"/>
                <a:gd name="T35" fmla="*/ 261 h 137"/>
                <a:gd name="T36" fmla="*/ 6208 w 1644"/>
                <a:gd name="T37" fmla="*/ 234 h 137"/>
                <a:gd name="T38" fmla="*/ 6281 w 1644"/>
                <a:gd name="T39" fmla="*/ 214 h 137"/>
                <a:gd name="T40" fmla="*/ 6366 w 1644"/>
                <a:gd name="T41" fmla="*/ 191 h 137"/>
                <a:gd name="T42" fmla="*/ 6497 w 1644"/>
                <a:gd name="T43" fmla="*/ 171 h 137"/>
                <a:gd name="T44" fmla="*/ 6638 w 1644"/>
                <a:gd name="T45" fmla="*/ 155 h 137"/>
                <a:gd name="T46" fmla="*/ 6816 w 1644"/>
                <a:gd name="T47" fmla="*/ 143 h 137"/>
                <a:gd name="T48" fmla="*/ 7025 w 1644"/>
                <a:gd name="T49" fmla="*/ 136 h 137"/>
                <a:gd name="T50" fmla="*/ 7221 w 1644"/>
                <a:gd name="T51" fmla="*/ 133 h 137"/>
                <a:gd name="T52" fmla="*/ 11337 w 1644"/>
                <a:gd name="T53" fmla="*/ 133 h 137"/>
                <a:gd name="T54" fmla="*/ 11547 w 1644"/>
                <a:gd name="T55" fmla="*/ 129 h 137"/>
                <a:gd name="T56" fmla="*/ 11747 w 1644"/>
                <a:gd name="T57" fmla="*/ 122 h 137"/>
                <a:gd name="T58" fmla="*/ 11919 w 1644"/>
                <a:gd name="T59" fmla="*/ 110 h 137"/>
                <a:gd name="T60" fmla="*/ 12058 w 1644"/>
                <a:gd name="T61" fmla="*/ 96 h 137"/>
                <a:gd name="T62" fmla="*/ 12183 w 1644"/>
                <a:gd name="T63" fmla="*/ 74 h 137"/>
                <a:gd name="T64" fmla="*/ 12281 w 1644"/>
                <a:gd name="T65" fmla="*/ 50 h 137"/>
                <a:gd name="T66" fmla="*/ 12352 w 1644"/>
                <a:gd name="T67" fmla="*/ 27 h 137"/>
                <a:gd name="T68" fmla="*/ 12360 w 1644"/>
                <a:gd name="T69" fmla="*/ 0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44"/>
                <a:gd name="T106" fmla="*/ 0 h 137"/>
                <a:gd name="T107" fmla="*/ 1644 w 1644"/>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44" h="137">
                  <a:moveTo>
                    <a:pt x="0" y="0"/>
                  </a:moveTo>
                  <a:lnTo>
                    <a:pt x="2" y="14"/>
                  </a:lnTo>
                  <a:lnTo>
                    <a:pt x="12" y="27"/>
                  </a:lnTo>
                  <a:lnTo>
                    <a:pt x="24" y="39"/>
                  </a:lnTo>
                  <a:lnTo>
                    <a:pt x="41" y="50"/>
                  </a:lnTo>
                  <a:lnTo>
                    <a:pt x="60" y="58"/>
                  </a:lnTo>
                  <a:lnTo>
                    <a:pt x="83" y="64"/>
                  </a:lnTo>
                  <a:lnTo>
                    <a:pt x="110" y="68"/>
                  </a:lnTo>
                  <a:lnTo>
                    <a:pt x="137" y="69"/>
                  </a:lnTo>
                  <a:lnTo>
                    <a:pt x="685" y="69"/>
                  </a:lnTo>
                  <a:lnTo>
                    <a:pt x="714" y="71"/>
                  </a:lnTo>
                  <a:lnTo>
                    <a:pt x="739" y="75"/>
                  </a:lnTo>
                  <a:lnTo>
                    <a:pt x="762" y="81"/>
                  </a:lnTo>
                  <a:lnTo>
                    <a:pt x="783" y="89"/>
                  </a:lnTo>
                  <a:lnTo>
                    <a:pt x="800" y="100"/>
                  </a:lnTo>
                  <a:lnTo>
                    <a:pt x="812" y="112"/>
                  </a:lnTo>
                  <a:lnTo>
                    <a:pt x="822" y="123"/>
                  </a:lnTo>
                  <a:lnTo>
                    <a:pt x="823" y="137"/>
                  </a:lnTo>
                  <a:lnTo>
                    <a:pt x="825" y="123"/>
                  </a:lnTo>
                  <a:lnTo>
                    <a:pt x="835" y="112"/>
                  </a:lnTo>
                  <a:lnTo>
                    <a:pt x="847" y="100"/>
                  </a:lnTo>
                  <a:lnTo>
                    <a:pt x="864" y="89"/>
                  </a:lnTo>
                  <a:lnTo>
                    <a:pt x="883" y="81"/>
                  </a:lnTo>
                  <a:lnTo>
                    <a:pt x="906" y="75"/>
                  </a:lnTo>
                  <a:lnTo>
                    <a:pt x="933" y="71"/>
                  </a:lnTo>
                  <a:lnTo>
                    <a:pt x="960" y="69"/>
                  </a:lnTo>
                  <a:lnTo>
                    <a:pt x="1508" y="69"/>
                  </a:lnTo>
                  <a:lnTo>
                    <a:pt x="1535" y="68"/>
                  </a:lnTo>
                  <a:lnTo>
                    <a:pt x="1562" y="64"/>
                  </a:lnTo>
                  <a:lnTo>
                    <a:pt x="1585" y="58"/>
                  </a:lnTo>
                  <a:lnTo>
                    <a:pt x="1604" y="50"/>
                  </a:lnTo>
                  <a:lnTo>
                    <a:pt x="1621" y="39"/>
                  </a:lnTo>
                  <a:lnTo>
                    <a:pt x="1633" y="27"/>
                  </a:lnTo>
                  <a:lnTo>
                    <a:pt x="1643" y="14"/>
                  </a:lnTo>
                  <a:lnTo>
                    <a:pt x="1644" y="0"/>
                  </a:lnTo>
                </a:path>
              </a:pathLst>
            </a:custGeom>
            <a:noFill/>
            <a:ln w="19050">
              <a:solidFill>
                <a:srgbClr val="008000"/>
              </a:solidFill>
              <a:round/>
              <a:headEnd/>
              <a:tailEnd/>
            </a:ln>
          </p:spPr>
          <p:txBody>
            <a:bodyPr/>
            <a:lstStyle/>
            <a:p>
              <a:endParaRPr lang="en-US"/>
            </a:p>
          </p:txBody>
        </p:sp>
        <p:sp>
          <p:nvSpPr>
            <p:cNvPr id="13343" name="Rectangle 10"/>
            <p:cNvSpPr>
              <a:spLocks noChangeArrowheads="1"/>
            </p:cNvSpPr>
            <p:nvPr/>
          </p:nvSpPr>
          <p:spPr bwMode="auto">
            <a:xfrm>
              <a:off x="2880" y="3343"/>
              <a:ext cx="1824" cy="192"/>
            </a:xfrm>
            <a:prstGeom prst="rect">
              <a:avLst/>
            </a:prstGeom>
            <a:noFill/>
            <a:ln w="9525">
              <a:noFill/>
              <a:miter lim="800000"/>
              <a:headEnd/>
              <a:tailEnd/>
            </a:ln>
          </p:spPr>
          <p:txBody>
            <a:bodyPr lIns="0" tIns="0" rIns="0" bIns="0">
              <a:spAutoFit/>
            </a:bodyPr>
            <a:lstStyle/>
            <a:p>
              <a:pPr algn="ctr" eaLnBrk="0" hangingPunct="0"/>
              <a:r>
                <a:rPr lang="en-US" sz="2000" dirty="0">
                  <a:solidFill>
                    <a:srgbClr val="008000"/>
                  </a:solidFill>
                </a:rPr>
                <a:t>still to be inserted</a:t>
              </a:r>
            </a:p>
          </p:txBody>
        </p:sp>
      </p:grpSp>
      <p:grpSp>
        <p:nvGrpSpPr>
          <p:cNvPr id="4" name="Group 11"/>
          <p:cNvGrpSpPr>
            <a:grpSpLocks/>
          </p:cNvGrpSpPr>
          <p:nvPr/>
        </p:nvGrpSpPr>
        <p:grpSpPr bwMode="auto">
          <a:xfrm>
            <a:off x="2714612" y="2928934"/>
            <a:ext cx="6108713" cy="833441"/>
            <a:chOff x="653" y="2688"/>
            <a:chExt cx="4118" cy="480"/>
          </a:xfrm>
        </p:grpSpPr>
        <p:sp>
          <p:nvSpPr>
            <p:cNvPr id="13324" name="Rectangle 12"/>
            <p:cNvSpPr>
              <a:spLocks noChangeArrowheads="1"/>
            </p:cNvSpPr>
            <p:nvPr/>
          </p:nvSpPr>
          <p:spPr bwMode="auto">
            <a:xfrm>
              <a:off x="1373" y="2698"/>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left</a:t>
              </a:r>
              <a:r>
                <a:rPr lang="en-US" sz="1800">
                  <a:solidFill>
                    <a:srgbClr val="000000"/>
                  </a:solidFill>
                </a:rPr>
                <a:t>+1</a:t>
              </a:r>
            </a:p>
          </p:txBody>
        </p:sp>
        <p:sp>
          <p:nvSpPr>
            <p:cNvPr id="13325" name="Rectangle 13"/>
            <p:cNvSpPr>
              <a:spLocks noChangeArrowheads="1"/>
            </p:cNvSpPr>
            <p:nvPr/>
          </p:nvSpPr>
          <p:spPr bwMode="auto">
            <a:xfrm>
              <a:off x="653" y="2881"/>
              <a:ext cx="206" cy="205"/>
            </a:xfrm>
            <a:prstGeom prst="rect">
              <a:avLst/>
            </a:prstGeom>
            <a:noFill/>
            <a:ln w="9525">
              <a:noFill/>
              <a:miter lim="800000"/>
              <a:headEnd/>
              <a:tailEnd/>
            </a:ln>
          </p:spPr>
          <p:txBody>
            <a:bodyPr/>
            <a:lstStyle/>
            <a:p>
              <a:endParaRPr lang="en-US"/>
            </a:p>
          </p:txBody>
        </p:sp>
        <p:sp>
          <p:nvSpPr>
            <p:cNvPr id="13326" name="Rectangle 14"/>
            <p:cNvSpPr>
              <a:spLocks noChangeArrowheads="1"/>
            </p:cNvSpPr>
            <p:nvPr/>
          </p:nvSpPr>
          <p:spPr bwMode="auto">
            <a:xfrm>
              <a:off x="773" y="2881"/>
              <a:ext cx="80" cy="192"/>
            </a:xfrm>
            <a:prstGeom prst="rect">
              <a:avLst/>
            </a:prstGeom>
            <a:noFill/>
            <a:ln w="9525">
              <a:noFill/>
              <a:miter lim="800000"/>
              <a:headEnd/>
              <a:tailEnd/>
            </a:ln>
          </p:spPr>
          <p:txBody>
            <a:bodyPr wrap="none" lIns="0" tIns="0" rIns="0" bIns="0">
              <a:spAutoFit/>
            </a:bodyPr>
            <a:lstStyle/>
            <a:p>
              <a:pPr eaLnBrk="0" hangingPunct="0"/>
              <a:r>
                <a:rPr lang="en-US" sz="2000" i="1">
                  <a:solidFill>
                    <a:srgbClr val="000000"/>
                  </a:solidFill>
                </a:rPr>
                <a:t>a</a:t>
              </a:r>
              <a:endParaRPr lang="en-US"/>
            </a:p>
          </p:txBody>
        </p:sp>
        <p:sp>
          <p:nvSpPr>
            <p:cNvPr id="13327" name="Rectangle 15"/>
            <p:cNvSpPr>
              <a:spLocks noChangeArrowheads="1"/>
            </p:cNvSpPr>
            <p:nvPr/>
          </p:nvSpPr>
          <p:spPr bwMode="auto">
            <a:xfrm>
              <a:off x="893" y="2871"/>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13328" name="Rectangle 16"/>
            <p:cNvSpPr>
              <a:spLocks noChangeArrowheads="1"/>
            </p:cNvSpPr>
            <p:nvPr/>
          </p:nvSpPr>
          <p:spPr bwMode="auto">
            <a:xfrm>
              <a:off x="1373" y="2871"/>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13329" name="Rectangle 17"/>
            <p:cNvSpPr>
              <a:spLocks noChangeArrowheads="1"/>
            </p:cNvSpPr>
            <p:nvPr/>
          </p:nvSpPr>
          <p:spPr bwMode="auto">
            <a:xfrm>
              <a:off x="1872" y="2871"/>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13330" name="Rectangle 18"/>
            <p:cNvSpPr>
              <a:spLocks noChangeArrowheads="1"/>
            </p:cNvSpPr>
            <p:nvPr/>
          </p:nvSpPr>
          <p:spPr bwMode="auto">
            <a:xfrm>
              <a:off x="2352" y="2871"/>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13331" name="Rectangle 19"/>
            <p:cNvSpPr>
              <a:spLocks noChangeArrowheads="1"/>
            </p:cNvSpPr>
            <p:nvPr/>
          </p:nvSpPr>
          <p:spPr bwMode="auto">
            <a:xfrm>
              <a:off x="2832" y="2871"/>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13332" name="Rectangle 20"/>
            <p:cNvSpPr>
              <a:spLocks noChangeArrowheads="1"/>
            </p:cNvSpPr>
            <p:nvPr/>
          </p:nvSpPr>
          <p:spPr bwMode="auto">
            <a:xfrm>
              <a:off x="3773" y="2871"/>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13333" name="Rectangle 21"/>
            <p:cNvSpPr>
              <a:spLocks noChangeArrowheads="1"/>
            </p:cNvSpPr>
            <p:nvPr/>
          </p:nvSpPr>
          <p:spPr bwMode="auto">
            <a:xfrm>
              <a:off x="2832" y="2688"/>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r</a:t>
              </a:r>
              <a:endParaRPr lang="en-US" sz="1800">
                <a:solidFill>
                  <a:srgbClr val="000000"/>
                </a:solidFill>
              </a:endParaRPr>
            </a:p>
          </p:txBody>
        </p:sp>
        <p:sp>
          <p:nvSpPr>
            <p:cNvPr id="13334" name="Rectangle 22"/>
            <p:cNvSpPr>
              <a:spLocks noChangeArrowheads="1"/>
            </p:cNvSpPr>
            <p:nvPr/>
          </p:nvSpPr>
          <p:spPr bwMode="auto">
            <a:xfrm>
              <a:off x="3773" y="2688"/>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right</a:t>
              </a:r>
              <a:r>
                <a:rPr lang="en-US" sz="1800">
                  <a:solidFill>
                    <a:srgbClr val="000000"/>
                  </a:solidFill>
                  <a:cs typeface="Times New Roman" pitchFamily="18" charset="0"/>
                </a:rPr>
                <a:t>–</a:t>
              </a:r>
              <a:r>
                <a:rPr lang="en-US" sz="1800">
                  <a:solidFill>
                    <a:srgbClr val="000000"/>
                  </a:solidFill>
                </a:rPr>
                <a:t>1</a:t>
              </a:r>
            </a:p>
          </p:txBody>
        </p:sp>
        <p:sp>
          <p:nvSpPr>
            <p:cNvPr id="13335" name="Rectangle 23"/>
            <p:cNvSpPr>
              <a:spLocks noChangeArrowheads="1"/>
            </p:cNvSpPr>
            <p:nvPr/>
          </p:nvSpPr>
          <p:spPr bwMode="auto">
            <a:xfrm>
              <a:off x="893" y="2698"/>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left</a:t>
              </a:r>
              <a:endParaRPr lang="en-US" sz="1800">
                <a:solidFill>
                  <a:srgbClr val="000000"/>
                </a:solidFill>
              </a:endParaRPr>
            </a:p>
          </p:txBody>
        </p:sp>
        <p:sp>
          <p:nvSpPr>
            <p:cNvPr id="13336" name="Rectangle 24"/>
            <p:cNvSpPr>
              <a:spLocks noChangeArrowheads="1"/>
            </p:cNvSpPr>
            <p:nvPr/>
          </p:nvSpPr>
          <p:spPr bwMode="auto">
            <a:xfrm>
              <a:off x="2352" y="2698"/>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r</a:t>
              </a:r>
              <a:r>
                <a:rPr lang="en-US" sz="1800">
                  <a:solidFill>
                    <a:srgbClr val="000000"/>
                  </a:solidFill>
                  <a:cs typeface="Times New Roman" pitchFamily="18" charset="0"/>
                </a:rPr>
                <a:t>–</a:t>
              </a:r>
              <a:r>
                <a:rPr lang="en-US" sz="1800">
                  <a:solidFill>
                    <a:srgbClr val="000000"/>
                  </a:solidFill>
                </a:rPr>
                <a:t>1</a:t>
              </a:r>
            </a:p>
          </p:txBody>
        </p:sp>
        <p:sp>
          <p:nvSpPr>
            <p:cNvPr id="13337" name="Rectangle 25"/>
            <p:cNvSpPr>
              <a:spLocks noChangeArrowheads="1"/>
            </p:cNvSpPr>
            <p:nvPr/>
          </p:nvSpPr>
          <p:spPr bwMode="auto">
            <a:xfrm>
              <a:off x="3293" y="2871"/>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13338" name="Freeform 26"/>
            <p:cNvSpPr>
              <a:spLocks/>
            </p:cNvSpPr>
            <p:nvPr/>
          </p:nvSpPr>
          <p:spPr bwMode="auto">
            <a:xfrm>
              <a:off x="2016" y="2832"/>
              <a:ext cx="192" cy="336"/>
            </a:xfrm>
            <a:custGeom>
              <a:avLst/>
              <a:gdLst>
                <a:gd name="T0" fmla="*/ 96 w 192"/>
                <a:gd name="T1" fmla="*/ 0 h 336"/>
                <a:gd name="T2" fmla="*/ 192 w 192"/>
                <a:gd name="T3" fmla="*/ 0 h 336"/>
                <a:gd name="T4" fmla="*/ 96 w 192"/>
                <a:gd name="T5" fmla="*/ 336 h 336"/>
                <a:gd name="T6" fmla="*/ 0 w 192"/>
                <a:gd name="T7" fmla="*/ 336 h 336"/>
                <a:gd name="T8" fmla="*/ 96 w 192"/>
                <a:gd name="T9" fmla="*/ 0 h 336"/>
                <a:gd name="T10" fmla="*/ 0 60000 65536"/>
                <a:gd name="T11" fmla="*/ 0 60000 65536"/>
                <a:gd name="T12" fmla="*/ 0 60000 65536"/>
                <a:gd name="T13" fmla="*/ 0 60000 65536"/>
                <a:gd name="T14" fmla="*/ 0 60000 65536"/>
                <a:gd name="T15" fmla="*/ 0 w 192"/>
                <a:gd name="T16" fmla="*/ 0 h 336"/>
                <a:gd name="T17" fmla="*/ 192 w 192"/>
                <a:gd name="T18" fmla="*/ 336 h 336"/>
              </a:gdLst>
              <a:ahLst/>
              <a:cxnLst>
                <a:cxn ang="T10">
                  <a:pos x="T0" y="T1"/>
                </a:cxn>
                <a:cxn ang="T11">
                  <a:pos x="T2" y="T3"/>
                </a:cxn>
                <a:cxn ang="T12">
                  <a:pos x="T4" y="T5"/>
                </a:cxn>
                <a:cxn ang="T13">
                  <a:pos x="T6" y="T7"/>
                </a:cxn>
                <a:cxn ang="T14">
                  <a:pos x="T8" y="T9"/>
                </a:cxn>
              </a:cxnLst>
              <a:rect l="T15" t="T16" r="T17" b="T18"/>
              <a:pathLst>
                <a:path w="192" h="336">
                  <a:moveTo>
                    <a:pt x="96" y="0"/>
                  </a:moveTo>
                  <a:lnTo>
                    <a:pt x="192" y="0"/>
                  </a:lnTo>
                  <a:lnTo>
                    <a:pt x="96" y="336"/>
                  </a:lnTo>
                  <a:lnTo>
                    <a:pt x="0" y="336"/>
                  </a:lnTo>
                  <a:lnTo>
                    <a:pt x="96" y="0"/>
                  </a:lnTo>
                  <a:close/>
                </a:path>
              </a:pathLst>
            </a:custGeom>
            <a:solidFill>
              <a:schemeClr val="bg1"/>
            </a:solidFill>
            <a:ln w="9525">
              <a:noFill/>
              <a:round/>
              <a:headEnd/>
              <a:tailEnd/>
            </a:ln>
          </p:spPr>
          <p:txBody>
            <a:bodyPr lIns="54000" rIns="54000"/>
            <a:lstStyle/>
            <a:p>
              <a:endParaRPr lang="en-US"/>
            </a:p>
          </p:txBody>
        </p:sp>
        <p:sp>
          <p:nvSpPr>
            <p:cNvPr id="13339" name="Freeform 27"/>
            <p:cNvSpPr>
              <a:spLocks/>
            </p:cNvSpPr>
            <p:nvPr/>
          </p:nvSpPr>
          <p:spPr bwMode="auto">
            <a:xfrm>
              <a:off x="3437" y="2832"/>
              <a:ext cx="192" cy="336"/>
            </a:xfrm>
            <a:custGeom>
              <a:avLst/>
              <a:gdLst>
                <a:gd name="T0" fmla="*/ 96 w 192"/>
                <a:gd name="T1" fmla="*/ 0 h 336"/>
                <a:gd name="T2" fmla="*/ 192 w 192"/>
                <a:gd name="T3" fmla="*/ 0 h 336"/>
                <a:gd name="T4" fmla="*/ 96 w 192"/>
                <a:gd name="T5" fmla="*/ 336 h 336"/>
                <a:gd name="T6" fmla="*/ 0 w 192"/>
                <a:gd name="T7" fmla="*/ 336 h 336"/>
                <a:gd name="T8" fmla="*/ 96 w 192"/>
                <a:gd name="T9" fmla="*/ 0 h 336"/>
                <a:gd name="T10" fmla="*/ 0 60000 65536"/>
                <a:gd name="T11" fmla="*/ 0 60000 65536"/>
                <a:gd name="T12" fmla="*/ 0 60000 65536"/>
                <a:gd name="T13" fmla="*/ 0 60000 65536"/>
                <a:gd name="T14" fmla="*/ 0 60000 65536"/>
                <a:gd name="T15" fmla="*/ 0 w 192"/>
                <a:gd name="T16" fmla="*/ 0 h 336"/>
                <a:gd name="T17" fmla="*/ 192 w 192"/>
                <a:gd name="T18" fmla="*/ 336 h 336"/>
              </a:gdLst>
              <a:ahLst/>
              <a:cxnLst>
                <a:cxn ang="T10">
                  <a:pos x="T0" y="T1"/>
                </a:cxn>
                <a:cxn ang="T11">
                  <a:pos x="T2" y="T3"/>
                </a:cxn>
                <a:cxn ang="T12">
                  <a:pos x="T4" y="T5"/>
                </a:cxn>
                <a:cxn ang="T13">
                  <a:pos x="T6" y="T7"/>
                </a:cxn>
                <a:cxn ang="T14">
                  <a:pos x="T8" y="T9"/>
                </a:cxn>
              </a:cxnLst>
              <a:rect l="T15" t="T16" r="T17" b="T18"/>
              <a:pathLst>
                <a:path w="192" h="336">
                  <a:moveTo>
                    <a:pt x="96" y="0"/>
                  </a:moveTo>
                  <a:lnTo>
                    <a:pt x="192" y="0"/>
                  </a:lnTo>
                  <a:lnTo>
                    <a:pt x="96" y="336"/>
                  </a:lnTo>
                  <a:lnTo>
                    <a:pt x="0" y="336"/>
                  </a:lnTo>
                  <a:lnTo>
                    <a:pt x="96" y="0"/>
                  </a:lnTo>
                  <a:close/>
                </a:path>
              </a:pathLst>
            </a:custGeom>
            <a:solidFill>
              <a:schemeClr val="bg1"/>
            </a:solidFill>
            <a:ln w="9525">
              <a:noFill/>
              <a:round/>
              <a:headEnd/>
              <a:tailEnd/>
            </a:ln>
          </p:spPr>
          <p:txBody>
            <a:bodyPr lIns="54000" rIns="54000"/>
            <a:lstStyle/>
            <a:p>
              <a:endParaRPr lang="en-US"/>
            </a:p>
          </p:txBody>
        </p:sp>
        <p:sp>
          <p:nvSpPr>
            <p:cNvPr id="13340" name="Rectangle 28"/>
            <p:cNvSpPr>
              <a:spLocks noChangeArrowheads="1"/>
            </p:cNvSpPr>
            <p:nvPr/>
          </p:nvSpPr>
          <p:spPr bwMode="auto">
            <a:xfrm>
              <a:off x="4272" y="2871"/>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13341" name="Rectangle 29"/>
            <p:cNvSpPr>
              <a:spLocks noChangeArrowheads="1"/>
            </p:cNvSpPr>
            <p:nvPr/>
          </p:nvSpPr>
          <p:spPr bwMode="auto">
            <a:xfrm>
              <a:off x="4272" y="2688"/>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right</a:t>
              </a:r>
              <a:endParaRPr lang="en-US" sz="1800">
                <a:solidFill>
                  <a:srgbClr val="000000"/>
                </a:solidFill>
              </a:endParaRPr>
            </a:p>
          </p:txBody>
        </p:sp>
      </p:grpSp>
      <p:sp>
        <p:nvSpPr>
          <p:cNvPr id="12297" name="Rectangle 30"/>
          <p:cNvSpPr>
            <a:spLocks noChangeArrowheads="1"/>
          </p:cNvSpPr>
          <p:nvPr/>
        </p:nvSpPr>
        <p:spPr bwMode="auto">
          <a:xfrm>
            <a:off x="228600" y="5562600"/>
            <a:ext cx="2209800" cy="457200"/>
          </a:xfrm>
          <a:prstGeom prst="rect">
            <a:avLst/>
          </a:prstGeom>
          <a:noFill/>
          <a:ln w="9525">
            <a:noFill/>
            <a:miter lim="800000"/>
            <a:headEnd/>
            <a:tailEnd/>
          </a:ln>
        </p:spPr>
        <p:txBody>
          <a:bodyPr/>
          <a:lstStyle/>
          <a:p>
            <a:pPr marL="342900" indent="-342900">
              <a:spcBef>
                <a:spcPct val="20000"/>
              </a:spcBef>
              <a:buFontTx/>
              <a:buBlip>
                <a:blip r:embed="rId3"/>
              </a:buBlip>
              <a:tabLst>
                <a:tab pos="762000" algn="l"/>
                <a:tab pos="1333500" algn="l"/>
              </a:tabLst>
            </a:pPr>
            <a:endParaRPr lang="en-US">
              <a:latin typeface="Arial Narrow" pitchFamily="34" charset="0"/>
            </a:endParaRPr>
          </a:p>
        </p:txBody>
      </p:sp>
      <p:sp>
        <p:nvSpPr>
          <p:cNvPr id="33" name="Rectangle 32"/>
          <p:cNvSpPr>
            <a:spLocks noChangeArrowheads="1"/>
          </p:cNvSpPr>
          <p:nvPr/>
        </p:nvSpPr>
        <p:spPr bwMode="auto">
          <a:xfrm>
            <a:off x="6143604" y="4214818"/>
            <a:ext cx="3000396" cy="1143008"/>
          </a:xfrm>
          <a:prstGeom prst="rect">
            <a:avLst/>
          </a:prstGeom>
          <a:solidFill>
            <a:schemeClr val="accent1"/>
          </a:solidFill>
          <a:ln w="9525" algn="ctr">
            <a:solidFill>
              <a:schemeClr val="tx1"/>
            </a:solidFill>
            <a:round/>
            <a:headEnd/>
            <a:tailEnd/>
          </a:ln>
        </p:spPr>
        <p:txBody>
          <a:bodyPr wrap="none" lIns="54000" rIns="54000"/>
          <a:lstStyle/>
          <a:p>
            <a:r>
              <a:rPr lang="en-US" sz="1400" dirty="0"/>
              <a:t>Step 1.2 can be implemented </a:t>
            </a:r>
            <a:r>
              <a:rPr lang="en-US" sz="1400" dirty="0" smtClean="0"/>
              <a:t>using</a:t>
            </a:r>
            <a:r>
              <a:rPr lang="en-US" sz="1400" dirty="0"/>
              <a:t> </a:t>
            </a:r>
            <a:r>
              <a:rPr lang="en-US" sz="1400" dirty="0" smtClean="0"/>
              <a:t>a </a:t>
            </a:r>
          </a:p>
          <a:p>
            <a:r>
              <a:rPr lang="en-US" sz="1400" dirty="0" smtClean="0"/>
              <a:t>combination of array  </a:t>
            </a:r>
            <a:r>
              <a:rPr lang="en-US" sz="1400" i="1" dirty="0" smtClean="0"/>
              <a:t>search</a:t>
            </a:r>
            <a:r>
              <a:rPr lang="en-US" sz="1400" dirty="0" smtClean="0"/>
              <a:t> and </a:t>
            </a:r>
            <a:r>
              <a:rPr lang="en-US" sz="1400" i="1" dirty="0" smtClean="0"/>
              <a:t>insert</a:t>
            </a:r>
            <a:r>
              <a:rPr lang="en-US" sz="1400" dirty="0" smtClean="0"/>
              <a:t> </a:t>
            </a:r>
          </a:p>
          <a:p>
            <a:r>
              <a:rPr lang="en-US" sz="1400" dirty="0" smtClean="0"/>
              <a:t>algorithm </a:t>
            </a:r>
            <a:r>
              <a:rPr lang="en-US" sz="1400" dirty="0"/>
              <a:t>to insert </a:t>
            </a:r>
            <a:r>
              <a:rPr lang="en-US" sz="1400" i="1" dirty="0" smtClean="0"/>
              <a:t>Val</a:t>
            </a:r>
            <a:r>
              <a:rPr lang="en-US" sz="1400" i="1" dirty="0"/>
              <a:t> </a:t>
            </a:r>
            <a:r>
              <a:rPr lang="en-US" sz="1400" dirty="0" smtClean="0"/>
              <a:t>into the already </a:t>
            </a:r>
          </a:p>
          <a:p>
            <a:r>
              <a:rPr lang="en-US" sz="1400" dirty="0" smtClean="0"/>
              <a:t>sorted sub-array</a:t>
            </a:r>
            <a:r>
              <a:rPr lang="en-US" sz="1400" i="1" dirty="0"/>
              <a:t> </a:t>
            </a:r>
            <a:r>
              <a:rPr lang="en-US" sz="1400" i="1" dirty="0" smtClean="0"/>
              <a:t>a[left…r-1]    </a:t>
            </a:r>
            <a:r>
              <a:rPr lang="en-US" sz="1400" dirty="0" smtClean="0"/>
              <a:t>(</a:t>
            </a:r>
            <a:r>
              <a:rPr lang="en-US" sz="1400" dirty="0"/>
              <a:t>if </a:t>
            </a:r>
            <a:r>
              <a:rPr lang="en-US" sz="1400" i="1" dirty="0"/>
              <a:t>Val</a:t>
            </a:r>
            <a:r>
              <a:rPr lang="en-US" sz="1400" dirty="0"/>
              <a:t> is </a:t>
            </a:r>
            <a:endParaRPr lang="en-US" sz="1400" dirty="0" smtClean="0"/>
          </a:p>
          <a:p>
            <a:r>
              <a:rPr lang="en-US" sz="1400" dirty="0" smtClean="0"/>
              <a:t>the </a:t>
            </a:r>
            <a:r>
              <a:rPr lang="en-US" sz="1400" dirty="0"/>
              <a:t>greatest, </a:t>
            </a:r>
            <a:r>
              <a:rPr lang="en-US" sz="1400" dirty="0" smtClean="0"/>
              <a:t>no insertion is needed)</a:t>
            </a:r>
          </a:p>
          <a:p>
            <a:endParaRPr lang="en-US" sz="1600" dirty="0"/>
          </a:p>
        </p:txBody>
      </p:sp>
      <p:cxnSp>
        <p:nvCxnSpPr>
          <p:cNvPr id="34" name="Straight Arrow Connector 33"/>
          <p:cNvCxnSpPr>
            <a:cxnSpLocks noChangeShapeType="1"/>
          </p:cNvCxnSpPr>
          <p:nvPr/>
        </p:nvCxnSpPr>
        <p:spPr bwMode="auto">
          <a:xfrm rot="10800000" flipV="1">
            <a:off x="8286776" y="5429264"/>
            <a:ext cx="500066" cy="357190"/>
          </a:xfrm>
          <a:prstGeom prst="straightConnector1">
            <a:avLst/>
          </a:prstGeom>
          <a:noFill/>
          <a:ln w="25400" algn="ctr">
            <a:solidFill>
              <a:srgbClr val="FF0066"/>
            </a:solidFill>
            <a:round/>
            <a:headEnd/>
            <a:tailEnd type="arrow" w="med" len="med"/>
          </a:ln>
        </p:spPr>
      </p:cxn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12297"/>
                                        </p:tgtEl>
                                        <p:attrNameLst>
                                          <p:attrName>style.visibility</p:attrName>
                                        </p:attrNameLst>
                                      </p:cBhvr>
                                      <p:to>
                                        <p:strVal val="visible"/>
                                      </p:to>
                                    </p:set>
                                    <p:animEffect transition="in" filter="blinds(horizontal)">
                                      <p:cBhvr>
                                        <p:cTn id="7" dur="500"/>
                                        <p:tgtEl>
                                          <p:spTgt spid="12297"/>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bwMode="auto">
          <a:xfrm>
            <a:off x="357158" y="1000108"/>
            <a:ext cx="40386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rPr>
              <a:t>Insertion sort (2)</a:t>
            </a:r>
          </a:p>
        </p:txBody>
      </p:sp>
      <p:sp>
        <p:nvSpPr>
          <p:cNvPr id="14341" name="Rectangle 3"/>
          <p:cNvSpPr>
            <a:spLocks noGrp="1" noChangeArrowheads="1"/>
          </p:cNvSpPr>
          <p:nvPr>
            <p:ph idx="1"/>
          </p:nvPr>
        </p:nvSpPr>
        <p:spPr>
          <a:xfrm>
            <a:off x="1066800" y="2133600"/>
            <a:ext cx="7772400" cy="4114800"/>
          </a:xfrm>
        </p:spPr>
        <p:txBody>
          <a:bodyPr/>
          <a:lstStyle/>
          <a:p>
            <a:pPr eaLnBrk="1" hangingPunct="1"/>
            <a:r>
              <a:rPr lang="en-US" sz="2800" smtClean="0"/>
              <a:t>Animation:</a:t>
            </a:r>
          </a:p>
        </p:txBody>
      </p:sp>
      <p:sp>
        <p:nvSpPr>
          <p:cNvPr id="14339" name="Slide Number Placeholder 5"/>
          <p:cNvSpPr>
            <a:spLocks noGrp="1"/>
          </p:cNvSpPr>
          <p:nvPr>
            <p:ph type="sldNum" sz="quarter" idx="4294967295"/>
          </p:nvPr>
        </p:nvSpPr>
        <p:spPr>
          <a:xfrm>
            <a:off x="8686800" y="6400800"/>
            <a:ext cx="457200" cy="304800"/>
          </a:xfrm>
          <a:prstGeom prst="rect">
            <a:avLst/>
          </a:prstGeom>
          <a:noFill/>
        </p:spPr>
        <p:txBody>
          <a:bodyPr/>
          <a:lstStyle/>
          <a:p>
            <a:fld id="{A7802639-D1B0-4415-8EAE-19A72558BD27}" type="slidenum">
              <a:rPr lang="en-AU" sz="1800" smtClean="0"/>
              <a:pPr/>
              <a:t>15</a:t>
            </a:fld>
            <a:endParaRPr lang="en-AU" sz="1800" dirty="0" smtClean="0"/>
          </a:p>
        </p:txBody>
      </p:sp>
      <p:grpSp>
        <p:nvGrpSpPr>
          <p:cNvPr id="14342" name="Group 4"/>
          <p:cNvGrpSpPr>
            <a:grpSpLocks/>
          </p:cNvGrpSpPr>
          <p:nvPr/>
        </p:nvGrpSpPr>
        <p:grpSpPr bwMode="auto">
          <a:xfrm>
            <a:off x="1447800" y="2590800"/>
            <a:ext cx="7086600" cy="3429000"/>
            <a:chOff x="768" y="576"/>
            <a:chExt cx="4464" cy="2160"/>
          </a:xfrm>
        </p:grpSpPr>
        <p:sp>
          <p:nvSpPr>
            <p:cNvPr id="14796" name="Rectangle 5"/>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797" name="Text Box 6"/>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r</a:t>
              </a:r>
              <a:r>
                <a:rPr lang="en-US" sz="2000"/>
                <a:t> = </a:t>
              </a:r>
              <a:r>
                <a:rPr lang="en-US" sz="2000" i="1"/>
                <a:t>left</a:t>
              </a:r>
              <a:r>
                <a:rPr lang="en-US" sz="2000"/>
                <a:t>+1, …, </a:t>
              </a:r>
              <a:r>
                <a:rPr lang="en-US" sz="2000" i="1"/>
                <a:t>right</a:t>
              </a:r>
              <a:r>
                <a:rPr lang="en-US" sz="2000"/>
                <a:t>, repeat:</a:t>
              </a:r>
              <a:br>
                <a:rPr lang="en-US" sz="2000"/>
              </a:br>
              <a:r>
                <a:rPr lang="en-US" sz="2000"/>
                <a:t>	1.1.	Let </a:t>
              </a:r>
              <a:r>
                <a:rPr lang="en-US" sz="2000" i="1"/>
                <a:t>val</a:t>
              </a:r>
              <a:r>
                <a:rPr lang="en-US" sz="2000"/>
                <a:t> = </a:t>
              </a:r>
              <a:r>
                <a:rPr lang="en-US" sz="2000" i="1"/>
                <a:t>a</a:t>
              </a:r>
              <a:r>
                <a:rPr lang="en-US" sz="2000"/>
                <a:t>[</a:t>
              </a:r>
              <a:r>
                <a:rPr lang="en-US" sz="2000" i="1"/>
                <a:t>r</a:t>
              </a:r>
              <a:r>
                <a:rPr lang="en-US" sz="2000"/>
                <a:t>].</a:t>
              </a:r>
              <a:br>
                <a:rPr lang="en-US" sz="2000"/>
              </a:br>
              <a:r>
                <a:rPr lang="en-US" sz="2000"/>
                <a:t>	1.2.	Insert </a:t>
              </a:r>
              <a:r>
                <a:rPr lang="en-US" sz="2000" i="1"/>
                <a:t>val</a:t>
              </a:r>
              <a:r>
                <a:rPr lang="en-US" sz="2000"/>
                <a:t> into its correct sorted position in </a:t>
              </a:r>
              <a:r>
                <a:rPr lang="en-US" sz="2000" i="1"/>
                <a:t>a</a:t>
              </a:r>
              <a:r>
                <a:rPr lang="en-US" sz="2000"/>
                <a:t>[</a:t>
              </a:r>
              <a:r>
                <a:rPr lang="en-US" sz="2000" i="1"/>
                <a:t>left</a:t>
              </a:r>
              <a:r>
                <a:rPr lang="en-US" sz="2000"/>
                <a:t>…</a:t>
              </a:r>
              <a:r>
                <a:rPr lang="en-US" sz="2000" i="1"/>
                <a:t>r</a:t>
              </a:r>
              <a:r>
                <a:rPr lang="en-US" sz="2000"/>
                <a:t>].</a:t>
              </a:r>
              <a:br>
                <a:rPr lang="en-US" sz="2000"/>
              </a:br>
              <a:r>
                <a:rPr lang="en-US" sz="2000"/>
                <a:t>2.	Terminate.</a:t>
              </a:r>
            </a:p>
          </p:txBody>
        </p:sp>
        <p:sp>
          <p:nvSpPr>
            <p:cNvPr id="14798" name="Text Box 7"/>
            <p:cNvSpPr txBox="1">
              <a:spLocks noChangeArrowheads="1"/>
            </p:cNvSpPr>
            <p:nvPr/>
          </p:nvSpPr>
          <p:spPr bwMode="auto">
            <a:xfrm>
              <a:off x="1056"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799" name="Text Box 8"/>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800" name="Text Box 9"/>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801" name="Text Box 10"/>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802" name="Text Box 11"/>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803" name="Text Box 12"/>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804" name="Text Box 13"/>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805" name="Text Box 14"/>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806" name="Text Box 15"/>
            <p:cNvSpPr txBox="1">
              <a:spLocks noChangeArrowheads="1"/>
            </p:cNvSpPr>
            <p:nvPr/>
          </p:nvSpPr>
          <p:spPr bwMode="auto">
            <a:xfrm>
              <a:off x="151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807" name="Text Box 16"/>
            <p:cNvSpPr txBox="1">
              <a:spLocks noChangeArrowheads="1"/>
            </p:cNvSpPr>
            <p:nvPr/>
          </p:nvSpPr>
          <p:spPr bwMode="auto">
            <a:xfrm>
              <a:off x="194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808" name="Text Box 17"/>
            <p:cNvSpPr txBox="1">
              <a:spLocks noChangeArrowheads="1"/>
            </p:cNvSpPr>
            <p:nvPr/>
          </p:nvSpPr>
          <p:spPr bwMode="auto">
            <a:xfrm>
              <a:off x="237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809" name="Text Box 18"/>
            <p:cNvSpPr txBox="1">
              <a:spLocks noChangeArrowheads="1"/>
            </p:cNvSpPr>
            <p:nvPr/>
          </p:nvSpPr>
          <p:spPr bwMode="auto">
            <a:xfrm>
              <a:off x="2811"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810" name="Text Box 19"/>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811" name="Text Box 20"/>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812" name="Text Box 21"/>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813" name="Text Box 22"/>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814" name="Text Box 23"/>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815" name="Text Box 24"/>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816" name="Text Box 25"/>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3" name="Group 26"/>
          <p:cNvGrpSpPr>
            <a:grpSpLocks/>
          </p:cNvGrpSpPr>
          <p:nvPr/>
        </p:nvGrpSpPr>
        <p:grpSpPr bwMode="auto">
          <a:xfrm>
            <a:off x="1447800" y="2590800"/>
            <a:ext cx="7086600" cy="3429000"/>
            <a:chOff x="768" y="576"/>
            <a:chExt cx="4464" cy="2160"/>
          </a:xfrm>
        </p:grpSpPr>
        <p:sp>
          <p:nvSpPr>
            <p:cNvPr id="14773" name="Rectangle 27"/>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774" name="Text Box 28"/>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r</a:t>
              </a:r>
              <a:r>
                <a:rPr lang="en-US" sz="2000">
                  <a:solidFill>
                    <a:srgbClr val="FF0000"/>
                  </a:solidFill>
                </a:rPr>
                <a:t> = </a:t>
              </a:r>
              <a:r>
                <a:rPr lang="en-US" sz="2000" i="1">
                  <a:solidFill>
                    <a:srgbClr val="FF0000"/>
                  </a:solidFill>
                </a:rPr>
                <a:t>left</a:t>
              </a:r>
              <a:r>
                <a:rPr lang="en-US" sz="2000">
                  <a:solidFill>
                    <a:srgbClr val="FF0000"/>
                  </a:solidFill>
                </a:rPr>
                <a:t>+1, …, </a:t>
              </a:r>
              <a:r>
                <a:rPr lang="en-US" sz="2000" i="1">
                  <a:solidFill>
                    <a:srgbClr val="FF0000"/>
                  </a:solidFill>
                </a:rPr>
                <a:t>right</a:t>
              </a:r>
              <a:r>
                <a:rPr lang="en-US" sz="2000">
                  <a:solidFill>
                    <a:srgbClr val="FF0000"/>
                  </a:solidFill>
                </a:rPr>
                <a:t>, repeat:</a:t>
              </a:r>
              <a:r>
                <a:rPr lang="en-US" sz="2000"/>
                <a:t/>
              </a:r>
              <a:br>
                <a:rPr lang="en-US" sz="2000"/>
              </a:br>
              <a:r>
                <a:rPr lang="en-US" sz="2000"/>
                <a:t>	1.1.	Let </a:t>
              </a:r>
              <a:r>
                <a:rPr lang="en-US" sz="2000" i="1"/>
                <a:t>val</a:t>
              </a:r>
              <a:r>
                <a:rPr lang="en-US" sz="2000"/>
                <a:t> = </a:t>
              </a:r>
              <a:r>
                <a:rPr lang="en-US" sz="2000" i="1"/>
                <a:t>a</a:t>
              </a:r>
              <a:r>
                <a:rPr lang="en-US" sz="2000"/>
                <a:t>[</a:t>
              </a:r>
              <a:r>
                <a:rPr lang="en-US" sz="2000" i="1"/>
                <a:t>r</a:t>
              </a:r>
              <a:r>
                <a:rPr lang="en-US" sz="2000"/>
                <a:t>].</a:t>
              </a:r>
              <a:br>
                <a:rPr lang="en-US" sz="2000"/>
              </a:br>
              <a:r>
                <a:rPr lang="en-US" sz="2000"/>
                <a:t>	1.2.	Insert </a:t>
              </a:r>
              <a:r>
                <a:rPr lang="en-US" sz="2000" i="1"/>
                <a:t>val</a:t>
              </a:r>
              <a:r>
                <a:rPr lang="en-US" sz="2000"/>
                <a:t> into its correct sorted position in </a:t>
              </a:r>
              <a:r>
                <a:rPr lang="en-US" sz="2000" i="1"/>
                <a:t>a</a:t>
              </a:r>
              <a:r>
                <a:rPr lang="en-US" sz="2000"/>
                <a:t>[</a:t>
              </a:r>
              <a:r>
                <a:rPr lang="en-US" sz="2000" i="1"/>
                <a:t>left</a:t>
              </a:r>
              <a:r>
                <a:rPr lang="en-US" sz="2000"/>
                <a:t>…</a:t>
              </a:r>
              <a:r>
                <a:rPr lang="en-US" sz="2000" i="1"/>
                <a:t>r</a:t>
              </a:r>
              <a:r>
                <a:rPr lang="en-US" sz="2000"/>
                <a:t>].</a:t>
              </a:r>
              <a:br>
                <a:rPr lang="en-US" sz="2000"/>
              </a:br>
              <a:r>
                <a:rPr lang="en-US" sz="2000"/>
                <a:t>2.	Terminate.</a:t>
              </a:r>
            </a:p>
          </p:txBody>
        </p:sp>
        <p:sp>
          <p:nvSpPr>
            <p:cNvPr id="14775" name="Text Box 29"/>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776" name="Text Box 30"/>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777" name="Text Box 31"/>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778" name="Text Box 32"/>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779" name="Text Box 33"/>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780" name="Text Box 34"/>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781" name="Text Box 35"/>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782" name="Text Box 36"/>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783" name="Text Box 37"/>
            <p:cNvSpPr txBox="1">
              <a:spLocks noChangeArrowheads="1"/>
            </p:cNvSpPr>
            <p:nvPr/>
          </p:nvSpPr>
          <p:spPr bwMode="auto">
            <a:xfrm>
              <a:off x="151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784" name="Text Box 38"/>
            <p:cNvSpPr txBox="1">
              <a:spLocks noChangeArrowheads="1"/>
            </p:cNvSpPr>
            <p:nvPr/>
          </p:nvSpPr>
          <p:spPr bwMode="auto">
            <a:xfrm>
              <a:off x="194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785" name="Text Box 39"/>
            <p:cNvSpPr txBox="1">
              <a:spLocks noChangeArrowheads="1"/>
            </p:cNvSpPr>
            <p:nvPr/>
          </p:nvSpPr>
          <p:spPr bwMode="auto">
            <a:xfrm>
              <a:off x="237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786" name="Text Box 40"/>
            <p:cNvSpPr txBox="1">
              <a:spLocks noChangeArrowheads="1"/>
            </p:cNvSpPr>
            <p:nvPr/>
          </p:nvSpPr>
          <p:spPr bwMode="auto">
            <a:xfrm>
              <a:off x="2811"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787" name="Text Box 41"/>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788" name="Text Box 42"/>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789" name="Text Box 43"/>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1</a:t>
              </a:r>
            </a:p>
          </p:txBody>
        </p:sp>
        <p:sp>
          <p:nvSpPr>
            <p:cNvPr id="14790" name="Text Box 44"/>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791" name="Text Box 45"/>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792" name="Text Box 46"/>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793" name="Text Box 47"/>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794" name="Text Box 48"/>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795" name="Text Box 49"/>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4" name="Group 50"/>
          <p:cNvGrpSpPr>
            <a:grpSpLocks/>
          </p:cNvGrpSpPr>
          <p:nvPr/>
        </p:nvGrpSpPr>
        <p:grpSpPr bwMode="auto">
          <a:xfrm>
            <a:off x="1447800" y="2590800"/>
            <a:ext cx="7086600" cy="3429000"/>
            <a:chOff x="768" y="576"/>
            <a:chExt cx="4464" cy="2160"/>
          </a:xfrm>
        </p:grpSpPr>
        <p:sp>
          <p:nvSpPr>
            <p:cNvPr id="14750" name="Rectangle 51"/>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751" name="Text Box 52"/>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r</a:t>
              </a:r>
              <a:r>
                <a:rPr lang="en-US" sz="2000"/>
                <a:t> = </a:t>
              </a:r>
              <a:r>
                <a:rPr lang="en-US" sz="2000" i="1"/>
                <a:t>left</a:t>
              </a:r>
              <a:r>
                <a:rPr lang="en-US" sz="2000"/>
                <a:t>+1, …, </a:t>
              </a:r>
              <a:r>
                <a:rPr lang="en-US" sz="2000" i="1"/>
                <a:t>right</a:t>
              </a:r>
              <a:r>
                <a:rPr lang="en-US" sz="2000"/>
                <a:t>, repeat:</a:t>
              </a:r>
              <a:br>
                <a:rPr lang="en-US" sz="2000"/>
              </a:br>
              <a:r>
                <a:rPr lang="en-US" sz="2000"/>
                <a:t>	1.1.	</a:t>
              </a:r>
              <a:r>
                <a:rPr lang="en-US" sz="2000">
                  <a:solidFill>
                    <a:srgbClr val="FF0000"/>
                  </a:solidFill>
                </a:rPr>
                <a:t>Let </a:t>
              </a:r>
              <a:r>
                <a:rPr lang="en-US" sz="2000" i="1">
                  <a:solidFill>
                    <a:srgbClr val="FF0000"/>
                  </a:solidFill>
                </a:rPr>
                <a:t>val</a:t>
              </a:r>
              <a:r>
                <a:rPr lang="en-US" sz="2000">
                  <a:solidFill>
                    <a:srgbClr val="FF0000"/>
                  </a:solidFill>
                </a:rPr>
                <a:t> = </a:t>
              </a:r>
              <a:r>
                <a:rPr lang="en-US" sz="2000" i="1">
                  <a:solidFill>
                    <a:srgbClr val="FF0000"/>
                  </a:solidFill>
                </a:rPr>
                <a:t>a</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	1.2.	</a:t>
              </a:r>
              <a:r>
                <a:rPr lang="en-US" sz="2000">
                  <a:solidFill>
                    <a:srgbClr val="FF0000"/>
                  </a:solidFill>
                </a:rPr>
                <a:t>Insert </a:t>
              </a:r>
              <a:r>
                <a:rPr lang="en-US" sz="2000" i="1">
                  <a:solidFill>
                    <a:srgbClr val="FF0000"/>
                  </a:solidFill>
                </a:rPr>
                <a:t>val</a:t>
              </a:r>
              <a:r>
                <a:rPr lang="en-US" sz="2000">
                  <a:solidFill>
                    <a:srgbClr val="FF0000"/>
                  </a:solidFill>
                </a:rPr>
                <a:t> into its correct sorted position in </a:t>
              </a:r>
              <a:r>
                <a:rPr lang="en-US" sz="2000" i="1">
                  <a:solidFill>
                    <a:srgbClr val="FF0000"/>
                  </a:solidFill>
                </a:rPr>
                <a:t>a</a:t>
              </a:r>
              <a:r>
                <a:rPr lang="en-US" sz="2000">
                  <a:solidFill>
                    <a:srgbClr val="FF0000"/>
                  </a:solidFill>
                </a:rPr>
                <a:t>[</a:t>
              </a:r>
              <a:r>
                <a:rPr lang="en-US" sz="2000" i="1">
                  <a:solidFill>
                    <a:srgbClr val="FF0000"/>
                  </a:solidFill>
                </a:rPr>
                <a:t>left</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2.	Terminate.</a:t>
              </a:r>
            </a:p>
          </p:txBody>
        </p:sp>
        <p:sp>
          <p:nvSpPr>
            <p:cNvPr id="14752" name="Text Box 53"/>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753" name="Text Box 54"/>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754" name="Text Box 55"/>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755" name="Text Box 56"/>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756" name="Text Box 57"/>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757" name="Text Box 58"/>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758" name="Text Box 59"/>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759" name="Text Box 60"/>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760" name="Text Box 61"/>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761" name="Text Box 62"/>
            <p:cNvSpPr txBox="1">
              <a:spLocks noChangeArrowheads="1"/>
            </p:cNvSpPr>
            <p:nvPr/>
          </p:nvSpPr>
          <p:spPr bwMode="auto">
            <a:xfrm>
              <a:off x="194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762" name="Text Box 63"/>
            <p:cNvSpPr txBox="1">
              <a:spLocks noChangeArrowheads="1"/>
            </p:cNvSpPr>
            <p:nvPr/>
          </p:nvSpPr>
          <p:spPr bwMode="auto">
            <a:xfrm>
              <a:off x="237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763" name="Text Box 64"/>
            <p:cNvSpPr txBox="1">
              <a:spLocks noChangeArrowheads="1"/>
            </p:cNvSpPr>
            <p:nvPr/>
          </p:nvSpPr>
          <p:spPr bwMode="auto">
            <a:xfrm>
              <a:off x="2811"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764" name="Text Box 65"/>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765" name="Text Box 66"/>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766" name="Text Box 67"/>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1</a:t>
              </a:r>
            </a:p>
          </p:txBody>
        </p:sp>
        <p:sp>
          <p:nvSpPr>
            <p:cNvPr id="14767" name="Text Box 68"/>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768" name="Text Box 69"/>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769" name="Text Box 70"/>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770" name="Text Box 71"/>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771" name="Text Box 72"/>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772" name="Text Box 73"/>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5" name="Group 74"/>
          <p:cNvGrpSpPr>
            <a:grpSpLocks/>
          </p:cNvGrpSpPr>
          <p:nvPr/>
        </p:nvGrpSpPr>
        <p:grpSpPr bwMode="auto">
          <a:xfrm>
            <a:off x="1447800" y="2590800"/>
            <a:ext cx="7086600" cy="3429000"/>
            <a:chOff x="768" y="576"/>
            <a:chExt cx="4464" cy="2160"/>
          </a:xfrm>
        </p:grpSpPr>
        <p:sp>
          <p:nvSpPr>
            <p:cNvPr id="14727" name="Rectangle 75"/>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728" name="Text Box 76"/>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r</a:t>
              </a:r>
              <a:r>
                <a:rPr lang="en-US" sz="2000">
                  <a:solidFill>
                    <a:srgbClr val="FF0000"/>
                  </a:solidFill>
                </a:rPr>
                <a:t> = </a:t>
              </a:r>
              <a:r>
                <a:rPr lang="en-US" sz="2000" i="1">
                  <a:solidFill>
                    <a:srgbClr val="FF0000"/>
                  </a:solidFill>
                </a:rPr>
                <a:t>left</a:t>
              </a:r>
              <a:r>
                <a:rPr lang="en-US" sz="2000">
                  <a:solidFill>
                    <a:srgbClr val="FF0000"/>
                  </a:solidFill>
                </a:rPr>
                <a:t>+1, …, </a:t>
              </a:r>
              <a:r>
                <a:rPr lang="en-US" sz="2000" i="1">
                  <a:solidFill>
                    <a:srgbClr val="FF0000"/>
                  </a:solidFill>
                </a:rPr>
                <a:t>right</a:t>
              </a:r>
              <a:r>
                <a:rPr lang="en-US" sz="2000">
                  <a:solidFill>
                    <a:srgbClr val="FF0000"/>
                  </a:solidFill>
                </a:rPr>
                <a:t>, repeat:</a:t>
              </a:r>
              <a:r>
                <a:rPr lang="en-US" sz="2000"/>
                <a:t/>
              </a:r>
              <a:br>
                <a:rPr lang="en-US" sz="2000"/>
              </a:br>
              <a:r>
                <a:rPr lang="en-US" sz="2000"/>
                <a:t>	1.1.	Let </a:t>
              </a:r>
              <a:r>
                <a:rPr lang="en-US" sz="2000" i="1"/>
                <a:t>val</a:t>
              </a:r>
              <a:r>
                <a:rPr lang="en-US" sz="2000"/>
                <a:t> = </a:t>
              </a:r>
              <a:r>
                <a:rPr lang="en-US" sz="2000" i="1"/>
                <a:t>a</a:t>
              </a:r>
              <a:r>
                <a:rPr lang="en-US" sz="2000"/>
                <a:t>[</a:t>
              </a:r>
              <a:r>
                <a:rPr lang="en-US" sz="2000" i="1"/>
                <a:t>r</a:t>
              </a:r>
              <a:r>
                <a:rPr lang="en-US" sz="2000"/>
                <a:t>].</a:t>
              </a:r>
              <a:br>
                <a:rPr lang="en-US" sz="2000"/>
              </a:br>
              <a:r>
                <a:rPr lang="en-US" sz="2000"/>
                <a:t>	1.2.	Insert </a:t>
              </a:r>
              <a:r>
                <a:rPr lang="en-US" sz="2000" i="1"/>
                <a:t>val</a:t>
              </a:r>
              <a:r>
                <a:rPr lang="en-US" sz="2000"/>
                <a:t> into its correct sorted position in </a:t>
              </a:r>
              <a:r>
                <a:rPr lang="en-US" sz="2000" i="1"/>
                <a:t>a</a:t>
              </a:r>
              <a:r>
                <a:rPr lang="en-US" sz="2000"/>
                <a:t>[</a:t>
              </a:r>
              <a:r>
                <a:rPr lang="en-US" sz="2000" i="1"/>
                <a:t>left</a:t>
              </a:r>
              <a:r>
                <a:rPr lang="en-US" sz="2000"/>
                <a:t>…</a:t>
              </a:r>
              <a:r>
                <a:rPr lang="en-US" sz="2000" i="1"/>
                <a:t>r</a:t>
              </a:r>
              <a:r>
                <a:rPr lang="en-US" sz="2000"/>
                <a:t>].</a:t>
              </a:r>
              <a:br>
                <a:rPr lang="en-US" sz="2000"/>
              </a:br>
              <a:r>
                <a:rPr lang="en-US" sz="2000"/>
                <a:t>2.	Terminate.</a:t>
              </a:r>
            </a:p>
          </p:txBody>
        </p:sp>
        <p:sp>
          <p:nvSpPr>
            <p:cNvPr id="14729" name="Text Box 77"/>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730" name="Text Box 78"/>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731" name="Text Box 79"/>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732" name="Text Box 80"/>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733" name="Text Box 81"/>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734" name="Text Box 82"/>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735" name="Text Box 83"/>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736" name="Text Box 84"/>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737" name="Text Box 85"/>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738" name="Text Box 86"/>
            <p:cNvSpPr txBox="1">
              <a:spLocks noChangeArrowheads="1"/>
            </p:cNvSpPr>
            <p:nvPr/>
          </p:nvSpPr>
          <p:spPr bwMode="auto">
            <a:xfrm>
              <a:off x="194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739" name="Text Box 87"/>
            <p:cNvSpPr txBox="1">
              <a:spLocks noChangeArrowheads="1"/>
            </p:cNvSpPr>
            <p:nvPr/>
          </p:nvSpPr>
          <p:spPr bwMode="auto">
            <a:xfrm>
              <a:off x="237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740" name="Text Box 88"/>
            <p:cNvSpPr txBox="1">
              <a:spLocks noChangeArrowheads="1"/>
            </p:cNvSpPr>
            <p:nvPr/>
          </p:nvSpPr>
          <p:spPr bwMode="auto">
            <a:xfrm>
              <a:off x="2811"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741" name="Text Box 89"/>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742" name="Text Box 90"/>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743" name="Text Box 91"/>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2</a:t>
              </a:r>
            </a:p>
          </p:txBody>
        </p:sp>
        <p:sp>
          <p:nvSpPr>
            <p:cNvPr id="14744" name="Text Box 92"/>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745" name="Text Box 93"/>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746" name="Text Box 94"/>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747" name="Text Box 95"/>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748" name="Text Box 96"/>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749" name="Text Box 97"/>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6" name="Group 98"/>
          <p:cNvGrpSpPr>
            <a:grpSpLocks/>
          </p:cNvGrpSpPr>
          <p:nvPr/>
        </p:nvGrpSpPr>
        <p:grpSpPr bwMode="auto">
          <a:xfrm>
            <a:off x="1447800" y="2590800"/>
            <a:ext cx="7086600" cy="3429000"/>
            <a:chOff x="768" y="576"/>
            <a:chExt cx="4464" cy="2160"/>
          </a:xfrm>
        </p:grpSpPr>
        <p:sp>
          <p:nvSpPr>
            <p:cNvPr id="14704" name="Rectangle 99"/>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705" name="Text Box 100"/>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r</a:t>
              </a:r>
              <a:r>
                <a:rPr lang="en-US" sz="2000"/>
                <a:t> = </a:t>
              </a:r>
              <a:r>
                <a:rPr lang="en-US" sz="2000" i="1"/>
                <a:t>left</a:t>
              </a:r>
              <a:r>
                <a:rPr lang="en-US" sz="2000"/>
                <a:t>+1, …, </a:t>
              </a:r>
              <a:r>
                <a:rPr lang="en-US" sz="2000" i="1"/>
                <a:t>right</a:t>
              </a:r>
              <a:r>
                <a:rPr lang="en-US" sz="2000"/>
                <a:t>, repeat:</a:t>
              </a:r>
              <a:br>
                <a:rPr lang="en-US" sz="2000"/>
              </a:br>
              <a:r>
                <a:rPr lang="en-US" sz="2000"/>
                <a:t>	1.1.	</a:t>
              </a:r>
              <a:r>
                <a:rPr lang="en-US" sz="2000">
                  <a:solidFill>
                    <a:srgbClr val="FF0000"/>
                  </a:solidFill>
                </a:rPr>
                <a:t>Let </a:t>
              </a:r>
              <a:r>
                <a:rPr lang="en-US" sz="2000" i="1">
                  <a:solidFill>
                    <a:srgbClr val="FF0000"/>
                  </a:solidFill>
                </a:rPr>
                <a:t>val</a:t>
              </a:r>
              <a:r>
                <a:rPr lang="en-US" sz="2000">
                  <a:solidFill>
                    <a:srgbClr val="FF0000"/>
                  </a:solidFill>
                </a:rPr>
                <a:t> = </a:t>
              </a:r>
              <a:r>
                <a:rPr lang="en-US" sz="2000" i="1">
                  <a:solidFill>
                    <a:srgbClr val="FF0000"/>
                  </a:solidFill>
                </a:rPr>
                <a:t>a</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	1.2.	</a:t>
              </a:r>
              <a:r>
                <a:rPr lang="en-US" sz="2000">
                  <a:solidFill>
                    <a:srgbClr val="FF0000"/>
                  </a:solidFill>
                </a:rPr>
                <a:t>Insert </a:t>
              </a:r>
              <a:r>
                <a:rPr lang="en-US" sz="2000" i="1">
                  <a:solidFill>
                    <a:srgbClr val="FF0000"/>
                  </a:solidFill>
                </a:rPr>
                <a:t>val</a:t>
              </a:r>
              <a:r>
                <a:rPr lang="en-US" sz="2000">
                  <a:solidFill>
                    <a:srgbClr val="FF0000"/>
                  </a:solidFill>
                </a:rPr>
                <a:t> into its correct sorted position in </a:t>
              </a:r>
              <a:r>
                <a:rPr lang="en-US" sz="2000" i="1">
                  <a:solidFill>
                    <a:srgbClr val="FF0000"/>
                  </a:solidFill>
                </a:rPr>
                <a:t>a</a:t>
              </a:r>
              <a:r>
                <a:rPr lang="en-US" sz="2000">
                  <a:solidFill>
                    <a:srgbClr val="FF0000"/>
                  </a:solidFill>
                </a:rPr>
                <a:t>[</a:t>
              </a:r>
              <a:r>
                <a:rPr lang="en-US" sz="2000" i="1">
                  <a:solidFill>
                    <a:srgbClr val="FF0000"/>
                  </a:solidFill>
                </a:rPr>
                <a:t>left</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2.	Terminate.</a:t>
              </a:r>
            </a:p>
          </p:txBody>
        </p:sp>
        <p:sp>
          <p:nvSpPr>
            <p:cNvPr id="14706" name="Text Box 101"/>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707" name="Text Box 102"/>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708" name="Text Box 103"/>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709" name="Text Box 104"/>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710" name="Text Box 105"/>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711" name="Text Box 106"/>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712" name="Text Box 107"/>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713" name="Text Box 108"/>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714" name="Text Box 109"/>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715" name="Text Box 110"/>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716" name="Text Box 111"/>
            <p:cNvSpPr txBox="1">
              <a:spLocks noChangeArrowheads="1"/>
            </p:cNvSpPr>
            <p:nvPr/>
          </p:nvSpPr>
          <p:spPr bwMode="auto">
            <a:xfrm>
              <a:off x="237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717" name="Text Box 112"/>
            <p:cNvSpPr txBox="1">
              <a:spLocks noChangeArrowheads="1"/>
            </p:cNvSpPr>
            <p:nvPr/>
          </p:nvSpPr>
          <p:spPr bwMode="auto">
            <a:xfrm>
              <a:off x="2811"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718" name="Text Box 113"/>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719" name="Text Box 114"/>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720" name="Text Box 115"/>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2</a:t>
              </a:r>
            </a:p>
          </p:txBody>
        </p:sp>
        <p:sp>
          <p:nvSpPr>
            <p:cNvPr id="14721" name="Text Box 116"/>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722" name="Text Box 117"/>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723" name="Text Box 118"/>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724" name="Text Box 119"/>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725" name="Text Box 120"/>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726" name="Text Box 121"/>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7" name="Group 122"/>
          <p:cNvGrpSpPr>
            <a:grpSpLocks/>
          </p:cNvGrpSpPr>
          <p:nvPr/>
        </p:nvGrpSpPr>
        <p:grpSpPr bwMode="auto">
          <a:xfrm>
            <a:off x="1447800" y="2590800"/>
            <a:ext cx="7086600" cy="3429000"/>
            <a:chOff x="768" y="576"/>
            <a:chExt cx="4464" cy="2160"/>
          </a:xfrm>
        </p:grpSpPr>
        <p:sp>
          <p:nvSpPr>
            <p:cNvPr id="14681" name="Rectangle 123"/>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682" name="Text Box 124"/>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r</a:t>
              </a:r>
              <a:r>
                <a:rPr lang="en-US" sz="2000">
                  <a:solidFill>
                    <a:srgbClr val="FF0000"/>
                  </a:solidFill>
                </a:rPr>
                <a:t> = </a:t>
              </a:r>
              <a:r>
                <a:rPr lang="en-US" sz="2000" i="1">
                  <a:solidFill>
                    <a:srgbClr val="FF0000"/>
                  </a:solidFill>
                </a:rPr>
                <a:t>left</a:t>
              </a:r>
              <a:r>
                <a:rPr lang="en-US" sz="2000">
                  <a:solidFill>
                    <a:srgbClr val="FF0000"/>
                  </a:solidFill>
                </a:rPr>
                <a:t>+1, …, </a:t>
              </a:r>
              <a:r>
                <a:rPr lang="en-US" sz="2000" i="1">
                  <a:solidFill>
                    <a:srgbClr val="FF0000"/>
                  </a:solidFill>
                </a:rPr>
                <a:t>right</a:t>
              </a:r>
              <a:r>
                <a:rPr lang="en-US" sz="2000">
                  <a:solidFill>
                    <a:srgbClr val="FF0000"/>
                  </a:solidFill>
                </a:rPr>
                <a:t>, repeat:</a:t>
              </a:r>
              <a:r>
                <a:rPr lang="en-US" sz="2000"/>
                <a:t/>
              </a:r>
              <a:br>
                <a:rPr lang="en-US" sz="2000"/>
              </a:br>
              <a:r>
                <a:rPr lang="en-US" sz="2000"/>
                <a:t>	1.1.	Let </a:t>
              </a:r>
              <a:r>
                <a:rPr lang="en-US" sz="2000" i="1"/>
                <a:t>val</a:t>
              </a:r>
              <a:r>
                <a:rPr lang="en-US" sz="2000"/>
                <a:t> = </a:t>
              </a:r>
              <a:r>
                <a:rPr lang="en-US" sz="2000" i="1"/>
                <a:t>a</a:t>
              </a:r>
              <a:r>
                <a:rPr lang="en-US" sz="2000"/>
                <a:t>[</a:t>
              </a:r>
              <a:r>
                <a:rPr lang="en-US" sz="2000" i="1"/>
                <a:t>r</a:t>
              </a:r>
              <a:r>
                <a:rPr lang="en-US" sz="2000"/>
                <a:t>].</a:t>
              </a:r>
              <a:br>
                <a:rPr lang="en-US" sz="2000"/>
              </a:br>
              <a:r>
                <a:rPr lang="en-US" sz="2000"/>
                <a:t>	1.2.	Insert </a:t>
              </a:r>
              <a:r>
                <a:rPr lang="en-US" sz="2000" i="1"/>
                <a:t>val</a:t>
              </a:r>
              <a:r>
                <a:rPr lang="en-US" sz="2000"/>
                <a:t> into its correct sorted position in </a:t>
              </a:r>
              <a:r>
                <a:rPr lang="en-US" sz="2000" i="1"/>
                <a:t>a</a:t>
              </a:r>
              <a:r>
                <a:rPr lang="en-US" sz="2000"/>
                <a:t>[</a:t>
              </a:r>
              <a:r>
                <a:rPr lang="en-US" sz="2000" i="1"/>
                <a:t>left</a:t>
              </a:r>
              <a:r>
                <a:rPr lang="en-US" sz="2000"/>
                <a:t>…</a:t>
              </a:r>
              <a:r>
                <a:rPr lang="en-US" sz="2000" i="1"/>
                <a:t>r</a:t>
              </a:r>
              <a:r>
                <a:rPr lang="en-US" sz="2000"/>
                <a:t>].</a:t>
              </a:r>
              <a:br>
                <a:rPr lang="en-US" sz="2000"/>
              </a:br>
              <a:r>
                <a:rPr lang="en-US" sz="2000"/>
                <a:t>2.	Terminate.</a:t>
              </a:r>
            </a:p>
          </p:txBody>
        </p:sp>
        <p:sp>
          <p:nvSpPr>
            <p:cNvPr id="14683" name="Text Box 125"/>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684" name="Text Box 126"/>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685" name="Text Box 127"/>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686" name="Text Box 128"/>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687" name="Text Box 129"/>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688" name="Text Box 130"/>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689" name="Text Box 131"/>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690" name="Text Box 132"/>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691" name="Text Box 133"/>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692" name="Text Box 134"/>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693" name="Text Box 135"/>
            <p:cNvSpPr txBox="1">
              <a:spLocks noChangeArrowheads="1"/>
            </p:cNvSpPr>
            <p:nvPr/>
          </p:nvSpPr>
          <p:spPr bwMode="auto">
            <a:xfrm>
              <a:off x="237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694" name="Text Box 136"/>
            <p:cNvSpPr txBox="1">
              <a:spLocks noChangeArrowheads="1"/>
            </p:cNvSpPr>
            <p:nvPr/>
          </p:nvSpPr>
          <p:spPr bwMode="auto">
            <a:xfrm>
              <a:off x="2811"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695" name="Text Box 137"/>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696" name="Text Box 138"/>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697" name="Text Box 139"/>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3</a:t>
              </a:r>
            </a:p>
          </p:txBody>
        </p:sp>
        <p:sp>
          <p:nvSpPr>
            <p:cNvPr id="14698" name="Text Box 140"/>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699" name="Text Box 141"/>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700" name="Text Box 142"/>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701" name="Text Box 143"/>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702" name="Text Box 144"/>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703" name="Text Box 145"/>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8" name="Group 146"/>
          <p:cNvGrpSpPr>
            <a:grpSpLocks/>
          </p:cNvGrpSpPr>
          <p:nvPr/>
        </p:nvGrpSpPr>
        <p:grpSpPr bwMode="auto">
          <a:xfrm>
            <a:off x="1447800" y="2590800"/>
            <a:ext cx="7086600" cy="3429000"/>
            <a:chOff x="768" y="576"/>
            <a:chExt cx="4464" cy="2160"/>
          </a:xfrm>
        </p:grpSpPr>
        <p:sp>
          <p:nvSpPr>
            <p:cNvPr id="14658" name="Rectangle 147"/>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659" name="Text Box 148"/>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r</a:t>
              </a:r>
              <a:r>
                <a:rPr lang="en-US" sz="2000"/>
                <a:t> = </a:t>
              </a:r>
              <a:r>
                <a:rPr lang="en-US" sz="2000" i="1"/>
                <a:t>left</a:t>
              </a:r>
              <a:r>
                <a:rPr lang="en-US" sz="2000"/>
                <a:t>+1, …, </a:t>
              </a:r>
              <a:r>
                <a:rPr lang="en-US" sz="2000" i="1"/>
                <a:t>right</a:t>
              </a:r>
              <a:r>
                <a:rPr lang="en-US" sz="2000"/>
                <a:t>, repeat:</a:t>
              </a:r>
              <a:br>
                <a:rPr lang="en-US" sz="2000"/>
              </a:br>
              <a:r>
                <a:rPr lang="en-US" sz="2000"/>
                <a:t>	1.1.	</a:t>
              </a:r>
              <a:r>
                <a:rPr lang="en-US" sz="2000">
                  <a:solidFill>
                    <a:srgbClr val="FF0000"/>
                  </a:solidFill>
                </a:rPr>
                <a:t>Let </a:t>
              </a:r>
              <a:r>
                <a:rPr lang="en-US" sz="2000" i="1">
                  <a:solidFill>
                    <a:srgbClr val="FF0000"/>
                  </a:solidFill>
                </a:rPr>
                <a:t>val</a:t>
              </a:r>
              <a:r>
                <a:rPr lang="en-US" sz="2000">
                  <a:solidFill>
                    <a:srgbClr val="FF0000"/>
                  </a:solidFill>
                </a:rPr>
                <a:t> = </a:t>
              </a:r>
              <a:r>
                <a:rPr lang="en-US" sz="2000" i="1">
                  <a:solidFill>
                    <a:srgbClr val="FF0000"/>
                  </a:solidFill>
                </a:rPr>
                <a:t>a</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	1.2.	</a:t>
              </a:r>
              <a:r>
                <a:rPr lang="en-US" sz="2000">
                  <a:solidFill>
                    <a:srgbClr val="FF0000"/>
                  </a:solidFill>
                </a:rPr>
                <a:t>Insert </a:t>
              </a:r>
              <a:r>
                <a:rPr lang="en-US" sz="2000" i="1">
                  <a:solidFill>
                    <a:srgbClr val="FF0000"/>
                  </a:solidFill>
                </a:rPr>
                <a:t>val</a:t>
              </a:r>
              <a:r>
                <a:rPr lang="en-US" sz="2000">
                  <a:solidFill>
                    <a:srgbClr val="FF0000"/>
                  </a:solidFill>
                </a:rPr>
                <a:t> into its correct sorted position in </a:t>
              </a:r>
              <a:r>
                <a:rPr lang="en-US" sz="2000" i="1">
                  <a:solidFill>
                    <a:srgbClr val="FF0000"/>
                  </a:solidFill>
                </a:rPr>
                <a:t>a</a:t>
              </a:r>
              <a:r>
                <a:rPr lang="en-US" sz="2000">
                  <a:solidFill>
                    <a:srgbClr val="FF0000"/>
                  </a:solidFill>
                </a:rPr>
                <a:t>[</a:t>
              </a:r>
              <a:r>
                <a:rPr lang="en-US" sz="2000" i="1">
                  <a:solidFill>
                    <a:srgbClr val="FF0000"/>
                  </a:solidFill>
                </a:rPr>
                <a:t>left</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2.	Terminate.</a:t>
              </a:r>
            </a:p>
          </p:txBody>
        </p:sp>
        <p:sp>
          <p:nvSpPr>
            <p:cNvPr id="14660" name="Text Box 149"/>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661" name="Text Box 150"/>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662" name="Text Box 151"/>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663" name="Text Box 152"/>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664" name="Text Box 153"/>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665" name="Text Box 154"/>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666" name="Text Box 155"/>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667" name="Text Box 156"/>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668" name="Text Box 157"/>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669" name="Text Box 158"/>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670" name="Text Box 159"/>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671" name="Text Box 160"/>
            <p:cNvSpPr txBox="1">
              <a:spLocks noChangeArrowheads="1"/>
            </p:cNvSpPr>
            <p:nvPr/>
          </p:nvSpPr>
          <p:spPr bwMode="auto">
            <a:xfrm>
              <a:off x="2811"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672" name="Text Box 161"/>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673" name="Text Box 162"/>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674" name="Text Box 163"/>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3</a:t>
              </a:r>
            </a:p>
          </p:txBody>
        </p:sp>
        <p:sp>
          <p:nvSpPr>
            <p:cNvPr id="14675" name="Text Box 164"/>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676" name="Text Box 165"/>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677" name="Text Box 166"/>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678" name="Text Box 167"/>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679" name="Text Box 168"/>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680" name="Text Box 169"/>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9" name="Group 170"/>
          <p:cNvGrpSpPr>
            <a:grpSpLocks/>
          </p:cNvGrpSpPr>
          <p:nvPr/>
        </p:nvGrpSpPr>
        <p:grpSpPr bwMode="auto">
          <a:xfrm>
            <a:off x="1447800" y="2590800"/>
            <a:ext cx="7086600" cy="3429000"/>
            <a:chOff x="768" y="576"/>
            <a:chExt cx="4464" cy="2160"/>
          </a:xfrm>
        </p:grpSpPr>
        <p:sp>
          <p:nvSpPr>
            <p:cNvPr id="14635" name="Rectangle 171"/>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636" name="Text Box 172"/>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r</a:t>
              </a:r>
              <a:r>
                <a:rPr lang="en-US" sz="2000">
                  <a:solidFill>
                    <a:srgbClr val="FF0000"/>
                  </a:solidFill>
                </a:rPr>
                <a:t> = </a:t>
              </a:r>
              <a:r>
                <a:rPr lang="en-US" sz="2000" i="1">
                  <a:solidFill>
                    <a:srgbClr val="FF0000"/>
                  </a:solidFill>
                </a:rPr>
                <a:t>left</a:t>
              </a:r>
              <a:r>
                <a:rPr lang="en-US" sz="2000">
                  <a:solidFill>
                    <a:srgbClr val="FF0000"/>
                  </a:solidFill>
                </a:rPr>
                <a:t>+1, …, </a:t>
              </a:r>
              <a:r>
                <a:rPr lang="en-US" sz="2000" i="1">
                  <a:solidFill>
                    <a:srgbClr val="FF0000"/>
                  </a:solidFill>
                </a:rPr>
                <a:t>right</a:t>
              </a:r>
              <a:r>
                <a:rPr lang="en-US" sz="2000">
                  <a:solidFill>
                    <a:srgbClr val="FF0000"/>
                  </a:solidFill>
                </a:rPr>
                <a:t>, repeat:</a:t>
              </a:r>
              <a:r>
                <a:rPr lang="en-US" sz="2000"/>
                <a:t/>
              </a:r>
              <a:br>
                <a:rPr lang="en-US" sz="2000"/>
              </a:br>
              <a:r>
                <a:rPr lang="en-US" sz="2000"/>
                <a:t>	1.1.	Let </a:t>
              </a:r>
              <a:r>
                <a:rPr lang="en-US" sz="2000" i="1"/>
                <a:t>val</a:t>
              </a:r>
              <a:r>
                <a:rPr lang="en-US" sz="2000"/>
                <a:t> = </a:t>
              </a:r>
              <a:r>
                <a:rPr lang="en-US" sz="2000" i="1"/>
                <a:t>a</a:t>
              </a:r>
              <a:r>
                <a:rPr lang="en-US" sz="2000"/>
                <a:t>[</a:t>
              </a:r>
              <a:r>
                <a:rPr lang="en-US" sz="2000" i="1"/>
                <a:t>r</a:t>
              </a:r>
              <a:r>
                <a:rPr lang="en-US" sz="2000"/>
                <a:t>].</a:t>
              </a:r>
              <a:br>
                <a:rPr lang="en-US" sz="2000"/>
              </a:br>
              <a:r>
                <a:rPr lang="en-US" sz="2000"/>
                <a:t>	1.2.	Insert </a:t>
              </a:r>
              <a:r>
                <a:rPr lang="en-US" sz="2000" i="1"/>
                <a:t>val</a:t>
              </a:r>
              <a:r>
                <a:rPr lang="en-US" sz="2000"/>
                <a:t> into its correct sorted position in </a:t>
              </a:r>
              <a:r>
                <a:rPr lang="en-US" sz="2000" i="1"/>
                <a:t>a</a:t>
              </a:r>
              <a:r>
                <a:rPr lang="en-US" sz="2000"/>
                <a:t>[</a:t>
              </a:r>
              <a:r>
                <a:rPr lang="en-US" sz="2000" i="1"/>
                <a:t>left</a:t>
              </a:r>
              <a:r>
                <a:rPr lang="en-US" sz="2000"/>
                <a:t>…</a:t>
              </a:r>
              <a:r>
                <a:rPr lang="en-US" sz="2000" i="1"/>
                <a:t>r</a:t>
              </a:r>
              <a:r>
                <a:rPr lang="en-US" sz="2000"/>
                <a:t>].</a:t>
              </a:r>
              <a:br>
                <a:rPr lang="en-US" sz="2000"/>
              </a:br>
              <a:r>
                <a:rPr lang="en-US" sz="2000"/>
                <a:t>2.	Terminate.</a:t>
              </a:r>
            </a:p>
          </p:txBody>
        </p:sp>
        <p:sp>
          <p:nvSpPr>
            <p:cNvPr id="14637" name="Text Box 173"/>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638" name="Text Box 174"/>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639" name="Text Box 175"/>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640" name="Text Box 176"/>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641" name="Text Box 177"/>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642" name="Text Box 178"/>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643" name="Text Box 179"/>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644" name="Text Box 180"/>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645" name="Text Box 181"/>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646" name="Text Box 182"/>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647" name="Text Box 183"/>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648" name="Text Box 184"/>
            <p:cNvSpPr txBox="1">
              <a:spLocks noChangeArrowheads="1"/>
            </p:cNvSpPr>
            <p:nvPr/>
          </p:nvSpPr>
          <p:spPr bwMode="auto">
            <a:xfrm>
              <a:off x="2811"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649" name="Text Box 185"/>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650" name="Text Box 186"/>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651" name="Text Box 187"/>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4</a:t>
              </a:r>
            </a:p>
          </p:txBody>
        </p:sp>
        <p:sp>
          <p:nvSpPr>
            <p:cNvPr id="14652" name="Text Box 188"/>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653" name="Text Box 189"/>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654" name="Text Box 190"/>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655" name="Text Box 191"/>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656" name="Text Box 192"/>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657" name="Text Box 193"/>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0" name="Group 194"/>
          <p:cNvGrpSpPr>
            <a:grpSpLocks/>
          </p:cNvGrpSpPr>
          <p:nvPr/>
        </p:nvGrpSpPr>
        <p:grpSpPr bwMode="auto">
          <a:xfrm>
            <a:off x="1447800" y="2590800"/>
            <a:ext cx="7086600" cy="3429000"/>
            <a:chOff x="768" y="576"/>
            <a:chExt cx="4464" cy="2160"/>
          </a:xfrm>
        </p:grpSpPr>
        <p:sp>
          <p:nvSpPr>
            <p:cNvPr id="14612" name="Rectangle 195"/>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613" name="Text Box 196"/>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r</a:t>
              </a:r>
              <a:r>
                <a:rPr lang="en-US" sz="2000"/>
                <a:t> = </a:t>
              </a:r>
              <a:r>
                <a:rPr lang="en-US" sz="2000" i="1"/>
                <a:t>left</a:t>
              </a:r>
              <a:r>
                <a:rPr lang="en-US" sz="2000"/>
                <a:t>+1, …, </a:t>
              </a:r>
              <a:r>
                <a:rPr lang="en-US" sz="2000" i="1"/>
                <a:t>right</a:t>
              </a:r>
              <a:r>
                <a:rPr lang="en-US" sz="2000"/>
                <a:t>, repeat:</a:t>
              </a:r>
              <a:br>
                <a:rPr lang="en-US" sz="2000"/>
              </a:br>
              <a:r>
                <a:rPr lang="en-US" sz="2000"/>
                <a:t>	1.1.	</a:t>
              </a:r>
              <a:r>
                <a:rPr lang="en-US" sz="2000">
                  <a:solidFill>
                    <a:srgbClr val="FF0000"/>
                  </a:solidFill>
                </a:rPr>
                <a:t>Let </a:t>
              </a:r>
              <a:r>
                <a:rPr lang="en-US" sz="2000" i="1">
                  <a:solidFill>
                    <a:srgbClr val="FF0000"/>
                  </a:solidFill>
                </a:rPr>
                <a:t>val</a:t>
              </a:r>
              <a:r>
                <a:rPr lang="en-US" sz="2000">
                  <a:solidFill>
                    <a:srgbClr val="FF0000"/>
                  </a:solidFill>
                </a:rPr>
                <a:t> = </a:t>
              </a:r>
              <a:r>
                <a:rPr lang="en-US" sz="2000" i="1">
                  <a:solidFill>
                    <a:srgbClr val="FF0000"/>
                  </a:solidFill>
                </a:rPr>
                <a:t>a</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	1.2.	</a:t>
              </a:r>
              <a:r>
                <a:rPr lang="en-US" sz="2000">
                  <a:solidFill>
                    <a:srgbClr val="FF0000"/>
                  </a:solidFill>
                </a:rPr>
                <a:t>Insert </a:t>
              </a:r>
              <a:r>
                <a:rPr lang="en-US" sz="2000" i="1">
                  <a:solidFill>
                    <a:srgbClr val="FF0000"/>
                  </a:solidFill>
                </a:rPr>
                <a:t>val</a:t>
              </a:r>
              <a:r>
                <a:rPr lang="en-US" sz="2000">
                  <a:solidFill>
                    <a:srgbClr val="FF0000"/>
                  </a:solidFill>
                </a:rPr>
                <a:t> into its correct sorted position in </a:t>
              </a:r>
              <a:r>
                <a:rPr lang="en-US" sz="2000" i="1">
                  <a:solidFill>
                    <a:srgbClr val="FF0000"/>
                  </a:solidFill>
                </a:rPr>
                <a:t>a</a:t>
              </a:r>
              <a:r>
                <a:rPr lang="en-US" sz="2000">
                  <a:solidFill>
                    <a:srgbClr val="FF0000"/>
                  </a:solidFill>
                </a:rPr>
                <a:t>[</a:t>
              </a:r>
              <a:r>
                <a:rPr lang="en-US" sz="2000" i="1">
                  <a:solidFill>
                    <a:srgbClr val="FF0000"/>
                  </a:solidFill>
                </a:rPr>
                <a:t>left</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2.	Terminate.</a:t>
              </a:r>
            </a:p>
          </p:txBody>
        </p:sp>
        <p:sp>
          <p:nvSpPr>
            <p:cNvPr id="14614" name="Text Box 197"/>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615" name="Text Box 198"/>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616" name="Text Box 199"/>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617" name="Text Box 200"/>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618" name="Text Box 201"/>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619" name="Text Box 202"/>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620" name="Text Box 203"/>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621" name="Text Box 204"/>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622" name="Text Box 205"/>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623" name="Text Box 206"/>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624" name="Text Box 207"/>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625" name="Text Box 208"/>
            <p:cNvSpPr txBox="1">
              <a:spLocks noChangeArrowheads="1"/>
            </p:cNvSpPr>
            <p:nvPr/>
          </p:nvSpPr>
          <p:spPr bwMode="auto">
            <a:xfrm>
              <a:off x="2811"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626" name="Text Box 209"/>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627" name="Text Box 210"/>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628" name="Text Box 211"/>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4</a:t>
              </a:r>
            </a:p>
          </p:txBody>
        </p:sp>
        <p:sp>
          <p:nvSpPr>
            <p:cNvPr id="14629" name="Text Box 212"/>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630" name="Text Box 213"/>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631" name="Text Box 214"/>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632" name="Text Box 215"/>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633" name="Text Box 216"/>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634" name="Text Box 217"/>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1" name="Group 218"/>
          <p:cNvGrpSpPr>
            <a:grpSpLocks/>
          </p:cNvGrpSpPr>
          <p:nvPr/>
        </p:nvGrpSpPr>
        <p:grpSpPr bwMode="auto">
          <a:xfrm>
            <a:off x="1447800" y="2590800"/>
            <a:ext cx="7086600" cy="3429000"/>
            <a:chOff x="768" y="576"/>
            <a:chExt cx="4464" cy="2160"/>
          </a:xfrm>
        </p:grpSpPr>
        <p:sp>
          <p:nvSpPr>
            <p:cNvPr id="14589" name="Rectangle 219"/>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590" name="Text Box 220"/>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r</a:t>
              </a:r>
              <a:r>
                <a:rPr lang="en-US" sz="2000">
                  <a:solidFill>
                    <a:srgbClr val="FF0000"/>
                  </a:solidFill>
                </a:rPr>
                <a:t> = </a:t>
              </a:r>
              <a:r>
                <a:rPr lang="en-US" sz="2000" i="1">
                  <a:solidFill>
                    <a:srgbClr val="FF0000"/>
                  </a:solidFill>
                </a:rPr>
                <a:t>left</a:t>
              </a:r>
              <a:r>
                <a:rPr lang="en-US" sz="2000">
                  <a:solidFill>
                    <a:srgbClr val="FF0000"/>
                  </a:solidFill>
                </a:rPr>
                <a:t>+1, …, </a:t>
              </a:r>
              <a:r>
                <a:rPr lang="en-US" sz="2000" i="1">
                  <a:solidFill>
                    <a:srgbClr val="FF0000"/>
                  </a:solidFill>
                </a:rPr>
                <a:t>right</a:t>
              </a:r>
              <a:r>
                <a:rPr lang="en-US" sz="2000">
                  <a:solidFill>
                    <a:srgbClr val="FF0000"/>
                  </a:solidFill>
                </a:rPr>
                <a:t>, repeat:</a:t>
              </a:r>
              <a:r>
                <a:rPr lang="en-US" sz="2000"/>
                <a:t/>
              </a:r>
              <a:br>
                <a:rPr lang="en-US" sz="2000"/>
              </a:br>
              <a:r>
                <a:rPr lang="en-US" sz="2000"/>
                <a:t>	1.1.	Let </a:t>
              </a:r>
              <a:r>
                <a:rPr lang="en-US" sz="2000" i="1"/>
                <a:t>val</a:t>
              </a:r>
              <a:r>
                <a:rPr lang="en-US" sz="2000"/>
                <a:t> = </a:t>
              </a:r>
              <a:r>
                <a:rPr lang="en-US" sz="2000" i="1"/>
                <a:t>a</a:t>
              </a:r>
              <a:r>
                <a:rPr lang="en-US" sz="2000"/>
                <a:t>[</a:t>
              </a:r>
              <a:r>
                <a:rPr lang="en-US" sz="2000" i="1"/>
                <a:t>r</a:t>
              </a:r>
              <a:r>
                <a:rPr lang="en-US" sz="2000"/>
                <a:t>].</a:t>
              </a:r>
              <a:br>
                <a:rPr lang="en-US" sz="2000"/>
              </a:br>
              <a:r>
                <a:rPr lang="en-US" sz="2000"/>
                <a:t>	1.2.	Insert </a:t>
              </a:r>
              <a:r>
                <a:rPr lang="en-US" sz="2000" i="1"/>
                <a:t>val</a:t>
              </a:r>
              <a:r>
                <a:rPr lang="en-US" sz="2000"/>
                <a:t> into its correct sorted position in </a:t>
              </a:r>
              <a:r>
                <a:rPr lang="en-US" sz="2000" i="1"/>
                <a:t>a</a:t>
              </a:r>
              <a:r>
                <a:rPr lang="en-US" sz="2000"/>
                <a:t>[</a:t>
              </a:r>
              <a:r>
                <a:rPr lang="en-US" sz="2000" i="1"/>
                <a:t>left</a:t>
              </a:r>
              <a:r>
                <a:rPr lang="en-US" sz="2000"/>
                <a:t>…</a:t>
              </a:r>
              <a:r>
                <a:rPr lang="en-US" sz="2000" i="1"/>
                <a:t>r</a:t>
              </a:r>
              <a:r>
                <a:rPr lang="en-US" sz="2000"/>
                <a:t>].</a:t>
              </a:r>
              <a:br>
                <a:rPr lang="en-US" sz="2000"/>
              </a:br>
              <a:r>
                <a:rPr lang="en-US" sz="2000"/>
                <a:t>2.	Terminate.</a:t>
              </a:r>
            </a:p>
          </p:txBody>
        </p:sp>
        <p:sp>
          <p:nvSpPr>
            <p:cNvPr id="14591" name="Text Box 221"/>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592" name="Text Box 222"/>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593" name="Text Box 223"/>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594" name="Text Box 224"/>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595" name="Text Box 225"/>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596" name="Text Box 226"/>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597" name="Text Box 227"/>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598" name="Text Box 228"/>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599" name="Text Box 229"/>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600" name="Text Box 230"/>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601" name="Text Box 231"/>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602" name="Text Box 232"/>
            <p:cNvSpPr txBox="1">
              <a:spLocks noChangeArrowheads="1"/>
            </p:cNvSpPr>
            <p:nvPr/>
          </p:nvSpPr>
          <p:spPr bwMode="auto">
            <a:xfrm>
              <a:off x="2811"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603" name="Text Box 233"/>
            <p:cNvSpPr txBox="1">
              <a:spLocks noChangeArrowheads="1"/>
            </p:cNvSpPr>
            <p:nvPr/>
          </p:nvSpPr>
          <p:spPr bwMode="auto">
            <a:xfrm>
              <a:off x="3243"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604" name="Text Box 234"/>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605" name="Text Box 235"/>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5</a:t>
              </a:r>
            </a:p>
          </p:txBody>
        </p:sp>
        <p:sp>
          <p:nvSpPr>
            <p:cNvPr id="14606" name="Text Box 236"/>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607" name="Text Box 237"/>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608" name="Text Box 238"/>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609" name="Text Box 239"/>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610" name="Text Box 240"/>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611" name="Text Box 241"/>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2" name="Group 242"/>
          <p:cNvGrpSpPr>
            <a:grpSpLocks/>
          </p:cNvGrpSpPr>
          <p:nvPr/>
        </p:nvGrpSpPr>
        <p:grpSpPr bwMode="auto">
          <a:xfrm>
            <a:off x="1447800" y="2590800"/>
            <a:ext cx="7086600" cy="3429000"/>
            <a:chOff x="768" y="576"/>
            <a:chExt cx="4464" cy="2160"/>
          </a:xfrm>
        </p:grpSpPr>
        <p:sp>
          <p:nvSpPr>
            <p:cNvPr id="14566" name="Rectangle 243"/>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567" name="Text Box 244"/>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r</a:t>
              </a:r>
              <a:r>
                <a:rPr lang="en-US" sz="2000"/>
                <a:t> = </a:t>
              </a:r>
              <a:r>
                <a:rPr lang="en-US" sz="2000" i="1"/>
                <a:t>left</a:t>
              </a:r>
              <a:r>
                <a:rPr lang="en-US" sz="2000"/>
                <a:t>+1, …, </a:t>
              </a:r>
              <a:r>
                <a:rPr lang="en-US" sz="2000" i="1"/>
                <a:t>right</a:t>
              </a:r>
              <a:r>
                <a:rPr lang="en-US" sz="2000"/>
                <a:t>, repeat:</a:t>
              </a:r>
              <a:br>
                <a:rPr lang="en-US" sz="2000"/>
              </a:br>
              <a:r>
                <a:rPr lang="en-US" sz="2000"/>
                <a:t>	1.1.	</a:t>
              </a:r>
              <a:r>
                <a:rPr lang="en-US" sz="2000">
                  <a:solidFill>
                    <a:srgbClr val="FF0000"/>
                  </a:solidFill>
                </a:rPr>
                <a:t>Let </a:t>
              </a:r>
              <a:r>
                <a:rPr lang="en-US" sz="2000" i="1">
                  <a:solidFill>
                    <a:srgbClr val="FF0000"/>
                  </a:solidFill>
                </a:rPr>
                <a:t>val</a:t>
              </a:r>
              <a:r>
                <a:rPr lang="en-US" sz="2000">
                  <a:solidFill>
                    <a:srgbClr val="FF0000"/>
                  </a:solidFill>
                </a:rPr>
                <a:t> = </a:t>
              </a:r>
              <a:r>
                <a:rPr lang="en-US" sz="2000" i="1">
                  <a:solidFill>
                    <a:srgbClr val="FF0000"/>
                  </a:solidFill>
                </a:rPr>
                <a:t>a</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	1.2.	</a:t>
              </a:r>
              <a:r>
                <a:rPr lang="en-US" sz="2000">
                  <a:solidFill>
                    <a:srgbClr val="FF0000"/>
                  </a:solidFill>
                </a:rPr>
                <a:t>Insert </a:t>
              </a:r>
              <a:r>
                <a:rPr lang="en-US" sz="2000" i="1">
                  <a:solidFill>
                    <a:srgbClr val="FF0000"/>
                  </a:solidFill>
                </a:rPr>
                <a:t>val</a:t>
              </a:r>
              <a:r>
                <a:rPr lang="en-US" sz="2000">
                  <a:solidFill>
                    <a:srgbClr val="FF0000"/>
                  </a:solidFill>
                </a:rPr>
                <a:t> into its correct sorted position in </a:t>
              </a:r>
              <a:r>
                <a:rPr lang="en-US" sz="2000" i="1">
                  <a:solidFill>
                    <a:srgbClr val="FF0000"/>
                  </a:solidFill>
                </a:rPr>
                <a:t>a</a:t>
              </a:r>
              <a:r>
                <a:rPr lang="en-US" sz="2000">
                  <a:solidFill>
                    <a:srgbClr val="FF0000"/>
                  </a:solidFill>
                </a:rPr>
                <a:t>[</a:t>
              </a:r>
              <a:r>
                <a:rPr lang="en-US" sz="2000" i="1">
                  <a:solidFill>
                    <a:srgbClr val="FF0000"/>
                  </a:solidFill>
                </a:rPr>
                <a:t>left</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2.	Terminate.</a:t>
              </a:r>
            </a:p>
          </p:txBody>
        </p:sp>
        <p:sp>
          <p:nvSpPr>
            <p:cNvPr id="14568" name="Text Box 245"/>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569" name="Text Box 246"/>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570" name="Text Box 247"/>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571" name="Text Box 248"/>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572" name="Text Box 249"/>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573" name="Text Box 250"/>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574" name="Text Box 251"/>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575" name="Text Box 252"/>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576" name="Text Box 253"/>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577" name="Text Box 254"/>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578" name="Text Box 255"/>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579" name="Text Box 256"/>
            <p:cNvSpPr txBox="1">
              <a:spLocks noChangeArrowheads="1"/>
            </p:cNvSpPr>
            <p:nvPr/>
          </p:nvSpPr>
          <p:spPr bwMode="auto">
            <a:xfrm>
              <a:off x="2811"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580" name="Text Box 257"/>
            <p:cNvSpPr txBox="1">
              <a:spLocks noChangeArrowheads="1"/>
            </p:cNvSpPr>
            <p:nvPr/>
          </p:nvSpPr>
          <p:spPr bwMode="auto">
            <a:xfrm>
              <a:off x="3243"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581" name="Text Box 258"/>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582" name="Text Box 259"/>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5</a:t>
              </a:r>
            </a:p>
          </p:txBody>
        </p:sp>
        <p:sp>
          <p:nvSpPr>
            <p:cNvPr id="14583" name="Text Box 260"/>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584" name="Text Box 261"/>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585" name="Text Box 262"/>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586" name="Text Box 263"/>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587" name="Text Box 264"/>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588" name="Text Box 265"/>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3" name="Group 266"/>
          <p:cNvGrpSpPr>
            <a:grpSpLocks/>
          </p:cNvGrpSpPr>
          <p:nvPr/>
        </p:nvGrpSpPr>
        <p:grpSpPr bwMode="auto">
          <a:xfrm>
            <a:off x="1447800" y="2590800"/>
            <a:ext cx="7086600" cy="3429000"/>
            <a:chOff x="768" y="576"/>
            <a:chExt cx="4464" cy="2160"/>
          </a:xfrm>
        </p:grpSpPr>
        <p:sp>
          <p:nvSpPr>
            <p:cNvPr id="14543" name="Rectangle 267"/>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544" name="Text Box 268"/>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r</a:t>
              </a:r>
              <a:r>
                <a:rPr lang="en-US" sz="2000">
                  <a:solidFill>
                    <a:srgbClr val="FF0000"/>
                  </a:solidFill>
                </a:rPr>
                <a:t> = </a:t>
              </a:r>
              <a:r>
                <a:rPr lang="en-US" sz="2000" i="1">
                  <a:solidFill>
                    <a:srgbClr val="FF0000"/>
                  </a:solidFill>
                </a:rPr>
                <a:t>left</a:t>
              </a:r>
              <a:r>
                <a:rPr lang="en-US" sz="2000">
                  <a:solidFill>
                    <a:srgbClr val="FF0000"/>
                  </a:solidFill>
                </a:rPr>
                <a:t>+1, …, </a:t>
              </a:r>
              <a:r>
                <a:rPr lang="en-US" sz="2000" i="1">
                  <a:solidFill>
                    <a:srgbClr val="FF0000"/>
                  </a:solidFill>
                </a:rPr>
                <a:t>right</a:t>
              </a:r>
              <a:r>
                <a:rPr lang="en-US" sz="2000">
                  <a:solidFill>
                    <a:srgbClr val="FF0000"/>
                  </a:solidFill>
                </a:rPr>
                <a:t>, repeat:</a:t>
              </a:r>
              <a:r>
                <a:rPr lang="en-US" sz="2000"/>
                <a:t/>
              </a:r>
              <a:br>
                <a:rPr lang="en-US" sz="2000"/>
              </a:br>
              <a:r>
                <a:rPr lang="en-US" sz="2000"/>
                <a:t>	1.1.	Let </a:t>
              </a:r>
              <a:r>
                <a:rPr lang="en-US" sz="2000" i="1"/>
                <a:t>val</a:t>
              </a:r>
              <a:r>
                <a:rPr lang="en-US" sz="2000"/>
                <a:t> = </a:t>
              </a:r>
              <a:r>
                <a:rPr lang="en-US" sz="2000" i="1"/>
                <a:t>a</a:t>
              </a:r>
              <a:r>
                <a:rPr lang="en-US" sz="2000"/>
                <a:t>[</a:t>
              </a:r>
              <a:r>
                <a:rPr lang="en-US" sz="2000" i="1"/>
                <a:t>r</a:t>
              </a:r>
              <a:r>
                <a:rPr lang="en-US" sz="2000"/>
                <a:t>].</a:t>
              </a:r>
              <a:br>
                <a:rPr lang="en-US" sz="2000"/>
              </a:br>
              <a:r>
                <a:rPr lang="en-US" sz="2000"/>
                <a:t>	1.2.	Insert </a:t>
              </a:r>
              <a:r>
                <a:rPr lang="en-US" sz="2000" i="1"/>
                <a:t>val</a:t>
              </a:r>
              <a:r>
                <a:rPr lang="en-US" sz="2000"/>
                <a:t> into its correct sorted position in </a:t>
              </a:r>
              <a:r>
                <a:rPr lang="en-US" sz="2000" i="1"/>
                <a:t>a</a:t>
              </a:r>
              <a:r>
                <a:rPr lang="en-US" sz="2000"/>
                <a:t>[</a:t>
              </a:r>
              <a:r>
                <a:rPr lang="en-US" sz="2000" i="1"/>
                <a:t>left</a:t>
              </a:r>
              <a:r>
                <a:rPr lang="en-US" sz="2000"/>
                <a:t>…</a:t>
              </a:r>
              <a:r>
                <a:rPr lang="en-US" sz="2000" i="1"/>
                <a:t>r</a:t>
              </a:r>
              <a:r>
                <a:rPr lang="en-US" sz="2000"/>
                <a:t>].</a:t>
              </a:r>
              <a:br>
                <a:rPr lang="en-US" sz="2000"/>
              </a:br>
              <a:r>
                <a:rPr lang="en-US" sz="2000"/>
                <a:t>2.	Terminate.</a:t>
              </a:r>
            </a:p>
          </p:txBody>
        </p:sp>
        <p:sp>
          <p:nvSpPr>
            <p:cNvPr id="14545" name="Text Box 269"/>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546" name="Text Box 270"/>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547" name="Text Box 271"/>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548" name="Text Box 272"/>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549" name="Text Box 273"/>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550" name="Text Box 274"/>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551" name="Text Box 275"/>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552" name="Text Box 276"/>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553" name="Text Box 277"/>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554" name="Text Box 278"/>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555" name="Text Box 279"/>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556" name="Text Box 280"/>
            <p:cNvSpPr txBox="1">
              <a:spLocks noChangeArrowheads="1"/>
            </p:cNvSpPr>
            <p:nvPr/>
          </p:nvSpPr>
          <p:spPr bwMode="auto">
            <a:xfrm>
              <a:off x="2811"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557" name="Text Box 281"/>
            <p:cNvSpPr txBox="1">
              <a:spLocks noChangeArrowheads="1"/>
            </p:cNvSpPr>
            <p:nvPr/>
          </p:nvSpPr>
          <p:spPr bwMode="auto">
            <a:xfrm>
              <a:off x="3243"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558" name="Text Box 282"/>
            <p:cNvSpPr txBox="1">
              <a:spLocks noChangeArrowheads="1"/>
            </p:cNvSpPr>
            <p:nvPr/>
          </p:nvSpPr>
          <p:spPr bwMode="auto">
            <a:xfrm>
              <a:off x="3675"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559" name="Text Box 283"/>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6</a:t>
              </a:r>
            </a:p>
          </p:txBody>
        </p:sp>
        <p:sp>
          <p:nvSpPr>
            <p:cNvPr id="14560" name="Text Box 284"/>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561" name="Text Box 285"/>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562" name="Text Box 286"/>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563" name="Text Box 287"/>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564" name="Text Box 288"/>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565" name="Text Box 289"/>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4" name="Group 290"/>
          <p:cNvGrpSpPr>
            <a:grpSpLocks/>
          </p:cNvGrpSpPr>
          <p:nvPr/>
        </p:nvGrpSpPr>
        <p:grpSpPr bwMode="auto">
          <a:xfrm>
            <a:off x="1447800" y="2590800"/>
            <a:ext cx="7086600" cy="3429000"/>
            <a:chOff x="768" y="576"/>
            <a:chExt cx="4464" cy="2160"/>
          </a:xfrm>
        </p:grpSpPr>
        <p:sp>
          <p:nvSpPr>
            <p:cNvPr id="14520" name="Rectangle 291"/>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521" name="Text Box 292"/>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r</a:t>
              </a:r>
              <a:r>
                <a:rPr lang="en-US" sz="2000"/>
                <a:t> = </a:t>
              </a:r>
              <a:r>
                <a:rPr lang="en-US" sz="2000" i="1"/>
                <a:t>left</a:t>
              </a:r>
              <a:r>
                <a:rPr lang="en-US" sz="2000"/>
                <a:t>+1, …, </a:t>
              </a:r>
              <a:r>
                <a:rPr lang="en-US" sz="2000" i="1"/>
                <a:t>right</a:t>
              </a:r>
              <a:r>
                <a:rPr lang="en-US" sz="2000"/>
                <a:t>, repeat:</a:t>
              </a:r>
              <a:br>
                <a:rPr lang="en-US" sz="2000"/>
              </a:br>
              <a:r>
                <a:rPr lang="en-US" sz="2000"/>
                <a:t>	1.1.	</a:t>
              </a:r>
              <a:r>
                <a:rPr lang="en-US" sz="2000">
                  <a:solidFill>
                    <a:srgbClr val="FF0000"/>
                  </a:solidFill>
                </a:rPr>
                <a:t>Let </a:t>
              </a:r>
              <a:r>
                <a:rPr lang="en-US" sz="2000" i="1">
                  <a:solidFill>
                    <a:srgbClr val="FF0000"/>
                  </a:solidFill>
                </a:rPr>
                <a:t>val</a:t>
              </a:r>
              <a:r>
                <a:rPr lang="en-US" sz="2000">
                  <a:solidFill>
                    <a:srgbClr val="FF0000"/>
                  </a:solidFill>
                </a:rPr>
                <a:t> = </a:t>
              </a:r>
              <a:r>
                <a:rPr lang="en-US" sz="2000" i="1">
                  <a:solidFill>
                    <a:srgbClr val="FF0000"/>
                  </a:solidFill>
                </a:rPr>
                <a:t>a</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	1.2.	</a:t>
              </a:r>
              <a:r>
                <a:rPr lang="en-US" sz="2000">
                  <a:solidFill>
                    <a:srgbClr val="FF0000"/>
                  </a:solidFill>
                </a:rPr>
                <a:t>Insert </a:t>
              </a:r>
              <a:r>
                <a:rPr lang="en-US" sz="2000" i="1">
                  <a:solidFill>
                    <a:srgbClr val="FF0000"/>
                  </a:solidFill>
                </a:rPr>
                <a:t>val</a:t>
              </a:r>
              <a:r>
                <a:rPr lang="en-US" sz="2000">
                  <a:solidFill>
                    <a:srgbClr val="FF0000"/>
                  </a:solidFill>
                </a:rPr>
                <a:t> into its correct sorted position in </a:t>
              </a:r>
              <a:r>
                <a:rPr lang="en-US" sz="2000" i="1">
                  <a:solidFill>
                    <a:srgbClr val="FF0000"/>
                  </a:solidFill>
                </a:rPr>
                <a:t>a</a:t>
              </a:r>
              <a:r>
                <a:rPr lang="en-US" sz="2000">
                  <a:solidFill>
                    <a:srgbClr val="FF0000"/>
                  </a:solidFill>
                </a:rPr>
                <a:t>[</a:t>
              </a:r>
              <a:r>
                <a:rPr lang="en-US" sz="2000" i="1">
                  <a:solidFill>
                    <a:srgbClr val="FF0000"/>
                  </a:solidFill>
                </a:rPr>
                <a:t>left</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2.	Terminate.</a:t>
              </a:r>
            </a:p>
          </p:txBody>
        </p:sp>
        <p:sp>
          <p:nvSpPr>
            <p:cNvPr id="14522" name="Text Box 293"/>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523" name="Text Box 294"/>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524" name="Text Box 295"/>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525" name="Text Box 296"/>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526" name="Text Box 297"/>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527" name="Text Box 298"/>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528" name="Text Box 299"/>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529" name="Text Box 300"/>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530" name="Text Box 301"/>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531" name="Text Box 302"/>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532" name="Text Box 303"/>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533" name="Text Box 304"/>
            <p:cNvSpPr txBox="1">
              <a:spLocks noChangeArrowheads="1"/>
            </p:cNvSpPr>
            <p:nvPr/>
          </p:nvSpPr>
          <p:spPr bwMode="auto">
            <a:xfrm>
              <a:off x="2811"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534" name="Text Box 305"/>
            <p:cNvSpPr txBox="1">
              <a:spLocks noChangeArrowheads="1"/>
            </p:cNvSpPr>
            <p:nvPr/>
          </p:nvSpPr>
          <p:spPr bwMode="auto">
            <a:xfrm>
              <a:off x="3243"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535" name="Text Box 306"/>
            <p:cNvSpPr txBox="1">
              <a:spLocks noChangeArrowheads="1"/>
            </p:cNvSpPr>
            <p:nvPr/>
          </p:nvSpPr>
          <p:spPr bwMode="auto">
            <a:xfrm>
              <a:off x="367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536" name="Text Box 307"/>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6</a:t>
              </a:r>
            </a:p>
          </p:txBody>
        </p:sp>
        <p:sp>
          <p:nvSpPr>
            <p:cNvPr id="14537" name="Text Box 308"/>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538" name="Text Box 309"/>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539" name="Text Box 310"/>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540" name="Text Box 311"/>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541" name="Text Box 312"/>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542" name="Text Box 313"/>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5" name="Group 314"/>
          <p:cNvGrpSpPr>
            <a:grpSpLocks/>
          </p:cNvGrpSpPr>
          <p:nvPr/>
        </p:nvGrpSpPr>
        <p:grpSpPr bwMode="auto">
          <a:xfrm>
            <a:off x="1447800" y="2590800"/>
            <a:ext cx="7086600" cy="3429000"/>
            <a:chOff x="768" y="576"/>
            <a:chExt cx="4464" cy="2160"/>
          </a:xfrm>
        </p:grpSpPr>
        <p:sp>
          <p:nvSpPr>
            <p:cNvPr id="14497" name="Rectangle 315"/>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498" name="Text Box 316"/>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r</a:t>
              </a:r>
              <a:r>
                <a:rPr lang="en-US" sz="2000">
                  <a:solidFill>
                    <a:srgbClr val="FF0000"/>
                  </a:solidFill>
                </a:rPr>
                <a:t> = </a:t>
              </a:r>
              <a:r>
                <a:rPr lang="en-US" sz="2000" i="1">
                  <a:solidFill>
                    <a:srgbClr val="FF0000"/>
                  </a:solidFill>
                </a:rPr>
                <a:t>left</a:t>
              </a:r>
              <a:r>
                <a:rPr lang="en-US" sz="2000">
                  <a:solidFill>
                    <a:srgbClr val="FF0000"/>
                  </a:solidFill>
                </a:rPr>
                <a:t>+1, …, </a:t>
              </a:r>
              <a:r>
                <a:rPr lang="en-US" sz="2000" i="1">
                  <a:solidFill>
                    <a:srgbClr val="FF0000"/>
                  </a:solidFill>
                </a:rPr>
                <a:t>right</a:t>
              </a:r>
              <a:r>
                <a:rPr lang="en-US" sz="2000">
                  <a:solidFill>
                    <a:srgbClr val="FF0000"/>
                  </a:solidFill>
                </a:rPr>
                <a:t>, repeat:</a:t>
              </a:r>
              <a:r>
                <a:rPr lang="en-US" sz="2000"/>
                <a:t/>
              </a:r>
              <a:br>
                <a:rPr lang="en-US" sz="2000"/>
              </a:br>
              <a:r>
                <a:rPr lang="en-US" sz="2000"/>
                <a:t>	1.1.	Let </a:t>
              </a:r>
              <a:r>
                <a:rPr lang="en-US" sz="2000" i="1"/>
                <a:t>val</a:t>
              </a:r>
              <a:r>
                <a:rPr lang="en-US" sz="2000"/>
                <a:t> = </a:t>
              </a:r>
              <a:r>
                <a:rPr lang="en-US" sz="2000" i="1"/>
                <a:t>a</a:t>
              </a:r>
              <a:r>
                <a:rPr lang="en-US" sz="2000"/>
                <a:t>[</a:t>
              </a:r>
              <a:r>
                <a:rPr lang="en-US" sz="2000" i="1"/>
                <a:t>r</a:t>
              </a:r>
              <a:r>
                <a:rPr lang="en-US" sz="2000"/>
                <a:t>].</a:t>
              </a:r>
              <a:br>
                <a:rPr lang="en-US" sz="2000"/>
              </a:br>
              <a:r>
                <a:rPr lang="en-US" sz="2000"/>
                <a:t>	1.2.	Insert </a:t>
              </a:r>
              <a:r>
                <a:rPr lang="en-US" sz="2000" i="1"/>
                <a:t>val</a:t>
              </a:r>
              <a:r>
                <a:rPr lang="en-US" sz="2000"/>
                <a:t> into its correct sorted position in </a:t>
              </a:r>
              <a:r>
                <a:rPr lang="en-US" sz="2000" i="1"/>
                <a:t>a</a:t>
              </a:r>
              <a:r>
                <a:rPr lang="en-US" sz="2000"/>
                <a:t>[</a:t>
              </a:r>
              <a:r>
                <a:rPr lang="en-US" sz="2000" i="1"/>
                <a:t>left</a:t>
              </a:r>
              <a:r>
                <a:rPr lang="en-US" sz="2000"/>
                <a:t>…</a:t>
              </a:r>
              <a:r>
                <a:rPr lang="en-US" sz="2000" i="1"/>
                <a:t>r</a:t>
              </a:r>
              <a:r>
                <a:rPr lang="en-US" sz="2000"/>
                <a:t>].</a:t>
              </a:r>
              <a:br>
                <a:rPr lang="en-US" sz="2000"/>
              </a:br>
              <a:r>
                <a:rPr lang="en-US" sz="2000"/>
                <a:t>2.	Terminate.</a:t>
              </a:r>
            </a:p>
          </p:txBody>
        </p:sp>
        <p:sp>
          <p:nvSpPr>
            <p:cNvPr id="14499" name="Text Box 317"/>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500" name="Text Box 318"/>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501" name="Text Box 319"/>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502" name="Text Box 320"/>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503" name="Text Box 321"/>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504" name="Text Box 322"/>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505" name="Text Box 323"/>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506" name="Text Box 324"/>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507" name="Text Box 325"/>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508" name="Text Box 326"/>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509" name="Text Box 327"/>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510" name="Text Box 328"/>
            <p:cNvSpPr txBox="1">
              <a:spLocks noChangeArrowheads="1"/>
            </p:cNvSpPr>
            <p:nvPr/>
          </p:nvSpPr>
          <p:spPr bwMode="auto">
            <a:xfrm>
              <a:off x="2811"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511" name="Text Box 329"/>
            <p:cNvSpPr txBox="1">
              <a:spLocks noChangeArrowheads="1"/>
            </p:cNvSpPr>
            <p:nvPr/>
          </p:nvSpPr>
          <p:spPr bwMode="auto">
            <a:xfrm>
              <a:off x="3243"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512" name="Text Box 330"/>
            <p:cNvSpPr txBox="1">
              <a:spLocks noChangeArrowheads="1"/>
            </p:cNvSpPr>
            <p:nvPr/>
          </p:nvSpPr>
          <p:spPr bwMode="auto">
            <a:xfrm>
              <a:off x="367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513" name="Text Box 331"/>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7</a:t>
              </a:r>
            </a:p>
          </p:txBody>
        </p:sp>
        <p:sp>
          <p:nvSpPr>
            <p:cNvPr id="14514" name="Text Box 332"/>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515" name="Text Box 333"/>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516" name="Text Box 334"/>
            <p:cNvSpPr txBox="1">
              <a:spLocks noChangeArrowheads="1"/>
            </p:cNvSpPr>
            <p:nvPr/>
          </p:nvSpPr>
          <p:spPr bwMode="auto">
            <a:xfrm>
              <a:off x="4107"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517" name="Text Box 335"/>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518" name="Text Box 336"/>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519" name="Text Box 337"/>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6" name="Group 338"/>
          <p:cNvGrpSpPr>
            <a:grpSpLocks/>
          </p:cNvGrpSpPr>
          <p:nvPr/>
        </p:nvGrpSpPr>
        <p:grpSpPr bwMode="auto">
          <a:xfrm>
            <a:off x="1447800" y="2590800"/>
            <a:ext cx="7086600" cy="3429000"/>
            <a:chOff x="768" y="576"/>
            <a:chExt cx="4464" cy="2160"/>
          </a:xfrm>
        </p:grpSpPr>
        <p:sp>
          <p:nvSpPr>
            <p:cNvPr id="14451" name="Rectangle 339"/>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452" name="Text Box 340"/>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r</a:t>
              </a:r>
              <a:r>
                <a:rPr lang="en-US" sz="2000"/>
                <a:t> = </a:t>
              </a:r>
              <a:r>
                <a:rPr lang="en-US" sz="2000" i="1"/>
                <a:t>left</a:t>
              </a:r>
              <a:r>
                <a:rPr lang="en-US" sz="2000"/>
                <a:t>+1, …, </a:t>
              </a:r>
              <a:r>
                <a:rPr lang="en-US" sz="2000" i="1"/>
                <a:t>right</a:t>
              </a:r>
              <a:r>
                <a:rPr lang="en-US" sz="2000"/>
                <a:t>, repeat:</a:t>
              </a:r>
              <a:br>
                <a:rPr lang="en-US" sz="2000"/>
              </a:br>
              <a:r>
                <a:rPr lang="en-US" sz="2000"/>
                <a:t>	1.1.	</a:t>
              </a:r>
              <a:r>
                <a:rPr lang="en-US" sz="2000">
                  <a:solidFill>
                    <a:srgbClr val="FF0000"/>
                  </a:solidFill>
                </a:rPr>
                <a:t>Let </a:t>
              </a:r>
              <a:r>
                <a:rPr lang="en-US" sz="2000" i="1">
                  <a:solidFill>
                    <a:srgbClr val="FF0000"/>
                  </a:solidFill>
                </a:rPr>
                <a:t>val</a:t>
              </a:r>
              <a:r>
                <a:rPr lang="en-US" sz="2000">
                  <a:solidFill>
                    <a:srgbClr val="FF0000"/>
                  </a:solidFill>
                </a:rPr>
                <a:t> = </a:t>
              </a:r>
              <a:r>
                <a:rPr lang="en-US" sz="2000" i="1">
                  <a:solidFill>
                    <a:srgbClr val="FF0000"/>
                  </a:solidFill>
                </a:rPr>
                <a:t>a</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	1.2.	</a:t>
              </a:r>
              <a:r>
                <a:rPr lang="en-US" sz="2000">
                  <a:solidFill>
                    <a:srgbClr val="FF0000"/>
                  </a:solidFill>
                </a:rPr>
                <a:t>Insert </a:t>
              </a:r>
              <a:r>
                <a:rPr lang="en-US" sz="2000" i="1">
                  <a:solidFill>
                    <a:srgbClr val="FF0000"/>
                  </a:solidFill>
                </a:rPr>
                <a:t>val</a:t>
              </a:r>
              <a:r>
                <a:rPr lang="en-US" sz="2000">
                  <a:solidFill>
                    <a:srgbClr val="FF0000"/>
                  </a:solidFill>
                </a:rPr>
                <a:t> into its correct sorted position in </a:t>
              </a:r>
              <a:r>
                <a:rPr lang="en-US" sz="2000" i="1">
                  <a:solidFill>
                    <a:srgbClr val="FF0000"/>
                  </a:solidFill>
                </a:rPr>
                <a:t>a</a:t>
              </a:r>
              <a:r>
                <a:rPr lang="en-US" sz="2000">
                  <a:solidFill>
                    <a:srgbClr val="FF0000"/>
                  </a:solidFill>
                </a:rPr>
                <a:t>[</a:t>
              </a:r>
              <a:r>
                <a:rPr lang="en-US" sz="2000" i="1">
                  <a:solidFill>
                    <a:srgbClr val="FF0000"/>
                  </a:solidFill>
                </a:rPr>
                <a:t>left</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2.	Terminate.</a:t>
              </a:r>
            </a:p>
          </p:txBody>
        </p:sp>
        <p:sp>
          <p:nvSpPr>
            <p:cNvPr id="14453" name="Text Box 341"/>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7</a:t>
              </a:r>
            </a:p>
          </p:txBody>
        </p:sp>
        <p:sp>
          <p:nvSpPr>
            <p:cNvPr id="14454" name="Text Box 342"/>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455" name="Rectangle 343"/>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456" name="Text Box 344"/>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r</a:t>
              </a:r>
              <a:r>
                <a:rPr lang="en-US" sz="2000"/>
                <a:t> = </a:t>
              </a:r>
              <a:r>
                <a:rPr lang="en-US" sz="2000" i="1"/>
                <a:t>left</a:t>
              </a:r>
              <a:r>
                <a:rPr lang="en-US" sz="2000"/>
                <a:t>+1, …, </a:t>
              </a:r>
              <a:r>
                <a:rPr lang="en-US" sz="2000" i="1"/>
                <a:t>right</a:t>
              </a:r>
              <a:r>
                <a:rPr lang="en-US" sz="2000"/>
                <a:t>, repeat:</a:t>
              </a:r>
              <a:br>
                <a:rPr lang="en-US" sz="2000"/>
              </a:br>
              <a:r>
                <a:rPr lang="en-US" sz="2000"/>
                <a:t>	1.1.	</a:t>
              </a:r>
              <a:r>
                <a:rPr lang="en-US" sz="2000">
                  <a:solidFill>
                    <a:srgbClr val="FF0000"/>
                  </a:solidFill>
                </a:rPr>
                <a:t>Let </a:t>
              </a:r>
              <a:r>
                <a:rPr lang="en-US" sz="2000" i="1">
                  <a:solidFill>
                    <a:srgbClr val="FF0000"/>
                  </a:solidFill>
                </a:rPr>
                <a:t>val</a:t>
              </a:r>
              <a:r>
                <a:rPr lang="en-US" sz="2000">
                  <a:solidFill>
                    <a:srgbClr val="FF0000"/>
                  </a:solidFill>
                </a:rPr>
                <a:t> = </a:t>
              </a:r>
              <a:r>
                <a:rPr lang="en-US" sz="2000" i="1">
                  <a:solidFill>
                    <a:srgbClr val="FF0000"/>
                  </a:solidFill>
                </a:rPr>
                <a:t>a</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	1.2.	</a:t>
              </a:r>
              <a:r>
                <a:rPr lang="en-US" sz="2000">
                  <a:solidFill>
                    <a:srgbClr val="FF0000"/>
                  </a:solidFill>
                </a:rPr>
                <a:t>Insert </a:t>
              </a:r>
              <a:r>
                <a:rPr lang="en-US" sz="2000" i="1">
                  <a:solidFill>
                    <a:srgbClr val="FF0000"/>
                  </a:solidFill>
                </a:rPr>
                <a:t>val</a:t>
              </a:r>
              <a:r>
                <a:rPr lang="en-US" sz="2000">
                  <a:solidFill>
                    <a:srgbClr val="FF0000"/>
                  </a:solidFill>
                </a:rPr>
                <a:t> into its correct sorted position in </a:t>
              </a:r>
              <a:r>
                <a:rPr lang="en-US" sz="2000" i="1">
                  <a:solidFill>
                    <a:srgbClr val="FF0000"/>
                  </a:solidFill>
                </a:rPr>
                <a:t>a</a:t>
              </a:r>
              <a:r>
                <a:rPr lang="en-US" sz="2000">
                  <a:solidFill>
                    <a:srgbClr val="FF0000"/>
                  </a:solidFill>
                </a:rPr>
                <a:t>[</a:t>
              </a:r>
              <a:r>
                <a:rPr lang="en-US" sz="2000" i="1">
                  <a:solidFill>
                    <a:srgbClr val="FF0000"/>
                  </a:solidFill>
                </a:rPr>
                <a:t>left</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2.	Terminate.</a:t>
              </a:r>
            </a:p>
          </p:txBody>
        </p:sp>
        <p:sp>
          <p:nvSpPr>
            <p:cNvPr id="14457" name="Text Box 345"/>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7</a:t>
              </a:r>
            </a:p>
          </p:txBody>
        </p:sp>
        <p:sp>
          <p:nvSpPr>
            <p:cNvPr id="14458" name="Text Box 346"/>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459" name="Text Box 347"/>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460" name="Text Box 348"/>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461" name="Text Box 349"/>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462" name="Text Box 350"/>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463" name="Text Box 351"/>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464" name="Text Box 352"/>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465" name="Text Box 353"/>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466" name="Text Box 354"/>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467" name="Text Box 355"/>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468" name="Text Box 356"/>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469" name="Text Box 357"/>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470" name="Text Box 358"/>
            <p:cNvSpPr txBox="1">
              <a:spLocks noChangeArrowheads="1"/>
            </p:cNvSpPr>
            <p:nvPr/>
          </p:nvSpPr>
          <p:spPr bwMode="auto">
            <a:xfrm>
              <a:off x="2811"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471" name="Text Box 359"/>
            <p:cNvSpPr txBox="1">
              <a:spLocks noChangeArrowheads="1"/>
            </p:cNvSpPr>
            <p:nvPr/>
          </p:nvSpPr>
          <p:spPr bwMode="auto">
            <a:xfrm>
              <a:off x="3243"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472" name="Text Box 360"/>
            <p:cNvSpPr txBox="1">
              <a:spLocks noChangeArrowheads="1"/>
            </p:cNvSpPr>
            <p:nvPr/>
          </p:nvSpPr>
          <p:spPr bwMode="auto">
            <a:xfrm>
              <a:off x="367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473" name="Text Box 361"/>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474" name="Text Box 362"/>
            <p:cNvSpPr txBox="1">
              <a:spLocks noChangeArrowheads="1"/>
            </p:cNvSpPr>
            <p:nvPr/>
          </p:nvSpPr>
          <p:spPr bwMode="auto">
            <a:xfrm>
              <a:off x="410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475" name="Text Box 363"/>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476" name="Text Box 364"/>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477" name="Text Box 365"/>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sp>
          <p:nvSpPr>
            <p:cNvPr id="14478" name="Text Box 366"/>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479" name="Text Box 367"/>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480" name="Text Box 368"/>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481" name="Text Box 369"/>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482" name="Text Box 370"/>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483" name="Text Box 371"/>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484" name="Text Box 372"/>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485" name="Text Box 373"/>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486" name="Text Box 374"/>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487" name="Text Box 375"/>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488" name="Text Box 376"/>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489" name="Text Box 377"/>
            <p:cNvSpPr txBox="1">
              <a:spLocks noChangeArrowheads="1"/>
            </p:cNvSpPr>
            <p:nvPr/>
          </p:nvSpPr>
          <p:spPr bwMode="auto">
            <a:xfrm>
              <a:off x="2811"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490" name="Text Box 378"/>
            <p:cNvSpPr txBox="1">
              <a:spLocks noChangeArrowheads="1"/>
            </p:cNvSpPr>
            <p:nvPr/>
          </p:nvSpPr>
          <p:spPr bwMode="auto">
            <a:xfrm>
              <a:off x="3243"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491" name="Text Box 379"/>
            <p:cNvSpPr txBox="1">
              <a:spLocks noChangeArrowheads="1"/>
            </p:cNvSpPr>
            <p:nvPr/>
          </p:nvSpPr>
          <p:spPr bwMode="auto">
            <a:xfrm>
              <a:off x="367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492" name="Text Box 380"/>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493" name="Text Box 381"/>
            <p:cNvSpPr txBox="1">
              <a:spLocks noChangeArrowheads="1"/>
            </p:cNvSpPr>
            <p:nvPr/>
          </p:nvSpPr>
          <p:spPr bwMode="auto">
            <a:xfrm>
              <a:off x="410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494" name="Text Box 382"/>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495" name="Text Box 383"/>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496" name="Text Box 384"/>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7" name="Group 385"/>
          <p:cNvGrpSpPr>
            <a:grpSpLocks/>
          </p:cNvGrpSpPr>
          <p:nvPr/>
        </p:nvGrpSpPr>
        <p:grpSpPr bwMode="auto">
          <a:xfrm>
            <a:off x="1447800" y="2590800"/>
            <a:ext cx="7086600" cy="3429000"/>
            <a:chOff x="768" y="576"/>
            <a:chExt cx="4464" cy="2160"/>
          </a:xfrm>
        </p:grpSpPr>
        <p:sp>
          <p:nvSpPr>
            <p:cNvPr id="14428" name="Rectangle 386"/>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429" name="Text Box 387"/>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r</a:t>
              </a:r>
              <a:r>
                <a:rPr lang="en-US" sz="2000">
                  <a:solidFill>
                    <a:srgbClr val="FF0000"/>
                  </a:solidFill>
                </a:rPr>
                <a:t> = </a:t>
              </a:r>
              <a:r>
                <a:rPr lang="en-US" sz="2000" i="1">
                  <a:solidFill>
                    <a:srgbClr val="FF0000"/>
                  </a:solidFill>
                </a:rPr>
                <a:t>left</a:t>
              </a:r>
              <a:r>
                <a:rPr lang="en-US" sz="2000">
                  <a:solidFill>
                    <a:srgbClr val="FF0000"/>
                  </a:solidFill>
                </a:rPr>
                <a:t>+1, …, </a:t>
              </a:r>
              <a:r>
                <a:rPr lang="en-US" sz="2000" i="1">
                  <a:solidFill>
                    <a:srgbClr val="FF0000"/>
                  </a:solidFill>
                </a:rPr>
                <a:t>right</a:t>
              </a:r>
              <a:r>
                <a:rPr lang="en-US" sz="2000">
                  <a:solidFill>
                    <a:srgbClr val="FF0000"/>
                  </a:solidFill>
                </a:rPr>
                <a:t>, repeat:</a:t>
              </a:r>
              <a:r>
                <a:rPr lang="en-US" sz="2000"/>
                <a:t/>
              </a:r>
              <a:br>
                <a:rPr lang="en-US" sz="2000"/>
              </a:br>
              <a:r>
                <a:rPr lang="en-US" sz="2000"/>
                <a:t>	1.1.	Let </a:t>
              </a:r>
              <a:r>
                <a:rPr lang="en-US" sz="2000" i="1"/>
                <a:t>val</a:t>
              </a:r>
              <a:r>
                <a:rPr lang="en-US" sz="2000"/>
                <a:t> = </a:t>
              </a:r>
              <a:r>
                <a:rPr lang="en-US" sz="2000" i="1"/>
                <a:t>a</a:t>
              </a:r>
              <a:r>
                <a:rPr lang="en-US" sz="2000"/>
                <a:t>[</a:t>
              </a:r>
              <a:r>
                <a:rPr lang="en-US" sz="2000" i="1"/>
                <a:t>r</a:t>
              </a:r>
              <a:r>
                <a:rPr lang="en-US" sz="2000"/>
                <a:t>].</a:t>
              </a:r>
              <a:br>
                <a:rPr lang="en-US" sz="2000"/>
              </a:br>
              <a:r>
                <a:rPr lang="en-US" sz="2000"/>
                <a:t>	1.2.	Insert </a:t>
              </a:r>
              <a:r>
                <a:rPr lang="en-US" sz="2000" i="1"/>
                <a:t>val</a:t>
              </a:r>
              <a:r>
                <a:rPr lang="en-US" sz="2000"/>
                <a:t> into its correct sorted position in </a:t>
              </a:r>
              <a:r>
                <a:rPr lang="en-US" sz="2000" i="1"/>
                <a:t>a</a:t>
              </a:r>
              <a:r>
                <a:rPr lang="en-US" sz="2000"/>
                <a:t>[</a:t>
              </a:r>
              <a:r>
                <a:rPr lang="en-US" sz="2000" i="1"/>
                <a:t>left</a:t>
              </a:r>
              <a:r>
                <a:rPr lang="en-US" sz="2000"/>
                <a:t>…</a:t>
              </a:r>
              <a:r>
                <a:rPr lang="en-US" sz="2000" i="1"/>
                <a:t>r</a:t>
              </a:r>
              <a:r>
                <a:rPr lang="en-US" sz="2000"/>
                <a:t>].</a:t>
              </a:r>
              <a:br>
                <a:rPr lang="en-US" sz="2000"/>
              </a:br>
              <a:r>
                <a:rPr lang="en-US" sz="2000"/>
                <a:t>2.	Terminate.</a:t>
              </a:r>
            </a:p>
          </p:txBody>
        </p:sp>
        <p:sp>
          <p:nvSpPr>
            <p:cNvPr id="14430" name="Text Box 388"/>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431" name="Text Box 389"/>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432" name="Text Box 390"/>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433" name="Text Box 391"/>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434" name="Text Box 392"/>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435" name="Text Box 393"/>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436" name="Text Box 394"/>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437" name="Text Box 395"/>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438" name="Text Box 396"/>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439" name="Text Box 397"/>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440" name="Text Box 398"/>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441" name="Text Box 399"/>
            <p:cNvSpPr txBox="1">
              <a:spLocks noChangeArrowheads="1"/>
            </p:cNvSpPr>
            <p:nvPr/>
          </p:nvSpPr>
          <p:spPr bwMode="auto">
            <a:xfrm>
              <a:off x="2811"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442" name="Text Box 400"/>
            <p:cNvSpPr txBox="1">
              <a:spLocks noChangeArrowheads="1"/>
            </p:cNvSpPr>
            <p:nvPr/>
          </p:nvSpPr>
          <p:spPr bwMode="auto">
            <a:xfrm>
              <a:off x="3243"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443" name="Text Box 401"/>
            <p:cNvSpPr txBox="1">
              <a:spLocks noChangeArrowheads="1"/>
            </p:cNvSpPr>
            <p:nvPr/>
          </p:nvSpPr>
          <p:spPr bwMode="auto">
            <a:xfrm>
              <a:off x="367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444" name="Text Box 402"/>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8</a:t>
              </a:r>
            </a:p>
          </p:txBody>
        </p:sp>
        <p:sp>
          <p:nvSpPr>
            <p:cNvPr id="14445" name="Text Box 403"/>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446" name="Text Box 404"/>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447" name="Text Box 405"/>
            <p:cNvSpPr txBox="1">
              <a:spLocks noChangeArrowheads="1"/>
            </p:cNvSpPr>
            <p:nvPr/>
          </p:nvSpPr>
          <p:spPr bwMode="auto">
            <a:xfrm>
              <a:off x="410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448" name="Text Box 406"/>
            <p:cNvSpPr txBox="1">
              <a:spLocks noChangeArrowheads="1"/>
            </p:cNvSpPr>
            <p:nvPr/>
          </p:nvSpPr>
          <p:spPr bwMode="auto">
            <a:xfrm>
              <a:off x="4539" y="196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449" name="Text Box 407"/>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450" name="Text Box 408"/>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8" name="Group 409"/>
          <p:cNvGrpSpPr>
            <a:grpSpLocks/>
          </p:cNvGrpSpPr>
          <p:nvPr/>
        </p:nvGrpSpPr>
        <p:grpSpPr bwMode="auto">
          <a:xfrm>
            <a:off x="1447800" y="2590800"/>
            <a:ext cx="7086600" cy="3429000"/>
            <a:chOff x="768" y="576"/>
            <a:chExt cx="4464" cy="2160"/>
          </a:xfrm>
        </p:grpSpPr>
        <p:sp>
          <p:nvSpPr>
            <p:cNvPr id="14405" name="Rectangle 410"/>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406" name="Text Box 411"/>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For </a:t>
              </a:r>
              <a:r>
                <a:rPr lang="en-US" sz="2000" i="1"/>
                <a:t>r</a:t>
              </a:r>
              <a:r>
                <a:rPr lang="en-US" sz="2000"/>
                <a:t> = </a:t>
              </a:r>
              <a:r>
                <a:rPr lang="en-US" sz="2000" i="1"/>
                <a:t>left</a:t>
              </a:r>
              <a:r>
                <a:rPr lang="en-US" sz="2000"/>
                <a:t>+1, …, </a:t>
              </a:r>
              <a:r>
                <a:rPr lang="en-US" sz="2000" i="1"/>
                <a:t>right</a:t>
              </a:r>
              <a:r>
                <a:rPr lang="en-US" sz="2000"/>
                <a:t>, repeat:</a:t>
              </a:r>
              <a:br>
                <a:rPr lang="en-US" sz="2000"/>
              </a:br>
              <a:r>
                <a:rPr lang="en-US" sz="2000"/>
                <a:t>	1.1.	</a:t>
              </a:r>
              <a:r>
                <a:rPr lang="en-US" sz="2000">
                  <a:solidFill>
                    <a:srgbClr val="FF0000"/>
                  </a:solidFill>
                </a:rPr>
                <a:t>Let </a:t>
              </a:r>
              <a:r>
                <a:rPr lang="en-US" sz="2000" i="1">
                  <a:solidFill>
                    <a:srgbClr val="FF0000"/>
                  </a:solidFill>
                </a:rPr>
                <a:t>val</a:t>
              </a:r>
              <a:r>
                <a:rPr lang="en-US" sz="2000">
                  <a:solidFill>
                    <a:srgbClr val="FF0000"/>
                  </a:solidFill>
                </a:rPr>
                <a:t> = </a:t>
              </a:r>
              <a:r>
                <a:rPr lang="en-US" sz="2000" i="1">
                  <a:solidFill>
                    <a:srgbClr val="FF0000"/>
                  </a:solidFill>
                </a:rPr>
                <a:t>a</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	1.2.	</a:t>
              </a:r>
              <a:r>
                <a:rPr lang="en-US" sz="2000">
                  <a:solidFill>
                    <a:srgbClr val="FF0000"/>
                  </a:solidFill>
                </a:rPr>
                <a:t>Insert </a:t>
              </a:r>
              <a:r>
                <a:rPr lang="en-US" sz="2000" i="1">
                  <a:solidFill>
                    <a:srgbClr val="FF0000"/>
                  </a:solidFill>
                </a:rPr>
                <a:t>val</a:t>
              </a:r>
              <a:r>
                <a:rPr lang="en-US" sz="2000">
                  <a:solidFill>
                    <a:srgbClr val="FF0000"/>
                  </a:solidFill>
                </a:rPr>
                <a:t> into its correct sorted position in </a:t>
              </a:r>
              <a:r>
                <a:rPr lang="en-US" sz="2000" i="1">
                  <a:solidFill>
                    <a:srgbClr val="FF0000"/>
                  </a:solidFill>
                </a:rPr>
                <a:t>a</a:t>
              </a:r>
              <a:r>
                <a:rPr lang="en-US" sz="2000">
                  <a:solidFill>
                    <a:srgbClr val="FF0000"/>
                  </a:solidFill>
                </a:rPr>
                <a:t>[</a:t>
              </a:r>
              <a:r>
                <a:rPr lang="en-US" sz="2000" i="1">
                  <a:solidFill>
                    <a:srgbClr val="FF0000"/>
                  </a:solidFill>
                </a:rPr>
                <a:t>left</a:t>
              </a:r>
              <a:r>
                <a:rPr lang="en-US" sz="2000">
                  <a:solidFill>
                    <a:srgbClr val="FF0000"/>
                  </a:solidFill>
                </a:rPr>
                <a:t>…</a:t>
              </a:r>
              <a:r>
                <a:rPr lang="en-US" sz="2000" i="1">
                  <a:solidFill>
                    <a:srgbClr val="FF0000"/>
                  </a:solidFill>
                </a:rPr>
                <a:t>r</a:t>
              </a:r>
              <a:r>
                <a:rPr lang="en-US" sz="2000">
                  <a:solidFill>
                    <a:srgbClr val="FF0000"/>
                  </a:solidFill>
                </a:rPr>
                <a:t>].</a:t>
              </a:r>
              <a:r>
                <a:rPr lang="en-US" sz="2000"/>
                <a:t/>
              </a:r>
              <a:br>
                <a:rPr lang="en-US" sz="2000"/>
              </a:br>
              <a:r>
                <a:rPr lang="en-US" sz="2000"/>
                <a:t>2.	Terminate.</a:t>
              </a:r>
            </a:p>
          </p:txBody>
        </p:sp>
        <p:sp>
          <p:nvSpPr>
            <p:cNvPr id="14407" name="Text Box 412"/>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408" name="Text Box 413"/>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409" name="Text Box 414"/>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410" name="Text Box 415"/>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411" name="Text Box 416"/>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412" name="Text Box 417"/>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413" name="Text Box 418"/>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414" name="Text Box 419"/>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415" name="Text Box 420"/>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416" name="Text Box 421"/>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417" name="Text Box 422"/>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418" name="Text Box 423"/>
            <p:cNvSpPr txBox="1">
              <a:spLocks noChangeArrowheads="1"/>
            </p:cNvSpPr>
            <p:nvPr/>
          </p:nvSpPr>
          <p:spPr bwMode="auto">
            <a:xfrm>
              <a:off x="2811"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419" name="Text Box 424"/>
            <p:cNvSpPr txBox="1">
              <a:spLocks noChangeArrowheads="1"/>
            </p:cNvSpPr>
            <p:nvPr/>
          </p:nvSpPr>
          <p:spPr bwMode="auto">
            <a:xfrm>
              <a:off x="3243"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420" name="Text Box 425"/>
            <p:cNvSpPr txBox="1">
              <a:spLocks noChangeArrowheads="1"/>
            </p:cNvSpPr>
            <p:nvPr/>
          </p:nvSpPr>
          <p:spPr bwMode="auto">
            <a:xfrm>
              <a:off x="367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421" name="Text Box 426"/>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8</a:t>
              </a:r>
            </a:p>
          </p:txBody>
        </p:sp>
        <p:sp>
          <p:nvSpPr>
            <p:cNvPr id="14422" name="Text Box 427"/>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423" name="Text Box 428"/>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424" name="Text Box 429"/>
            <p:cNvSpPr txBox="1">
              <a:spLocks noChangeArrowheads="1"/>
            </p:cNvSpPr>
            <p:nvPr/>
          </p:nvSpPr>
          <p:spPr bwMode="auto">
            <a:xfrm>
              <a:off x="410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425" name="Text Box 430"/>
            <p:cNvSpPr txBox="1">
              <a:spLocks noChangeArrowheads="1"/>
            </p:cNvSpPr>
            <p:nvPr/>
          </p:nvSpPr>
          <p:spPr bwMode="auto">
            <a:xfrm>
              <a:off x="453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426" name="Text Box 431"/>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427" name="Text Box 432"/>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19" name="Group 433"/>
          <p:cNvGrpSpPr>
            <a:grpSpLocks/>
          </p:cNvGrpSpPr>
          <p:nvPr/>
        </p:nvGrpSpPr>
        <p:grpSpPr bwMode="auto">
          <a:xfrm>
            <a:off x="1447800" y="2590800"/>
            <a:ext cx="7086600" cy="3429000"/>
            <a:chOff x="768" y="576"/>
            <a:chExt cx="4464" cy="2160"/>
          </a:xfrm>
        </p:grpSpPr>
        <p:sp>
          <p:nvSpPr>
            <p:cNvPr id="14382" name="Rectangle 434"/>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383" name="Text Box 435"/>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t>1.	</a:t>
              </a:r>
              <a:r>
                <a:rPr lang="en-US" sz="2000">
                  <a:solidFill>
                    <a:srgbClr val="FF0000"/>
                  </a:solidFill>
                </a:rPr>
                <a:t>For </a:t>
              </a:r>
              <a:r>
                <a:rPr lang="en-US" sz="2000" i="1">
                  <a:solidFill>
                    <a:srgbClr val="FF0000"/>
                  </a:solidFill>
                </a:rPr>
                <a:t>r</a:t>
              </a:r>
              <a:r>
                <a:rPr lang="en-US" sz="2000">
                  <a:solidFill>
                    <a:srgbClr val="FF0000"/>
                  </a:solidFill>
                </a:rPr>
                <a:t> = </a:t>
              </a:r>
              <a:r>
                <a:rPr lang="en-US" sz="2000" i="1">
                  <a:solidFill>
                    <a:srgbClr val="FF0000"/>
                  </a:solidFill>
                </a:rPr>
                <a:t>left</a:t>
              </a:r>
              <a:r>
                <a:rPr lang="en-US" sz="2000">
                  <a:solidFill>
                    <a:srgbClr val="FF0000"/>
                  </a:solidFill>
                </a:rPr>
                <a:t>+1, …, </a:t>
              </a:r>
              <a:r>
                <a:rPr lang="en-US" sz="2000" i="1">
                  <a:solidFill>
                    <a:srgbClr val="FF0000"/>
                  </a:solidFill>
                </a:rPr>
                <a:t>right</a:t>
              </a:r>
              <a:r>
                <a:rPr lang="en-US" sz="2000"/>
                <a:t>, repeat:</a:t>
              </a:r>
              <a:br>
                <a:rPr lang="en-US" sz="2000"/>
              </a:br>
              <a:r>
                <a:rPr lang="en-US" sz="2000"/>
                <a:t>	1.1.	Let </a:t>
              </a:r>
              <a:r>
                <a:rPr lang="en-US" sz="2000" i="1"/>
                <a:t>val</a:t>
              </a:r>
              <a:r>
                <a:rPr lang="en-US" sz="2000"/>
                <a:t> = </a:t>
              </a:r>
              <a:r>
                <a:rPr lang="en-US" sz="2000" i="1"/>
                <a:t>a</a:t>
              </a:r>
              <a:r>
                <a:rPr lang="en-US" sz="2000"/>
                <a:t>[</a:t>
              </a:r>
              <a:r>
                <a:rPr lang="en-US" sz="2000" i="1"/>
                <a:t>r</a:t>
              </a:r>
              <a:r>
                <a:rPr lang="en-US" sz="2000"/>
                <a:t>].</a:t>
              </a:r>
              <a:br>
                <a:rPr lang="en-US" sz="2000"/>
              </a:br>
              <a:r>
                <a:rPr lang="en-US" sz="2000"/>
                <a:t>	1.2.	Insert </a:t>
              </a:r>
              <a:r>
                <a:rPr lang="en-US" sz="2000" i="1"/>
                <a:t>val</a:t>
              </a:r>
              <a:r>
                <a:rPr lang="en-US" sz="2000"/>
                <a:t> into its correct sorted position in </a:t>
              </a:r>
              <a:r>
                <a:rPr lang="en-US" sz="2000" i="1"/>
                <a:t>a</a:t>
              </a:r>
              <a:r>
                <a:rPr lang="en-US" sz="2000"/>
                <a:t>[</a:t>
              </a:r>
              <a:r>
                <a:rPr lang="en-US" sz="2000" i="1"/>
                <a:t>left</a:t>
              </a:r>
              <a:r>
                <a:rPr lang="en-US" sz="2000"/>
                <a:t>…</a:t>
              </a:r>
              <a:r>
                <a:rPr lang="en-US" sz="2000" i="1"/>
                <a:t>r</a:t>
              </a:r>
              <a:r>
                <a:rPr lang="en-US" sz="2000"/>
                <a:t>].</a:t>
              </a:r>
              <a:br>
                <a:rPr lang="en-US" sz="2000"/>
              </a:br>
              <a:r>
                <a:rPr lang="en-US" sz="2000"/>
                <a:t>2.	Terminate.</a:t>
              </a:r>
            </a:p>
          </p:txBody>
        </p:sp>
        <p:sp>
          <p:nvSpPr>
            <p:cNvPr id="14384" name="Text Box 436"/>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385" name="Text Box 437"/>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386" name="Text Box 438"/>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387" name="Text Box 439"/>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388" name="Text Box 440"/>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389" name="Text Box 441"/>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390" name="Text Box 442"/>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391" name="Text Box 443"/>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392" name="Text Box 444"/>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393" name="Text Box 445"/>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394" name="Text Box 446"/>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395" name="Text Box 447"/>
            <p:cNvSpPr txBox="1">
              <a:spLocks noChangeArrowheads="1"/>
            </p:cNvSpPr>
            <p:nvPr/>
          </p:nvSpPr>
          <p:spPr bwMode="auto">
            <a:xfrm>
              <a:off x="2811"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396" name="Text Box 448"/>
            <p:cNvSpPr txBox="1">
              <a:spLocks noChangeArrowheads="1"/>
            </p:cNvSpPr>
            <p:nvPr/>
          </p:nvSpPr>
          <p:spPr bwMode="auto">
            <a:xfrm>
              <a:off x="3243"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397" name="Text Box 449"/>
            <p:cNvSpPr txBox="1">
              <a:spLocks noChangeArrowheads="1"/>
            </p:cNvSpPr>
            <p:nvPr/>
          </p:nvSpPr>
          <p:spPr bwMode="auto">
            <a:xfrm>
              <a:off x="367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398" name="Text Box 450"/>
            <p:cNvSpPr txBox="1">
              <a:spLocks noChangeArrowheads="1"/>
            </p:cNvSpPr>
            <p:nvPr/>
          </p:nvSpPr>
          <p:spPr bwMode="auto">
            <a:xfrm>
              <a:off x="1056" y="240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9</a:t>
              </a:r>
            </a:p>
          </p:txBody>
        </p:sp>
        <p:sp>
          <p:nvSpPr>
            <p:cNvPr id="14399" name="Text Box 451"/>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400" name="Text Box 452"/>
            <p:cNvSpPr txBox="1">
              <a:spLocks noChangeArrowheads="1"/>
            </p:cNvSpPr>
            <p:nvPr/>
          </p:nvSpPr>
          <p:spPr bwMode="auto">
            <a:xfrm>
              <a:off x="864" y="2400"/>
              <a:ext cx="192" cy="240"/>
            </a:xfrm>
            <a:prstGeom prst="rect">
              <a:avLst/>
            </a:prstGeom>
            <a:noFill/>
            <a:ln w="9525">
              <a:noFill/>
              <a:miter lim="800000"/>
              <a:headEnd/>
              <a:tailEnd/>
            </a:ln>
          </p:spPr>
          <p:txBody>
            <a:bodyPr wrap="none" lIns="45720" tIns="36576" rIns="45720" bIns="36576"/>
            <a:lstStyle/>
            <a:p>
              <a:pPr algn="r" eaLnBrk="0" hangingPunct="0"/>
              <a:r>
                <a:rPr lang="en-US" sz="2000" i="1"/>
                <a:t>r</a:t>
              </a:r>
            </a:p>
          </p:txBody>
        </p:sp>
        <p:sp>
          <p:nvSpPr>
            <p:cNvPr id="14401" name="Text Box 453"/>
            <p:cNvSpPr txBox="1">
              <a:spLocks noChangeArrowheads="1"/>
            </p:cNvSpPr>
            <p:nvPr/>
          </p:nvSpPr>
          <p:spPr bwMode="auto">
            <a:xfrm>
              <a:off x="410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402" name="Text Box 454"/>
            <p:cNvSpPr txBox="1">
              <a:spLocks noChangeArrowheads="1"/>
            </p:cNvSpPr>
            <p:nvPr/>
          </p:nvSpPr>
          <p:spPr bwMode="auto">
            <a:xfrm>
              <a:off x="453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403" name="Text Box 455"/>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404" name="Text Box 456"/>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grpSp>
        <p:nvGrpSpPr>
          <p:cNvPr id="20" name="Group 457"/>
          <p:cNvGrpSpPr>
            <a:grpSpLocks/>
          </p:cNvGrpSpPr>
          <p:nvPr/>
        </p:nvGrpSpPr>
        <p:grpSpPr bwMode="auto">
          <a:xfrm>
            <a:off x="1447800" y="2590800"/>
            <a:ext cx="7086600" cy="3429000"/>
            <a:chOff x="768" y="576"/>
            <a:chExt cx="4464" cy="2160"/>
          </a:xfrm>
        </p:grpSpPr>
        <p:sp>
          <p:nvSpPr>
            <p:cNvPr id="14361" name="Rectangle 458"/>
            <p:cNvSpPr>
              <a:spLocks noChangeArrowheads="1"/>
            </p:cNvSpPr>
            <p:nvPr/>
          </p:nvSpPr>
          <p:spPr bwMode="auto">
            <a:xfrm>
              <a:off x="768" y="576"/>
              <a:ext cx="4464" cy="216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4362" name="Text Box 459"/>
            <p:cNvSpPr txBox="1">
              <a:spLocks noChangeArrowheads="1"/>
            </p:cNvSpPr>
            <p:nvPr/>
          </p:nvSpPr>
          <p:spPr bwMode="auto">
            <a:xfrm>
              <a:off x="816" y="614"/>
              <a:ext cx="4128" cy="1018"/>
            </a:xfrm>
            <a:prstGeom prst="rect">
              <a:avLst/>
            </a:prstGeom>
            <a:noFill/>
            <a:ln w="9525">
              <a:noFill/>
              <a:miter lim="800000"/>
              <a:headEnd/>
              <a:tailEnd/>
            </a:ln>
          </p:spPr>
          <p:txBody>
            <a:bodyPr>
              <a:spAutoFit/>
            </a:bodyPr>
            <a:lstStyle/>
            <a:p>
              <a:pPr eaLnBrk="0" hangingPunct="0">
                <a:spcBef>
                  <a:spcPts val="1800"/>
                </a:spcBef>
                <a:tabLst>
                  <a:tab pos="381000" algn="l"/>
                  <a:tab pos="952500" algn="l"/>
                  <a:tab pos="1714500" algn="l"/>
                </a:tabLst>
              </a:pPr>
              <a:r>
                <a:rPr lang="en-US" sz="2000" dirty="0"/>
                <a:t>To sort </a:t>
              </a:r>
              <a:r>
                <a:rPr lang="en-US" sz="2000" i="1" dirty="0"/>
                <a:t>a</a:t>
              </a:r>
              <a:r>
                <a:rPr lang="en-US" sz="2000" dirty="0"/>
                <a:t>[</a:t>
              </a:r>
              <a:r>
                <a:rPr lang="en-US" sz="2000" i="1" dirty="0"/>
                <a:t>left</a:t>
              </a:r>
              <a:r>
                <a:rPr lang="en-US" sz="2000" dirty="0"/>
                <a:t>…</a:t>
              </a:r>
              <a:r>
                <a:rPr lang="en-US" sz="2000" i="1" dirty="0"/>
                <a:t>right</a:t>
              </a:r>
              <a:r>
                <a:rPr lang="en-US" sz="2000" dirty="0"/>
                <a:t>] into ascending order:</a:t>
              </a:r>
              <a:br>
                <a:rPr lang="en-US" sz="2000" dirty="0"/>
              </a:br>
              <a:r>
                <a:rPr lang="en-US" sz="2000" dirty="0"/>
                <a:t>1.	For </a:t>
              </a:r>
              <a:r>
                <a:rPr lang="en-US" sz="2000" i="1" dirty="0"/>
                <a:t>r</a:t>
              </a:r>
              <a:r>
                <a:rPr lang="en-US" sz="2000" dirty="0"/>
                <a:t> = </a:t>
              </a:r>
              <a:r>
                <a:rPr lang="en-US" sz="2000" i="1" dirty="0"/>
                <a:t>left</a:t>
              </a:r>
              <a:r>
                <a:rPr lang="en-US" sz="2000" dirty="0"/>
                <a:t>+1, …, </a:t>
              </a:r>
              <a:r>
                <a:rPr lang="en-US" sz="2000" i="1" dirty="0"/>
                <a:t>right</a:t>
              </a:r>
              <a:r>
                <a:rPr lang="en-US" sz="2000" dirty="0"/>
                <a:t>, repeat:</a:t>
              </a:r>
              <a:br>
                <a:rPr lang="en-US" sz="2000" dirty="0"/>
              </a:br>
              <a:r>
                <a:rPr lang="en-US" sz="2000" dirty="0"/>
                <a:t>	1.1.	Let </a:t>
              </a:r>
              <a:r>
                <a:rPr lang="en-US" sz="2000" i="1" dirty="0" err="1"/>
                <a:t>val</a:t>
              </a:r>
              <a:r>
                <a:rPr lang="en-US" sz="2000" dirty="0"/>
                <a:t> = </a:t>
              </a:r>
              <a:r>
                <a:rPr lang="en-US" sz="2000" i="1" dirty="0"/>
                <a:t>a</a:t>
              </a:r>
              <a:r>
                <a:rPr lang="en-US" sz="2000" dirty="0"/>
                <a:t>[</a:t>
              </a:r>
              <a:r>
                <a:rPr lang="en-US" sz="2000" i="1" dirty="0"/>
                <a:t>r</a:t>
              </a:r>
              <a:r>
                <a:rPr lang="en-US" sz="2000" dirty="0"/>
                <a:t>].</a:t>
              </a:r>
              <a:br>
                <a:rPr lang="en-US" sz="2000" dirty="0"/>
              </a:br>
              <a:r>
                <a:rPr lang="en-US" sz="2000" dirty="0"/>
                <a:t>	1.2.	Insert </a:t>
              </a:r>
              <a:r>
                <a:rPr lang="en-US" sz="2000" i="1" dirty="0" err="1"/>
                <a:t>val</a:t>
              </a:r>
              <a:r>
                <a:rPr lang="en-US" sz="2000" dirty="0"/>
                <a:t> into its correct sorted position in </a:t>
              </a:r>
              <a:r>
                <a:rPr lang="en-US" sz="2000" i="1" dirty="0"/>
                <a:t>a</a:t>
              </a:r>
              <a:r>
                <a:rPr lang="en-US" sz="2000" dirty="0"/>
                <a:t>[</a:t>
              </a:r>
              <a:r>
                <a:rPr lang="en-US" sz="2000" i="1" dirty="0"/>
                <a:t>left</a:t>
              </a:r>
              <a:r>
                <a:rPr lang="en-US" sz="2000" dirty="0"/>
                <a:t>…</a:t>
              </a:r>
              <a:r>
                <a:rPr lang="en-US" sz="2000" i="1" dirty="0"/>
                <a:t>r</a:t>
              </a:r>
              <a:r>
                <a:rPr lang="en-US" sz="2000" dirty="0"/>
                <a:t>].</a:t>
              </a:r>
              <a:br>
                <a:rPr lang="en-US" sz="2000" dirty="0"/>
              </a:br>
              <a:r>
                <a:rPr lang="en-US" sz="2000" dirty="0"/>
                <a:t>2.	</a:t>
              </a:r>
              <a:r>
                <a:rPr lang="en-US" sz="2000" dirty="0">
                  <a:solidFill>
                    <a:srgbClr val="FF5050"/>
                  </a:solidFill>
                </a:rPr>
                <a:t>Terminate.</a:t>
              </a:r>
            </a:p>
          </p:txBody>
        </p:sp>
        <p:sp>
          <p:nvSpPr>
            <p:cNvPr id="14363" name="Text Box 460"/>
            <p:cNvSpPr txBox="1">
              <a:spLocks noChangeArrowheads="1"/>
            </p:cNvSpPr>
            <p:nvPr/>
          </p:nvSpPr>
          <p:spPr bwMode="auto">
            <a:xfrm>
              <a:off x="1056"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4364" name="Text Box 461"/>
            <p:cNvSpPr txBox="1">
              <a:spLocks noChangeArrowheads="1"/>
            </p:cNvSpPr>
            <p:nvPr/>
          </p:nvSpPr>
          <p:spPr bwMode="auto">
            <a:xfrm>
              <a:off x="816" y="1776"/>
              <a:ext cx="528" cy="231"/>
            </a:xfrm>
            <a:prstGeom prst="rect">
              <a:avLst/>
            </a:prstGeom>
            <a:noFill/>
            <a:ln w="9525">
              <a:noFill/>
              <a:miter lim="800000"/>
              <a:headEnd/>
              <a:tailEnd/>
            </a:ln>
          </p:spPr>
          <p:txBody>
            <a:bodyPr>
              <a:spAutoFit/>
            </a:bodyPr>
            <a:lstStyle/>
            <a:p>
              <a:pPr algn="ctr" eaLnBrk="0" hangingPunct="0"/>
              <a:r>
                <a:rPr lang="en-US" sz="1800" i="1"/>
                <a:t>left </a:t>
              </a:r>
              <a:r>
                <a:rPr lang="en-US" sz="1800"/>
                <a:t>= 0</a:t>
              </a:r>
            </a:p>
          </p:txBody>
        </p:sp>
        <p:sp>
          <p:nvSpPr>
            <p:cNvPr id="14365" name="Text Box 462"/>
            <p:cNvSpPr txBox="1">
              <a:spLocks noChangeArrowheads="1"/>
            </p:cNvSpPr>
            <p:nvPr/>
          </p:nvSpPr>
          <p:spPr bwMode="auto">
            <a:xfrm>
              <a:off x="1636" y="1776"/>
              <a:ext cx="189" cy="231"/>
            </a:xfrm>
            <a:prstGeom prst="rect">
              <a:avLst/>
            </a:prstGeom>
            <a:noFill/>
            <a:ln w="9525">
              <a:noFill/>
              <a:miter lim="800000"/>
              <a:headEnd/>
              <a:tailEnd/>
            </a:ln>
          </p:spPr>
          <p:txBody>
            <a:bodyPr>
              <a:spAutoFit/>
            </a:bodyPr>
            <a:lstStyle/>
            <a:p>
              <a:pPr algn="ctr" eaLnBrk="0" hangingPunct="0"/>
              <a:r>
                <a:rPr lang="en-US" sz="1800"/>
                <a:t>1</a:t>
              </a:r>
            </a:p>
          </p:txBody>
        </p:sp>
        <p:sp>
          <p:nvSpPr>
            <p:cNvPr id="14366" name="Text Box 463"/>
            <p:cNvSpPr txBox="1">
              <a:spLocks noChangeArrowheads="1"/>
            </p:cNvSpPr>
            <p:nvPr/>
          </p:nvSpPr>
          <p:spPr bwMode="auto">
            <a:xfrm>
              <a:off x="2064" y="1776"/>
              <a:ext cx="189" cy="231"/>
            </a:xfrm>
            <a:prstGeom prst="rect">
              <a:avLst/>
            </a:prstGeom>
            <a:noFill/>
            <a:ln w="9525">
              <a:noFill/>
              <a:miter lim="800000"/>
              <a:headEnd/>
              <a:tailEnd/>
            </a:ln>
          </p:spPr>
          <p:txBody>
            <a:bodyPr>
              <a:spAutoFit/>
            </a:bodyPr>
            <a:lstStyle/>
            <a:p>
              <a:pPr algn="ctr" eaLnBrk="0" hangingPunct="0"/>
              <a:r>
                <a:rPr lang="en-US" sz="1800"/>
                <a:t>2</a:t>
              </a:r>
            </a:p>
          </p:txBody>
        </p:sp>
        <p:sp>
          <p:nvSpPr>
            <p:cNvPr id="14367" name="Text Box 464"/>
            <p:cNvSpPr txBox="1">
              <a:spLocks noChangeArrowheads="1"/>
            </p:cNvSpPr>
            <p:nvPr/>
          </p:nvSpPr>
          <p:spPr bwMode="auto">
            <a:xfrm>
              <a:off x="2496" y="1776"/>
              <a:ext cx="189" cy="231"/>
            </a:xfrm>
            <a:prstGeom prst="rect">
              <a:avLst/>
            </a:prstGeom>
            <a:noFill/>
            <a:ln w="9525">
              <a:noFill/>
              <a:miter lim="800000"/>
              <a:headEnd/>
              <a:tailEnd/>
            </a:ln>
          </p:spPr>
          <p:txBody>
            <a:bodyPr>
              <a:spAutoFit/>
            </a:bodyPr>
            <a:lstStyle/>
            <a:p>
              <a:pPr algn="ctr" eaLnBrk="0" hangingPunct="0"/>
              <a:r>
                <a:rPr lang="en-US" sz="1800"/>
                <a:t>3</a:t>
              </a:r>
            </a:p>
          </p:txBody>
        </p:sp>
        <p:sp>
          <p:nvSpPr>
            <p:cNvPr id="14368" name="Text Box 465"/>
            <p:cNvSpPr txBox="1">
              <a:spLocks noChangeArrowheads="1"/>
            </p:cNvSpPr>
            <p:nvPr/>
          </p:nvSpPr>
          <p:spPr bwMode="auto">
            <a:xfrm>
              <a:off x="2928" y="1776"/>
              <a:ext cx="189" cy="231"/>
            </a:xfrm>
            <a:prstGeom prst="rect">
              <a:avLst/>
            </a:prstGeom>
            <a:noFill/>
            <a:ln w="9525">
              <a:noFill/>
              <a:miter lim="800000"/>
              <a:headEnd/>
              <a:tailEnd/>
            </a:ln>
          </p:spPr>
          <p:txBody>
            <a:bodyPr>
              <a:spAutoFit/>
            </a:bodyPr>
            <a:lstStyle/>
            <a:p>
              <a:pPr algn="ctr" eaLnBrk="0" hangingPunct="0"/>
              <a:r>
                <a:rPr lang="en-US" sz="1800"/>
                <a:t>4</a:t>
              </a:r>
            </a:p>
          </p:txBody>
        </p:sp>
        <p:sp>
          <p:nvSpPr>
            <p:cNvPr id="14369" name="Text Box 466"/>
            <p:cNvSpPr txBox="1">
              <a:spLocks noChangeArrowheads="1"/>
            </p:cNvSpPr>
            <p:nvPr/>
          </p:nvSpPr>
          <p:spPr bwMode="auto">
            <a:xfrm>
              <a:off x="3360" y="1776"/>
              <a:ext cx="189" cy="231"/>
            </a:xfrm>
            <a:prstGeom prst="rect">
              <a:avLst/>
            </a:prstGeom>
            <a:noFill/>
            <a:ln w="9525">
              <a:noFill/>
              <a:miter lim="800000"/>
              <a:headEnd/>
              <a:tailEnd/>
            </a:ln>
          </p:spPr>
          <p:txBody>
            <a:bodyPr>
              <a:spAutoFit/>
            </a:bodyPr>
            <a:lstStyle/>
            <a:p>
              <a:pPr algn="ctr" eaLnBrk="0" hangingPunct="0"/>
              <a:r>
                <a:rPr lang="en-US" sz="1800"/>
                <a:t>5</a:t>
              </a:r>
            </a:p>
          </p:txBody>
        </p:sp>
        <p:sp>
          <p:nvSpPr>
            <p:cNvPr id="14370" name="Text Box 467"/>
            <p:cNvSpPr txBox="1">
              <a:spLocks noChangeArrowheads="1"/>
            </p:cNvSpPr>
            <p:nvPr/>
          </p:nvSpPr>
          <p:spPr bwMode="auto">
            <a:xfrm>
              <a:off x="4560" y="1776"/>
              <a:ext cx="624" cy="231"/>
            </a:xfrm>
            <a:prstGeom prst="rect">
              <a:avLst/>
            </a:prstGeom>
            <a:noFill/>
            <a:ln w="9525">
              <a:noFill/>
              <a:miter lim="800000"/>
              <a:headEnd/>
              <a:tailEnd/>
            </a:ln>
          </p:spPr>
          <p:txBody>
            <a:bodyPr>
              <a:spAutoFit/>
            </a:bodyPr>
            <a:lstStyle/>
            <a:p>
              <a:pPr algn="ctr" eaLnBrk="0" hangingPunct="0"/>
              <a:r>
                <a:rPr lang="en-US" sz="1800"/>
                <a:t>8 = </a:t>
              </a:r>
              <a:r>
                <a:rPr lang="en-US" sz="1800" i="1"/>
                <a:t>right</a:t>
              </a:r>
              <a:endParaRPr lang="en-US" sz="1800"/>
            </a:p>
          </p:txBody>
        </p:sp>
        <p:sp>
          <p:nvSpPr>
            <p:cNvPr id="14371" name="Text Box 468"/>
            <p:cNvSpPr txBox="1">
              <a:spLocks noChangeArrowheads="1"/>
            </p:cNvSpPr>
            <p:nvPr/>
          </p:nvSpPr>
          <p:spPr bwMode="auto">
            <a:xfrm>
              <a:off x="151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4372" name="Text Box 469"/>
            <p:cNvSpPr txBox="1">
              <a:spLocks noChangeArrowheads="1"/>
            </p:cNvSpPr>
            <p:nvPr/>
          </p:nvSpPr>
          <p:spPr bwMode="auto">
            <a:xfrm>
              <a:off x="194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4373" name="Text Box 470"/>
            <p:cNvSpPr txBox="1">
              <a:spLocks noChangeArrowheads="1"/>
            </p:cNvSpPr>
            <p:nvPr/>
          </p:nvSpPr>
          <p:spPr bwMode="auto">
            <a:xfrm>
              <a:off x="237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4374" name="Text Box 471"/>
            <p:cNvSpPr txBox="1">
              <a:spLocks noChangeArrowheads="1"/>
            </p:cNvSpPr>
            <p:nvPr/>
          </p:nvSpPr>
          <p:spPr bwMode="auto">
            <a:xfrm>
              <a:off x="2811"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4375" name="Text Box 472"/>
            <p:cNvSpPr txBox="1">
              <a:spLocks noChangeArrowheads="1"/>
            </p:cNvSpPr>
            <p:nvPr/>
          </p:nvSpPr>
          <p:spPr bwMode="auto">
            <a:xfrm>
              <a:off x="3243"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4376" name="Text Box 473"/>
            <p:cNvSpPr txBox="1">
              <a:spLocks noChangeArrowheads="1"/>
            </p:cNvSpPr>
            <p:nvPr/>
          </p:nvSpPr>
          <p:spPr bwMode="auto">
            <a:xfrm>
              <a:off x="3675"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4377" name="Text Box 474"/>
            <p:cNvSpPr txBox="1">
              <a:spLocks noChangeArrowheads="1"/>
            </p:cNvSpPr>
            <p:nvPr/>
          </p:nvSpPr>
          <p:spPr bwMode="auto">
            <a:xfrm>
              <a:off x="864" y="1968"/>
              <a:ext cx="192" cy="240"/>
            </a:xfrm>
            <a:prstGeom prst="rect">
              <a:avLst/>
            </a:prstGeom>
            <a:noFill/>
            <a:ln w="9525">
              <a:noFill/>
              <a:miter lim="800000"/>
              <a:headEnd/>
              <a:tailEnd/>
            </a:ln>
          </p:spPr>
          <p:txBody>
            <a:bodyPr wrap="none" lIns="45720" tIns="36576" rIns="45720" bIns="36576"/>
            <a:lstStyle/>
            <a:p>
              <a:pPr algn="r" eaLnBrk="0" hangingPunct="0"/>
              <a:r>
                <a:rPr lang="en-US" sz="2000" i="1"/>
                <a:t>a</a:t>
              </a:r>
            </a:p>
          </p:txBody>
        </p:sp>
        <p:sp>
          <p:nvSpPr>
            <p:cNvPr id="14378" name="Text Box 475"/>
            <p:cNvSpPr txBox="1">
              <a:spLocks noChangeArrowheads="1"/>
            </p:cNvSpPr>
            <p:nvPr/>
          </p:nvSpPr>
          <p:spPr bwMode="auto">
            <a:xfrm>
              <a:off x="4107"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4379" name="Text Box 476"/>
            <p:cNvSpPr txBox="1">
              <a:spLocks noChangeArrowheads="1"/>
            </p:cNvSpPr>
            <p:nvPr/>
          </p:nvSpPr>
          <p:spPr bwMode="auto">
            <a:xfrm>
              <a:off x="4539" y="196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4380" name="Text Box 477"/>
            <p:cNvSpPr txBox="1">
              <a:spLocks noChangeArrowheads="1"/>
            </p:cNvSpPr>
            <p:nvPr/>
          </p:nvSpPr>
          <p:spPr bwMode="auto">
            <a:xfrm>
              <a:off x="3795" y="1776"/>
              <a:ext cx="189" cy="231"/>
            </a:xfrm>
            <a:prstGeom prst="rect">
              <a:avLst/>
            </a:prstGeom>
            <a:noFill/>
            <a:ln w="9525">
              <a:noFill/>
              <a:miter lim="800000"/>
              <a:headEnd/>
              <a:tailEnd/>
            </a:ln>
          </p:spPr>
          <p:txBody>
            <a:bodyPr>
              <a:spAutoFit/>
            </a:bodyPr>
            <a:lstStyle/>
            <a:p>
              <a:pPr algn="ctr" eaLnBrk="0" hangingPunct="0"/>
              <a:r>
                <a:rPr lang="en-US" sz="1800"/>
                <a:t>6</a:t>
              </a:r>
            </a:p>
          </p:txBody>
        </p:sp>
        <p:sp>
          <p:nvSpPr>
            <p:cNvPr id="14381" name="Text Box 478"/>
            <p:cNvSpPr txBox="1">
              <a:spLocks noChangeArrowheads="1"/>
            </p:cNvSpPr>
            <p:nvPr/>
          </p:nvSpPr>
          <p:spPr bwMode="auto">
            <a:xfrm>
              <a:off x="4230" y="1776"/>
              <a:ext cx="189" cy="231"/>
            </a:xfrm>
            <a:prstGeom prst="rect">
              <a:avLst/>
            </a:prstGeom>
            <a:noFill/>
            <a:ln w="9525">
              <a:noFill/>
              <a:miter lim="800000"/>
              <a:headEnd/>
              <a:tailEnd/>
            </a:ln>
          </p:spPr>
          <p:txBody>
            <a:bodyPr>
              <a:spAutoFit/>
            </a:bodyPr>
            <a:lstStyle/>
            <a:p>
              <a:pPr algn="ctr" eaLnBrk="0" hangingPunct="0"/>
              <a:r>
                <a:rPr lang="en-US" sz="1800"/>
                <a:t>7</a:t>
              </a:r>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8" name="Group 196"/>
          <p:cNvGraphicFramePr>
            <a:graphicFrameLocks noGrp="1"/>
          </p:cNvGraphicFramePr>
          <p:nvPr/>
        </p:nvGraphicFramePr>
        <p:xfrm>
          <a:off x="7848600"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18" name="Group 146"/>
          <p:cNvGraphicFramePr>
            <a:graphicFrameLocks noGrp="1"/>
          </p:cNvGraphicFramePr>
          <p:nvPr/>
        </p:nvGraphicFramePr>
        <p:xfrm>
          <a:off x="5562600"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82" name="Group 110"/>
          <p:cNvGraphicFramePr>
            <a:graphicFrameLocks noGrp="1"/>
          </p:cNvGraphicFramePr>
          <p:nvPr/>
        </p:nvGraphicFramePr>
        <p:xfrm>
          <a:off x="3276600"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40" name="Rectangle 2"/>
          <p:cNvSpPr>
            <a:spLocks noGrp="1" noChangeArrowheads="1"/>
          </p:cNvSpPr>
          <p:nvPr>
            <p:ph type="title"/>
          </p:nvPr>
        </p:nvSpPr>
        <p:spPr>
          <a:xfrm>
            <a:off x="228600" y="873144"/>
            <a:ext cx="8229600" cy="762000"/>
          </a:xfrm>
          <a:ln w="12700">
            <a:solidFill>
              <a:schemeClr val="tx1"/>
            </a:solidFill>
            <a:miter lim="800000"/>
            <a:headEnd/>
            <a:tailEnd/>
          </a:ln>
        </p:spPr>
        <p:txBody>
          <a:bodyPr/>
          <a:lstStyle/>
          <a:p>
            <a:pPr algn="l" eaLnBrk="1" hangingPunct="1"/>
            <a:r>
              <a:rPr lang="en-AU" sz="3600" b="1" dirty="0">
                <a:solidFill>
                  <a:srgbClr val="FF0000"/>
                </a:solidFill>
              </a:rPr>
              <a:t>Insertion </a:t>
            </a:r>
            <a:r>
              <a:rPr lang="en-AU" sz="3600" b="1" dirty="0" smtClean="0">
                <a:solidFill>
                  <a:srgbClr val="FF0000"/>
                </a:solidFill>
              </a:rPr>
              <a:t>Sort (3)</a:t>
            </a:r>
            <a:endParaRPr lang="en-US" sz="3600" b="1" dirty="0" smtClean="0">
              <a:solidFill>
                <a:srgbClr val="3333CC"/>
              </a:solidFill>
              <a:latin typeface="Times New Roman" pitchFamily="18" charset="0"/>
            </a:endParaRPr>
          </a:p>
        </p:txBody>
      </p:sp>
      <p:graphicFrame>
        <p:nvGraphicFramePr>
          <p:cNvPr id="3130" name="Group 58"/>
          <p:cNvGraphicFramePr>
            <a:graphicFrameLocks noGrp="1"/>
          </p:cNvGraphicFramePr>
          <p:nvPr>
            <p:ph idx="1"/>
          </p:nvPr>
        </p:nvGraphicFramePr>
        <p:xfrm>
          <a:off x="228600" y="2057400"/>
          <a:ext cx="381000" cy="228600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94" name="Text Box 22"/>
          <p:cNvSpPr txBox="1">
            <a:spLocks noChangeArrowheads="1"/>
          </p:cNvSpPr>
          <p:nvPr/>
        </p:nvSpPr>
        <p:spPr bwMode="auto">
          <a:xfrm>
            <a:off x="990600" y="1600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1</a:t>
            </a:r>
          </a:p>
        </p:txBody>
      </p:sp>
      <p:sp>
        <p:nvSpPr>
          <p:cNvPr id="3096" name="Text Box 24"/>
          <p:cNvSpPr txBox="1">
            <a:spLocks noChangeArrowheads="1"/>
          </p:cNvSpPr>
          <p:nvPr/>
        </p:nvSpPr>
        <p:spPr bwMode="auto">
          <a:xfrm>
            <a:off x="2286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5</a:t>
            </a:r>
          </a:p>
        </p:txBody>
      </p:sp>
      <p:graphicFrame>
        <p:nvGraphicFramePr>
          <p:cNvPr id="3129" name="Group 57"/>
          <p:cNvGraphicFramePr>
            <a:graphicFrameLocks noGrp="1"/>
          </p:cNvGraphicFramePr>
          <p:nvPr/>
        </p:nvGraphicFramePr>
        <p:xfrm>
          <a:off x="990600" y="2057400"/>
          <a:ext cx="381000" cy="228600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31" name="Text Box 59"/>
          <p:cNvSpPr txBox="1">
            <a:spLocks noChangeArrowheads="1"/>
          </p:cNvSpPr>
          <p:nvPr/>
        </p:nvSpPr>
        <p:spPr bwMode="auto">
          <a:xfrm>
            <a:off x="990600" y="2971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1</a:t>
            </a:r>
          </a:p>
        </p:txBody>
      </p:sp>
      <p:graphicFrame>
        <p:nvGraphicFramePr>
          <p:cNvPr id="3150" name="Group 78"/>
          <p:cNvGraphicFramePr>
            <a:graphicFrameLocks noGrp="1"/>
          </p:cNvGraphicFramePr>
          <p:nvPr/>
        </p:nvGraphicFramePr>
        <p:xfrm>
          <a:off x="1752600"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47" name="Text Box 75"/>
          <p:cNvSpPr txBox="1">
            <a:spLocks noChangeArrowheads="1"/>
          </p:cNvSpPr>
          <p:nvPr/>
        </p:nvSpPr>
        <p:spPr bwMode="auto">
          <a:xfrm>
            <a:off x="1752600" y="2971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1</a:t>
            </a:r>
          </a:p>
        </p:txBody>
      </p:sp>
      <p:sp>
        <p:nvSpPr>
          <p:cNvPr id="3149" name="Text Box 77"/>
          <p:cNvSpPr txBox="1">
            <a:spLocks noChangeArrowheads="1"/>
          </p:cNvSpPr>
          <p:nvPr/>
        </p:nvSpPr>
        <p:spPr bwMode="auto">
          <a:xfrm>
            <a:off x="17526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5</a:t>
            </a:r>
          </a:p>
        </p:txBody>
      </p:sp>
      <p:graphicFrame>
        <p:nvGraphicFramePr>
          <p:cNvPr id="3151" name="Group 79"/>
          <p:cNvGraphicFramePr>
            <a:graphicFrameLocks noGrp="1"/>
          </p:cNvGraphicFramePr>
          <p:nvPr/>
        </p:nvGraphicFramePr>
        <p:xfrm>
          <a:off x="2514600"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65" name="Text Box 93"/>
          <p:cNvSpPr txBox="1">
            <a:spLocks noChangeArrowheads="1"/>
          </p:cNvSpPr>
          <p:nvPr/>
        </p:nvSpPr>
        <p:spPr bwMode="auto">
          <a:xfrm>
            <a:off x="2514600" y="2057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2</a:t>
            </a:r>
          </a:p>
        </p:txBody>
      </p:sp>
      <p:sp>
        <p:nvSpPr>
          <p:cNvPr id="3166" name="Text Box 94"/>
          <p:cNvSpPr txBox="1">
            <a:spLocks noChangeArrowheads="1"/>
          </p:cNvSpPr>
          <p:nvPr/>
        </p:nvSpPr>
        <p:spPr bwMode="auto">
          <a:xfrm>
            <a:off x="2514600" y="2514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5</a:t>
            </a:r>
          </a:p>
        </p:txBody>
      </p:sp>
      <p:sp>
        <p:nvSpPr>
          <p:cNvPr id="3181" name="Text Box 109"/>
          <p:cNvSpPr txBox="1">
            <a:spLocks noChangeArrowheads="1"/>
          </p:cNvSpPr>
          <p:nvPr/>
        </p:nvSpPr>
        <p:spPr bwMode="auto">
          <a:xfrm>
            <a:off x="3276600" y="2057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2</a:t>
            </a:r>
          </a:p>
        </p:txBody>
      </p:sp>
      <p:graphicFrame>
        <p:nvGraphicFramePr>
          <p:cNvPr id="3199" name="Group 127"/>
          <p:cNvGraphicFramePr>
            <a:graphicFrameLocks noGrp="1"/>
          </p:cNvGraphicFramePr>
          <p:nvPr/>
        </p:nvGraphicFramePr>
        <p:xfrm>
          <a:off x="4038600"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00" name="Text Box 128"/>
          <p:cNvSpPr txBox="1">
            <a:spLocks noChangeArrowheads="1"/>
          </p:cNvSpPr>
          <p:nvPr/>
        </p:nvSpPr>
        <p:spPr bwMode="auto">
          <a:xfrm>
            <a:off x="403860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3</a:t>
            </a:r>
          </a:p>
        </p:txBody>
      </p:sp>
      <p:graphicFrame>
        <p:nvGraphicFramePr>
          <p:cNvPr id="3201" name="Group 129"/>
          <p:cNvGraphicFramePr>
            <a:graphicFrameLocks noGrp="1"/>
          </p:cNvGraphicFramePr>
          <p:nvPr/>
        </p:nvGraphicFramePr>
        <p:xfrm>
          <a:off x="4800600"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15" name="Text Box 143"/>
          <p:cNvSpPr txBox="1">
            <a:spLocks noChangeArrowheads="1"/>
          </p:cNvSpPr>
          <p:nvPr/>
        </p:nvSpPr>
        <p:spPr bwMode="auto">
          <a:xfrm>
            <a:off x="4038600" y="1600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3</a:t>
            </a:r>
          </a:p>
        </p:txBody>
      </p:sp>
      <p:sp>
        <p:nvSpPr>
          <p:cNvPr id="3216" name="Text Box 144"/>
          <p:cNvSpPr txBox="1">
            <a:spLocks noChangeArrowheads="1"/>
          </p:cNvSpPr>
          <p:nvPr/>
        </p:nvSpPr>
        <p:spPr bwMode="auto">
          <a:xfrm>
            <a:off x="4800600" y="2971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5</a:t>
            </a:r>
          </a:p>
        </p:txBody>
      </p:sp>
      <p:sp>
        <p:nvSpPr>
          <p:cNvPr id="3217" name="Text Box 145"/>
          <p:cNvSpPr txBox="1">
            <a:spLocks noChangeArrowheads="1"/>
          </p:cNvSpPr>
          <p:nvPr/>
        </p:nvSpPr>
        <p:spPr bwMode="auto">
          <a:xfrm>
            <a:off x="480060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3</a:t>
            </a:r>
          </a:p>
        </p:txBody>
      </p:sp>
      <p:sp>
        <p:nvSpPr>
          <p:cNvPr id="3232" name="Text Box 160"/>
          <p:cNvSpPr txBox="1">
            <a:spLocks noChangeArrowheads="1"/>
          </p:cNvSpPr>
          <p:nvPr/>
        </p:nvSpPr>
        <p:spPr bwMode="auto">
          <a:xfrm>
            <a:off x="5562600" y="2971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5</a:t>
            </a:r>
          </a:p>
        </p:txBody>
      </p:sp>
      <p:graphicFrame>
        <p:nvGraphicFramePr>
          <p:cNvPr id="3249" name="Group 177"/>
          <p:cNvGraphicFramePr>
            <a:graphicFrameLocks noGrp="1"/>
          </p:cNvGraphicFramePr>
          <p:nvPr/>
        </p:nvGraphicFramePr>
        <p:xfrm>
          <a:off x="6324600"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50" name="Text Box 178"/>
          <p:cNvSpPr txBox="1">
            <a:spLocks noChangeArrowheads="1"/>
          </p:cNvSpPr>
          <p:nvPr/>
        </p:nvSpPr>
        <p:spPr bwMode="auto">
          <a:xfrm>
            <a:off x="6324600" y="3886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4</a:t>
            </a:r>
          </a:p>
        </p:txBody>
      </p:sp>
      <p:graphicFrame>
        <p:nvGraphicFramePr>
          <p:cNvPr id="3251" name="Group 179"/>
          <p:cNvGraphicFramePr>
            <a:graphicFrameLocks noGrp="1"/>
          </p:cNvGraphicFramePr>
          <p:nvPr/>
        </p:nvGraphicFramePr>
        <p:xfrm>
          <a:off x="7086600"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65" name="Text Box 193"/>
          <p:cNvSpPr txBox="1">
            <a:spLocks noChangeArrowheads="1"/>
          </p:cNvSpPr>
          <p:nvPr/>
        </p:nvSpPr>
        <p:spPr bwMode="auto">
          <a:xfrm>
            <a:off x="7086600" y="3429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5</a:t>
            </a:r>
          </a:p>
        </p:txBody>
      </p:sp>
      <p:sp>
        <p:nvSpPr>
          <p:cNvPr id="3266" name="Text Box 194"/>
          <p:cNvSpPr txBox="1">
            <a:spLocks noChangeArrowheads="1"/>
          </p:cNvSpPr>
          <p:nvPr/>
        </p:nvSpPr>
        <p:spPr bwMode="auto">
          <a:xfrm>
            <a:off x="7086600" y="3886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4</a:t>
            </a:r>
          </a:p>
        </p:txBody>
      </p:sp>
      <p:sp>
        <p:nvSpPr>
          <p:cNvPr id="3267" name="Text Box 195"/>
          <p:cNvSpPr txBox="1">
            <a:spLocks noChangeArrowheads="1"/>
          </p:cNvSpPr>
          <p:nvPr/>
        </p:nvSpPr>
        <p:spPr bwMode="auto">
          <a:xfrm>
            <a:off x="6324600" y="1600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4</a:t>
            </a:r>
          </a:p>
        </p:txBody>
      </p:sp>
      <p:sp>
        <p:nvSpPr>
          <p:cNvPr id="3282" name="Text Box 210"/>
          <p:cNvSpPr txBox="1">
            <a:spLocks noChangeArrowheads="1"/>
          </p:cNvSpPr>
          <p:nvPr/>
        </p:nvSpPr>
        <p:spPr bwMode="auto">
          <a:xfrm>
            <a:off x="7848600" y="34290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5</a:t>
            </a:r>
          </a:p>
        </p:txBody>
      </p:sp>
      <p:graphicFrame>
        <p:nvGraphicFramePr>
          <p:cNvPr id="3298" name="Group 226"/>
          <p:cNvGraphicFramePr>
            <a:graphicFrameLocks noGrp="1"/>
          </p:cNvGraphicFramePr>
          <p:nvPr/>
        </p:nvGraphicFramePr>
        <p:xfrm>
          <a:off x="8610600" y="2057400"/>
          <a:ext cx="381000" cy="2292350"/>
        </p:xfrm>
        <a:graphic>
          <a:graphicData uri="http://schemas.openxmlformats.org/drawingml/2006/table">
            <a:tbl>
              <a:tblPr/>
              <a:tblGrid>
                <a:gridCol w="3810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302" name="Line 230"/>
          <p:cNvSpPr>
            <a:spLocks noChangeShapeType="1"/>
          </p:cNvSpPr>
          <p:nvPr/>
        </p:nvSpPr>
        <p:spPr bwMode="auto">
          <a:xfrm>
            <a:off x="2152650" y="2738438"/>
            <a:ext cx="346075" cy="403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303" name="Line 231"/>
          <p:cNvSpPr>
            <a:spLocks noChangeShapeType="1"/>
          </p:cNvSpPr>
          <p:nvPr/>
        </p:nvSpPr>
        <p:spPr bwMode="auto">
          <a:xfrm>
            <a:off x="2901950" y="2276475"/>
            <a:ext cx="346075" cy="403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304" name="Line 232"/>
          <p:cNvSpPr>
            <a:spLocks noChangeShapeType="1"/>
          </p:cNvSpPr>
          <p:nvPr/>
        </p:nvSpPr>
        <p:spPr bwMode="auto">
          <a:xfrm>
            <a:off x="5205413" y="3198813"/>
            <a:ext cx="346075" cy="403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305" name="Line 233"/>
          <p:cNvSpPr>
            <a:spLocks noChangeShapeType="1"/>
          </p:cNvSpPr>
          <p:nvPr/>
        </p:nvSpPr>
        <p:spPr bwMode="auto">
          <a:xfrm>
            <a:off x="7508875" y="3659188"/>
            <a:ext cx="346075" cy="403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8" name="Date Placeholder 3"/>
          <p:cNvSpPr txBox="1">
            <a:spLocks/>
          </p:cNvSpPr>
          <p:nvPr/>
        </p:nvSpPr>
        <p:spPr>
          <a:xfrm>
            <a:off x="179512" y="4797152"/>
            <a:ext cx="8686800" cy="187220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742950" indent="-285750" algn="l" rtl="0" eaLnBrk="0" fontAlgn="base" hangingPunct="0">
              <a:spcBef>
                <a:spcPct val="0"/>
              </a:spcBef>
              <a:spcAft>
                <a:spcPct val="0"/>
              </a:spcAft>
              <a:defRPr sz="2400" kern="1200">
                <a:solidFill>
                  <a:schemeClr val="tx1"/>
                </a:solidFill>
                <a:latin typeface="Arial" charset="0"/>
                <a:ea typeface="+mn-ea"/>
                <a:cs typeface="Arial" charset="0"/>
              </a:defRPr>
            </a:lvl2pPr>
            <a:lvl3pPr marL="1143000" indent="-228600" algn="l" rtl="0" eaLnBrk="0" fontAlgn="base" hangingPunct="0">
              <a:spcBef>
                <a:spcPct val="0"/>
              </a:spcBef>
              <a:spcAft>
                <a:spcPct val="0"/>
              </a:spcAft>
              <a:defRPr sz="2400" kern="1200">
                <a:solidFill>
                  <a:schemeClr val="tx1"/>
                </a:solidFill>
                <a:latin typeface="Arial" charset="0"/>
                <a:ea typeface="+mn-ea"/>
                <a:cs typeface="Arial" charset="0"/>
              </a:defRPr>
            </a:lvl3pPr>
            <a:lvl4pPr marL="1600200" indent="-228600" algn="l" rtl="0" eaLnBrk="0" fontAlgn="base" hangingPunct="0">
              <a:spcBef>
                <a:spcPct val="0"/>
              </a:spcBef>
              <a:spcAft>
                <a:spcPct val="0"/>
              </a:spcAft>
              <a:defRPr sz="2400" kern="1200">
                <a:solidFill>
                  <a:schemeClr val="tx1"/>
                </a:solidFill>
                <a:latin typeface="Arial" charset="0"/>
                <a:ea typeface="+mn-ea"/>
                <a:cs typeface="Arial" charset="0"/>
              </a:defRPr>
            </a:lvl4pPr>
            <a:lvl5pPr marL="2057400" indent="-228600" algn="l" rtl="0" eaLnBrk="0" fontAlgn="base" hangingPunct="0">
              <a:spcBef>
                <a:spcPct val="0"/>
              </a:spcBef>
              <a:spcAft>
                <a:spcPct val="0"/>
              </a:spcAft>
              <a:defRPr sz="2400" kern="1200">
                <a:solidFill>
                  <a:schemeClr val="tx1"/>
                </a:solidFill>
                <a:latin typeface="Arial" charset="0"/>
                <a:ea typeface="+mn-ea"/>
                <a:cs typeface="Arial" charset="0"/>
              </a:defRPr>
            </a:lvl5pPr>
            <a:lvl6pPr marL="25146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6pPr>
            <a:lvl7pPr marL="29718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7pPr>
            <a:lvl8pPr marL="34290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8pPr>
            <a:lvl9pPr marL="3886200" indent="-228600" algn="l" defTabSz="914400" rtl="0" eaLnBrk="0" fontAlgn="base" latinLnBrk="0" hangingPunct="0">
              <a:spcBef>
                <a:spcPct val="0"/>
              </a:spcBef>
              <a:spcAft>
                <a:spcPct val="0"/>
              </a:spcAft>
              <a:defRPr sz="2400" kern="1200">
                <a:solidFill>
                  <a:schemeClr val="tx1"/>
                </a:solidFill>
                <a:latin typeface="Arial" charset="0"/>
                <a:ea typeface="+mn-ea"/>
                <a:cs typeface="Arial" charset="0"/>
              </a:defRPr>
            </a:lvl9pPr>
          </a:lstStyle>
          <a:p>
            <a:r>
              <a:rPr lang="en-AU" sz="2000" b="1" dirty="0" smtClean="0"/>
              <a:t>         The array [2 5  1 3 4 ] sorted by Insertion sort </a:t>
            </a:r>
          </a:p>
          <a:p>
            <a:endParaRPr lang="en-AU" sz="2000" b="1" dirty="0" smtClean="0"/>
          </a:p>
          <a:p>
            <a:endParaRPr lang="en-AU" sz="2000" b="1" dirty="0" smtClean="0"/>
          </a:p>
          <a:p>
            <a:endParaRPr lang="en-AU" sz="2000" b="1" dirty="0" smtClean="0"/>
          </a:p>
          <a:p>
            <a:endParaRPr lang="en-AU" sz="2000" b="1" dirty="0" smtClean="0"/>
          </a:p>
          <a:p>
            <a:r>
              <a:rPr lang="en-US" sz="1600" dirty="0" smtClean="0">
                <a:latin typeface="Comic Sans MS" pitchFamily="66" charset="0"/>
              </a:rPr>
              <a:t>Source: [Data Structures and Algorithms in Java, Third Edition, Ch09</a:t>
            </a:r>
            <a:r>
              <a:rPr lang="en-US" sz="1600" dirty="0" smtClean="0">
                <a:latin typeface="Calibri" pitchFamily="34" charset="0"/>
              </a:rPr>
              <a:t>-3</a:t>
            </a:r>
            <a:r>
              <a:rPr lang="en-US" sz="1600" dirty="0" smtClean="0">
                <a:latin typeface="Comic Sans MS" pitchFamily="66" charset="0"/>
              </a:rPr>
              <a:t>]</a:t>
            </a:r>
          </a:p>
        </p:txBody>
      </p:sp>
    </p:spTree>
    <p:extLst>
      <p:ext uri="{BB962C8B-B14F-4D97-AF65-F5344CB8AC3E}">
        <p14:creationId xmlns:p14="http://schemas.microsoft.com/office/powerpoint/2010/main" val="3807314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6"/>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0.00208 2.42775E-6 C -0.02413 -0.02382 -0.04583 -0.04763 -0.04548 -0.06983 C -0.04514 -0.09203 -0.02187 -0.1126 0.00157 -0.13318 " pathEditMode="relative" rAng="0" ptsTypes="aaA">
                                      <p:cBhvr>
                                        <p:cTn id="9" dur="2000" fill="hold"/>
                                        <p:tgtEl>
                                          <p:spTgt spid="3096"/>
                                        </p:tgtEl>
                                        <p:attrNameLst>
                                          <p:attrName>ppt_x</p:attrName>
                                          <p:attrName>ppt_y</p:attrName>
                                        </p:attrNameLst>
                                      </p:cBhvr>
                                      <p:rCtr x="-2014" y="-6659"/>
                                    </p:animMotion>
                                  </p:childTnLst>
                                </p:cTn>
                              </p:par>
                            </p:childTnLst>
                          </p:cTn>
                        </p:par>
                        <p:par>
                          <p:cTn id="10" fill="hold" nodeType="afterGroup">
                            <p:stCondLst>
                              <p:cond delay="2000"/>
                            </p:stCondLst>
                            <p:childTnLst>
                              <p:par>
                                <p:cTn id="11" presetID="1" presetClass="entr" presetSubtype="0" fill="hold" nodeType="afterEffect">
                                  <p:stCondLst>
                                    <p:cond delay="0"/>
                                  </p:stCondLst>
                                  <p:childTnLst>
                                    <p:set>
                                      <p:cBhvr>
                                        <p:cTn id="12" dur="1" fill="hold">
                                          <p:stCondLst>
                                            <p:cond delay="0"/>
                                          </p:stCondLst>
                                        </p:cTn>
                                        <p:tgtEl>
                                          <p:spTgt spid="31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0 2.83237E-6 C -0.02708 -0.03584 -0.05382 -0.07122 -0.05399 -0.10428 C -0.05417 -0.13781 -0.0283 -0.16879 -0.00243 -0.19977 " pathEditMode="relative" rAng="0" ptsTypes="aaA">
                                      <p:cBhvr>
                                        <p:cTn id="18" dur="2000" fill="hold"/>
                                        <p:tgtEl>
                                          <p:spTgt spid="3131"/>
                                        </p:tgtEl>
                                        <p:attrNameLst>
                                          <p:attrName>ppt_x</p:attrName>
                                          <p:attrName>ppt_y</p:attrName>
                                        </p:attrNameLst>
                                      </p:cBhvr>
                                      <p:rCtr x="-2708" y="-9988"/>
                                    </p:animMotion>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0"/>
                                          </p:stCondLst>
                                        </p:cTn>
                                        <p:tgtEl>
                                          <p:spTgt spid="315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14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149"/>
                                        </p:tgtEl>
                                        <p:attrNameLst>
                                          <p:attrName>style.visibility</p:attrName>
                                        </p:attrNameLst>
                                      </p:cBhvr>
                                      <p:to>
                                        <p:strVal val="visible"/>
                                      </p:to>
                                    </p:set>
                                  </p:childTnLst>
                                </p:cTn>
                              </p:par>
                            </p:childTnLst>
                          </p:cTn>
                        </p:par>
                        <p:par>
                          <p:cTn id="28" fill="hold" nodeType="afterGroup">
                            <p:stCondLst>
                              <p:cond delay="0"/>
                            </p:stCondLst>
                            <p:childTnLst>
                              <p:par>
                                <p:cTn id="29" presetID="0" presetClass="path" presetSubtype="0" accel="50000" decel="50000" fill="hold" grpId="1" nodeType="afterEffect">
                                  <p:stCondLst>
                                    <p:cond delay="0"/>
                                  </p:stCondLst>
                                  <p:childTnLst>
                                    <p:animMotion origin="layout" path="M 0 0 L 0 0.06659 " pathEditMode="relative" ptsTypes="AA">
                                      <p:cBhvr>
                                        <p:cTn id="30" dur="2000" fill="hold"/>
                                        <p:tgtEl>
                                          <p:spTgt spid="3149"/>
                                        </p:tgtEl>
                                        <p:attrNameLst>
                                          <p:attrName>ppt_x</p:attrName>
                                          <p:attrName>ppt_y</p:attrName>
                                        </p:attrNameLst>
                                      </p:cBhvr>
                                    </p:animMotion>
                                  </p:childTnLst>
                                </p:cTn>
                              </p:par>
                            </p:childTnLst>
                          </p:cTn>
                        </p:par>
                        <p:par>
                          <p:cTn id="31" fill="hold" nodeType="afterGroup">
                            <p:stCondLst>
                              <p:cond delay="2000"/>
                            </p:stCondLst>
                            <p:childTnLst>
                              <p:par>
                                <p:cTn id="32" presetID="1" presetClass="exit" presetSubtype="0" fill="hold" grpId="1" nodeType="afterEffect">
                                  <p:stCondLst>
                                    <p:cond delay="0"/>
                                  </p:stCondLst>
                                  <p:childTnLst>
                                    <p:set>
                                      <p:cBhvr>
                                        <p:cTn id="33" dur="1" fill="hold">
                                          <p:stCondLst>
                                            <p:cond delay="0"/>
                                          </p:stCondLst>
                                        </p:cTn>
                                        <p:tgtEl>
                                          <p:spTgt spid="3147"/>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315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16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16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302"/>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0" presetClass="path" presetSubtype="0" accel="50000" decel="50000" fill="hold" grpId="1" nodeType="clickEffect">
                                  <p:stCondLst>
                                    <p:cond delay="0"/>
                                  </p:stCondLst>
                                  <p:childTnLst>
                                    <p:animMotion origin="layout" path="M 0 0 L 0 0.06659 " pathEditMode="relative" ptsTypes="AA">
                                      <p:cBhvr>
                                        <p:cTn id="45" dur="2000" fill="hold"/>
                                        <p:tgtEl>
                                          <p:spTgt spid="3165"/>
                                        </p:tgtEl>
                                        <p:attrNameLst>
                                          <p:attrName>ppt_x</p:attrName>
                                          <p:attrName>ppt_y</p:attrName>
                                        </p:attrNameLst>
                                      </p:cBhvr>
                                    </p:animMotion>
                                  </p:childTnLst>
                                </p:cTn>
                              </p:par>
                            </p:childTnLst>
                          </p:cTn>
                        </p:par>
                        <p:par>
                          <p:cTn id="46" fill="hold" nodeType="afterGroup">
                            <p:stCondLst>
                              <p:cond delay="2000"/>
                            </p:stCondLst>
                            <p:childTnLst>
                              <p:par>
                                <p:cTn id="47" presetID="1" presetClass="exit" presetSubtype="0" fill="hold" grpId="1" nodeType="afterEffect">
                                  <p:stCondLst>
                                    <p:cond delay="0"/>
                                  </p:stCondLst>
                                  <p:childTnLst>
                                    <p:set>
                                      <p:cBhvr>
                                        <p:cTn id="48" dur="1" fill="hold">
                                          <p:stCondLst>
                                            <p:cond delay="0"/>
                                          </p:stCondLst>
                                        </p:cTn>
                                        <p:tgtEl>
                                          <p:spTgt spid="3166"/>
                                        </p:tgtEl>
                                        <p:attrNameLst>
                                          <p:attrName>style.visibility</p:attrName>
                                        </p:attrNameLst>
                                      </p:cBhvr>
                                      <p:to>
                                        <p:strVal val="hidden"/>
                                      </p:to>
                                    </p:set>
                                  </p:childTnLst>
                                </p:cTn>
                              </p:par>
                            </p:childTnLst>
                          </p:cTn>
                        </p:par>
                        <p:par>
                          <p:cTn id="49" fill="hold" nodeType="afterGroup">
                            <p:stCondLst>
                              <p:cond delay="2000"/>
                            </p:stCondLst>
                            <p:childTnLst>
                              <p:par>
                                <p:cTn id="50" presetID="1" presetClass="entr" presetSubtype="0" fill="hold" nodeType="afterEffect">
                                  <p:stCondLst>
                                    <p:cond delay="0"/>
                                  </p:stCondLst>
                                  <p:childTnLst>
                                    <p:set>
                                      <p:cBhvr>
                                        <p:cTn id="51" dur="1" fill="hold">
                                          <p:stCondLst>
                                            <p:cond delay="0"/>
                                          </p:stCondLst>
                                        </p:cTn>
                                        <p:tgtEl>
                                          <p:spTgt spid="318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18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30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1" nodeType="clickEffect">
                                  <p:stCondLst>
                                    <p:cond delay="0"/>
                                  </p:stCondLst>
                                  <p:childTnLst>
                                    <p:set>
                                      <p:cBhvr>
                                        <p:cTn id="59" dur="1" fill="hold">
                                          <p:stCondLst>
                                            <p:cond delay="0"/>
                                          </p:stCondLst>
                                        </p:cTn>
                                        <p:tgtEl>
                                          <p:spTgt spid="3094"/>
                                        </p:tgtEl>
                                        <p:attrNameLst>
                                          <p:attrName>style.visibility</p:attrName>
                                        </p:attrNameLst>
                                      </p:cBhvr>
                                      <p:to>
                                        <p:strVal val="visible"/>
                                      </p:to>
                                    </p:set>
                                  </p:childTnLst>
                                </p:cTn>
                              </p:par>
                              <p:par>
                                <p:cTn id="60" presetID="0" presetClass="path" presetSubtype="0" accel="50000" decel="50000" fill="hold" grpId="0" nodeType="withEffect">
                                  <p:stCondLst>
                                    <p:cond delay="0"/>
                                  </p:stCondLst>
                                  <p:childTnLst>
                                    <p:animMotion origin="layout" path="M 3.88889E-6 1.32948E-6 C 0.046 -0.00578 0.09288 -0.01087 0.13402 1.32948E-6 C 0.17534 0.0111 0.21145 0.03931 0.24826 0.06844 " pathEditMode="relative" rAng="0" ptsTypes="aaA">
                                      <p:cBhvr>
                                        <p:cTn id="61" dur="2000" fill="hold"/>
                                        <p:tgtEl>
                                          <p:spTgt spid="3094"/>
                                        </p:tgtEl>
                                        <p:attrNameLst>
                                          <p:attrName>ppt_x</p:attrName>
                                          <p:attrName>ppt_y</p:attrName>
                                        </p:attrNameLst>
                                      </p:cBhvr>
                                      <p:rCtr x="12413" y="2867"/>
                                    </p:animMotion>
                                  </p:childTnLst>
                                </p:cTn>
                              </p:par>
                            </p:childTnLst>
                          </p:cTn>
                        </p:par>
                        <p:par>
                          <p:cTn id="62" fill="hold" nodeType="afterGroup">
                            <p:stCondLst>
                              <p:cond delay="2000"/>
                            </p:stCondLst>
                            <p:childTnLst>
                              <p:par>
                                <p:cTn id="63" presetID="1" presetClass="exit" presetSubtype="0" fill="hold" nodeType="afterEffect">
                                  <p:stCondLst>
                                    <p:cond delay="0"/>
                                  </p:stCondLst>
                                  <p:childTnLst>
                                    <p:set>
                                      <p:cBhvr>
                                        <p:cTn id="64" dur="1" fill="hold">
                                          <p:stCondLst>
                                            <p:cond delay="0"/>
                                          </p:stCondLst>
                                        </p:cTn>
                                        <p:tgtEl>
                                          <p:spTgt spid="3181"/>
                                        </p:tgtEl>
                                        <p:attrNameLst>
                                          <p:attrName>style.visibility</p:attrName>
                                        </p:attrNameLst>
                                      </p:cBhvr>
                                      <p:to>
                                        <p:strVal val="hidden"/>
                                      </p:to>
                                    </p:set>
                                  </p:childTnLst>
                                </p:cTn>
                              </p:par>
                            </p:childTnLst>
                          </p:cTn>
                        </p:par>
                        <p:par>
                          <p:cTn id="65" fill="hold" nodeType="afterGroup">
                            <p:stCondLst>
                              <p:cond delay="2000"/>
                            </p:stCondLst>
                            <p:childTnLst>
                              <p:par>
                                <p:cTn id="66" presetID="1" presetClass="entr" presetSubtype="0" fill="hold" nodeType="afterEffect">
                                  <p:stCondLst>
                                    <p:cond delay="0"/>
                                  </p:stCondLst>
                                  <p:childTnLst>
                                    <p:set>
                                      <p:cBhvr>
                                        <p:cTn id="67" dur="1" fill="hold">
                                          <p:stCondLst>
                                            <p:cond delay="0"/>
                                          </p:stCondLst>
                                        </p:cTn>
                                        <p:tgtEl>
                                          <p:spTgt spid="319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20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accel="50000" decel="50000" fill="hold" grpId="1" nodeType="clickEffect">
                                  <p:stCondLst>
                                    <p:cond delay="0"/>
                                  </p:stCondLst>
                                  <p:childTnLst>
                                    <p:animMotion origin="layout" path="M -0.00121 3.23699E-6 C -0.02795 -0.04648 -0.05416 -0.09295 -0.05399 -0.13734 C -0.05364 -0.18174 -0.02604 -0.22405 0.00157 -0.26636 " pathEditMode="relative" rAng="0" ptsTypes="aaA">
                                      <p:cBhvr>
                                        <p:cTn id="73" dur="2000" fill="hold"/>
                                        <p:tgtEl>
                                          <p:spTgt spid="3200"/>
                                        </p:tgtEl>
                                        <p:attrNameLst>
                                          <p:attrName>ppt_x</p:attrName>
                                          <p:attrName>ppt_y</p:attrName>
                                        </p:attrNameLst>
                                      </p:cBhvr>
                                      <p:rCtr x="-2517" y="-13318"/>
                                    </p:animMotion>
                                  </p:childTnLst>
                                </p:cTn>
                              </p:par>
                            </p:childTnLst>
                          </p:cTn>
                        </p:par>
                        <p:par>
                          <p:cTn id="74" fill="hold" nodeType="afterGroup">
                            <p:stCondLst>
                              <p:cond delay="2000"/>
                            </p:stCondLst>
                            <p:childTnLst>
                              <p:par>
                                <p:cTn id="75" presetID="1" presetClass="entr" presetSubtype="0" fill="hold" nodeType="afterEffect">
                                  <p:stCondLst>
                                    <p:cond delay="0"/>
                                  </p:stCondLst>
                                  <p:childTnLst>
                                    <p:set>
                                      <p:cBhvr>
                                        <p:cTn id="76" dur="1" fill="hold">
                                          <p:stCondLst>
                                            <p:cond delay="0"/>
                                          </p:stCondLst>
                                        </p:cTn>
                                        <p:tgtEl>
                                          <p:spTgt spid="320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1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216"/>
                                        </p:tgtEl>
                                        <p:attrNameLst>
                                          <p:attrName>style.visibility</p:attrName>
                                        </p:attrNameLst>
                                      </p:cBhvr>
                                      <p:to>
                                        <p:strVal val="visible"/>
                                      </p:to>
                                    </p:set>
                                  </p:childTnLst>
                                </p:cTn>
                              </p:par>
                              <p:par>
                                <p:cTn id="83" presetID="0" presetClass="path" presetSubtype="0" accel="50000" decel="50000" fill="hold" grpId="1" nodeType="withEffect">
                                  <p:stCondLst>
                                    <p:cond delay="0"/>
                                  </p:stCondLst>
                                  <p:childTnLst>
                                    <p:animMotion origin="layout" path="M 0 0 L 0 0.06659 " pathEditMode="relative" ptsTypes="AA">
                                      <p:cBhvr>
                                        <p:cTn id="84" dur="2000" fill="hold"/>
                                        <p:tgtEl>
                                          <p:spTgt spid="3216"/>
                                        </p:tgtEl>
                                        <p:attrNameLst>
                                          <p:attrName>ppt_x</p:attrName>
                                          <p:attrName>ppt_y</p:attrName>
                                        </p:attrNameLst>
                                      </p:cBhvr>
                                    </p:animMotion>
                                  </p:childTnLst>
                                </p:cTn>
                              </p:par>
                            </p:childTnLst>
                          </p:cTn>
                        </p:par>
                        <p:par>
                          <p:cTn id="85" fill="hold" nodeType="afterGroup">
                            <p:stCondLst>
                              <p:cond delay="2000"/>
                            </p:stCondLst>
                            <p:childTnLst>
                              <p:par>
                                <p:cTn id="86" presetID="1" presetClass="exit" presetSubtype="0" fill="hold" grpId="1" nodeType="afterEffect">
                                  <p:stCondLst>
                                    <p:cond delay="0"/>
                                  </p:stCondLst>
                                  <p:childTnLst>
                                    <p:set>
                                      <p:cBhvr>
                                        <p:cTn id="87" dur="1" fill="hold">
                                          <p:stCondLst>
                                            <p:cond delay="0"/>
                                          </p:stCondLst>
                                        </p:cTn>
                                        <p:tgtEl>
                                          <p:spTgt spid="3217"/>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321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23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304"/>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215"/>
                                        </p:tgtEl>
                                        <p:attrNameLst>
                                          <p:attrName>style.visibility</p:attrName>
                                        </p:attrNameLst>
                                      </p:cBhvr>
                                      <p:to>
                                        <p:strVal val="visible"/>
                                      </p:to>
                                    </p:set>
                                  </p:childTnLst>
                                </p:cTn>
                              </p:par>
                            </p:childTnLst>
                          </p:cTn>
                        </p:par>
                        <p:par>
                          <p:cTn id="98" fill="hold" nodeType="afterGroup">
                            <p:stCondLst>
                              <p:cond delay="0"/>
                            </p:stCondLst>
                            <p:childTnLst>
                              <p:par>
                                <p:cTn id="99" presetID="0" presetClass="path" presetSubtype="0" accel="50000" decel="50000" fill="hold" grpId="1" nodeType="afterEffect">
                                  <p:stCondLst>
                                    <p:cond delay="0"/>
                                  </p:stCondLst>
                                  <p:childTnLst>
                                    <p:animMotion origin="layout" path="M -2.5E-6 1.6185E-6 C 0.03854 -0.00416 0.07743 -0.00833 0.0967 0.01942 C 0.11597 0.0474 0.10295 0.13734 0.11493 0.16717 C 0.12709 0.19722 0.14809 0.19838 0.16927 0.19977 " pathEditMode="relative" rAng="0" ptsTypes="aaaA">
                                      <p:cBhvr>
                                        <p:cTn id="100" dur="2000" fill="hold"/>
                                        <p:tgtEl>
                                          <p:spTgt spid="3215"/>
                                        </p:tgtEl>
                                        <p:attrNameLst>
                                          <p:attrName>ppt_x</p:attrName>
                                          <p:attrName>ppt_y</p:attrName>
                                        </p:attrNameLst>
                                      </p:cBhvr>
                                      <p:rCtr x="8455" y="9572"/>
                                    </p:animMotion>
                                  </p:childTnLst>
                                </p:cTn>
                              </p:par>
                            </p:childTnLst>
                          </p:cTn>
                        </p:par>
                        <p:par>
                          <p:cTn id="101" fill="hold" nodeType="afterGroup">
                            <p:stCondLst>
                              <p:cond delay="2000"/>
                            </p:stCondLst>
                            <p:childTnLst>
                              <p:par>
                                <p:cTn id="102" presetID="1" presetClass="exit" presetSubtype="0" fill="hold" grpId="1" nodeType="afterEffect">
                                  <p:stCondLst>
                                    <p:cond delay="0"/>
                                  </p:stCondLst>
                                  <p:childTnLst>
                                    <p:set>
                                      <p:cBhvr>
                                        <p:cTn id="103" dur="1" fill="hold">
                                          <p:stCondLst>
                                            <p:cond delay="0"/>
                                          </p:stCondLst>
                                        </p:cTn>
                                        <p:tgtEl>
                                          <p:spTgt spid="3232"/>
                                        </p:tgtEl>
                                        <p:attrNameLst>
                                          <p:attrName>style.visibility</p:attrName>
                                        </p:attrNameLst>
                                      </p:cBhvr>
                                      <p:to>
                                        <p:strVal val="hidden"/>
                                      </p:to>
                                    </p:set>
                                  </p:childTnLst>
                                </p:cTn>
                              </p:par>
                            </p:childTnLst>
                          </p:cTn>
                        </p:par>
                        <p:par>
                          <p:cTn id="104" fill="hold" nodeType="afterGroup">
                            <p:stCondLst>
                              <p:cond delay="2000"/>
                            </p:stCondLst>
                            <p:childTnLst>
                              <p:par>
                                <p:cTn id="105" presetID="1" presetClass="entr" presetSubtype="0" fill="hold" nodeType="afterEffect">
                                  <p:stCondLst>
                                    <p:cond delay="0"/>
                                  </p:stCondLst>
                                  <p:childTnLst>
                                    <p:set>
                                      <p:cBhvr>
                                        <p:cTn id="106" dur="1" fill="hold">
                                          <p:stCondLst>
                                            <p:cond delay="0"/>
                                          </p:stCondLst>
                                        </p:cTn>
                                        <p:tgtEl>
                                          <p:spTgt spid="32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250"/>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0" presetClass="path" presetSubtype="0" accel="50000" decel="50000" fill="hold" grpId="1" nodeType="clickEffect">
                                  <p:stCondLst>
                                    <p:cond delay="0"/>
                                  </p:stCondLst>
                                  <p:childTnLst>
                                    <p:animMotion origin="layout" path="M 0 0 C -0.02378 -0.06543 -0.04757 -0.13087 -0.04757 -0.18613 C -0.04757 -0.24139 -0.00798 -0.30844 0 -0.33202 " pathEditMode="relative" ptsTypes="aaA">
                                      <p:cBhvr>
                                        <p:cTn id="112" dur="2000" fill="hold"/>
                                        <p:tgtEl>
                                          <p:spTgt spid="3250"/>
                                        </p:tgtEl>
                                        <p:attrNameLst>
                                          <p:attrName>ppt_x</p:attrName>
                                          <p:attrName>ppt_y</p:attrName>
                                        </p:attrNameLst>
                                      </p:cBhvr>
                                    </p:animMotion>
                                  </p:childTnLst>
                                </p:cTn>
                              </p:par>
                            </p:childTnLst>
                          </p:cTn>
                        </p:par>
                        <p:par>
                          <p:cTn id="113" fill="hold" nodeType="afterGroup">
                            <p:stCondLst>
                              <p:cond delay="2000"/>
                            </p:stCondLst>
                            <p:childTnLst>
                              <p:par>
                                <p:cTn id="114" presetID="1" presetClass="entr" presetSubtype="0" fill="hold" nodeType="afterEffect">
                                  <p:stCondLst>
                                    <p:cond delay="0"/>
                                  </p:stCondLst>
                                  <p:childTnLst>
                                    <p:set>
                                      <p:cBhvr>
                                        <p:cTn id="115" dur="1" fill="hold">
                                          <p:stCondLst>
                                            <p:cond delay="0"/>
                                          </p:stCondLst>
                                        </p:cTn>
                                        <p:tgtEl>
                                          <p:spTgt spid="3251"/>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265"/>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3266"/>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0" presetClass="path" presetSubtype="0" accel="50000" decel="50000" fill="hold" grpId="1" nodeType="clickEffect">
                                  <p:stCondLst>
                                    <p:cond delay="0"/>
                                  </p:stCondLst>
                                  <p:childTnLst>
                                    <p:animMotion origin="layout" path="M 0 0 L 0 0.06659 " pathEditMode="relative" ptsTypes="AA">
                                      <p:cBhvr>
                                        <p:cTn id="123" dur="2000" fill="hold"/>
                                        <p:tgtEl>
                                          <p:spTgt spid="3265"/>
                                        </p:tgtEl>
                                        <p:attrNameLst>
                                          <p:attrName>ppt_x</p:attrName>
                                          <p:attrName>ppt_y</p:attrName>
                                        </p:attrNameLst>
                                      </p:cBhvr>
                                    </p:animMotion>
                                  </p:childTnLst>
                                </p:cTn>
                              </p:par>
                            </p:childTnLst>
                          </p:cTn>
                        </p:par>
                        <p:par>
                          <p:cTn id="124" fill="hold" nodeType="afterGroup">
                            <p:stCondLst>
                              <p:cond delay="2000"/>
                            </p:stCondLst>
                            <p:childTnLst>
                              <p:par>
                                <p:cTn id="125" presetID="1" presetClass="exit" presetSubtype="0" fill="hold" grpId="1" nodeType="afterEffect">
                                  <p:stCondLst>
                                    <p:cond delay="0"/>
                                  </p:stCondLst>
                                  <p:childTnLst>
                                    <p:set>
                                      <p:cBhvr>
                                        <p:cTn id="126" dur="1" fill="hold">
                                          <p:stCondLst>
                                            <p:cond delay="0"/>
                                          </p:stCondLst>
                                        </p:cTn>
                                        <p:tgtEl>
                                          <p:spTgt spid="3266"/>
                                        </p:tgtEl>
                                        <p:attrNameLst>
                                          <p:attrName>style.visibility</p:attrName>
                                        </p:attrNameLst>
                                      </p:cBhvr>
                                      <p:to>
                                        <p:strVal val="hidden"/>
                                      </p:to>
                                    </p:set>
                                  </p:childTnLst>
                                </p:cTn>
                              </p:par>
                            </p:childTnLst>
                          </p:cTn>
                        </p:par>
                        <p:par>
                          <p:cTn id="127" fill="hold" nodeType="afterGroup">
                            <p:stCondLst>
                              <p:cond delay="2000"/>
                            </p:stCondLst>
                            <p:childTnLst>
                              <p:par>
                                <p:cTn id="128" presetID="1" presetClass="entr" presetSubtype="0" fill="hold" nodeType="afterEffect">
                                  <p:stCondLst>
                                    <p:cond delay="0"/>
                                  </p:stCondLst>
                                  <p:childTnLst>
                                    <p:set>
                                      <p:cBhvr>
                                        <p:cTn id="129" dur="1" fill="hold">
                                          <p:stCondLst>
                                            <p:cond delay="0"/>
                                          </p:stCondLst>
                                        </p:cTn>
                                        <p:tgtEl>
                                          <p:spTgt spid="326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3282"/>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3305"/>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3267"/>
                                        </p:tgtEl>
                                        <p:attrNameLst>
                                          <p:attrName>style.visibility</p:attrName>
                                        </p:attrNameLst>
                                      </p:cBhvr>
                                      <p:to>
                                        <p:strVal val="visible"/>
                                      </p:to>
                                    </p:set>
                                  </p:childTnLst>
                                </p:cTn>
                              </p:par>
                            </p:childTnLst>
                          </p:cTn>
                        </p:par>
                        <p:par>
                          <p:cTn id="138" fill="hold" nodeType="afterGroup">
                            <p:stCondLst>
                              <p:cond delay="0"/>
                            </p:stCondLst>
                            <p:childTnLst>
                              <p:par>
                                <p:cTn id="139" presetID="0" presetClass="path" presetSubtype="0" accel="50000" decel="50000" fill="hold" grpId="1" nodeType="afterEffect">
                                  <p:stCondLst>
                                    <p:cond delay="0"/>
                                  </p:stCondLst>
                                  <p:childTnLst>
                                    <p:animMotion origin="layout" path="M 0 0 C 0.03177 -0.01873 0.06372 -0.03723 0.08091 0 C 0.09809 0.03722 0.08889 0.18034 0.10313 0.22404 C 0.11736 0.26774 0.14202 0.26497 0.16667 0.26219 " pathEditMode="relative" ptsTypes="aaaA">
                                      <p:cBhvr>
                                        <p:cTn id="140" dur="2000" fill="hold"/>
                                        <p:tgtEl>
                                          <p:spTgt spid="3267"/>
                                        </p:tgtEl>
                                        <p:attrNameLst>
                                          <p:attrName>ppt_x</p:attrName>
                                          <p:attrName>ppt_y</p:attrName>
                                        </p:attrNameLst>
                                      </p:cBhvr>
                                    </p:animMotion>
                                  </p:childTnLst>
                                </p:cTn>
                              </p:par>
                            </p:childTnLst>
                          </p:cTn>
                        </p:par>
                        <p:par>
                          <p:cTn id="141" fill="hold" nodeType="afterGroup">
                            <p:stCondLst>
                              <p:cond delay="2000"/>
                            </p:stCondLst>
                            <p:childTnLst>
                              <p:par>
                                <p:cTn id="142" presetID="1" presetClass="exit" presetSubtype="0" fill="hold" grpId="1" nodeType="afterEffect">
                                  <p:stCondLst>
                                    <p:cond delay="0"/>
                                  </p:stCondLst>
                                  <p:childTnLst>
                                    <p:set>
                                      <p:cBhvr>
                                        <p:cTn id="143" dur="1" fill="hold">
                                          <p:stCondLst>
                                            <p:cond delay="0"/>
                                          </p:stCondLst>
                                        </p:cTn>
                                        <p:tgtEl>
                                          <p:spTgt spid="3282"/>
                                        </p:tgtEl>
                                        <p:attrNameLst>
                                          <p:attrName>style.visibility</p:attrName>
                                        </p:attrNameLst>
                                      </p:cBhvr>
                                      <p:to>
                                        <p:strVal val="hidden"/>
                                      </p:to>
                                    </p:set>
                                  </p:childTnLst>
                                </p:cTn>
                              </p:par>
                            </p:childTnLst>
                          </p:cTn>
                        </p:par>
                        <p:par>
                          <p:cTn id="144" fill="hold" nodeType="afterGroup">
                            <p:stCondLst>
                              <p:cond delay="2000"/>
                            </p:stCondLst>
                            <p:childTnLst>
                              <p:par>
                                <p:cTn id="145" presetID="1" presetClass="entr" presetSubtype="0" fill="hold" nodeType="afterEffect">
                                  <p:stCondLst>
                                    <p:cond delay="0"/>
                                  </p:stCondLst>
                                  <p:childTnLst>
                                    <p:set>
                                      <p:cBhvr>
                                        <p:cTn id="146" dur="1" fill="hold">
                                          <p:stCondLst>
                                            <p:cond delay="0"/>
                                          </p:stCondLst>
                                        </p:cTn>
                                        <p:tgtEl>
                                          <p:spTgt spid="3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4" grpId="0"/>
      <p:bldP spid="3094" grpId="1"/>
      <p:bldP spid="3096" grpId="0"/>
      <p:bldP spid="3096" grpId="1"/>
      <p:bldP spid="3131" grpId="0"/>
      <p:bldP spid="3147" grpId="0"/>
      <p:bldP spid="3147" grpId="1"/>
      <p:bldP spid="3149" grpId="0"/>
      <p:bldP spid="3149" grpId="1"/>
      <p:bldP spid="3165" grpId="0"/>
      <p:bldP spid="3165" grpId="1"/>
      <p:bldP spid="3166" grpId="0"/>
      <p:bldP spid="3166" grpId="1"/>
      <p:bldP spid="3200" grpId="0"/>
      <p:bldP spid="3200" grpId="1"/>
      <p:bldP spid="3215" grpId="0"/>
      <p:bldP spid="3215" grpId="1"/>
      <p:bldP spid="3216" grpId="0"/>
      <p:bldP spid="3216" grpId="1"/>
      <p:bldP spid="3217" grpId="0"/>
      <p:bldP spid="3217" grpId="1"/>
      <p:bldP spid="3232" grpId="0"/>
      <p:bldP spid="3232" grpId="1"/>
      <p:bldP spid="3250" grpId="0"/>
      <p:bldP spid="3250" grpId="1"/>
      <p:bldP spid="3265" grpId="0"/>
      <p:bldP spid="3265" grpId="1"/>
      <p:bldP spid="3266" grpId="0"/>
      <p:bldP spid="3266" grpId="1"/>
      <p:bldP spid="3267" grpId="0"/>
      <p:bldP spid="3267" grpId="1"/>
      <p:bldP spid="3282" grpId="0"/>
      <p:bldP spid="3282" grpId="1"/>
      <p:bldP spid="3302" grpId="0" animBg="1"/>
      <p:bldP spid="3303" grpId="0" animBg="1"/>
      <p:bldP spid="3304" grpId="0" animBg="1"/>
      <p:bldP spid="330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bwMode="auto">
          <a:xfrm>
            <a:off x="357158" y="1000108"/>
            <a:ext cx="5105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rPr>
              <a:t>Insertion sort (4)</a:t>
            </a:r>
          </a:p>
        </p:txBody>
      </p:sp>
      <p:sp>
        <p:nvSpPr>
          <p:cNvPr id="14341" name="Rectangle 3"/>
          <p:cNvSpPr>
            <a:spLocks noGrp="1" noChangeArrowheads="1"/>
          </p:cNvSpPr>
          <p:nvPr>
            <p:ph idx="1"/>
          </p:nvPr>
        </p:nvSpPr>
        <p:spPr>
          <a:xfrm>
            <a:off x="357158" y="1928802"/>
            <a:ext cx="8382000" cy="4214842"/>
          </a:xfrm>
        </p:spPr>
        <p:txBody>
          <a:bodyPr/>
          <a:lstStyle/>
          <a:p>
            <a:pPr eaLnBrk="1" hangingPunct="1">
              <a:lnSpc>
                <a:spcPct val="90000"/>
              </a:lnSpc>
              <a:tabLst>
                <a:tab pos="4000500" algn="l"/>
              </a:tabLst>
            </a:pPr>
            <a:r>
              <a:rPr lang="en-US" sz="2400" dirty="0" smtClean="0"/>
              <a:t>Analysis (counting comparisons):</a:t>
            </a:r>
          </a:p>
          <a:p>
            <a:pPr eaLnBrk="1" hangingPunct="1">
              <a:lnSpc>
                <a:spcPct val="90000"/>
              </a:lnSpc>
              <a:spcBef>
                <a:spcPts val="900"/>
              </a:spcBef>
              <a:buFontTx/>
              <a:buNone/>
              <a:tabLst>
                <a:tab pos="4000500" algn="l"/>
              </a:tabLst>
            </a:pPr>
            <a:r>
              <a:rPr lang="en-US" sz="2400" dirty="0" smtClean="0"/>
              <a:t>	Let </a:t>
            </a:r>
            <a:r>
              <a:rPr lang="en-US" sz="2400" i="1" dirty="0" smtClean="0"/>
              <a:t>n</a:t>
            </a:r>
            <a:r>
              <a:rPr lang="en-US" sz="2400" dirty="0" smtClean="0"/>
              <a:t> = </a:t>
            </a:r>
            <a:r>
              <a:rPr lang="en-US" sz="2400" i="1" dirty="0" smtClean="0"/>
              <a:t>right </a:t>
            </a:r>
            <a:r>
              <a:rPr lang="en-US" sz="2400" dirty="0" smtClean="0"/>
              <a:t>– </a:t>
            </a:r>
            <a:r>
              <a:rPr lang="en-US" sz="2400" i="1" dirty="0" smtClean="0"/>
              <a:t>left </a:t>
            </a:r>
            <a:r>
              <a:rPr lang="en-US" sz="2400" dirty="0" smtClean="0"/>
              <a:t>+ 1 be the length of the array.</a:t>
            </a:r>
          </a:p>
          <a:p>
            <a:pPr eaLnBrk="1" hangingPunct="1">
              <a:lnSpc>
                <a:spcPct val="90000"/>
              </a:lnSpc>
              <a:spcBef>
                <a:spcPts val="900"/>
              </a:spcBef>
              <a:buFontTx/>
              <a:buNone/>
              <a:tabLst>
                <a:tab pos="4000500" algn="l"/>
              </a:tabLst>
            </a:pPr>
            <a:r>
              <a:rPr lang="en-US" sz="2400" dirty="0" smtClean="0"/>
              <a:t>	Step 1.2 performs between 1 and </a:t>
            </a:r>
            <a:r>
              <a:rPr lang="en-US" sz="2400" i="1" dirty="0" smtClean="0"/>
              <a:t>r </a:t>
            </a:r>
            <a:r>
              <a:rPr lang="en-US" sz="2400" dirty="0" smtClean="0"/>
              <a:t>– </a:t>
            </a:r>
            <a:r>
              <a:rPr lang="en-US" sz="2400" i="1" dirty="0" smtClean="0"/>
              <a:t>left</a:t>
            </a:r>
            <a:r>
              <a:rPr lang="en-US" sz="2400" dirty="0" smtClean="0"/>
              <a:t> comparisons,</a:t>
            </a:r>
            <a:br>
              <a:rPr lang="en-US" sz="2400" dirty="0" smtClean="0"/>
            </a:br>
            <a:r>
              <a:rPr lang="en-US" sz="2400" dirty="0" smtClean="0"/>
              <a:t>               say (</a:t>
            </a:r>
            <a:r>
              <a:rPr lang="en-US" sz="2400" i="1" dirty="0" smtClean="0"/>
              <a:t>r </a:t>
            </a:r>
            <a:r>
              <a:rPr lang="en-US" sz="2400" dirty="0" smtClean="0"/>
              <a:t>– </a:t>
            </a:r>
            <a:r>
              <a:rPr lang="en-US" sz="2400" i="1" dirty="0" smtClean="0"/>
              <a:t>left </a:t>
            </a:r>
            <a:r>
              <a:rPr lang="en-US" sz="2400" dirty="0" smtClean="0"/>
              <a:t>+ 1)/2 comparisons on average.</a:t>
            </a:r>
          </a:p>
          <a:p>
            <a:pPr eaLnBrk="1" hangingPunct="1">
              <a:lnSpc>
                <a:spcPct val="90000"/>
              </a:lnSpc>
              <a:spcBef>
                <a:spcPts val="900"/>
              </a:spcBef>
              <a:buFontTx/>
              <a:buNone/>
              <a:tabLst>
                <a:tab pos="4000500" algn="l"/>
              </a:tabLst>
            </a:pPr>
            <a:r>
              <a:rPr lang="en-US" sz="400" dirty="0" smtClean="0"/>
              <a:t/>
            </a:r>
            <a:br>
              <a:rPr lang="en-US" sz="400" dirty="0" smtClean="0"/>
            </a:br>
            <a:r>
              <a:rPr lang="en-US" sz="2400" dirty="0" smtClean="0"/>
              <a:t>This is repeated with </a:t>
            </a:r>
            <a:r>
              <a:rPr lang="en-US" sz="2400" i="1" dirty="0" smtClean="0"/>
              <a:t>r</a:t>
            </a:r>
            <a:r>
              <a:rPr lang="en-US" sz="2400" dirty="0" smtClean="0"/>
              <a:t> = </a:t>
            </a:r>
            <a:r>
              <a:rPr lang="en-US" sz="2400" i="1" dirty="0" smtClean="0"/>
              <a:t>left</a:t>
            </a:r>
            <a:r>
              <a:rPr lang="en-US" sz="2400" dirty="0" smtClean="0"/>
              <a:t>+1, </a:t>
            </a:r>
            <a:r>
              <a:rPr lang="en-US" sz="2400" i="1" dirty="0" smtClean="0"/>
              <a:t>left</a:t>
            </a:r>
            <a:r>
              <a:rPr lang="en-US" sz="2400" dirty="0" smtClean="0"/>
              <a:t>+2, …, </a:t>
            </a:r>
            <a:r>
              <a:rPr lang="en-US" sz="2400" i="1" dirty="0" smtClean="0"/>
              <a:t>right</a:t>
            </a:r>
            <a:r>
              <a:rPr lang="en-US" sz="2400" dirty="0" smtClean="0"/>
              <a:t>.</a:t>
            </a:r>
          </a:p>
          <a:p>
            <a:pPr eaLnBrk="1" hangingPunct="1">
              <a:lnSpc>
                <a:spcPct val="90000"/>
              </a:lnSpc>
              <a:spcBef>
                <a:spcPts val="900"/>
              </a:spcBef>
              <a:buFontTx/>
              <a:buNone/>
              <a:tabLst>
                <a:tab pos="4000500" algn="l"/>
              </a:tabLst>
            </a:pPr>
            <a:r>
              <a:rPr lang="en-US" sz="2400" dirty="0" smtClean="0"/>
              <a:t>	Average no. of comparisons =  2/2 + 3/2 + … + </a:t>
            </a:r>
            <a:r>
              <a:rPr lang="en-US" sz="2400" i="1" dirty="0" smtClean="0"/>
              <a:t>n</a:t>
            </a:r>
            <a:r>
              <a:rPr lang="en-US" sz="2400" dirty="0" smtClean="0"/>
              <a:t>/2</a:t>
            </a:r>
          </a:p>
          <a:p>
            <a:pPr eaLnBrk="1" hangingPunct="1">
              <a:lnSpc>
                <a:spcPct val="90000"/>
              </a:lnSpc>
              <a:spcBef>
                <a:spcPts val="900"/>
              </a:spcBef>
              <a:buFontTx/>
              <a:buNone/>
              <a:tabLst>
                <a:tab pos="4000500" algn="l"/>
              </a:tabLst>
            </a:pPr>
            <a:r>
              <a:rPr lang="en-US" sz="2400" dirty="0" smtClean="0"/>
              <a:t>                                                  = (2+3+4+…+n)/2    </a:t>
            </a:r>
          </a:p>
          <a:p>
            <a:pPr eaLnBrk="1" hangingPunct="1">
              <a:lnSpc>
                <a:spcPct val="90000"/>
              </a:lnSpc>
              <a:spcBef>
                <a:spcPts val="900"/>
              </a:spcBef>
              <a:buFontTx/>
              <a:buNone/>
              <a:tabLst>
                <a:tab pos="4000500" algn="l"/>
              </a:tabLst>
            </a:pPr>
            <a:r>
              <a:rPr lang="en-US" sz="2400" dirty="0" smtClean="0"/>
              <a:t>                                                  = (</a:t>
            </a:r>
            <a:r>
              <a:rPr lang="en-US" sz="2400" i="1" dirty="0" smtClean="0"/>
              <a:t>n</a:t>
            </a:r>
            <a:r>
              <a:rPr lang="en-US" sz="2400" dirty="0" smtClean="0"/>
              <a:t> – 1)(</a:t>
            </a:r>
            <a:r>
              <a:rPr lang="en-US" sz="2400" i="1" dirty="0" smtClean="0"/>
              <a:t>n</a:t>
            </a:r>
            <a:r>
              <a:rPr lang="en-US" sz="2400" dirty="0" smtClean="0"/>
              <a:t> + 2)/4</a:t>
            </a:r>
            <a:br>
              <a:rPr lang="en-US" sz="2400" dirty="0" smtClean="0"/>
            </a:br>
            <a:r>
              <a:rPr lang="en-US" sz="2400" dirty="0" smtClean="0"/>
              <a:t>	   = (</a:t>
            </a:r>
            <a:r>
              <a:rPr lang="en-US" sz="2400" i="1" dirty="0" smtClean="0"/>
              <a:t>n</a:t>
            </a:r>
            <a:r>
              <a:rPr lang="en-US" sz="2400" baseline="30000" dirty="0" smtClean="0"/>
              <a:t>2</a:t>
            </a:r>
            <a:r>
              <a:rPr lang="en-US" sz="2400" dirty="0" smtClean="0"/>
              <a:t> + </a:t>
            </a:r>
            <a:r>
              <a:rPr lang="en-US" sz="2400" i="1" dirty="0" smtClean="0"/>
              <a:t>n</a:t>
            </a:r>
            <a:r>
              <a:rPr lang="en-US" sz="2400" dirty="0" smtClean="0"/>
              <a:t> – 2)/4</a:t>
            </a:r>
          </a:p>
          <a:p>
            <a:pPr eaLnBrk="1" hangingPunct="1">
              <a:lnSpc>
                <a:spcPct val="90000"/>
              </a:lnSpc>
              <a:spcBef>
                <a:spcPts val="900"/>
              </a:spcBef>
              <a:buFontTx/>
              <a:buNone/>
              <a:tabLst>
                <a:tab pos="4000500" algn="l"/>
              </a:tabLst>
            </a:pPr>
            <a:r>
              <a:rPr lang="en-US" sz="2400" dirty="0" smtClean="0"/>
              <a:t>	Time complexity: </a:t>
            </a:r>
            <a:r>
              <a:rPr lang="en-US" sz="2400" i="1" dirty="0" smtClean="0"/>
              <a:t>O</a:t>
            </a:r>
            <a:r>
              <a:rPr lang="en-US" sz="2400" dirty="0" smtClean="0"/>
              <a:t>(</a:t>
            </a:r>
            <a:r>
              <a:rPr lang="en-US" sz="2400" i="1" dirty="0" smtClean="0"/>
              <a:t>n</a:t>
            </a:r>
            <a:r>
              <a:rPr lang="en-US" sz="2400" baseline="30000" dirty="0" smtClean="0"/>
              <a:t>2</a:t>
            </a:r>
            <a:r>
              <a:rPr lang="en-US" sz="2400" dirty="0" smtClean="0"/>
              <a:t>).</a:t>
            </a:r>
          </a:p>
        </p:txBody>
      </p:sp>
      <p:sp>
        <p:nvSpPr>
          <p:cNvPr id="15363" name="Slide Number Placeholder 5"/>
          <p:cNvSpPr>
            <a:spLocks noGrp="1"/>
          </p:cNvSpPr>
          <p:nvPr>
            <p:ph type="sldNum" sz="quarter" idx="4294967295"/>
          </p:nvPr>
        </p:nvSpPr>
        <p:spPr>
          <a:xfrm>
            <a:off x="8686800" y="6400800"/>
            <a:ext cx="457200" cy="304800"/>
          </a:xfrm>
          <a:prstGeom prst="rect">
            <a:avLst/>
          </a:prstGeom>
          <a:noFill/>
        </p:spPr>
        <p:txBody>
          <a:bodyPr/>
          <a:lstStyle/>
          <a:p>
            <a:fld id="{AA06AC33-B622-40CF-83EF-A03D46323EE5}" type="slidenum">
              <a:rPr lang="en-AU" sz="1800" smtClean="0"/>
              <a:pPr/>
              <a:t>17</a:t>
            </a:fld>
            <a:endParaRPr lang="en-AU" sz="1800" dirty="0" smtClean="0"/>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341">
                                            <p:txEl>
                                              <p:pRg st="7" end="7"/>
                                            </p:txEl>
                                          </p:spTgt>
                                        </p:tgtEl>
                                        <p:attrNameLst>
                                          <p:attrName>style.visibility</p:attrName>
                                        </p:attrNameLst>
                                      </p:cBhvr>
                                      <p:to>
                                        <p:strVal val="visible"/>
                                      </p:to>
                                    </p:set>
                                    <p:anim calcmode="lin" valueType="num">
                                      <p:cBhvr additive="base">
                                        <p:cTn id="27" dur="500" fill="hold"/>
                                        <p:tgtEl>
                                          <p:spTgt spid="1434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34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bwMode="auto">
          <a:xfrm>
            <a:off x="357158" y="928670"/>
            <a:ext cx="4343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Merge-sort (1)</a:t>
            </a:r>
            <a:endParaRPr lang="en-GB" sz="3600" b="1" dirty="0" smtClean="0">
              <a:solidFill>
                <a:srgbClr val="FF3300"/>
              </a:solidFill>
              <a:cs typeface="Times New Roman" pitchFamily="18" charset="0"/>
            </a:endParaRPr>
          </a:p>
        </p:txBody>
      </p:sp>
      <p:sp>
        <p:nvSpPr>
          <p:cNvPr id="487427" name="Rectangle 3"/>
          <p:cNvSpPr>
            <a:spLocks noGrp="1" noChangeArrowheads="1"/>
          </p:cNvSpPr>
          <p:nvPr>
            <p:ph idx="1"/>
          </p:nvPr>
        </p:nvSpPr>
        <p:spPr>
          <a:xfrm>
            <a:off x="152400" y="2057400"/>
            <a:ext cx="8839200" cy="4572000"/>
          </a:xfrm>
        </p:spPr>
        <p:txBody>
          <a:bodyPr/>
          <a:lstStyle/>
          <a:p>
            <a:pPr marL="381000" indent="-381000" eaLnBrk="1" hangingPunct="1">
              <a:tabLst>
                <a:tab pos="762000" algn="l"/>
                <a:tab pos="1333500" algn="l"/>
              </a:tabLst>
              <a:defRPr/>
            </a:pPr>
            <a:r>
              <a:rPr lang="en-US" sz="2400" b="1" dirty="0" smtClean="0">
                <a:cs typeface="Times New Roman" pitchFamily="18" charset="0"/>
              </a:rPr>
              <a:t>Idea for Merge-sorting</a:t>
            </a:r>
            <a:r>
              <a:rPr lang="en-US" sz="2400" dirty="0" smtClean="0">
                <a:cs typeface="Times New Roman" pitchFamily="18" charset="0"/>
              </a:rPr>
              <a:t>: </a:t>
            </a:r>
            <a:r>
              <a:rPr lang="en-US" sz="2400" i="1" dirty="0" smtClean="0">
                <a:cs typeface="Times New Roman" pitchFamily="18" charset="0"/>
              </a:rPr>
              <a:t>divide</a:t>
            </a:r>
            <a:r>
              <a:rPr lang="en-US" sz="2400" dirty="0" smtClean="0">
                <a:cs typeface="Times New Roman" pitchFamily="18" charset="0"/>
              </a:rPr>
              <a:t>-and-</a:t>
            </a:r>
            <a:r>
              <a:rPr lang="en-US" sz="2400" i="1" dirty="0" smtClean="0">
                <a:cs typeface="Times New Roman" pitchFamily="18" charset="0"/>
              </a:rPr>
              <a:t>sort</a:t>
            </a:r>
            <a:r>
              <a:rPr lang="en-US" sz="2400" dirty="0" smtClean="0">
                <a:cs typeface="Times New Roman" pitchFamily="18" charset="0"/>
              </a:rPr>
              <a:t>-and-</a:t>
            </a:r>
            <a:r>
              <a:rPr lang="en-US" sz="2400" i="1" dirty="0" smtClean="0">
                <a:cs typeface="Times New Roman" pitchFamily="18" charset="0"/>
              </a:rPr>
              <a:t>merge</a:t>
            </a:r>
            <a:endParaRPr lang="en-US" sz="2400" dirty="0" smtClean="0">
              <a:cs typeface="Times New Roman" pitchFamily="18" charset="0"/>
            </a:endParaRPr>
          </a:p>
          <a:p>
            <a:pPr marL="857250" lvl="1" eaLnBrk="1" hangingPunct="1">
              <a:tabLst>
                <a:tab pos="762000" algn="l"/>
                <a:tab pos="1333500" algn="l"/>
              </a:tabLst>
              <a:defRPr/>
            </a:pPr>
            <a:r>
              <a:rPr lang="en-US" sz="2400" dirty="0" smtClean="0">
                <a:cs typeface="Times New Roman" pitchFamily="18" charset="0"/>
              </a:rPr>
              <a:t>Divide the array into two </a:t>
            </a:r>
            <a:r>
              <a:rPr lang="en-US" sz="2400" dirty="0" err="1" smtClean="0">
                <a:cs typeface="Times New Roman" pitchFamily="18" charset="0"/>
              </a:rPr>
              <a:t>subarrays</a:t>
            </a:r>
            <a:r>
              <a:rPr lang="en-US" sz="2400" dirty="0" smtClean="0">
                <a:cs typeface="Times New Roman" pitchFamily="18" charset="0"/>
              </a:rPr>
              <a:t> of about equal length.</a:t>
            </a:r>
          </a:p>
          <a:p>
            <a:pPr marL="857250" lvl="1" eaLnBrk="1" hangingPunct="1">
              <a:tabLst>
                <a:tab pos="762000" algn="l"/>
                <a:tab pos="1333500" algn="l"/>
              </a:tabLst>
              <a:defRPr/>
            </a:pPr>
            <a:r>
              <a:rPr lang="en-US" sz="2400" dirty="0" smtClean="0">
                <a:cs typeface="Times New Roman" pitchFamily="18" charset="0"/>
              </a:rPr>
              <a:t>Sort the two </a:t>
            </a:r>
            <a:r>
              <a:rPr lang="en-US" sz="2400" dirty="0" err="1" smtClean="0">
                <a:cs typeface="Times New Roman" pitchFamily="18" charset="0"/>
              </a:rPr>
              <a:t>subarrays</a:t>
            </a:r>
            <a:r>
              <a:rPr lang="en-US" sz="2400" dirty="0" smtClean="0">
                <a:cs typeface="Times New Roman" pitchFamily="18" charset="0"/>
              </a:rPr>
              <a:t> separately.</a:t>
            </a:r>
          </a:p>
          <a:p>
            <a:pPr marL="857250" lvl="1" eaLnBrk="1" hangingPunct="1">
              <a:tabLst>
                <a:tab pos="762000" algn="l"/>
                <a:tab pos="1333500" algn="l"/>
              </a:tabLst>
              <a:defRPr/>
            </a:pPr>
            <a:r>
              <a:rPr lang="en-US" sz="2400" dirty="0" smtClean="0">
                <a:cs typeface="Times New Roman" pitchFamily="18" charset="0"/>
              </a:rPr>
              <a:t>Merge the sorted </a:t>
            </a:r>
            <a:r>
              <a:rPr lang="en-US" sz="2400" dirty="0" err="1" smtClean="0">
                <a:cs typeface="Times New Roman" pitchFamily="18" charset="0"/>
              </a:rPr>
              <a:t>subarrays</a:t>
            </a:r>
            <a:r>
              <a:rPr lang="en-US" sz="2400" dirty="0" smtClean="0">
                <a:cs typeface="Times New Roman" pitchFamily="18" charset="0"/>
              </a:rPr>
              <a:t> </a:t>
            </a:r>
            <a:r>
              <a:rPr lang="en-US" sz="2000" i="1" dirty="0" smtClean="0">
                <a:solidFill>
                  <a:schemeClr val="bg1">
                    <a:lumMod val="50000"/>
                  </a:schemeClr>
                </a:solidFill>
                <a:cs typeface="Times New Roman" pitchFamily="18" charset="0"/>
              </a:rPr>
              <a:t>(covered in Tutorial 03, week 03)</a:t>
            </a:r>
          </a:p>
          <a:p>
            <a:pPr marL="381000" indent="-381000" eaLnBrk="1" hangingPunct="1">
              <a:tabLst>
                <a:tab pos="762000" algn="l"/>
                <a:tab pos="1333500" algn="l"/>
              </a:tabLst>
              <a:defRPr/>
            </a:pPr>
            <a:r>
              <a:rPr lang="en-US" sz="2400" dirty="0" smtClean="0">
                <a:cs typeface="Times New Roman" pitchFamily="18" charset="0"/>
              </a:rPr>
              <a:t>This is an application of the </a:t>
            </a:r>
            <a:r>
              <a:rPr lang="en-US" sz="2400" b="1" dirty="0" smtClean="0">
                <a:cs typeface="Times New Roman" pitchFamily="18" charset="0"/>
              </a:rPr>
              <a:t>divide-and-conquer</a:t>
            </a:r>
            <a:r>
              <a:rPr lang="en-US" sz="2400" dirty="0" smtClean="0">
                <a:cs typeface="Times New Roman" pitchFamily="18" charset="0"/>
              </a:rPr>
              <a:t> strategy:</a:t>
            </a:r>
          </a:p>
          <a:p>
            <a:pPr marL="781050" lvl="1" indent="-381000" eaLnBrk="1" hangingPunct="1">
              <a:tabLst>
                <a:tab pos="762000" algn="l"/>
                <a:tab pos="1333500" algn="l"/>
              </a:tabLst>
              <a:defRPr/>
            </a:pPr>
            <a:r>
              <a:rPr lang="en-US" sz="2000" dirty="0" smtClean="0">
                <a:cs typeface="Times New Roman" pitchFamily="18" charset="0"/>
              </a:rPr>
              <a:t>To solve a “hard” problem:</a:t>
            </a:r>
          </a:p>
          <a:p>
            <a:pPr marL="1257300" lvl="2" eaLnBrk="1" hangingPunct="1">
              <a:tabLst>
                <a:tab pos="762000" algn="l"/>
                <a:tab pos="1333500" algn="l"/>
              </a:tabLst>
              <a:defRPr/>
            </a:pPr>
            <a:r>
              <a:rPr lang="en-US" sz="2000" dirty="0" smtClean="0">
                <a:cs typeface="Times New Roman" pitchFamily="18" charset="0"/>
              </a:rPr>
              <a:t>Break the problem down into two or more “easier” sub-problems.</a:t>
            </a:r>
          </a:p>
          <a:p>
            <a:pPr marL="1257300" lvl="2" eaLnBrk="1" hangingPunct="1">
              <a:tabLst>
                <a:tab pos="762000" algn="l"/>
                <a:tab pos="1333500" algn="l"/>
              </a:tabLst>
              <a:defRPr/>
            </a:pPr>
            <a:r>
              <a:rPr lang="en-US" sz="2000" dirty="0" smtClean="0">
                <a:cs typeface="Times New Roman" pitchFamily="18" charset="0"/>
              </a:rPr>
              <a:t>Solve these sub-problems separately.</a:t>
            </a:r>
          </a:p>
          <a:p>
            <a:pPr marL="1257300" lvl="2" eaLnBrk="1" hangingPunct="1">
              <a:tabLst>
                <a:tab pos="762000" algn="l"/>
                <a:tab pos="1333500" algn="l"/>
              </a:tabLst>
              <a:defRPr/>
            </a:pPr>
            <a:r>
              <a:rPr lang="en-US" sz="2000" dirty="0" smtClean="0">
                <a:cs typeface="Times New Roman" pitchFamily="18" charset="0"/>
              </a:rPr>
              <a:t>Combine their answers.</a:t>
            </a:r>
          </a:p>
          <a:p>
            <a:pPr marL="781050" lvl="1" indent="-381000">
              <a:tabLst>
                <a:tab pos="762000" algn="l"/>
                <a:tab pos="1333500" algn="l"/>
              </a:tabLst>
              <a:defRPr/>
            </a:pPr>
            <a:r>
              <a:rPr lang="en-US" sz="2000" dirty="0" smtClean="0">
                <a:cs typeface="Times New Roman" pitchFamily="18" charset="0"/>
              </a:rPr>
              <a:t>The </a:t>
            </a:r>
            <a:r>
              <a:rPr lang="en-US" sz="2000" b="1" dirty="0" smtClean="0">
                <a:cs typeface="Times New Roman" pitchFamily="18" charset="0"/>
              </a:rPr>
              <a:t>divide-and-conquer</a:t>
            </a:r>
            <a:r>
              <a:rPr lang="en-US" sz="2000" dirty="0" smtClean="0">
                <a:cs typeface="Times New Roman" pitchFamily="18" charset="0"/>
              </a:rPr>
              <a:t> strategy is effective for solving many problems.</a:t>
            </a:r>
          </a:p>
        </p:txBody>
      </p:sp>
      <p:sp>
        <p:nvSpPr>
          <p:cNvPr id="16387" name="Slide Number Placeholder 5"/>
          <p:cNvSpPr>
            <a:spLocks noGrp="1"/>
          </p:cNvSpPr>
          <p:nvPr>
            <p:ph type="sldNum" sz="quarter" idx="4294967295"/>
          </p:nvPr>
        </p:nvSpPr>
        <p:spPr>
          <a:xfrm>
            <a:off x="8686800" y="6400800"/>
            <a:ext cx="457200" cy="304800"/>
          </a:xfrm>
          <a:prstGeom prst="rect">
            <a:avLst/>
          </a:prstGeom>
          <a:noFill/>
        </p:spPr>
        <p:txBody>
          <a:bodyPr/>
          <a:lstStyle/>
          <a:p>
            <a:fld id="{AD69D26E-B10A-4FFA-81CC-B9B85B78C991}" type="slidenum">
              <a:rPr lang="en-AU" sz="1800" smtClean="0"/>
              <a:pPr/>
              <a:t>18</a:t>
            </a:fld>
            <a:endParaRPr lang="en-AU" sz="1800" dirty="0" smtClean="0"/>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74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74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742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742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742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74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bwMode="auto">
          <a:xfrm>
            <a:off x="285720" y="928670"/>
            <a:ext cx="41148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Merge-sort (2)</a:t>
            </a:r>
            <a:endParaRPr lang="en-GB" sz="3600" b="1" dirty="0" smtClean="0">
              <a:solidFill>
                <a:srgbClr val="FF3300"/>
              </a:solidFill>
              <a:cs typeface="Times New Roman" pitchFamily="18" charset="0"/>
            </a:endParaRPr>
          </a:p>
        </p:txBody>
      </p:sp>
      <p:sp>
        <p:nvSpPr>
          <p:cNvPr id="17413" name="Rectangle 3"/>
          <p:cNvSpPr>
            <a:spLocks noGrp="1" noChangeArrowheads="1"/>
          </p:cNvSpPr>
          <p:nvPr>
            <p:ph idx="1"/>
          </p:nvPr>
        </p:nvSpPr>
        <p:spPr>
          <a:xfrm>
            <a:off x="1066800" y="1905000"/>
            <a:ext cx="7772400" cy="4495800"/>
          </a:xfrm>
        </p:spPr>
        <p:txBody>
          <a:bodyPr/>
          <a:lstStyle/>
          <a:p>
            <a:pPr marL="381000" indent="-381000" eaLnBrk="1" hangingPunct="1">
              <a:tabLst>
                <a:tab pos="762000" algn="l"/>
                <a:tab pos="1333500" algn="l"/>
              </a:tabLst>
            </a:pPr>
            <a:r>
              <a:rPr lang="en-US" sz="2800" smtClean="0">
                <a:cs typeface="Times New Roman" pitchFamily="18" charset="0"/>
              </a:rPr>
              <a:t>Animation:</a:t>
            </a:r>
          </a:p>
        </p:txBody>
      </p:sp>
      <p:sp>
        <p:nvSpPr>
          <p:cNvPr id="17411" name="Slide Number Placeholder 5"/>
          <p:cNvSpPr>
            <a:spLocks noGrp="1"/>
          </p:cNvSpPr>
          <p:nvPr>
            <p:ph type="sldNum" sz="quarter" idx="4294967295"/>
          </p:nvPr>
        </p:nvSpPr>
        <p:spPr>
          <a:xfrm>
            <a:off x="8686800" y="6400800"/>
            <a:ext cx="457200" cy="304800"/>
          </a:xfrm>
          <a:prstGeom prst="rect">
            <a:avLst/>
          </a:prstGeom>
          <a:noFill/>
        </p:spPr>
        <p:txBody>
          <a:bodyPr/>
          <a:lstStyle/>
          <a:p>
            <a:fld id="{360755F2-4A02-4F6D-A49A-FA02ECEE28DD}" type="slidenum">
              <a:rPr lang="en-AU" sz="1800" smtClean="0"/>
              <a:pPr/>
              <a:t>19</a:t>
            </a:fld>
            <a:endParaRPr lang="en-AU" sz="1800" dirty="0" smtClean="0"/>
          </a:p>
        </p:txBody>
      </p:sp>
      <p:grpSp>
        <p:nvGrpSpPr>
          <p:cNvPr id="17414" name="Group 4"/>
          <p:cNvGrpSpPr>
            <a:grpSpLocks/>
          </p:cNvGrpSpPr>
          <p:nvPr/>
        </p:nvGrpSpPr>
        <p:grpSpPr bwMode="auto">
          <a:xfrm>
            <a:off x="1143000" y="2362200"/>
            <a:ext cx="7772400" cy="4114800"/>
            <a:chOff x="384" y="576"/>
            <a:chExt cx="4896" cy="2592"/>
          </a:xfrm>
        </p:grpSpPr>
        <p:sp>
          <p:nvSpPr>
            <p:cNvPr id="17599" name="Rectangle 5"/>
            <p:cNvSpPr>
              <a:spLocks noChangeArrowheads="1"/>
            </p:cNvSpPr>
            <p:nvPr/>
          </p:nvSpPr>
          <p:spPr bwMode="auto">
            <a:xfrm>
              <a:off x="384" y="576"/>
              <a:ext cx="4896"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7600" name="Text Box 6"/>
            <p:cNvSpPr txBox="1">
              <a:spLocks noChangeArrowheads="1"/>
            </p:cNvSpPr>
            <p:nvPr/>
          </p:nvSpPr>
          <p:spPr bwMode="auto">
            <a:xfrm>
              <a:off x="432" y="614"/>
              <a:ext cx="4464"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dirty="0"/>
                <a:t>To sort </a:t>
              </a:r>
              <a:r>
                <a:rPr lang="en-US" sz="2000" i="1" dirty="0"/>
                <a:t>a</a:t>
              </a:r>
              <a:r>
                <a:rPr lang="en-US" sz="2000" dirty="0"/>
                <a:t>[</a:t>
              </a:r>
              <a:r>
                <a:rPr lang="en-US" sz="2000" i="1" dirty="0"/>
                <a:t>left</a:t>
              </a:r>
              <a:r>
                <a:rPr lang="en-US" sz="2000" dirty="0"/>
                <a:t>…</a:t>
              </a:r>
              <a:r>
                <a:rPr lang="en-US" sz="2000" i="1" dirty="0"/>
                <a:t>right</a:t>
              </a:r>
              <a:r>
                <a:rPr lang="en-US" sz="2000" dirty="0"/>
                <a:t>] into ascending order:</a:t>
              </a:r>
              <a:br>
                <a:rPr lang="en-US" sz="2000" dirty="0"/>
              </a:br>
              <a:r>
                <a:rPr lang="en-US" sz="2000" dirty="0">
                  <a:cs typeface="Times New Roman" pitchFamily="18" charset="0"/>
                </a:rPr>
                <a:t>1.	If </a:t>
              </a:r>
              <a:r>
                <a:rPr lang="en-US" sz="2000" i="1" dirty="0">
                  <a:cs typeface="Times New Roman" pitchFamily="18" charset="0"/>
                </a:rPr>
                <a:t>left </a:t>
              </a:r>
              <a:r>
                <a:rPr lang="en-US" sz="2000" dirty="0">
                  <a:cs typeface="Times New Roman" pitchFamily="18" charset="0"/>
                </a:rPr>
                <a:t>&lt;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1.1.	Let </a:t>
              </a:r>
              <a:r>
                <a:rPr lang="en-US" sz="2000" i="1" dirty="0">
                  <a:cs typeface="Times New Roman" pitchFamily="18" charset="0"/>
                </a:rPr>
                <a:t>m</a:t>
              </a:r>
              <a:r>
                <a:rPr lang="en-US" sz="2000" dirty="0">
                  <a:cs typeface="Times New Roman" pitchFamily="18" charset="0"/>
                </a:rPr>
                <a:t> be an integer about midway between </a:t>
              </a:r>
              <a:r>
                <a:rPr lang="en-US" sz="2000" i="1" dirty="0">
                  <a:cs typeface="Times New Roman" pitchFamily="18" charset="0"/>
                </a:rPr>
                <a:t>left</a:t>
              </a:r>
              <a:r>
                <a:rPr lang="en-US" sz="2000" dirty="0">
                  <a:cs typeface="Times New Roman" pitchFamily="18" charset="0"/>
                </a:rPr>
                <a:t> and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1.2.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1.3.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1.4.	Merge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and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auxiliary array </a:t>
              </a:r>
              <a:r>
                <a:rPr lang="en-US" sz="2000" i="1" dirty="0">
                  <a:cs typeface="Times New Roman" pitchFamily="18" charset="0"/>
                </a:rPr>
                <a:t>b</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1.5.	Copy all components of </a:t>
              </a:r>
              <a:r>
                <a:rPr lang="en-US" sz="2000" i="1" dirty="0">
                  <a:cs typeface="Times New Roman" pitchFamily="18" charset="0"/>
                </a:rPr>
                <a:t>b</a:t>
              </a:r>
              <a:r>
                <a:rPr lang="en-US" sz="2000" dirty="0">
                  <a:cs typeface="Times New Roman" pitchFamily="18" charset="0"/>
                </a:rPr>
                <a:t> into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2.	Terminate.</a:t>
              </a:r>
            </a:p>
          </p:txBody>
        </p:sp>
        <p:sp>
          <p:nvSpPr>
            <p:cNvPr id="17601" name="Text Box 7"/>
            <p:cNvSpPr txBox="1">
              <a:spLocks noChangeArrowheads="1"/>
            </p:cNvSpPr>
            <p:nvPr/>
          </p:nvSpPr>
          <p:spPr bwMode="auto">
            <a:xfrm>
              <a:off x="603"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7602" name="Text Box 8"/>
            <p:cNvSpPr txBox="1">
              <a:spLocks noChangeArrowheads="1"/>
            </p:cNvSpPr>
            <p:nvPr/>
          </p:nvSpPr>
          <p:spPr bwMode="auto">
            <a:xfrm>
              <a:off x="459" y="2256"/>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17603" name="Text Box 9"/>
            <p:cNvSpPr txBox="1">
              <a:spLocks noChangeArrowheads="1"/>
            </p:cNvSpPr>
            <p:nvPr/>
          </p:nvSpPr>
          <p:spPr bwMode="auto">
            <a:xfrm>
              <a:off x="1177" y="2256"/>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17604" name="Text Box 10"/>
            <p:cNvSpPr txBox="1">
              <a:spLocks noChangeArrowheads="1"/>
            </p:cNvSpPr>
            <p:nvPr/>
          </p:nvSpPr>
          <p:spPr bwMode="auto">
            <a:xfrm>
              <a:off x="1605" y="2256"/>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17605" name="Text Box 11"/>
            <p:cNvSpPr txBox="1">
              <a:spLocks noChangeArrowheads="1"/>
            </p:cNvSpPr>
            <p:nvPr/>
          </p:nvSpPr>
          <p:spPr bwMode="auto">
            <a:xfrm>
              <a:off x="2037" y="2256"/>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17606" name="Text Box 12"/>
            <p:cNvSpPr txBox="1">
              <a:spLocks noChangeArrowheads="1"/>
            </p:cNvSpPr>
            <p:nvPr/>
          </p:nvSpPr>
          <p:spPr bwMode="auto">
            <a:xfrm>
              <a:off x="2469" y="2256"/>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17607" name="Text Box 13"/>
            <p:cNvSpPr txBox="1">
              <a:spLocks noChangeArrowheads="1"/>
            </p:cNvSpPr>
            <p:nvPr/>
          </p:nvSpPr>
          <p:spPr bwMode="auto">
            <a:xfrm>
              <a:off x="2901" y="2256"/>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17608" name="Text Box 14"/>
            <p:cNvSpPr txBox="1">
              <a:spLocks noChangeArrowheads="1"/>
            </p:cNvSpPr>
            <p:nvPr/>
          </p:nvSpPr>
          <p:spPr bwMode="auto">
            <a:xfrm>
              <a:off x="4101" y="2256"/>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17609" name="Text Box 15"/>
            <p:cNvSpPr txBox="1">
              <a:spLocks noChangeArrowheads="1"/>
            </p:cNvSpPr>
            <p:nvPr/>
          </p:nvSpPr>
          <p:spPr bwMode="auto">
            <a:xfrm>
              <a:off x="1056"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7610" name="Text Box 16"/>
            <p:cNvSpPr txBox="1">
              <a:spLocks noChangeArrowheads="1"/>
            </p:cNvSpPr>
            <p:nvPr/>
          </p:nvSpPr>
          <p:spPr bwMode="auto">
            <a:xfrm>
              <a:off x="1488"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7611" name="Text Box 17"/>
            <p:cNvSpPr txBox="1">
              <a:spLocks noChangeArrowheads="1"/>
            </p:cNvSpPr>
            <p:nvPr/>
          </p:nvSpPr>
          <p:spPr bwMode="auto">
            <a:xfrm>
              <a:off x="1920"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7612" name="Text Box 18"/>
            <p:cNvSpPr txBox="1">
              <a:spLocks noChangeArrowheads="1"/>
            </p:cNvSpPr>
            <p:nvPr/>
          </p:nvSpPr>
          <p:spPr bwMode="auto">
            <a:xfrm>
              <a:off x="2352"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7613" name="Text Box 19"/>
            <p:cNvSpPr txBox="1">
              <a:spLocks noChangeArrowheads="1"/>
            </p:cNvSpPr>
            <p:nvPr/>
          </p:nvSpPr>
          <p:spPr bwMode="auto">
            <a:xfrm>
              <a:off x="2784"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7614" name="Text Box 20"/>
            <p:cNvSpPr txBox="1">
              <a:spLocks noChangeArrowheads="1"/>
            </p:cNvSpPr>
            <p:nvPr/>
          </p:nvSpPr>
          <p:spPr bwMode="auto">
            <a:xfrm>
              <a:off x="3216"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7615" name="Text Box 21"/>
            <p:cNvSpPr txBox="1">
              <a:spLocks noChangeArrowheads="1"/>
            </p:cNvSpPr>
            <p:nvPr/>
          </p:nvSpPr>
          <p:spPr bwMode="auto">
            <a:xfrm>
              <a:off x="411" y="2448"/>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17616" name="Text Box 22"/>
            <p:cNvSpPr txBox="1">
              <a:spLocks noChangeArrowheads="1"/>
            </p:cNvSpPr>
            <p:nvPr/>
          </p:nvSpPr>
          <p:spPr bwMode="auto">
            <a:xfrm>
              <a:off x="3648"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7617" name="Text Box 23"/>
            <p:cNvSpPr txBox="1">
              <a:spLocks noChangeArrowheads="1"/>
            </p:cNvSpPr>
            <p:nvPr/>
          </p:nvSpPr>
          <p:spPr bwMode="auto">
            <a:xfrm>
              <a:off x="4080"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7618" name="Text Box 24"/>
            <p:cNvSpPr txBox="1">
              <a:spLocks noChangeArrowheads="1"/>
            </p:cNvSpPr>
            <p:nvPr/>
          </p:nvSpPr>
          <p:spPr bwMode="auto">
            <a:xfrm>
              <a:off x="3336" y="2256"/>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17619" name="Text Box 25"/>
            <p:cNvSpPr txBox="1">
              <a:spLocks noChangeArrowheads="1"/>
            </p:cNvSpPr>
            <p:nvPr/>
          </p:nvSpPr>
          <p:spPr bwMode="auto">
            <a:xfrm>
              <a:off x="3771" y="2256"/>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grpSp>
      <p:grpSp>
        <p:nvGrpSpPr>
          <p:cNvPr id="3" name="Group 26"/>
          <p:cNvGrpSpPr>
            <a:grpSpLocks/>
          </p:cNvGrpSpPr>
          <p:nvPr/>
        </p:nvGrpSpPr>
        <p:grpSpPr bwMode="auto">
          <a:xfrm>
            <a:off x="1143000" y="2362200"/>
            <a:ext cx="7772400" cy="4114800"/>
            <a:chOff x="384" y="576"/>
            <a:chExt cx="4896" cy="2592"/>
          </a:xfrm>
        </p:grpSpPr>
        <p:sp>
          <p:nvSpPr>
            <p:cNvPr id="17578" name="Rectangle 27"/>
            <p:cNvSpPr>
              <a:spLocks noChangeArrowheads="1"/>
            </p:cNvSpPr>
            <p:nvPr/>
          </p:nvSpPr>
          <p:spPr bwMode="auto">
            <a:xfrm>
              <a:off x="384" y="576"/>
              <a:ext cx="4896"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7579" name="Text Box 28"/>
            <p:cNvSpPr txBox="1">
              <a:spLocks noChangeArrowheads="1"/>
            </p:cNvSpPr>
            <p:nvPr/>
          </p:nvSpPr>
          <p:spPr bwMode="auto">
            <a:xfrm>
              <a:off x="432" y="614"/>
              <a:ext cx="4464"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dirty="0"/>
                <a:t>To sort </a:t>
              </a:r>
              <a:r>
                <a:rPr lang="en-US" sz="2000" i="1" dirty="0"/>
                <a:t>a</a:t>
              </a:r>
              <a:r>
                <a:rPr lang="en-US" sz="2000" dirty="0"/>
                <a:t>[</a:t>
              </a:r>
              <a:r>
                <a:rPr lang="en-US" sz="2000" i="1" dirty="0"/>
                <a:t>left</a:t>
              </a:r>
              <a:r>
                <a:rPr lang="en-US" sz="2000" dirty="0"/>
                <a:t>…</a:t>
              </a:r>
              <a:r>
                <a:rPr lang="en-US" sz="2000" i="1" dirty="0"/>
                <a:t>right</a:t>
              </a:r>
              <a:r>
                <a:rPr lang="en-US" sz="2000" dirty="0"/>
                <a:t>] into ascending order:</a:t>
              </a:r>
              <a:br>
                <a:rPr lang="en-US" sz="2000" dirty="0"/>
              </a:br>
              <a:r>
                <a:rPr lang="en-US" sz="2000" dirty="0">
                  <a:cs typeface="Times New Roman" pitchFamily="18" charset="0"/>
                </a:rPr>
                <a:t>1.	</a:t>
              </a:r>
              <a:r>
                <a:rPr lang="en-US" sz="2000" dirty="0">
                  <a:solidFill>
                    <a:srgbClr val="FF0000"/>
                  </a:solidFill>
                  <a:cs typeface="Times New Roman" pitchFamily="18" charset="0"/>
                </a:rPr>
                <a:t>If </a:t>
              </a:r>
              <a:r>
                <a:rPr lang="en-US" sz="2000" i="1" dirty="0">
                  <a:solidFill>
                    <a:srgbClr val="FF0000"/>
                  </a:solidFill>
                  <a:cs typeface="Times New Roman" pitchFamily="18" charset="0"/>
                </a:rPr>
                <a:t>left </a:t>
              </a:r>
              <a:r>
                <a:rPr lang="en-US" sz="2000" dirty="0">
                  <a:solidFill>
                    <a:srgbClr val="FF0000"/>
                  </a:solidFill>
                  <a:cs typeface="Times New Roman" pitchFamily="18" charset="0"/>
                </a:rPr>
                <a:t>&lt; </a:t>
              </a:r>
              <a:r>
                <a:rPr lang="en-US" sz="2000" i="1" dirty="0">
                  <a:solidFill>
                    <a:srgbClr val="FF0000"/>
                  </a:solidFill>
                  <a:cs typeface="Times New Roman" pitchFamily="18" charset="0"/>
                </a:rPr>
                <a:t>right</a:t>
              </a:r>
              <a:r>
                <a:rPr lang="en-US" sz="2000" dirty="0">
                  <a:solidFill>
                    <a:srgbClr val="FF0000"/>
                  </a:solidFill>
                  <a:cs typeface="Times New Roman" pitchFamily="18" charset="0"/>
                </a:rPr>
                <a:t>:</a:t>
              </a:r>
              <a:r>
                <a:rPr lang="en-US" sz="2000" dirty="0">
                  <a:cs typeface="Times New Roman" pitchFamily="18" charset="0"/>
                </a:rPr>
                <a:t/>
              </a:r>
              <a:br>
                <a:rPr lang="en-US" sz="2000" dirty="0">
                  <a:cs typeface="Times New Roman" pitchFamily="18" charset="0"/>
                </a:rPr>
              </a:br>
              <a:r>
                <a:rPr lang="en-US" sz="2000" dirty="0">
                  <a:cs typeface="Times New Roman" pitchFamily="18" charset="0"/>
                </a:rPr>
                <a:t>	1.1.	Let </a:t>
              </a:r>
              <a:r>
                <a:rPr lang="en-US" sz="2000" i="1" dirty="0">
                  <a:cs typeface="Times New Roman" pitchFamily="18" charset="0"/>
                </a:rPr>
                <a:t>m</a:t>
              </a:r>
              <a:r>
                <a:rPr lang="en-US" sz="2000" dirty="0">
                  <a:cs typeface="Times New Roman" pitchFamily="18" charset="0"/>
                </a:rPr>
                <a:t> be an integer about midway between </a:t>
              </a:r>
              <a:r>
                <a:rPr lang="en-US" sz="2000" i="1" dirty="0">
                  <a:cs typeface="Times New Roman" pitchFamily="18" charset="0"/>
                </a:rPr>
                <a:t>left</a:t>
              </a:r>
              <a:r>
                <a:rPr lang="en-US" sz="2000" dirty="0">
                  <a:cs typeface="Times New Roman" pitchFamily="18" charset="0"/>
                </a:rPr>
                <a:t> and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1.2.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1.3.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1.4.	Merge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and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auxiliary array </a:t>
              </a:r>
              <a:r>
                <a:rPr lang="en-US" sz="2000" i="1" dirty="0">
                  <a:cs typeface="Times New Roman" pitchFamily="18" charset="0"/>
                </a:rPr>
                <a:t>b</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1.5.	Copy all components of </a:t>
              </a:r>
              <a:r>
                <a:rPr lang="en-US" sz="2000" i="1" dirty="0">
                  <a:cs typeface="Times New Roman" pitchFamily="18" charset="0"/>
                </a:rPr>
                <a:t>b</a:t>
              </a:r>
              <a:r>
                <a:rPr lang="en-US" sz="2000" dirty="0">
                  <a:cs typeface="Times New Roman" pitchFamily="18" charset="0"/>
                </a:rPr>
                <a:t> into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2.	Terminate.</a:t>
              </a:r>
            </a:p>
          </p:txBody>
        </p:sp>
        <p:sp>
          <p:nvSpPr>
            <p:cNvPr id="17580" name="Text Box 29"/>
            <p:cNvSpPr txBox="1">
              <a:spLocks noChangeArrowheads="1"/>
            </p:cNvSpPr>
            <p:nvPr/>
          </p:nvSpPr>
          <p:spPr bwMode="auto">
            <a:xfrm>
              <a:off x="603"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7581" name="Text Box 30"/>
            <p:cNvSpPr txBox="1">
              <a:spLocks noChangeArrowheads="1"/>
            </p:cNvSpPr>
            <p:nvPr/>
          </p:nvSpPr>
          <p:spPr bwMode="auto">
            <a:xfrm>
              <a:off x="459" y="2256"/>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17582" name="Text Box 31"/>
            <p:cNvSpPr txBox="1">
              <a:spLocks noChangeArrowheads="1"/>
            </p:cNvSpPr>
            <p:nvPr/>
          </p:nvSpPr>
          <p:spPr bwMode="auto">
            <a:xfrm>
              <a:off x="1177" y="2256"/>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17583" name="Text Box 32"/>
            <p:cNvSpPr txBox="1">
              <a:spLocks noChangeArrowheads="1"/>
            </p:cNvSpPr>
            <p:nvPr/>
          </p:nvSpPr>
          <p:spPr bwMode="auto">
            <a:xfrm>
              <a:off x="1605" y="2256"/>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17584" name="Text Box 33"/>
            <p:cNvSpPr txBox="1">
              <a:spLocks noChangeArrowheads="1"/>
            </p:cNvSpPr>
            <p:nvPr/>
          </p:nvSpPr>
          <p:spPr bwMode="auto">
            <a:xfrm>
              <a:off x="2037" y="2256"/>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17585" name="Text Box 34"/>
            <p:cNvSpPr txBox="1">
              <a:spLocks noChangeArrowheads="1"/>
            </p:cNvSpPr>
            <p:nvPr/>
          </p:nvSpPr>
          <p:spPr bwMode="auto">
            <a:xfrm>
              <a:off x="2469" y="2256"/>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17586" name="Text Box 35"/>
            <p:cNvSpPr txBox="1">
              <a:spLocks noChangeArrowheads="1"/>
            </p:cNvSpPr>
            <p:nvPr/>
          </p:nvSpPr>
          <p:spPr bwMode="auto">
            <a:xfrm>
              <a:off x="2901" y="2256"/>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17587" name="Text Box 36"/>
            <p:cNvSpPr txBox="1">
              <a:spLocks noChangeArrowheads="1"/>
            </p:cNvSpPr>
            <p:nvPr/>
          </p:nvSpPr>
          <p:spPr bwMode="auto">
            <a:xfrm>
              <a:off x="4101" y="2256"/>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17588" name="Text Box 37"/>
            <p:cNvSpPr txBox="1">
              <a:spLocks noChangeArrowheads="1"/>
            </p:cNvSpPr>
            <p:nvPr/>
          </p:nvSpPr>
          <p:spPr bwMode="auto">
            <a:xfrm>
              <a:off x="1056"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7589" name="Text Box 38"/>
            <p:cNvSpPr txBox="1">
              <a:spLocks noChangeArrowheads="1"/>
            </p:cNvSpPr>
            <p:nvPr/>
          </p:nvSpPr>
          <p:spPr bwMode="auto">
            <a:xfrm>
              <a:off x="1488"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7590" name="Text Box 39"/>
            <p:cNvSpPr txBox="1">
              <a:spLocks noChangeArrowheads="1"/>
            </p:cNvSpPr>
            <p:nvPr/>
          </p:nvSpPr>
          <p:spPr bwMode="auto">
            <a:xfrm>
              <a:off x="1920"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7591" name="Text Box 40"/>
            <p:cNvSpPr txBox="1">
              <a:spLocks noChangeArrowheads="1"/>
            </p:cNvSpPr>
            <p:nvPr/>
          </p:nvSpPr>
          <p:spPr bwMode="auto">
            <a:xfrm>
              <a:off x="2352"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7592" name="Text Box 41"/>
            <p:cNvSpPr txBox="1">
              <a:spLocks noChangeArrowheads="1"/>
            </p:cNvSpPr>
            <p:nvPr/>
          </p:nvSpPr>
          <p:spPr bwMode="auto">
            <a:xfrm>
              <a:off x="2784"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7593" name="Text Box 42"/>
            <p:cNvSpPr txBox="1">
              <a:spLocks noChangeArrowheads="1"/>
            </p:cNvSpPr>
            <p:nvPr/>
          </p:nvSpPr>
          <p:spPr bwMode="auto">
            <a:xfrm>
              <a:off x="3216"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7594" name="Text Box 43"/>
            <p:cNvSpPr txBox="1">
              <a:spLocks noChangeArrowheads="1"/>
            </p:cNvSpPr>
            <p:nvPr/>
          </p:nvSpPr>
          <p:spPr bwMode="auto">
            <a:xfrm>
              <a:off x="411" y="2448"/>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17595" name="Text Box 44"/>
            <p:cNvSpPr txBox="1">
              <a:spLocks noChangeArrowheads="1"/>
            </p:cNvSpPr>
            <p:nvPr/>
          </p:nvSpPr>
          <p:spPr bwMode="auto">
            <a:xfrm>
              <a:off x="3648"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7596" name="Text Box 45"/>
            <p:cNvSpPr txBox="1">
              <a:spLocks noChangeArrowheads="1"/>
            </p:cNvSpPr>
            <p:nvPr/>
          </p:nvSpPr>
          <p:spPr bwMode="auto">
            <a:xfrm>
              <a:off x="4080"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7597" name="Text Box 46"/>
            <p:cNvSpPr txBox="1">
              <a:spLocks noChangeArrowheads="1"/>
            </p:cNvSpPr>
            <p:nvPr/>
          </p:nvSpPr>
          <p:spPr bwMode="auto">
            <a:xfrm>
              <a:off x="3336" y="2256"/>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17598" name="Text Box 47"/>
            <p:cNvSpPr txBox="1">
              <a:spLocks noChangeArrowheads="1"/>
            </p:cNvSpPr>
            <p:nvPr/>
          </p:nvSpPr>
          <p:spPr bwMode="auto">
            <a:xfrm>
              <a:off x="3771" y="2256"/>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grpSp>
      <p:grpSp>
        <p:nvGrpSpPr>
          <p:cNvPr id="4" name="Group 48"/>
          <p:cNvGrpSpPr>
            <a:grpSpLocks/>
          </p:cNvGrpSpPr>
          <p:nvPr/>
        </p:nvGrpSpPr>
        <p:grpSpPr bwMode="auto">
          <a:xfrm>
            <a:off x="1143000" y="2362200"/>
            <a:ext cx="7772400" cy="4114800"/>
            <a:chOff x="384" y="576"/>
            <a:chExt cx="4896" cy="2592"/>
          </a:xfrm>
        </p:grpSpPr>
        <p:sp>
          <p:nvSpPr>
            <p:cNvPr id="17555" name="Rectangle 49"/>
            <p:cNvSpPr>
              <a:spLocks noChangeArrowheads="1"/>
            </p:cNvSpPr>
            <p:nvPr/>
          </p:nvSpPr>
          <p:spPr bwMode="auto">
            <a:xfrm>
              <a:off x="384" y="576"/>
              <a:ext cx="4896"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7556" name="Text Box 50"/>
            <p:cNvSpPr txBox="1">
              <a:spLocks noChangeArrowheads="1"/>
            </p:cNvSpPr>
            <p:nvPr/>
          </p:nvSpPr>
          <p:spPr bwMode="auto">
            <a:xfrm>
              <a:off x="432" y="614"/>
              <a:ext cx="4464"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dirty="0"/>
                <a:t>To sort </a:t>
              </a:r>
              <a:r>
                <a:rPr lang="en-US" sz="2000" i="1" dirty="0"/>
                <a:t>a</a:t>
              </a:r>
              <a:r>
                <a:rPr lang="en-US" sz="2000" dirty="0"/>
                <a:t>[</a:t>
              </a:r>
              <a:r>
                <a:rPr lang="en-US" sz="2000" i="1" dirty="0"/>
                <a:t>left</a:t>
              </a:r>
              <a:r>
                <a:rPr lang="en-US" sz="2000" dirty="0"/>
                <a:t>…</a:t>
              </a:r>
              <a:r>
                <a:rPr lang="en-US" sz="2000" i="1" dirty="0"/>
                <a:t>right</a:t>
              </a:r>
              <a:r>
                <a:rPr lang="en-US" sz="2000" dirty="0"/>
                <a:t>] into ascending order:</a:t>
              </a:r>
              <a:br>
                <a:rPr lang="en-US" sz="2000" dirty="0"/>
              </a:br>
              <a:r>
                <a:rPr lang="en-US" sz="2000" dirty="0">
                  <a:cs typeface="Times New Roman" pitchFamily="18" charset="0"/>
                </a:rPr>
                <a:t>1.	If </a:t>
              </a:r>
              <a:r>
                <a:rPr lang="en-US" sz="2000" i="1" dirty="0">
                  <a:cs typeface="Times New Roman" pitchFamily="18" charset="0"/>
                </a:rPr>
                <a:t>left </a:t>
              </a:r>
              <a:r>
                <a:rPr lang="en-US" sz="2000" dirty="0">
                  <a:cs typeface="Times New Roman" pitchFamily="18" charset="0"/>
                </a:rPr>
                <a:t>&lt;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1.1.	</a:t>
              </a:r>
              <a:r>
                <a:rPr lang="en-US" sz="2000" dirty="0">
                  <a:solidFill>
                    <a:srgbClr val="FF0000"/>
                  </a:solidFill>
                  <a:cs typeface="Times New Roman" pitchFamily="18" charset="0"/>
                </a:rPr>
                <a:t>Let </a:t>
              </a:r>
              <a:r>
                <a:rPr lang="en-US" sz="2000" i="1" dirty="0">
                  <a:solidFill>
                    <a:srgbClr val="FF0000"/>
                  </a:solidFill>
                  <a:cs typeface="Times New Roman" pitchFamily="18" charset="0"/>
                </a:rPr>
                <a:t>m</a:t>
              </a:r>
              <a:r>
                <a:rPr lang="en-US" sz="2000" dirty="0">
                  <a:solidFill>
                    <a:srgbClr val="FF0000"/>
                  </a:solidFill>
                  <a:cs typeface="Times New Roman" pitchFamily="18" charset="0"/>
                </a:rPr>
                <a:t> be an integer about midway between </a:t>
              </a:r>
              <a:r>
                <a:rPr lang="en-US" sz="2000" i="1" dirty="0">
                  <a:solidFill>
                    <a:srgbClr val="FF0000"/>
                  </a:solidFill>
                  <a:cs typeface="Times New Roman" pitchFamily="18" charset="0"/>
                </a:rPr>
                <a:t>left</a:t>
              </a:r>
              <a:r>
                <a:rPr lang="en-US" sz="2000" dirty="0">
                  <a:solidFill>
                    <a:srgbClr val="FF0000"/>
                  </a:solidFill>
                  <a:cs typeface="Times New Roman" pitchFamily="18" charset="0"/>
                </a:rPr>
                <a:t> and </a:t>
              </a:r>
              <a:r>
                <a:rPr lang="en-US" sz="2000" i="1" dirty="0">
                  <a:solidFill>
                    <a:srgbClr val="FF0000"/>
                  </a:solidFill>
                  <a:cs typeface="Times New Roman" pitchFamily="18" charset="0"/>
                </a:rPr>
                <a:t>right</a:t>
              </a:r>
              <a:r>
                <a:rPr lang="en-US" sz="2000" dirty="0">
                  <a:solidFill>
                    <a:srgbClr val="FF0000"/>
                  </a:solidFill>
                  <a:cs typeface="Times New Roman" pitchFamily="18" charset="0"/>
                </a:rPr>
                <a:t>.</a:t>
              </a:r>
              <a:br>
                <a:rPr lang="en-US" sz="2000" dirty="0">
                  <a:solidFill>
                    <a:srgbClr val="FF0000"/>
                  </a:solidFill>
                  <a:cs typeface="Times New Roman" pitchFamily="18" charset="0"/>
                </a:rPr>
              </a:br>
              <a:r>
                <a:rPr lang="en-US" sz="2000" dirty="0">
                  <a:cs typeface="Times New Roman" pitchFamily="18" charset="0"/>
                </a:rPr>
                <a:t>	1.2.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1.3.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1.4.	Merge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and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auxiliary array </a:t>
              </a:r>
              <a:r>
                <a:rPr lang="en-US" sz="2000" i="1" dirty="0">
                  <a:cs typeface="Times New Roman" pitchFamily="18" charset="0"/>
                </a:rPr>
                <a:t>b</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1.5.	Copy all components of </a:t>
              </a:r>
              <a:r>
                <a:rPr lang="en-US" sz="2000" i="1" dirty="0">
                  <a:cs typeface="Times New Roman" pitchFamily="18" charset="0"/>
                </a:rPr>
                <a:t>b</a:t>
              </a:r>
              <a:r>
                <a:rPr lang="en-US" sz="2000" dirty="0">
                  <a:cs typeface="Times New Roman" pitchFamily="18" charset="0"/>
                </a:rPr>
                <a:t> into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2.	Terminate.</a:t>
              </a:r>
            </a:p>
          </p:txBody>
        </p:sp>
        <p:sp>
          <p:nvSpPr>
            <p:cNvPr id="17557" name="Text Box 51"/>
            <p:cNvSpPr txBox="1">
              <a:spLocks noChangeArrowheads="1"/>
            </p:cNvSpPr>
            <p:nvPr/>
          </p:nvSpPr>
          <p:spPr bwMode="auto">
            <a:xfrm>
              <a:off x="603"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7558" name="Text Box 52"/>
            <p:cNvSpPr txBox="1">
              <a:spLocks noChangeArrowheads="1"/>
            </p:cNvSpPr>
            <p:nvPr/>
          </p:nvSpPr>
          <p:spPr bwMode="auto">
            <a:xfrm>
              <a:off x="459" y="2256"/>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17559" name="Text Box 53"/>
            <p:cNvSpPr txBox="1">
              <a:spLocks noChangeArrowheads="1"/>
            </p:cNvSpPr>
            <p:nvPr/>
          </p:nvSpPr>
          <p:spPr bwMode="auto">
            <a:xfrm>
              <a:off x="1177" y="2256"/>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17560" name="Text Box 54"/>
            <p:cNvSpPr txBox="1">
              <a:spLocks noChangeArrowheads="1"/>
            </p:cNvSpPr>
            <p:nvPr/>
          </p:nvSpPr>
          <p:spPr bwMode="auto">
            <a:xfrm>
              <a:off x="1605" y="2256"/>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17561" name="Text Box 55"/>
            <p:cNvSpPr txBox="1">
              <a:spLocks noChangeArrowheads="1"/>
            </p:cNvSpPr>
            <p:nvPr/>
          </p:nvSpPr>
          <p:spPr bwMode="auto">
            <a:xfrm>
              <a:off x="2037" y="2256"/>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17562" name="Text Box 56"/>
            <p:cNvSpPr txBox="1">
              <a:spLocks noChangeArrowheads="1"/>
            </p:cNvSpPr>
            <p:nvPr/>
          </p:nvSpPr>
          <p:spPr bwMode="auto">
            <a:xfrm>
              <a:off x="2469" y="2256"/>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17563" name="Text Box 57"/>
            <p:cNvSpPr txBox="1">
              <a:spLocks noChangeArrowheads="1"/>
            </p:cNvSpPr>
            <p:nvPr/>
          </p:nvSpPr>
          <p:spPr bwMode="auto">
            <a:xfrm>
              <a:off x="2901" y="2256"/>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17564" name="Text Box 58"/>
            <p:cNvSpPr txBox="1">
              <a:spLocks noChangeArrowheads="1"/>
            </p:cNvSpPr>
            <p:nvPr/>
          </p:nvSpPr>
          <p:spPr bwMode="auto">
            <a:xfrm>
              <a:off x="4101" y="2256"/>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17565" name="Text Box 59"/>
            <p:cNvSpPr txBox="1">
              <a:spLocks noChangeArrowheads="1"/>
            </p:cNvSpPr>
            <p:nvPr/>
          </p:nvSpPr>
          <p:spPr bwMode="auto">
            <a:xfrm>
              <a:off x="1056"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7566" name="Text Box 60"/>
            <p:cNvSpPr txBox="1">
              <a:spLocks noChangeArrowheads="1"/>
            </p:cNvSpPr>
            <p:nvPr/>
          </p:nvSpPr>
          <p:spPr bwMode="auto">
            <a:xfrm>
              <a:off x="1488"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7567" name="Text Box 61"/>
            <p:cNvSpPr txBox="1">
              <a:spLocks noChangeArrowheads="1"/>
            </p:cNvSpPr>
            <p:nvPr/>
          </p:nvSpPr>
          <p:spPr bwMode="auto">
            <a:xfrm>
              <a:off x="1920"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7568" name="Text Box 62"/>
            <p:cNvSpPr txBox="1">
              <a:spLocks noChangeArrowheads="1"/>
            </p:cNvSpPr>
            <p:nvPr/>
          </p:nvSpPr>
          <p:spPr bwMode="auto">
            <a:xfrm>
              <a:off x="2352"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7569" name="Text Box 63"/>
            <p:cNvSpPr txBox="1">
              <a:spLocks noChangeArrowheads="1"/>
            </p:cNvSpPr>
            <p:nvPr/>
          </p:nvSpPr>
          <p:spPr bwMode="auto">
            <a:xfrm>
              <a:off x="2784"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7570" name="Text Box 64"/>
            <p:cNvSpPr txBox="1">
              <a:spLocks noChangeArrowheads="1"/>
            </p:cNvSpPr>
            <p:nvPr/>
          </p:nvSpPr>
          <p:spPr bwMode="auto">
            <a:xfrm>
              <a:off x="3216"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7571" name="Text Box 65"/>
            <p:cNvSpPr txBox="1">
              <a:spLocks noChangeArrowheads="1"/>
            </p:cNvSpPr>
            <p:nvPr/>
          </p:nvSpPr>
          <p:spPr bwMode="auto">
            <a:xfrm>
              <a:off x="411" y="2448"/>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17572" name="Text Box 66"/>
            <p:cNvSpPr txBox="1">
              <a:spLocks noChangeArrowheads="1"/>
            </p:cNvSpPr>
            <p:nvPr/>
          </p:nvSpPr>
          <p:spPr bwMode="auto">
            <a:xfrm>
              <a:off x="3648"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7573" name="Text Box 67"/>
            <p:cNvSpPr txBox="1">
              <a:spLocks noChangeArrowheads="1"/>
            </p:cNvSpPr>
            <p:nvPr/>
          </p:nvSpPr>
          <p:spPr bwMode="auto">
            <a:xfrm>
              <a:off x="4080"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7574" name="Text Box 68"/>
            <p:cNvSpPr txBox="1">
              <a:spLocks noChangeArrowheads="1"/>
            </p:cNvSpPr>
            <p:nvPr/>
          </p:nvSpPr>
          <p:spPr bwMode="auto">
            <a:xfrm>
              <a:off x="3336" y="2256"/>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17575" name="Text Box 69"/>
            <p:cNvSpPr txBox="1">
              <a:spLocks noChangeArrowheads="1"/>
            </p:cNvSpPr>
            <p:nvPr/>
          </p:nvSpPr>
          <p:spPr bwMode="auto">
            <a:xfrm>
              <a:off x="3771" y="2256"/>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sp>
          <p:nvSpPr>
            <p:cNvPr id="17576" name="Text Box 70"/>
            <p:cNvSpPr txBox="1">
              <a:spLocks noChangeArrowheads="1"/>
            </p:cNvSpPr>
            <p:nvPr/>
          </p:nvSpPr>
          <p:spPr bwMode="auto">
            <a:xfrm>
              <a:off x="4773"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4</a:t>
              </a:r>
            </a:p>
          </p:txBody>
        </p:sp>
        <p:sp>
          <p:nvSpPr>
            <p:cNvPr id="17577" name="Text Box 71"/>
            <p:cNvSpPr txBox="1">
              <a:spLocks noChangeArrowheads="1"/>
            </p:cNvSpPr>
            <p:nvPr/>
          </p:nvSpPr>
          <p:spPr bwMode="auto">
            <a:xfrm>
              <a:off x="4533" y="2880"/>
              <a:ext cx="192" cy="192"/>
            </a:xfrm>
            <a:prstGeom prst="rect">
              <a:avLst/>
            </a:prstGeom>
            <a:noFill/>
            <a:ln w="9525">
              <a:noFill/>
              <a:miter lim="800000"/>
              <a:headEnd/>
              <a:tailEnd/>
            </a:ln>
          </p:spPr>
          <p:txBody>
            <a:bodyPr wrap="none" lIns="0" tIns="0" rIns="0" bIns="0"/>
            <a:lstStyle/>
            <a:p>
              <a:pPr algn="r" eaLnBrk="0" hangingPunct="0"/>
              <a:r>
                <a:rPr lang="en-US" sz="2000" i="1"/>
                <a:t>m</a:t>
              </a:r>
            </a:p>
          </p:txBody>
        </p:sp>
      </p:grpSp>
      <p:grpSp>
        <p:nvGrpSpPr>
          <p:cNvPr id="5" name="Group 72"/>
          <p:cNvGrpSpPr>
            <a:grpSpLocks/>
          </p:cNvGrpSpPr>
          <p:nvPr/>
        </p:nvGrpSpPr>
        <p:grpSpPr bwMode="auto">
          <a:xfrm>
            <a:off x="1143000" y="2362200"/>
            <a:ext cx="7772400" cy="4114800"/>
            <a:chOff x="384" y="576"/>
            <a:chExt cx="4896" cy="2592"/>
          </a:xfrm>
        </p:grpSpPr>
        <p:sp>
          <p:nvSpPr>
            <p:cNvPr id="17532" name="Rectangle 73"/>
            <p:cNvSpPr>
              <a:spLocks noChangeArrowheads="1"/>
            </p:cNvSpPr>
            <p:nvPr/>
          </p:nvSpPr>
          <p:spPr bwMode="auto">
            <a:xfrm>
              <a:off x="384" y="576"/>
              <a:ext cx="4896"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7533" name="Text Box 74"/>
            <p:cNvSpPr txBox="1">
              <a:spLocks noChangeArrowheads="1"/>
            </p:cNvSpPr>
            <p:nvPr/>
          </p:nvSpPr>
          <p:spPr bwMode="auto">
            <a:xfrm>
              <a:off x="432" y="614"/>
              <a:ext cx="4464"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dirty="0"/>
                <a:t>To sort </a:t>
              </a:r>
              <a:r>
                <a:rPr lang="en-US" sz="2000" i="1" dirty="0"/>
                <a:t>a</a:t>
              </a:r>
              <a:r>
                <a:rPr lang="en-US" sz="2000" dirty="0"/>
                <a:t>[</a:t>
              </a:r>
              <a:r>
                <a:rPr lang="en-US" sz="2000" i="1" dirty="0"/>
                <a:t>left</a:t>
              </a:r>
              <a:r>
                <a:rPr lang="en-US" sz="2000" dirty="0"/>
                <a:t>…</a:t>
              </a:r>
              <a:r>
                <a:rPr lang="en-US" sz="2000" i="1" dirty="0"/>
                <a:t>right</a:t>
              </a:r>
              <a:r>
                <a:rPr lang="en-US" sz="2000" dirty="0"/>
                <a:t>] into ascending order:</a:t>
              </a:r>
              <a:br>
                <a:rPr lang="en-US" sz="2000" dirty="0"/>
              </a:br>
              <a:r>
                <a:rPr lang="en-US" sz="2000" dirty="0">
                  <a:cs typeface="Times New Roman" pitchFamily="18" charset="0"/>
                </a:rPr>
                <a:t>1.	If </a:t>
              </a:r>
              <a:r>
                <a:rPr lang="en-US" sz="2000" i="1" dirty="0">
                  <a:cs typeface="Times New Roman" pitchFamily="18" charset="0"/>
                </a:rPr>
                <a:t>left </a:t>
              </a:r>
              <a:r>
                <a:rPr lang="en-US" sz="2000" dirty="0">
                  <a:cs typeface="Times New Roman" pitchFamily="18" charset="0"/>
                </a:rPr>
                <a:t>&lt;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1.1.	Let </a:t>
              </a:r>
              <a:r>
                <a:rPr lang="en-US" sz="2000" i="1" dirty="0">
                  <a:cs typeface="Times New Roman" pitchFamily="18" charset="0"/>
                </a:rPr>
                <a:t>m</a:t>
              </a:r>
              <a:r>
                <a:rPr lang="en-US" sz="2000" dirty="0">
                  <a:cs typeface="Times New Roman" pitchFamily="18" charset="0"/>
                </a:rPr>
                <a:t> be an integer about midway between </a:t>
              </a:r>
              <a:r>
                <a:rPr lang="en-US" sz="2000" i="1" dirty="0">
                  <a:cs typeface="Times New Roman" pitchFamily="18" charset="0"/>
                </a:rPr>
                <a:t>left</a:t>
              </a:r>
              <a:r>
                <a:rPr lang="en-US" sz="2000" dirty="0">
                  <a:cs typeface="Times New Roman" pitchFamily="18" charset="0"/>
                </a:rPr>
                <a:t> and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1.2.	</a:t>
              </a:r>
              <a:r>
                <a:rPr lang="en-US" sz="2000" dirty="0">
                  <a:solidFill>
                    <a:srgbClr val="FF0000"/>
                  </a:solidFill>
                  <a:cs typeface="Times New Roman" pitchFamily="18" charset="0"/>
                </a:rPr>
                <a:t>Sort </a:t>
              </a:r>
              <a:r>
                <a:rPr lang="en-US" sz="2000" i="1" dirty="0">
                  <a:solidFill>
                    <a:srgbClr val="FF0000"/>
                  </a:solidFill>
                  <a:cs typeface="Times New Roman" pitchFamily="18" charset="0"/>
                </a:rPr>
                <a:t>a</a:t>
              </a:r>
              <a:r>
                <a:rPr lang="en-US" sz="2000" dirty="0">
                  <a:solidFill>
                    <a:srgbClr val="FF0000"/>
                  </a:solidFill>
                  <a:cs typeface="Times New Roman" pitchFamily="18" charset="0"/>
                </a:rPr>
                <a:t>[</a:t>
              </a:r>
              <a:r>
                <a:rPr lang="en-US" sz="2000" i="1" dirty="0">
                  <a:solidFill>
                    <a:srgbClr val="FF0000"/>
                  </a:solidFill>
                  <a:cs typeface="Times New Roman" pitchFamily="18" charset="0"/>
                </a:rPr>
                <a:t>left</a:t>
              </a:r>
              <a:r>
                <a:rPr lang="en-US" sz="2000" dirty="0">
                  <a:solidFill>
                    <a:srgbClr val="FF0000"/>
                  </a:solidFill>
                  <a:cs typeface="Times New Roman" pitchFamily="18" charset="0"/>
                </a:rPr>
                <a:t>…</a:t>
              </a:r>
              <a:r>
                <a:rPr lang="en-US" sz="2000" i="1" dirty="0">
                  <a:solidFill>
                    <a:srgbClr val="FF0000"/>
                  </a:solidFill>
                  <a:cs typeface="Times New Roman" pitchFamily="18" charset="0"/>
                </a:rPr>
                <a:t>m</a:t>
              </a:r>
              <a:r>
                <a:rPr lang="en-US" sz="2000" dirty="0">
                  <a:solidFill>
                    <a:srgbClr val="FF0000"/>
                  </a:solidFill>
                  <a:cs typeface="Times New Roman" pitchFamily="18" charset="0"/>
                </a:rPr>
                <a:t>] into ascending order.</a:t>
              </a:r>
              <a:r>
                <a:rPr lang="en-US" sz="2000" dirty="0">
                  <a:cs typeface="Times New Roman" pitchFamily="18" charset="0"/>
                </a:rPr>
                <a:t/>
              </a:r>
              <a:br>
                <a:rPr lang="en-US" sz="2000" dirty="0">
                  <a:cs typeface="Times New Roman" pitchFamily="18" charset="0"/>
                </a:rPr>
              </a:br>
              <a:r>
                <a:rPr lang="en-US" sz="2000" dirty="0">
                  <a:cs typeface="Times New Roman" pitchFamily="18" charset="0"/>
                </a:rPr>
                <a:t>	1.3.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1.4.	Merge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and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auxiliary array </a:t>
              </a:r>
              <a:r>
                <a:rPr lang="en-US" sz="2000" i="1" dirty="0">
                  <a:cs typeface="Times New Roman" pitchFamily="18" charset="0"/>
                </a:rPr>
                <a:t>b</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1.5.	Copy all components of </a:t>
              </a:r>
              <a:r>
                <a:rPr lang="en-US" sz="2000" i="1" dirty="0">
                  <a:cs typeface="Times New Roman" pitchFamily="18" charset="0"/>
                </a:rPr>
                <a:t>b</a:t>
              </a:r>
              <a:r>
                <a:rPr lang="en-US" sz="2000" dirty="0">
                  <a:cs typeface="Times New Roman" pitchFamily="18" charset="0"/>
                </a:rPr>
                <a:t> into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2.	Terminate.</a:t>
              </a:r>
            </a:p>
          </p:txBody>
        </p:sp>
        <p:sp>
          <p:nvSpPr>
            <p:cNvPr id="17534" name="Text Box 75"/>
            <p:cNvSpPr txBox="1">
              <a:spLocks noChangeArrowheads="1"/>
            </p:cNvSpPr>
            <p:nvPr/>
          </p:nvSpPr>
          <p:spPr bwMode="auto">
            <a:xfrm>
              <a:off x="603"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7535" name="Text Box 76"/>
            <p:cNvSpPr txBox="1">
              <a:spLocks noChangeArrowheads="1"/>
            </p:cNvSpPr>
            <p:nvPr/>
          </p:nvSpPr>
          <p:spPr bwMode="auto">
            <a:xfrm>
              <a:off x="459" y="2256"/>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17536" name="Text Box 77"/>
            <p:cNvSpPr txBox="1">
              <a:spLocks noChangeArrowheads="1"/>
            </p:cNvSpPr>
            <p:nvPr/>
          </p:nvSpPr>
          <p:spPr bwMode="auto">
            <a:xfrm>
              <a:off x="1177" y="2256"/>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17537" name="Text Box 78"/>
            <p:cNvSpPr txBox="1">
              <a:spLocks noChangeArrowheads="1"/>
            </p:cNvSpPr>
            <p:nvPr/>
          </p:nvSpPr>
          <p:spPr bwMode="auto">
            <a:xfrm>
              <a:off x="1605" y="2256"/>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17538" name="Text Box 79"/>
            <p:cNvSpPr txBox="1">
              <a:spLocks noChangeArrowheads="1"/>
            </p:cNvSpPr>
            <p:nvPr/>
          </p:nvSpPr>
          <p:spPr bwMode="auto">
            <a:xfrm>
              <a:off x="2037" y="2256"/>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17539" name="Text Box 80"/>
            <p:cNvSpPr txBox="1">
              <a:spLocks noChangeArrowheads="1"/>
            </p:cNvSpPr>
            <p:nvPr/>
          </p:nvSpPr>
          <p:spPr bwMode="auto">
            <a:xfrm>
              <a:off x="2469" y="2256"/>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17540" name="Text Box 81"/>
            <p:cNvSpPr txBox="1">
              <a:spLocks noChangeArrowheads="1"/>
            </p:cNvSpPr>
            <p:nvPr/>
          </p:nvSpPr>
          <p:spPr bwMode="auto">
            <a:xfrm>
              <a:off x="2901" y="2256"/>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17541" name="Text Box 82"/>
            <p:cNvSpPr txBox="1">
              <a:spLocks noChangeArrowheads="1"/>
            </p:cNvSpPr>
            <p:nvPr/>
          </p:nvSpPr>
          <p:spPr bwMode="auto">
            <a:xfrm>
              <a:off x="4101" y="2256"/>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17542" name="Text Box 83"/>
            <p:cNvSpPr txBox="1">
              <a:spLocks noChangeArrowheads="1"/>
            </p:cNvSpPr>
            <p:nvPr/>
          </p:nvSpPr>
          <p:spPr bwMode="auto">
            <a:xfrm>
              <a:off x="1056"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7543" name="Text Box 84"/>
            <p:cNvSpPr txBox="1">
              <a:spLocks noChangeArrowheads="1"/>
            </p:cNvSpPr>
            <p:nvPr/>
          </p:nvSpPr>
          <p:spPr bwMode="auto">
            <a:xfrm>
              <a:off x="1488"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7544" name="Text Box 85"/>
            <p:cNvSpPr txBox="1">
              <a:spLocks noChangeArrowheads="1"/>
            </p:cNvSpPr>
            <p:nvPr/>
          </p:nvSpPr>
          <p:spPr bwMode="auto">
            <a:xfrm>
              <a:off x="1920"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7545" name="Text Box 86"/>
            <p:cNvSpPr txBox="1">
              <a:spLocks noChangeArrowheads="1"/>
            </p:cNvSpPr>
            <p:nvPr/>
          </p:nvSpPr>
          <p:spPr bwMode="auto">
            <a:xfrm>
              <a:off x="2352"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7546" name="Text Box 87"/>
            <p:cNvSpPr txBox="1">
              <a:spLocks noChangeArrowheads="1"/>
            </p:cNvSpPr>
            <p:nvPr/>
          </p:nvSpPr>
          <p:spPr bwMode="auto">
            <a:xfrm>
              <a:off x="2784"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7547" name="Text Box 88"/>
            <p:cNvSpPr txBox="1">
              <a:spLocks noChangeArrowheads="1"/>
            </p:cNvSpPr>
            <p:nvPr/>
          </p:nvSpPr>
          <p:spPr bwMode="auto">
            <a:xfrm>
              <a:off x="3216"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7548" name="Text Box 89"/>
            <p:cNvSpPr txBox="1">
              <a:spLocks noChangeArrowheads="1"/>
            </p:cNvSpPr>
            <p:nvPr/>
          </p:nvSpPr>
          <p:spPr bwMode="auto">
            <a:xfrm>
              <a:off x="411" y="2448"/>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17549" name="Text Box 90"/>
            <p:cNvSpPr txBox="1">
              <a:spLocks noChangeArrowheads="1"/>
            </p:cNvSpPr>
            <p:nvPr/>
          </p:nvSpPr>
          <p:spPr bwMode="auto">
            <a:xfrm>
              <a:off x="3648"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7550" name="Text Box 91"/>
            <p:cNvSpPr txBox="1">
              <a:spLocks noChangeArrowheads="1"/>
            </p:cNvSpPr>
            <p:nvPr/>
          </p:nvSpPr>
          <p:spPr bwMode="auto">
            <a:xfrm>
              <a:off x="4080"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7551" name="Text Box 92"/>
            <p:cNvSpPr txBox="1">
              <a:spLocks noChangeArrowheads="1"/>
            </p:cNvSpPr>
            <p:nvPr/>
          </p:nvSpPr>
          <p:spPr bwMode="auto">
            <a:xfrm>
              <a:off x="3336" y="2256"/>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17552" name="Text Box 93"/>
            <p:cNvSpPr txBox="1">
              <a:spLocks noChangeArrowheads="1"/>
            </p:cNvSpPr>
            <p:nvPr/>
          </p:nvSpPr>
          <p:spPr bwMode="auto">
            <a:xfrm>
              <a:off x="3771" y="2256"/>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sp>
          <p:nvSpPr>
            <p:cNvPr id="17553" name="Text Box 94"/>
            <p:cNvSpPr txBox="1">
              <a:spLocks noChangeArrowheads="1"/>
            </p:cNvSpPr>
            <p:nvPr/>
          </p:nvSpPr>
          <p:spPr bwMode="auto">
            <a:xfrm>
              <a:off x="4773"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4</a:t>
              </a:r>
            </a:p>
          </p:txBody>
        </p:sp>
        <p:sp>
          <p:nvSpPr>
            <p:cNvPr id="17554" name="Text Box 95"/>
            <p:cNvSpPr txBox="1">
              <a:spLocks noChangeArrowheads="1"/>
            </p:cNvSpPr>
            <p:nvPr/>
          </p:nvSpPr>
          <p:spPr bwMode="auto">
            <a:xfrm>
              <a:off x="4533" y="2880"/>
              <a:ext cx="192" cy="192"/>
            </a:xfrm>
            <a:prstGeom prst="rect">
              <a:avLst/>
            </a:prstGeom>
            <a:noFill/>
            <a:ln w="9525">
              <a:noFill/>
              <a:miter lim="800000"/>
              <a:headEnd/>
              <a:tailEnd/>
            </a:ln>
          </p:spPr>
          <p:txBody>
            <a:bodyPr wrap="none" lIns="0" tIns="0" rIns="0" bIns="0"/>
            <a:lstStyle/>
            <a:p>
              <a:pPr algn="r" eaLnBrk="0" hangingPunct="0"/>
              <a:r>
                <a:rPr lang="en-US" sz="2000" i="1"/>
                <a:t>m</a:t>
              </a:r>
            </a:p>
          </p:txBody>
        </p:sp>
      </p:grpSp>
      <p:grpSp>
        <p:nvGrpSpPr>
          <p:cNvPr id="6" name="Group 96"/>
          <p:cNvGrpSpPr>
            <a:grpSpLocks/>
          </p:cNvGrpSpPr>
          <p:nvPr/>
        </p:nvGrpSpPr>
        <p:grpSpPr bwMode="auto">
          <a:xfrm>
            <a:off x="1143000" y="2362200"/>
            <a:ext cx="7772400" cy="4114800"/>
            <a:chOff x="384" y="576"/>
            <a:chExt cx="4896" cy="2592"/>
          </a:xfrm>
        </p:grpSpPr>
        <p:sp>
          <p:nvSpPr>
            <p:cNvPr id="17509" name="Rectangle 97"/>
            <p:cNvSpPr>
              <a:spLocks noChangeArrowheads="1"/>
            </p:cNvSpPr>
            <p:nvPr/>
          </p:nvSpPr>
          <p:spPr bwMode="auto">
            <a:xfrm>
              <a:off x="384" y="576"/>
              <a:ext cx="4896"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7510" name="Text Box 98"/>
            <p:cNvSpPr txBox="1">
              <a:spLocks noChangeArrowheads="1"/>
            </p:cNvSpPr>
            <p:nvPr/>
          </p:nvSpPr>
          <p:spPr bwMode="auto">
            <a:xfrm>
              <a:off x="432" y="614"/>
              <a:ext cx="4464"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dirty="0"/>
                <a:t>To sort </a:t>
              </a:r>
              <a:r>
                <a:rPr lang="en-US" sz="2000" i="1" dirty="0"/>
                <a:t>a</a:t>
              </a:r>
              <a:r>
                <a:rPr lang="en-US" sz="2000" dirty="0"/>
                <a:t>[</a:t>
              </a:r>
              <a:r>
                <a:rPr lang="en-US" sz="2000" i="1" dirty="0"/>
                <a:t>left</a:t>
              </a:r>
              <a:r>
                <a:rPr lang="en-US" sz="2000" dirty="0"/>
                <a:t>…</a:t>
              </a:r>
              <a:r>
                <a:rPr lang="en-US" sz="2000" i="1" dirty="0"/>
                <a:t>right</a:t>
              </a:r>
              <a:r>
                <a:rPr lang="en-US" sz="2000" dirty="0"/>
                <a:t>] into ascending order:</a:t>
              </a:r>
              <a:br>
                <a:rPr lang="en-US" sz="2000" dirty="0"/>
              </a:br>
              <a:r>
                <a:rPr lang="en-US" sz="2000" dirty="0">
                  <a:cs typeface="Times New Roman" pitchFamily="18" charset="0"/>
                </a:rPr>
                <a:t>1.	If </a:t>
              </a:r>
              <a:r>
                <a:rPr lang="en-US" sz="2000" i="1" dirty="0">
                  <a:cs typeface="Times New Roman" pitchFamily="18" charset="0"/>
                </a:rPr>
                <a:t>left </a:t>
              </a:r>
              <a:r>
                <a:rPr lang="en-US" sz="2000" dirty="0">
                  <a:cs typeface="Times New Roman" pitchFamily="18" charset="0"/>
                </a:rPr>
                <a:t>&lt;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1.1.	Let </a:t>
              </a:r>
              <a:r>
                <a:rPr lang="en-US" sz="2000" i="1" dirty="0">
                  <a:cs typeface="Times New Roman" pitchFamily="18" charset="0"/>
                </a:rPr>
                <a:t>m</a:t>
              </a:r>
              <a:r>
                <a:rPr lang="en-US" sz="2000" dirty="0">
                  <a:cs typeface="Times New Roman" pitchFamily="18" charset="0"/>
                </a:rPr>
                <a:t> be an integer about midway between </a:t>
              </a:r>
              <a:r>
                <a:rPr lang="en-US" sz="2000" i="1" dirty="0">
                  <a:cs typeface="Times New Roman" pitchFamily="18" charset="0"/>
                </a:rPr>
                <a:t>left</a:t>
              </a:r>
              <a:r>
                <a:rPr lang="en-US" sz="2000" dirty="0">
                  <a:cs typeface="Times New Roman" pitchFamily="18" charset="0"/>
                </a:rPr>
                <a:t> and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1.2.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1.3.	</a:t>
              </a:r>
              <a:r>
                <a:rPr lang="en-US" sz="2000" dirty="0">
                  <a:solidFill>
                    <a:srgbClr val="FF0000"/>
                  </a:solidFill>
                  <a:cs typeface="Times New Roman" pitchFamily="18" charset="0"/>
                </a:rPr>
                <a:t>Sort </a:t>
              </a:r>
              <a:r>
                <a:rPr lang="en-US" sz="2000" i="1" dirty="0">
                  <a:solidFill>
                    <a:srgbClr val="FF0000"/>
                  </a:solidFill>
                  <a:cs typeface="Times New Roman" pitchFamily="18" charset="0"/>
                </a:rPr>
                <a:t>a</a:t>
              </a:r>
              <a:r>
                <a:rPr lang="en-US" sz="2000" dirty="0">
                  <a:solidFill>
                    <a:srgbClr val="FF0000"/>
                  </a:solidFill>
                  <a:cs typeface="Times New Roman" pitchFamily="18" charset="0"/>
                </a:rPr>
                <a:t>[</a:t>
              </a:r>
              <a:r>
                <a:rPr lang="en-US" sz="2000" i="1" dirty="0">
                  <a:solidFill>
                    <a:srgbClr val="FF0000"/>
                  </a:solidFill>
                  <a:cs typeface="Times New Roman" pitchFamily="18" charset="0"/>
                </a:rPr>
                <a:t>m</a:t>
              </a:r>
              <a:r>
                <a:rPr lang="en-US" sz="2000" dirty="0">
                  <a:solidFill>
                    <a:srgbClr val="FF0000"/>
                  </a:solidFill>
                  <a:cs typeface="Times New Roman" pitchFamily="18" charset="0"/>
                </a:rPr>
                <a:t>+1…</a:t>
              </a:r>
              <a:r>
                <a:rPr lang="en-US" sz="2000" i="1" dirty="0">
                  <a:solidFill>
                    <a:srgbClr val="FF0000"/>
                  </a:solidFill>
                  <a:cs typeface="Times New Roman" pitchFamily="18" charset="0"/>
                </a:rPr>
                <a:t>right</a:t>
              </a:r>
              <a:r>
                <a:rPr lang="en-US" sz="2000" dirty="0">
                  <a:solidFill>
                    <a:srgbClr val="FF0000"/>
                  </a:solidFill>
                  <a:cs typeface="Times New Roman" pitchFamily="18" charset="0"/>
                </a:rPr>
                <a:t>] into ascending order.</a:t>
              </a:r>
              <a:r>
                <a:rPr lang="en-US" sz="2000" dirty="0">
                  <a:cs typeface="Times New Roman" pitchFamily="18" charset="0"/>
                </a:rPr>
                <a:t/>
              </a:r>
              <a:br>
                <a:rPr lang="en-US" sz="2000" dirty="0">
                  <a:cs typeface="Times New Roman" pitchFamily="18" charset="0"/>
                </a:rPr>
              </a:br>
              <a:r>
                <a:rPr lang="en-US" sz="2000" dirty="0">
                  <a:cs typeface="Times New Roman" pitchFamily="18" charset="0"/>
                </a:rPr>
                <a:t>	1.4.	Merge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and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auxiliary array </a:t>
              </a:r>
              <a:r>
                <a:rPr lang="en-US" sz="2000" i="1" dirty="0">
                  <a:cs typeface="Times New Roman" pitchFamily="18" charset="0"/>
                </a:rPr>
                <a:t>b</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1.5.	Copy all components of </a:t>
              </a:r>
              <a:r>
                <a:rPr lang="en-US" sz="2000" i="1" dirty="0">
                  <a:cs typeface="Times New Roman" pitchFamily="18" charset="0"/>
                </a:rPr>
                <a:t>b</a:t>
              </a:r>
              <a:r>
                <a:rPr lang="en-US" sz="2000" dirty="0">
                  <a:cs typeface="Times New Roman" pitchFamily="18" charset="0"/>
                </a:rPr>
                <a:t> into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2.	Terminate.</a:t>
              </a:r>
            </a:p>
          </p:txBody>
        </p:sp>
        <p:sp>
          <p:nvSpPr>
            <p:cNvPr id="17511" name="Text Box 99"/>
            <p:cNvSpPr txBox="1">
              <a:spLocks noChangeArrowheads="1"/>
            </p:cNvSpPr>
            <p:nvPr/>
          </p:nvSpPr>
          <p:spPr bwMode="auto">
            <a:xfrm>
              <a:off x="603"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7512" name="Text Box 100"/>
            <p:cNvSpPr txBox="1">
              <a:spLocks noChangeArrowheads="1"/>
            </p:cNvSpPr>
            <p:nvPr/>
          </p:nvSpPr>
          <p:spPr bwMode="auto">
            <a:xfrm>
              <a:off x="459" y="2256"/>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17513" name="Text Box 101"/>
            <p:cNvSpPr txBox="1">
              <a:spLocks noChangeArrowheads="1"/>
            </p:cNvSpPr>
            <p:nvPr/>
          </p:nvSpPr>
          <p:spPr bwMode="auto">
            <a:xfrm>
              <a:off x="1177" y="2256"/>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17514" name="Text Box 102"/>
            <p:cNvSpPr txBox="1">
              <a:spLocks noChangeArrowheads="1"/>
            </p:cNvSpPr>
            <p:nvPr/>
          </p:nvSpPr>
          <p:spPr bwMode="auto">
            <a:xfrm>
              <a:off x="1605" y="2256"/>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17515" name="Text Box 103"/>
            <p:cNvSpPr txBox="1">
              <a:spLocks noChangeArrowheads="1"/>
            </p:cNvSpPr>
            <p:nvPr/>
          </p:nvSpPr>
          <p:spPr bwMode="auto">
            <a:xfrm>
              <a:off x="2037" y="2256"/>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17516" name="Text Box 104"/>
            <p:cNvSpPr txBox="1">
              <a:spLocks noChangeArrowheads="1"/>
            </p:cNvSpPr>
            <p:nvPr/>
          </p:nvSpPr>
          <p:spPr bwMode="auto">
            <a:xfrm>
              <a:off x="2469" y="2256"/>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17517" name="Text Box 105"/>
            <p:cNvSpPr txBox="1">
              <a:spLocks noChangeArrowheads="1"/>
            </p:cNvSpPr>
            <p:nvPr/>
          </p:nvSpPr>
          <p:spPr bwMode="auto">
            <a:xfrm>
              <a:off x="2901" y="2256"/>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17518" name="Text Box 106"/>
            <p:cNvSpPr txBox="1">
              <a:spLocks noChangeArrowheads="1"/>
            </p:cNvSpPr>
            <p:nvPr/>
          </p:nvSpPr>
          <p:spPr bwMode="auto">
            <a:xfrm>
              <a:off x="4101" y="2256"/>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17519" name="Text Box 107"/>
            <p:cNvSpPr txBox="1">
              <a:spLocks noChangeArrowheads="1"/>
            </p:cNvSpPr>
            <p:nvPr/>
          </p:nvSpPr>
          <p:spPr bwMode="auto">
            <a:xfrm>
              <a:off x="1056"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7520" name="Text Box 108"/>
            <p:cNvSpPr txBox="1">
              <a:spLocks noChangeArrowheads="1"/>
            </p:cNvSpPr>
            <p:nvPr/>
          </p:nvSpPr>
          <p:spPr bwMode="auto">
            <a:xfrm>
              <a:off x="1488"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7521" name="Text Box 109"/>
            <p:cNvSpPr txBox="1">
              <a:spLocks noChangeArrowheads="1"/>
            </p:cNvSpPr>
            <p:nvPr/>
          </p:nvSpPr>
          <p:spPr bwMode="auto">
            <a:xfrm>
              <a:off x="1920"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7522" name="Text Box 110"/>
            <p:cNvSpPr txBox="1">
              <a:spLocks noChangeArrowheads="1"/>
            </p:cNvSpPr>
            <p:nvPr/>
          </p:nvSpPr>
          <p:spPr bwMode="auto">
            <a:xfrm>
              <a:off x="2352"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7523" name="Text Box 111"/>
            <p:cNvSpPr txBox="1">
              <a:spLocks noChangeArrowheads="1"/>
            </p:cNvSpPr>
            <p:nvPr/>
          </p:nvSpPr>
          <p:spPr bwMode="auto">
            <a:xfrm>
              <a:off x="2784"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7524" name="Text Box 112"/>
            <p:cNvSpPr txBox="1">
              <a:spLocks noChangeArrowheads="1"/>
            </p:cNvSpPr>
            <p:nvPr/>
          </p:nvSpPr>
          <p:spPr bwMode="auto">
            <a:xfrm>
              <a:off x="3216"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7525" name="Text Box 113"/>
            <p:cNvSpPr txBox="1">
              <a:spLocks noChangeArrowheads="1"/>
            </p:cNvSpPr>
            <p:nvPr/>
          </p:nvSpPr>
          <p:spPr bwMode="auto">
            <a:xfrm>
              <a:off x="411" y="2448"/>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17526" name="Text Box 114"/>
            <p:cNvSpPr txBox="1">
              <a:spLocks noChangeArrowheads="1"/>
            </p:cNvSpPr>
            <p:nvPr/>
          </p:nvSpPr>
          <p:spPr bwMode="auto">
            <a:xfrm>
              <a:off x="3648"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7527" name="Text Box 115"/>
            <p:cNvSpPr txBox="1">
              <a:spLocks noChangeArrowheads="1"/>
            </p:cNvSpPr>
            <p:nvPr/>
          </p:nvSpPr>
          <p:spPr bwMode="auto">
            <a:xfrm>
              <a:off x="4080"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7528" name="Text Box 116"/>
            <p:cNvSpPr txBox="1">
              <a:spLocks noChangeArrowheads="1"/>
            </p:cNvSpPr>
            <p:nvPr/>
          </p:nvSpPr>
          <p:spPr bwMode="auto">
            <a:xfrm>
              <a:off x="3336" y="2256"/>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17529" name="Text Box 117"/>
            <p:cNvSpPr txBox="1">
              <a:spLocks noChangeArrowheads="1"/>
            </p:cNvSpPr>
            <p:nvPr/>
          </p:nvSpPr>
          <p:spPr bwMode="auto">
            <a:xfrm>
              <a:off x="3771" y="2256"/>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sp>
          <p:nvSpPr>
            <p:cNvPr id="17530" name="Text Box 118"/>
            <p:cNvSpPr txBox="1">
              <a:spLocks noChangeArrowheads="1"/>
            </p:cNvSpPr>
            <p:nvPr/>
          </p:nvSpPr>
          <p:spPr bwMode="auto">
            <a:xfrm>
              <a:off x="4773"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4</a:t>
              </a:r>
            </a:p>
          </p:txBody>
        </p:sp>
        <p:sp>
          <p:nvSpPr>
            <p:cNvPr id="17531" name="Text Box 119"/>
            <p:cNvSpPr txBox="1">
              <a:spLocks noChangeArrowheads="1"/>
            </p:cNvSpPr>
            <p:nvPr/>
          </p:nvSpPr>
          <p:spPr bwMode="auto">
            <a:xfrm>
              <a:off x="4533" y="2880"/>
              <a:ext cx="192" cy="192"/>
            </a:xfrm>
            <a:prstGeom prst="rect">
              <a:avLst/>
            </a:prstGeom>
            <a:noFill/>
            <a:ln w="9525">
              <a:noFill/>
              <a:miter lim="800000"/>
              <a:headEnd/>
              <a:tailEnd/>
            </a:ln>
          </p:spPr>
          <p:txBody>
            <a:bodyPr wrap="none" lIns="0" tIns="0" rIns="0" bIns="0"/>
            <a:lstStyle/>
            <a:p>
              <a:pPr algn="r" eaLnBrk="0" hangingPunct="0"/>
              <a:r>
                <a:rPr lang="en-US" sz="2000" i="1"/>
                <a:t>m</a:t>
              </a:r>
            </a:p>
          </p:txBody>
        </p:sp>
      </p:grpSp>
      <p:grpSp>
        <p:nvGrpSpPr>
          <p:cNvPr id="7" name="Group 120"/>
          <p:cNvGrpSpPr>
            <a:grpSpLocks/>
          </p:cNvGrpSpPr>
          <p:nvPr/>
        </p:nvGrpSpPr>
        <p:grpSpPr bwMode="auto">
          <a:xfrm>
            <a:off x="1143000" y="2362200"/>
            <a:ext cx="7772400" cy="4114800"/>
            <a:chOff x="384" y="576"/>
            <a:chExt cx="4896" cy="2592"/>
          </a:xfrm>
        </p:grpSpPr>
        <p:sp>
          <p:nvSpPr>
            <p:cNvPr id="17476" name="Rectangle 121"/>
            <p:cNvSpPr>
              <a:spLocks noChangeArrowheads="1"/>
            </p:cNvSpPr>
            <p:nvPr/>
          </p:nvSpPr>
          <p:spPr bwMode="auto">
            <a:xfrm>
              <a:off x="384" y="576"/>
              <a:ext cx="4896"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7477" name="Text Box 122"/>
            <p:cNvSpPr txBox="1">
              <a:spLocks noChangeArrowheads="1"/>
            </p:cNvSpPr>
            <p:nvPr/>
          </p:nvSpPr>
          <p:spPr bwMode="auto">
            <a:xfrm>
              <a:off x="432" y="614"/>
              <a:ext cx="4464"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dirty="0"/>
                <a:t>To sort </a:t>
              </a:r>
              <a:r>
                <a:rPr lang="en-US" sz="2000" i="1" dirty="0"/>
                <a:t>a</a:t>
              </a:r>
              <a:r>
                <a:rPr lang="en-US" sz="2000" dirty="0"/>
                <a:t>[</a:t>
              </a:r>
              <a:r>
                <a:rPr lang="en-US" sz="2000" i="1" dirty="0"/>
                <a:t>left</a:t>
              </a:r>
              <a:r>
                <a:rPr lang="en-US" sz="2000" dirty="0"/>
                <a:t>…</a:t>
              </a:r>
              <a:r>
                <a:rPr lang="en-US" sz="2000" i="1" dirty="0"/>
                <a:t>right</a:t>
              </a:r>
              <a:r>
                <a:rPr lang="en-US" sz="2000" dirty="0"/>
                <a:t>] into ascending order:</a:t>
              </a:r>
              <a:br>
                <a:rPr lang="en-US" sz="2000" dirty="0"/>
              </a:br>
              <a:r>
                <a:rPr lang="en-US" sz="2000" dirty="0">
                  <a:cs typeface="Times New Roman" pitchFamily="18" charset="0"/>
                </a:rPr>
                <a:t>1.	If </a:t>
              </a:r>
              <a:r>
                <a:rPr lang="en-US" sz="2000" i="1" dirty="0">
                  <a:cs typeface="Times New Roman" pitchFamily="18" charset="0"/>
                </a:rPr>
                <a:t>left </a:t>
              </a:r>
              <a:r>
                <a:rPr lang="en-US" sz="2000" dirty="0">
                  <a:cs typeface="Times New Roman" pitchFamily="18" charset="0"/>
                </a:rPr>
                <a:t>&lt;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1.1.	Let </a:t>
              </a:r>
              <a:r>
                <a:rPr lang="en-US" sz="2000" i="1" dirty="0">
                  <a:cs typeface="Times New Roman" pitchFamily="18" charset="0"/>
                </a:rPr>
                <a:t>m</a:t>
              </a:r>
              <a:r>
                <a:rPr lang="en-US" sz="2000" dirty="0">
                  <a:cs typeface="Times New Roman" pitchFamily="18" charset="0"/>
                </a:rPr>
                <a:t> be an integer about midway between </a:t>
              </a:r>
              <a:r>
                <a:rPr lang="en-US" sz="2000" i="1" dirty="0">
                  <a:cs typeface="Times New Roman" pitchFamily="18" charset="0"/>
                </a:rPr>
                <a:t>left</a:t>
              </a:r>
              <a:r>
                <a:rPr lang="en-US" sz="2000" dirty="0">
                  <a:cs typeface="Times New Roman" pitchFamily="18" charset="0"/>
                </a:rPr>
                <a:t> and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1.2.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1.3.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1.4.	</a:t>
              </a:r>
              <a:r>
                <a:rPr lang="en-US" sz="2000" dirty="0">
                  <a:solidFill>
                    <a:srgbClr val="FF0000"/>
                  </a:solidFill>
                  <a:cs typeface="Times New Roman" pitchFamily="18" charset="0"/>
                </a:rPr>
                <a:t>Merge </a:t>
              </a:r>
              <a:r>
                <a:rPr lang="en-US" sz="2000" i="1" dirty="0">
                  <a:solidFill>
                    <a:srgbClr val="FF0000"/>
                  </a:solidFill>
                  <a:cs typeface="Times New Roman" pitchFamily="18" charset="0"/>
                </a:rPr>
                <a:t>a</a:t>
              </a:r>
              <a:r>
                <a:rPr lang="en-US" sz="2000" dirty="0">
                  <a:solidFill>
                    <a:srgbClr val="FF0000"/>
                  </a:solidFill>
                  <a:cs typeface="Times New Roman" pitchFamily="18" charset="0"/>
                </a:rPr>
                <a:t>[</a:t>
              </a:r>
              <a:r>
                <a:rPr lang="en-US" sz="2000" i="1" dirty="0">
                  <a:solidFill>
                    <a:srgbClr val="FF0000"/>
                  </a:solidFill>
                  <a:cs typeface="Times New Roman" pitchFamily="18" charset="0"/>
                </a:rPr>
                <a:t>left</a:t>
              </a:r>
              <a:r>
                <a:rPr lang="en-US" sz="2000" dirty="0">
                  <a:solidFill>
                    <a:srgbClr val="FF0000"/>
                  </a:solidFill>
                  <a:cs typeface="Times New Roman" pitchFamily="18" charset="0"/>
                </a:rPr>
                <a:t>…</a:t>
              </a:r>
              <a:r>
                <a:rPr lang="en-US" sz="2000" i="1" dirty="0">
                  <a:solidFill>
                    <a:srgbClr val="FF0000"/>
                  </a:solidFill>
                  <a:cs typeface="Times New Roman" pitchFamily="18" charset="0"/>
                </a:rPr>
                <a:t>m</a:t>
              </a:r>
              <a:r>
                <a:rPr lang="en-US" sz="2000" dirty="0">
                  <a:solidFill>
                    <a:srgbClr val="FF0000"/>
                  </a:solidFill>
                  <a:cs typeface="Times New Roman" pitchFamily="18" charset="0"/>
                </a:rPr>
                <a:t>] and </a:t>
              </a:r>
              <a:r>
                <a:rPr lang="en-US" sz="2000" i="1" dirty="0">
                  <a:solidFill>
                    <a:srgbClr val="FF0000"/>
                  </a:solidFill>
                  <a:cs typeface="Times New Roman" pitchFamily="18" charset="0"/>
                </a:rPr>
                <a:t>a</a:t>
              </a:r>
              <a:r>
                <a:rPr lang="en-US" sz="2000" dirty="0">
                  <a:solidFill>
                    <a:srgbClr val="FF0000"/>
                  </a:solidFill>
                  <a:cs typeface="Times New Roman" pitchFamily="18" charset="0"/>
                </a:rPr>
                <a:t>[</a:t>
              </a:r>
              <a:r>
                <a:rPr lang="en-US" sz="2000" i="1" dirty="0">
                  <a:solidFill>
                    <a:srgbClr val="FF0000"/>
                  </a:solidFill>
                  <a:cs typeface="Times New Roman" pitchFamily="18" charset="0"/>
                </a:rPr>
                <a:t>m</a:t>
              </a:r>
              <a:r>
                <a:rPr lang="en-US" sz="2000" dirty="0">
                  <a:solidFill>
                    <a:srgbClr val="FF0000"/>
                  </a:solidFill>
                  <a:cs typeface="Times New Roman" pitchFamily="18" charset="0"/>
                </a:rPr>
                <a:t>+1…</a:t>
              </a:r>
              <a:r>
                <a:rPr lang="en-US" sz="2000" i="1" dirty="0">
                  <a:solidFill>
                    <a:srgbClr val="FF0000"/>
                  </a:solidFill>
                  <a:cs typeface="Times New Roman" pitchFamily="18" charset="0"/>
                </a:rPr>
                <a:t>right</a:t>
              </a:r>
              <a:r>
                <a:rPr lang="en-US" sz="2000" dirty="0">
                  <a:solidFill>
                    <a:srgbClr val="FF0000"/>
                  </a:solidFill>
                  <a:cs typeface="Times New Roman" pitchFamily="18" charset="0"/>
                </a:rPr>
                <a:t>] into auxiliary array </a:t>
              </a:r>
              <a:r>
                <a:rPr lang="en-US" sz="2000" i="1" dirty="0">
                  <a:solidFill>
                    <a:srgbClr val="FF0000"/>
                  </a:solidFill>
                  <a:cs typeface="Times New Roman" pitchFamily="18" charset="0"/>
                </a:rPr>
                <a:t>b</a:t>
              </a:r>
              <a:r>
                <a:rPr lang="en-US" sz="2000" dirty="0">
                  <a:solidFill>
                    <a:srgbClr val="FF0000"/>
                  </a:solidFill>
                  <a:cs typeface="Times New Roman" pitchFamily="18" charset="0"/>
                </a:rPr>
                <a:t>.</a:t>
              </a:r>
              <a:r>
                <a:rPr lang="en-US" sz="2000" dirty="0">
                  <a:cs typeface="Times New Roman" pitchFamily="18" charset="0"/>
                </a:rPr>
                <a:t/>
              </a:r>
              <a:br>
                <a:rPr lang="en-US" sz="2000" dirty="0">
                  <a:cs typeface="Times New Roman" pitchFamily="18" charset="0"/>
                </a:rPr>
              </a:br>
              <a:r>
                <a:rPr lang="en-US" sz="2000" dirty="0">
                  <a:cs typeface="Times New Roman" pitchFamily="18" charset="0"/>
                </a:rPr>
                <a:t>	1.5.	Copy all components of </a:t>
              </a:r>
              <a:r>
                <a:rPr lang="en-US" sz="2000" i="1" dirty="0">
                  <a:cs typeface="Times New Roman" pitchFamily="18" charset="0"/>
                </a:rPr>
                <a:t>b</a:t>
              </a:r>
              <a:r>
                <a:rPr lang="en-US" sz="2000" dirty="0">
                  <a:cs typeface="Times New Roman" pitchFamily="18" charset="0"/>
                </a:rPr>
                <a:t> into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2.	Terminate.</a:t>
              </a:r>
            </a:p>
          </p:txBody>
        </p:sp>
        <p:sp>
          <p:nvSpPr>
            <p:cNvPr id="17478" name="Text Box 123"/>
            <p:cNvSpPr txBox="1">
              <a:spLocks noChangeArrowheads="1"/>
            </p:cNvSpPr>
            <p:nvPr/>
          </p:nvSpPr>
          <p:spPr bwMode="auto">
            <a:xfrm>
              <a:off x="603"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7479" name="Text Box 124"/>
            <p:cNvSpPr txBox="1">
              <a:spLocks noChangeArrowheads="1"/>
            </p:cNvSpPr>
            <p:nvPr/>
          </p:nvSpPr>
          <p:spPr bwMode="auto">
            <a:xfrm>
              <a:off x="459" y="2256"/>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17480" name="Text Box 125"/>
            <p:cNvSpPr txBox="1">
              <a:spLocks noChangeArrowheads="1"/>
            </p:cNvSpPr>
            <p:nvPr/>
          </p:nvSpPr>
          <p:spPr bwMode="auto">
            <a:xfrm>
              <a:off x="1177" y="2256"/>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17481" name="Text Box 126"/>
            <p:cNvSpPr txBox="1">
              <a:spLocks noChangeArrowheads="1"/>
            </p:cNvSpPr>
            <p:nvPr/>
          </p:nvSpPr>
          <p:spPr bwMode="auto">
            <a:xfrm>
              <a:off x="1605" y="2256"/>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17482" name="Text Box 127"/>
            <p:cNvSpPr txBox="1">
              <a:spLocks noChangeArrowheads="1"/>
            </p:cNvSpPr>
            <p:nvPr/>
          </p:nvSpPr>
          <p:spPr bwMode="auto">
            <a:xfrm>
              <a:off x="2037" y="2256"/>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17483" name="Text Box 128"/>
            <p:cNvSpPr txBox="1">
              <a:spLocks noChangeArrowheads="1"/>
            </p:cNvSpPr>
            <p:nvPr/>
          </p:nvSpPr>
          <p:spPr bwMode="auto">
            <a:xfrm>
              <a:off x="2469" y="2256"/>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17484" name="Text Box 129"/>
            <p:cNvSpPr txBox="1">
              <a:spLocks noChangeArrowheads="1"/>
            </p:cNvSpPr>
            <p:nvPr/>
          </p:nvSpPr>
          <p:spPr bwMode="auto">
            <a:xfrm>
              <a:off x="2901" y="2256"/>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17485" name="Text Box 130"/>
            <p:cNvSpPr txBox="1">
              <a:spLocks noChangeArrowheads="1"/>
            </p:cNvSpPr>
            <p:nvPr/>
          </p:nvSpPr>
          <p:spPr bwMode="auto">
            <a:xfrm>
              <a:off x="4101" y="2256"/>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17486" name="Text Box 131"/>
            <p:cNvSpPr txBox="1">
              <a:spLocks noChangeArrowheads="1"/>
            </p:cNvSpPr>
            <p:nvPr/>
          </p:nvSpPr>
          <p:spPr bwMode="auto">
            <a:xfrm>
              <a:off x="1056"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7487" name="Text Box 132"/>
            <p:cNvSpPr txBox="1">
              <a:spLocks noChangeArrowheads="1"/>
            </p:cNvSpPr>
            <p:nvPr/>
          </p:nvSpPr>
          <p:spPr bwMode="auto">
            <a:xfrm>
              <a:off x="1488"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7488" name="Text Box 133"/>
            <p:cNvSpPr txBox="1">
              <a:spLocks noChangeArrowheads="1"/>
            </p:cNvSpPr>
            <p:nvPr/>
          </p:nvSpPr>
          <p:spPr bwMode="auto">
            <a:xfrm>
              <a:off x="1920"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7489" name="Text Box 134"/>
            <p:cNvSpPr txBox="1">
              <a:spLocks noChangeArrowheads="1"/>
            </p:cNvSpPr>
            <p:nvPr/>
          </p:nvSpPr>
          <p:spPr bwMode="auto">
            <a:xfrm>
              <a:off x="2352"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7490" name="Text Box 135"/>
            <p:cNvSpPr txBox="1">
              <a:spLocks noChangeArrowheads="1"/>
            </p:cNvSpPr>
            <p:nvPr/>
          </p:nvSpPr>
          <p:spPr bwMode="auto">
            <a:xfrm>
              <a:off x="2784"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7491" name="Text Box 136"/>
            <p:cNvSpPr txBox="1">
              <a:spLocks noChangeArrowheads="1"/>
            </p:cNvSpPr>
            <p:nvPr/>
          </p:nvSpPr>
          <p:spPr bwMode="auto">
            <a:xfrm>
              <a:off x="3216"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7492" name="Text Box 137"/>
            <p:cNvSpPr txBox="1">
              <a:spLocks noChangeArrowheads="1"/>
            </p:cNvSpPr>
            <p:nvPr/>
          </p:nvSpPr>
          <p:spPr bwMode="auto">
            <a:xfrm>
              <a:off x="411" y="2448"/>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17493" name="Text Box 138"/>
            <p:cNvSpPr txBox="1">
              <a:spLocks noChangeArrowheads="1"/>
            </p:cNvSpPr>
            <p:nvPr/>
          </p:nvSpPr>
          <p:spPr bwMode="auto">
            <a:xfrm>
              <a:off x="3648"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7494" name="Text Box 139"/>
            <p:cNvSpPr txBox="1">
              <a:spLocks noChangeArrowheads="1"/>
            </p:cNvSpPr>
            <p:nvPr/>
          </p:nvSpPr>
          <p:spPr bwMode="auto">
            <a:xfrm>
              <a:off x="4080" y="2448"/>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7495" name="Text Box 140"/>
            <p:cNvSpPr txBox="1">
              <a:spLocks noChangeArrowheads="1"/>
            </p:cNvSpPr>
            <p:nvPr/>
          </p:nvSpPr>
          <p:spPr bwMode="auto">
            <a:xfrm>
              <a:off x="3336" y="2256"/>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17496" name="Text Box 141"/>
            <p:cNvSpPr txBox="1">
              <a:spLocks noChangeArrowheads="1"/>
            </p:cNvSpPr>
            <p:nvPr/>
          </p:nvSpPr>
          <p:spPr bwMode="auto">
            <a:xfrm>
              <a:off x="3771" y="2256"/>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sp>
          <p:nvSpPr>
            <p:cNvPr id="17497" name="Text Box 142"/>
            <p:cNvSpPr txBox="1">
              <a:spLocks noChangeArrowheads="1"/>
            </p:cNvSpPr>
            <p:nvPr/>
          </p:nvSpPr>
          <p:spPr bwMode="auto">
            <a:xfrm>
              <a:off x="4773"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4</a:t>
              </a:r>
            </a:p>
          </p:txBody>
        </p:sp>
        <p:sp>
          <p:nvSpPr>
            <p:cNvPr id="17498" name="Text Box 143"/>
            <p:cNvSpPr txBox="1">
              <a:spLocks noChangeArrowheads="1"/>
            </p:cNvSpPr>
            <p:nvPr/>
          </p:nvSpPr>
          <p:spPr bwMode="auto">
            <a:xfrm>
              <a:off x="4533" y="2880"/>
              <a:ext cx="192" cy="192"/>
            </a:xfrm>
            <a:prstGeom prst="rect">
              <a:avLst/>
            </a:prstGeom>
            <a:noFill/>
            <a:ln w="9525">
              <a:noFill/>
              <a:miter lim="800000"/>
              <a:headEnd/>
              <a:tailEnd/>
            </a:ln>
          </p:spPr>
          <p:txBody>
            <a:bodyPr wrap="none" lIns="0" tIns="0" rIns="0" bIns="0"/>
            <a:lstStyle/>
            <a:p>
              <a:pPr algn="r" eaLnBrk="0" hangingPunct="0"/>
              <a:r>
                <a:rPr lang="en-US" sz="2000" i="1"/>
                <a:t>m</a:t>
              </a:r>
            </a:p>
          </p:txBody>
        </p:sp>
        <p:sp>
          <p:nvSpPr>
            <p:cNvPr id="17499" name="Text Box 144"/>
            <p:cNvSpPr txBox="1">
              <a:spLocks noChangeArrowheads="1"/>
            </p:cNvSpPr>
            <p:nvPr/>
          </p:nvSpPr>
          <p:spPr bwMode="auto">
            <a:xfrm>
              <a:off x="603"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7500" name="Text Box 145"/>
            <p:cNvSpPr txBox="1">
              <a:spLocks noChangeArrowheads="1"/>
            </p:cNvSpPr>
            <p:nvPr/>
          </p:nvSpPr>
          <p:spPr bwMode="auto">
            <a:xfrm>
              <a:off x="1056"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7501" name="Text Box 146"/>
            <p:cNvSpPr txBox="1">
              <a:spLocks noChangeArrowheads="1"/>
            </p:cNvSpPr>
            <p:nvPr/>
          </p:nvSpPr>
          <p:spPr bwMode="auto">
            <a:xfrm>
              <a:off x="1488"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7502" name="Text Box 147"/>
            <p:cNvSpPr txBox="1">
              <a:spLocks noChangeArrowheads="1"/>
            </p:cNvSpPr>
            <p:nvPr/>
          </p:nvSpPr>
          <p:spPr bwMode="auto">
            <a:xfrm>
              <a:off x="1920"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7503" name="Text Box 148"/>
            <p:cNvSpPr txBox="1">
              <a:spLocks noChangeArrowheads="1"/>
            </p:cNvSpPr>
            <p:nvPr/>
          </p:nvSpPr>
          <p:spPr bwMode="auto">
            <a:xfrm>
              <a:off x="2352"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7504" name="Text Box 149"/>
            <p:cNvSpPr txBox="1">
              <a:spLocks noChangeArrowheads="1"/>
            </p:cNvSpPr>
            <p:nvPr/>
          </p:nvSpPr>
          <p:spPr bwMode="auto">
            <a:xfrm>
              <a:off x="2784"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7505" name="Text Box 150"/>
            <p:cNvSpPr txBox="1">
              <a:spLocks noChangeArrowheads="1"/>
            </p:cNvSpPr>
            <p:nvPr/>
          </p:nvSpPr>
          <p:spPr bwMode="auto">
            <a:xfrm>
              <a:off x="3216"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7506" name="Text Box 151"/>
            <p:cNvSpPr txBox="1">
              <a:spLocks noChangeArrowheads="1"/>
            </p:cNvSpPr>
            <p:nvPr/>
          </p:nvSpPr>
          <p:spPr bwMode="auto">
            <a:xfrm>
              <a:off x="411" y="2880"/>
              <a:ext cx="144" cy="192"/>
            </a:xfrm>
            <a:prstGeom prst="rect">
              <a:avLst/>
            </a:prstGeom>
            <a:noFill/>
            <a:ln w="9525">
              <a:noFill/>
              <a:miter lim="800000"/>
              <a:headEnd/>
              <a:tailEnd/>
            </a:ln>
          </p:spPr>
          <p:txBody>
            <a:bodyPr wrap="none" lIns="0" tIns="0" rIns="0" bIns="0"/>
            <a:lstStyle/>
            <a:p>
              <a:pPr algn="r" eaLnBrk="0" hangingPunct="0"/>
              <a:r>
                <a:rPr lang="en-US" sz="2000" i="1"/>
                <a:t>b</a:t>
              </a:r>
            </a:p>
          </p:txBody>
        </p:sp>
        <p:sp>
          <p:nvSpPr>
            <p:cNvPr id="17507" name="Text Box 152"/>
            <p:cNvSpPr txBox="1">
              <a:spLocks noChangeArrowheads="1"/>
            </p:cNvSpPr>
            <p:nvPr/>
          </p:nvSpPr>
          <p:spPr bwMode="auto">
            <a:xfrm>
              <a:off x="3648"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7508" name="Text Box 153"/>
            <p:cNvSpPr txBox="1">
              <a:spLocks noChangeArrowheads="1"/>
            </p:cNvSpPr>
            <p:nvPr/>
          </p:nvSpPr>
          <p:spPr bwMode="auto">
            <a:xfrm>
              <a:off x="4080"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grpSp>
      <p:grpSp>
        <p:nvGrpSpPr>
          <p:cNvPr id="8" name="Group 154"/>
          <p:cNvGrpSpPr>
            <a:grpSpLocks/>
          </p:cNvGrpSpPr>
          <p:nvPr/>
        </p:nvGrpSpPr>
        <p:grpSpPr bwMode="auto">
          <a:xfrm>
            <a:off x="1143000" y="2362200"/>
            <a:ext cx="7772400" cy="4114800"/>
            <a:chOff x="384" y="576"/>
            <a:chExt cx="4896" cy="2592"/>
          </a:xfrm>
        </p:grpSpPr>
        <p:sp>
          <p:nvSpPr>
            <p:cNvPr id="17443" name="Rectangle 155"/>
            <p:cNvSpPr>
              <a:spLocks noChangeArrowheads="1"/>
            </p:cNvSpPr>
            <p:nvPr/>
          </p:nvSpPr>
          <p:spPr bwMode="auto">
            <a:xfrm>
              <a:off x="384" y="576"/>
              <a:ext cx="4896"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7444" name="Text Box 156"/>
            <p:cNvSpPr txBox="1">
              <a:spLocks noChangeArrowheads="1"/>
            </p:cNvSpPr>
            <p:nvPr/>
          </p:nvSpPr>
          <p:spPr bwMode="auto">
            <a:xfrm>
              <a:off x="432" y="614"/>
              <a:ext cx="4464"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dirty="0"/>
                <a:t>To sort </a:t>
              </a:r>
              <a:r>
                <a:rPr lang="en-US" sz="2000" i="1" dirty="0"/>
                <a:t>a</a:t>
              </a:r>
              <a:r>
                <a:rPr lang="en-US" sz="2000" dirty="0"/>
                <a:t>[</a:t>
              </a:r>
              <a:r>
                <a:rPr lang="en-US" sz="2000" i="1" dirty="0"/>
                <a:t>left</a:t>
              </a:r>
              <a:r>
                <a:rPr lang="en-US" sz="2000" dirty="0"/>
                <a:t>…</a:t>
              </a:r>
              <a:r>
                <a:rPr lang="en-US" sz="2000" i="1" dirty="0"/>
                <a:t>right</a:t>
              </a:r>
              <a:r>
                <a:rPr lang="en-US" sz="2000" dirty="0"/>
                <a:t>] into ascending order:</a:t>
              </a:r>
              <a:br>
                <a:rPr lang="en-US" sz="2000" dirty="0"/>
              </a:br>
              <a:r>
                <a:rPr lang="en-US" sz="2000" dirty="0">
                  <a:cs typeface="Times New Roman" pitchFamily="18" charset="0"/>
                </a:rPr>
                <a:t>1.	If </a:t>
              </a:r>
              <a:r>
                <a:rPr lang="en-US" sz="2000" i="1" dirty="0">
                  <a:cs typeface="Times New Roman" pitchFamily="18" charset="0"/>
                </a:rPr>
                <a:t>left </a:t>
              </a:r>
              <a:r>
                <a:rPr lang="en-US" sz="2000" dirty="0">
                  <a:cs typeface="Times New Roman" pitchFamily="18" charset="0"/>
                </a:rPr>
                <a:t>&lt;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1.1.	Let </a:t>
              </a:r>
              <a:r>
                <a:rPr lang="en-US" sz="2000" i="1" dirty="0">
                  <a:cs typeface="Times New Roman" pitchFamily="18" charset="0"/>
                </a:rPr>
                <a:t>m</a:t>
              </a:r>
              <a:r>
                <a:rPr lang="en-US" sz="2000" dirty="0">
                  <a:cs typeface="Times New Roman" pitchFamily="18" charset="0"/>
                </a:rPr>
                <a:t> be an integer about midway between </a:t>
              </a:r>
              <a:r>
                <a:rPr lang="en-US" sz="2000" i="1" dirty="0">
                  <a:cs typeface="Times New Roman" pitchFamily="18" charset="0"/>
                </a:rPr>
                <a:t>left</a:t>
              </a:r>
              <a:r>
                <a:rPr lang="en-US" sz="2000" dirty="0">
                  <a:cs typeface="Times New Roman" pitchFamily="18" charset="0"/>
                </a:rPr>
                <a:t> and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1.2.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1.3.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1.4.	Merge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and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auxiliary array </a:t>
              </a:r>
              <a:r>
                <a:rPr lang="en-US" sz="2000" i="1" dirty="0">
                  <a:cs typeface="Times New Roman" pitchFamily="18" charset="0"/>
                </a:rPr>
                <a:t>b</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1.5.	</a:t>
              </a:r>
              <a:r>
                <a:rPr lang="en-US" sz="2000" dirty="0">
                  <a:solidFill>
                    <a:srgbClr val="FF0000"/>
                  </a:solidFill>
                  <a:cs typeface="Times New Roman" pitchFamily="18" charset="0"/>
                </a:rPr>
                <a:t>Copy all components of </a:t>
              </a:r>
              <a:r>
                <a:rPr lang="en-US" sz="2000" i="1" dirty="0">
                  <a:solidFill>
                    <a:srgbClr val="FF0000"/>
                  </a:solidFill>
                  <a:cs typeface="Times New Roman" pitchFamily="18" charset="0"/>
                </a:rPr>
                <a:t>b</a:t>
              </a:r>
              <a:r>
                <a:rPr lang="en-US" sz="2000" dirty="0">
                  <a:solidFill>
                    <a:srgbClr val="FF0000"/>
                  </a:solidFill>
                  <a:cs typeface="Times New Roman" pitchFamily="18" charset="0"/>
                </a:rPr>
                <a:t> into </a:t>
              </a:r>
              <a:r>
                <a:rPr lang="en-US" sz="2000" i="1" dirty="0">
                  <a:solidFill>
                    <a:srgbClr val="FF0000"/>
                  </a:solidFill>
                  <a:cs typeface="Times New Roman" pitchFamily="18" charset="0"/>
                </a:rPr>
                <a:t>a</a:t>
              </a:r>
              <a:r>
                <a:rPr lang="en-US" sz="2000" dirty="0">
                  <a:solidFill>
                    <a:srgbClr val="FF0000"/>
                  </a:solidFill>
                  <a:cs typeface="Times New Roman" pitchFamily="18" charset="0"/>
                </a:rPr>
                <a:t>[</a:t>
              </a:r>
              <a:r>
                <a:rPr lang="en-US" sz="2000" i="1" dirty="0">
                  <a:solidFill>
                    <a:srgbClr val="FF0000"/>
                  </a:solidFill>
                  <a:cs typeface="Times New Roman" pitchFamily="18" charset="0"/>
                </a:rPr>
                <a:t>left</a:t>
              </a:r>
              <a:r>
                <a:rPr lang="en-US" sz="2000" dirty="0">
                  <a:solidFill>
                    <a:srgbClr val="FF0000"/>
                  </a:solidFill>
                  <a:cs typeface="Times New Roman" pitchFamily="18" charset="0"/>
                </a:rPr>
                <a:t>…</a:t>
              </a:r>
              <a:r>
                <a:rPr lang="en-US" sz="2000" i="1" dirty="0">
                  <a:solidFill>
                    <a:srgbClr val="FF0000"/>
                  </a:solidFill>
                  <a:cs typeface="Times New Roman" pitchFamily="18" charset="0"/>
                </a:rPr>
                <a:t>right</a:t>
              </a:r>
              <a:r>
                <a:rPr lang="en-US" sz="2000" dirty="0">
                  <a:solidFill>
                    <a:srgbClr val="FF0000"/>
                  </a:solidFill>
                  <a:cs typeface="Times New Roman" pitchFamily="18" charset="0"/>
                </a:rPr>
                <a:t>].</a:t>
              </a:r>
              <a:br>
                <a:rPr lang="en-US" sz="2000" dirty="0">
                  <a:solidFill>
                    <a:srgbClr val="FF0000"/>
                  </a:solidFill>
                  <a:cs typeface="Times New Roman" pitchFamily="18" charset="0"/>
                </a:rPr>
              </a:br>
              <a:r>
                <a:rPr lang="en-US" sz="2000" dirty="0">
                  <a:cs typeface="Times New Roman" pitchFamily="18" charset="0"/>
                </a:rPr>
                <a:t>2.	Terminate.</a:t>
              </a:r>
            </a:p>
          </p:txBody>
        </p:sp>
        <p:sp>
          <p:nvSpPr>
            <p:cNvPr id="17445" name="Text Box 157"/>
            <p:cNvSpPr txBox="1">
              <a:spLocks noChangeArrowheads="1"/>
            </p:cNvSpPr>
            <p:nvPr/>
          </p:nvSpPr>
          <p:spPr bwMode="auto">
            <a:xfrm>
              <a:off x="459" y="2256"/>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17446" name="Text Box 158"/>
            <p:cNvSpPr txBox="1">
              <a:spLocks noChangeArrowheads="1"/>
            </p:cNvSpPr>
            <p:nvPr/>
          </p:nvSpPr>
          <p:spPr bwMode="auto">
            <a:xfrm>
              <a:off x="1177" y="2256"/>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17447" name="Text Box 159"/>
            <p:cNvSpPr txBox="1">
              <a:spLocks noChangeArrowheads="1"/>
            </p:cNvSpPr>
            <p:nvPr/>
          </p:nvSpPr>
          <p:spPr bwMode="auto">
            <a:xfrm>
              <a:off x="1605" y="2256"/>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17448" name="Text Box 160"/>
            <p:cNvSpPr txBox="1">
              <a:spLocks noChangeArrowheads="1"/>
            </p:cNvSpPr>
            <p:nvPr/>
          </p:nvSpPr>
          <p:spPr bwMode="auto">
            <a:xfrm>
              <a:off x="2037" y="2256"/>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17449" name="Text Box 161"/>
            <p:cNvSpPr txBox="1">
              <a:spLocks noChangeArrowheads="1"/>
            </p:cNvSpPr>
            <p:nvPr/>
          </p:nvSpPr>
          <p:spPr bwMode="auto">
            <a:xfrm>
              <a:off x="2469" y="2256"/>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17450" name="Text Box 162"/>
            <p:cNvSpPr txBox="1">
              <a:spLocks noChangeArrowheads="1"/>
            </p:cNvSpPr>
            <p:nvPr/>
          </p:nvSpPr>
          <p:spPr bwMode="auto">
            <a:xfrm>
              <a:off x="2901" y="2256"/>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17451" name="Text Box 163"/>
            <p:cNvSpPr txBox="1">
              <a:spLocks noChangeArrowheads="1"/>
            </p:cNvSpPr>
            <p:nvPr/>
          </p:nvSpPr>
          <p:spPr bwMode="auto">
            <a:xfrm>
              <a:off x="4101" y="2256"/>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17452" name="Text Box 164"/>
            <p:cNvSpPr txBox="1">
              <a:spLocks noChangeArrowheads="1"/>
            </p:cNvSpPr>
            <p:nvPr/>
          </p:nvSpPr>
          <p:spPr bwMode="auto">
            <a:xfrm>
              <a:off x="411" y="2448"/>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17453" name="Text Box 165"/>
            <p:cNvSpPr txBox="1">
              <a:spLocks noChangeArrowheads="1"/>
            </p:cNvSpPr>
            <p:nvPr/>
          </p:nvSpPr>
          <p:spPr bwMode="auto">
            <a:xfrm>
              <a:off x="3336" y="2256"/>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17454" name="Text Box 166"/>
            <p:cNvSpPr txBox="1">
              <a:spLocks noChangeArrowheads="1"/>
            </p:cNvSpPr>
            <p:nvPr/>
          </p:nvSpPr>
          <p:spPr bwMode="auto">
            <a:xfrm>
              <a:off x="3771" y="2256"/>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sp>
          <p:nvSpPr>
            <p:cNvPr id="17455" name="Text Box 167"/>
            <p:cNvSpPr txBox="1">
              <a:spLocks noChangeArrowheads="1"/>
            </p:cNvSpPr>
            <p:nvPr/>
          </p:nvSpPr>
          <p:spPr bwMode="auto">
            <a:xfrm>
              <a:off x="4773"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4</a:t>
              </a:r>
            </a:p>
          </p:txBody>
        </p:sp>
        <p:sp>
          <p:nvSpPr>
            <p:cNvPr id="17456" name="Text Box 168"/>
            <p:cNvSpPr txBox="1">
              <a:spLocks noChangeArrowheads="1"/>
            </p:cNvSpPr>
            <p:nvPr/>
          </p:nvSpPr>
          <p:spPr bwMode="auto">
            <a:xfrm>
              <a:off x="4533" y="2880"/>
              <a:ext cx="192" cy="192"/>
            </a:xfrm>
            <a:prstGeom prst="rect">
              <a:avLst/>
            </a:prstGeom>
            <a:noFill/>
            <a:ln w="9525">
              <a:noFill/>
              <a:miter lim="800000"/>
              <a:headEnd/>
              <a:tailEnd/>
            </a:ln>
          </p:spPr>
          <p:txBody>
            <a:bodyPr wrap="none" lIns="0" tIns="0" rIns="0" bIns="0"/>
            <a:lstStyle/>
            <a:p>
              <a:pPr algn="r" eaLnBrk="0" hangingPunct="0"/>
              <a:r>
                <a:rPr lang="en-US" sz="2000" i="1"/>
                <a:t>m</a:t>
              </a:r>
            </a:p>
          </p:txBody>
        </p:sp>
        <p:sp>
          <p:nvSpPr>
            <p:cNvPr id="17457" name="Text Box 169"/>
            <p:cNvSpPr txBox="1">
              <a:spLocks noChangeArrowheads="1"/>
            </p:cNvSpPr>
            <p:nvPr/>
          </p:nvSpPr>
          <p:spPr bwMode="auto">
            <a:xfrm>
              <a:off x="603"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7458" name="Text Box 170"/>
            <p:cNvSpPr txBox="1">
              <a:spLocks noChangeArrowheads="1"/>
            </p:cNvSpPr>
            <p:nvPr/>
          </p:nvSpPr>
          <p:spPr bwMode="auto">
            <a:xfrm>
              <a:off x="1056"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7459" name="Text Box 171"/>
            <p:cNvSpPr txBox="1">
              <a:spLocks noChangeArrowheads="1"/>
            </p:cNvSpPr>
            <p:nvPr/>
          </p:nvSpPr>
          <p:spPr bwMode="auto">
            <a:xfrm>
              <a:off x="1488"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7460" name="Text Box 172"/>
            <p:cNvSpPr txBox="1">
              <a:spLocks noChangeArrowheads="1"/>
            </p:cNvSpPr>
            <p:nvPr/>
          </p:nvSpPr>
          <p:spPr bwMode="auto">
            <a:xfrm>
              <a:off x="1920"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7461" name="Text Box 173"/>
            <p:cNvSpPr txBox="1">
              <a:spLocks noChangeArrowheads="1"/>
            </p:cNvSpPr>
            <p:nvPr/>
          </p:nvSpPr>
          <p:spPr bwMode="auto">
            <a:xfrm>
              <a:off x="2352"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7462" name="Text Box 174"/>
            <p:cNvSpPr txBox="1">
              <a:spLocks noChangeArrowheads="1"/>
            </p:cNvSpPr>
            <p:nvPr/>
          </p:nvSpPr>
          <p:spPr bwMode="auto">
            <a:xfrm>
              <a:off x="2784"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7463" name="Text Box 175"/>
            <p:cNvSpPr txBox="1">
              <a:spLocks noChangeArrowheads="1"/>
            </p:cNvSpPr>
            <p:nvPr/>
          </p:nvSpPr>
          <p:spPr bwMode="auto">
            <a:xfrm>
              <a:off x="3216"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7464" name="Text Box 176"/>
            <p:cNvSpPr txBox="1">
              <a:spLocks noChangeArrowheads="1"/>
            </p:cNvSpPr>
            <p:nvPr/>
          </p:nvSpPr>
          <p:spPr bwMode="auto">
            <a:xfrm>
              <a:off x="411" y="2880"/>
              <a:ext cx="144" cy="192"/>
            </a:xfrm>
            <a:prstGeom prst="rect">
              <a:avLst/>
            </a:prstGeom>
            <a:noFill/>
            <a:ln w="9525">
              <a:noFill/>
              <a:miter lim="800000"/>
              <a:headEnd/>
              <a:tailEnd/>
            </a:ln>
          </p:spPr>
          <p:txBody>
            <a:bodyPr wrap="none" lIns="0" tIns="0" rIns="0" bIns="0"/>
            <a:lstStyle/>
            <a:p>
              <a:pPr algn="r" eaLnBrk="0" hangingPunct="0"/>
              <a:r>
                <a:rPr lang="en-US" sz="2000" i="1"/>
                <a:t>b</a:t>
              </a:r>
            </a:p>
          </p:txBody>
        </p:sp>
        <p:sp>
          <p:nvSpPr>
            <p:cNvPr id="17465" name="Text Box 177"/>
            <p:cNvSpPr txBox="1">
              <a:spLocks noChangeArrowheads="1"/>
            </p:cNvSpPr>
            <p:nvPr/>
          </p:nvSpPr>
          <p:spPr bwMode="auto">
            <a:xfrm>
              <a:off x="3648"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7466" name="Text Box 178"/>
            <p:cNvSpPr txBox="1">
              <a:spLocks noChangeArrowheads="1"/>
            </p:cNvSpPr>
            <p:nvPr/>
          </p:nvSpPr>
          <p:spPr bwMode="auto">
            <a:xfrm>
              <a:off x="4080" y="2880"/>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17467" name="Text Box 179"/>
            <p:cNvSpPr txBox="1">
              <a:spLocks noChangeArrowheads="1"/>
            </p:cNvSpPr>
            <p:nvPr/>
          </p:nvSpPr>
          <p:spPr bwMode="auto">
            <a:xfrm>
              <a:off x="603"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7468" name="Text Box 180"/>
            <p:cNvSpPr txBox="1">
              <a:spLocks noChangeArrowheads="1"/>
            </p:cNvSpPr>
            <p:nvPr/>
          </p:nvSpPr>
          <p:spPr bwMode="auto">
            <a:xfrm>
              <a:off x="1056"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7469" name="Text Box 181"/>
            <p:cNvSpPr txBox="1">
              <a:spLocks noChangeArrowheads="1"/>
            </p:cNvSpPr>
            <p:nvPr/>
          </p:nvSpPr>
          <p:spPr bwMode="auto">
            <a:xfrm>
              <a:off x="1488"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7470" name="Text Box 182"/>
            <p:cNvSpPr txBox="1">
              <a:spLocks noChangeArrowheads="1"/>
            </p:cNvSpPr>
            <p:nvPr/>
          </p:nvSpPr>
          <p:spPr bwMode="auto">
            <a:xfrm>
              <a:off x="1920"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7471" name="Text Box 183"/>
            <p:cNvSpPr txBox="1">
              <a:spLocks noChangeArrowheads="1"/>
            </p:cNvSpPr>
            <p:nvPr/>
          </p:nvSpPr>
          <p:spPr bwMode="auto">
            <a:xfrm>
              <a:off x="2352"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7472" name="Text Box 184"/>
            <p:cNvSpPr txBox="1">
              <a:spLocks noChangeArrowheads="1"/>
            </p:cNvSpPr>
            <p:nvPr/>
          </p:nvSpPr>
          <p:spPr bwMode="auto">
            <a:xfrm>
              <a:off x="2784"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7473" name="Text Box 185"/>
            <p:cNvSpPr txBox="1">
              <a:spLocks noChangeArrowheads="1"/>
            </p:cNvSpPr>
            <p:nvPr/>
          </p:nvSpPr>
          <p:spPr bwMode="auto">
            <a:xfrm>
              <a:off x="3216"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7474" name="Text Box 186"/>
            <p:cNvSpPr txBox="1">
              <a:spLocks noChangeArrowheads="1"/>
            </p:cNvSpPr>
            <p:nvPr/>
          </p:nvSpPr>
          <p:spPr bwMode="auto">
            <a:xfrm>
              <a:off x="3648"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7475" name="Text Box 187"/>
            <p:cNvSpPr txBox="1">
              <a:spLocks noChangeArrowheads="1"/>
            </p:cNvSpPr>
            <p:nvPr/>
          </p:nvSpPr>
          <p:spPr bwMode="auto">
            <a:xfrm>
              <a:off x="4080"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grpSp>
      <p:grpSp>
        <p:nvGrpSpPr>
          <p:cNvPr id="9" name="Group 188"/>
          <p:cNvGrpSpPr>
            <a:grpSpLocks/>
          </p:cNvGrpSpPr>
          <p:nvPr/>
        </p:nvGrpSpPr>
        <p:grpSpPr bwMode="auto">
          <a:xfrm>
            <a:off x="1143000" y="2362200"/>
            <a:ext cx="7772400" cy="4114800"/>
            <a:chOff x="384" y="576"/>
            <a:chExt cx="4896" cy="2592"/>
          </a:xfrm>
        </p:grpSpPr>
        <p:sp>
          <p:nvSpPr>
            <p:cNvPr id="17422" name="Rectangle 189"/>
            <p:cNvSpPr>
              <a:spLocks noChangeArrowheads="1"/>
            </p:cNvSpPr>
            <p:nvPr/>
          </p:nvSpPr>
          <p:spPr bwMode="auto">
            <a:xfrm>
              <a:off x="384" y="576"/>
              <a:ext cx="4896"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7423" name="Text Box 190"/>
            <p:cNvSpPr txBox="1">
              <a:spLocks noChangeArrowheads="1"/>
            </p:cNvSpPr>
            <p:nvPr/>
          </p:nvSpPr>
          <p:spPr bwMode="auto">
            <a:xfrm>
              <a:off x="432" y="614"/>
              <a:ext cx="4464"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dirty="0"/>
                <a:t>To sort </a:t>
              </a:r>
              <a:r>
                <a:rPr lang="en-US" sz="2000" i="1" dirty="0"/>
                <a:t>a</a:t>
              </a:r>
              <a:r>
                <a:rPr lang="en-US" sz="2000" dirty="0"/>
                <a:t>[</a:t>
              </a:r>
              <a:r>
                <a:rPr lang="en-US" sz="2000" i="1" dirty="0"/>
                <a:t>left</a:t>
              </a:r>
              <a:r>
                <a:rPr lang="en-US" sz="2000" dirty="0"/>
                <a:t>…</a:t>
              </a:r>
              <a:r>
                <a:rPr lang="en-US" sz="2000" i="1" dirty="0"/>
                <a:t>right</a:t>
              </a:r>
              <a:r>
                <a:rPr lang="en-US" sz="2000" dirty="0"/>
                <a:t>] into ascending order:</a:t>
              </a:r>
              <a:br>
                <a:rPr lang="en-US" sz="2000" dirty="0"/>
              </a:br>
              <a:r>
                <a:rPr lang="en-US" sz="2000" dirty="0">
                  <a:cs typeface="Times New Roman" pitchFamily="18" charset="0"/>
                </a:rPr>
                <a:t>1.	If </a:t>
              </a:r>
              <a:r>
                <a:rPr lang="en-US" sz="2000" i="1" dirty="0">
                  <a:cs typeface="Times New Roman" pitchFamily="18" charset="0"/>
                </a:rPr>
                <a:t>left </a:t>
              </a:r>
              <a:r>
                <a:rPr lang="en-US" sz="2000" dirty="0">
                  <a:cs typeface="Times New Roman" pitchFamily="18" charset="0"/>
                </a:rPr>
                <a:t>&lt;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1.1.	Let </a:t>
              </a:r>
              <a:r>
                <a:rPr lang="en-US" sz="2000" i="1" dirty="0">
                  <a:cs typeface="Times New Roman" pitchFamily="18" charset="0"/>
                </a:rPr>
                <a:t>m</a:t>
              </a:r>
              <a:r>
                <a:rPr lang="en-US" sz="2000" dirty="0">
                  <a:cs typeface="Times New Roman" pitchFamily="18" charset="0"/>
                </a:rPr>
                <a:t> be an integer about midway between </a:t>
              </a:r>
              <a:r>
                <a:rPr lang="en-US" sz="2000" i="1" dirty="0">
                  <a:cs typeface="Times New Roman" pitchFamily="18" charset="0"/>
                </a:rPr>
                <a:t>left</a:t>
              </a:r>
              <a:r>
                <a:rPr lang="en-US" sz="2000" dirty="0">
                  <a:cs typeface="Times New Roman" pitchFamily="18" charset="0"/>
                </a:rPr>
                <a:t> and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1.2.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1.3.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	1.4.	Merge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 and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m</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auxiliary array </a:t>
              </a:r>
              <a:r>
                <a:rPr lang="en-US" sz="2000" i="1" dirty="0">
                  <a:cs typeface="Times New Roman" pitchFamily="18" charset="0"/>
                </a:rPr>
                <a:t>b</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1.5.	Copy all components of </a:t>
              </a:r>
              <a:r>
                <a:rPr lang="en-US" sz="2000" i="1" dirty="0">
                  <a:cs typeface="Times New Roman" pitchFamily="18" charset="0"/>
                </a:rPr>
                <a:t>b</a:t>
              </a:r>
              <a:r>
                <a:rPr lang="en-US" sz="2000" dirty="0">
                  <a:cs typeface="Times New Roman" pitchFamily="18" charset="0"/>
                </a:rPr>
                <a:t> into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right</a:t>
              </a:r>
              <a:r>
                <a:rPr lang="en-US" sz="2000" dirty="0">
                  <a:cs typeface="Times New Roman" pitchFamily="18" charset="0"/>
                </a:rPr>
                <a:t>].</a:t>
              </a:r>
              <a:r>
                <a:rPr lang="en-US" sz="2000" dirty="0">
                  <a:solidFill>
                    <a:srgbClr val="FF0000"/>
                  </a:solidFill>
                  <a:cs typeface="Times New Roman" pitchFamily="18" charset="0"/>
                </a:rPr>
                <a:t/>
              </a:r>
              <a:br>
                <a:rPr lang="en-US" sz="2000" dirty="0">
                  <a:solidFill>
                    <a:srgbClr val="FF0000"/>
                  </a:solidFill>
                  <a:cs typeface="Times New Roman" pitchFamily="18" charset="0"/>
                </a:rPr>
              </a:br>
              <a:r>
                <a:rPr lang="en-US" sz="2000" dirty="0">
                  <a:cs typeface="Times New Roman" pitchFamily="18" charset="0"/>
                </a:rPr>
                <a:t>2.	</a:t>
              </a:r>
              <a:r>
                <a:rPr lang="en-US" sz="2000" dirty="0">
                  <a:solidFill>
                    <a:srgbClr val="FF5050"/>
                  </a:solidFill>
                  <a:cs typeface="Times New Roman" pitchFamily="18" charset="0"/>
                </a:rPr>
                <a:t>Terminate.</a:t>
              </a:r>
            </a:p>
          </p:txBody>
        </p:sp>
        <p:sp>
          <p:nvSpPr>
            <p:cNvPr id="17424" name="Text Box 191"/>
            <p:cNvSpPr txBox="1">
              <a:spLocks noChangeArrowheads="1"/>
            </p:cNvSpPr>
            <p:nvPr/>
          </p:nvSpPr>
          <p:spPr bwMode="auto">
            <a:xfrm>
              <a:off x="459" y="2256"/>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17425" name="Text Box 192"/>
            <p:cNvSpPr txBox="1">
              <a:spLocks noChangeArrowheads="1"/>
            </p:cNvSpPr>
            <p:nvPr/>
          </p:nvSpPr>
          <p:spPr bwMode="auto">
            <a:xfrm>
              <a:off x="1177" y="2256"/>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17426" name="Text Box 193"/>
            <p:cNvSpPr txBox="1">
              <a:spLocks noChangeArrowheads="1"/>
            </p:cNvSpPr>
            <p:nvPr/>
          </p:nvSpPr>
          <p:spPr bwMode="auto">
            <a:xfrm>
              <a:off x="1605" y="2256"/>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17427" name="Text Box 194"/>
            <p:cNvSpPr txBox="1">
              <a:spLocks noChangeArrowheads="1"/>
            </p:cNvSpPr>
            <p:nvPr/>
          </p:nvSpPr>
          <p:spPr bwMode="auto">
            <a:xfrm>
              <a:off x="2037" y="2256"/>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17428" name="Text Box 195"/>
            <p:cNvSpPr txBox="1">
              <a:spLocks noChangeArrowheads="1"/>
            </p:cNvSpPr>
            <p:nvPr/>
          </p:nvSpPr>
          <p:spPr bwMode="auto">
            <a:xfrm>
              <a:off x="2469" y="2256"/>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17429" name="Text Box 196"/>
            <p:cNvSpPr txBox="1">
              <a:spLocks noChangeArrowheads="1"/>
            </p:cNvSpPr>
            <p:nvPr/>
          </p:nvSpPr>
          <p:spPr bwMode="auto">
            <a:xfrm>
              <a:off x="2901" y="2256"/>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17430" name="Text Box 197"/>
            <p:cNvSpPr txBox="1">
              <a:spLocks noChangeArrowheads="1"/>
            </p:cNvSpPr>
            <p:nvPr/>
          </p:nvSpPr>
          <p:spPr bwMode="auto">
            <a:xfrm>
              <a:off x="4101" y="2256"/>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17431" name="Text Box 198"/>
            <p:cNvSpPr txBox="1">
              <a:spLocks noChangeArrowheads="1"/>
            </p:cNvSpPr>
            <p:nvPr/>
          </p:nvSpPr>
          <p:spPr bwMode="auto">
            <a:xfrm>
              <a:off x="411" y="2448"/>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17432" name="Text Box 199"/>
            <p:cNvSpPr txBox="1">
              <a:spLocks noChangeArrowheads="1"/>
            </p:cNvSpPr>
            <p:nvPr/>
          </p:nvSpPr>
          <p:spPr bwMode="auto">
            <a:xfrm>
              <a:off x="3336" y="2256"/>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17433" name="Text Box 200"/>
            <p:cNvSpPr txBox="1">
              <a:spLocks noChangeArrowheads="1"/>
            </p:cNvSpPr>
            <p:nvPr/>
          </p:nvSpPr>
          <p:spPr bwMode="auto">
            <a:xfrm>
              <a:off x="3771" y="2256"/>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sp>
          <p:nvSpPr>
            <p:cNvPr id="17434" name="Text Box 201"/>
            <p:cNvSpPr txBox="1">
              <a:spLocks noChangeArrowheads="1"/>
            </p:cNvSpPr>
            <p:nvPr/>
          </p:nvSpPr>
          <p:spPr bwMode="auto">
            <a:xfrm>
              <a:off x="603"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17435" name="Text Box 202"/>
            <p:cNvSpPr txBox="1">
              <a:spLocks noChangeArrowheads="1"/>
            </p:cNvSpPr>
            <p:nvPr/>
          </p:nvSpPr>
          <p:spPr bwMode="auto">
            <a:xfrm>
              <a:off x="1056"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17436" name="Text Box 203"/>
            <p:cNvSpPr txBox="1">
              <a:spLocks noChangeArrowheads="1"/>
            </p:cNvSpPr>
            <p:nvPr/>
          </p:nvSpPr>
          <p:spPr bwMode="auto">
            <a:xfrm>
              <a:off x="1488"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17437" name="Text Box 204"/>
            <p:cNvSpPr txBox="1">
              <a:spLocks noChangeArrowheads="1"/>
            </p:cNvSpPr>
            <p:nvPr/>
          </p:nvSpPr>
          <p:spPr bwMode="auto">
            <a:xfrm>
              <a:off x="1920"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17438" name="Text Box 205"/>
            <p:cNvSpPr txBox="1">
              <a:spLocks noChangeArrowheads="1"/>
            </p:cNvSpPr>
            <p:nvPr/>
          </p:nvSpPr>
          <p:spPr bwMode="auto">
            <a:xfrm>
              <a:off x="2352"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17439" name="Text Box 206"/>
            <p:cNvSpPr txBox="1">
              <a:spLocks noChangeArrowheads="1"/>
            </p:cNvSpPr>
            <p:nvPr/>
          </p:nvSpPr>
          <p:spPr bwMode="auto">
            <a:xfrm>
              <a:off x="2784"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17440" name="Text Box 207"/>
            <p:cNvSpPr txBox="1">
              <a:spLocks noChangeArrowheads="1"/>
            </p:cNvSpPr>
            <p:nvPr/>
          </p:nvSpPr>
          <p:spPr bwMode="auto">
            <a:xfrm>
              <a:off x="3216"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17441" name="Text Box 208"/>
            <p:cNvSpPr txBox="1">
              <a:spLocks noChangeArrowheads="1"/>
            </p:cNvSpPr>
            <p:nvPr/>
          </p:nvSpPr>
          <p:spPr bwMode="auto">
            <a:xfrm>
              <a:off x="3648"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17442" name="Text Box 209"/>
            <p:cNvSpPr txBox="1">
              <a:spLocks noChangeArrowheads="1"/>
            </p:cNvSpPr>
            <p:nvPr/>
          </p:nvSpPr>
          <p:spPr bwMode="auto">
            <a:xfrm>
              <a:off x="4080" y="2448"/>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bwMode="auto">
          <a:xfrm>
            <a:off x="428596" y="1000108"/>
            <a:ext cx="7993062" cy="762000"/>
          </a:xfrm>
          <a:noFill/>
          <a:ln w="38100">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b="1" dirty="0" smtClean="0">
                <a:solidFill>
                  <a:srgbClr val="FF3300"/>
                </a:solidFill>
              </a:rPr>
              <a:t>Contents</a:t>
            </a:r>
          </a:p>
        </p:txBody>
      </p:sp>
      <p:sp>
        <p:nvSpPr>
          <p:cNvPr id="4101" name="Rectangle 3"/>
          <p:cNvSpPr>
            <a:spLocks noGrp="1" noChangeArrowheads="1"/>
          </p:cNvSpPr>
          <p:nvPr>
            <p:ph idx="1"/>
          </p:nvPr>
        </p:nvSpPr>
        <p:spPr>
          <a:xfrm>
            <a:off x="714348" y="2071678"/>
            <a:ext cx="8001056" cy="4071966"/>
          </a:xfrm>
        </p:spPr>
        <p:txBody>
          <a:bodyPr/>
          <a:lstStyle/>
          <a:p>
            <a:pPr eaLnBrk="1" hangingPunct="1">
              <a:buClr>
                <a:srgbClr val="0000CC"/>
              </a:buClr>
            </a:pPr>
            <a:r>
              <a:rPr lang="en-US" b="1" dirty="0" smtClean="0"/>
              <a:t>Remedy math for sorting </a:t>
            </a:r>
            <a:r>
              <a:rPr lang="en-US" b="1" dirty="0" err="1" smtClean="0"/>
              <a:t>alg</a:t>
            </a:r>
            <a:r>
              <a:rPr lang="en-US" b="1" dirty="0" smtClean="0"/>
              <a:t> analysis </a:t>
            </a:r>
          </a:p>
          <a:p>
            <a:pPr lvl="1">
              <a:buClr>
                <a:srgbClr val="0000CC"/>
              </a:buClr>
            </a:pPr>
            <a:r>
              <a:rPr lang="en-US" b="1" dirty="0" smtClean="0"/>
              <a:t>Summation of simple arithmetic series</a:t>
            </a:r>
          </a:p>
          <a:p>
            <a:pPr eaLnBrk="1" hangingPunct="1">
              <a:buClr>
                <a:srgbClr val="0000CC"/>
              </a:buClr>
            </a:pPr>
            <a:r>
              <a:rPr lang="en-US" b="1" dirty="0" smtClean="0"/>
              <a:t>Sorting algorithms using </a:t>
            </a:r>
            <a:r>
              <a:rPr lang="en-US" b="1" dirty="0"/>
              <a:t>a</a:t>
            </a:r>
            <a:r>
              <a:rPr lang="en-US" b="1" dirty="0" smtClean="0"/>
              <a:t>rrays</a:t>
            </a:r>
          </a:p>
          <a:p>
            <a:pPr lvl="1" eaLnBrk="1" hangingPunct="1"/>
            <a:r>
              <a:rPr lang="en-US" b="1" dirty="0" smtClean="0"/>
              <a:t>Elementary sorting techniques</a:t>
            </a:r>
          </a:p>
          <a:p>
            <a:pPr lvl="2"/>
            <a:r>
              <a:rPr lang="en-US" b="1" dirty="0" smtClean="0"/>
              <a:t>selection</a:t>
            </a:r>
            <a:r>
              <a:rPr lang="en-US" dirty="0" smtClean="0"/>
              <a:t> </a:t>
            </a:r>
            <a:r>
              <a:rPr lang="en-US" b="1" dirty="0" smtClean="0"/>
              <a:t>sort; insertion</a:t>
            </a:r>
            <a:r>
              <a:rPr lang="en-US" dirty="0" smtClean="0"/>
              <a:t> </a:t>
            </a:r>
            <a:r>
              <a:rPr lang="en-US" b="1" dirty="0" smtClean="0"/>
              <a:t>sort</a:t>
            </a:r>
          </a:p>
          <a:p>
            <a:pPr lvl="1"/>
            <a:r>
              <a:rPr lang="en-US" b="1" dirty="0" smtClean="0"/>
              <a:t>Efficient sorting techniques </a:t>
            </a:r>
          </a:p>
          <a:p>
            <a:pPr lvl="2"/>
            <a:r>
              <a:rPr lang="en-US" b="1" dirty="0" smtClean="0"/>
              <a:t>merge-sort; quick-sort</a:t>
            </a:r>
            <a:endParaRPr lang="en-US" dirty="0" smtClean="0"/>
          </a:p>
          <a:p>
            <a:pPr eaLnBrk="1" hangingPunct="1">
              <a:buClr>
                <a:srgbClr val="0000CC"/>
              </a:buClr>
            </a:pPr>
            <a:r>
              <a:rPr lang="en-US" i="1" dirty="0" smtClean="0"/>
              <a:t>Guide</a:t>
            </a:r>
          </a:p>
        </p:txBody>
      </p:sp>
      <p:sp>
        <p:nvSpPr>
          <p:cNvPr id="4099" name="Slide Number Placeholder 5"/>
          <p:cNvSpPr>
            <a:spLocks noGrp="1"/>
          </p:cNvSpPr>
          <p:nvPr>
            <p:ph type="sldNum" sz="quarter" idx="4294967295"/>
          </p:nvPr>
        </p:nvSpPr>
        <p:spPr>
          <a:xfrm>
            <a:off x="8686800" y="6400800"/>
            <a:ext cx="457200" cy="304800"/>
          </a:xfrm>
          <a:prstGeom prst="rect">
            <a:avLst/>
          </a:prstGeom>
          <a:noFill/>
        </p:spPr>
        <p:txBody>
          <a:bodyPr/>
          <a:lstStyle/>
          <a:p>
            <a:fld id="{505B38A1-C64C-4D95-AE6F-C847BEB8EE34}" type="slidenum">
              <a:rPr lang="en-AU" smtClean="0"/>
              <a:pPr/>
              <a:t>2</a:t>
            </a:fld>
            <a:endParaRPr lang="en-AU" smtClean="0"/>
          </a:p>
        </p:txBody>
      </p:sp>
    </p:spTree>
  </p:cSld>
  <p:clrMapOvr>
    <a:masterClrMapping/>
  </p:clrMapOvr>
  <p:transition>
    <p:cover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9171"/>
            <a:ext cx="9143999" cy="1124873"/>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6386" name="Rectangle 5"/>
          <p:cNvSpPr>
            <a:spLocks noGrp="1" noChangeArrowheads="1"/>
          </p:cNvSpPr>
          <p:nvPr>
            <p:ph type="title"/>
          </p:nvPr>
        </p:nvSpPr>
        <p:spPr>
          <a:xfrm>
            <a:off x="1787252" y="116632"/>
            <a:ext cx="4968552" cy="461962"/>
          </a:xfrm>
          <a:noFill/>
          <a:ln w="12700">
            <a:solidFill>
              <a:schemeClr val="tx1"/>
            </a:solidFill>
            <a:miter lim="800000"/>
            <a:headEnd/>
            <a:tailEnd/>
          </a:ln>
        </p:spPr>
        <p:txBody>
          <a:bodyPr/>
          <a:lstStyle/>
          <a:p>
            <a:r>
              <a:rPr lang="en-US" sz="3600" b="1" dirty="0">
                <a:solidFill>
                  <a:srgbClr val="FF3300"/>
                </a:solidFill>
                <a:cs typeface="Times New Roman" pitchFamily="18" charset="0"/>
              </a:rPr>
              <a:t>Merge-sort </a:t>
            </a:r>
            <a:r>
              <a:rPr lang="en-US" sz="3600" b="1" dirty="0" smtClean="0">
                <a:solidFill>
                  <a:srgbClr val="FF3300"/>
                </a:solidFill>
                <a:cs typeface="Times New Roman" pitchFamily="18" charset="0"/>
              </a:rPr>
              <a:t>(3)</a:t>
            </a:r>
            <a:r>
              <a:rPr lang="en-US" sz="3600" b="1" dirty="0" smtClean="0">
                <a:solidFill>
                  <a:srgbClr val="FF0000"/>
                </a:solidFill>
                <a:latin typeface="Times New Roman" pitchFamily="18" charset="0"/>
              </a:rPr>
              <a:t>: example</a:t>
            </a:r>
          </a:p>
        </p:txBody>
      </p:sp>
      <p:sp>
        <p:nvSpPr>
          <p:cNvPr id="16653" name="Date Placeholder 3"/>
          <p:cNvSpPr>
            <a:spLocks noGrp="1"/>
          </p:cNvSpPr>
          <p:nvPr>
            <p:ph type="dt" sz="half" idx="4294967295"/>
          </p:nvPr>
        </p:nvSpPr>
        <p:spPr>
          <a:xfrm>
            <a:off x="0" y="6497638"/>
            <a:ext cx="6842125" cy="360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dirty="0">
                <a:latin typeface="Comic Sans MS" pitchFamily="66" charset="0"/>
              </a:rPr>
              <a:t>Data Structures and Algorithms in Java, Third Edition	</a:t>
            </a:r>
            <a:r>
              <a:rPr lang="en-US" sz="1600" b="1" dirty="0" smtClean="0">
                <a:latin typeface="Comic Sans MS" pitchFamily="66" charset="0"/>
              </a:rPr>
              <a:t>, Ch09</a:t>
            </a:r>
            <a:r>
              <a:rPr lang="en-US" sz="1600" b="1" dirty="0" smtClean="0">
                <a:latin typeface="Calibri" pitchFamily="34" charset="0"/>
              </a:rPr>
              <a:t>–</a:t>
            </a:r>
            <a:fld id="{32AC3008-5B81-4673-8BDD-792729DEC2C4}" type="slidenum">
              <a:rPr lang="en-US" sz="1600" b="1" smtClean="0">
                <a:latin typeface="Comic Sans MS" pitchFamily="66" charset="0"/>
              </a:rPr>
              <a:pPr eaLnBrk="1" hangingPunct="1"/>
              <a:t>20</a:t>
            </a:fld>
            <a:endParaRPr lang="en-US" sz="1600" b="1" dirty="0">
              <a:latin typeface="Comic Sans MS" pitchFamily="66" charset="0"/>
            </a:endParaRPr>
          </a:p>
        </p:txBody>
      </p:sp>
      <p:graphicFrame>
        <p:nvGraphicFramePr>
          <p:cNvPr id="43014" name="Group 6"/>
          <p:cNvGraphicFramePr>
            <a:graphicFrameLocks noGrp="1"/>
          </p:cNvGraphicFramePr>
          <p:nvPr/>
        </p:nvGraphicFramePr>
        <p:xfrm>
          <a:off x="3338513" y="727075"/>
          <a:ext cx="2386012" cy="341376"/>
        </p:xfrm>
        <a:graphic>
          <a:graphicData uri="http://schemas.openxmlformats.org/drawingml/2006/table">
            <a:tbl>
              <a:tblPr/>
              <a:tblGrid>
                <a:gridCol w="265112"/>
                <a:gridCol w="265113"/>
                <a:gridCol w="265112"/>
                <a:gridCol w="265113"/>
                <a:gridCol w="265112"/>
                <a:gridCol w="265113"/>
                <a:gridCol w="265112"/>
                <a:gridCol w="265113"/>
                <a:gridCol w="265112"/>
              </a:tblGrid>
              <a:tr h="230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78" name="Group 470"/>
          <p:cNvGraphicFramePr>
            <a:graphicFrameLocks noGrp="1"/>
          </p:cNvGraphicFramePr>
          <p:nvPr/>
        </p:nvGraphicFramePr>
        <p:xfrm>
          <a:off x="2209800" y="1414463"/>
          <a:ext cx="1325563" cy="346075"/>
        </p:xfrm>
        <a:graphic>
          <a:graphicData uri="http://schemas.openxmlformats.org/drawingml/2006/table">
            <a:tbl>
              <a:tblPr/>
              <a:tblGrid>
                <a:gridCol w="265113"/>
                <a:gridCol w="265112"/>
                <a:gridCol w="265113"/>
                <a:gridCol w="265112"/>
                <a:gridCol w="265113"/>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76" name="Group 468"/>
          <p:cNvGraphicFramePr>
            <a:graphicFrameLocks noGrp="1"/>
          </p:cNvGraphicFramePr>
          <p:nvPr/>
        </p:nvGraphicFramePr>
        <p:xfrm>
          <a:off x="5435600" y="1385888"/>
          <a:ext cx="1073150" cy="344488"/>
        </p:xfrm>
        <a:graphic>
          <a:graphicData uri="http://schemas.openxmlformats.org/drawingml/2006/table">
            <a:tbl>
              <a:tblPr/>
              <a:tblGrid>
                <a:gridCol w="277813"/>
                <a:gridCol w="265112"/>
                <a:gridCol w="265113"/>
                <a:gridCol w="265112"/>
              </a:tblGrid>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105" name="Line 97"/>
          <p:cNvSpPr>
            <a:spLocks noChangeShapeType="1"/>
          </p:cNvSpPr>
          <p:nvPr/>
        </p:nvSpPr>
        <p:spPr bwMode="auto">
          <a:xfrm flipH="1">
            <a:off x="2843213" y="1068388"/>
            <a:ext cx="1038225"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106" name="Line 98"/>
          <p:cNvSpPr>
            <a:spLocks noChangeShapeType="1"/>
          </p:cNvSpPr>
          <p:nvPr/>
        </p:nvSpPr>
        <p:spPr bwMode="auto">
          <a:xfrm>
            <a:off x="5205413" y="1068388"/>
            <a:ext cx="74930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aphicFrame>
        <p:nvGraphicFramePr>
          <p:cNvPr id="43132" name="Group 124"/>
          <p:cNvGraphicFramePr>
            <a:graphicFrameLocks noGrp="1"/>
          </p:cNvGraphicFramePr>
          <p:nvPr/>
        </p:nvGraphicFramePr>
        <p:xfrm>
          <a:off x="1644650" y="2047875"/>
          <a:ext cx="795338" cy="346075"/>
        </p:xfrm>
        <a:graphic>
          <a:graphicData uri="http://schemas.openxmlformats.org/drawingml/2006/table">
            <a:tbl>
              <a:tblPr/>
              <a:tblGrid>
                <a:gridCol w="265113"/>
                <a:gridCol w="265112"/>
                <a:gridCol w="265113"/>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142" name="Line 134"/>
          <p:cNvSpPr>
            <a:spLocks noChangeShapeType="1"/>
          </p:cNvSpPr>
          <p:nvPr/>
        </p:nvSpPr>
        <p:spPr bwMode="auto">
          <a:xfrm flipH="1">
            <a:off x="2036763" y="1760538"/>
            <a:ext cx="461962"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aphicFrame>
        <p:nvGraphicFramePr>
          <p:cNvPr id="43294" name="Group 286"/>
          <p:cNvGraphicFramePr>
            <a:graphicFrameLocks noGrp="1"/>
          </p:cNvGraphicFramePr>
          <p:nvPr/>
        </p:nvGraphicFramePr>
        <p:xfrm>
          <a:off x="1333500" y="2738438"/>
          <a:ext cx="530225" cy="341376"/>
        </p:xfrm>
        <a:graphic>
          <a:graphicData uri="http://schemas.openxmlformats.org/drawingml/2006/table">
            <a:tbl>
              <a:tblPr/>
              <a:tblGrid>
                <a:gridCol w="265113"/>
                <a:gridCol w="265112"/>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165" name="Group 157"/>
          <p:cNvGraphicFramePr>
            <a:graphicFrameLocks noGrp="1"/>
          </p:cNvGraphicFramePr>
          <p:nvPr/>
        </p:nvGraphicFramePr>
        <p:xfrm>
          <a:off x="2325688" y="2738438"/>
          <a:ext cx="265112" cy="346075"/>
        </p:xfrm>
        <a:graphic>
          <a:graphicData uri="http://schemas.openxmlformats.org/drawingml/2006/table">
            <a:tbl>
              <a:tblPr/>
              <a:tblGrid>
                <a:gridCol w="265112"/>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marL="18288" marR="18288" marT="18288" marB="182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174" name="Group 166"/>
          <p:cNvGraphicFramePr>
            <a:graphicFrameLocks noGrp="1"/>
          </p:cNvGraphicFramePr>
          <p:nvPr/>
        </p:nvGraphicFramePr>
        <p:xfrm>
          <a:off x="3097213" y="2738438"/>
          <a:ext cx="265112" cy="346075"/>
        </p:xfrm>
        <a:graphic>
          <a:graphicData uri="http://schemas.openxmlformats.org/drawingml/2006/table">
            <a:tbl>
              <a:tblPr/>
              <a:tblGrid>
                <a:gridCol w="265112"/>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marL="18288" marR="18288" marT="18288" marB="182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06" name="Group 398"/>
          <p:cNvGraphicFramePr>
            <a:graphicFrameLocks noGrp="1"/>
          </p:cNvGraphicFramePr>
          <p:nvPr/>
        </p:nvGraphicFramePr>
        <p:xfrm>
          <a:off x="6242050" y="2047875"/>
          <a:ext cx="530225" cy="346075"/>
        </p:xfrm>
        <a:graphic>
          <a:graphicData uri="http://schemas.openxmlformats.org/drawingml/2006/table">
            <a:tbl>
              <a:tblPr/>
              <a:tblGrid>
                <a:gridCol w="265113"/>
                <a:gridCol w="265112"/>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354" name="Group 346"/>
          <p:cNvGraphicFramePr>
            <a:graphicFrameLocks noGrp="1"/>
          </p:cNvGraphicFramePr>
          <p:nvPr/>
        </p:nvGraphicFramePr>
        <p:xfrm>
          <a:off x="3305175" y="6194425"/>
          <a:ext cx="2386013" cy="346075"/>
        </p:xfrm>
        <a:graphic>
          <a:graphicData uri="http://schemas.openxmlformats.org/drawingml/2006/table">
            <a:tbl>
              <a:tblPr/>
              <a:tblGrid>
                <a:gridCol w="265113"/>
                <a:gridCol w="265112"/>
                <a:gridCol w="265113"/>
                <a:gridCol w="265112"/>
                <a:gridCol w="265113"/>
                <a:gridCol w="265112"/>
                <a:gridCol w="265113"/>
                <a:gridCol w="265112"/>
                <a:gridCol w="265113"/>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275" name="Group 267"/>
          <p:cNvGraphicFramePr>
            <a:graphicFrameLocks noGrp="1"/>
          </p:cNvGraphicFramePr>
          <p:nvPr>
            <p:extLst>
              <p:ext uri="{D42A27DB-BD31-4B8C-83A1-F6EECF244321}">
                <p14:modId xmlns:p14="http://schemas.microsoft.com/office/powerpoint/2010/main" val="1186834181"/>
              </p:ext>
            </p:extLst>
          </p:nvPr>
        </p:nvGraphicFramePr>
        <p:xfrm>
          <a:off x="3292475" y="2049463"/>
          <a:ext cx="530225" cy="344488"/>
        </p:xfrm>
        <a:graphic>
          <a:graphicData uri="http://schemas.openxmlformats.org/drawingml/2006/table">
            <a:tbl>
              <a:tblPr/>
              <a:tblGrid>
                <a:gridCol w="265113"/>
                <a:gridCol w="265112"/>
              </a:tblGrid>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283" name="Line 275"/>
          <p:cNvSpPr>
            <a:spLocks noChangeShapeType="1"/>
          </p:cNvSpPr>
          <p:nvPr/>
        </p:nvSpPr>
        <p:spPr bwMode="auto">
          <a:xfrm>
            <a:off x="3246438" y="1760538"/>
            <a:ext cx="288925"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aphicFrame>
        <p:nvGraphicFramePr>
          <p:cNvPr id="43285" name="Group 277"/>
          <p:cNvGraphicFramePr>
            <a:graphicFrameLocks noGrp="1"/>
          </p:cNvGraphicFramePr>
          <p:nvPr/>
        </p:nvGraphicFramePr>
        <p:xfrm>
          <a:off x="5148263" y="2049463"/>
          <a:ext cx="530225" cy="344488"/>
        </p:xfrm>
        <a:graphic>
          <a:graphicData uri="http://schemas.openxmlformats.org/drawingml/2006/table">
            <a:tbl>
              <a:tblPr/>
              <a:tblGrid>
                <a:gridCol w="265112"/>
                <a:gridCol w="265113"/>
              </a:tblGrid>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295" name="Group 287"/>
          <p:cNvGraphicFramePr>
            <a:graphicFrameLocks noGrp="1"/>
          </p:cNvGraphicFramePr>
          <p:nvPr/>
        </p:nvGraphicFramePr>
        <p:xfrm>
          <a:off x="3708400" y="2738438"/>
          <a:ext cx="265113" cy="346075"/>
        </p:xfrm>
        <a:graphic>
          <a:graphicData uri="http://schemas.openxmlformats.org/drawingml/2006/table">
            <a:tbl>
              <a:tblPr/>
              <a:tblGrid>
                <a:gridCol w="265113"/>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marL="18288" marR="18288" marT="18288" marB="182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301" name="Line 293"/>
          <p:cNvSpPr>
            <a:spLocks noChangeShapeType="1"/>
          </p:cNvSpPr>
          <p:nvPr/>
        </p:nvSpPr>
        <p:spPr bwMode="auto">
          <a:xfrm flipH="1">
            <a:off x="3246438" y="2393950"/>
            <a:ext cx="173037"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aphicFrame>
        <p:nvGraphicFramePr>
          <p:cNvPr id="43450" name="Group 442"/>
          <p:cNvGraphicFramePr>
            <a:graphicFrameLocks noGrp="1"/>
          </p:cNvGraphicFramePr>
          <p:nvPr/>
        </p:nvGraphicFramePr>
        <p:xfrm>
          <a:off x="1289050" y="4121150"/>
          <a:ext cx="530225" cy="346075"/>
        </p:xfrm>
        <a:graphic>
          <a:graphicData uri="http://schemas.openxmlformats.org/drawingml/2006/table">
            <a:tbl>
              <a:tblPr/>
              <a:tblGrid>
                <a:gridCol w="265113"/>
                <a:gridCol w="265112"/>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344" name="Group 336"/>
          <p:cNvGraphicFramePr>
            <a:graphicFrameLocks noGrp="1"/>
          </p:cNvGraphicFramePr>
          <p:nvPr/>
        </p:nvGraphicFramePr>
        <p:xfrm>
          <a:off x="1633538" y="4754563"/>
          <a:ext cx="795337" cy="346075"/>
        </p:xfrm>
        <a:graphic>
          <a:graphicData uri="http://schemas.openxmlformats.org/drawingml/2006/table">
            <a:tbl>
              <a:tblPr/>
              <a:tblGrid>
                <a:gridCol w="265112"/>
                <a:gridCol w="265113"/>
                <a:gridCol w="265112"/>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355" name="Group 347"/>
          <p:cNvGraphicFramePr>
            <a:graphicFrameLocks noGrp="1"/>
          </p:cNvGraphicFramePr>
          <p:nvPr/>
        </p:nvGraphicFramePr>
        <p:xfrm>
          <a:off x="3305175" y="4754563"/>
          <a:ext cx="530225" cy="344488"/>
        </p:xfrm>
        <a:graphic>
          <a:graphicData uri="http://schemas.openxmlformats.org/drawingml/2006/table">
            <a:tbl>
              <a:tblPr/>
              <a:tblGrid>
                <a:gridCol w="265113"/>
                <a:gridCol w="265112"/>
              </a:tblGrid>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73" name="Group 465"/>
          <p:cNvGraphicFramePr>
            <a:graphicFrameLocks noGrp="1"/>
          </p:cNvGraphicFramePr>
          <p:nvPr/>
        </p:nvGraphicFramePr>
        <p:xfrm>
          <a:off x="2117725" y="5446713"/>
          <a:ext cx="1325563" cy="347663"/>
        </p:xfrm>
        <a:graphic>
          <a:graphicData uri="http://schemas.openxmlformats.org/drawingml/2006/table">
            <a:tbl>
              <a:tblPr/>
              <a:tblGrid>
                <a:gridCol w="265113"/>
                <a:gridCol w="265112"/>
                <a:gridCol w="265113"/>
                <a:gridCol w="265112"/>
                <a:gridCol w="265113"/>
              </a:tblGrid>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377" name="Group 369"/>
          <p:cNvGraphicFramePr>
            <a:graphicFrameLocks noGrp="1"/>
          </p:cNvGraphicFramePr>
          <p:nvPr/>
        </p:nvGraphicFramePr>
        <p:xfrm>
          <a:off x="5148263" y="4754563"/>
          <a:ext cx="530225" cy="344488"/>
        </p:xfrm>
        <a:graphic>
          <a:graphicData uri="http://schemas.openxmlformats.org/drawingml/2006/table">
            <a:tbl>
              <a:tblPr/>
              <a:tblGrid>
                <a:gridCol w="265112"/>
                <a:gridCol w="265113"/>
              </a:tblGrid>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385" name="Group 377"/>
          <p:cNvGraphicFramePr>
            <a:graphicFrameLocks noGrp="1"/>
          </p:cNvGraphicFramePr>
          <p:nvPr/>
        </p:nvGraphicFramePr>
        <p:xfrm>
          <a:off x="6288088" y="4754563"/>
          <a:ext cx="530225" cy="344488"/>
        </p:xfrm>
        <a:graphic>
          <a:graphicData uri="http://schemas.openxmlformats.org/drawingml/2006/table">
            <a:tbl>
              <a:tblPr/>
              <a:tblGrid>
                <a:gridCol w="265112"/>
                <a:gridCol w="265113"/>
              </a:tblGrid>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68" name="Group 460"/>
          <p:cNvGraphicFramePr>
            <a:graphicFrameLocks noGrp="1"/>
          </p:cNvGraphicFramePr>
          <p:nvPr/>
        </p:nvGraphicFramePr>
        <p:xfrm>
          <a:off x="5435600" y="5446713"/>
          <a:ext cx="1060450" cy="346075"/>
        </p:xfrm>
        <a:graphic>
          <a:graphicData uri="http://schemas.openxmlformats.org/drawingml/2006/table">
            <a:tbl>
              <a:tblPr/>
              <a:tblGrid>
                <a:gridCol w="265113"/>
                <a:gridCol w="265112"/>
                <a:gridCol w="265113"/>
                <a:gridCol w="265112"/>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marL="18288" marR="18288" marT="18288" marB="18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407" name="Line 399"/>
          <p:cNvSpPr>
            <a:spLocks noChangeShapeType="1"/>
          </p:cNvSpPr>
          <p:nvPr/>
        </p:nvSpPr>
        <p:spPr bwMode="auto">
          <a:xfrm>
            <a:off x="3708400" y="2393950"/>
            <a:ext cx="114300" cy="3444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aphicFrame>
        <p:nvGraphicFramePr>
          <p:cNvPr id="43408" name="Group 400"/>
          <p:cNvGraphicFramePr>
            <a:graphicFrameLocks noGrp="1"/>
          </p:cNvGraphicFramePr>
          <p:nvPr/>
        </p:nvGraphicFramePr>
        <p:xfrm>
          <a:off x="6057900" y="2738438"/>
          <a:ext cx="265113" cy="346075"/>
        </p:xfrm>
        <a:graphic>
          <a:graphicData uri="http://schemas.openxmlformats.org/drawingml/2006/table">
            <a:tbl>
              <a:tblPr/>
              <a:tblGrid>
                <a:gridCol w="265113"/>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marL="18288" marR="18288" marT="18288" marB="182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14" name="Group 406"/>
          <p:cNvGraphicFramePr>
            <a:graphicFrameLocks noGrp="1"/>
          </p:cNvGraphicFramePr>
          <p:nvPr/>
        </p:nvGraphicFramePr>
        <p:xfrm>
          <a:off x="6669088" y="2738438"/>
          <a:ext cx="265112" cy="346075"/>
        </p:xfrm>
        <a:graphic>
          <a:graphicData uri="http://schemas.openxmlformats.org/drawingml/2006/table">
            <a:tbl>
              <a:tblPr/>
              <a:tblGrid>
                <a:gridCol w="265112"/>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420" name="Line 412"/>
          <p:cNvSpPr>
            <a:spLocks noChangeShapeType="1"/>
          </p:cNvSpPr>
          <p:nvPr/>
        </p:nvSpPr>
        <p:spPr bwMode="auto">
          <a:xfrm flipH="1">
            <a:off x="6207125" y="2393950"/>
            <a:ext cx="173038"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21" name="Line 413"/>
          <p:cNvSpPr>
            <a:spLocks noChangeShapeType="1"/>
          </p:cNvSpPr>
          <p:nvPr/>
        </p:nvSpPr>
        <p:spPr bwMode="auto">
          <a:xfrm>
            <a:off x="6669088" y="2393950"/>
            <a:ext cx="114300" cy="3444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aphicFrame>
        <p:nvGraphicFramePr>
          <p:cNvPr id="43422" name="Group 414"/>
          <p:cNvGraphicFramePr>
            <a:graphicFrameLocks noGrp="1"/>
          </p:cNvGraphicFramePr>
          <p:nvPr/>
        </p:nvGraphicFramePr>
        <p:xfrm>
          <a:off x="4962525" y="2738438"/>
          <a:ext cx="265113" cy="346075"/>
        </p:xfrm>
        <a:graphic>
          <a:graphicData uri="http://schemas.openxmlformats.org/drawingml/2006/table">
            <a:tbl>
              <a:tblPr/>
              <a:tblGrid>
                <a:gridCol w="265113"/>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marL="18288" marR="18288" marT="18288" marB="182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28" name="Group 420"/>
          <p:cNvGraphicFramePr>
            <a:graphicFrameLocks noGrp="1"/>
          </p:cNvGraphicFramePr>
          <p:nvPr/>
        </p:nvGraphicFramePr>
        <p:xfrm>
          <a:off x="5573713" y="2738438"/>
          <a:ext cx="265112" cy="346075"/>
        </p:xfrm>
        <a:graphic>
          <a:graphicData uri="http://schemas.openxmlformats.org/drawingml/2006/table">
            <a:tbl>
              <a:tblPr/>
              <a:tblGrid>
                <a:gridCol w="265112"/>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marL="18288" marR="18288" marT="18288" marB="182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434" name="Line 426"/>
          <p:cNvSpPr>
            <a:spLocks noChangeShapeType="1"/>
          </p:cNvSpPr>
          <p:nvPr/>
        </p:nvSpPr>
        <p:spPr bwMode="auto">
          <a:xfrm flipH="1">
            <a:off x="5111750" y="2393950"/>
            <a:ext cx="173038"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35" name="Line 427"/>
          <p:cNvSpPr>
            <a:spLocks noChangeShapeType="1"/>
          </p:cNvSpPr>
          <p:nvPr/>
        </p:nvSpPr>
        <p:spPr bwMode="auto">
          <a:xfrm>
            <a:off x="5573713" y="2393950"/>
            <a:ext cx="114300" cy="3444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aphicFrame>
        <p:nvGraphicFramePr>
          <p:cNvPr id="43436" name="Group 428"/>
          <p:cNvGraphicFramePr>
            <a:graphicFrameLocks noGrp="1"/>
          </p:cNvGraphicFramePr>
          <p:nvPr/>
        </p:nvGraphicFramePr>
        <p:xfrm>
          <a:off x="1116013" y="3430588"/>
          <a:ext cx="265112" cy="346075"/>
        </p:xfrm>
        <a:graphic>
          <a:graphicData uri="http://schemas.openxmlformats.org/drawingml/2006/table">
            <a:tbl>
              <a:tblPr/>
              <a:tblGrid>
                <a:gridCol w="265112"/>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marL="18288" marR="18288" marT="18288" marB="182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42" name="Group 434"/>
          <p:cNvGraphicFramePr>
            <a:graphicFrameLocks noGrp="1"/>
          </p:cNvGraphicFramePr>
          <p:nvPr/>
        </p:nvGraphicFramePr>
        <p:xfrm>
          <a:off x="1727200" y="3430588"/>
          <a:ext cx="265113" cy="346075"/>
        </p:xfrm>
        <a:graphic>
          <a:graphicData uri="http://schemas.openxmlformats.org/drawingml/2006/table">
            <a:tbl>
              <a:tblPr/>
              <a:tblGrid>
                <a:gridCol w="265113"/>
              </a:tblGrid>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marL="18288" marR="18288" marT="18288" marB="182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448" name="Line 440"/>
          <p:cNvSpPr>
            <a:spLocks noChangeShapeType="1"/>
          </p:cNvSpPr>
          <p:nvPr/>
        </p:nvSpPr>
        <p:spPr bwMode="auto">
          <a:xfrm flipH="1">
            <a:off x="1265238" y="3086100"/>
            <a:ext cx="173037"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49" name="Line 441"/>
          <p:cNvSpPr>
            <a:spLocks noChangeShapeType="1"/>
          </p:cNvSpPr>
          <p:nvPr/>
        </p:nvSpPr>
        <p:spPr bwMode="auto">
          <a:xfrm>
            <a:off x="1727200" y="3086100"/>
            <a:ext cx="114300" cy="3444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51" name="Line 443"/>
          <p:cNvSpPr>
            <a:spLocks noChangeShapeType="1"/>
          </p:cNvSpPr>
          <p:nvPr/>
        </p:nvSpPr>
        <p:spPr bwMode="auto">
          <a:xfrm flipH="1">
            <a:off x="1692275" y="3776663"/>
            <a:ext cx="173038"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52" name="Line 444"/>
          <p:cNvSpPr>
            <a:spLocks noChangeShapeType="1"/>
          </p:cNvSpPr>
          <p:nvPr/>
        </p:nvSpPr>
        <p:spPr bwMode="auto">
          <a:xfrm>
            <a:off x="1230313" y="3776663"/>
            <a:ext cx="173037" cy="3429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55" name="Line 447"/>
          <p:cNvSpPr>
            <a:spLocks noChangeShapeType="1"/>
          </p:cNvSpPr>
          <p:nvPr/>
        </p:nvSpPr>
        <p:spPr bwMode="auto">
          <a:xfrm>
            <a:off x="2325688" y="2393950"/>
            <a:ext cx="114300" cy="3444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56" name="Line 448"/>
          <p:cNvSpPr>
            <a:spLocks noChangeShapeType="1"/>
          </p:cNvSpPr>
          <p:nvPr/>
        </p:nvSpPr>
        <p:spPr bwMode="auto">
          <a:xfrm flipH="1">
            <a:off x="1576388" y="2393950"/>
            <a:ext cx="173037"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57" name="Line 449"/>
          <p:cNvSpPr>
            <a:spLocks noChangeShapeType="1"/>
          </p:cNvSpPr>
          <p:nvPr/>
        </p:nvSpPr>
        <p:spPr bwMode="auto">
          <a:xfrm flipH="1">
            <a:off x="5435600" y="1701800"/>
            <a:ext cx="288925"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58" name="Line 450"/>
          <p:cNvSpPr>
            <a:spLocks noChangeShapeType="1"/>
          </p:cNvSpPr>
          <p:nvPr/>
        </p:nvSpPr>
        <p:spPr bwMode="auto">
          <a:xfrm>
            <a:off x="6242050" y="1701800"/>
            <a:ext cx="230188" cy="3444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59" name="Line 451"/>
          <p:cNvSpPr>
            <a:spLocks noChangeShapeType="1"/>
          </p:cNvSpPr>
          <p:nvPr/>
        </p:nvSpPr>
        <p:spPr bwMode="auto">
          <a:xfrm>
            <a:off x="1519238" y="4467225"/>
            <a:ext cx="344487" cy="2873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61" name="Line 453"/>
          <p:cNvSpPr>
            <a:spLocks noChangeShapeType="1"/>
          </p:cNvSpPr>
          <p:nvPr/>
        </p:nvSpPr>
        <p:spPr bwMode="auto">
          <a:xfrm flipH="1">
            <a:off x="3708400" y="3084513"/>
            <a:ext cx="114300" cy="1670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62" name="Line 454"/>
          <p:cNvSpPr>
            <a:spLocks noChangeShapeType="1"/>
          </p:cNvSpPr>
          <p:nvPr/>
        </p:nvSpPr>
        <p:spPr bwMode="auto">
          <a:xfrm>
            <a:off x="3189288" y="3084513"/>
            <a:ext cx="230187" cy="1670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63" name="Line 455"/>
          <p:cNvSpPr>
            <a:spLocks noChangeShapeType="1"/>
          </p:cNvSpPr>
          <p:nvPr/>
        </p:nvSpPr>
        <p:spPr bwMode="auto">
          <a:xfrm flipH="1">
            <a:off x="2152650" y="3084513"/>
            <a:ext cx="287338" cy="1670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64" name="Line 456"/>
          <p:cNvSpPr>
            <a:spLocks noChangeShapeType="1"/>
          </p:cNvSpPr>
          <p:nvPr/>
        </p:nvSpPr>
        <p:spPr bwMode="auto">
          <a:xfrm>
            <a:off x="5032375" y="3084513"/>
            <a:ext cx="230188" cy="1670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65" name="Line 457"/>
          <p:cNvSpPr>
            <a:spLocks noChangeShapeType="1"/>
          </p:cNvSpPr>
          <p:nvPr/>
        </p:nvSpPr>
        <p:spPr bwMode="auto">
          <a:xfrm flipH="1">
            <a:off x="5551488" y="3084513"/>
            <a:ext cx="114300" cy="1670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66" name="Line 458"/>
          <p:cNvSpPr>
            <a:spLocks noChangeShapeType="1"/>
          </p:cNvSpPr>
          <p:nvPr/>
        </p:nvSpPr>
        <p:spPr bwMode="auto">
          <a:xfrm>
            <a:off x="6184900" y="3084513"/>
            <a:ext cx="230188" cy="1670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67" name="Line 459"/>
          <p:cNvSpPr>
            <a:spLocks noChangeShapeType="1"/>
          </p:cNvSpPr>
          <p:nvPr/>
        </p:nvSpPr>
        <p:spPr bwMode="auto">
          <a:xfrm flipH="1">
            <a:off x="6704013" y="3084513"/>
            <a:ext cx="114300" cy="1670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69" name="Line 461"/>
          <p:cNvSpPr>
            <a:spLocks noChangeShapeType="1"/>
          </p:cNvSpPr>
          <p:nvPr/>
        </p:nvSpPr>
        <p:spPr bwMode="auto">
          <a:xfrm>
            <a:off x="5435600" y="5100638"/>
            <a:ext cx="230188"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70" name="Line 462"/>
          <p:cNvSpPr>
            <a:spLocks noChangeShapeType="1"/>
          </p:cNvSpPr>
          <p:nvPr/>
        </p:nvSpPr>
        <p:spPr bwMode="auto">
          <a:xfrm flipH="1">
            <a:off x="6300788" y="5100638"/>
            <a:ext cx="288925"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71" name="Line 463"/>
          <p:cNvSpPr>
            <a:spLocks noChangeShapeType="1"/>
          </p:cNvSpPr>
          <p:nvPr/>
        </p:nvSpPr>
        <p:spPr bwMode="auto">
          <a:xfrm flipH="1">
            <a:off x="3246438" y="5100638"/>
            <a:ext cx="288925"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72" name="Line 464"/>
          <p:cNvSpPr>
            <a:spLocks noChangeShapeType="1"/>
          </p:cNvSpPr>
          <p:nvPr/>
        </p:nvSpPr>
        <p:spPr bwMode="auto">
          <a:xfrm>
            <a:off x="2036763" y="5100638"/>
            <a:ext cx="230187" cy="346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74" name="Line 466"/>
          <p:cNvSpPr>
            <a:spLocks noChangeShapeType="1"/>
          </p:cNvSpPr>
          <p:nvPr/>
        </p:nvSpPr>
        <p:spPr bwMode="auto">
          <a:xfrm>
            <a:off x="2786063" y="5792788"/>
            <a:ext cx="1036637" cy="403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475" name="Line 467"/>
          <p:cNvSpPr>
            <a:spLocks noChangeShapeType="1"/>
          </p:cNvSpPr>
          <p:nvPr/>
        </p:nvSpPr>
        <p:spPr bwMode="auto">
          <a:xfrm flipH="1">
            <a:off x="5148263" y="5792788"/>
            <a:ext cx="806450" cy="403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 name="Rounded Rectangle 2"/>
          <p:cNvSpPr/>
          <p:nvPr/>
        </p:nvSpPr>
        <p:spPr>
          <a:xfrm>
            <a:off x="971600" y="1904206"/>
            <a:ext cx="6984776" cy="3369469"/>
          </a:xfrm>
          <a:prstGeom prst="roundRect">
            <a:avLst/>
          </a:prstGeom>
          <a:solidFill>
            <a:schemeClr val="accent1">
              <a:alpha val="8000"/>
            </a:schemeClr>
          </a:solidFill>
        </p:spPr>
        <p:style>
          <a:lnRef idx="1">
            <a:schemeClr val="accent1"/>
          </a:lnRef>
          <a:fillRef idx="3">
            <a:schemeClr val="accent1"/>
          </a:fillRef>
          <a:effectRef idx="2">
            <a:schemeClr val="accent1"/>
          </a:effectRef>
          <a:fontRef idx="minor">
            <a:schemeClr val="lt1"/>
          </a:fontRef>
        </p:style>
        <p:txBody>
          <a:bodyPr vert="eaVert" lIns="0" tIns="0" rIns="36000" bIns="0" rtlCol="0" anchor="t" anchorCtr="0"/>
          <a:lstStyle/>
          <a:p>
            <a:pPr algn="ctr"/>
            <a:r>
              <a:rPr lang="en-AU" dirty="0" smtClean="0">
                <a:solidFill>
                  <a:srgbClr val="FF0000"/>
                </a:solidFill>
                <a:latin typeface="Arial" panose="020B0604020202020204" pitchFamily="34" charset="0"/>
              </a:rPr>
              <a:t>This part hidden</a:t>
            </a:r>
            <a:endParaRPr lang="en-AU" dirty="0">
              <a:solidFill>
                <a:srgbClr val="FF0000"/>
              </a:solidFill>
              <a:latin typeface="Arial" panose="020B0604020202020204" pitchFamily="34" charset="0"/>
            </a:endParaRPr>
          </a:p>
        </p:txBody>
      </p:sp>
    </p:spTree>
    <p:extLst>
      <p:ext uri="{BB962C8B-B14F-4D97-AF65-F5344CB8AC3E}">
        <p14:creationId xmlns:p14="http://schemas.microsoft.com/office/powerpoint/2010/main" val="4259632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4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4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1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10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31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1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2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2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329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1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4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45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34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4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4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44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34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4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45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433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4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45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317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29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30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40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4335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4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462"/>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4347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47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47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4340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328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34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345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4342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342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343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43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4337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346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346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0"/>
                                          </p:stCondLst>
                                        </p:cTn>
                                        <p:tgtEl>
                                          <p:spTgt spid="4340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341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342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3421"/>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4338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346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3467"/>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4346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346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3470"/>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4335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347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347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05" grpId="0" animBg="1"/>
      <p:bldP spid="43106" grpId="0" animBg="1"/>
      <p:bldP spid="43142" grpId="0" animBg="1"/>
      <p:bldP spid="43283" grpId="0" animBg="1"/>
      <p:bldP spid="43301" grpId="0" animBg="1"/>
      <p:bldP spid="43407" grpId="0" animBg="1"/>
      <p:bldP spid="43420" grpId="0" animBg="1"/>
      <p:bldP spid="43421" grpId="0" animBg="1"/>
      <p:bldP spid="43434" grpId="0" animBg="1"/>
      <p:bldP spid="43435" grpId="0" animBg="1"/>
      <p:bldP spid="43448" grpId="0" animBg="1"/>
      <p:bldP spid="43449" grpId="0" animBg="1"/>
      <p:bldP spid="43451" grpId="0" animBg="1"/>
      <p:bldP spid="43452" grpId="0" animBg="1"/>
      <p:bldP spid="43455" grpId="0" animBg="1"/>
      <p:bldP spid="43456" grpId="0" animBg="1"/>
      <p:bldP spid="43457" grpId="0" animBg="1"/>
      <p:bldP spid="43458" grpId="0" animBg="1"/>
      <p:bldP spid="43459" grpId="0" animBg="1"/>
      <p:bldP spid="43461" grpId="0" animBg="1"/>
      <p:bldP spid="43462" grpId="0" animBg="1"/>
      <p:bldP spid="43463" grpId="0" animBg="1"/>
      <p:bldP spid="43464" grpId="0" animBg="1"/>
      <p:bldP spid="43465" grpId="0" animBg="1"/>
      <p:bldP spid="43466" grpId="0" animBg="1"/>
      <p:bldP spid="43467" grpId="0" animBg="1"/>
      <p:bldP spid="43469" grpId="0" animBg="1"/>
      <p:bldP spid="43470" grpId="0" animBg="1"/>
      <p:bldP spid="43471" grpId="0" animBg="1"/>
      <p:bldP spid="43472" grpId="0" animBg="1"/>
      <p:bldP spid="43474" grpId="0" animBg="1"/>
      <p:bldP spid="43475"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bwMode="auto">
          <a:xfrm>
            <a:off x="357158" y="1071546"/>
            <a:ext cx="7072362"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Merge-sort (4) – Recursive Strategy</a:t>
            </a:r>
            <a:endParaRPr lang="en-GB" sz="3600" b="1" dirty="0" smtClean="0">
              <a:solidFill>
                <a:srgbClr val="FF3300"/>
              </a:solidFill>
              <a:cs typeface="Times New Roman" pitchFamily="18" charset="0"/>
            </a:endParaRPr>
          </a:p>
        </p:txBody>
      </p:sp>
      <p:sp>
        <p:nvSpPr>
          <p:cNvPr id="17413" name="Rectangle 3"/>
          <p:cNvSpPr>
            <a:spLocks noGrp="1" noChangeArrowheads="1"/>
          </p:cNvSpPr>
          <p:nvPr>
            <p:ph idx="1"/>
          </p:nvPr>
        </p:nvSpPr>
        <p:spPr>
          <a:xfrm>
            <a:off x="228600" y="2209800"/>
            <a:ext cx="8915400" cy="4114800"/>
          </a:xfrm>
        </p:spPr>
        <p:txBody>
          <a:bodyPr/>
          <a:lstStyle/>
          <a:p>
            <a:pPr marL="381000" indent="-381000" eaLnBrk="1" hangingPunct="1">
              <a:lnSpc>
                <a:spcPct val="90000"/>
              </a:lnSpc>
              <a:tabLst>
                <a:tab pos="762000" algn="l"/>
                <a:tab pos="4953000" algn="l"/>
              </a:tabLst>
            </a:pPr>
            <a:r>
              <a:rPr lang="en-US" sz="2800" dirty="0" smtClean="0">
                <a:cs typeface="Times New Roman" pitchFamily="18" charset="0"/>
              </a:rPr>
              <a:t>Merge-sort is a </a:t>
            </a:r>
            <a:r>
              <a:rPr lang="en-US" sz="2800" b="1" i="1" dirty="0" smtClean="0">
                <a:cs typeface="Times New Roman" pitchFamily="18" charset="0"/>
              </a:rPr>
              <a:t>recursive</a:t>
            </a:r>
            <a:r>
              <a:rPr lang="en-US" sz="2800" dirty="0" smtClean="0">
                <a:cs typeface="Times New Roman" pitchFamily="18" charset="0"/>
              </a:rPr>
              <a:t> algorithm, i.e., the algorithm calls itself inside the body of the algorithm;</a:t>
            </a:r>
          </a:p>
          <a:p>
            <a:pPr marL="381000" indent="-381000" eaLnBrk="1" hangingPunct="1">
              <a:lnSpc>
                <a:spcPct val="90000"/>
              </a:lnSpc>
              <a:tabLst>
                <a:tab pos="762000" algn="l"/>
                <a:tab pos="4953000" algn="l"/>
              </a:tabLst>
            </a:pPr>
            <a:r>
              <a:rPr lang="en-US" sz="2800" dirty="0" smtClean="0">
                <a:cs typeface="Times New Roman" pitchFamily="18" charset="0"/>
              </a:rPr>
              <a:t>Step 1.1 and Step 1.2 both use the same idea of </a:t>
            </a:r>
            <a:r>
              <a:rPr lang="en-US" sz="2800" i="1" dirty="0" smtClean="0">
                <a:cs typeface="Times New Roman" pitchFamily="18" charset="0"/>
              </a:rPr>
              <a:t>merge-sort</a:t>
            </a:r>
            <a:r>
              <a:rPr lang="en-US" sz="2800" dirty="0" smtClean="0">
                <a:cs typeface="Times New Roman" pitchFamily="18" charset="0"/>
              </a:rPr>
              <a:t> to sort these “smaller” sub-arrays.</a:t>
            </a:r>
          </a:p>
          <a:p>
            <a:pPr marL="381000" indent="-381000">
              <a:lnSpc>
                <a:spcPct val="90000"/>
              </a:lnSpc>
              <a:tabLst>
                <a:tab pos="762000" algn="l"/>
                <a:tab pos="4953000" algn="l"/>
              </a:tabLst>
            </a:pPr>
            <a:r>
              <a:rPr lang="en-US" sz="2800" dirty="0" smtClean="0">
                <a:cs typeface="Times New Roman" pitchFamily="18" charset="0"/>
              </a:rPr>
              <a:t>For recursive algorithm, we must consider the “</a:t>
            </a:r>
            <a:r>
              <a:rPr lang="en-US" sz="2800" i="1" dirty="0" smtClean="0">
                <a:cs typeface="Times New Roman" pitchFamily="18" charset="0"/>
              </a:rPr>
              <a:t>exit</a:t>
            </a:r>
            <a:r>
              <a:rPr lang="en-US" sz="2800" dirty="0" smtClean="0">
                <a:cs typeface="Times New Roman" pitchFamily="18" charset="0"/>
              </a:rPr>
              <a:t>” condition (or </a:t>
            </a:r>
            <a:r>
              <a:rPr lang="en-US" sz="2800" i="1" dirty="0" smtClean="0">
                <a:cs typeface="Times New Roman" pitchFamily="18" charset="0"/>
              </a:rPr>
              <a:t>easy case</a:t>
            </a:r>
            <a:r>
              <a:rPr lang="en-US" sz="2800" dirty="0" smtClean="0">
                <a:cs typeface="Times New Roman" pitchFamily="18" charset="0"/>
              </a:rPr>
              <a:t>), and the recursive condition (or </a:t>
            </a:r>
            <a:r>
              <a:rPr lang="en-US" sz="2800" i="1" dirty="0" smtClean="0">
                <a:cs typeface="Times New Roman" pitchFamily="18" charset="0"/>
              </a:rPr>
              <a:t>hard case</a:t>
            </a:r>
            <a:r>
              <a:rPr lang="en-US" sz="2800" dirty="0" smtClean="0">
                <a:cs typeface="Times New Roman" pitchFamily="18" charset="0"/>
              </a:rPr>
              <a:t>) for recursion</a:t>
            </a:r>
          </a:p>
          <a:p>
            <a:pPr marL="781050" lvl="1" indent="-381000">
              <a:lnSpc>
                <a:spcPct val="90000"/>
              </a:lnSpc>
              <a:buFont typeface="Wingdings" pitchFamily="2" charset="2"/>
              <a:buChar char="§"/>
              <a:tabLst>
                <a:tab pos="762000" algn="l"/>
                <a:tab pos="4953000" algn="l"/>
              </a:tabLst>
            </a:pPr>
            <a:r>
              <a:rPr lang="en-US" sz="2400" i="1" dirty="0" smtClean="0">
                <a:cs typeface="Times New Roman" pitchFamily="18" charset="0"/>
              </a:rPr>
              <a:t>easy case: </a:t>
            </a:r>
            <a:r>
              <a:rPr lang="en-US" sz="2400" dirty="0" smtClean="0">
                <a:cs typeface="Times New Roman" pitchFamily="18" charset="0"/>
              </a:rPr>
              <a:t>no more sorting to do at all (e.g</a:t>
            </a:r>
            <a:r>
              <a:rPr lang="en-US" sz="2400" i="1" dirty="0" smtClean="0">
                <a:cs typeface="Times New Roman" pitchFamily="18" charset="0"/>
              </a:rPr>
              <a:t>., left</a:t>
            </a:r>
            <a:r>
              <a:rPr lang="en-US" sz="2400" i="1" dirty="0" smtClean="0">
                <a:cs typeface="Times New Roman" pitchFamily="18" charset="0"/>
                <a:sym typeface="Symbol"/>
              </a:rPr>
              <a:t>  </a:t>
            </a:r>
            <a:r>
              <a:rPr lang="en-US" sz="2400" i="1" dirty="0" smtClean="0">
                <a:cs typeface="Times New Roman" pitchFamily="18" charset="0"/>
              </a:rPr>
              <a:t>right</a:t>
            </a:r>
            <a:r>
              <a:rPr lang="en-US" sz="2400" dirty="0" smtClean="0">
                <a:cs typeface="Times New Roman" pitchFamily="18" charset="0"/>
              </a:rPr>
              <a:t>)</a:t>
            </a:r>
          </a:p>
          <a:p>
            <a:pPr marL="781050" lvl="1" indent="-381000">
              <a:lnSpc>
                <a:spcPct val="90000"/>
              </a:lnSpc>
              <a:buFont typeface="Wingdings" pitchFamily="2" charset="2"/>
              <a:buChar char="§"/>
              <a:tabLst>
                <a:tab pos="762000" algn="l"/>
                <a:tab pos="4953000" algn="l"/>
              </a:tabLst>
            </a:pPr>
            <a:r>
              <a:rPr lang="en-US" sz="2400" i="1" dirty="0" smtClean="0">
                <a:cs typeface="Times New Roman" pitchFamily="18" charset="0"/>
              </a:rPr>
              <a:t>hard case: </a:t>
            </a:r>
            <a:r>
              <a:rPr lang="en-US" sz="2400" dirty="0" smtClean="0">
                <a:cs typeface="Times New Roman" pitchFamily="18" charset="0"/>
              </a:rPr>
              <a:t>at least two values to be sorted (e.g., </a:t>
            </a:r>
            <a:r>
              <a:rPr lang="en-US" sz="2400" i="1" dirty="0" smtClean="0">
                <a:cs typeface="Times New Roman" pitchFamily="18" charset="0"/>
              </a:rPr>
              <a:t>left&lt;right</a:t>
            </a:r>
            <a:r>
              <a:rPr lang="en-US" sz="2400" dirty="0" smtClean="0">
                <a:cs typeface="Times New Roman" pitchFamily="18" charset="0"/>
              </a:rPr>
              <a:t>) </a:t>
            </a:r>
          </a:p>
        </p:txBody>
      </p:sp>
      <p:sp>
        <p:nvSpPr>
          <p:cNvPr id="18435" name="Slide Number Placeholder 5"/>
          <p:cNvSpPr>
            <a:spLocks noGrp="1"/>
          </p:cNvSpPr>
          <p:nvPr>
            <p:ph type="sldNum" sz="quarter" idx="4294967295"/>
          </p:nvPr>
        </p:nvSpPr>
        <p:spPr>
          <a:xfrm>
            <a:off x="8686800" y="6400800"/>
            <a:ext cx="457200" cy="304800"/>
          </a:xfrm>
          <a:prstGeom prst="rect">
            <a:avLst/>
          </a:prstGeom>
          <a:noFill/>
        </p:spPr>
        <p:txBody>
          <a:bodyPr/>
          <a:lstStyle/>
          <a:p>
            <a:fld id="{C2B77CBF-5632-4850-A7BB-BD3C76D85972}" type="slidenum">
              <a:rPr lang="en-AU" sz="1800" smtClean="0"/>
              <a:pPr/>
              <a:t>21</a:t>
            </a:fld>
            <a:endParaRPr lang="en-AU" sz="1800" dirty="0" smtClean="0"/>
          </a:p>
        </p:txBody>
      </p:sp>
      <p:sp>
        <p:nvSpPr>
          <p:cNvPr id="18438" name="Rectangle 7"/>
          <p:cNvSpPr>
            <a:spLocks noChangeArrowheads="1"/>
          </p:cNvSpPr>
          <p:nvPr/>
        </p:nvSpPr>
        <p:spPr bwMode="auto">
          <a:xfrm>
            <a:off x="0" y="0"/>
            <a:ext cx="9144000" cy="0"/>
          </a:xfrm>
          <a:prstGeom prst="rect">
            <a:avLst/>
          </a:prstGeom>
          <a:noFill/>
          <a:ln w="9525">
            <a:noFill/>
            <a:miter lim="800000"/>
            <a:headEnd/>
            <a:tailEnd/>
          </a:ln>
        </p:spPr>
        <p:txBody>
          <a:bodyPr wrap="none" lIns="54000" rIns="54000" anchor="ctr">
            <a:spAutoFit/>
          </a:bodyPr>
          <a:lstStyle/>
          <a:p>
            <a:endParaRPr lang="en-US"/>
          </a:p>
        </p:txBody>
      </p:sp>
      <p:sp>
        <p:nvSpPr>
          <p:cNvPr id="18439" name="Rectangle 9"/>
          <p:cNvSpPr>
            <a:spLocks noChangeArrowheads="1"/>
          </p:cNvSpPr>
          <p:nvPr/>
        </p:nvSpPr>
        <p:spPr bwMode="auto">
          <a:xfrm>
            <a:off x="0" y="0"/>
            <a:ext cx="9144000" cy="0"/>
          </a:xfrm>
          <a:prstGeom prst="rect">
            <a:avLst/>
          </a:prstGeom>
          <a:noFill/>
          <a:ln w="9525">
            <a:noFill/>
            <a:miter lim="800000"/>
            <a:headEnd/>
            <a:tailEnd/>
          </a:ln>
        </p:spPr>
        <p:txBody>
          <a:bodyPr wrap="none" lIns="54000" rIns="54000" anchor="ctr">
            <a:spAutoFit/>
          </a:bodyPr>
          <a:lstStyle/>
          <a:p>
            <a:endParaRPr lang="en-US"/>
          </a:p>
        </p:txBody>
      </p:sp>
    </p:spTree>
  </p:cSld>
  <p:clrMapOvr>
    <a:masterClrMapping/>
  </p:clrMapOvr>
  <p:transition>
    <p:cover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bwMode="auto">
          <a:xfrm>
            <a:off x="357158" y="1071546"/>
            <a:ext cx="51816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Merge-sort (5)</a:t>
            </a:r>
            <a:endParaRPr lang="en-GB" sz="3600" b="1" dirty="0" smtClean="0">
              <a:solidFill>
                <a:srgbClr val="FF3300"/>
              </a:solidFill>
              <a:cs typeface="Times New Roman" pitchFamily="18" charset="0"/>
            </a:endParaRPr>
          </a:p>
        </p:txBody>
      </p:sp>
      <p:sp>
        <p:nvSpPr>
          <p:cNvPr id="17413" name="Rectangle 3"/>
          <p:cNvSpPr>
            <a:spLocks noGrp="1" noChangeArrowheads="1"/>
          </p:cNvSpPr>
          <p:nvPr>
            <p:ph idx="1"/>
          </p:nvPr>
        </p:nvSpPr>
        <p:spPr>
          <a:xfrm>
            <a:off x="214282" y="1928802"/>
            <a:ext cx="8763000" cy="4114800"/>
          </a:xfrm>
        </p:spPr>
        <p:txBody>
          <a:bodyPr/>
          <a:lstStyle/>
          <a:p>
            <a:pPr marL="381000" indent="-381000" eaLnBrk="1" hangingPunct="1">
              <a:lnSpc>
                <a:spcPct val="90000"/>
              </a:lnSpc>
              <a:tabLst>
                <a:tab pos="762000" algn="l"/>
                <a:tab pos="4953000" algn="l"/>
              </a:tabLst>
            </a:pPr>
            <a:r>
              <a:rPr lang="en-US" sz="2800" dirty="0" smtClean="0">
                <a:cs typeface="Times New Roman" pitchFamily="18" charset="0"/>
              </a:rPr>
              <a:t>Analysis (counting comparisons):</a:t>
            </a:r>
          </a:p>
          <a:p>
            <a:pPr marL="781050" lvl="1" indent="-381000" eaLnBrk="1" hangingPunct="1">
              <a:lnSpc>
                <a:spcPct val="90000"/>
              </a:lnSpc>
              <a:buFont typeface="Wingdings" pitchFamily="2" charset="2"/>
              <a:buChar char="§"/>
              <a:tabLst>
                <a:tab pos="762000" algn="l"/>
                <a:tab pos="4953000" algn="l"/>
              </a:tabLst>
            </a:pPr>
            <a:r>
              <a:rPr lang="en-US" sz="2400" dirty="0" smtClean="0">
                <a:cs typeface="Times New Roman" pitchFamily="18" charset="0"/>
              </a:rPr>
              <a:t>Let </a:t>
            </a:r>
            <a:r>
              <a:rPr lang="en-US" sz="2400" i="1" dirty="0" smtClean="0">
                <a:cs typeface="Times New Roman" pitchFamily="18" charset="0"/>
              </a:rPr>
              <a:t>n</a:t>
            </a:r>
            <a:r>
              <a:rPr lang="en-US" sz="2400" dirty="0" smtClean="0">
                <a:cs typeface="Times New Roman" pitchFamily="18" charset="0"/>
              </a:rPr>
              <a:t> = </a:t>
            </a:r>
            <a:r>
              <a:rPr lang="en-US" sz="2400" i="1" dirty="0" smtClean="0">
                <a:cs typeface="Times New Roman" pitchFamily="18" charset="0"/>
              </a:rPr>
              <a:t>right</a:t>
            </a:r>
            <a:r>
              <a:rPr lang="en-US" sz="2400" dirty="0" smtClean="0">
                <a:cs typeface="Times New Roman" pitchFamily="18" charset="0"/>
              </a:rPr>
              <a:t>–</a:t>
            </a:r>
            <a:r>
              <a:rPr lang="en-US" sz="2400" i="1" dirty="0" smtClean="0">
                <a:cs typeface="Times New Roman" pitchFamily="18" charset="0"/>
              </a:rPr>
              <a:t>left</a:t>
            </a:r>
            <a:r>
              <a:rPr lang="en-US" sz="2400" dirty="0" smtClean="0">
                <a:cs typeface="Times New Roman" pitchFamily="18" charset="0"/>
              </a:rPr>
              <a:t>+1 be the length of the array</a:t>
            </a:r>
          </a:p>
          <a:p>
            <a:pPr marL="781050" lvl="1" indent="-381000" eaLnBrk="1" hangingPunct="1">
              <a:lnSpc>
                <a:spcPct val="90000"/>
              </a:lnSpc>
              <a:buFont typeface="Wingdings" pitchFamily="2" charset="2"/>
              <a:buChar char="§"/>
              <a:tabLst>
                <a:tab pos="762000" algn="l"/>
                <a:tab pos="4953000" algn="l"/>
              </a:tabLst>
            </a:pPr>
            <a:r>
              <a:rPr lang="en-US" sz="2400" dirty="0" smtClean="0">
                <a:cs typeface="Times New Roman" pitchFamily="18" charset="0"/>
              </a:rPr>
              <a:t>Let the total no. of comparisons required to sort </a:t>
            </a:r>
            <a:r>
              <a:rPr lang="en-US" sz="2400" i="1" dirty="0" smtClean="0">
                <a:cs typeface="Times New Roman" pitchFamily="18" charset="0"/>
              </a:rPr>
              <a:t>n</a:t>
            </a:r>
            <a:r>
              <a:rPr lang="en-US" sz="2400" dirty="0" smtClean="0">
                <a:cs typeface="Times New Roman" pitchFamily="18" charset="0"/>
              </a:rPr>
              <a:t> values be </a:t>
            </a:r>
            <a:r>
              <a:rPr lang="en-US" sz="2400" i="1" dirty="0">
                <a:cs typeface="Times New Roman" pitchFamily="18" charset="0"/>
              </a:rPr>
              <a:t>C</a:t>
            </a:r>
            <a:r>
              <a:rPr lang="en-US" sz="2400" dirty="0" smtClean="0">
                <a:cs typeface="Times New Roman" pitchFamily="18" charset="0"/>
              </a:rPr>
              <a:t>(</a:t>
            </a:r>
            <a:r>
              <a:rPr lang="en-US" sz="2400" i="1" dirty="0" smtClean="0">
                <a:cs typeface="Times New Roman" pitchFamily="18" charset="0"/>
              </a:rPr>
              <a:t>n</a:t>
            </a:r>
            <a:r>
              <a:rPr lang="en-US" sz="2400" dirty="0" smtClean="0">
                <a:cs typeface="Times New Roman" pitchFamily="18" charset="0"/>
              </a:rPr>
              <a:t>).</a:t>
            </a:r>
          </a:p>
          <a:p>
            <a:pPr marL="1181100" lvl="2" indent="-381000">
              <a:lnSpc>
                <a:spcPct val="90000"/>
              </a:lnSpc>
              <a:buFont typeface="Wingdings" pitchFamily="2" charset="2"/>
              <a:buChar char="§"/>
              <a:tabLst>
                <a:tab pos="762000" algn="l"/>
                <a:tab pos="4953000" algn="l"/>
              </a:tabLst>
            </a:pPr>
            <a:r>
              <a:rPr lang="en-US" sz="2000" dirty="0" smtClean="0">
                <a:cs typeface="Times New Roman" pitchFamily="18" charset="0"/>
              </a:rPr>
              <a:t>The left </a:t>
            </a:r>
            <a:r>
              <a:rPr lang="en-US" sz="2000" dirty="0" err="1" smtClean="0">
                <a:cs typeface="Times New Roman" pitchFamily="18" charset="0"/>
              </a:rPr>
              <a:t>subarray’s</a:t>
            </a:r>
            <a:r>
              <a:rPr lang="en-US" sz="2000" dirty="0" smtClean="0">
                <a:cs typeface="Times New Roman" pitchFamily="18" charset="0"/>
              </a:rPr>
              <a:t> length is about </a:t>
            </a:r>
            <a:r>
              <a:rPr lang="en-US" sz="2000" i="1" dirty="0" smtClean="0">
                <a:cs typeface="Times New Roman" pitchFamily="18" charset="0"/>
              </a:rPr>
              <a:t>n</a:t>
            </a:r>
            <a:r>
              <a:rPr lang="en-US" sz="2000" dirty="0" smtClean="0">
                <a:cs typeface="Times New Roman" pitchFamily="18" charset="0"/>
              </a:rPr>
              <a:t>/2, so step 1.2 takes about </a:t>
            </a:r>
            <a:r>
              <a:rPr lang="en-US" sz="2000" i="1" dirty="0">
                <a:cs typeface="Times New Roman" pitchFamily="18" charset="0"/>
              </a:rPr>
              <a:t>C</a:t>
            </a:r>
            <a:r>
              <a:rPr lang="en-US" sz="2000" dirty="0" smtClean="0">
                <a:cs typeface="Times New Roman" pitchFamily="18" charset="0"/>
              </a:rPr>
              <a:t>(</a:t>
            </a:r>
            <a:r>
              <a:rPr lang="en-US" sz="2000" i="1" dirty="0" smtClean="0">
                <a:cs typeface="Times New Roman" pitchFamily="18" charset="0"/>
              </a:rPr>
              <a:t>n</a:t>
            </a:r>
            <a:r>
              <a:rPr lang="en-US" sz="2000" dirty="0" smtClean="0">
                <a:cs typeface="Times New Roman" pitchFamily="18" charset="0"/>
              </a:rPr>
              <a:t>/2) comparisons to sort it.</a:t>
            </a:r>
          </a:p>
          <a:p>
            <a:pPr marL="1181100" lvl="2" indent="-381000">
              <a:lnSpc>
                <a:spcPct val="90000"/>
              </a:lnSpc>
              <a:buFont typeface="Wingdings" pitchFamily="2" charset="2"/>
              <a:buChar char="§"/>
              <a:tabLst>
                <a:tab pos="762000" algn="l"/>
                <a:tab pos="4953000" algn="l"/>
              </a:tabLst>
            </a:pPr>
            <a:r>
              <a:rPr lang="en-US" sz="2000" dirty="0" smtClean="0">
                <a:cs typeface="Times New Roman" pitchFamily="18" charset="0"/>
              </a:rPr>
              <a:t>Similarly, step 1.3 takes about </a:t>
            </a:r>
            <a:r>
              <a:rPr lang="en-US" sz="2000" i="1" dirty="0">
                <a:cs typeface="Times New Roman" pitchFamily="18" charset="0"/>
              </a:rPr>
              <a:t>C</a:t>
            </a:r>
            <a:r>
              <a:rPr lang="en-US" sz="2000" dirty="0" smtClean="0">
                <a:cs typeface="Times New Roman" pitchFamily="18" charset="0"/>
              </a:rPr>
              <a:t>(</a:t>
            </a:r>
            <a:r>
              <a:rPr lang="en-US" sz="2000" i="1" dirty="0" smtClean="0">
                <a:cs typeface="Times New Roman" pitchFamily="18" charset="0"/>
              </a:rPr>
              <a:t>n</a:t>
            </a:r>
            <a:r>
              <a:rPr lang="en-US" sz="2000" dirty="0" smtClean="0">
                <a:cs typeface="Times New Roman" pitchFamily="18" charset="0"/>
              </a:rPr>
              <a:t>/2) comparisons to sort the right </a:t>
            </a:r>
            <a:r>
              <a:rPr lang="en-US" sz="2000" dirty="0" err="1" smtClean="0">
                <a:cs typeface="Times New Roman" pitchFamily="18" charset="0"/>
              </a:rPr>
              <a:t>subarray</a:t>
            </a:r>
            <a:r>
              <a:rPr lang="en-US" sz="2000" dirty="0" smtClean="0">
                <a:cs typeface="Times New Roman" pitchFamily="18" charset="0"/>
              </a:rPr>
              <a:t>.</a:t>
            </a:r>
          </a:p>
          <a:p>
            <a:pPr marL="1181100" lvl="2" indent="-381000">
              <a:lnSpc>
                <a:spcPct val="90000"/>
              </a:lnSpc>
              <a:buFont typeface="Wingdings" pitchFamily="2" charset="2"/>
              <a:buChar char="§"/>
              <a:tabLst>
                <a:tab pos="762000" algn="l"/>
                <a:tab pos="4953000" algn="l"/>
              </a:tabLst>
            </a:pPr>
            <a:r>
              <a:rPr lang="en-US" sz="2000" dirty="0" smtClean="0">
                <a:cs typeface="Times New Roman" pitchFamily="18" charset="0"/>
              </a:rPr>
              <a:t>Step 1.4 takes about </a:t>
            </a:r>
            <a:r>
              <a:rPr lang="en-US" sz="2000" i="1" dirty="0" smtClean="0">
                <a:cs typeface="Times New Roman" pitchFamily="18" charset="0"/>
              </a:rPr>
              <a:t>n</a:t>
            </a:r>
            <a:r>
              <a:rPr lang="en-US" sz="2000" dirty="0" smtClean="0">
                <a:cs typeface="Times New Roman" pitchFamily="18" charset="0"/>
              </a:rPr>
              <a:t>–1 comparisons to merge the </a:t>
            </a:r>
            <a:r>
              <a:rPr lang="en-US" sz="2000" dirty="0" err="1" smtClean="0">
                <a:cs typeface="Times New Roman" pitchFamily="18" charset="0"/>
              </a:rPr>
              <a:t>subarrays</a:t>
            </a:r>
            <a:r>
              <a:rPr lang="en-US" sz="2000" dirty="0" smtClean="0">
                <a:cs typeface="Times New Roman" pitchFamily="18" charset="0"/>
              </a:rPr>
              <a:t>.</a:t>
            </a:r>
          </a:p>
          <a:p>
            <a:pPr marL="781050" lvl="1" indent="-381000" eaLnBrk="1" hangingPunct="1">
              <a:lnSpc>
                <a:spcPct val="90000"/>
              </a:lnSpc>
              <a:buFont typeface="Wingdings" pitchFamily="2" charset="2"/>
              <a:buChar char="§"/>
              <a:tabLst>
                <a:tab pos="762000" algn="l"/>
                <a:tab pos="4953000" algn="l"/>
              </a:tabLst>
            </a:pPr>
            <a:r>
              <a:rPr lang="en-US" sz="2400" dirty="0" smtClean="0">
                <a:cs typeface="Times New Roman" pitchFamily="18" charset="0"/>
              </a:rPr>
              <a:t>Therefore:</a:t>
            </a:r>
          </a:p>
          <a:p>
            <a:pPr marL="781050" lvl="1" indent="-381000" eaLnBrk="1" hangingPunct="1">
              <a:lnSpc>
                <a:spcPct val="90000"/>
              </a:lnSpc>
              <a:buFontTx/>
              <a:buNone/>
              <a:tabLst>
                <a:tab pos="762000" algn="l"/>
                <a:tab pos="4953000" algn="l"/>
              </a:tabLst>
            </a:pPr>
            <a:r>
              <a:rPr lang="en-US" sz="2400" dirty="0" smtClean="0">
                <a:cs typeface="Times New Roman" pitchFamily="18" charset="0"/>
              </a:rPr>
              <a:t>                      </a:t>
            </a:r>
            <a:r>
              <a:rPr lang="en-US" sz="2400" i="1" dirty="0">
                <a:cs typeface="Times New Roman" pitchFamily="18" charset="0"/>
              </a:rPr>
              <a:t>C</a:t>
            </a:r>
            <a:r>
              <a:rPr lang="en-US" sz="2400" i="1" dirty="0" smtClean="0">
                <a:cs typeface="Times New Roman" pitchFamily="18" charset="0"/>
              </a:rPr>
              <a:t>(n) = </a:t>
            </a:r>
          </a:p>
        </p:txBody>
      </p:sp>
      <p:sp>
        <p:nvSpPr>
          <p:cNvPr id="18435" name="Slide Number Placeholder 5"/>
          <p:cNvSpPr>
            <a:spLocks noGrp="1"/>
          </p:cNvSpPr>
          <p:nvPr>
            <p:ph type="sldNum" sz="quarter" idx="4294967295"/>
          </p:nvPr>
        </p:nvSpPr>
        <p:spPr>
          <a:xfrm>
            <a:off x="8686800" y="6400800"/>
            <a:ext cx="457200" cy="304800"/>
          </a:xfrm>
          <a:prstGeom prst="rect">
            <a:avLst/>
          </a:prstGeom>
          <a:noFill/>
        </p:spPr>
        <p:txBody>
          <a:bodyPr/>
          <a:lstStyle/>
          <a:p>
            <a:fld id="{C2B77CBF-5632-4850-A7BB-BD3C76D85972}" type="slidenum">
              <a:rPr lang="en-AU" sz="1800" smtClean="0"/>
              <a:pPr/>
              <a:t>22</a:t>
            </a:fld>
            <a:endParaRPr lang="en-AU" sz="1800" dirty="0" smtClean="0"/>
          </a:p>
        </p:txBody>
      </p:sp>
      <p:sp>
        <p:nvSpPr>
          <p:cNvPr id="18438" name="Rectangle 7"/>
          <p:cNvSpPr>
            <a:spLocks noChangeArrowheads="1"/>
          </p:cNvSpPr>
          <p:nvPr/>
        </p:nvSpPr>
        <p:spPr bwMode="auto">
          <a:xfrm>
            <a:off x="0" y="0"/>
            <a:ext cx="9144000" cy="0"/>
          </a:xfrm>
          <a:prstGeom prst="rect">
            <a:avLst/>
          </a:prstGeom>
          <a:noFill/>
          <a:ln w="9525">
            <a:noFill/>
            <a:miter lim="800000"/>
            <a:headEnd/>
            <a:tailEnd/>
          </a:ln>
        </p:spPr>
        <p:txBody>
          <a:bodyPr wrap="none" lIns="54000" rIns="54000" anchor="ctr">
            <a:spAutoFit/>
          </a:bodyPr>
          <a:lstStyle/>
          <a:p>
            <a:endParaRPr lang="en-US"/>
          </a:p>
        </p:txBody>
      </p:sp>
      <p:sp>
        <p:nvSpPr>
          <p:cNvPr id="18439" name="Rectangle 9"/>
          <p:cNvSpPr>
            <a:spLocks noChangeArrowheads="1"/>
          </p:cNvSpPr>
          <p:nvPr/>
        </p:nvSpPr>
        <p:spPr bwMode="auto">
          <a:xfrm>
            <a:off x="0" y="0"/>
            <a:ext cx="9144000" cy="0"/>
          </a:xfrm>
          <a:prstGeom prst="rect">
            <a:avLst/>
          </a:prstGeom>
          <a:noFill/>
          <a:ln w="9525">
            <a:noFill/>
            <a:miter lim="800000"/>
            <a:headEnd/>
            <a:tailEnd/>
          </a:ln>
        </p:spPr>
        <p:txBody>
          <a:bodyPr wrap="none" lIns="54000" rIns="54000" anchor="ctr">
            <a:spAutoFit/>
          </a:bodyPr>
          <a:lstStyle/>
          <a:p>
            <a:endParaRPr lang="en-US"/>
          </a:p>
        </p:txBody>
      </p:sp>
      <p:sp>
        <p:nvSpPr>
          <p:cNvPr id="8" name="Rectangle 7"/>
          <p:cNvSpPr>
            <a:spLocks noChangeArrowheads="1"/>
          </p:cNvSpPr>
          <p:nvPr/>
        </p:nvSpPr>
        <p:spPr bwMode="auto">
          <a:xfrm>
            <a:off x="3674419" y="5211456"/>
            <a:ext cx="33105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smtClean="0"/>
              <a:t>2</a:t>
            </a:r>
            <a:r>
              <a:rPr lang="en-US" sz="2400" i="1" dirty="0" smtClean="0"/>
              <a:t>C</a:t>
            </a:r>
            <a:r>
              <a:rPr lang="en-US" sz="2400" dirty="0" smtClean="0"/>
              <a:t>(</a:t>
            </a:r>
            <a:r>
              <a:rPr lang="en-US" sz="2400" i="1" dirty="0" smtClean="0"/>
              <a:t>n</a:t>
            </a:r>
            <a:r>
              <a:rPr lang="en-US" sz="2400" dirty="0" smtClean="0"/>
              <a:t>/2</a:t>
            </a:r>
            <a:r>
              <a:rPr lang="en-US" sz="2400" dirty="0"/>
              <a:t>) + </a:t>
            </a:r>
            <a:r>
              <a:rPr lang="en-US" sz="2400" i="1" dirty="0"/>
              <a:t>n</a:t>
            </a:r>
            <a:r>
              <a:rPr lang="en-US" sz="2400" dirty="0"/>
              <a:t> – 1  </a:t>
            </a:r>
            <a:r>
              <a:rPr lang="en-US" sz="2400" dirty="0" smtClean="0"/>
              <a:t>  if n &gt;2</a:t>
            </a:r>
          </a:p>
          <a:p>
            <a:r>
              <a:rPr lang="en-US" dirty="0"/>
              <a:t>1		     if </a:t>
            </a:r>
            <a:r>
              <a:rPr lang="en-US" i="1" dirty="0"/>
              <a:t>n</a:t>
            </a:r>
            <a:r>
              <a:rPr lang="en-US" dirty="0"/>
              <a:t> </a:t>
            </a:r>
            <a:r>
              <a:rPr lang="en-US" dirty="0">
                <a:latin typeface="Symbol" pitchFamily="18" charset="2"/>
                <a:cs typeface="Times New Roman" pitchFamily="18" charset="0"/>
                <a:sym typeface="Symbol" pitchFamily="18" charset="2"/>
              </a:rPr>
              <a:t></a:t>
            </a:r>
            <a:r>
              <a:rPr lang="en-US" dirty="0" smtClean="0"/>
              <a:t> 2</a:t>
            </a:r>
            <a:endParaRPr lang="en-US" dirty="0"/>
          </a:p>
        </p:txBody>
      </p:sp>
      <p:sp>
        <p:nvSpPr>
          <p:cNvPr id="9" name="AutoShape 8"/>
          <p:cNvSpPr>
            <a:spLocks/>
          </p:cNvSpPr>
          <p:nvPr/>
        </p:nvSpPr>
        <p:spPr bwMode="auto">
          <a:xfrm>
            <a:off x="3491880" y="5297413"/>
            <a:ext cx="114300" cy="690563"/>
          </a:xfrm>
          <a:prstGeom prst="leftBrace">
            <a:avLst>
              <a:gd name="adj1" fmla="val 5034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5536" y="908720"/>
            <a:ext cx="8604002" cy="763141"/>
          </a:xfrm>
          <a:ln w="12700">
            <a:solidFill>
              <a:schemeClr val="tx1"/>
            </a:solidFill>
            <a:miter lim="800000"/>
            <a:headEnd/>
            <a:tailEnd/>
          </a:ln>
        </p:spPr>
        <p:txBody>
          <a:bodyPr/>
          <a:lstStyle/>
          <a:p>
            <a:pPr algn="l"/>
            <a:r>
              <a:rPr lang="en-US" sz="4000" b="1" dirty="0" smtClean="0">
                <a:solidFill>
                  <a:srgbClr val="FF3300"/>
                </a:solidFill>
                <a:cs typeface="Times New Roman" pitchFamily="18" charset="0"/>
              </a:rPr>
              <a:t>Merge-sort(6)</a:t>
            </a:r>
            <a:r>
              <a:rPr lang="en-US" sz="4000" b="1" dirty="0" smtClean="0">
                <a:solidFill>
                  <a:srgbClr val="FF0000"/>
                </a:solidFill>
                <a:effectLst>
                  <a:outerShdw blurRad="38100" dist="38100" dir="2700000" algn="tl">
                    <a:srgbClr val="000000">
                      <a:alpha val="43137"/>
                    </a:srgbClr>
                  </a:outerShdw>
                </a:effectLst>
                <a:latin typeface="Times New Roman" pitchFamily="18" charset="0"/>
              </a:rPr>
              <a:t>: complexity</a:t>
            </a:r>
          </a:p>
        </p:txBody>
      </p:sp>
      <p:sp>
        <p:nvSpPr>
          <p:cNvPr id="28675" name="Rectangle 3"/>
          <p:cNvSpPr>
            <a:spLocks noGrp="1" noChangeArrowheads="1"/>
          </p:cNvSpPr>
          <p:nvPr>
            <p:ph type="body" idx="1"/>
          </p:nvPr>
        </p:nvSpPr>
        <p:spPr>
          <a:xfrm>
            <a:off x="467544" y="3212976"/>
            <a:ext cx="8496944" cy="3168352"/>
          </a:xfrm>
        </p:spPr>
        <p:txBody>
          <a:bodyPr/>
          <a:lstStyle/>
          <a:p>
            <a:pPr eaLnBrk="1" hangingPunct="1">
              <a:lnSpc>
                <a:spcPct val="90000"/>
              </a:lnSpc>
              <a:buFontTx/>
              <a:buNone/>
            </a:pPr>
            <a:r>
              <a:rPr lang="en-US" sz="2200" i="1" dirty="0" smtClean="0"/>
              <a:t>                                            C</a:t>
            </a:r>
            <a:r>
              <a:rPr lang="en-US" sz="2200" dirty="0" smtClean="0"/>
              <a:t>(</a:t>
            </a:r>
            <a:r>
              <a:rPr lang="en-US" sz="2200" i="1" dirty="0" smtClean="0"/>
              <a:t>n</a:t>
            </a:r>
            <a:r>
              <a:rPr lang="en-US" sz="2200" dirty="0" smtClean="0"/>
              <a:t>) = 2</a:t>
            </a:r>
            <a:r>
              <a:rPr lang="en-US" sz="2200" i="1" dirty="0" smtClean="0"/>
              <a:t>C</a:t>
            </a:r>
            <a:r>
              <a:rPr lang="en-US" sz="2200" dirty="0" smtClean="0"/>
              <a:t>(</a:t>
            </a:r>
            <a:r>
              <a:rPr lang="en-US" sz="2200" i="1" dirty="0" smtClean="0"/>
              <a:t>n</a:t>
            </a:r>
            <a:r>
              <a:rPr lang="en-US" sz="2200" dirty="0" smtClean="0"/>
              <a:t>/2) + </a:t>
            </a:r>
            <a:r>
              <a:rPr lang="en-US" sz="2200" i="1" dirty="0" smtClean="0"/>
              <a:t>n</a:t>
            </a:r>
            <a:r>
              <a:rPr lang="en-US" sz="2200" dirty="0" smtClean="0"/>
              <a:t> – 1 </a:t>
            </a:r>
          </a:p>
          <a:p>
            <a:pPr eaLnBrk="1" hangingPunct="1">
              <a:lnSpc>
                <a:spcPct val="90000"/>
              </a:lnSpc>
              <a:buFontTx/>
              <a:buNone/>
            </a:pPr>
            <a:r>
              <a:rPr lang="en-US" sz="2200" dirty="0" smtClean="0"/>
              <a:t>= 2(</a:t>
            </a:r>
            <a:r>
              <a:rPr lang="en-US" sz="2200" u="sng" dirty="0" smtClean="0"/>
              <a:t>2</a:t>
            </a:r>
            <a:r>
              <a:rPr lang="en-US" sz="2200" i="1" u="sng" dirty="0" smtClean="0"/>
              <a:t>C</a:t>
            </a:r>
            <a:r>
              <a:rPr lang="en-US" sz="2200" u="sng" dirty="0" smtClean="0"/>
              <a:t>(</a:t>
            </a:r>
            <a:r>
              <a:rPr lang="en-US" sz="2200" i="1" u="sng" dirty="0" smtClean="0"/>
              <a:t>n</a:t>
            </a:r>
            <a:r>
              <a:rPr lang="en-US" sz="2200" u="sng" dirty="0" smtClean="0"/>
              <a:t>/4) + </a:t>
            </a:r>
            <a:r>
              <a:rPr lang="en-US" sz="2200" i="1" u="sng" dirty="0" smtClean="0"/>
              <a:t>n</a:t>
            </a:r>
            <a:r>
              <a:rPr lang="en-US" sz="2200" u="sng" dirty="0" smtClean="0"/>
              <a:t>/2 – 1</a:t>
            </a:r>
            <a:r>
              <a:rPr lang="en-US" sz="2200" dirty="0" smtClean="0"/>
              <a:t>)+ </a:t>
            </a:r>
            <a:r>
              <a:rPr lang="en-US" sz="2200" i="1" dirty="0" smtClean="0"/>
              <a:t>n</a:t>
            </a:r>
            <a:r>
              <a:rPr lang="en-US" sz="2200" dirty="0" smtClean="0"/>
              <a:t> – 1      = 4</a:t>
            </a:r>
            <a:r>
              <a:rPr lang="en-US" sz="2200" i="1" dirty="0" smtClean="0"/>
              <a:t>C</a:t>
            </a:r>
            <a:r>
              <a:rPr lang="en-US" sz="2200" dirty="0" smtClean="0"/>
              <a:t>(</a:t>
            </a:r>
            <a:r>
              <a:rPr lang="en-US" sz="2200" i="1" dirty="0" smtClean="0"/>
              <a:t>n</a:t>
            </a:r>
            <a:r>
              <a:rPr lang="en-US" sz="2200" dirty="0" smtClean="0"/>
              <a:t>/4) + 2*</a:t>
            </a:r>
            <a:r>
              <a:rPr lang="en-US" sz="2200" i="1" dirty="0" smtClean="0"/>
              <a:t>n</a:t>
            </a:r>
            <a:r>
              <a:rPr lang="en-US" sz="2200" dirty="0" smtClean="0"/>
              <a:t> – 3</a:t>
            </a:r>
          </a:p>
          <a:p>
            <a:pPr eaLnBrk="1" hangingPunct="1">
              <a:lnSpc>
                <a:spcPct val="90000"/>
              </a:lnSpc>
              <a:buFontTx/>
              <a:buNone/>
            </a:pPr>
            <a:r>
              <a:rPr lang="en-US" sz="2200" dirty="0" smtClean="0"/>
              <a:t>= 4(</a:t>
            </a:r>
            <a:r>
              <a:rPr lang="en-US" sz="2200" u="sng" dirty="0" smtClean="0"/>
              <a:t>2</a:t>
            </a:r>
            <a:r>
              <a:rPr lang="en-US" sz="2200" i="1" u="sng" dirty="0" smtClean="0"/>
              <a:t>C</a:t>
            </a:r>
            <a:r>
              <a:rPr lang="en-US" sz="2200" u="sng" dirty="0" smtClean="0"/>
              <a:t>(</a:t>
            </a:r>
            <a:r>
              <a:rPr lang="en-US" sz="2200" i="1" u="sng" dirty="0" smtClean="0"/>
              <a:t>n</a:t>
            </a:r>
            <a:r>
              <a:rPr lang="en-US" sz="2200" u="sng" dirty="0" smtClean="0"/>
              <a:t>/8) + </a:t>
            </a:r>
            <a:r>
              <a:rPr lang="en-US" sz="2200" i="1" u="sng" dirty="0" smtClean="0"/>
              <a:t>n</a:t>
            </a:r>
            <a:r>
              <a:rPr lang="en-US" sz="2200" u="sng" dirty="0" smtClean="0"/>
              <a:t>/4 – 1</a:t>
            </a:r>
            <a:r>
              <a:rPr lang="en-US" sz="2200" dirty="0" smtClean="0"/>
              <a:t>) + 2</a:t>
            </a:r>
            <a:r>
              <a:rPr lang="en-US" sz="2200" i="1" dirty="0" smtClean="0"/>
              <a:t>n</a:t>
            </a:r>
            <a:r>
              <a:rPr lang="en-US" sz="2200" dirty="0" smtClean="0"/>
              <a:t> – 3   = 8</a:t>
            </a:r>
            <a:r>
              <a:rPr lang="en-US" sz="2200" i="1" dirty="0" smtClean="0"/>
              <a:t>C</a:t>
            </a:r>
            <a:r>
              <a:rPr lang="en-US" sz="2200" dirty="0" smtClean="0"/>
              <a:t>(</a:t>
            </a:r>
            <a:r>
              <a:rPr lang="en-US" sz="2200" i="1" dirty="0" smtClean="0"/>
              <a:t>n</a:t>
            </a:r>
            <a:r>
              <a:rPr lang="en-US" sz="2200" dirty="0" smtClean="0"/>
              <a:t>/8) + 3*</a:t>
            </a:r>
            <a:r>
              <a:rPr lang="en-US" sz="2200" i="1" dirty="0" smtClean="0"/>
              <a:t>n</a:t>
            </a:r>
            <a:r>
              <a:rPr lang="en-US" sz="2200" dirty="0" smtClean="0"/>
              <a:t> – 7</a:t>
            </a:r>
          </a:p>
          <a:p>
            <a:pPr eaLnBrk="1" hangingPunct="1">
              <a:lnSpc>
                <a:spcPct val="90000"/>
              </a:lnSpc>
              <a:buFontTx/>
              <a:buNone/>
            </a:pPr>
            <a:r>
              <a:rPr lang="en-US" sz="2200" dirty="0" smtClean="0"/>
              <a:t>					        . . .</a:t>
            </a:r>
          </a:p>
          <a:p>
            <a:pPr eaLnBrk="1" hangingPunct="1">
              <a:lnSpc>
                <a:spcPct val="90000"/>
              </a:lnSpc>
              <a:buFontTx/>
              <a:buNone/>
            </a:pPr>
            <a:r>
              <a:rPr lang="en-US" sz="2200" dirty="0" smtClean="0"/>
              <a:t>					     = 2</a:t>
            </a:r>
            <a:r>
              <a:rPr lang="en-US" sz="2200" i="1" baseline="30000" dirty="0" smtClean="0"/>
              <a:t>i</a:t>
            </a:r>
            <a:r>
              <a:rPr lang="en-US" sz="2200" i="1" dirty="0" smtClean="0"/>
              <a:t>C</a:t>
            </a:r>
            <a:r>
              <a:rPr lang="en-US" sz="2200" dirty="0" smtClean="0"/>
              <a:t>(</a:t>
            </a:r>
            <a:r>
              <a:rPr lang="en-US" sz="2200" i="1" dirty="0" smtClean="0"/>
              <a:t>n</a:t>
            </a:r>
            <a:r>
              <a:rPr lang="en-US" sz="2200" dirty="0" smtClean="0"/>
              <a:t>/2</a:t>
            </a:r>
            <a:r>
              <a:rPr lang="en-US" sz="2200" i="1" baseline="30000" dirty="0" smtClean="0"/>
              <a:t>i</a:t>
            </a:r>
            <a:r>
              <a:rPr lang="en-US" sz="2200" dirty="0" smtClean="0"/>
              <a:t>) + </a:t>
            </a:r>
            <a:r>
              <a:rPr lang="en-US" sz="2200" i="1" dirty="0" err="1" smtClean="0"/>
              <a:t>i</a:t>
            </a:r>
            <a:r>
              <a:rPr lang="en-US" sz="2200" i="1" dirty="0" smtClean="0"/>
              <a:t>*n</a:t>
            </a:r>
            <a:r>
              <a:rPr lang="en-US" sz="2200" dirty="0" smtClean="0"/>
              <a:t> – (2</a:t>
            </a:r>
            <a:r>
              <a:rPr lang="en-US" sz="2200" i="1" baseline="30000" dirty="0" smtClean="0"/>
              <a:t>i </a:t>
            </a:r>
            <a:r>
              <a:rPr lang="en-US" sz="2200" dirty="0" smtClean="0"/>
              <a:t>– 1)</a:t>
            </a:r>
          </a:p>
          <a:p>
            <a:pPr>
              <a:lnSpc>
                <a:spcPct val="90000"/>
              </a:lnSpc>
              <a:buNone/>
            </a:pPr>
            <a:r>
              <a:rPr lang="en-US" sz="2200" dirty="0" smtClean="0"/>
              <a:t>				</a:t>
            </a:r>
            <a:r>
              <a:rPr lang="en-US" sz="2200" dirty="0"/>
              <a:t> </a:t>
            </a:r>
            <a:r>
              <a:rPr lang="en-US" sz="2200" dirty="0" smtClean="0"/>
              <a:t>                </a:t>
            </a:r>
            <a:r>
              <a:rPr lang="en-US" sz="2200" dirty="0"/>
              <a:t>= </a:t>
            </a:r>
            <a:r>
              <a:rPr lang="en-US" sz="2200" dirty="0" smtClean="0"/>
              <a:t>2</a:t>
            </a:r>
            <a:r>
              <a:rPr lang="en-US" sz="2200" i="1" baseline="30000" dirty="0" smtClean="0"/>
              <a:t>i </a:t>
            </a:r>
            <a:r>
              <a:rPr lang="en-US" sz="2200" i="1" dirty="0" smtClean="0"/>
              <a:t>*1+ </a:t>
            </a:r>
            <a:r>
              <a:rPr lang="en-US" sz="2200" i="1" dirty="0" err="1" smtClean="0"/>
              <a:t>i</a:t>
            </a:r>
            <a:r>
              <a:rPr lang="en-US" sz="2200" i="1" dirty="0" smtClean="0"/>
              <a:t>*n </a:t>
            </a:r>
            <a:r>
              <a:rPr lang="en-US" sz="2200" dirty="0" smtClean="0"/>
              <a:t>– 2</a:t>
            </a:r>
            <a:r>
              <a:rPr lang="en-US" sz="2200" i="1" baseline="30000" dirty="0" smtClean="0"/>
              <a:t>i</a:t>
            </a:r>
            <a:r>
              <a:rPr lang="en-US" sz="2200" dirty="0" smtClean="0"/>
              <a:t> + 1</a:t>
            </a:r>
          </a:p>
          <a:p>
            <a:pPr eaLnBrk="1" hangingPunct="1">
              <a:lnSpc>
                <a:spcPct val="90000"/>
              </a:lnSpc>
              <a:buFontTx/>
              <a:buNone/>
            </a:pPr>
            <a:r>
              <a:rPr lang="en-US" sz="2200" dirty="0" smtClean="0"/>
              <a:t>					     = n*1 +log(</a:t>
            </a:r>
            <a:r>
              <a:rPr lang="en-US" sz="2200" i="1" dirty="0" smtClean="0"/>
              <a:t>n)*n </a:t>
            </a:r>
            <a:r>
              <a:rPr lang="en-US" sz="2200" dirty="0" smtClean="0"/>
              <a:t>– n+1</a:t>
            </a:r>
          </a:p>
          <a:p>
            <a:pPr eaLnBrk="1" hangingPunct="1">
              <a:lnSpc>
                <a:spcPct val="90000"/>
              </a:lnSpc>
              <a:buFontTx/>
              <a:buNone/>
            </a:pPr>
            <a:r>
              <a:rPr lang="en-US" sz="2200" dirty="0"/>
              <a:t> </a:t>
            </a:r>
            <a:r>
              <a:rPr lang="en-US" sz="2200" dirty="0" smtClean="0"/>
              <a:t>                                                   = </a:t>
            </a:r>
            <a:r>
              <a:rPr lang="en-US" sz="2400" i="1" dirty="0" smtClean="0">
                <a:solidFill>
                  <a:srgbClr val="FF0000"/>
                </a:solidFill>
              </a:rPr>
              <a:t>O</a:t>
            </a:r>
            <a:r>
              <a:rPr lang="en-US" sz="2400" dirty="0" smtClean="0">
                <a:solidFill>
                  <a:srgbClr val="FF0000"/>
                </a:solidFill>
              </a:rPr>
              <a:t>(</a:t>
            </a:r>
            <a:r>
              <a:rPr lang="en-US" sz="2400" i="1" dirty="0" smtClean="0">
                <a:solidFill>
                  <a:srgbClr val="FF0000"/>
                </a:solidFill>
              </a:rPr>
              <a:t>n*</a:t>
            </a:r>
            <a:r>
              <a:rPr lang="en-US" sz="2400" dirty="0" smtClean="0">
                <a:solidFill>
                  <a:srgbClr val="FF0000"/>
                </a:solidFill>
              </a:rPr>
              <a:t>log(</a:t>
            </a:r>
            <a:r>
              <a:rPr lang="en-US" sz="2400" i="1" dirty="0" smtClean="0">
                <a:solidFill>
                  <a:srgbClr val="FF0000"/>
                </a:solidFill>
              </a:rPr>
              <a:t>n</a:t>
            </a:r>
            <a:r>
              <a:rPr lang="en-US" sz="2400" dirty="0" smtClean="0">
                <a:solidFill>
                  <a:srgbClr val="FF0000"/>
                </a:solidFill>
              </a:rPr>
              <a:t>))</a:t>
            </a:r>
          </a:p>
        </p:txBody>
      </p:sp>
      <p:sp>
        <p:nvSpPr>
          <p:cNvPr id="28676" name="Rectangle 4"/>
          <p:cNvSpPr>
            <a:spLocks noChangeArrowheads="1"/>
          </p:cNvSpPr>
          <p:nvPr/>
        </p:nvSpPr>
        <p:spPr bwMode="auto">
          <a:xfrm>
            <a:off x="708327" y="4793881"/>
            <a:ext cx="1858842" cy="830997"/>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sz="2400" dirty="0" smtClean="0"/>
              <a:t>Let’s assume </a:t>
            </a:r>
          </a:p>
          <a:p>
            <a:r>
              <a:rPr lang="en-US" sz="2400" dirty="0" smtClean="0"/>
              <a:t>that </a:t>
            </a:r>
            <a:r>
              <a:rPr lang="en-US" sz="2400" i="1" dirty="0"/>
              <a:t>n</a:t>
            </a:r>
            <a:r>
              <a:rPr lang="en-US" sz="2400" dirty="0"/>
              <a:t> = 2</a:t>
            </a:r>
            <a:r>
              <a:rPr lang="en-US" sz="2400" i="1" baseline="30000" dirty="0"/>
              <a:t>i</a:t>
            </a:r>
          </a:p>
        </p:txBody>
      </p:sp>
      <p:sp>
        <p:nvSpPr>
          <p:cNvPr id="28677" name="Line 5"/>
          <p:cNvSpPr>
            <a:spLocks noChangeShapeType="1"/>
          </p:cNvSpPr>
          <p:nvPr/>
        </p:nvSpPr>
        <p:spPr bwMode="auto">
          <a:xfrm flipV="1">
            <a:off x="2583307" y="5013176"/>
            <a:ext cx="1801890" cy="19620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14" name="Rectangle 6"/>
          <p:cNvSpPr>
            <a:spLocks noChangeArrowheads="1"/>
          </p:cNvSpPr>
          <p:nvPr/>
        </p:nvSpPr>
        <p:spPr bwMode="auto">
          <a:xfrm>
            <a:off x="2007837" y="2243410"/>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i="1" dirty="0"/>
              <a:t>C</a:t>
            </a:r>
            <a:r>
              <a:rPr lang="en-US" sz="2400" dirty="0"/>
              <a:t>(</a:t>
            </a:r>
            <a:r>
              <a:rPr lang="en-US" sz="2400" i="1" dirty="0"/>
              <a:t>n</a:t>
            </a:r>
            <a:r>
              <a:rPr lang="en-US" sz="2400" dirty="0"/>
              <a:t>) =</a:t>
            </a:r>
          </a:p>
        </p:txBody>
      </p:sp>
      <p:sp>
        <p:nvSpPr>
          <p:cNvPr id="17415" name="Rectangle 7"/>
          <p:cNvSpPr>
            <a:spLocks noChangeArrowheads="1"/>
          </p:cNvSpPr>
          <p:nvPr/>
        </p:nvSpPr>
        <p:spPr bwMode="auto">
          <a:xfrm>
            <a:off x="3372917" y="2060848"/>
            <a:ext cx="33105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smtClean="0"/>
              <a:t>2</a:t>
            </a:r>
            <a:r>
              <a:rPr lang="en-US" sz="2400" i="1" dirty="0" smtClean="0"/>
              <a:t>C</a:t>
            </a:r>
            <a:r>
              <a:rPr lang="en-US" sz="2400" dirty="0" smtClean="0"/>
              <a:t>(</a:t>
            </a:r>
            <a:r>
              <a:rPr lang="en-US" sz="2400" i="1" dirty="0" smtClean="0"/>
              <a:t>n</a:t>
            </a:r>
            <a:r>
              <a:rPr lang="en-US" sz="2400" dirty="0" smtClean="0"/>
              <a:t>/2</a:t>
            </a:r>
            <a:r>
              <a:rPr lang="en-US" sz="2400" dirty="0"/>
              <a:t>) + </a:t>
            </a:r>
            <a:r>
              <a:rPr lang="en-US" sz="2400" i="1" dirty="0"/>
              <a:t>n</a:t>
            </a:r>
            <a:r>
              <a:rPr lang="en-US" sz="2400" dirty="0"/>
              <a:t> – 1  </a:t>
            </a:r>
            <a:r>
              <a:rPr lang="en-US" sz="2400" dirty="0" smtClean="0"/>
              <a:t>  if n &gt;2</a:t>
            </a:r>
          </a:p>
          <a:p>
            <a:r>
              <a:rPr lang="en-US" dirty="0"/>
              <a:t>1		     if </a:t>
            </a:r>
            <a:r>
              <a:rPr lang="en-US" i="1" dirty="0"/>
              <a:t>n</a:t>
            </a:r>
            <a:r>
              <a:rPr lang="en-US" dirty="0"/>
              <a:t> </a:t>
            </a:r>
            <a:r>
              <a:rPr lang="en-US" dirty="0">
                <a:latin typeface="Symbol" pitchFamily="18" charset="2"/>
                <a:cs typeface="Times New Roman" pitchFamily="18" charset="0"/>
                <a:sym typeface="Symbol" pitchFamily="18" charset="2"/>
              </a:rPr>
              <a:t></a:t>
            </a:r>
            <a:r>
              <a:rPr lang="en-US" dirty="0" smtClean="0"/>
              <a:t> 2</a:t>
            </a:r>
            <a:endParaRPr lang="en-US" dirty="0"/>
          </a:p>
        </p:txBody>
      </p:sp>
      <p:sp>
        <p:nvSpPr>
          <p:cNvPr id="17416" name="AutoShape 8"/>
          <p:cNvSpPr>
            <a:spLocks/>
          </p:cNvSpPr>
          <p:nvPr/>
        </p:nvSpPr>
        <p:spPr bwMode="auto">
          <a:xfrm>
            <a:off x="3190875" y="2126728"/>
            <a:ext cx="114300" cy="690563"/>
          </a:xfrm>
          <a:prstGeom prst="leftBrace">
            <a:avLst>
              <a:gd name="adj1" fmla="val 5034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962857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6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bwMode="auto">
          <a:xfrm>
            <a:off x="428596" y="1000108"/>
            <a:ext cx="52578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Merge-sort (7)</a:t>
            </a:r>
            <a:endParaRPr lang="en-GB" sz="3600" b="1" dirty="0" smtClean="0">
              <a:solidFill>
                <a:srgbClr val="FF3300"/>
              </a:solidFill>
              <a:cs typeface="Times New Roman" pitchFamily="18" charset="0"/>
            </a:endParaRPr>
          </a:p>
        </p:txBody>
      </p:sp>
      <p:sp>
        <p:nvSpPr>
          <p:cNvPr id="18437" name="Rectangle 3"/>
          <p:cNvSpPr>
            <a:spLocks noGrp="1" noChangeArrowheads="1"/>
          </p:cNvSpPr>
          <p:nvPr>
            <p:ph idx="1"/>
          </p:nvPr>
        </p:nvSpPr>
        <p:spPr>
          <a:xfrm>
            <a:off x="304800" y="1928802"/>
            <a:ext cx="8624918" cy="4038600"/>
          </a:xfrm>
        </p:spPr>
        <p:txBody>
          <a:bodyPr/>
          <a:lstStyle/>
          <a:p>
            <a:pPr marL="381000" indent="-381000" eaLnBrk="1" hangingPunct="1">
              <a:lnSpc>
                <a:spcPct val="90000"/>
              </a:lnSpc>
              <a:tabLst>
                <a:tab pos="762000" algn="l"/>
                <a:tab pos="5143500" algn="l"/>
              </a:tabLst>
            </a:pPr>
            <a:r>
              <a:rPr lang="en-US" sz="2800" dirty="0" smtClean="0">
                <a:cs typeface="Times New Roman" pitchFamily="18" charset="0"/>
              </a:rPr>
              <a:t>Analysis </a:t>
            </a:r>
            <a:r>
              <a:rPr lang="en-US" sz="2800" i="1" dirty="0" smtClean="0">
                <a:cs typeface="Times New Roman" pitchFamily="18" charset="0"/>
              </a:rPr>
              <a:t>(continued)</a:t>
            </a:r>
            <a:r>
              <a:rPr lang="en-US" sz="2800" dirty="0" smtClean="0">
                <a:cs typeface="Times New Roman" pitchFamily="18" charset="0"/>
              </a:rPr>
              <a:t>:</a:t>
            </a:r>
          </a:p>
          <a:p>
            <a:pPr marL="381000" indent="-381000" eaLnBrk="1" hangingPunct="1">
              <a:lnSpc>
                <a:spcPct val="90000"/>
              </a:lnSpc>
              <a:spcBef>
                <a:spcPts val="900"/>
              </a:spcBef>
              <a:buFontTx/>
              <a:buNone/>
              <a:tabLst>
                <a:tab pos="762000" algn="l"/>
                <a:tab pos="5143500" algn="l"/>
              </a:tabLst>
            </a:pPr>
            <a:r>
              <a:rPr lang="en-US" sz="2800" dirty="0" smtClean="0">
                <a:cs typeface="Times New Roman" pitchFamily="18" charset="0"/>
              </a:rPr>
              <a:t>	from formula </a:t>
            </a:r>
            <a:r>
              <a:rPr lang="en-US" sz="2800" i="1" dirty="0">
                <a:cs typeface="Times New Roman" pitchFamily="18" charset="0"/>
              </a:rPr>
              <a:t>C</a:t>
            </a:r>
            <a:r>
              <a:rPr lang="en-US" sz="2800" i="1" dirty="0" smtClean="0">
                <a:cs typeface="Times New Roman" pitchFamily="18" charset="0"/>
              </a:rPr>
              <a:t>(n) = </a:t>
            </a:r>
            <a:endParaRPr lang="en-US" sz="2800" dirty="0" smtClean="0">
              <a:cs typeface="Times New Roman" pitchFamily="18" charset="0"/>
            </a:endParaRPr>
          </a:p>
          <a:p>
            <a:pPr marL="381000" indent="-381000" eaLnBrk="1" hangingPunct="1">
              <a:lnSpc>
                <a:spcPct val="90000"/>
              </a:lnSpc>
              <a:spcBef>
                <a:spcPts val="900"/>
              </a:spcBef>
              <a:buFontTx/>
              <a:buNone/>
              <a:tabLst>
                <a:tab pos="762000" algn="l"/>
                <a:tab pos="5143500" algn="l"/>
              </a:tabLst>
            </a:pPr>
            <a:r>
              <a:rPr lang="en-US" sz="2800" dirty="0" smtClean="0">
                <a:cs typeface="Times New Roman" pitchFamily="18" charset="0"/>
              </a:rPr>
              <a:t>	we can get:</a:t>
            </a:r>
            <a:br>
              <a:rPr lang="en-US" sz="2800" dirty="0" smtClean="0">
                <a:cs typeface="Times New Roman" pitchFamily="18" charset="0"/>
              </a:rPr>
            </a:br>
            <a:r>
              <a:rPr lang="en-US" sz="2800" dirty="0" smtClean="0">
                <a:cs typeface="Times New Roman" pitchFamily="18" charset="0"/>
              </a:rPr>
              <a:t>	 </a:t>
            </a:r>
            <a:r>
              <a:rPr lang="en-US" sz="2800" i="1" dirty="0" smtClean="0">
                <a:cs typeface="Times New Roman" pitchFamily="18" charset="0"/>
              </a:rPr>
              <a:t>C</a:t>
            </a:r>
            <a:r>
              <a:rPr lang="en-US" sz="2800" dirty="0" smtClean="0">
                <a:cs typeface="Times New Roman" pitchFamily="18" charset="0"/>
              </a:rPr>
              <a:t>(</a:t>
            </a:r>
            <a:r>
              <a:rPr lang="en-US" sz="2800" i="1" dirty="0" smtClean="0">
                <a:cs typeface="Times New Roman" pitchFamily="18" charset="0"/>
              </a:rPr>
              <a:t>n</a:t>
            </a:r>
            <a:r>
              <a:rPr lang="en-US" sz="2800" dirty="0" smtClean="0">
                <a:cs typeface="Times New Roman" pitchFamily="18" charset="0"/>
              </a:rPr>
              <a:t>)  </a:t>
            </a:r>
            <a:r>
              <a:rPr lang="en-US" sz="2800" dirty="0" smtClean="0">
                <a:latin typeface="Symbol" pitchFamily="18" charset="2"/>
                <a:cs typeface="Times New Roman" pitchFamily="18" charset="0"/>
                <a:sym typeface="Symbol" pitchFamily="18" charset="2"/>
              </a:rPr>
              <a:t></a:t>
            </a:r>
            <a:r>
              <a:rPr lang="en-US" sz="2800" dirty="0" smtClean="0">
                <a:cs typeface="Times New Roman" pitchFamily="18" charset="0"/>
              </a:rPr>
              <a:t>  </a:t>
            </a:r>
            <a:r>
              <a:rPr lang="en-US" sz="2800" i="1" dirty="0" smtClean="0">
                <a:cs typeface="Times New Roman" pitchFamily="18" charset="0"/>
              </a:rPr>
              <a:t>n</a:t>
            </a:r>
            <a:r>
              <a:rPr lang="en-US" sz="2800" dirty="0" smtClean="0">
                <a:cs typeface="Times New Roman" pitchFamily="18" charset="0"/>
              </a:rPr>
              <a:t> log</a:t>
            </a:r>
            <a:r>
              <a:rPr lang="en-US" sz="2800" baseline="-25000" dirty="0" smtClean="0">
                <a:cs typeface="Times New Roman" pitchFamily="18" charset="0"/>
              </a:rPr>
              <a:t>2</a:t>
            </a:r>
            <a:r>
              <a:rPr lang="en-US" sz="2800" i="1" dirty="0" smtClean="0">
                <a:cs typeface="Times New Roman" pitchFamily="18" charset="0"/>
              </a:rPr>
              <a:t>n  </a:t>
            </a:r>
          </a:p>
          <a:p>
            <a:pPr marL="381000" indent="-381000" eaLnBrk="1" hangingPunct="1">
              <a:lnSpc>
                <a:spcPct val="90000"/>
              </a:lnSpc>
              <a:spcBef>
                <a:spcPts val="900"/>
              </a:spcBef>
              <a:buFontTx/>
              <a:buNone/>
              <a:tabLst>
                <a:tab pos="762000" algn="l"/>
                <a:tab pos="5143500" algn="l"/>
              </a:tabLst>
            </a:pPr>
            <a:r>
              <a:rPr lang="en-US" sz="2000" b="1" i="1" dirty="0" smtClean="0">
                <a:solidFill>
                  <a:srgbClr val="0000CC"/>
                </a:solidFill>
                <a:cs typeface="Times New Roman" pitchFamily="18" charset="0"/>
              </a:rPr>
              <a:t>            (see next slide for details of how we get this result) </a:t>
            </a:r>
            <a:endParaRPr lang="en-US" sz="2000" b="1" dirty="0" smtClean="0">
              <a:solidFill>
                <a:srgbClr val="0000CC"/>
              </a:solidFill>
              <a:cs typeface="Times New Roman" pitchFamily="18" charset="0"/>
            </a:endParaRPr>
          </a:p>
          <a:p>
            <a:pPr marL="381000" indent="-381000" eaLnBrk="1" hangingPunct="1">
              <a:lnSpc>
                <a:spcPct val="90000"/>
              </a:lnSpc>
              <a:spcBef>
                <a:spcPts val="900"/>
              </a:spcBef>
              <a:buFontTx/>
              <a:buNone/>
              <a:tabLst>
                <a:tab pos="762000" algn="l"/>
                <a:tab pos="5143500" algn="l"/>
              </a:tabLst>
            </a:pPr>
            <a:r>
              <a:rPr lang="en-US" sz="2800" dirty="0" smtClean="0">
                <a:cs typeface="Times New Roman" pitchFamily="18" charset="0"/>
              </a:rPr>
              <a:t>	Time complexity is </a:t>
            </a:r>
            <a:r>
              <a:rPr lang="en-US" sz="2800" i="1" dirty="0" smtClean="0">
                <a:cs typeface="Times New Roman" pitchFamily="18" charset="0"/>
              </a:rPr>
              <a:t>O</a:t>
            </a:r>
            <a:r>
              <a:rPr lang="en-US" sz="2800" dirty="0" smtClean="0">
                <a:cs typeface="Times New Roman" pitchFamily="18" charset="0"/>
              </a:rPr>
              <a:t>(</a:t>
            </a:r>
            <a:r>
              <a:rPr lang="en-US" sz="2800" i="1" dirty="0" smtClean="0">
                <a:cs typeface="Times New Roman" pitchFamily="18" charset="0"/>
              </a:rPr>
              <a:t>n</a:t>
            </a:r>
            <a:r>
              <a:rPr lang="en-US" sz="2800" dirty="0" smtClean="0">
                <a:cs typeface="Times New Roman" pitchFamily="18" charset="0"/>
              </a:rPr>
              <a:t> log </a:t>
            </a:r>
            <a:r>
              <a:rPr lang="en-US" sz="2800" i="1" dirty="0" smtClean="0">
                <a:cs typeface="Times New Roman" pitchFamily="18" charset="0"/>
              </a:rPr>
              <a:t>n</a:t>
            </a:r>
            <a:r>
              <a:rPr lang="en-US" sz="2800" dirty="0" smtClean="0">
                <a:cs typeface="Times New Roman" pitchFamily="18" charset="0"/>
              </a:rPr>
              <a:t>).</a:t>
            </a:r>
          </a:p>
          <a:p>
            <a:pPr marL="381000" indent="-381000" eaLnBrk="1" hangingPunct="1">
              <a:lnSpc>
                <a:spcPct val="90000"/>
              </a:lnSpc>
              <a:tabLst>
                <a:tab pos="762000" algn="l"/>
                <a:tab pos="5143500" algn="l"/>
              </a:tabLst>
            </a:pPr>
            <a:r>
              <a:rPr lang="en-US" sz="2800" dirty="0" smtClean="0">
                <a:cs typeface="Times New Roman" pitchFamily="18" charset="0"/>
              </a:rPr>
              <a:t>Space complexity is </a:t>
            </a:r>
            <a:r>
              <a:rPr lang="en-US" sz="2800" i="1" dirty="0" smtClean="0">
                <a:cs typeface="Times New Roman" pitchFamily="18" charset="0"/>
              </a:rPr>
              <a:t>O</a:t>
            </a:r>
            <a:r>
              <a:rPr lang="en-US" sz="2800" dirty="0" smtClean="0">
                <a:cs typeface="Times New Roman" pitchFamily="18" charset="0"/>
              </a:rPr>
              <a:t>(</a:t>
            </a:r>
            <a:r>
              <a:rPr lang="en-US" sz="2800" i="1" dirty="0" smtClean="0">
                <a:cs typeface="Times New Roman" pitchFamily="18" charset="0"/>
              </a:rPr>
              <a:t>n</a:t>
            </a:r>
            <a:r>
              <a:rPr lang="en-US" sz="2800" dirty="0" smtClean="0">
                <a:cs typeface="Times New Roman" pitchFamily="18" charset="0"/>
              </a:rPr>
              <a:t>), since step 1.4 needs an auxiliary array of length </a:t>
            </a:r>
            <a:r>
              <a:rPr lang="en-US" sz="2800" i="1" dirty="0" smtClean="0">
                <a:cs typeface="Times New Roman" pitchFamily="18" charset="0"/>
              </a:rPr>
              <a:t>n</a:t>
            </a:r>
            <a:r>
              <a:rPr lang="en-US" sz="2800" dirty="0" smtClean="0">
                <a:cs typeface="Times New Roman" pitchFamily="18" charset="0"/>
              </a:rPr>
              <a:t>.</a:t>
            </a:r>
          </a:p>
        </p:txBody>
      </p:sp>
      <p:sp>
        <p:nvSpPr>
          <p:cNvPr id="19459" name="Slide Number Placeholder 5"/>
          <p:cNvSpPr>
            <a:spLocks noGrp="1"/>
          </p:cNvSpPr>
          <p:nvPr>
            <p:ph type="sldNum" sz="quarter" idx="4294967295"/>
          </p:nvPr>
        </p:nvSpPr>
        <p:spPr>
          <a:xfrm>
            <a:off x="8686800" y="6400800"/>
            <a:ext cx="457200" cy="304800"/>
          </a:xfrm>
          <a:prstGeom prst="rect">
            <a:avLst/>
          </a:prstGeom>
          <a:noFill/>
        </p:spPr>
        <p:txBody>
          <a:bodyPr/>
          <a:lstStyle/>
          <a:p>
            <a:fld id="{45EE1552-1A5E-48D3-B0B4-592E11DBEA66}" type="slidenum">
              <a:rPr lang="en-AU" sz="1800" smtClean="0"/>
              <a:pPr/>
              <a:t>24</a:t>
            </a:fld>
            <a:endParaRPr lang="en-AU" sz="1800" dirty="0" smtClean="0"/>
          </a:p>
        </p:txBody>
      </p:sp>
      <p:sp>
        <p:nvSpPr>
          <p:cNvPr id="19462" name="Rectangle 7"/>
          <p:cNvSpPr>
            <a:spLocks noChangeArrowheads="1"/>
          </p:cNvSpPr>
          <p:nvPr/>
        </p:nvSpPr>
        <p:spPr bwMode="auto">
          <a:xfrm>
            <a:off x="0" y="0"/>
            <a:ext cx="9144000" cy="0"/>
          </a:xfrm>
          <a:prstGeom prst="rect">
            <a:avLst/>
          </a:prstGeom>
          <a:noFill/>
          <a:ln w="9525">
            <a:noFill/>
            <a:miter lim="800000"/>
            <a:headEnd/>
            <a:tailEnd/>
          </a:ln>
        </p:spPr>
        <p:txBody>
          <a:bodyPr wrap="none" lIns="54000" rIns="54000" anchor="ctr">
            <a:spAutoFit/>
          </a:bodyPr>
          <a:lstStyle/>
          <a:p>
            <a:endParaRPr lang="en-US"/>
          </a:p>
        </p:txBody>
      </p:sp>
      <p:sp>
        <p:nvSpPr>
          <p:cNvPr id="7" name="Rectangle 7"/>
          <p:cNvSpPr>
            <a:spLocks noChangeArrowheads="1"/>
          </p:cNvSpPr>
          <p:nvPr/>
        </p:nvSpPr>
        <p:spPr bwMode="auto">
          <a:xfrm>
            <a:off x="4860032" y="2274568"/>
            <a:ext cx="32143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smtClean="0"/>
              <a:t>2</a:t>
            </a:r>
            <a:r>
              <a:rPr lang="en-US" sz="2400" i="1" dirty="0" smtClean="0"/>
              <a:t>C</a:t>
            </a:r>
            <a:r>
              <a:rPr lang="en-US" sz="2400" dirty="0" smtClean="0"/>
              <a:t>(</a:t>
            </a:r>
            <a:r>
              <a:rPr lang="en-US" sz="2400" i="1" dirty="0" smtClean="0"/>
              <a:t>n</a:t>
            </a:r>
            <a:r>
              <a:rPr lang="en-US" sz="2400" dirty="0" smtClean="0"/>
              <a:t>/2</a:t>
            </a:r>
            <a:r>
              <a:rPr lang="en-US" sz="2400" dirty="0"/>
              <a:t>) + </a:t>
            </a:r>
            <a:r>
              <a:rPr lang="en-US" sz="2400" i="1" dirty="0"/>
              <a:t>n</a:t>
            </a:r>
            <a:r>
              <a:rPr lang="en-US" sz="2400" dirty="0"/>
              <a:t> – 1  </a:t>
            </a:r>
            <a:r>
              <a:rPr lang="en-US" sz="2400" dirty="0" smtClean="0"/>
              <a:t>  if n &gt;1</a:t>
            </a:r>
          </a:p>
          <a:p>
            <a:r>
              <a:rPr lang="en-US" dirty="0"/>
              <a:t>0		     if </a:t>
            </a:r>
            <a:r>
              <a:rPr lang="en-US" dirty="0">
                <a:latin typeface="Symbol" pitchFamily="18" charset="2"/>
                <a:cs typeface="Times New Roman" pitchFamily="18" charset="0"/>
                <a:sym typeface="Symbol" pitchFamily="18" charset="2"/>
              </a:rPr>
              <a:t> </a:t>
            </a:r>
            <a:r>
              <a:rPr lang="en-US" dirty="0" smtClean="0"/>
              <a:t>1</a:t>
            </a:r>
            <a:endParaRPr lang="en-US" dirty="0"/>
          </a:p>
        </p:txBody>
      </p:sp>
      <p:sp>
        <p:nvSpPr>
          <p:cNvPr id="8" name="AutoShape 8"/>
          <p:cNvSpPr>
            <a:spLocks/>
          </p:cNvSpPr>
          <p:nvPr/>
        </p:nvSpPr>
        <p:spPr bwMode="auto">
          <a:xfrm>
            <a:off x="4743031" y="2389172"/>
            <a:ext cx="114300" cy="690563"/>
          </a:xfrm>
          <a:prstGeom prst="leftBrace">
            <a:avLst>
              <a:gd name="adj1" fmla="val 5034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 </a:t>
            </a:r>
          </a:p>
        </p:txBody>
      </p:sp>
      <p:sp>
        <p:nvSpPr>
          <p:cNvPr id="20483" name="Content Placeholder 2"/>
          <p:cNvSpPr>
            <a:spLocks noGrp="1"/>
          </p:cNvSpPr>
          <p:nvPr>
            <p:ph idx="1"/>
          </p:nvPr>
        </p:nvSpPr>
        <p:spPr>
          <a:xfrm>
            <a:off x="0" y="1785938"/>
            <a:ext cx="9144000" cy="5072062"/>
          </a:xfrm>
        </p:spPr>
        <p:txBody>
          <a:bodyPr/>
          <a:lstStyle/>
          <a:p>
            <a:pPr>
              <a:lnSpc>
                <a:spcPct val="80000"/>
              </a:lnSpc>
            </a:pPr>
            <a:r>
              <a:rPr lang="en-US" sz="2800" dirty="0" smtClean="0">
                <a:solidFill>
                  <a:srgbClr val="0000CC"/>
                </a:solidFill>
              </a:rPr>
              <a:t>Why </a:t>
            </a:r>
            <a:r>
              <a:rPr lang="en-US" sz="2800" i="1" dirty="0" smtClean="0">
                <a:solidFill>
                  <a:srgbClr val="0000CC"/>
                </a:solidFill>
              </a:rPr>
              <a:t>C(n)</a:t>
            </a:r>
            <a:r>
              <a:rPr lang="en-US" sz="2800" dirty="0" smtClean="0">
                <a:solidFill>
                  <a:srgbClr val="0000CC"/>
                </a:solidFill>
              </a:rPr>
              <a:t> = O(n*log(n))?</a:t>
            </a:r>
          </a:p>
          <a:p>
            <a:pPr>
              <a:lnSpc>
                <a:spcPct val="80000"/>
              </a:lnSpc>
              <a:buFont typeface="Wingdings" pitchFamily="2" charset="2"/>
              <a:buChar char="Ø"/>
            </a:pPr>
            <a:r>
              <a:rPr lang="en-US" sz="2000" dirty="0" smtClean="0"/>
              <a:t>(</a:t>
            </a:r>
            <a:r>
              <a:rPr lang="en-US" sz="2000" dirty="0" err="1" smtClean="0"/>
              <a:t>i</a:t>
            </a:r>
            <a:r>
              <a:rPr lang="en-US" sz="2000" dirty="0" smtClean="0"/>
              <a:t>) Consider a special case: n= 2</a:t>
            </a:r>
            <a:r>
              <a:rPr lang="en-US" sz="2000" baseline="30000" dirty="0" smtClean="0"/>
              <a:t>k </a:t>
            </a:r>
            <a:r>
              <a:rPr lang="en-US" sz="2000" dirty="0" smtClean="0"/>
              <a:t> (for some </a:t>
            </a:r>
            <a:r>
              <a:rPr lang="en-US" sz="2000" i="1" dirty="0" smtClean="0"/>
              <a:t>k</a:t>
            </a:r>
            <a:r>
              <a:rPr lang="en-US" sz="2000" dirty="0" smtClean="0"/>
              <a:t>), or k=log </a:t>
            </a:r>
            <a:r>
              <a:rPr lang="en-US" sz="2000" baseline="-25000" dirty="0" smtClean="0"/>
              <a:t>2</a:t>
            </a:r>
            <a:r>
              <a:rPr lang="en-US" sz="2000" dirty="0" smtClean="0"/>
              <a:t>n. Then</a:t>
            </a:r>
          </a:p>
          <a:p>
            <a:pPr>
              <a:lnSpc>
                <a:spcPct val="80000"/>
              </a:lnSpc>
              <a:buFont typeface="Wingdings" pitchFamily="2" charset="2"/>
              <a:buChar char="Ø"/>
            </a:pPr>
            <a:endParaRPr lang="en-US" sz="400" dirty="0" smtClean="0"/>
          </a:p>
          <a:p>
            <a:pPr>
              <a:lnSpc>
                <a:spcPct val="80000"/>
              </a:lnSpc>
              <a:buFontTx/>
              <a:buNone/>
            </a:pPr>
            <a:r>
              <a:rPr lang="en-US" sz="2000" dirty="0" smtClean="0"/>
              <a:t>         C(n)=</a:t>
            </a:r>
            <a:r>
              <a:rPr lang="en-US" sz="1800" dirty="0" smtClean="0"/>
              <a:t>2*C(    ) +</a:t>
            </a:r>
            <a:r>
              <a:rPr lang="en-US" sz="2000" dirty="0" smtClean="0"/>
              <a:t>n-1</a:t>
            </a:r>
          </a:p>
          <a:p>
            <a:pPr>
              <a:lnSpc>
                <a:spcPct val="80000"/>
              </a:lnSpc>
              <a:buFontTx/>
              <a:buNone/>
            </a:pPr>
            <a:endParaRPr lang="en-US" sz="400" dirty="0" smtClean="0"/>
          </a:p>
          <a:p>
            <a:pPr>
              <a:lnSpc>
                <a:spcPct val="80000"/>
              </a:lnSpc>
              <a:buFontTx/>
              <a:buNone/>
            </a:pPr>
            <a:r>
              <a:rPr lang="en-US" sz="2000" dirty="0" smtClean="0"/>
              <a:t>                      = </a:t>
            </a:r>
            <a:r>
              <a:rPr lang="en-US" sz="1800" dirty="0" smtClean="0"/>
              <a:t>2*(2*C(     )+(    -1))+n-1 = 2</a:t>
            </a:r>
            <a:r>
              <a:rPr lang="en-US" sz="1800" baseline="30000" dirty="0" smtClean="0"/>
              <a:t>2</a:t>
            </a:r>
            <a:r>
              <a:rPr lang="en-US" sz="1800" dirty="0" smtClean="0"/>
              <a:t>*C(     ) </a:t>
            </a:r>
            <a:r>
              <a:rPr lang="en-US" sz="2000" dirty="0" smtClean="0"/>
              <a:t>+(n-2)+(n-1)</a:t>
            </a:r>
          </a:p>
          <a:p>
            <a:pPr>
              <a:lnSpc>
                <a:spcPct val="80000"/>
              </a:lnSpc>
              <a:buFontTx/>
              <a:buNone/>
            </a:pPr>
            <a:endParaRPr lang="en-US" sz="800" dirty="0" smtClean="0"/>
          </a:p>
          <a:p>
            <a:pPr>
              <a:lnSpc>
                <a:spcPct val="80000"/>
              </a:lnSpc>
              <a:buFontTx/>
              <a:buNone/>
            </a:pPr>
            <a:r>
              <a:rPr lang="en-US" sz="2000" dirty="0" smtClean="0"/>
              <a:t>        =2</a:t>
            </a:r>
            <a:r>
              <a:rPr lang="en-US" sz="2000" baseline="30000" dirty="0" smtClean="0"/>
              <a:t>2</a:t>
            </a:r>
            <a:r>
              <a:rPr lang="en-US" sz="2000" dirty="0" smtClean="0"/>
              <a:t> *(2*C(     )+(    -1))+(n-2)+(n-1)=2</a:t>
            </a:r>
            <a:r>
              <a:rPr lang="en-US" sz="2000" baseline="30000" dirty="0" smtClean="0"/>
              <a:t>3</a:t>
            </a:r>
            <a:r>
              <a:rPr lang="en-US" sz="2000" dirty="0" smtClean="0"/>
              <a:t> C(     )+(n-2</a:t>
            </a:r>
            <a:r>
              <a:rPr lang="en-US" sz="2000" baseline="30000" dirty="0" smtClean="0"/>
              <a:t>2</a:t>
            </a:r>
            <a:r>
              <a:rPr lang="en-US" sz="2000" dirty="0" smtClean="0"/>
              <a:t>)+(n-2)+(n-1)</a:t>
            </a:r>
          </a:p>
          <a:p>
            <a:pPr>
              <a:lnSpc>
                <a:spcPct val="80000"/>
              </a:lnSpc>
              <a:buFontTx/>
              <a:buNone/>
            </a:pPr>
            <a:endParaRPr lang="en-US" sz="800" dirty="0" smtClean="0"/>
          </a:p>
          <a:p>
            <a:pPr>
              <a:lnSpc>
                <a:spcPct val="80000"/>
              </a:lnSpc>
              <a:buFontTx/>
              <a:buNone/>
            </a:pPr>
            <a:r>
              <a:rPr lang="en-US" sz="2000" dirty="0" smtClean="0"/>
              <a:t>         =… = 2</a:t>
            </a:r>
            <a:r>
              <a:rPr lang="en-US" sz="2000" baseline="30000" dirty="0" smtClean="0"/>
              <a:t>k</a:t>
            </a:r>
            <a:r>
              <a:rPr lang="en-US" sz="2000" dirty="0" smtClean="0"/>
              <a:t> C(    ) +(n-2</a:t>
            </a:r>
            <a:r>
              <a:rPr lang="en-US" sz="2000" baseline="30000" dirty="0" smtClean="0"/>
              <a:t>k-1</a:t>
            </a:r>
            <a:r>
              <a:rPr lang="en-US" sz="2000" dirty="0" smtClean="0"/>
              <a:t>)+(n-2</a:t>
            </a:r>
            <a:r>
              <a:rPr lang="en-US" sz="2000" baseline="30000" dirty="0" smtClean="0"/>
              <a:t>k-2</a:t>
            </a:r>
            <a:r>
              <a:rPr lang="en-US" sz="2000" dirty="0" smtClean="0"/>
              <a:t>)+…+(n-2</a:t>
            </a:r>
            <a:r>
              <a:rPr lang="en-US" sz="2000" baseline="30000" dirty="0" smtClean="0"/>
              <a:t>2</a:t>
            </a:r>
            <a:r>
              <a:rPr lang="en-US" sz="2000" dirty="0" smtClean="0"/>
              <a:t>)+(n-2)+(n-1)</a:t>
            </a:r>
          </a:p>
          <a:p>
            <a:pPr>
              <a:lnSpc>
                <a:spcPct val="80000"/>
              </a:lnSpc>
              <a:buFontTx/>
              <a:buNone/>
            </a:pPr>
            <a:r>
              <a:rPr lang="en-US" sz="2000" dirty="0" smtClean="0"/>
              <a:t>         =n x C(     ) +(n-2</a:t>
            </a:r>
            <a:r>
              <a:rPr lang="en-US" sz="2000" baseline="30000" dirty="0" smtClean="0"/>
              <a:t>k-1</a:t>
            </a:r>
            <a:r>
              <a:rPr lang="en-US" sz="2000" dirty="0" smtClean="0"/>
              <a:t>) +(n-2</a:t>
            </a:r>
            <a:r>
              <a:rPr lang="en-US" sz="2000" baseline="30000" dirty="0" smtClean="0"/>
              <a:t>k-2</a:t>
            </a:r>
            <a:r>
              <a:rPr lang="en-US" sz="2000" dirty="0" smtClean="0"/>
              <a:t>)+…+ (n-2</a:t>
            </a:r>
            <a:r>
              <a:rPr lang="en-US" sz="2000" baseline="30000" dirty="0" smtClean="0"/>
              <a:t>2 </a:t>
            </a:r>
            <a:r>
              <a:rPr lang="en-US" sz="2000" dirty="0" smtClean="0"/>
              <a:t>)+(n-2)+ (n-1)</a:t>
            </a:r>
          </a:p>
          <a:p>
            <a:pPr>
              <a:lnSpc>
                <a:spcPct val="80000"/>
              </a:lnSpc>
              <a:buFontTx/>
              <a:buNone/>
            </a:pPr>
            <a:r>
              <a:rPr lang="en-US" sz="2000" dirty="0" smtClean="0"/>
              <a:t>         =n x 1+ n*k  - (2</a:t>
            </a:r>
            <a:r>
              <a:rPr lang="en-US" sz="2000" baseline="30000" dirty="0" smtClean="0"/>
              <a:t>k-1</a:t>
            </a:r>
            <a:r>
              <a:rPr lang="en-US" sz="2000" dirty="0" smtClean="0"/>
              <a:t> +2</a:t>
            </a:r>
            <a:r>
              <a:rPr lang="en-US" sz="2000" baseline="30000" dirty="0" smtClean="0"/>
              <a:t>k-2</a:t>
            </a:r>
            <a:r>
              <a:rPr lang="en-US" sz="2000" dirty="0" smtClean="0"/>
              <a:t>+…+ 2</a:t>
            </a:r>
            <a:r>
              <a:rPr lang="en-US" sz="2000" baseline="30000" dirty="0" smtClean="0"/>
              <a:t>2 </a:t>
            </a:r>
            <a:r>
              <a:rPr lang="en-US" sz="2000" dirty="0" smtClean="0"/>
              <a:t>+ 2 + 1)</a:t>
            </a:r>
          </a:p>
          <a:p>
            <a:pPr>
              <a:lnSpc>
                <a:spcPct val="80000"/>
              </a:lnSpc>
              <a:buFontTx/>
              <a:buNone/>
            </a:pPr>
            <a:r>
              <a:rPr lang="en-US" sz="2000" dirty="0" smtClean="0"/>
              <a:t>         =n+ n*k  - (2</a:t>
            </a:r>
            <a:r>
              <a:rPr lang="en-US" sz="2000" baseline="30000" dirty="0" smtClean="0"/>
              <a:t>k</a:t>
            </a:r>
            <a:r>
              <a:rPr lang="en-US" sz="2000" dirty="0" smtClean="0"/>
              <a:t> -1)                                      (recall that k =  log</a:t>
            </a:r>
            <a:r>
              <a:rPr lang="en-US" sz="2000" baseline="-25000" dirty="0" smtClean="0"/>
              <a:t>2</a:t>
            </a:r>
            <a:r>
              <a:rPr lang="en-US" sz="2000" dirty="0" smtClean="0"/>
              <a:t>n, or n = 2</a:t>
            </a:r>
            <a:r>
              <a:rPr lang="en-US" sz="2000" baseline="30000" dirty="0" smtClean="0"/>
              <a:t>k</a:t>
            </a:r>
            <a:r>
              <a:rPr lang="en-US" sz="2000" dirty="0" smtClean="0"/>
              <a:t> )</a:t>
            </a:r>
          </a:p>
          <a:p>
            <a:pPr>
              <a:lnSpc>
                <a:spcPct val="80000"/>
              </a:lnSpc>
              <a:buFontTx/>
              <a:buNone/>
            </a:pPr>
            <a:r>
              <a:rPr lang="en-US" sz="2000" dirty="0" smtClean="0"/>
              <a:t>         = n+ n* log </a:t>
            </a:r>
            <a:r>
              <a:rPr lang="en-US" sz="2000" baseline="-25000" dirty="0" smtClean="0"/>
              <a:t>2</a:t>
            </a:r>
            <a:r>
              <a:rPr lang="en-US" sz="2000" dirty="0" smtClean="0"/>
              <a:t>(n) – (n -1) =&gt; O (n* log</a:t>
            </a:r>
            <a:r>
              <a:rPr lang="en-US" sz="2000" baseline="-25000" dirty="0" smtClean="0"/>
              <a:t>2</a:t>
            </a:r>
            <a:r>
              <a:rPr lang="en-US" sz="2000" dirty="0" smtClean="0"/>
              <a:t>(n))</a:t>
            </a:r>
          </a:p>
          <a:p>
            <a:pPr>
              <a:lnSpc>
                <a:spcPct val="80000"/>
              </a:lnSpc>
              <a:buFont typeface="Wingdings" pitchFamily="2" charset="2"/>
              <a:buChar char="Ø"/>
            </a:pPr>
            <a:r>
              <a:rPr lang="en-US" sz="2000" dirty="0" smtClean="0"/>
              <a:t>(ii) If n</a:t>
            </a:r>
            <a:r>
              <a:rPr lang="en-US" sz="2000" dirty="0" smtClean="0">
                <a:sym typeface="Symbol" pitchFamily="18" charset="2"/>
              </a:rPr>
              <a:t></a:t>
            </a:r>
            <a:r>
              <a:rPr lang="en-US" sz="2000" dirty="0" smtClean="0"/>
              <a:t> 2</a:t>
            </a:r>
            <a:r>
              <a:rPr lang="en-US" sz="2000" baseline="30000" dirty="0" smtClean="0"/>
              <a:t>k </a:t>
            </a:r>
            <a:r>
              <a:rPr lang="en-US" sz="2000" dirty="0" smtClean="0"/>
              <a:t>, let 2</a:t>
            </a:r>
            <a:r>
              <a:rPr lang="en-US" sz="2000" baseline="30000" dirty="0" smtClean="0"/>
              <a:t>k-1</a:t>
            </a:r>
            <a:r>
              <a:rPr lang="en-US" sz="2000" dirty="0" smtClean="0"/>
              <a:t> </a:t>
            </a:r>
            <a:r>
              <a:rPr lang="en-US" sz="2000" dirty="0" smtClean="0">
                <a:sym typeface="Symbol" pitchFamily="18" charset="2"/>
              </a:rPr>
              <a:t> </a:t>
            </a:r>
            <a:r>
              <a:rPr lang="en-US" sz="2000" dirty="0" smtClean="0"/>
              <a:t>n </a:t>
            </a:r>
            <a:r>
              <a:rPr lang="en-US" sz="2000" dirty="0" smtClean="0">
                <a:sym typeface="Symbol" pitchFamily="18" charset="2"/>
              </a:rPr>
              <a:t>&lt;</a:t>
            </a:r>
            <a:r>
              <a:rPr lang="en-US" sz="2000" dirty="0" smtClean="0"/>
              <a:t> 2</a:t>
            </a:r>
            <a:r>
              <a:rPr lang="en-US" sz="2000" baseline="30000" dirty="0" smtClean="0"/>
              <a:t>k</a:t>
            </a:r>
            <a:r>
              <a:rPr lang="en-US" sz="2000" dirty="0" smtClean="0"/>
              <a:t> for some k. Then k-1</a:t>
            </a:r>
            <a:r>
              <a:rPr lang="en-US" sz="2000" dirty="0" smtClean="0">
                <a:sym typeface="Symbol" pitchFamily="18" charset="2"/>
              </a:rPr>
              <a:t>  </a:t>
            </a:r>
            <a:r>
              <a:rPr lang="en-US" sz="2000" dirty="0" smtClean="0"/>
              <a:t>log</a:t>
            </a:r>
            <a:r>
              <a:rPr lang="en-US" sz="2000" baseline="-25000" dirty="0" smtClean="0"/>
              <a:t>2</a:t>
            </a:r>
            <a:r>
              <a:rPr lang="en-US" sz="2000" dirty="0" smtClean="0"/>
              <a:t>(n) &lt; k</a:t>
            </a:r>
          </a:p>
          <a:p>
            <a:pPr>
              <a:lnSpc>
                <a:spcPct val="80000"/>
              </a:lnSpc>
              <a:buFontTx/>
              <a:buNone/>
            </a:pPr>
            <a:r>
              <a:rPr lang="en-US" sz="2000" dirty="0" smtClean="0"/>
              <a:t>          Follow similar proof, we have </a:t>
            </a:r>
            <a:r>
              <a:rPr lang="en-US" sz="2000" i="1" dirty="0" smtClean="0"/>
              <a:t>O</a:t>
            </a:r>
            <a:r>
              <a:rPr lang="en-US" sz="2000" dirty="0" smtClean="0"/>
              <a:t>(n* log </a:t>
            </a:r>
            <a:r>
              <a:rPr lang="en-US" sz="2000" baseline="-25000" dirty="0" smtClean="0"/>
              <a:t>2</a:t>
            </a:r>
            <a:r>
              <a:rPr lang="en-US" sz="2000" dirty="0" smtClean="0"/>
              <a:t>(n)) </a:t>
            </a:r>
            <a:r>
              <a:rPr lang="en-US" sz="2000" dirty="0" smtClean="0">
                <a:sym typeface="Symbol" pitchFamily="18" charset="2"/>
              </a:rPr>
              <a:t> </a:t>
            </a:r>
            <a:r>
              <a:rPr lang="en-US" sz="2000" dirty="0" smtClean="0"/>
              <a:t>C(n)</a:t>
            </a:r>
            <a:r>
              <a:rPr lang="en-US" sz="2000" dirty="0" smtClean="0">
                <a:sym typeface="Symbol" pitchFamily="18" charset="2"/>
              </a:rPr>
              <a:t> </a:t>
            </a:r>
            <a:r>
              <a:rPr lang="en-US" sz="2000" dirty="0" smtClean="0"/>
              <a:t> </a:t>
            </a:r>
            <a:r>
              <a:rPr lang="en-US" sz="2000" i="1" dirty="0" smtClean="0"/>
              <a:t>O</a:t>
            </a:r>
            <a:r>
              <a:rPr lang="en-US" sz="2000" dirty="0" smtClean="0"/>
              <a:t> (n* log</a:t>
            </a:r>
            <a:r>
              <a:rPr lang="en-US" sz="2000" baseline="-25000" dirty="0" smtClean="0"/>
              <a:t>2</a:t>
            </a:r>
            <a:r>
              <a:rPr lang="en-US" sz="2000" dirty="0" smtClean="0"/>
              <a:t>(n))  </a:t>
            </a:r>
            <a:br>
              <a:rPr lang="en-US" sz="2000" dirty="0" smtClean="0"/>
            </a:br>
            <a:r>
              <a:rPr lang="en-US" sz="2000" dirty="0" smtClean="0"/>
              <a:t>     which also leads to C(n)</a:t>
            </a:r>
            <a:r>
              <a:rPr lang="en-US" sz="2000" dirty="0" smtClean="0">
                <a:sym typeface="Symbol" pitchFamily="18" charset="2"/>
              </a:rPr>
              <a:t> =&gt;</a:t>
            </a:r>
            <a:r>
              <a:rPr lang="en-US" sz="2000" dirty="0" smtClean="0"/>
              <a:t> </a:t>
            </a:r>
            <a:r>
              <a:rPr lang="en-US" sz="2000" i="1" dirty="0" smtClean="0"/>
              <a:t>O</a:t>
            </a:r>
            <a:r>
              <a:rPr lang="en-US" sz="2000" dirty="0" smtClean="0"/>
              <a:t> (n* log </a:t>
            </a:r>
            <a:r>
              <a:rPr lang="en-US" sz="2000" baseline="-25000" dirty="0" smtClean="0"/>
              <a:t>2</a:t>
            </a:r>
            <a:r>
              <a:rPr lang="en-US" sz="2000" dirty="0" smtClean="0"/>
              <a:t>(n)) </a:t>
            </a:r>
          </a:p>
        </p:txBody>
      </p:sp>
      <p:sp>
        <p:nvSpPr>
          <p:cNvPr id="20485" name="Slide Number Placeholder 4"/>
          <p:cNvSpPr>
            <a:spLocks noGrp="1"/>
          </p:cNvSpPr>
          <p:nvPr>
            <p:ph type="sldNum" sz="quarter" idx="4294967295"/>
          </p:nvPr>
        </p:nvSpPr>
        <p:spPr>
          <a:xfrm>
            <a:off x="8686800" y="6400800"/>
            <a:ext cx="457200" cy="304800"/>
          </a:xfrm>
          <a:prstGeom prst="rect">
            <a:avLst/>
          </a:prstGeom>
          <a:noFill/>
        </p:spPr>
        <p:txBody>
          <a:bodyPr/>
          <a:lstStyle/>
          <a:p>
            <a:fld id="{6DFD7383-EBBE-4F5B-8109-97255395A45B}" type="slidenum">
              <a:rPr lang="en-AU" sz="1800" smtClean="0"/>
              <a:pPr/>
              <a:t>25</a:t>
            </a:fld>
            <a:endParaRPr lang="en-AU" sz="1800" dirty="0" smtClean="0"/>
          </a:p>
        </p:txBody>
      </p:sp>
      <p:sp>
        <p:nvSpPr>
          <p:cNvPr id="20486" name="Rectangle 2"/>
          <p:cNvSpPr>
            <a:spLocks noChangeArrowheads="1"/>
          </p:cNvSpPr>
          <p:nvPr/>
        </p:nvSpPr>
        <p:spPr bwMode="auto">
          <a:xfrm>
            <a:off x="0" y="0"/>
            <a:ext cx="9144000" cy="0"/>
          </a:xfrm>
          <a:prstGeom prst="rect">
            <a:avLst/>
          </a:prstGeom>
          <a:noFill/>
          <a:ln w="9525">
            <a:noFill/>
            <a:miter lim="800000"/>
            <a:headEnd/>
            <a:tailEnd/>
          </a:ln>
        </p:spPr>
        <p:txBody>
          <a:bodyPr wrap="none" lIns="54000" rIns="54000" anchor="ctr">
            <a:spAutoFit/>
          </a:bodyPr>
          <a:lstStyle/>
          <a:p>
            <a:endParaRPr lang="en-US"/>
          </a:p>
        </p:txBody>
      </p:sp>
      <p:pic>
        <p:nvPicPr>
          <p:cNvPr id="2048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643174" y="2906752"/>
            <a:ext cx="241300" cy="385763"/>
          </a:xfrm>
          <a:prstGeom prst="rect">
            <a:avLst/>
          </a:prstGeom>
          <a:noFill/>
          <a:ln w="9525">
            <a:noFill/>
            <a:miter lim="800000"/>
            <a:headEnd/>
            <a:tailEnd/>
          </a:ln>
        </p:spPr>
      </p:pic>
      <p:pic>
        <p:nvPicPr>
          <p:cNvPr id="20488"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148064" y="2906751"/>
            <a:ext cx="246063" cy="385763"/>
          </a:xfrm>
          <a:prstGeom prst="rect">
            <a:avLst/>
          </a:prstGeom>
          <a:noFill/>
          <a:ln w="9525">
            <a:noFill/>
            <a:miter lim="800000"/>
            <a:headEnd/>
            <a:tailEnd/>
          </a:ln>
        </p:spPr>
      </p:pic>
      <p:sp>
        <p:nvSpPr>
          <p:cNvPr id="20489" name="Rectangle 4"/>
          <p:cNvSpPr>
            <a:spLocks noChangeArrowheads="1"/>
          </p:cNvSpPr>
          <p:nvPr/>
        </p:nvSpPr>
        <p:spPr bwMode="auto">
          <a:xfrm>
            <a:off x="0" y="0"/>
            <a:ext cx="9144000" cy="0"/>
          </a:xfrm>
          <a:prstGeom prst="rect">
            <a:avLst/>
          </a:prstGeom>
          <a:noFill/>
          <a:ln w="9525">
            <a:noFill/>
            <a:miter lim="800000"/>
            <a:headEnd/>
            <a:tailEnd/>
          </a:ln>
        </p:spPr>
        <p:txBody>
          <a:bodyPr wrap="none" lIns="54000" rIns="54000" anchor="ctr">
            <a:spAutoFit/>
          </a:bodyPr>
          <a:lstStyle/>
          <a:p>
            <a:endParaRPr lang="en-US"/>
          </a:p>
        </p:txBody>
      </p:sp>
      <p:pic>
        <p:nvPicPr>
          <p:cNvPr id="20490"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86102" y="2857496"/>
            <a:ext cx="103188" cy="381000"/>
          </a:xfrm>
          <a:prstGeom prst="rect">
            <a:avLst/>
          </a:prstGeom>
          <a:noFill/>
          <a:ln w="9525">
            <a:noFill/>
            <a:miter lim="800000"/>
            <a:headEnd/>
            <a:tailEnd/>
          </a:ln>
        </p:spPr>
      </p:pic>
      <p:sp>
        <p:nvSpPr>
          <p:cNvPr id="20491" name="Rectangle 8"/>
          <p:cNvSpPr>
            <a:spLocks noChangeArrowheads="1"/>
          </p:cNvSpPr>
          <p:nvPr/>
        </p:nvSpPr>
        <p:spPr bwMode="auto">
          <a:xfrm>
            <a:off x="0" y="0"/>
            <a:ext cx="9144000" cy="0"/>
          </a:xfrm>
          <a:prstGeom prst="rect">
            <a:avLst/>
          </a:prstGeom>
          <a:noFill/>
          <a:ln w="9525">
            <a:noFill/>
            <a:miter lim="800000"/>
            <a:headEnd/>
            <a:tailEnd/>
          </a:ln>
        </p:spPr>
        <p:txBody>
          <a:bodyPr wrap="none" lIns="54000" rIns="54000" anchor="ctr">
            <a:spAutoFit/>
          </a:bodyPr>
          <a:lstStyle/>
          <a:p>
            <a:endParaRPr lang="en-US"/>
          </a:p>
        </p:txBody>
      </p:sp>
      <p:pic>
        <p:nvPicPr>
          <p:cNvPr id="20492"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856111" y="3328990"/>
            <a:ext cx="246062" cy="385762"/>
          </a:xfrm>
          <a:prstGeom prst="rect">
            <a:avLst/>
          </a:prstGeom>
          <a:noFill/>
          <a:ln w="9525">
            <a:noFill/>
            <a:miter lim="800000"/>
            <a:headEnd/>
            <a:tailEnd/>
          </a:ln>
        </p:spPr>
      </p:pic>
      <p:pic>
        <p:nvPicPr>
          <p:cNvPr id="2049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04707" y="3318644"/>
            <a:ext cx="241300" cy="385762"/>
          </a:xfrm>
          <a:prstGeom prst="rect">
            <a:avLst/>
          </a:prstGeom>
          <a:noFill/>
          <a:ln w="9525">
            <a:noFill/>
            <a:miter lim="800000"/>
            <a:headEnd/>
            <a:tailEnd/>
          </a:ln>
        </p:spPr>
      </p:pic>
      <p:pic>
        <p:nvPicPr>
          <p:cNvPr id="20494"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271096" y="3357562"/>
            <a:ext cx="246062" cy="385763"/>
          </a:xfrm>
          <a:prstGeom prst="rect">
            <a:avLst/>
          </a:prstGeom>
          <a:noFill/>
          <a:ln w="9525">
            <a:noFill/>
            <a:miter lim="800000"/>
            <a:headEnd/>
            <a:tailEnd/>
          </a:ln>
        </p:spPr>
      </p:pic>
      <p:sp>
        <p:nvSpPr>
          <p:cNvPr id="20495" name="Rectangle 10"/>
          <p:cNvSpPr>
            <a:spLocks noChangeArrowheads="1"/>
          </p:cNvSpPr>
          <p:nvPr/>
        </p:nvSpPr>
        <p:spPr bwMode="auto">
          <a:xfrm>
            <a:off x="0" y="0"/>
            <a:ext cx="9144000" cy="0"/>
          </a:xfrm>
          <a:prstGeom prst="rect">
            <a:avLst/>
          </a:prstGeom>
          <a:noFill/>
          <a:ln w="9525">
            <a:noFill/>
            <a:miter lim="800000"/>
            <a:headEnd/>
            <a:tailEnd/>
          </a:ln>
        </p:spPr>
        <p:txBody>
          <a:bodyPr wrap="none" lIns="54000" rIns="54000" anchor="ctr">
            <a:spAutoFit/>
          </a:bodyPr>
          <a:lstStyle/>
          <a:p>
            <a:endParaRPr lang="en-US"/>
          </a:p>
        </p:txBody>
      </p:sp>
      <p:pic>
        <p:nvPicPr>
          <p:cNvPr id="20496"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009245" y="3714752"/>
            <a:ext cx="214312" cy="471488"/>
          </a:xfrm>
          <a:prstGeom prst="rect">
            <a:avLst/>
          </a:prstGeom>
          <a:noFill/>
          <a:ln w="9525">
            <a:noFill/>
            <a:miter lim="800000"/>
            <a:headEnd/>
            <a:tailEnd/>
          </a:ln>
        </p:spPr>
      </p:pic>
      <p:sp>
        <p:nvSpPr>
          <p:cNvPr id="20497" name="Rectangle 12"/>
          <p:cNvSpPr>
            <a:spLocks noChangeArrowheads="1"/>
          </p:cNvSpPr>
          <p:nvPr/>
        </p:nvSpPr>
        <p:spPr bwMode="auto">
          <a:xfrm>
            <a:off x="0" y="0"/>
            <a:ext cx="9144000" cy="0"/>
          </a:xfrm>
          <a:prstGeom prst="rect">
            <a:avLst/>
          </a:prstGeom>
          <a:noFill/>
          <a:ln w="9525">
            <a:noFill/>
            <a:miter lim="800000"/>
            <a:headEnd/>
            <a:tailEnd/>
          </a:ln>
        </p:spPr>
        <p:txBody>
          <a:bodyPr wrap="none" lIns="54000" rIns="54000" anchor="ctr">
            <a:spAutoFit/>
          </a:bodyPr>
          <a:lstStyle/>
          <a:p>
            <a:endParaRPr lang="en-US"/>
          </a:p>
        </p:txBody>
      </p:sp>
      <p:sp>
        <p:nvSpPr>
          <p:cNvPr id="20498" name="Rectangle 14"/>
          <p:cNvSpPr>
            <a:spLocks noChangeArrowheads="1"/>
          </p:cNvSpPr>
          <p:nvPr/>
        </p:nvSpPr>
        <p:spPr bwMode="auto">
          <a:xfrm>
            <a:off x="0" y="0"/>
            <a:ext cx="9144000" cy="0"/>
          </a:xfrm>
          <a:prstGeom prst="rect">
            <a:avLst/>
          </a:prstGeom>
          <a:noFill/>
          <a:ln w="9525">
            <a:noFill/>
            <a:miter lim="800000"/>
            <a:headEnd/>
            <a:tailEnd/>
          </a:ln>
        </p:spPr>
        <p:txBody>
          <a:bodyPr wrap="none" lIns="54000" rIns="54000" anchor="ctr">
            <a:spAutoFit/>
          </a:bodyPr>
          <a:lstStyle/>
          <a:p>
            <a:endParaRPr lang="en-US"/>
          </a:p>
        </p:txBody>
      </p:sp>
      <p:pic>
        <p:nvPicPr>
          <p:cNvPr id="20499" name="Picture 1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610057" y="4071940"/>
            <a:ext cx="177800" cy="428625"/>
          </a:xfrm>
          <a:prstGeom prst="rect">
            <a:avLst/>
          </a:prstGeom>
          <a:noFill/>
          <a:ln w="9525">
            <a:noFill/>
            <a:miter lim="800000"/>
            <a:headEnd/>
            <a:tailEnd/>
          </a:ln>
        </p:spPr>
      </p:pic>
      <p:pic>
        <p:nvPicPr>
          <p:cNvPr id="20500"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07704" y="2475905"/>
            <a:ext cx="142876" cy="522046"/>
          </a:xfrm>
          <a:prstGeom prst="rect">
            <a:avLst/>
          </a:prstGeom>
          <a:noFill/>
          <a:ln w="9525">
            <a:noFill/>
            <a:miter lim="800000"/>
            <a:headEnd/>
            <a:tailEnd/>
          </a:ln>
        </p:spPr>
      </p:pic>
      <p:sp>
        <p:nvSpPr>
          <p:cNvPr id="20501" name="Rectangle 23"/>
          <p:cNvSpPr>
            <a:spLocks noChangeArrowheads="1"/>
          </p:cNvSpPr>
          <p:nvPr/>
        </p:nvSpPr>
        <p:spPr bwMode="auto">
          <a:xfrm>
            <a:off x="3286102" y="714356"/>
            <a:ext cx="5857898" cy="1000109"/>
          </a:xfrm>
          <a:prstGeom prst="rect">
            <a:avLst/>
          </a:prstGeom>
          <a:solidFill>
            <a:schemeClr val="accent1"/>
          </a:solidFill>
          <a:ln w="9525" algn="ctr">
            <a:solidFill>
              <a:schemeClr val="tx1"/>
            </a:solidFill>
            <a:round/>
            <a:headEnd/>
            <a:tailEnd/>
          </a:ln>
        </p:spPr>
        <p:txBody>
          <a:bodyPr wrap="none" lIns="54000" rIns="54000"/>
          <a:lstStyle/>
          <a:p>
            <a:r>
              <a:rPr lang="en-US" sz="2800" dirty="0">
                <a:solidFill>
                  <a:srgbClr val="FF3300"/>
                </a:solidFill>
              </a:rPr>
              <a:t>This slide is only for those who are </a:t>
            </a:r>
          </a:p>
          <a:p>
            <a:r>
              <a:rPr lang="en-US" sz="2800" dirty="0">
                <a:solidFill>
                  <a:srgbClr val="FF3300"/>
                </a:solidFill>
              </a:rPr>
              <a:t>interested in Math (others may ignore it)</a:t>
            </a:r>
          </a:p>
        </p:txBody>
      </p:sp>
      <p:sp>
        <p:nvSpPr>
          <p:cNvPr id="22" name="Rectangle 2"/>
          <p:cNvSpPr txBox="1">
            <a:spLocks noChangeArrowheads="1"/>
          </p:cNvSpPr>
          <p:nvPr/>
        </p:nvSpPr>
        <p:spPr bwMode="auto">
          <a:xfrm>
            <a:off x="428596" y="1000108"/>
            <a:ext cx="52578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FF3300"/>
                </a:solidFill>
                <a:effectLst/>
                <a:uLnTx/>
                <a:uFillTx/>
                <a:latin typeface="Arial Narrow"/>
                <a:ea typeface="ＭＳ Ｐゴシック" pitchFamily="-65" charset="-128"/>
                <a:cs typeface="Times New Roman" pitchFamily="18" charset="0"/>
              </a:rPr>
              <a:t>Merge-sort (8)</a:t>
            </a:r>
            <a:endParaRPr kumimoji="0" lang="en-GB" sz="3600" b="1" i="0" u="none" strike="noStrike" kern="0" cap="none" spc="0" normalizeH="0" baseline="0" noProof="0" dirty="0" smtClean="0">
              <a:ln>
                <a:noFill/>
              </a:ln>
              <a:solidFill>
                <a:srgbClr val="FF3300"/>
              </a:solidFill>
              <a:effectLst/>
              <a:uLnTx/>
              <a:uFillTx/>
              <a:latin typeface="Arial Narrow"/>
              <a:ea typeface="ＭＳ Ｐゴシック" pitchFamily="-65" charset="-128"/>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bwMode="auto">
          <a:xfrm>
            <a:off x="285720" y="1000108"/>
            <a:ext cx="49530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Quick-sort (1)</a:t>
            </a:r>
            <a:endParaRPr lang="en-GB" sz="3600" b="1" dirty="0" smtClean="0">
              <a:solidFill>
                <a:srgbClr val="FF3300"/>
              </a:solidFill>
              <a:cs typeface="Times New Roman" pitchFamily="18" charset="0"/>
            </a:endParaRPr>
          </a:p>
        </p:txBody>
      </p:sp>
      <p:sp>
        <p:nvSpPr>
          <p:cNvPr id="21509" name="Rectangle 3"/>
          <p:cNvSpPr>
            <a:spLocks noGrp="1" noChangeArrowheads="1"/>
          </p:cNvSpPr>
          <p:nvPr>
            <p:ph idx="1"/>
          </p:nvPr>
        </p:nvSpPr>
        <p:spPr>
          <a:xfrm>
            <a:off x="214282" y="1857364"/>
            <a:ext cx="8822214" cy="4307940"/>
          </a:xfrm>
        </p:spPr>
        <p:txBody>
          <a:bodyPr/>
          <a:lstStyle/>
          <a:p>
            <a:pPr marL="381000" indent="-381000" eaLnBrk="1" hangingPunct="1"/>
            <a:r>
              <a:rPr lang="en-US" sz="2400" b="1" i="1" dirty="0" smtClean="0">
                <a:cs typeface="Times New Roman" pitchFamily="18" charset="0"/>
              </a:rPr>
              <a:t>Idea</a:t>
            </a:r>
            <a:r>
              <a:rPr lang="en-US" sz="2400" dirty="0" smtClean="0">
                <a:cs typeface="Times New Roman" pitchFamily="18" charset="0"/>
              </a:rPr>
              <a:t>: Choose any value from the array (called the </a:t>
            </a:r>
            <a:r>
              <a:rPr lang="en-US" sz="2400" b="1" dirty="0" smtClean="0">
                <a:cs typeface="Times New Roman" pitchFamily="18" charset="0"/>
              </a:rPr>
              <a:t>pivot</a:t>
            </a:r>
            <a:r>
              <a:rPr lang="en-US" sz="2400" dirty="0" smtClean="0">
                <a:cs typeface="Times New Roman" pitchFamily="18" charset="0"/>
              </a:rPr>
              <a:t>). And </a:t>
            </a:r>
            <a:r>
              <a:rPr lang="en-US" sz="2400" dirty="0">
                <a:cs typeface="Times New Roman" pitchFamily="18" charset="0"/>
              </a:rPr>
              <a:t>t</a:t>
            </a:r>
            <a:r>
              <a:rPr lang="en-US" sz="2400" dirty="0" smtClean="0">
                <a:cs typeface="Times New Roman" pitchFamily="18" charset="0"/>
              </a:rPr>
              <a:t>hen </a:t>
            </a:r>
            <a:r>
              <a:rPr lang="en-US" sz="2400" b="1" dirty="0" smtClean="0">
                <a:cs typeface="Times New Roman" pitchFamily="18" charset="0"/>
              </a:rPr>
              <a:t>partition</a:t>
            </a:r>
            <a:r>
              <a:rPr lang="en-US" sz="2400" dirty="0" smtClean="0">
                <a:cs typeface="Times New Roman" pitchFamily="18" charset="0"/>
              </a:rPr>
              <a:t> the array into three </a:t>
            </a:r>
            <a:r>
              <a:rPr lang="en-US" sz="2400" dirty="0" err="1" smtClean="0">
                <a:cs typeface="Times New Roman" pitchFamily="18" charset="0"/>
              </a:rPr>
              <a:t>subarrays</a:t>
            </a:r>
            <a:r>
              <a:rPr lang="en-US" sz="2400" dirty="0" smtClean="0">
                <a:cs typeface="Times New Roman" pitchFamily="18" charset="0"/>
              </a:rPr>
              <a:t> such that:</a:t>
            </a:r>
          </a:p>
          <a:p>
            <a:pPr marL="857250" lvl="1" eaLnBrk="1" hangingPunct="1"/>
            <a:r>
              <a:rPr lang="en-US" sz="2200" dirty="0" smtClean="0">
                <a:cs typeface="Times New Roman" pitchFamily="18" charset="0"/>
              </a:rPr>
              <a:t>the left </a:t>
            </a:r>
            <a:r>
              <a:rPr lang="en-US" sz="2200" dirty="0" err="1" smtClean="0">
                <a:cs typeface="Times New Roman" pitchFamily="18" charset="0"/>
              </a:rPr>
              <a:t>subarray</a:t>
            </a:r>
            <a:r>
              <a:rPr lang="en-US" sz="2200" dirty="0" smtClean="0">
                <a:cs typeface="Times New Roman" pitchFamily="18" charset="0"/>
              </a:rPr>
              <a:t> contains only values less than (or equal to) the pivot;</a:t>
            </a:r>
          </a:p>
          <a:p>
            <a:pPr marL="857250" lvl="1"/>
            <a:r>
              <a:rPr lang="en-US" sz="2200" dirty="0" smtClean="0">
                <a:cs typeface="Times New Roman" pitchFamily="18" charset="0"/>
              </a:rPr>
              <a:t>the middle </a:t>
            </a:r>
            <a:r>
              <a:rPr lang="en-US" sz="2200" dirty="0" err="1" smtClean="0">
                <a:cs typeface="Times New Roman" pitchFamily="18" charset="0"/>
              </a:rPr>
              <a:t>subarray</a:t>
            </a:r>
            <a:r>
              <a:rPr lang="en-US" sz="2200" dirty="0" smtClean="0">
                <a:cs typeface="Times New Roman" pitchFamily="18" charset="0"/>
              </a:rPr>
              <a:t> contains the pivot only; and</a:t>
            </a:r>
          </a:p>
          <a:p>
            <a:pPr marL="857250" lvl="1" eaLnBrk="1" hangingPunct="1"/>
            <a:r>
              <a:rPr lang="en-US" sz="2200" dirty="0" smtClean="0">
                <a:cs typeface="Times New Roman" pitchFamily="18" charset="0"/>
              </a:rPr>
              <a:t>the right </a:t>
            </a:r>
            <a:r>
              <a:rPr lang="en-US" sz="2200" dirty="0" err="1" smtClean="0">
                <a:cs typeface="Times New Roman" pitchFamily="18" charset="0"/>
              </a:rPr>
              <a:t>subarray</a:t>
            </a:r>
            <a:r>
              <a:rPr lang="en-US" sz="2200" dirty="0" smtClean="0">
                <a:cs typeface="Times New Roman" pitchFamily="18" charset="0"/>
              </a:rPr>
              <a:t> contains only values greater than (or equal to) the pivot.</a:t>
            </a:r>
          </a:p>
          <a:p>
            <a:pPr marL="381000" indent="-381000" eaLnBrk="1" hangingPunct="1">
              <a:spcBef>
                <a:spcPts val="900"/>
              </a:spcBef>
              <a:buFontTx/>
              <a:buNone/>
            </a:pPr>
            <a:r>
              <a:rPr lang="en-US" sz="2400" dirty="0" smtClean="0">
                <a:cs typeface="Times New Roman" pitchFamily="18" charset="0"/>
              </a:rPr>
              <a:t>	Finally sort the left </a:t>
            </a:r>
            <a:r>
              <a:rPr lang="en-US" sz="2400" dirty="0" err="1" smtClean="0">
                <a:cs typeface="Times New Roman" pitchFamily="18" charset="0"/>
              </a:rPr>
              <a:t>subarray</a:t>
            </a:r>
            <a:r>
              <a:rPr lang="en-US" sz="2400" dirty="0" smtClean="0">
                <a:cs typeface="Times New Roman" pitchFamily="18" charset="0"/>
              </a:rPr>
              <a:t> and the right </a:t>
            </a:r>
            <a:r>
              <a:rPr lang="en-US" sz="2400" dirty="0" err="1" smtClean="0">
                <a:cs typeface="Times New Roman" pitchFamily="18" charset="0"/>
              </a:rPr>
              <a:t>subarray</a:t>
            </a:r>
            <a:r>
              <a:rPr lang="en-US" sz="2400" dirty="0" smtClean="0">
                <a:cs typeface="Times New Roman" pitchFamily="18" charset="0"/>
              </a:rPr>
              <a:t> separately, leading to the whole array sorted</a:t>
            </a:r>
          </a:p>
          <a:p>
            <a:pPr marL="381000" indent="-381000" eaLnBrk="1" hangingPunct="1"/>
            <a:r>
              <a:rPr lang="en-US" sz="2400" dirty="0" smtClean="0">
                <a:cs typeface="Times New Roman" pitchFamily="18" charset="0"/>
              </a:rPr>
              <a:t>This is another application of the divide-and-conquer strategy.</a:t>
            </a:r>
          </a:p>
        </p:txBody>
      </p:sp>
      <p:sp>
        <p:nvSpPr>
          <p:cNvPr id="21507" name="Slide Number Placeholder 5"/>
          <p:cNvSpPr>
            <a:spLocks noGrp="1"/>
          </p:cNvSpPr>
          <p:nvPr>
            <p:ph type="sldNum" sz="quarter" idx="4294967295"/>
          </p:nvPr>
        </p:nvSpPr>
        <p:spPr>
          <a:xfrm>
            <a:off x="8686800" y="6400800"/>
            <a:ext cx="457200" cy="304800"/>
          </a:xfrm>
          <a:prstGeom prst="rect">
            <a:avLst/>
          </a:prstGeom>
          <a:noFill/>
        </p:spPr>
        <p:txBody>
          <a:bodyPr/>
          <a:lstStyle/>
          <a:p>
            <a:fld id="{9E514275-0904-4444-99EE-C5424E37DFED}" type="slidenum">
              <a:rPr lang="en-AU" sz="1800" smtClean="0"/>
              <a:pPr/>
              <a:t>26</a:t>
            </a:fld>
            <a:endParaRPr lang="en-AU" sz="1800" dirty="0" smtClean="0"/>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bwMode="auto">
          <a:xfrm>
            <a:off x="357158" y="1000108"/>
            <a:ext cx="56388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Quick-sort (2)</a:t>
            </a:r>
            <a:endParaRPr lang="en-GB" sz="3600" b="1" dirty="0" smtClean="0">
              <a:solidFill>
                <a:srgbClr val="FF3300"/>
              </a:solidFill>
              <a:cs typeface="Times New Roman" pitchFamily="18" charset="0"/>
            </a:endParaRPr>
          </a:p>
        </p:txBody>
      </p:sp>
      <p:sp>
        <p:nvSpPr>
          <p:cNvPr id="22533" name="Rectangle 3"/>
          <p:cNvSpPr>
            <a:spLocks noGrp="1" noChangeArrowheads="1"/>
          </p:cNvSpPr>
          <p:nvPr>
            <p:ph idx="1"/>
          </p:nvPr>
        </p:nvSpPr>
        <p:spPr>
          <a:xfrm>
            <a:off x="0" y="1928802"/>
            <a:ext cx="9144000" cy="4191000"/>
          </a:xfrm>
        </p:spPr>
        <p:txBody>
          <a:bodyPr/>
          <a:lstStyle/>
          <a:p>
            <a:pPr marL="381000" indent="-381000" eaLnBrk="1" hangingPunct="1">
              <a:lnSpc>
                <a:spcPct val="90000"/>
              </a:lnSpc>
              <a:tabLst>
                <a:tab pos="762000" algn="l"/>
                <a:tab pos="1333500" algn="l"/>
              </a:tabLst>
            </a:pPr>
            <a:r>
              <a:rPr lang="en-US" b="1" dirty="0" smtClean="0">
                <a:cs typeface="Times New Roman" pitchFamily="18" charset="0"/>
              </a:rPr>
              <a:t>Quick-sort algorithm</a:t>
            </a:r>
            <a:r>
              <a:rPr lang="en-US" dirty="0" smtClean="0">
                <a:cs typeface="Times New Roman" pitchFamily="18" charset="0"/>
              </a:rPr>
              <a:t>:</a:t>
            </a:r>
          </a:p>
          <a:p>
            <a:pPr marL="381000" indent="-381000" eaLnBrk="1" hangingPunct="1">
              <a:lnSpc>
                <a:spcPct val="90000"/>
              </a:lnSpc>
              <a:buFontTx/>
              <a:buNone/>
              <a:tabLst>
                <a:tab pos="762000" algn="l"/>
                <a:tab pos="1333500" algn="l"/>
              </a:tabLst>
            </a:pPr>
            <a:r>
              <a:rPr lang="en-US" dirty="0" smtClean="0">
                <a:cs typeface="Times New Roman" pitchFamily="18" charset="0"/>
              </a:rPr>
              <a:t>	</a:t>
            </a:r>
            <a:r>
              <a:rPr lang="en-US" sz="2600" dirty="0" smtClean="0">
                <a:solidFill>
                  <a:srgbClr val="0000CC"/>
                </a:solidFill>
                <a:cs typeface="Times New Roman" pitchFamily="18" charset="0"/>
              </a:rPr>
              <a:t>To sort </a:t>
            </a:r>
            <a:r>
              <a:rPr lang="en-US" sz="2600" i="1" dirty="0" smtClean="0">
                <a:solidFill>
                  <a:srgbClr val="0000CC"/>
                </a:solidFill>
                <a:cs typeface="Times New Roman" pitchFamily="18" charset="0"/>
              </a:rPr>
              <a:t>a</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left</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right</a:t>
            </a:r>
            <a:r>
              <a:rPr lang="en-US" sz="2600" dirty="0" smtClean="0">
                <a:solidFill>
                  <a:srgbClr val="0000CC"/>
                </a:solidFill>
                <a:cs typeface="Times New Roman" pitchFamily="18" charset="0"/>
              </a:rPr>
              <a:t>] into ascending order:</a:t>
            </a:r>
          </a:p>
          <a:p>
            <a:pPr marL="381000" indent="-381000" eaLnBrk="1" hangingPunct="1">
              <a:lnSpc>
                <a:spcPct val="90000"/>
              </a:lnSpc>
              <a:spcBef>
                <a:spcPts val="900"/>
              </a:spcBef>
              <a:buFontTx/>
              <a:buNone/>
              <a:tabLst>
                <a:tab pos="762000" algn="l"/>
                <a:tab pos="1333500" algn="l"/>
              </a:tabLst>
            </a:pPr>
            <a:r>
              <a:rPr lang="en-US" sz="2600" dirty="0" smtClean="0">
                <a:solidFill>
                  <a:srgbClr val="0000CC"/>
                </a:solidFill>
                <a:cs typeface="Times New Roman" pitchFamily="18" charset="0"/>
              </a:rPr>
              <a:t>	1.	If </a:t>
            </a:r>
            <a:r>
              <a:rPr lang="en-US" sz="2600" i="1" dirty="0" smtClean="0">
                <a:solidFill>
                  <a:srgbClr val="0000CC"/>
                </a:solidFill>
                <a:cs typeface="Times New Roman" pitchFamily="18" charset="0"/>
              </a:rPr>
              <a:t>left</a:t>
            </a:r>
            <a:r>
              <a:rPr lang="en-US" sz="2600" dirty="0" smtClean="0">
                <a:solidFill>
                  <a:srgbClr val="0000CC"/>
                </a:solidFill>
                <a:cs typeface="Times New Roman" pitchFamily="18" charset="0"/>
              </a:rPr>
              <a:t> &lt; </a:t>
            </a:r>
            <a:r>
              <a:rPr lang="en-US" sz="2600" i="1" dirty="0" smtClean="0">
                <a:solidFill>
                  <a:srgbClr val="0000CC"/>
                </a:solidFill>
                <a:cs typeface="Times New Roman" pitchFamily="18" charset="0"/>
              </a:rPr>
              <a:t>right</a:t>
            </a:r>
            <a:r>
              <a:rPr lang="en-US" sz="2600" dirty="0" smtClean="0">
                <a:solidFill>
                  <a:srgbClr val="0000CC"/>
                </a:solidFill>
                <a:cs typeface="Times New Roman" pitchFamily="18" charset="0"/>
              </a:rPr>
              <a:t>:</a:t>
            </a:r>
            <a:br>
              <a:rPr lang="en-US" sz="2600" dirty="0" smtClean="0">
                <a:solidFill>
                  <a:srgbClr val="0000CC"/>
                </a:solidFill>
                <a:cs typeface="Times New Roman" pitchFamily="18" charset="0"/>
              </a:rPr>
            </a:br>
            <a:r>
              <a:rPr lang="en-US" sz="2600" dirty="0" smtClean="0">
                <a:solidFill>
                  <a:srgbClr val="0000CC"/>
                </a:solidFill>
                <a:cs typeface="Times New Roman" pitchFamily="18" charset="0"/>
              </a:rPr>
              <a:t>	1.1.	Partition </a:t>
            </a:r>
            <a:r>
              <a:rPr lang="en-US" sz="2600" i="1" dirty="0" smtClean="0">
                <a:solidFill>
                  <a:srgbClr val="0000CC"/>
                </a:solidFill>
                <a:cs typeface="Times New Roman" pitchFamily="18" charset="0"/>
              </a:rPr>
              <a:t>a</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left</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right</a:t>
            </a:r>
            <a:r>
              <a:rPr lang="en-US" sz="2600" dirty="0" smtClean="0">
                <a:solidFill>
                  <a:srgbClr val="0000CC"/>
                </a:solidFill>
                <a:cs typeface="Times New Roman" pitchFamily="18" charset="0"/>
              </a:rPr>
              <a:t>] such that </a:t>
            </a:r>
            <a:br>
              <a:rPr lang="en-US" sz="2600" dirty="0" smtClean="0">
                <a:solidFill>
                  <a:srgbClr val="0000CC"/>
                </a:solidFill>
                <a:cs typeface="Times New Roman" pitchFamily="18" charset="0"/>
              </a:rPr>
            </a:br>
            <a:r>
              <a:rPr lang="en-US" sz="2600" dirty="0" smtClean="0">
                <a:solidFill>
                  <a:srgbClr val="0000CC"/>
                </a:solidFill>
                <a:cs typeface="Times New Roman" pitchFamily="18" charset="0"/>
              </a:rPr>
              <a:t>		</a:t>
            </a:r>
            <a:r>
              <a:rPr lang="en-US" sz="2600" i="1" dirty="0" smtClean="0">
                <a:solidFill>
                  <a:srgbClr val="0000CC"/>
                </a:solidFill>
                <a:cs typeface="Times New Roman" pitchFamily="18" charset="0"/>
              </a:rPr>
              <a:t>a</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left</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p</a:t>
            </a:r>
            <a:r>
              <a:rPr lang="en-US" sz="2600" dirty="0" smtClean="0">
                <a:solidFill>
                  <a:srgbClr val="0000CC"/>
                </a:solidFill>
                <a:cs typeface="Times New Roman" pitchFamily="18" charset="0"/>
              </a:rPr>
              <a:t>–1] are all less than or equal to </a:t>
            </a:r>
            <a:r>
              <a:rPr lang="en-US" sz="2600" i="1" dirty="0" smtClean="0">
                <a:solidFill>
                  <a:srgbClr val="0000CC"/>
                </a:solidFill>
                <a:cs typeface="Times New Roman" pitchFamily="18" charset="0"/>
              </a:rPr>
              <a:t>a</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p</a:t>
            </a:r>
            <a:r>
              <a:rPr lang="en-US" sz="2600" dirty="0" smtClean="0">
                <a:solidFill>
                  <a:srgbClr val="0000CC"/>
                </a:solidFill>
                <a:cs typeface="Times New Roman" pitchFamily="18" charset="0"/>
              </a:rPr>
              <a:t>], and </a:t>
            </a:r>
            <a:br>
              <a:rPr lang="en-US" sz="2600" dirty="0" smtClean="0">
                <a:solidFill>
                  <a:srgbClr val="0000CC"/>
                </a:solidFill>
                <a:cs typeface="Times New Roman" pitchFamily="18" charset="0"/>
              </a:rPr>
            </a:br>
            <a:r>
              <a:rPr lang="en-US" sz="2600" dirty="0" smtClean="0">
                <a:solidFill>
                  <a:srgbClr val="0000CC"/>
                </a:solidFill>
                <a:cs typeface="Times New Roman" pitchFamily="18" charset="0"/>
              </a:rPr>
              <a:t>		</a:t>
            </a:r>
            <a:r>
              <a:rPr lang="en-US" sz="2600" i="1" dirty="0" smtClean="0">
                <a:solidFill>
                  <a:srgbClr val="0000CC"/>
                </a:solidFill>
                <a:cs typeface="Times New Roman" pitchFamily="18" charset="0"/>
              </a:rPr>
              <a:t>a</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p</a:t>
            </a:r>
            <a:r>
              <a:rPr lang="en-US" sz="2600" dirty="0" smtClean="0">
                <a:solidFill>
                  <a:srgbClr val="0000CC"/>
                </a:solidFill>
                <a:cs typeface="Times New Roman" pitchFamily="18" charset="0"/>
              </a:rPr>
              <a:t>+1…</a:t>
            </a:r>
            <a:r>
              <a:rPr lang="en-US" sz="2600" i="1" dirty="0" smtClean="0">
                <a:solidFill>
                  <a:srgbClr val="0000CC"/>
                </a:solidFill>
                <a:cs typeface="Times New Roman" pitchFamily="18" charset="0"/>
              </a:rPr>
              <a:t>right</a:t>
            </a:r>
            <a:r>
              <a:rPr lang="en-US" sz="2600" dirty="0" smtClean="0">
                <a:solidFill>
                  <a:srgbClr val="0000CC"/>
                </a:solidFill>
                <a:cs typeface="Times New Roman" pitchFamily="18" charset="0"/>
              </a:rPr>
              <a:t>] are all greater than or equal to </a:t>
            </a:r>
            <a:r>
              <a:rPr lang="en-US" sz="2600" i="1" dirty="0" smtClean="0">
                <a:solidFill>
                  <a:srgbClr val="0000CC"/>
                </a:solidFill>
                <a:cs typeface="Times New Roman" pitchFamily="18" charset="0"/>
              </a:rPr>
              <a:t>a</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p</a:t>
            </a:r>
            <a:r>
              <a:rPr lang="en-US" sz="2600" dirty="0" smtClean="0">
                <a:solidFill>
                  <a:srgbClr val="0000CC"/>
                </a:solidFill>
                <a:cs typeface="Times New Roman" pitchFamily="18" charset="0"/>
              </a:rPr>
              <a:t>].</a:t>
            </a:r>
            <a:br>
              <a:rPr lang="en-US" sz="2600" dirty="0" smtClean="0">
                <a:solidFill>
                  <a:srgbClr val="0000CC"/>
                </a:solidFill>
                <a:cs typeface="Times New Roman" pitchFamily="18" charset="0"/>
              </a:rPr>
            </a:br>
            <a:r>
              <a:rPr lang="en-US" sz="2600" dirty="0" smtClean="0">
                <a:solidFill>
                  <a:srgbClr val="0000CC"/>
                </a:solidFill>
                <a:cs typeface="Times New Roman" pitchFamily="18" charset="0"/>
              </a:rPr>
              <a:t>	1.2.	Sort </a:t>
            </a:r>
            <a:r>
              <a:rPr lang="en-US" sz="2600" i="1" dirty="0" smtClean="0">
                <a:solidFill>
                  <a:srgbClr val="0000CC"/>
                </a:solidFill>
                <a:cs typeface="Times New Roman" pitchFamily="18" charset="0"/>
              </a:rPr>
              <a:t>a</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left</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p</a:t>
            </a:r>
            <a:r>
              <a:rPr lang="en-US" sz="2600" dirty="0" smtClean="0">
                <a:solidFill>
                  <a:srgbClr val="0000CC"/>
                </a:solidFill>
                <a:cs typeface="Times New Roman" pitchFamily="18" charset="0"/>
              </a:rPr>
              <a:t>–1] into ascending order.</a:t>
            </a:r>
            <a:br>
              <a:rPr lang="en-US" sz="2600" dirty="0" smtClean="0">
                <a:solidFill>
                  <a:srgbClr val="0000CC"/>
                </a:solidFill>
                <a:cs typeface="Times New Roman" pitchFamily="18" charset="0"/>
              </a:rPr>
            </a:br>
            <a:r>
              <a:rPr lang="en-US" sz="2600" dirty="0" smtClean="0">
                <a:solidFill>
                  <a:srgbClr val="0000CC"/>
                </a:solidFill>
                <a:cs typeface="Times New Roman" pitchFamily="18" charset="0"/>
              </a:rPr>
              <a:t>	1.3.	Sort </a:t>
            </a:r>
            <a:r>
              <a:rPr lang="en-US" sz="2600" i="1" dirty="0" smtClean="0">
                <a:solidFill>
                  <a:srgbClr val="0000CC"/>
                </a:solidFill>
                <a:cs typeface="Times New Roman" pitchFamily="18" charset="0"/>
              </a:rPr>
              <a:t>a</a:t>
            </a:r>
            <a:r>
              <a:rPr lang="en-US" sz="2600" dirty="0" smtClean="0">
                <a:solidFill>
                  <a:srgbClr val="0000CC"/>
                </a:solidFill>
                <a:cs typeface="Times New Roman" pitchFamily="18" charset="0"/>
              </a:rPr>
              <a:t>[</a:t>
            </a:r>
            <a:r>
              <a:rPr lang="en-US" sz="2600" i="1" dirty="0" smtClean="0">
                <a:solidFill>
                  <a:srgbClr val="0000CC"/>
                </a:solidFill>
                <a:cs typeface="Times New Roman" pitchFamily="18" charset="0"/>
              </a:rPr>
              <a:t>p</a:t>
            </a:r>
            <a:r>
              <a:rPr lang="en-US" sz="2600" dirty="0" smtClean="0">
                <a:solidFill>
                  <a:srgbClr val="0000CC"/>
                </a:solidFill>
                <a:cs typeface="Times New Roman" pitchFamily="18" charset="0"/>
              </a:rPr>
              <a:t>+1…</a:t>
            </a:r>
            <a:r>
              <a:rPr lang="en-US" sz="2600" i="1" dirty="0" smtClean="0">
                <a:solidFill>
                  <a:srgbClr val="0000CC"/>
                </a:solidFill>
                <a:cs typeface="Times New Roman" pitchFamily="18" charset="0"/>
              </a:rPr>
              <a:t>right</a:t>
            </a:r>
            <a:r>
              <a:rPr lang="en-US" sz="2600" dirty="0" smtClean="0">
                <a:solidFill>
                  <a:srgbClr val="0000CC"/>
                </a:solidFill>
                <a:cs typeface="Times New Roman" pitchFamily="18" charset="0"/>
              </a:rPr>
              <a:t>] into ascending order.</a:t>
            </a:r>
            <a:br>
              <a:rPr lang="en-US" sz="2600" dirty="0" smtClean="0">
                <a:solidFill>
                  <a:srgbClr val="0000CC"/>
                </a:solidFill>
                <a:cs typeface="Times New Roman" pitchFamily="18" charset="0"/>
              </a:rPr>
            </a:br>
            <a:r>
              <a:rPr lang="en-US" sz="2600" dirty="0" smtClean="0">
                <a:solidFill>
                  <a:srgbClr val="0000CC"/>
                </a:solidFill>
                <a:cs typeface="Times New Roman" pitchFamily="18" charset="0"/>
              </a:rPr>
              <a:t>2.	Terminate.</a:t>
            </a:r>
          </a:p>
        </p:txBody>
      </p:sp>
      <p:sp>
        <p:nvSpPr>
          <p:cNvPr id="22531" name="Slide Number Placeholder 5"/>
          <p:cNvSpPr>
            <a:spLocks noGrp="1"/>
          </p:cNvSpPr>
          <p:nvPr>
            <p:ph type="sldNum" sz="quarter" idx="4294967295"/>
          </p:nvPr>
        </p:nvSpPr>
        <p:spPr>
          <a:xfrm>
            <a:off x="8686800" y="6400800"/>
            <a:ext cx="457200" cy="304800"/>
          </a:xfrm>
          <a:prstGeom prst="rect">
            <a:avLst/>
          </a:prstGeom>
          <a:noFill/>
        </p:spPr>
        <p:txBody>
          <a:bodyPr/>
          <a:lstStyle/>
          <a:p>
            <a:fld id="{C0B3764E-655D-4E37-942E-F1812628E411}" type="slidenum">
              <a:rPr lang="en-AU" sz="1800" smtClean="0"/>
              <a:pPr/>
              <a:t>27</a:t>
            </a:fld>
            <a:endParaRPr lang="en-AU" sz="1800" dirty="0" smtClean="0"/>
          </a:p>
        </p:txBody>
      </p:sp>
    </p:spTree>
  </p:cSld>
  <p:clrMapOvr>
    <a:masterClrMapping/>
  </p:clrMapOvr>
  <p:transition>
    <p:cover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bwMode="auto">
          <a:xfrm>
            <a:off x="357158" y="1000108"/>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Quick-sort (3)</a:t>
            </a:r>
            <a:endParaRPr lang="en-GB" sz="3600" b="1" dirty="0" smtClean="0">
              <a:solidFill>
                <a:srgbClr val="FF3300"/>
              </a:solidFill>
              <a:cs typeface="Times New Roman" pitchFamily="18" charset="0"/>
            </a:endParaRPr>
          </a:p>
        </p:txBody>
      </p:sp>
      <p:sp>
        <p:nvSpPr>
          <p:cNvPr id="23557" name="Rectangle 3"/>
          <p:cNvSpPr>
            <a:spLocks noGrp="1" noChangeArrowheads="1"/>
          </p:cNvSpPr>
          <p:nvPr>
            <p:ph idx="1"/>
          </p:nvPr>
        </p:nvSpPr>
        <p:spPr>
          <a:xfrm>
            <a:off x="685800" y="2133600"/>
            <a:ext cx="7772400" cy="4114800"/>
          </a:xfrm>
        </p:spPr>
        <p:txBody>
          <a:bodyPr/>
          <a:lstStyle/>
          <a:p>
            <a:pPr marL="381000" indent="-381000" eaLnBrk="1" hangingPunct="1"/>
            <a:r>
              <a:rPr lang="en-US" smtClean="0">
                <a:cs typeface="Times New Roman" pitchFamily="18" charset="0"/>
              </a:rPr>
              <a:t>Invariants:</a:t>
            </a:r>
          </a:p>
        </p:txBody>
      </p:sp>
      <p:sp>
        <p:nvSpPr>
          <p:cNvPr id="23555" name="Slide Number Placeholder 5"/>
          <p:cNvSpPr>
            <a:spLocks noGrp="1"/>
          </p:cNvSpPr>
          <p:nvPr>
            <p:ph type="sldNum" sz="quarter" idx="4294967295"/>
          </p:nvPr>
        </p:nvSpPr>
        <p:spPr>
          <a:xfrm>
            <a:off x="8686800" y="6400800"/>
            <a:ext cx="457200" cy="304800"/>
          </a:xfrm>
          <a:prstGeom prst="rect">
            <a:avLst/>
          </a:prstGeom>
          <a:noFill/>
        </p:spPr>
        <p:txBody>
          <a:bodyPr/>
          <a:lstStyle/>
          <a:p>
            <a:fld id="{37ED165C-FE32-47AD-973E-0CEE221F73DB}" type="slidenum">
              <a:rPr lang="en-AU" sz="1800" smtClean="0"/>
              <a:pPr/>
              <a:t>28</a:t>
            </a:fld>
            <a:endParaRPr lang="en-AU" sz="1800" dirty="0" smtClean="0"/>
          </a:p>
        </p:txBody>
      </p:sp>
      <p:grpSp>
        <p:nvGrpSpPr>
          <p:cNvPr id="23558" name="Group 4"/>
          <p:cNvGrpSpPr>
            <a:grpSpLocks/>
          </p:cNvGrpSpPr>
          <p:nvPr/>
        </p:nvGrpSpPr>
        <p:grpSpPr bwMode="auto">
          <a:xfrm>
            <a:off x="1143000" y="2590800"/>
            <a:ext cx="6735763" cy="762000"/>
            <a:chOff x="720" y="1296"/>
            <a:chExt cx="4243" cy="480"/>
          </a:xfrm>
        </p:grpSpPr>
        <p:sp>
          <p:nvSpPr>
            <p:cNvPr id="23592" name="Rectangle 5"/>
            <p:cNvSpPr>
              <a:spLocks noChangeArrowheads="1"/>
            </p:cNvSpPr>
            <p:nvPr/>
          </p:nvSpPr>
          <p:spPr bwMode="auto">
            <a:xfrm>
              <a:off x="720" y="1344"/>
              <a:ext cx="576" cy="384"/>
            </a:xfrm>
            <a:prstGeom prst="rect">
              <a:avLst/>
            </a:prstGeom>
            <a:noFill/>
            <a:ln w="9525">
              <a:noFill/>
              <a:miter lim="800000"/>
              <a:headEnd/>
              <a:tailEnd/>
            </a:ln>
          </p:spPr>
          <p:txBody>
            <a:bodyPr lIns="0" tIns="0" rIns="0" bIns="0">
              <a:spAutoFit/>
            </a:bodyPr>
            <a:lstStyle/>
            <a:p>
              <a:pPr eaLnBrk="0" hangingPunct="0"/>
              <a:r>
                <a:rPr lang="en-US" sz="2000">
                  <a:solidFill>
                    <a:srgbClr val="000000"/>
                  </a:solidFill>
                </a:rPr>
                <a:t>After step 1.1:</a:t>
              </a:r>
              <a:endParaRPr lang="en-US" sz="2000">
                <a:latin typeface="Courier New" pitchFamily="49" charset="0"/>
              </a:endParaRPr>
            </a:p>
          </p:txBody>
        </p:sp>
        <p:sp>
          <p:nvSpPr>
            <p:cNvPr id="23593" name="Rectangle 6"/>
            <p:cNvSpPr>
              <a:spLocks noChangeArrowheads="1"/>
            </p:cNvSpPr>
            <p:nvPr/>
          </p:nvSpPr>
          <p:spPr bwMode="auto">
            <a:xfrm>
              <a:off x="3456" y="1296"/>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p</a:t>
              </a:r>
              <a:r>
                <a:rPr lang="en-US" sz="1800">
                  <a:solidFill>
                    <a:srgbClr val="000000"/>
                  </a:solidFill>
                </a:rPr>
                <a:t>+1</a:t>
              </a:r>
            </a:p>
          </p:txBody>
        </p:sp>
        <p:sp>
          <p:nvSpPr>
            <p:cNvPr id="23594" name="Rectangle 7"/>
            <p:cNvSpPr>
              <a:spLocks noChangeArrowheads="1"/>
            </p:cNvSpPr>
            <p:nvPr/>
          </p:nvSpPr>
          <p:spPr bwMode="auto">
            <a:xfrm>
              <a:off x="1354" y="1489"/>
              <a:ext cx="206" cy="205"/>
            </a:xfrm>
            <a:prstGeom prst="rect">
              <a:avLst/>
            </a:prstGeom>
            <a:noFill/>
            <a:ln w="9525">
              <a:noFill/>
              <a:miter lim="800000"/>
              <a:headEnd/>
              <a:tailEnd/>
            </a:ln>
          </p:spPr>
          <p:txBody>
            <a:bodyPr/>
            <a:lstStyle/>
            <a:p>
              <a:endParaRPr lang="en-US"/>
            </a:p>
          </p:txBody>
        </p:sp>
        <p:sp>
          <p:nvSpPr>
            <p:cNvPr id="23595" name="Rectangle 8"/>
            <p:cNvSpPr>
              <a:spLocks noChangeArrowheads="1"/>
            </p:cNvSpPr>
            <p:nvPr/>
          </p:nvSpPr>
          <p:spPr bwMode="auto">
            <a:xfrm>
              <a:off x="1440" y="1489"/>
              <a:ext cx="80" cy="192"/>
            </a:xfrm>
            <a:prstGeom prst="rect">
              <a:avLst/>
            </a:prstGeom>
            <a:noFill/>
            <a:ln w="9525">
              <a:noFill/>
              <a:miter lim="800000"/>
              <a:headEnd/>
              <a:tailEnd/>
            </a:ln>
          </p:spPr>
          <p:txBody>
            <a:bodyPr wrap="none" lIns="0" tIns="0" rIns="0" bIns="0">
              <a:spAutoFit/>
            </a:bodyPr>
            <a:lstStyle/>
            <a:p>
              <a:pPr eaLnBrk="0" hangingPunct="0"/>
              <a:r>
                <a:rPr lang="en-US" sz="2000" i="1">
                  <a:solidFill>
                    <a:srgbClr val="000000"/>
                  </a:solidFill>
                </a:rPr>
                <a:t>a</a:t>
              </a:r>
              <a:endParaRPr lang="en-US"/>
            </a:p>
          </p:txBody>
        </p:sp>
        <p:sp>
          <p:nvSpPr>
            <p:cNvPr id="23596" name="Rectangle 9"/>
            <p:cNvSpPr>
              <a:spLocks noChangeArrowheads="1"/>
            </p:cNvSpPr>
            <p:nvPr/>
          </p:nvSpPr>
          <p:spPr bwMode="auto">
            <a:xfrm>
              <a:off x="1560" y="1479"/>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23597" name="Rectangle 10"/>
            <p:cNvSpPr>
              <a:spLocks noChangeArrowheads="1"/>
            </p:cNvSpPr>
            <p:nvPr/>
          </p:nvSpPr>
          <p:spPr bwMode="auto">
            <a:xfrm>
              <a:off x="2030" y="1479"/>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23598" name="Rectangle 11"/>
            <p:cNvSpPr>
              <a:spLocks noChangeArrowheads="1"/>
            </p:cNvSpPr>
            <p:nvPr/>
          </p:nvSpPr>
          <p:spPr bwMode="auto">
            <a:xfrm>
              <a:off x="2510" y="1479"/>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23599" name="Rectangle 12"/>
            <p:cNvSpPr>
              <a:spLocks noChangeArrowheads="1"/>
            </p:cNvSpPr>
            <p:nvPr/>
          </p:nvSpPr>
          <p:spPr bwMode="auto">
            <a:xfrm>
              <a:off x="2990" y="1479"/>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23600" name="Rectangle 13"/>
            <p:cNvSpPr>
              <a:spLocks noChangeArrowheads="1"/>
            </p:cNvSpPr>
            <p:nvPr/>
          </p:nvSpPr>
          <p:spPr bwMode="auto">
            <a:xfrm>
              <a:off x="2990" y="1296"/>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p</a:t>
              </a:r>
              <a:endParaRPr lang="en-US" sz="1800">
                <a:solidFill>
                  <a:srgbClr val="000000"/>
                </a:solidFill>
              </a:endParaRPr>
            </a:p>
          </p:txBody>
        </p:sp>
        <p:sp>
          <p:nvSpPr>
            <p:cNvPr id="23601" name="Rectangle 14"/>
            <p:cNvSpPr>
              <a:spLocks noChangeArrowheads="1"/>
            </p:cNvSpPr>
            <p:nvPr/>
          </p:nvSpPr>
          <p:spPr bwMode="auto">
            <a:xfrm>
              <a:off x="1560" y="1306"/>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left</a:t>
              </a:r>
              <a:endParaRPr lang="en-US" sz="1800">
                <a:solidFill>
                  <a:srgbClr val="000000"/>
                </a:solidFill>
              </a:endParaRPr>
            </a:p>
          </p:txBody>
        </p:sp>
        <p:sp>
          <p:nvSpPr>
            <p:cNvPr id="23602" name="Rectangle 15"/>
            <p:cNvSpPr>
              <a:spLocks noChangeArrowheads="1"/>
            </p:cNvSpPr>
            <p:nvPr/>
          </p:nvSpPr>
          <p:spPr bwMode="auto">
            <a:xfrm>
              <a:off x="2510" y="1306"/>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p</a:t>
              </a:r>
              <a:r>
                <a:rPr lang="en-US" sz="1800">
                  <a:solidFill>
                    <a:srgbClr val="000000"/>
                  </a:solidFill>
                  <a:cs typeface="Times New Roman" pitchFamily="18" charset="0"/>
                </a:rPr>
                <a:t>–</a:t>
              </a:r>
              <a:r>
                <a:rPr lang="en-US" sz="1800">
                  <a:solidFill>
                    <a:srgbClr val="000000"/>
                  </a:solidFill>
                </a:rPr>
                <a:t>1</a:t>
              </a:r>
            </a:p>
          </p:txBody>
        </p:sp>
        <p:sp>
          <p:nvSpPr>
            <p:cNvPr id="23603" name="Freeform 16"/>
            <p:cNvSpPr>
              <a:spLocks/>
            </p:cNvSpPr>
            <p:nvPr/>
          </p:nvSpPr>
          <p:spPr bwMode="auto">
            <a:xfrm>
              <a:off x="2174" y="1440"/>
              <a:ext cx="192" cy="336"/>
            </a:xfrm>
            <a:custGeom>
              <a:avLst/>
              <a:gdLst>
                <a:gd name="T0" fmla="*/ 96 w 192"/>
                <a:gd name="T1" fmla="*/ 0 h 336"/>
                <a:gd name="T2" fmla="*/ 192 w 192"/>
                <a:gd name="T3" fmla="*/ 0 h 336"/>
                <a:gd name="T4" fmla="*/ 96 w 192"/>
                <a:gd name="T5" fmla="*/ 336 h 336"/>
                <a:gd name="T6" fmla="*/ 0 w 192"/>
                <a:gd name="T7" fmla="*/ 336 h 336"/>
                <a:gd name="T8" fmla="*/ 96 w 192"/>
                <a:gd name="T9" fmla="*/ 0 h 336"/>
                <a:gd name="T10" fmla="*/ 0 60000 65536"/>
                <a:gd name="T11" fmla="*/ 0 60000 65536"/>
                <a:gd name="T12" fmla="*/ 0 60000 65536"/>
                <a:gd name="T13" fmla="*/ 0 60000 65536"/>
                <a:gd name="T14" fmla="*/ 0 60000 65536"/>
                <a:gd name="T15" fmla="*/ 0 w 192"/>
                <a:gd name="T16" fmla="*/ 0 h 336"/>
                <a:gd name="T17" fmla="*/ 192 w 192"/>
                <a:gd name="T18" fmla="*/ 336 h 336"/>
              </a:gdLst>
              <a:ahLst/>
              <a:cxnLst>
                <a:cxn ang="T10">
                  <a:pos x="T0" y="T1"/>
                </a:cxn>
                <a:cxn ang="T11">
                  <a:pos x="T2" y="T3"/>
                </a:cxn>
                <a:cxn ang="T12">
                  <a:pos x="T4" y="T5"/>
                </a:cxn>
                <a:cxn ang="T13">
                  <a:pos x="T6" y="T7"/>
                </a:cxn>
                <a:cxn ang="T14">
                  <a:pos x="T8" y="T9"/>
                </a:cxn>
              </a:cxnLst>
              <a:rect l="T15" t="T16" r="T17" b="T18"/>
              <a:pathLst>
                <a:path w="192" h="336">
                  <a:moveTo>
                    <a:pt x="96" y="0"/>
                  </a:moveTo>
                  <a:lnTo>
                    <a:pt x="192" y="0"/>
                  </a:lnTo>
                  <a:lnTo>
                    <a:pt x="96" y="336"/>
                  </a:lnTo>
                  <a:lnTo>
                    <a:pt x="0" y="336"/>
                  </a:lnTo>
                  <a:lnTo>
                    <a:pt x="96" y="0"/>
                  </a:lnTo>
                  <a:close/>
                </a:path>
              </a:pathLst>
            </a:custGeom>
            <a:solidFill>
              <a:schemeClr val="bg1"/>
            </a:solidFill>
            <a:ln w="9525">
              <a:noFill/>
              <a:round/>
              <a:headEnd/>
              <a:tailEnd/>
            </a:ln>
          </p:spPr>
          <p:txBody>
            <a:bodyPr lIns="54000" rIns="54000"/>
            <a:lstStyle/>
            <a:p>
              <a:endParaRPr lang="en-US"/>
            </a:p>
          </p:txBody>
        </p:sp>
        <p:sp>
          <p:nvSpPr>
            <p:cNvPr id="23604" name="Rectangle 17"/>
            <p:cNvSpPr>
              <a:spLocks noChangeArrowheads="1"/>
            </p:cNvSpPr>
            <p:nvPr/>
          </p:nvSpPr>
          <p:spPr bwMode="auto">
            <a:xfrm>
              <a:off x="4464" y="1296"/>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right</a:t>
              </a:r>
              <a:endParaRPr lang="en-US" sz="1800">
                <a:solidFill>
                  <a:srgbClr val="000000"/>
                </a:solidFill>
              </a:endParaRPr>
            </a:p>
          </p:txBody>
        </p:sp>
        <p:grpSp>
          <p:nvGrpSpPr>
            <p:cNvPr id="23605" name="Group 18"/>
            <p:cNvGrpSpPr>
              <a:grpSpLocks/>
            </p:cNvGrpSpPr>
            <p:nvPr/>
          </p:nvGrpSpPr>
          <p:grpSpPr bwMode="auto">
            <a:xfrm>
              <a:off x="3486" y="1479"/>
              <a:ext cx="1477" cy="228"/>
              <a:chOff x="3486" y="1479"/>
              <a:chExt cx="1477" cy="228"/>
            </a:xfrm>
          </p:grpSpPr>
          <p:sp>
            <p:nvSpPr>
              <p:cNvPr id="23607" name="Rectangle 19"/>
              <p:cNvSpPr>
                <a:spLocks noChangeArrowheads="1"/>
              </p:cNvSpPr>
              <p:nvPr/>
            </p:nvSpPr>
            <p:spPr bwMode="auto">
              <a:xfrm>
                <a:off x="3984" y="1479"/>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23608" name="Rectangle 20"/>
              <p:cNvSpPr>
                <a:spLocks noChangeArrowheads="1"/>
              </p:cNvSpPr>
              <p:nvPr/>
            </p:nvSpPr>
            <p:spPr bwMode="auto">
              <a:xfrm>
                <a:off x="4464" y="1479"/>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23609" name="Rectangle 21"/>
              <p:cNvSpPr>
                <a:spLocks noChangeArrowheads="1"/>
              </p:cNvSpPr>
              <p:nvPr/>
            </p:nvSpPr>
            <p:spPr bwMode="auto">
              <a:xfrm>
                <a:off x="3486" y="1480"/>
                <a:ext cx="499" cy="227"/>
              </a:xfrm>
              <a:prstGeom prst="rect">
                <a:avLst/>
              </a:prstGeom>
              <a:solidFill>
                <a:schemeClr val="folHlink"/>
              </a:solidFill>
              <a:ln w="9525">
                <a:solidFill>
                  <a:srgbClr val="000000"/>
                </a:solidFill>
                <a:miter lim="800000"/>
                <a:headEnd/>
                <a:tailEnd/>
              </a:ln>
            </p:spPr>
            <p:txBody>
              <a:bodyPr/>
              <a:lstStyle/>
              <a:p>
                <a:endParaRPr lang="en-US"/>
              </a:p>
            </p:txBody>
          </p:sp>
        </p:grpSp>
        <p:sp>
          <p:nvSpPr>
            <p:cNvPr id="23606" name="Freeform 22"/>
            <p:cNvSpPr>
              <a:spLocks/>
            </p:cNvSpPr>
            <p:nvPr/>
          </p:nvSpPr>
          <p:spPr bwMode="auto">
            <a:xfrm>
              <a:off x="4128" y="1440"/>
              <a:ext cx="192" cy="336"/>
            </a:xfrm>
            <a:custGeom>
              <a:avLst/>
              <a:gdLst>
                <a:gd name="T0" fmla="*/ 96 w 192"/>
                <a:gd name="T1" fmla="*/ 0 h 336"/>
                <a:gd name="T2" fmla="*/ 192 w 192"/>
                <a:gd name="T3" fmla="*/ 0 h 336"/>
                <a:gd name="T4" fmla="*/ 96 w 192"/>
                <a:gd name="T5" fmla="*/ 336 h 336"/>
                <a:gd name="T6" fmla="*/ 0 w 192"/>
                <a:gd name="T7" fmla="*/ 336 h 336"/>
                <a:gd name="T8" fmla="*/ 96 w 192"/>
                <a:gd name="T9" fmla="*/ 0 h 336"/>
                <a:gd name="T10" fmla="*/ 0 60000 65536"/>
                <a:gd name="T11" fmla="*/ 0 60000 65536"/>
                <a:gd name="T12" fmla="*/ 0 60000 65536"/>
                <a:gd name="T13" fmla="*/ 0 60000 65536"/>
                <a:gd name="T14" fmla="*/ 0 60000 65536"/>
                <a:gd name="T15" fmla="*/ 0 w 192"/>
                <a:gd name="T16" fmla="*/ 0 h 336"/>
                <a:gd name="T17" fmla="*/ 192 w 192"/>
                <a:gd name="T18" fmla="*/ 336 h 336"/>
              </a:gdLst>
              <a:ahLst/>
              <a:cxnLst>
                <a:cxn ang="T10">
                  <a:pos x="T0" y="T1"/>
                </a:cxn>
                <a:cxn ang="T11">
                  <a:pos x="T2" y="T3"/>
                </a:cxn>
                <a:cxn ang="T12">
                  <a:pos x="T4" y="T5"/>
                </a:cxn>
                <a:cxn ang="T13">
                  <a:pos x="T6" y="T7"/>
                </a:cxn>
                <a:cxn ang="T14">
                  <a:pos x="T8" y="T9"/>
                </a:cxn>
              </a:cxnLst>
              <a:rect l="T15" t="T16" r="T17" b="T18"/>
              <a:pathLst>
                <a:path w="192" h="336">
                  <a:moveTo>
                    <a:pt x="96" y="0"/>
                  </a:moveTo>
                  <a:lnTo>
                    <a:pt x="192" y="0"/>
                  </a:lnTo>
                  <a:lnTo>
                    <a:pt x="96" y="336"/>
                  </a:lnTo>
                  <a:lnTo>
                    <a:pt x="0" y="336"/>
                  </a:lnTo>
                  <a:lnTo>
                    <a:pt x="96" y="0"/>
                  </a:lnTo>
                  <a:close/>
                </a:path>
              </a:pathLst>
            </a:custGeom>
            <a:solidFill>
              <a:schemeClr val="bg1"/>
            </a:solidFill>
            <a:ln w="9525">
              <a:noFill/>
              <a:round/>
              <a:headEnd/>
              <a:tailEnd/>
            </a:ln>
          </p:spPr>
          <p:txBody>
            <a:bodyPr lIns="54000" rIns="54000"/>
            <a:lstStyle/>
            <a:p>
              <a:endParaRPr lang="en-US"/>
            </a:p>
          </p:txBody>
        </p:sp>
      </p:grpSp>
      <p:grpSp>
        <p:nvGrpSpPr>
          <p:cNvPr id="23559" name="Group 23"/>
          <p:cNvGrpSpPr>
            <a:grpSpLocks/>
          </p:cNvGrpSpPr>
          <p:nvPr/>
        </p:nvGrpSpPr>
        <p:grpSpPr bwMode="auto">
          <a:xfrm>
            <a:off x="1143000" y="4267200"/>
            <a:ext cx="6735763" cy="762000"/>
            <a:chOff x="720" y="2304"/>
            <a:chExt cx="4243" cy="480"/>
          </a:xfrm>
        </p:grpSpPr>
        <p:sp>
          <p:nvSpPr>
            <p:cNvPr id="23572" name="Rectangle 24"/>
            <p:cNvSpPr>
              <a:spLocks noChangeArrowheads="1"/>
            </p:cNvSpPr>
            <p:nvPr/>
          </p:nvSpPr>
          <p:spPr bwMode="auto">
            <a:xfrm>
              <a:off x="3136" y="2532"/>
              <a:ext cx="338" cy="170"/>
            </a:xfrm>
            <a:prstGeom prst="rect">
              <a:avLst/>
            </a:prstGeom>
            <a:solidFill>
              <a:schemeClr val="accent1"/>
            </a:solidFill>
            <a:ln w="9525">
              <a:noFill/>
              <a:miter lim="800000"/>
              <a:headEnd/>
              <a:tailEnd/>
            </a:ln>
          </p:spPr>
          <p:txBody>
            <a:bodyPr/>
            <a:lstStyle/>
            <a:p>
              <a:endParaRPr lang="en-US"/>
            </a:p>
          </p:txBody>
        </p:sp>
        <p:sp>
          <p:nvSpPr>
            <p:cNvPr id="23573" name="Rectangle 25"/>
            <p:cNvSpPr>
              <a:spLocks noChangeArrowheads="1"/>
            </p:cNvSpPr>
            <p:nvPr/>
          </p:nvSpPr>
          <p:spPr bwMode="auto">
            <a:xfrm>
              <a:off x="3438" y="2539"/>
              <a:ext cx="34" cy="163"/>
            </a:xfrm>
            <a:prstGeom prst="rect">
              <a:avLst/>
            </a:prstGeom>
            <a:solidFill>
              <a:schemeClr val="accent1"/>
            </a:solidFill>
            <a:ln w="9525">
              <a:noFill/>
              <a:miter lim="800000"/>
              <a:headEnd/>
              <a:tailEnd/>
            </a:ln>
          </p:spPr>
          <p:txBody>
            <a:bodyPr wrap="none" lIns="0" tIns="0" rIns="0" bIns="0">
              <a:spAutoFit/>
            </a:bodyPr>
            <a:lstStyle/>
            <a:p>
              <a:pPr eaLnBrk="0" hangingPunct="0"/>
              <a:r>
                <a:rPr lang="en-US" sz="1700" i="1">
                  <a:solidFill>
                    <a:srgbClr val="000000"/>
                  </a:solidFill>
                </a:rPr>
                <a:t> </a:t>
              </a:r>
              <a:endParaRPr lang="en-US">
                <a:latin typeface="Courier New" pitchFamily="49" charset="0"/>
              </a:endParaRPr>
            </a:p>
          </p:txBody>
        </p:sp>
        <p:sp>
          <p:nvSpPr>
            <p:cNvPr id="23574" name="Rectangle 26"/>
            <p:cNvSpPr>
              <a:spLocks noChangeArrowheads="1"/>
            </p:cNvSpPr>
            <p:nvPr/>
          </p:nvSpPr>
          <p:spPr bwMode="auto">
            <a:xfrm>
              <a:off x="720" y="2352"/>
              <a:ext cx="576" cy="384"/>
            </a:xfrm>
            <a:prstGeom prst="rect">
              <a:avLst/>
            </a:prstGeom>
            <a:noFill/>
            <a:ln w="9525">
              <a:noFill/>
              <a:miter lim="800000"/>
              <a:headEnd/>
              <a:tailEnd/>
            </a:ln>
          </p:spPr>
          <p:txBody>
            <a:bodyPr lIns="0" tIns="0" rIns="0" bIns="0">
              <a:spAutoFit/>
            </a:bodyPr>
            <a:lstStyle/>
            <a:p>
              <a:pPr eaLnBrk="0" hangingPunct="0"/>
              <a:r>
                <a:rPr lang="en-US" sz="2000">
                  <a:solidFill>
                    <a:srgbClr val="000000"/>
                  </a:solidFill>
                </a:rPr>
                <a:t>After step 1.3:</a:t>
              </a:r>
              <a:endParaRPr lang="en-US" sz="2000">
                <a:latin typeface="Courier New" pitchFamily="49" charset="0"/>
              </a:endParaRPr>
            </a:p>
          </p:txBody>
        </p:sp>
        <p:sp>
          <p:nvSpPr>
            <p:cNvPr id="23575" name="Rectangle 27"/>
            <p:cNvSpPr>
              <a:spLocks noChangeArrowheads="1"/>
            </p:cNvSpPr>
            <p:nvPr/>
          </p:nvSpPr>
          <p:spPr bwMode="auto">
            <a:xfrm>
              <a:off x="3456" y="2304"/>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p</a:t>
              </a:r>
              <a:r>
                <a:rPr lang="en-US" sz="1800">
                  <a:solidFill>
                    <a:srgbClr val="000000"/>
                  </a:solidFill>
                </a:rPr>
                <a:t>+1</a:t>
              </a:r>
            </a:p>
          </p:txBody>
        </p:sp>
        <p:sp>
          <p:nvSpPr>
            <p:cNvPr id="23576" name="Rectangle 28"/>
            <p:cNvSpPr>
              <a:spLocks noChangeArrowheads="1"/>
            </p:cNvSpPr>
            <p:nvPr/>
          </p:nvSpPr>
          <p:spPr bwMode="auto">
            <a:xfrm>
              <a:off x="1354" y="2497"/>
              <a:ext cx="206" cy="205"/>
            </a:xfrm>
            <a:prstGeom prst="rect">
              <a:avLst/>
            </a:prstGeom>
            <a:noFill/>
            <a:ln w="9525">
              <a:noFill/>
              <a:miter lim="800000"/>
              <a:headEnd/>
              <a:tailEnd/>
            </a:ln>
          </p:spPr>
          <p:txBody>
            <a:bodyPr/>
            <a:lstStyle/>
            <a:p>
              <a:endParaRPr lang="en-US"/>
            </a:p>
          </p:txBody>
        </p:sp>
        <p:sp>
          <p:nvSpPr>
            <p:cNvPr id="23577" name="Rectangle 29"/>
            <p:cNvSpPr>
              <a:spLocks noChangeArrowheads="1"/>
            </p:cNvSpPr>
            <p:nvPr/>
          </p:nvSpPr>
          <p:spPr bwMode="auto">
            <a:xfrm>
              <a:off x="1440" y="2497"/>
              <a:ext cx="80" cy="192"/>
            </a:xfrm>
            <a:prstGeom prst="rect">
              <a:avLst/>
            </a:prstGeom>
            <a:noFill/>
            <a:ln w="9525">
              <a:noFill/>
              <a:miter lim="800000"/>
              <a:headEnd/>
              <a:tailEnd/>
            </a:ln>
          </p:spPr>
          <p:txBody>
            <a:bodyPr wrap="none" lIns="0" tIns="0" rIns="0" bIns="0">
              <a:spAutoFit/>
            </a:bodyPr>
            <a:lstStyle/>
            <a:p>
              <a:pPr eaLnBrk="0" hangingPunct="0"/>
              <a:r>
                <a:rPr lang="en-US" sz="2000" i="1">
                  <a:solidFill>
                    <a:srgbClr val="000000"/>
                  </a:solidFill>
                </a:rPr>
                <a:t>a</a:t>
              </a:r>
              <a:endParaRPr lang="en-US"/>
            </a:p>
          </p:txBody>
        </p:sp>
        <p:sp>
          <p:nvSpPr>
            <p:cNvPr id="23578" name="Rectangle 30"/>
            <p:cNvSpPr>
              <a:spLocks noChangeArrowheads="1"/>
            </p:cNvSpPr>
            <p:nvPr/>
          </p:nvSpPr>
          <p:spPr bwMode="auto">
            <a:xfrm>
              <a:off x="1560" y="2487"/>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23579" name="Rectangle 31"/>
            <p:cNvSpPr>
              <a:spLocks noChangeArrowheads="1"/>
            </p:cNvSpPr>
            <p:nvPr/>
          </p:nvSpPr>
          <p:spPr bwMode="auto">
            <a:xfrm>
              <a:off x="2030" y="2487"/>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23580" name="Rectangle 32"/>
            <p:cNvSpPr>
              <a:spLocks noChangeArrowheads="1"/>
            </p:cNvSpPr>
            <p:nvPr/>
          </p:nvSpPr>
          <p:spPr bwMode="auto">
            <a:xfrm>
              <a:off x="2510" y="2487"/>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23581" name="Rectangle 33"/>
            <p:cNvSpPr>
              <a:spLocks noChangeArrowheads="1"/>
            </p:cNvSpPr>
            <p:nvPr/>
          </p:nvSpPr>
          <p:spPr bwMode="auto">
            <a:xfrm>
              <a:off x="2990" y="2487"/>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23582" name="Rectangle 34"/>
            <p:cNvSpPr>
              <a:spLocks noChangeArrowheads="1"/>
            </p:cNvSpPr>
            <p:nvPr/>
          </p:nvSpPr>
          <p:spPr bwMode="auto">
            <a:xfrm>
              <a:off x="2990" y="2304"/>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p</a:t>
              </a:r>
              <a:endParaRPr lang="en-US" sz="1800">
                <a:solidFill>
                  <a:srgbClr val="000000"/>
                </a:solidFill>
              </a:endParaRPr>
            </a:p>
          </p:txBody>
        </p:sp>
        <p:sp>
          <p:nvSpPr>
            <p:cNvPr id="23583" name="Rectangle 35"/>
            <p:cNvSpPr>
              <a:spLocks noChangeArrowheads="1"/>
            </p:cNvSpPr>
            <p:nvPr/>
          </p:nvSpPr>
          <p:spPr bwMode="auto">
            <a:xfrm>
              <a:off x="1560" y="2314"/>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left</a:t>
              </a:r>
              <a:endParaRPr lang="en-US" sz="1800">
                <a:solidFill>
                  <a:srgbClr val="000000"/>
                </a:solidFill>
              </a:endParaRPr>
            </a:p>
          </p:txBody>
        </p:sp>
        <p:sp>
          <p:nvSpPr>
            <p:cNvPr id="23584" name="Rectangle 36"/>
            <p:cNvSpPr>
              <a:spLocks noChangeArrowheads="1"/>
            </p:cNvSpPr>
            <p:nvPr/>
          </p:nvSpPr>
          <p:spPr bwMode="auto">
            <a:xfrm>
              <a:off x="2510" y="2314"/>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p</a:t>
              </a:r>
              <a:r>
                <a:rPr lang="en-US" sz="1800">
                  <a:solidFill>
                    <a:srgbClr val="000000"/>
                  </a:solidFill>
                  <a:cs typeface="Times New Roman" pitchFamily="18" charset="0"/>
                </a:rPr>
                <a:t>–</a:t>
              </a:r>
              <a:r>
                <a:rPr lang="en-US" sz="1800">
                  <a:solidFill>
                    <a:srgbClr val="000000"/>
                  </a:solidFill>
                </a:rPr>
                <a:t>1</a:t>
              </a:r>
            </a:p>
          </p:txBody>
        </p:sp>
        <p:sp>
          <p:nvSpPr>
            <p:cNvPr id="23585" name="Freeform 37"/>
            <p:cNvSpPr>
              <a:spLocks/>
            </p:cNvSpPr>
            <p:nvPr/>
          </p:nvSpPr>
          <p:spPr bwMode="auto">
            <a:xfrm>
              <a:off x="2174" y="2448"/>
              <a:ext cx="192" cy="336"/>
            </a:xfrm>
            <a:custGeom>
              <a:avLst/>
              <a:gdLst>
                <a:gd name="T0" fmla="*/ 96 w 192"/>
                <a:gd name="T1" fmla="*/ 0 h 336"/>
                <a:gd name="T2" fmla="*/ 192 w 192"/>
                <a:gd name="T3" fmla="*/ 0 h 336"/>
                <a:gd name="T4" fmla="*/ 96 w 192"/>
                <a:gd name="T5" fmla="*/ 336 h 336"/>
                <a:gd name="T6" fmla="*/ 0 w 192"/>
                <a:gd name="T7" fmla="*/ 336 h 336"/>
                <a:gd name="T8" fmla="*/ 96 w 192"/>
                <a:gd name="T9" fmla="*/ 0 h 336"/>
                <a:gd name="T10" fmla="*/ 0 60000 65536"/>
                <a:gd name="T11" fmla="*/ 0 60000 65536"/>
                <a:gd name="T12" fmla="*/ 0 60000 65536"/>
                <a:gd name="T13" fmla="*/ 0 60000 65536"/>
                <a:gd name="T14" fmla="*/ 0 60000 65536"/>
                <a:gd name="T15" fmla="*/ 0 w 192"/>
                <a:gd name="T16" fmla="*/ 0 h 336"/>
                <a:gd name="T17" fmla="*/ 192 w 192"/>
                <a:gd name="T18" fmla="*/ 336 h 336"/>
              </a:gdLst>
              <a:ahLst/>
              <a:cxnLst>
                <a:cxn ang="T10">
                  <a:pos x="T0" y="T1"/>
                </a:cxn>
                <a:cxn ang="T11">
                  <a:pos x="T2" y="T3"/>
                </a:cxn>
                <a:cxn ang="T12">
                  <a:pos x="T4" y="T5"/>
                </a:cxn>
                <a:cxn ang="T13">
                  <a:pos x="T6" y="T7"/>
                </a:cxn>
                <a:cxn ang="T14">
                  <a:pos x="T8" y="T9"/>
                </a:cxn>
              </a:cxnLst>
              <a:rect l="T15" t="T16" r="T17" b="T18"/>
              <a:pathLst>
                <a:path w="192" h="336">
                  <a:moveTo>
                    <a:pt x="96" y="0"/>
                  </a:moveTo>
                  <a:lnTo>
                    <a:pt x="192" y="0"/>
                  </a:lnTo>
                  <a:lnTo>
                    <a:pt x="96" y="336"/>
                  </a:lnTo>
                  <a:lnTo>
                    <a:pt x="0" y="336"/>
                  </a:lnTo>
                  <a:lnTo>
                    <a:pt x="96" y="0"/>
                  </a:lnTo>
                  <a:close/>
                </a:path>
              </a:pathLst>
            </a:custGeom>
            <a:solidFill>
              <a:schemeClr val="bg1"/>
            </a:solidFill>
            <a:ln w="9525">
              <a:noFill/>
              <a:round/>
              <a:headEnd/>
              <a:tailEnd/>
            </a:ln>
          </p:spPr>
          <p:txBody>
            <a:bodyPr lIns="54000" rIns="54000"/>
            <a:lstStyle/>
            <a:p>
              <a:endParaRPr lang="en-US"/>
            </a:p>
          </p:txBody>
        </p:sp>
        <p:sp>
          <p:nvSpPr>
            <p:cNvPr id="23586" name="Rectangle 38"/>
            <p:cNvSpPr>
              <a:spLocks noChangeArrowheads="1"/>
            </p:cNvSpPr>
            <p:nvPr/>
          </p:nvSpPr>
          <p:spPr bwMode="auto">
            <a:xfrm>
              <a:off x="4464" y="2304"/>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right</a:t>
              </a:r>
              <a:endParaRPr lang="en-US" sz="1800">
                <a:solidFill>
                  <a:srgbClr val="000000"/>
                </a:solidFill>
              </a:endParaRPr>
            </a:p>
          </p:txBody>
        </p:sp>
        <p:grpSp>
          <p:nvGrpSpPr>
            <p:cNvPr id="23587" name="Group 39"/>
            <p:cNvGrpSpPr>
              <a:grpSpLocks/>
            </p:cNvGrpSpPr>
            <p:nvPr/>
          </p:nvGrpSpPr>
          <p:grpSpPr bwMode="auto">
            <a:xfrm>
              <a:off x="3486" y="2487"/>
              <a:ext cx="1477" cy="228"/>
              <a:chOff x="3486" y="1479"/>
              <a:chExt cx="1477" cy="228"/>
            </a:xfrm>
          </p:grpSpPr>
          <p:sp>
            <p:nvSpPr>
              <p:cNvPr id="23589" name="Rectangle 40"/>
              <p:cNvSpPr>
                <a:spLocks noChangeArrowheads="1"/>
              </p:cNvSpPr>
              <p:nvPr/>
            </p:nvSpPr>
            <p:spPr bwMode="auto">
              <a:xfrm>
                <a:off x="3984" y="1479"/>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23590" name="Rectangle 41"/>
              <p:cNvSpPr>
                <a:spLocks noChangeArrowheads="1"/>
              </p:cNvSpPr>
              <p:nvPr/>
            </p:nvSpPr>
            <p:spPr bwMode="auto">
              <a:xfrm>
                <a:off x="4464" y="1479"/>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23591" name="Rectangle 42"/>
              <p:cNvSpPr>
                <a:spLocks noChangeArrowheads="1"/>
              </p:cNvSpPr>
              <p:nvPr/>
            </p:nvSpPr>
            <p:spPr bwMode="auto">
              <a:xfrm>
                <a:off x="3486" y="1480"/>
                <a:ext cx="499" cy="227"/>
              </a:xfrm>
              <a:prstGeom prst="rect">
                <a:avLst/>
              </a:prstGeom>
              <a:solidFill>
                <a:schemeClr val="accent1"/>
              </a:solidFill>
              <a:ln w="9525">
                <a:solidFill>
                  <a:srgbClr val="000000"/>
                </a:solidFill>
                <a:miter lim="800000"/>
                <a:headEnd/>
                <a:tailEnd/>
              </a:ln>
            </p:spPr>
            <p:txBody>
              <a:bodyPr/>
              <a:lstStyle/>
              <a:p>
                <a:endParaRPr lang="en-US"/>
              </a:p>
            </p:txBody>
          </p:sp>
        </p:grpSp>
        <p:sp>
          <p:nvSpPr>
            <p:cNvPr id="23588" name="Freeform 43"/>
            <p:cNvSpPr>
              <a:spLocks/>
            </p:cNvSpPr>
            <p:nvPr/>
          </p:nvSpPr>
          <p:spPr bwMode="auto">
            <a:xfrm>
              <a:off x="4128" y="2448"/>
              <a:ext cx="192" cy="336"/>
            </a:xfrm>
            <a:custGeom>
              <a:avLst/>
              <a:gdLst>
                <a:gd name="T0" fmla="*/ 96 w 192"/>
                <a:gd name="T1" fmla="*/ 0 h 336"/>
                <a:gd name="T2" fmla="*/ 192 w 192"/>
                <a:gd name="T3" fmla="*/ 0 h 336"/>
                <a:gd name="T4" fmla="*/ 96 w 192"/>
                <a:gd name="T5" fmla="*/ 336 h 336"/>
                <a:gd name="T6" fmla="*/ 0 w 192"/>
                <a:gd name="T7" fmla="*/ 336 h 336"/>
                <a:gd name="T8" fmla="*/ 96 w 192"/>
                <a:gd name="T9" fmla="*/ 0 h 336"/>
                <a:gd name="T10" fmla="*/ 0 60000 65536"/>
                <a:gd name="T11" fmla="*/ 0 60000 65536"/>
                <a:gd name="T12" fmla="*/ 0 60000 65536"/>
                <a:gd name="T13" fmla="*/ 0 60000 65536"/>
                <a:gd name="T14" fmla="*/ 0 60000 65536"/>
                <a:gd name="T15" fmla="*/ 0 w 192"/>
                <a:gd name="T16" fmla="*/ 0 h 336"/>
                <a:gd name="T17" fmla="*/ 192 w 192"/>
                <a:gd name="T18" fmla="*/ 336 h 336"/>
              </a:gdLst>
              <a:ahLst/>
              <a:cxnLst>
                <a:cxn ang="T10">
                  <a:pos x="T0" y="T1"/>
                </a:cxn>
                <a:cxn ang="T11">
                  <a:pos x="T2" y="T3"/>
                </a:cxn>
                <a:cxn ang="T12">
                  <a:pos x="T4" y="T5"/>
                </a:cxn>
                <a:cxn ang="T13">
                  <a:pos x="T6" y="T7"/>
                </a:cxn>
                <a:cxn ang="T14">
                  <a:pos x="T8" y="T9"/>
                </a:cxn>
              </a:cxnLst>
              <a:rect l="T15" t="T16" r="T17" b="T18"/>
              <a:pathLst>
                <a:path w="192" h="336">
                  <a:moveTo>
                    <a:pt x="96" y="0"/>
                  </a:moveTo>
                  <a:lnTo>
                    <a:pt x="192" y="0"/>
                  </a:lnTo>
                  <a:lnTo>
                    <a:pt x="96" y="336"/>
                  </a:lnTo>
                  <a:lnTo>
                    <a:pt x="0" y="336"/>
                  </a:lnTo>
                  <a:lnTo>
                    <a:pt x="96" y="0"/>
                  </a:lnTo>
                  <a:close/>
                </a:path>
              </a:pathLst>
            </a:custGeom>
            <a:solidFill>
              <a:schemeClr val="bg1"/>
            </a:solidFill>
            <a:ln w="9525">
              <a:noFill/>
              <a:round/>
              <a:headEnd/>
              <a:tailEnd/>
            </a:ln>
          </p:spPr>
          <p:txBody>
            <a:bodyPr lIns="54000" rIns="54000"/>
            <a:lstStyle/>
            <a:p>
              <a:endParaRPr lang="en-US"/>
            </a:p>
          </p:txBody>
        </p:sp>
      </p:grpSp>
      <p:grpSp>
        <p:nvGrpSpPr>
          <p:cNvPr id="23560" name="Group 44"/>
          <p:cNvGrpSpPr>
            <a:grpSpLocks/>
          </p:cNvGrpSpPr>
          <p:nvPr/>
        </p:nvGrpSpPr>
        <p:grpSpPr bwMode="auto">
          <a:xfrm>
            <a:off x="2514600" y="3276600"/>
            <a:ext cx="5334000" cy="762000"/>
            <a:chOff x="1584" y="1728"/>
            <a:chExt cx="3360" cy="480"/>
          </a:xfrm>
        </p:grpSpPr>
        <p:sp>
          <p:nvSpPr>
            <p:cNvPr id="23567" name="Freeform 45"/>
            <p:cNvSpPr>
              <a:spLocks/>
            </p:cNvSpPr>
            <p:nvPr/>
          </p:nvSpPr>
          <p:spPr bwMode="auto">
            <a:xfrm>
              <a:off x="1584" y="1728"/>
              <a:ext cx="1417" cy="126"/>
            </a:xfrm>
            <a:custGeom>
              <a:avLst/>
              <a:gdLst>
                <a:gd name="T0" fmla="*/ 0 w 1513"/>
                <a:gd name="T1" fmla="*/ 0 h 126"/>
                <a:gd name="T2" fmla="*/ 1 w 1513"/>
                <a:gd name="T3" fmla="*/ 12 h 126"/>
                <a:gd name="T4" fmla="*/ 7 w 1513"/>
                <a:gd name="T5" fmla="*/ 25 h 126"/>
                <a:gd name="T6" fmla="*/ 8 w 1513"/>
                <a:gd name="T7" fmla="*/ 34 h 126"/>
                <a:gd name="T8" fmla="*/ 17 w 1513"/>
                <a:gd name="T9" fmla="*/ 44 h 126"/>
                <a:gd name="T10" fmla="*/ 23 w 1513"/>
                <a:gd name="T11" fmla="*/ 51 h 126"/>
                <a:gd name="T12" fmla="*/ 33 w 1513"/>
                <a:gd name="T13" fmla="*/ 57 h 126"/>
                <a:gd name="T14" fmla="*/ 43 w 1513"/>
                <a:gd name="T15" fmla="*/ 60 h 126"/>
                <a:gd name="T16" fmla="*/ 53 w 1513"/>
                <a:gd name="T17" fmla="*/ 62 h 126"/>
                <a:gd name="T18" fmla="*/ 269 w 1513"/>
                <a:gd name="T19" fmla="*/ 62 h 126"/>
                <a:gd name="T20" fmla="*/ 279 w 1513"/>
                <a:gd name="T21" fmla="*/ 64 h 126"/>
                <a:gd name="T22" fmla="*/ 290 w 1513"/>
                <a:gd name="T23" fmla="*/ 67 h 126"/>
                <a:gd name="T24" fmla="*/ 299 w 1513"/>
                <a:gd name="T25" fmla="*/ 72 h 126"/>
                <a:gd name="T26" fmla="*/ 305 w 1513"/>
                <a:gd name="T27" fmla="*/ 81 h 126"/>
                <a:gd name="T28" fmla="*/ 312 w 1513"/>
                <a:gd name="T29" fmla="*/ 90 h 126"/>
                <a:gd name="T30" fmla="*/ 318 w 1513"/>
                <a:gd name="T31" fmla="*/ 101 h 126"/>
                <a:gd name="T32" fmla="*/ 322 w 1513"/>
                <a:gd name="T33" fmla="*/ 113 h 126"/>
                <a:gd name="T34" fmla="*/ 322 w 1513"/>
                <a:gd name="T35" fmla="*/ 126 h 126"/>
                <a:gd name="T36" fmla="*/ 324 w 1513"/>
                <a:gd name="T37" fmla="*/ 113 h 126"/>
                <a:gd name="T38" fmla="*/ 326 w 1513"/>
                <a:gd name="T39" fmla="*/ 101 h 126"/>
                <a:gd name="T40" fmla="*/ 332 w 1513"/>
                <a:gd name="T41" fmla="*/ 90 h 126"/>
                <a:gd name="T42" fmla="*/ 339 w 1513"/>
                <a:gd name="T43" fmla="*/ 81 h 126"/>
                <a:gd name="T44" fmla="*/ 346 w 1513"/>
                <a:gd name="T45" fmla="*/ 72 h 126"/>
                <a:gd name="T46" fmla="*/ 356 w 1513"/>
                <a:gd name="T47" fmla="*/ 67 h 126"/>
                <a:gd name="T48" fmla="*/ 365 w 1513"/>
                <a:gd name="T49" fmla="*/ 64 h 126"/>
                <a:gd name="T50" fmla="*/ 376 w 1513"/>
                <a:gd name="T51" fmla="*/ 62 h 126"/>
                <a:gd name="T52" fmla="*/ 591 w 1513"/>
                <a:gd name="T53" fmla="*/ 62 h 126"/>
                <a:gd name="T54" fmla="*/ 601 w 1513"/>
                <a:gd name="T55" fmla="*/ 60 h 126"/>
                <a:gd name="T56" fmla="*/ 613 w 1513"/>
                <a:gd name="T57" fmla="*/ 57 h 126"/>
                <a:gd name="T58" fmla="*/ 622 w 1513"/>
                <a:gd name="T59" fmla="*/ 51 h 126"/>
                <a:gd name="T60" fmla="*/ 629 w 1513"/>
                <a:gd name="T61" fmla="*/ 44 h 126"/>
                <a:gd name="T62" fmla="*/ 636 w 1513"/>
                <a:gd name="T63" fmla="*/ 34 h 126"/>
                <a:gd name="T64" fmla="*/ 642 w 1513"/>
                <a:gd name="T65" fmla="*/ 25 h 126"/>
                <a:gd name="T66" fmla="*/ 642 w 1513"/>
                <a:gd name="T67" fmla="*/ 12 h 126"/>
                <a:gd name="T68" fmla="*/ 644 w 1513"/>
                <a:gd name="T69" fmla="*/ 0 h 1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13"/>
                <a:gd name="T106" fmla="*/ 0 h 126"/>
                <a:gd name="T107" fmla="*/ 1513 w 1513"/>
                <a:gd name="T108" fmla="*/ 126 h 1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13" h="126">
                  <a:moveTo>
                    <a:pt x="0" y="0"/>
                  </a:moveTo>
                  <a:lnTo>
                    <a:pt x="1" y="12"/>
                  </a:lnTo>
                  <a:lnTo>
                    <a:pt x="10" y="25"/>
                  </a:lnTo>
                  <a:lnTo>
                    <a:pt x="21" y="34"/>
                  </a:lnTo>
                  <a:lnTo>
                    <a:pt x="37" y="44"/>
                  </a:lnTo>
                  <a:lnTo>
                    <a:pt x="54" y="51"/>
                  </a:lnTo>
                  <a:lnTo>
                    <a:pt x="76" y="57"/>
                  </a:lnTo>
                  <a:lnTo>
                    <a:pt x="100" y="60"/>
                  </a:lnTo>
                  <a:lnTo>
                    <a:pt x="125" y="62"/>
                  </a:lnTo>
                  <a:lnTo>
                    <a:pt x="630" y="62"/>
                  </a:lnTo>
                  <a:lnTo>
                    <a:pt x="655" y="64"/>
                  </a:lnTo>
                  <a:lnTo>
                    <a:pt x="679" y="67"/>
                  </a:lnTo>
                  <a:lnTo>
                    <a:pt x="701" y="72"/>
                  </a:lnTo>
                  <a:lnTo>
                    <a:pt x="718" y="81"/>
                  </a:lnTo>
                  <a:lnTo>
                    <a:pt x="734" y="90"/>
                  </a:lnTo>
                  <a:lnTo>
                    <a:pt x="745" y="101"/>
                  </a:lnTo>
                  <a:lnTo>
                    <a:pt x="754" y="113"/>
                  </a:lnTo>
                  <a:lnTo>
                    <a:pt x="755" y="126"/>
                  </a:lnTo>
                  <a:lnTo>
                    <a:pt x="757" y="113"/>
                  </a:lnTo>
                  <a:lnTo>
                    <a:pt x="766" y="101"/>
                  </a:lnTo>
                  <a:lnTo>
                    <a:pt x="777" y="90"/>
                  </a:lnTo>
                  <a:lnTo>
                    <a:pt x="793" y="81"/>
                  </a:lnTo>
                  <a:lnTo>
                    <a:pt x="810" y="72"/>
                  </a:lnTo>
                  <a:lnTo>
                    <a:pt x="832" y="67"/>
                  </a:lnTo>
                  <a:lnTo>
                    <a:pt x="856" y="64"/>
                  </a:lnTo>
                  <a:lnTo>
                    <a:pt x="881" y="62"/>
                  </a:lnTo>
                  <a:lnTo>
                    <a:pt x="1386" y="62"/>
                  </a:lnTo>
                  <a:lnTo>
                    <a:pt x="1412" y="60"/>
                  </a:lnTo>
                  <a:lnTo>
                    <a:pt x="1435" y="57"/>
                  </a:lnTo>
                  <a:lnTo>
                    <a:pt x="1457" y="51"/>
                  </a:lnTo>
                  <a:lnTo>
                    <a:pt x="1476" y="44"/>
                  </a:lnTo>
                  <a:lnTo>
                    <a:pt x="1492" y="34"/>
                  </a:lnTo>
                  <a:lnTo>
                    <a:pt x="1503" y="25"/>
                  </a:lnTo>
                  <a:lnTo>
                    <a:pt x="1511" y="12"/>
                  </a:lnTo>
                  <a:lnTo>
                    <a:pt x="1513" y="0"/>
                  </a:lnTo>
                </a:path>
              </a:pathLst>
            </a:custGeom>
            <a:noFill/>
            <a:ln w="17463">
              <a:solidFill>
                <a:schemeClr val="tx2"/>
              </a:solidFill>
              <a:round/>
              <a:headEnd/>
              <a:tailEnd/>
            </a:ln>
          </p:spPr>
          <p:txBody>
            <a:bodyPr/>
            <a:lstStyle/>
            <a:p>
              <a:endParaRPr lang="en-US"/>
            </a:p>
          </p:txBody>
        </p:sp>
        <p:sp>
          <p:nvSpPr>
            <p:cNvPr id="23568" name="Rectangle 46"/>
            <p:cNvSpPr>
              <a:spLocks noChangeArrowheads="1"/>
            </p:cNvSpPr>
            <p:nvPr/>
          </p:nvSpPr>
          <p:spPr bwMode="auto">
            <a:xfrm>
              <a:off x="1584" y="1824"/>
              <a:ext cx="1344" cy="384"/>
            </a:xfrm>
            <a:prstGeom prst="rect">
              <a:avLst/>
            </a:prstGeom>
            <a:noFill/>
            <a:ln w="9525">
              <a:noFill/>
              <a:miter lim="800000"/>
              <a:headEnd/>
              <a:tailEnd/>
            </a:ln>
          </p:spPr>
          <p:txBody>
            <a:bodyPr lIns="0" tIns="0" rIns="0" bIns="0">
              <a:spAutoFit/>
            </a:bodyPr>
            <a:lstStyle/>
            <a:p>
              <a:pPr algn="ctr" eaLnBrk="0" hangingPunct="0"/>
              <a:r>
                <a:rPr lang="en-US" sz="2000">
                  <a:solidFill>
                    <a:schemeClr val="tx2"/>
                  </a:solidFill>
                </a:rPr>
                <a:t>less than or equal to pivot (unsorted) </a:t>
              </a:r>
            </a:p>
          </p:txBody>
        </p:sp>
        <p:sp>
          <p:nvSpPr>
            <p:cNvPr id="23569" name="Freeform 47"/>
            <p:cNvSpPr>
              <a:spLocks/>
            </p:cNvSpPr>
            <p:nvPr/>
          </p:nvSpPr>
          <p:spPr bwMode="auto">
            <a:xfrm>
              <a:off x="3504" y="1728"/>
              <a:ext cx="1440" cy="126"/>
            </a:xfrm>
            <a:custGeom>
              <a:avLst/>
              <a:gdLst>
                <a:gd name="T0" fmla="*/ 0 w 1513"/>
                <a:gd name="T1" fmla="*/ 0 h 126"/>
                <a:gd name="T2" fmla="*/ 2 w 1513"/>
                <a:gd name="T3" fmla="*/ 12 h 126"/>
                <a:gd name="T4" fmla="*/ 10 w 1513"/>
                <a:gd name="T5" fmla="*/ 25 h 126"/>
                <a:gd name="T6" fmla="*/ 10 w 1513"/>
                <a:gd name="T7" fmla="*/ 34 h 126"/>
                <a:gd name="T8" fmla="*/ 21 w 1513"/>
                <a:gd name="T9" fmla="*/ 44 h 126"/>
                <a:gd name="T10" fmla="*/ 29 w 1513"/>
                <a:gd name="T11" fmla="*/ 51 h 126"/>
                <a:gd name="T12" fmla="*/ 41 w 1513"/>
                <a:gd name="T13" fmla="*/ 57 h 126"/>
                <a:gd name="T14" fmla="*/ 53 w 1513"/>
                <a:gd name="T15" fmla="*/ 60 h 126"/>
                <a:gd name="T16" fmla="*/ 66 w 1513"/>
                <a:gd name="T17" fmla="*/ 62 h 126"/>
                <a:gd name="T18" fmla="*/ 331 w 1513"/>
                <a:gd name="T19" fmla="*/ 62 h 126"/>
                <a:gd name="T20" fmla="*/ 346 w 1513"/>
                <a:gd name="T21" fmla="*/ 64 h 126"/>
                <a:gd name="T22" fmla="*/ 358 w 1513"/>
                <a:gd name="T23" fmla="*/ 67 h 126"/>
                <a:gd name="T24" fmla="*/ 367 w 1513"/>
                <a:gd name="T25" fmla="*/ 72 h 126"/>
                <a:gd name="T26" fmla="*/ 379 w 1513"/>
                <a:gd name="T27" fmla="*/ 81 h 126"/>
                <a:gd name="T28" fmla="*/ 385 w 1513"/>
                <a:gd name="T29" fmla="*/ 90 h 126"/>
                <a:gd name="T30" fmla="*/ 393 w 1513"/>
                <a:gd name="T31" fmla="*/ 101 h 126"/>
                <a:gd name="T32" fmla="*/ 398 w 1513"/>
                <a:gd name="T33" fmla="*/ 113 h 126"/>
                <a:gd name="T34" fmla="*/ 398 w 1513"/>
                <a:gd name="T35" fmla="*/ 126 h 126"/>
                <a:gd name="T36" fmla="*/ 399 w 1513"/>
                <a:gd name="T37" fmla="*/ 113 h 126"/>
                <a:gd name="T38" fmla="*/ 404 w 1513"/>
                <a:gd name="T39" fmla="*/ 101 h 126"/>
                <a:gd name="T40" fmla="*/ 409 w 1513"/>
                <a:gd name="T41" fmla="*/ 90 h 126"/>
                <a:gd name="T42" fmla="*/ 418 w 1513"/>
                <a:gd name="T43" fmla="*/ 81 h 126"/>
                <a:gd name="T44" fmla="*/ 426 w 1513"/>
                <a:gd name="T45" fmla="*/ 72 h 126"/>
                <a:gd name="T46" fmla="*/ 439 w 1513"/>
                <a:gd name="T47" fmla="*/ 67 h 126"/>
                <a:gd name="T48" fmla="*/ 451 w 1513"/>
                <a:gd name="T49" fmla="*/ 64 h 126"/>
                <a:gd name="T50" fmla="*/ 463 w 1513"/>
                <a:gd name="T51" fmla="*/ 62 h 126"/>
                <a:gd name="T52" fmla="*/ 729 w 1513"/>
                <a:gd name="T53" fmla="*/ 62 h 126"/>
                <a:gd name="T54" fmla="*/ 741 w 1513"/>
                <a:gd name="T55" fmla="*/ 60 h 126"/>
                <a:gd name="T56" fmla="*/ 756 w 1513"/>
                <a:gd name="T57" fmla="*/ 57 h 126"/>
                <a:gd name="T58" fmla="*/ 766 w 1513"/>
                <a:gd name="T59" fmla="*/ 51 h 126"/>
                <a:gd name="T60" fmla="*/ 777 w 1513"/>
                <a:gd name="T61" fmla="*/ 44 h 126"/>
                <a:gd name="T62" fmla="*/ 784 w 1513"/>
                <a:gd name="T63" fmla="*/ 34 h 126"/>
                <a:gd name="T64" fmla="*/ 791 w 1513"/>
                <a:gd name="T65" fmla="*/ 25 h 126"/>
                <a:gd name="T66" fmla="*/ 796 w 1513"/>
                <a:gd name="T67" fmla="*/ 12 h 126"/>
                <a:gd name="T68" fmla="*/ 796 w 1513"/>
                <a:gd name="T69" fmla="*/ 0 h 1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13"/>
                <a:gd name="T106" fmla="*/ 0 h 126"/>
                <a:gd name="T107" fmla="*/ 1513 w 1513"/>
                <a:gd name="T108" fmla="*/ 126 h 1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13" h="126">
                  <a:moveTo>
                    <a:pt x="0" y="0"/>
                  </a:moveTo>
                  <a:lnTo>
                    <a:pt x="2" y="12"/>
                  </a:lnTo>
                  <a:lnTo>
                    <a:pt x="10" y="25"/>
                  </a:lnTo>
                  <a:lnTo>
                    <a:pt x="21" y="34"/>
                  </a:lnTo>
                  <a:lnTo>
                    <a:pt x="37" y="44"/>
                  </a:lnTo>
                  <a:lnTo>
                    <a:pt x="55" y="51"/>
                  </a:lnTo>
                  <a:lnTo>
                    <a:pt x="76" y="57"/>
                  </a:lnTo>
                  <a:lnTo>
                    <a:pt x="101" y="60"/>
                  </a:lnTo>
                  <a:lnTo>
                    <a:pt x="125" y="62"/>
                  </a:lnTo>
                  <a:lnTo>
                    <a:pt x="630" y="62"/>
                  </a:lnTo>
                  <a:lnTo>
                    <a:pt x="657" y="64"/>
                  </a:lnTo>
                  <a:lnTo>
                    <a:pt x="680" y="67"/>
                  </a:lnTo>
                  <a:lnTo>
                    <a:pt x="701" y="72"/>
                  </a:lnTo>
                  <a:lnTo>
                    <a:pt x="720" y="81"/>
                  </a:lnTo>
                  <a:lnTo>
                    <a:pt x="736" y="90"/>
                  </a:lnTo>
                  <a:lnTo>
                    <a:pt x="747" y="101"/>
                  </a:lnTo>
                  <a:lnTo>
                    <a:pt x="756" y="113"/>
                  </a:lnTo>
                  <a:lnTo>
                    <a:pt x="757" y="126"/>
                  </a:lnTo>
                  <a:lnTo>
                    <a:pt x="759" y="113"/>
                  </a:lnTo>
                  <a:lnTo>
                    <a:pt x="768" y="101"/>
                  </a:lnTo>
                  <a:lnTo>
                    <a:pt x="779" y="90"/>
                  </a:lnTo>
                  <a:lnTo>
                    <a:pt x="795" y="81"/>
                  </a:lnTo>
                  <a:lnTo>
                    <a:pt x="812" y="72"/>
                  </a:lnTo>
                  <a:lnTo>
                    <a:pt x="834" y="67"/>
                  </a:lnTo>
                  <a:lnTo>
                    <a:pt x="858" y="64"/>
                  </a:lnTo>
                  <a:lnTo>
                    <a:pt x="883" y="62"/>
                  </a:lnTo>
                  <a:lnTo>
                    <a:pt x="1388" y="62"/>
                  </a:lnTo>
                  <a:lnTo>
                    <a:pt x="1412" y="60"/>
                  </a:lnTo>
                  <a:lnTo>
                    <a:pt x="1437" y="57"/>
                  </a:lnTo>
                  <a:lnTo>
                    <a:pt x="1458" y="51"/>
                  </a:lnTo>
                  <a:lnTo>
                    <a:pt x="1476" y="44"/>
                  </a:lnTo>
                  <a:lnTo>
                    <a:pt x="1492" y="34"/>
                  </a:lnTo>
                  <a:lnTo>
                    <a:pt x="1503" y="25"/>
                  </a:lnTo>
                  <a:lnTo>
                    <a:pt x="1512" y="12"/>
                  </a:lnTo>
                  <a:lnTo>
                    <a:pt x="1513" y="0"/>
                  </a:lnTo>
                </a:path>
              </a:pathLst>
            </a:custGeom>
            <a:noFill/>
            <a:ln w="17463">
              <a:solidFill>
                <a:schemeClr val="tx2"/>
              </a:solidFill>
              <a:round/>
              <a:headEnd/>
              <a:tailEnd/>
            </a:ln>
          </p:spPr>
          <p:txBody>
            <a:bodyPr/>
            <a:lstStyle/>
            <a:p>
              <a:endParaRPr lang="en-US"/>
            </a:p>
          </p:txBody>
        </p:sp>
        <p:sp>
          <p:nvSpPr>
            <p:cNvPr id="23570" name="Rectangle 48"/>
            <p:cNvSpPr>
              <a:spLocks noChangeArrowheads="1"/>
            </p:cNvSpPr>
            <p:nvPr/>
          </p:nvSpPr>
          <p:spPr bwMode="auto">
            <a:xfrm>
              <a:off x="3072" y="1824"/>
              <a:ext cx="328" cy="192"/>
            </a:xfrm>
            <a:prstGeom prst="rect">
              <a:avLst/>
            </a:prstGeom>
            <a:noFill/>
            <a:ln w="9525">
              <a:noFill/>
              <a:miter lim="800000"/>
              <a:headEnd/>
              <a:tailEnd/>
            </a:ln>
          </p:spPr>
          <p:txBody>
            <a:bodyPr wrap="none" lIns="0" tIns="0" rIns="0" bIns="0">
              <a:spAutoFit/>
            </a:bodyPr>
            <a:lstStyle/>
            <a:p>
              <a:pPr algn="ctr" eaLnBrk="0" hangingPunct="0"/>
              <a:r>
                <a:rPr lang="en-US" sz="2000">
                  <a:solidFill>
                    <a:schemeClr val="tx2"/>
                  </a:solidFill>
                </a:rPr>
                <a:t>pivot</a:t>
              </a:r>
              <a:endParaRPr lang="en-US" sz="2000">
                <a:latin typeface="Courier New" pitchFamily="49" charset="0"/>
              </a:endParaRPr>
            </a:p>
          </p:txBody>
        </p:sp>
        <p:sp>
          <p:nvSpPr>
            <p:cNvPr id="23571" name="Rectangle 49"/>
            <p:cNvSpPr>
              <a:spLocks noChangeArrowheads="1"/>
            </p:cNvSpPr>
            <p:nvPr/>
          </p:nvSpPr>
          <p:spPr bwMode="auto">
            <a:xfrm>
              <a:off x="3504" y="1824"/>
              <a:ext cx="1392" cy="384"/>
            </a:xfrm>
            <a:prstGeom prst="rect">
              <a:avLst/>
            </a:prstGeom>
            <a:noFill/>
            <a:ln w="9525">
              <a:noFill/>
              <a:miter lim="800000"/>
              <a:headEnd/>
              <a:tailEnd/>
            </a:ln>
          </p:spPr>
          <p:txBody>
            <a:bodyPr lIns="0" tIns="0" rIns="0" bIns="0">
              <a:spAutoFit/>
            </a:bodyPr>
            <a:lstStyle/>
            <a:p>
              <a:pPr algn="ctr" eaLnBrk="0" hangingPunct="0"/>
              <a:r>
                <a:rPr lang="en-US" sz="2000">
                  <a:solidFill>
                    <a:schemeClr val="tx2"/>
                  </a:solidFill>
                </a:rPr>
                <a:t>greater than or equal to pivot (unsorted) </a:t>
              </a:r>
            </a:p>
          </p:txBody>
        </p:sp>
      </p:grpSp>
      <p:grpSp>
        <p:nvGrpSpPr>
          <p:cNvPr id="23561" name="Group 50"/>
          <p:cNvGrpSpPr>
            <a:grpSpLocks/>
          </p:cNvGrpSpPr>
          <p:nvPr/>
        </p:nvGrpSpPr>
        <p:grpSpPr bwMode="auto">
          <a:xfrm>
            <a:off x="2514600" y="4953000"/>
            <a:ext cx="5334000" cy="762000"/>
            <a:chOff x="1584" y="1728"/>
            <a:chExt cx="3360" cy="480"/>
          </a:xfrm>
        </p:grpSpPr>
        <p:sp>
          <p:nvSpPr>
            <p:cNvPr id="23562" name="Freeform 51"/>
            <p:cNvSpPr>
              <a:spLocks/>
            </p:cNvSpPr>
            <p:nvPr/>
          </p:nvSpPr>
          <p:spPr bwMode="auto">
            <a:xfrm>
              <a:off x="1584" y="1728"/>
              <a:ext cx="1417" cy="126"/>
            </a:xfrm>
            <a:custGeom>
              <a:avLst/>
              <a:gdLst>
                <a:gd name="T0" fmla="*/ 0 w 1513"/>
                <a:gd name="T1" fmla="*/ 0 h 126"/>
                <a:gd name="T2" fmla="*/ 1 w 1513"/>
                <a:gd name="T3" fmla="*/ 12 h 126"/>
                <a:gd name="T4" fmla="*/ 7 w 1513"/>
                <a:gd name="T5" fmla="*/ 25 h 126"/>
                <a:gd name="T6" fmla="*/ 8 w 1513"/>
                <a:gd name="T7" fmla="*/ 34 h 126"/>
                <a:gd name="T8" fmla="*/ 17 w 1513"/>
                <a:gd name="T9" fmla="*/ 44 h 126"/>
                <a:gd name="T10" fmla="*/ 23 w 1513"/>
                <a:gd name="T11" fmla="*/ 51 h 126"/>
                <a:gd name="T12" fmla="*/ 33 w 1513"/>
                <a:gd name="T13" fmla="*/ 57 h 126"/>
                <a:gd name="T14" fmla="*/ 43 w 1513"/>
                <a:gd name="T15" fmla="*/ 60 h 126"/>
                <a:gd name="T16" fmla="*/ 53 w 1513"/>
                <a:gd name="T17" fmla="*/ 62 h 126"/>
                <a:gd name="T18" fmla="*/ 269 w 1513"/>
                <a:gd name="T19" fmla="*/ 62 h 126"/>
                <a:gd name="T20" fmla="*/ 279 w 1513"/>
                <a:gd name="T21" fmla="*/ 64 h 126"/>
                <a:gd name="T22" fmla="*/ 290 w 1513"/>
                <a:gd name="T23" fmla="*/ 67 h 126"/>
                <a:gd name="T24" fmla="*/ 299 w 1513"/>
                <a:gd name="T25" fmla="*/ 72 h 126"/>
                <a:gd name="T26" fmla="*/ 305 w 1513"/>
                <a:gd name="T27" fmla="*/ 81 h 126"/>
                <a:gd name="T28" fmla="*/ 312 w 1513"/>
                <a:gd name="T29" fmla="*/ 90 h 126"/>
                <a:gd name="T30" fmla="*/ 318 w 1513"/>
                <a:gd name="T31" fmla="*/ 101 h 126"/>
                <a:gd name="T32" fmla="*/ 322 w 1513"/>
                <a:gd name="T33" fmla="*/ 113 h 126"/>
                <a:gd name="T34" fmla="*/ 322 w 1513"/>
                <a:gd name="T35" fmla="*/ 126 h 126"/>
                <a:gd name="T36" fmla="*/ 324 w 1513"/>
                <a:gd name="T37" fmla="*/ 113 h 126"/>
                <a:gd name="T38" fmla="*/ 326 w 1513"/>
                <a:gd name="T39" fmla="*/ 101 h 126"/>
                <a:gd name="T40" fmla="*/ 332 w 1513"/>
                <a:gd name="T41" fmla="*/ 90 h 126"/>
                <a:gd name="T42" fmla="*/ 339 w 1513"/>
                <a:gd name="T43" fmla="*/ 81 h 126"/>
                <a:gd name="T44" fmla="*/ 346 w 1513"/>
                <a:gd name="T45" fmla="*/ 72 h 126"/>
                <a:gd name="T46" fmla="*/ 356 w 1513"/>
                <a:gd name="T47" fmla="*/ 67 h 126"/>
                <a:gd name="T48" fmla="*/ 365 w 1513"/>
                <a:gd name="T49" fmla="*/ 64 h 126"/>
                <a:gd name="T50" fmla="*/ 376 w 1513"/>
                <a:gd name="T51" fmla="*/ 62 h 126"/>
                <a:gd name="T52" fmla="*/ 591 w 1513"/>
                <a:gd name="T53" fmla="*/ 62 h 126"/>
                <a:gd name="T54" fmla="*/ 601 w 1513"/>
                <a:gd name="T55" fmla="*/ 60 h 126"/>
                <a:gd name="T56" fmla="*/ 613 w 1513"/>
                <a:gd name="T57" fmla="*/ 57 h 126"/>
                <a:gd name="T58" fmla="*/ 622 w 1513"/>
                <a:gd name="T59" fmla="*/ 51 h 126"/>
                <a:gd name="T60" fmla="*/ 629 w 1513"/>
                <a:gd name="T61" fmla="*/ 44 h 126"/>
                <a:gd name="T62" fmla="*/ 636 w 1513"/>
                <a:gd name="T63" fmla="*/ 34 h 126"/>
                <a:gd name="T64" fmla="*/ 642 w 1513"/>
                <a:gd name="T65" fmla="*/ 25 h 126"/>
                <a:gd name="T66" fmla="*/ 642 w 1513"/>
                <a:gd name="T67" fmla="*/ 12 h 126"/>
                <a:gd name="T68" fmla="*/ 644 w 1513"/>
                <a:gd name="T69" fmla="*/ 0 h 1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13"/>
                <a:gd name="T106" fmla="*/ 0 h 126"/>
                <a:gd name="T107" fmla="*/ 1513 w 1513"/>
                <a:gd name="T108" fmla="*/ 126 h 1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13" h="126">
                  <a:moveTo>
                    <a:pt x="0" y="0"/>
                  </a:moveTo>
                  <a:lnTo>
                    <a:pt x="1" y="12"/>
                  </a:lnTo>
                  <a:lnTo>
                    <a:pt x="10" y="25"/>
                  </a:lnTo>
                  <a:lnTo>
                    <a:pt x="21" y="34"/>
                  </a:lnTo>
                  <a:lnTo>
                    <a:pt x="37" y="44"/>
                  </a:lnTo>
                  <a:lnTo>
                    <a:pt x="54" y="51"/>
                  </a:lnTo>
                  <a:lnTo>
                    <a:pt x="76" y="57"/>
                  </a:lnTo>
                  <a:lnTo>
                    <a:pt x="100" y="60"/>
                  </a:lnTo>
                  <a:lnTo>
                    <a:pt x="125" y="62"/>
                  </a:lnTo>
                  <a:lnTo>
                    <a:pt x="630" y="62"/>
                  </a:lnTo>
                  <a:lnTo>
                    <a:pt x="655" y="64"/>
                  </a:lnTo>
                  <a:lnTo>
                    <a:pt x="679" y="67"/>
                  </a:lnTo>
                  <a:lnTo>
                    <a:pt x="701" y="72"/>
                  </a:lnTo>
                  <a:lnTo>
                    <a:pt x="718" y="81"/>
                  </a:lnTo>
                  <a:lnTo>
                    <a:pt x="734" y="90"/>
                  </a:lnTo>
                  <a:lnTo>
                    <a:pt x="745" y="101"/>
                  </a:lnTo>
                  <a:lnTo>
                    <a:pt x="754" y="113"/>
                  </a:lnTo>
                  <a:lnTo>
                    <a:pt x="755" y="126"/>
                  </a:lnTo>
                  <a:lnTo>
                    <a:pt x="757" y="113"/>
                  </a:lnTo>
                  <a:lnTo>
                    <a:pt x="766" y="101"/>
                  </a:lnTo>
                  <a:lnTo>
                    <a:pt x="777" y="90"/>
                  </a:lnTo>
                  <a:lnTo>
                    <a:pt x="793" y="81"/>
                  </a:lnTo>
                  <a:lnTo>
                    <a:pt x="810" y="72"/>
                  </a:lnTo>
                  <a:lnTo>
                    <a:pt x="832" y="67"/>
                  </a:lnTo>
                  <a:lnTo>
                    <a:pt x="856" y="64"/>
                  </a:lnTo>
                  <a:lnTo>
                    <a:pt x="881" y="62"/>
                  </a:lnTo>
                  <a:lnTo>
                    <a:pt x="1386" y="62"/>
                  </a:lnTo>
                  <a:lnTo>
                    <a:pt x="1412" y="60"/>
                  </a:lnTo>
                  <a:lnTo>
                    <a:pt x="1435" y="57"/>
                  </a:lnTo>
                  <a:lnTo>
                    <a:pt x="1457" y="51"/>
                  </a:lnTo>
                  <a:lnTo>
                    <a:pt x="1476" y="44"/>
                  </a:lnTo>
                  <a:lnTo>
                    <a:pt x="1492" y="34"/>
                  </a:lnTo>
                  <a:lnTo>
                    <a:pt x="1503" y="25"/>
                  </a:lnTo>
                  <a:lnTo>
                    <a:pt x="1511" y="12"/>
                  </a:lnTo>
                  <a:lnTo>
                    <a:pt x="1513" y="0"/>
                  </a:lnTo>
                </a:path>
              </a:pathLst>
            </a:custGeom>
            <a:noFill/>
            <a:ln w="17463">
              <a:solidFill>
                <a:schemeClr val="tx2"/>
              </a:solidFill>
              <a:round/>
              <a:headEnd/>
              <a:tailEnd/>
            </a:ln>
          </p:spPr>
          <p:txBody>
            <a:bodyPr/>
            <a:lstStyle/>
            <a:p>
              <a:endParaRPr lang="en-US"/>
            </a:p>
          </p:txBody>
        </p:sp>
        <p:sp>
          <p:nvSpPr>
            <p:cNvPr id="23563" name="Rectangle 52"/>
            <p:cNvSpPr>
              <a:spLocks noChangeArrowheads="1"/>
            </p:cNvSpPr>
            <p:nvPr/>
          </p:nvSpPr>
          <p:spPr bwMode="auto">
            <a:xfrm>
              <a:off x="1584" y="1824"/>
              <a:ext cx="1344" cy="384"/>
            </a:xfrm>
            <a:prstGeom prst="rect">
              <a:avLst/>
            </a:prstGeom>
            <a:noFill/>
            <a:ln w="9525">
              <a:noFill/>
              <a:miter lim="800000"/>
              <a:headEnd/>
              <a:tailEnd/>
            </a:ln>
          </p:spPr>
          <p:txBody>
            <a:bodyPr lIns="0" tIns="0" rIns="0" bIns="0">
              <a:spAutoFit/>
            </a:bodyPr>
            <a:lstStyle/>
            <a:p>
              <a:pPr algn="ctr" eaLnBrk="0" hangingPunct="0"/>
              <a:r>
                <a:rPr lang="en-US" sz="2000">
                  <a:solidFill>
                    <a:schemeClr val="tx2"/>
                  </a:solidFill>
                </a:rPr>
                <a:t>less than or equal to pivot (sorted) </a:t>
              </a:r>
            </a:p>
          </p:txBody>
        </p:sp>
        <p:sp>
          <p:nvSpPr>
            <p:cNvPr id="23564" name="Freeform 53"/>
            <p:cNvSpPr>
              <a:spLocks/>
            </p:cNvSpPr>
            <p:nvPr/>
          </p:nvSpPr>
          <p:spPr bwMode="auto">
            <a:xfrm>
              <a:off x="3504" y="1728"/>
              <a:ext cx="1440" cy="126"/>
            </a:xfrm>
            <a:custGeom>
              <a:avLst/>
              <a:gdLst>
                <a:gd name="T0" fmla="*/ 0 w 1513"/>
                <a:gd name="T1" fmla="*/ 0 h 126"/>
                <a:gd name="T2" fmla="*/ 2 w 1513"/>
                <a:gd name="T3" fmla="*/ 12 h 126"/>
                <a:gd name="T4" fmla="*/ 10 w 1513"/>
                <a:gd name="T5" fmla="*/ 25 h 126"/>
                <a:gd name="T6" fmla="*/ 10 w 1513"/>
                <a:gd name="T7" fmla="*/ 34 h 126"/>
                <a:gd name="T8" fmla="*/ 21 w 1513"/>
                <a:gd name="T9" fmla="*/ 44 h 126"/>
                <a:gd name="T10" fmla="*/ 29 w 1513"/>
                <a:gd name="T11" fmla="*/ 51 h 126"/>
                <a:gd name="T12" fmla="*/ 41 w 1513"/>
                <a:gd name="T13" fmla="*/ 57 h 126"/>
                <a:gd name="T14" fmla="*/ 53 w 1513"/>
                <a:gd name="T15" fmla="*/ 60 h 126"/>
                <a:gd name="T16" fmla="*/ 66 w 1513"/>
                <a:gd name="T17" fmla="*/ 62 h 126"/>
                <a:gd name="T18" fmla="*/ 331 w 1513"/>
                <a:gd name="T19" fmla="*/ 62 h 126"/>
                <a:gd name="T20" fmla="*/ 346 w 1513"/>
                <a:gd name="T21" fmla="*/ 64 h 126"/>
                <a:gd name="T22" fmla="*/ 358 w 1513"/>
                <a:gd name="T23" fmla="*/ 67 h 126"/>
                <a:gd name="T24" fmla="*/ 367 w 1513"/>
                <a:gd name="T25" fmla="*/ 72 h 126"/>
                <a:gd name="T26" fmla="*/ 379 w 1513"/>
                <a:gd name="T27" fmla="*/ 81 h 126"/>
                <a:gd name="T28" fmla="*/ 385 w 1513"/>
                <a:gd name="T29" fmla="*/ 90 h 126"/>
                <a:gd name="T30" fmla="*/ 393 w 1513"/>
                <a:gd name="T31" fmla="*/ 101 h 126"/>
                <a:gd name="T32" fmla="*/ 398 w 1513"/>
                <a:gd name="T33" fmla="*/ 113 h 126"/>
                <a:gd name="T34" fmla="*/ 398 w 1513"/>
                <a:gd name="T35" fmla="*/ 126 h 126"/>
                <a:gd name="T36" fmla="*/ 399 w 1513"/>
                <a:gd name="T37" fmla="*/ 113 h 126"/>
                <a:gd name="T38" fmla="*/ 404 w 1513"/>
                <a:gd name="T39" fmla="*/ 101 h 126"/>
                <a:gd name="T40" fmla="*/ 409 w 1513"/>
                <a:gd name="T41" fmla="*/ 90 h 126"/>
                <a:gd name="T42" fmla="*/ 418 w 1513"/>
                <a:gd name="T43" fmla="*/ 81 h 126"/>
                <a:gd name="T44" fmla="*/ 426 w 1513"/>
                <a:gd name="T45" fmla="*/ 72 h 126"/>
                <a:gd name="T46" fmla="*/ 439 w 1513"/>
                <a:gd name="T47" fmla="*/ 67 h 126"/>
                <a:gd name="T48" fmla="*/ 451 w 1513"/>
                <a:gd name="T49" fmla="*/ 64 h 126"/>
                <a:gd name="T50" fmla="*/ 463 w 1513"/>
                <a:gd name="T51" fmla="*/ 62 h 126"/>
                <a:gd name="T52" fmla="*/ 729 w 1513"/>
                <a:gd name="T53" fmla="*/ 62 h 126"/>
                <a:gd name="T54" fmla="*/ 741 w 1513"/>
                <a:gd name="T55" fmla="*/ 60 h 126"/>
                <a:gd name="T56" fmla="*/ 756 w 1513"/>
                <a:gd name="T57" fmla="*/ 57 h 126"/>
                <a:gd name="T58" fmla="*/ 766 w 1513"/>
                <a:gd name="T59" fmla="*/ 51 h 126"/>
                <a:gd name="T60" fmla="*/ 777 w 1513"/>
                <a:gd name="T61" fmla="*/ 44 h 126"/>
                <a:gd name="T62" fmla="*/ 784 w 1513"/>
                <a:gd name="T63" fmla="*/ 34 h 126"/>
                <a:gd name="T64" fmla="*/ 791 w 1513"/>
                <a:gd name="T65" fmla="*/ 25 h 126"/>
                <a:gd name="T66" fmla="*/ 796 w 1513"/>
                <a:gd name="T67" fmla="*/ 12 h 126"/>
                <a:gd name="T68" fmla="*/ 796 w 1513"/>
                <a:gd name="T69" fmla="*/ 0 h 1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13"/>
                <a:gd name="T106" fmla="*/ 0 h 126"/>
                <a:gd name="T107" fmla="*/ 1513 w 1513"/>
                <a:gd name="T108" fmla="*/ 126 h 1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13" h="126">
                  <a:moveTo>
                    <a:pt x="0" y="0"/>
                  </a:moveTo>
                  <a:lnTo>
                    <a:pt x="2" y="12"/>
                  </a:lnTo>
                  <a:lnTo>
                    <a:pt x="10" y="25"/>
                  </a:lnTo>
                  <a:lnTo>
                    <a:pt x="21" y="34"/>
                  </a:lnTo>
                  <a:lnTo>
                    <a:pt x="37" y="44"/>
                  </a:lnTo>
                  <a:lnTo>
                    <a:pt x="55" y="51"/>
                  </a:lnTo>
                  <a:lnTo>
                    <a:pt x="76" y="57"/>
                  </a:lnTo>
                  <a:lnTo>
                    <a:pt x="101" y="60"/>
                  </a:lnTo>
                  <a:lnTo>
                    <a:pt x="125" y="62"/>
                  </a:lnTo>
                  <a:lnTo>
                    <a:pt x="630" y="62"/>
                  </a:lnTo>
                  <a:lnTo>
                    <a:pt x="657" y="64"/>
                  </a:lnTo>
                  <a:lnTo>
                    <a:pt x="680" y="67"/>
                  </a:lnTo>
                  <a:lnTo>
                    <a:pt x="701" y="72"/>
                  </a:lnTo>
                  <a:lnTo>
                    <a:pt x="720" y="81"/>
                  </a:lnTo>
                  <a:lnTo>
                    <a:pt x="736" y="90"/>
                  </a:lnTo>
                  <a:lnTo>
                    <a:pt x="747" y="101"/>
                  </a:lnTo>
                  <a:lnTo>
                    <a:pt x="756" y="113"/>
                  </a:lnTo>
                  <a:lnTo>
                    <a:pt x="757" y="126"/>
                  </a:lnTo>
                  <a:lnTo>
                    <a:pt x="759" y="113"/>
                  </a:lnTo>
                  <a:lnTo>
                    <a:pt x="768" y="101"/>
                  </a:lnTo>
                  <a:lnTo>
                    <a:pt x="779" y="90"/>
                  </a:lnTo>
                  <a:lnTo>
                    <a:pt x="795" y="81"/>
                  </a:lnTo>
                  <a:lnTo>
                    <a:pt x="812" y="72"/>
                  </a:lnTo>
                  <a:lnTo>
                    <a:pt x="834" y="67"/>
                  </a:lnTo>
                  <a:lnTo>
                    <a:pt x="858" y="64"/>
                  </a:lnTo>
                  <a:lnTo>
                    <a:pt x="883" y="62"/>
                  </a:lnTo>
                  <a:lnTo>
                    <a:pt x="1388" y="62"/>
                  </a:lnTo>
                  <a:lnTo>
                    <a:pt x="1412" y="60"/>
                  </a:lnTo>
                  <a:lnTo>
                    <a:pt x="1437" y="57"/>
                  </a:lnTo>
                  <a:lnTo>
                    <a:pt x="1458" y="51"/>
                  </a:lnTo>
                  <a:lnTo>
                    <a:pt x="1476" y="44"/>
                  </a:lnTo>
                  <a:lnTo>
                    <a:pt x="1492" y="34"/>
                  </a:lnTo>
                  <a:lnTo>
                    <a:pt x="1503" y="25"/>
                  </a:lnTo>
                  <a:lnTo>
                    <a:pt x="1512" y="12"/>
                  </a:lnTo>
                  <a:lnTo>
                    <a:pt x="1513" y="0"/>
                  </a:lnTo>
                </a:path>
              </a:pathLst>
            </a:custGeom>
            <a:noFill/>
            <a:ln w="17463">
              <a:solidFill>
                <a:schemeClr val="tx2"/>
              </a:solidFill>
              <a:round/>
              <a:headEnd/>
              <a:tailEnd/>
            </a:ln>
          </p:spPr>
          <p:txBody>
            <a:bodyPr/>
            <a:lstStyle/>
            <a:p>
              <a:endParaRPr lang="en-US"/>
            </a:p>
          </p:txBody>
        </p:sp>
        <p:sp>
          <p:nvSpPr>
            <p:cNvPr id="23565" name="Rectangle 54"/>
            <p:cNvSpPr>
              <a:spLocks noChangeArrowheads="1"/>
            </p:cNvSpPr>
            <p:nvPr/>
          </p:nvSpPr>
          <p:spPr bwMode="auto">
            <a:xfrm>
              <a:off x="3072" y="1824"/>
              <a:ext cx="328" cy="192"/>
            </a:xfrm>
            <a:prstGeom prst="rect">
              <a:avLst/>
            </a:prstGeom>
            <a:noFill/>
            <a:ln w="9525">
              <a:noFill/>
              <a:miter lim="800000"/>
              <a:headEnd/>
              <a:tailEnd/>
            </a:ln>
          </p:spPr>
          <p:txBody>
            <a:bodyPr wrap="none" lIns="0" tIns="0" rIns="0" bIns="0">
              <a:spAutoFit/>
            </a:bodyPr>
            <a:lstStyle/>
            <a:p>
              <a:pPr algn="ctr" eaLnBrk="0" hangingPunct="0"/>
              <a:r>
                <a:rPr lang="en-US" sz="2000">
                  <a:solidFill>
                    <a:schemeClr val="tx2"/>
                  </a:solidFill>
                </a:rPr>
                <a:t>pivot</a:t>
              </a:r>
              <a:endParaRPr lang="en-US" sz="2000">
                <a:latin typeface="Courier New" pitchFamily="49" charset="0"/>
              </a:endParaRPr>
            </a:p>
          </p:txBody>
        </p:sp>
        <p:sp>
          <p:nvSpPr>
            <p:cNvPr id="23566" name="Rectangle 55"/>
            <p:cNvSpPr>
              <a:spLocks noChangeArrowheads="1"/>
            </p:cNvSpPr>
            <p:nvPr/>
          </p:nvSpPr>
          <p:spPr bwMode="auto">
            <a:xfrm>
              <a:off x="3504" y="1824"/>
              <a:ext cx="1392" cy="384"/>
            </a:xfrm>
            <a:prstGeom prst="rect">
              <a:avLst/>
            </a:prstGeom>
            <a:noFill/>
            <a:ln w="9525">
              <a:noFill/>
              <a:miter lim="800000"/>
              <a:headEnd/>
              <a:tailEnd/>
            </a:ln>
          </p:spPr>
          <p:txBody>
            <a:bodyPr lIns="0" tIns="0" rIns="0" bIns="0">
              <a:spAutoFit/>
            </a:bodyPr>
            <a:lstStyle/>
            <a:p>
              <a:pPr algn="ctr" eaLnBrk="0" hangingPunct="0"/>
              <a:r>
                <a:rPr lang="en-US" sz="2000">
                  <a:solidFill>
                    <a:schemeClr val="tx2"/>
                  </a:solidFill>
                </a:rPr>
                <a:t>greater than or equal to pivot (sorted) </a:t>
              </a:r>
            </a:p>
          </p:txBody>
        </p:sp>
      </p:grpSp>
    </p:spTree>
  </p:cSld>
  <p:clrMapOvr>
    <a:masterClrMapping/>
  </p:clrMapOvr>
  <p:transition>
    <p:cover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bwMode="auto">
          <a:xfrm>
            <a:off x="357158" y="1000108"/>
            <a:ext cx="43434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Quick-sort (4)</a:t>
            </a:r>
            <a:endParaRPr lang="en-GB" sz="3600" b="1" dirty="0" smtClean="0">
              <a:solidFill>
                <a:srgbClr val="FF3300"/>
              </a:solidFill>
              <a:cs typeface="Times New Roman" pitchFamily="18" charset="0"/>
            </a:endParaRPr>
          </a:p>
        </p:txBody>
      </p:sp>
      <p:sp>
        <p:nvSpPr>
          <p:cNvPr id="24581" name="Rectangle 3"/>
          <p:cNvSpPr>
            <a:spLocks noGrp="1" noChangeArrowheads="1"/>
          </p:cNvSpPr>
          <p:nvPr>
            <p:ph idx="1"/>
          </p:nvPr>
        </p:nvSpPr>
        <p:spPr>
          <a:xfrm>
            <a:off x="1066800" y="1828800"/>
            <a:ext cx="7772400" cy="4114800"/>
          </a:xfrm>
        </p:spPr>
        <p:txBody>
          <a:bodyPr/>
          <a:lstStyle/>
          <a:p>
            <a:pPr marL="381000" indent="-381000" eaLnBrk="1" hangingPunct="1"/>
            <a:r>
              <a:rPr lang="en-US" sz="2800" smtClean="0">
                <a:cs typeface="Times New Roman" pitchFamily="18" charset="0"/>
              </a:rPr>
              <a:t>Animation:</a:t>
            </a:r>
          </a:p>
        </p:txBody>
      </p:sp>
      <p:sp>
        <p:nvSpPr>
          <p:cNvPr id="24579" name="Slide Number Placeholder 5"/>
          <p:cNvSpPr>
            <a:spLocks noGrp="1"/>
          </p:cNvSpPr>
          <p:nvPr>
            <p:ph type="sldNum" sz="quarter" idx="4294967295"/>
          </p:nvPr>
        </p:nvSpPr>
        <p:spPr>
          <a:xfrm>
            <a:off x="8686800" y="6400800"/>
            <a:ext cx="457200" cy="304800"/>
          </a:xfrm>
          <a:prstGeom prst="rect">
            <a:avLst/>
          </a:prstGeom>
          <a:noFill/>
        </p:spPr>
        <p:txBody>
          <a:bodyPr/>
          <a:lstStyle/>
          <a:p>
            <a:fld id="{699DF2C0-EF6C-429D-BE93-C060C24890EB}" type="slidenum">
              <a:rPr lang="en-AU" sz="1800" smtClean="0"/>
              <a:pPr/>
              <a:t>29</a:t>
            </a:fld>
            <a:endParaRPr lang="en-AU" sz="1800" dirty="0" smtClean="0"/>
          </a:p>
        </p:txBody>
      </p:sp>
      <p:grpSp>
        <p:nvGrpSpPr>
          <p:cNvPr id="24582" name="Group 4"/>
          <p:cNvGrpSpPr>
            <a:grpSpLocks/>
          </p:cNvGrpSpPr>
          <p:nvPr/>
        </p:nvGrpSpPr>
        <p:grpSpPr bwMode="auto">
          <a:xfrm>
            <a:off x="1371600" y="2286000"/>
            <a:ext cx="6934200" cy="4114800"/>
            <a:chOff x="480" y="1200"/>
            <a:chExt cx="4368" cy="2592"/>
          </a:xfrm>
        </p:grpSpPr>
        <p:sp>
          <p:nvSpPr>
            <p:cNvPr id="24699" name="Rectangle 5"/>
            <p:cNvSpPr>
              <a:spLocks noChangeArrowheads="1"/>
            </p:cNvSpPr>
            <p:nvPr/>
          </p:nvSpPr>
          <p:spPr bwMode="auto">
            <a:xfrm>
              <a:off x="480" y="1200"/>
              <a:ext cx="4368"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4700" name="Text Box 6"/>
            <p:cNvSpPr txBox="1">
              <a:spLocks noChangeArrowheads="1"/>
            </p:cNvSpPr>
            <p:nvPr/>
          </p:nvSpPr>
          <p:spPr bwMode="auto">
            <a:xfrm>
              <a:off x="528" y="1238"/>
              <a:ext cx="3888"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cs typeface="Times New Roman" pitchFamily="18" charset="0"/>
                </a:rPr>
                <a:t>1.	If </a:t>
              </a:r>
              <a:r>
                <a:rPr lang="en-US" sz="2000" i="1">
                  <a:cs typeface="Times New Roman" pitchFamily="18" charset="0"/>
                </a:rPr>
                <a:t>left</a:t>
              </a:r>
              <a:r>
                <a:rPr lang="en-US" sz="2000">
                  <a:cs typeface="Times New Roman" pitchFamily="18" charset="0"/>
                </a:rPr>
                <a:t> &lt; </a:t>
              </a:r>
              <a:r>
                <a:rPr lang="en-US" sz="2000" i="1">
                  <a:cs typeface="Times New Roman" pitchFamily="18" charset="0"/>
                </a:rPr>
                <a:t>right</a:t>
              </a:r>
              <a:r>
                <a:rPr lang="en-US" sz="2000">
                  <a:cs typeface="Times New Roman" pitchFamily="18" charset="0"/>
                </a:rPr>
                <a:t>:</a:t>
              </a:r>
              <a:br>
                <a:rPr lang="en-US" sz="2000">
                  <a:cs typeface="Times New Roman" pitchFamily="18" charset="0"/>
                </a:rPr>
              </a:br>
              <a:r>
                <a:rPr lang="en-US" sz="2000">
                  <a:cs typeface="Times New Roman" pitchFamily="18" charset="0"/>
                </a:rPr>
                <a:t>	1.1.	Partition </a:t>
              </a:r>
              <a:r>
                <a:rPr lang="en-US" sz="2000" i="1">
                  <a:cs typeface="Times New Roman" pitchFamily="18" charset="0"/>
                </a:rPr>
                <a:t>a</a:t>
              </a:r>
              <a:r>
                <a:rPr lang="en-US" sz="2000">
                  <a:cs typeface="Times New Roman" pitchFamily="18" charset="0"/>
                </a:rPr>
                <a:t>[</a:t>
              </a:r>
              <a:r>
                <a:rPr lang="en-US" sz="2000" i="1">
                  <a:cs typeface="Times New Roman" pitchFamily="18" charset="0"/>
                </a:rPr>
                <a:t>left</a:t>
              </a:r>
              <a:r>
                <a:rPr lang="en-US" sz="2000">
                  <a:cs typeface="Times New Roman" pitchFamily="18" charset="0"/>
                </a:rPr>
                <a:t>…</a:t>
              </a:r>
              <a:r>
                <a:rPr lang="en-US" sz="2000" i="1">
                  <a:cs typeface="Times New Roman" pitchFamily="18" charset="0"/>
                </a:rPr>
                <a:t>right</a:t>
              </a:r>
              <a:r>
                <a:rPr lang="en-US" sz="2000">
                  <a:cs typeface="Times New Roman" pitchFamily="18" charset="0"/>
                </a:rPr>
                <a:t>] such that </a:t>
              </a:r>
              <a:br>
                <a:rPr lang="en-US" sz="2000">
                  <a:cs typeface="Times New Roman" pitchFamily="18" charset="0"/>
                </a:rPr>
              </a:br>
              <a:r>
                <a:rPr lang="en-US" sz="2000">
                  <a:cs typeface="Times New Roman" pitchFamily="18" charset="0"/>
                </a:rPr>
                <a:t>		</a:t>
              </a:r>
              <a:r>
                <a:rPr lang="en-US" sz="2000" i="1">
                  <a:cs typeface="Times New Roman" pitchFamily="18" charset="0"/>
                </a:rPr>
                <a:t>a</a:t>
              </a:r>
              <a:r>
                <a:rPr lang="en-US" sz="2000">
                  <a:cs typeface="Times New Roman" pitchFamily="18" charset="0"/>
                </a:rPr>
                <a:t>[</a:t>
              </a:r>
              <a:r>
                <a:rPr lang="en-US" sz="2000" i="1">
                  <a:cs typeface="Times New Roman" pitchFamily="18" charset="0"/>
                </a:rPr>
                <a:t>left</a:t>
              </a:r>
              <a:r>
                <a:rPr lang="en-US" sz="2000">
                  <a:cs typeface="Times New Roman" pitchFamily="18" charset="0"/>
                </a:rPr>
                <a:t>…</a:t>
              </a:r>
              <a:r>
                <a:rPr lang="en-US" sz="2000" i="1">
                  <a:cs typeface="Times New Roman" pitchFamily="18" charset="0"/>
                </a:rPr>
                <a:t>p</a:t>
              </a:r>
              <a:r>
                <a:rPr lang="en-US" sz="2000">
                  <a:cs typeface="Times New Roman" pitchFamily="18" charset="0"/>
                </a:rPr>
                <a:t>–1] are all less than or equal to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 and </a:t>
              </a:r>
              <a:br>
                <a:rPr lang="en-US" sz="2000">
                  <a:cs typeface="Times New Roman" pitchFamily="18" charset="0"/>
                </a:rPr>
              </a:br>
              <a:r>
                <a:rPr lang="en-US" sz="2000">
                  <a:cs typeface="Times New Roman" pitchFamily="18" charset="0"/>
                </a:rPr>
                <a:t>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+1…</a:t>
              </a:r>
              <a:r>
                <a:rPr lang="en-US" sz="2000" i="1">
                  <a:cs typeface="Times New Roman" pitchFamily="18" charset="0"/>
                </a:rPr>
                <a:t>right</a:t>
              </a:r>
              <a:r>
                <a:rPr lang="en-US" sz="2000">
                  <a:cs typeface="Times New Roman" pitchFamily="18" charset="0"/>
                </a:rPr>
                <a:t>] are all greater than or equal to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a:t>
              </a:r>
              <a:br>
                <a:rPr lang="en-US" sz="2000">
                  <a:cs typeface="Times New Roman" pitchFamily="18" charset="0"/>
                </a:rPr>
              </a:br>
              <a:r>
                <a:rPr lang="en-US" sz="2000">
                  <a:cs typeface="Times New Roman" pitchFamily="18" charset="0"/>
                </a:rPr>
                <a:t>	1.2.	Sort </a:t>
              </a:r>
              <a:r>
                <a:rPr lang="en-US" sz="2000" i="1">
                  <a:cs typeface="Times New Roman" pitchFamily="18" charset="0"/>
                </a:rPr>
                <a:t>a</a:t>
              </a:r>
              <a:r>
                <a:rPr lang="en-US" sz="2000">
                  <a:cs typeface="Times New Roman" pitchFamily="18" charset="0"/>
                </a:rPr>
                <a:t>[</a:t>
              </a:r>
              <a:r>
                <a:rPr lang="en-US" sz="2000" i="1">
                  <a:cs typeface="Times New Roman" pitchFamily="18" charset="0"/>
                </a:rPr>
                <a:t>left</a:t>
              </a:r>
              <a:r>
                <a:rPr lang="en-US" sz="2000">
                  <a:cs typeface="Times New Roman" pitchFamily="18" charset="0"/>
                </a:rPr>
                <a:t>…</a:t>
              </a:r>
              <a:r>
                <a:rPr lang="en-US" sz="2000" i="1">
                  <a:cs typeface="Times New Roman" pitchFamily="18" charset="0"/>
                </a:rPr>
                <a:t>p</a:t>
              </a:r>
              <a:r>
                <a:rPr lang="en-US" sz="2000">
                  <a:cs typeface="Times New Roman" pitchFamily="18" charset="0"/>
                </a:rPr>
                <a:t>–1] into ascending order.</a:t>
              </a:r>
              <a:br>
                <a:rPr lang="en-US" sz="2000">
                  <a:cs typeface="Times New Roman" pitchFamily="18" charset="0"/>
                </a:rPr>
              </a:br>
              <a:r>
                <a:rPr lang="en-US" sz="2000">
                  <a:cs typeface="Times New Roman" pitchFamily="18" charset="0"/>
                </a:rPr>
                <a:t>	1.3.	Sort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+1…</a:t>
              </a:r>
              <a:r>
                <a:rPr lang="en-US" sz="2000" i="1">
                  <a:cs typeface="Times New Roman" pitchFamily="18" charset="0"/>
                </a:rPr>
                <a:t>right</a:t>
              </a:r>
              <a:r>
                <a:rPr lang="en-US" sz="2000">
                  <a:cs typeface="Times New Roman" pitchFamily="18" charset="0"/>
                </a:rPr>
                <a:t>] into ascending order.</a:t>
              </a:r>
              <a:br>
                <a:rPr lang="en-US" sz="2000">
                  <a:cs typeface="Times New Roman" pitchFamily="18" charset="0"/>
                </a:rPr>
              </a:br>
              <a:r>
                <a:rPr lang="en-US" sz="2000">
                  <a:cs typeface="Times New Roman" pitchFamily="18" charset="0"/>
                </a:rPr>
                <a:t>2.	Terminate.</a:t>
              </a:r>
            </a:p>
          </p:txBody>
        </p:sp>
        <p:sp>
          <p:nvSpPr>
            <p:cNvPr id="24701" name="Text Box 7"/>
            <p:cNvSpPr txBox="1">
              <a:spLocks noChangeArrowheads="1"/>
            </p:cNvSpPr>
            <p:nvPr/>
          </p:nvSpPr>
          <p:spPr bwMode="auto">
            <a:xfrm>
              <a:off x="699"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24702" name="Text Box 8"/>
            <p:cNvSpPr txBox="1">
              <a:spLocks noChangeArrowheads="1"/>
            </p:cNvSpPr>
            <p:nvPr/>
          </p:nvSpPr>
          <p:spPr bwMode="auto">
            <a:xfrm>
              <a:off x="555" y="2880"/>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24703" name="Text Box 9"/>
            <p:cNvSpPr txBox="1">
              <a:spLocks noChangeArrowheads="1"/>
            </p:cNvSpPr>
            <p:nvPr/>
          </p:nvSpPr>
          <p:spPr bwMode="auto">
            <a:xfrm>
              <a:off x="1273" y="2880"/>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24704" name="Text Box 10"/>
            <p:cNvSpPr txBox="1">
              <a:spLocks noChangeArrowheads="1"/>
            </p:cNvSpPr>
            <p:nvPr/>
          </p:nvSpPr>
          <p:spPr bwMode="auto">
            <a:xfrm>
              <a:off x="1701" y="2880"/>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24705" name="Text Box 11"/>
            <p:cNvSpPr txBox="1">
              <a:spLocks noChangeArrowheads="1"/>
            </p:cNvSpPr>
            <p:nvPr/>
          </p:nvSpPr>
          <p:spPr bwMode="auto">
            <a:xfrm>
              <a:off x="2133" y="2880"/>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24706" name="Text Box 12"/>
            <p:cNvSpPr txBox="1">
              <a:spLocks noChangeArrowheads="1"/>
            </p:cNvSpPr>
            <p:nvPr/>
          </p:nvSpPr>
          <p:spPr bwMode="auto">
            <a:xfrm>
              <a:off x="2565" y="2880"/>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24707" name="Text Box 13"/>
            <p:cNvSpPr txBox="1">
              <a:spLocks noChangeArrowheads="1"/>
            </p:cNvSpPr>
            <p:nvPr/>
          </p:nvSpPr>
          <p:spPr bwMode="auto">
            <a:xfrm>
              <a:off x="2997" y="2880"/>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24708" name="Text Box 14"/>
            <p:cNvSpPr txBox="1">
              <a:spLocks noChangeArrowheads="1"/>
            </p:cNvSpPr>
            <p:nvPr/>
          </p:nvSpPr>
          <p:spPr bwMode="auto">
            <a:xfrm>
              <a:off x="4197" y="2880"/>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24709" name="Text Box 15"/>
            <p:cNvSpPr txBox="1">
              <a:spLocks noChangeArrowheads="1"/>
            </p:cNvSpPr>
            <p:nvPr/>
          </p:nvSpPr>
          <p:spPr bwMode="auto">
            <a:xfrm>
              <a:off x="1152"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24710" name="Text Box 16"/>
            <p:cNvSpPr txBox="1">
              <a:spLocks noChangeArrowheads="1"/>
            </p:cNvSpPr>
            <p:nvPr/>
          </p:nvSpPr>
          <p:spPr bwMode="auto">
            <a:xfrm>
              <a:off x="1584"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24711" name="Text Box 17"/>
            <p:cNvSpPr txBox="1">
              <a:spLocks noChangeArrowheads="1"/>
            </p:cNvSpPr>
            <p:nvPr/>
          </p:nvSpPr>
          <p:spPr bwMode="auto">
            <a:xfrm>
              <a:off x="2016"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24712" name="Text Box 18"/>
            <p:cNvSpPr txBox="1">
              <a:spLocks noChangeArrowheads="1"/>
            </p:cNvSpPr>
            <p:nvPr/>
          </p:nvSpPr>
          <p:spPr bwMode="auto">
            <a:xfrm>
              <a:off x="2448"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24713" name="Text Box 19"/>
            <p:cNvSpPr txBox="1">
              <a:spLocks noChangeArrowheads="1"/>
            </p:cNvSpPr>
            <p:nvPr/>
          </p:nvSpPr>
          <p:spPr bwMode="auto">
            <a:xfrm>
              <a:off x="2880"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24714" name="Text Box 20"/>
            <p:cNvSpPr txBox="1">
              <a:spLocks noChangeArrowheads="1"/>
            </p:cNvSpPr>
            <p:nvPr/>
          </p:nvSpPr>
          <p:spPr bwMode="auto">
            <a:xfrm>
              <a:off x="3312"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24715" name="Text Box 21"/>
            <p:cNvSpPr txBox="1">
              <a:spLocks noChangeArrowheads="1"/>
            </p:cNvSpPr>
            <p:nvPr/>
          </p:nvSpPr>
          <p:spPr bwMode="auto">
            <a:xfrm>
              <a:off x="507" y="3072"/>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24716" name="Text Box 22"/>
            <p:cNvSpPr txBox="1">
              <a:spLocks noChangeArrowheads="1"/>
            </p:cNvSpPr>
            <p:nvPr/>
          </p:nvSpPr>
          <p:spPr bwMode="auto">
            <a:xfrm>
              <a:off x="3744"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24717" name="Text Box 23"/>
            <p:cNvSpPr txBox="1">
              <a:spLocks noChangeArrowheads="1"/>
            </p:cNvSpPr>
            <p:nvPr/>
          </p:nvSpPr>
          <p:spPr bwMode="auto">
            <a:xfrm>
              <a:off x="4176"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24718" name="Text Box 24"/>
            <p:cNvSpPr txBox="1">
              <a:spLocks noChangeArrowheads="1"/>
            </p:cNvSpPr>
            <p:nvPr/>
          </p:nvSpPr>
          <p:spPr bwMode="auto">
            <a:xfrm>
              <a:off x="3432" y="2880"/>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24719" name="Text Box 25"/>
            <p:cNvSpPr txBox="1">
              <a:spLocks noChangeArrowheads="1"/>
            </p:cNvSpPr>
            <p:nvPr/>
          </p:nvSpPr>
          <p:spPr bwMode="auto">
            <a:xfrm>
              <a:off x="3867" y="2880"/>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grpSp>
      <p:grpSp>
        <p:nvGrpSpPr>
          <p:cNvPr id="3" name="Group 26"/>
          <p:cNvGrpSpPr>
            <a:grpSpLocks/>
          </p:cNvGrpSpPr>
          <p:nvPr/>
        </p:nvGrpSpPr>
        <p:grpSpPr bwMode="auto">
          <a:xfrm>
            <a:off x="1371600" y="2286000"/>
            <a:ext cx="6934200" cy="4114800"/>
            <a:chOff x="480" y="1200"/>
            <a:chExt cx="4368" cy="2592"/>
          </a:xfrm>
        </p:grpSpPr>
        <p:sp>
          <p:nvSpPr>
            <p:cNvPr id="24678" name="Rectangle 27"/>
            <p:cNvSpPr>
              <a:spLocks noChangeArrowheads="1"/>
            </p:cNvSpPr>
            <p:nvPr/>
          </p:nvSpPr>
          <p:spPr bwMode="auto">
            <a:xfrm>
              <a:off x="480" y="1200"/>
              <a:ext cx="4368"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4679" name="Text Box 28"/>
            <p:cNvSpPr txBox="1">
              <a:spLocks noChangeArrowheads="1"/>
            </p:cNvSpPr>
            <p:nvPr/>
          </p:nvSpPr>
          <p:spPr bwMode="auto">
            <a:xfrm>
              <a:off x="528" y="1238"/>
              <a:ext cx="3888"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cs typeface="Times New Roman" pitchFamily="18" charset="0"/>
                </a:rPr>
                <a:t>1.	</a:t>
              </a:r>
              <a:r>
                <a:rPr lang="en-US" sz="2000">
                  <a:solidFill>
                    <a:srgbClr val="FF0000"/>
                  </a:solidFill>
                  <a:cs typeface="Times New Roman" pitchFamily="18" charset="0"/>
                </a:rPr>
                <a:t>If </a:t>
              </a:r>
              <a:r>
                <a:rPr lang="en-US" sz="2000" i="1">
                  <a:solidFill>
                    <a:srgbClr val="FF0000"/>
                  </a:solidFill>
                  <a:cs typeface="Times New Roman" pitchFamily="18" charset="0"/>
                </a:rPr>
                <a:t>left</a:t>
              </a:r>
              <a:r>
                <a:rPr lang="en-US" sz="2000">
                  <a:solidFill>
                    <a:srgbClr val="FF0000"/>
                  </a:solidFill>
                  <a:cs typeface="Times New Roman" pitchFamily="18" charset="0"/>
                </a:rPr>
                <a:t> &lt; </a:t>
              </a:r>
              <a:r>
                <a:rPr lang="en-US" sz="2000" i="1">
                  <a:solidFill>
                    <a:srgbClr val="FF0000"/>
                  </a:solidFill>
                  <a:cs typeface="Times New Roman" pitchFamily="18" charset="0"/>
                </a:rPr>
                <a:t>right</a:t>
              </a:r>
              <a:r>
                <a:rPr lang="en-US" sz="2000">
                  <a:solidFill>
                    <a:srgbClr val="FF0000"/>
                  </a:solidFill>
                  <a:cs typeface="Times New Roman" pitchFamily="18" charset="0"/>
                </a:rPr>
                <a:t>:</a:t>
              </a:r>
              <a:r>
                <a:rPr lang="en-US" sz="2000">
                  <a:cs typeface="Times New Roman" pitchFamily="18" charset="0"/>
                </a:rPr>
                <a:t/>
              </a:r>
              <a:br>
                <a:rPr lang="en-US" sz="2000">
                  <a:cs typeface="Times New Roman" pitchFamily="18" charset="0"/>
                </a:rPr>
              </a:br>
              <a:r>
                <a:rPr lang="en-US" sz="2000">
                  <a:cs typeface="Times New Roman" pitchFamily="18" charset="0"/>
                </a:rPr>
                <a:t>	1.1.	Partition </a:t>
              </a:r>
              <a:r>
                <a:rPr lang="en-US" sz="2000" i="1">
                  <a:cs typeface="Times New Roman" pitchFamily="18" charset="0"/>
                </a:rPr>
                <a:t>a</a:t>
              </a:r>
              <a:r>
                <a:rPr lang="en-US" sz="2000">
                  <a:cs typeface="Times New Roman" pitchFamily="18" charset="0"/>
                </a:rPr>
                <a:t>[</a:t>
              </a:r>
              <a:r>
                <a:rPr lang="en-US" sz="2000" i="1">
                  <a:cs typeface="Times New Roman" pitchFamily="18" charset="0"/>
                </a:rPr>
                <a:t>left</a:t>
              </a:r>
              <a:r>
                <a:rPr lang="en-US" sz="2000">
                  <a:cs typeface="Times New Roman" pitchFamily="18" charset="0"/>
                </a:rPr>
                <a:t>…</a:t>
              </a:r>
              <a:r>
                <a:rPr lang="en-US" sz="2000" i="1">
                  <a:cs typeface="Times New Roman" pitchFamily="18" charset="0"/>
                </a:rPr>
                <a:t>right</a:t>
              </a:r>
              <a:r>
                <a:rPr lang="en-US" sz="2000">
                  <a:cs typeface="Times New Roman" pitchFamily="18" charset="0"/>
                </a:rPr>
                <a:t>] such that </a:t>
              </a:r>
              <a:br>
                <a:rPr lang="en-US" sz="2000">
                  <a:cs typeface="Times New Roman" pitchFamily="18" charset="0"/>
                </a:rPr>
              </a:br>
              <a:r>
                <a:rPr lang="en-US" sz="2000">
                  <a:cs typeface="Times New Roman" pitchFamily="18" charset="0"/>
                </a:rPr>
                <a:t>		</a:t>
              </a:r>
              <a:r>
                <a:rPr lang="en-US" sz="2000" i="1">
                  <a:cs typeface="Times New Roman" pitchFamily="18" charset="0"/>
                </a:rPr>
                <a:t>a</a:t>
              </a:r>
              <a:r>
                <a:rPr lang="en-US" sz="2000">
                  <a:cs typeface="Times New Roman" pitchFamily="18" charset="0"/>
                </a:rPr>
                <a:t>[</a:t>
              </a:r>
              <a:r>
                <a:rPr lang="en-US" sz="2000" i="1">
                  <a:cs typeface="Times New Roman" pitchFamily="18" charset="0"/>
                </a:rPr>
                <a:t>left</a:t>
              </a:r>
              <a:r>
                <a:rPr lang="en-US" sz="2000">
                  <a:cs typeface="Times New Roman" pitchFamily="18" charset="0"/>
                </a:rPr>
                <a:t>…</a:t>
              </a:r>
              <a:r>
                <a:rPr lang="en-US" sz="2000" i="1">
                  <a:cs typeface="Times New Roman" pitchFamily="18" charset="0"/>
                </a:rPr>
                <a:t>p</a:t>
              </a:r>
              <a:r>
                <a:rPr lang="en-US" sz="2000">
                  <a:cs typeface="Times New Roman" pitchFamily="18" charset="0"/>
                </a:rPr>
                <a:t>–1] are all less than or equal to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 and </a:t>
              </a:r>
              <a:br>
                <a:rPr lang="en-US" sz="2000">
                  <a:cs typeface="Times New Roman" pitchFamily="18" charset="0"/>
                </a:rPr>
              </a:br>
              <a:r>
                <a:rPr lang="en-US" sz="2000">
                  <a:cs typeface="Times New Roman" pitchFamily="18" charset="0"/>
                </a:rPr>
                <a:t>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+1…</a:t>
              </a:r>
              <a:r>
                <a:rPr lang="en-US" sz="2000" i="1">
                  <a:cs typeface="Times New Roman" pitchFamily="18" charset="0"/>
                </a:rPr>
                <a:t>right</a:t>
              </a:r>
              <a:r>
                <a:rPr lang="en-US" sz="2000">
                  <a:cs typeface="Times New Roman" pitchFamily="18" charset="0"/>
                </a:rPr>
                <a:t>] are all greater than or equal to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a:t>
              </a:r>
              <a:br>
                <a:rPr lang="en-US" sz="2000">
                  <a:cs typeface="Times New Roman" pitchFamily="18" charset="0"/>
                </a:rPr>
              </a:br>
              <a:r>
                <a:rPr lang="en-US" sz="2000">
                  <a:cs typeface="Times New Roman" pitchFamily="18" charset="0"/>
                </a:rPr>
                <a:t>	1.2.	Sort </a:t>
              </a:r>
              <a:r>
                <a:rPr lang="en-US" sz="2000" i="1">
                  <a:cs typeface="Times New Roman" pitchFamily="18" charset="0"/>
                </a:rPr>
                <a:t>a</a:t>
              </a:r>
              <a:r>
                <a:rPr lang="en-US" sz="2000">
                  <a:cs typeface="Times New Roman" pitchFamily="18" charset="0"/>
                </a:rPr>
                <a:t>[</a:t>
              </a:r>
              <a:r>
                <a:rPr lang="en-US" sz="2000" i="1">
                  <a:cs typeface="Times New Roman" pitchFamily="18" charset="0"/>
                </a:rPr>
                <a:t>left</a:t>
              </a:r>
              <a:r>
                <a:rPr lang="en-US" sz="2000">
                  <a:cs typeface="Times New Roman" pitchFamily="18" charset="0"/>
                </a:rPr>
                <a:t>…</a:t>
              </a:r>
              <a:r>
                <a:rPr lang="en-US" sz="2000" i="1">
                  <a:cs typeface="Times New Roman" pitchFamily="18" charset="0"/>
                </a:rPr>
                <a:t>p</a:t>
              </a:r>
              <a:r>
                <a:rPr lang="en-US" sz="2000">
                  <a:cs typeface="Times New Roman" pitchFamily="18" charset="0"/>
                </a:rPr>
                <a:t>–1] into ascending order.</a:t>
              </a:r>
              <a:br>
                <a:rPr lang="en-US" sz="2000">
                  <a:cs typeface="Times New Roman" pitchFamily="18" charset="0"/>
                </a:rPr>
              </a:br>
              <a:r>
                <a:rPr lang="en-US" sz="2000">
                  <a:cs typeface="Times New Roman" pitchFamily="18" charset="0"/>
                </a:rPr>
                <a:t>	1.3.	Sort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+1…</a:t>
              </a:r>
              <a:r>
                <a:rPr lang="en-US" sz="2000" i="1">
                  <a:cs typeface="Times New Roman" pitchFamily="18" charset="0"/>
                </a:rPr>
                <a:t>right</a:t>
              </a:r>
              <a:r>
                <a:rPr lang="en-US" sz="2000">
                  <a:cs typeface="Times New Roman" pitchFamily="18" charset="0"/>
                </a:rPr>
                <a:t>] into ascending order.</a:t>
              </a:r>
              <a:br>
                <a:rPr lang="en-US" sz="2000">
                  <a:cs typeface="Times New Roman" pitchFamily="18" charset="0"/>
                </a:rPr>
              </a:br>
              <a:r>
                <a:rPr lang="en-US" sz="2000">
                  <a:cs typeface="Times New Roman" pitchFamily="18" charset="0"/>
                </a:rPr>
                <a:t>2.	Terminate.</a:t>
              </a:r>
            </a:p>
          </p:txBody>
        </p:sp>
        <p:sp>
          <p:nvSpPr>
            <p:cNvPr id="24680" name="Text Box 29"/>
            <p:cNvSpPr txBox="1">
              <a:spLocks noChangeArrowheads="1"/>
            </p:cNvSpPr>
            <p:nvPr/>
          </p:nvSpPr>
          <p:spPr bwMode="auto">
            <a:xfrm>
              <a:off x="699"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24681" name="Text Box 30"/>
            <p:cNvSpPr txBox="1">
              <a:spLocks noChangeArrowheads="1"/>
            </p:cNvSpPr>
            <p:nvPr/>
          </p:nvSpPr>
          <p:spPr bwMode="auto">
            <a:xfrm>
              <a:off x="555" y="2880"/>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24682" name="Text Box 31"/>
            <p:cNvSpPr txBox="1">
              <a:spLocks noChangeArrowheads="1"/>
            </p:cNvSpPr>
            <p:nvPr/>
          </p:nvSpPr>
          <p:spPr bwMode="auto">
            <a:xfrm>
              <a:off x="1273" y="2880"/>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24683" name="Text Box 32"/>
            <p:cNvSpPr txBox="1">
              <a:spLocks noChangeArrowheads="1"/>
            </p:cNvSpPr>
            <p:nvPr/>
          </p:nvSpPr>
          <p:spPr bwMode="auto">
            <a:xfrm>
              <a:off x="1701" y="2880"/>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24684" name="Text Box 33"/>
            <p:cNvSpPr txBox="1">
              <a:spLocks noChangeArrowheads="1"/>
            </p:cNvSpPr>
            <p:nvPr/>
          </p:nvSpPr>
          <p:spPr bwMode="auto">
            <a:xfrm>
              <a:off x="2133" y="2880"/>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24685" name="Text Box 34"/>
            <p:cNvSpPr txBox="1">
              <a:spLocks noChangeArrowheads="1"/>
            </p:cNvSpPr>
            <p:nvPr/>
          </p:nvSpPr>
          <p:spPr bwMode="auto">
            <a:xfrm>
              <a:off x="2565" y="2880"/>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24686" name="Text Box 35"/>
            <p:cNvSpPr txBox="1">
              <a:spLocks noChangeArrowheads="1"/>
            </p:cNvSpPr>
            <p:nvPr/>
          </p:nvSpPr>
          <p:spPr bwMode="auto">
            <a:xfrm>
              <a:off x="2997" y="2880"/>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24687" name="Text Box 36"/>
            <p:cNvSpPr txBox="1">
              <a:spLocks noChangeArrowheads="1"/>
            </p:cNvSpPr>
            <p:nvPr/>
          </p:nvSpPr>
          <p:spPr bwMode="auto">
            <a:xfrm>
              <a:off x="4197" y="2880"/>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24688" name="Text Box 37"/>
            <p:cNvSpPr txBox="1">
              <a:spLocks noChangeArrowheads="1"/>
            </p:cNvSpPr>
            <p:nvPr/>
          </p:nvSpPr>
          <p:spPr bwMode="auto">
            <a:xfrm>
              <a:off x="1152"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24689" name="Text Box 38"/>
            <p:cNvSpPr txBox="1">
              <a:spLocks noChangeArrowheads="1"/>
            </p:cNvSpPr>
            <p:nvPr/>
          </p:nvSpPr>
          <p:spPr bwMode="auto">
            <a:xfrm>
              <a:off x="1584"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24690" name="Text Box 39"/>
            <p:cNvSpPr txBox="1">
              <a:spLocks noChangeArrowheads="1"/>
            </p:cNvSpPr>
            <p:nvPr/>
          </p:nvSpPr>
          <p:spPr bwMode="auto">
            <a:xfrm>
              <a:off x="2016"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24691" name="Text Box 40"/>
            <p:cNvSpPr txBox="1">
              <a:spLocks noChangeArrowheads="1"/>
            </p:cNvSpPr>
            <p:nvPr/>
          </p:nvSpPr>
          <p:spPr bwMode="auto">
            <a:xfrm>
              <a:off x="2448"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24692" name="Text Box 41"/>
            <p:cNvSpPr txBox="1">
              <a:spLocks noChangeArrowheads="1"/>
            </p:cNvSpPr>
            <p:nvPr/>
          </p:nvSpPr>
          <p:spPr bwMode="auto">
            <a:xfrm>
              <a:off x="2880"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24693" name="Text Box 42"/>
            <p:cNvSpPr txBox="1">
              <a:spLocks noChangeArrowheads="1"/>
            </p:cNvSpPr>
            <p:nvPr/>
          </p:nvSpPr>
          <p:spPr bwMode="auto">
            <a:xfrm>
              <a:off x="3312"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24694" name="Text Box 43"/>
            <p:cNvSpPr txBox="1">
              <a:spLocks noChangeArrowheads="1"/>
            </p:cNvSpPr>
            <p:nvPr/>
          </p:nvSpPr>
          <p:spPr bwMode="auto">
            <a:xfrm>
              <a:off x="507" y="3072"/>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24695" name="Text Box 44"/>
            <p:cNvSpPr txBox="1">
              <a:spLocks noChangeArrowheads="1"/>
            </p:cNvSpPr>
            <p:nvPr/>
          </p:nvSpPr>
          <p:spPr bwMode="auto">
            <a:xfrm>
              <a:off x="3744"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24696" name="Text Box 45"/>
            <p:cNvSpPr txBox="1">
              <a:spLocks noChangeArrowheads="1"/>
            </p:cNvSpPr>
            <p:nvPr/>
          </p:nvSpPr>
          <p:spPr bwMode="auto">
            <a:xfrm>
              <a:off x="4176"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24697" name="Text Box 46"/>
            <p:cNvSpPr txBox="1">
              <a:spLocks noChangeArrowheads="1"/>
            </p:cNvSpPr>
            <p:nvPr/>
          </p:nvSpPr>
          <p:spPr bwMode="auto">
            <a:xfrm>
              <a:off x="3432" y="2880"/>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24698" name="Text Box 47"/>
            <p:cNvSpPr txBox="1">
              <a:spLocks noChangeArrowheads="1"/>
            </p:cNvSpPr>
            <p:nvPr/>
          </p:nvSpPr>
          <p:spPr bwMode="auto">
            <a:xfrm>
              <a:off x="3867" y="2880"/>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grpSp>
      <p:grpSp>
        <p:nvGrpSpPr>
          <p:cNvPr id="4" name="Group 48"/>
          <p:cNvGrpSpPr>
            <a:grpSpLocks/>
          </p:cNvGrpSpPr>
          <p:nvPr/>
        </p:nvGrpSpPr>
        <p:grpSpPr bwMode="auto">
          <a:xfrm>
            <a:off x="1371600" y="2286000"/>
            <a:ext cx="6934200" cy="4114800"/>
            <a:chOff x="480" y="1200"/>
            <a:chExt cx="4368" cy="2592"/>
          </a:xfrm>
        </p:grpSpPr>
        <p:sp>
          <p:nvSpPr>
            <p:cNvPr id="24655" name="Rectangle 49"/>
            <p:cNvSpPr>
              <a:spLocks noChangeArrowheads="1"/>
            </p:cNvSpPr>
            <p:nvPr/>
          </p:nvSpPr>
          <p:spPr bwMode="auto">
            <a:xfrm>
              <a:off x="480" y="1200"/>
              <a:ext cx="4368"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4656" name="Text Box 50"/>
            <p:cNvSpPr txBox="1">
              <a:spLocks noChangeArrowheads="1"/>
            </p:cNvSpPr>
            <p:nvPr/>
          </p:nvSpPr>
          <p:spPr bwMode="auto">
            <a:xfrm>
              <a:off x="528" y="1238"/>
              <a:ext cx="3888"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cs typeface="Times New Roman" pitchFamily="18" charset="0"/>
                </a:rPr>
                <a:t>1.	If </a:t>
              </a:r>
              <a:r>
                <a:rPr lang="en-US" sz="2000" i="1">
                  <a:cs typeface="Times New Roman" pitchFamily="18" charset="0"/>
                </a:rPr>
                <a:t>left</a:t>
              </a:r>
              <a:r>
                <a:rPr lang="en-US" sz="2000">
                  <a:cs typeface="Times New Roman" pitchFamily="18" charset="0"/>
                </a:rPr>
                <a:t> &lt; </a:t>
              </a:r>
              <a:r>
                <a:rPr lang="en-US" sz="2000" i="1">
                  <a:cs typeface="Times New Roman" pitchFamily="18" charset="0"/>
                </a:rPr>
                <a:t>right</a:t>
              </a:r>
              <a:r>
                <a:rPr lang="en-US" sz="2000">
                  <a:cs typeface="Times New Roman" pitchFamily="18" charset="0"/>
                </a:rPr>
                <a:t>:</a:t>
              </a:r>
              <a:br>
                <a:rPr lang="en-US" sz="2000">
                  <a:cs typeface="Times New Roman" pitchFamily="18" charset="0"/>
                </a:rPr>
              </a:br>
              <a:r>
                <a:rPr lang="en-US" sz="2000">
                  <a:cs typeface="Times New Roman" pitchFamily="18" charset="0"/>
                </a:rPr>
                <a:t>	1.1.	</a:t>
              </a:r>
              <a:r>
                <a:rPr lang="en-US" sz="2000">
                  <a:solidFill>
                    <a:srgbClr val="FF0000"/>
                  </a:solidFill>
                  <a:cs typeface="Times New Roman" pitchFamily="18" charset="0"/>
                </a:rPr>
                <a:t>Partition </a:t>
              </a:r>
              <a:r>
                <a:rPr lang="en-US" sz="2000" i="1">
                  <a:solidFill>
                    <a:srgbClr val="FF0000"/>
                  </a:solidFill>
                  <a:cs typeface="Times New Roman" pitchFamily="18" charset="0"/>
                </a:rPr>
                <a:t>a</a:t>
              </a:r>
              <a:r>
                <a:rPr lang="en-US" sz="2000">
                  <a:solidFill>
                    <a:srgbClr val="FF0000"/>
                  </a:solidFill>
                  <a:cs typeface="Times New Roman" pitchFamily="18" charset="0"/>
                </a:rPr>
                <a:t>[</a:t>
              </a:r>
              <a:r>
                <a:rPr lang="en-US" sz="2000" i="1">
                  <a:solidFill>
                    <a:srgbClr val="FF0000"/>
                  </a:solidFill>
                  <a:cs typeface="Times New Roman" pitchFamily="18" charset="0"/>
                </a:rPr>
                <a:t>left</a:t>
              </a:r>
              <a:r>
                <a:rPr lang="en-US" sz="2000">
                  <a:solidFill>
                    <a:srgbClr val="FF0000"/>
                  </a:solidFill>
                  <a:cs typeface="Times New Roman" pitchFamily="18" charset="0"/>
                </a:rPr>
                <a:t>…</a:t>
              </a:r>
              <a:r>
                <a:rPr lang="en-US" sz="2000" i="1">
                  <a:solidFill>
                    <a:srgbClr val="FF0000"/>
                  </a:solidFill>
                  <a:cs typeface="Times New Roman" pitchFamily="18" charset="0"/>
                </a:rPr>
                <a:t>right</a:t>
              </a:r>
              <a:r>
                <a:rPr lang="en-US" sz="2000">
                  <a:solidFill>
                    <a:srgbClr val="FF0000"/>
                  </a:solidFill>
                  <a:cs typeface="Times New Roman" pitchFamily="18" charset="0"/>
                </a:rPr>
                <a:t>] such that </a:t>
              </a:r>
              <a:br>
                <a:rPr lang="en-US" sz="2000">
                  <a:solidFill>
                    <a:srgbClr val="FF0000"/>
                  </a:solidFill>
                  <a:cs typeface="Times New Roman" pitchFamily="18" charset="0"/>
                </a:rPr>
              </a:br>
              <a:r>
                <a:rPr lang="en-US" sz="2000">
                  <a:solidFill>
                    <a:srgbClr val="FF0000"/>
                  </a:solidFill>
                  <a:cs typeface="Times New Roman" pitchFamily="18" charset="0"/>
                </a:rPr>
                <a:t>		</a:t>
              </a:r>
              <a:r>
                <a:rPr lang="en-US" sz="2000" i="1">
                  <a:solidFill>
                    <a:srgbClr val="FF0000"/>
                  </a:solidFill>
                  <a:cs typeface="Times New Roman" pitchFamily="18" charset="0"/>
                </a:rPr>
                <a:t>a</a:t>
              </a:r>
              <a:r>
                <a:rPr lang="en-US" sz="2000">
                  <a:solidFill>
                    <a:srgbClr val="FF0000"/>
                  </a:solidFill>
                  <a:cs typeface="Times New Roman" pitchFamily="18" charset="0"/>
                </a:rPr>
                <a:t>[</a:t>
              </a:r>
              <a:r>
                <a:rPr lang="en-US" sz="2000" i="1">
                  <a:solidFill>
                    <a:srgbClr val="FF0000"/>
                  </a:solidFill>
                  <a:cs typeface="Times New Roman" pitchFamily="18" charset="0"/>
                </a:rPr>
                <a:t>left</a:t>
              </a:r>
              <a:r>
                <a:rPr lang="en-US" sz="2000">
                  <a:solidFill>
                    <a:srgbClr val="FF0000"/>
                  </a:solidFill>
                  <a:cs typeface="Times New Roman" pitchFamily="18" charset="0"/>
                </a:rPr>
                <a:t>…</a:t>
              </a:r>
              <a:r>
                <a:rPr lang="en-US" sz="2000" i="1">
                  <a:solidFill>
                    <a:srgbClr val="FF0000"/>
                  </a:solidFill>
                  <a:cs typeface="Times New Roman" pitchFamily="18" charset="0"/>
                </a:rPr>
                <a:t>p</a:t>
              </a:r>
              <a:r>
                <a:rPr lang="en-US" sz="2000">
                  <a:solidFill>
                    <a:srgbClr val="FF0000"/>
                  </a:solidFill>
                  <a:cs typeface="Times New Roman" pitchFamily="18" charset="0"/>
                </a:rPr>
                <a:t>–1] are all less than or equal to </a:t>
              </a:r>
              <a:r>
                <a:rPr lang="en-US" sz="2000" i="1">
                  <a:solidFill>
                    <a:srgbClr val="FF0000"/>
                  </a:solidFill>
                  <a:cs typeface="Times New Roman" pitchFamily="18" charset="0"/>
                </a:rPr>
                <a:t>a</a:t>
              </a:r>
              <a:r>
                <a:rPr lang="en-US" sz="2000">
                  <a:solidFill>
                    <a:srgbClr val="FF0000"/>
                  </a:solidFill>
                  <a:cs typeface="Times New Roman" pitchFamily="18" charset="0"/>
                </a:rPr>
                <a:t>[</a:t>
              </a:r>
              <a:r>
                <a:rPr lang="en-US" sz="2000" i="1">
                  <a:solidFill>
                    <a:srgbClr val="FF0000"/>
                  </a:solidFill>
                  <a:cs typeface="Times New Roman" pitchFamily="18" charset="0"/>
                </a:rPr>
                <a:t>p</a:t>
              </a:r>
              <a:r>
                <a:rPr lang="en-US" sz="2000">
                  <a:solidFill>
                    <a:srgbClr val="FF0000"/>
                  </a:solidFill>
                  <a:cs typeface="Times New Roman" pitchFamily="18" charset="0"/>
                </a:rPr>
                <a:t>], and </a:t>
              </a:r>
              <a:br>
                <a:rPr lang="en-US" sz="2000">
                  <a:solidFill>
                    <a:srgbClr val="FF0000"/>
                  </a:solidFill>
                  <a:cs typeface="Times New Roman" pitchFamily="18" charset="0"/>
                </a:rPr>
              </a:br>
              <a:r>
                <a:rPr lang="en-US" sz="2000">
                  <a:solidFill>
                    <a:srgbClr val="FF0000"/>
                  </a:solidFill>
                  <a:cs typeface="Times New Roman" pitchFamily="18" charset="0"/>
                </a:rPr>
                <a:t>		</a:t>
              </a:r>
              <a:r>
                <a:rPr lang="en-US" sz="2000" i="1">
                  <a:solidFill>
                    <a:srgbClr val="FF0000"/>
                  </a:solidFill>
                  <a:cs typeface="Times New Roman" pitchFamily="18" charset="0"/>
                </a:rPr>
                <a:t>a</a:t>
              </a:r>
              <a:r>
                <a:rPr lang="en-US" sz="2000">
                  <a:solidFill>
                    <a:srgbClr val="FF0000"/>
                  </a:solidFill>
                  <a:cs typeface="Times New Roman" pitchFamily="18" charset="0"/>
                </a:rPr>
                <a:t>[</a:t>
              </a:r>
              <a:r>
                <a:rPr lang="en-US" sz="2000" i="1">
                  <a:solidFill>
                    <a:srgbClr val="FF0000"/>
                  </a:solidFill>
                  <a:cs typeface="Times New Roman" pitchFamily="18" charset="0"/>
                </a:rPr>
                <a:t>p</a:t>
              </a:r>
              <a:r>
                <a:rPr lang="en-US" sz="2000">
                  <a:solidFill>
                    <a:srgbClr val="FF0000"/>
                  </a:solidFill>
                  <a:cs typeface="Times New Roman" pitchFamily="18" charset="0"/>
                </a:rPr>
                <a:t>+1…</a:t>
              </a:r>
              <a:r>
                <a:rPr lang="en-US" sz="2000" i="1">
                  <a:solidFill>
                    <a:srgbClr val="FF0000"/>
                  </a:solidFill>
                  <a:cs typeface="Times New Roman" pitchFamily="18" charset="0"/>
                </a:rPr>
                <a:t>right</a:t>
              </a:r>
              <a:r>
                <a:rPr lang="en-US" sz="2000">
                  <a:solidFill>
                    <a:srgbClr val="FF0000"/>
                  </a:solidFill>
                  <a:cs typeface="Times New Roman" pitchFamily="18" charset="0"/>
                </a:rPr>
                <a:t>] are all greater than or equal to </a:t>
              </a:r>
              <a:r>
                <a:rPr lang="en-US" sz="2000" i="1">
                  <a:solidFill>
                    <a:srgbClr val="FF0000"/>
                  </a:solidFill>
                  <a:cs typeface="Times New Roman" pitchFamily="18" charset="0"/>
                </a:rPr>
                <a:t>a</a:t>
              </a:r>
              <a:r>
                <a:rPr lang="en-US" sz="2000">
                  <a:solidFill>
                    <a:srgbClr val="FF0000"/>
                  </a:solidFill>
                  <a:cs typeface="Times New Roman" pitchFamily="18" charset="0"/>
                </a:rPr>
                <a:t>[</a:t>
              </a:r>
              <a:r>
                <a:rPr lang="en-US" sz="2000" i="1">
                  <a:solidFill>
                    <a:srgbClr val="FF0000"/>
                  </a:solidFill>
                  <a:cs typeface="Times New Roman" pitchFamily="18" charset="0"/>
                </a:rPr>
                <a:t>p</a:t>
              </a:r>
              <a:r>
                <a:rPr lang="en-US" sz="2000">
                  <a:solidFill>
                    <a:srgbClr val="FF0000"/>
                  </a:solidFill>
                  <a:cs typeface="Times New Roman" pitchFamily="18" charset="0"/>
                </a:rPr>
                <a:t>].</a:t>
              </a:r>
              <a:r>
                <a:rPr lang="en-US" sz="2000">
                  <a:cs typeface="Times New Roman" pitchFamily="18" charset="0"/>
                </a:rPr>
                <a:t/>
              </a:r>
              <a:br>
                <a:rPr lang="en-US" sz="2000">
                  <a:cs typeface="Times New Roman" pitchFamily="18" charset="0"/>
                </a:rPr>
              </a:br>
              <a:r>
                <a:rPr lang="en-US" sz="2000">
                  <a:cs typeface="Times New Roman" pitchFamily="18" charset="0"/>
                </a:rPr>
                <a:t>	1.2.	Sort </a:t>
              </a:r>
              <a:r>
                <a:rPr lang="en-US" sz="2000" i="1">
                  <a:cs typeface="Times New Roman" pitchFamily="18" charset="0"/>
                </a:rPr>
                <a:t>a</a:t>
              </a:r>
              <a:r>
                <a:rPr lang="en-US" sz="2000">
                  <a:cs typeface="Times New Roman" pitchFamily="18" charset="0"/>
                </a:rPr>
                <a:t>[</a:t>
              </a:r>
              <a:r>
                <a:rPr lang="en-US" sz="2000" i="1">
                  <a:cs typeface="Times New Roman" pitchFamily="18" charset="0"/>
                </a:rPr>
                <a:t>left</a:t>
              </a:r>
              <a:r>
                <a:rPr lang="en-US" sz="2000">
                  <a:cs typeface="Times New Roman" pitchFamily="18" charset="0"/>
                </a:rPr>
                <a:t>…</a:t>
              </a:r>
              <a:r>
                <a:rPr lang="en-US" sz="2000" i="1">
                  <a:cs typeface="Times New Roman" pitchFamily="18" charset="0"/>
                </a:rPr>
                <a:t>p</a:t>
              </a:r>
              <a:r>
                <a:rPr lang="en-US" sz="2000">
                  <a:cs typeface="Times New Roman" pitchFamily="18" charset="0"/>
                </a:rPr>
                <a:t>–1] into ascending order.</a:t>
              </a:r>
              <a:br>
                <a:rPr lang="en-US" sz="2000">
                  <a:cs typeface="Times New Roman" pitchFamily="18" charset="0"/>
                </a:rPr>
              </a:br>
              <a:r>
                <a:rPr lang="en-US" sz="2000">
                  <a:cs typeface="Times New Roman" pitchFamily="18" charset="0"/>
                </a:rPr>
                <a:t>	1.3.	Sort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+1…</a:t>
              </a:r>
              <a:r>
                <a:rPr lang="en-US" sz="2000" i="1">
                  <a:cs typeface="Times New Roman" pitchFamily="18" charset="0"/>
                </a:rPr>
                <a:t>right</a:t>
              </a:r>
              <a:r>
                <a:rPr lang="en-US" sz="2000">
                  <a:cs typeface="Times New Roman" pitchFamily="18" charset="0"/>
                </a:rPr>
                <a:t>] into ascending order.</a:t>
              </a:r>
              <a:br>
                <a:rPr lang="en-US" sz="2000">
                  <a:cs typeface="Times New Roman" pitchFamily="18" charset="0"/>
                </a:rPr>
              </a:br>
              <a:r>
                <a:rPr lang="en-US" sz="2000">
                  <a:cs typeface="Times New Roman" pitchFamily="18" charset="0"/>
                </a:rPr>
                <a:t>2.	Terminate.</a:t>
              </a:r>
            </a:p>
          </p:txBody>
        </p:sp>
        <p:sp>
          <p:nvSpPr>
            <p:cNvPr id="24657" name="Text Box 51"/>
            <p:cNvSpPr txBox="1">
              <a:spLocks noChangeArrowheads="1"/>
            </p:cNvSpPr>
            <p:nvPr/>
          </p:nvSpPr>
          <p:spPr bwMode="auto">
            <a:xfrm>
              <a:off x="699"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24658" name="Text Box 52"/>
            <p:cNvSpPr txBox="1">
              <a:spLocks noChangeArrowheads="1"/>
            </p:cNvSpPr>
            <p:nvPr/>
          </p:nvSpPr>
          <p:spPr bwMode="auto">
            <a:xfrm>
              <a:off x="555" y="2880"/>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24659" name="Text Box 53"/>
            <p:cNvSpPr txBox="1">
              <a:spLocks noChangeArrowheads="1"/>
            </p:cNvSpPr>
            <p:nvPr/>
          </p:nvSpPr>
          <p:spPr bwMode="auto">
            <a:xfrm>
              <a:off x="1273" y="2880"/>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24660" name="Text Box 54"/>
            <p:cNvSpPr txBox="1">
              <a:spLocks noChangeArrowheads="1"/>
            </p:cNvSpPr>
            <p:nvPr/>
          </p:nvSpPr>
          <p:spPr bwMode="auto">
            <a:xfrm>
              <a:off x="1701" y="2880"/>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24661" name="Text Box 55"/>
            <p:cNvSpPr txBox="1">
              <a:spLocks noChangeArrowheads="1"/>
            </p:cNvSpPr>
            <p:nvPr/>
          </p:nvSpPr>
          <p:spPr bwMode="auto">
            <a:xfrm>
              <a:off x="2133" y="2880"/>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24662" name="Text Box 56"/>
            <p:cNvSpPr txBox="1">
              <a:spLocks noChangeArrowheads="1"/>
            </p:cNvSpPr>
            <p:nvPr/>
          </p:nvSpPr>
          <p:spPr bwMode="auto">
            <a:xfrm>
              <a:off x="2565" y="2880"/>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24663" name="Text Box 57"/>
            <p:cNvSpPr txBox="1">
              <a:spLocks noChangeArrowheads="1"/>
            </p:cNvSpPr>
            <p:nvPr/>
          </p:nvSpPr>
          <p:spPr bwMode="auto">
            <a:xfrm>
              <a:off x="2997" y="2880"/>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24664" name="Text Box 58"/>
            <p:cNvSpPr txBox="1">
              <a:spLocks noChangeArrowheads="1"/>
            </p:cNvSpPr>
            <p:nvPr/>
          </p:nvSpPr>
          <p:spPr bwMode="auto">
            <a:xfrm>
              <a:off x="4197" y="2880"/>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24665" name="Text Box 59"/>
            <p:cNvSpPr txBox="1">
              <a:spLocks noChangeArrowheads="1"/>
            </p:cNvSpPr>
            <p:nvPr/>
          </p:nvSpPr>
          <p:spPr bwMode="auto">
            <a:xfrm>
              <a:off x="1152"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24666" name="Text Box 60"/>
            <p:cNvSpPr txBox="1">
              <a:spLocks noChangeArrowheads="1"/>
            </p:cNvSpPr>
            <p:nvPr/>
          </p:nvSpPr>
          <p:spPr bwMode="auto">
            <a:xfrm>
              <a:off x="1584"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24667" name="Text Box 61"/>
            <p:cNvSpPr txBox="1">
              <a:spLocks noChangeArrowheads="1"/>
            </p:cNvSpPr>
            <p:nvPr/>
          </p:nvSpPr>
          <p:spPr bwMode="auto">
            <a:xfrm>
              <a:off x="2016"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24668" name="Text Box 62"/>
            <p:cNvSpPr txBox="1">
              <a:spLocks noChangeArrowheads="1"/>
            </p:cNvSpPr>
            <p:nvPr/>
          </p:nvSpPr>
          <p:spPr bwMode="auto">
            <a:xfrm>
              <a:off x="2448"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24669" name="Text Box 63"/>
            <p:cNvSpPr txBox="1">
              <a:spLocks noChangeArrowheads="1"/>
            </p:cNvSpPr>
            <p:nvPr/>
          </p:nvSpPr>
          <p:spPr bwMode="auto">
            <a:xfrm>
              <a:off x="2880"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24670" name="Text Box 64"/>
            <p:cNvSpPr txBox="1">
              <a:spLocks noChangeArrowheads="1"/>
            </p:cNvSpPr>
            <p:nvPr/>
          </p:nvSpPr>
          <p:spPr bwMode="auto">
            <a:xfrm>
              <a:off x="3312"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24671" name="Text Box 65"/>
            <p:cNvSpPr txBox="1">
              <a:spLocks noChangeArrowheads="1"/>
            </p:cNvSpPr>
            <p:nvPr/>
          </p:nvSpPr>
          <p:spPr bwMode="auto">
            <a:xfrm>
              <a:off x="507" y="3072"/>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24672" name="Text Box 66"/>
            <p:cNvSpPr txBox="1">
              <a:spLocks noChangeArrowheads="1"/>
            </p:cNvSpPr>
            <p:nvPr/>
          </p:nvSpPr>
          <p:spPr bwMode="auto">
            <a:xfrm>
              <a:off x="3744"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24673" name="Text Box 67"/>
            <p:cNvSpPr txBox="1">
              <a:spLocks noChangeArrowheads="1"/>
            </p:cNvSpPr>
            <p:nvPr/>
          </p:nvSpPr>
          <p:spPr bwMode="auto">
            <a:xfrm>
              <a:off x="4176"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24674" name="Text Box 68"/>
            <p:cNvSpPr txBox="1">
              <a:spLocks noChangeArrowheads="1"/>
            </p:cNvSpPr>
            <p:nvPr/>
          </p:nvSpPr>
          <p:spPr bwMode="auto">
            <a:xfrm>
              <a:off x="3432" y="2880"/>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24675" name="Text Box 69"/>
            <p:cNvSpPr txBox="1">
              <a:spLocks noChangeArrowheads="1"/>
            </p:cNvSpPr>
            <p:nvPr/>
          </p:nvSpPr>
          <p:spPr bwMode="auto">
            <a:xfrm>
              <a:off x="3867" y="2880"/>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sp>
          <p:nvSpPr>
            <p:cNvPr id="24676" name="Text Box 70"/>
            <p:cNvSpPr txBox="1">
              <a:spLocks noChangeArrowheads="1"/>
            </p:cNvSpPr>
            <p:nvPr/>
          </p:nvSpPr>
          <p:spPr bwMode="auto">
            <a:xfrm>
              <a:off x="4176" y="3504"/>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3</a:t>
              </a:r>
            </a:p>
          </p:txBody>
        </p:sp>
        <p:sp>
          <p:nvSpPr>
            <p:cNvPr id="24677" name="Text Box 71"/>
            <p:cNvSpPr txBox="1">
              <a:spLocks noChangeArrowheads="1"/>
            </p:cNvSpPr>
            <p:nvPr/>
          </p:nvSpPr>
          <p:spPr bwMode="auto">
            <a:xfrm>
              <a:off x="3936" y="3504"/>
              <a:ext cx="192" cy="192"/>
            </a:xfrm>
            <a:prstGeom prst="rect">
              <a:avLst/>
            </a:prstGeom>
            <a:noFill/>
            <a:ln w="9525">
              <a:noFill/>
              <a:miter lim="800000"/>
              <a:headEnd/>
              <a:tailEnd/>
            </a:ln>
          </p:spPr>
          <p:txBody>
            <a:bodyPr wrap="none" lIns="0" tIns="0" rIns="0" bIns="0"/>
            <a:lstStyle/>
            <a:p>
              <a:pPr algn="r" eaLnBrk="0" hangingPunct="0"/>
              <a:r>
                <a:rPr lang="en-US" sz="2000" i="1"/>
                <a:t>p</a:t>
              </a:r>
            </a:p>
          </p:txBody>
        </p:sp>
      </p:grpSp>
      <p:grpSp>
        <p:nvGrpSpPr>
          <p:cNvPr id="5" name="Group 72"/>
          <p:cNvGrpSpPr>
            <a:grpSpLocks/>
          </p:cNvGrpSpPr>
          <p:nvPr/>
        </p:nvGrpSpPr>
        <p:grpSpPr bwMode="auto">
          <a:xfrm>
            <a:off x="1371600" y="2286000"/>
            <a:ext cx="6934200" cy="4114800"/>
            <a:chOff x="480" y="1200"/>
            <a:chExt cx="4368" cy="2592"/>
          </a:xfrm>
        </p:grpSpPr>
        <p:sp>
          <p:nvSpPr>
            <p:cNvPr id="24632" name="Rectangle 73"/>
            <p:cNvSpPr>
              <a:spLocks noChangeArrowheads="1"/>
            </p:cNvSpPr>
            <p:nvPr/>
          </p:nvSpPr>
          <p:spPr bwMode="auto">
            <a:xfrm>
              <a:off x="480" y="1200"/>
              <a:ext cx="4368"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4633" name="Text Box 74"/>
            <p:cNvSpPr txBox="1">
              <a:spLocks noChangeArrowheads="1"/>
            </p:cNvSpPr>
            <p:nvPr/>
          </p:nvSpPr>
          <p:spPr bwMode="auto">
            <a:xfrm>
              <a:off x="528" y="1238"/>
              <a:ext cx="3888"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cs typeface="Times New Roman" pitchFamily="18" charset="0"/>
                </a:rPr>
                <a:t>1.	If </a:t>
              </a:r>
              <a:r>
                <a:rPr lang="en-US" sz="2000" i="1">
                  <a:cs typeface="Times New Roman" pitchFamily="18" charset="0"/>
                </a:rPr>
                <a:t>left</a:t>
              </a:r>
              <a:r>
                <a:rPr lang="en-US" sz="2000">
                  <a:cs typeface="Times New Roman" pitchFamily="18" charset="0"/>
                </a:rPr>
                <a:t> &lt; </a:t>
              </a:r>
              <a:r>
                <a:rPr lang="en-US" sz="2000" i="1">
                  <a:cs typeface="Times New Roman" pitchFamily="18" charset="0"/>
                </a:rPr>
                <a:t>right</a:t>
              </a:r>
              <a:r>
                <a:rPr lang="en-US" sz="2000">
                  <a:cs typeface="Times New Roman" pitchFamily="18" charset="0"/>
                </a:rPr>
                <a:t>:</a:t>
              </a:r>
              <a:br>
                <a:rPr lang="en-US" sz="2000">
                  <a:cs typeface="Times New Roman" pitchFamily="18" charset="0"/>
                </a:rPr>
              </a:br>
              <a:r>
                <a:rPr lang="en-US" sz="2000">
                  <a:cs typeface="Times New Roman" pitchFamily="18" charset="0"/>
                </a:rPr>
                <a:t>	1.1.	Partition </a:t>
              </a:r>
              <a:r>
                <a:rPr lang="en-US" sz="2000" i="1">
                  <a:cs typeface="Times New Roman" pitchFamily="18" charset="0"/>
                </a:rPr>
                <a:t>a</a:t>
              </a:r>
              <a:r>
                <a:rPr lang="en-US" sz="2000">
                  <a:cs typeface="Times New Roman" pitchFamily="18" charset="0"/>
                </a:rPr>
                <a:t>[</a:t>
              </a:r>
              <a:r>
                <a:rPr lang="en-US" sz="2000" i="1">
                  <a:cs typeface="Times New Roman" pitchFamily="18" charset="0"/>
                </a:rPr>
                <a:t>left</a:t>
              </a:r>
              <a:r>
                <a:rPr lang="en-US" sz="2000">
                  <a:cs typeface="Times New Roman" pitchFamily="18" charset="0"/>
                </a:rPr>
                <a:t>…</a:t>
              </a:r>
              <a:r>
                <a:rPr lang="en-US" sz="2000" i="1">
                  <a:cs typeface="Times New Roman" pitchFamily="18" charset="0"/>
                </a:rPr>
                <a:t>right</a:t>
              </a:r>
              <a:r>
                <a:rPr lang="en-US" sz="2000">
                  <a:cs typeface="Times New Roman" pitchFamily="18" charset="0"/>
                </a:rPr>
                <a:t>] such that </a:t>
              </a:r>
              <a:br>
                <a:rPr lang="en-US" sz="2000">
                  <a:cs typeface="Times New Roman" pitchFamily="18" charset="0"/>
                </a:rPr>
              </a:br>
              <a:r>
                <a:rPr lang="en-US" sz="2000">
                  <a:cs typeface="Times New Roman" pitchFamily="18" charset="0"/>
                </a:rPr>
                <a:t>		</a:t>
              </a:r>
              <a:r>
                <a:rPr lang="en-US" sz="2000" i="1">
                  <a:cs typeface="Times New Roman" pitchFamily="18" charset="0"/>
                </a:rPr>
                <a:t>a</a:t>
              </a:r>
              <a:r>
                <a:rPr lang="en-US" sz="2000">
                  <a:cs typeface="Times New Roman" pitchFamily="18" charset="0"/>
                </a:rPr>
                <a:t>[</a:t>
              </a:r>
              <a:r>
                <a:rPr lang="en-US" sz="2000" i="1">
                  <a:cs typeface="Times New Roman" pitchFamily="18" charset="0"/>
                </a:rPr>
                <a:t>left</a:t>
              </a:r>
              <a:r>
                <a:rPr lang="en-US" sz="2000">
                  <a:cs typeface="Times New Roman" pitchFamily="18" charset="0"/>
                </a:rPr>
                <a:t>…</a:t>
              </a:r>
              <a:r>
                <a:rPr lang="en-US" sz="2000" i="1">
                  <a:cs typeface="Times New Roman" pitchFamily="18" charset="0"/>
                </a:rPr>
                <a:t>p</a:t>
              </a:r>
              <a:r>
                <a:rPr lang="en-US" sz="2000">
                  <a:cs typeface="Times New Roman" pitchFamily="18" charset="0"/>
                </a:rPr>
                <a:t>–1] are all less than or equal to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 and </a:t>
              </a:r>
              <a:br>
                <a:rPr lang="en-US" sz="2000">
                  <a:cs typeface="Times New Roman" pitchFamily="18" charset="0"/>
                </a:rPr>
              </a:br>
              <a:r>
                <a:rPr lang="en-US" sz="2000">
                  <a:cs typeface="Times New Roman" pitchFamily="18" charset="0"/>
                </a:rPr>
                <a:t>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+1…</a:t>
              </a:r>
              <a:r>
                <a:rPr lang="en-US" sz="2000" i="1">
                  <a:cs typeface="Times New Roman" pitchFamily="18" charset="0"/>
                </a:rPr>
                <a:t>right</a:t>
              </a:r>
              <a:r>
                <a:rPr lang="en-US" sz="2000">
                  <a:cs typeface="Times New Roman" pitchFamily="18" charset="0"/>
                </a:rPr>
                <a:t>] are all greater than or equal to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a:t>
              </a:r>
              <a:br>
                <a:rPr lang="en-US" sz="2000">
                  <a:cs typeface="Times New Roman" pitchFamily="18" charset="0"/>
                </a:rPr>
              </a:br>
              <a:r>
                <a:rPr lang="en-US" sz="2000">
                  <a:cs typeface="Times New Roman" pitchFamily="18" charset="0"/>
                </a:rPr>
                <a:t>	1.2.	</a:t>
              </a:r>
              <a:r>
                <a:rPr lang="en-US" sz="2000">
                  <a:solidFill>
                    <a:srgbClr val="FF0000"/>
                  </a:solidFill>
                  <a:cs typeface="Times New Roman" pitchFamily="18" charset="0"/>
                </a:rPr>
                <a:t>Sort </a:t>
              </a:r>
              <a:r>
                <a:rPr lang="en-US" sz="2000" i="1">
                  <a:solidFill>
                    <a:srgbClr val="FF0000"/>
                  </a:solidFill>
                  <a:cs typeface="Times New Roman" pitchFamily="18" charset="0"/>
                </a:rPr>
                <a:t>a</a:t>
              </a:r>
              <a:r>
                <a:rPr lang="en-US" sz="2000">
                  <a:solidFill>
                    <a:srgbClr val="FF0000"/>
                  </a:solidFill>
                  <a:cs typeface="Times New Roman" pitchFamily="18" charset="0"/>
                </a:rPr>
                <a:t>[</a:t>
              </a:r>
              <a:r>
                <a:rPr lang="en-US" sz="2000" i="1">
                  <a:solidFill>
                    <a:srgbClr val="FF0000"/>
                  </a:solidFill>
                  <a:cs typeface="Times New Roman" pitchFamily="18" charset="0"/>
                </a:rPr>
                <a:t>left</a:t>
              </a:r>
              <a:r>
                <a:rPr lang="en-US" sz="2000">
                  <a:solidFill>
                    <a:srgbClr val="FF0000"/>
                  </a:solidFill>
                  <a:cs typeface="Times New Roman" pitchFamily="18" charset="0"/>
                </a:rPr>
                <a:t>…</a:t>
              </a:r>
              <a:r>
                <a:rPr lang="en-US" sz="2000" i="1">
                  <a:solidFill>
                    <a:srgbClr val="FF0000"/>
                  </a:solidFill>
                  <a:cs typeface="Times New Roman" pitchFamily="18" charset="0"/>
                </a:rPr>
                <a:t>p</a:t>
              </a:r>
              <a:r>
                <a:rPr lang="en-US" sz="2000">
                  <a:solidFill>
                    <a:srgbClr val="FF0000"/>
                  </a:solidFill>
                  <a:cs typeface="Times New Roman" pitchFamily="18" charset="0"/>
                </a:rPr>
                <a:t>–1] into ascending order.</a:t>
              </a:r>
              <a:r>
                <a:rPr lang="en-US" sz="2000">
                  <a:cs typeface="Times New Roman" pitchFamily="18" charset="0"/>
                </a:rPr>
                <a:t/>
              </a:r>
              <a:br>
                <a:rPr lang="en-US" sz="2000">
                  <a:cs typeface="Times New Roman" pitchFamily="18" charset="0"/>
                </a:rPr>
              </a:br>
              <a:r>
                <a:rPr lang="en-US" sz="2000">
                  <a:cs typeface="Times New Roman" pitchFamily="18" charset="0"/>
                </a:rPr>
                <a:t>	1.3.	Sort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+1…</a:t>
              </a:r>
              <a:r>
                <a:rPr lang="en-US" sz="2000" i="1">
                  <a:cs typeface="Times New Roman" pitchFamily="18" charset="0"/>
                </a:rPr>
                <a:t>right</a:t>
              </a:r>
              <a:r>
                <a:rPr lang="en-US" sz="2000">
                  <a:cs typeface="Times New Roman" pitchFamily="18" charset="0"/>
                </a:rPr>
                <a:t>] into ascending order.</a:t>
              </a:r>
              <a:br>
                <a:rPr lang="en-US" sz="2000">
                  <a:cs typeface="Times New Roman" pitchFamily="18" charset="0"/>
                </a:rPr>
              </a:br>
              <a:r>
                <a:rPr lang="en-US" sz="2000">
                  <a:cs typeface="Times New Roman" pitchFamily="18" charset="0"/>
                </a:rPr>
                <a:t>2.	Terminate.</a:t>
              </a:r>
            </a:p>
          </p:txBody>
        </p:sp>
        <p:sp>
          <p:nvSpPr>
            <p:cNvPr id="24634" name="Text Box 75"/>
            <p:cNvSpPr txBox="1">
              <a:spLocks noChangeArrowheads="1"/>
            </p:cNvSpPr>
            <p:nvPr/>
          </p:nvSpPr>
          <p:spPr bwMode="auto">
            <a:xfrm>
              <a:off x="699"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24635" name="Text Box 76"/>
            <p:cNvSpPr txBox="1">
              <a:spLocks noChangeArrowheads="1"/>
            </p:cNvSpPr>
            <p:nvPr/>
          </p:nvSpPr>
          <p:spPr bwMode="auto">
            <a:xfrm>
              <a:off x="555" y="2880"/>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24636" name="Text Box 77"/>
            <p:cNvSpPr txBox="1">
              <a:spLocks noChangeArrowheads="1"/>
            </p:cNvSpPr>
            <p:nvPr/>
          </p:nvSpPr>
          <p:spPr bwMode="auto">
            <a:xfrm>
              <a:off x="1273" y="2880"/>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24637" name="Text Box 78"/>
            <p:cNvSpPr txBox="1">
              <a:spLocks noChangeArrowheads="1"/>
            </p:cNvSpPr>
            <p:nvPr/>
          </p:nvSpPr>
          <p:spPr bwMode="auto">
            <a:xfrm>
              <a:off x="1701" y="2880"/>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24638" name="Text Box 79"/>
            <p:cNvSpPr txBox="1">
              <a:spLocks noChangeArrowheads="1"/>
            </p:cNvSpPr>
            <p:nvPr/>
          </p:nvSpPr>
          <p:spPr bwMode="auto">
            <a:xfrm>
              <a:off x="2133" y="2880"/>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24639" name="Text Box 80"/>
            <p:cNvSpPr txBox="1">
              <a:spLocks noChangeArrowheads="1"/>
            </p:cNvSpPr>
            <p:nvPr/>
          </p:nvSpPr>
          <p:spPr bwMode="auto">
            <a:xfrm>
              <a:off x="2565" y="2880"/>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24640" name="Text Box 81"/>
            <p:cNvSpPr txBox="1">
              <a:spLocks noChangeArrowheads="1"/>
            </p:cNvSpPr>
            <p:nvPr/>
          </p:nvSpPr>
          <p:spPr bwMode="auto">
            <a:xfrm>
              <a:off x="2997" y="2880"/>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24641" name="Text Box 82"/>
            <p:cNvSpPr txBox="1">
              <a:spLocks noChangeArrowheads="1"/>
            </p:cNvSpPr>
            <p:nvPr/>
          </p:nvSpPr>
          <p:spPr bwMode="auto">
            <a:xfrm>
              <a:off x="4197" y="2880"/>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24642" name="Text Box 83"/>
            <p:cNvSpPr txBox="1">
              <a:spLocks noChangeArrowheads="1"/>
            </p:cNvSpPr>
            <p:nvPr/>
          </p:nvSpPr>
          <p:spPr bwMode="auto">
            <a:xfrm>
              <a:off x="1152"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24643" name="Text Box 84"/>
            <p:cNvSpPr txBox="1">
              <a:spLocks noChangeArrowheads="1"/>
            </p:cNvSpPr>
            <p:nvPr/>
          </p:nvSpPr>
          <p:spPr bwMode="auto">
            <a:xfrm>
              <a:off x="1584"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24644" name="Text Box 85"/>
            <p:cNvSpPr txBox="1">
              <a:spLocks noChangeArrowheads="1"/>
            </p:cNvSpPr>
            <p:nvPr/>
          </p:nvSpPr>
          <p:spPr bwMode="auto">
            <a:xfrm>
              <a:off x="2016"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24645" name="Text Box 86"/>
            <p:cNvSpPr txBox="1">
              <a:spLocks noChangeArrowheads="1"/>
            </p:cNvSpPr>
            <p:nvPr/>
          </p:nvSpPr>
          <p:spPr bwMode="auto">
            <a:xfrm>
              <a:off x="2448"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24646" name="Text Box 87"/>
            <p:cNvSpPr txBox="1">
              <a:spLocks noChangeArrowheads="1"/>
            </p:cNvSpPr>
            <p:nvPr/>
          </p:nvSpPr>
          <p:spPr bwMode="auto">
            <a:xfrm>
              <a:off x="2880"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24647" name="Text Box 88"/>
            <p:cNvSpPr txBox="1">
              <a:spLocks noChangeArrowheads="1"/>
            </p:cNvSpPr>
            <p:nvPr/>
          </p:nvSpPr>
          <p:spPr bwMode="auto">
            <a:xfrm>
              <a:off x="3312"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24648" name="Text Box 89"/>
            <p:cNvSpPr txBox="1">
              <a:spLocks noChangeArrowheads="1"/>
            </p:cNvSpPr>
            <p:nvPr/>
          </p:nvSpPr>
          <p:spPr bwMode="auto">
            <a:xfrm>
              <a:off x="507" y="3072"/>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24649" name="Text Box 90"/>
            <p:cNvSpPr txBox="1">
              <a:spLocks noChangeArrowheads="1"/>
            </p:cNvSpPr>
            <p:nvPr/>
          </p:nvSpPr>
          <p:spPr bwMode="auto">
            <a:xfrm>
              <a:off x="3744"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24650" name="Text Box 91"/>
            <p:cNvSpPr txBox="1">
              <a:spLocks noChangeArrowheads="1"/>
            </p:cNvSpPr>
            <p:nvPr/>
          </p:nvSpPr>
          <p:spPr bwMode="auto">
            <a:xfrm>
              <a:off x="4176" y="3072"/>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24651" name="Text Box 92"/>
            <p:cNvSpPr txBox="1">
              <a:spLocks noChangeArrowheads="1"/>
            </p:cNvSpPr>
            <p:nvPr/>
          </p:nvSpPr>
          <p:spPr bwMode="auto">
            <a:xfrm>
              <a:off x="3432" y="2880"/>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24652" name="Text Box 93"/>
            <p:cNvSpPr txBox="1">
              <a:spLocks noChangeArrowheads="1"/>
            </p:cNvSpPr>
            <p:nvPr/>
          </p:nvSpPr>
          <p:spPr bwMode="auto">
            <a:xfrm>
              <a:off x="3867" y="2880"/>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sp>
          <p:nvSpPr>
            <p:cNvPr id="24653" name="Text Box 94"/>
            <p:cNvSpPr txBox="1">
              <a:spLocks noChangeArrowheads="1"/>
            </p:cNvSpPr>
            <p:nvPr/>
          </p:nvSpPr>
          <p:spPr bwMode="auto">
            <a:xfrm>
              <a:off x="4176" y="3504"/>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3</a:t>
              </a:r>
            </a:p>
          </p:txBody>
        </p:sp>
        <p:sp>
          <p:nvSpPr>
            <p:cNvPr id="24654" name="Text Box 95"/>
            <p:cNvSpPr txBox="1">
              <a:spLocks noChangeArrowheads="1"/>
            </p:cNvSpPr>
            <p:nvPr/>
          </p:nvSpPr>
          <p:spPr bwMode="auto">
            <a:xfrm>
              <a:off x="3936" y="3504"/>
              <a:ext cx="192" cy="192"/>
            </a:xfrm>
            <a:prstGeom prst="rect">
              <a:avLst/>
            </a:prstGeom>
            <a:noFill/>
            <a:ln w="9525">
              <a:noFill/>
              <a:miter lim="800000"/>
              <a:headEnd/>
              <a:tailEnd/>
            </a:ln>
          </p:spPr>
          <p:txBody>
            <a:bodyPr wrap="none" lIns="0" tIns="0" rIns="0" bIns="0"/>
            <a:lstStyle/>
            <a:p>
              <a:pPr algn="r" eaLnBrk="0" hangingPunct="0"/>
              <a:r>
                <a:rPr lang="en-US" sz="2000" i="1"/>
                <a:t>p</a:t>
              </a:r>
            </a:p>
          </p:txBody>
        </p:sp>
      </p:grpSp>
      <p:grpSp>
        <p:nvGrpSpPr>
          <p:cNvPr id="6" name="Group 96"/>
          <p:cNvGrpSpPr>
            <a:grpSpLocks/>
          </p:cNvGrpSpPr>
          <p:nvPr/>
        </p:nvGrpSpPr>
        <p:grpSpPr bwMode="auto">
          <a:xfrm>
            <a:off x="1371600" y="2286000"/>
            <a:ext cx="6934200" cy="4114800"/>
            <a:chOff x="480" y="1200"/>
            <a:chExt cx="4368" cy="2592"/>
          </a:xfrm>
        </p:grpSpPr>
        <p:sp>
          <p:nvSpPr>
            <p:cNvPr id="24609" name="Rectangle 97"/>
            <p:cNvSpPr>
              <a:spLocks noChangeArrowheads="1"/>
            </p:cNvSpPr>
            <p:nvPr/>
          </p:nvSpPr>
          <p:spPr bwMode="auto">
            <a:xfrm>
              <a:off x="480" y="1200"/>
              <a:ext cx="4368"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4610" name="Text Box 98"/>
            <p:cNvSpPr txBox="1">
              <a:spLocks noChangeArrowheads="1"/>
            </p:cNvSpPr>
            <p:nvPr/>
          </p:nvSpPr>
          <p:spPr bwMode="auto">
            <a:xfrm>
              <a:off x="528" y="1238"/>
              <a:ext cx="3888"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a:t>To sort </a:t>
              </a:r>
              <a:r>
                <a:rPr lang="en-US" sz="2000" i="1"/>
                <a:t>a</a:t>
              </a:r>
              <a:r>
                <a:rPr lang="en-US" sz="2000"/>
                <a:t>[</a:t>
              </a:r>
              <a:r>
                <a:rPr lang="en-US" sz="2000" i="1"/>
                <a:t>left</a:t>
              </a:r>
              <a:r>
                <a:rPr lang="en-US" sz="2000"/>
                <a:t>…</a:t>
              </a:r>
              <a:r>
                <a:rPr lang="en-US" sz="2000" i="1"/>
                <a:t>right</a:t>
              </a:r>
              <a:r>
                <a:rPr lang="en-US" sz="2000"/>
                <a:t>] into ascending order:</a:t>
              </a:r>
              <a:br>
                <a:rPr lang="en-US" sz="2000"/>
              </a:br>
              <a:r>
                <a:rPr lang="en-US" sz="2000">
                  <a:cs typeface="Times New Roman" pitchFamily="18" charset="0"/>
                </a:rPr>
                <a:t>1.	If </a:t>
              </a:r>
              <a:r>
                <a:rPr lang="en-US" sz="2000" i="1">
                  <a:cs typeface="Times New Roman" pitchFamily="18" charset="0"/>
                </a:rPr>
                <a:t>left</a:t>
              </a:r>
              <a:r>
                <a:rPr lang="en-US" sz="2000">
                  <a:cs typeface="Times New Roman" pitchFamily="18" charset="0"/>
                </a:rPr>
                <a:t> &lt; </a:t>
              </a:r>
              <a:r>
                <a:rPr lang="en-US" sz="2000" i="1">
                  <a:cs typeface="Times New Roman" pitchFamily="18" charset="0"/>
                </a:rPr>
                <a:t>right</a:t>
              </a:r>
              <a:r>
                <a:rPr lang="en-US" sz="2000">
                  <a:cs typeface="Times New Roman" pitchFamily="18" charset="0"/>
                </a:rPr>
                <a:t>:</a:t>
              </a:r>
              <a:br>
                <a:rPr lang="en-US" sz="2000">
                  <a:cs typeface="Times New Roman" pitchFamily="18" charset="0"/>
                </a:rPr>
              </a:br>
              <a:r>
                <a:rPr lang="en-US" sz="2000">
                  <a:cs typeface="Times New Roman" pitchFamily="18" charset="0"/>
                </a:rPr>
                <a:t>	1.1.	Partition </a:t>
              </a:r>
              <a:r>
                <a:rPr lang="en-US" sz="2000" i="1">
                  <a:cs typeface="Times New Roman" pitchFamily="18" charset="0"/>
                </a:rPr>
                <a:t>a</a:t>
              </a:r>
              <a:r>
                <a:rPr lang="en-US" sz="2000">
                  <a:cs typeface="Times New Roman" pitchFamily="18" charset="0"/>
                </a:rPr>
                <a:t>[</a:t>
              </a:r>
              <a:r>
                <a:rPr lang="en-US" sz="2000" i="1">
                  <a:cs typeface="Times New Roman" pitchFamily="18" charset="0"/>
                </a:rPr>
                <a:t>left</a:t>
              </a:r>
              <a:r>
                <a:rPr lang="en-US" sz="2000">
                  <a:cs typeface="Times New Roman" pitchFamily="18" charset="0"/>
                </a:rPr>
                <a:t>…</a:t>
              </a:r>
              <a:r>
                <a:rPr lang="en-US" sz="2000" i="1">
                  <a:cs typeface="Times New Roman" pitchFamily="18" charset="0"/>
                </a:rPr>
                <a:t>right</a:t>
              </a:r>
              <a:r>
                <a:rPr lang="en-US" sz="2000">
                  <a:cs typeface="Times New Roman" pitchFamily="18" charset="0"/>
                </a:rPr>
                <a:t>] such that </a:t>
              </a:r>
              <a:br>
                <a:rPr lang="en-US" sz="2000">
                  <a:cs typeface="Times New Roman" pitchFamily="18" charset="0"/>
                </a:rPr>
              </a:br>
              <a:r>
                <a:rPr lang="en-US" sz="2000">
                  <a:cs typeface="Times New Roman" pitchFamily="18" charset="0"/>
                </a:rPr>
                <a:t>		</a:t>
              </a:r>
              <a:r>
                <a:rPr lang="en-US" sz="2000" i="1">
                  <a:cs typeface="Times New Roman" pitchFamily="18" charset="0"/>
                </a:rPr>
                <a:t>a</a:t>
              </a:r>
              <a:r>
                <a:rPr lang="en-US" sz="2000">
                  <a:cs typeface="Times New Roman" pitchFamily="18" charset="0"/>
                </a:rPr>
                <a:t>[</a:t>
              </a:r>
              <a:r>
                <a:rPr lang="en-US" sz="2000" i="1">
                  <a:cs typeface="Times New Roman" pitchFamily="18" charset="0"/>
                </a:rPr>
                <a:t>left</a:t>
              </a:r>
              <a:r>
                <a:rPr lang="en-US" sz="2000">
                  <a:cs typeface="Times New Roman" pitchFamily="18" charset="0"/>
                </a:rPr>
                <a:t>…</a:t>
              </a:r>
              <a:r>
                <a:rPr lang="en-US" sz="2000" i="1">
                  <a:cs typeface="Times New Roman" pitchFamily="18" charset="0"/>
                </a:rPr>
                <a:t>p</a:t>
              </a:r>
              <a:r>
                <a:rPr lang="en-US" sz="2000">
                  <a:cs typeface="Times New Roman" pitchFamily="18" charset="0"/>
                </a:rPr>
                <a:t>–1] are all less than or equal to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 and </a:t>
              </a:r>
              <a:br>
                <a:rPr lang="en-US" sz="2000">
                  <a:cs typeface="Times New Roman" pitchFamily="18" charset="0"/>
                </a:rPr>
              </a:br>
              <a:r>
                <a:rPr lang="en-US" sz="2000">
                  <a:cs typeface="Times New Roman" pitchFamily="18" charset="0"/>
                </a:rPr>
                <a:t>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+1…</a:t>
              </a:r>
              <a:r>
                <a:rPr lang="en-US" sz="2000" i="1">
                  <a:cs typeface="Times New Roman" pitchFamily="18" charset="0"/>
                </a:rPr>
                <a:t>right</a:t>
              </a:r>
              <a:r>
                <a:rPr lang="en-US" sz="2000">
                  <a:cs typeface="Times New Roman" pitchFamily="18" charset="0"/>
                </a:rPr>
                <a:t>] are all greater than or equal to </a:t>
              </a:r>
              <a:r>
                <a:rPr lang="en-US" sz="2000" i="1">
                  <a:cs typeface="Times New Roman" pitchFamily="18" charset="0"/>
                </a:rPr>
                <a:t>a</a:t>
              </a:r>
              <a:r>
                <a:rPr lang="en-US" sz="2000">
                  <a:cs typeface="Times New Roman" pitchFamily="18" charset="0"/>
                </a:rPr>
                <a:t>[</a:t>
              </a:r>
              <a:r>
                <a:rPr lang="en-US" sz="2000" i="1">
                  <a:cs typeface="Times New Roman" pitchFamily="18" charset="0"/>
                </a:rPr>
                <a:t>p</a:t>
              </a:r>
              <a:r>
                <a:rPr lang="en-US" sz="2000">
                  <a:cs typeface="Times New Roman" pitchFamily="18" charset="0"/>
                </a:rPr>
                <a:t>].</a:t>
              </a:r>
              <a:br>
                <a:rPr lang="en-US" sz="2000">
                  <a:cs typeface="Times New Roman" pitchFamily="18" charset="0"/>
                </a:rPr>
              </a:br>
              <a:r>
                <a:rPr lang="en-US" sz="2000">
                  <a:cs typeface="Times New Roman" pitchFamily="18" charset="0"/>
                </a:rPr>
                <a:t>	1.2.	Sort </a:t>
              </a:r>
              <a:r>
                <a:rPr lang="en-US" sz="2000" i="1">
                  <a:cs typeface="Times New Roman" pitchFamily="18" charset="0"/>
                </a:rPr>
                <a:t>a</a:t>
              </a:r>
              <a:r>
                <a:rPr lang="en-US" sz="2000">
                  <a:cs typeface="Times New Roman" pitchFamily="18" charset="0"/>
                </a:rPr>
                <a:t>[</a:t>
              </a:r>
              <a:r>
                <a:rPr lang="en-US" sz="2000" i="1">
                  <a:cs typeface="Times New Roman" pitchFamily="18" charset="0"/>
                </a:rPr>
                <a:t>left</a:t>
              </a:r>
              <a:r>
                <a:rPr lang="en-US" sz="2000">
                  <a:cs typeface="Times New Roman" pitchFamily="18" charset="0"/>
                </a:rPr>
                <a:t>…</a:t>
              </a:r>
              <a:r>
                <a:rPr lang="en-US" sz="2000" i="1">
                  <a:cs typeface="Times New Roman" pitchFamily="18" charset="0"/>
                </a:rPr>
                <a:t>p</a:t>
              </a:r>
              <a:r>
                <a:rPr lang="en-US" sz="2000">
                  <a:cs typeface="Times New Roman" pitchFamily="18" charset="0"/>
                </a:rPr>
                <a:t>–1] into ascending order.</a:t>
              </a:r>
              <a:br>
                <a:rPr lang="en-US" sz="2000">
                  <a:cs typeface="Times New Roman" pitchFamily="18" charset="0"/>
                </a:rPr>
              </a:br>
              <a:r>
                <a:rPr lang="en-US" sz="2000">
                  <a:cs typeface="Times New Roman" pitchFamily="18" charset="0"/>
                </a:rPr>
                <a:t>	1.3.	</a:t>
              </a:r>
              <a:r>
                <a:rPr lang="en-US" sz="2000">
                  <a:solidFill>
                    <a:srgbClr val="FF0000"/>
                  </a:solidFill>
                  <a:cs typeface="Times New Roman" pitchFamily="18" charset="0"/>
                </a:rPr>
                <a:t>Sort </a:t>
              </a:r>
              <a:r>
                <a:rPr lang="en-US" sz="2000" i="1">
                  <a:solidFill>
                    <a:srgbClr val="FF0000"/>
                  </a:solidFill>
                  <a:cs typeface="Times New Roman" pitchFamily="18" charset="0"/>
                </a:rPr>
                <a:t>a</a:t>
              </a:r>
              <a:r>
                <a:rPr lang="en-US" sz="2000">
                  <a:solidFill>
                    <a:srgbClr val="FF0000"/>
                  </a:solidFill>
                  <a:cs typeface="Times New Roman" pitchFamily="18" charset="0"/>
                </a:rPr>
                <a:t>[</a:t>
              </a:r>
              <a:r>
                <a:rPr lang="en-US" sz="2000" i="1">
                  <a:solidFill>
                    <a:srgbClr val="FF0000"/>
                  </a:solidFill>
                  <a:cs typeface="Times New Roman" pitchFamily="18" charset="0"/>
                </a:rPr>
                <a:t>p</a:t>
              </a:r>
              <a:r>
                <a:rPr lang="en-US" sz="2000">
                  <a:solidFill>
                    <a:srgbClr val="FF0000"/>
                  </a:solidFill>
                  <a:cs typeface="Times New Roman" pitchFamily="18" charset="0"/>
                </a:rPr>
                <a:t>+1…</a:t>
              </a:r>
              <a:r>
                <a:rPr lang="en-US" sz="2000" i="1">
                  <a:solidFill>
                    <a:srgbClr val="FF0000"/>
                  </a:solidFill>
                  <a:cs typeface="Times New Roman" pitchFamily="18" charset="0"/>
                </a:rPr>
                <a:t>right</a:t>
              </a:r>
              <a:r>
                <a:rPr lang="en-US" sz="2000">
                  <a:solidFill>
                    <a:srgbClr val="FF0000"/>
                  </a:solidFill>
                  <a:cs typeface="Times New Roman" pitchFamily="18" charset="0"/>
                </a:rPr>
                <a:t>] into ascending order.</a:t>
              </a:r>
              <a:r>
                <a:rPr lang="en-US" sz="2000">
                  <a:cs typeface="Times New Roman" pitchFamily="18" charset="0"/>
                </a:rPr>
                <a:t/>
              </a:r>
              <a:br>
                <a:rPr lang="en-US" sz="2000">
                  <a:cs typeface="Times New Roman" pitchFamily="18" charset="0"/>
                </a:rPr>
              </a:br>
              <a:r>
                <a:rPr lang="en-US" sz="2000">
                  <a:cs typeface="Times New Roman" pitchFamily="18" charset="0"/>
                </a:rPr>
                <a:t>2.	Terminate.</a:t>
              </a:r>
            </a:p>
          </p:txBody>
        </p:sp>
        <p:sp>
          <p:nvSpPr>
            <p:cNvPr id="24611" name="Text Box 99"/>
            <p:cNvSpPr txBox="1">
              <a:spLocks noChangeArrowheads="1"/>
            </p:cNvSpPr>
            <p:nvPr/>
          </p:nvSpPr>
          <p:spPr bwMode="auto">
            <a:xfrm>
              <a:off x="699"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24612" name="Text Box 100"/>
            <p:cNvSpPr txBox="1">
              <a:spLocks noChangeArrowheads="1"/>
            </p:cNvSpPr>
            <p:nvPr/>
          </p:nvSpPr>
          <p:spPr bwMode="auto">
            <a:xfrm>
              <a:off x="555" y="2880"/>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24613" name="Text Box 101"/>
            <p:cNvSpPr txBox="1">
              <a:spLocks noChangeArrowheads="1"/>
            </p:cNvSpPr>
            <p:nvPr/>
          </p:nvSpPr>
          <p:spPr bwMode="auto">
            <a:xfrm>
              <a:off x="1273" y="2880"/>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24614" name="Text Box 102"/>
            <p:cNvSpPr txBox="1">
              <a:spLocks noChangeArrowheads="1"/>
            </p:cNvSpPr>
            <p:nvPr/>
          </p:nvSpPr>
          <p:spPr bwMode="auto">
            <a:xfrm>
              <a:off x="1701" y="2880"/>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24615" name="Text Box 103"/>
            <p:cNvSpPr txBox="1">
              <a:spLocks noChangeArrowheads="1"/>
            </p:cNvSpPr>
            <p:nvPr/>
          </p:nvSpPr>
          <p:spPr bwMode="auto">
            <a:xfrm>
              <a:off x="2133" y="2880"/>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24616" name="Text Box 104"/>
            <p:cNvSpPr txBox="1">
              <a:spLocks noChangeArrowheads="1"/>
            </p:cNvSpPr>
            <p:nvPr/>
          </p:nvSpPr>
          <p:spPr bwMode="auto">
            <a:xfrm>
              <a:off x="2565" y="2880"/>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24617" name="Text Box 105"/>
            <p:cNvSpPr txBox="1">
              <a:spLocks noChangeArrowheads="1"/>
            </p:cNvSpPr>
            <p:nvPr/>
          </p:nvSpPr>
          <p:spPr bwMode="auto">
            <a:xfrm>
              <a:off x="2997" y="2880"/>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24618" name="Text Box 106"/>
            <p:cNvSpPr txBox="1">
              <a:spLocks noChangeArrowheads="1"/>
            </p:cNvSpPr>
            <p:nvPr/>
          </p:nvSpPr>
          <p:spPr bwMode="auto">
            <a:xfrm>
              <a:off x="4197" y="2880"/>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24619" name="Text Box 107"/>
            <p:cNvSpPr txBox="1">
              <a:spLocks noChangeArrowheads="1"/>
            </p:cNvSpPr>
            <p:nvPr/>
          </p:nvSpPr>
          <p:spPr bwMode="auto">
            <a:xfrm>
              <a:off x="1152"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24620" name="Text Box 108"/>
            <p:cNvSpPr txBox="1">
              <a:spLocks noChangeArrowheads="1"/>
            </p:cNvSpPr>
            <p:nvPr/>
          </p:nvSpPr>
          <p:spPr bwMode="auto">
            <a:xfrm>
              <a:off x="1584"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24621" name="Text Box 109"/>
            <p:cNvSpPr txBox="1">
              <a:spLocks noChangeArrowheads="1"/>
            </p:cNvSpPr>
            <p:nvPr/>
          </p:nvSpPr>
          <p:spPr bwMode="auto">
            <a:xfrm>
              <a:off x="2016"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24622" name="Text Box 110"/>
            <p:cNvSpPr txBox="1">
              <a:spLocks noChangeArrowheads="1"/>
            </p:cNvSpPr>
            <p:nvPr/>
          </p:nvSpPr>
          <p:spPr bwMode="auto">
            <a:xfrm>
              <a:off x="2448"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24623" name="Text Box 111"/>
            <p:cNvSpPr txBox="1">
              <a:spLocks noChangeArrowheads="1"/>
            </p:cNvSpPr>
            <p:nvPr/>
          </p:nvSpPr>
          <p:spPr bwMode="auto">
            <a:xfrm>
              <a:off x="2880"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24624" name="Text Box 112"/>
            <p:cNvSpPr txBox="1">
              <a:spLocks noChangeArrowheads="1"/>
            </p:cNvSpPr>
            <p:nvPr/>
          </p:nvSpPr>
          <p:spPr bwMode="auto">
            <a:xfrm>
              <a:off x="3312"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24625" name="Text Box 113"/>
            <p:cNvSpPr txBox="1">
              <a:spLocks noChangeArrowheads="1"/>
            </p:cNvSpPr>
            <p:nvPr/>
          </p:nvSpPr>
          <p:spPr bwMode="auto">
            <a:xfrm>
              <a:off x="507" y="3072"/>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24626" name="Text Box 114"/>
            <p:cNvSpPr txBox="1">
              <a:spLocks noChangeArrowheads="1"/>
            </p:cNvSpPr>
            <p:nvPr/>
          </p:nvSpPr>
          <p:spPr bwMode="auto">
            <a:xfrm>
              <a:off x="3744"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24627" name="Text Box 115"/>
            <p:cNvSpPr txBox="1">
              <a:spLocks noChangeArrowheads="1"/>
            </p:cNvSpPr>
            <p:nvPr/>
          </p:nvSpPr>
          <p:spPr bwMode="auto">
            <a:xfrm>
              <a:off x="4176"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24628" name="Text Box 116"/>
            <p:cNvSpPr txBox="1">
              <a:spLocks noChangeArrowheads="1"/>
            </p:cNvSpPr>
            <p:nvPr/>
          </p:nvSpPr>
          <p:spPr bwMode="auto">
            <a:xfrm>
              <a:off x="3432" y="2880"/>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24629" name="Text Box 117"/>
            <p:cNvSpPr txBox="1">
              <a:spLocks noChangeArrowheads="1"/>
            </p:cNvSpPr>
            <p:nvPr/>
          </p:nvSpPr>
          <p:spPr bwMode="auto">
            <a:xfrm>
              <a:off x="3867" y="2880"/>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sp>
          <p:nvSpPr>
            <p:cNvPr id="24630" name="Text Box 118"/>
            <p:cNvSpPr txBox="1">
              <a:spLocks noChangeArrowheads="1"/>
            </p:cNvSpPr>
            <p:nvPr/>
          </p:nvSpPr>
          <p:spPr bwMode="auto">
            <a:xfrm>
              <a:off x="4176" y="3504"/>
              <a:ext cx="453" cy="227"/>
            </a:xfrm>
            <a:prstGeom prst="rect">
              <a:avLst/>
            </a:prstGeom>
            <a:solidFill>
              <a:schemeClr val="folHlink"/>
            </a:solidFill>
            <a:ln w="9525">
              <a:solidFill>
                <a:schemeClr val="tx1"/>
              </a:solidFill>
              <a:miter lim="800000"/>
              <a:headEnd/>
              <a:tailEnd/>
            </a:ln>
          </p:spPr>
          <p:txBody>
            <a:bodyPr wrap="none" lIns="45720" tIns="36576" rIns="45720" bIns="36576"/>
            <a:lstStyle/>
            <a:p>
              <a:pPr algn="ctr" eaLnBrk="0" hangingPunct="0"/>
              <a:r>
                <a:rPr lang="en-US" sz="2000"/>
                <a:t>3</a:t>
              </a:r>
            </a:p>
          </p:txBody>
        </p:sp>
        <p:sp>
          <p:nvSpPr>
            <p:cNvPr id="24631" name="Text Box 119"/>
            <p:cNvSpPr txBox="1">
              <a:spLocks noChangeArrowheads="1"/>
            </p:cNvSpPr>
            <p:nvPr/>
          </p:nvSpPr>
          <p:spPr bwMode="auto">
            <a:xfrm>
              <a:off x="3936" y="3504"/>
              <a:ext cx="192" cy="192"/>
            </a:xfrm>
            <a:prstGeom prst="rect">
              <a:avLst/>
            </a:prstGeom>
            <a:noFill/>
            <a:ln w="9525">
              <a:noFill/>
              <a:miter lim="800000"/>
              <a:headEnd/>
              <a:tailEnd/>
            </a:ln>
          </p:spPr>
          <p:txBody>
            <a:bodyPr wrap="none" lIns="0" tIns="0" rIns="0" bIns="0"/>
            <a:lstStyle/>
            <a:p>
              <a:pPr algn="r" eaLnBrk="0" hangingPunct="0"/>
              <a:r>
                <a:rPr lang="en-US" sz="2000" i="1"/>
                <a:t>p</a:t>
              </a:r>
            </a:p>
          </p:txBody>
        </p:sp>
      </p:grpSp>
      <p:grpSp>
        <p:nvGrpSpPr>
          <p:cNvPr id="7" name="Group 120"/>
          <p:cNvGrpSpPr>
            <a:grpSpLocks/>
          </p:cNvGrpSpPr>
          <p:nvPr/>
        </p:nvGrpSpPr>
        <p:grpSpPr bwMode="auto">
          <a:xfrm>
            <a:off x="1371600" y="2286000"/>
            <a:ext cx="6934200" cy="4114800"/>
            <a:chOff x="480" y="1200"/>
            <a:chExt cx="4368" cy="2592"/>
          </a:xfrm>
        </p:grpSpPr>
        <p:sp>
          <p:nvSpPr>
            <p:cNvPr id="24588" name="Rectangle 121"/>
            <p:cNvSpPr>
              <a:spLocks noChangeArrowheads="1"/>
            </p:cNvSpPr>
            <p:nvPr/>
          </p:nvSpPr>
          <p:spPr bwMode="auto">
            <a:xfrm>
              <a:off x="480" y="1200"/>
              <a:ext cx="4368" cy="25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4589" name="Text Box 122"/>
            <p:cNvSpPr txBox="1">
              <a:spLocks noChangeArrowheads="1"/>
            </p:cNvSpPr>
            <p:nvPr/>
          </p:nvSpPr>
          <p:spPr bwMode="auto">
            <a:xfrm>
              <a:off x="528" y="1238"/>
              <a:ext cx="3888" cy="1536"/>
            </a:xfrm>
            <a:prstGeom prst="rect">
              <a:avLst/>
            </a:prstGeom>
            <a:noFill/>
            <a:ln w="9525">
              <a:noFill/>
              <a:miter lim="800000"/>
              <a:headEnd/>
              <a:tailEnd/>
            </a:ln>
          </p:spPr>
          <p:txBody>
            <a:bodyPr lIns="0" tIns="0" rIns="0" bIns="0">
              <a:spAutoFit/>
            </a:bodyPr>
            <a:lstStyle/>
            <a:p>
              <a:pPr eaLnBrk="0" hangingPunct="0">
                <a:spcBef>
                  <a:spcPts val="1800"/>
                </a:spcBef>
                <a:tabLst>
                  <a:tab pos="381000" algn="l"/>
                  <a:tab pos="952500" algn="l"/>
                  <a:tab pos="1714500" algn="l"/>
                </a:tabLst>
              </a:pPr>
              <a:r>
                <a:rPr lang="en-US" sz="2000" dirty="0"/>
                <a:t>To sort </a:t>
              </a:r>
              <a:r>
                <a:rPr lang="en-US" sz="2000" i="1" dirty="0"/>
                <a:t>a</a:t>
              </a:r>
              <a:r>
                <a:rPr lang="en-US" sz="2000" dirty="0"/>
                <a:t>[</a:t>
              </a:r>
              <a:r>
                <a:rPr lang="en-US" sz="2000" i="1" dirty="0"/>
                <a:t>left</a:t>
              </a:r>
              <a:r>
                <a:rPr lang="en-US" sz="2000" dirty="0"/>
                <a:t>…</a:t>
              </a:r>
              <a:r>
                <a:rPr lang="en-US" sz="2000" i="1" dirty="0"/>
                <a:t>right</a:t>
              </a:r>
              <a:r>
                <a:rPr lang="en-US" sz="2000" dirty="0"/>
                <a:t>] into ascending order:</a:t>
              </a:r>
              <a:br>
                <a:rPr lang="en-US" sz="2000" dirty="0"/>
              </a:br>
              <a:r>
                <a:rPr lang="en-US" sz="2000" dirty="0">
                  <a:cs typeface="Times New Roman" pitchFamily="18" charset="0"/>
                </a:rPr>
                <a:t>1.	If </a:t>
              </a:r>
              <a:r>
                <a:rPr lang="en-US" sz="2000" i="1" dirty="0">
                  <a:cs typeface="Times New Roman" pitchFamily="18" charset="0"/>
                </a:rPr>
                <a:t>left</a:t>
              </a:r>
              <a:r>
                <a:rPr lang="en-US" sz="2000" dirty="0">
                  <a:cs typeface="Times New Roman" pitchFamily="18" charset="0"/>
                </a:rPr>
                <a:t> &lt; </a:t>
              </a:r>
              <a:r>
                <a:rPr lang="en-US" sz="2000" i="1" dirty="0">
                  <a:cs typeface="Times New Roman" pitchFamily="18" charset="0"/>
                </a:rPr>
                <a:t>right</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1.1.	Partition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right</a:t>
              </a:r>
              <a:r>
                <a:rPr lang="en-US" sz="2000" dirty="0">
                  <a:cs typeface="Times New Roman" pitchFamily="18" charset="0"/>
                </a:rPr>
                <a:t>] such that </a:t>
              </a:r>
              <a:br>
                <a:rPr lang="en-US" sz="2000" dirty="0">
                  <a:cs typeface="Times New Roman" pitchFamily="18" charset="0"/>
                </a:rPr>
              </a:br>
              <a:r>
                <a:rPr lang="en-US" sz="2000" dirty="0">
                  <a:cs typeface="Times New Roman" pitchFamily="18" charset="0"/>
                </a:rPr>
                <a: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p</a:t>
              </a:r>
              <a:r>
                <a:rPr lang="en-US" sz="2000" dirty="0">
                  <a:cs typeface="Times New Roman" pitchFamily="18" charset="0"/>
                </a:rPr>
                <a:t>–1] are all less than or equal to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p</a:t>
              </a:r>
              <a:r>
                <a:rPr lang="en-US" sz="2000" dirty="0">
                  <a:cs typeface="Times New Roman" pitchFamily="18" charset="0"/>
                </a:rPr>
                <a:t>], and </a:t>
              </a:r>
              <a:br>
                <a:rPr lang="en-US" sz="2000" dirty="0">
                  <a:cs typeface="Times New Roman" pitchFamily="18" charset="0"/>
                </a:rPr>
              </a:br>
              <a:r>
                <a:rPr lang="en-US" sz="2000" dirty="0">
                  <a:cs typeface="Times New Roman" pitchFamily="18" charset="0"/>
                </a:rPr>
                <a: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p</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are all greater than or equal to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p</a:t>
              </a:r>
              <a:r>
                <a:rPr lang="en-US" sz="2000" dirty="0">
                  <a:cs typeface="Times New Roman" pitchFamily="18" charset="0"/>
                </a:rPr>
                <a:t>].</a:t>
              </a:r>
              <a:br>
                <a:rPr lang="en-US" sz="2000" dirty="0">
                  <a:cs typeface="Times New Roman" pitchFamily="18" charset="0"/>
                </a:rPr>
              </a:br>
              <a:r>
                <a:rPr lang="en-US" sz="2000" dirty="0">
                  <a:cs typeface="Times New Roman" pitchFamily="18" charset="0"/>
                </a:rPr>
                <a:t>	1.2.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left</a:t>
              </a:r>
              <a:r>
                <a:rPr lang="en-US" sz="2000" dirty="0">
                  <a:cs typeface="Times New Roman" pitchFamily="18" charset="0"/>
                </a:rPr>
                <a:t>…</a:t>
              </a:r>
              <a:r>
                <a:rPr lang="en-US" sz="2000" i="1" dirty="0">
                  <a:cs typeface="Times New Roman" pitchFamily="18" charset="0"/>
                </a:rPr>
                <a:t>p</a:t>
              </a:r>
              <a:r>
                <a:rPr lang="en-US" sz="2000" dirty="0">
                  <a:cs typeface="Times New Roman" pitchFamily="18" charset="0"/>
                </a:rPr>
                <a:t>–1] into ascending order.</a:t>
              </a:r>
              <a:br>
                <a:rPr lang="en-US" sz="2000" dirty="0">
                  <a:cs typeface="Times New Roman" pitchFamily="18" charset="0"/>
                </a:rPr>
              </a:br>
              <a:r>
                <a:rPr lang="en-US" sz="2000" dirty="0">
                  <a:cs typeface="Times New Roman" pitchFamily="18" charset="0"/>
                </a:rPr>
                <a:t>	1.3.	Sort </a:t>
              </a:r>
              <a:r>
                <a:rPr lang="en-US" sz="2000" i="1" dirty="0">
                  <a:cs typeface="Times New Roman" pitchFamily="18" charset="0"/>
                </a:rPr>
                <a:t>a</a:t>
              </a:r>
              <a:r>
                <a:rPr lang="en-US" sz="2000" dirty="0">
                  <a:cs typeface="Times New Roman" pitchFamily="18" charset="0"/>
                </a:rPr>
                <a:t>[</a:t>
              </a:r>
              <a:r>
                <a:rPr lang="en-US" sz="2000" i="1" dirty="0">
                  <a:cs typeface="Times New Roman" pitchFamily="18" charset="0"/>
                </a:rPr>
                <a:t>p</a:t>
              </a:r>
              <a:r>
                <a:rPr lang="en-US" sz="2000" dirty="0">
                  <a:cs typeface="Times New Roman" pitchFamily="18" charset="0"/>
                </a:rPr>
                <a:t>+1…</a:t>
              </a:r>
              <a:r>
                <a:rPr lang="en-US" sz="2000" i="1" dirty="0">
                  <a:cs typeface="Times New Roman" pitchFamily="18" charset="0"/>
                </a:rPr>
                <a:t>right</a:t>
              </a:r>
              <a:r>
                <a:rPr lang="en-US" sz="2000" dirty="0">
                  <a:cs typeface="Times New Roman" pitchFamily="18" charset="0"/>
                </a:rPr>
                <a:t>] into ascending order.</a:t>
              </a:r>
              <a:br>
                <a:rPr lang="en-US" sz="2000" dirty="0">
                  <a:cs typeface="Times New Roman" pitchFamily="18" charset="0"/>
                </a:rPr>
              </a:br>
              <a:r>
                <a:rPr lang="en-US" sz="2000" dirty="0">
                  <a:cs typeface="Times New Roman" pitchFamily="18" charset="0"/>
                </a:rPr>
                <a:t>2.	</a:t>
              </a:r>
              <a:r>
                <a:rPr lang="en-US" sz="2000" dirty="0">
                  <a:solidFill>
                    <a:srgbClr val="FF5050"/>
                  </a:solidFill>
                  <a:cs typeface="Times New Roman" pitchFamily="18" charset="0"/>
                </a:rPr>
                <a:t>Terminate.</a:t>
              </a:r>
            </a:p>
          </p:txBody>
        </p:sp>
        <p:sp>
          <p:nvSpPr>
            <p:cNvPr id="24590" name="Text Box 123"/>
            <p:cNvSpPr txBox="1">
              <a:spLocks noChangeArrowheads="1"/>
            </p:cNvSpPr>
            <p:nvPr/>
          </p:nvSpPr>
          <p:spPr bwMode="auto">
            <a:xfrm>
              <a:off x="699"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cat</a:t>
              </a:r>
            </a:p>
          </p:txBody>
        </p:sp>
        <p:sp>
          <p:nvSpPr>
            <p:cNvPr id="24591" name="Text Box 124"/>
            <p:cNvSpPr txBox="1">
              <a:spLocks noChangeArrowheads="1"/>
            </p:cNvSpPr>
            <p:nvPr/>
          </p:nvSpPr>
          <p:spPr bwMode="auto">
            <a:xfrm>
              <a:off x="555" y="2880"/>
              <a:ext cx="480" cy="173"/>
            </a:xfrm>
            <a:prstGeom prst="rect">
              <a:avLst/>
            </a:prstGeom>
            <a:noFill/>
            <a:ln w="9525">
              <a:noFill/>
              <a:miter lim="800000"/>
              <a:headEnd/>
              <a:tailEnd/>
            </a:ln>
          </p:spPr>
          <p:txBody>
            <a:bodyPr lIns="0" tIns="0" rIns="0" bIns="0">
              <a:spAutoFit/>
            </a:bodyPr>
            <a:lstStyle/>
            <a:p>
              <a:pPr algn="ctr" eaLnBrk="0" hangingPunct="0"/>
              <a:r>
                <a:rPr lang="en-US" sz="1800" i="1"/>
                <a:t>left </a:t>
              </a:r>
              <a:r>
                <a:rPr lang="en-US" sz="1800"/>
                <a:t>= 0</a:t>
              </a:r>
            </a:p>
          </p:txBody>
        </p:sp>
        <p:sp>
          <p:nvSpPr>
            <p:cNvPr id="24592" name="Text Box 125"/>
            <p:cNvSpPr txBox="1">
              <a:spLocks noChangeArrowheads="1"/>
            </p:cNvSpPr>
            <p:nvPr/>
          </p:nvSpPr>
          <p:spPr bwMode="auto">
            <a:xfrm>
              <a:off x="1273" y="2880"/>
              <a:ext cx="189" cy="173"/>
            </a:xfrm>
            <a:prstGeom prst="rect">
              <a:avLst/>
            </a:prstGeom>
            <a:noFill/>
            <a:ln w="9525">
              <a:noFill/>
              <a:miter lim="800000"/>
              <a:headEnd/>
              <a:tailEnd/>
            </a:ln>
          </p:spPr>
          <p:txBody>
            <a:bodyPr lIns="0" tIns="0" rIns="0" bIns="0">
              <a:spAutoFit/>
            </a:bodyPr>
            <a:lstStyle/>
            <a:p>
              <a:pPr algn="ctr" eaLnBrk="0" hangingPunct="0"/>
              <a:r>
                <a:rPr lang="en-US" sz="1800"/>
                <a:t>1</a:t>
              </a:r>
            </a:p>
          </p:txBody>
        </p:sp>
        <p:sp>
          <p:nvSpPr>
            <p:cNvPr id="24593" name="Text Box 126"/>
            <p:cNvSpPr txBox="1">
              <a:spLocks noChangeArrowheads="1"/>
            </p:cNvSpPr>
            <p:nvPr/>
          </p:nvSpPr>
          <p:spPr bwMode="auto">
            <a:xfrm>
              <a:off x="1701" y="2880"/>
              <a:ext cx="189" cy="173"/>
            </a:xfrm>
            <a:prstGeom prst="rect">
              <a:avLst/>
            </a:prstGeom>
            <a:noFill/>
            <a:ln w="9525">
              <a:noFill/>
              <a:miter lim="800000"/>
              <a:headEnd/>
              <a:tailEnd/>
            </a:ln>
          </p:spPr>
          <p:txBody>
            <a:bodyPr lIns="0" tIns="0" rIns="0" bIns="0">
              <a:spAutoFit/>
            </a:bodyPr>
            <a:lstStyle/>
            <a:p>
              <a:pPr algn="ctr" eaLnBrk="0" hangingPunct="0"/>
              <a:r>
                <a:rPr lang="en-US" sz="1800"/>
                <a:t>2</a:t>
              </a:r>
            </a:p>
          </p:txBody>
        </p:sp>
        <p:sp>
          <p:nvSpPr>
            <p:cNvPr id="24594" name="Text Box 127"/>
            <p:cNvSpPr txBox="1">
              <a:spLocks noChangeArrowheads="1"/>
            </p:cNvSpPr>
            <p:nvPr/>
          </p:nvSpPr>
          <p:spPr bwMode="auto">
            <a:xfrm>
              <a:off x="2133" y="2880"/>
              <a:ext cx="189" cy="173"/>
            </a:xfrm>
            <a:prstGeom prst="rect">
              <a:avLst/>
            </a:prstGeom>
            <a:noFill/>
            <a:ln w="9525">
              <a:noFill/>
              <a:miter lim="800000"/>
              <a:headEnd/>
              <a:tailEnd/>
            </a:ln>
          </p:spPr>
          <p:txBody>
            <a:bodyPr lIns="0" tIns="0" rIns="0" bIns="0">
              <a:spAutoFit/>
            </a:bodyPr>
            <a:lstStyle/>
            <a:p>
              <a:pPr algn="ctr" eaLnBrk="0" hangingPunct="0"/>
              <a:r>
                <a:rPr lang="en-US" sz="1800"/>
                <a:t>3</a:t>
              </a:r>
            </a:p>
          </p:txBody>
        </p:sp>
        <p:sp>
          <p:nvSpPr>
            <p:cNvPr id="24595" name="Text Box 128"/>
            <p:cNvSpPr txBox="1">
              <a:spLocks noChangeArrowheads="1"/>
            </p:cNvSpPr>
            <p:nvPr/>
          </p:nvSpPr>
          <p:spPr bwMode="auto">
            <a:xfrm>
              <a:off x="2565" y="2880"/>
              <a:ext cx="189" cy="173"/>
            </a:xfrm>
            <a:prstGeom prst="rect">
              <a:avLst/>
            </a:prstGeom>
            <a:noFill/>
            <a:ln w="9525">
              <a:noFill/>
              <a:miter lim="800000"/>
              <a:headEnd/>
              <a:tailEnd/>
            </a:ln>
          </p:spPr>
          <p:txBody>
            <a:bodyPr lIns="0" tIns="0" rIns="0" bIns="0">
              <a:spAutoFit/>
            </a:bodyPr>
            <a:lstStyle/>
            <a:p>
              <a:pPr algn="ctr" eaLnBrk="0" hangingPunct="0"/>
              <a:r>
                <a:rPr lang="en-US" sz="1800"/>
                <a:t>4</a:t>
              </a:r>
            </a:p>
          </p:txBody>
        </p:sp>
        <p:sp>
          <p:nvSpPr>
            <p:cNvPr id="24596" name="Text Box 129"/>
            <p:cNvSpPr txBox="1">
              <a:spLocks noChangeArrowheads="1"/>
            </p:cNvSpPr>
            <p:nvPr/>
          </p:nvSpPr>
          <p:spPr bwMode="auto">
            <a:xfrm>
              <a:off x="2997" y="2880"/>
              <a:ext cx="189" cy="173"/>
            </a:xfrm>
            <a:prstGeom prst="rect">
              <a:avLst/>
            </a:prstGeom>
            <a:noFill/>
            <a:ln w="9525">
              <a:noFill/>
              <a:miter lim="800000"/>
              <a:headEnd/>
              <a:tailEnd/>
            </a:ln>
          </p:spPr>
          <p:txBody>
            <a:bodyPr lIns="0" tIns="0" rIns="0" bIns="0">
              <a:spAutoFit/>
            </a:bodyPr>
            <a:lstStyle/>
            <a:p>
              <a:pPr algn="ctr" eaLnBrk="0" hangingPunct="0"/>
              <a:r>
                <a:rPr lang="en-US" sz="1800"/>
                <a:t>5</a:t>
              </a:r>
            </a:p>
          </p:txBody>
        </p:sp>
        <p:sp>
          <p:nvSpPr>
            <p:cNvPr id="24597" name="Text Box 130"/>
            <p:cNvSpPr txBox="1">
              <a:spLocks noChangeArrowheads="1"/>
            </p:cNvSpPr>
            <p:nvPr/>
          </p:nvSpPr>
          <p:spPr bwMode="auto">
            <a:xfrm>
              <a:off x="4197" y="2880"/>
              <a:ext cx="624" cy="173"/>
            </a:xfrm>
            <a:prstGeom prst="rect">
              <a:avLst/>
            </a:prstGeom>
            <a:noFill/>
            <a:ln w="9525">
              <a:noFill/>
              <a:miter lim="800000"/>
              <a:headEnd/>
              <a:tailEnd/>
            </a:ln>
          </p:spPr>
          <p:txBody>
            <a:bodyPr lIns="0" tIns="0" rIns="0" bIns="0">
              <a:spAutoFit/>
            </a:bodyPr>
            <a:lstStyle/>
            <a:p>
              <a:pPr algn="ctr" eaLnBrk="0" hangingPunct="0"/>
              <a:r>
                <a:rPr lang="en-US" sz="1800"/>
                <a:t>8 = </a:t>
              </a:r>
              <a:r>
                <a:rPr lang="en-US" sz="1800" i="1"/>
                <a:t>right</a:t>
              </a:r>
              <a:endParaRPr lang="en-US" sz="1800"/>
            </a:p>
          </p:txBody>
        </p:sp>
        <p:sp>
          <p:nvSpPr>
            <p:cNvPr id="24598" name="Text Box 131"/>
            <p:cNvSpPr txBox="1">
              <a:spLocks noChangeArrowheads="1"/>
            </p:cNvSpPr>
            <p:nvPr/>
          </p:nvSpPr>
          <p:spPr bwMode="auto">
            <a:xfrm>
              <a:off x="1152"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cow</a:t>
              </a:r>
            </a:p>
          </p:txBody>
        </p:sp>
        <p:sp>
          <p:nvSpPr>
            <p:cNvPr id="24599" name="Text Box 132"/>
            <p:cNvSpPr txBox="1">
              <a:spLocks noChangeArrowheads="1"/>
            </p:cNvSpPr>
            <p:nvPr/>
          </p:nvSpPr>
          <p:spPr bwMode="auto">
            <a:xfrm>
              <a:off x="1584"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dog</a:t>
              </a:r>
            </a:p>
          </p:txBody>
        </p:sp>
        <p:sp>
          <p:nvSpPr>
            <p:cNvPr id="24600" name="Text Box 133"/>
            <p:cNvSpPr txBox="1">
              <a:spLocks noChangeArrowheads="1"/>
            </p:cNvSpPr>
            <p:nvPr/>
          </p:nvSpPr>
          <p:spPr bwMode="auto">
            <a:xfrm>
              <a:off x="2016"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fox</a:t>
              </a:r>
            </a:p>
          </p:txBody>
        </p:sp>
        <p:sp>
          <p:nvSpPr>
            <p:cNvPr id="24601" name="Text Box 134"/>
            <p:cNvSpPr txBox="1">
              <a:spLocks noChangeArrowheads="1"/>
            </p:cNvSpPr>
            <p:nvPr/>
          </p:nvSpPr>
          <p:spPr bwMode="auto">
            <a:xfrm>
              <a:off x="2448"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goat</a:t>
              </a:r>
            </a:p>
          </p:txBody>
        </p:sp>
        <p:sp>
          <p:nvSpPr>
            <p:cNvPr id="24602" name="Text Box 135"/>
            <p:cNvSpPr txBox="1">
              <a:spLocks noChangeArrowheads="1"/>
            </p:cNvSpPr>
            <p:nvPr/>
          </p:nvSpPr>
          <p:spPr bwMode="auto">
            <a:xfrm>
              <a:off x="2880"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lion</a:t>
              </a:r>
            </a:p>
          </p:txBody>
        </p:sp>
        <p:sp>
          <p:nvSpPr>
            <p:cNvPr id="24603" name="Text Box 136"/>
            <p:cNvSpPr txBox="1">
              <a:spLocks noChangeArrowheads="1"/>
            </p:cNvSpPr>
            <p:nvPr/>
          </p:nvSpPr>
          <p:spPr bwMode="auto">
            <a:xfrm>
              <a:off x="3312"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pig</a:t>
              </a:r>
            </a:p>
          </p:txBody>
        </p:sp>
        <p:sp>
          <p:nvSpPr>
            <p:cNvPr id="24604" name="Text Box 137"/>
            <p:cNvSpPr txBox="1">
              <a:spLocks noChangeArrowheads="1"/>
            </p:cNvSpPr>
            <p:nvPr/>
          </p:nvSpPr>
          <p:spPr bwMode="auto">
            <a:xfrm>
              <a:off x="507" y="3072"/>
              <a:ext cx="144" cy="192"/>
            </a:xfrm>
            <a:prstGeom prst="rect">
              <a:avLst/>
            </a:prstGeom>
            <a:noFill/>
            <a:ln w="9525">
              <a:noFill/>
              <a:miter lim="800000"/>
              <a:headEnd/>
              <a:tailEnd/>
            </a:ln>
          </p:spPr>
          <p:txBody>
            <a:bodyPr wrap="none" lIns="0" tIns="0" rIns="0" bIns="0"/>
            <a:lstStyle/>
            <a:p>
              <a:pPr algn="r" eaLnBrk="0" hangingPunct="0"/>
              <a:r>
                <a:rPr lang="en-US" sz="2000" i="1"/>
                <a:t>a</a:t>
              </a:r>
            </a:p>
          </p:txBody>
        </p:sp>
        <p:sp>
          <p:nvSpPr>
            <p:cNvPr id="24605" name="Text Box 138"/>
            <p:cNvSpPr txBox="1">
              <a:spLocks noChangeArrowheads="1"/>
            </p:cNvSpPr>
            <p:nvPr/>
          </p:nvSpPr>
          <p:spPr bwMode="auto">
            <a:xfrm>
              <a:off x="3744"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rat</a:t>
              </a:r>
            </a:p>
          </p:txBody>
        </p:sp>
        <p:sp>
          <p:nvSpPr>
            <p:cNvPr id="24606" name="Text Box 139"/>
            <p:cNvSpPr txBox="1">
              <a:spLocks noChangeArrowheads="1"/>
            </p:cNvSpPr>
            <p:nvPr/>
          </p:nvSpPr>
          <p:spPr bwMode="auto">
            <a:xfrm>
              <a:off x="4176" y="3072"/>
              <a:ext cx="453" cy="227"/>
            </a:xfrm>
            <a:prstGeom prst="rect">
              <a:avLst/>
            </a:prstGeom>
            <a:solidFill>
              <a:srgbClr val="FF9900"/>
            </a:solidFill>
            <a:ln w="9525">
              <a:solidFill>
                <a:schemeClr val="tx1"/>
              </a:solidFill>
              <a:miter lim="800000"/>
              <a:headEnd/>
              <a:tailEnd/>
            </a:ln>
          </p:spPr>
          <p:txBody>
            <a:bodyPr wrap="none" lIns="45720" tIns="36576" rIns="45720" bIns="36576"/>
            <a:lstStyle/>
            <a:p>
              <a:pPr algn="ctr" eaLnBrk="0" hangingPunct="0"/>
              <a:r>
                <a:rPr lang="en-US" sz="2000"/>
                <a:t>tiger</a:t>
              </a:r>
            </a:p>
          </p:txBody>
        </p:sp>
        <p:sp>
          <p:nvSpPr>
            <p:cNvPr id="24607" name="Text Box 140"/>
            <p:cNvSpPr txBox="1">
              <a:spLocks noChangeArrowheads="1"/>
            </p:cNvSpPr>
            <p:nvPr/>
          </p:nvSpPr>
          <p:spPr bwMode="auto">
            <a:xfrm>
              <a:off x="3432" y="2880"/>
              <a:ext cx="189" cy="173"/>
            </a:xfrm>
            <a:prstGeom prst="rect">
              <a:avLst/>
            </a:prstGeom>
            <a:noFill/>
            <a:ln w="9525">
              <a:noFill/>
              <a:miter lim="800000"/>
              <a:headEnd/>
              <a:tailEnd/>
            </a:ln>
          </p:spPr>
          <p:txBody>
            <a:bodyPr lIns="0" tIns="0" rIns="0" bIns="0">
              <a:spAutoFit/>
            </a:bodyPr>
            <a:lstStyle/>
            <a:p>
              <a:pPr algn="ctr" eaLnBrk="0" hangingPunct="0"/>
              <a:r>
                <a:rPr lang="en-US" sz="1800"/>
                <a:t>6</a:t>
              </a:r>
            </a:p>
          </p:txBody>
        </p:sp>
        <p:sp>
          <p:nvSpPr>
            <p:cNvPr id="24608" name="Text Box 141"/>
            <p:cNvSpPr txBox="1">
              <a:spLocks noChangeArrowheads="1"/>
            </p:cNvSpPr>
            <p:nvPr/>
          </p:nvSpPr>
          <p:spPr bwMode="auto">
            <a:xfrm>
              <a:off x="3867" y="2880"/>
              <a:ext cx="189" cy="173"/>
            </a:xfrm>
            <a:prstGeom prst="rect">
              <a:avLst/>
            </a:prstGeom>
            <a:noFill/>
            <a:ln w="9525">
              <a:noFill/>
              <a:miter lim="800000"/>
              <a:headEnd/>
              <a:tailEnd/>
            </a:ln>
          </p:spPr>
          <p:txBody>
            <a:bodyPr lIns="0" tIns="0" rIns="0" bIns="0">
              <a:spAutoFit/>
            </a:bodyPr>
            <a:lstStyle/>
            <a:p>
              <a:pPr algn="ctr" eaLnBrk="0" hangingPunct="0"/>
              <a:r>
                <a:rPr lang="en-US" sz="1800"/>
                <a:t>7</a:t>
              </a:r>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bwMode="auto">
          <a:xfrm>
            <a:off x="571472" y="1000108"/>
            <a:ext cx="7010400" cy="720725"/>
          </a:xfrm>
          <a:noFill/>
          <a:ln w="38100">
            <a:miter lim="800000"/>
            <a:headEnd/>
            <a:tailEnd/>
          </a:ln>
        </p:spPr>
        <p:txBody>
          <a:bodyPr vert="horz" wrap="square" lIns="91440" tIns="45720" rIns="91440" bIns="45720" numCol="1" anchor="t" anchorCtr="0" compatLnSpc="1">
            <a:prstTxWarp prst="textNoShape">
              <a:avLst/>
            </a:prstTxWarp>
          </a:bodyPr>
          <a:lstStyle/>
          <a:p>
            <a:pPr algn="l" eaLnBrk="1" hangingPunct="1"/>
            <a:r>
              <a:rPr lang="en-AU" sz="4000" b="1" dirty="0" smtClean="0">
                <a:solidFill>
                  <a:srgbClr val="FF3300"/>
                </a:solidFill>
              </a:rPr>
              <a:t>Objectives</a:t>
            </a:r>
            <a:endParaRPr lang="en-US" sz="4000" b="1" dirty="0" smtClean="0">
              <a:solidFill>
                <a:srgbClr val="FF3300"/>
              </a:solidFill>
            </a:endParaRPr>
          </a:p>
        </p:txBody>
      </p:sp>
      <p:sp>
        <p:nvSpPr>
          <p:cNvPr id="5125" name="Rectangle 3"/>
          <p:cNvSpPr>
            <a:spLocks noGrp="1" noChangeArrowheads="1"/>
          </p:cNvSpPr>
          <p:nvPr>
            <p:ph idx="1"/>
          </p:nvPr>
        </p:nvSpPr>
        <p:spPr>
          <a:xfrm>
            <a:off x="955675" y="2576513"/>
            <a:ext cx="7642225" cy="3519487"/>
          </a:xfrm>
        </p:spPr>
        <p:txBody>
          <a:bodyPr/>
          <a:lstStyle/>
          <a:p>
            <a:pPr eaLnBrk="1" hangingPunct="1"/>
            <a:r>
              <a:rPr lang="en-AU" dirty="0" smtClean="0"/>
              <a:t>Learn typical array sorting algorithms;</a:t>
            </a:r>
          </a:p>
          <a:p>
            <a:pPr eaLnBrk="1" hangingPunct="1"/>
            <a:r>
              <a:rPr lang="en-AU" dirty="0" smtClean="0"/>
              <a:t>Analyse time efficiency of array sorting algorithms;</a:t>
            </a:r>
            <a:endParaRPr lang="en-US" dirty="0" smtClean="0"/>
          </a:p>
          <a:p>
            <a:pPr eaLnBrk="1" hangingPunct="1"/>
            <a:r>
              <a:rPr lang="en-US" dirty="0" smtClean="0"/>
              <a:t>Be aware of the implementations of sorting </a:t>
            </a:r>
            <a:r>
              <a:rPr lang="en-AU" dirty="0" smtClean="0"/>
              <a:t>algorithms</a:t>
            </a:r>
            <a:r>
              <a:rPr lang="en-US" dirty="0" smtClean="0"/>
              <a:t> using Java arrays.</a:t>
            </a:r>
          </a:p>
        </p:txBody>
      </p:sp>
      <p:sp>
        <p:nvSpPr>
          <p:cNvPr id="5123" name="Slide Number Placeholder 5"/>
          <p:cNvSpPr>
            <a:spLocks noGrp="1"/>
          </p:cNvSpPr>
          <p:nvPr>
            <p:ph type="sldNum" sz="quarter" idx="4294967295"/>
          </p:nvPr>
        </p:nvSpPr>
        <p:spPr>
          <a:xfrm>
            <a:off x="8686800" y="6400800"/>
            <a:ext cx="457200" cy="304800"/>
          </a:xfrm>
          <a:prstGeom prst="rect">
            <a:avLst/>
          </a:prstGeom>
          <a:noFill/>
        </p:spPr>
        <p:txBody>
          <a:bodyPr/>
          <a:lstStyle/>
          <a:p>
            <a:fld id="{1A823B84-99AB-4A04-BA6F-426F58759D91}" type="slidenum">
              <a:rPr lang="en-AU" smtClean="0"/>
              <a:pPr/>
              <a:t>3</a:t>
            </a:fld>
            <a:endParaRPr lang="en-AU" smtClean="0"/>
          </a:p>
        </p:txBody>
      </p:sp>
    </p:spTree>
  </p:cSld>
  <p:clrMapOvr>
    <a:masterClrMapping/>
  </p:clrMapOvr>
  <p:transition>
    <p:cover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bwMode="auto">
          <a:xfrm>
            <a:off x="285720" y="928670"/>
            <a:ext cx="43434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Quick-sort (5)</a:t>
            </a:r>
            <a:endParaRPr lang="en-GB" sz="3600" b="1" dirty="0" smtClean="0">
              <a:solidFill>
                <a:srgbClr val="FF3300"/>
              </a:solidFill>
              <a:cs typeface="Times New Roman" pitchFamily="18" charset="0"/>
            </a:endParaRPr>
          </a:p>
        </p:txBody>
      </p:sp>
      <p:sp>
        <p:nvSpPr>
          <p:cNvPr id="25605" name="Rectangle 3"/>
          <p:cNvSpPr>
            <a:spLocks noGrp="1" noChangeArrowheads="1"/>
          </p:cNvSpPr>
          <p:nvPr>
            <p:ph idx="1"/>
          </p:nvPr>
        </p:nvSpPr>
        <p:spPr>
          <a:xfrm>
            <a:off x="-5071" y="1844824"/>
            <a:ext cx="9144000" cy="4648200"/>
          </a:xfrm>
        </p:spPr>
        <p:txBody>
          <a:bodyPr/>
          <a:lstStyle/>
          <a:p>
            <a:pPr marL="381000" indent="-381000" eaLnBrk="1" hangingPunct="1">
              <a:lnSpc>
                <a:spcPct val="90000"/>
              </a:lnSpc>
            </a:pPr>
            <a:r>
              <a:rPr lang="en-US" sz="2400" b="1" dirty="0" smtClean="0">
                <a:cs typeface="Times New Roman" pitchFamily="18" charset="0"/>
              </a:rPr>
              <a:t>Analysis</a:t>
            </a:r>
            <a:r>
              <a:rPr lang="en-US" sz="2400" dirty="0" smtClean="0">
                <a:cs typeface="Times New Roman" pitchFamily="18" charset="0"/>
              </a:rPr>
              <a:t> (counting comparisons):</a:t>
            </a:r>
          </a:p>
          <a:p>
            <a:pPr marL="381000" indent="-381000" eaLnBrk="1" hangingPunct="1">
              <a:lnSpc>
                <a:spcPct val="90000"/>
              </a:lnSpc>
              <a:spcBef>
                <a:spcPts val="900"/>
              </a:spcBef>
              <a:buFontTx/>
              <a:buNone/>
            </a:pPr>
            <a:r>
              <a:rPr lang="en-US" sz="2400" dirty="0" smtClean="0">
                <a:cs typeface="Times New Roman" pitchFamily="18" charset="0"/>
              </a:rPr>
              <a:t>	</a:t>
            </a:r>
            <a:r>
              <a:rPr lang="en-US" sz="2200" dirty="0" smtClean="0">
                <a:cs typeface="Times New Roman" pitchFamily="18" charset="0"/>
              </a:rPr>
              <a:t>Let </a:t>
            </a:r>
            <a:r>
              <a:rPr lang="en-US" sz="2200" i="1" dirty="0" smtClean="0">
                <a:cs typeface="Times New Roman" pitchFamily="18" charset="0"/>
              </a:rPr>
              <a:t>n</a:t>
            </a:r>
            <a:r>
              <a:rPr lang="en-US" sz="2200" dirty="0" smtClean="0">
                <a:cs typeface="Times New Roman" pitchFamily="18" charset="0"/>
              </a:rPr>
              <a:t> be the num. of values to be sorted, and the total num. of comparisons required to sort </a:t>
            </a:r>
            <a:r>
              <a:rPr lang="en-US" sz="2200" i="1" dirty="0" smtClean="0">
                <a:cs typeface="Times New Roman" pitchFamily="18" charset="0"/>
              </a:rPr>
              <a:t>n</a:t>
            </a:r>
            <a:r>
              <a:rPr lang="en-US" sz="2200" dirty="0" smtClean="0">
                <a:cs typeface="Times New Roman" pitchFamily="18" charset="0"/>
              </a:rPr>
              <a:t> values be </a:t>
            </a:r>
            <a:r>
              <a:rPr lang="en-US" sz="2200" i="1" dirty="0">
                <a:cs typeface="Times New Roman" pitchFamily="18" charset="0"/>
              </a:rPr>
              <a:t>C</a:t>
            </a:r>
            <a:r>
              <a:rPr lang="en-US" sz="2200" dirty="0" smtClean="0">
                <a:cs typeface="Times New Roman" pitchFamily="18" charset="0"/>
              </a:rPr>
              <a:t>(</a:t>
            </a:r>
            <a:r>
              <a:rPr lang="en-US" sz="2200" i="1" dirty="0" smtClean="0">
                <a:cs typeface="Times New Roman" pitchFamily="18" charset="0"/>
              </a:rPr>
              <a:t>n</a:t>
            </a:r>
            <a:r>
              <a:rPr lang="en-US" sz="2200" dirty="0" smtClean="0">
                <a:cs typeface="Times New Roman" pitchFamily="18" charset="0"/>
              </a:rPr>
              <a:t>).</a:t>
            </a:r>
          </a:p>
          <a:p>
            <a:pPr marL="381000" indent="-381000" eaLnBrk="1" hangingPunct="1">
              <a:lnSpc>
                <a:spcPct val="90000"/>
              </a:lnSpc>
              <a:spcBef>
                <a:spcPts val="900"/>
              </a:spcBef>
              <a:buFontTx/>
              <a:buNone/>
            </a:pPr>
            <a:r>
              <a:rPr lang="en-US" sz="2200" dirty="0" smtClean="0">
                <a:cs typeface="Times New Roman" pitchFamily="18" charset="0"/>
              </a:rPr>
              <a:t>	Step 1.1 takes about </a:t>
            </a:r>
            <a:r>
              <a:rPr lang="en-US" sz="2200" i="1" dirty="0" smtClean="0">
                <a:cs typeface="Times New Roman" pitchFamily="18" charset="0"/>
              </a:rPr>
              <a:t>n</a:t>
            </a:r>
            <a:r>
              <a:rPr lang="en-US" sz="2200" dirty="0" smtClean="0">
                <a:cs typeface="Times New Roman" pitchFamily="18" charset="0"/>
              </a:rPr>
              <a:t>–1 comparisons to partition the array(not sort!)</a:t>
            </a:r>
          </a:p>
          <a:p>
            <a:pPr marL="381000" indent="-381000" eaLnBrk="1" hangingPunct="1">
              <a:lnSpc>
                <a:spcPct val="90000"/>
              </a:lnSpc>
            </a:pPr>
            <a:r>
              <a:rPr lang="en-US" sz="2200" dirty="0" smtClean="0">
                <a:cs typeface="Times New Roman" pitchFamily="18" charset="0"/>
              </a:rPr>
              <a:t>In the </a:t>
            </a:r>
            <a:r>
              <a:rPr lang="en-US" sz="2200" b="1" dirty="0" smtClean="0">
                <a:cs typeface="Times New Roman" pitchFamily="18" charset="0"/>
              </a:rPr>
              <a:t>best case</a:t>
            </a:r>
            <a:r>
              <a:rPr lang="en-US" sz="2200" dirty="0" smtClean="0">
                <a:cs typeface="Times New Roman" pitchFamily="18" charset="0"/>
              </a:rPr>
              <a:t>, the pivot turns out to be the median value in the array. So the left and right </a:t>
            </a:r>
            <a:r>
              <a:rPr lang="en-US" sz="2200" dirty="0" err="1" smtClean="0">
                <a:cs typeface="Times New Roman" pitchFamily="18" charset="0"/>
              </a:rPr>
              <a:t>subarrays</a:t>
            </a:r>
            <a:r>
              <a:rPr lang="en-US" sz="2200" dirty="0" smtClean="0">
                <a:cs typeface="Times New Roman" pitchFamily="18" charset="0"/>
              </a:rPr>
              <a:t> both have length about </a:t>
            </a:r>
            <a:r>
              <a:rPr lang="en-US" sz="2200" i="1" dirty="0" smtClean="0">
                <a:cs typeface="Times New Roman" pitchFamily="18" charset="0"/>
              </a:rPr>
              <a:t>n</a:t>
            </a:r>
            <a:r>
              <a:rPr lang="en-US" sz="2200" dirty="0" smtClean="0">
                <a:cs typeface="Times New Roman" pitchFamily="18" charset="0"/>
              </a:rPr>
              <a:t>/2. Then steps 1.2 and 1.3 take about </a:t>
            </a:r>
            <a:r>
              <a:rPr lang="en-US" sz="2200" i="1" dirty="0">
                <a:cs typeface="Times New Roman" pitchFamily="18" charset="0"/>
              </a:rPr>
              <a:t>C</a:t>
            </a:r>
            <a:r>
              <a:rPr lang="en-US" sz="2200" dirty="0" smtClean="0">
                <a:cs typeface="Times New Roman" pitchFamily="18" charset="0"/>
              </a:rPr>
              <a:t>(</a:t>
            </a:r>
            <a:r>
              <a:rPr lang="en-US" sz="2200" i="1" dirty="0" smtClean="0">
                <a:cs typeface="Times New Roman" pitchFamily="18" charset="0"/>
              </a:rPr>
              <a:t>n</a:t>
            </a:r>
            <a:r>
              <a:rPr lang="en-US" sz="2200" dirty="0" smtClean="0">
                <a:cs typeface="Times New Roman" pitchFamily="18" charset="0"/>
              </a:rPr>
              <a:t>/2) comparisons each.</a:t>
            </a:r>
          </a:p>
          <a:p>
            <a:pPr marL="381000" indent="-381000" eaLnBrk="1" hangingPunct="1">
              <a:lnSpc>
                <a:spcPct val="90000"/>
              </a:lnSpc>
              <a:spcBef>
                <a:spcPts val="900"/>
              </a:spcBef>
              <a:buFontTx/>
              <a:buNone/>
            </a:pPr>
            <a:r>
              <a:rPr lang="en-US" sz="2200" dirty="0" smtClean="0">
                <a:cs typeface="Times New Roman" pitchFamily="18" charset="0"/>
              </a:rPr>
              <a:t>	Therefore:</a:t>
            </a:r>
            <a:br>
              <a:rPr lang="en-US" sz="2200" dirty="0" smtClean="0">
                <a:cs typeface="Times New Roman" pitchFamily="18" charset="0"/>
              </a:rPr>
            </a:br>
            <a:r>
              <a:rPr lang="en-US" sz="2200" dirty="0" smtClean="0">
                <a:cs typeface="Times New Roman" pitchFamily="18" charset="0"/>
              </a:rPr>
              <a:t>	         </a:t>
            </a:r>
            <a:r>
              <a:rPr lang="en-US" sz="2200" i="1" dirty="0" smtClean="0">
                <a:cs typeface="Times New Roman" pitchFamily="18" charset="0"/>
              </a:rPr>
              <a:t>C</a:t>
            </a:r>
            <a:r>
              <a:rPr lang="en-US" sz="2200" dirty="0" smtClean="0">
                <a:cs typeface="Times New Roman" pitchFamily="18" charset="0"/>
              </a:rPr>
              <a:t>(</a:t>
            </a:r>
            <a:r>
              <a:rPr lang="en-US" sz="2200" i="1" dirty="0" smtClean="0">
                <a:cs typeface="Times New Roman" pitchFamily="18" charset="0"/>
              </a:rPr>
              <a:t>n</a:t>
            </a:r>
            <a:r>
              <a:rPr lang="en-US" sz="2200" dirty="0" smtClean="0">
                <a:cs typeface="Times New Roman" pitchFamily="18" charset="0"/>
              </a:rPr>
              <a:t>)  </a:t>
            </a:r>
            <a:r>
              <a:rPr lang="en-US" sz="2200" dirty="0" smtClean="0">
                <a:latin typeface="Symbol" pitchFamily="18" charset="2"/>
                <a:cs typeface="Times New Roman" pitchFamily="18" charset="0"/>
                <a:sym typeface="Symbol" pitchFamily="18" charset="2"/>
              </a:rPr>
              <a:t></a:t>
            </a:r>
            <a:r>
              <a:rPr lang="en-US" sz="2200" dirty="0" smtClean="0">
                <a:cs typeface="Times New Roman" pitchFamily="18" charset="0"/>
              </a:rPr>
              <a:t>  </a:t>
            </a:r>
            <a:br>
              <a:rPr lang="en-US" sz="2200" dirty="0" smtClean="0">
                <a:cs typeface="Times New Roman" pitchFamily="18" charset="0"/>
              </a:rPr>
            </a:br>
            <a:r>
              <a:rPr lang="en-US" sz="2200" dirty="0" smtClean="0">
                <a:cs typeface="Times New Roman" pitchFamily="18" charset="0"/>
              </a:rPr>
              <a:t>	</a:t>
            </a:r>
          </a:p>
          <a:p>
            <a:pPr marL="381000" indent="-381000" eaLnBrk="1" hangingPunct="1">
              <a:lnSpc>
                <a:spcPct val="90000"/>
              </a:lnSpc>
              <a:spcBef>
                <a:spcPts val="900"/>
              </a:spcBef>
              <a:buFontTx/>
              <a:buNone/>
            </a:pPr>
            <a:r>
              <a:rPr lang="en-US" sz="2200" dirty="0" smtClean="0">
                <a:cs typeface="Times New Roman" pitchFamily="18" charset="0"/>
              </a:rPr>
              <a:t>	Solution: </a:t>
            </a:r>
            <a:r>
              <a:rPr lang="en-US" sz="2200" i="1" dirty="0">
                <a:cs typeface="Times New Roman" pitchFamily="18" charset="0"/>
              </a:rPr>
              <a:t>C</a:t>
            </a:r>
            <a:r>
              <a:rPr lang="en-US" sz="2200" dirty="0" smtClean="0">
                <a:cs typeface="Times New Roman" pitchFamily="18" charset="0"/>
              </a:rPr>
              <a:t>(</a:t>
            </a:r>
            <a:r>
              <a:rPr lang="en-US" sz="2200" i="1" dirty="0" smtClean="0">
                <a:cs typeface="Times New Roman" pitchFamily="18" charset="0"/>
              </a:rPr>
              <a:t>n</a:t>
            </a:r>
            <a:r>
              <a:rPr lang="en-US" sz="2200" dirty="0" smtClean="0">
                <a:cs typeface="Times New Roman" pitchFamily="18" charset="0"/>
              </a:rPr>
              <a:t>)  </a:t>
            </a:r>
            <a:r>
              <a:rPr lang="en-US" sz="2200" dirty="0" smtClean="0">
                <a:latin typeface="Symbol" pitchFamily="18" charset="2"/>
                <a:cs typeface="Times New Roman" pitchFamily="18" charset="0"/>
                <a:sym typeface="Symbol" pitchFamily="18" charset="2"/>
              </a:rPr>
              <a:t></a:t>
            </a:r>
            <a:r>
              <a:rPr lang="en-US" sz="2200" dirty="0" smtClean="0">
                <a:cs typeface="Times New Roman" pitchFamily="18" charset="0"/>
              </a:rPr>
              <a:t>  </a:t>
            </a:r>
            <a:r>
              <a:rPr lang="en-US" sz="2200" i="1" dirty="0" smtClean="0">
                <a:cs typeface="Times New Roman" pitchFamily="18" charset="0"/>
              </a:rPr>
              <a:t>n</a:t>
            </a:r>
            <a:r>
              <a:rPr lang="en-US" sz="2200" dirty="0" smtClean="0">
                <a:cs typeface="Times New Roman" pitchFamily="18" charset="0"/>
              </a:rPr>
              <a:t> log</a:t>
            </a:r>
            <a:r>
              <a:rPr lang="en-US" sz="2200" baseline="-25000" dirty="0" smtClean="0">
                <a:cs typeface="Times New Roman" pitchFamily="18" charset="0"/>
              </a:rPr>
              <a:t>2</a:t>
            </a:r>
            <a:r>
              <a:rPr lang="en-US" sz="2200" i="1" dirty="0" smtClean="0">
                <a:cs typeface="Times New Roman" pitchFamily="18" charset="0"/>
              </a:rPr>
              <a:t>n </a:t>
            </a:r>
            <a:r>
              <a:rPr lang="en-US" sz="2200" dirty="0" smtClean="0">
                <a:cs typeface="Times New Roman" pitchFamily="18" charset="0"/>
              </a:rPr>
              <a:t/>
            </a:r>
            <a:br>
              <a:rPr lang="en-US" sz="2200" dirty="0" smtClean="0">
                <a:cs typeface="Times New Roman" pitchFamily="18" charset="0"/>
              </a:rPr>
            </a:br>
            <a:r>
              <a:rPr lang="en-US" sz="2200" dirty="0" smtClean="0">
                <a:cs typeface="Times New Roman" pitchFamily="18" charset="0"/>
              </a:rPr>
              <a:t>Therefore, best-case time complexity is </a:t>
            </a:r>
            <a:r>
              <a:rPr lang="en-US" sz="2200" i="1" dirty="0" smtClean="0">
                <a:cs typeface="Times New Roman" pitchFamily="18" charset="0"/>
              </a:rPr>
              <a:t>O</a:t>
            </a:r>
            <a:r>
              <a:rPr lang="en-US" sz="2200" dirty="0" smtClean="0">
                <a:cs typeface="Times New Roman" pitchFamily="18" charset="0"/>
              </a:rPr>
              <a:t>(</a:t>
            </a:r>
            <a:r>
              <a:rPr lang="en-US" sz="2200" i="1" dirty="0" smtClean="0">
                <a:cs typeface="Times New Roman" pitchFamily="18" charset="0"/>
              </a:rPr>
              <a:t>n</a:t>
            </a:r>
            <a:r>
              <a:rPr lang="en-US" sz="2200" dirty="0" smtClean="0">
                <a:cs typeface="Times New Roman" pitchFamily="18" charset="0"/>
              </a:rPr>
              <a:t> log </a:t>
            </a:r>
            <a:r>
              <a:rPr lang="en-US" sz="2200" i="1" dirty="0" smtClean="0">
                <a:cs typeface="Times New Roman" pitchFamily="18" charset="0"/>
              </a:rPr>
              <a:t>n</a:t>
            </a:r>
            <a:r>
              <a:rPr lang="en-US" sz="2200" dirty="0" smtClean="0">
                <a:cs typeface="Times New Roman" pitchFamily="18" charset="0"/>
              </a:rPr>
              <a:t>).</a:t>
            </a:r>
          </a:p>
        </p:txBody>
      </p:sp>
      <p:sp>
        <p:nvSpPr>
          <p:cNvPr id="25603" name="Slide Number Placeholder 5"/>
          <p:cNvSpPr>
            <a:spLocks noGrp="1"/>
          </p:cNvSpPr>
          <p:nvPr>
            <p:ph type="sldNum" sz="quarter" idx="4294967295"/>
          </p:nvPr>
        </p:nvSpPr>
        <p:spPr>
          <a:xfrm>
            <a:off x="8686800" y="6400800"/>
            <a:ext cx="457200" cy="304800"/>
          </a:xfrm>
          <a:prstGeom prst="rect">
            <a:avLst/>
          </a:prstGeom>
          <a:noFill/>
        </p:spPr>
        <p:txBody>
          <a:bodyPr/>
          <a:lstStyle/>
          <a:p>
            <a:fld id="{C22C3A44-6649-4F5E-AFA1-C11F6A34F5E8}" type="slidenum">
              <a:rPr lang="en-AU" sz="1800" smtClean="0"/>
              <a:pPr/>
              <a:t>30</a:t>
            </a:fld>
            <a:endParaRPr lang="en-AU" sz="1800" dirty="0" smtClean="0"/>
          </a:p>
        </p:txBody>
      </p:sp>
      <p:sp>
        <p:nvSpPr>
          <p:cNvPr id="6" name="Rectangle 7"/>
          <p:cNvSpPr>
            <a:spLocks noChangeArrowheads="1"/>
          </p:cNvSpPr>
          <p:nvPr/>
        </p:nvSpPr>
        <p:spPr bwMode="auto">
          <a:xfrm>
            <a:off x="2915816" y="4582918"/>
            <a:ext cx="33105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smtClean="0"/>
              <a:t>2</a:t>
            </a:r>
            <a:r>
              <a:rPr lang="en-US" sz="2400" i="1" dirty="0" smtClean="0"/>
              <a:t>C</a:t>
            </a:r>
            <a:r>
              <a:rPr lang="en-US" sz="2400" dirty="0" smtClean="0"/>
              <a:t>(</a:t>
            </a:r>
            <a:r>
              <a:rPr lang="en-US" sz="2400" i="1" dirty="0" smtClean="0"/>
              <a:t>n</a:t>
            </a:r>
            <a:r>
              <a:rPr lang="en-US" sz="2400" dirty="0" smtClean="0"/>
              <a:t>/2</a:t>
            </a:r>
            <a:r>
              <a:rPr lang="en-US" sz="2400" dirty="0"/>
              <a:t>) + </a:t>
            </a:r>
            <a:r>
              <a:rPr lang="en-US" sz="2400" i="1" dirty="0"/>
              <a:t>n</a:t>
            </a:r>
            <a:r>
              <a:rPr lang="en-US" sz="2400" dirty="0"/>
              <a:t> – 1  </a:t>
            </a:r>
            <a:r>
              <a:rPr lang="en-US" sz="2400" dirty="0" smtClean="0"/>
              <a:t>  if n &gt;2</a:t>
            </a:r>
          </a:p>
          <a:p>
            <a:r>
              <a:rPr lang="en-US" dirty="0"/>
              <a:t>1		     if </a:t>
            </a:r>
            <a:r>
              <a:rPr lang="en-US" i="1" dirty="0"/>
              <a:t>n</a:t>
            </a:r>
            <a:r>
              <a:rPr lang="en-US" dirty="0"/>
              <a:t> </a:t>
            </a:r>
            <a:r>
              <a:rPr lang="en-US" dirty="0">
                <a:latin typeface="Symbol" pitchFamily="18" charset="2"/>
                <a:cs typeface="Times New Roman" pitchFamily="18" charset="0"/>
                <a:sym typeface="Symbol" pitchFamily="18" charset="2"/>
              </a:rPr>
              <a:t></a:t>
            </a:r>
            <a:r>
              <a:rPr lang="en-US" dirty="0" smtClean="0"/>
              <a:t> 2</a:t>
            </a:r>
            <a:endParaRPr lang="en-US" dirty="0"/>
          </a:p>
        </p:txBody>
      </p:sp>
      <p:sp>
        <p:nvSpPr>
          <p:cNvPr id="7" name="AutoShape 8"/>
          <p:cNvSpPr>
            <a:spLocks/>
          </p:cNvSpPr>
          <p:nvPr/>
        </p:nvSpPr>
        <p:spPr bwMode="auto">
          <a:xfrm>
            <a:off x="2790924" y="4653136"/>
            <a:ext cx="114300" cy="690563"/>
          </a:xfrm>
          <a:prstGeom prst="leftBrace">
            <a:avLst>
              <a:gd name="adj1" fmla="val 5034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cover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bwMode="auto">
          <a:xfrm>
            <a:off x="428596" y="1000108"/>
            <a:ext cx="41910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Quick-sort (6)</a:t>
            </a:r>
            <a:endParaRPr lang="en-GB" sz="3600" b="1" dirty="0" smtClean="0">
              <a:solidFill>
                <a:srgbClr val="FF3300"/>
              </a:solidFill>
              <a:cs typeface="Times New Roman" pitchFamily="18" charset="0"/>
            </a:endParaRPr>
          </a:p>
        </p:txBody>
      </p:sp>
      <p:sp>
        <p:nvSpPr>
          <p:cNvPr id="24581" name="Rectangle 3"/>
          <p:cNvSpPr>
            <a:spLocks noGrp="1" noChangeArrowheads="1"/>
          </p:cNvSpPr>
          <p:nvPr>
            <p:ph idx="1"/>
          </p:nvPr>
        </p:nvSpPr>
        <p:spPr>
          <a:xfrm>
            <a:off x="0" y="1928802"/>
            <a:ext cx="9144000" cy="4500594"/>
          </a:xfrm>
        </p:spPr>
        <p:txBody>
          <a:bodyPr/>
          <a:lstStyle/>
          <a:p>
            <a:pPr marL="381000" indent="-381000" eaLnBrk="1" hangingPunct="1">
              <a:lnSpc>
                <a:spcPct val="90000"/>
              </a:lnSpc>
              <a:tabLst>
                <a:tab pos="762000" algn="l"/>
                <a:tab pos="4953000" algn="l"/>
              </a:tabLst>
            </a:pPr>
            <a:r>
              <a:rPr lang="en-US" sz="2400" dirty="0" smtClean="0">
                <a:cs typeface="Times New Roman" pitchFamily="18" charset="0"/>
              </a:rPr>
              <a:t>In the </a:t>
            </a:r>
            <a:r>
              <a:rPr lang="en-US" sz="2400" b="1" dirty="0" smtClean="0">
                <a:cs typeface="Times New Roman" pitchFamily="18" charset="0"/>
              </a:rPr>
              <a:t>worst case</a:t>
            </a:r>
            <a:r>
              <a:rPr lang="en-US" sz="2400" dirty="0" smtClean="0">
                <a:cs typeface="Times New Roman" pitchFamily="18" charset="0"/>
              </a:rPr>
              <a:t>, the pivot turns out to be the minimum </a:t>
            </a:r>
            <a:r>
              <a:rPr lang="en-US" sz="2400" dirty="0" smtClean="0">
                <a:solidFill>
                  <a:schemeClr val="tx1">
                    <a:lumMod val="50000"/>
                    <a:lumOff val="50000"/>
                  </a:schemeClr>
                </a:solidFill>
                <a:cs typeface="Times New Roman" pitchFamily="18" charset="0"/>
              </a:rPr>
              <a:t>(or maximum</a:t>
            </a:r>
            <a:r>
              <a:rPr lang="en-US" sz="2400" dirty="0" smtClean="0">
                <a:cs typeface="Times New Roman" pitchFamily="18" charset="0"/>
              </a:rPr>
              <a:t>) value. So the right </a:t>
            </a:r>
            <a:r>
              <a:rPr lang="en-US" sz="2400" dirty="0" smtClean="0">
                <a:solidFill>
                  <a:schemeClr val="tx1">
                    <a:lumMod val="50000"/>
                    <a:lumOff val="50000"/>
                  </a:schemeClr>
                </a:solidFill>
                <a:cs typeface="Times New Roman" pitchFamily="18" charset="0"/>
              </a:rPr>
              <a:t>(left) </a:t>
            </a:r>
            <a:r>
              <a:rPr lang="en-US" sz="2400" dirty="0" err="1" smtClean="0">
                <a:cs typeface="Times New Roman" pitchFamily="18" charset="0"/>
              </a:rPr>
              <a:t>subarray</a:t>
            </a:r>
            <a:r>
              <a:rPr lang="en-US" sz="2400" dirty="0" smtClean="0">
                <a:cs typeface="Times New Roman" pitchFamily="18" charset="0"/>
              </a:rPr>
              <a:t> has length </a:t>
            </a:r>
            <a:r>
              <a:rPr lang="en-US" sz="2400" i="1" dirty="0" smtClean="0">
                <a:cs typeface="Times New Roman" pitchFamily="18" charset="0"/>
              </a:rPr>
              <a:t>n</a:t>
            </a:r>
            <a:r>
              <a:rPr lang="en-US" sz="2400" dirty="0" smtClean="0">
                <a:cs typeface="Times New Roman" pitchFamily="18" charset="0"/>
              </a:rPr>
              <a:t>–1 whilst the other </a:t>
            </a:r>
            <a:r>
              <a:rPr lang="en-US" sz="2400" dirty="0" err="1" smtClean="0">
                <a:cs typeface="Times New Roman" pitchFamily="18" charset="0"/>
              </a:rPr>
              <a:t>subarray</a:t>
            </a:r>
            <a:r>
              <a:rPr lang="en-US" sz="2400" dirty="0" smtClean="0">
                <a:cs typeface="Times New Roman" pitchFamily="18" charset="0"/>
              </a:rPr>
              <a:t> has length 0. Then step 1.3 performs </a:t>
            </a:r>
            <a:r>
              <a:rPr lang="en-US" sz="2400" i="1" dirty="0">
                <a:cs typeface="Times New Roman" pitchFamily="18" charset="0"/>
              </a:rPr>
              <a:t>C</a:t>
            </a:r>
            <a:r>
              <a:rPr lang="en-US" sz="2400" dirty="0" smtClean="0">
                <a:cs typeface="Times New Roman" pitchFamily="18" charset="0"/>
              </a:rPr>
              <a:t>(</a:t>
            </a:r>
            <a:r>
              <a:rPr lang="en-US" sz="2400" i="1" dirty="0" smtClean="0">
                <a:cs typeface="Times New Roman" pitchFamily="18" charset="0"/>
              </a:rPr>
              <a:t>n</a:t>
            </a:r>
            <a:r>
              <a:rPr lang="en-US" sz="2400" dirty="0" smtClean="0">
                <a:cs typeface="Times New Roman" pitchFamily="18" charset="0"/>
              </a:rPr>
              <a:t>–1) comparisons, but step 1.2 does nothing at all.</a:t>
            </a:r>
          </a:p>
          <a:p>
            <a:pPr marL="381000" indent="-381000" eaLnBrk="1" hangingPunct="1">
              <a:lnSpc>
                <a:spcPct val="90000"/>
              </a:lnSpc>
              <a:spcBef>
                <a:spcPts val="900"/>
              </a:spcBef>
              <a:buFontTx/>
              <a:buNone/>
              <a:tabLst>
                <a:tab pos="762000" algn="l"/>
                <a:tab pos="4953000" algn="l"/>
              </a:tabLst>
            </a:pPr>
            <a:r>
              <a:rPr lang="en-US" sz="2400" dirty="0" smtClean="0">
                <a:cs typeface="Times New Roman" pitchFamily="18" charset="0"/>
              </a:rPr>
              <a:t>	In such a case:</a:t>
            </a:r>
          </a:p>
          <a:p>
            <a:pPr marL="381000" indent="-381000" eaLnBrk="1" hangingPunct="1">
              <a:lnSpc>
                <a:spcPct val="90000"/>
              </a:lnSpc>
              <a:spcBef>
                <a:spcPts val="900"/>
              </a:spcBef>
              <a:buFontTx/>
              <a:buNone/>
              <a:tabLst>
                <a:tab pos="762000" algn="l"/>
                <a:tab pos="4953000" algn="l"/>
              </a:tabLst>
            </a:pPr>
            <a:r>
              <a:rPr lang="en-US" sz="2400" i="1" dirty="0">
                <a:cs typeface="Times New Roman" pitchFamily="18" charset="0"/>
              </a:rPr>
              <a:t> </a:t>
            </a:r>
            <a:r>
              <a:rPr lang="en-US" sz="2400" i="1" dirty="0" smtClean="0">
                <a:cs typeface="Times New Roman" pitchFamily="18" charset="0"/>
              </a:rPr>
              <a:t>           </a:t>
            </a:r>
            <a:r>
              <a:rPr lang="en-US" sz="2400" i="1" dirty="0">
                <a:cs typeface="Times New Roman" pitchFamily="18" charset="0"/>
              </a:rPr>
              <a:t>C</a:t>
            </a:r>
            <a:r>
              <a:rPr lang="en-US" sz="2400" dirty="0" smtClean="0">
                <a:cs typeface="Times New Roman" pitchFamily="18" charset="0"/>
              </a:rPr>
              <a:t>(</a:t>
            </a:r>
            <a:r>
              <a:rPr lang="en-US" sz="2400" i="1" dirty="0" smtClean="0">
                <a:cs typeface="Times New Roman" pitchFamily="18" charset="0"/>
              </a:rPr>
              <a:t>n</a:t>
            </a:r>
            <a:r>
              <a:rPr lang="en-US" sz="2400" dirty="0" smtClean="0">
                <a:cs typeface="Times New Roman" pitchFamily="18" charset="0"/>
              </a:rPr>
              <a:t>)  </a:t>
            </a:r>
            <a:r>
              <a:rPr lang="en-US" sz="2400" dirty="0" smtClean="0">
                <a:latin typeface="Symbol" pitchFamily="18" charset="2"/>
                <a:cs typeface="Times New Roman" pitchFamily="18" charset="0"/>
                <a:sym typeface="Symbol" pitchFamily="18" charset="2"/>
              </a:rPr>
              <a:t></a:t>
            </a:r>
            <a:r>
              <a:rPr lang="en-US" sz="2400" dirty="0" smtClean="0">
                <a:cs typeface="Times New Roman" pitchFamily="18" charset="0"/>
              </a:rPr>
              <a:t> </a:t>
            </a:r>
            <a:br>
              <a:rPr lang="en-US" sz="2400" dirty="0" smtClean="0">
                <a:cs typeface="Times New Roman" pitchFamily="18" charset="0"/>
              </a:rPr>
            </a:br>
            <a:r>
              <a:rPr lang="en-US" sz="2400" dirty="0" smtClean="0">
                <a:cs typeface="Times New Roman" pitchFamily="18" charset="0"/>
              </a:rPr>
              <a:t>		</a:t>
            </a:r>
          </a:p>
          <a:p>
            <a:pPr marL="381000" indent="-381000" eaLnBrk="1" hangingPunct="1">
              <a:lnSpc>
                <a:spcPct val="90000"/>
              </a:lnSpc>
              <a:spcBef>
                <a:spcPts val="900"/>
              </a:spcBef>
              <a:buFontTx/>
              <a:buNone/>
              <a:tabLst>
                <a:tab pos="762000" algn="l"/>
                <a:tab pos="4953000" algn="l"/>
              </a:tabLst>
            </a:pPr>
            <a:r>
              <a:rPr lang="en-US" sz="2400" dirty="0" smtClean="0">
                <a:cs typeface="Times New Roman" pitchFamily="18" charset="0"/>
              </a:rPr>
              <a:t>	</a:t>
            </a:r>
            <a:r>
              <a:rPr lang="en-US" sz="2400" i="1" dirty="0" smtClean="0">
                <a:cs typeface="Times New Roman" pitchFamily="18" charset="0"/>
              </a:rPr>
              <a:t> </a:t>
            </a:r>
            <a:r>
              <a:rPr lang="en-US" sz="2400" dirty="0" smtClean="0">
                <a:cs typeface="Times New Roman" pitchFamily="18" charset="0"/>
              </a:rPr>
              <a:t>Thus, </a:t>
            </a:r>
            <a:br>
              <a:rPr lang="en-US" sz="2400" dirty="0" smtClean="0">
                <a:cs typeface="Times New Roman" pitchFamily="18" charset="0"/>
              </a:rPr>
            </a:br>
            <a:r>
              <a:rPr lang="en-US" sz="2400" dirty="0" smtClean="0">
                <a:cs typeface="Times New Roman" pitchFamily="18" charset="0"/>
              </a:rPr>
              <a:t>      </a:t>
            </a:r>
            <a:r>
              <a:rPr lang="en-US" sz="2400" i="1" dirty="0" smtClean="0">
                <a:cs typeface="Times New Roman" pitchFamily="18" charset="0"/>
              </a:rPr>
              <a:t>C</a:t>
            </a:r>
            <a:r>
              <a:rPr lang="en-US" sz="2400" dirty="0" smtClean="0">
                <a:cs typeface="Times New Roman" pitchFamily="18" charset="0"/>
              </a:rPr>
              <a:t>(</a:t>
            </a:r>
            <a:r>
              <a:rPr lang="en-US" sz="2400" i="1" dirty="0" smtClean="0">
                <a:cs typeface="Times New Roman" pitchFamily="18" charset="0"/>
              </a:rPr>
              <a:t>n</a:t>
            </a:r>
            <a:r>
              <a:rPr lang="en-US" sz="2400" dirty="0" smtClean="0">
                <a:cs typeface="Times New Roman" pitchFamily="18" charset="0"/>
              </a:rPr>
              <a:t>) </a:t>
            </a:r>
            <a:r>
              <a:rPr lang="en-US" sz="2400" dirty="0" smtClean="0">
                <a:latin typeface="Symbol" pitchFamily="18" charset="2"/>
                <a:cs typeface="Times New Roman" pitchFamily="18" charset="0"/>
                <a:sym typeface="Symbol" pitchFamily="18" charset="2"/>
              </a:rPr>
              <a:t></a:t>
            </a:r>
            <a:r>
              <a:rPr lang="en-US" sz="2400" dirty="0" smtClean="0">
                <a:cs typeface="Times New Roman" pitchFamily="18" charset="0"/>
              </a:rPr>
              <a:t> </a:t>
            </a:r>
            <a:r>
              <a:rPr lang="en-US" sz="2400" i="1" dirty="0" smtClean="0">
                <a:cs typeface="Times New Roman" pitchFamily="18" charset="0"/>
              </a:rPr>
              <a:t>C</a:t>
            </a:r>
            <a:r>
              <a:rPr lang="en-US" sz="2400" dirty="0" smtClean="0">
                <a:cs typeface="Times New Roman" pitchFamily="18" charset="0"/>
              </a:rPr>
              <a:t>(</a:t>
            </a:r>
            <a:r>
              <a:rPr lang="en-US" sz="2400" i="1" dirty="0" smtClean="0">
                <a:cs typeface="Times New Roman" pitchFamily="18" charset="0"/>
              </a:rPr>
              <a:t>n</a:t>
            </a:r>
            <a:r>
              <a:rPr lang="en-US" sz="2400" dirty="0" smtClean="0">
                <a:cs typeface="Times New Roman" pitchFamily="18" charset="0"/>
              </a:rPr>
              <a:t>–1)+</a:t>
            </a:r>
            <a:r>
              <a:rPr lang="en-US" sz="2400" i="1" dirty="0" smtClean="0">
                <a:cs typeface="Times New Roman" pitchFamily="18" charset="0"/>
              </a:rPr>
              <a:t>n</a:t>
            </a:r>
            <a:r>
              <a:rPr lang="en-US" sz="2400" dirty="0" smtClean="0">
                <a:cs typeface="Times New Roman" pitchFamily="18" charset="0"/>
              </a:rPr>
              <a:t> –1 </a:t>
            </a:r>
            <a:r>
              <a:rPr lang="en-US" sz="2400" dirty="0" smtClean="0">
                <a:latin typeface="Symbol" pitchFamily="18" charset="2"/>
                <a:cs typeface="Times New Roman" pitchFamily="18" charset="0"/>
                <a:sym typeface="Symbol" pitchFamily="18" charset="2"/>
              </a:rPr>
              <a:t> </a:t>
            </a:r>
            <a:r>
              <a:rPr lang="en-US" sz="2400" i="1" dirty="0" smtClean="0">
                <a:cs typeface="Times New Roman" pitchFamily="18" charset="0"/>
              </a:rPr>
              <a:t>C</a:t>
            </a:r>
            <a:r>
              <a:rPr lang="en-US" sz="2400" dirty="0" smtClean="0">
                <a:cs typeface="Times New Roman" pitchFamily="18" charset="0"/>
              </a:rPr>
              <a:t>(</a:t>
            </a:r>
            <a:r>
              <a:rPr lang="en-US" sz="2400" i="1" dirty="0" smtClean="0">
                <a:cs typeface="Times New Roman" pitchFamily="18" charset="0"/>
              </a:rPr>
              <a:t>n</a:t>
            </a:r>
            <a:r>
              <a:rPr lang="en-US" sz="2400" dirty="0" smtClean="0">
                <a:cs typeface="Times New Roman" pitchFamily="18" charset="0"/>
              </a:rPr>
              <a:t>–2)+(n-2)+(</a:t>
            </a:r>
            <a:r>
              <a:rPr lang="en-US" sz="2400" i="1" dirty="0" smtClean="0">
                <a:cs typeface="Times New Roman" pitchFamily="18" charset="0"/>
              </a:rPr>
              <a:t>n</a:t>
            </a:r>
            <a:r>
              <a:rPr lang="en-US" sz="2400" dirty="0" smtClean="0">
                <a:cs typeface="Times New Roman" pitchFamily="18" charset="0"/>
              </a:rPr>
              <a:t> – 1) </a:t>
            </a:r>
            <a:br>
              <a:rPr lang="en-US" sz="2400" dirty="0" smtClean="0">
                <a:cs typeface="Times New Roman" pitchFamily="18" charset="0"/>
              </a:rPr>
            </a:br>
            <a:r>
              <a:rPr lang="en-US" sz="2400" dirty="0" smtClean="0">
                <a:cs typeface="Times New Roman" pitchFamily="18" charset="0"/>
              </a:rPr>
              <a:t>	           </a:t>
            </a:r>
            <a:r>
              <a:rPr lang="en-US" sz="2400" dirty="0" smtClean="0">
                <a:latin typeface="Symbol" pitchFamily="18" charset="2"/>
                <a:cs typeface="Times New Roman" pitchFamily="18" charset="0"/>
                <a:sym typeface="Symbol" pitchFamily="18" charset="2"/>
              </a:rPr>
              <a:t></a:t>
            </a:r>
            <a:r>
              <a:rPr lang="en-US" sz="2400" dirty="0" smtClean="0">
                <a:cs typeface="Times New Roman" pitchFamily="18" charset="0"/>
              </a:rPr>
              <a:t> … </a:t>
            </a:r>
            <a:r>
              <a:rPr lang="en-US" sz="2400" dirty="0" smtClean="0">
                <a:latin typeface="Symbol" pitchFamily="18" charset="2"/>
                <a:cs typeface="Times New Roman" pitchFamily="18" charset="0"/>
                <a:sym typeface="Symbol" pitchFamily="18" charset="2"/>
              </a:rPr>
              <a:t> </a:t>
            </a:r>
            <a:r>
              <a:rPr lang="en-US" sz="2400" i="1" dirty="0">
                <a:cs typeface="Times New Roman" pitchFamily="18" charset="0"/>
                <a:sym typeface="Symbol" pitchFamily="18" charset="2"/>
              </a:rPr>
              <a:t>1</a:t>
            </a:r>
            <a:r>
              <a:rPr lang="en-US" sz="2400" dirty="0" smtClean="0">
                <a:cs typeface="Times New Roman" pitchFamily="18" charset="0"/>
              </a:rPr>
              <a:t>+2+…+(n-2)+(</a:t>
            </a:r>
            <a:r>
              <a:rPr lang="en-US" sz="2400" i="1" dirty="0" smtClean="0">
                <a:cs typeface="Times New Roman" pitchFamily="18" charset="0"/>
              </a:rPr>
              <a:t>n</a:t>
            </a:r>
            <a:r>
              <a:rPr lang="en-US" sz="2400" dirty="0" smtClean="0">
                <a:cs typeface="Times New Roman" pitchFamily="18" charset="0"/>
              </a:rPr>
              <a:t> – 1)  = (</a:t>
            </a:r>
            <a:r>
              <a:rPr lang="en-US" sz="2400" i="1" dirty="0" smtClean="0">
                <a:cs typeface="Times New Roman" pitchFamily="18" charset="0"/>
              </a:rPr>
              <a:t>n</a:t>
            </a:r>
            <a:r>
              <a:rPr lang="en-US" sz="2400" baseline="30000" dirty="0" smtClean="0">
                <a:cs typeface="Times New Roman" pitchFamily="18" charset="0"/>
              </a:rPr>
              <a:t>2</a:t>
            </a:r>
            <a:r>
              <a:rPr lang="en-US" sz="2400" dirty="0" smtClean="0">
                <a:cs typeface="Times New Roman" pitchFamily="18" charset="0"/>
              </a:rPr>
              <a:t> – </a:t>
            </a:r>
            <a:r>
              <a:rPr lang="en-US" sz="2400" i="1" dirty="0" smtClean="0">
                <a:cs typeface="Times New Roman" pitchFamily="18" charset="0"/>
              </a:rPr>
              <a:t>n</a:t>
            </a:r>
            <a:r>
              <a:rPr lang="en-US" sz="2400" dirty="0" smtClean="0">
                <a:cs typeface="Times New Roman" pitchFamily="18" charset="0"/>
              </a:rPr>
              <a:t>)/2</a:t>
            </a:r>
          </a:p>
          <a:p>
            <a:pPr marL="381000" indent="-381000" eaLnBrk="1" hangingPunct="1">
              <a:lnSpc>
                <a:spcPct val="90000"/>
              </a:lnSpc>
              <a:spcBef>
                <a:spcPts val="900"/>
              </a:spcBef>
              <a:buFontTx/>
              <a:buNone/>
              <a:tabLst>
                <a:tab pos="762000" algn="l"/>
                <a:tab pos="4953000" algn="l"/>
              </a:tabLst>
            </a:pPr>
            <a:r>
              <a:rPr lang="en-US" sz="2400" dirty="0" smtClean="0">
                <a:cs typeface="Times New Roman" pitchFamily="18" charset="0"/>
              </a:rPr>
              <a:t>	Worst-case time complexity: is </a:t>
            </a:r>
            <a:r>
              <a:rPr lang="en-US" sz="2400" i="1" dirty="0" smtClean="0">
                <a:cs typeface="Times New Roman" pitchFamily="18" charset="0"/>
              </a:rPr>
              <a:t>O</a:t>
            </a:r>
            <a:r>
              <a:rPr lang="en-US" sz="2400" dirty="0" smtClean="0">
                <a:cs typeface="Times New Roman" pitchFamily="18" charset="0"/>
              </a:rPr>
              <a:t>(</a:t>
            </a:r>
            <a:r>
              <a:rPr lang="en-US" sz="2400" i="1" dirty="0" smtClean="0">
                <a:cs typeface="Times New Roman" pitchFamily="18" charset="0"/>
              </a:rPr>
              <a:t>n</a:t>
            </a:r>
            <a:r>
              <a:rPr lang="en-US" sz="2400" baseline="30000" dirty="0" smtClean="0">
                <a:cs typeface="Times New Roman" pitchFamily="18" charset="0"/>
              </a:rPr>
              <a:t>2</a:t>
            </a:r>
            <a:r>
              <a:rPr lang="en-US" sz="2400" dirty="0" smtClean="0">
                <a:cs typeface="Times New Roman" pitchFamily="18" charset="0"/>
              </a:rPr>
              <a:t>).</a:t>
            </a:r>
          </a:p>
          <a:p>
            <a:pPr marL="381000" indent="-381000" eaLnBrk="1" hangingPunct="1">
              <a:lnSpc>
                <a:spcPct val="90000"/>
              </a:lnSpc>
              <a:tabLst>
                <a:tab pos="762000" algn="l"/>
                <a:tab pos="4953000" algn="l"/>
              </a:tabLst>
            </a:pPr>
            <a:r>
              <a:rPr lang="en-US" sz="2400" dirty="0" smtClean="0">
                <a:cs typeface="Times New Roman" pitchFamily="18" charset="0"/>
              </a:rPr>
              <a:t>The worst case arises if the array is already sorted!</a:t>
            </a:r>
          </a:p>
        </p:txBody>
      </p:sp>
      <p:sp>
        <p:nvSpPr>
          <p:cNvPr id="26627" name="Slide Number Placeholder 5"/>
          <p:cNvSpPr>
            <a:spLocks noGrp="1"/>
          </p:cNvSpPr>
          <p:nvPr>
            <p:ph type="sldNum" sz="quarter" idx="4294967295"/>
          </p:nvPr>
        </p:nvSpPr>
        <p:spPr>
          <a:xfrm>
            <a:off x="8686800" y="6400800"/>
            <a:ext cx="457200" cy="304800"/>
          </a:xfrm>
          <a:prstGeom prst="rect">
            <a:avLst/>
          </a:prstGeom>
          <a:noFill/>
        </p:spPr>
        <p:txBody>
          <a:bodyPr/>
          <a:lstStyle/>
          <a:p>
            <a:fld id="{55F0AAE6-DE8C-423A-A75E-3676BD0A4DF5}" type="slidenum">
              <a:rPr lang="en-AU" sz="1800" smtClean="0"/>
              <a:pPr/>
              <a:t>31</a:t>
            </a:fld>
            <a:endParaRPr lang="en-AU" sz="1800" dirty="0" smtClean="0"/>
          </a:p>
        </p:txBody>
      </p:sp>
      <p:sp>
        <p:nvSpPr>
          <p:cNvPr id="5" name="Rectangle 7"/>
          <p:cNvSpPr>
            <a:spLocks noChangeArrowheads="1"/>
          </p:cNvSpPr>
          <p:nvPr/>
        </p:nvSpPr>
        <p:spPr bwMode="auto">
          <a:xfrm>
            <a:off x="3059832" y="3555301"/>
            <a:ext cx="31566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i="1" dirty="0" smtClean="0"/>
              <a:t>C</a:t>
            </a:r>
            <a:r>
              <a:rPr lang="en-US" sz="2400" dirty="0" smtClean="0"/>
              <a:t>(</a:t>
            </a:r>
            <a:r>
              <a:rPr lang="en-US" sz="2400" i="1" dirty="0" smtClean="0"/>
              <a:t>n</a:t>
            </a:r>
            <a:r>
              <a:rPr lang="en-US" dirty="0" smtClean="0"/>
              <a:t>-1</a:t>
            </a:r>
            <a:r>
              <a:rPr lang="en-US" sz="2400" dirty="0" smtClean="0"/>
              <a:t>) </a:t>
            </a:r>
            <a:r>
              <a:rPr lang="en-US" sz="2400" dirty="0"/>
              <a:t>+ </a:t>
            </a:r>
            <a:r>
              <a:rPr lang="en-US" sz="2400" i="1" dirty="0"/>
              <a:t>n</a:t>
            </a:r>
            <a:r>
              <a:rPr lang="en-US" sz="2400" dirty="0"/>
              <a:t> – 1  </a:t>
            </a:r>
            <a:r>
              <a:rPr lang="en-US" sz="2400" dirty="0" smtClean="0"/>
              <a:t>  if n &gt;2</a:t>
            </a:r>
          </a:p>
          <a:p>
            <a:r>
              <a:rPr lang="en-US" dirty="0"/>
              <a:t>1		   </a:t>
            </a:r>
            <a:r>
              <a:rPr lang="en-US" dirty="0" smtClean="0"/>
              <a:t>if </a:t>
            </a:r>
            <a:r>
              <a:rPr lang="en-US" i="1" dirty="0"/>
              <a:t>n</a:t>
            </a:r>
            <a:r>
              <a:rPr lang="en-US" dirty="0"/>
              <a:t> </a:t>
            </a:r>
            <a:r>
              <a:rPr lang="en-US" dirty="0">
                <a:latin typeface="Symbol" pitchFamily="18" charset="2"/>
                <a:cs typeface="Times New Roman" pitchFamily="18" charset="0"/>
                <a:sym typeface="Symbol" pitchFamily="18" charset="2"/>
              </a:rPr>
              <a:t></a:t>
            </a:r>
            <a:r>
              <a:rPr lang="en-US" dirty="0" smtClean="0"/>
              <a:t> 2</a:t>
            </a:r>
            <a:endParaRPr lang="en-US" dirty="0"/>
          </a:p>
        </p:txBody>
      </p:sp>
      <p:sp>
        <p:nvSpPr>
          <p:cNvPr id="6" name="AutoShape 8"/>
          <p:cNvSpPr>
            <a:spLocks/>
          </p:cNvSpPr>
          <p:nvPr/>
        </p:nvSpPr>
        <p:spPr bwMode="auto">
          <a:xfrm>
            <a:off x="2843808" y="3695735"/>
            <a:ext cx="114300" cy="690563"/>
          </a:xfrm>
          <a:prstGeom prst="leftBrace">
            <a:avLst>
              <a:gd name="adj1" fmla="val 5034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bwMode="auto">
          <a:xfrm>
            <a:off x="428596" y="928670"/>
            <a:ext cx="4419600" cy="6858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Quick-sort (7)</a:t>
            </a:r>
            <a:endParaRPr lang="en-GB" sz="3600" b="1" dirty="0" smtClean="0">
              <a:solidFill>
                <a:srgbClr val="FF3300"/>
              </a:solidFill>
              <a:cs typeface="Times New Roman" pitchFamily="18" charset="0"/>
            </a:endParaRPr>
          </a:p>
        </p:txBody>
      </p:sp>
      <p:sp>
        <p:nvSpPr>
          <p:cNvPr id="27653" name="Rectangle 3"/>
          <p:cNvSpPr>
            <a:spLocks noGrp="1" noChangeArrowheads="1"/>
          </p:cNvSpPr>
          <p:nvPr>
            <p:ph idx="1"/>
          </p:nvPr>
        </p:nvSpPr>
        <p:spPr>
          <a:xfrm>
            <a:off x="381000" y="2209800"/>
            <a:ext cx="8382000" cy="3962400"/>
          </a:xfrm>
        </p:spPr>
        <p:txBody>
          <a:bodyPr/>
          <a:lstStyle/>
          <a:p>
            <a:pPr marL="381000" indent="-381000" eaLnBrk="1" hangingPunct="1">
              <a:lnSpc>
                <a:spcPct val="90000"/>
              </a:lnSpc>
              <a:tabLst>
                <a:tab pos="762000" algn="l"/>
                <a:tab pos="1143000" algn="l"/>
                <a:tab pos="1524000" algn="l"/>
                <a:tab pos="1905000" algn="l"/>
                <a:tab pos="2286000" algn="l"/>
                <a:tab pos="2667000" algn="l"/>
                <a:tab pos="3048000" algn="l"/>
              </a:tabLst>
            </a:pPr>
            <a:r>
              <a:rPr lang="en-US" sz="2800" dirty="0" smtClean="0">
                <a:cs typeface="Times New Roman" pitchFamily="18" charset="0"/>
              </a:rPr>
              <a:t>Implementation in Java</a:t>
            </a:r>
            <a:r>
              <a:rPr lang="en-GB" sz="2800" dirty="0" smtClean="0">
                <a:cs typeface="Times New Roman" pitchFamily="18" charset="0"/>
              </a:rPr>
              <a:t>:</a:t>
            </a:r>
          </a:p>
          <a:p>
            <a:pPr marL="381000" indent="-381000" eaLnBrk="1" hangingPunct="1">
              <a:lnSpc>
                <a:spcPct val="90000"/>
              </a:lnSpc>
              <a:buFontTx/>
              <a:buNone/>
              <a:tabLst>
                <a:tab pos="762000" algn="l"/>
                <a:tab pos="1143000" algn="l"/>
                <a:tab pos="1524000" algn="l"/>
                <a:tab pos="1905000" algn="l"/>
                <a:tab pos="2286000" algn="l"/>
                <a:tab pos="2667000" algn="l"/>
                <a:tab pos="3048000" algn="l"/>
              </a:tabLst>
            </a:pPr>
            <a:r>
              <a:rPr lang="en-US" sz="28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static</a:t>
            </a: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void</a:t>
            </a: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quickSort</a:t>
            </a:r>
            <a:r>
              <a:rPr lang="en-US" sz="2400" dirty="0" smtClean="0">
                <a:latin typeface="Courier New" pitchFamily="49" charset="0"/>
                <a:cs typeface="Times New Roman" pitchFamily="18" charset="0"/>
              </a:rPr>
              <a: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Comparable[] a,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left,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right)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dirty="0" smtClean="0">
                <a:cs typeface="Times New Roman" pitchFamily="18" charset="0"/>
              </a:rPr>
              <a:t>Sort </a:t>
            </a:r>
            <a:r>
              <a:rPr lang="en-US" sz="2400" dirty="0" smtClean="0">
                <a:latin typeface="Courier New" pitchFamily="49" charset="0"/>
                <a:cs typeface="Times New Roman" pitchFamily="18" charset="0"/>
              </a:rPr>
              <a:t>a</a:t>
            </a:r>
            <a:r>
              <a:rPr lang="en-US" sz="2400" dirty="0" smtClean="0">
                <a:cs typeface="Times New Roman" pitchFamily="18" charset="0"/>
              </a:rPr>
              <a:t>[</a:t>
            </a:r>
            <a:r>
              <a:rPr lang="en-US" sz="2400" dirty="0" smtClean="0">
                <a:latin typeface="Courier New" pitchFamily="49" charset="0"/>
                <a:cs typeface="Times New Roman" pitchFamily="18" charset="0"/>
              </a:rPr>
              <a:t>left</a:t>
            </a:r>
            <a:r>
              <a:rPr lang="en-US" sz="2400" dirty="0" smtClean="0">
                <a:cs typeface="Times New Roman" pitchFamily="18" charset="0"/>
              </a:rPr>
              <a:t>…</a:t>
            </a:r>
            <a:r>
              <a:rPr lang="en-US" sz="2400" dirty="0" smtClean="0">
                <a:latin typeface="Courier New" pitchFamily="49" charset="0"/>
                <a:cs typeface="Times New Roman" pitchFamily="18" charset="0"/>
              </a:rPr>
              <a:t>right</a:t>
            </a:r>
            <a:r>
              <a:rPr lang="en-US" sz="2400" dirty="0" smtClean="0">
                <a:cs typeface="Times New Roman" pitchFamily="18" charset="0"/>
              </a:rPr>
              <a:t>] into ascending order.</a:t>
            </a:r>
            <a:r>
              <a:rPr lang="en-US" sz="2400" dirty="0" smtClean="0">
                <a:latin typeface="Courier New" pitchFamily="49" charset="0"/>
                <a:cs typeface="Times New Roman" pitchFamily="18" charset="0"/>
              </a:rPr>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smtClean="0">
                <a:latin typeface="Courier New" pitchFamily="49" charset="0"/>
                <a:cs typeface="Times New Roman" pitchFamily="18" charset="0"/>
              </a:rPr>
              <a:t>if</a:t>
            </a:r>
            <a:r>
              <a:rPr lang="en-US" sz="2400" dirty="0" smtClean="0">
                <a:latin typeface="Courier New" pitchFamily="49" charset="0"/>
                <a:cs typeface="Times New Roman" pitchFamily="18" charset="0"/>
              </a:rPr>
              <a:t> (left &lt; right)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b="1" dirty="0" err="1" smtClean="0">
                <a:latin typeface="Courier New" pitchFamily="49" charset="0"/>
                <a:cs typeface="Times New Roman" pitchFamily="18" charset="0"/>
              </a:rPr>
              <a:t>int</a:t>
            </a:r>
            <a:r>
              <a:rPr lang="en-US" sz="2400" dirty="0" smtClean="0">
                <a:latin typeface="Courier New" pitchFamily="49" charset="0"/>
                <a:cs typeface="Times New Roman" pitchFamily="18" charset="0"/>
              </a:rPr>
              <a:t> p = partition(a, left, right);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quickSort</a:t>
            </a:r>
            <a:r>
              <a:rPr lang="en-US" sz="2400" dirty="0" smtClean="0">
                <a:latin typeface="Courier New" pitchFamily="49" charset="0"/>
                <a:cs typeface="Times New Roman" pitchFamily="18" charset="0"/>
              </a:rPr>
              <a:t>(a, left, p-1);</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r>
              <a:rPr lang="en-US" sz="2400" dirty="0" err="1" smtClean="0">
                <a:latin typeface="Courier New" pitchFamily="49" charset="0"/>
                <a:cs typeface="Times New Roman" pitchFamily="18" charset="0"/>
              </a:rPr>
              <a:t>quickSort</a:t>
            </a:r>
            <a:r>
              <a:rPr lang="en-US" sz="2400" dirty="0" smtClean="0">
                <a:latin typeface="Courier New" pitchFamily="49" charset="0"/>
                <a:cs typeface="Times New Roman" pitchFamily="18" charset="0"/>
              </a:rPr>
              <a:t>(a, p+1, right);</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	}</a:t>
            </a:r>
            <a:br>
              <a:rPr lang="en-US" sz="2400" dirty="0" smtClean="0">
                <a:latin typeface="Courier New" pitchFamily="49" charset="0"/>
                <a:cs typeface="Times New Roman" pitchFamily="18" charset="0"/>
              </a:rPr>
            </a:br>
            <a:r>
              <a:rPr lang="en-US" sz="2400" dirty="0" smtClean="0">
                <a:latin typeface="Courier New" pitchFamily="49" charset="0"/>
                <a:cs typeface="Times New Roman" pitchFamily="18" charset="0"/>
              </a:rPr>
              <a:t>}</a:t>
            </a:r>
          </a:p>
        </p:txBody>
      </p:sp>
      <p:sp>
        <p:nvSpPr>
          <p:cNvPr id="27651" name="Slide Number Placeholder 5"/>
          <p:cNvSpPr>
            <a:spLocks noGrp="1"/>
          </p:cNvSpPr>
          <p:nvPr>
            <p:ph type="sldNum" sz="quarter" idx="4294967295"/>
          </p:nvPr>
        </p:nvSpPr>
        <p:spPr>
          <a:xfrm>
            <a:off x="8686800" y="6400800"/>
            <a:ext cx="457200" cy="304800"/>
          </a:xfrm>
          <a:prstGeom prst="rect">
            <a:avLst/>
          </a:prstGeom>
          <a:noFill/>
        </p:spPr>
        <p:txBody>
          <a:bodyPr/>
          <a:lstStyle/>
          <a:p>
            <a:fld id="{8088C219-7ED4-4025-85DB-BEB5DC816B9E}" type="slidenum">
              <a:rPr lang="en-AU" sz="1800" smtClean="0"/>
              <a:pPr/>
              <a:t>32</a:t>
            </a:fld>
            <a:endParaRPr lang="en-AU" sz="1800" dirty="0" smtClean="0"/>
          </a:p>
        </p:txBody>
      </p:sp>
    </p:spTree>
  </p:cSld>
  <p:clrMapOvr>
    <a:masterClrMapping/>
  </p:clrMapOvr>
  <p:transition>
    <p:cover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bwMode="auto">
          <a:xfrm>
            <a:off x="428596" y="1000108"/>
            <a:ext cx="40386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Quick-sort (8)</a:t>
            </a:r>
            <a:endParaRPr lang="en-GB" sz="3600" b="1" dirty="0" smtClean="0">
              <a:solidFill>
                <a:srgbClr val="FF3300"/>
              </a:solidFill>
              <a:cs typeface="Times New Roman" pitchFamily="18" charset="0"/>
            </a:endParaRPr>
          </a:p>
        </p:txBody>
      </p:sp>
      <p:sp>
        <p:nvSpPr>
          <p:cNvPr id="28677" name="Rectangle 3"/>
          <p:cNvSpPr>
            <a:spLocks noGrp="1" noChangeArrowheads="1"/>
          </p:cNvSpPr>
          <p:nvPr>
            <p:ph idx="1"/>
          </p:nvPr>
        </p:nvSpPr>
        <p:spPr>
          <a:xfrm>
            <a:off x="457200" y="2133600"/>
            <a:ext cx="8382000" cy="4191000"/>
          </a:xfrm>
        </p:spPr>
        <p:txBody>
          <a:bodyPr/>
          <a:lstStyle/>
          <a:p>
            <a:pPr marL="381000" indent="-381000" eaLnBrk="1" hangingPunct="1">
              <a:lnSpc>
                <a:spcPct val="90000"/>
              </a:lnSpc>
              <a:tabLst>
                <a:tab pos="762000" algn="l"/>
                <a:tab pos="1333500" algn="l"/>
                <a:tab pos="2095500" algn="l"/>
              </a:tabLst>
            </a:pPr>
            <a:r>
              <a:rPr lang="en-US" sz="2800" b="1" dirty="0" smtClean="0">
                <a:cs typeface="Times New Roman" pitchFamily="18" charset="0"/>
              </a:rPr>
              <a:t>Partitioning algorithm</a:t>
            </a:r>
            <a:r>
              <a:rPr lang="en-US" sz="2800" dirty="0" smtClean="0">
                <a:cs typeface="Times New Roman" pitchFamily="18" charset="0"/>
              </a:rPr>
              <a:t>:</a:t>
            </a:r>
          </a:p>
          <a:p>
            <a:pPr marL="381000" indent="-381000" eaLnBrk="1" hangingPunct="1">
              <a:lnSpc>
                <a:spcPct val="90000"/>
              </a:lnSpc>
              <a:buFontTx/>
              <a:buNone/>
              <a:tabLst>
                <a:tab pos="762000" algn="l"/>
                <a:tab pos="1333500" algn="l"/>
                <a:tab pos="2095500" algn="l"/>
              </a:tabLst>
            </a:pPr>
            <a:r>
              <a:rPr lang="en-US" sz="2800" dirty="0" smtClean="0">
                <a:cs typeface="Times New Roman" pitchFamily="18" charset="0"/>
              </a:rPr>
              <a:t>	</a:t>
            </a:r>
            <a:r>
              <a:rPr lang="en-US" sz="2400" dirty="0" smtClean="0">
                <a:cs typeface="Times New Roman" pitchFamily="18" charset="0"/>
              </a:rPr>
              <a:t>To partition </a:t>
            </a:r>
            <a:r>
              <a:rPr lang="en-US" sz="2400" i="1" dirty="0" smtClean="0">
                <a:cs typeface="Times New Roman" pitchFamily="18" charset="0"/>
              </a:rPr>
              <a:t>a</a:t>
            </a:r>
            <a:r>
              <a:rPr lang="en-US" sz="2400" dirty="0" smtClean="0">
                <a:cs typeface="Times New Roman" pitchFamily="18" charset="0"/>
              </a:rPr>
              <a:t>[</a:t>
            </a:r>
            <a:r>
              <a:rPr lang="en-US" sz="2400" i="1" dirty="0" smtClean="0">
                <a:cs typeface="Times New Roman" pitchFamily="18" charset="0"/>
              </a:rPr>
              <a:t>left</a:t>
            </a:r>
            <a:r>
              <a:rPr lang="en-US" sz="2400" dirty="0" smtClean="0">
                <a:cs typeface="Times New Roman" pitchFamily="18" charset="0"/>
              </a:rPr>
              <a:t>…</a:t>
            </a:r>
            <a:r>
              <a:rPr lang="en-US" sz="2400" i="1" dirty="0" smtClean="0">
                <a:cs typeface="Times New Roman" pitchFamily="18" charset="0"/>
              </a:rPr>
              <a:t>right</a:t>
            </a:r>
            <a:r>
              <a:rPr lang="en-US" sz="2400" dirty="0" smtClean="0">
                <a:cs typeface="Times New Roman" pitchFamily="18" charset="0"/>
              </a:rPr>
              <a:t>] such that </a:t>
            </a:r>
            <a:r>
              <a:rPr lang="en-US" sz="2400" i="1" dirty="0" smtClean="0">
                <a:cs typeface="Times New Roman" pitchFamily="18" charset="0"/>
              </a:rPr>
              <a:t>a</a:t>
            </a:r>
            <a:r>
              <a:rPr lang="en-US" sz="2400" dirty="0" smtClean="0">
                <a:cs typeface="Times New Roman" pitchFamily="18" charset="0"/>
              </a:rPr>
              <a:t>[</a:t>
            </a:r>
            <a:r>
              <a:rPr lang="en-US" sz="2400" i="1" dirty="0" smtClean="0">
                <a:cs typeface="Times New Roman" pitchFamily="18" charset="0"/>
              </a:rPr>
              <a:t>left</a:t>
            </a:r>
            <a:r>
              <a:rPr lang="en-US" sz="2400" dirty="0" smtClean="0">
                <a:cs typeface="Times New Roman" pitchFamily="18" charset="0"/>
              </a:rPr>
              <a:t>…</a:t>
            </a:r>
            <a:r>
              <a:rPr lang="en-US" sz="2400" i="1" dirty="0" smtClean="0">
                <a:cs typeface="Times New Roman" pitchFamily="18" charset="0"/>
              </a:rPr>
              <a:t>p</a:t>
            </a:r>
            <a:r>
              <a:rPr lang="en-US" sz="2400" dirty="0" smtClean="0">
                <a:cs typeface="Times New Roman" pitchFamily="18" charset="0"/>
              </a:rPr>
              <a:t>–1] are all less than or equal to </a:t>
            </a:r>
            <a:r>
              <a:rPr lang="en-US" sz="2400" i="1" dirty="0" smtClean="0">
                <a:cs typeface="Times New Roman" pitchFamily="18" charset="0"/>
              </a:rPr>
              <a:t>a</a:t>
            </a:r>
            <a:r>
              <a:rPr lang="en-US" sz="2400" dirty="0" smtClean="0">
                <a:cs typeface="Times New Roman" pitchFamily="18" charset="0"/>
              </a:rPr>
              <a:t>[</a:t>
            </a:r>
            <a:r>
              <a:rPr lang="en-US" sz="2400" i="1" dirty="0" smtClean="0">
                <a:cs typeface="Times New Roman" pitchFamily="18" charset="0"/>
              </a:rPr>
              <a:t>p</a:t>
            </a:r>
            <a:r>
              <a:rPr lang="en-US" sz="2400" dirty="0" smtClean="0">
                <a:cs typeface="Times New Roman" pitchFamily="18" charset="0"/>
              </a:rPr>
              <a:t>], and </a:t>
            </a:r>
            <a:r>
              <a:rPr lang="en-US" sz="2400" i="1" dirty="0" smtClean="0">
                <a:cs typeface="Times New Roman" pitchFamily="18" charset="0"/>
              </a:rPr>
              <a:t>a</a:t>
            </a:r>
            <a:r>
              <a:rPr lang="en-US" sz="2400" dirty="0" smtClean="0">
                <a:cs typeface="Times New Roman" pitchFamily="18" charset="0"/>
              </a:rPr>
              <a:t>[</a:t>
            </a:r>
            <a:r>
              <a:rPr lang="en-US" sz="2400" i="1" dirty="0" smtClean="0">
                <a:cs typeface="Times New Roman" pitchFamily="18" charset="0"/>
              </a:rPr>
              <a:t>p</a:t>
            </a:r>
            <a:r>
              <a:rPr lang="en-US" sz="2400" dirty="0" smtClean="0">
                <a:cs typeface="Times New Roman" pitchFamily="18" charset="0"/>
              </a:rPr>
              <a:t>+1…</a:t>
            </a:r>
            <a:r>
              <a:rPr lang="en-US" sz="2400" i="1" dirty="0" smtClean="0">
                <a:cs typeface="Times New Roman" pitchFamily="18" charset="0"/>
              </a:rPr>
              <a:t>right</a:t>
            </a:r>
            <a:r>
              <a:rPr lang="en-US" sz="2400" dirty="0" smtClean="0">
                <a:cs typeface="Times New Roman" pitchFamily="18" charset="0"/>
              </a:rPr>
              <a:t>] are all greater than or equal to </a:t>
            </a:r>
            <a:r>
              <a:rPr lang="en-US" sz="2400" i="1" dirty="0" smtClean="0">
                <a:cs typeface="Times New Roman" pitchFamily="18" charset="0"/>
              </a:rPr>
              <a:t>a</a:t>
            </a:r>
            <a:r>
              <a:rPr lang="en-US" sz="2400" dirty="0" smtClean="0">
                <a:cs typeface="Times New Roman" pitchFamily="18" charset="0"/>
              </a:rPr>
              <a:t>[</a:t>
            </a:r>
            <a:r>
              <a:rPr lang="en-US" sz="2400" i="1" dirty="0" smtClean="0">
                <a:cs typeface="Times New Roman" pitchFamily="18" charset="0"/>
              </a:rPr>
              <a:t>p</a:t>
            </a:r>
            <a:r>
              <a:rPr lang="en-US" sz="2400" dirty="0" smtClean="0">
                <a:cs typeface="Times New Roman" pitchFamily="18" charset="0"/>
              </a:rPr>
              <a:t>]:</a:t>
            </a:r>
          </a:p>
          <a:p>
            <a:pPr marL="381000" indent="-381000" eaLnBrk="1" hangingPunct="1">
              <a:lnSpc>
                <a:spcPct val="90000"/>
              </a:lnSpc>
              <a:spcBef>
                <a:spcPts val="900"/>
              </a:spcBef>
              <a:buFontTx/>
              <a:buNone/>
              <a:tabLst>
                <a:tab pos="762000" algn="l"/>
                <a:tab pos="1333500" algn="l"/>
                <a:tab pos="2095500" algn="l"/>
              </a:tabLst>
            </a:pPr>
            <a:r>
              <a:rPr lang="en-US" sz="2400" dirty="0" smtClean="0">
                <a:cs typeface="Times New Roman" pitchFamily="18" charset="0"/>
              </a:rPr>
              <a:t>	</a:t>
            </a:r>
            <a:r>
              <a:rPr lang="en-US" sz="2200" b="1" dirty="0" smtClean="0">
                <a:solidFill>
                  <a:srgbClr val="0000CC"/>
                </a:solidFill>
                <a:latin typeface="Times" pitchFamily="18" charset="0"/>
                <a:cs typeface="Times New Roman" pitchFamily="18" charset="0"/>
              </a:rPr>
              <a:t>1.	Let </a:t>
            </a:r>
            <a:r>
              <a:rPr lang="en-US" sz="2200" b="1" i="1" dirty="0" smtClean="0">
                <a:solidFill>
                  <a:srgbClr val="0000CC"/>
                </a:solidFill>
                <a:latin typeface="Times" pitchFamily="18" charset="0"/>
                <a:cs typeface="Times New Roman" pitchFamily="18" charset="0"/>
              </a:rPr>
              <a:t>pivot</a:t>
            </a:r>
            <a:r>
              <a:rPr lang="en-US" sz="2200" b="1" dirty="0" smtClean="0">
                <a:solidFill>
                  <a:srgbClr val="0000CC"/>
                </a:solidFill>
                <a:latin typeface="Times" pitchFamily="18" charset="0"/>
                <a:cs typeface="Times New Roman" pitchFamily="18" charset="0"/>
              </a:rPr>
              <a:t> be the value of </a:t>
            </a:r>
            <a:r>
              <a:rPr lang="en-US" sz="2200" b="1" i="1" dirty="0" smtClean="0">
                <a:solidFill>
                  <a:srgbClr val="0000CC"/>
                </a:solidFill>
                <a:latin typeface="Times" pitchFamily="18" charset="0"/>
                <a:cs typeface="Times New Roman" pitchFamily="18" charset="0"/>
              </a:rPr>
              <a:t>a</a:t>
            </a:r>
            <a:r>
              <a:rPr lang="en-US" sz="2200" b="1" dirty="0" smtClean="0">
                <a:solidFill>
                  <a:srgbClr val="0000CC"/>
                </a:solidFill>
                <a:latin typeface="Times" pitchFamily="18" charset="0"/>
                <a:cs typeface="Times New Roman" pitchFamily="18" charset="0"/>
              </a:rPr>
              <a:t>[</a:t>
            </a:r>
            <a:r>
              <a:rPr lang="en-US" sz="2200" b="1" i="1" dirty="0" smtClean="0">
                <a:solidFill>
                  <a:srgbClr val="0000CC"/>
                </a:solidFill>
                <a:latin typeface="Times" pitchFamily="18" charset="0"/>
                <a:cs typeface="Times New Roman" pitchFamily="18" charset="0"/>
              </a:rPr>
              <a:t>left</a:t>
            </a:r>
            <a:r>
              <a:rPr lang="en-US" sz="2200" b="1" dirty="0" smtClean="0">
                <a:solidFill>
                  <a:srgbClr val="0000CC"/>
                </a:solidFill>
                <a:latin typeface="Times" pitchFamily="18" charset="0"/>
                <a:cs typeface="Times New Roman" pitchFamily="18" charset="0"/>
              </a:rPr>
              <a:t>], and set </a:t>
            </a:r>
            <a:r>
              <a:rPr lang="en-US" sz="2200" b="1" i="1" dirty="0" smtClean="0">
                <a:solidFill>
                  <a:srgbClr val="0000CC"/>
                </a:solidFill>
                <a:latin typeface="Times" pitchFamily="18" charset="0"/>
                <a:cs typeface="Times New Roman" pitchFamily="18" charset="0"/>
              </a:rPr>
              <a:t>p</a:t>
            </a:r>
            <a:r>
              <a:rPr lang="en-US" sz="2200" b="1" dirty="0" smtClean="0">
                <a:solidFill>
                  <a:srgbClr val="0000CC"/>
                </a:solidFill>
                <a:latin typeface="Times" pitchFamily="18" charset="0"/>
                <a:cs typeface="Times New Roman" pitchFamily="18" charset="0"/>
              </a:rPr>
              <a:t> = </a:t>
            </a:r>
            <a:r>
              <a:rPr lang="en-US" sz="2200" b="1" i="1" dirty="0" smtClean="0">
                <a:solidFill>
                  <a:srgbClr val="0000CC"/>
                </a:solidFill>
                <a:latin typeface="Times" pitchFamily="18" charset="0"/>
                <a:cs typeface="Times New Roman" pitchFamily="18" charset="0"/>
              </a:rPr>
              <a:t>left</a:t>
            </a:r>
            <a:r>
              <a:rPr lang="en-US" sz="2200" b="1" dirty="0" smtClean="0">
                <a:solidFill>
                  <a:srgbClr val="0000CC"/>
                </a:solidFill>
                <a:latin typeface="Times" pitchFamily="18" charset="0"/>
                <a:cs typeface="Times New Roman" pitchFamily="18" charset="0"/>
              </a:rPr>
              <a:t>.</a:t>
            </a:r>
            <a:br>
              <a:rPr lang="en-US" sz="2200" b="1" dirty="0" smtClean="0">
                <a:solidFill>
                  <a:srgbClr val="0000CC"/>
                </a:solidFill>
                <a:latin typeface="Times" pitchFamily="18" charset="0"/>
                <a:cs typeface="Times New Roman" pitchFamily="18" charset="0"/>
              </a:rPr>
            </a:br>
            <a:r>
              <a:rPr lang="en-US" sz="2200" b="1" dirty="0" smtClean="0">
                <a:solidFill>
                  <a:srgbClr val="0000CC"/>
                </a:solidFill>
                <a:latin typeface="Times" pitchFamily="18" charset="0"/>
                <a:cs typeface="Times New Roman" pitchFamily="18" charset="0"/>
              </a:rPr>
              <a:t>2.	For </a:t>
            </a:r>
            <a:r>
              <a:rPr lang="en-US" sz="2200" b="1" i="1" dirty="0" smtClean="0">
                <a:solidFill>
                  <a:srgbClr val="0000CC"/>
                </a:solidFill>
                <a:latin typeface="Times" pitchFamily="18" charset="0"/>
                <a:cs typeface="Times New Roman" pitchFamily="18" charset="0"/>
              </a:rPr>
              <a:t>r</a:t>
            </a:r>
            <a:r>
              <a:rPr lang="en-US" sz="2200" b="1" dirty="0" smtClean="0">
                <a:solidFill>
                  <a:srgbClr val="0000CC"/>
                </a:solidFill>
                <a:latin typeface="Times" pitchFamily="18" charset="0"/>
                <a:cs typeface="Times New Roman" pitchFamily="18" charset="0"/>
              </a:rPr>
              <a:t> = </a:t>
            </a:r>
            <a:r>
              <a:rPr lang="en-US" sz="2200" b="1" i="1" dirty="0" smtClean="0">
                <a:solidFill>
                  <a:srgbClr val="0000CC"/>
                </a:solidFill>
                <a:latin typeface="Times" pitchFamily="18" charset="0"/>
                <a:cs typeface="Times New Roman" pitchFamily="18" charset="0"/>
              </a:rPr>
              <a:t>left</a:t>
            </a:r>
            <a:r>
              <a:rPr lang="en-US" sz="2200" b="1" dirty="0" smtClean="0">
                <a:solidFill>
                  <a:srgbClr val="0000CC"/>
                </a:solidFill>
                <a:latin typeface="Times" pitchFamily="18" charset="0"/>
                <a:cs typeface="Times New Roman" pitchFamily="18" charset="0"/>
              </a:rPr>
              <a:t>+1, …, </a:t>
            </a:r>
            <a:r>
              <a:rPr lang="en-US" sz="2200" b="1" i="1" dirty="0" smtClean="0">
                <a:solidFill>
                  <a:srgbClr val="0000CC"/>
                </a:solidFill>
                <a:latin typeface="Times" pitchFamily="18" charset="0"/>
                <a:cs typeface="Times New Roman" pitchFamily="18" charset="0"/>
              </a:rPr>
              <a:t>right</a:t>
            </a:r>
            <a:r>
              <a:rPr lang="en-US" sz="2200" b="1" dirty="0" smtClean="0">
                <a:solidFill>
                  <a:srgbClr val="0000CC"/>
                </a:solidFill>
                <a:latin typeface="Times" pitchFamily="18" charset="0"/>
                <a:cs typeface="Times New Roman" pitchFamily="18" charset="0"/>
              </a:rPr>
              <a:t>, repeat:</a:t>
            </a:r>
            <a:br>
              <a:rPr lang="en-US" sz="2200" b="1" dirty="0" smtClean="0">
                <a:solidFill>
                  <a:srgbClr val="0000CC"/>
                </a:solidFill>
                <a:latin typeface="Times" pitchFamily="18" charset="0"/>
                <a:cs typeface="Times New Roman" pitchFamily="18" charset="0"/>
              </a:rPr>
            </a:br>
            <a:r>
              <a:rPr lang="en-US" sz="2200" b="1" dirty="0" smtClean="0">
                <a:solidFill>
                  <a:srgbClr val="0000CC"/>
                </a:solidFill>
                <a:latin typeface="Times" pitchFamily="18" charset="0"/>
                <a:cs typeface="Times New Roman" pitchFamily="18" charset="0"/>
              </a:rPr>
              <a:t>	2.1.	If </a:t>
            </a:r>
            <a:r>
              <a:rPr lang="en-US" sz="2200" b="1" i="1" dirty="0" smtClean="0">
                <a:solidFill>
                  <a:srgbClr val="0000CC"/>
                </a:solidFill>
                <a:latin typeface="Times" pitchFamily="18" charset="0"/>
                <a:cs typeface="Times New Roman" pitchFamily="18" charset="0"/>
              </a:rPr>
              <a:t>a</a:t>
            </a:r>
            <a:r>
              <a:rPr lang="en-US" sz="2200" b="1" dirty="0" smtClean="0">
                <a:solidFill>
                  <a:srgbClr val="0000CC"/>
                </a:solidFill>
                <a:latin typeface="Times" pitchFamily="18" charset="0"/>
                <a:cs typeface="Times New Roman" pitchFamily="18" charset="0"/>
              </a:rPr>
              <a:t>[</a:t>
            </a:r>
            <a:r>
              <a:rPr lang="en-US" sz="2200" b="1" i="1" dirty="0" smtClean="0">
                <a:solidFill>
                  <a:srgbClr val="0000CC"/>
                </a:solidFill>
                <a:latin typeface="Times" pitchFamily="18" charset="0"/>
                <a:cs typeface="Times New Roman" pitchFamily="18" charset="0"/>
              </a:rPr>
              <a:t>r</a:t>
            </a:r>
            <a:r>
              <a:rPr lang="en-US" sz="2200" b="1" dirty="0" smtClean="0">
                <a:solidFill>
                  <a:srgbClr val="0000CC"/>
                </a:solidFill>
                <a:latin typeface="Times" pitchFamily="18" charset="0"/>
                <a:cs typeface="Times New Roman" pitchFamily="18" charset="0"/>
              </a:rPr>
              <a:t>] is less than </a:t>
            </a:r>
            <a:r>
              <a:rPr lang="en-US" sz="2200" b="1" i="1" dirty="0" smtClean="0">
                <a:solidFill>
                  <a:srgbClr val="0000CC"/>
                </a:solidFill>
                <a:latin typeface="Times" pitchFamily="18" charset="0"/>
                <a:cs typeface="Times New Roman" pitchFamily="18" charset="0"/>
              </a:rPr>
              <a:t>pivot</a:t>
            </a:r>
            <a:r>
              <a:rPr lang="en-US" sz="2200" b="1" dirty="0" smtClean="0">
                <a:solidFill>
                  <a:srgbClr val="0000CC"/>
                </a:solidFill>
                <a:latin typeface="Times" pitchFamily="18" charset="0"/>
                <a:cs typeface="Times New Roman" pitchFamily="18" charset="0"/>
              </a:rPr>
              <a:t>:</a:t>
            </a:r>
            <a:br>
              <a:rPr lang="en-US" sz="2200" b="1" dirty="0" smtClean="0">
                <a:solidFill>
                  <a:srgbClr val="0000CC"/>
                </a:solidFill>
                <a:latin typeface="Times" pitchFamily="18" charset="0"/>
                <a:cs typeface="Times New Roman" pitchFamily="18" charset="0"/>
              </a:rPr>
            </a:br>
            <a:r>
              <a:rPr lang="en-US" sz="2200" b="1" dirty="0" smtClean="0">
                <a:solidFill>
                  <a:srgbClr val="0000CC"/>
                </a:solidFill>
                <a:latin typeface="Times" pitchFamily="18" charset="0"/>
                <a:cs typeface="Times New Roman" pitchFamily="18" charset="0"/>
              </a:rPr>
              <a:t>		2.1.1. Copy </a:t>
            </a:r>
            <a:r>
              <a:rPr lang="en-US" sz="2200" b="1" i="1" dirty="0" smtClean="0">
                <a:solidFill>
                  <a:srgbClr val="0000CC"/>
                </a:solidFill>
                <a:latin typeface="Times" pitchFamily="18" charset="0"/>
                <a:cs typeface="Times New Roman" pitchFamily="18" charset="0"/>
              </a:rPr>
              <a:t>a</a:t>
            </a:r>
            <a:r>
              <a:rPr lang="en-US" sz="2200" b="1" dirty="0" smtClean="0">
                <a:solidFill>
                  <a:srgbClr val="0000CC"/>
                </a:solidFill>
                <a:latin typeface="Times" pitchFamily="18" charset="0"/>
                <a:cs typeface="Times New Roman" pitchFamily="18" charset="0"/>
              </a:rPr>
              <a:t>[</a:t>
            </a:r>
            <a:r>
              <a:rPr lang="en-US" sz="2200" b="1" i="1" dirty="0" smtClean="0">
                <a:solidFill>
                  <a:srgbClr val="0000CC"/>
                </a:solidFill>
                <a:latin typeface="Times" pitchFamily="18" charset="0"/>
                <a:cs typeface="Times New Roman" pitchFamily="18" charset="0"/>
              </a:rPr>
              <a:t>r</a:t>
            </a:r>
            <a:r>
              <a:rPr lang="en-US" sz="2200" b="1" dirty="0" smtClean="0">
                <a:solidFill>
                  <a:srgbClr val="0000CC"/>
                </a:solidFill>
                <a:latin typeface="Times" pitchFamily="18" charset="0"/>
                <a:cs typeface="Times New Roman" pitchFamily="18" charset="0"/>
              </a:rPr>
              <a:t>] into </a:t>
            </a:r>
            <a:r>
              <a:rPr lang="en-US" sz="2200" b="1" i="1" dirty="0" smtClean="0">
                <a:solidFill>
                  <a:srgbClr val="0000CC"/>
                </a:solidFill>
                <a:latin typeface="Times" pitchFamily="18" charset="0"/>
                <a:cs typeface="Times New Roman" pitchFamily="18" charset="0"/>
              </a:rPr>
              <a:t>a</a:t>
            </a:r>
            <a:r>
              <a:rPr lang="en-US" sz="2200" b="1" dirty="0" smtClean="0">
                <a:solidFill>
                  <a:srgbClr val="0000CC"/>
                </a:solidFill>
                <a:latin typeface="Times" pitchFamily="18" charset="0"/>
                <a:cs typeface="Times New Roman" pitchFamily="18" charset="0"/>
              </a:rPr>
              <a:t>[</a:t>
            </a:r>
            <a:r>
              <a:rPr lang="en-US" sz="2200" b="1" i="1" dirty="0" smtClean="0">
                <a:solidFill>
                  <a:srgbClr val="0000CC"/>
                </a:solidFill>
                <a:latin typeface="Times" pitchFamily="18" charset="0"/>
                <a:cs typeface="Times New Roman" pitchFamily="18" charset="0"/>
              </a:rPr>
              <a:t>p</a:t>
            </a:r>
            <a:r>
              <a:rPr lang="en-US" sz="2200" b="1" dirty="0" smtClean="0">
                <a:solidFill>
                  <a:srgbClr val="0000CC"/>
                </a:solidFill>
                <a:latin typeface="Times" pitchFamily="18" charset="0"/>
                <a:cs typeface="Times New Roman" pitchFamily="18" charset="0"/>
              </a:rPr>
              <a:t>], </a:t>
            </a:r>
            <a:r>
              <a:rPr lang="en-US" sz="2200" b="1" i="1" dirty="0" smtClean="0">
                <a:solidFill>
                  <a:srgbClr val="0000CC"/>
                </a:solidFill>
                <a:latin typeface="Times" pitchFamily="18" charset="0"/>
                <a:cs typeface="Times New Roman" pitchFamily="18" charset="0"/>
              </a:rPr>
              <a:t>a</a:t>
            </a:r>
            <a:r>
              <a:rPr lang="en-US" sz="2200" b="1" dirty="0" smtClean="0">
                <a:solidFill>
                  <a:srgbClr val="0000CC"/>
                </a:solidFill>
                <a:latin typeface="Times" pitchFamily="18" charset="0"/>
                <a:cs typeface="Times New Roman" pitchFamily="18" charset="0"/>
              </a:rPr>
              <a:t>[</a:t>
            </a:r>
            <a:r>
              <a:rPr lang="en-US" sz="2200" b="1" i="1" dirty="0" smtClean="0">
                <a:solidFill>
                  <a:srgbClr val="0000CC"/>
                </a:solidFill>
                <a:latin typeface="Times" pitchFamily="18" charset="0"/>
                <a:cs typeface="Times New Roman" pitchFamily="18" charset="0"/>
              </a:rPr>
              <a:t>p</a:t>
            </a:r>
            <a:r>
              <a:rPr lang="en-US" sz="2200" b="1" dirty="0" smtClean="0">
                <a:solidFill>
                  <a:srgbClr val="0000CC"/>
                </a:solidFill>
                <a:latin typeface="Times" pitchFamily="18" charset="0"/>
                <a:cs typeface="Times New Roman" pitchFamily="18" charset="0"/>
              </a:rPr>
              <a:t>+1] into </a:t>
            </a:r>
            <a:r>
              <a:rPr lang="en-US" sz="2200" b="1" i="1" dirty="0" smtClean="0">
                <a:solidFill>
                  <a:srgbClr val="0000CC"/>
                </a:solidFill>
                <a:latin typeface="Times" pitchFamily="18" charset="0"/>
                <a:cs typeface="Times New Roman" pitchFamily="18" charset="0"/>
              </a:rPr>
              <a:t>a</a:t>
            </a:r>
            <a:r>
              <a:rPr lang="en-US" sz="2200" b="1" dirty="0" smtClean="0">
                <a:solidFill>
                  <a:srgbClr val="0000CC"/>
                </a:solidFill>
                <a:latin typeface="Times" pitchFamily="18" charset="0"/>
                <a:cs typeface="Times New Roman" pitchFamily="18" charset="0"/>
              </a:rPr>
              <a:t>[</a:t>
            </a:r>
            <a:r>
              <a:rPr lang="en-US" sz="2200" b="1" i="1" dirty="0" smtClean="0">
                <a:solidFill>
                  <a:srgbClr val="0000CC"/>
                </a:solidFill>
                <a:latin typeface="Times" pitchFamily="18" charset="0"/>
                <a:cs typeface="Times New Roman" pitchFamily="18" charset="0"/>
              </a:rPr>
              <a:t>r</a:t>
            </a:r>
            <a:r>
              <a:rPr lang="en-US" sz="2200" b="1" dirty="0" smtClean="0">
                <a:solidFill>
                  <a:srgbClr val="0000CC"/>
                </a:solidFill>
                <a:latin typeface="Times" pitchFamily="18" charset="0"/>
                <a:cs typeface="Times New Roman" pitchFamily="18" charset="0"/>
              </a:rPr>
              <a:t>], </a:t>
            </a:r>
            <a:br>
              <a:rPr lang="en-US" sz="2200" b="1" dirty="0" smtClean="0">
                <a:solidFill>
                  <a:srgbClr val="0000CC"/>
                </a:solidFill>
                <a:latin typeface="Times" pitchFamily="18" charset="0"/>
                <a:cs typeface="Times New Roman" pitchFamily="18" charset="0"/>
              </a:rPr>
            </a:br>
            <a:r>
              <a:rPr lang="en-US" sz="2200" b="1" dirty="0" smtClean="0">
                <a:solidFill>
                  <a:srgbClr val="0000CC"/>
                </a:solidFill>
                <a:latin typeface="Times" pitchFamily="18" charset="0"/>
                <a:cs typeface="Times New Roman" pitchFamily="18" charset="0"/>
              </a:rPr>
              <a:t>			 and </a:t>
            </a:r>
            <a:r>
              <a:rPr lang="en-US" sz="2200" b="1" i="1" dirty="0" smtClean="0">
                <a:solidFill>
                  <a:srgbClr val="0000CC"/>
                </a:solidFill>
                <a:latin typeface="Times" pitchFamily="18" charset="0"/>
                <a:cs typeface="Times New Roman" pitchFamily="18" charset="0"/>
              </a:rPr>
              <a:t>pivot</a:t>
            </a:r>
            <a:r>
              <a:rPr lang="en-US" sz="2200" b="1" dirty="0" smtClean="0">
                <a:solidFill>
                  <a:srgbClr val="0000CC"/>
                </a:solidFill>
                <a:latin typeface="Times" pitchFamily="18" charset="0"/>
                <a:cs typeface="Times New Roman" pitchFamily="18" charset="0"/>
              </a:rPr>
              <a:t> into </a:t>
            </a:r>
            <a:r>
              <a:rPr lang="en-US" sz="2200" b="1" i="1" dirty="0" smtClean="0">
                <a:solidFill>
                  <a:srgbClr val="0000CC"/>
                </a:solidFill>
                <a:latin typeface="Times" pitchFamily="18" charset="0"/>
                <a:cs typeface="Times New Roman" pitchFamily="18" charset="0"/>
              </a:rPr>
              <a:t>a</a:t>
            </a:r>
            <a:r>
              <a:rPr lang="en-US" sz="2200" b="1" dirty="0" smtClean="0">
                <a:solidFill>
                  <a:srgbClr val="0000CC"/>
                </a:solidFill>
                <a:latin typeface="Times" pitchFamily="18" charset="0"/>
                <a:cs typeface="Times New Roman" pitchFamily="18" charset="0"/>
              </a:rPr>
              <a:t>[</a:t>
            </a:r>
            <a:r>
              <a:rPr lang="en-US" sz="2200" b="1" i="1" dirty="0" smtClean="0">
                <a:solidFill>
                  <a:srgbClr val="0000CC"/>
                </a:solidFill>
                <a:latin typeface="Times" pitchFamily="18" charset="0"/>
                <a:cs typeface="Times New Roman" pitchFamily="18" charset="0"/>
              </a:rPr>
              <a:t>p</a:t>
            </a:r>
            <a:r>
              <a:rPr lang="en-US" sz="2200" b="1" dirty="0" smtClean="0">
                <a:solidFill>
                  <a:srgbClr val="0000CC"/>
                </a:solidFill>
                <a:latin typeface="Times" pitchFamily="18" charset="0"/>
                <a:cs typeface="Times New Roman" pitchFamily="18" charset="0"/>
              </a:rPr>
              <a:t>+1].</a:t>
            </a:r>
            <a:br>
              <a:rPr lang="en-US" sz="2200" b="1" dirty="0" smtClean="0">
                <a:solidFill>
                  <a:srgbClr val="0000CC"/>
                </a:solidFill>
                <a:latin typeface="Times" pitchFamily="18" charset="0"/>
                <a:cs typeface="Times New Roman" pitchFamily="18" charset="0"/>
              </a:rPr>
            </a:br>
            <a:r>
              <a:rPr lang="en-US" sz="2200" b="1" dirty="0" smtClean="0">
                <a:solidFill>
                  <a:srgbClr val="0000CC"/>
                </a:solidFill>
                <a:latin typeface="Times" pitchFamily="18" charset="0"/>
                <a:cs typeface="Times New Roman" pitchFamily="18" charset="0"/>
              </a:rPr>
              <a:t>		2.1.2.	Increment </a:t>
            </a:r>
            <a:r>
              <a:rPr lang="en-US" sz="2200" b="1" i="1" dirty="0" smtClean="0">
                <a:solidFill>
                  <a:srgbClr val="0000CC"/>
                </a:solidFill>
                <a:latin typeface="Times" pitchFamily="18" charset="0"/>
                <a:cs typeface="Times New Roman" pitchFamily="18" charset="0"/>
              </a:rPr>
              <a:t>p</a:t>
            </a:r>
            <a:r>
              <a:rPr lang="en-US" sz="2200" b="1" dirty="0" smtClean="0">
                <a:solidFill>
                  <a:srgbClr val="0000CC"/>
                </a:solidFill>
                <a:latin typeface="Times" pitchFamily="18" charset="0"/>
                <a:cs typeface="Times New Roman" pitchFamily="18" charset="0"/>
              </a:rPr>
              <a:t>. </a:t>
            </a:r>
            <a:br>
              <a:rPr lang="en-US" sz="2200" b="1" dirty="0" smtClean="0">
                <a:solidFill>
                  <a:srgbClr val="0000CC"/>
                </a:solidFill>
                <a:latin typeface="Times" pitchFamily="18" charset="0"/>
                <a:cs typeface="Times New Roman" pitchFamily="18" charset="0"/>
              </a:rPr>
            </a:br>
            <a:r>
              <a:rPr lang="en-US" sz="2200" b="1" dirty="0" smtClean="0">
                <a:solidFill>
                  <a:srgbClr val="0000CC"/>
                </a:solidFill>
                <a:latin typeface="Times" pitchFamily="18" charset="0"/>
                <a:cs typeface="Times New Roman" pitchFamily="18" charset="0"/>
              </a:rPr>
              <a:t>3.	Terminate with answer </a:t>
            </a:r>
            <a:r>
              <a:rPr lang="en-US" sz="2200" b="1" i="1" dirty="0" smtClean="0">
                <a:solidFill>
                  <a:srgbClr val="0000CC"/>
                </a:solidFill>
                <a:latin typeface="Times" pitchFamily="18" charset="0"/>
                <a:cs typeface="Times New Roman" pitchFamily="18" charset="0"/>
              </a:rPr>
              <a:t>p</a:t>
            </a:r>
            <a:r>
              <a:rPr lang="en-US" sz="2200" b="1" dirty="0" smtClean="0">
                <a:solidFill>
                  <a:srgbClr val="0000CC"/>
                </a:solidFill>
                <a:latin typeface="Times" pitchFamily="18" charset="0"/>
                <a:cs typeface="Times New Roman" pitchFamily="18" charset="0"/>
              </a:rPr>
              <a:t>.</a:t>
            </a:r>
            <a:endParaRPr lang="en-US" sz="2200" b="1" dirty="0" smtClean="0">
              <a:solidFill>
                <a:srgbClr val="0000CC"/>
              </a:solidFill>
              <a:cs typeface="Times New Roman" pitchFamily="18" charset="0"/>
            </a:endParaRPr>
          </a:p>
          <a:p>
            <a:pPr marL="381000" indent="-381000" eaLnBrk="1" hangingPunct="1">
              <a:lnSpc>
                <a:spcPct val="90000"/>
              </a:lnSpc>
              <a:tabLst>
                <a:tab pos="762000" algn="l"/>
                <a:tab pos="1333500" algn="l"/>
                <a:tab pos="2095500" algn="l"/>
              </a:tabLst>
            </a:pPr>
            <a:r>
              <a:rPr lang="en-US" sz="2400" dirty="0" smtClean="0">
                <a:cs typeface="Times New Roman" pitchFamily="18" charset="0"/>
              </a:rPr>
              <a:t>Note that other (and better) partitioning algorithms exist.</a:t>
            </a:r>
          </a:p>
        </p:txBody>
      </p:sp>
      <p:sp>
        <p:nvSpPr>
          <p:cNvPr id="28675" name="Slide Number Placeholder 5"/>
          <p:cNvSpPr>
            <a:spLocks noGrp="1"/>
          </p:cNvSpPr>
          <p:nvPr>
            <p:ph type="sldNum" sz="quarter" idx="4294967295"/>
          </p:nvPr>
        </p:nvSpPr>
        <p:spPr>
          <a:xfrm>
            <a:off x="8686800" y="6400800"/>
            <a:ext cx="457200" cy="304800"/>
          </a:xfrm>
          <a:prstGeom prst="rect">
            <a:avLst/>
          </a:prstGeom>
          <a:noFill/>
        </p:spPr>
        <p:txBody>
          <a:bodyPr/>
          <a:lstStyle/>
          <a:p>
            <a:fld id="{1D76DF8B-5758-4B2F-B729-FC0FF0CA59F7}" type="slidenum">
              <a:rPr lang="en-AU" sz="1800" smtClean="0"/>
              <a:pPr/>
              <a:t>33</a:t>
            </a:fld>
            <a:endParaRPr lang="en-AU" sz="1800" dirty="0" smtClean="0"/>
          </a:p>
        </p:txBody>
      </p:sp>
    </p:spTree>
  </p:cSld>
  <p:clrMapOvr>
    <a:masterClrMapping/>
  </p:clrMapOvr>
  <p:transition>
    <p:cover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bwMode="auto">
          <a:xfrm>
            <a:off x="500034" y="1071546"/>
            <a:ext cx="43434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Quick-sort (9)</a:t>
            </a:r>
            <a:endParaRPr lang="en-GB" sz="3600" b="1" dirty="0" smtClean="0">
              <a:solidFill>
                <a:srgbClr val="FF3300"/>
              </a:solidFill>
              <a:cs typeface="Times New Roman" pitchFamily="18" charset="0"/>
            </a:endParaRPr>
          </a:p>
        </p:txBody>
      </p:sp>
      <p:sp>
        <p:nvSpPr>
          <p:cNvPr id="29701" name="Rectangle 3"/>
          <p:cNvSpPr>
            <a:spLocks noGrp="1" noChangeArrowheads="1"/>
          </p:cNvSpPr>
          <p:nvPr>
            <p:ph idx="1"/>
          </p:nvPr>
        </p:nvSpPr>
        <p:spPr>
          <a:xfrm>
            <a:off x="762000" y="2514600"/>
            <a:ext cx="4648200" cy="685800"/>
          </a:xfrm>
        </p:spPr>
        <p:txBody>
          <a:bodyPr/>
          <a:lstStyle/>
          <a:p>
            <a:pPr marL="381000" indent="-381000" eaLnBrk="1" hangingPunct="1"/>
            <a:r>
              <a:rPr lang="en-US" smtClean="0">
                <a:cs typeface="Times New Roman" pitchFamily="18" charset="0"/>
              </a:rPr>
              <a:t>Loop invariant:</a:t>
            </a:r>
          </a:p>
        </p:txBody>
      </p:sp>
      <p:sp>
        <p:nvSpPr>
          <p:cNvPr id="29699" name="Slide Number Placeholder 5"/>
          <p:cNvSpPr>
            <a:spLocks noGrp="1"/>
          </p:cNvSpPr>
          <p:nvPr>
            <p:ph type="sldNum" sz="quarter" idx="4294967295"/>
          </p:nvPr>
        </p:nvSpPr>
        <p:spPr>
          <a:xfrm>
            <a:off x="8686800" y="6400800"/>
            <a:ext cx="457200" cy="304800"/>
          </a:xfrm>
          <a:prstGeom prst="rect">
            <a:avLst/>
          </a:prstGeom>
          <a:noFill/>
        </p:spPr>
        <p:txBody>
          <a:bodyPr/>
          <a:lstStyle/>
          <a:p>
            <a:fld id="{0A320596-529C-41F4-A0FC-560D8DAC0A13}" type="slidenum">
              <a:rPr lang="en-AU" sz="1800" smtClean="0"/>
              <a:pPr/>
              <a:t>34</a:t>
            </a:fld>
            <a:endParaRPr lang="en-AU" sz="1800" dirty="0" smtClean="0"/>
          </a:p>
        </p:txBody>
      </p:sp>
      <p:grpSp>
        <p:nvGrpSpPr>
          <p:cNvPr id="29702" name="Group 4"/>
          <p:cNvGrpSpPr>
            <a:grpSpLocks/>
          </p:cNvGrpSpPr>
          <p:nvPr/>
        </p:nvGrpSpPr>
        <p:grpSpPr bwMode="auto">
          <a:xfrm>
            <a:off x="990600" y="4343400"/>
            <a:ext cx="7620000" cy="762000"/>
            <a:chOff x="768" y="1776"/>
            <a:chExt cx="4800" cy="480"/>
          </a:xfrm>
        </p:grpSpPr>
        <p:sp>
          <p:nvSpPr>
            <p:cNvPr id="29726" name="Freeform 5"/>
            <p:cNvSpPr>
              <a:spLocks/>
            </p:cNvSpPr>
            <p:nvPr/>
          </p:nvSpPr>
          <p:spPr bwMode="auto">
            <a:xfrm>
              <a:off x="768" y="1776"/>
              <a:ext cx="1392" cy="121"/>
            </a:xfrm>
            <a:custGeom>
              <a:avLst/>
              <a:gdLst>
                <a:gd name="T0" fmla="*/ 0 w 1513"/>
                <a:gd name="T1" fmla="*/ 0 h 126"/>
                <a:gd name="T2" fmla="*/ 1 w 1513"/>
                <a:gd name="T3" fmla="*/ 12 h 126"/>
                <a:gd name="T4" fmla="*/ 6 w 1513"/>
                <a:gd name="T5" fmla="*/ 12 h 126"/>
                <a:gd name="T6" fmla="*/ 6 w 1513"/>
                <a:gd name="T7" fmla="*/ 21 h 126"/>
                <a:gd name="T8" fmla="*/ 13 w 1513"/>
                <a:gd name="T9" fmla="*/ 27 h 126"/>
                <a:gd name="T10" fmla="*/ 18 w 1513"/>
                <a:gd name="T11" fmla="*/ 31 h 126"/>
                <a:gd name="T12" fmla="*/ 26 w 1513"/>
                <a:gd name="T13" fmla="*/ 34 h 126"/>
                <a:gd name="T14" fmla="*/ 34 w 1513"/>
                <a:gd name="T15" fmla="*/ 35 h 126"/>
                <a:gd name="T16" fmla="*/ 42 w 1513"/>
                <a:gd name="T17" fmla="*/ 36 h 126"/>
                <a:gd name="T18" fmla="*/ 213 w 1513"/>
                <a:gd name="T19" fmla="*/ 36 h 126"/>
                <a:gd name="T20" fmla="*/ 221 w 1513"/>
                <a:gd name="T21" fmla="*/ 37 h 126"/>
                <a:gd name="T22" fmla="*/ 229 w 1513"/>
                <a:gd name="T23" fmla="*/ 39 h 126"/>
                <a:gd name="T24" fmla="*/ 238 w 1513"/>
                <a:gd name="T25" fmla="*/ 43 h 126"/>
                <a:gd name="T26" fmla="*/ 243 w 1513"/>
                <a:gd name="T27" fmla="*/ 49 h 126"/>
                <a:gd name="T28" fmla="*/ 247 w 1513"/>
                <a:gd name="T29" fmla="*/ 54 h 126"/>
                <a:gd name="T30" fmla="*/ 252 w 1513"/>
                <a:gd name="T31" fmla="*/ 59 h 126"/>
                <a:gd name="T32" fmla="*/ 255 w 1513"/>
                <a:gd name="T33" fmla="*/ 67 h 126"/>
                <a:gd name="T34" fmla="*/ 256 w 1513"/>
                <a:gd name="T35" fmla="*/ 75 h 126"/>
                <a:gd name="T36" fmla="*/ 256 w 1513"/>
                <a:gd name="T37" fmla="*/ 67 h 126"/>
                <a:gd name="T38" fmla="*/ 259 w 1513"/>
                <a:gd name="T39" fmla="*/ 59 h 126"/>
                <a:gd name="T40" fmla="*/ 262 w 1513"/>
                <a:gd name="T41" fmla="*/ 54 h 126"/>
                <a:gd name="T42" fmla="*/ 269 w 1513"/>
                <a:gd name="T43" fmla="*/ 49 h 126"/>
                <a:gd name="T44" fmla="*/ 274 w 1513"/>
                <a:gd name="T45" fmla="*/ 43 h 126"/>
                <a:gd name="T46" fmla="*/ 282 w 1513"/>
                <a:gd name="T47" fmla="*/ 39 h 126"/>
                <a:gd name="T48" fmla="*/ 291 w 1513"/>
                <a:gd name="T49" fmla="*/ 37 h 126"/>
                <a:gd name="T50" fmla="*/ 299 w 1513"/>
                <a:gd name="T51" fmla="*/ 36 h 126"/>
                <a:gd name="T52" fmla="*/ 470 w 1513"/>
                <a:gd name="T53" fmla="*/ 36 h 126"/>
                <a:gd name="T54" fmla="*/ 478 w 1513"/>
                <a:gd name="T55" fmla="*/ 35 h 126"/>
                <a:gd name="T56" fmla="*/ 485 w 1513"/>
                <a:gd name="T57" fmla="*/ 34 h 126"/>
                <a:gd name="T58" fmla="*/ 492 w 1513"/>
                <a:gd name="T59" fmla="*/ 31 h 126"/>
                <a:gd name="T60" fmla="*/ 499 w 1513"/>
                <a:gd name="T61" fmla="*/ 27 h 126"/>
                <a:gd name="T62" fmla="*/ 505 w 1513"/>
                <a:gd name="T63" fmla="*/ 21 h 126"/>
                <a:gd name="T64" fmla="*/ 508 w 1513"/>
                <a:gd name="T65" fmla="*/ 12 h 126"/>
                <a:gd name="T66" fmla="*/ 512 w 1513"/>
                <a:gd name="T67" fmla="*/ 12 h 126"/>
                <a:gd name="T68" fmla="*/ 512 w 1513"/>
                <a:gd name="T69" fmla="*/ 0 h 1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13"/>
                <a:gd name="T106" fmla="*/ 0 h 126"/>
                <a:gd name="T107" fmla="*/ 1513 w 1513"/>
                <a:gd name="T108" fmla="*/ 126 h 1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13" h="126">
                  <a:moveTo>
                    <a:pt x="0" y="0"/>
                  </a:moveTo>
                  <a:lnTo>
                    <a:pt x="1" y="12"/>
                  </a:lnTo>
                  <a:lnTo>
                    <a:pt x="10" y="25"/>
                  </a:lnTo>
                  <a:lnTo>
                    <a:pt x="21" y="34"/>
                  </a:lnTo>
                  <a:lnTo>
                    <a:pt x="37" y="44"/>
                  </a:lnTo>
                  <a:lnTo>
                    <a:pt x="54" y="51"/>
                  </a:lnTo>
                  <a:lnTo>
                    <a:pt x="76" y="57"/>
                  </a:lnTo>
                  <a:lnTo>
                    <a:pt x="100" y="60"/>
                  </a:lnTo>
                  <a:lnTo>
                    <a:pt x="125" y="62"/>
                  </a:lnTo>
                  <a:lnTo>
                    <a:pt x="630" y="62"/>
                  </a:lnTo>
                  <a:lnTo>
                    <a:pt x="655" y="64"/>
                  </a:lnTo>
                  <a:lnTo>
                    <a:pt x="679" y="67"/>
                  </a:lnTo>
                  <a:lnTo>
                    <a:pt x="701" y="72"/>
                  </a:lnTo>
                  <a:lnTo>
                    <a:pt x="718" y="81"/>
                  </a:lnTo>
                  <a:lnTo>
                    <a:pt x="734" y="90"/>
                  </a:lnTo>
                  <a:lnTo>
                    <a:pt x="745" y="101"/>
                  </a:lnTo>
                  <a:lnTo>
                    <a:pt x="754" y="113"/>
                  </a:lnTo>
                  <a:lnTo>
                    <a:pt x="755" y="126"/>
                  </a:lnTo>
                  <a:lnTo>
                    <a:pt x="757" y="113"/>
                  </a:lnTo>
                  <a:lnTo>
                    <a:pt x="766" y="101"/>
                  </a:lnTo>
                  <a:lnTo>
                    <a:pt x="777" y="90"/>
                  </a:lnTo>
                  <a:lnTo>
                    <a:pt x="793" y="81"/>
                  </a:lnTo>
                  <a:lnTo>
                    <a:pt x="810" y="72"/>
                  </a:lnTo>
                  <a:lnTo>
                    <a:pt x="832" y="67"/>
                  </a:lnTo>
                  <a:lnTo>
                    <a:pt x="856" y="64"/>
                  </a:lnTo>
                  <a:lnTo>
                    <a:pt x="881" y="62"/>
                  </a:lnTo>
                  <a:lnTo>
                    <a:pt x="1386" y="62"/>
                  </a:lnTo>
                  <a:lnTo>
                    <a:pt x="1412" y="60"/>
                  </a:lnTo>
                  <a:lnTo>
                    <a:pt x="1435" y="57"/>
                  </a:lnTo>
                  <a:lnTo>
                    <a:pt x="1457" y="51"/>
                  </a:lnTo>
                  <a:lnTo>
                    <a:pt x="1476" y="44"/>
                  </a:lnTo>
                  <a:lnTo>
                    <a:pt x="1492" y="34"/>
                  </a:lnTo>
                  <a:lnTo>
                    <a:pt x="1503" y="25"/>
                  </a:lnTo>
                  <a:lnTo>
                    <a:pt x="1511" y="12"/>
                  </a:lnTo>
                  <a:lnTo>
                    <a:pt x="1513" y="0"/>
                  </a:lnTo>
                </a:path>
              </a:pathLst>
            </a:custGeom>
            <a:noFill/>
            <a:ln w="17463">
              <a:solidFill>
                <a:schemeClr val="tx2"/>
              </a:solidFill>
              <a:round/>
              <a:headEnd/>
              <a:tailEnd/>
            </a:ln>
          </p:spPr>
          <p:txBody>
            <a:bodyPr/>
            <a:lstStyle/>
            <a:p>
              <a:endParaRPr lang="en-US"/>
            </a:p>
          </p:txBody>
        </p:sp>
        <p:sp>
          <p:nvSpPr>
            <p:cNvPr id="29727" name="Rectangle 6"/>
            <p:cNvSpPr>
              <a:spLocks noChangeArrowheads="1"/>
            </p:cNvSpPr>
            <p:nvPr/>
          </p:nvSpPr>
          <p:spPr bwMode="auto">
            <a:xfrm>
              <a:off x="932" y="1897"/>
              <a:ext cx="1179" cy="338"/>
            </a:xfrm>
            <a:prstGeom prst="rect">
              <a:avLst/>
            </a:prstGeom>
            <a:noFill/>
            <a:ln w="9525">
              <a:noFill/>
              <a:miter lim="800000"/>
              <a:headEnd/>
              <a:tailEnd/>
            </a:ln>
          </p:spPr>
          <p:txBody>
            <a:bodyPr/>
            <a:lstStyle/>
            <a:p>
              <a:endParaRPr lang="en-US"/>
            </a:p>
          </p:txBody>
        </p:sp>
        <p:sp>
          <p:nvSpPr>
            <p:cNvPr id="29728" name="Rectangle 7"/>
            <p:cNvSpPr>
              <a:spLocks noChangeArrowheads="1"/>
            </p:cNvSpPr>
            <p:nvPr/>
          </p:nvSpPr>
          <p:spPr bwMode="auto">
            <a:xfrm>
              <a:off x="816" y="1872"/>
              <a:ext cx="1296" cy="384"/>
            </a:xfrm>
            <a:prstGeom prst="rect">
              <a:avLst/>
            </a:prstGeom>
            <a:noFill/>
            <a:ln w="9525">
              <a:noFill/>
              <a:miter lim="800000"/>
              <a:headEnd/>
              <a:tailEnd/>
            </a:ln>
          </p:spPr>
          <p:txBody>
            <a:bodyPr lIns="0" tIns="0" rIns="0" bIns="0">
              <a:spAutoFit/>
            </a:bodyPr>
            <a:lstStyle/>
            <a:p>
              <a:pPr algn="ctr" eaLnBrk="0" hangingPunct="0"/>
              <a:r>
                <a:rPr lang="en-US" sz="2000">
                  <a:solidFill>
                    <a:schemeClr val="tx2"/>
                  </a:solidFill>
                </a:rPr>
                <a:t>less than or equal to pivot (unsorted) </a:t>
              </a:r>
            </a:p>
          </p:txBody>
        </p:sp>
        <p:sp>
          <p:nvSpPr>
            <p:cNvPr id="29729" name="Rectangle 8"/>
            <p:cNvSpPr>
              <a:spLocks noChangeArrowheads="1"/>
            </p:cNvSpPr>
            <p:nvPr/>
          </p:nvSpPr>
          <p:spPr bwMode="auto">
            <a:xfrm>
              <a:off x="1948" y="2065"/>
              <a:ext cx="34" cy="163"/>
            </a:xfrm>
            <a:prstGeom prst="rect">
              <a:avLst/>
            </a:prstGeom>
            <a:noFill/>
            <a:ln w="9525">
              <a:noFill/>
              <a:miter lim="800000"/>
              <a:headEnd/>
              <a:tailEnd/>
            </a:ln>
          </p:spPr>
          <p:txBody>
            <a:bodyPr wrap="none" lIns="0" tIns="0" rIns="0" bIns="0">
              <a:spAutoFit/>
            </a:bodyPr>
            <a:lstStyle/>
            <a:p>
              <a:pPr eaLnBrk="0" hangingPunct="0"/>
              <a:r>
                <a:rPr lang="en-US" sz="1700" i="1">
                  <a:solidFill>
                    <a:srgbClr val="000000"/>
                  </a:solidFill>
                </a:rPr>
                <a:t> </a:t>
              </a:r>
              <a:endParaRPr lang="en-US">
                <a:latin typeface="Courier New" pitchFamily="49" charset="0"/>
              </a:endParaRPr>
            </a:p>
          </p:txBody>
        </p:sp>
        <p:sp>
          <p:nvSpPr>
            <p:cNvPr id="29730" name="Rectangle 9"/>
            <p:cNvSpPr>
              <a:spLocks noChangeArrowheads="1"/>
            </p:cNvSpPr>
            <p:nvPr/>
          </p:nvSpPr>
          <p:spPr bwMode="auto">
            <a:xfrm>
              <a:off x="2224" y="1812"/>
              <a:ext cx="338" cy="170"/>
            </a:xfrm>
            <a:prstGeom prst="rect">
              <a:avLst/>
            </a:prstGeom>
            <a:noFill/>
            <a:ln w="9525">
              <a:noFill/>
              <a:miter lim="800000"/>
              <a:headEnd/>
              <a:tailEnd/>
            </a:ln>
          </p:spPr>
          <p:txBody>
            <a:bodyPr/>
            <a:lstStyle/>
            <a:p>
              <a:endParaRPr lang="en-US"/>
            </a:p>
          </p:txBody>
        </p:sp>
        <p:sp>
          <p:nvSpPr>
            <p:cNvPr id="29731" name="Rectangle 10"/>
            <p:cNvSpPr>
              <a:spLocks noChangeArrowheads="1"/>
            </p:cNvSpPr>
            <p:nvPr/>
          </p:nvSpPr>
          <p:spPr bwMode="auto">
            <a:xfrm>
              <a:off x="2232" y="1776"/>
              <a:ext cx="328" cy="192"/>
            </a:xfrm>
            <a:prstGeom prst="rect">
              <a:avLst/>
            </a:prstGeom>
            <a:noFill/>
            <a:ln w="9525">
              <a:noFill/>
              <a:miter lim="800000"/>
              <a:headEnd/>
              <a:tailEnd/>
            </a:ln>
          </p:spPr>
          <p:txBody>
            <a:bodyPr wrap="none" lIns="0" tIns="0" rIns="0" bIns="0">
              <a:spAutoFit/>
            </a:bodyPr>
            <a:lstStyle/>
            <a:p>
              <a:pPr algn="ctr" eaLnBrk="0" hangingPunct="0"/>
              <a:r>
                <a:rPr lang="en-US" sz="2000">
                  <a:solidFill>
                    <a:schemeClr val="tx2"/>
                  </a:solidFill>
                </a:rPr>
                <a:t>pivot</a:t>
              </a:r>
              <a:endParaRPr lang="en-US" sz="2000">
                <a:latin typeface="Courier New" pitchFamily="49" charset="0"/>
              </a:endParaRPr>
            </a:p>
          </p:txBody>
        </p:sp>
        <p:sp>
          <p:nvSpPr>
            <p:cNvPr id="29732" name="Rectangle 11"/>
            <p:cNvSpPr>
              <a:spLocks noChangeArrowheads="1"/>
            </p:cNvSpPr>
            <p:nvPr/>
          </p:nvSpPr>
          <p:spPr bwMode="auto">
            <a:xfrm>
              <a:off x="2526" y="1819"/>
              <a:ext cx="34" cy="163"/>
            </a:xfrm>
            <a:prstGeom prst="rect">
              <a:avLst/>
            </a:prstGeom>
            <a:noFill/>
            <a:ln w="9525">
              <a:noFill/>
              <a:miter lim="800000"/>
              <a:headEnd/>
              <a:tailEnd/>
            </a:ln>
          </p:spPr>
          <p:txBody>
            <a:bodyPr wrap="none" lIns="0" tIns="0" rIns="0" bIns="0">
              <a:spAutoFit/>
            </a:bodyPr>
            <a:lstStyle/>
            <a:p>
              <a:pPr eaLnBrk="0" hangingPunct="0"/>
              <a:r>
                <a:rPr lang="en-US" sz="1700" i="1">
                  <a:solidFill>
                    <a:srgbClr val="000000"/>
                  </a:solidFill>
                </a:rPr>
                <a:t> </a:t>
              </a:r>
              <a:endParaRPr lang="en-US">
                <a:latin typeface="Courier New" pitchFamily="49" charset="0"/>
              </a:endParaRPr>
            </a:p>
          </p:txBody>
        </p:sp>
        <p:sp>
          <p:nvSpPr>
            <p:cNvPr id="29733" name="Freeform 12"/>
            <p:cNvSpPr>
              <a:spLocks/>
            </p:cNvSpPr>
            <p:nvPr/>
          </p:nvSpPr>
          <p:spPr bwMode="auto">
            <a:xfrm>
              <a:off x="2688" y="1776"/>
              <a:ext cx="1392" cy="121"/>
            </a:xfrm>
            <a:custGeom>
              <a:avLst/>
              <a:gdLst>
                <a:gd name="T0" fmla="*/ 0 w 1513"/>
                <a:gd name="T1" fmla="*/ 0 h 126"/>
                <a:gd name="T2" fmla="*/ 1 w 1513"/>
                <a:gd name="T3" fmla="*/ 12 h 126"/>
                <a:gd name="T4" fmla="*/ 6 w 1513"/>
                <a:gd name="T5" fmla="*/ 12 h 126"/>
                <a:gd name="T6" fmla="*/ 6 w 1513"/>
                <a:gd name="T7" fmla="*/ 21 h 126"/>
                <a:gd name="T8" fmla="*/ 13 w 1513"/>
                <a:gd name="T9" fmla="*/ 27 h 126"/>
                <a:gd name="T10" fmla="*/ 18 w 1513"/>
                <a:gd name="T11" fmla="*/ 31 h 126"/>
                <a:gd name="T12" fmla="*/ 26 w 1513"/>
                <a:gd name="T13" fmla="*/ 34 h 126"/>
                <a:gd name="T14" fmla="*/ 34 w 1513"/>
                <a:gd name="T15" fmla="*/ 35 h 126"/>
                <a:gd name="T16" fmla="*/ 42 w 1513"/>
                <a:gd name="T17" fmla="*/ 36 h 126"/>
                <a:gd name="T18" fmla="*/ 213 w 1513"/>
                <a:gd name="T19" fmla="*/ 36 h 126"/>
                <a:gd name="T20" fmla="*/ 221 w 1513"/>
                <a:gd name="T21" fmla="*/ 37 h 126"/>
                <a:gd name="T22" fmla="*/ 229 w 1513"/>
                <a:gd name="T23" fmla="*/ 39 h 126"/>
                <a:gd name="T24" fmla="*/ 238 w 1513"/>
                <a:gd name="T25" fmla="*/ 43 h 126"/>
                <a:gd name="T26" fmla="*/ 243 w 1513"/>
                <a:gd name="T27" fmla="*/ 49 h 126"/>
                <a:gd name="T28" fmla="*/ 247 w 1513"/>
                <a:gd name="T29" fmla="*/ 54 h 126"/>
                <a:gd name="T30" fmla="*/ 252 w 1513"/>
                <a:gd name="T31" fmla="*/ 59 h 126"/>
                <a:gd name="T32" fmla="*/ 255 w 1513"/>
                <a:gd name="T33" fmla="*/ 67 h 126"/>
                <a:gd name="T34" fmla="*/ 256 w 1513"/>
                <a:gd name="T35" fmla="*/ 75 h 126"/>
                <a:gd name="T36" fmla="*/ 256 w 1513"/>
                <a:gd name="T37" fmla="*/ 67 h 126"/>
                <a:gd name="T38" fmla="*/ 259 w 1513"/>
                <a:gd name="T39" fmla="*/ 59 h 126"/>
                <a:gd name="T40" fmla="*/ 262 w 1513"/>
                <a:gd name="T41" fmla="*/ 54 h 126"/>
                <a:gd name="T42" fmla="*/ 269 w 1513"/>
                <a:gd name="T43" fmla="*/ 49 h 126"/>
                <a:gd name="T44" fmla="*/ 274 w 1513"/>
                <a:gd name="T45" fmla="*/ 43 h 126"/>
                <a:gd name="T46" fmla="*/ 282 w 1513"/>
                <a:gd name="T47" fmla="*/ 39 h 126"/>
                <a:gd name="T48" fmla="*/ 291 w 1513"/>
                <a:gd name="T49" fmla="*/ 37 h 126"/>
                <a:gd name="T50" fmla="*/ 299 w 1513"/>
                <a:gd name="T51" fmla="*/ 36 h 126"/>
                <a:gd name="T52" fmla="*/ 470 w 1513"/>
                <a:gd name="T53" fmla="*/ 36 h 126"/>
                <a:gd name="T54" fmla="*/ 478 w 1513"/>
                <a:gd name="T55" fmla="*/ 35 h 126"/>
                <a:gd name="T56" fmla="*/ 485 w 1513"/>
                <a:gd name="T57" fmla="*/ 34 h 126"/>
                <a:gd name="T58" fmla="*/ 492 w 1513"/>
                <a:gd name="T59" fmla="*/ 31 h 126"/>
                <a:gd name="T60" fmla="*/ 499 w 1513"/>
                <a:gd name="T61" fmla="*/ 27 h 126"/>
                <a:gd name="T62" fmla="*/ 505 w 1513"/>
                <a:gd name="T63" fmla="*/ 21 h 126"/>
                <a:gd name="T64" fmla="*/ 508 w 1513"/>
                <a:gd name="T65" fmla="*/ 12 h 126"/>
                <a:gd name="T66" fmla="*/ 512 w 1513"/>
                <a:gd name="T67" fmla="*/ 12 h 126"/>
                <a:gd name="T68" fmla="*/ 512 w 1513"/>
                <a:gd name="T69" fmla="*/ 0 h 1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13"/>
                <a:gd name="T106" fmla="*/ 0 h 126"/>
                <a:gd name="T107" fmla="*/ 1513 w 1513"/>
                <a:gd name="T108" fmla="*/ 126 h 1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13" h="126">
                  <a:moveTo>
                    <a:pt x="0" y="0"/>
                  </a:moveTo>
                  <a:lnTo>
                    <a:pt x="1" y="12"/>
                  </a:lnTo>
                  <a:lnTo>
                    <a:pt x="10" y="25"/>
                  </a:lnTo>
                  <a:lnTo>
                    <a:pt x="21" y="34"/>
                  </a:lnTo>
                  <a:lnTo>
                    <a:pt x="37" y="44"/>
                  </a:lnTo>
                  <a:lnTo>
                    <a:pt x="54" y="51"/>
                  </a:lnTo>
                  <a:lnTo>
                    <a:pt x="76" y="57"/>
                  </a:lnTo>
                  <a:lnTo>
                    <a:pt x="100" y="60"/>
                  </a:lnTo>
                  <a:lnTo>
                    <a:pt x="125" y="62"/>
                  </a:lnTo>
                  <a:lnTo>
                    <a:pt x="630" y="62"/>
                  </a:lnTo>
                  <a:lnTo>
                    <a:pt x="655" y="64"/>
                  </a:lnTo>
                  <a:lnTo>
                    <a:pt x="679" y="67"/>
                  </a:lnTo>
                  <a:lnTo>
                    <a:pt x="701" y="72"/>
                  </a:lnTo>
                  <a:lnTo>
                    <a:pt x="718" y="81"/>
                  </a:lnTo>
                  <a:lnTo>
                    <a:pt x="734" y="90"/>
                  </a:lnTo>
                  <a:lnTo>
                    <a:pt x="745" y="101"/>
                  </a:lnTo>
                  <a:lnTo>
                    <a:pt x="754" y="113"/>
                  </a:lnTo>
                  <a:lnTo>
                    <a:pt x="755" y="126"/>
                  </a:lnTo>
                  <a:lnTo>
                    <a:pt x="757" y="113"/>
                  </a:lnTo>
                  <a:lnTo>
                    <a:pt x="766" y="101"/>
                  </a:lnTo>
                  <a:lnTo>
                    <a:pt x="777" y="90"/>
                  </a:lnTo>
                  <a:lnTo>
                    <a:pt x="793" y="81"/>
                  </a:lnTo>
                  <a:lnTo>
                    <a:pt x="810" y="72"/>
                  </a:lnTo>
                  <a:lnTo>
                    <a:pt x="832" y="67"/>
                  </a:lnTo>
                  <a:lnTo>
                    <a:pt x="856" y="64"/>
                  </a:lnTo>
                  <a:lnTo>
                    <a:pt x="881" y="62"/>
                  </a:lnTo>
                  <a:lnTo>
                    <a:pt x="1386" y="62"/>
                  </a:lnTo>
                  <a:lnTo>
                    <a:pt x="1412" y="60"/>
                  </a:lnTo>
                  <a:lnTo>
                    <a:pt x="1435" y="57"/>
                  </a:lnTo>
                  <a:lnTo>
                    <a:pt x="1457" y="51"/>
                  </a:lnTo>
                  <a:lnTo>
                    <a:pt x="1476" y="44"/>
                  </a:lnTo>
                  <a:lnTo>
                    <a:pt x="1492" y="34"/>
                  </a:lnTo>
                  <a:lnTo>
                    <a:pt x="1503" y="25"/>
                  </a:lnTo>
                  <a:lnTo>
                    <a:pt x="1511" y="12"/>
                  </a:lnTo>
                  <a:lnTo>
                    <a:pt x="1513" y="0"/>
                  </a:lnTo>
                </a:path>
              </a:pathLst>
            </a:custGeom>
            <a:noFill/>
            <a:ln w="17463">
              <a:solidFill>
                <a:schemeClr val="tx2"/>
              </a:solidFill>
              <a:round/>
              <a:headEnd/>
              <a:tailEnd/>
            </a:ln>
          </p:spPr>
          <p:txBody>
            <a:bodyPr/>
            <a:lstStyle/>
            <a:p>
              <a:endParaRPr lang="en-US"/>
            </a:p>
          </p:txBody>
        </p:sp>
        <p:sp>
          <p:nvSpPr>
            <p:cNvPr id="29734" name="Rectangle 13"/>
            <p:cNvSpPr>
              <a:spLocks noChangeArrowheads="1"/>
            </p:cNvSpPr>
            <p:nvPr/>
          </p:nvSpPr>
          <p:spPr bwMode="auto">
            <a:xfrm>
              <a:off x="2660" y="1897"/>
              <a:ext cx="1179" cy="338"/>
            </a:xfrm>
            <a:prstGeom prst="rect">
              <a:avLst/>
            </a:prstGeom>
            <a:noFill/>
            <a:ln w="9525">
              <a:noFill/>
              <a:miter lim="800000"/>
              <a:headEnd/>
              <a:tailEnd/>
            </a:ln>
          </p:spPr>
          <p:txBody>
            <a:bodyPr/>
            <a:lstStyle/>
            <a:p>
              <a:endParaRPr lang="en-US"/>
            </a:p>
          </p:txBody>
        </p:sp>
        <p:sp>
          <p:nvSpPr>
            <p:cNvPr id="29735" name="Rectangle 14"/>
            <p:cNvSpPr>
              <a:spLocks noChangeArrowheads="1"/>
            </p:cNvSpPr>
            <p:nvPr/>
          </p:nvSpPr>
          <p:spPr bwMode="auto">
            <a:xfrm>
              <a:off x="2686" y="1872"/>
              <a:ext cx="1346" cy="384"/>
            </a:xfrm>
            <a:prstGeom prst="rect">
              <a:avLst/>
            </a:prstGeom>
            <a:noFill/>
            <a:ln w="9525">
              <a:noFill/>
              <a:miter lim="800000"/>
              <a:headEnd/>
              <a:tailEnd/>
            </a:ln>
          </p:spPr>
          <p:txBody>
            <a:bodyPr lIns="0" tIns="0" rIns="0" bIns="0">
              <a:spAutoFit/>
            </a:bodyPr>
            <a:lstStyle/>
            <a:p>
              <a:pPr algn="ctr" eaLnBrk="0" hangingPunct="0"/>
              <a:r>
                <a:rPr lang="en-US" sz="2000">
                  <a:solidFill>
                    <a:schemeClr val="tx2"/>
                  </a:solidFill>
                </a:rPr>
                <a:t>greater than or equal to pivot (unsorted) </a:t>
              </a:r>
            </a:p>
          </p:txBody>
        </p:sp>
        <p:sp>
          <p:nvSpPr>
            <p:cNvPr id="29736" name="Rectangle 15"/>
            <p:cNvSpPr>
              <a:spLocks noChangeArrowheads="1"/>
            </p:cNvSpPr>
            <p:nvPr/>
          </p:nvSpPr>
          <p:spPr bwMode="auto">
            <a:xfrm>
              <a:off x="3676" y="2065"/>
              <a:ext cx="34" cy="163"/>
            </a:xfrm>
            <a:prstGeom prst="rect">
              <a:avLst/>
            </a:prstGeom>
            <a:noFill/>
            <a:ln w="9525">
              <a:noFill/>
              <a:miter lim="800000"/>
              <a:headEnd/>
              <a:tailEnd/>
            </a:ln>
          </p:spPr>
          <p:txBody>
            <a:bodyPr wrap="none" lIns="0" tIns="0" rIns="0" bIns="0">
              <a:spAutoFit/>
            </a:bodyPr>
            <a:lstStyle/>
            <a:p>
              <a:pPr eaLnBrk="0" hangingPunct="0"/>
              <a:r>
                <a:rPr lang="en-US" sz="1700" i="1">
                  <a:solidFill>
                    <a:srgbClr val="000000"/>
                  </a:solidFill>
                </a:rPr>
                <a:t> </a:t>
              </a:r>
              <a:endParaRPr lang="en-US">
                <a:latin typeface="Courier New" pitchFamily="49" charset="0"/>
              </a:endParaRPr>
            </a:p>
          </p:txBody>
        </p:sp>
        <p:sp>
          <p:nvSpPr>
            <p:cNvPr id="29737" name="Rectangle 16"/>
            <p:cNvSpPr>
              <a:spLocks noChangeArrowheads="1"/>
            </p:cNvSpPr>
            <p:nvPr/>
          </p:nvSpPr>
          <p:spPr bwMode="auto">
            <a:xfrm>
              <a:off x="3792" y="1819"/>
              <a:ext cx="34" cy="163"/>
            </a:xfrm>
            <a:prstGeom prst="rect">
              <a:avLst/>
            </a:prstGeom>
            <a:noFill/>
            <a:ln w="9525">
              <a:noFill/>
              <a:miter lim="800000"/>
              <a:headEnd/>
              <a:tailEnd/>
            </a:ln>
          </p:spPr>
          <p:txBody>
            <a:bodyPr wrap="none" lIns="0" tIns="0" rIns="0" bIns="0">
              <a:spAutoFit/>
            </a:bodyPr>
            <a:lstStyle/>
            <a:p>
              <a:pPr eaLnBrk="0" hangingPunct="0"/>
              <a:r>
                <a:rPr lang="en-US" sz="1700" i="1">
                  <a:solidFill>
                    <a:srgbClr val="000000"/>
                  </a:solidFill>
                </a:rPr>
                <a:t> </a:t>
              </a:r>
              <a:endParaRPr lang="en-US">
                <a:latin typeface="Courier New" pitchFamily="49" charset="0"/>
              </a:endParaRPr>
            </a:p>
          </p:txBody>
        </p:sp>
        <p:sp>
          <p:nvSpPr>
            <p:cNvPr id="29738" name="Freeform 17"/>
            <p:cNvSpPr>
              <a:spLocks/>
            </p:cNvSpPr>
            <p:nvPr/>
          </p:nvSpPr>
          <p:spPr bwMode="auto">
            <a:xfrm>
              <a:off x="4154" y="1776"/>
              <a:ext cx="1414" cy="121"/>
            </a:xfrm>
            <a:custGeom>
              <a:avLst/>
              <a:gdLst>
                <a:gd name="T0" fmla="*/ 0 w 1513"/>
                <a:gd name="T1" fmla="*/ 0 h 126"/>
                <a:gd name="T2" fmla="*/ 1 w 1513"/>
                <a:gd name="T3" fmla="*/ 12 h 126"/>
                <a:gd name="T4" fmla="*/ 7 w 1513"/>
                <a:gd name="T5" fmla="*/ 12 h 126"/>
                <a:gd name="T6" fmla="*/ 8 w 1513"/>
                <a:gd name="T7" fmla="*/ 21 h 126"/>
                <a:gd name="T8" fmla="*/ 16 w 1513"/>
                <a:gd name="T9" fmla="*/ 27 h 126"/>
                <a:gd name="T10" fmla="*/ 22 w 1513"/>
                <a:gd name="T11" fmla="*/ 31 h 126"/>
                <a:gd name="T12" fmla="*/ 32 w 1513"/>
                <a:gd name="T13" fmla="*/ 34 h 126"/>
                <a:gd name="T14" fmla="*/ 41 w 1513"/>
                <a:gd name="T15" fmla="*/ 35 h 126"/>
                <a:gd name="T16" fmla="*/ 52 w 1513"/>
                <a:gd name="T17" fmla="*/ 36 h 126"/>
                <a:gd name="T18" fmla="*/ 262 w 1513"/>
                <a:gd name="T19" fmla="*/ 36 h 126"/>
                <a:gd name="T20" fmla="*/ 271 w 1513"/>
                <a:gd name="T21" fmla="*/ 37 h 126"/>
                <a:gd name="T22" fmla="*/ 280 w 1513"/>
                <a:gd name="T23" fmla="*/ 39 h 126"/>
                <a:gd name="T24" fmla="*/ 290 w 1513"/>
                <a:gd name="T25" fmla="*/ 43 h 126"/>
                <a:gd name="T26" fmla="*/ 298 w 1513"/>
                <a:gd name="T27" fmla="*/ 49 h 126"/>
                <a:gd name="T28" fmla="*/ 305 w 1513"/>
                <a:gd name="T29" fmla="*/ 54 h 126"/>
                <a:gd name="T30" fmla="*/ 308 w 1513"/>
                <a:gd name="T31" fmla="*/ 59 h 126"/>
                <a:gd name="T32" fmla="*/ 313 w 1513"/>
                <a:gd name="T33" fmla="*/ 67 h 126"/>
                <a:gd name="T34" fmla="*/ 314 w 1513"/>
                <a:gd name="T35" fmla="*/ 75 h 126"/>
                <a:gd name="T36" fmla="*/ 314 w 1513"/>
                <a:gd name="T37" fmla="*/ 67 h 126"/>
                <a:gd name="T38" fmla="*/ 318 w 1513"/>
                <a:gd name="T39" fmla="*/ 59 h 126"/>
                <a:gd name="T40" fmla="*/ 321 w 1513"/>
                <a:gd name="T41" fmla="*/ 54 h 126"/>
                <a:gd name="T42" fmla="*/ 330 w 1513"/>
                <a:gd name="T43" fmla="*/ 49 h 126"/>
                <a:gd name="T44" fmla="*/ 336 w 1513"/>
                <a:gd name="T45" fmla="*/ 43 h 126"/>
                <a:gd name="T46" fmla="*/ 344 w 1513"/>
                <a:gd name="T47" fmla="*/ 39 h 126"/>
                <a:gd name="T48" fmla="*/ 355 w 1513"/>
                <a:gd name="T49" fmla="*/ 37 h 126"/>
                <a:gd name="T50" fmla="*/ 366 w 1513"/>
                <a:gd name="T51" fmla="*/ 36 h 126"/>
                <a:gd name="T52" fmla="*/ 576 w 1513"/>
                <a:gd name="T53" fmla="*/ 36 h 126"/>
                <a:gd name="T54" fmla="*/ 585 w 1513"/>
                <a:gd name="T55" fmla="*/ 35 h 126"/>
                <a:gd name="T56" fmla="*/ 594 w 1513"/>
                <a:gd name="T57" fmla="*/ 34 h 126"/>
                <a:gd name="T58" fmla="*/ 606 w 1513"/>
                <a:gd name="T59" fmla="*/ 31 h 126"/>
                <a:gd name="T60" fmla="*/ 612 w 1513"/>
                <a:gd name="T61" fmla="*/ 27 h 126"/>
                <a:gd name="T62" fmla="*/ 619 w 1513"/>
                <a:gd name="T63" fmla="*/ 21 h 126"/>
                <a:gd name="T64" fmla="*/ 623 w 1513"/>
                <a:gd name="T65" fmla="*/ 12 h 126"/>
                <a:gd name="T66" fmla="*/ 626 w 1513"/>
                <a:gd name="T67" fmla="*/ 12 h 126"/>
                <a:gd name="T68" fmla="*/ 626 w 1513"/>
                <a:gd name="T69" fmla="*/ 0 h 1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13"/>
                <a:gd name="T106" fmla="*/ 0 h 126"/>
                <a:gd name="T107" fmla="*/ 1513 w 1513"/>
                <a:gd name="T108" fmla="*/ 126 h 1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13" h="126">
                  <a:moveTo>
                    <a:pt x="0" y="0"/>
                  </a:moveTo>
                  <a:lnTo>
                    <a:pt x="1" y="12"/>
                  </a:lnTo>
                  <a:lnTo>
                    <a:pt x="10" y="25"/>
                  </a:lnTo>
                  <a:lnTo>
                    <a:pt x="21" y="34"/>
                  </a:lnTo>
                  <a:lnTo>
                    <a:pt x="37" y="44"/>
                  </a:lnTo>
                  <a:lnTo>
                    <a:pt x="54" y="51"/>
                  </a:lnTo>
                  <a:lnTo>
                    <a:pt x="76" y="57"/>
                  </a:lnTo>
                  <a:lnTo>
                    <a:pt x="100" y="60"/>
                  </a:lnTo>
                  <a:lnTo>
                    <a:pt x="125" y="62"/>
                  </a:lnTo>
                  <a:lnTo>
                    <a:pt x="630" y="62"/>
                  </a:lnTo>
                  <a:lnTo>
                    <a:pt x="655" y="64"/>
                  </a:lnTo>
                  <a:lnTo>
                    <a:pt x="679" y="67"/>
                  </a:lnTo>
                  <a:lnTo>
                    <a:pt x="701" y="72"/>
                  </a:lnTo>
                  <a:lnTo>
                    <a:pt x="718" y="81"/>
                  </a:lnTo>
                  <a:lnTo>
                    <a:pt x="734" y="90"/>
                  </a:lnTo>
                  <a:lnTo>
                    <a:pt x="745" y="101"/>
                  </a:lnTo>
                  <a:lnTo>
                    <a:pt x="754" y="113"/>
                  </a:lnTo>
                  <a:lnTo>
                    <a:pt x="755" y="126"/>
                  </a:lnTo>
                  <a:lnTo>
                    <a:pt x="757" y="113"/>
                  </a:lnTo>
                  <a:lnTo>
                    <a:pt x="766" y="101"/>
                  </a:lnTo>
                  <a:lnTo>
                    <a:pt x="777" y="90"/>
                  </a:lnTo>
                  <a:lnTo>
                    <a:pt x="793" y="81"/>
                  </a:lnTo>
                  <a:lnTo>
                    <a:pt x="810" y="72"/>
                  </a:lnTo>
                  <a:lnTo>
                    <a:pt x="832" y="67"/>
                  </a:lnTo>
                  <a:lnTo>
                    <a:pt x="856" y="64"/>
                  </a:lnTo>
                  <a:lnTo>
                    <a:pt x="881" y="62"/>
                  </a:lnTo>
                  <a:lnTo>
                    <a:pt x="1386" y="62"/>
                  </a:lnTo>
                  <a:lnTo>
                    <a:pt x="1412" y="60"/>
                  </a:lnTo>
                  <a:lnTo>
                    <a:pt x="1435" y="57"/>
                  </a:lnTo>
                  <a:lnTo>
                    <a:pt x="1457" y="51"/>
                  </a:lnTo>
                  <a:lnTo>
                    <a:pt x="1476" y="44"/>
                  </a:lnTo>
                  <a:lnTo>
                    <a:pt x="1492" y="34"/>
                  </a:lnTo>
                  <a:lnTo>
                    <a:pt x="1503" y="25"/>
                  </a:lnTo>
                  <a:lnTo>
                    <a:pt x="1511" y="12"/>
                  </a:lnTo>
                  <a:lnTo>
                    <a:pt x="1513" y="0"/>
                  </a:lnTo>
                </a:path>
              </a:pathLst>
            </a:custGeom>
            <a:noFill/>
            <a:ln w="17463">
              <a:solidFill>
                <a:schemeClr val="tx2"/>
              </a:solidFill>
              <a:round/>
              <a:headEnd/>
              <a:tailEnd/>
            </a:ln>
          </p:spPr>
          <p:txBody>
            <a:bodyPr/>
            <a:lstStyle/>
            <a:p>
              <a:endParaRPr lang="en-US"/>
            </a:p>
          </p:txBody>
        </p:sp>
        <p:sp>
          <p:nvSpPr>
            <p:cNvPr id="29739" name="Rectangle 18"/>
            <p:cNvSpPr>
              <a:spLocks noChangeArrowheads="1"/>
            </p:cNvSpPr>
            <p:nvPr/>
          </p:nvSpPr>
          <p:spPr bwMode="auto">
            <a:xfrm>
              <a:off x="3926" y="1897"/>
              <a:ext cx="1179" cy="338"/>
            </a:xfrm>
            <a:prstGeom prst="rect">
              <a:avLst/>
            </a:prstGeom>
            <a:noFill/>
            <a:ln w="9525">
              <a:noFill/>
              <a:miter lim="800000"/>
              <a:headEnd/>
              <a:tailEnd/>
            </a:ln>
          </p:spPr>
          <p:txBody>
            <a:bodyPr/>
            <a:lstStyle/>
            <a:p>
              <a:endParaRPr lang="en-US"/>
            </a:p>
          </p:txBody>
        </p:sp>
        <p:sp>
          <p:nvSpPr>
            <p:cNvPr id="29740" name="Rectangle 19"/>
            <p:cNvSpPr>
              <a:spLocks noChangeArrowheads="1"/>
            </p:cNvSpPr>
            <p:nvPr/>
          </p:nvSpPr>
          <p:spPr bwMode="auto">
            <a:xfrm>
              <a:off x="4224" y="1872"/>
              <a:ext cx="1296" cy="384"/>
            </a:xfrm>
            <a:prstGeom prst="rect">
              <a:avLst/>
            </a:prstGeom>
            <a:noFill/>
            <a:ln w="9525">
              <a:noFill/>
              <a:miter lim="800000"/>
              <a:headEnd/>
              <a:tailEnd/>
            </a:ln>
          </p:spPr>
          <p:txBody>
            <a:bodyPr lIns="0" tIns="0" rIns="0" bIns="0">
              <a:spAutoFit/>
            </a:bodyPr>
            <a:lstStyle/>
            <a:p>
              <a:pPr algn="ctr" eaLnBrk="0" hangingPunct="0"/>
              <a:r>
                <a:rPr lang="en-US" sz="2000">
                  <a:solidFill>
                    <a:schemeClr val="tx2"/>
                  </a:solidFill>
                </a:rPr>
                <a:t>still to be partitioned </a:t>
              </a:r>
            </a:p>
          </p:txBody>
        </p:sp>
        <p:sp>
          <p:nvSpPr>
            <p:cNvPr id="29741" name="Rectangle 20"/>
            <p:cNvSpPr>
              <a:spLocks noChangeArrowheads="1"/>
            </p:cNvSpPr>
            <p:nvPr/>
          </p:nvSpPr>
          <p:spPr bwMode="auto">
            <a:xfrm>
              <a:off x="4942" y="2065"/>
              <a:ext cx="34" cy="163"/>
            </a:xfrm>
            <a:prstGeom prst="rect">
              <a:avLst/>
            </a:prstGeom>
            <a:noFill/>
            <a:ln w="9525">
              <a:noFill/>
              <a:miter lim="800000"/>
              <a:headEnd/>
              <a:tailEnd/>
            </a:ln>
          </p:spPr>
          <p:txBody>
            <a:bodyPr wrap="none" lIns="0" tIns="0" rIns="0" bIns="0">
              <a:spAutoFit/>
            </a:bodyPr>
            <a:lstStyle/>
            <a:p>
              <a:pPr eaLnBrk="0" hangingPunct="0"/>
              <a:r>
                <a:rPr lang="en-US" sz="1700" i="1">
                  <a:solidFill>
                    <a:srgbClr val="000000"/>
                  </a:solidFill>
                </a:rPr>
                <a:t> </a:t>
              </a:r>
              <a:endParaRPr lang="en-US">
                <a:latin typeface="Courier New" pitchFamily="49" charset="0"/>
              </a:endParaRPr>
            </a:p>
          </p:txBody>
        </p:sp>
      </p:grpSp>
      <p:grpSp>
        <p:nvGrpSpPr>
          <p:cNvPr id="29703" name="Group 21"/>
          <p:cNvGrpSpPr>
            <a:grpSpLocks/>
          </p:cNvGrpSpPr>
          <p:nvPr/>
        </p:nvGrpSpPr>
        <p:grpSpPr bwMode="auto">
          <a:xfrm>
            <a:off x="609600" y="3581400"/>
            <a:ext cx="8031163" cy="762000"/>
            <a:chOff x="528" y="1296"/>
            <a:chExt cx="5059" cy="480"/>
          </a:xfrm>
        </p:grpSpPr>
        <p:sp>
          <p:nvSpPr>
            <p:cNvPr id="29704" name="Rectangle 22"/>
            <p:cNvSpPr>
              <a:spLocks noChangeArrowheads="1"/>
            </p:cNvSpPr>
            <p:nvPr/>
          </p:nvSpPr>
          <p:spPr bwMode="auto">
            <a:xfrm>
              <a:off x="2630" y="1296"/>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p</a:t>
              </a:r>
              <a:r>
                <a:rPr lang="en-US" sz="1800">
                  <a:solidFill>
                    <a:srgbClr val="000000"/>
                  </a:solidFill>
                </a:rPr>
                <a:t>+1</a:t>
              </a:r>
            </a:p>
          </p:txBody>
        </p:sp>
        <p:sp>
          <p:nvSpPr>
            <p:cNvPr id="29705" name="Rectangle 23"/>
            <p:cNvSpPr>
              <a:spLocks noChangeArrowheads="1"/>
            </p:cNvSpPr>
            <p:nvPr/>
          </p:nvSpPr>
          <p:spPr bwMode="auto">
            <a:xfrm>
              <a:off x="528" y="1489"/>
              <a:ext cx="206" cy="205"/>
            </a:xfrm>
            <a:prstGeom prst="rect">
              <a:avLst/>
            </a:prstGeom>
            <a:noFill/>
            <a:ln w="9525">
              <a:noFill/>
              <a:miter lim="800000"/>
              <a:headEnd/>
              <a:tailEnd/>
            </a:ln>
          </p:spPr>
          <p:txBody>
            <a:bodyPr/>
            <a:lstStyle/>
            <a:p>
              <a:endParaRPr lang="en-US"/>
            </a:p>
          </p:txBody>
        </p:sp>
        <p:sp>
          <p:nvSpPr>
            <p:cNvPr id="29706" name="Rectangle 24"/>
            <p:cNvSpPr>
              <a:spLocks noChangeArrowheads="1"/>
            </p:cNvSpPr>
            <p:nvPr/>
          </p:nvSpPr>
          <p:spPr bwMode="auto">
            <a:xfrm>
              <a:off x="614" y="1489"/>
              <a:ext cx="80" cy="192"/>
            </a:xfrm>
            <a:prstGeom prst="rect">
              <a:avLst/>
            </a:prstGeom>
            <a:noFill/>
            <a:ln w="9525">
              <a:noFill/>
              <a:miter lim="800000"/>
              <a:headEnd/>
              <a:tailEnd/>
            </a:ln>
          </p:spPr>
          <p:txBody>
            <a:bodyPr wrap="none" lIns="0" tIns="0" rIns="0" bIns="0">
              <a:spAutoFit/>
            </a:bodyPr>
            <a:lstStyle/>
            <a:p>
              <a:pPr eaLnBrk="0" hangingPunct="0"/>
              <a:r>
                <a:rPr lang="en-US" sz="2000" i="1">
                  <a:solidFill>
                    <a:srgbClr val="000000"/>
                  </a:solidFill>
                </a:rPr>
                <a:t>a</a:t>
              </a:r>
              <a:endParaRPr lang="en-US"/>
            </a:p>
          </p:txBody>
        </p:sp>
        <p:sp>
          <p:nvSpPr>
            <p:cNvPr id="29707" name="Rectangle 25"/>
            <p:cNvSpPr>
              <a:spLocks noChangeArrowheads="1"/>
            </p:cNvSpPr>
            <p:nvPr/>
          </p:nvSpPr>
          <p:spPr bwMode="auto">
            <a:xfrm>
              <a:off x="734" y="1479"/>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29708" name="Rectangle 26"/>
            <p:cNvSpPr>
              <a:spLocks noChangeArrowheads="1"/>
            </p:cNvSpPr>
            <p:nvPr/>
          </p:nvSpPr>
          <p:spPr bwMode="auto">
            <a:xfrm>
              <a:off x="1204" y="1479"/>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29709" name="Rectangle 27"/>
            <p:cNvSpPr>
              <a:spLocks noChangeArrowheads="1"/>
            </p:cNvSpPr>
            <p:nvPr/>
          </p:nvSpPr>
          <p:spPr bwMode="auto">
            <a:xfrm>
              <a:off x="1684" y="1479"/>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29710" name="Rectangle 28"/>
            <p:cNvSpPr>
              <a:spLocks noChangeArrowheads="1"/>
            </p:cNvSpPr>
            <p:nvPr/>
          </p:nvSpPr>
          <p:spPr bwMode="auto">
            <a:xfrm>
              <a:off x="2164" y="1479"/>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29711" name="Rectangle 29"/>
            <p:cNvSpPr>
              <a:spLocks noChangeArrowheads="1"/>
            </p:cNvSpPr>
            <p:nvPr/>
          </p:nvSpPr>
          <p:spPr bwMode="auto">
            <a:xfrm>
              <a:off x="2164" y="1296"/>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p</a:t>
              </a:r>
              <a:endParaRPr lang="en-US" sz="1800">
                <a:solidFill>
                  <a:srgbClr val="000000"/>
                </a:solidFill>
              </a:endParaRPr>
            </a:p>
          </p:txBody>
        </p:sp>
        <p:sp>
          <p:nvSpPr>
            <p:cNvPr id="29712" name="Rectangle 30"/>
            <p:cNvSpPr>
              <a:spLocks noChangeArrowheads="1"/>
            </p:cNvSpPr>
            <p:nvPr/>
          </p:nvSpPr>
          <p:spPr bwMode="auto">
            <a:xfrm>
              <a:off x="734" y="1306"/>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left</a:t>
              </a:r>
              <a:endParaRPr lang="en-US" sz="1800">
                <a:solidFill>
                  <a:srgbClr val="000000"/>
                </a:solidFill>
              </a:endParaRPr>
            </a:p>
          </p:txBody>
        </p:sp>
        <p:sp>
          <p:nvSpPr>
            <p:cNvPr id="29713" name="Rectangle 31"/>
            <p:cNvSpPr>
              <a:spLocks noChangeArrowheads="1"/>
            </p:cNvSpPr>
            <p:nvPr/>
          </p:nvSpPr>
          <p:spPr bwMode="auto">
            <a:xfrm>
              <a:off x="1684" y="1306"/>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p</a:t>
              </a:r>
              <a:r>
                <a:rPr lang="en-US" sz="1800">
                  <a:solidFill>
                    <a:srgbClr val="000000"/>
                  </a:solidFill>
                  <a:cs typeface="Times New Roman" pitchFamily="18" charset="0"/>
                </a:rPr>
                <a:t>–</a:t>
              </a:r>
              <a:r>
                <a:rPr lang="en-US" sz="1800">
                  <a:solidFill>
                    <a:srgbClr val="000000"/>
                  </a:solidFill>
                </a:rPr>
                <a:t>1</a:t>
              </a:r>
            </a:p>
          </p:txBody>
        </p:sp>
        <p:sp>
          <p:nvSpPr>
            <p:cNvPr id="29714" name="Freeform 32"/>
            <p:cNvSpPr>
              <a:spLocks/>
            </p:cNvSpPr>
            <p:nvPr/>
          </p:nvSpPr>
          <p:spPr bwMode="auto">
            <a:xfrm>
              <a:off x="1348" y="1440"/>
              <a:ext cx="192" cy="336"/>
            </a:xfrm>
            <a:custGeom>
              <a:avLst/>
              <a:gdLst>
                <a:gd name="T0" fmla="*/ 96 w 192"/>
                <a:gd name="T1" fmla="*/ 0 h 336"/>
                <a:gd name="T2" fmla="*/ 192 w 192"/>
                <a:gd name="T3" fmla="*/ 0 h 336"/>
                <a:gd name="T4" fmla="*/ 96 w 192"/>
                <a:gd name="T5" fmla="*/ 336 h 336"/>
                <a:gd name="T6" fmla="*/ 0 w 192"/>
                <a:gd name="T7" fmla="*/ 336 h 336"/>
                <a:gd name="T8" fmla="*/ 96 w 192"/>
                <a:gd name="T9" fmla="*/ 0 h 336"/>
                <a:gd name="T10" fmla="*/ 0 60000 65536"/>
                <a:gd name="T11" fmla="*/ 0 60000 65536"/>
                <a:gd name="T12" fmla="*/ 0 60000 65536"/>
                <a:gd name="T13" fmla="*/ 0 60000 65536"/>
                <a:gd name="T14" fmla="*/ 0 60000 65536"/>
                <a:gd name="T15" fmla="*/ 0 w 192"/>
                <a:gd name="T16" fmla="*/ 0 h 336"/>
                <a:gd name="T17" fmla="*/ 192 w 192"/>
                <a:gd name="T18" fmla="*/ 336 h 336"/>
              </a:gdLst>
              <a:ahLst/>
              <a:cxnLst>
                <a:cxn ang="T10">
                  <a:pos x="T0" y="T1"/>
                </a:cxn>
                <a:cxn ang="T11">
                  <a:pos x="T2" y="T3"/>
                </a:cxn>
                <a:cxn ang="T12">
                  <a:pos x="T4" y="T5"/>
                </a:cxn>
                <a:cxn ang="T13">
                  <a:pos x="T6" y="T7"/>
                </a:cxn>
                <a:cxn ang="T14">
                  <a:pos x="T8" y="T9"/>
                </a:cxn>
              </a:cxnLst>
              <a:rect l="T15" t="T16" r="T17" b="T18"/>
              <a:pathLst>
                <a:path w="192" h="336">
                  <a:moveTo>
                    <a:pt x="96" y="0"/>
                  </a:moveTo>
                  <a:lnTo>
                    <a:pt x="192" y="0"/>
                  </a:lnTo>
                  <a:lnTo>
                    <a:pt x="96" y="336"/>
                  </a:lnTo>
                  <a:lnTo>
                    <a:pt x="0" y="336"/>
                  </a:lnTo>
                  <a:lnTo>
                    <a:pt x="96" y="0"/>
                  </a:lnTo>
                  <a:close/>
                </a:path>
              </a:pathLst>
            </a:custGeom>
            <a:solidFill>
              <a:schemeClr val="bg1"/>
            </a:solidFill>
            <a:ln w="9525">
              <a:noFill/>
              <a:round/>
              <a:headEnd/>
              <a:tailEnd/>
            </a:ln>
          </p:spPr>
          <p:txBody>
            <a:bodyPr lIns="54000" rIns="54000"/>
            <a:lstStyle/>
            <a:p>
              <a:endParaRPr lang="en-US"/>
            </a:p>
          </p:txBody>
        </p:sp>
        <p:sp>
          <p:nvSpPr>
            <p:cNvPr id="29715" name="Rectangle 33"/>
            <p:cNvSpPr>
              <a:spLocks noChangeArrowheads="1"/>
            </p:cNvSpPr>
            <p:nvPr/>
          </p:nvSpPr>
          <p:spPr bwMode="auto">
            <a:xfrm>
              <a:off x="3638" y="1296"/>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r</a:t>
              </a:r>
              <a:r>
                <a:rPr lang="en-US" sz="1800">
                  <a:solidFill>
                    <a:srgbClr val="000000"/>
                  </a:solidFill>
                  <a:cs typeface="Times New Roman" pitchFamily="18" charset="0"/>
                </a:rPr>
                <a:t>–</a:t>
              </a:r>
              <a:r>
                <a:rPr lang="en-US" sz="1800">
                  <a:solidFill>
                    <a:srgbClr val="000000"/>
                  </a:solidFill>
                </a:rPr>
                <a:t>1</a:t>
              </a:r>
            </a:p>
          </p:txBody>
        </p:sp>
        <p:sp>
          <p:nvSpPr>
            <p:cNvPr id="29716" name="Rectangle 34"/>
            <p:cNvSpPr>
              <a:spLocks noChangeArrowheads="1"/>
            </p:cNvSpPr>
            <p:nvPr/>
          </p:nvSpPr>
          <p:spPr bwMode="auto">
            <a:xfrm>
              <a:off x="3158" y="1479"/>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29717" name="Rectangle 35"/>
            <p:cNvSpPr>
              <a:spLocks noChangeArrowheads="1"/>
            </p:cNvSpPr>
            <p:nvPr/>
          </p:nvSpPr>
          <p:spPr bwMode="auto">
            <a:xfrm>
              <a:off x="3638" y="1479"/>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29718" name="Rectangle 36"/>
            <p:cNvSpPr>
              <a:spLocks noChangeArrowheads="1"/>
            </p:cNvSpPr>
            <p:nvPr/>
          </p:nvSpPr>
          <p:spPr bwMode="auto">
            <a:xfrm>
              <a:off x="2660" y="1480"/>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29719" name="Freeform 37"/>
            <p:cNvSpPr>
              <a:spLocks/>
            </p:cNvSpPr>
            <p:nvPr/>
          </p:nvSpPr>
          <p:spPr bwMode="auto">
            <a:xfrm>
              <a:off x="3302" y="1440"/>
              <a:ext cx="192" cy="336"/>
            </a:xfrm>
            <a:custGeom>
              <a:avLst/>
              <a:gdLst>
                <a:gd name="T0" fmla="*/ 96 w 192"/>
                <a:gd name="T1" fmla="*/ 0 h 336"/>
                <a:gd name="T2" fmla="*/ 192 w 192"/>
                <a:gd name="T3" fmla="*/ 0 h 336"/>
                <a:gd name="T4" fmla="*/ 96 w 192"/>
                <a:gd name="T5" fmla="*/ 336 h 336"/>
                <a:gd name="T6" fmla="*/ 0 w 192"/>
                <a:gd name="T7" fmla="*/ 336 h 336"/>
                <a:gd name="T8" fmla="*/ 96 w 192"/>
                <a:gd name="T9" fmla="*/ 0 h 336"/>
                <a:gd name="T10" fmla="*/ 0 60000 65536"/>
                <a:gd name="T11" fmla="*/ 0 60000 65536"/>
                <a:gd name="T12" fmla="*/ 0 60000 65536"/>
                <a:gd name="T13" fmla="*/ 0 60000 65536"/>
                <a:gd name="T14" fmla="*/ 0 60000 65536"/>
                <a:gd name="T15" fmla="*/ 0 w 192"/>
                <a:gd name="T16" fmla="*/ 0 h 336"/>
                <a:gd name="T17" fmla="*/ 192 w 192"/>
                <a:gd name="T18" fmla="*/ 336 h 336"/>
              </a:gdLst>
              <a:ahLst/>
              <a:cxnLst>
                <a:cxn ang="T10">
                  <a:pos x="T0" y="T1"/>
                </a:cxn>
                <a:cxn ang="T11">
                  <a:pos x="T2" y="T3"/>
                </a:cxn>
                <a:cxn ang="T12">
                  <a:pos x="T4" y="T5"/>
                </a:cxn>
                <a:cxn ang="T13">
                  <a:pos x="T6" y="T7"/>
                </a:cxn>
                <a:cxn ang="T14">
                  <a:pos x="T8" y="T9"/>
                </a:cxn>
              </a:cxnLst>
              <a:rect l="T15" t="T16" r="T17" b="T18"/>
              <a:pathLst>
                <a:path w="192" h="336">
                  <a:moveTo>
                    <a:pt x="96" y="0"/>
                  </a:moveTo>
                  <a:lnTo>
                    <a:pt x="192" y="0"/>
                  </a:lnTo>
                  <a:lnTo>
                    <a:pt x="96" y="336"/>
                  </a:lnTo>
                  <a:lnTo>
                    <a:pt x="0" y="336"/>
                  </a:lnTo>
                  <a:lnTo>
                    <a:pt x="96" y="0"/>
                  </a:lnTo>
                  <a:close/>
                </a:path>
              </a:pathLst>
            </a:custGeom>
            <a:solidFill>
              <a:schemeClr val="bg1"/>
            </a:solidFill>
            <a:ln w="9525">
              <a:noFill/>
              <a:round/>
              <a:headEnd/>
              <a:tailEnd/>
            </a:ln>
          </p:spPr>
          <p:txBody>
            <a:bodyPr lIns="54000" rIns="54000"/>
            <a:lstStyle/>
            <a:p>
              <a:endParaRPr lang="en-US"/>
            </a:p>
          </p:txBody>
        </p:sp>
        <p:sp>
          <p:nvSpPr>
            <p:cNvPr id="29720" name="Rectangle 38"/>
            <p:cNvSpPr>
              <a:spLocks noChangeArrowheads="1"/>
            </p:cNvSpPr>
            <p:nvPr/>
          </p:nvSpPr>
          <p:spPr bwMode="auto">
            <a:xfrm>
              <a:off x="4080" y="1296"/>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r</a:t>
              </a:r>
              <a:endParaRPr lang="en-US" sz="1800">
                <a:solidFill>
                  <a:srgbClr val="000000"/>
                </a:solidFill>
              </a:endParaRPr>
            </a:p>
          </p:txBody>
        </p:sp>
        <p:sp>
          <p:nvSpPr>
            <p:cNvPr id="29721" name="Rectangle 39"/>
            <p:cNvSpPr>
              <a:spLocks noChangeArrowheads="1"/>
            </p:cNvSpPr>
            <p:nvPr/>
          </p:nvSpPr>
          <p:spPr bwMode="auto">
            <a:xfrm>
              <a:off x="5088" y="1296"/>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right</a:t>
              </a:r>
              <a:endParaRPr lang="en-US" sz="1800">
                <a:solidFill>
                  <a:srgbClr val="000000"/>
                </a:solidFill>
              </a:endParaRPr>
            </a:p>
          </p:txBody>
        </p:sp>
        <p:sp>
          <p:nvSpPr>
            <p:cNvPr id="29722" name="Rectangle 40"/>
            <p:cNvSpPr>
              <a:spLocks noChangeArrowheads="1"/>
            </p:cNvSpPr>
            <p:nvPr/>
          </p:nvSpPr>
          <p:spPr bwMode="auto">
            <a:xfrm>
              <a:off x="4608" y="1479"/>
              <a:ext cx="499" cy="227"/>
            </a:xfrm>
            <a:prstGeom prst="rect">
              <a:avLst/>
            </a:prstGeom>
            <a:solidFill>
              <a:srgbClr val="FFFF66"/>
            </a:solidFill>
            <a:ln w="9525">
              <a:solidFill>
                <a:srgbClr val="000000"/>
              </a:solidFill>
              <a:miter lim="800000"/>
              <a:headEnd/>
              <a:tailEnd/>
            </a:ln>
          </p:spPr>
          <p:txBody>
            <a:bodyPr/>
            <a:lstStyle/>
            <a:p>
              <a:endParaRPr lang="en-US"/>
            </a:p>
          </p:txBody>
        </p:sp>
        <p:sp>
          <p:nvSpPr>
            <p:cNvPr id="29723" name="Rectangle 41"/>
            <p:cNvSpPr>
              <a:spLocks noChangeArrowheads="1"/>
            </p:cNvSpPr>
            <p:nvPr/>
          </p:nvSpPr>
          <p:spPr bwMode="auto">
            <a:xfrm>
              <a:off x="5088" y="1479"/>
              <a:ext cx="499" cy="227"/>
            </a:xfrm>
            <a:prstGeom prst="rect">
              <a:avLst/>
            </a:prstGeom>
            <a:solidFill>
              <a:srgbClr val="FFFF66"/>
            </a:solidFill>
            <a:ln w="9525">
              <a:solidFill>
                <a:srgbClr val="000000"/>
              </a:solidFill>
              <a:miter lim="800000"/>
              <a:headEnd/>
              <a:tailEnd/>
            </a:ln>
          </p:spPr>
          <p:txBody>
            <a:bodyPr/>
            <a:lstStyle/>
            <a:p>
              <a:endParaRPr lang="en-US"/>
            </a:p>
          </p:txBody>
        </p:sp>
        <p:sp>
          <p:nvSpPr>
            <p:cNvPr id="29724" name="Rectangle 42"/>
            <p:cNvSpPr>
              <a:spLocks noChangeArrowheads="1"/>
            </p:cNvSpPr>
            <p:nvPr/>
          </p:nvSpPr>
          <p:spPr bwMode="auto">
            <a:xfrm>
              <a:off x="4110" y="1480"/>
              <a:ext cx="499" cy="227"/>
            </a:xfrm>
            <a:prstGeom prst="rect">
              <a:avLst/>
            </a:prstGeom>
            <a:solidFill>
              <a:srgbClr val="FFFF66"/>
            </a:solidFill>
            <a:ln w="9525">
              <a:solidFill>
                <a:srgbClr val="000000"/>
              </a:solidFill>
              <a:miter lim="800000"/>
              <a:headEnd/>
              <a:tailEnd/>
            </a:ln>
          </p:spPr>
          <p:txBody>
            <a:bodyPr/>
            <a:lstStyle/>
            <a:p>
              <a:endParaRPr lang="en-US"/>
            </a:p>
          </p:txBody>
        </p:sp>
        <p:sp>
          <p:nvSpPr>
            <p:cNvPr id="29725" name="Freeform 43"/>
            <p:cNvSpPr>
              <a:spLocks/>
            </p:cNvSpPr>
            <p:nvPr/>
          </p:nvSpPr>
          <p:spPr bwMode="auto">
            <a:xfrm>
              <a:off x="4752" y="1440"/>
              <a:ext cx="192" cy="336"/>
            </a:xfrm>
            <a:custGeom>
              <a:avLst/>
              <a:gdLst>
                <a:gd name="T0" fmla="*/ 96 w 192"/>
                <a:gd name="T1" fmla="*/ 0 h 336"/>
                <a:gd name="T2" fmla="*/ 192 w 192"/>
                <a:gd name="T3" fmla="*/ 0 h 336"/>
                <a:gd name="T4" fmla="*/ 96 w 192"/>
                <a:gd name="T5" fmla="*/ 336 h 336"/>
                <a:gd name="T6" fmla="*/ 0 w 192"/>
                <a:gd name="T7" fmla="*/ 336 h 336"/>
                <a:gd name="T8" fmla="*/ 96 w 192"/>
                <a:gd name="T9" fmla="*/ 0 h 336"/>
                <a:gd name="T10" fmla="*/ 0 60000 65536"/>
                <a:gd name="T11" fmla="*/ 0 60000 65536"/>
                <a:gd name="T12" fmla="*/ 0 60000 65536"/>
                <a:gd name="T13" fmla="*/ 0 60000 65536"/>
                <a:gd name="T14" fmla="*/ 0 60000 65536"/>
                <a:gd name="T15" fmla="*/ 0 w 192"/>
                <a:gd name="T16" fmla="*/ 0 h 336"/>
                <a:gd name="T17" fmla="*/ 192 w 192"/>
                <a:gd name="T18" fmla="*/ 336 h 336"/>
              </a:gdLst>
              <a:ahLst/>
              <a:cxnLst>
                <a:cxn ang="T10">
                  <a:pos x="T0" y="T1"/>
                </a:cxn>
                <a:cxn ang="T11">
                  <a:pos x="T2" y="T3"/>
                </a:cxn>
                <a:cxn ang="T12">
                  <a:pos x="T4" y="T5"/>
                </a:cxn>
                <a:cxn ang="T13">
                  <a:pos x="T6" y="T7"/>
                </a:cxn>
                <a:cxn ang="T14">
                  <a:pos x="T8" y="T9"/>
                </a:cxn>
              </a:cxnLst>
              <a:rect l="T15" t="T16" r="T17" b="T18"/>
              <a:pathLst>
                <a:path w="192" h="336">
                  <a:moveTo>
                    <a:pt x="96" y="0"/>
                  </a:moveTo>
                  <a:lnTo>
                    <a:pt x="192" y="0"/>
                  </a:lnTo>
                  <a:lnTo>
                    <a:pt x="96" y="336"/>
                  </a:lnTo>
                  <a:lnTo>
                    <a:pt x="0" y="336"/>
                  </a:lnTo>
                  <a:lnTo>
                    <a:pt x="96" y="0"/>
                  </a:lnTo>
                  <a:close/>
                </a:path>
              </a:pathLst>
            </a:custGeom>
            <a:solidFill>
              <a:schemeClr val="bg1"/>
            </a:solidFill>
            <a:ln w="9525">
              <a:noFill/>
              <a:round/>
              <a:headEnd/>
              <a:tailEnd/>
            </a:ln>
          </p:spPr>
          <p:txBody>
            <a:bodyPr lIns="54000" rIns="54000"/>
            <a:lstStyle/>
            <a:p>
              <a:endParaRPr lang="en-US"/>
            </a:p>
          </p:txBody>
        </p:sp>
      </p:grpSp>
    </p:spTree>
  </p:cSld>
  <p:clrMapOvr>
    <a:masterClrMapping/>
  </p:clrMapOvr>
  <p:transition>
    <p:cover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bwMode="auto">
          <a:xfrm>
            <a:off x="571472" y="1000108"/>
            <a:ext cx="36576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Quick-sort (10)</a:t>
            </a:r>
            <a:endParaRPr lang="en-GB" sz="3600" b="1" dirty="0" smtClean="0">
              <a:solidFill>
                <a:srgbClr val="FF3300"/>
              </a:solidFill>
              <a:cs typeface="Times New Roman" pitchFamily="18" charset="0"/>
            </a:endParaRPr>
          </a:p>
        </p:txBody>
      </p:sp>
      <p:sp>
        <p:nvSpPr>
          <p:cNvPr id="30725" name="Rectangle 3"/>
          <p:cNvSpPr>
            <a:spLocks noGrp="1" noChangeArrowheads="1"/>
          </p:cNvSpPr>
          <p:nvPr>
            <p:ph idx="1"/>
          </p:nvPr>
        </p:nvSpPr>
        <p:spPr>
          <a:xfrm>
            <a:off x="304800" y="1828800"/>
            <a:ext cx="8610600" cy="4800600"/>
          </a:xfrm>
        </p:spPr>
        <p:txBody>
          <a:bodyPr/>
          <a:lstStyle/>
          <a:p>
            <a:pPr marL="381000" indent="-381000" eaLnBrk="1" hangingPunct="1">
              <a:lnSpc>
                <a:spcPct val="90000"/>
              </a:lnSpc>
              <a:tabLst>
                <a:tab pos="762000" algn="l"/>
                <a:tab pos="1143000" algn="l"/>
                <a:tab pos="1524000" algn="l"/>
                <a:tab pos="1905000" algn="l"/>
                <a:tab pos="2286000" algn="l"/>
                <a:tab pos="2667000" algn="l"/>
                <a:tab pos="3048000" algn="l"/>
              </a:tabLst>
            </a:pPr>
            <a:r>
              <a:rPr lang="en-US" sz="2400" b="1" dirty="0" smtClean="0">
                <a:cs typeface="Times New Roman" pitchFamily="18" charset="0"/>
              </a:rPr>
              <a:t>Implementation in Java</a:t>
            </a:r>
            <a:r>
              <a:rPr lang="en-GB" sz="2400" b="1" dirty="0" smtClean="0">
                <a:cs typeface="Times New Roman" pitchFamily="18" charset="0"/>
              </a:rPr>
              <a:t>:</a:t>
            </a:r>
          </a:p>
          <a:p>
            <a:pPr marL="381000" indent="-381000" eaLnBrk="1" hangingPunct="1">
              <a:lnSpc>
                <a:spcPct val="90000"/>
              </a:lnSpc>
              <a:buFontTx/>
              <a:buNone/>
              <a:tabLst>
                <a:tab pos="762000" algn="l"/>
                <a:tab pos="1143000" algn="l"/>
                <a:tab pos="1524000" algn="l"/>
                <a:tab pos="1905000" algn="l"/>
                <a:tab pos="2286000" algn="l"/>
                <a:tab pos="2667000" algn="l"/>
                <a:tab pos="3048000" algn="l"/>
              </a:tabLst>
            </a:pPr>
            <a:r>
              <a:rPr lang="en-US" sz="2000" b="1" dirty="0" smtClean="0">
                <a:latin typeface="Courier New" pitchFamily="49" charset="0"/>
                <a:cs typeface="Times New Roman" pitchFamily="18" charset="0"/>
              </a:rPr>
              <a:t>	</a:t>
            </a:r>
            <a:r>
              <a:rPr lang="en-US" sz="1900" b="1" dirty="0" smtClean="0">
                <a:latin typeface="Courier New" pitchFamily="49" charset="0"/>
                <a:cs typeface="Times New Roman" pitchFamily="18" charset="0"/>
              </a:rPr>
              <a:t>static </a:t>
            </a:r>
            <a:r>
              <a:rPr lang="en-US" sz="1900" b="1" dirty="0" err="1" smtClean="0">
                <a:latin typeface="Courier New" pitchFamily="49" charset="0"/>
                <a:cs typeface="Times New Roman" pitchFamily="18" charset="0"/>
              </a:rPr>
              <a:t>int</a:t>
            </a:r>
            <a:r>
              <a:rPr lang="en-US" sz="1900" b="1" dirty="0" smtClean="0">
                <a:latin typeface="Courier New" pitchFamily="49" charset="0"/>
                <a:cs typeface="Times New Roman" pitchFamily="18" charset="0"/>
              </a:rPr>
              <a:t> partition (</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Comparable[] a, </a:t>
            </a:r>
            <a:r>
              <a:rPr lang="en-US" sz="1900" b="1" dirty="0" err="1" smtClean="0">
                <a:latin typeface="Courier New" pitchFamily="49" charset="0"/>
                <a:cs typeface="Times New Roman" pitchFamily="18" charset="0"/>
              </a:rPr>
              <a:t>int</a:t>
            </a:r>
            <a:r>
              <a:rPr lang="en-US" sz="1900" b="1" dirty="0" smtClean="0">
                <a:latin typeface="Courier New" pitchFamily="49" charset="0"/>
                <a:cs typeface="Times New Roman" pitchFamily="18" charset="0"/>
              </a:rPr>
              <a:t> left, </a:t>
            </a:r>
            <a:r>
              <a:rPr lang="en-US" sz="1900" b="1" dirty="0" err="1" smtClean="0">
                <a:latin typeface="Courier New" pitchFamily="49" charset="0"/>
                <a:cs typeface="Times New Roman" pitchFamily="18" charset="0"/>
              </a:rPr>
              <a:t>int</a:t>
            </a:r>
            <a:r>
              <a:rPr lang="en-US" sz="1900" b="1" dirty="0" smtClean="0">
                <a:latin typeface="Courier New" pitchFamily="49" charset="0"/>
                <a:cs typeface="Times New Roman" pitchFamily="18" charset="0"/>
              </a:rPr>
              <a:t> right) {</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a:t>
            </a:r>
            <a:r>
              <a:rPr lang="en-US" sz="1900" b="1" dirty="0" smtClean="0">
                <a:cs typeface="Times New Roman" pitchFamily="18" charset="0"/>
              </a:rPr>
              <a:t>Partition </a:t>
            </a:r>
            <a:r>
              <a:rPr lang="en-US" sz="1900" b="1" dirty="0" smtClean="0">
                <a:latin typeface="Courier New" pitchFamily="49" charset="0"/>
                <a:cs typeface="Times New Roman" pitchFamily="18" charset="0"/>
              </a:rPr>
              <a:t>a</a:t>
            </a:r>
            <a:r>
              <a:rPr lang="en-US" sz="1900" b="1" dirty="0" smtClean="0">
                <a:cs typeface="Times New Roman" pitchFamily="18" charset="0"/>
              </a:rPr>
              <a:t>[</a:t>
            </a:r>
            <a:r>
              <a:rPr lang="en-US" sz="1900" b="1" dirty="0" smtClean="0">
                <a:latin typeface="Courier New" pitchFamily="49" charset="0"/>
                <a:cs typeface="Times New Roman" pitchFamily="18" charset="0"/>
              </a:rPr>
              <a:t>left</a:t>
            </a:r>
            <a:r>
              <a:rPr lang="en-US" sz="1900" b="1" dirty="0" smtClean="0">
                <a:cs typeface="Times New Roman" pitchFamily="18" charset="0"/>
              </a:rPr>
              <a:t>…</a:t>
            </a:r>
            <a:r>
              <a:rPr lang="en-US" sz="1900" b="1" dirty="0" smtClean="0">
                <a:latin typeface="Courier New" pitchFamily="49" charset="0"/>
                <a:cs typeface="Times New Roman" pitchFamily="18" charset="0"/>
              </a:rPr>
              <a:t>right</a:t>
            </a:r>
            <a:r>
              <a:rPr lang="en-US" sz="1900" b="1" dirty="0" smtClean="0">
                <a:cs typeface="Times New Roman" pitchFamily="18" charset="0"/>
              </a:rPr>
              <a:t>] such that</a:t>
            </a:r>
            <a:r>
              <a:rPr lang="en-US" sz="1900" b="1" dirty="0" smtClean="0">
                <a:latin typeface="Courier New" pitchFamily="49" charset="0"/>
                <a:cs typeface="Times New Roman" pitchFamily="18" charset="0"/>
              </a:rPr>
              <a:t>  </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a</a:t>
            </a:r>
            <a:r>
              <a:rPr lang="en-US" sz="1900" b="1" dirty="0" smtClean="0">
                <a:cs typeface="Times New Roman" pitchFamily="18" charset="0"/>
              </a:rPr>
              <a:t>[</a:t>
            </a:r>
            <a:r>
              <a:rPr lang="en-US" sz="1900" b="1" dirty="0" smtClean="0">
                <a:latin typeface="Courier New" pitchFamily="49" charset="0"/>
                <a:cs typeface="Times New Roman" pitchFamily="18" charset="0"/>
              </a:rPr>
              <a:t>left</a:t>
            </a:r>
            <a:r>
              <a:rPr lang="en-US" sz="1900" b="1" dirty="0" smtClean="0">
                <a:cs typeface="Times New Roman" pitchFamily="18" charset="0"/>
              </a:rPr>
              <a:t>…</a:t>
            </a:r>
            <a:r>
              <a:rPr lang="en-US" sz="1900" b="1" dirty="0" smtClean="0">
                <a:latin typeface="Courier New" pitchFamily="49" charset="0"/>
                <a:cs typeface="Times New Roman" pitchFamily="18" charset="0"/>
              </a:rPr>
              <a:t>p-1</a:t>
            </a:r>
            <a:r>
              <a:rPr lang="en-US" sz="1900" b="1" dirty="0" smtClean="0">
                <a:cs typeface="Times New Roman" pitchFamily="18" charset="0"/>
              </a:rPr>
              <a:t>] are all less than or equal to </a:t>
            </a:r>
            <a:r>
              <a:rPr lang="en-US" sz="1900" b="1" dirty="0" smtClean="0">
                <a:latin typeface="Courier New" pitchFamily="49" charset="0"/>
                <a:cs typeface="Times New Roman" pitchFamily="18" charset="0"/>
              </a:rPr>
              <a:t>a</a:t>
            </a:r>
            <a:r>
              <a:rPr lang="en-US" sz="1900" b="1" dirty="0" smtClean="0">
                <a:cs typeface="Times New Roman" pitchFamily="18" charset="0"/>
              </a:rPr>
              <a:t>[</a:t>
            </a:r>
            <a:r>
              <a:rPr lang="en-US" sz="1900" b="1" dirty="0" smtClean="0">
                <a:latin typeface="Courier New" pitchFamily="49" charset="0"/>
                <a:cs typeface="Times New Roman" pitchFamily="18" charset="0"/>
              </a:rPr>
              <a:t>p</a:t>
            </a:r>
            <a:r>
              <a:rPr lang="en-US" sz="1900" b="1" dirty="0" smtClean="0">
                <a:cs typeface="Times New Roman" pitchFamily="18" charset="0"/>
              </a:rPr>
              <a:t>], and </a:t>
            </a:r>
            <a:r>
              <a:rPr lang="en-US" sz="1900" b="1" dirty="0" smtClean="0">
                <a:latin typeface="Courier New" pitchFamily="49" charset="0"/>
                <a:cs typeface="Times New Roman" pitchFamily="18" charset="0"/>
              </a:rPr>
              <a:t> </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a</a:t>
            </a:r>
            <a:r>
              <a:rPr lang="en-US" sz="1900" b="1" dirty="0" smtClean="0">
                <a:cs typeface="Times New Roman" pitchFamily="18" charset="0"/>
              </a:rPr>
              <a:t>[</a:t>
            </a:r>
            <a:r>
              <a:rPr lang="en-US" sz="1900" b="1" dirty="0" smtClean="0">
                <a:latin typeface="Courier New" pitchFamily="49" charset="0"/>
                <a:cs typeface="Times New Roman" pitchFamily="18" charset="0"/>
              </a:rPr>
              <a:t>p+1</a:t>
            </a:r>
            <a:r>
              <a:rPr lang="en-US" sz="1900" b="1" dirty="0" smtClean="0">
                <a:cs typeface="Times New Roman" pitchFamily="18" charset="0"/>
              </a:rPr>
              <a:t>…</a:t>
            </a:r>
            <a:r>
              <a:rPr lang="en-US" sz="1900" b="1" dirty="0" smtClean="0">
                <a:latin typeface="Courier New" pitchFamily="49" charset="0"/>
                <a:cs typeface="Times New Roman" pitchFamily="18" charset="0"/>
              </a:rPr>
              <a:t>right</a:t>
            </a:r>
            <a:r>
              <a:rPr lang="en-US" sz="1900" b="1" dirty="0" smtClean="0">
                <a:cs typeface="Times New Roman" pitchFamily="18" charset="0"/>
              </a:rPr>
              <a:t>] are all greater than or equal to </a:t>
            </a:r>
            <a:r>
              <a:rPr lang="en-US" sz="1900" b="1" dirty="0" smtClean="0">
                <a:latin typeface="Courier New" pitchFamily="49" charset="0"/>
                <a:cs typeface="Times New Roman" pitchFamily="18" charset="0"/>
              </a:rPr>
              <a:t>a</a:t>
            </a:r>
            <a:r>
              <a:rPr lang="en-US" sz="1900" b="1" dirty="0" smtClean="0">
                <a:cs typeface="Times New Roman" pitchFamily="18" charset="0"/>
              </a:rPr>
              <a:t>[</a:t>
            </a:r>
            <a:r>
              <a:rPr lang="en-US" sz="1900" b="1" dirty="0" smtClean="0">
                <a:latin typeface="Courier New" pitchFamily="49" charset="0"/>
                <a:cs typeface="Times New Roman" pitchFamily="18" charset="0"/>
              </a:rPr>
              <a:t>p</a:t>
            </a:r>
            <a:r>
              <a:rPr lang="en-US" sz="1900" b="1" dirty="0" smtClean="0">
                <a:cs typeface="Times New Roman" pitchFamily="18" charset="0"/>
              </a:rPr>
              <a:t>]. Return</a:t>
            </a:r>
            <a:r>
              <a:rPr lang="en-US" sz="1900" b="1" dirty="0" smtClean="0">
                <a:latin typeface="Courier New" pitchFamily="49" charset="0"/>
                <a:cs typeface="Times New Roman" pitchFamily="18" charset="0"/>
              </a:rPr>
              <a:t> p</a:t>
            </a:r>
            <a:r>
              <a:rPr lang="en-US" sz="1900" b="1" dirty="0" smtClean="0">
                <a:cs typeface="Times New Roman" pitchFamily="18" charset="0"/>
              </a:rPr>
              <a:t>.</a:t>
            </a:r>
            <a:r>
              <a:rPr lang="en-US" sz="1900" b="1" dirty="0" smtClean="0">
                <a:latin typeface="Courier New" pitchFamily="49" charset="0"/>
                <a:cs typeface="Times New Roman" pitchFamily="18" charset="0"/>
              </a:rPr>
              <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Comparable pivot = a[left];</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a:t>
            </a:r>
            <a:r>
              <a:rPr lang="en-US" sz="1900" b="1" dirty="0" err="1" smtClean="0">
                <a:latin typeface="Courier New" pitchFamily="49" charset="0"/>
                <a:cs typeface="Times New Roman" pitchFamily="18" charset="0"/>
              </a:rPr>
              <a:t>int</a:t>
            </a:r>
            <a:r>
              <a:rPr lang="en-US" sz="1900" b="1" dirty="0" smtClean="0">
                <a:latin typeface="Courier New" pitchFamily="49" charset="0"/>
                <a:cs typeface="Times New Roman" pitchFamily="18" charset="0"/>
              </a:rPr>
              <a:t> p = left;</a:t>
            </a:r>
          </a:p>
          <a:p>
            <a:pPr marL="381000" indent="-381000" eaLnBrk="1" hangingPunct="1">
              <a:lnSpc>
                <a:spcPct val="90000"/>
              </a:lnSpc>
              <a:buFontTx/>
              <a:buNone/>
              <a:tabLst>
                <a:tab pos="762000" algn="l"/>
                <a:tab pos="1143000" algn="l"/>
                <a:tab pos="1524000" algn="l"/>
                <a:tab pos="1905000" algn="l"/>
                <a:tab pos="2286000" algn="l"/>
                <a:tab pos="2667000" algn="l"/>
                <a:tab pos="3048000" algn="l"/>
              </a:tabLst>
            </a:pPr>
            <a:r>
              <a:rPr lang="en-US" sz="1900" b="1" dirty="0" smtClean="0">
                <a:latin typeface="Courier New" pitchFamily="49" charset="0"/>
                <a:cs typeface="Times New Roman" pitchFamily="18" charset="0"/>
              </a:rPr>
              <a:t>		for (</a:t>
            </a:r>
            <a:r>
              <a:rPr lang="en-US" sz="1900" b="1" dirty="0" err="1" smtClean="0">
                <a:latin typeface="Courier New" pitchFamily="49" charset="0"/>
                <a:cs typeface="Times New Roman" pitchFamily="18" charset="0"/>
              </a:rPr>
              <a:t>int</a:t>
            </a:r>
            <a:r>
              <a:rPr lang="en-US" sz="1900" b="1" dirty="0" smtClean="0">
                <a:latin typeface="Courier New" pitchFamily="49" charset="0"/>
                <a:cs typeface="Times New Roman" pitchFamily="18" charset="0"/>
              </a:rPr>
              <a:t> r = left+1; r &lt;= right; r++) {</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a:t>
            </a:r>
            <a:r>
              <a:rPr lang="en-US" sz="1900" b="1" dirty="0" err="1" smtClean="0">
                <a:latin typeface="Courier New" pitchFamily="49" charset="0"/>
                <a:cs typeface="Times New Roman" pitchFamily="18" charset="0"/>
              </a:rPr>
              <a:t>int</a:t>
            </a:r>
            <a:r>
              <a:rPr lang="en-US" sz="1900" b="1" dirty="0" smtClean="0">
                <a:latin typeface="Courier New" pitchFamily="49" charset="0"/>
                <a:cs typeface="Times New Roman" pitchFamily="18" charset="0"/>
              </a:rPr>
              <a:t> comp = a[r].</a:t>
            </a:r>
            <a:r>
              <a:rPr lang="en-US" sz="1900" b="1" dirty="0" err="1" smtClean="0">
                <a:latin typeface="Courier New" pitchFamily="49" charset="0"/>
                <a:cs typeface="Times New Roman" pitchFamily="18" charset="0"/>
              </a:rPr>
              <a:t>compareTo</a:t>
            </a:r>
            <a:r>
              <a:rPr lang="en-US" sz="1900" b="1" dirty="0" smtClean="0">
                <a:latin typeface="Courier New" pitchFamily="49" charset="0"/>
                <a:cs typeface="Times New Roman" pitchFamily="18" charset="0"/>
              </a:rPr>
              <a:t>(pivot);</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if (comp &lt; 0) {</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a[p] = a[r];  a[r] = a[p+1];</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a[p+1] = pivot;  p++;</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	return p;</a:t>
            </a:r>
            <a:br>
              <a:rPr lang="en-US" sz="1900" b="1" dirty="0" smtClean="0">
                <a:latin typeface="Courier New" pitchFamily="49" charset="0"/>
                <a:cs typeface="Times New Roman" pitchFamily="18" charset="0"/>
              </a:rPr>
            </a:br>
            <a:r>
              <a:rPr lang="en-US" sz="1900" b="1" dirty="0" smtClean="0">
                <a:latin typeface="Courier New" pitchFamily="49" charset="0"/>
                <a:cs typeface="Times New Roman" pitchFamily="18" charset="0"/>
              </a:rPr>
              <a:t>}</a:t>
            </a:r>
          </a:p>
        </p:txBody>
      </p:sp>
      <p:sp>
        <p:nvSpPr>
          <p:cNvPr id="30723" name="Slide Number Placeholder 5"/>
          <p:cNvSpPr>
            <a:spLocks noGrp="1"/>
          </p:cNvSpPr>
          <p:nvPr>
            <p:ph type="sldNum" sz="quarter" idx="4294967295"/>
          </p:nvPr>
        </p:nvSpPr>
        <p:spPr>
          <a:xfrm>
            <a:off x="8686800" y="6400800"/>
            <a:ext cx="457200" cy="304800"/>
          </a:xfrm>
          <a:prstGeom prst="rect">
            <a:avLst/>
          </a:prstGeom>
          <a:noFill/>
        </p:spPr>
        <p:txBody>
          <a:bodyPr/>
          <a:lstStyle/>
          <a:p>
            <a:fld id="{1357062B-14B3-4F90-AC64-ADC19AC24A42}" type="slidenum">
              <a:rPr lang="en-AU" sz="1600" smtClean="0"/>
              <a:pPr/>
              <a:t>35</a:t>
            </a:fld>
            <a:endParaRPr lang="en-AU" sz="1600" dirty="0" smtClean="0"/>
          </a:p>
        </p:txBody>
      </p:sp>
    </p:spTree>
  </p:cSld>
  <p:clrMapOvr>
    <a:masterClrMapping/>
  </p:clrMapOvr>
  <p:transition>
    <p:cover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bwMode="auto">
          <a:xfrm>
            <a:off x="285720" y="1071546"/>
            <a:ext cx="69342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cs typeface="Times New Roman" pitchFamily="18" charset="0"/>
              </a:rPr>
              <a:t>Comparison of sorting algorithms</a:t>
            </a:r>
            <a:endParaRPr lang="en-GB" sz="3600" b="1" dirty="0" smtClean="0">
              <a:solidFill>
                <a:srgbClr val="FF3300"/>
              </a:solidFill>
              <a:cs typeface="Times New Roman" pitchFamily="18" charset="0"/>
            </a:endParaRPr>
          </a:p>
        </p:txBody>
      </p:sp>
      <p:sp>
        <p:nvSpPr>
          <p:cNvPr id="31747" name="Slide Number Placeholder 5"/>
          <p:cNvSpPr>
            <a:spLocks noGrp="1"/>
          </p:cNvSpPr>
          <p:nvPr>
            <p:ph type="sldNum" sz="quarter" idx="4294967295"/>
          </p:nvPr>
        </p:nvSpPr>
        <p:spPr>
          <a:xfrm>
            <a:off x="8643938" y="6400800"/>
            <a:ext cx="500062" cy="457200"/>
          </a:xfrm>
          <a:prstGeom prst="rect">
            <a:avLst/>
          </a:prstGeom>
          <a:noFill/>
        </p:spPr>
        <p:txBody>
          <a:bodyPr/>
          <a:lstStyle/>
          <a:p>
            <a:fld id="{3B35FCB5-5D6B-479F-A8CA-BEF0CD1ED72A}" type="slidenum">
              <a:rPr lang="en-AU" sz="1800" smtClean="0"/>
              <a:pPr/>
              <a:t>36</a:t>
            </a:fld>
            <a:endParaRPr lang="en-AU" sz="1800" dirty="0" smtClean="0"/>
          </a:p>
        </p:txBody>
      </p:sp>
      <p:graphicFrame>
        <p:nvGraphicFramePr>
          <p:cNvPr id="505859" name="Group 3"/>
          <p:cNvGraphicFramePr>
            <a:graphicFrameLocks noGrp="1"/>
          </p:cNvGraphicFramePr>
          <p:nvPr>
            <p:extLst>
              <p:ext uri="{D42A27DB-BD31-4B8C-83A1-F6EECF244321}">
                <p14:modId xmlns:p14="http://schemas.microsoft.com/office/powerpoint/2010/main" val="3821183660"/>
              </p:ext>
            </p:extLst>
          </p:nvPr>
        </p:nvGraphicFramePr>
        <p:xfrm>
          <a:off x="428625" y="2214554"/>
          <a:ext cx="8715375" cy="3596640"/>
        </p:xfrm>
        <a:graphic>
          <a:graphicData uri="http://schemas.openxmlformats.org/drawingml/2006/table">
            <a:tbl>
              <a:tblPr/>
              <a:tblGrid>
                <a:gridCol w="1571607"/>
                <a:gridCol w="1428760"/>
                <a:gridCol w="1500198"/>
                <a:gridCol w="1357322"/>
                <a:gridCol w="1285884"/>
                <a:gridCol w="1571604"/>
              </a:tblGrid>
              <a:tr h="9096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Narrow" pitchFamily="34" charset="0"/>
                        </a:rPr>
                        <a:t>Algorithm</a:t>
                      </a:r>
                    </a:p>
                  </a:txBody>
                  <a:tcPr horzOverflow="overflow">
                    <a:lnL w="28575" cap="flat" cmpd="sng" algn="ctr">
                      <a:solidFill>
                        <a:srgbClr val="339966"/>
                      </a:solidFill>
                      <a:prstDash val="solid"/>
                      <a:round/>
                      <a:headEnd type="none" w="med" len="med"/>
                      <a:tailEnd type="none" w="med" len="med"/>
                    </a:lnL>
                    <a:lnR w="28575"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Narrow" pitchFamily="34" charset="0"/>
                        </a:rPr>
                        <a:t>No. of comparisons</a:t>
                      </a:r>
                    </a:p>
                  </a:txBody>
                  <a:tcPr horzOverflow="overflow">
                    <a:lnL w="28575"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Narrow" pitchFamily="34" charset="0"/>
                        </a:rPr>
                        <a:t>No. of copies</a:t>
                      </a:r>
                    </a:p>
                  </a:txBody>
                  <a:tcPr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Narrow" pitchFamily="34" charset="0"/>
                        </a:rPr>
                        <a:t>Time complexity</a:t>
                      </a:r>
                    </a:p>
                  </a:txBody>
                  <a:tcPr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Narrow" pitchFamily="34" charset="0"/>
                        </a:rPr>
                        <a:t>Space complexity</a:t>
                      </a:r>
                    </a:p>
                  </a:txBody>
                  <a:tcPr horzOverflow="overflow">
                    <a:lnL w="12700" cap="flat" cmpd="sng" algn="ctr">
                      <a:solidFill>
                        <a:srgbClr val="339966"/>
                      </a:solidFill>
                      <a:prstDash val="solid"/>
                      <a:round/>
                      <a:headEnd type="none" w="med" len="med"/>
                      <a:tailEnd type="none" w="med" len="med"/>
                    </a:lnL>
                    <a:lnR w="28575"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Narrow" pitchFamily="34" charset="0"/>
                      </a:endParaRPr>
                    </a:p>
                  </a:txBody>
                  <a:tcPr horzOverflow="overflow">
                    <a:lnL w="28575" cap="flat" cmpd="sng" algn="ctr">
                      <a:solidFill>
                        <a:srgbClr val="339966"/>
                      </a:solidFill>
                      <a:prstDash val="solid"/>
                      <a:round/>
                      <a:headEnd type="none" w="med" len="med"/>
                      <a:tailEnd type="none" w="med" len="med"/>
                    </a:lnL>
                    <a:lnR>
                      <a:noFill/>
                    </a:lnR>
                    <a:lnT>
                      <a:noFill/>
                    </a:lnT>
                    <a:lnB>
                      <a:noFill/>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smtClean="0">
                          <a:ln>
                            <a:noFill/>
                          </a:ln>
                          <a:solidFill>
                            <a:srgbClr val="0000CC"/>
                          </a:solidFill>
                          <a:effectLst/>
                          <a:latin typeface="Arial Narrow" pitchFamily="34" charset="0"/>
                        </a:rPr>
                        <a:t>Selection sort</a:t>
                      </a:r>
                    </a:p>
                  </a:txBody>
                  <a:tcPr horzOverflow="overflow">
                    <a:lnL w="28575" cap="flat" cmpd="sng" algn="ctr">
                      <a:solidFill>
                        <a:srgbClr val="339966"/>
                      </a:solidFill>
                      <a:prstDash val="solid"/>
                      <a:round/>
                      <a:headEnd type="none" w="med" len="med"/>
                      <a:tailEnd type="none" w="med" len="med"/>
                    </a:lnL>
                    <a:lnR w="28575"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 </a:t>
                      </a:r>
                      <a:r>
                        <a:rPr kumimoji="0" lang="en-GB" sz="2000" b="0" i="1" u="none" strike="noStrike" cap="none" normalizeH="0" baseline="0" dirty="0" smtClean="0">
                          <a:ln>
                            <a:noFill/>
                          </a:ln>
                          <a:solidFill>
                            <a:schemeClr val="tx1"/>
                          </a:solidFill>
                          <a:effectLst/>
                          <a:latin typeface="Arial Narrow" pitchFamily="34" charset="0"/>
                        </a:rPr>
                        <a:t>n</a:t>
                      </a:r>
                      <a:r>
                        <a:rPr kumimoji="0" lang="en-GB" sz="2000" b="0" i="0" u="none" strike="noStrike" cap="none" normalizeH="0" baseline="30000" dirty="0" smtClean="0">
                          <a:ln>
                            <a:noFill/>
                          </a:ln>
                          <a:solidFill>
                            <a:schemeClr val="tx1"/>
                          </a:solidFill>
                          <a:effectLst/>
                          <a:latin typeface="Arial Narrow" pitchFamily="34" charset="0"/>
                        </a:rPr>
                        <a:t>2</a:t>
                      </a:r>
                      <a:r>
                        <a:rPr kumimoji="0" lang="en-GB" sz="2000" b="0" i="0" u="none" strike="noStrike" cap="none" normalizeH="0" baseline="0" dirty="0" smtClean="0">
                          <a:ln>
                            <a:noFill/>
                          </a:ln>
                          <a:solidFill>
                            <a:schemeClr val="tx1"/>
                          </a:solidFill>
                          <a:effectLst/>
                          <a:latin typeface="Arial Narrow" pitchFamily="34" charset="0"/>
                        </a:rPr>
                        <a:t>/2</a:t>
                      </a:r>
                    </a:p>
                  </a:txBody>
                  <a:tcPr horzOverflow="overflow">
                    <a:lnL w="28575"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 2</a:t>
                      </a:r>
                      <a:r>
                        <a:rPr kumimoji="0" lang="en-GB" sz="2000" b="0" i="1" u="none" strike="noStrike" cap="none" normalizeH="0" baseline="0" dirty="0" smtClean="0">
                          <a:ln>
                            <a:noFill/>
                          </a:ln>
                          <a:solidFill>
                            <a:schemeClr val="tx1"/>
                          </a:solidFill>
                          <a:effectLst/>
                          <a:latin typeface="Arial Narrow" pitchFamily="34" charset="0"/>
                        </a:rPr>
                        <a:t>n</a:t>
                      </a:r>
                    </a:p>
                  </a:txBody>
                  <a:tcPr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dirty="0" smtClean="0">
                          <a:ln>
                            <a:noFill/>
                          </a:ln>
                          <a:solidFill>
                            <a:schemeClr val="tx1"/>
                          </a:solidFill>
                          <a:effectLst/>
                          <a:latin typeface="Arial Narrow" pitchFamily="34" charset="0"/>
                        </a:rPr>
                        <a:t>O</a:t>
                      </a:r>
                      <a:r>
                        <a:rPr kumimoji="0" lang="en-GB" sz="2000" b="0" i="0" u="none" strike="noStrike" cap="none" normalizeH="0" baseline="0" dirty="0" smtClean="0">
                          <a:ln>
                            <a:noFill/>
                          </a:ln>
                          <a:solidFill>
                            <a:schemeClr val="tx1"/>
                          </a:solidFill>
                          <a:effectLst/>
                          <a:latin typeface="Arial Narrow" pitchFamily="34" charset="0"/>
                        </a:rPr>
                        <a:t>(</a:t>
                      </a:r>
                      <a:r>
                        <a:rPr kumimoji="0" lang="en-GB" sz="2000" b="0" i="1" u="none" strike="noStrike" cap="none" normalizeH="0" baseline="0" dirty="0" smtClean="0">
                          <a:ln>
                            <a:noFill/>
                          </a:ln>
                          <a:solidFill>
                            <a:schemeClr val="tx1"/>
                          </a:solidFill>
                          <a:effectLst/>
                          <a:latin typeface="Arial Narrow" pitchFamily="34" charset="0"/>
                        </a:rPr>
                        <a:t>n</a:t>
                      </a:r>
                      <a:r>
                        <a:rPr kumimoji="0" lang="en-GB" sz="2000" b="0" i="0" u="none" strike="noStrike" cap="none" normalizeH="0" baseline="30000" dirty="0" smtClean="0">
                          <a:ln>
                            <a:noFill/>
                          </a:ln>
                          <a:solidFill>
                            <a:schemeClr val="tx1"/>
                          </a:solidFill>
                          <a:effectLst/>
                          <a:latin typeface="Arial Narrow" pitchFamily="34" charset="0"/>
                        </a:rPr>
                        <a:t>2</a:t>
                      </a:r>
                      <a:r>
                        <a:rPr kumimoji="0" lang="en-GB" sz="2000" b="0" i="0" u="none" strike="noStrike" cap="none" normalizeH="0" baseline="0" dirty="0" smtClean="0">
                          <a:ln>
                            <a:noFill/>
                          </a:ln>
                          <a:solidFill>
                            <a:schemeClr val="tx1"/>
                          </a:solidFill>
                          <a:effectLst/>
                          <a:latin typeface="Arial Narrow" pitchFamily="34" charset="0"/>
                        </a:rPr>
                        <a:t>)</a:t>
                      </a:r>
                    </a:p>
                  </a:txBody>
                  <a:tcPr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dirty="0" smtClean="0">
                          <a:ln>
                            <a:noFill/>
                          </a:ln>
                          <a:solidFill>
                            <a:schemeClr val="tx1"/>
                          </a:solidFill>
                          <a:effectLst/>
                          <a:latin typeface="Arial Narrow" pitchFamily="34" charset="0"/>
                        </a:rPr>
                        <a:t>O</a:t>
                      </a:r>
                      <a:r>
                        <a:rPr kumimoji="0" lang="en-GB" sz="2000" b="0" i="0" u="none" strike="noStrike" cap="none" normalizeH="0" baseline="0" dirty="0" smtClean="0">
                          <a:ln>
                            <a:noFill/>
                          </a:ln>
                          <a:solidFill>
                            <a:schemeClr val="tx1"/>
                          </a:solidFill>
                          <a:effectLst/>
                          <a:latin typeface="Arial Narrow" pitchFamily="34" charset="0"/>
                        </a:rPr>
                        <a:t>(1)</a:t>
                      </a:r>
                    </a:p>
                  </a:txBody>
                  <a:tcPr horzOverflow="overflow">
                    <a:lnL w="12700" cap="flat" cmpd="sng" algn="ctr">
                      <a:solidFill>
                        <a:srgbClr val="339966"/>
                      </a:solidFill>
                      <a:prstDash val="solid"/>
                      <a:round/>
                      <a:headEnd type="none" w="med" len="med"/>
                      <a:tailEnd type="none" w="med" len="med"/>
                    </a:lnL>
                    <a:lnR w="28575" cap="flat" cmpd="sng" algn="ctr">
                      <a:solidFill>
                        <a:srgbClr val="339966"/>
                      </a:solidFill>
                      <a:prstDash val="solid"/>
                      <a:round/>
                      <a:headEnd type="none" w="med" len="med"/>
                      <a:tailEnd type="none" w="med" len="med"/>
                    </a:lnR>
                    <a:lnT w="28575"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Narrow" pitchFamily="34" charset="0"/>
                      </a:endParaRPr>
                    </a:p>
                  </a:txBody>
                  <a:tcPr horzOverflow="overflow">
                    <a:lnL w="28575" cap="flat" cmpd="sng" algn="ctr">
                      <a:solidFill>
                        <a:srgbClr val="339966"/>
                      </a:solidFill>
                      <a:prstDash val="solid"/>
                      <a:round/>
                      <a:headEnd type="none" w="med" len="med"/>
                      <a:tailEnd type="none" w="med" len="med"/>
                    </a:lnL>
                    <a:lnR>
                      <a:noFill/>
                    </a:lnR>
                    <a:lnT>
                      <a:noFill/>
                    </a:lnT>
                    <a:lnB>
                      <a:noFill/>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smtClean="0">
                          <a:ln>
                            <a:noFill/>
                          </a:ln>
                          <a:solidFill>
                            <a:srgbClr val="0000CC"/>
                          </a:solidFill>
                          <a:effectLst/>
                          <a:latin typeface="Arial Narrow" pitchFamily="34" charset="0"/>
                        </a:rPr>
                        <a:t>Insertion sort</a:t>
                      </a:r>
                    </a:p>
                  </a:txBody>
                  <a:tcPr horzOverflow="overflow">
                    <a:lnL w="28575" cap="flat" cmpd="sng" algn="ctr">
                      <a:solidFill>
                        <a:srgbClr val="339966"/>
                      </a:solidFill>
                      <a:prstDash val="solid"/>
                      <a:round/>
                      <a:headEnd type="none" w="med" len="med"/>
                      <a:tailEnd type="none" w="med" len="med"/>
                    </a:lnL>
                    <a:lnR w="28575"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 </a:t>
                      </a:r>
                      <a:r>
                        <a:rPr kumimoji="0" lang="en-GB" sz="2000" b="0" i="1" u="none" strike="noStrike" cap="none" normalizeH="0" baseline="0" smtClean="0">
                          <a:ln>
                            <a:noFill/>
                          </a:ln>
                          <a:solidFill>
                            <a:schemeClr val="tx1"/>
                          </a:solidFill>
                          <a:effectLst/>
                          <a:latin typeface="Arial Narrow" pitchFamily="34" charset="0"/>
                        </a:rPr>
                        <a:t>n</a:t>
                      </a:r>
                      <a:r>
                        <a:rPr kumimoji="0" lang="en-GB" sz="2000" b="0" i="0" u="none" strike="noStrike" cap="none" normalizeH="0" baseline="30000" smtClean="0">
                          <a:ln>
                            <a:noFill/>
                          </a:ln>
                          <a:solidFill>
                            <a:schemeClr val="tx1"/>
                          </a:solidFill>
                          <a:effectLst/>
                          <a:latin typeface="Arial Narrow" pitchFamily="34" charset="0"/>
                        </a:rPr>
                        <a:t>2</a:t>
                      </a:r>
                      <a:r>
                        <a:rPr kumimoji="0" lang="en-GB" sz="2000" b="0" i="0" u="none" strike="noStrike" cap="none" normalizeH="0" baseline="0" smtClean="0">
                          <a:ln>
                            <a:noFill/>
                          </a:ln>
                          <a:solidFill>
                            <a:schemeClr val="tx1"/>
                          </a:solidFill>
                          <a:effectLst/>
                          <a:latin typeface="Arial Narrow" pitchFamily="34" charset="0"/>
                        </a:rPr>
                        <a:t>/4</a:t>
                      </a:r>
                    </a:p>
                  </a:txBody>
                  <a:tcPr horzOverflow="overflow">
                    <a:lnL w="28575"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Narrow" pitchFamily="34" charset="0"/>
                        </a:rPr>
                        <a:t>~ </a:t>
                      </a:r>
                      <a:r>
                        <a:rPr kumimoji="0" lang="en-GB" sz="2000" b="0" i="1" u="none" strike="noStrike" cap="none" normalizeH="0" baseline="0" dirty="0" smtClean="0">
                          <a:ln>
                            <a:noFill/>
                          </a:ln>
                          <a:solidFill>
                            <a:schemeClr val="tx1"/>
                          </a:solidFill>
                          <a:effectLst/>
                          <a:latin typeface="Arial Narrow" pitchFamily="34" charset="0"/>
                        </a:rPr>
                        <a:t>n</a:t>
                      </a:r>
                      <a:r>
                        <a:rPr kumimoji="0" lang="en-GB" sz="2000" b="0" i="0" u="none" strike="noStrike" cap="none" normalizeH="0" baseline="30000" dirty="0" smtClean="0">
                          <a:ln>
                            <a:noFill/>
                          </a:ln>
                          <a:solidFill>
                            <a:schemeClr val="tx1"/>
                          </a:solidFill>
                          <a:effectLst/>
                          <a:latin typeface="Arial Narrow" pitchFamily="34" charset="0"/>
                        </a:rPr>
                        <a:t>2</a:t>
                      </a:r>
                      <a:r>
                        <a:rPr kumimoji="0" lang="en-GB" sz="2000" b="0" i="0" u="none" strike="noStrike" cap="none" normalizeH="0" baseline="0" dirty="0" smtClean="0">
                          <a:ln>
                            <a:noFill/>
                          </a:ln>
                          <a:solidFill>
                            <a:schemeClr val="tx1"/>
                          </a:solidFill>
                          <a:effectLst/>
                          <a:latin typeface="Arial Narrow" pitchFamily="34" charset="0"/>
                        </a:rPr>
                        <a:t>/4</a:t>
                      </a:r>
                    </a:p>
                  </a:txBody>
                  <a:tcPr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dirty="0" smtClean="0">
                          <a:ln>
                            <a:noFill/>
                          </a:ln>
                          <a:solidFill>
                            <a:schemeClr val="tx1"/>
                          </a:solidFill>
                          <a:effectLst/>
                          <a:latin typeface="Arial Narrow" pitchFamily="34" charset="0"/>
                        </a:rPr>
                        <a:t>O</a:t>
                      </a:r>
                      <a:r>
                        <a:rPr kumimoji="0" lang="en-GB" sz="2000" b="0" i="0" u="none" strike="noStrike" cap="none" normalizeH="0" baseline="0" dirty="0" smtClean="0">
                          <a:ln>
                            <a:noFill/>
                          </a:ln>
                          <a:solidFill>
                            <a:schemeClr val="tx1"/>
                          </a:solidFill>
                          <a:effectLst/>
                          <a:latin typeface="Arial Narrow" pitchFamily="34" charset="0"/>
                        </a:rPr>
                        <a:t>(</a:t>
                      </a:r>
                      <a:r>
                        <a:rPr kumimoji="0" lang="en-GB" sz="2000" b="0" i="1" u="none" strike="noStrike" cap="none" normalizeH="0" baseline="0" dirty="0" smtClean="0">
                          <a:ln>
                            <a:noFill/>
                          </a:ln>
                          <a:solidFill>
                            <a:schemeClr val="tx1"/>
                          </a:solidFill>
                          <a:effectLst/>
                          <a:latin typeface="Arial Narrow" pitchFamily="34" charset="0"/>
                        </a:rPr>
                        <a:t>n</a:t>
                      </a:r>
                      <a:r>
                        <a:rPr kumimoji="0" lang="en-GB" sz="2000" b="0" i="0" u="none" strike="noStrike" cap="none" normalizeH="0" baseline="30000" dirty="0" smtClean="0">
                          <a:ln>
                            <a:noFill/>
                          </a:ln>
                          <a:solidFill>
                            <a:schemeClr val="tx1"/>
                          </a:solidFill>
                          <a:effectLst/>
                          <a:latin typeface="Arial Narrow" pitchFamily="34" charset="0"/>
                        </a:rPr>
                        <a:t>2</a:t>
                      </a:r>
                      <a:r>
                        <a:rPr kumimoji="0" lang="en-GB" sz="2000" b="0" i="0" u="none" strike="noStrike" cap="none" normalizeH="0" baseline="0" dirty="0" smtClean="0">
                          <a:ln>
                            <a:noFill/>
                          </a:ln>
                          <a:solidFill>
                            <a:schemeClr val="tx1"/>
                          </a:solidFill>
                          <a:effectLst/>
                          <a:latin typeface="Arial Narrow" pitchFamily="34" charset="0"/>
                        </a:rPr>
                        <a:t>)</a:t>
                      </a:r>
                    </a:p>
                  </a:txBody>
                  <a:tcPr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smtClean="0">
                          <a:ln>
                            <a:noFill/>
                          </a:ln>
                          <a:solidFill>
                            <a:schemeClr val="tx1"/>
                          </a:solidFill>
                          <a:effectLst/>
                          <a:latin typeface="Arial Narrow" pitchFamily="34" charset="0"/>
                        </a:rPr>
                        <a:t>O</a:t>
                      </a:r>
                      <a:r>
                        <a:rPr kumimoji="0" lang="en-GB" sz="2000" b="0"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rgbClr val="339966"/>
                      </a:solidFill>
                      <a:prstDash val="solid"/>
                      <a:round/>
                      <a:headEnd type="none" w="med" len="med"/>
                      <a:tailEnd type="none" w="med" len="med"/>
                    </a:lnL>
                    <a:lnR w="28575"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Narrow" pitchFamily="34" charset="0"/>
                      </a:endParaRPr>
                    </a:p>
                  </a:txBody>
                  <a:tcPr horzOverflow="overflow">
                    <a:lnL w="28575" cap="flat" cmpd="sng" algn="ctr">
                      <a:solidFill>
                        <a:srgbClr val="339966"/>
                      </a:solidFill>
                      <a:prstDash val="solid"/>
                      <a:round/>
                      <a:headEnd type="none" w="med" len="med"/>
                      <a:tailEnd type="none" w="med" len="med"/>
                    </a:lnL>
                    <a:lnR>
                      <a:noFill/>
                    </a:lnR>
                    <a:lnT>
                      <a:noFill/>
                    </a:lnT>
                    <a:lnB>
                      <a:noFill/>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smtClean="0">
                          <a:ln>
                            <a:noFill/>
                          </a:ln>
                          <a:solidFill>
                            <a:srgbClr val="0000CC"/>
                          </a:solidFill>
                          <a:effectLst/>
                          <a:latin typeface="Arial Narrow" pitchFamily="34" charset="0"/>
                        </a:rPr>
                        <a:t>Merge-sort</a:t>
                      </a:r>
                    </a:p>
                  </a:txBody>
                  <a:tcPr horzOverflow="overflow">
                    <a:lnL w="28575" cap="flat" cmpd="sng" algn="ctr">
                      <a:solidFill>
                        <a:srgbClr val="339966"/>
                      </a:solidFill>
                      <a:prstDash val="solid"/>
                      <a:round/>
                      <a:headEnd type="none" w="med" len="med"/>
                      <a:tailEnd type="none" w="med" len="med"/>
                    </a:lnL>
                    <a:lnR w="28575"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 </a:t>
                      </a:r>
                      <a:r>
                        <a:rPr kumimoji="0" lang="en-GB" sz="2000" b="0" i="1" u="none" strike="noStrike" cap="none" normalizeH="0" baseline="0" smtClean="0">
                          <a:ln>
                            <a:noFill/>
                          </a:ln>
                          <a:solidFill>
                            <a:schemeClr val="tx1"/>
                          </a:solidFill>
                          <a:effectLst/>
                          <a:latin typeface="Arial Narrow" pitchFamily="34" charset="0"/>
                        </a:rPr>
                        <a:t>n</a:t>
                      </a:r>
                      <a:r>
                        <a:rPr kumimoji="0" lang="en-GB" sz="2000" b="0" i="0" u="none" strike="noStrike" cap="none" normalizeH="0" baseline="0" smtClean="0">
                          <a:ln>
                            <a:noFill/>
                          </a:ln>
                          <a:solidFill>
                            <a:schemeClr val="tx1"/>
                          </a:solidFill>
                          <a:effectLst/>
                          <a:latin typeface="Arial Narrow" pitchFamily="34" charset="0"/>
                        </a:rPr>
                        <a:t> log</a:t>
                      </a:r>
                      <a:r>
                        <a:rPr kumimoji="0" lang="en-GB" sz="2000" b="0" i="0" u="none" strike="noStrike" cap="none" normalizeH="0" baseline="-25000" smtClean="0">
                          <a:ln>
                            <a:noFill/>
                          </a:ln>
                          <a:solidFill>
                            <a:schemeClr val="tx1"/>
                          </a:solidFill>
                          <a:effectLst/>
                          <a:latin typeface="Arial Narrow" pitchFamily="34" charset="0"/>
                        </a:rPr>
                        <a:t>2</a:t>
                      </a:r>
                      <a:r>
                        <a:rPr kumimoji="0" lang="en-GB" sz="2000" b="0" i="1" u="none" strike="noStrike" cap="none" normalizeH="0" baseline="0" smtClean="0">
                          <a:ln>
                            <a:noFill/>
                          </a:ln>
                          <a:solidFill>
                            <a:schemeClr val="tx1"/>
                          </a:solidFill>
                          <a:effectLst/>
                          <a:latin typeface="Arial Narrow" pitchFamily="34" charset="0"/>
                        </a:rPr>
                        <a:t>n</a:t>
                      </a:r>
                    </a:p>
                  </a:txBody>
                  <a:tcPr horzOverflow="overflow">
                    <a:lnL w="28575"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Narrow" pitchFamily="34" charset="0"/>
                        </a:rPr>
                        <a:t>~ 2</a:t>
                      </a:r>
                      <a:r>
                        <a:rPr kumimoji="0" lang="en-GB" sz="2000" b="0" i="1" u="none" strike="noStrike" cap="none" normalizeH="0" baseline="0" smtClean="0">
                          <a:ln>
                            <a:noFill/>
                          </a:ln>
                          <a:solidFill>
                            <a:schemeClr val="tx1"/>
                          </a:solidFill>
                          <a:effectLst/>
                          <a:latin typeface="Arial Narrow" pitchFamily="34" charset="0"/>
                        </a:rPr>
                        <a:t>n</a:t>
                      </a:r>
                      <a:r>
                        <a:rPr kumimoji="0" lang="en-GB" sz="2000" b="0" i="0" u="none" strike="noStrike" cap="none" normalizeH="0" baseline="0" smtClean="0">
                          <a:ln>
                            <a:noFill/>
                          </a:ln>
                          <a:solidFill>
                            <a:schemeClr val="tx1"/>
                          </a:solidFill>
                          <a:effectLst/>
                          <a:latin typeface="Arial Narrow" pitchFamily="34" charset="0"/>
                        </a:rPr>
                        <a:t> log</a:t>
                      </a:r>
                      <a:r>
                        <a:rPr kumimoji="0" lang="en-GB" sz="2000" b="0" i="0" u="none" strike="noStrike" cap="none" normalizeH="0" baseline="-25000" smtClean="0">
                          <a:ln>
                            <a:noFill/>
                          </a:ln>
                          <a:solidFill>
                            <a:schemeClr val="tx1"/>
                          </a:solidFill>
                          <a:effectLst/>
                          <a:latin typeface="Arial Narrow" pitchFamily="34" charset="0"/>
                        </a:rPr>
                        <a:t>2</a:t>
                      </a:r>
                      <a:r>
                        <a:rPr kumimoji="0" lang="en-GB" sz="2000" b="0" i="1" u="none" strike="noStrike" cap="none" normalizeH="0" baseline="0" smtClean="0">
                          <a:ln>
                            <a:noFill/>
                          </a:ln>
                          <a:solidFill>
                            <a:schemeClr val="tx1"/>
                          </a:solidFill>
                          <a:effectLst/>
                          <a:latin typeface="Arial Narrow" pitchFamily="34" charset="0"/>
                        </a:rPr>
                        <a:t>n</a:t>
                      </a:r>
                    </a:p>
                  </a:txBody>
                  <a:tcPr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smtClean="0">
                          <a:ln>
                            <a:noFill/>
                          </a:ln>
                          <a:solidFill>
                            <a:schemeClr val="tx1"/>
                          </a:solidFill>
                          <a:effectLst/>
                          <a:latin typeface="Arial Narrow" pitchFamily="34" charset="0"/>
                        </a:rPr>
                        <a:t>O</a:t>
                      </a:r>
                      <a:r>
                        <a:rPr kumimoji="0" lang="en-GB" sz="2000" b="0" i="0" u="none" strike="noStrike" cap="none" normalizeH="0" baseline="0" smtClean="0">
                          <a:ln>
                            <a:noFill/>
                          </a:ln>
                          <a:solidFill>
                            <a:schemeClr val="tx1"/>
                          </a:solidFill>
                          <a:effectLst/>
                          <a:latin typeface="Arial Narrow" pitchFamily="34" charset="0"/>
                        </a:rPr>
                        <a:t>(</a:t>
                      </a:r>
                      <a:r>
                        <a:rPr kumimoji="0" lang="en-GB" sz="2000" b="0" i="1" u="none" strike="noStrike" cap="none" normalizeH="0" baseline="0" smtClean="0">
                          <a:ln>
                            <a:noFill/>
                          </a:ln>
                          <a:solidFill>
                            <a:schemeClr val="tx1"/>
                          </a:solidFill>
                          <a:effectLst/>
                          <a:latin typeface="Arial Narrow" pitchFamily="34" charset="0"/>
                        </a:rPr>
                        <a:t>n</a:t>
                      </a:r>
                      <a:r>
                        <a:rPr kumimoji="0" lang="en-GB" sz="2000" b="0" i="0" u="none" strike="noStrike" cap="none" normalizeH="0" baseline="0" smtClean="0">
                          <a:ln>
                            <a:noFill/>
                          </a:ln>
                          <a:solidFill>
                            <a:schemeClr val="tx1"/>
                          </a:solidFill>
                          <a:effectLst/>
                          <a:latin typeface="Arial Narrow" pitchFamily="34" charset="0"/>
                        </a:rPr>
                        <a:t> log </a:t>
                      </a:r>
                      <a:r>
                        <a:rPr kumimoji="0" lang="en-GB" sz="2000" b="0" i="1" u="none" strike="noStrike" cap="none" normalizeH="0" baseline="0" smtClean="0">
                          <a:ln>
                            <a:noFill/>
                          </a:ln>
                          <a:solidFill>
                            <a:schemeClr val="tx1"/>
                          </a:solidFill>
                          <a:effectLst/>
                          <a:latin typeface="Arial Narrow" pitchFamily="34" charset="0"/>
                        </a:rPr>
                        <a:t>n</a:t>
                      </a:r>
                      <a:r>
                        <a:rPr kumimoji="0" lang="en-GB" sz="2000" b="0" i="0" u="none" strike="noStrike" cap="none" normalizeH="0" baseline="0" smtClean="0">
                          <a:ln>
                            <a:noFill/>
                          </a:ln>
                          <a:solidFill>
                            <a:schemeClr val="tx1"/>
                          </a:solidFill>
                          <a:effectLst/>
                          <a:latin typeface="Arial Narrow" pitchFamily="34" charset="0"/>
                        </a:rPr>
                        <a:t>)</a:t>
                      </a:r>
                      <a:endParaRPr kumimoji="0" lang="en-GB" sz="2000" b="0" i="1" u="none" strike="noStrike" cap="none" normalizeH="0" baseline="0" smtClean="0">
                        <a:ln>
                          <a:noFill/>
                        </a:ln>
                        <a:solidFill>
                          <a:schemeClr val="tx1"/>
                        </a:solidFill>
                        <a:effectLst/>
                        <a:latin typeface="Arial Narrow" pitchFamily="34" charset="0"/>
                      </a:endParaRPr>
                    </a:p>
                  </a:txBody>
                  <a:tcPr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dirty="0" smtClean="0">
                          <a:ln>
                            <a:noFill/>
                          </a:ln>
                          <a:solidFill>
                            <a:schemeClr val="tx1"/>
                          </a:solidFill>
                          <a:effectLst/>
                          <a:latin typeface="Arial Narrow" pitchFamily="34" charset="0"/>
                        </a:rPr>
                        <a:t>O</a:t>
                      </a:r>
                      <a:r>
                        <a:rPr kumimoji="0" lang="en-GB" sz="2000" b="0" i="0" u="none" strike="noStrike" cap="none" normalizeH="0" baseline="0" dirty="0" smtClean="0">
                          <a:ln>
                            <a:noFill/>
                          </a:ln>
                          <a:solidFill>
                            <a:schemeClr val="tx1"/>
                          </a:solidFill>
                          <a:effectLst/>
                          <a:latin typeface="Arial Narrow" pitchFamily="34" charset="0"/>
                        </a:rPr>
                        <a:t>(</a:t>
                      </a:r>
                      <a:r>
                        <a:rPr kumimoji="0" lang="en-GB" sz="2000" b="0" i="1" u="none" strike="noStrike" cap="none" normalizeH="0" baseline="0" dirty="0" smtClean="0">
                          <a:ln>
                            <a:noFill/>
                          </a:ln>
                          <a:solidFill>
                            <a:schemeClr val="tx1"/>
                          </a:solidFill>
                          <a:effectLst/>
                          <a:latin typeface="Arial Narrow" pitchFamily="34" charset="0"/>
                        </a:rPr>
                        <a:t>n</a:t>
                      </a:r>
                      <a:r>
                        <a:rPr kumimoji="0" lang="en-GB" sz="2000" b="0" i="0" u="none" strike="noStrike" cap="none" normalizeH="0" baseline="0" dirty="0" smtClean="0">
                          <a:ln>
                            <a:noFill/>
                          </a:ln>
                          <a:solidFill>
                            <a:schemeClr val="tx1"/>
                          </a:solidFill>
                          <a:effectLst/>
                          <a:latin typeface="Arial Narrow" pitchFamily="34" charset="0"/>
                        </a:rPr>
                        <a:t>)</a:t>
                      </a:r>
                    </a:p>
                  </a:txBody>
                  <a:tcPr horzOverflow="overflow">
                    <a:lnL w="12700" cap="flat" cmpd="sng" algn="ctr">
                      <a:solidFill>
                        <a:srgbClr val="339966"/>
                      </a:solidFill>
                      <a:prstDash val="solid"/>
                      <a:round/>
                      <a:headEnd type="none" w="med" len="med"/>
                      <a:tailEnd type="none" w="med" len="med"/>
                    </a:lnL>
                    <a:lnR w="28575"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12700"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Narrow" pitchFamily="34" charset="0"/>
                      </a:endParaRPr>
                    </a:p>
                  </a:txBody>
                  <a:tcPr horzOverflow="overflow">
                    <a:lnL w="28575" cap="flat" cmpd="sng" algn="ctr">
                      <a:solidFill>
                        <a:srgbClr val="339966"/>
                      </a:solidFill>
                      <a:prstDash val="solid"/>
                      <a:round/>
                      <a:headEnd type="none" w="med" len="med"/>
                      <a:tailEnd type="none" w="med" len="med"/>
                    </a:lnL>
                    <a:lnR>
                      <a:noFill/>
                    </a:lnR>
                    <a:lnT>
                      <a:noFill/>
                    </a:lnT>
                    <a:lnB>
                      <a:noFill/>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smtClean="0">
                          <a:ln>
                            <a:noFill/>
                          </a:ln>
                          <a:solidFill>
                            <a:srgbClr val="0000CC"/>
                          </a:solidFill>
                          <a:effectLst/>
                          <a:latin typeface="Arial Narrow" pitchFamily="34" charset="0"/>
                        </a:rPr>
                        <a:t>Quick-sort</a:t>
                      </a:r>
                    </a:p>
                  </a:txBody>
                  <a:tcPr horzOverflow="overflow">
                    <a:lnL w="28575" cap="flat" cmpd="sng" algn="ctr">
                      <a:solidFill>
                        <a:srgbClr val="339966"/>
                      </a:solidFill>
                      <a:prstDash val="solid"/>
                      <a:round/>
                      <a:headEnd type="none" w="med" len="med"/>
                      <a:tailEnd type="none" w="med" len="med"/>
                    </a:lnL>
                    <a:lnR w="28575"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0000CC"/>
                          </a:solidFill>
                          <a:effectLst/>
                          <a:latin typeface="Arial Narrow" pitchFamily="34" charset="0"/>
                        </a:rPr>
                        <a:t>~ </a:t>
                      </a:r>
                      <a:r>
                        <a:rPr kumimoji="0" lang="en-GB" sz="2000" b="0" i="1" u="none" strike="noStrike" cap="none" normalizeH="0" baseline="0" dirty="0" smtClean="0">
                          <a:ln>
                            <a:noFill/>
                          </a:ln>
                          <a:solidFill>
                            <a:srgbClr val="0000CC"/>
                          </a:solidFill>
                          <a:effectLst/>
                          <a:latin typeface="Arial Narrow" pitchFamily="34" charset="0"/>
                        </a:rPr>
                        <a:t>n</a:t>
                      </a:r>
                      <a:r>
                        <a:rPr kumimoji="0" lang="en-GB" sz="2000" b="0" i="0" u="none" strike="noStrike" cap="none" normalizeH="0" baseline="0" dirty="0" smtClean="0">
                          <a:ln>
                            <a:noFill/>
                          </a:ln>
                          <a:solidFill>
                            <a:srgbClr val="0000CC"/>
                          </a:solidFill>
                          <a:effectLst/>
                          <a:latin typeface="Arial Narrow" pitchFamily="34" charset="0"/>
                        </a:rPr>
                        <a:t> log</a:t>
                      </a:r>
                      <a:r>
                        <a:rPr kumimoji="0" lang="en-GB" sz="2000" b="0" i="0" u="none" strike="noStrike" cap="none" normalizeH="0" baseline="-25000" dirty="0" smtClean="0">
                          <a:ln>
                            <a:noFill/>
                          </a:ln>
                          <a:solidFill>
                            <a:srgbClr val="0000CC"/>
                          </a:solidFill>
                          <a:effectLst/>
                          <a:latin typeface="Arial Narrow" pitchFamily="34" charset="0"/>
                        </a:rPr>
                        <a:t>2</a:t>
                      </a:r>
                      <a:r>
                        <a:rPr kumimoji="0" lang="en-GB" sz="2000" b="0" i="1" u="none" strike="noStrike" cap="none" normalizeH="0" baseline="0" dirty="0" smtClean="0">
                          <a:ln>
                            <a:noFill/>
                          </a:ln>
                          <a:solidFill>
                            <a:srgbClr val="0000CC"/>
                          </a:solidFill>
                          <a:effectLst/>
                          <a:latin typeface="Arial Narrow" pitchFamily="34" charset="0"/>
                        </a:rPr>
                        <a:t>n</a:t>
                      </a:r>
                      <a:r>
                        <a:rPr kumimoji="0" lang="en-GB" sz="2000" b="0" i="1" u="none" strike="noStrike" cap="none" normalizeH="0" baseline="0" dirty="0" smtClean="0">
                          <a:ln>
                            <a:noFill/>
                          </a:ln>
                          <a:solidFill>
                            <a:srgbClr val="FF0000"/>
                          </a:solidFill>
                          <a:effectLst/>
                          <a:latin typeface="Arial Narrow" pitchFamily="34" charset="0"/>
                        </a:rPr>
                        <a:t/>
                      </a:r>
                      <a:br>
                        <a:rPr kumimoji="0" lang="en-GB" sz="2000" b="0" i="1" u="none" strike="noStrike" cap="none" normalizeH="0" baseline="0" dirty="0" smtClean="0">
                          <a:ln>
                            <a:noFill/>
                          </a:ln>
                          <a:solidFill>
                            <a:srgbClr val="FF0000"/>
                          </a:solidFill>
                          <a:effectLst/>
                          <a:latin typeface="Arial Narrow" pitchFamily="34" charset="0"/>
                        </a:rPr>
                      </a:br>
                      <a:r>
                        <a:rPr kumimoji="0" lang="en-GB" sz="2000" b="0" i="0" u="none" strike="noStrike" cap="none" normalizeH="0" baseline="0" dirty="0" smtClean="0">
                          <a:ln>
                            <a:noFill/>
                          </a:ln>
                          <a:solidFill>
                            <a:srgbClr val="FF0000"/>
                          </a:solidFill>
                          <a:effectLst/>
                          <a:latin typeface="Arial Narrow" pitchFamily="34" charset="0"/>
                        </a:rPr>
                        <a:t>~ </a:t>
                      </a:r>
                      <a:r>
                        <a:rPr kumimoji="0" lang="en-GB" sz="2000" b="0" i="1" u="none" strike="noStrike" cap="none" normalizeH="0" baseline="0" dirty="0" smtClean="0">
                          <a:ln>
                            <a:noFill/>
                          </a:ln>
                          <a:solidFill>
                            <a:srgbClr val="FF0000"/>
                          </a:solidFill>
                          <a:effectLst/>
                          <a:latin typeface="Arial Narrow" pitchFamily="34" charset="0"/>
                        </a:rPr>
                        <a:t>n</a:t>
                      </a:r>
                      <a:r>
                        <a:rPr kumimoji="0" lang="en-GB" sz="2000" b="0" i="0" u="none" strike="noStrike" cap="none" normalizeH="0" baseline="30000" dirty="0" smtClean="0">
                          <a:ln>
                            <a:noFill/>
                          </a:ln>
                          <a:solidFill>
                            <a:srgbClr val="FF0000"/>
                          </a:solidFill>
                          <a:effectLst/>
                          <a:latin typeface="Arial Narrow" pitchFamily="34" charset="0"/>
                        </a:rPr>
                        <a:t>2</a:t>
                      </a:r>
                      <a:r>
                        <a:rPr kumimoji="0" lang="en-GB" sz="2000" b="0" i="0" u="none" strike="noStrike" cap="none" normalizeH="0" baseline="0" dirty="0" smtClean="0">
                          <a:ln>
                            <a:noFill/>
                          </a:ln>
                          <a:solidFill>
                            <a:srgbClr val="FF0000"/>
                          </a:solidFill>
                          <a:effectLst/>
                          <a:latin typeface="Arial Narrow" pitchFamily="34" charset="0"/>
                        </a:rPr>
                        <a:t>/2</a:t>
                      </a:r>
                    </a:p>
                  </a:txBody>
                  <a:tcPr horzOverflow="overflow">
                    <a:lnL w="28575"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smtClean="0">
                          <a:ln>
                            <a:noFill/>
                          </a:ln>
                          <a:solidFill>
                            <a:srgbClr val="0000CC"/>
                          </a:solidFill>
                          <a:effectLst/>
                          <a:latin typeface="Arial Narrow" pitchFamily="34" charset="0"/>
                        </a:rPr>
                        <a:t>~ 2</a:t>
                      </a:r>
                      <a:r>
                        <a:rPr kumimoji="0" lang="en-GB" sz="2000" b="0" i="1" u="none" strike="noStrike" cap="none" normalizeH="0" baseline="0" dirty="0" smtClean="0">
                          <a:ln>
                            <a:noFill/>
                          </a:ln>
                          <a:solidFill>
                            <a:srgbClr val="0000CC"/>
                          </a:solidFill>
                          <a:effectLst/>
                          <a:latin typeface="Arial Narrow" pitchFamily="34" charset="0"/>
                        </a:rPr>
                        <a:t>n</a:t>
                      </a:r>
                      <a:r>
                        <a:rPr kumimoji="0" lang="en-GB" sz="2000" b="0" i="0" u="none" strike="noStrike" cap="none" normalizeH="0" baseline="0" dirty="0" smtClean="0">
                          <a:ln>
                            <a:noFill/>
                          </a:ln>
                          <a:solidFill>
                            <a:srgbClr val="0000CC"/>
                          </a:solidFill>
                          <a:effectLst/>
                          <a:latin typeface="Arial Narrow" pitchFamily="34" charset="0"/>
                        </a:rPr>
                        <a:t>/3 log</a:t>
                      </a:r>
                      <a:r>
                        <a:rPr kumimoji="0" lang="en-GB" sz="2000" b="0" i="0" u="none" strike="noStrike" cap="none" normalizeH="0" baseline="-25000" dirty="0" smtClean="0">
                          <a:ln>
                            <a:noFill/>
                          </a:ln>
                          <a:solidFill>
                            <a:srgbClr val="0000CC"/>
                          </a:solidFill>
                          <a:effectLst/>
                          <a:latin typeface="Arial Narrow" pitchFamily="34" charset="0"/>
                        </a:rPr>
                        <a:t>2</a:t>
                      </a:r>
                      <a:r>
                        <a:rPr kumimoji="0" lang="en-GB" sz="2000" b="0" i="1" u="none" strike="noStrike" cap="none" normalizeH="0" baseline="0" dirty="0" smtClean="0">
                          <a:ln>
                            <a:noFill/>
                          </a:ln>
                          <a:solidFill>
                            <a:srgbClr val="0000CC"/>
                          </a:solidFill>
                          <a:effectLst/>
                          <a:latin typeface="Arial Narrow" pitchFamily="34" charset="0"/>
                        </a:rPr>
                        <a:t>n</a:t>
                      </a:r>
                      <a:r>
                        <a:rPr kumimoji="0" lang="en-GB" sz="2000" b="0" i="0" u="none" strike="noStrike" cap="none" normalizeH="0" baseline="0" dirty="0" smtClean="0">
                          <a:ln>
                            <a:noFill/>
                          </a:ln>
                          <a:solidFill>
                            <a:srgbClr val="FF0000"/>
                          </a:solidFill>
                          <a:effectLst/>
                          <a:latin typeface="Arial Narrow" pitchFamily="34" charset="0"/>
                        </a:rPr>
                        <a:t/>
                      </a:r>
                      <a:br>
                        <a:rPr kumimoji="0" lang="en-GB" sz="2000" b="0" i="0" u="none" strike="noStrike" cap="none" normalizeH="0" baseline="0" dirty="0" smtClean="0">
                          <a:ln>
                            <a:noFill/>
                          </a:ln>
                          <a:solidFill>
                            <a:srgbClr val="FF0000"/>
                          </a:solidFill>
                          <a:effectLst/>
                          <a:latin typeface="Arial Narrow" pitchFamily="34" charset="0"/>
                        </a:rPr>
                      </a:br>
                      <a:r>
                        <a:rPr kumimoji="0" lang="en-GB" sz="2000" b="0" i="0" u="none" strike="noStrike" cap="none" normalizeH="0" baseline="0" dirty="0" smtClean="0">
                          <a:ln>
                            <a:noFill/>
                          </a:ln>
                          <a:solidFill>
                            <a:srgbClr val="FF0000"/>
                          </a:solidFill>
                          <a:effectLst/>
                          <a:latin typeface="Arial Narrow" pitchFamily="34" charset="0"/>
                        </a:rPr>
                        <a:t>0</a:t>
                      </a:r>
                    </a:p>
                  </a:txBody>
                  <a:tcPr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dirty="0" smtClean="0">
                          <a:ln>
                            <a:noFill/>
                          </a:ln>
                          <a:solidFill>
                            <a:srgbClr val="0000CC"/>
                          </a:solidFill>
                          <a:effectLst/>
                          <a:latin typeface="Arial Narrow" pitchFamily="34" charset="0"/>
                        </a:rPr>
                        <a:t>O</a:t>
                      </a:r>
                      <a:r>
                        <a:rPr kumimoji="0" lang="en-GB" sz="2000" b="0" i="0" u="none" strike="noStrike" cap="none" normalizeH="0" baseline="0" dirty="0" smtClean="0">
                          <a:ln>
                            <a:noFill/>
                          </a:ln>
                          <a:solidFill>
                            <a:srgbClr val="0000CC"/>
                          </a:solidFill>
                          <a:effectLst/>
                          <a:latin typeface="Arial Narrow" pitchFamily="34" charset="0"/>
                        </a:rPr>
                        <a:t>(</a:t>
                      </a:r>
                      <a:r>
                        <a:rPr kumimoji="0" lang="en-GB" sz="2000" b="0" i="1" u="none" strike="noStrike" cap="none" normalizeH="0" baseline="0" dirty="0" smtClean="0">
                          <a:ln>
                            <a:noFill/>
                          </a:ln>
                          <a:solidFill>
                            <a:srgbClr val="0000CC"/>
                          </a:solidFill>
                          <a:effectLst/>
                          <a:latin typeface="Arial Narrow" pitchFamily="34" charset="0"/>
                        </a:rPr>
                        <a:t>n</a:t>
                      </a:r>
                      <a:r>
                        <a:rPr kumimoji="0" lang="en-GB" sz="2000" b="0" i="0" u="none" strike="noStrike" cap="none" normalizeH="0" baseline="0" dirty="0" smtClean="0">
                          <a:ln>
                            <a:noFill/>
                          </a:ln>
                          <a:solidFill>
                            <a:srgbClr val="0000CC"/>
                          </a:solidFill>
                          <a:effectLst/>
                          <a:latin typeface="Arial Narrow" pitchFamily="34" charset="0"/>
                        </a:rPr>
                        <a:t> log </a:t>
                      </a:r>
                      <a:r>
                        <a:rPr kumimoji="0" lang="en-GB" sz="2000" b="0" i="1" u="none" strike="noStrike" cap="none" normalizeH="0" baseline="0" dirty="0" smtClean="0">
                          <a:ln>
                            <a:noFill/>
                          </a:ln>
                          <a:solidFill>
                            <a:srgbClr val="0000CC"/>
                          </a:solidFill>
                          <a:effectLst/>
                          <a:latin typeface="Arial Narrow" pitchFamily="34" charset="0"/>
                        </a:rPr>
                        <a:t>n</a:t>
                      </a:r>
                      <a:r>
                        <a:rPr kumimoji="0" lang="en-GB" sz="2000" b="0" i="0" u="none" strike="noStrike" cap="none" normalizeH="0" baseline="0" dirty="0" smtClean="0">
                          <a:ln>
                            <a:noFill/>
                          </a:ln>
                          <a:solidFill>
                            <a:srgbClr val="0000CC"/>
                          </a:solidFill>
                          <a:effectLst/>
                          <a:latin typeface="Arial Narrow" pitchFamily="34" charset="0"/>
                        </a:rPr>
                        <a:t>)</a:t>
                      </a:r>
                      <a:r>
                        <a:rPr kumimoji="0" lang="en-GB" sz="2000" b="0" i="0" u="none" strike="noStrike" cap="none" normalizeH="0" baseline="0" dirty="0" smtClean="0">
                          <a:ln>
                            <a:noFill/>
                          </a:ln>
                          <a:solidFill>
                            <a:srgbClr val="FF0000"/>
                          </a:solidFill>
                          <a:effectLst/>
                          <a:latin typeface="Arial Narrow" pitchFamily="34" charset="0"/>
                        </a:rPr>
                        <a:t/>
                      </a:r>
                      <a:br>
                        <a:rPr kumimoji="0" lang="en-GB" sz="2000" b="0" i="0" u="none" strike="noStrike" cap="none" normalizeH="0" baseline="0" dirty="0" smtClean="0">
                          <a:ln>
                            <a:noFill/>
                          </a:ln>
                          <a:solidFill>
                            <a:srgbClr val="FF0000"/>
                          </a:solidFill>
                          <a:effectLst/>
                          <a:latin typeface="Arial Narrow" pitchFamily="34" charset="0"/>
                        </a:rPr>
                      </a:br>
                      <a:r>
                        <a:rPr kumimoji="0" lang="en-GB" sz="2000" b="0" i="1" u="none" strike="noStrike" cap="none" normalizeH="0" baseline="0" dirty="0" smtClean="0">
                          <a:ln>
                            <a:noFill/>
                          </a:ln>
                          <a:solidFill>
                            <a:srgbClr val="FF0000"/>
                          </a:solidFill>
                          <a:effectLst/>
                          <a:latin typeface="Arial Narrow" pitchFamily="34" charset="0"/>
                        </a:rPr>
                        <a:t>O</a:t>
                      </a:r>
                      <a:r>
                        <a:rPr kumimoji="0" lang="en-GB" sz="2000" b="0" i="0" u="none" strike="noStrike" cap="none" normalizeH="0" baseline="0" dirty="0" smtClean="0">
                          <a:ln>
                            <a:noFill/>
                          </a:ln>
                          <a:solidFill>
                            <a:srgbClr val="FF0000"/>
                          </a:solidFill>
                          <a:effectLst/>
                          <a:latin typeface="Arial Narrow" pitchFamily="34" charset="0"/>
                        </a:rPr>
                        <a:t>(</a:t>
                      </a:r>
                      <a:r>
                        <a:rPr kumimoji="0" lang="en-GB" sz="2000" b="0" i="1" u="none" strike="noStrike" cap="none" normalizeH="0" baseline="0" dirty="0" smtClean="0">
                          <a:ln>
                            <a:noFill/>
                          </a:ln>
                          <a:solidFill>
                            <a:srgbClr val="FF0000"/>
                          </a:solidFill>
                          <a:effectLst/>
                          <a:latin typeface="Arial Narrow" pitchFamily="34" charset="0"/>
                        </a:rPr>
                        <a:t>n</a:t>
                      </a:r>
                      <a:r>
                        <a:rPr kumimoji="0" lang="en-GB" sz="2000" b="0" i="0" u="none" strike="noStrike" cap="none" normalizeH="0" baseline="30000" dirty="0" smtClean="0">
                          <a:ln>
                            <a:noFill/>
                          </a:ln>
                          <a:solidFill>
                            <a:srgbClr val="FF0000"/>
                          </a:solidFill>
                          <a:effectLst/>
                          <a:latin typeface="Arial Narrow" pitchFamily="34" charset="0"/>
                        </a:rPr>
                        <a:t>2</a:t>
                      </a:r>
                      <a:r>
                        <a:rPr kumimoji="0" lang="en-GB" sz="2000" b="0" i="0" u="none" strike="noStrike" cap="none" normalizeH="0" baseline="0" dirty="0" smtClean="0">
                          <a:ln>
                            <a:noFill/>
                          </a:ln>
                          <a:solidFill>
                            <a:srgbClr val="FF0000"/>
                          </a:solidFill>
                          <a:effectLst/>
                          <a:latin typeface="Arial Narrow" pitchFamily="34" charset="0"/>
                        </a:rPr>
                        <a:t>)</a:t>
                      </a:r>
                    </a:p>
                  </a:txBody>
                  <a:tcPr horzOverflow="overflow">
                    <a:lnL w="12700" cap="flat" cmpd="sng" algn="ctr">
                      <a:solidFill>
                        <a:srgbClr val="339966"/>
                      </a:solidFill>
                      <a:prstDash val="solid"/>
                      <a:round/>
                      <a:headEnd type="none" w="med" len="med"/>
                      <a:tailEnd type="none" w="med" len="med"/>
                    </a:lnL>
                    <a:lnR w="12700"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dirty="0" smtClean="0">
                          <a:ln>
                            <a:noFill/>
                          </a:ln>
                          <a:solidFill>
                            <a:srgbClr val="0000CC"/>
                          </a:solidFill>
                          <a:effectLst/>
                          <a:latin typeface="Arial Narrow" pitchFamily="34" charset="0"/>
                        </a:rPr>
                        <a:t>O</a:t>
                      </a:r>
                      <a:r>
                        <a:rPr kumimoji="0" lang="en-GB" sz="2000" b="0" i="0" u="none" strike="noStrike" cap="none" normalizeH="0" baseline="0" dirty="0" smtClean="0">
                          <a:ln>
                            <a:noFill/>
                          </a:ln>
                          <a:solidFill>
                            <a:srgbClr val="0000CC"/>
                          </a:solidFill>
                          <a:effectLst/>
                          <a:latin typeface="Arial Narrow" pitchFamily="34" charset="0"/>
                        </a:rPr>
                        <a:t>(log </a:t>
                      </a:r>
                      <a:r>
                        <a:rPr kumimoji="0" lang="en-GB" sz="2000" b="0" i="1" u="none" strike="noStrike" cap="none" normalizeH="0" baseline="0" dirty="0" smtClean="0">
                          <a:ln>
                            <a:noFill/>
                          </a:ln>
                          <a:solidFill>
                            <a:srgbClr val="0000CC"/>
                          </a:solidFill>
                          <a:effectLst/>
                          <a:latin typeface="Arial Narrow" pitchFamily="34" charset="0"/>
                        </a:rPr>
                        <a:t>n</a:t>
                      </a:r>
                      <a:r>
                        <a:rPr kumimoji="0" lang="en-GB" sz="2000" b="0" i="0" u="none" strike="noStrike" cap="none" normalizeH="0" baseline="0" dirty="0" smtClean="0">
                          <a:ln>
                            <a:noFill/>
                          </a:ln>
                          <a:solidFill>
                            <a:srgbClr val="0000CC"/>
                          </a:solidFill>
                          <a:effectLst/>
                          <a:latin typeface="Arial Narrow" pitchFamily="34" charset="0"/>
                        </a:rPr>
                        <a:t>)</a:t>
                      </a:r>
                      <a:r>
                        <a:rPr kumimoji="0" lang="en-GB" sz="2000" b="0" i="0" u="none" strike="noStrike" cap="none" normalizeH="0" baseline="0" dirty="0" smtClean="0">
                          <a:ln>
                            <a:noFill/>
                          </a:ln>
                          <a:solidFill>
                            <a:srgbClr val="FF0000"/>
                          </a:solidFill>
                          <a:effectLst/>
                          <a:latin typeface="Arial Narrow" pitchFamily="34" charset="0"/>
                        </a:rPr>
                        <a:t/>
                      </a:r>
                      <a:br>
                        <a:rPr kumimoji="0" lang="en-GB" sz="2000" b="0" i="0" u="none" strike="noStrike" cap="none" normalizeH="0" baseline="0" dirty="0" smtClean="0">
                          <a:ln>
                            <a:noFill/>
                          </a:ln>
                          <a:solidFill>
                            <a:srgbClr val="FF0000"/>
                          </a:solidFill>
                          <a:effectLst/>
                          <a:latin typeface="Arial Narrow" pitchFamily="34" charset="0"/>
                        </a:rPr>
                      </a:br>
                      <a:r>
                        <a:rPr kumimoji="0" lang="en-GB" sz="2000" b="0" i="1" u="none" strike="noStrike" cap="none" normalizeH="0" baseline="0" dirty="0" smtClean="0">
                          <a:ln>
                            <a:noFill/>
                          </a:ln>
                          <a:solidFill>
                            <a:srgbClr val="FF0000"/>
                          </a:solidFill>
                          <a:effectLst/>
                          <a:latin typeface="Arial Narrow" pitchFamily="34" charset="0"/>
                        </a:rPr>
                        <a:t>O</a:t>
                      </a:r>
                      <a:r>
                        <a:rPr kumimoji="0" lang="en-GB" sz="2000" b="0" i="0" u="none" strike="noStrike" cap="none" normalizeH="0" baseline="0" dirty="0" smtClean="0">
                          <a:ln>
                            <a:noFill/>
                          </a:ln>
                          <a:solidFill>
                            <a:srgbClr val="FF0000"/>
                          </a:solidFill>
                          <a:effectLst/>
                          <a:latin typeface="Arial Narrow" pitchFamily="34" charset="0"/>
                        </a:rPr>
                        <a:t>(</a:t>
                      </a:r>
                      <a:r>
                        <a:rPr kumimoji="0" lang="en-GB" sz="2000" b="0" i="1" u="none" strike="noStrike" cap="none" normalizeH="0" baseline="0" dirty="0" smtClean="0">
                          <a:ln>
                            <a:noFill/>
                          </a:ln>
                          <a:solidFill>
                            <a:srgbClr val="FF0000"/>
                          </a:solidFill>
                          <a:effectLst/>
                          <a:latin typeface="Arial Narrow" pitchFamily="34" charset="0"/>
                        </a:rPr>
                        <a:t>n</a:t>
                      </a:r>
                      <a:r>
                        <a:rPr kumimoji="0" lang="en-GB" sz="2000" b="0" i="0" u="none" strike="noStrike" cap="none" normalizeH="0" baseline="0" dirty="0" smtClean="0">
                          <a:ln>
                            <a:noFill/>
                          </a:ln>
                          <a:solidFill>
                            <a:srgbClr val="FF0000"/>
                          </a:solidFill>
                          <a:effectLst/>
                          <a:latin typeface="Arial Narrow" pitchFamily="34" charset="0"/>
                        </a:rPr>
                        <a:t>)</a:t>
                      </a:r>
                    </a:p>
                  </a:txBody>
                  <a:tcPr horzOverflow="overflow">
                    <a:lnL w="12700" cap="flat" cmpd="sng" algn="ctr">
                      <a:solidFill>
                        <a:srgbClr val="339966"/>
                      </a:solidFill>
                      <a:prstDash val="solid"/>
                      <a:round/>
                      <a:headEnd type="none" w="med" len="med"/>
                      <a:tailEnd type="none" w="med" len="med"/>
                    </a:lnL>
                    <a:lnR w="28575" cap="flat" cmpd="sng" algn="ctr">
                      <a:solidFill>
                        <a:srgbClr val="339966"/>
                      </a:solidFill>
                      <a:prstDash val="solid"/>
                      <a:round/>
                      <a:headEnd type="none" w="med" len="med"/>
                      <a:tailEnd type="none" w="med" len="med"/>
                    </a:lnR>
                    <a:lnT w="12700" cap="flat" cmpd="sng" algn="ctr">
                      <a:solidFill>
                        <a:srgbClr val="339966"/>
                      </a:solidFill>
                      <a:prstDash val="solid"/>
                      <a:round/>
                      <a:headEnd type="none" w="med" len="med"/>
                      <a:tailEnd type="none" w="med" len="med"/>
                    </a:lnT>
                    <a:lnB w="28575" cap="flat" cmpd="sng" algn="ctr">
                      <a:solidFill>
                        <a:srgbClr val="3399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1" u="none" strike="noStrike" cap="none" normalizeH="0" baseline="0" dirty="0" smtClean="0">
                          <a:ln>
                            <a:noFill/>
                          </a:ln>
                          <a:solidFill>
                            <a:srgbClr val="0000CC"/>
                          </a:solidFill>
                          <a:effectLst/>
                          <a:latin typeface="Arial Narrow" pitchFamily="34" charset="0"/>
                        </a:rPr>
                        <a:t>Best case</a:t>
                      </a:r>
                      <a:r>
                        <a:rPr kumimoji="0" lang="en-GB" sz="2000" b="0" i="1" u="none" strike="noStrike" cap="none" normalizeH="0" baseline="0" dirty="0" smtClean="0">
                          <a:ln>
                            <a:noFill/>
                          </a:ln>
                          <a:solidFill>
                            <a:srgbClr val="FF0000"/>
                          </a:solidFill>
                          <a:effectLst/>
                          <a:latin typeface="Arial Narrow" pitchFamily="34" charset="0"/>
                        </a:rPr>
                        <a:t/>
                      </a:r>
                      <a:br>
                        <a:rPr kumimoji="0" lang="en-GB" sz="2000" b="0" i="1" u="none" strike="noStrike" cap="none" normalizeH="0" baseline="0" dirty="0" smtClean="0">
                          <a:ln>
                            <a:noFill/>
                          </a:ln>
                          <a:solidFill>
                            <a:srgbClr val="FF0000"/>
                          </a:solidFill>
                          <a:effectLst/>
                          <a:latin typeface="Arial Narrow" pitchFamily="34" charset="0"/>
                        </a:rPr>
                      </a:br>
                      <a:r>
                        <a:rPr kumimoji="0" lang="en-GB" sz="2000" b="0" i="1" u="none" strike="noStrike" cap="none" normalizeH="0" baseline="0" dirty="0" smtClean="0">
                          <a:ln>
                            <a:noFill/>
                          </a:ln>
                          <a:solidFill>
                            <a:srgbClr val="FF0000"/>
                          </a:solidFill>
                          <a:effectLst/>
                          <a:latin typeface="Arial Narrow" pitchFamily="34" charset="0"/>
                        </a:rPr>
                        <a:t>worst case</a:t>
                      </a:r>
                    </a:p>
                  </a:txBody>
                  <a:tcPr horzOverflow="overflow">
                    <a:lnL w="28575" cap="flat" cmpd="sng" algn="ctr">
                      <a:solidFill>
                        <a:srgbClr val="339966"/>
                      </a:solidFill>
                      <a:prstDash val="solid"/>
                      <a:round/>
                      <a:headEnd type="none" w="med" len="med"/>
                      <a:tailEnd type="none" w="med" len="med"/>
                    </a:lnL>
                    <a:lnR>
                      <a:noFill/>
                    </a:lnR>
                    <a:lnT>
                      <a:noFill/>
                    </a:lnT>
                    <a:lnB>
                      <a:noFill/>
                    </a:lnB>
                    <a:lnTlToBr>
                      <a:noFill/>
                    </a:lnTlToBr>
                    <a:lnBlToTr>
                      <a:noFill/>
                    </a:lnBlToTr>
                    <a:noFill/>
                  </a:tcPr>
                </a:tc>
              </a:tr>
            </a:tbl>
          </a:graphicData>
        </a:graphic>
      </p:graphicFrame>
    </p:spTree>
  </p:cSld>
  <p:clrMapOvr>
    <a:masterClrMapping/>
  </p:clrMapOvr>
  <p:transition>
    <p:cover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bwMode="auto">
          <a:xfrm>
            <a:off x="500034" y="1071546"/>
            <a:ext cx="7772400" cy="658813"/>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4000" b="1" dirty="0" smtClean="0">
                <a:solidFill>
                  <a:srgbClr val="FF3300"/>
                </a:solidFill>
              </a:rPr>
              <a:t>Lecture 4 Study Guide</a:t>
            </a:r>
            <a:endParaRPr lang="en-US" sz="4000" dirty="0" smtClean="0">
              <a:solidFill>
                <a:srgbClr val="FF3300"/>
              </a:solidFill>
            </a:endParaRPr>
          </a:p>
        </p:txBody>
      </p:sp>
      <p:sp>
        <p:nvSpPr>
          <p:cNvPr id="32771" name="Slide Number Placeholder 5"/>
          <p:cNvSpPr>
            <a:spLocks noGrp="1"/>
          </p:cNvSpPr>
          <p:nvPr>
            <p:ph type="sldNum" sz="quarter" idx="4294967295"/>
          </p:nvPr>
        </p:nvSpPr>
        <p:spPr>
          <a:xfrm>
            <a:off x="8572500" y="6400800"/>
            <a:ext cx="571500" cy="457200"/>
          </a:xfrm>
          <a:prstGeom prst="rect">
            <a:avLst/>
          </a:prstGeom>
          <a:noFill/>
        </p:spPr>
        <p:txBody>
          <a:bodyPr/>
          <a:lstStyle/>
          <a:p>
            <a:fld id="{3DCF1EE3-14DD-4995-89D2-871B1A64D5E8}" type="slidenum">
              <a:rPr lang="en-AU" sz="1800" smtClean="0"/>
              <a:pPr/>
              <a:t>37</a:t>
            </a:fld>
            <a:endParaRPr lang="en-AU" sz="1800" dirty="0" smtClean="0"/>
          </a:p>
        </p:txBody>
      </p:sp>
      <p:sp>
        <p:nvSpPr>
          <p:cNvPr id="32773" name="Rectangle 4"/>
          <p:cNvSpPr>
            <a:spLocks noChangeArrowheads="1"/>
          </p:cNvSpPr>
          <p:nvPr/>
        </p:nvSpPr>
        <p:spPr bwMode="auto">
          <a:xfrm>
            <a:off x="500034" y="1857364"/>
            <a:ext cx="8459787" cy="4357718"/>
          </a:xfrm>
          <a:prstGeom prst="rect">
            <a:avLst/>
          </a:prstGeom>
          <a:noFill/>
          <a:ln w="9525">
            <a:noFill/>
            <a:miter lim="800000"/>
            <a:headEnd/>
            <a:tailEnd/>
          </a:ln>
        </p:spPr>
        <p:txBody>
          <a:bodyPr/>
          <a:lstStyle/>
          <a:p>
            <a:pPr marL="342900" indent="-342900">
              <a:spcBef>
                <a:spcPct val="20000"/>
              </a:spcBef>
              <a:buFontTx/>
              <a:buBlip>
                <a:blip r:embed="rId3"/>
              </a:buBlip>
              <a:tabLst>
                <a:tab pos="762000" algn="l"/>
                <a:tab pos="1143000" algn="l"/>
                <a:tab pos="1524000" algn="l"/>
                <a:tab pos="1905000" algn="l"/>
                <a:tab pos="2286000" algn="l"/>
                <a:tab pos="2667000" algn="l"/>
                <a:tab pos="3048000" algn="l"/>
              </a:tabLst>
              <a:defRPr/>
            </a:pPr>
            <a:r>
              <a:rPr lang="en-US" b="1" dirty="0">
                <a:latin typeface="Arial Narrow" pitchFamily="34" charset="0"/>
                <a:cs typeface="Times New Roman" pitchFamily="18" charset="0"/>
              </a:rPr>
              <a:t>First Test on </a:t>
            </a:r>
            <a:r>
              <a:rPr lang="en-US" b="1" dirty="0" smtClean="0">
                <a:latin typeface="Arial Narrow" pitchFamily="34" charset="0"/>
                <a:cs typeface="Times New Roman" pitchFamily="18" charset="0"/>
              </a:rPr>
              <a:t>Algorithm </a:t>
            </a:r>
            <a:r>
              <a:rPr lang="en-US" b="1" dirty="0">
                <a:latin typeface="Arial Narrow" pitchFamily="34" charset="0"/>
                <a:cs typeface="Times New Roman" pitchFamily="18" charset="0"/>
              </a:rPr>
              <a:t>Analysis</a:t>
            </a:r>
          </a:p>
          <a:p>
            <a:pPr marL="342900" indent="-342900">
              <a:spcBef>
                <a:spcPct val="20000"/>
              </a:spcBef>
              <a:buFontTx/>
              <a:buBlip>
                <a:blip r:embed="rId3"/>
              </a:buBlip>
              <a:tabLst>
                <a:tab pos="762000" algn="l"/>
                <a:tab pos="1143000" algn="l"/>
                <a:tab pos="1524000" algn="l"/>
                <a:tab pos="1905000" algn="l"/>
                <a:tab pos="2286000" algn="l"/>
                <a:tab pos="2667000" algn="l"/>
                <a:tab pos="3048000" algn="l"/>
              </a:tabLst>
              <a:defRPr/>
            </a:pPr>
            <a:r>
              <a:rPr lang="en-US" b="1" dirty="0">
                <a:latin typeface="Arial Narrow" pitchFamily="34" charset="0"/>
                <a:cs typeface="Times New Roman" pitchFamily="18" charset="0"/>
              </a:rPr>
              <a:t>Reading:</a:t>
            </a:r>
          </a:p>
          <a:p>
            <a:pPr marL="742950" lvl="1" indent="-285750">
              <a:spcBef>
                <a:spcPct val="20000"/>
              </a:spcBef>
              <a:buFont typeface="Arial" pitchFamily="34" charset="0"/>
              <a:buChar char="•"/>
              <a:tabLst>
                <a:tab pos="762000" algn="l"/>
                <a:tab pos="1143000" algn="l"/>
                <a:tab pos="1524000" algn="l"/>
                <a:tab pos="1905000" algn="l"/>
                <a:tab pos="2286000" algn="l"/>
                <a:tab pos="2667000" algn="l"/>
                <a:tab pos="3048000" algn="l"/>
              </a:tabLst>
              <a:defRPr/>
            </a:pPr>
            <a:r>
              <a:rPr lang="en-US" sz="2000" dirty="0" smtClean="0">
                <a:latin typeface="Arial Narrow" pitchFamily="34" charset="0"/>
                <a:cs typeface="Times New Roman" pitchFamily="18" charset="0"/>
              </a:rPr>
              <a:t>Java </a:t>
            </a:r>
            <a:r>
              <a:rPr lang="en-US" sz="2000" dirty="0">
                <a:latin typeface="Arial Narrow" pitchFamily="34" charset="0"/>
                <a:cs typeface="Times New Roman" pitchFamily="18" charset="0"/>
              </a:rPr>
              <a:t>Collections by </a:t>
            </a:r>
            <a:r>
              <a:rPr lang="en-US" sz="2000" dirty="0">
                <a:latin typeface="Arial Narrow" pitchFamily="34" charset="0"/>
              </a:rPr>
              <a:t>D.A. Watt </a:t>
            </a:r>
            <a:r>
              <a:rPr lang="en-US" sz="2000" dirty="0" smtClean="0">
                <a:latin typeface="Arial Narrow" pitchFamily="34" charset="0"/>
              </a:rPr>
              <a:t>&amp;D.F</a:t>
            </a:r>
            <a:r>
              <a:rPr lang="en-US" sz="2000" dirty="0">
                <a:latin typeface="Arial Narrow" pitchFamily="34" charset="0"/>
              </a:rPr>
              <a:t>. Brown (2001)</a:t>
            </a:r>
            <a:r>
              <a:rPr lang="en-US" sz="2000" dirty="0">
                <a:latin typeface="Arial Narrow" pitchFamily="34" charset="0"/>
                <a:cs typeface="Times New Roman" pitchFamily="18" charset="0"/>
              </a:rPr>
              <a:t> </a:t>
            </a:r>
            <a:endParaRPr lang="en-US" sz="2000" dirty="0" smtClean="0">
              <a:latin typeface="Arial Narrow" pitchFamily="34" charset="0"/>
              <a:cs typeface="Times New Roman" pitchFamily="18" charset="0"/>
            </a:endParaRPr>
          </a:p>
          <a:p>
            <a:pPr marL="1200150" lvl="2" indent="-285750">
              <a:spcBef>
                <a:spcPct val="20000"/>
              </a:spcBef>
              <a:buFont typeface="Wingdings" pitchFamily="2" charset="2"/>
              <a:buChar char="ü"/>
              <a:tabLst>
                <a:tab pos="762000" algn="l"/>
                <a:tab pos="1143000" algn="l"/>
                <a:tab pos="1524000" algn="l"/>
                <a:tab pos="1905000" algn="l"/>
                <a:tab pos="2286000" algn="l"/>
                <a:tab pos="2667000" algn="l"/>
                <a:tab pos="3048000" algn="l"/>
              </a:tabLst>
              <a:defRPr/>
            </a:pPr>
            <a:r>
              <a:rPr lang="en-US" sz="1800" dirty="0" smtClean="0">
                <a:latin typeface="Arial Narrow" pitchFamily="34" charset="0"/>
                <a:cs typeface="Times New Roman" pitchFamily="18" charset="0"/>
              </a:rPr>
              <a:t>Chapter 3 &amp; Appendix A4</a:t>
            </a:r>
          </a:p>
          <a:p>
            <a:pPr marL="285750" indent="-285750">
              <a:spcBef>
                <a:spcPct val="20000"/>
              </a:spcBef>
              <a:tabLst>
                <a:tab pos="762000" algn="l"/>
                <a:tab pos="1143000" algn="l"/>
                <a:tab pos="1524000" algn="l"/>
                <a:tab pos="1905000" algn="l"/>
                <a:tab pos="2286000" algn="l"/>
                <a:tab pos="2667000" algn="l"/>
                <a:tab pos="3048000" algn="l"/>
              </a:tabLst>
              <a:defRPr/>
            </a:pPr>
            <a:r>
              <a:rPr lang="en-US" sz="2000" dirty="0" smtClean="0">
                <a:latin typeface="Arial Narrow" pitchFamily="34" charset="0"/>
                <a:cs typeface="Times New Roman" pitchFamily="18" charset="0"/>
              </a:rPr>
              <a:t>or</a:t>
            </a:r>
          </a:p>
          <a:p>
            <a:pPr marL="742950" lvl="1" indent="-285750">
              <a:spcBef>
                <a:spcPct val="20000"/>
              </a:spcBef>
              <a:buFont typeface="Arial" pitchFamily="34" charset="0"/>
              <a:buChar char="•"/>
              <a:tabLst>
                <a:tab pos="762000" algn="l"/>
                <a:tab pos="1143000" algn="l"/>
                <a:tab pos="1524000" algn="l"/>
                <a:tab pos="1905000" algn="l"/>
                <a:tab pos="2286000" algn="l"/>
                <a:tab pos="2667000" algn="l"/>
                <a:tab pos="3048000" algn="l"/>
              </a:tabLst>
              <a:defRPr/>
            </a:pPr>
            <a:r>
              <a:rPr lang="en-US" sz="2000" dirty="0" smtClean="0">
                <a:latin typeface="Arial Narrow" pitchFamily="34" charset="0"/>
                <a:cs typeface="Times New Roman" pitchFamily="18" charset="0"/>
              </a:rPr>
              <a:t>Data Structures &amp; Algorithms by </a:t>
            </a:r>
            <a:r>
              <a:rPr lang="en-US" sz="2000" dirty="0" smtClean="0">
                <a:latin typeface="Arial Narrow" pitchFamily="34" charset="0"/>
              </a:rPr>
              <a:t>M. T. Goodrich &amp; R. </a:t>
            </a:r>
            <a:r>
              <a:rPr lang="en-US" sz="2000" dirty="0" err="1" smtClean="0">
                <a:latin typeface="Arial Narrow" pitchFamily="34" charset="0"/>
              </a:rPr>
              <a:t>Tamassia</a:t>
            </a:r>
            <a:r>
              <a:rPr lang="en-US" sz="2000" dirty="0" smtClean="0">
                <a:latin typeface="Arial Narrow" pitchFamily="34" charset="0"/>
              </a:rPr>
              <a:t> (2010)</a:t>
            </a:r>
          </a:p>
          <a:p>
            <a:pPr marL="1200150" lvl="2" indent="-285750">
              <a:spcBef>
                <a:spcPct val="20000"/>
              </a:spcBef>
              <a:buFont typeface="Wingdings" pitchFamily="2" charset="2"/>
              <a:buChar char="ü"/>
              <a:tabLst>
                <a:tab pos="762000" algn="l"/>
                <a:tab pos="1143000" algn="l"/>
                <a:tab pos="1524000" algn="l"/>
                <a:tab pos="1905000" algn="l"/>
                <a:tab pos="2286000" algn="l"/>
                <a:tab pos="2667000" algn="l"/>
                <a:tab pos="3048000" algn="l"/>
              </a:tabLst>
              <a:defRPr/>
            </a:pPr>
            <a:r>
              <a:rPr lang="en-US" sz="1800" dirty="0" smtClean="0">
                <a:latin typeface="Arial Narrow" pitchFamily="34" charset="0"/>
                <a:cs typeface="Times New Roman" pitchFamily="18" charset="0"/>
              </a:rPr>
              <a:t>Sections 3.1.2;  8.2.2;  11.1 &amp; 11.2</a:t>
            </a:r>
            <a:endParaRPr lang="en-US" sz="1800" dirty="0">
              <a:latin typeface="Arial Narrow" pitchFamily="34" charset="0"/>
              <a:cs typeface="Times New Roman" pitchFamily="18" charset="0"/>
            </a:endParaRPr>
          </a:p>
          <a:p>
            <a:pPr marL="342900" indent="-342900">
              <a:spcBef>
                <a:spcPct val="20000"/>
              </a:spcBef>
              <a:buFontTx/>
              <a:buBlip>
                <a:blip r:embed="rId3"/>
              </a:buBlip>
              <a:tabLst>
                <a:tab pos="762000" algn="l"/>
                <a:tab pos="1143000" algn="l"/>
                <a:tab pos="1524000" algn="l"/>
                <a:tab pos="1905000" algn="l"/>
                <a:tab pos="2286000" algn="l"/>
                <a:tab pos="2667000" algn="l"/>
                <a:tab pos="3048000" algn="l"/>
              </a:tabLst>
              <a:defRPr/>
            </a:pPr>
            <a:r>
              <a:rPr lang="en-US" b="1" dirty="0">
                <a:latin typeface="Arial Narrow" pitchFamily="34" charset="0"/>
                <a:cs typeface="Times New Roman" pitchFamily="18" charset="0"/>
              </a:rPr>
              <a:t>Next lecture</a:t>
            </a:r>
          </a:p>
          <a:p>
            <a:pPr marL="800100" lvl="1" indent="-342900">
              <a:spcBef>
                <a:spcPct val="20000"/>
              </a:spcBef>
              <a:buFont typeface="Arial" pitchFamily="34" charset="0"/>
              <a:buChar char="•"/>
              <a:tabLst>
                <a:tab pos="762000" algn="l"/>
                <a:tab pos="1143000" algn="l"/>
                <a:tab pos="1524000" algn="l"/>
                <a:tab pos="1905000" algn="l"/>
                <a:tab pos="2286000" algn="l"/>
                <a:tab pos="2667000" algn="l"/>
                <a:tab pos="3048000" algn="l"/>
              </a:tabLst>
              <a:defRPr/>
            </a:pPr>
            <a:r>
              <a:rPr lang="en-US" sz="2200" dirty="0">
                <a:solidFill>
                  <a:schemeClr val="tx2"/>
                </a:solidFill>
                <a:latin typeface="Arial Narrow" pitchFamily="34" charset="0"/>
              </a:rPr>
              <a:t>Linked-List Data Structures</a:t>
            </a:r>
          </a:p>
          <a:p>
            <a:pPr marL="1257300" lvl="2" indent="-342900">
              <a:spcBef>
                <a:spcPct val="20000"/>
              </a:spcBef>
              <a:buFont typeface="Arial" pitchFamily="34" charset="0"/>
              <a:buChar char="•"/>
              <a:tabLst>
                <a:tab pos="762000" algn="l"/>
                <a:tab pos="1143000" algn="l"/>
                <a:tab pos="1524000" algn="l"/>
                <a:tab pos="1905000" algn="l"/>
                <a:tab pos="2286000" algn="l"/>
                <a:tab pos="2667000" algn="l"/>
                <a:tab pos="3048000" algn="l"/>
              </a:tabLst>
              <a:defRPr/>
            </a:pPr>
            <a:r>
              <a:rPr lang="en-US" sz="2000" dirty="0">
                <a:latin typeface="Arial Narrow" pitchFamily="34" charset="0"/>
              </a:rPr>
              <a:t>Single-linked List (SLL) &amp; Double-linked List (DLL)</a:t>
            </a:r>
          </a:p>
          <a:p>
            <a:pPr marL="1257300" lvl="2" indent="-342900">
              <a:spcBef>
                <a:spcPct val="20000"/>
              </a:spcBef>
              <a:buFont typeface="Arial" pitchFamily="34" charset="0"/>
              <a:buChar char="•"/>
              <a:tabLst>
                <a:tab pos="762000" algn="l"/>
                <a:tab pos="1143000" algn="l"/>
                <a:tab pos="1524000" algn="l"/>
                <a:tab pos="1905000" algn="l"/>
                <a:tab pos="2286000" algn="l"/>
                <a:tab pos="2667000" algn="l"/>
                <a:tab pos="3048000" algn="l"/>
              </a:tabLst>
              <a:defRPr/>
            </a:pPr>
            <a:r>
              <a:rPr lang="en-US" sz="2000" dirty="0">
                <a:latin typeface="Arial Narrow" pitchFamily="34" charset="0"/>
              </a:rPr>
              <a:t>SLL &amp; DLL: Insertion, Deletion, Searching and Merging</a:t>
            </a:r>
          </a:p>
          <a:p>
            <a:pPr marL="342900" indent="-342900">
              <a:spcBef>
                <a:spcPct val="20000"/>
              </a:spcBef>
              <a:buFontTx/>
              <a:buBlip>
                <a:blip r:embed="rId3"/>
              </a:buBlip>
              <a:tabLst>
                <a:tab pos="762000" algn="l"/>
                <a:tab pos="1143000" algn="l"/>
                <a:tab pos="1524000" algn="l"/>
                <a:tab pos="1905000" algn="l"/>
                <a:tab pos="2286000" algn="l"/>
                <a:tab pos="2667000" algn="l"/>
                <a:tab pos="3048000" algn="l"/>
              </a:tabLst>
              <a:defRPr/>
            </a:pPr>
            <a:endParaRPr lang="en-US" dirty="0">
              <a:solidFill>
                <a:srgbClr val="FF3300"/>
              </a:solidFill>
            </a:endParaRPr>
          </a:p>
          <a:p>
            <a:pPr marL="342900" indent="-342900">
              <a:spcBef>
                <a:spcPct val="20000"/>
              </a:spcBef>
              <a:buFontTx/>
              <a:buBlip>
                <a:blip r:embed="rId3"/>
              </a:buBlip>
              <a:tabLst>
                <a:tab pos="762000" algn="l"/>
                <a:tab pos="1143000" algn="l"/>
                <a:tab pos="1524000" algn="l"/>
                <a:tab pos="1905000" algn="l"/>
                <a:tab pos="2286000" algn="l"/>
                <a:tab pos="2667000" algn="l"/>
                <a:tab pos="3048000" algn="l"/>
              </a:tabLst>
              <a:defRPr/>
            </a:pPr>
            <a:endParaRPr lang="en-US" b="1" dirty="0">
              <a:latin typeface="Arial Narrow" pitchFamily="34" charset="0"/>
              <a:cs typeface="Times New Roman" pitchFamily="18" charset="0"/>
            </a:endParaRPr>
          </a:p>
          <a:p>
            <a:pPr marL="342900" indent="-342900">
              <a:spcBef>
                <a:spcPct val="20000"/>
              </a:spcBef>
              <a:buFontTx/>
              <a:buBlip>
                <a:blip r:embed="rId3"/>
              </a:buBlip>
              <a:tabLst>
                <a:tab pos="762000" algn="l"/>
                <a:tab pos="1143000" algn="l"/>
                <a:tab pos="1524000" algn="l"/>
                <a:tab pos="1905000" algn="l"/>
                <a:tab pos="2286000" algn="l"/>
                <a:tab pos="2667000" algn="l"/>
                <a:tab pos="3048000" algn="l"/>
              </a:tabLst>
              <a:defRPr/>
            </a:pPr>
            <a:endParaRPr lang="en-US" b="1" dirty="0">
              <a:latin typeface="Arial Narrow" pitchFamily="34" charset="0"/>
              <a:cs typeface="Times New Roman" pitchFamily="18" charset="0"/>
            </a:endParaRPr>
          </a:p>
          <a:p>
            <a:pPr marL="285750" indent="-285750">
              <a:spcBef>
                <a:spcPct val="20000"/>
              </a:spcBef>
              <a:tabLst>
                <a:tab pos="762000" algn="l"/>
                <a:tab pos="1143000" algn="l"/>
                <a:tab pos="1524000" algn="l"/>
                <a:tab pos="1905000" algn="l"/>
                <a:tab pos="2286000" algn="l"/>
                <a:tab pos="2667000" algn="l"/>
                <a:tab pos="3048000" algn="l"/>
              </a:tabLst>
              <a:defRPr/>
            </a:pPr>
            <a:endParaRPr lang="en-US" b="1" dirty="0">
              <a:latin typeface="Arial Narrow" pitchFamily="34" charset="0"/>
              <a:cs typeface="Times New Roman" pitchFamily="18" charset="0"/>
            </a:endParaRPr>
          </a:p>
          <a:p>
            <a:pPr marL="285750" indent="-285750">
              <a:spcBef>
                <a:spcPct val="20000"/>
              </a:spcBef>
              <a:buFontTx/>
              <a:buChar char="–"/>
              <a:tabLst>
                <a:tab pos="762000" algn="l"/>
                <a:tab pos="1143000" algn="l"/>
                <a:tab pos="1524000" algn="l"/>
                <a:tab pos="1905000" algn="l"/>
                <a:tab pos="2286000" algn="l"/>
                <a:tab pos="2667000" algn="l"/>
                <a:tab pos="3048000" algn="l"/>
              </a:tabLst>
              <a:defRPr/>
            </a:pPr>
            <a:endParaRPr lang="en-US" dirty="0">
              <a:latin typeface="Arial Narrow" pitchFamily="34" charset="0"/>
              <a:cs typeface="Times New Roman" pitchFamily="18" charset="0"/>
            </a:endParaRPr>
          </a:p>
          <a:p>
            <a:pPr marL="742950" lvl="1" indent="-285750">
              <a:spcBef>
                <a:spcPct val="20000"/>
              </a:spcBef>
              <a:buFontTx/>
              <a:buChar char="–"/>
              <a:tabLst>
                <a:tab pos="762000" algn="l"/>
                <a:tab pos="1143000" algn="l"/>
                <a:tab pos="1524000" algn="l"/>
                <a:tab pos="1905000" algn="l"/>
                <a:tab pos="2286000" algn="l"/>
                <a:tab pos="2667000" algn="l"/>
                <a:tab pos="3048000" algn="l"/>
              </a:tabLst>
              <a:defRPr/>
            </a:pPr>
            <a:endParaRPr lang="en-US" dirty="0">
              <a:latin typeface="Arial Narrow" pitchFamily="34" charset="0"/>
              <a:cs typeface="Times New Roman" pitchFamily="18" charset="0"/>
            </a:endParaRPr>
          </a:p>
        </p:txBody>
      </p:sp>
    </p:spTree>
  </p:cSld>
  <p:clrMapOvr>
    <a:masterClrMapping/>
  </p:clrMapOvr>
  <p:transition>
    <p:cover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6"/>
          <p:cNvGraphicFramePr>
            <a:graphicFrameLocks noChangeAspect="1"/>
          </p:cNvGraphicFramePr>
          <p:nvPr/>
        </p:nvGraphicFramePr>
        <p:xfrm>
          <a:off x="2214546" y="4857760"/>
          <a:ext cx="2000263" cy="852890"/>
        </p:xfrm>
        <a:graphic>
          <a:graphicData uri="http://schemas.openxmlformats.org/presentationml/2006/ole">
            <mc:AlternateContent xmlns:mc="http://schemas.openxmlformats.org/markup-compatibility/2006">
              <mc:Choice xmlns:v="urn:schemas-microsoft-com:vml" Requires="v">
                <p:oleObj spid="_x0000_s1053" name="Equation" r:id="rId4" imgW="761760" imgH="393480" progId="Equation.3">
                  <p:embed/>
                </p:oleObj>
              </mc:Choice>
              <mc:Fallback>
                <p:oleObj name="Equation" r:id="rId4" imgW="761760" imgH="393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46" y="4857760"/>
                        <a:ext cx="2000263" cy="852890"/>
                      </a:xfrm>
                      <a:prstGeom prst="rect">
                        <a:avLst/>
                      </a:prstGeom>
                      <a:solidFill>
                        <a:srgbClr val="FFCC99"/>
                      </a:solidFill>
                    </p:spPr>
                  </p:pic>
                </p:oleObj>
              </mc:Fallback>
            </mc:AlternateContent>
          </a:graphicData>
        </a:graphic>
      </p:graphicFrame>
      <p:sp>
        <p:nvSpPr>
          <p:cNvPr id="1029" name="Rectangle 2"/>
          <p:cNvSpPr>
            <a:spLocks noGrp="1" noChangeArrowheads="1"/>
          </p:cNvSpPr>
          <p:nvPr>
            <p:ph type="title"/>
          </p:nvPr>
        </p:nvSpPr>
        <p:spPr bwMode="auto">
          <a:xfrm>
            <a:off x="428596" y="1000108"/>
            <a:ext cx="78486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200" b="1" dirty="0" smtClean="0">
                <a:solidFill>
                  <a:srgbClr val="FF0000"/>
                </a:solidFill>
              </a:rPr>
              <a:t>Summation of simple arithmetic series (1)</a:t>
            </a:r>
          </a:p>
        </p:txBody>
      </p:sp>
      <p:sp>
        <p:nvSpPr>
          <p:cNvPr id="1030" name="Rectangle 3"/>
          <p:cNvSpPr>
            <a:spLocks noGrp="1" noChangeArrowheads="1"/>
          </p:cNvSpPr>
          <p:nvPr>
            <p:ph idx="1"/>
          </p:nvPr>
        </p:nvSpPr>
        <p:spPr>
          <a:xfrm>
            <a:off x="65993" y="1788282"/>
            <a:ext cx="8534400" cy="4809069"/>
          </a:xfrm>
        </p:spPr>
        <p:txBody>
          <a:bodyPr/>
          <a:lstStyle/>
          <a:p>
            <a:pPr eaLnBrk="1" hangingPunct="1">
              <a:lnSpc>
                <a:spcPct val="90000"/>
              </a:lnSpc>
              <a:tabLst>
                <a:tab pos="762000" algn="l"/>
              </a:tabLst>
            </a:pPr>
            <a:r>
              <a:rPr lang="en-US" sz="2400" dirty="0" smtClean="0"/>
              <a:t>An </a:t>
            </a:r>
            <a:r>
              <a:rPr lang="en-US" sz="2400" b="1" dirty="0" smtClean="0"/>
              <a:t>arithmetic</a:t>
            </a:r>
            <a:r>
              <a:rPr lang="en-US" sz="2400" dirty="0" smtClean="0"/>
              <a:t> </a:t>
            </a:r>
            <a:r>
              <a:rPr lang="en-US" sz="2400" b="1" dirty="0" smtClean="0"/>
              <a:t>series</a:t>
            </a:r>
            <a:r>
              <a:rPr lang="en-US" sz="2400" dirty="0" smtClean="0"/>
              <a:t> is a sequence of numbers with a fixed difference between consecutive numbers. e.g.:</a:t>
            </a:r>
          </a:p>
          <a:p>
            <a:pPr eaLnBrk="1" hangingPunct="1">
              <a:lnSpc>
                <a:spcPct val="90000"/>
              </a:lnSpc>
              <a:spcBef>
                <a:spcPts val="900"/>
              </a:spcBef>
              <a:buFontTx/>
              <a:buNone/>
              <a:tabLst>
                <a:tab pos="762000" algn="l"/>
              </a:tabLst>
            </a:pPr>
            <a:r>
              <a:rPr lang="en-US" sz="2000" dirty="0" smtClean="0"/>
              <a:t>	</a:t>
            </a:r>
            <a:r>
              <a:rPr lang="en-US" sz="2200" dirty="0" smtClean="0"/>
              <a:t>	           1, 2, 3, 4, 5</a:t>
            </a:r>
            <a:br>
              <a:rPr lang="en-US" sz="2200" dirty="0" smtClean="0"/>
            </a:br>
            <a:r>
              <a:rPr lang="en-US" sz="2200" dirty="0" smtClean="0"/>
              <a:t>	           2, 4, 6, 8, 10, 12, 14, 16, 18</a:t>
            </a:r>
          </a:p>
          <a:p>
            <a:pPr eaLnBrk="1" hangingPunct="1">
              <a:lnSpc>
                <a:spcPct val="90000"/>
              </a:lnSpc>
              <a:tabLst>
                <a:tab pos="762000" algn="l"/>
              </a:tabLst>
            </a:pPr>
            <a:r>
              <a:rPr lang="en-US" sz="2400" dirty="0" smtClean="0"/>
              <a:t>Special case: </a:t>
            </a:r>
            <a:r>
              <a:rPr lang="en-US" sz="2400" b="1" i="1" dirty="0" smtClean="0"/>
              <a:t>Simple arithmetic series </a:t>
            </a:r>
            <a:r>
              <a:rPr lang="en-US" sz="2400" dirty="0" smtClean="0"/>
              <a:t/>
            </a:r>
            <a:br>
              <a:rPr lang="en-US" sz="2400" dirty="0" smtClean="0"/>
            </a:br>
            <a:r>
              <a:rPr lang="en-US" sz="2400" dirty="0" smtClean="0"/>
              <a:t>               1, 2, 3, … </a:t>
            </a:r>
            <a:r>
              <a:rPr lang="en-US" sz="2400" i="1" dirty="0" smtClean="0"/>
              <a:t>n</a:t>
            </a:r>
            <a:r>
              <a:rPr lang="en-US" sz="2400" dirty="0" smtClean="0"/>
              <a:t>-2, </a:t>
            </a:r>
            <a:r>
              <a:rPr lang="en-US" sz="2400" i="1" dirty="0" smtClean="0"/>
              <a:t>n</a:t>
            </a:r>
            <a:r>
              <a:rPr lang="en-US" sz="2400" dirty="0" smtClean="0"/>
              <a:t>–1, </a:t>
            </a:r>
            <a:r>
              <a:rPr lang="en-US" sz="2400" i="1" dirty="0" smtClean="0"/>
              <a:t>n</a:t>
            </a:r>
            <a:r>
              <a:rPr lang="en-US" sz="2400" dirty="0" smtClean="0"/>
              <a:t>.</a:t>
            </a:r>
          </a:p>
          <a:p>
            <a:pPr eaLnBrk="1" hangingPunct="1">
              <a:lnSpc>
                <a:spcPct val="90000"/>
              </a:lnSpc>
              <a:spcBef>
                <a:spcPts val="900"/>
              </a:spcBef>
              <a:buFontTx/>
              <a:buNone/>
              <a:tabLst>
                <a:tab pos="762000" algn="l"/>
              </a:tabLst>
            </a:pPr>
            <a:r>
              <a:rPr lang="en-US" sz="2200" dirty="0" smtClean="0"/>
              <a:t>	</a:t>
            </a:r>
            <a:r>
              <a:rPr lang="en-US" sz="2200" b="1" i="1" dirty="0" smtClean="0"/>
              <a:t>Q:</a:t>
            </a:r>
            <a:r>
              <a:rPr lang="en-US" sz="2200" dirty="0" smtClean="0"/>
              <a:t> </a:t>
            </a:r>
            <a:r>
              <a:rPr lang="en-US" sz="2200" dirty="0" smtClean="0">
                <a:solidFill>
                  <a:srgbClr val="0000CC"/>
                </a:solidFill>
              </a:rPr>
              <a:t>What is the summation, </a:t>
            </a:r>
            <a:r>
              <a:rPr lang="en-US" sz="2200" i="1" dirty="0" smtClean="0">
                <a:solidFill>
                  <a:srgbClr val="0000CC"/>
                </a:solidFill>
              </a:rPr>
              <a:t>S =</a:t>
            </a:r>
            <a:r>
              <a:rPr lang="en-US" sz="2200" dirty="0" smtClean="0">
                <a:solidFill>
                  <a:srgbClr val="0000CC"/>
                </a:solidFill>
              </a:rPr>
              <a:t>1+2+3+…+n?</a:t>
            </a:r>
          </a:p>
          <a:p>
            <a:pPr marL="0" indent="0">
              <a:lnSpc>
                <a:spcPct val="90000"/>
              </a:lnSpc>
              <a:spcBef>
                <a:spcPts val="900"/>
              </a:spcBef>
              <a:buNone/>
              <a:tabLst>
                <a:tab pos="762000" algn="l"/>
              </a:tabLst>
            </a:pPr>
            <a:r>
              <a:rPr lang="en-US" sz="2200" dirty="0" smtClean="0"/>
              <a:t>     Calculate 2*S, we have </a:t>
            </a:r>
            <a:r>
              <a:rPr lang="en-US" sz="2000" dirty="0" smtClean="0"/>
              <a:t>2*S = n*(n+1)</a:t>
            </a:r>
            <a:endParaRPr lang="en-US" sz="2200" dirty="0" smtClean="0"/>
          </a:p>
          <a:p>
            <a:pPr eaLnBrk="1" hangingPunct="1">
              <a:lnSpc>
                <a:spcPct val="90000"/>
              </a:lnSpc>
              <a:spcBef>
                <a:spcPts val="900"/>
              </a:spcBef>
              <a:buFontTx/>
              <a:buNone/>
              <a:tabLst>
                <a:tab pos="762000" algn="l"/>
              </a:tabLst>
            </a:pPr>
            <a:r>
              <a:rPr lang="en-US" sz="2400" dirty="0" smtClean="0"/>
              <a:t>     or</a:t>
            </a:r>
          </a:p>
          <a:p>
            <a:pPr eaLnBrk="1" hangingPunct="1">
              <a:lnSpc>
                <a:spcPct val="90000"/>
              </a:lnSpc>
              <a:spcBef>
                <a:spcPts val="900"/>
              </a:spcBef>
              <a:buFontTx/>
              <a:buNone/>
              <a:tabLst>
                <a:tab pos="762000" algn="l"/>
              </a:tabLst>
            </a:pPr>
            <a:endParaRPr lang="en-US" sz="2200" dirty="0" smtClean="0"/>
          </a:p>
          <a:p>
            <a:pPr>
              <a:lnSpc>
                <a:spcPct val="90000"/>
              </a:lnSpc>
              <a:spcBef>
                <a:spcPts val="900"/>
              </a:spcBef>
              <a:buFont typeface="Wingdings" panose="05000000000000000000" pitchFamily="2" charset="2"/>
              <a:buChar char="§"/>
              <a:tabLst>
                <a:tab pos="762000" algn="l"/>
              </a:tabLst>
            </a:pPr>
            <a:r>
              <a:rPr lang="en-US" sz="2400" dirty="0" smtClean="0"/>
              <a:t>General </a:t>
            </a:r>
            <a:r>
              <a:rPr lang="en-US" sz="2400" dirty="0"/>
              <a:t>case</a:t>
            </a:r>
            <a:r>
              <a:rPr lang="en-US" sz="2400" dirty="0" smtClean="0"/>
              <a:t>:</a:t>
            </a:r>
          </a:p>
          <a:p>
            <a:pPr>
              <a:lnSpc>
                <a:spcPct val="90000"/>
              </a:lnSpc>
              <a:spcBef>
                <a:spcPts val="900"/>
              </a:spcBef>
              <a:buNone/>
              <a:tabLst>
                <a:tab pos="762000" algn="l"/>
              </a:tabLst>
            </a:pPr>
            <a:r>
              <a:rPr lang="en-US" sz="2200" dirty="0" smtClean="0">
                <a:solidFill>
                  <a:schemeClr val="tx2"/>
                </a:solidFill>
              </a:rPr>
              <a:t> S=</a:t>
            </a:r>
            <a:r>
              <a:rPr lang="en-US" sz="2000" dirty="0" smtClean="0">
                <a:solidFill>
                  <a:srgbClr val="0000CC"/>
                </a:solidFill>
              </a:rPr>
              <a:t>(total num of values) *(sum of the two ends)/2</a:t>
            </a:r>
          </a:p>
        </p:txBody>
      </p:sp>
      <p:sp>
        <p:nvSpPr>
          <p:cNvPr id="1028" name="Slide Number Placeholder 5"/>
          <p:cNvSpPr>
            <a:spLocks noGrp="1"/>
          </p:cNvSpPr>
          <p:nvPr>
            <p:ph type="sldNum" sz="quarter" idx="4294967295"/>
          </p:nvPr>
        </p:nvSpPr>
        <p:spPr>
          <a:xfrm>
            <a:off x="8686800" y="6400800"/>
            <a:ext cx="457200" cy="304800"/>
          </a:xfrm>
          <a:prstGeom prst="rect">
            <a:avLst/>
          </a:prstGeom>
          <a:noFill/>
        </p:spPr>
        <p:txBody>
          <a:bodyPr/>
          <a:lstStyle/>
          <a:p>
            <a:fld id="{F98F1054-FCAB-44A2-A75C-4432B5A25F55}" type="slidenum">
              <a:rPr lang="en-AU" smtClean="0"/>
              <a:pPr/>
              <a:t>4</a:t>
            </a:fld>
            <a:endParaRPr lang="en-AU" smtClean="0"/>
          </a:p>
        </p:txBody>
      </p:sp>
      <p:sp>
        <p:nvSpPr>
          <p:cNvPr id="1031" name="Rectangle 4"/>
          <p:cNvSpPr>
            <a:spLocks noChangeArrowheads="1"/>
          </p:cNvSpPr>
          <p:nvPr/>
        </p:nvSpPr>
        <p:spPr bwMode="auto">
          <a:xfrm>
            <a:off x="4019550" y="3205163"/>
            <a:ext cx="9144000" cy="0"/>
          </a:xfrm>
          <a:prstGeom prst="rect">
            <a:avLst/>
          </a:prstGeom>
          <a:noFill/>
          <a:ln w="9525">
            <a:noFill/>
            <a:miter lim="800000"/>
            <a:headEnd/>
            <a:tailEnd/>
          </a:ln>
        </p:spPr>
        <p:txBody>
          <a:bodyPr>
            <a:spAutoFit/>
          </a:bodyPr>
          <a:lstStyle/>
          <a:p>
            <a:endParaRPr lang="en-US"/>
          </a:p>
        </p:txBody>
      </p:sp>
      <p:sp>
        <p:nvSpPr>
          <p:cNvPr id="103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 name="Table 9"/>
          <p:cNvGraphicFramePr>
            <a:graphicFrameLocks noGrp="1"/>
          </p:cNvGraphicFramePr>
          <p:nvPr/>
        </p:nvGraphicFramePr>
        <p:xfrm>
          <a:off x="6215063" y="4714875"/>
          <a:ext cx="1714500" cy="1500190"/>
        </p:xfrm>
        <a:graphic>
          <a:graphicData uri="http://schemas.openxmlformats.org/drawingml/2006/table">
            <a:tbl>
              <a:tblPr/>
              <a:tblGrid>
                <a:gridCol w="285750"/>
                <a:gridCol w="285750"/>
                <a:gridCol w="285750"/>
                <a:gridCol w="285750"/>
                <a:gridCol w="285750"/>
                <a:gridCol w="285750"/>
              </a:tblGrid>
              <a:tr h="300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rgbClr val="FFFFFF"/>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rgbClr val="FFFFFF"/>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rgbClr val="FFFFFF"/>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rgbClr val="FFFFFF"/>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rgbClr val="FFFFFF"/>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rgbClr val="FFFFFF"/>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solidFill>
                  </a:tcPr>
                </a:tc>
              </a:tr>
              <a:tr h="300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solidFill>
                  </a:tcPr>
                </a:tc>
              </a:tr>
              <a:tr h="300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solidFill>
                  </a:tcPr>
                </a:tc>
              </a:tr>
              <a:tr h="300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solidFill>
                  </a:tcPr>
                </a:tc>
              </a:tr>
              <a:tr h="300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solidFill>
                  </a:tcPr>
                </a:tc>
              </a:tr>
            </a:tbl>
          </a:graphicData>
        </a:graphic>
      </p:graphicFrame>
      <p:sp>
        <p:nvSpPr>
          <p:cNvPr id="12" name="Rectangle 11"/>
          <p:cNvSpPr>
            <a:spLocks noChangeArrowheads="1"/>
          </p:cNvSpPr>
          <p:nvPr/>
        </p:nvSpPr>
        <p:spPr bwMode="auto">
          <a:xfrm>
            <a:off x="5857875" y="4714875"/>
            <a:ext cx="214313" cy="285750"/>
          </a:xfrm>
          <a:prstGeom prst="rect">
            <a:avLst/>
          </a:prstGeom>
          <a:noFill/>
          <a:ln w="9525" algn="ctr">
            <a:noFill/>
            <a:round/>
            <a:headEnd/>
            <a:tailEnd/>
          </a:ln>
        </p:spPr>
        <p:txBody>
          <a:bodyPr wrap="none" lIns="54000" rIns="54000"/>
          <a:lstStyle/>
          <a:p>
            <a:r>
              <a:rPr lang="en-US" sz="1200"/>
              <a:t>1</a:t>
            </a:r>
          </a:p>
        </p:txBody>
      </p:sp>
      <p:sp>
        <p:nvSpPr>
          <p:cNvPr id="13" name="Rectangle 12"/>
          <p:cNvSpPr>
            <a:spLocks noChangeArrowheads="1"/>
          </p:cNvSpPr>
          <p:nvPr/>
        </p:nvSpPr>
        <p:spPr bwMode="auto">
          <a:xfrm>
            <a:off x="5857875" y="5000625"/>
            <a:ext cx="214313" cy="285750"/>
          </a:xfrm>
          <a:prstGeom prst="rect">
            <a:avLst/>
          </a:prstGeom>
          <a:noFill/>
          <a:ln w="9525" algn="ctr">
            <a:noFill/>
            <a:round/>
            <a:headEnd/>
            <a:tailEnd/>
          </a:ln>
        </p:spPr>
        <p:txBody>
          <a:bodyPr wrap="none" lIns="54000" rIns="54000"/>
          <a:lstStyle/>
          <a:p>
            <a:r>
              <a:rPr lang="en-US" sz="1200"/>
              <a:t>2</a:t>
            </a:r>
          </a:p>
        </p:txBody>
      </p:sp>
      <p:sp>
        <p:nvSpPr>
          <p:cNvPr id="15" name="Rectangle 14"/>
          <p:cNvSpPr>
            <a:spLocks noChangeArrowheads="1"/>
          </p:cNvSpPr>
          <p:nvPr/>
        </p:nvSpPr>
        <p:spPr bwMode="auto">
          <a:xfrm>
            <a:off x="5857875" y="5357813"/>
            <a:ext cx="214313" cy="285750"/>
          </a:xfrm>
          <a:prstGeom prst="rect">
            <a:avLst/>
          </a:prstGeom>
          <a:noFill/>
          <a:ln w="9525" algn="ctr">
            <a:noFill/>
            <a:round/>
            <a:headEnd/>
            <a:tailEnd/>
          </a:ln>
        </p:spPr>
        <p:txBody>
          <a:bodyPr wrap="none" lIns="54000" rIns="54000"/>
          <a:lstStyle/>
          <a:p>
            <a:r>
              <a:rPr lang="en-US" sz="1200"/>
              <a:t>3</a:t>
            </a:r>
          </a:p>
        </p:txBody>
      </p:sp>
      <p:sp>
        <p:nvSpPr>
          <p:cNvPr id="16" name="Rectangle 15"/>
          <p:cNvSpPr>
            <a:spLocks noChangeArrowheads="1"/>
          </p:cNvSpPr>
          <p:nvPr/>
        </p:nvSpPr>
        <p:spPr bwMode="auto">
          <a:xfrm>
            <a:off x="5857875" y="5643563"/>
            <a:ext cx="214313" cy="285750"/>
          </a:xfrm>
          <a:prstGeom prst="rect">
            <a:avLst/>
          </a:prstGeom>
          <a:noFill/>
          <a:ln w="9525" algn="ctr">
            <a:noFill/>
            <a:round/>
            <a:headEnd/>
            <a:tailEnd/>
          </a:ln>
        </p:spPr>
        <p:txBody>
          <a:bodyPr wrap="none" lIns="54000" rIns="54000"/>
          <a:lstStyle/>
          <a:p>
            <a:r>
              <a:rPr lang="en-US" sz="1200"/>
              <a:t>4</a:t>
            </a:r>
          </a:p>
        </p:txBody>
      </p:sp>
      <p:sp>
        <p:nvSpPr>
          <p:cNvPr id="17" name="Rectangle 16"/>
          <p:cNvSpPr>
            <a:spLocks noChangeArrowheads="1"/>
          </p:cNvSpPr>
          <p:nvPr/>
        </p:nvSpPr>
        <p:spPr bwMode="auto">
          <a:xfrm>
            <a:off x="5643563" y="5929313"/>
            <a:ext cx="428625" cy="285750"/>
          </a:xfrm>
          <a:prstGeom prst="rect">
            <a:avLst/>
          </a:prstGeom>
          <a:noFill/>
          <a:ln w="9525" algn="ctr">
            <a:noFill/>
            <a:round/>
            <a:headEnd/>
            <a:tailEnd/>
          </a:ln>
        </p:spPr>
        <p:txBody>
          <a:bodyPr wrap="none" lIns="54000" rIns="54000"/>
          <a:lstStyle/>
          <a:p>
            <a:r>
              <a:rPr lang="en-US" sz="1200" dirty="0"/>
              <a:t>n = 5</a:t>
            </a:r>
          </a:p>
        </p:txBody>
      </p:sp>
      <p:sp>
        <p:nvSpPr>
          <p:cNvPr id="18" name="Rectangle 17"/>
          <p:cNvSpPr>
            <a:spLocks noChangeArrowheads="1"/>
          </p:cNvSpPr>
          <p:nvPr/>
        </p:nvSpPr>
        <p:spPr bwMode="auto">
          <a:xfrm>
            <a:off x="8143875" y="5929313"/>
            <a:ext cx="214313" cy="285750"/>
          </a:xfrm>
          <a:prstGeom prst="rect">
            <a:avLst/>
          </a:prstGeom>
          <a:noFill/>
          <a:ln w="9525" algn="ctr">
            <a:noFill/>
            <a:round/>
            <a:headEnd/>
            <a:tailEnd/>
          </a:ln>
        </p:spPr>
        <p:txBody>
          <a:bodyPr wrap="none" lIns="54000" rIns="54000"/>
          <a:lstStyle/>
          <a:p>
            <a:r>
              <a:rPr lang="en-US" sz="1200"/>
              <a:t>1</a:t>
            </a:r>
          </a:p>
        </p:txBody>
      </p:sp>
      <p:sp>
        <p:nvSpPr>
          <p:cNvPr id="19" name="Rectangle 18"/>
          <p:cNvSpPr>
            <a:spLocks noChangeArrowheads="1"/>
          </p:cNvSpPr>
          <p:nvPr/>
        </p:nvSpPr>
        <p:spPr bwMode="auto">
          <a:xfrm>
            <a:off x="8143875" y="5643563"/>
            <a:ext cx="214313" cy="285750"/>
          </a:xfrm>
          <a:prstGeom prst="rect">
            <a:avLst/>
          </a:prstGeom>
          <a:noFill/>
          <a:ln w="9525" algn="ctr">
            <a:noFill/>
            <a:round/>
            <a:headEnd/>
            <a:tailEnd/>
          </a:ln>
        </p:spPr>
        <p:txBody>
          <a:bodyPr wrap="none" lIns="54000" rIns="54000"/>
          <a:lstStyle/>
          <a:p>
            <a:r>
              <a:rPr lang="en-US" sz="1200"/>
              <a:t>2</a:t>
            </a:r>
          </a:p>
        </p:txBody>
      </p:sp>
      <p:sp>
        <p:nvSpPr>
          <p:cNvPr id="21" name="Rectangle 20"/>
          <p:cNvSpPr>
            <a:spLocks noChangeArrowheads="1"/>
          </p:cNvSpPr>
          <p:nvPr/>
        </p:nvSpPr>
        <p:spPr bwMode="auto">
          <a:xfrm>
            <a:off x="8143875" y="5072063"/>
            <a:ext cx="214313" cy="285750"/>
          </a:xfrm>
          <a:prstGeom prst="rect">
            <a:avLst/>
          </a:prstGeom>
          <a:noFill/>
          <a:ln w="9525" algn="ctr">
            <a:noFill/>
            <a:round/>
            <a:headEnd/>
            <a:tailEnd/>
          </a:ln>
        </p:spPr>
        <p:txBody>
          <a:bodyPr wrap="none" lIns="54000" rIns="54000"/>
          <a:lstStyle/>
          <a:p>
            <a:r>
              <a:rPr lang="en-US" sz="1200" dirty="0"/>
              <a:t>4</a:t>
            </a:r>
          </a:p>
        </p:txBody>
      </p:sp>
      <p:sp>
        <p:nvSpPr>
          <p:cNvPr id="22" name="Rectangle 21"/>
          <p:cNvSpPr>
            <a:spLocks noChangeArrowheads="1"/>
          </p:cNvSpPr>
          <p:nvPr/>
        </p:nvSpPr>
        <p:spPr bwMode="auto">
          <a:xfrm>
            <a:off x="8143875" y="5357813"/>
            <a:ext cx="214313" cy="285750"/>
          </a:xfrm>
          <a:prstGeom prst="rect">
            <a:avLst/>
          </a:prstGeom>
          <a:noFill/>
          <a:ln w="9525" algn="ctr">
            <a:noFill/>
            <a:round/>
            <a:headEnd/>
            <a:tailEnd/>
          </a:ln>
        </p:spPr>
        <p:txBody>
          <a:bodyPr wrap="none" lIns="54000" rIns="54000"/>
          <a:lstStyle/>
          <a:p>
            <a:r>
              <a:rPr lang="en-US" sz="1200"/>
              <a:t>3</a:t>
            </a:r>
          </a:p>
        </p:txBody>
      </p:sp>
      <p:sp>
        <p:nvSpPr>
          <p:cNvPr id="23" name="Rectangle 22"/>
          <p:cNvSpPr>
            <a:spLocks noChangeArrowheads="1"/>
          </p:cNvSpPr>
          <p:nvPr/>
        </p:nvSpPr>
        <p:spPr bwMode="auto">
          <a:xfrm>
            <a:off x="6143625" y="6286500"/>
            <a:ext cx="1928813" cy="428625"/>
          </a:xfrm>
          <a:prstGeom prst="rect">
            <a:avLst/>
          </a:prstGeom>
          <a:noFill/>
          <a:ln w="9525" algn="ctr">
            <a:noFill/>
            <a:round/>
            <a:headEnd/>
            <a:tailEnd/>
          </a:ln>
        </p:spPr>
        <p:txBody>
          <a:bodyPr wrap="none" lIns="54000" rIns="54000"/>
          <a:lstStyle/>
          <a:p>
            <a:r>
              <a:rPr lang="en-US" sz="1200">
                <a:solidFill>
                  <a:srgbClr val="FF0000"/>
                </a:solidFill>
              </a:rPr>
              <a:t>   1      2     3      4    5      6 </a:t>
            </a:r>
          </a:p>
          <a:p>
            <a:r>
              <a:rPr lang="en-US" sz="1200">
                <a:solidFill>
                  <a:srgbClr val="FF0000"/>
                </a:solidFill>
              </a:rPr>
              <a:t>                                 n     n+1</a:t>
            </a:r>
          </a:p>
          <a:p>
            <a:endParaRPr lang="en-US" sz="1200">
              <a:solidFill>
                <a:srgbClr val="FF0000"/>
              </a:solidFill>
            </a:endParaRPr>
          </a:p>
        </p:txBody>
      </p:sp>
      <p:sp>
        <p:nvSpPr>
          <p:cNvPr id="24" name="Rectangle 23"/>
          <p:cNvSpPr>
            <a:spLocks noChangeArrowheads="1"/>
          </p:cNvSpPr>
          <p:nvPr/>
        </p:nvSpPr>
        <p:spPr bwMode="auto">
          <a:xfrm>
            <a:off x="7929563" y="4714875"/>
            <a:ext cx="428625" cy="285750"/>
          </a:xfrm>
          <a:prstGeom prst="rect">
            <a:avLst/>
          </a:prstGeom>
          <a:noFill/>
          <a:ln w="9525" algn="ctr">
            <a:noFill/>
            <a:round/>
            <a:headEnd/>
            <a:tailEnd/>
          </a:ln>
        </p:spPr>
        <p:txBody>
          <a:bodyPr wrap="none" lIns="54000" rIns="54000"/>
          <a:lstStyle/>
          <a:p>
            <a:r>
              <a:rPr lang="en-US" sz="1200" dirty="0"/>
              <a:t>n = 5</a:t>
            </a:r>
          </a:p>
        </p:txBody>
      </p:sp>
      <p:graphicFrame>
        <p:nvGraphicFramePr>
          <p:cNvPr id="25" name="Table 24"/>
          <p:cNvGraphicFramePr>
            <a:graphicFrameLocks noGrp="1"/>
          </p:cNvGraphicFramePr>
          <p:nvPr/>
        </p:nvGraphicFramePr>
        <p:xfrm>
          <a:off x="6143636" y="4714884"/>
          <a:ext cx="1714500" cy="1500190"/>
        </p:xfrm>
        <a:graphic>
          <a:graphicData uri="http://schemas.openxmlformats.org/drawingml/2006/table">
            <a:tbl>
              <a:tblPr/>
              <a:tblGrid>
                <a:gridCol w="285750"/>
                <a:gridCol w="285750"/>
                <a:gridCol w="285750"/>
                <a:gridCol w="285750"/>
                <a:gridCol w="285750"/>
                <a:gridCol w="285750"/>
              </a:tblGrid>
              <a:tr h="300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rgbClr val="FFFFFF"/>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rgbClr val="FFFFFF"/>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rgbClr val="FFFFFF"/>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rgbClr val="FFFFFF"/>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rgbClr val="FFFFFF"/>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rgbClr val="FFFFFF"/>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CC"/>
                    </a:solidFill>
                  </a:tcPr>
                </a:tc>
              </a:tr>
              <a:tr h="300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CC"/>
                    </a:solidFill>
                  </a:tcPr>
                </a:tc>
              </a:tr>
              <a:tr h="300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CC"/>
                    </a:solidFill>
                  </a:tcPr>
                </a:tc>
              </a:tr>
              <a:tr h="300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CC"/>
                    </a:solidFill>
                  </a:tcPr>
                </a:tc>
              </a:tr>
              <a:tr h="300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CC"/>
                    </a:solidFill>
                  </a:tcPr>
                </a:tc>
              </a:tr>
            </a:tbl>
          </a:graphicData>
        </a:graphic>
      </p:graphicFrame>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30">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30">
                                            <p:txEl>
                                              <p:pRg st="5" end="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026"/>
                                        </p:tgtEl>
                                        <p:attrNameLst>
                                          <p:attrName>style.visibility</p:attrName>
                                        </p:attrNameLst>
                                      </p:cBhvr>
                                      <p:to>
                                        <p:strVal val="visible"/>
                                      </p:to>
                                    </p:set>
                                    <p:anim calcmode="lin" valueType="num">
                                      <p:cBhvr additive="base">
                                        <p:cTn id="81" dur="500" fill="hold"/>
                                        <p:tgtEl>
                                          <p:spTgt spid="1026"/>
                                        </p:tgtEl>
                                        <p:attrNameLst>
                                          <p:attrName>ppt_x</p:attrName>
                                        </p:attrNameLst>
                                      </p:cBhvr>
                                      <p:tavLst>
                                        <p:tav tm="0">
                                          <p:val>
                                            <p:strVal val="#ppt_x"/>
                                          </p:val>
                                        </p:tav>
                                        <p:tav tm="100000">
                                          <p:val>
                                            <p:strVal val="#ppt_x"/>
                                          </p:val>
                                        </p:tav>
                                      </p:tavLst>
                                    </p:anim>
                                    <p:anim calcmode="lin" valueType="num">
                                      <p:cBhvr additive="base">
                                        <p:cTn id="8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30">
                                            <p:txEl>
                                              <p:pRg st="7" end="7"/>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P spid="17" grpId="0"/>
      <p:bldP spid="18" grpId="0"/>
      <p:bldP spid="19" grpId="0"/>
      <p:bldP spid="21" grpId="0"/>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title"/>
          </p:nvPr>
        </p:nvSpPr>
        <p:spPr bwMode="auto">
          <a:xfrm>
            <a:off x="357158" y="1000108"/>
            <a:ext cx="76327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200" b="1" dirty="0" smtClean="0">
                <a:solidFill>
                  <a:srgbClr val="FF0000"/>
                </a:solidFill>
              </a:rPr>
              <a:t>Summation of simple arithmetic series (2)</a:t>
            </a:r>
          </a:p>
        </p:txBody>
      </p:sp>
      <p:sp>
        <p:nvSpPr>
          <p:cNvPr id="6148" name="Rectangle 2"/>
          <p:cNvSpPr>
            <a:spLocks noGrp="1" noChangeArrowheads="1"/>
          </p:cNvSpPr>
          <p:nvPr>
            <p:ph idx="1"/>
          </p:nvPr>
        </p:nvSpPr>
        <p:spPr>
          <a:xfrm>
            <a:off x="304800" y="2060575"/>
            <a:ext cx="8458200" cy="4537075"/>
          </a:xfrm>
        </p:spPr>
        <p:txBody>
          <a:bodyPr/>
          <a:lstStyle/>
          <a:p>
            <a:pPr>
              <a:lnSpc>
                <a:spcPct val="80000"/>
              </a:lnSpc>
              <a:spcBef>
                <a:spcPts val="1800"/>
              </a:spcBef>
              <a:buFontTx/>
              <a:buChar char="•"/>
              <a:tabLst>
                <a:tab pos="4114800" algn="l"/>
              </a:tabLst>
            </a:pPr>
            <a:r>
              <a:rPr lang="en-US" sz="2800" dirty="0" err="1" smtClean="0"/>
              <a:t>Exmple</a:t>
            </a:r>
            <a:r>
              <a:rPr lang="en-US" sz="2800" dirty="0" smtClean="0"/>
              <a:t> 1: Sum the series 1, 2, 3, …, 10</a:t>
            </a:r>
          </a:p>
          <a:p>
            <a:pPr lvl="1">
              <a:lnSpc>
                <a:spcPct val="80000"/>
              </a:lnSpc>
              <a:spcBef>
                <a:spcPts val="1800"/>
              </a:spcBef>
              <a:buFontTx/>
              <a:buNone/>
              <a:tabLst>
                <a:tab pos="4114800" algn="l"/>
              </a:tabLst>
            </a:pPr>
            <a:r>
              <a:rPr lang="en-US" sz="2400" dirty="0" smtClean="0"/>
              <a:t>	let </a:t>
            </a:r>
            <a:r>
              <a:rPr lang="en-US" sz="2400" i="1" dirty="0" smtClean="0"/>
              <a:t>n</a:t>
            </a:r>
            <a:r>
              <a:rPr lang="en-US" sz="2400" dirty="0" smtClean="0"/>
              <a:t> = 10, we have </a:t>
            </a:r>
          </a:p>
          <a:p>
            <a:pPr lvl="1">
              <a:lnSpc>
                <a:spcPct val="80000"/>
              </a:lnSpc>
              <a:spcBef>
                <a:spcPts val="1800"/>
              </a:spcBef>
              <a:buFontTx/>
              <a:buNone/>
              <a:tabLst>
                <a:tab pos="4114800" algn="l"/>
              </a:tabLst>
            </a:pPr>
            <a:r>
              <a:rPr lang="en-US" sz="2400" i="1" dirty="0" smtClean="0"/>
              <a:t>	S</a:t>
            </a:r>
            <a:r>
              <a:rPr lang="en-US" sz="2400" dirty="0" smtClean="0"/>
              <a:t> = n(n+1)/2 =10</a:t>
            </a:r>
            <a:r>
              <a:rPr lang="en-US" sz="2400" dirty="0" smtClean="0">
                <a:sym typeface="Symbol" pitchFamily="18" charset="2"/>
              </a:rPr>
              <a:t></a:t>
            </a:r>
            <a:r>
              <a:rPr lang="en-US" sz="2400" dirty="0" smtClean="0"/>
              <a:t>(10+1)/2 = 10</a:t>
            </a:r>
            <a:r>
              <a:rPr lang="en-US" sz="2400" dirty="0" smtClean="0">
                <a:sym typeface="Symbol" pitchFamily="18" charset="2"/>
              </a:rPr>
              <a:t>11/2 = 55</a:t>
            </a:r>
            <a:endParaRPr lang="en-US" sz="500" dirty="0" smtClean="0">
              <a:sym typeface="Symbol" pitchFamily="18" charset="2"/>
            </a:endParaRPr>
          </a:p>
          <a:p>
            <a:pPr>
              <a:lnSpc>
                <a:spcPct val="80000"/>
              </a:lnSpc>
              <a:spcBef>
                <a:spcPts val="1800"/>
              </a:spcBef>
              <a:buFontTx/>
              <a:buChar char="•"/>
              <a:tabLst>
                <a:tab pos="4114800" algn="l"/>
              </a:tabLst>
            </a:pPr>
            <a:r>
              <a:rPr lang="en-US" sz="2800" dirty="0" smtClean="0"/>
              <a:t>Example 2: Sum the series 2, 4, 6, …, 18</a:t>
            </a:r>
          </a:p>
          <a:p>
            <a:pPr lvl="1">
              <a:lnSpc>
                <a:spcPct val="80000"/>
              </a:lnSpc>
              <a:spcBef>
                <a:spcPts val="1800"/>
              </a:spcBef>
              <a:buFontTx/>
              <a:buNone/>
              <a:tabLst>
                <a:tab pos="4114800" algn="l"/>
              </a:tabLst>
            </a:pPr>
            <a:r>
              <a:rPr lang="en-US" sz="2400" dirty="0" smtClean="0"/>
              <a:t>	S =</a:t>
            </a:r>
            <a:r>
              <a:rPr lang="en-US" sz="2400" dirty="0" smtClean="0">
                <a:sym typeface="Symbol" pitchFamily="18" charset="2"/>
              </a:rPr>
              <a:t> 2+4+6+…+16+18 =9 * (2+18)/2 = 9*20/2=90 </a:t>
            </a:r>
          </a:p>
          <a:p>
            <a:pPr lvl="1">
              <a:lnSpc>
                <a:spcPct val="80000"/>
              </a:lnSpc>
              <a:spcBef>
                <a:spcPts val="1800"/>
              </a:spcBef>
              <a:buFontTx/>
              <a:buNone/>
              <a:tabLst>
                <a:tab pos="4114800" algn="l"/>
              </a:tabLst>
            </a:pPr>
            <a:r>
              <a:rPr lang="en-US" sz="2400" dirty="0" smtClean="0">
                <a:solidFill>
                  <a:srgbClr val="0000CC"/>
                </a:solidFill>
              </a:rPr>
              <a:t>Or alternatively,</a:t>
            </a:r>
          </a:p>
          <a:p>
            <a:pPr lvl="1">
              <a:lnSpc>
                <a:spcPct val="80000"/>
              </a:lnSpc>
              <a:spcBef>
                <a:spcPts val="1800"/>
              </a:spcBef>
              <a:buFontTx/>
              <a:buNone/>
              <a:tabLst>
                <a:tab pos="4114800" algn="l"/>
              </a:tabLst>
            </a:pPr>
            <a:r>
              <a:rPr lang="en-US" sz="200" dirty="0" smtClean="0"/>
              <a:t> </a:t>
            </a:r>
            <a:r>
              <a:rPr lang="en-US" sz="2400" dirty="0" smtClean="0"/>
              <a:t/>
            </a:r>
            <a:br>
              <a:rPr lang="en-US" sz="2400" dirty="0" smtClean="0"/>
            </a:br>
            <a:r>
              <a:rPr lang="en-US" sz="2400" dirty="0" smtClean="0"/>
              <a:t>S= 2+4+6+…+16+18 = 2</a:t>
            </a:r>
            <a:r>
              <a:rPr lang="en-US" sz="2400" dirty="0" smtClean="0">
                <a:sym typeface="Symbol" pitchFamily="18" charset="2"/>
              </a:rPr>
              <a:t> </a:t>
            </a:r>
            <a:r>
              <a:rPr lang="en-US" sz="2400" dirty="0" smtClean="0"/>
              <a:t>(1+2+3+…+8+9)</a:t>
            </a:r>
          </a:p>
          <a:p>
            <a:pPr lvl="1">
              <a:lnSpc>
                <a:spcPct val="80000"/>
              </a:lnSpc>
              <a:spcBef>
                <a:spcPts val="1800"/>
              </a:spcBef>
              <a:buFontTx/>
              <a:buNone/>
              <a:tabLst>
                <a:tab pos="4114800" algn="l"/>
              </a:tabLst>
            </a:pPr>
            <a:r>
              <a:rPr lang="en-US" sz="2400" dirty="0" smtClean="0"/>
              <a:t>	 </a:t>
            </a:r>
            <a:r>
              <a:rPr lang="en-US" sz="2400" i="1" dirty="0" smtClean="0"/>
              <a:t> </a:t>
            </a:r>
            <a:r>
              <a:rPr lang="en-US" sz="2400" dirty="0" smtClean="0"/>
              <a:t> = 2</a:t>
            </a:r>
            <a:r>
              <a:rPr lang="en-US" sz="2400" dirty="0" smtClean="0">
                <a:sym typeface="Symbol" pitchFamily="18" charset="2"/>
              </a:rPr>
              <a:t> </a:t>
            </a:r>
            <a:r>
              <a:rPr lang="en-US" sz="2400" dirty="0" smtClean="0"/>
              <a:t>[9</a:t>
            </a:r>
            <a:r>
              <a:rPr lang="en-US" sz="2400" dirty="0" smtClean="0">
                <a:sym typeface="Symbol" pitchFamily="18" charset="2"/>
              </a:rPr>
              <a:t></a:t>
            </a:r>
            <a:r>
              <a:rPr lang="en-US" sz="2400" dirty="0" smtClean="0"/>
              <a:t>(9+1)/2] = 2</a:t>
            </a:r>
            <a:r>
              <a:rPr lang="en-US" sz="2400" dirty="0" smtClean="0">
                <a:sym typeface="Symbol" pitchFamily="18" charset="2"/>
              </a:rPr>
              <a:t> </a:t>
            </a:r>
            <a:r>
              <a:rPr lang="en-US" sz="2400" dirty="0" smtClean="0"/>
              <a:t>[9</a:t>
            </a:r>
            <a:r>
              <a:rPr lang="en-US" sz="2400" dirty="0" smtClean="0">
                <a:sym typeface="Symbol" pitchFamily="18" charset="2"/>
              </a:rPr>
              <a:t>10/2] = 2  45 = 90</a:t>
            </a:r>
          </a:p>
          <a:p>
            <a:pPr>
              <a:lnSpc>
                <a:spcPct val="80000"/>
              </a:lnSpc>
              <a:spcBef>
                <a:spcPts val="1800"/>
              </a:spcBef>
              <a:buFontTx/>
              <a:buNone/>
              <a:tabLst>
                <a:tab pos="4114800" algn="l"/>
              </a:tabLst>
            </a:pPr>
            <a:endParaRPr lang="en-US" sz="100" dirty="0" smtClean="0">
              <a:sym typeface="Symbol" pitchFamily="18" charset="2"/>
            </a:endParaRPr>
          </a:p>
          <a:p>
            <a:pPr lvl="1">
              <a:lnSpc>
                <a:spcPct val="80000"/>
              </a:lnSpc>
              <a:spcBef>
                <a:spcPts val="1800"/>
              </a:spcBef>
              <a:buFontTx/>
              <a:buNone/>
              <a:tabLst>
                <a:tab pos="4114800" algn="l"/>
              </a:tabLst>
            </a:pPr>
            <a:endParaRPr lang="en-US" sz="2400" dirty="0" smtClean="0">
              <a:sym typeface="Symbol" pitchFamily="18" charset="2"/>
            </a:endParaRPr>
          </a:p>
        </p:txBody>
      </p:sp>
      <p:sp>
        <p:nvSpPr>
          <p:cNvPr id="6147" name="Slide Number Placeholder 5"/>
          <p:cNvSpPr>
            <a:spLocks noGrp="1"/>
          </p:cNvSpPr>
          <p:nvPr>
            <p:ph type="sldNum" sz="quarter" idx="4294967295"/>
          </p:nvPr>
        </p:nvSpPr>
        <p:spPr>
          <a:xfrm>
            <a:off x="8686800" y="6400800"/>
            <a:ext cx="457200" cy="304800"/>
          </a:xfrm>
          <a:prstGeom prst="rect">
            <a:avLst/>
          </a:prstGeom>
          <a:noFill/>
        </p:spPr>
        <p:txBody>
          <a:bodyPr/>
          <a:lstStyle/>
          <a:p>
            <a:fld id="{DE70ED4E-E995-432C-8237-CE5472AB5048}" type="slidenum">
              <a:rPr lang="en-AU" smtClean="0"/>
              <a:pPr/>
              <a:t>5</a:t>
            </a:fld>
            <a:endParaRPr lang="en-AU" smtClean="0"/>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xEl>
                                              <p:pRg st="5" end="5"/>
                                            </p:txEl>
                                          </p:spTgt>
                                        </p:tgtEl>
                                        <p:attrNameLst>
                                          <p:attrName>style.visibility</p:attrName>
                                        </p:attrNameLst>
                                      </p:cBhvr>
                                      <p:to>
                                        <p:strVal val="visible"/>
                                      </p:to>
                                    </p:set>
                                    <p:anim calcmode="lin" valueType="num">
                                      <p:cBhvr additive="base">
                                        <p:cTn id="13" dur="500" fill="hold"/>
                                        <p:tgtEl>
                                          <p:spTgt spid="6148">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8">
                                            <p:txEl>
                                              <p:pRg st="6" end="6"/>
                                            </p:txEl>
                                          </p:spTgt>
                                        </p:tgtEl>
                                        <p:attrNameLst>
                                          <p:attrName>style.visibility</p:attrName>
                                        </p:attrNameLst>
                                      </p:cBhvr>
                                      <p:to>
                                        <p:strVal val="visible"/>
                                      </p:to>
                                    </p:set>
                                    <p:anim calcmode="lin" valueType="num">
                                      <p:cBhvr additive="base">
                                        <p:cTn id="19" dur="500" fill="hold"/>
                                        <p:tgtEl>
                                          <p:spTgt spid="614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48">
                                            <p:txEl>
                                              <p:pRg st="7" end="7"/>
                                            </p:txEl>
                                          </p:spTgt>
                                        </p:tgtEl>
                                        <p:attrNameLst>
                                          <p:attrName>style.visibility</p:attrName>
                                        </p:attrNameLst>
                                      </p:cBhvr>
                                      <p:to>
                                        <p:strVal val="visible"/>
                                      </p:to>
                                    </p:set>
                                    <p:anim calcmode="lin" valueType="num">
                                      <p:cBhvr additive="base">
                                        <p:cTn id="23" dur="500" fill="hold"/>
                                        <p:tgtEl>
                                          <p:spTgt spid="6148">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bwMode="auto">
          <a:xfrm>
            <a:off x="357158" y="1000108"/>
            <a:ext cx="44958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rPr>
              <a:t>Sorting</a:t>
            </a:r>
          </a:p>
        </p:txBody>
      </p:sp>
      <p:sp>
        <p:nvSpPr>
          <p:cNvPr id="7173" name="Rectangle 3"/>
          <p:cNvSpPr>
            <a:spLocks noGrp="1" noChangeArrowheads="1"/>
          </p:cNvSpPr>
          <p:nvPr>
            <p:ph idx="1"/>
          </p:nvPr>
        </p:nvSpPr>
        <p:spPr>
          <a:xfrm>
            <a:off x="214282" y="1857364"/>
            <a:ext cx="8929718" cy="4572032"/>
          </a:xfrm>
        </p:spPr>
        <p:txBody>
          <a:bodyPr/>
          <a:lstStyle/>
          <a:p>
            <a:pPr eaLnBrk="1" hangingPunct="1">
              <a:lnSpc>
                <a:spcPct val="90000"/>
              </a:lnSpc>
            </a:pPr>
            <a:r>
              <a:rPr lang="en-US" sz="2800" b="1" dirty="0" smtClean="0"/>
              <a:t>Given an (unsorted) array of data, rearrange the data into certain (</a:t>
            </a:r>
            <a:r>
              <a:rPr lang="en-US" sz="2800" b="1" i="1" dirty="0" smtClean="0"/>
              <a:t>ascending</a:t>
            </a:r>
            <a:r>
              <a:rPr lang="en-US" sz="2800" b="1" dirty="0" smtClean="0"/>
              <a:t> </a:t>
            </a:r>
            <a:r>
              <a:rPr lang="en-US" sz="2800" dirty="0" smtClean="0"/>
              <a:t>or </a:t>
            </a:r>
            <a:r>
              <a:rPr lang="en-US" sz="2800" i="1" dirty="0" smtClean="0"/>
              <a:t>descending</a:t>
            </a:r>
            <a:r>
              <a:rPr lang="en-US" sz="2800" dirty="0" smtClean="0"/>
              <a:t>) </a:t>
            </a:r>
            <a:r>
              <a:rPr lang="en-US" sz="2800" b="1" dirty="0" smtClean="0"/>
              <a:t>order</a:t>
            </a:r>
            <a:r>
              <a:rPr lang="en-US" sz="2800" dirty="0" smtClean="0"/>
              <a:t>.</a:t>
            </a:r>
          </a:p>
          <a:p>
            <a:pPr eaLnBrk="1" hangingPunct="1">
              <a:lnSpc>
                <a:spcPct val="90000"/>
              </a:lnSpc>
            </a:pPr>
            <a:r>
              <a:rPr lang="en-US" sz="2800" i="1" dirty="0" smtClean="0"/>
              <a:t>Sorting</a:t>
            </a:r>
            <a:r>
              <a:rPr lang="en-US" sz="2800" dirty="0" smtClean="0"/>
              <a:t> is an important operation because sorted data can be searched and merged efficiently.</a:t>
            </a:r>
          </a:p>
          <a:p>
            <a:pPr eaLnBrk="1" hangingPunct="1">
              <a:lnSpc>
                <a:spcPct val="90000"/>
              </a:lnSpc>
            </a:pPr>
            <a:r>
              <a:rPr lang="en-US" sz="2800" dirty="0" smtClean="0"/>
              <a:t>Choice of sorting algorithms:</a:t>
            </a:r>
          </a:p>
          <a:p>
            <a:pPr lvl="1" eaLnBrk="1" hangingPunct="1">
              <a:lnSpc>
                <a:spcPct val="90000"/>
              </a:lnSpc>
            </a:pPr>
            <a:r>
              <a:rPr lang="en-US" sz="2200" b="1" dirty="0" smtClean="0"/>
              <a:t>selection</a:t>
            </a:r>
            <a:r>
              <a:rPr lang="en-US" sz="2200" dirty="0" smtClean="0"/>
              <a:t> </a:t>
            </a:r>
            <a:r>
              <a:rPr lang="en-US" sz="2200" b="1" dirty="0" smtClean="0"/>
              <a:t>sort</a:t>
            </a:r>
          </a:p>
          <a:p>
            <a:pPr lvl="1" eaLnBrk="1" hangingPunct="1">
              <a:lnSpc>
                <a:spcPct val="90000"/>
              </a:lnSpc>
            </a:pPr>
            <a:r>
              <a:rPr lang="en-US" sz="2200" b="1" dirty="0" smtClean="0"/>
              <a:t>insertion</a:t>
            </a:r>
            <a:r>
              <a:rPr lang="en-US" sz="2200" dirty="0" smtClean="0"/>
              <a:t> </a:t>
            </a:r>
            <a:r>
              <a:rPr lang="en-US" sz="2200" b="1" dirty="0" smtClean="0"/>
              <a:t>sort</a:t>
            </a:r>
          </a:p>
          <a:p>
            <a:pPr lvl="1" eaLnBrk="1" hangingPunct="1">
              <a:lnSpc>
                <a:spcPct val="90000"/>
              </a:lnSpc>
            </a:pPr>
            <a:r>
              <a:rPr lang="en-US" sz="2200" b="1" dirty="0" smtClean="0"/>
              <a:t>merge-sort</a:t>
            </a:r>
          </a:p>
          <a:p>
            <a:pPr lvl="1" eaLnBrk="1" hangingPunct="1">
              <a:lnSpc>
                <a:spcPct val="90000"/>
              </a:lnSpc>
            </a:pPr>
            <a:r>
              <a:rPr lang="en-US" sz="2200" b="1" dirty="0" smtClean="0"/>
              <a:t>quick-sort</a:t>
            </a:r>
            <a:endParaRPr lang="en-US" sz="2200" dirty="0" smtClean="0"/>
          </a:p>
          <a:p>
            <a:pPr lvl="1" eaLnBrk="1" hangingPunct="1">
              <a:lnSpc>
                <a:spcPct val="90000"/>
              </a:lnSpc>
            </a:pPr>
            <a:r>
              <a:rPr lang="en-US" sz="2200" i="1" dirty="0" smtClean="0"/>
              <a:t>Bubble sort, shell-sort, radix sort, etc. (see textbook for details).</a:t>
            </a:r>
          </a:p>
        </p:txBody>
      </p:sp>
      <p:sp>
        <p:nvSpPr>
          <p:cNvPr id="7171" name="Slide Number Placeholder 5"/>
          <p:cNvSpPr>
            <a:spLocks noGrp="1"/>
          </p:cNvSpPr>
          <p:nvPr>
            <p:ph type="sldNum" sz="quarter" idx="4294967295"/>
          </p:nvPr>
        </p:nvSpPr>
        <p:spPr>
          <a:xfrm>
            <a:off x="8686800" y="6400800"/>
            <a:ext cx="457200" cy="304800"/>
          </a:xfrm>
          <a:prstGeom prst="rect">
            <a:avLst/>
          </a:prstGeom>
          <a:noFill/>
        </p:spPr>
        <p:txBody>
          <a:bodyPr/>
          <a:lstStyle/>
          <a:p>
            <a:fld id="{76FEB3BA-C0DC-452C-AC61-8DD0D6AC8281}" type="slidenum">
              <a:rPr lang="en-AU" smtClean="0"/>
              <a:pPr/>
              <a:t>6</a:t>
            </a:fld>
            <a:endParaRPr lang="en-AU" smtClean="0"/>
          </a:p>
        </p:txBody>
      </p:sp>
    </p:spTree>
  </p:cSld>
  <p:clrMapOvr>
    <a:masterClrMapping/>
  </p:clrMapOvr>
  <p:transition>
    <p:cover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bwMode="auto">
          <a:xfrm>
            <a:off x="357158" y="1000108"/>
            <a:ext cx="44958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rPr>
              <a:t>Why Sorting?</a:t>
            </a:r>
          </a:p>
        </p:txBody>
      </p:sp>
      <p:sp>
        <p:nvSpPr>
          <p:cNvPr id="7173" name="Rectangle 3"/>
          <p:cNvSpPr>
            <a:spLocks noGrp="1" noChangeArrowheads="1"/>
          </p:cNvSpPr>
          <p:nvPr>
            <p:ph idx="1"/>
          </p:nvPr>
        </p:nvSpPr>
        <p:spPr>
          <a:xfrm>
            <a:off x="0" y="1844824"/>
            <a:ext cx="8929718" cy="4572032"/>
          </a:xfrm>
        </p:spPr>
        <p:txBody>
          <a:bodyPr/>
          <a:lstStyle/>
          <a:p>
            <a:pPr eaLnBrk="1" hangingPunct="1">
              <a:lnSpc>
                <a:spcPct val="90000"/>
              </a:lnSpc>
            </a:pPr>
            <a:r>
              <a:rPr lang="en-US" sz="2400" dirty="0"/>
              <a:t>S</a:t>
            </a:r>
            <a:r>
              <a:rPr lang="en-US" sz="2400" dirty="0" smtClean="0"/>
              <a:t>orted data can be searched efficiently, e.g., using binary search strategy.</a:t>
            </a:r>
          </a:p>
          <a:p>
            <a:pPr eaLnBrk="1" hangingPunct="1">
              <a:lnSpc>
                <a:spcPct val="90000"/>
              </a:lnSpc>
            </a:pPr>
            <a:r>
              <a:rPr lang="en-US" sz="2400" dirty="0"/>
              <a:t>A</a:t>
            </a:r>
            <a:r>
              <a:rPr lang="en-US" sz="2400" dirty="0" smtClean="0"/>
              <a:t>s a data preprocessing step in many applications: e.g.,</a:t>
            </a:r>
          </a:p>
          <a:p>
            <a:pPr lvl="1" eaLnBrk="1" hangingPunct="1">
              <a:lnSpc>
                <a:spcPct val="90000"/>
              </a:lnSpc>
            </a:pPr>
            <a:r>
              <a:rPr lang="en-US" sz="2200" b="1" dirty="0" smtClean="0"/>
              <a:t>Award winners selection: </a:t>
            </a:r>
          </a:p>
          <a:p>
            <a:pPr lvl="2">
              <a:lnSpc>
                <a:spcPct val="90000"/>
              </a:lnSpc>
            </a:pPr>
            <a:r>
              <a:rPr lang="en-US" sz="2000" dirty="0" smtClean="0"/>
              <a:t>Top 10 marks of semester results in a student class</a:t>
            </a:r>
          </a:p>
          <a:p>
            <a:pPr lvl="1">
              <a:lnSpc>
                <a:spcPct val="90000"/>
              </a:lnSpc>
            </a:pPr>
            <a:r>
              <a:rPr lang="en-US" sz="2200" b="1" dirty="0" smtClean="0"/>
              <a:t>Median price: </a:t>
            </a:r>
            <a:r>
              <a:rPr lang="en-US" sz="2200" dirty="0" smtClean="0"/>
              <a:t>Australian Real Estate market indicator (2014)</a:t>
            </a:r>
          </a:p>
          <a:p>
            <a:pPr lvl="2">
              <a:lnSpc>
                <a:spcPct val="90000"/>
              </a:lnSpc>
            </a:pPr>
            <a:r>
              <a:rPr lang="en-US" sz="2000" dirty="0" smtClean="0"/>
              <a:t>E.g., Perth Metropolitan(established) house price $540K; </a:t>
            </a:r>
          </a:p>
          <a:p>
            <a:pPr marL="914400" lvl="2" indent="0">
              <a:lnSpc>
                <a:spcPct val="90000"/>
              </a:lnSpc>
              <a:buNone/>
            </a:pPr>
            <a:r>
              <a:rPr lang="en-US" sz="2000" dirty="0" smtClean="0"/>
              <a:t>            Regional WA: $375K</a:t>
            </a:r>
          </a:p>
          <a:p>
            <a:pPr lvl="2">
              <a:lnSpc>
                <a:spcPct val="90000"/>
              </a:lnSpc>
            </a:pPr>
            <a:r>
              <a:rPr lang="en-US" sz="2000" dirty="0" smtClean="0"/>
              <a:t>Perth: </a:t>
            </a:r>
            <a:r>
              <a:rPr lang="en-US" sz="2000" dirty="0"/>
              <a:t>Quarterly median value of selling prices among </a:t>
            </a:r>
            <a:r>
              <a:rPr lang="en-US" sz="2000" dirty="0" smtClean="0"/>
              <a:t>299 suburbs</a:t>
            </a:r>
          </a:p>
          <a:p>
            <a:pPr lvl="2">
              <a:lnSpc>
                <a:spcPct val="90000"/>
              </a:lnSpc>
            </a:pPr>
            <a:r>
              <a:rPr lang="en-US" sz="2000" b="1" i="1" dirty="0" smtClean="0"/>
              <a:t>median price</a:t>
            </a:r>
            <a:r>
              <a:rPr lang="en-US" sz="2000" b="1" dirty="0" smtClean="0"/>
              <a:t>: </a:t>
            </a:r>
            <a:r>
              <a:rPr lang="en-US" sz="2000" dirty="0" smtClean="0"/>
              <a:t>a value/price that sits in the middle range of all property selling prices, i.e., </a:t>
            </a:r>
          </a:p>
          <a:p>
            <a:pPr lvl="3">
              <a:lnSpc>
                <a:spcPct val="90000"/>
              </a:lnSpc>
            </a:pPr>
            <a:r>
              <a:rPr lang="en-AU" sz="1800" dirty="0"/>
              <a:t>A</a:t>
            </a:r>
            <a:r>
              <a:rPr lang="en-AU" sz="1800" dirty="0" smtClean="0"/>
              <a:t>bout </a:t>
            </a:r>
            <a:r>
              <a:rPr lang="en-AU" sz="1800" dirty="0"/>
              <a:t>one half of the </a:t>
            </a:r>
            <a:r>
              <a:rPr lang="en-AU" sz="1800" dirty="0" smtClean="0"/>
              <a:t>values </a:t>
            </a:r>
            <a:r>
              <a:rPr lang="en-AU" sz="1800" dirty="0"/>
              <a:t>are greater than </a:t>
            </a:r>
            <a:r>
              <a:rPr lang="en-AU" sz="1800" dirty="0" smtClean="0"/>
              <a:t>(or </a:t>
            </a:r>
            <a:r>
              <a:rPr lang="en-AU" sz="1800" dirty="0"/>
              <a:t>equal </a:t>
            </a:r>
            <a:r>
              <a:rPr lang="en-AU" sz="1800" dirty="0" smtClean="0"/>
              <a:t>to) </a:t>
            </a:r>
            <a:r>
              <a:rPr lang="en-AU" sz="1800" dirty="0"/>
              <a:t>it, </a:t>
            </a:r>
            <a:br>
              <a:rPr lang="en-AU" sz="1800" dirty="0"/>
            </a:br>
            <a:r>
              <a:rPr lang="en-AU" sz="1800" dirty="0"/>
              <a:t>and other half are less than </a:t>
            </a:r>
            <a:r>
              <a:rPr lang="en-AU" sz="1800" dirty="0" smtClean="0"/>
              <a:t>(or </a:t>
            </a:r>
            <a:r>
              <a:rPr lang="en-AU" sz="1800" dirty="0"/>
              <a:t>equal </a:t>
            </a:r>
            <a:r>
              <a:rPr lang="en-AU" sz="1800" dirty="0" smtClean="0"/>
              <a:t>to) </a:t>
            </a:r>
            <a:r>
              <a:rPr lang="en-AU" sz="1800" dirty="0"/>
              <a:t>it</a:t>
            </a:r>
            <a:endParaRPr lang="en-US" sz="1800" dirty="0"/>
          </a:p>
          <a:p>
            <a:pPr lvl="2">
              <a:lnSpc>
                <a:spcPct val="90000"/>
              </a:lnSpc>
            </a:pPr>
            <a:r>
              <a:rPr lang="en-US" sz="1800" dirty="0">
                <a:solidFill>
                  <a:srgbClr val="0000CC"/>
                </a:solidFill>
              </a:rPr>
              <a:t>H</a:t>
            </a:r>
            <a:r>
              <a:rPr lang="en-US" sz="1800" dirty="0" smtClean="0">
                <a:solidFill>
                  <a:srgbClr val="0000CC"/>
                </a:solidFill>
              </a:rPr>
              <a:t>ow difficult to calculate median price without sorting the price data</a:t>
            </a:r>
            <a:r>
              <a:rPr lang="en-US" sz="1800" dirty="0" smtClean="0"/>
              <a:t>?</a:t>
            </a:r>
            <a:endParaRPr lang="en-US" sz="1800" dirty="0" smtClean="0"/>
          </a:p>
        </p:txBody>
      </p:sp>
      <p:sp>
        <p:nvSpPr>
          <p:cNvPr id="7171" name="Slide Number Placeholder 5"/>
          <p:cNvSpPr>
            <a:spLocks noGrp="1"/>
          </p:cNvSpPr>
          <p:nvPr>
            <p:ph type="sldNum" sz="quarter" idx="4294967295"/>
          </p:nvPr>
        </p:nvSpPr>
        <p:spPr>
          <a:xfrm>
            <a:off x="8686800" y="6400800"/>
            <a:ext cx="457200" cy="304800"/>
          </a:xfrm>
          <a:prstGeom prst="rect">
            <a:avLst/>
          </a:prstGeom>
          <a:noFill/>
        </p:spPr>
        <p:txBody>
          <a:bodyPr/>
          <a:lstStyle/>
          <a:p>
            <a:fld id="{76FEB3BA-C0DC-452C-AC61-8DD0D6AC8281}" type="slidenum">
              <a:rPr lang="en-AU" smtClean="0"/>
              <a:pPr/>
              <a:t>7</a:t>
            </a:fld>
            <a:endParaRPr lang="en-AU" smtClean="0"/>
          </a:p>
        </p:txBody>
      </p:sp>
    </p:spTree>
    <p:extLst>
      <p:ext uri="{BB962C8B-B14F-4D97-AF65-F5344CB8AC3E}">
        <p14:creationId xmlns:p14="http://schemas.microsoft.com/office/powerpoint/2010/main" val="2778928631"/>
      </p:ext>
    </p:extLst>
  </p:cSld>
  <p:clrMapOvr>
    <a:masterClrMapping/>
  </p:clrMapOvr>
  <p:transition>
    <p:cover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bwMode="auto">
          <a:xfrm>
            <a:off x="285720" y="1000108"/>
            <a:ext cx="5334000" cy="6096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600" b="1" dirty="0" smtClean="0">
                <a:solidFill>
                  <a:srgbClr val="FF3300"/>
                </a:solidFill>
              </a:rPr>
              <a:t>Selection sort (1)</a:t>
            </a:r>
          </a:p>
        </p:txBody>
      </p:sp>
      <p:sp>
        <p:nvSpPr>
          <p:cNvPr id="8197" name="Rectangle 3"/>
          <p:cNvSpPr>
            <a:spLocks noGrp="1" noChangeArrowheads="1"/>
          </p:cNvSpPr>
          <p:nvPr>
            <p:ph idx="1"/>
          </p:nvPr>
        </p:nvSpPr>
        <p:spPr>
          <a:xfrm>
            <a:off x="0" y="1928802"/>
            <a:ext cx="8534400" cy="3729038"/>
          </a:xfrm>
        </p:spPr>
        <p:txBody>
          <a:bodyPr/>
          <a:lstStyle/>
          <a:p>
            <a:pPr eaLnBrk="1" hangingPunct="1">
              <a:lnSpc>
                <a:spcPct val="90000"/>
              </a:lnSpc>
            </a:pPr>
            <a:r>
              <a:rPr lang="en-US" sz="2400" b="1" dirty="0" smtClean="0"/>
              <a:t>Idea:</a:t>
            </a:r>
            <a:r>
              <a:rPr lang="en-US" sz="2400" dirty="0" smtClean="0"/>
              <a:t> Find the least value in the array, swap it into the leftmost component (where it should belong), and then forget the leftmost component. Do this repeatedly for the rest of the array.</a:t>
            </a:r>
          </a:p>
          <a:p>
            <a:pPr eaLnBrk="1" hangingPunct="1">
              <a:lnSpc>
                <a:spcPct val="90000"/>
              </a:lnSpc>
            </a:pPr>
            <a:r>
              <a:rPr lang="en-US" sz="2400" dirty="0" smtClean="0"/>
              <a:t>Loop invariant:</a:t>
            </a:r>
          </a:p>
          <a:p>
            <a:pPr eaLnBrk="1" hangingPunct="1">
              <a:lnSpc>
                <a:spcPct val="90000"/>
              </a:lnSpc>
              <a:buFontTx/>
              <a:buNone/>
            </a:pPr>
            <a:endParaRPr lang="en-US" dirty="0" smtClean="0"/>
          </a:p>
          <a:p>
            <a:pPr eaLnBrk="1" hangingPunct="1">
              <a:lnSpc>
                <a:spcPct val="90000"/>
              </a:lnSpc>
            </a:pPr>
            <a:r>
              <a:rPr lang="en-US" sz="2400" b="1" dirty="0" smtClean="0"/>
              <a:t>Selection sort algorithm</a:t>
            </a:r>
            <a:r>
              <a:rPr lang="en-US" sz="2400" dirty="0" smtClean="0"/>
              <a:t>:</a:t>
            </a:r>
          </a:p>
          <a:p>
            <a:pPr eaLnBrk="1" hangingPunct="1">
              <a:lnSpc>
                <a:spcPct val="90000"/>
              </a:lnSpc>
              <a:buFontTx/>
              <a:buNone/>
            </a:pPr>
            <a:r>
              <a:rPr lang="en-US" sz="2400" dirty="0" smtClean="0"/>
              <a:t>	</a:t>
            </a:r>
            <a:r>
              <a:rPr lang="en-US" sz="2200" dirty="0" smtClean="0">
                <a:solidFill>
                  <a:srgbClr val="0000CC"/>
                </a:solidFill>
              </a:rPr>
              <a:t>To sort </a:t>
            </a:r>
            <a:r>
              <a:rPr lang="en-US" sz="2200" i="1" dirty="0" smtClean="0">
                <a:solidFill>
                  <a:srgbClr val="0000CC"/>
                </a:solidFill>
              </a:rPr>
              <a:t>a</a:t>
            </a:r>
            <a:r>
              <a:rPr lang="en-US" sz="2200" dirty="0" smtClean="0">
                <a:solidFill>
                  <a:srgbClr val="0000CC"/>
                </a:solidFill>
              </a:rPr>
              <a:t>[</a:t>
            </a:r>
            <a:r>
              <a:rPr lang="en-US" sz="2200" i="1" dirty="0" smtClean="0">
                <a:solidFill>
                  <a:srgbClr val="0000CC"/>
                </a:solidFill>
              </a:rPr>
              <a:t>left</a:t>
            </a:r>
            <a:r>
              <a:rPr lang="en-US" sz="2200" dirty="0" smtClean="0">
                <a:solidFill>
                  <a:srgbClr val="0000CC"/>
                </a:solidFill>
              </a:rPr>
              <a:t>…</a:t>
            </a:r>
            <a:r>
              <a:rPr lang="en-US" sz="2200" i="1" dirty="0" smtClean="0">
                <a:solidFill>
                  <a:srgbClr val="0000CC"/>
                </a:solidFill>
              </a:rPr>
              <a:t>right</a:t>
            </a:r>
            <a:r>
              <a:rPr lang="en-US" sz="2200" dirty="0" smtClean="0">
                <a:solidFill>
                  <a:srgbClr val="0000CC"/>
                </a:solidFill>
              </a:rPr>
              <a:t>] into ascending order:</a:t>
            </a:r>
          </a:p>
          <a:p>
            <a:pPr eaLnBrk="1" hangingPunct="1">
              <a:lnSpc>
                <a:spcPct val="90000"/>
              </a:lnSpc>
              <a:buFontTx/>
              <a:buNone/>
            </a:pPr>
            <a:r>
              <a:rPr lang="en-US" sz="2200" dirty="0" smtClean="0">
                <a:solidFill>
                  <a:srgbClr val="0000CC"/>
                </a:solidFill>
              </a:rPr>
              <a:t>	1.	For </a:t>
            </a:r>
            <a:r>
              <a:rPr lang="en-US" sz="2200" i="1" dirty="0" smtClean="0">
                <a:solidFill>
                  <a:srgbClr val="0000CC"/>
                </a:solidFill>
              </a:rPr>
              <a:t>l</a:t>
            </a:r>
            <a:r>
              <a:rPr lang="en-US" sz="2200" dirty="0" smtClean="0">
                <a:solidFill>
                  <a:srgbClr val="0000CC"/>
                </a:solidFill>
              </a:rPr>
              <a:t> = </a:t>
            </a:r>
            <a:r>
              <a:rPr lang="en-US" sz="2200" i="1" dirty="0" smtClean="0">
                <a:solidFill>
                  <a:srgbClr val="0000CC"/>
                </a:solidFill>
              </a:rPr>
              <a:t>left</a:t>
            </a:r>
            <a:r>
              <a:rPr lang="en-US" sz="2200" dirty="0" smtClean="0">
                <a:solidFill>
                  <a:srgbClr val="0000CC"/>
                </a:solidFill>
              </a:rPr>
              <a:t>, …, </a:t>
            </a:r>
            <a:r>
              <a:rPr lang="en-US" sz="2200" i="1" dirty="0" smtClean="0">
                <a:solidFill>
                  <a:srgbClr val="0000CC"/>
                </a:solidFill>
              </a:rPr>
              <a:t>right</a:t>
            </a:r>
            <a:r>
              <a:rPr lang="en-US" sz="2200" dirty="0" smtClean="0">
                <a:solidFill>
                  <a:srgbClr val="0000CC"/>
                </a:solidFill>
              </a:rPr>
              <a:t>–1, repeat:</a:t>
            </a:r>
            <a:br>
              <a:rPr lang="en-US" sz="2200" dirty="0" smtClean="0">
                <a:solidFill>
                  <a:srgbClr val="0000CC"/>
                </a:solidFill>
              </a:rPr>
            </a:br>
            <a:r>
              <a:rPr lang="en-US" sz="2200" dirty="0" smtClean="0">
                <a:solidFill>
                  <a:srgbClr val="0000CC"/>
                </a:solidFill>
              </a:rPr>
              <a:t>	1.1. Set </a:t>
            </a:r>
            <a:r>
              <a:rPr lang="en-US" sz="2200" i="1" dirty="0" smtClean="0">
                <a:solidFill>
                  <a:srgbClr val="0000CC"/>
                </a:solidFill>
              </a:rPr>
              <a:t>p</a:t>
            </a:r>
            <a:r>
              <a:rPr lang="en-US" sz="2200" dirty="0" smtClean="0">
                <a:solidFill>
                  <a:srgbClr val="0000CC"/>
                </a:solidFill>
              </a:rPr>
              <a:t> such that </a:t>
            </a:r>
            <a:r>
              <a:rPr lang="en-US" sz="2200" i="1" dirty="0" smtClean="0">
                <a:solidFill>
                  <a:srgbClr val="0000CC"/>
                </a:solidFill>
              </a:rPr>
              <a:t>a</a:t>
            </a:r>
            <a:r>
              <a:rPr lang="en-US" sz="2200" dirty="0" smtClean="0">
                <a:solidFill>
                  <a:srgbClr val="0000CC"/>
                </a:solidFill>
              </a:rPr>
              <a:t>[</a:t>
            </a:r>
            <a:r>
              <a:rPr lang="en-US" sz="2200" i="1" dirty="0" smtClean="0">
                <a:solidFill>
                  <a:srgbClr val="0000CC"/>
                </a:solidFill>
              </a:rPr>
              <a:t>p</a:t>
            </a:r>
            <a:r>
              <a:rPr lang="en-US" sz="2200" dirty="0" smtClean="0">
                <a:solidFill>
                  <a:srgbClr val="0000CC"/>
                </a:solidFill>
              </a:rPr>
              <a:t>] is the least of </a:t>
            </a:r>
            <a:r>
              <a:rPr lang="en-US" sz="2200" i="1" dirty="0" smtClean="0">
                <a:solidFill>
                  <a:srgbClr val="0000CC"/>
                </a:solidFill>
              </a:rPr>
              <a:t>a</a:t>
            </a:r>
            <a:r>
              <a:rPr lang="en-US" sz="2200" dirty="0" smtClean="0">
                <a:solidFill>
                  <a:srgbClr val="0000CC"/>
                </a:solidFill>
              </a:rPr>
              <a:t>[</a:t>
            </a:r>
            <a:r>
              <a:rPr lang="en-US" sz="2200" i="1" dirty="0" smtClean="0">
                <a:solidFill>
                  <a:srgbClr val="0000CC"/>
                </a:solidFill>
              </a:rPr>
              <a:t>l</a:t>
            </a:r>
            <a:r>
              <a:rPr lang="en-US" sz="2200" dirty="0" smtClean="0">
                <a:solidFill>
                  <a:srgbClr val="0000CC"/>
                </a:solidFill>
              </a:rPr>
              <a:t>…</a:t>
            </a:r>
            <a:r>
              <a:rPr lang="en-US" sz="2200" i="1" dirty="0" smtClean="0">
                <a:solidFill>
                  <a:srgbClr val="0000CC"/>
                </a:solidFill>
              </a:rPr>
              <a:t>right</a:t>
            </a:r>
            <a:r>
              <a:rPr lang="en-US" sz="2200" dirty="0" smtClean="0">
                <a:solidFill>
                  <a:srgbClr val="0000CC"/>
                </a:solidFill>
              </a:rPr>
              <a:t>].</a:t>
            </a:r>
            <a:br>
              <a:rPr lang="en-US" sz="2200" dirty="0" smtClean="0">
                <a:solidFill>
                  <a:srgbClr val="0000CC"/>
                </a:solidFill>
              </a:rPr>
            </a:br>
            <a:r>
              <a:rPr lang="en-US" sz="2200" dirty="0" smtClean="0">
                <a:solidFill>
                  <a:srgbClr val="0000CC"/>
                </a:solidFill>
              </a:rPr>
              <a:t>	1.2. If </a:t>
            </a:r>
            <a:r>
              <a:rPr lang="en-US" sz="2200" i="1" dirty="0" smtClean="0">
                <a:solidFill>
                  <a:srgbClr val="0000CC"/>
                </a:solidFill>
              </a:rPr>
              <a:t>p</a:t>
            </a:r>
            <a:r>
              <a:rPr lang="en-US" sz="2200" dirty="0" smtClean="0">
                <a:solidFill>
                  <a:srgbClr val="0000CC"/>
                </a:solidFill>
              </a:rPr>
              <a:t> </a:t>
            </a:r>
            <a:r>
              <a:rPr lang="en-US" sz="2200" dirty="0" smtClean="0">
                <a:solidFill>
                  <a:srgbClr val="0000CC"/>
                </a:solidFill>
                <a:sym typeface="Symbol" pitchFamily="18" charset="2"/>
              </a:rPr>
              <a:t></a:t>
            </a:r>
            <a:r>
              <a:rPr lang="en-US" sz="2200" dirty="0" smtClean="0">
                <a:solidFill>
                  <a:srgbClr val="0000CC"/>
                </a:solidFill>
              </a:rPr>
              <a:t> </a:t>
            </a:r>
            <a:r>
              <a:rPr lang="en-US" sz="2200" i="1" dirty="0" smtClean="0">
                <a:solidFill>
                  <a:srgbClr val="0000CC"/>
                </a:solidFill>
              </a:rPr>
              <a:t>l</a:t>
            </a:r>
            <a:r>
              <a:rPr lang="en-US" sz="2200" dirty="0" smtClean="0">
                <a:solidFill>
                  <a:srgbClr val="0000CC"/>
                </a:solidFill>
              </a:rPr>
              <a:t>, swap </a:t>
            </a:r>
            <a:r>
              <a:rPr lang="en-US" sz="2200" i="1" dirty="0" smtClean="0">
                <a:solidFill>
                  <a:srgbClr val="0000CC"/>
                </a:solidFill>
              </a:rPr>
              <a:t>a</a:t>
            </a:r>
            <a:r>
              <a:rPr lang="en-US" sz="2200" dirty="0" smtClean="0">
                <a:solidFill>
                  <a:srgbClr val="0000CC"/>
                </a:solidFill>
              </a:rPr>
              <a:t>[</a:t>
            </a:r>
            <a:r>
              <a:rPr lang="en-US" sz="2200" i="1" dirty="0" smtClean="0">
                <a:solidFill>
                  <a:srgbClr val="0000CC"/>
                </a:solidFill>
              </a:rPr>
              <a:t>p</a:t>
            </a:r>
            <a:r>
              <a:rPr lang="en-US" sz="2200" dirty="0" smtClean="0">
                <a:solidFill>
                  <a:srgbClr val="0000CC"/>
                </a:solidFill>
              </a:rPr>
              <a:t>] and </a:t>
            </a:r>
            <a:r>
              <a:rPr lang="en-US" sz="2200" i="1" dirty="0" smtClean="0">
                <a:solidFill>
                  <a:srgbClr val="0000CC"/>
                </a:solidFill>
              </a:rPr>
              <a:t>a</a:t>
            </a:r>
            <a:r>
              <a:rPr lang="en-US" sz="2200" dirty="0" smtClean="0">
                <a:solidFill>
                  <a:srgbClr val="0000CC"/>
                </a:solidFill>
              </a:rPr>
              <a:t>[</a:t>
            </a:r>
            <a:r>
              <a:rPr lang="en-US" sz="2200" i="1" dirty="0" smtClean="0">
                <a:solidFill>
                  <a:srgbClr val="0000CC"/>
                </a:solidFill>
              </a:rPr>
              <a:t>l</a:t>
            </a:r>
            <a:r>
              <a:rPr lang="en-US" sz="2200" dirty="0" smtClean="0">
                <a:solidFill>
                  <a:srgbClr val="0000CC"/>
                </a:solidFill>
              </a:rPr>
              <a:t>].</a:t>
            </a:r>
            <a:br>
              <a:rPr lang="en-US" sz="2200" dirty="0" smtClean="0">
                <a:solidFill>
                  <a:srgbClr val="0000CC"/>
                </a:solidFill>
              </a:rPr>
            </a:br>
            <a:r>
              <a:rPr lang="en-US" sz="2200" dirty="0" smtClean="0">
                <a:solidFill>
                  <a:srgbClr val="0000CC"/>
                </a:solidFill>
              </a:rPr>
              <a:t>2.	Terminate.</a:t>
            </a:r>
          </a:p>
        </p:txBody>
      </p:sp>
      <p:sp>
        <p:nvSpPr>
          <p:cNvPr id="8195" name="Slide Number Placeholder 5"/>
          <p:cNvSpPr>
            <a:spLocks noGrp="1"/>
          </p:cNvSpPr>
          <p:nvPr>
            <p:ph type="sldNum" sz="quarter" idx="4294967295"/>
          </p:nvPr>
        </p:nvSpPr>
        <p:spPr>
          <a:xfrm>
            <a:off x="8686800" y="6400800"/>
            <a:ext cx="457200" cy="304800"/>
          </a:xfrm>
          <a:prstGeom prst="rect">
            <a:avLst/>
          </a:prstGeom>
          <a:noFill/>
        </p:spPr>
        <p:txBody>
          <a:bodyPr/>
          <a:lstStyle/>
          <a:p>
            <a:fld id="{05A7304C-D5B6-4943-8FFC-3453CC9CA936}" type="slidenum">
              <a:rPr lang="en-AU" smtClean="0"/>
              <a:pPr/>
              <a:t>8</a:t>
            </a:fld>
            <a:endParaRPr lang="en-AU" smtClean="0"/>
          </a:p>
        </p:txBody>
      </p:sp>
      <p:grpSp>
        <p:nvGrpSpPr>
          <p:cNvPr id="2" name="Group 5"/>
          <p:cNvGrpSpPr>
            <a:grpSpLocks/>
          </p:cNvGrpSpPr>
          <p:nvPr/>
        </p:nvGrpSpPr>
        <p:grpSpPr bwMode="auto">
          <a:xfrm>
            <a:off x="2714625" y="3786188"/>
            <a:ext cx="3000375" cy="419100"/>
            <a:chOff x="893" y="3168"/>
            <a:chExt cx="1939" cy="308"/>
          </a:xfrm>
        </p:grpSpPr>
        <p:sp>
          <p:nvSpPr>
            <p:cNvPr id="8223" name="Freeform 6"/>
            <p:cNvSpPr>
              <a:spLocks/>
            </p:cNvSpPr>
            <p:nvPr/>
          </p:nvSpPr>
          <p:spPr bwMode="auto">
            <a:xfrm>
              <a:off x="893" y="3168"/>
              <a:ext cx="1939" cy="144"/>
            </a:xfrm>
            <a:custGeom>
              <a:avLst/>
              <a:gdLst>
                <a:gd name="T0" fmla="*/ 0 w 2099"/>
                <a:gd name="T1" fmla="*/ 0 h 137"/>
                <a:gd name="T2" fmla="*/ 4 w 2099"/>
                <a:gd name="T3" fmla="*/ 27 h 137"/>
                <a:gd name="T4" fmla="*/ 6 w 2099"/>
                <a:gd name="T5" fmla="*/ 50 h 137"/>
                <a:gd name="T6" fmla="*/ 12 w 2099"/>
                <a:gd name="T7" fmla="*/ 74 h 137"/>
                <a:gd name="T8" fmla="*/ 18 w 2099"/>
                <a:gd name="T9" fmla="*/ 96 h 137"/>
                <a:gd name="T10" fmla="*/ 28 w 2099"/>
                <a:gd name="T11" fmla="*/ 110 h 137"/>
                <a:gd name="T12" fmla="*/ 39 w 2099"/>
                <a:gd name="T13" fmla="*/ 122 h 137"/>
                <a:gd name="T14" fmla="*/ 50 w 2099"/>
                <a:gd name="T15" fmla="*/ 129 h 137"/>
                <a:gd name="T16" fmla="*/ 62 w 2099"/>
                <a:gd name="T17" fmla="*/ 133 h 137"/>
                <a:gd name="T18" fmla="*/ 312 w 2099"/>
                <a:gd name="T19" fmla="*/ 133 h 137"/>
                <a:gd name="T20" fmla="*/ 324 w 2099"/>
                <a:gd name="T21" fmla="*/ 136 h 137"/>
                <a:gd name="T22" fmla="*/ 336 w 2099"/>
                <a:gd name="T23" fmla="*/ 143 h 137"/>
                <a:gd name="T24" fmla="*/ 347 w 2099"/>
                <a:gd name="T25" fmla="*/ 155 h 137"/>
                <a:gd name="T26" fmla="*/ 357 w 2099"/>
                <a:gd name="T27" fmla="*/ 171 h 137"/>
                <a:gd name="T28" fmla="*/ 364 w 2099"/>
                <a:gd name="T29" fmla="*/ 191 h 137"/>
                <a:gd name="T30" fmla="*/ 370 w 2099"/>
                <a:gd name="T31" fmla="*/ 214 h 137"/>
                <a:gd name="T32" fmla="*/ 373 w 2099"/>
                <a:gd name="T33" fmla="*/ 234 h 137"/>
                <a:gd name="T34" fmla="*/ 375 w 2099"/>
                <a:gd name="T35" fmla="*/ 261 h 137"/>
                <a:gd name="T36" fmla="*/ 376 w 2099"/>
                <a:gd name="T37" fmla="*/ 234 h 137"/>
                <a:gd name="T38" fmla="*/ 379 w 2099"/>
                <a:gd name="T39" fmla="*/ 214 h 137"/>
                <a:gd name="T40" fmla="*/ 386 w 2099"/>
                <a:gd name="T41" fmla="*/ 191 h 137"/>
                <a:gd name="T42" fmla="*/ 394 w 2099"/>
                <a:gd name="T43" fmla="*/ 171 h 137"/>
                <a:gd name="T44" fmla="*/ 402 w 2099"/>
                <a:gd name="T45" fmla="*/ 155 h 137"/>
                <a:gd name="T46" fmla="*/ 413 w 2099"/>
                <a:gd name="T47" fmla="*/ 143 h 137"/>
                <a:gd name="T48" fmla="*/ 425 w 2099"/>
                <a:gd name="T49" fmla="*/ 136 h 137"/>
                <a:gd name="T50" fmla="*/ 437 w 2099"/>
                <a:gd name="T51" fmla="*/ 133 h 137"/>
                <a:gd name="T52" fmla="*/ 686 w 2099"/>
                <a:gd name="T53" fmla="*/ 133 h 137"/>
                <a:gd name="T54" fmla="*/ 699 w 2099"/>
                <a:gd name="T55" fmla="*/ 129 h 137"/>
                <a:gd name="T56" fmla="*/ 711 w 2099"/>
                <a:gd name="T57" fmla="*/ 122 h 137"/>
                <a:gd name="T58" fmla="*/ 721 w 2099"/>
                <a:gd name="T59" fmla="*/ 110 h 137"/>
                <a:gd name="T60" fmla="*/ 731 w 2099"/>
                <a:gd name="T61" fmla="*/ 96 h 137"/>
                <a:gd name="T62" fmla="*/ 738 w 2099"/>
                <a:gd name="T63" fmla="*/ 74 h 137"/>
                <a:gd name="T64" fmla="*/ 745 w 2099"/>
                <a:gd name="T65" fmla="*/ 50 h 137"/>
                <a:gd name="T66" fmla="*/ 748 w 2099"/>
                <a:gd name="T67" fmla="*/ 27 h 137"/>
                <a:gd name="T68" fmla="*/ 749 w 2099"/>
                <a:gd name="T69" fmla="*/ 0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99"/>
                <a:gd name="T106" fmla="*/ 0 h 137"/>
                <a:gd name="T107" fmla="*/ 2099 w 2099"/>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99" h="137">
                  <a:moveTo>
                    <a:pt x="0" y="0"/>
                  </a:moveTo>
                  <a:lnTo>
                    <a:pt x="4" y="14"/>
                  </a:lnTo>
                  <a:lnTo>
                    <a:pt x="13" y="27"/>
                  </a:lnTo>
                  <a:lnTo>
                    <a:pt x="31" y="39"/>
                  </a:lnTo>
                  <a:lnTo>
                    <a:pt x="52" y="50"/>
                  </a:lnTo>
                  <a:lnTo>
                    <a:pt x="77" y="58"/>
                  </a:lnTo>
                  <a:lnTo>
                    <a:pt x="107" y="64"/>
                  </a:lnTo>
                  <a:lnTo>
                    <a:pt x="140" y="68"/>
                  </a:lnTo>
                  <a:lnTo>
                    <a:pt x="175" y="69"/>
                  </a:lnTo>
                  <a:lnTo>
                    <a:pt x="875" y="69"/>
                  </a:lnTo>
                  <a:lnTo>
                    <a:pt x="909" y="71"/>
                  </a:lnTo>
                  <a:lnTo>
                    <a:pt x="942" y="75"/>
                  </a:lnTo>
                  <a:lnTo>
                    <a:pt x="973" y="81"/>
                  </a:lnTo>
                  <a:lnTo>
                    <a:pt x="998" y="89"/>
                  </a:lnTo>
                  <a:lnTo>
                    <a:pt x="1019" y="100"/>
                  </a:lnTo>
                  <a:lnTo>
                    <a:pt x="1036" y="112"/>
                  </a:lnTo>
                  <a:lnTo>
                    <a:pt x="1046" y="123"/>
                  </a:lnTo>
                  <a:lnTo>
                    <a:pt x="1050" y="137"/>
                  </a:lnTo>
                  <a:lnTo>
                    <a:pt x="1053" y="123"/>
                  </a:lnTo>
                  <a:lnTo>
                    <a:pt x="1063" y="112"/>
                  </a:lnTo>
                  <a:lnTo>
                    <a:pt x="1080" y="100"/>
                  </a:lnTo>
                  <a:lnTo>
                    <a:pt x="1102" y="89"/>
                  </a:lnTo>
                  <a:lnTo>
                    <a:pt x="1127" y="81"/>
                  </a:lnTo>
                  <a:lnTo>
                    <a:pt x="1157" y="75"/>
                  </a:lnTo>
                  <a:lnTo>
                    <a:pt x="1190" y="71"/>
                  </a:lnTo>
                  <a:lnTo>
                    <a:pt x="1225" y="69"/>
                  </a:lnTo>
                  <a:lnTo>
                    <a:pt x="1925" y="69"/>
                  </a:lnTo>
                  <a:lnTo>
                    <a:pt x="1959" y="68"/>
                  </a:lnTo>
                  <a:lnTo>
                    <a:pt x="1992" y="64"/>
                  </a:lnTo>
                  <a:lnTo>
                    <a:pt x="2023" y="58"/>
                  </a:lnTo>
                  <a:lnTo>
                    <a:pt x="2048" y="50"/>
                  </a:lnTo>
                  <a:lnTo>
                    <a:pt x="2069" y="39"/>
                  </a:lnTo>
                  <a:lnTo>
                    <a:pt x="2086" y="27"/>
                  </a:lnTo>
                  <a:lnTo>
                    <a:pt x="2096" y="14"/>
                  </a:lnTo>
                  <a:lnTo>
                    <a:pt x="2099" y="0"/>
                  </a:lnTo>
                </a:path>
              </a:pathLst>
            </a:custGeom>
            <a:noFill/>
            <a:ln w="19050">
              <a:solidFill>
                <a:srgbClr val="008000"/>
              </a:solidFill>
              <a:round/>
              <a:headEnd/>
              <a:tailEnd/>
            </a:ln>
          </p:spPr>
          <p:txBody>
            <a:bodyPr/>
            <a:lstStyle/>
            <a:p>
              <a:endParaRPr lang="en-US"/>
            </a:p>
          </p:txBody>
        </p:sp>
        <p:sp>
          <p:nvSpPr>
            <p:cNvPr id="8224" name="Rectangle 7"/>
            <p:cNvSpPr>
              <a:spLocks noChangeArrowheads="1"/>
            </p:cNvSpPr>
            <p:nvPr/>
          </p:nvSpPr>
          <p:spPr bwMode="auto">
            <a:xfrm>
              <a:off x="985" y="3273"/>
              <a:ext cx="1802" cy="203"/>
            </a:xfrm>
            <a:prstGeom prst="rect">
              <a:avLst/>
            </a:prstGeom>
            <a:noFill/>
            <a:ln w="9525">
              <a:noFill/>
              <a:miter lim="800000"/>
              <a:headEnd/>
              <a:tailEnd/>
            </a:ln>
          </p:spPr>
          <p:txBody>
            <a:bodyPr lIns="0" tIns="0" rIns="0" bIns="0">
              <a:spAutoFit/>
            </a:bodyPr>
            <a:lstStyle/>
            <a:p>
              <a:pPr algn="ctr" eaLnBrk="0" hangingPunct="0"/>
              <a:r>
                <a:rPr lang="en-US" sz="1800" dirty="0">
                  <a:solidFill>
                    <a:srgbClr val="0000CC"/>
                  </a:solidFill>
                </a:rPr>
                <a:t>lesser values (sorted)</a:t>
              </a:r>
            </a:p>
          </p:txBody>
        </p:sp>
      </p:grpSp>
      <p:grpSp>
        <p:nvGrpSpPr>
          <p:cNvPr id="3" name="Group 8"/>
          <p:cNvGrpSpPr>
            <a:grpSpLocks/>
          </p:cNvGrpSpPr>
          <p:nvPr/>
        </p:nvGrpSpPr>
        <p:grpSpPr bwMode="auto">
          <a:xfrm>
            <a:off x="5786438" y="3786184"/>
            <a:ext cx="2833687" cy="420125"/>
            <a:chOff x="2832" y="3168"/>
            <a:chExt cx="1920" cy="270"/>
          </a:xfrm>
        </p:grpSpPr>
        <p:sp>
          <p:nvSpPr>
            <p:cNvPr id="8221" name="Freeform 9"/>
            <p:cNvSpPr>
              <a:spLocks/>
            </p:cNvSpPr>
            <p:nvPr/>
          </p:nvSpPr>
          <p:spPr bwMode="auto">
            <a:xfrm>
              <a:off x="2832" y="3168"/>
              <a:ext cx="1920" cy="144"/>
            </a:xfrm>
            <a:custGeom>
              <a:avLst/>
              <a:gdLst>
                <a:gd name="T0" fmla="*/ 0 w 1644"/>
                <a:gd name="T1" fmla="*/ 0 h 137"/>
                <a:gd name="T2" fmla="*/ 2 w 1644"/>
                <a:gd name="T3" fmla="*/ 27 h 137"/>
                <a:gd name="T4" fmla="*/ 89 w 1644"/>
                <a:gd name="T5" fmla="*/ 50 h 137"/>
                <a:gd name="T6" fmla="*/ 187 w 1644"/>
                <a:gd name="T7" fmla="*/ 74 h 137"/>
                <a:gd name="T8" fmla="*/ 307 w 1644"/>
                <a:gd name="T9" fmla="*/ 96 h 137"/>
                <a:gd name="T10" fmla="*/ 454 w 1644"/>
                <a:gd name="T11" fmla="*/ 110 h 137"/>
                <a:gd name="T12" fmla="*/ 620 w 1644"/>
                <a:gd name="T13" fmla="*/ 122 h 137"/>
                <a:gd name="T14" fmla="*/ 820 w 1644"/>
                <a:gd name="T15" fmla="*/ 129 h 137"/>
                <a:gd name="T16" fmla="*/ 1031 w 1644"/>
                <a:gd name="T17" fmla="*/ 133 h 137"/>
                <a:gd name="T18" fmla="*/ 5152 w 1644"/>
                <a:gd name="T19" fmla="*/ 133 h 137"/>
                <a:gd name="T20" fmla="*/ 5371 w 1644"/>
                <a:gd name="T21" fmla="*/ 136 h 137"/>
                <a:gd name="T22" fmla="*/ 5560 w 1644"/>
                <a:gd name="T23" fmla="*/ 143 h 137"/>
                <a:gd name="T24" fmla="*/ 5730 w 1644"/>
                <a:gd name="T25" fmla="*/ 155 h 137"/>
                <a:gd name="T26" fmla="*/ 5880 w 1644"/>
                <a:gd name="T27" fmla="*/ 171 h 137"/>
                <a:gd name="T28" fmla="*/ 6017 w 1644"/>
                <a:gd name="T29" fmla="*/ 191 h 137"/>
                <a:gd name="T30" fmla="*/ 6105 w 1644"/>
                <a:gd name="T31" fmla="*/ 214 h 137"/>
                <a:gd name="T32" fmla="*/ 6183 w 1644"/>
                <a:gd name="T33" fmla="*/ 234 h 137"/>
                <a:gd name="T34" fmla="*/ 6184 w 1644"/>
                <a:gd name="T35" fmla="*/ 261 h 137"/>
                <a:gd name="T36" fmla="*/ 6208 w 1644"/>
                <a:gd name="T37" fmla="*/ 234 h 137"/>
                <a:gd name="T38" fmla="*/ 6281 w 1644"/>
                <a:gd name="T39" fmla="*/ 214 h 137"/>
                <a:gd name="T40" fmla="*/ 6366 w 1644"/>
                <a:gd name="T41" fmla="*/ 191 h 137"/>
                <a:gd name="T42" fmla="*/ 6497 w 1644"/>
                <a:gd name="T43" fmla="*/ 171 h 137"/>
                <a:gd name="T44" fmla="*/ 6638 w 1644"/>
                <a:gd name="T45" fmla="*/ 155 h 137"/>
                <a:gd name="T46" fmla="*/ 6816 w 1644"/>
                <a:gd name="T47" fmla="*/ 143 h 137"/>
                <a:gd name="T48" fmla="*/ 7025 w 1644"/>
                <a:gd name="T49" fmla="*/ 136 h 137"/>
                <a:gd name="T50" fmla="*/ 7221 w 1644"/>
                <a:gd name="T51" fmla="*/ 133 h 137"/>
                <a:gd name="T52" fmla="*/ 11337 w 1644"/>
                <a:gd name="T53" fmla="*/ 133 h 137"/>
                <a:gd name="T54" fmla="*/ 11547 w 1644"/>
                <a:gd name="T55" fmla="*/ 129 h 137"/>
                <a:gd name="T56" fmla="*/ 11747 w 1644"/>
                <a:gd name="T57" fmla="*/ 122 h 137"/>
                <a:gd name="T58" fmla="*/ 11919 w 1644"/>
                <a:gd name="T59" fmla="*/ 110 h 137"/>
                <a:gd name="T60" fmla="*/ 12058 w 1644"/>
                <a:gd name="T61" fmla="*/ 96 h 137"/>
                <a:gd name="T62" fmla="*/ 12183 w 1644"/>
                <a:gd name="T63" fmla="*/ 74 h 137"/>
                <a:gd name="T64" fmla="*/ 12281 w 1644"/>
                <a:gd name="T65" fmla="*/ 50 h 137"/>
                <a:gd name="T66" fmla="*/ 12352 w 1644"/>
                <a:gd name="T67" fmla="*/ 27 h 137"/>
                <a:gd name="T68" fmla="*/ 12360 w 1644"/>
                <a:gd name="T69" fmla="*/ 0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44"/>
                <a:gd name="T106" fmla="*/ 0 h 137"/>
                <a:gd name="T107" fmla="*/ 1644 w 1644"/>
                <a:gd name="T108" fmla="*/ 137 h 1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44" h="137">
                  <a:moveTo>
                    <a:pt x="0" y="0"/>
                  </a:moveTo>
                  <a:lnTo>
                    <a:pt x="2" y="14"/>
                  </a:lnTo>
                  <a:lnTo>
                    <a:pt x="12" y="27"/>
                  </a:lnTo>
                  <a:lnTo>
                    <a:pt x="24" y="39"/>
                  </a:lnTo>
                  <a:lnTo>
                    <a:pt x="41" y="50"/>
                  </a:lnTo>
                  <a:lnTo>
                    <a:pt x="60" y="58"/>
                  </a:lnTo>
                  <a:lnTo>
                    <a:pt x="83" y="64"/>
                  </a:lnTo>
                  <a:lnTo>
                    <a:pt x="110" y="68"/>
                  </a:lnTo>
                  <a:lnTo>
                    <a:pt x="137" y="69"/>
                  </a:lnTo>
                  <a:lnTo>
                    <a:pt x="685" y="69"/>
                  </a:lnTo>
                  <a:lnTo>
                    <a:pt x="714" y="71"/>
                  </a:lnTo>
                  <a:lnTo>
                    <a:pt x="739" y="75"/>
                  </a:lnTo>
                  <a:lnTo>
                    <a:pt x="762" y="81"/>
                  </a:lnTo>
                  <a:lnTo>
                    <a:pt x="783" y="89"/>
                  </a:lnTo>
                  <a:lnTo>
                    <a:pt x="800" y="100"/>
                  </a:lnTo>
                  <a:lnTo>
                    <a:pt x="812" y="112"/>
                  </a:lnTo>
                  <a:lnTo>
                    <a:pt x="822" y="123"/>
                  </a:lnTo>
                  <a:lnTo>
                    <a:pt x="823" y="137"/>
                  </a:lnTo>
                  <a:lnTo>
                    <a:pt x="825" y="123"/>
                  </a:lnTo>
                  <a:lnTo>
                    <a:pt x="835" y="112"/>
                  </a:lnTo>
                  <a:lnTo>
                    <a:pt x="847" y="100"/>
                  </a:lnTo>
                  <a:lnTo>
                    <a:pt x="864" y="89"/>
                  </a:lnTo>
                  <a:lnTo>
                    <a:pt x="883" y="81"/>
                  </a:lnTo>
                  <a:lnTo>
                    <a:pt x="906" y="75"/>
                  </a:lnTo>
                  <a:lnTo>
                    <a:pt x="933" y="71"/>
                  </a:lnTo>
                  <a:lnTo>
                    <a:pt x="960" y="69"/>
                  </a:lnTo>
                  <a:lnTo>
                    <a:pt x="1508" y="69"/>
                  </a:lnTo>
                  <a:lnTo>
                    <a:pt x="1535" y="68"/>
                  </a:lnTo>
                  <a:lnTo>
                    <a:pt x="1562" y="64"/>
                  </a:lnTo>
                  <a:lnTo>
                    <a:pt x="1585" y="58"/>
                  </a:lnTo>
                  <a:lnTo>
                    <a:pt x="1604" y="50"/>
                  </a:lnTo>
                  <a:lnTo>
                    <a:pt x="1621" y="39"/>
                  </a:lnTo>
                  <a:lnTo>
                    <a:pt x="1633" y="27"/>
                  </a:lnTo>
                  <a:lnTo>
                    <a:pt x="1643" y="14"/>
                  </a:lnTo>
                  <a:lnTo>
                    <a:pt x="1644" y="0"/>
                  </a:lnTo>
                </a:path>
              </a:pathLst>
            </a:custGeom>
            <a:noFill/>
            <a:ln w="19050">
              <a:solidFill>
                <a:srgbClr val="008000"/>
              </a:solidFill>
              <a:round/>
              <a:headEnd/>
              <a:tailEnd/>
            </a:ln>
          </p:spPr>
          <p:txBody>
            <a:bodyPr/>
            <a:lstStyle/>
            <a:p>
              <a:endParaRPr lang="en-US"/>
            </a:p>
          </p:txBody>
        </p:sp>
        <p:sp>
          <p:nvSpPr>
            <p:cNvPr id="8222" name="Rectangle 10"/>
            <p:cNvSpPr>
              <a:spLocks noChangeArrowheads="1"/>
            </p:cNvSpPr>
            <p:nvPr/>
          </p:nvSpPr>
          <p:spPr bwMode="auto">
            <a:xfrm>
              <a:off x="2880" y="3260"/>
              <a:ext cx="1824" cy="178"/>
            </a:xfrm>
            <a:prstGeom prst="rect">
              <a:avLst/>
            </a:prstGeom>
            <a:noFill/>
            <a:ln w="9525">
              <a:noFill/>
              <a:miter lim="800000"/>
              <a:headEnd/>
              <a:tailEnd/>
            </a:ln>
          </p:spPr>
          <p:txBody>
            <a:bodyPr lIns="0" tIns="0" rIns="0" bIns="0">
              <a:spAutoFit/>
            </a:bodyPr>
            <a:lstStyle/>
            <a:p>
              <a:pPr algn="ctr" eaLnBrk="0" hangingPunct="0"/>
              <a:r>
                <a:rPr lang="en-US" sz="1800" dirty="0">
                  <a:solidFill>
                    <a:srgbClr val="0000CC"/>
                  </a:solidFill>
                </a:rPr>
                <a:t>greater values (unsorted)</a:t>
              </a:r>
            </a:p>
          </p:txBody>
        </p:sp>
      </p:grpSp>
      <p:grpSp>
        <p:nvGrpSpPr>
          <p:cNvPr id="4" name="Group 11"/>
          <p:cNvGrpSpPr>
            <a:grpSpLocks/>
          </p:cNvGrpSpPr>
          <p:nvPr/>
        </p:nvGrpSpPr>
        <p:grpSpPr bwMode="auto">
          <a:xfrm>
            <a:off x="2357421" y="3000372"/>
            <a:ext cx="6429421" cy="857255"/>
            <a:chOff x="653" y="2688"/>
            <a:chExt cx="4118" cy="480"/>
          </a:xfrm>
        </p:grpSpPr>
        <p:sp>
          <p:nvSpPr>
            <p:cNvPr id="8203" name="Rectangle 12"/>
            <p:cNvSpPr>
              <a:spLocks noChangeArrowheads="1"/>
            </p:cNvSpPr>
            <p:nvPr/>
          </p:nvSpPr>
          <p:spPr bwMode="auto">
            <a:xfrm>
              <a:off x="1373" y="2698"/>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left</a:t>
              </a:r>
              <a:r>
                <a:rPr lang="en-US" sz="1800">
                  <a:solidFill>
                    <a:srgbClr val="000000"/>
                  </a:solidFill>
                </a:rPr>
                <a:t>+1</a:t>
              </a:r>
            </a:p>
          </p:txBody>
        </p:sp>
        <p:sp>
          <p:nvSpPr>
            <p:cNvPr id="8204" name="Rectangle 13"/>
            <p:cNvSpPr>
              <a:spLocks noChangeArrowheads="1"/>
            </p:cNvSpPr>
            <p:nvPr/>
          </p:nvSpPr>
          <p:spPr bwMode="auto">
            <a:xfrm>
              <a:off x="653" y="2881"/>
              <a:ext cx="206" cy="205"/>
            </a:xfrm>
            <a:prstGeom prst="rect">
              <a:avLst/>
            </a:prstGeom>
            <a:noFill/>
            <a:ln w="9525">
              <a:noFill/>
              <a:miter lim="800000"/>
              <a:headEnd/>
              <a:tailEnd/>
            </a:ln>
          </p:spPr>
          <p:txBody>
            <a:bodyPr/>
            <a:lstStyle/>
            <a:p>
              <a:endParaRPr lang="en-US"/>
            </a:p>
          </p:txBody>
        </p:sp>
        <p:sp>
          <p:nvSpPr>
            <p:cNvPr id="8205" name="Rectangle 14"/>
            <p:cNvSpPr>
              <a:spLocks noChangeArrowheads="1"/>
            </p:cNvSpPr>
            <p:nvPr/>
          </p:nvSpPr>
          <p:spPr bwMode="auto">
            <a:xfrm>
              <a:off x="773" y="2881"/>
              <a:ext cx="80" cy="192"/>
            </a:xfrm>
            <a:prstGeom prst="rect">
              <a:avLst/>
            </a:prstGeom>
            <a:noFill/>
            <a:ln w="9525">
              <a:noFill/>
              <a:miter lim="800000"/>
              <a:headEnd/>
              <a:tailEnd/>
            </a:ln>
          </p:spPr>
          <p:txBody>
            <a:bodyPr wrap="none" lIns="0" tIns="0" rIns="0" bIns="0">
              <a:spAutoFit/>
            </a:bodyPr>
            <a:lstStyle/>
            <a:p>
              <a:pPr eaLnBrk="0" hangingPunct="0"/>
              <a:r>
                <a:rPr lang="en-US" sz="2000" i="1">
                  <a:solidFill>
                    <a:srgbClr val="000000"/>
                  </a:solidFill>
                </a:rPr>
                <a:t>a</a:t>
              </a:r>
              <a:endParaRPr lang="en-US"/>
            </a:p>
          </p:txBody>
        </p:sp>
        <p:sp>
          <p:nvSpPr>
            <p:cNvPr id="8206" name="Rectangle 15"/>
            <p:cNvSpPr>
              <a:spLocks noChangeArrowheads="1"/>
            </p:cNvSpPr>
            <p:nvPr/>
          </p:nvSpPr>
          <p:spPr bwMode="auto">
            <a:xfrm>
              <a:off x="893" y="2871"/>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8207" name="Rectangle 16"/>
            <p:cNvSpPr>
              <a:spLocks noChangeArrowheads="1"/>
            </p:cNvSpPr>
            <p:nvPr/>
          </p:nvSpPr>
          <p:spPr bwMode="auto">
            <a:xfrm>
              <a:off x="1373" y="2871"/>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8208" name="Rectangle 17"/>
            <p:cNvSpPr>
              <a:spLocks noChangeArrowheads="1"/>
            </p:cNvSpPr>
            <p:nvPr/>
          </p:nvSpPr>
          <p:spPr bwMode="auto">
            <a:xfrm>
              <a:off x="1872" y="2871"/>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8209" name="Rectangle 18"/>
            <p:cNvSpPr>
              <a:spLocks noChangeArrowheads="1"/>
            </p:cNvSpPr>
            <p:nvPr/>
          </p:nvSpPr>
          <p:spPr bwMode="auto">
            <a:xfrm>
              <a:off x="2352" y="2871"/>
              <a:ext cx="499" cy="227"/>
            </a:xfrm>
            <a:prstGeom prst="rect">
              <a:avLst/>
            </a:prstGeom>
            <a:solidFill>
              <a:schemeClr val="accent1"/>
            </a:solidFill>
            <a:ln w="9525">
              <a:solidFill>
                <a:srgbClr val="000000"/>
              </a:solidFill>
              <a:miter lim="800000"/>
              <a:headEnd/>
              <a:tailEnd/>
            </a:ln>
          </p:spPr>
          <p:txBody>
            <a:bodyPr/>
            <a:lstStyle/>
            <a:p>
              <a:endParaRPr lang="en-US"/>
            </a:p>
          </p:txBody>
        </p:sp>
        <p:sp>
          <p:nvSpPr>
            <p:cNvPr id="8210" name="Rectangle 19"/>
            <p:cNvSpPr>
              <a:spLocks noChangeArrowheads="1"/>
            </p:cNvSpPr>
            <p:nvPr/>
          </p:nvSpPr>
          <p:spPr bwMode="auto">
            <a:xfrm>
              <a:off x="2832" y="2871"/>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8211" name="Rectangle 20"/>
            <p:cNvSpPr>
              <a:spLocks noChangeArrowheads="1"/>
            </p:cNvSpPr>
            <p:nvPr/>
          </p:nvSpPr>
          <p:spPr bwMode="auto">
            <a:xfrm>
              <a:off x="3773" y="2871"/>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8212" name="Rectangle 21"/>
            <p:cNvSpPr>
              <a:spLocks noChangeArrowheads="1"/>
            </p:cNvSpPr>
            <p:nvPr/>
          </p:nvSpPr>
          <p:spPr bwMode="auto">
            <a:xfrm>
              <a:off x="2832" y="2688"/>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l</a:t>
              </a:r>
              <a:endParaRPr lang="en-US" sz="1800">
                <a:solidFill>
                  <a:srgbClr val="000000"/>
                </a:solidFill>
              </a:endParaRPr>
            </a:p>
          </p:txBody>
        </p:sp>
        <p:sp>
          <p:nvSpPr>
            <p:cNvPr id="8213" name="Rectangle 22"/>
            <p:cNvSpPr>
              <a:spLocks noChangeArrowheads="1"/>
            </p:cNvSpPr>
            <p:nvPr/>
          </p:nvSpPr>
          <p:spPr bwMode="auto">
            <a:xfrm>
              <a:off x="3773" y="2688"/>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right</a:t>
              </a:r>
              <a:r>
                <a:rPr lang="en-US" sz="1800">
                  <a:solidFill>
                    <a:srgbClr val="000000"/>
                  </a:solidFill>
                  <a:cs typeface="Times New Roman" pitchFamily="18" charset="0"/>
                </a:rPr>
                <a:t>–</a:t>
              </a:r>
              <a:r>
                <a:rPr lang="en-US" sz="1800">
                  <a:solidFill>
                    <a:srgbClr val="000000"/>
                  </a:solidFill>
                </a:rPr>
                <a:t>1</a:t>
              </a:r>
            </a:p>
          </p:txBody>
        </p:sp>
        <p:sp>
          <p:nvSpPr>
            <p:cNvPr id="8214" name="Rectangle 23"/>
            <p:cNvSpPr>
              <a:spLocks noChangeArrowheads="1"/>
            </p:cNvSpPr>
            <p:nvPr/>
          </p:nvSpPr>
          <p:spPr bwMode="auto">
            <a:xfrm>
              <a:off x="893" y="2698"/>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left</a:t>
              </a:r>
              <a:endParaRPr lang="en-US" sz="1800">
                <a:solidFill>
                  <a:srgbClr val="000000"/>
                </a:solidFill>
              </a:endParaRPr>
            </a:p>
          </p:txBody>
        </p:sp>
        <p:sp>
          <p:nvSpPr>
            <p:cNvPr id="8215" name="Rectangle 24"/>
            <p:cNvSpPr>
              <a:spLocks noChangeArrowheads="1"/>
            </p:cNvSpPr>
            <p:nvPr/>
          </p:nvSpPr>
          <p:spPr bwMode="auto">
            <a:xfrm>
              <a:off x="2352" y="2698"/>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l</a:t>
              </a:r>
              <a:r>
                <a:rPr lang="en-US" sz="1800">
                  <a:solidFill>
                    <a:srgbClr val="000000"/>
                  </a:solidFill>
                  <a:cs typeface="Times New Roman" pitchFamily="18" charset="0"/>
                </a:rPr>
                <a:t>–</a:t>
              </a:r>
              <a:r>
                <a:rPr lang="en-US" sz="1800">
                  <a:solidFill>
                    <a:srgbClr val="000000"/>
                  </a:solidFill>
                </a:rPr>
                <a:t>1</a:t>
              </a:r>
            </a:p>
          </p:txBody>
        </p:sp>
        <p:sp>
          <p:nvSpPr>
            <p:cNvPr id="8216" name="Rectangle 25"/>
            <p:cNvSpPr>
              <a:spLocks noChangeArrowheads="1"/>
            </p:cNvSpPr>
            <p:nvPr/>
          </p:nvSpPr>
          <p:spPr bwMode="auto">
            <a:xfrm>
              <a:off x="3293" y="2871"/>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8217" name="Freeform 26"/>
            <p:cNvSpPr>
              <a:spLocks/>
            </p:cNvSpPr>
            <p:nvPr/>
          </p:nvSpPr>
          <p:spPr bwMode="auto">
            <a:xfrm>
              <a:off x="2016" y="2832"/>
              <a:ext cx="192" cy="336"/>
            </a:xfrm>
            <a:custGeom>
              <a:avLst/>
              <a:gdLst>
                <a:gd name="T0" fmla="*/ 96 w 192"/>
                <a:gd name="T1" fmla="*/ 0 h 336"/>
                <a:gd name="T2" fmla="*/ 192 w 192"/>
                <a:gd name="T3" fmla="*/ 0 h 336"/>
                <a:gd name="T4" fmla="*/ 96 w 192"/>
                <a:gd name="T5" fmla="*/ 336 h 336"/>
                <a:gd name="T6" fmla="*/ 0 w 192"/>
                <a:gd name="T7" fmla="*/ 336 h 336"/>
                <a:gd name="T8" fmla="*/ 96 w 192"/>
                <a:gd name="T9" fmla="*/ 0 h 336"/>
                <a:gd name="T10" fmla="*/ 0 60000 65536"/>
                <a:gd name="T11" fmla="*/ 0 60000 65536"/>
                <a:gd name="T12" fmla="*/ 0 60000 65536"/>
                <a:gd name="T13" fmla="*/ 0 60000 65536"/>
                <a:gd name="T14" fmla="*/ 0 60000 65536"/>
                <a:gd name="T15" fmla="*/ 0 w 192"/>
                <a:gd name="T16" fmla="*/ 0 h 336"/>
                <a:gd name="T17" fmla="*/ 192 w 192"/>
                <a:gd name="T18" fmla="*/ 336 h 336"/>
              </a:gdLst>
              <a:ahLst/>
              <a:cxnLst>
                <a:cxn ang="T10">
                  <a:pos x="T0" y="T1"/>
                </a:cxn>
                <a:cxn ang="T11">
                  <a:pos x="T2" y="T3"/>
                </a:cxn>
                <a:cxn ang="T12">
                  <a:pos x="T4" y="T5"/>
                </a:cxn>
                <a:cxn ang="T13">
                  <a:pos x="T6" y="T7"/>
                </a:cxn>
                <a:cxn ang="T14">
                  <a:pos x="T8" y="T9"/>
                </a:cxn>
              </a:cxnLst>
              <a:rect l="T15" t="T16" r="T17" b="T18"/>
              <a:pathLst>
                <a:path w="192" h="336">
                  <a:moveTo>
                    <a:pt x="96" y="0"/>
                  </a:moveTo>
                  <a:lnTo>
                    <a:pt x="192" y="0"/>
                  </a:lnTo>
                  <a:lnTo>
                    <a:pt x="96" y="336"/>
                  </a:lnTo>
                  <a:lnTo>
                    <a:pt x="0" y="336"/>
                  </a:lnTo>
                  <a:lnTo>
                    <a:pt x="96" y="0"/>
                  </a:lnTo>
                  <a:close/>
                </a:path>
              </a:pathLst>
            </a:custGeom>
            <a:solidFill>
              <a:schemeClr val="bg1"/>
            </a:solidFill>
            <a:ln w="9525">
              <a:noFill/>
              <a:round/>
              <a:headEnd/>
              <a:tailEnd/>
            </a:ln>
          </p:spPr>
          <p:txBody>
            <a:bodyPr lIns="54000" rIns="54000"/>
            <a:lstStyle/>
            <a:p>
              <a:endParaRPr lang="en-US"/>
            </a:p>
          </p:txBody>
        </p:sp>
        <p:sp>
          <p:nvSpPr>
            <p:cNvPr id="8218" name="Freeform 27"/>
            <p:cNvSpPr>
              <a:spLocks/>
            </p:cNvSpPr>
            <p:nvPr/>
          </p:nvSpPr>
          <p:spPr bwMode="auto">
            <a:xfrm>
              <a:off x="3437" y="2832"/>
              <a:ext cx="192" cy="336"/>
            </a:xfrm>
            <a:custGeom>
              <a:avLst/>
              <a:gdLst>
                <a:gd name="T0" fmla="*/ 96 w 192"/>
                <a:gd name="T1" fmla="*/ 0 h 336"/>
                <a:gd name="T2" fmla="*/ 192 w 192"/>
                <a:gd name="T3" fmla="*/ 0 h 336"/>
                <a:gd name="T4" fmla="*/ 96 w 192"/>
                <a:gd name="T5" fmla="*/ 336 h 336"/>
                <a:gd name="T6" fmla="*/ 0 w 192"/>
                <a:gd name="T7" fmla="*/ 336 h 336"/>
                <a:gd name="T8" fmla="*/ 96 w 192"/>
                <a:gd name="T9" fmla="*/ 0 h 336"/>
                <a:gd name="T10" fmla="*/ 0 60000 65536"/>
                <a:gd name="T11" fmla="*/ 0 60000 65536"/>
                <a:gd name="T12" fmla="*/ 0 60000 65536"/>
                <a:gd name="T13" fmla="*/ 0 60000 65536"/>
                <a:gd name="T14" fmla="*/ 0 60000 65536"/>
                <a:gd name="T15" fmla="*/ 0 w 192"/>
                <a:gd name="T16" fmla="*/ 0 h 336"/>
                <a:gd name="T17" fmla="*/ 192 w 192"/>
                <a:gd name="T18" fmla="*/ 336 h 336"/>
              </a:gdLst>
              <a:ahLst/>
              <a:cxnLst>
                <a:cxn ang="T10">
                  <a:pos x="T0" y="T1"/>
                </a:cxn>
                <a:cxn ang="T11">
                  <a:pos x="T2" y="T3"/>
                </a:cxn>
                <a:cxn ang="T12">
                  <a:pos x="T4" y="T5"/>
                </a:cxn>
                <a:cxn ang="T13">
                  <a:pos x="T6" y="T7"/>
                </a:cxn>
                <a:cxn ang="T14">
                  <a:pos x="T8" y="T9"/>
                </a:cxn>
              </a:cxnLst>
              <a:rect l="T15" t="T16" r="T17" b="T18"/>
              <a:pathLst>
                <a:path w="192" h="336">
                  <a:moveTo>
                    <a:pt x="96" y="0"/>
                  </a:moveTo>
                  <a:lnTo>
                    <a:pt x="192" y="0"/>
                  </a:lnTo>
                  <a:lnTo>
                    <a:pt x="96" y="336"/>
                  </a:lnTo>
                  <a:lnTo>
                    <a:pt x="0" y="336"/>
                  </a:lnTo>
                  <a:lnTo>
                    <a:pt x="96" y="0"/>
                  </a:lnTo>
                  <a:close/>
                </a:path>
              </a:pathLst>
            </a:custGeom>
            <a:solidFill>
              <a:schemeClr val="bg1"/>
            </a:solidFill>
            <a:ln w="9525">
              <a:noFill/>
              <a:round/>
              <a:headEnd/>
              <a:tailEnd/>
            </a:ln>
          </p:spPr>
          <p:txBody>
            <a:bodyPr lIns="54000" rIns="54000"/>
            <a:lstStyle/>
            <a:p>
              <a:endParaRPr lang="en-US"/>
            </a:p>
          </p:txBody>
        </p:sp>
        <p:sp>
          <p:nvSpPr>
            <p:cNvPr id="8219" name="Rectangle 28"/>
            <p:cNvSpPr>
              <a:spLocks noChangeArrowheads="1"/>
            </p:cNvSpPr>
            <p:nvPr/>
          </p:nvSpPr>
          <p:spPr bwMode="auto">
            <a:xfrm>
              <a:off x="4272" y="2871"/>
              <a:ext cx="499" cy="227"/>
            </a:xfrm>
            <a:prstGeom prst="rect">
              <a:avLst/>
            </a:prstGeom>
            <a:solidFill>
              <a:schemeClr val="folHlink"/>
            </a:solidFill>
            <a:ln w="9525">
              <a:solidFill>
                <a:srgbClr val="000000"/>
              </a:solidFill>
              <a:miter lim="800000"/>
              <a:headEnd/>
              <a:tailEnd/>
            </a:ln>
          </p:spPr>
          <p:txBody>
            <a:bodyPr/>
            <a:lstStyle/>
            <a:p>
              <a:endParaRPr lang="en-US"/>
            </a:p>
          </p:txBody>
        </p:sp>
        <p:sp>
          <p:nvSpPr>
            <p:cNvPr id="8220" name="Rectangle 29"/>
            <p:cNvSpPr>
              <a:spLocks noChangeArrowheads="1"/>
            </p:cNvSpPr>
            <p:nvPr/>
          </p:nvSpPr>
          <p:spPr bwMode="auto">
            <a:xfrm>
              <a:off x="4272" y="2688"/>
              <a:ext cx="480" cy="173"/>
            </a:xfrm>
            <a:prstGeom prst="rect">
              <a:avLst/>
            </a:prstGeom>
            <a:noFill/>
            <a:ln w="9525">
              <a:noFill/>
              <a:miter lim="800000"/>
              <a:headEnd/>
              <a:tailEnd/>
            </a:ln>
          </p:spPr>
          <p:txBody>
            <a:bodyPr lIns="0" tIns="0" rIns="0" bIns="0">
              <a:spAutoFit/>
            </a:bodyPr>
            <a:lstStyle/>
            <a:p>
              <a:pPr algn="ctr" eaLnBrk="0" hangingPunct="0"/>
              <a:r>
                <a:rPr lang="en-US" sz="1800" i="1">
                  <a:solidFill>
                    <a:srgbClr val="000000"/>
                  </a:solidFill>
                </a:rPr>
                <a:t>right</a:t>
              </a:r>
              <a:endParaRPr lang="en-US" sz="1800">
                <a:solidFill>
                  <a:srgbClr val="000000"/>
                </a:solidFill>
              </a:endParaRPr>
            </a:p>
          </p:txBody>
        </p:sp>
      </p:grpSp>
      <p:sp>
        <p:nvSpPr>
          <p:cNvPr id="33" name="Rectangle 32"/>
          <p:cNvSpPr>
            <a:spLocks noChangeArrowheads="1"/>
          </p:cNvSpPr>
          <p:nvPr/>
        </p:nvSpPr>
        <p:spPr bwMode="auto">
          <a:xfrm>
            <a:off x="6000760" y="4286256"/>
            <a:ext cx="3000398" cy="1071570"/>
          </a:xfrm>
          <a:prstGeom prst="rect">
            <a:avLst/>
          </a:prstGeom>
          <a:solidFill>
            <a:schemeClr val="accent1"/>
          </a:solidFill>
          <a:ln w="9525" algn="ctr">
            <a:solidFill>
              <a:schemeClr val="tx1"/>
            </a:solidFill>
            <a:round/>
            <a:headEnd/>
            <a:tailEnd/>
          </a:ln>
        </p:spPr>
        <p:txBody>
          <a:bodyPr wrap="none" lIns="54000" rIns="54000"/>
          <a:lstStyle/>
          <a:p>
            <a:r>
              <a:rPr lang="en-US" sz="1600" dirty="0"/>
              <a:t>Step 1.1 can be implemented using </a:t>
            </a:r>
          </a:p>
          <a:p>
            <a:r>
              <a:rPr lang="en-US" sz="1600" dirty="0"/>
              <a:t>an algorithm similar to </a:t>
            </a:r>
            <a:r>
              <a:rPr lang="en-US" sz="1600" i="1" dirty="0"/>
              <a:t>the linear </a:t>
            </a:r>
          </a:p>
          <a:p>
            <a:r>
              <a:rPr lang="en-US" sz="1600" i="1" dirty="0"/>
              <a:t>search algorithm </a:t>
            </a:r>
            <a:r>
              <a:rPr lang="en-US" sz="1600" dirty="0"/>
              <a:t>(i.e., search the </a:t>
            </a:r>
          </a:p>
          <a:p>
            <a:r>
              <a:rPr lang="en-US" sz="1600" dirty="0"/>
              <a:t>least value in array </a:t>
            </a:r>
            <a:r>
              <a:rPr lang="en-US" sz="1600" i="1" dirty="0"/>
              <a:t>a[l…right]</a:t>
            </a:r>
            <a:r>
              <a:rPr lang="en-US" sz="1600" dirty="0"/>
              <a:t>)</a:t>
            </a:r>
          </a:p>
        </p:txBody>
      </p:sp>
      <p:cxnSp>
        <p:nvCxnSpPr>
          <p:cNvPr id="35" name="Straight Arrow Connector 34"/>
          <p:cNvCxnSpPr>
            <a:cxnSpLocks noChangeShapeType="1"/>
          </p:cNvCxnSpPr>
          <p:nvPr/>
        </p:nvCxnSpPr>
        <p:spPr bwMode="auto">
          <a:xfrm rot="10800000" flipV="1">
            <a:off x="7072330" y="5357826"/>
            <a:ext cx="714375" cy="214312"/>
          </a:xfrm>
          <a:prstGeom prst="straightConnector1">
            <a:avLst/>
          </a:prstGeom>
          <a:noFill/>
          <a:ln w="25400" algn="ctr">
            <a:solidFill>
              <a:srgbClr val="FF0066"/>
            </a:solidFill>
            <a:round/>
            <a:headEnd/>
            <a:tailEnd type="arrow" w="med" len="med"/>
          </a:ln>
        </p:spPr>
      </p:cxn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 </a:t>
            </a:r>
          </a:p>
        </p:txBody>
      </p:sp>
      <p:sp>
        <p:nvSpPr>
          <p:cNvPr id="9219" name="Content Placeholder 2"/>
          <p:cNvSpPr>
            <a:spLocks noGrp="1"/>
          </p:cNvSpPr>
          <p:nvPr>
            <p:ph idx="1"/>
          </p:nvPr>
        </p:nvSpPr>
        <p:spPr/>
        <p:txBody>
          <a:bodyPr/>
          <a:lstStyle/>
          <a:p>
            <a:r>
              <a:rPr lang="en-US" sz="2800" i="1" dirty="0" smtClean="0"/>
              <a:t>Implementation of Step 1.1 - linear </a:t>
            </a:r>
            <a:r>
              <a:rPr lang="en-US" sz="2800" dirty="0" smtClean="0"/>
              <a:t>search of the least value in array </a:t>
            </a:r>
            <a:r>
              <a:rPr lang="en-US" sz="2800" i="1" dirty="0" smtClean="0"/>
              <a:t>a[l…right]</a:t>
            </a:r>
          </a:p>
          <a:p>
            <a:pPr lvl="1"/>
            <a:r>
              <a:rPr lang="en-US" sz="2200" dirty="0" smtClean="0"/>
              <a:t>Initially, take the first component as the </a:t>
            </a:r>
            <a:r>
              <a:rPr lang="en-US" sz="2200" b="1" i="1" dirty="0" smtClean="0"/>
              <a:t>least</a:t>
            </a:r>
          </a:p>
          <a:p>
            <a:pPr lvl="1"/>
            <a:r>
              <a:rPr lang="en-US" sz="2200" dirty="0" smtClean="0"/>
              <a:t>Loop: if the current array component is less than the current </a:t>
            </a:r>
            <a:r>
              <a:rPr lang="en-US" sz="2200" b="1" i="1" dirty="0" smtClean="0"/>
              <a:t>least</a:t>
            </a:r>
            <a:r>
              <a:rPr lang="en-US" sz="2200" dirty="0" smtClean="0"/>
              <a:t>, replace the </a:t>
            </a:r>
            <a:r>
              <a:rPr lang="en-US" sz="2200" b="1" i="1" dirty="0" smtClean="0"/>
              <a:t>least</a:t>
            </a:r>
            <a:r>
              <a:rPr lang="en-US" sz="2200" dirty="0" smtClean="0"/>
              <a:t> with the current array component, and record the current position of the new </a:t>
            </a:r>
            <a:r>
              <a:rPr lang="en-US" sz="2200" b="1" i="1" dirty="0" smtClean="0"/>
              <a:t>least</a:t>
            </a:r>
            <a:r>
              <a:rPr lang="en-US" sz="2200" dirty="0" smtClean="0"/>
              <a:t> in the array</a:t>
            </a:r>
          </a:p>
          <a:p>
            <a:pPr lvl="1"/>
            <a:r>
              <a:rPr lang="en-US" sz="2200" dirty="0" smtClean="0"/>
              <a:t>The algorithm part for Step 1.1</a:t>
            </a:r>
          </a:p>
          <a:p>
            <a:pPr lvl="1"/>
            <a:endParaRPr lang="en-US" sz="2400" dirty="0" smtClean="0"/>
          </a:p>
          <a:p>
            <a:pPr lvl="1"/>
            <a:endParaRPr lang="en-US" sz="2400" dirty="0" smtClean="0"/>
          </a:p>
          <a:p>
            <a:pPr lvl="1"/>
            <a:endParaRPr lang="en-US" sz="2400" dirty="0" smtClean="0"/>
          </a:p>
          <a:p>
            <a:pPr lvl="1"/>
            <a:r>
              <a:rPr lang="en-US" sz="2200" dirty="0" smtClean="0"/>
              <a:t>Total number of comparisons: </a:t>
            </a:r>
            <a:r>
              <a:rPr lang="en-US" sz="2200" i="1" dirty="0" smtClean="0"/>
              <a:t>right - </a:t>
            </a:r>
            <a:r>
              <a:rPr lang="en-US" sz="2400" i="1" dirty="0">
                <a:latin typeface="Times New Roman" panose="02020603050405020304" pitchFamily="18" charset="0"/>
                <a:cs typeface="Times New Roman" panose="02020603050405020304" pitchFamily="18" charset="0"/>
              </a:rPr>
              <a:t>l</a:t>
            </a:r>
            <a:endParaRPr lang="en-US" dirty="0" smtClean="0">
              <a:latin typeface="Times New Roman" panose="02020603050405020304" pitchFamily="18" charset="0"/>
              <a:cs typeface="Times New Roman" panose="02020603050405020304" pitchFamily="18" charset="0"/>
            </a:endParaRPr>
          </a:p>
        </p:txBody>
      </p:sp>
      <p:sp>
        <p:nvSpPr>
          <p:cNvPr id="9221" name="Slide Number Placeholder 4"/>
          <p:cNvSpPr>
            <a:spLocks noGrp="1"/>
          </p:cNvSpPr>
          <p:nvPr>
            <p:ph type="sldNum" sz="quarter" idx="4294967295"/>
          </p:nvPr>
        </p:nvSpPr>
        <p:spPr>
          <a:xfrm>
            <a:off x="8686800" y="6400800"/>
            <a:ext cx="457200" cy="304800"/>
          </a:xfrm>
          <a:prstGeom prst="rect">
            <a:avLst/>
          </a:prstGeom>
          <a:noFill/>
        </p:spPr>
        <p:txBody>
          <a:bodyPr/>
          <a:lstStyle/>
          <a:p>
            <a:fld id="{7022E253-AECC-4CC4-AAFE-ED9B108066A9}" type="slidenum">
              <a:rPr lang="en-AU" smtClean="0"/>
              <a:pPr/>
              <a:t>9</a:t>
            </a:fld>
            <a:endParaRPr lang="en-AU" smtClean="0"/>
          </a:p>
        </p:txBody>
      </p:sp>
      <p:sp>
        <p:nvSpPr>
          <p:cNvPr id="9222" name="Rectangle 5"/>
          <p:cNvSpPr>
            <a:spLocks noChangeArrowheads="1"/>
          </p:cNvSpPr>
          <p:nvPr/>
        </p:nvSpPr>
        <p:spPr bwMode="auto">
          <a:xfrm>
            <a:off x="1357290" y="4786322"/>
            <a:ext cx="7572375" cy="1323975"/>
          </a:xfrm>
          <a:prstGeom prst="rect">
            <a:avLst/>
          </a:prstGeom>
          <a:noFill/>
          <a:ln w="9525">
            <a:noFill/>
            <a:miter lim="800000"/>
            <a:headEnd/>
            <a:tailEnd/>
          </a:ln>
        </p:spPr>
        <p:txBody>
          <a:bodyPr>
            <a:spAutoFit/>
          </a:bodyPr>
          <a:lstStyle/>
          <a:p>
            <a:r>
              <a:rPr lang="en-US" sz="2000" dirty="0" smtClean="0">
                <a:latin typeface="Courier New" pitchFamily="49" charset="0"/>
                <a:cs typeface="Courier New" pitchFamily="49" charset="0"/>
              </a:rPr>
              <a:t>least </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a:t>
            </a:r>
            <a:r>
              <a:rPr lang="en-US" sz="2000" i="1" dirty="0" smtClean="0">
                <a:cs typeface="Times New Roman" panose="02020603050405020304" pitchFamily="18" charset="0"/>
              </a:rPr>
              <a:t>l</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p = </a:t>
            </a:r>
            <a:r>
              <a:rPr lang="en-US" sz="2000" i="1" dirty="0">
                <a:cs typeface="Times New Roman" panose="02020603050405020304" pitchFamily="18" charset="0"/>
              </a:rPr>
              <a:t>l</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for </a:t>
            </a:r>
            <a:r>
              <a:rPr lang="en-US" sz="2000" dirty="0">
                <a:latin typeface="Courier New" pitchFamily="49" charset="0"/>
                <a:cs typeface="Courier New" pitchFamily="49" charset="0"/>
              </a:rPr>
              <a:t>k = </a:t>
            </a:r>
            <a:r>
              <a:rPr lang="en-US" sz="2000" i="1" dirty="0">
                <a:cs typeface="Times New Roman" panose="02020603050405020304" pitchFamily="18" charset="0"/>
              </a:rPr>
              <a:t>l</a:t>
            </a:r>
            <a:r>
              <a:rPr lang="en-US" sz="2000" dirty="0" smtClean="0">
                <a:latin typeface="Courier New" pitchFamily="49" charset="0"/>
                <a:cs typeface="Courier New" pitchFamily="49" charset="0"/>
              </a:rPr>
              <a:t>+1</a:t>
            </a:r>
            <a:r>
              <a:rPr lang="en-US" sz="2000" dirty="0">
                <a:latin typeface="Courier New" pitchFamily="49" charset="0"/>
                <a:cs typeface="Courier New" pitchFamily="49" charset="0"/>
              </a:rPr>
              <a:t>, …, </a:t>
            </a:r>
            <a:r>
              <a:rPr lang="en-US" sz="2000" dirty="0" smtClean="0">
                <a:latin typeface="Courier New" pitchFamily="49" charset="0"/>
                <a:cs typeface="Courier New" pitchFamily="49" charset="0"/>
              </a:rPr>
              <a:t>right</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if </a:t>
            </a:r>
            <a:r>
              <a:rPr lang="en-US" sz="2000" dirty="0">
                <a:latin typeface="Courier New" pitchFamily="49" charset="0"/>
                <a:cs typeface="Courier New" pitchFamily="49" charset="0"/>
              </a:rPr>
              <a:t>(a[k] &lt; least) {least = a[k]; p = k;}</a:t>
            </a:r>
          </a:p>
          <a:p>
            <a:r>
              <a:rPr lang="en-US" sz="2000" dirty="0" smtClean="0">
                <a:latin typeface="Courier New" pitchFamily="49" charset="0"/>
                <a:cs typeface="Courier New" pitchFamily="49" charset="0"/>
              </a:rPr>
              <a:t>Terminate </a:t>
            </a:r>
            <a:r>
              <a:rPr lang="en-US" sz="2000" dirty="0">
                <a:latin typeface="Courier New" pitchFamily="49" charset="0"/>
                <a:cs typeface="Courier New" pitchFamily="49" charset="0"/>
              </a:rPr>
              <a:t>with p</a:t>
            </a:r>
          </a:p>
        </p:txBody>
      </p:sp>
      <p:sp>
        <p:nvSpPr>
          <p:cNvPr id="7" name="Rectangle 2"/>
          <p:cNvSpPr txBox="1">
            <a:spLocks noChangeArrowheads="1"/>
          </p:cNvSpPr>
          <p:nvPr/>
        </p:nvSpPr>
        <p:spPr bwMode="auto">
          <a:xfrm>
            <a:off x="285720" y="1000108"/>
            <a:ext cx="5334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FF3300"/>
                </a:solidFill>
                <a:effectLst/>
                <a:uLnTx/>
                <a:uFillTx/>
                <a:latin typeface="Arial Narrow"/>
                <a:ea typeface="ＭＳ Ｐゴシック" pitchFamily="-65" charset="-128"/>
                <a:cs typeface="ＭＳ Ｐゴシック" pitchFamily="-65" charset="-128"/>
              </a:rPr>
              <a:t>Selection sort (2)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cu_ppt3_blue-used">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ecu_ppt3_blue-used</Template>
  <TotalTime>7609</TotalTime>
  <Words>4092</Words>
  <Application>Microsoft Office PowerPoint</Application>
  <PresentationFormat>On-screen Show (4:3)</PresentationFormat>
  <Paragraphs>1969</Paragraphs>
  <Slides>37</Slides>
  <Notes>19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0" baseType="lpstr">
      <vt:lpstr>ecu_ppt3_blue-used</vt:lpstr>
      <vt:lpstr>Custom Design</vt:lpstr>
      <vt:lpstr>Equation</vt:lpstr>
      <vt:lpstr>CSP2348/CSP5243 Data Structures </vt:lpstr>
      <vt:lpstr>Contents</vt:lpstr>
      <vt:lpstr>Objectives</vt:lpstr>
      <vt:lpstr>Summation of simple arithmetic series (1)</vt:lpstr>
      <vt:lpstr>Summation of simple arithmetic series (2)</vt:lpstr>
      <vt:lpstr>Sorting</vt:lpstr>
      <vt:lpstr>Why Sorting?</vt:lpstr>
      <vt:lpstr>Selection sort (1)</vt:lpstr>
      <vt:lpstr> </vt:lpstr>
      <vt:lpstr>Selection sort (3)</vt:lpstr>
      <vt:lpstr>Selection Sort (4)</vt:lpstr>
      <vt:lpstr>Selection sort (5)</vt:lpstr>
      <vt:lpstr>Selection sort (6)</vt:lpstr>
      <vt:lpstr>Insertion sort (1)</vt:lpstr>
      <vt:lpstr>Insertion sort (2)</vt:lpstr>
      <vt:lpstr>Insertion Sort (3)</vt:lpstr>
      <vt:lpstr>Insertion sort (4)</vt:lpstr>
      <vt:lpstr>Merge-sort (1)</vt:lpstr>
      <vt:lpstr>Merge-sort (2)</vt:lpstr>
      <vt:lpstr>Merge-sort (3): example</vt:lpstr>
      <vt:lpstr>Merge-sort (4) – Recursive Strategy</vt:lpstr>
      <vt:lpstr>Merge-sort (5)</vt:lpstr>
      <vt:lpstr>Merge-sort(6): complexity</vt:lpstr>
      <vt:lpstr>Merge-sort (7)</vt:lpstr>
      <vt:lpstr> </vt:lpstr>
      <vt:lpstr>Quick-sort (1)</vt:lpstr>
      <vt:lpstr>Quick-sort (2)</vt:lpstr>
      <vt:lpstr>Quick-sort (3)</vt:lpstr>
      <vt:lpstr>Quick-sort (4)</vt:lpstr>
      <vt:lpstr>Quick-sort (5)</vt:lpstr>
      <vt:lpstr>Quick-sort (6)</vt:lpstr>
      <vt:lpstr>Quick-sort (7)</vt:lpstr>
      <vt:lpstr>Quick-sort (8)</vt:lpstr>
      <vt:lpstr>Quick-sort (9)</vt:lpstr>
      <vt:lpstr>Quick-sort (10)</vt:lpstr>
      <vt:lpstr>Comparison of sorting algorithms</vt:lpstr>
      <vt:lpstr>Lecture 4 Study Guide</vt:lpstr>
    </vt:vector>
  </TitlesOfParts>
  <Company>University of Glasgow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Watt &amp; Guo</dc:creator>
  <cp:lastModifiedBy>Jitian XIAO</cp:lastModifiedBy>
  <cp:revision>598</cp:revision>
  <cp:lastPrinted>2000-11-03T17:16:19Z</cp:lastPrinted>
  <dcterms:created xsi:type="dcterms:W3CDTF">2000-05-02T12:16:58Z</dcterms:created>
  <dcterms:modified xsi:type="dcterms:W3CDTF">2015-03-16T04:23:54Z</dcterms:modified>
</cp:coreProperties>
</file>