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8" r:id="rId1"/>
    <p:sldMasterId id="2147483790" r:id="rId2"/>
  </p:sldMasterIdLst>
  <p:notesMasterIdLst>
    <p:notesMasterId r:id="rId56"/>
  </p:notesMasterIdLst>
  <p:handoutMasterIdLst>
    <p:handoutMasterId r:id="rId57"/>
  </p:handoutMasterIdLst>
  <p:sldIdLst>
    <p:sldId id="340" r:id="rId3"/>
    <p:sldId id="257" r:id="rId4"/>
    <p:sldId id="339" r:id="rId5"/>
    <p:sldId id="258" r:id="rId6"/>
    <p:sldId id="259" r:id="rId7"/>
    <p:sldId id="260" r:id="rId8"/>
    <p:sldId id="262" r:id="rId9"/>
    <p:sldId id="333" r:id="rId10"/>
    <p:sldId id="263" r:id="rId11"/>
    <p:sldId id="336" r:id="rId12"/>
    <p:sldId id="335" r:id="rId13"/>
    <p:sldId id="334" r:id="rId14"/>
    <p:sldId id="337" r:id="rId15"/>
    <p:sldId id="278" r:id="rId16"/>
    <p:sldId id="318" r:id="rId17"/>
    <p:sldId id="319" r:id="rId18"/>
    <p:sldId id="320" r:id="rId19"/>
    <p:sldId id="279" r:id="rId20"/>
    <p:sldId id="313" r:id="rId21"/>
    <p:sldId id="314" r:id="rId22"/>
    <p:sldId id="315" r:id="rId23"/>
    <p:sldId id="316" r:id="rId24"/>
    <p:sldId id="317" r:id="rId25"/>
    <p:sldId id="266" r:id="rId26"/>
    <p:sldId id="267" r:id="rId27"/>
    <p:sldId id="269" r:id="rId28"/>
    <p:sldId id="268" r:id="rId29"/>
    <p:sldId id="271" r:id="rId30"/>
    <p:sldId id="274" r:id="rId31"/>
    <p:sldId id="326" r:id="rId32"/>
    <p:sldId id="272" r:id="rId33"/>
    <p:sldId id="273" r:id="rId34"/>
    <p:sldId id="276" r:id="rId35"/>
    <p:sldId id="327" r:id="rId36"/>
    <p:sldId id="329" r:id="rId37"/>
    <p:sldId id="284" r:id="rId38"/>
    <p:sldId id="328" r:id="rId39"/>
    <p:sldId id="332" r:id="rId40"/>
    <p:sldId id="295" r:id="rId41"/>
    <p:sldId id="277" r:id="rId42"/>
    <p:sldId id="292" r:id="rId43"/>
    <p:sldId id="289" r:id="rId44"/>
    <p:sldId id="297" r:id="rId45"/>
    <p:sldId id="298" r:id="rId46"/>
    <p:sldId id="299" r:id="rId47"/>
    <p:sldId id="290" r:id="rId48"/>
    <p:sldId id="301" r:id="rId49"/>
    <p:sldId id="300" r:id="rId50"/>
    <p:sldId id="302" r:id="rId51"/>
    <p:sldId id="293" r:id="rId52"/>
    <p:sldId id="304" r:id="rId53"/>
    <p:sldId id="331" r:id="rId54"/>
    <p:sldId id="338" r:id="rId5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66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66CCFF"/>
    <a:srgbClr val="FFFF66"/>
    <a:srgbClr val="FF99CC"/>
    <a:srgbClr val="FF7C80"/>
    <a:srgbClr val="33CC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6655" autoAdjust="0"/>
  </p:normalViewPr>
  <p:slideViewPr>
    <p:cSldViewPr>
      <p:cViewPr varScale="1">
        <p:scale>
          <a:sx n="89" d="100"/>
          <a:sy n="89" d="100"/>
        </p:scale>
        <p:origin x="-87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19.xml"/><Relationship Id="rId18" Type="http://schemas.openxmlformats.org/officeDocument/2006/relationships/slide" Target="slides/slide24.xml"/><Relationship Id="rId26" Type="http://schemas.openxmlformats.org/officeDocument/2006/relationships/slide" Target="slides/slide32.xml"/><Relationship Id="rId39" Type="http://schemas.openxmlformats.org/officeDocument/2006/relationships/slide" Target="slides/slide45.xml"/><Relationship Id="rId3" Type="http://schemas.openxmlformats.org/officeDocument/2006/relationships/slide" Target="slides/slide4.xml"/><Relationship Id="rId21" Type="http://schemas.openxmlformats.org/officeDocument/2006/relationships/slide" Target="slides/slide27.xml"/><Relationship Id="rId34" Type="http://schemas.openxmlformats.org/officeDocument/2006/relationships/slide" Target="slides/slide40.xml"/><Relationship Id="rId42" Type="http://schemas.openxmlformats.org/officeDocument/2006/relationships/slide" Target="slides/slide48.xml"/><Relationship Id="rId7" Type="http://schemas.openxmlformats.org/officeDocument/2006/relationships/slide" Target="slides/slide9.xml"/><Relationship Id="rId12" Type="http://schemas.openxmlformats.org/officeDocument/2006/relationships/slide" Target="slides/slide18.xml"/><Relationship Id="rId17" Type="http://schemas.openxmlformats.org/officeDocument/2006/relationships/slide" Target="slides/slide23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38" Type="http://schemas.openxmlformats.org/officeDocument/2006/relationships/slide" Target="slides/slide44.xml"/><Relationship Id="rId46" Type="http://schemas.openxmlformats.org/officeDocument/2006/relationships/slide" Target="slides/slide52.xml"/><Relationship Id="rId2" Type="http://schemas.openxmlformats.org/officeDocument/2006/relationships/slide" Target="slides/slide3.xml"/><Relationship Id="rId16" Type="http://schemas.openxmlformats.org/officeDocument/2006/relationships/slide" Target="slides/slide22.xml"/><Relationship Id="rId20" Type="http://schemas.openxmlformats.org/officeDocument/2006/relationships/slide" Target="slides/slide26.xml"/><Relationship Id="rId29" Type="http://schemas.openxmlformats.org/officeDocument/2006/relationships/slide" Target="slides/slide35.xml"/><Relationship Id="rId41" Type="http://schemas.openxmlformats.org/officeDocument/2006/relationships/slide" Target="slides/slide4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7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37" Type="http://schemas.openxmlformats.org/officeDocument/2006/relationships/slide" Target="slides/slide43.xml"/><Relationship Id="rId40" Type="http://schemas.openxmlformats.org/officeDocument/2006/relationships/slide" Target="slides/slide46.xml"/><Relationship Id="rId45" Type="http://schemas.openxmlformats.org/officeDocument/2006/relationships/slide" Target="slides/slide51.xml"/><Relationship Id="rId5" Type="http://schemas.openxmlformats.org/officeDocument/2006/relationships/slide" Target="slides/slide6.xml"/><Relationship Id="rId15" Type="http://schemas.openxmlformats.org/officeDocument/2006/relationships/slide" Target="slides/slide21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36" Type="http://schemas.openxmlformats.org/officeDocument/2006/relationships/slide" Target="slides/slide42.xml"/><Relationship Id="rId10" Type="http://schemas.openxmlformats.org/officeDocument/2006/relationships/slide" Target="slides/slide16.xml"/><Relationship Id="rId19" Type="http://schemas.openxmlformats.org/officeDocument/2006/relationships/slide" Target="slides/slide25.xml"/><Relationship Id="rId31" Type="http://schemas.openxmlformats.org/officeDocument/2006/relationships/slide" Target="slides/slide37.xml"/><Relationship Id="rId44" Type="http://schemas.openxmlformats.org/officeDocument/2006/relationships/slide" Target="slides/slide50.xml"/><Relationship Id="rId4" Type="http://schemas.openxmlformats.org/officeDocument/2006/relationships/slide" Target="slides/slide5.xml"/><Relationship Id="rId9" Type="http://schemas.openxmlformats.org/officeDocument/2006/relationships/slide" Target="slides/slide15.xml"/><Relationship Id="rId14" Type="http://schemas.openxmlformats.org/officeDocument/2006/relationships/slide" Target="slides/slide20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1.xml"/><Relationship Id="rId43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402" cy="53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687" y="0"/>
            <a:ext cx="2994176" cy="53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0904"/>
            <a:ext cx="2917402" cy="45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687" y="9460904"/>
            <a:ext cx="2994176" cy="45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fld id="{7799DE1D-AD61-4B94-8D14-C5F3BE240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6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402" cy="53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687" y="0"/>
            <a:ext cx="2994176" cy="53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4750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1285" y="4730452"/>
            <a:ext cx="4990293" cy="442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0904"/>
            <a:ext cx="2917402" cy="45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687" y="9460904"/>
            <a:ext cx="2994176" cy="45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fld id="{E8FDE861-B6AB-499A-91FA-5EAD233CE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86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1E74DE-8921-452A-B2AF-FB5CCCAE7A3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AD8D6-18D8-4D28-9F36-F6C278B770F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21C8F-330F-401A-A461-02C9F646798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4E1D6-8C3B-4A79-8C6B-FD4579CF07D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4F46-9B49-41DA-86D1-95E4663D58E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FA438-14CD-48D2-BDED-5B0A158AA24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7AC9B-A0A9-4FE3-9850-A1E4ECADBBD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4BC91-BEDA-4836-AF0F-7FCA75AFB68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779DC-A975-4639-8E8F-E6B4A600D7F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874951-A534-427B-8C9B-22F511B0BF3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D932F-0729-462E-A40F-63DA5BBD625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81625-F441-446D-A5E3-49118218D69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4001-C839-4386-875C-5B0544B3B45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D196E-41A0-47D1-AE24-A4CD5873261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02F34-8BF8-458C-A0D9-7F9F1F498EE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FAAE6-1A70-44DC-B3DE-00F359A69BD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C0818-00AB-4171-9596-E53D043E5C2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9DB16-EAD1-4C6A-A810-8E58E01CA5B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BB3EB-A6BD-48AF-BCB7-7AEFAFAA972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82D014-E92D-4261-90F9-94E1D28B6F9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5A31B-30AE-4583-BD77-9F7C375D98E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84FE11-669F-41AF-9431-B5410C3D980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23B57-67A9-47FA-8EDB-A353093F9A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DF3C5-53E4-4646-A165-79497EC1791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512EB-3AAB-4965-93E4-B49B735BD94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D2606-BFB5-464D-88BB-7FD4139279C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870CC-8F36-4883-BDF1-D75A95EFADE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08852-8294-4059-BA6C-E8A858BA3BD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11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C2EEA-B940-401D-B08A-B8089D60C91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14F2C-10EE-4EF1-B65C-65FEB629069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F925E-D131-4555-90E7-6922E18A50A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0A743-CB39-40FD-A04F-4CD2E341871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9FA55-6C63-4C22-BE81-43DFE6D7C5E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655EA-AA08-4975-8718-727ECDAA23A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F9E8A-468B-4062-9F3F-893A5FDC7E6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4460D-25C5-43C7-90F4-2499720FF1C7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6AA7F-6CEE-46A0-BEC4-1AECF0FC0B4A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57B05-879D-4443-86D5-BA0D54FCF18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019A8-0276-48C0-A5D0-0F93E8F6F4C1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2635CA-F2A8-4687-BDB6-3A1843E53EB1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76F0B-E14A-463A-A3A1-6A0379318D71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05DE2-1B23-4DE6-A229-A36554B299A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730CCE-C5BE-4C94-B67C-FECB7E69E3DC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7CA8C-9D3C-4C2F-B39F-09503A4CAEC9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5DB8B-9C45-4E8B-8CA0-A335BF46466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A4EFA-E6D6-4081-9DDB-B7F3A4B54EC9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075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A9BE2B-6C96-40EB-B225-6AD68C3DA757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F357F-01A0-4586-ADA4-1A7F57FE33C0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63588"/>
            <a:ext cx="4984750" cy="3738562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885" y="4728863"/>
            <a:ext cx="4988693" cy="4426851"/>
          </a:xfrm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63880-8229-4E77-9F51-D160A668BF0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A583D-687A-4B04-B642-D49CA8E299F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56995-CE6B-4564-A114-5043B4EF157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451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D3E13-3D7C-43DF-B76F-554E5EA1AE2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02B36-798B-4EAB-A83C-F3E994CDF790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FA0B4-C004-4502-95C0-F8FE7C560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3F971-B96D-4F30-9829-4B589E07F3DF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54DE8-8484-493A-A6E6-0FC8DF879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FAB9-F98B-46B1-A43F-D709BCA39D06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3B37F-C04D-4D2C-8361-1078852C8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B90B3-76C1-4916-9666-1832260C927A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82648-C5BA-4F67-AA64-57A2B8DE5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7A9A5-D146-402D-8B5D-89FB0FB1158F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F242D-8BD7-4EA8-BD1A-DF33A9671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2DACA-7B23-4989-AE75-C1A0DF639C05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89743-4A8C-48E3-9F19-9C7C9705E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C7C6C-1E0D-46D3-A9C5-512850909A84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E9E3F-11E2-4847-8ABD-6DDF639A3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080FD-FEB5-4A1F-A812-01BEB1EADCB2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9608F-D166-4D8B-BD56-79497B5ED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6250C-E548-4A91-BFBC-DA7608B912CE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28ACA-3001-4E44-8A48-34ABB6DFC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B4A9-FC92-4ADE-8560-BFB24B313D5E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290E2-4DC6-471B-97D1-2983A5D96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F299B-C2CB-448B-A47E-09AA0543ADFA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581EF-C0AE-4162-BB16-DB10B4482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wirl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357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30" name="Picture 13" descr="ECU_AUS_logo_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>
                <a:solidFill>
                  <a:srgbClr val="666666"/>
                </a:solidFill>
                <a:latin typeface="Arial Narrow" pitchFamily="34" charset="0"/>
              </a:rPr>
              <a:t>Your School or Centre name here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34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34" charset="0"/>
          <a:ea typeface="ＭＳ Ｐゴシック" pitchFamily="-65" charset="-128"/>
          <a:cs typeface="ＭＳ Ｐゴシック" pitchFamily="-65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34" charset="0"/>
          <a:ea typeface="ＭＳ Ｐゴシック" pitchFamily="-65" charset="-128"/>
          <a:cs typeface="ＭＳ Ｐゴシック" pitchFamily="-65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34" charset="0"/>
          <a:ea typeface="ＭＳ Ｐゴシック" pitchFamily="-65" charset="-128"/>
          <a:cs typeface="ＭＳ Ｐゴシック" pitchFamily="-65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34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C568BA-A43C-49E1-A1D7-9A3972658316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C1F1BBB-7178-4009-88AF-2C90DCB1A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solidFill>
                  <a:srgbClr val="FFC000"/>
                </a:solidFill>
                <a:latin typeface="Arial Narrow" pitchFamily="34" charset="0"/>
              </a:rPr>
              <a:t>CSP2348/CSP5243 Data Structures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AU" dirty="0" smtClean="0">
              <a:solidFill>
                <a:srgbClr val="000099"/>
              </a:solidFill>
            </a:endParaRPr>
          </a:p>
          <a:p>
            <a:pPr algn="ctr" eaLnBrk="1" hangingPunct="1">
              <a:buFontTx/>
              <a:buNone/>
            </a:pPr>
            <a:r>
              <a:rPr lang="en-AU" sz="4000" b="1" dirty="0" smtClean="0">
                <a:solidFill>
                  <a:srgbClr val="000099"/>
                </a:solidFill>
              </a:rPr>
              <a:t>Lecture 06</a:t>
            </a:r>
          </a:p>
          <a:p>
            <a:pPr algn="ctr" eaLnBrk="1" hangingPunct="1">
              <a:buFontTx/>
              <a:buNone/>
            </a:pPr>
            <a:endParaRPr lang="en-AU" dirty="0" smtClean="0"/>
          </a:p>
          <a:p>
            <a:pPr algn="ctr">
              <a:buNone/>
            </a:pPr>
            <a:r>
              <a:rPr lang="en-US" sz="4800" b="1" dirty="0" smtClean="0"/>
              <a:t>Binary Tree Data Structures</a:t>
            </a:r>
            <a:endParaRPr lang="en-AU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928670"/>
            <a:ext cx="5715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Node and tree depths (4)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2000240"/>
            <a:ext cx="8786842" cy="2000264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-node balanced binary tree of depth </a:t>
            </a:r>
            <a:r>
              <a:rPr lang="en-US" sz="2400" i="1" dirty="0" smtClean="0">
                <a:cs typeface="Times New Roman" pitchFamily="18" charset="0"/>
              </a:rPr>
              <a:t>d</a:t>
            </a:r>
            <a:r>
              <a:rPr lang="en-US" sz="2400" dirty="0" smtClean="0">
                <a:cs typeface="Times New Roman" pitchFamily="18" charset="0"/>
              </a:rPr>
              <a:t> has at least 2</a:t>
            </a:r>
            <a:r>
              <a:rPr lang="en-US" sz="2400" i="1" baseline="30000" dirty="0" smtClean="0">
                <a:cs typeface="Times New Roman" pitchFamily="18" charset="0"/>
              </a:rPr>
              <a:t>d</a:t>
            </a:r>
            <a:r>
              <a:rPr lang="en-US" sz="2400" dirty="0" smtClean="0">
                <a:cs typeface="Times New Roman" pitchFamily="18" charset="0"/>
              </a:rPr>
              <a:t> nodes and at most 2</a:t>
            </a:r>
            <a:r>
              <a:rPr lang="en-US" sz="2400" i="1" baseline="30000" dirty="0" smtClean="0">
                <a:cs typeface="Times New Roman" pitchFamily="18" charset="0"/>
              </a:rPr>
              <a:t>d</a:t>
            </a:r>
            <a:r>
              <a:rPr lang="en-US" sz="2400" baseline="30000" dirty="0" smtClean="0">
                <a:cs typeface="Times New Roman" pitchFamily="18" charset="0"/>
              </a:rPr>
              <a:t>+1</a:t>
            </a:r>
            <a:r>
              <a:rPr lang="en-US" sz="2400" dirty="0" smtClean="0">
                <a:cs typeface="Times New Roman" pitchFamily="18" charset="0"/>
              </a:rPr>
              <a:t> – 1 nodes, i.e. 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400" i="1" baseline="30000" dirty="0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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  <a:sym typeface="Symbol"/>
              </a:rPr>
              <a:t>&lt; 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400" i="1" baseline="30000" dirty="0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en-US" sz="2400" baseline="30000" dirty="0" smtClean="0">
                <a:solidFill>
                  <a:srgbClr val="0000FF"/>
                </a:solidFill>
                <a:cs typeface="Times New Roman" pitchFamily="18" charset="0"/>
              </a:rPr>
              <a:t>+1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Depth (d) of balanced binary tree of size </a:t>
            </a:r>
            <a:r>
              <a:rPr lang="en-US" sz="2400" i="1" dirty="0" smtClean="0">
                <a:cs typeface="Times New Roman" pitchFamily="18" charset="0"/>
              </a:rPr>
              <a:t>n: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i="1" dirty="0" smtClean="0">
                <a:solidFill>
                  <a:srgbClr val="3333CC"/>
                </a:solidFill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rgbClr val="3333CC"/>
                </a:solidFill>
                <a:cs typeface="Times New Roman" pitchFamily="18" charset="0"/>
              </a:rPr>
              <a:t> =  floor(log</a:t>
            </a:r>
            <a:r>
              <a:rPr lang="en-US" sz="2400" baseline="-30000" dirty="0" smtClean="0">
                <a:solidFill>
                  <a:srgbClr val="3333CC"/>
                </a:solidFill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rgbClr val="3333CC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C60F41-7419-47F9-9D5B-79324EB97239}" type="slidenum">
              <a:rPr lang="en-AU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1000125" y="3143248"/>
            <a:ext cx="6696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Example: for d = 2: </a:t>
            </a:r>
            <a:endParaRPr lang="en-US" dirty="0" smtClean="0">
              <a:solidFill>
                <a:srgbClr val="3333CC"/>
              </a:solidFill>
              <a:latin typeface="Arial Narrow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                            4 </a:t>
            </a:r>
            <a:r>
              <a:rPr lang="en-US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=2</a:t>
            </a:r>
            <a:r>
              <a:rPr lang="en-US" i="1" baseline="30000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d</a:t>
            </a:r>
            <a:r>
              <a:rPr lang="en-US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 2</a:t>
            </a:r>
            <a:r>
              <a:rPr lang="en-US" i="1" baseline="30000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d</a:t>
            </a:r>
            <a:r>
              <a:rPr lang="en-US" baseline="30000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+1</a:t>
            </a:r>
            <a:r>
              <a:rPr lang="en-US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 – 1 = 2</a:t>
            </a:r>
            <a:r>
              <a:rPr lang="en-US" i="1" baseline="30000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2+1</a:t>
            </a:r>
            <a:r>
              <a:rPr lang="en-US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-1 = </a:t>
            </a:r>
            <a:r>
              <a:rPr lang="en-US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7</a:t>
            </a:r>
            <a:endParaRPr lang="en-AU" dirty="0">
              <a:solidFill>
                <a:srgbClr val="3333CC"/>
              </a:solidFill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5786" y="4143380"/>
            <a:ext cx="7048500" cy="2133600"/>
            <a:chOff x="571500" y="4191000"/>
            <a:chExt cx="7048500" cy="2133600"/>
          </a:xfrm>
        </p:grpSpPr>
        <p:grpSp>
          <p:nvGrpSpPr>
            <p:cNvPr id="11270" name="Group 5"/>
            <p:cNvGrpSpPr>
              <a:grpSpLocks/>
            </p:cNvGrpSpPr>
            <p:nvPr/>
          </p:nvGrpSpPr>
          <p:grpSpPr bwMode="auto">
            <a:xfrm>
              <a:off x="2590800" y="4191000"/>
              <a:ext cx="5029200" cy="1493838"/>
              <a:chOff x="1632" y="1296"/>
              <a:chExt cx="3168" cy="941"/>
            </a:xfrm>
          </p:grpSpPr>
          <p:sp>
            <p:nvSpPr>
              <p:cNvPr id="11294" name="Line 6"/>
              <p:cNvSpPr>
                <a:spLocks noChangeShapeType="1"/>
              </p:cNvSpPr>
              <p:nvPr/>
            </p:nvSpPr>
            <p:spPr bwMode="auto">
              <a:xfrm>
                <a:off x="1632" y="1776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5" name="Line 7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6" name="Line 8"/>
              <p:cNvSpPr>
                <a:spLocks noChangeShapeType="1"/>
              </p:cNvSpPr>
              <p:nvPr/>
            </p:nvSpPr>
            <p:spPr bwMode="auto">
              <a:xfrm>
                <a:off x="2400" y="139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7" name="Text Box 9"/>
              <p:cNvSpPr txBox="1">
                <a:spLocks noChangeArrowheads="1"/>
              </p:cNvSpPr>
              <p:nvPr/>
            </p:nvSpPr>
            <p:spPr bwMode="auto">
              <a:xfrm>
                <a:off x="4320" y="1296"/>
                <a:ext cx="4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>
                    <a:solidFill>
                      <a:schemeClr val="tx2"/>
                    </a:solidFill>
                  </a:rPr>
                  <a:t>depth 0</a:t>
                </a:r>
              </a:p>
            </p:txBody>
          </p:sp>
          <p:sp>
            <p:nvSpPr>
              <p:cNvPr id="11298" name="Text Box 10"/>
              <p:cNvSpPr txBox="1">
                <a:spLocks noChangeArrowheads="1"/>
              </p:cNvSpPr>
              <p:nvPr/>
            </p:nvSpPr>
            <p:spPr bwMode="auto">
              <a:xfrm>
                <a:off x="4320" y="1680"/>
                <a:ext cx="4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>
                    <a:solidFill>
                      <a:schemeClr val="tx2"/>
                    </a:solidFill>
                  </a:rPr>
                  <a:t>depth 1</a:t>
                </a:r>
              </a:p>
            </p:txBody>
          </p:sp>
          <p:sp>
            <p:nvSpPr>
              <p:cNvPr id="11299" name="Text Box 11"/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4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>
                    <a:solidFill>
                      <a:schemeClr val="tx2"/>
                    </a:solidFill>
                  </a:rPr>
                  <a:t>depth 2</a:t>
                </a:r>
              </a:p>
            </p:txBody>
          </p:sp>
        </p:grpSp>
        <p:sp>
          <p:nvSpPr>
            <p:cNvPr id="11271" name="Rectangle 13"/>
            <p:cNvSpPr>
              <a:spLocks noChangeArrowheads="1"/>
            </p:cNvSpPr>
            <p:nvPr/>
          </p:nvSpPr>
          <p:spPr bwMode="auto">
            <a:xfrm>
              <a:off x="1676400" y="4200525"/>
              <a:ext cx="304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14"/>
            <p:cNvSpPr>
              <a:spLocks noChangeShapeType="1"/>
            </p:cNvSpPr>
            <p:nvPr/>
          </p:nvSpPr>
          <p:spPr bwMode="auto">
            <a:xfrm>
              <a:off x="1828800" y="4352925"/>
              <a:ext cx="198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Text Box 15"/>
            <p:cNvSpPr txBox="1">
              <a:spLocks noChangeArrowheads="1"/>
            </p:cNvSpPr>
            <p:nvPr/>
          </p:nvSpPr>
          <p:spPr bwMode="auto">
            <a:xfrm>
              <a:off x="3276600" y="5419725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D</a:t>
              </a:r>
            </a:p>
          </p:txBody>
        </p:sp>
        <p:sp>
          <p:nvSpPr>
            <p:cNvPr id="11274" name="Line 16"/>
            <p:cNvSpPr>
              <a:spLocks noChangeShapeType="1"/>
            </p:cNvSpPr>
            <p:nvPr/>
          </p:nvSpPr>
          <p:spPr bwMode="auto">
            <a:xfrm>
              <a:off x="4114800" y="564832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17"/>
            <p:cNvSpPr>
              <a:spLocks noChangeShapeType="1"/>
            </p:cNvSpPr>
            <p:nvPr/>
          </p:nvSpPr>
          <p:spPr bwMode="auto">
            <a:xfrm>
              <a:off x="3352800" y="564832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Text Box 18"/>
            <p:cNvSpPr txBox="1">
              <a:spLocks noChangeArrowheads="1"/>
            </p:cNvSpPr>
            <p:nvPr/>
          </p:nvSpPr>
          <p:spPr bwMode="auto">
            <a:xfrm>
              <a:off x="2743200" y="4810125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B</a:t>
              </a:r>
            </a:p>
          </p:txBody>
        </p:sp>
        <p:sp>
          <p:nvSpPr>
            <p:cNvPr id="11277" name="Line 19"/>
            <p:cNvSpPr>
              <a:spLocks noChangeShapeType="1"/>
            </p:cNvSpPr>
            <p:nvPr/>
          </p:nvSpPr>
          <p:spPr bwMode="auto">
            <a:xfrm>
              <a:off x="2819400" y="503872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Text Box 20"/>
            <p:cNvSpPr txBox="1">
              <a:spLocks noChangeArrowheads="1"/>
            </p:cNvSpPr>
            <p:nvPr/>
          </p:nvSpPr>
          <p:spPr bwMode="auto">
            <a:xfrm>
              <a:off x="3810000" y="4191000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A</a:t>
              </a:r>
            </a:p>
          </p:txBody>
        </p:sp>
        <p:sp>
          <p:nvSpPr>
            <p:cNvPr id="11279" name="Text Box 21"/>
            <p:cNvSpPr txBox="1">
              <a:spLocks noChangeArrowheads="1"/>
            </p:cNvSpPr>
            <p:nvPr/>
          </p:nvSpPr>
          <p:spPr bwMode="auto">
            <a:xfrm>
              <a:off x="4343400" y="5410200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E</a:t>
              </a:r>
            </a:p>
          </p:txBody>
        </p:sp>
        <p:sp>
          <p:nvSpPr>
            <p:cNvPr id="11280" name="Line 22"/>
            <p:cNvSpPr>
              <a:spLocks noChangeShapeType="1"/>
            </p:cNvSpPr>
            <p:nvPr/>
          </p:nvSpPr>
          <p:spPr bwMode="auto">
            <a:xfrm>
              <a:off x="5181600" y="56388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3"/>
            <p:cNvSpPr>
              <a:spLocks noChangeShapeType="1"/>
            </p:cNvSpPr>
            <p:nvPr/>
          </p:nvSpPr>
          <p:spPr bwMode="auto">
            <a:xfrm>
              <a:off x="4419600" y="56388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4"/>
            <p:cNvSpPr txBox="1">
              <a:spLocks noChangeArrowheads="1"/>
            </p:cNvSpPr>
            <p:nvPr/>
          </p:nvSpPr>
          <p:spPr bwMode="auto">
            <a:xfrm>
              <a:off x="4876800" y="4800600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C</a:t>
              </a:r>
            </a:p>
          </p:txBody>
        </p:sp>
        <p:sp>
          <p:nvSpPr>
            <p:cNvPr id="11283" name="Text Box 25"/>
            <p:cNvSpPr txBox="1">
              <a:spLocks noChangeArrowheads="1"/>
            </p:cNvSpPr>
            <p:nvPr/>
          </p:nvSpPr>
          <p:spPr bwMode="auto">
            <a:xfrm>
              <a:off x="5410200" y="5410200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F</a:t>
              </a:r>
            </a:p>
          </p:txBody>
        </p:sp>
        <p:sp>
          <p:nvSpPr>
            <p:cNvPr id="11284" name="Line 26"/>
            <p:cNvSpPr>
              <a:spLocks noChangeShapeType="1"/>
            </p:cNvSpPr>
            <p:nvPr/>
          </p:nvSpPr>
          <p:spPr bwMode="auto">
            <a:xfrm>
              <a:off x="5486400" y="56388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7"/>
            <p:cNvSpPr>
              <a:spLocks noChangeShapeType="1"/>
            </p:cNvSpPr>
            <p:nvPr/>
          </p:nvSpPr>
          <p:spPr bwMode="auto">
            <a:xfrm>
              <a:off x="4648200" y="4429125"/>
              <a:ext cx="6858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8"/>
            <p:cNvSpPr>
              <a:spLocks noChangeShapeType="1"/>
            </p:cNvSpPr>
            <p:nvPr/>
          </p:nvSpPr>
          <p:spPr bwMode="auto">
            <a:xfrm>
              <a:off x="5715000" y="5038725"/>
              <a:ext cx="152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29"/>
            <p:cNvSpPr>
              <a:spLocks noChangeShapeType="1"/>
            </p:cNvSpPr>
            <p:nvPr/>
          </p:nvSpPr>
          <p:spPr bwMode="auto">
            <a:xfrm flipH="1">
              <a:off x="4800600" y="5038725"/>
              <a:ext cx="152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30"/>
            <p:cNvSpPr>
              <a:spLocks noChangeShapeType="1"/>
            </p:cNvSpPr>
            <p:nvPr/>
          </p:nvSpPr>
          <p:spPr bwMode="auto">
            <a:xfrm>
              <a:off x="3581400" y="5048250"/>
              <a:ext cx="152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31"/>
            <p:cNvSpPr>
              <a:spLocks noChangeShapeType="1"/>
            </p:cNvSpPr>
            <p:nvPr/>
          </p:nvSpPr>
          <p:spPr bwMode="auto">
            <a:xfrm flipH="1">
              <a:off x="3200400" y="4429125"/>
              <a:ext cx="6858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32"/>
            <p:cNvSpPr>
              <a:spLocks noChangeShapeType="1"/>
            </p:cNvSpPr>
            <p:nvPr/>
          </p:nvSpPr>
          <p:spPr bwMode="auto">
            <a:xfrm>
              <a:off x="6248400" y="56388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AutoShape 34"/>
            <p:cNvSpPr>
              <a:spLocks noChangeArrowheads="1"/>
            </p:cNvSpPr>
            <p:nvPr/>
          </p:nvSpPr>
          <p:spPr bwMode="auto">
            <a:xfrm>
              <a:off x="571500" y="5105400"/>
              <a:ext cx="1489075" cy="346075"/>
            </a:xfrm>
            <a:prstGeom prst="wedgeRectCallout">
              <a:avLst>
                <a:gd name="adj1" fmla="val 80935"/>
                <a:gd name="adj2" fmla="val -57338"/>
              </a:avLst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lIns="36000" tIns="0" rIns="36000" bIns="0"/>
            <a:lstStyle/>
            <a:p>
              <a:pPr algn="ctr" eaLnBrk="0" hangingPunct="0"/>
              <a:r>
                <a:rPr lang="en-GB" sz="2000">
                  <a:solidFill>
                    <a:srgbClr val="3333CC"/>
                  </a:solidFill>
                </a:rPr>
                <a:t>Balanced BT</a:t>
              </a:r>
              <a:endParaRPr lang="en-GB" sz="2000">
                <a:solidFill>
                  <a:srgbClr val="3333CC"/>
                </a:solidFill>
                <a:cs typeface="Times New Roman" pitchFamily="18" charset="0"/>
              </a:endParaRPr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2667000" y="5867400"/>
              <a:ext cx="3886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n</a:t>
              </a:r>
              <a:r>
                <a:rPr lang="en-US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 = 6:	 </a:t>
              </a:r>
              <a:r>
                <a:rPr lang="en-US" i="1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d</a:t>
              </a:r>
              <a:r>
                <a:rPr lang="en-US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 = floor(log</a:t>
              </a:r>
              <a:r>
                <a:rPr lang="en-US" baseline="-30000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2</a:t>
              </a:r>
              <a:r>
                <a:rPr lang="en-US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 </a:t>
              </a:r>
              <a:r>
                <a:rPr lang="en-US" i="1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6</a:t>
              </a:r>
              <a:r>
                <a:rPr lang="en-US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) = 2</a:t>
              </a:r>
              <a:endParaRPr lang="en-AU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928670"/>
            <a:ext cx="5715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Node and tree depths (5)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857364"/>
            <a:ext cx="8929718" cy="1752600"/>
          </a:xfrm>
        </p:spPr>
        <p:txBody>
          <a:bodyPr/>
          <a:lstStyle/>
          <a:p>
            <a:pPr marL="381000" indent="-381000" eaLnBrk="1" hangingPunct="1"/>
            <a:r>
              <a:rPr lang="en-US" sz="2000" dirty="0" smtClean="0">
                <a:cs typeface="Times New Roman" pitchFamily="18" charset="0"/>
              </a:rPr>
              <a:t>A binary tree of depth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 is </a:t>
            </a:r>
            <a:r>
              <a:rPr lang="en-US" sz="2000" b="1" dirty="0" smtClean="0">
                <a:cs typeface="Times New Roman" pitchFamily="18" charset="0"/>
              </a:rPr>
              <a:t>fully balanced</a:t>
            </a:r>
            <a:r>
              <a:rPr lang="en-US" sz="2000" dirty="0" smtClean="0">
                <a:cs typeface="Times New Roman" pitchFamily="18" charset="0"/>
              </a:rPr>
              <a:t> if all nodes at depths 0, 1, …, 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–1 have two children.</a:t>
            </a:r>
          </a:p>
          <a:p>
            <a:pPr marL="381000" indent="-381000" eaLnBrk="1" hangingPunct="1"/>
            <a:r>
              <a:rPr lang="en-US" sz="2000" dirty="0" smtClean="0">
                <a:cs typeface="Times New Roman" pitchFamily="18" charset="0"/>
              </a:rPr>
              <a:t>A fully balanced binary tree of depth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 has 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000" i="1" baseline="30000" dirty="0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en-US" sz="2000" baseline="30000" dirty="0" smtClean="0">
                <a:solidFill>
                  <a:srgbClr val="0000FF"/>
                </a:solidFill>
                <a:cs typeface="Times New Roman" pitchFamily="18" charset="0"/>
              </a:rPr>
              <a:t>+1 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–1</a:t>
            </a:r>
            <a:r>
              <a:rPr lang="en-US" sz="2000" dirty="0" smtClean="0">
                <a:cs typeface="Times New Roman" pitchFamily="18" charset="0"/>
              </a:rPr>
              <a:t> nodes, i.e. 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n = 2</a:t>
            </a:r>
            <a:r>
              <a:rPr lang="en-US" sz="2000" i="1" baseline="30000" dirty="0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en-US" sz="2000" baseline="30000" dirty="0" smtClean="0">
                <a:solidFill>
                  <a:srgbClr val="0000FF"/>
                </a:solidFill>
                <a:cs typeface="Times New Roman" pitchFamily="18" charset="0"/>
              </a:rPr>
              <a:t>+1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 – 1</a:t>
            </a:r>
          </a:p>
          <a:p>
            <a:pPr marL="781050" lvl="1" indent="-381000"/>
            <a:r>
              <a:rPr lang="en-US" sz="1600" dirty="0" smtClean="0">
                <a:cs typeface="Times New Roman" pitchFamily="18" charset="0"/>
              </a:rPr>
              <a:t>The number of nodes of a depth-</a:t>
            </a:r>
            <a:r>
              <a:rPr lang="en-US" sz="1600" i="1" dirty="0" smtClean="0">
                <a:cs typeface="Times New Roman" pitchFamily="18" charset="0"/>
              </a:rPr>
              <a:t>d</a:t>
            </a:r>
            <a:r>
              <a:rPr lang="en-US" sz="1600" dirty="0" smtClean="0">
                <a:cs typeface="Times New Roman" pitchFamily="18" charset="0"/>
              </a:rPr>
              <a:t> fully </a:t>
            </a:r>
            <a:r>
              <a:rPr lang="en-US" sz="1600" dirty="0">
                <a:cs typeface="Times New Roman" pitchFamily="18" charset="0"/>
              </a:rPr>
              <a:t>balanced binary </a:t>
            </a:r>
            <a:r>
              <a:rPr lang="en-US" sz="1600" dirty="0" smtClean="0">
                <a:cs typeface="Times New Roman" pitchFamily="18" charset="0"/>
              </a:rPr>
              <a:t>tree reaches maximum. </a:t>
            </a:r>
          </a:p>
          <a:p>
            <a:pPr marL="381000" indent="-381000" eaLnBrk="1" hangingPunct="1">
              <a:spcBef>
                <a:spcPts val="9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Depth (d) of a fully balanced binary tree of size </a:t>
            </a:r>
            <a:r>
              <a:rPr lang="en-US" sz="2000" i="1" dirty="0" smtClean="0">
                <a:cs typeface="Times New Roman" pitchFamily="18" charset="0"/>
              </a:rPr>
              <a:t>n:</a:t>
            </a:r>
            <a:r>
              <a:rPr lang="en-US" sz="2000" dirty="0" smtClean="0"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d =  floor(log</a:t>
            </a:r>
            <a:r>
              <a:rPr lang="en-US" sz="2000" baseline="-300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29652" y="6400800"/>
            <a:ext cx="714348" cy="3143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EBF041-0052-4C43-AAEE-11E0AAF0C6AA}" type="slidenum">
              <a:rPr lang="en-AU"/>
              <a:pPr>
                <a:defRPr/>
              </a:pPr>
              <a:t>11</a:t>
            </a:fld>
            <a:endParaRPr lang="en-AU" dirty="0"/>
          </a:p>
        </p:txBody>
      </p:sp>
      <p:sp>
        <p:nvSpPr>
          <p:cNvPr id="12294" name="Rectangle 35"/>
          <p:cNvSpPr>
            <a:spLocks noChangeArrowheads="1"/>
          </p:cNvSpPr>
          <p:nvPr/>
        </p:nvSpPr>
        <p:spPr bwMode="auto">
          <a:xfrm>
            <a:off x="5029200" y="3733800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d = 2:	 n = 2</a:t>
            </a:r>
            <a:r>
              <a:rPr lang="en-US" sz="2000" b="1" i="1" baseline="30000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d</a:t>
            </a:r>
            <a:r>
              <a:rPr lang="en-US" sz="2000" b="1" baseline="30000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+1</a:t>
            </a:r>
            <a:r>
              <a:rPr lang="en-US" sz="2000" b="1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 – 1 = 7</a:t>
            </a:r>
            <a:endParaRPr lang="en-AU" sz="2000" b="1" dirty="0">
              <a:solidFill>
                <a:srgbClr val="3333CC"/>
              </a:solidFill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62000" y="4191000"/>
            <a:ext cx="7010400" cy="2152710"/>
            <a:chOff x="762000" y="4191000"/>
            <a:chExt cx="7010400" cy="2152710"/>
          </a:xfrm>
        </p:grpSpPr>
        <p:sp>
          <p:nvSpPr>
            <p:cNvPr id="12295" name="Rectangle 36"/>
            <p:cNvSpPr>
              <a:spLocks noChangeArrowheads="1"/>
            </p:cNvSpPr>
            <p:nvPr/>
          </p:nvSpPr>
          <p:spPr bwMode="auto">
            <a:xfrm>
              <a:off x="2667000" y="5943600"/>
              <a:ext cx="3886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n = 7:	 d = floor(log</a:t>
              </a:r>
              <a:r>
                <a:rPr lang="en-US" sz="2000" b="1" baseline="-30000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2</a:t>
              </a:r>
              <a:r>
                <a:rPr lang="en-US" sz="2000" b="1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 </a:t>
              </a:r>
              <a:r>
                <a:rPr lang="en-US" sz="2000" b="1" i="1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7</a:t>
              </a:r>
              <a:r>
                <a:rPr lang="en-US" sz="2000" b="1" dirty="0">
                  <a:solidFill>
                    <a:srgbClr val="3333CC"/>
                  </a:solidFill>
                  <a:latin typeface="Arial Narrow" pitchFamily="34" charset="0"/>
                  <a:cs typeface="Times New Roman" pitchFamily="18" charset="0"/>
                </a:rPr>
                <a:t>) = 2</a:t>
              </a:r>
              <a:endParaRPr lang="en-AU" sz="2000" b="1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endParaRPr>
            </a:p>
          </p:txBody>
        </p:sp>
        <p:grpSp>
          <p:nvGrpSpPr>
            <p:cNvPr id="12296" name="Group 37"/>
            <p:cNvGrpSpPr>
              <a:grpSpLocks/>
            </p:cNvGrpSpPr>
            <p:nvPr/>
          </p:nvGrpSpPr>
          <p:grpSpPr bwMode="auto">
            <a:xfrm>
              <a:off x="2743200" y="4191000"/>
              <a:ext cx="5029200" cy="1493838"/>
              <a:chOff x="1632" y="1296"/>
              <a:chExt cx="3168" cy="941"/>
            </a:xfrm>
          </p:grpSpPr>
          <p:sp>
            <p:nvSpPr>
              <p:cNvPr id="12321" name="Line 38"/>
              <p:cNvSpPr>
                <a:spLocks noChangeShapeType="1"/>
              </p:cNvSpPr>
              <p:nvPr/>
            </p:nvSpPr>
            <p:spPr bwMode="auto">
              <a:xfrm>
                <a:off x="1632" y="1776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Line 39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Line 40"/>
              <p:cNvSpPr>
                <a:spLocks noChangeShapeType="1"/>
              </p:cNvSpPr>
              <p:nvPr/>
            </p:nvSpPr>
            <p:spPr bwMode="auto">
              <a:xfrm>
                <a:off x="2400" y="139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Text Box 41"/>
              <p:cNvSpPr txBox="1">
                <a:spLocks noChangeArrowheads="1"/>
              </p:cNvSpPr>
              <p:nvPr/>
            </p:nvSpPr>
            <p:spPr bwMode="auto">
              <a:xfrm>
                <a:off x="4320" y="1296"/>
                <a:ext cx="4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>
                    <a:solidFill>
                      <a:schemeClr val="tx2"/>
                    </a:solidFill>
                  </a:rPr>
                  <a:t>depth 0</a:t>
                </a:r>
              </a:p>
            </p:txBody>
          </p:sp>
          <p:sp>
            <p:nvSpPr>
              <p:cNvPr id="12325" name="Text Box 42"/>
              <p:cNvSpPr txBox="1">
                <a:spLocks noChangeArrowheads="1"/>
              </p:cNvSpPr>
              <p:nvPr/>
            </p:nvSpPr>
            <p:spPr bwMode="auto">
              <a:xfrm>
                <a:off x="4320" y="1680"/>
                <a:ext cx="4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>
                    <a:solidFill>
                      <a:schemeClr val="tx2"/>
                    </a:solidFill>
                  </a:rPr>
                  <a:t>depth 1</a:t>
                </a:r>
              </a:p>
            </p:txBody>
          </p:sp>
          <p:sp>
            <p:nvSpPr>
              <p:cNvPr id="12326" name="Text Box 43"/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4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>
                    <a:solidFill>
                      <a:schemeClr val="tx2"/>
                    </a:solidFill>
                  </a:rPr>
                  <a:t>depth 2</a:t>
                </a:r>
              </a:p>
            </p:txBody>
          </p:sp>
        </p:grpSp>
        <p:sp>
          <p:nvSpPr>
            <p:cNvPr id="12297" name="Rectangle 44"/>
            <p:cNvSpPr>
              <a:spLocks noChangeArrowheads="1"/>
            </p:cNvSpPr>
            <p:nvPr/>
          </p:nvSpPr>
          <p:spPr bwMode="auto">
            <a:xfrm>
              <a:off x="1828800" y="4200525"/>
              <a:ext cx="304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45"/>
            <p:cNvSpPr>
              <a:spLocks noChangeShapeType="1"/>
            </p:cNvSpPr>
            <p:nvPr/>
          </p:nvSpPr>
          <p:spPr bwMode="auto">
            <a:xfrm>
              <a:off x="1981200" y="4352925"/>
              <a:ext cx="198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Text Box 46"/>
            <p:cNvSpPr txBox="1">
              <a:spLocks noChangeArrowheads="1"/>
            </p:cNvSpPr>
            <p:nvPr/>
          </p:nvSpPr>
          <p:spPr bwMode="auto">
            <a:xfrm>
              <a:off x="3429000" y="5419725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E</a:t>
              </a:r>
            </a:p>
          </p:txBody>
        </p:sp>
        <p:sp>
          <p:nvSpPr>
            <p:cNvPr id="12300" name="Line 47"/>
            <p:cNvSpPr>
              <a:spLocks noChangeShapeType="1"/>
            </p:cNvSpPr>
            <p:nvPr/>
          </p:nvSpPr>
          <p:spPr bwMode="auto">
            <a:xfrm>
              <a:off x="4267200" y="564832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48"/>
            <p:cNvSpPr>
              <a:spLocks noChangeShapeType="1"/>
            </p:cNvSpPr>
            <p:nvPr/>
          </p:nvSpPr>
          <p:spPr bwMode="auto">
            <a:xfrm>
              <a:off x="3505200" y="564832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Text Box 49"/>
            <p:cNvSpPr txBox="1">
              <a:spLocks noChangeArrowheads="1"/>
            </p:cNvSpPr>
            <p:nvPr/>
          </p:nvSpPr>
          <p:spPr bwMode="auto">
            <a:xfrm>
              <a:off x="2895600" y="4810125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B</a:t>
              </a:r>
            </a:p>
          </p:txBody>
        </p:sp>
        <p:sp>
          <p:nvSpPr>
            <p:cNvPr id="12303" name="Text Box 50"/>
            <p:cNvSpPr txBox="1">
              <a:spLocks noChangeArrowheads="1"/>
            </p:cNvSpPr>
            <p:nvPr/>
          </p:nvSpPr>
          <p:spPr bwMode="auto">
            <a:xfrm>
              <a:off x="3962400" y="4191000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A</a:t>
              </a:r>
            </a:p>
          </p:txBody>
        </p:sp>
        <p:sp>
          <p:nvSpPr>
            <p:cNvPr id="12304" name="Text Box 51"/>
            <p:cNvSpPr txBox="1">
              <a:spLocks noChangeArrowheads="1"/>
            </p:cNvSpPr>
            <p:nvPr/>
          </p:nvSpPr>
          <p:spPr bwMode="auto">
            <a:xfrm>
              <a:off x="4495800" y="5410200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F</a:t>
              </a:r>
            </a:p>
          </p:txBody>
        </p:sp>
        <p:sp>
          <p:nvSpPr>
            <p:cNvPr id="12305" name="Line 52"/>
            <p:cNvSpPr>
              <a:spLocks noChangeShapeType="1"/>
            </p:cNvSpPr>
            <p:nvPr/>
          </p:nvSpPr>
          <p:spPr bwMode="auto">
            <a:xfrm>
              <a:off x="5334000" y="56388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53"/>
            <p:cNvSpPr>
              <a:spLocks noChangeShapeType="1"/>
            </p:cNvSpPr>
            <p:nvPr/>
          </p:nvSpPr>
          <p:spPr bwMode="auto">
            <a:xfrm>
              <a:off x="4572000" y="56388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Text Box 54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C</a:t>
              </a:r>
            </a:p>
          </p:txBody>
        </p:sp>
        <p:sp>
          <p:nvSpPr>
            <p:cNvPr id="12308" name="Text Box 55"/>
            <p:cNvSpPr txBox="1">
              <a:spLocks noChangeArrowheads="1"/>
            </p:cNvSpPr>
            <p:nvPr/>
          </p:nvSpPr>
          <p:spPr bwMode="auto">
            <a:xfrm>
              <a:off x="5562600" y="5410200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G</a:t>
              </a:r>
            </a:p>
          </p:txBody>
        </p:sp>
        <p:sp>
          <p:nvSpPr>
            <p:cNvPr id="12309" name="Line 56"/>
            <p:cNvSpPr>
              <a:spLocks noChangeShapeType="1"/>
            </p:cNvSpPr>
            <p:nvPr/>
          </p:nvSpPr>
          <p:spPr bwMode="auto">
            <a:xfrm>
              <a:off x="5638800" y="56388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57"/>
            <p:cNvSpPr>
              <a:spLocks noChangeShapeType="1"/>
            </p:cNvSpPr>
            <p:nvPr/>
          </p:nvSpPr>
          <p:spPr bwMode="auto">
            <a:xfrm>
              <a:off x="4800600" y="4429125"/>
              <a:ext cx="6858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58"/>
            <p:cNvSpPr>
              <a:spLocks noChangeShapeType="1"/>
            </p:cNvSpPr>
            <p:nvPr/>
          </p:nvSpPr>
          <p:spPr bwMode="auto">
            <a:xfrm>
              <a:off x="5867400" y="5038725"/>
              <a:ext cx="152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59"/>
            <p:cNvSpPr>
              <a:spLocks noChangeShapeType="1"/>
            </p:cNvSpPr>
            <p:nvPr/>
          </p:nvSpPr>
          <p:spPr bwMode="auto">
            <a:xfrm flipH="1">
              <a:off x="4953000" y="5038725"/>
              <a:ext cx="152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60"/>
            <p:cNvSpPr>
              <a:spLocks noChangeShapeType="1"/>
            </p:cNvSpPr>
            <p:nvPr/>
          </p:nvSpPr>
          <p:spPr bwMode="auto">
            <a:xfrm>
              <a:off x="3733800" y="5048250"/>
              <a:ext cx="152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61"/>
            <p:cNvSpPr>
              <a:spLocks noChangeShapeType="1"/>
            </p:cNvSpPr>
            <p:nvPr/>
          </p:nvSpPr>
          <p:spPr bwMode="auto">
            <a:xfrm flipH="1">
              <a:off x="3352800" y="4429125"/>
              <a:ext cx="6858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62"/>
            <p:cNvSpPr>
              <a:spLocks noChangeShapeType="1"/>
            </p:cNvSpPr>
            <p:nvPr/>
          </p:nvSpPr>
          <p:spPr bwMode="auto">
            <a:xfrm>
              <a:off x="6400800" y="56388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AutoShape 64"/>
            <p:cNvSpPr>
              <a:spLocks noChangeArrowheads="1"/>
            </p:cNvSpPr>
            <p:nvPr/>
          </p:nvSpPr>
          <p:spPr bwMode="auto">
            <a:xfrm>
              <a:off x="762000" y="4724400"/>
              <a:ext cx="1298575" cy="685800"/>
            </a:xfrm>
            <a:prstGeom prst="wedgeRectCallout">
              <a:avLst>
                <a:gd name="adj1" fmla="val 95231"/>
                <a:gd name="adj2" fmla="val 24074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36000" tIns="0" rIns="36000" bIns="0"/>
            <a:lstStyle/>
            <a:p>
              <a:pPr algn="ctr" eaLnBrk="0" hangingPunct="0"/>
              <a:r>
                <a:rPr lang="en-GB" sz="2000">
                  <a:solidFill>
                    <a:srgbClr val="008000"/>
                  </a:solidFill>
                </a:rPr>
                <a:t>Fully</a:t>
              </a:r>
            </a:p>
            <a:p>
              <a:pPr algn="ctr" eaLnBrk="0" hangingPunct="0"/>
              <a:r>
                <a:rPr lang="en-GB" sz="2000">
                  <a:solidFill>
                    <a:srgbClr val="008000"/>
                  </a:solidFill>
                </a:rPr>
                <a:t>balanced</a:t>
              </a:r>
              <a:endParaRPr lang="en-GB" sz="2000">
                <a:solidFill>
                  <a:srgbClr val="008000"/>
                </a:solidFill>
                <a:cs typeface="Times New Roman" pitchFamily="18" charset="0"/>
              </a:endParaRPr>
            </a:p>
          </p:txBody>
        </p:sp>
        <p:sp>
          <p:nvSpPr>
            <p:cNvPr id="12317" name="Text Box 65"/>
            <p:cNvSpPr txBox="1">
              <a:spLocks noChangeArrowheads="1"/>
            </p:cNvSpPr>
            <p:nvPr/>
          </p:nvSpPr>
          <p:spPr bwMode="auto">
            <a:xfrm>
              <a:off x="2362200" y="5400675"/>
              <a:ext cx="914400" cy="314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D</a:t>
              </a:r>
            </a:p>
          </p:txBody>
        </p:sp>
        <p:sp>
          <p:nvSpPr>
            <p:cNvPr id="12318" name="Line 66"/>
            <p:cNvSpPr>
              <a:spLocks noChangeShapeType="1"/>
            </p:cNvSpPr>
            <p:nvPr/>
          </p:nvSpPr>
          <p:spPr bwMode="auto">
            <a:xfrm>
              <a:off x="3200400" y="562927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67"/>
            <p:cNvSpPr>
              <a:spLocks noChangeShapeType="1"/>
            </p:cNvSpPr>
            <p:nvPr/>
          </p:nvSpPr>
          <p:spPr bwMode="auto">
            <a:xfrm>
              <a:off x="2438400" y="562927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68"/>
            <p:cNvSpPr>
              <a:spLocks noChangeShapeType="1"/>
            </p:cNvSpPr>
            <p:nvPr/>
          </p:nvSpPr>
          <p:spPr bwMode="auto">
            <a:xfrm flipH="1">
              <a:off x="2819400" y="5029200"/>
              <a:ext cx="152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928670"/>
            <a:ext cx="5715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Node and tree depths (6)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28802"/>
            <a:ext cx="8305800" cy="1428760"/>
          </a:xfrm>
        </p:spPr>
        <p:txBody>
          <a:bodyPr/>
          <a:lstStyle/>
          <a:p>
            <a:pPr marL="381000" indent="-381000" eaLnBrk="1" hangingPunct="1"/>
            <a:r>
              <a:rPr lang="en-US" sz="2400" dirty="0" smtClean="0">
                <a:cs typeface="Times New Roman" pitchFamily="18" charset="0"/>
              </a:rPr>
              <a:t>A binary tree of depth </a:t>
            </a:r>
            <a:r>
              <a:rPr lang="en-US" sz="2400" i="1" dirty="0" smtClean="0">
                <a:cs typeface="Times New Roman" pitchFamily="18" charset="0"/>
              </a:rPr>
              <a:t>d</a:t>
            </a:r>
            <a:r>
              <a:rPr lang="en-US" sz="2400" dirty="0" smtClean="0">
                <a:cs typeface="Times New Roman" pitchFamily="18" charset="0"/>
              </a:rPr>
              <a:t> is </a:t>
            </a:r>
            <a:r>
              <a:rPr lang="en-US" sz="2400" b="1" dirty="0" smtClean="0">
                <a:cs typeface="Times New Roman" pitchFamily="18" charset="0"/>
              </a:rPr>
              <a:t>ill-balanced</a:t>
            </a:r>
            <a:r>
              <a:rPr lang="en-US" sz="2400" dirty="0" smtClean="0">
                <a:cs typeface="Times New Roman" pitchFamily="18" charset="0"/>
              </a:rPr>
              <a:t> if any node at depths 0, 1, …, </a:t>
            </a:r>
            <a:r>
              <a:rPr lang="en-US" sz="2400" i="1" dirty="0" smtClean="0">
                <a:cs typeface="Times New Roman" pitchFamily="18" charset="0"/>
              </a:rPr>
              <a:t>d</a:t>
            </a:r>
            <a:r>
              <a:rPr lang="en-US" sz="2400" dirty="0" smtClean="0">
                <a:cs typeface="Times New Roman" pitchFamily="18" charset="0"/>
              </a:rPr>
              <a:t>–2 has only one or no child (i.e., nodes are not fully occupied at </a:t>
            </a:r>
            <a:r>
              <a:rPr lang="en-US" sz="2400" i="1" dirty="0" smtClean="0">
                <a:cs typeface="Times New Roman" pitchFamily="18" charset="0"/>
              </a:rPr>
              <a:t>d</a:t>
            </a:r>
            <a:r>
              <a:rPr lang="en-US" sz="2400" dirty="0" smtClean="0">
                <a:cs typeface="Times New Roman" pitchFamily="18" charset="0"/>
              </a:rPr>
              <a:t>–1).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41C7AA-2225-4588-B4AD-E01195804885}" type="slidenum">
              <a:rPr lang="en-AU"/>
              <a:pPr>
                <a:defRPr/>
              </a:pPr>
              <a:t>12</a:t>
            </a:fld>
            <a:endParaRPr lang="en-AU" dirty="0"/>
          </a:p>
        </p:txBody>
      </p:sp>
      <p:grpSp>
        <p:nvGrpSpPr>
          <p:cNvPr id="13318" name="Group 4"/>
          <p:cNvGrpSpPr>
            <a:grpSpLocks/>
          </p:cNvGrpSpPr>
          <p:nvPr/>
        </p:nvGrpSpPr>
        <p:grpSpPr bwMode="auto">
          <a:xfrm>
            <a:off x="2667000" y="4057650"/>
            <a:ext cx="5029200" cy="2103438"/>
            <a:chOff x="1632" y="2592"/>
            <a:chExt cx="3168" cy="1325"/>
          </a:xfrm>
        </p:grpSpPr>
        <p:sp>
          <p:nvSpPr>
            <p:cNvPr id="13340" name="Line 5"/>
            <p:cNvSpPr>
              <a:spLocks noChangeShapeType="1"/>
            </p:cNvSpPr>
            <p:nvPr/>
          </p:nvSpPr>
          <p:spPr bwMode="auto">
            <a:xfrm>
              <a:off x="1632" y="3072"/>
              <a:ext cx="26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6"/>
            <p:cNvSpPr>
              <a:spLocks noChangeShapeType="1"/>
            </p:cNvSpPr>
            <p:nvPr/>
          </p:nvSpPr>
          <p:spPr bwMode="auto">
            <a:xfrm>
              <a:off x="1632" y="3456"/>
              <a:ext cx="26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7"/>
            <p:cNvSpPr>
              <a:spLocks noChangeShapeType="1"/>
            </p:cNvSpPr>
            <p:nvPr/>
          </p:nvSpPr>
          <p:spPr bwMode="auto">
            <a:xfrm>
              <a:off x="1632" y="3840"/>
              <a:ext cx="26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8"/>
            <p:cNvSpPr>
              <a:spLocks noChangeShapeType="1"/>
            </p:cNvSpPr>
            <p:nvPr/>
          </p:nvSpPr>
          <p:spPr bwMode="auto">
            <a:xfrm>
              <a:off x="3024" y="2688"/>
              <a:ext cx="124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Text Box 9"/>
            <p:cNvSpPr txBox="1">
              <a:spLocks noChangeArrowheads="1"/>
            </p:cNvSpPr>
            <p:nvPr/>
          </p:nvSpPr>
          <p:spPr bwMode="auto">
            <a:xfrm>
              <a:off x="4320" y="2592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>
                  <a:solidFill>
                    <a:schemeClr val="tx2"/>
                  </a:solidFill>
                </a:rPr>
                <a:t>depth 0</a:t>
              </a:r>
            </a:p>
          </p:txBody>
        </p:sp>
        <p:sp>
          <p:nvSpPr>
            <p:cNvPr id="13345" name="Text Box 10"/>
            <p:cNvSpPr txBox="1">
              <a:spLocks noChangeArrowheads="1"/>
            </p:cNvSpPr>
            <p:nvPr/>
          </p:nvSpPr>
          <p:spPr bwMode="auto">
            <a:xfrm>
              <a:off x="4320" y="2976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>
                  <a:solidFill>
                    <a:schemeClr val="tx2"/>
                  </a:solidFill>
                </a:rPr>
                <a:t>depth 1</a:t>
              </a:r>
            </a:p>
          </p:txBody>
        </p:sp>
        <p:sp>
          <p:nvSpPr>
            <p:cNvPr id="13346" name="Text Box 11"/>
            <p:cNvSpPr txBox="1">
              <a:spLocks noChangeArrowheads="1"/>
            </p:cNvSpPr>
            <p:nvPr/>
          </p:nvSpPr>
          <p:spPr bwMode="auto">
            <a:xfrm>
              <a:off x="4320" y="3360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>
                  <a:solidFill>
                    <a:schemeClr val="tx2"/>
                  </a:solidFill>
                </a:rPr>
                <a:t>depth 2</a:t>
              </a:r>
            </a:p>
          </p:txBody>
        </p:sp>
        <p:sp>
          <p:nvSpPr>
            <p:cNvPr id="13347" name="Text Box 12"/>
            <p:cNvSpPr txBox="1">
              <a:spLocks noChangeArrowheads="1"/>
            </p:cNvSpPr>
            <p:nvPr/>
          </p:nvSpPr>
          <p:spPr bwMode="auto">
            <a:xfrm>
              <a:off x="4320" y="3744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>
                  <a:solidFill>
                    <a:schemeClr val="tx2"/>
                  </a:solidFill>
                </a:rPr>
                <a:t>depth 3</a:t>
              </a:r>
            </a:p>
          </p:txBody>
        </p:sp>
      </p:grpSp>
      <p:sp>
        <p:nvSpPr>
          <p:cNvPr id="13319" name="Text Box 14"/>
          <p:cNvSpPr txBox="1">
            <a:spLocks noChangeArrowheads="1"/>
          </p:cNvSpPr>
          <p:nvPr/>
        </p:nvSpPr>
        <p:spPr bwMode="auto">
          <a:xfrm>
            <a:off x="2819400" y="52673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M</a:t>
            </a:r>
          </a:p>
        </p:txBody>
      </p:sp>
      <p:sp>
        <p:nvSpPr>
          <p:cNvPr id="13320" name="Line 15"/>
          <p:cNvSpPr>
            <a:spLocks noChangeShapeType="1"/>
          </p:cNvSpPr>
          <p:nvPr/>
        </p:nvSpPr>
        <p:spPr bwMode="auto">
          <a:xfrm>
            <a:off x="3657600" y="54959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16"/>
          <p:cNvSpPr>
            <a:spLocks noChangeShapeType="1"/>
          </p:cNvSpPr>
          <p:nvPr/>
        </p:nvSpPr>
        <p:spPr bwMode="auto">
          <a:xfrm>
            <a:off x="2895600" y="54959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Text Box 17"/>
          <p:cNvSpPr txBox="1">
            <a:spLocks noChangeArrowheads="1"/>
          </p:cNvSpPr>
          <p:nvPr/>
        </p:nvSpPr>
        <p:spPr bwMode="auto">
          <a:xfrm>
            <a:off x="3352800" y="46577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K</a:t>
            </a:r>
          </a:p>
        </p:txBody>
      </p:sp>
      <p:sp>
        <p:nvSpPr>
          <p:cNvPr id="13323" name="Text Box 18"/>
          <p:cNvSpPr txBox="1">
            <a:spLocks noChangeArrowheads="1"/>
          </p:cNvSpPr>
          <p:nvPr/>
        </p:nvSpPr>
        <p:spPr bwMode="auto">
          <a:xfrm>
            <a:off x="3886200" y="52673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N</a:t>
            </a:r>
          </a:p>
        </p:txBody>
      </p:sp>
      <p:sp>
        <p:nvSpPr>
          <p:cNvPr id="13324" name="Line 19"/>
          <p:cNvSpPr>
            <a:spLocks noChangeShapeType="1"/>
          </p:cNvSpPr>
          <p:nvPr/>
        </p:nvSpPr>
        <p:spPr bwMode="auto">
          <a:xfrm>
            <a:off x="3962400" y="54959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20"/>
          <p:cNvSpPr>
            <a:spLocks noChangeShapeType="1"/>
          </p:cNvSpPr>
          <p:nvPr/>
        </p:nvSpPr>
        <p:spPr bwMode="auto">
          <a:xfrm>
            <a:off x="4191000" y="489585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21"/>
          <p:cNvSpPr>
            <a:spLocks noChangeShapeType="1"/>
          </p:cNvSpPr>
          <p:nvPr/>
        </p:nvSpPr>
        <p:spPr bwMode="auto">
          <a:xfrm flipH="1">
            <a:off x="3276600" y="489585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22"/>
          <p:cNvSpPr txBox="1">
            <a:spLocks noChangeArrowheads="1"/>
          </p:cNvSpPr>
          <p:nvPr/>
        </p:nvSpPr>
        <p:spPr bwMode="auto">
          <a:xfrm>
            <a:off x="4419600" y="58769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P</a:t>
            </a:r>
          </a:p>
        </p:txBody>
      </p:sp>
      <p:sp>
        <p:nvSpPr>
          <p:cNvPr id="13328" name="Line 23"/>
          <p:cNvSpPr>
            <a:spLocks noChangeShapeType="1"/>
          </p:cNvSpPr>
          <p:nvPr/>
        </p:nvSpPr>
        <p:spPr bwMode="auto">
          <a:xfrm>
            <a:off x="4495800" y="61055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24"/>
          <p:cNvSpPr>
            <a:spLocks noChangeShapeType="1"/>
          </p:cNvSpPr>
          <p:nvPr/>
        </p:nvSpPr>
        <p:spPr bwMode="auto">
          <a:xfrm>
            <a:off x="4724400" y="550545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25"/>
          <p:cNvSpPr>
            <a:spLocks noChangeShapeType="1"/>
          </p:cNvSpPr>
          <p:nvPr/>
        </p:nvSpPr>
        <p:spPr bwMode="auto">
          <a:xfrm>
            <a:off x="5257800" y="61055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26"/>
          <p:cNvSpPr txBox="1">
            <a:spLocks noChangeArrowheads="1"/>
          </p:cNvSpPr>
          <p:nvPr/>
        </p:nvSpPr>
        <p:spPr bwMode="auto">
          <a:xfrm>
            <a:off x="5486400" y="46577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L</a:t>
            </a:r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5562600" y="48863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Line 28"/>
          <p:cNvSpPr>
            <a:spLocks noChangeShapeType="1"/>
          </p:cNvSpPr>
          <p:nvPr/>
        </p:nvSpPr>
        <p:spPr bwMode="auto">
          <a:xfrm>
            <a:off x="6324600" y="48863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876800" y="40386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J</a:t>
            </a:r>
          </a:p>
        </p:txBody>
      </p:sp>
      <p:sp>
        <p:nvSpPr>
          <p:cNvPr id="13335" name="Line 30"/>
          <p:cNvSpPr>
            <a:spLocks noChangeShapeType="1"/>
          </p:cNvSpPr>
          <p:nvPr/>
        </p:nvSpPr>
        <p:spPr bwMode="auto">
          <a:xfrm>
            <a:off x="5715000" y="4276725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 flipH="1">
            <a:off x="3810000" y="4276725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Rectangle 32"/>
          <p:cNvSpPr>
            <a:spLocks noChangeArrowheads="1"/>
          </p:cNvSpPr>
          <p:nvPr/>
        </p:nvSpPr>
        <p:spPr bwMode="auto">
          <a:xfrm>
            <a:off x="1752600" y="40481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33"/>
          <p:cNvSpPr>
            <a:spLocks noChangeShapeType="1"/>
          </p:cNvSpPr>
          <p:nvPr/>
        </p:nvSpPr>
        <p:spPr bwMode="auto">
          <a:xfrm>
            <a:off x="1905000" y="4200525"/>
            <a:ext cx="297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9" name="AutoShape 35"/>
          <p:cNvSpPr>
            <a:spLocks noChangeArrowheads="1"/>
          </p:cNvSpPr>
          <p:nvPr/>
        </p:nvSpPr>
        <p:spPr bwMode="auto">
          <a:xfrm>
            <a:off x="838200" y="4972050"/>
            <a:ext cx="1295400" cy="346075"/>
          </a:xfrm>
          <a:prstGeom prst="wedgeRectCallout">
            <a:avLst>
              <a:gd name="adj1" fmla="val 82843"/>
              <a:gd name="adj2" fmla="val -20644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ill-balanced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071546"/>
            <a:ext cx="57150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Node and tree depths (7)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928802"/>
            <a:ext cx="8929718" cy="1371600"/>
          </a:xfrm>
        </p:spPr>
        <p:txBody>
          <a:bodyPr/>
          <a:lstStyle/>
          <a:p>
            <a:pPr marL="381000" indent="-381000" eaLnBrk="1" hangingPunct="1"/>
            <a:r>
              <a:rPr lang="en-US" sz="2000" dirty="0" smtClean="0">
                <a:cs typeface="Times New Roman" pitchFamily="18" charset="0"/>
              </a:rPr>
              <a:t>An ill-balanced binary tree of depth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 could have as few as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+1 nodes. Conversely:</a:t>
            </a:r>
          </a:p>
          <a:p>
            <a:pPr marL="381000" indent="-381000" eaLnBrk="1" hangingPunct="1">
              <a:spcBef>
                <a:spcPts val="9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Max. depth (</a:t>
            </a:r>
            <a:r>
              <a:rPr lang="en-US" sz="2000" dirty="0" err="1" smtClean="0">
                <a:cs typeface="Times New Roman" pitchFamily="18" charset="0"/>
              </a:rPr>
              <a:t>d</a:t>
            </a:r>
            <a:r>
              <a:rPr lang="en-US" sz="2000" baseline="-25000" dirty="0" err="1" smtClean="0">
                <a:cs typeface="Times New Roman" pitchFamily="18" charset="0"/>
              </a:rPr>
              <a:t>max</a:t>
            </a:r>
            <a:r>
              <a:rPr lang="en-US" sz="2000" dirty="0" smtClean="0">
                <a:cs typeface="Times New Roman" pitchFamily="18" charset="0"/>
              </a:rPr>
              <a:t>) of ill-balanced binary tree, of size </a:t>
            </a:r>
            <a:r>
              <a:rPr lang="en-US" sz="2000" i="1" dirty="0" smtClean="0">
                <a:cs typeface="Times New Roman" pitchFamily="18" charset="0"/>
              </a:rPr>
              <a:t>n, </a:t>
            </a:r>
            <a:r>
              <a:rPr lang="en-US" sz="2000" dirty="0" smtClean="0">
                <a:cs typeface="Times New Roman" pitchFamily="18" charset="0"/>
              </a:rPr>
              <a:t>can be</a:t>
            </a:r>
            <a:r>
              <a:rPr lang="en-US" sz="2000" i="1" dirty="0" smtClean="0">
                <a:cs typeface="Times New Roman" pitchFamily="18" charset="0"/>
              </a:rPr>
              <a:t>:</a:t>
            </a:r>
            <a:r>
              <a:rPr lang="en-US" sz="2000" dirty="0" smtClean="0">
                <a:cs typeface="Times New Roman" pitchFamily="18" charset="0"/>
              </a:rPr>
              <a:t>  </a:t>
            </a:r>
            <a:r>
              <a:rPr lang="en-US" sz="2000" dirty="0" err="1" smtClean="0">
                <a:cs typeface="Times New Roman" pitchFamily="18" charset="0"/>
              </a:rPr>
              <a:t>d</a:t>
            </a:r>
            <a:r>
              <a:rPr lang="en-US" sz="2000" baseline="-25000" dirty="0" err="1" smtClean="0">
                <a:cs typeface="Times New Roman" pitchFamily="18" charset="0"/>
              </a:rPr>
              <a:t>max</a:t>
            </a:r>
            <a:r>
              <a:rPr lang="en-US" sz="2000" dirty="0" smtClean="0">
                <a:cs typeface="Times New Roman" pitchFamily="18" charset="0"/>
              </a:rPr>
              <a:t> = 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–1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1090" y="6400800"/>
            <a:ext cx="64291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E6CF2DE-0039-42F2-93C3-E4FBC6D0BBC2}" type="slidenum">
              <a:rPr lang="en-AU"/>
              <a:pPr>
                <a:defRPr/>
              </a:pPr>
              <a:t>13</a:t>
            </a:fld>
            <a:endParaRPr lang="en-AU" dirty="0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2971800" y="5715000"/>
            <a:ext cx="41148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7162800" y="55626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800">
                <a:solidFill>
                  <a:schemeClr val="tx2"/>
                </a:solidFill>
              </a:rPr>
              <a:t>depth 3</a:t>
            </a:r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2971800" y="4495800"/>
            <a:ext cx="41148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2971800" y="5105400"/>
            <a:ext cx="41148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3733800" y="3886200"/>
            <a:ext cx="33528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7162800" y="37338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800">
                <a:solidFill>
                  <a:schemeClr val="tx2"/>
                </a:solidFill>
              </a:rPr>
              <a:t>depth 0</a:t>
            </a:r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7162800" y="43434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800">
                <a:solidFill>
                  <a:schemeClr val="tx2"/>
                </a:solidFill>
              </a:rPr>
              <a:t>depth 1</a:t>
            </a:r>
          </a:p>
        </p:txBody>
      </p:sp>
      <p:sp>
        <p:nvSpPr>
          <p:cNvPr id="14349" name="Text Box 11"/>
          <p:cNvSpPr txBox="1">
            <a:spLocks noChangeArrowheads="1"/>
          </p:cNvSpPr>
          <p:nvPr/>
        </p:nvSpPr>
        <p:spPr bwMode="auto">
          <a:xfrm>
            <a:off x="7162800" y="49530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800">
                <a:solidFill>
                  <a:schemeClr val="tx2"/>
                </a:solidFill>
              </a:rPr>
              <a:t>depth 2</a:t>
            </a:r>
          </a:p>
        </p:txBody>
      </p:sp>
      <p:sp>
        <p:nvSpPr>
          <p:cNvPr id="14350" name="AutoShape 12"/>
          <p:cNvSpPr>
            <a:spLocks noChangeArrowheads="1"/>
          </p:cNvSpPr>
          <p:nvPr/>
        </p:nvSpPr>
        <p:spPr bwMode="auto">
          <a:xfrm>
            <a:off x="1066800" y="5153025"/>
            <a:ext cx="1295400" cy="609600"/>
          </a:xfrm>
          <a:prstGeom prst="wedgeRectCallout">
            <a:avLst>
              <a:gd name="adj1" fmla="val 86764"/>
              <a:gd name="adj2" fmla="val -35417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very ill-balanced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1981200" y="37433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2133600" y="38957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auto">
          <a:xfrm>
            <a:off x="3124200" y="37338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S</a:t>
            </a: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3657600" y="43434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T</a:t>
            </a:r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>
            <a:off x="3733800" y="45720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>
            <a:off x="3962400" y="3971925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3200400" y="39624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4191000" y="494347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U</a:t>
            </a:r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>
            <a:off x="4267200" y="51720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>
            <a:off x="4495800" y="457200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4724400" y="554355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V</a:t>
            </a:r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4800600" y="577215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Line 26"/>
          <p:cNvSpPr>
            <a:spLocks noChangeShapeType="1"/>
          </p:cNvSpPr>
          <p:nvPr/>
        </p:nvSpPr>
        <p:spPr bwMode="auto">
          <a:xfrm>
            <a:off x="5029200" y="5172075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Line 27"/>
          <p:cNvSpPr>
            <a:spLocks noChangeShapeType="1"/>
          </p:cNvSpPr>
          <p:nvPr/>
        </p:nvSpPr>
        <p:spPr bwMode="auto">
          <a:xfrm>
            <a:off x="5562600" y="57626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Rectangle 28"/>
          <p:cNvSpPr>
            <a:spLocks noChangeArrowheads="1"/>
          </p:cNvSpPr>
          <p:nvPr/>
        </p:nvSpPr>
        <p:spPr bwMode="auto">
          <a:xfrm>
            <a:off x="4191000" y="3352800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d = 3:	 n = d + 1 = 4</a:t>
            </a:r>
            <a:endParaRPr lang="en-AU" sz="2000" b="1" dirty="0">
              <a:solidFill>
                <a:srgbClr val="3333CC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4366" name="Rectangle 29"/>
          <p:cNvSpPr>
            <a:spLocks noChangeArrowheads="1"/>
          </p:cNvSpPr>
          <p:nvPr/>
        </p:nvSpPr>
        <p:spPr bwMode="auto">
          <a:xfrm>
            <a:off x="1981200" y="5943600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n = 4:	 </a:t>
            </a:r>
            <a:r>
              <a:rPr lang="en-US" sz="2000" b="1" dirty="0" err="1" smtClean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d</a:t>
            </a:r>
            <a:r>
              <a:rPr lang="en-US" sz="2000" b="1" baseline="-25000" dirty="0" err="1" smtClean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max</a:t>
            </a:r>
            <a:r>
              <a:rPr lang="en-US" sz="2000" b="1" dirty="0" smtClean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3333CC"/>
                </a:solidFill>
                <a:latin typeface="Arial Narrow" pitchFamily="34" charset="0"/>
                <a:cs typeface="Times New Roman" pitchFamily="18" charset="0"/>
              </a:rPr>
              <a:t>= n - 1 = 3</a:t>
            </a:r>
            <a:endParaRPr lang="en-AU" sz="2000" b="1" dirty="0">
              <a:solidFill>
                <a:srgbClr val="3333CC"/>
              </a:solidFill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5867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</a:t>
            </a:r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tree </a:t>
            </a:r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traversal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988840"/>
            <a:ext cx="8786874" cy="4392488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Binary tree </a:t>
            </a:r>
            <a:r>
              <a:rPr lang="en-US" sz="2400" b="1" dirty="0" smtClean="0">
                <a:cs typeface="Times New Roman" pitchFamily="18" charset="0"/>
              </a:rPr>
              <a:t>traversal</a:t>
            </a:r>
            <a:r>
              <a:rPr lang="en-US" sz="2400" dirty="0" smtClean="0">
                <a:cs typeface="Times New Roman" pitchFamily="18" charset="0"/>
              </a:rPr>
              <a:t>: Visit all nodes (elements) of the tree in some predetermined order </a:t>
            </a:r>
            <a:r>
              <a:rPr lang="en-US" sz="2000" dirty="0" smtClean="0">
                <a:cs typeface="Times New Roman" pitchFamily="18" charset="0"/>
              </a:rPr>
              <a:t>(i.e., visit per node once and only once).</a:t>
            </a:r>
          </a:p>
          <a:p>
            <a:pPr marL="781050" lvl="1" indent="-381000" eaLnBrk="1" hangingPunct="1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M</a:t>
            </a:r>
            <a:r>
              <a:rPr lang="en-US" sz="2200" dirty="0" smtClean="0">
                <a:cs typeface="Times New Roman" pitchFamily="18" charset="0"/>
              </a:rPr>
              <a:t>ust (1) visit root node,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smtClean="0">
                <a:cs typeface="Times New Roman" pitchFamily="18" charset="0"/>
              </a:rPr>
              <a:t>; 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         (2) traverse the left </a:t>
            </a:r>
            <a:r>
              <a:rPr lang="en-US" sz="2200" dirty="0" err="1" smtClean="0">
                <a:cs typeface="Times New Roman" pitchFamily="18" charset="0"/>
              </a:rPr>
              <a:t>subtree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smtClean="0">
                <a:cs typeface="Times New Roman" pitchFamily="18" charset="0"/>
              </a:rPr>
              <a:t>and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        (3) traverse the right </a:t>
            </a:r>
            <a:r>
              <a:rPr lang="en-US" sz="2200" dirty="0" err="1" smtClean="0">
                <a:cs typeface="Times New Roman" pitchFamily="18" charset="0"/>
              </a:rPr>
              <a:t>subtree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smtClean="0">
                <a:cs typeface="Times New Roman" pitchFamily="18" charset="0"/>
              </a:rPr>
              <a:t>. 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But </a:t>
            </a:r>
            <a:r>
              <a:rPr lang="en-US" sz="2200" b="1" dirty="0" smtClean="0">
                <a:solidFill>
                  <a:srgbClr val="3333CC"/>
                </a:solidFill>
                <a:cs typeface="Times New Roman" pitchFamily="18" charset="0"/>
              </a:rPr>
              <a:t>in which order</a:t>
            </a:r>
            <a:r>
              <a:rPr lang="en-US" sz="2200" dirty="0" smtClean="0">
                <a:cs typeface="Times New Roman" pitchFamily="18" charset="0"/>
              </a:rPr>
              <a:t>?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200" b="1" dirty="0" smtClean="0">
                <a:solidFill>
                  <a:srgbClr val="0000FF"/>
                </a:solidFill>
                <a:cs typeface="Times New Roman" pitchFamily="18" charset="0"/>
              </a:rPr>
              <a:t>Pre-order</a:t>
            </a:r>
            <a:r>
              <a:rPr lang="en-US" sz="2200" dirty="0" smtClean="0">
                <a:cs typeface="Times New Roman" pitchFamily="18" charset="0"/>
              </a:rPr>
              <a:t> traversal (</a:t>
            </a:r>
            <a:r>
              <a:rPr lang="en-US" sz="2200" i="1" dirty="0" smtClean="0">
                <a:cs typeface="Times New Roman" pitchFamily="18" charset="0"/>
              </a:rPr>
              <a:t>R-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l-r</a:t>
            </a:r>
            <a:r>
              <a:rPr lang="en-US" sz="2200" dirty="0" smtClean="0">
                <a:cs typeface="Times New Roman" pitchFamily="18" charset="0"/>
              </a:rPr>
              <a:t>): Visit the root node 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R, then traverse the left </a:t>
            </a:r>
            <a:r>
              <a:rPr lang="en-US" sz="2200" dirty="0" err="1" smtClean="0">
                <a:cs typeface="Times New Roman" pitchFamily="18" charset="0"/>
              </a:rPr>
              <a:t>subtree</a:t>
            </a:r>
            <a:r>
              <a:rPr lang="en-US" sz="2200" dirty="0" smtClean="0">
                <a:cs typeface="Times New Roman" pitchFamily="18" charset="0"/>
              </a:rPr>
              <a:t>, and finally 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traverse the right </a:t>
            </a:r>
            <a:r>
              <a:rPr lang="en-US" sz="2200" dirty="0" err="1" smtClean="0">
                <a:cs typeface="Times New Roman" pitchFamily="18" charset="0"/>
              </a:rPr>
              <a:t>subtree</a:t>
            </a:r>
            <a:r>
              <a:rPr lang="en-US" sz="2200" dirty="0" smtClean="0">
                <a:cs typeface="Times New Roman" pitchFamily="18" charset="0"/>
              </a:rPr>
              <a:t>.</a:t>
            </a:r>
          </a:p>
          <a:p>
            <a:pPr marL="381000" indent="-381000">
              <a:lnSpc>
                <a:spcPct val="90000"/>
              </a:lnSpc>
            </a:pPr>
            <a:r>
              <a:rPr lang="en-US" sz="2200" b="1" dirty="0" smtClean="0">
                <a:solidFill>
                  <a:srgbClr val="0000FF"/>
                </a:solidFill>
                <a:cs typeface="Times New Roman" pitchFamily="18" charset="0"/>
              </a:rPr>
              <a:t>In-order</a:t>
            </a:r>
            <a:r>
              <a:rPr lang="en-US" sz="2200" dirty="0" smtClean="0">
                <a:cs typeface="Times New Roman" pitchFamily="18" charset="0"/>
              </a:rPr>
              <a:t> traversal 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l-</a:t>
            </a:r>
            <a:r>
              <a:rPr lang="en-US" sz="2200" i="1" dirty="0" smtClean="0">
                <a:cs typeface="Times New Roman" pitchFamily="18" charset="0"/>
              </a:rPr>
              <a:t>R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en-US" sz="2200" dirty="0" smtClean="0">
                <a:cs typeface="Times New Roman" pitchFamily="18" charset="0"/>
              </a:rPr>
              <a:t>): Traverse the left </a:t>
            </a:r>
            <a:r>
              <a:rPr lang="en-US" sz="2200" dirty="0" err="1" smtClean="0">
                <a:cs typeface="Times New Roman" pitchFamily="18" charset="0"/>
              </a:rPr>
              <a:t>subtree</a:t>
            </a:r>
            <a:r>
              <a:rPr lang="en-US" sz="2200" dirty="0" smtClean="0">
                <a:cs typeface="Times New Roman" pitchFamily="18" charset="0"/>
              </a:rPr>
              <a:t>, then visit the root node R, and finally traverse the right </a:t>
            </a:r>
            <a:r>
              <a:rPr lang="en-US" sz="2200" dirty="0" err="1" smtClean="0">
                <a:cs typeface="Times New Roman" pitchFamily="18" charset="0"/>
              </a:rPr>
              <a:t>subtree</a:t>
            </a:r>
            <a:r>
              <a:rPr lang="en-US" sz="2200" dirty="0" smtClean="0">
                <a:cs typeface="Times New Roman" pitchFamily="18" charset="0"/>
              </a:rPr>
              <a:t>.</a:t>
            </a:r>
          </a:p>
          <a:p>
            <a:pPr marL="381000" indent="-381000">
              <a:lnSpc>
                <a:spcPct val="90000"/>
              </a:lnSpc>
            </a:pPr>
            <a:r>
              <a:rPr lang="en-US" sz="2200" b="1" dirty="0" smtClean="0">
                <a:solidFill>
                  <a:srgbClr val="0000FF"/>
                </a:solidFill>
                <a:cs typeface="Times New Roman" pitchFamily="18" charset="0"/>
              </a:rPr>
              <a:t>Post-order</a:t>
            </a:r>
            <a:r>
              <a:rPr lang="en-US" sz="2200" dirty="0" smtClean="0">
                <a:cs typeface="Times New Roman" pitchFamily="18" charset="0"/>
              </a:rPr>
              <a:t> traversal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l-r</a:t>
            </a:r>
            <a:r>
              <a:rPr lang="en-US" sz="2200" i="1" dirty="0" smtClean="0">
                <a:cs typeface="Times New Roman" pitchFamily="18" charset="0"/>
              </a:rPr>
              <a:t>-R</a:t>
            </a:r>
            <a:r>
              <a:rPr lang="en-US" sz="2200" dirty="0" smtClean="0">
                <a:cs typeface="Times New Roman" pitchFamily="18" charset="0"/>
              </a:rPr>
              <a:t>): Traverse the left </a:t>
            </a:r>
            <a:r>
              <a:rPr lang="en-US" sz="2200" dirty="0" err="1" smtClean="0">
                <a:cs typeface="Times New Roman" pitchFamily="18" charset="0"/>
              </a:rPr>
              <a:t>subtree</a:t>
            </a:r>
            <a:r>
              <a:rPr lang="en-US" sz="2200" dirty="0" smtClean="0">
                <a:cs typeface="Times New Roman" pitchFamily="18" charset="0"/>
              </a:rPr>
              <a:t>, then traverse the right </a:t>
            </a:r>
            <a:r>
              <a:rPr lang="en-US" sz="2200" dirty="0" err="1" smtClean="0">
                <a:cs typeface="Times New Roman" pitchFamily="18" charset="0"/>
              </a:rPr>
              <a:t>subtree</a:t>
            </a:r>
            <a:r>
              <a:rPr lang="en-US" sz="2200" dirty="0" smtClean="0">
                <a:cs typeface="Times New Roman" pitchFamily="18" charset="0"/>
              </a:rPr>
              <a:t>, and finally visit the root node.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1090" y="6400800"/>
            <a:ext cx="64291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DC9EA8-BF5E-4695-977C-A6AE246A6AE1}" type="slidenum">
              <a:rPr lang="en-AU"/>
              <a:pPr>
                <a:defRPr/>
              </a:pPr>
              <a:t>14</a:t>
            </a:fld>
            <a:endParaRPr lang="en-AU" dirty="0"/>
          </a:p>
        </p:txBody>
      </p:sp>
      <p:sp>
        <p:nvSpPr>
          <p:cNvPr id="15366" name="Rounded Rectangle 6"/>
          <p:cNvSpPr>
            <a:spLocks noChangeArrowheads="1"/>
          </p:cNvSpPr>
          <p:nvPr/>
        </p:nvSpPr>
        <p:spPr bwMode="auto">
          <a:xfrm>
            <a:off x="7553971" y="3002280"/>
            <a:ext cx="357188" cy="285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91440"/>
          <a:lstStyle/>
          <a:p>
            <a:r>
              <a:rPr lang="en-US" sz="1800" dirty="0"/>
              <a:t>R</a:t>
            </a:r>
          </a:p>
        </p:txBody>
      </p:sp>
      <p:sp>
        <p:nvSpPr>
          <p:cNvPr id="15367" name="Isosceles Triangle 7"/>
          <p:cNvSpPr>
            <a:spLocks noChangeArrowheads="1"/>
          </p:cNvSpPr>
          <p:nvPr/>
        </p:nvSpPr>
        <p:spPr bwMode="auto">
          <a:xfrm>
            <a:off x="6839575" y="3549392"/>
            <a:ext cx="714396" cy="78581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tIns="0" bIns="360000" anchor="t" anchorCtr="0"/>
          <a:lstStyle/>
          <a:p>
            <a:r>
              <a:rPr lang="en-US" i="1" dirty="0" smtClean="0"/>
              <a:t>l</a:t>
            </a:r>
            <a:endParaRPr lang="en-US" i="1" dirty="0"/>
          </a:p>
        </p:txBody>
      </p:sp>
      <p:sp>
        <p:nvSpPr>
          <p:cNvPr id="15368" name="Isosceles Triangle 9"/>
          <p:cNvSpPr>
            <a:spLocks noChangeArrowheads="1"/>
          </p:cNvSpPr>
          <p:nvPr/>
        </p:nvSpPr>
        <p:spPr bwMode="auto">
          <a:xfrm>
            <a:off x="7910672" y="3573016"/>
            <a:ext cx="785812" cy="78581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tIns="0" bIns="457200"/>
          <a:lstStyle/>
          <a:p>
            <a:r>
              <a:rPr lang="en-US" i="1" dirty="0"/>
              <a:t>r</a:t>
            </a:r>
          </a:p>
        </p:txBody>
      </p:sp>
      <p:cxnSp>
        <p:nvCxnSpPr>
          <p:cNvPr id="15369" name="Straight Arrow Connector 11"/>
          <p:cNvCxnSpPr>
            <a:cxnSpLocks noChangeShapeType="1"/>
          </p:cNvCxnSpPr>
          <p:nvPr/>
        </p:nvCxnSpPr>
        <p:spPr bwMode="auto">
          <a:xfrm flipH="1">
            <a:off x="7196773" y="3288030"/>
            <a:ext cx="337185" cy="261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70" name="Straight Arrow Connector 13"/>
          <p:cNvCxnSpPr>
            <a:cxnSpLocks noChangeShapeType="1"/>
          </p:cNvCxnSpPr>
          <p:nvPr/>
        </p:nvCxnSpPr>
        <p:spPr bwMode="auto">
          <a:xfrm>
            <a:off x="7910672" y="3288029"/>
            <a:ext cx="333736" cy="261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8103844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 </a:t>
            </a:r>
            <a:r>
              <a:rPr lang="en-US" sz="3600" b="1" dirty="0">
                <a:solidFill>
                  <a:srgbClr val="FF3300"/>
                </a:solidFill>
                <a:latin typeface="Arial Black" panose="020B0A04020102020204" pitchFamily="34" charset="0"/>
              </a:rPr>
              <a:t>pre-order</a:t>
            </a:r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 traversal (1)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928802"/>
            <a:ext cx="7820025" cy="1438275"/>
          </a:xfrm>
        </p:spPr>
        <p:txBody>
          <a:bodyPr/>
          <a:lstStyle/>
          <a:p>
            <a:pPr marL="381000" indent="-381000" eaLnBrk="1" hangingPunct="1"/>
            <a:r>
              <a:rPr lang="en-US" sz="2800" dirty="0" smtClean="0">
                <a:cs typeface="Times New Roman" pitchFamily="18" charset="0"/>
              </a:rPr>
              <a:t>Schematic for pre-order traversal (</a:t>
            </a:r>
            <a:r>
              <a:rPr lang="en-US" sz="2800" i="1" dirty="0" smtClean="0">
                <a:cs typeface="Times New Roman" pitchFamily="18" charset="0"/>
              </a:rPr>
              <a:t>R-l-r</a:t>
            </a:r>
            <a:r>
              <a:rPr lang="en-US" sz="2800" dirty="0" smtClean="0">
                <a:cs typeface="Times New Roman" pitchFamily="18" charset="0"/>
              </a:rPr>
              <a:t>):  Visit the root node first, then traverse the left </a:t>
            </a:r>
            <a:r>
              <a:rPr lang="en-US" sz="2800" dirty="0" err="1" smtClean="0">
                <a:cs typeface="Times New Roman" pitchFamily="18" charset="0"/>
              </a:rPr>
              <a:t>subtree</a:t>
            </a:r>
            <a:r>
              <a:rPr lang="en-US" sz="2800" dirty="0" smtClean="0">
                <a:cs typeface="Times New Roman" pitchFamily="18" charset="0"/>
              </a:rPr>
              <a:t>, and finally traverse the right </a:t>
            </a:r>
            <a:r>
              <a:rPr lang="en-US" sz="2800" dirty="0" err="1" smtClean="0">
                <a:cs typeface="Times New Roman" pitchFamily="18" charset="0"/>
              </a:rPr>
              <a:t>subtree</a:t>
            </a:r>
            <a:r>
              <a:rPr lang="en-US" sz="2800" dirty="0" smtClean="0">
                <a:cs typeface="Times New Roman" pitchFamily="18" charset="0"/>
              </a:rPr>
              <a:t>.</a:t>
            </a:r>
            <a:endParaRPr lang="en-AU" sz="2800" dirty="0" smtClean="0">
              <a:cs typeface="Times New Roman" pitchFamily="18" charset="0"/>
            </a:endParaRPr>
          </a:p>
          <a:p>
            <a:pPr marL="381000" indent="-381000" eaLnBrk="1" hangingPunct="1"/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1090" y="6400800"/>
            <a:ext cx="64291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B0AE13-50F9-45B6-964D-BC1181A13CFD}" type="slidenum">
              <a:rPr lang="en-AU"/>
              <a:pPr>
                <a:defRPr/>
              </a:pPr>
              <a:t>15</a:t>
            </a:fld>
            <a:endParaRPr lang="en-AU" dirty="0"/>
          </a:p>
        </p:txBody>
      </p:sp>
      <p:grpSp>
        <p:nvGrpSpPr>
          <p:cNvPr id="16390" name="Group 312"/>
          <p:cNvGrpSpPr>
            <a:grpSpLocks/>
          </p:cNvGrpSpPr>
          <p:nvPr/>
        </p:nvGrpSpPr>
        <p:grpSpPr bwMode="auto">
          <a:xfrm>
            <a:off x="3000375" y="3786188"/>
            <a:ext cx="4492625" cy="2225675"/>
            <a:chOff x="770" y="1430"/>
            <a:chExt cx="2830" cy="1402"/>
          </a:xfrm>
        </p:grpSpPr>
        <p:sp>
          <p:nvSpPr>
            <p:cNvPr id="16392" name="Text Box 109"/>
            <p:cNvSpPr txBox="1">
              <a:spLocks noChangeArrowheads="1"/>
            </p:cNvSpPr>
            <p:nvPr/>
          </p:nvSpPr>
          <p:spPr bwMode="auto">
            <a:xfrm>
              <a:off x="1897" y="143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GB" sz="2000"/>
            </a:p>
          </p:txBody>
        </p:sp>
        <p:sp>
          <p:nvSpPr>
            <p:cNvPr id="16393" name="Freeform 110"/>
            <p:cNvSpPr>
              <a:spLocks/>
            </p:cNvSpPr>
            <p:nvPr/>
          </p:nvSpPr>
          <p:spPr bwMode="auto">
            <a:xfrm>
              <a:off x="770" y="1853"/>
              <a:ext cx="1306" cy="979"/>
            </a:xfrm>
            <a:custGeom>
              <a:avLst/>
              <a:gdLst>
                <a:gd name="T0" fmla="*/ 273 w 1306"/>
                <a:gd name="T1" fmla="*/ 0 h 979"/>
                <a:gd name="T2" fmla="*/ 1033 w 1306"/>
                <a:gd name="T3" fmla="*/ 0 h 979"/>
                <a:gd name="T4" fmla="*/ 1306 w 1306"/>
                <a:gd name="T5" fmla="*/ 979 h 979"/>
                <a:gd name="T6" fmla="*/ 0 w 1306"/>
                <a:gd name="T7" fmla="*/ 979 h 979"/>
                <a:gd name="T8" fmla="*/ 273 w 1306"/>
                <a:gd name="T9" fmla="*/ 0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6"/>
                <a:gd name="T16" fmla="*/ 0 h 979"/>
                <a:gd name="T17" fmla="*/ 1306 w 130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6" h="979">
                  <a:moveTo>
                    <a:pt x="273" y="0"/>
                  </a:moveTo>
                  <a:lnTo>
                    <a:pt x="1033" y="0"/>
                  </a:lnTo>
                  <a:lnTo>
                    <a:pt x="1306" y="979"/>
                  </a:lnTo>
                  <a:lnTo>
                    <a:pt x="0" y="97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Freeform 111"/>
            <p:cNvSpPr>
              <a:spLocks/>
            </p:cNvSpPr>
            <p:nvPr/>
          </p:nvSpPr>
          <p:spPr bwMode="auto">
            <a:xfrm>
              <a:off x="2294" y="1853"/>
              <a:ext cx="1306" cy="979"/>
            </a:xfrm>
            <a:custGeom>
              <a:avLst/>
              <a:gdLst>
                <a:gd name="T0" fmla="*/ 272 w 1306"/>
                <a:gd name="T1" fmla="*/ 0 h 979"/>
                <a:gd name="T2" fmla="*/ 1033 w 1306"/>
                <a:gd name="T3" fmla="*/ 0 h 979"/>
                <a:gd name="T4" fmla="*/ 1306 w 1306"/>
                <a:gd name="T5" fmla="*/ 979 h 979"/>
                <a:gd name="T6" fmla="*/ 0 w 1306"/>
                <a:gd name="T7" fmla="*/ 979 h 979"/>
                <a:gd name="T8" fmla="*/ 272 w 1306"/>
                <a:gd name="T9" fmla="*/ 0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6"/>
                <a:gd name="T16" fmla="*/ 0 h 979"/>
                <a:gd name="T17" fmla="*/ 1306 w 130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6" h="979">
                  <a:moveTo>
                    <a:pt x="272" y="0"/>
                  </a:moveTo>
                  <a:lnTo>
                    <a:pt x="1033" y="0"/>
                  </a:lnTo>
                  <a:lnTo>
                    <a:pt x="1306" y="979"/>
                  </a:lnTo>
                  <a:lnTo>
                    <a:pt x="0" y="97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98"/>
            <p:cNvSpPr>
              <a:spLocks noChangeShapeType="1"/>
            </p:cNvSpPr>
            <p:nvPr/>
          </p:nvSpPr>
          <p:spPr bwMode="auto">
            <a:xfrm flipH="1">
              <a:off x="1417" y="1580"/>
              <a:ext cx="528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99"/>
            <p:cNvSpPr>
              <a:spLocks noChangeShapeType="1"/>
            </p:cNvSpPr>
            <p:nvPr/>
          </p:nvSpPr>
          <p:spPr bwMode="auto">
            <a:xfrm>
              <a:off x="2425" y="1574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3" name="Freeform 300"/>
          <p:cNvSpPr>
            <a:spLocks/>
          </p:cNvSpPr>
          <p:nvPr/>
        </p:nvSpPr>
        <p:spPr bwMode="auto">
          <a:xfrm>
            <a:off x="3143250" y="3643313"/>
            <a:ext cx="4114800" cy="2400300"/>
          </a:xfrm>
          <a:custGeom>
            <a:avLst/>
            <a:gdLst>
              <a:gd name="T0" fmla="*/ 2147483647 w 2592"/>
              <a:gd name="T1" fmla="*/ 0 h 1512"/>
              <a:gd name="T2" fmla="*/ 2147483647 w 2592"/>
              <a:gd name="T3" fmla="*/ 2147483647 h 1512"/>
              <a:gd name="T4" fmla="*/ 2147483647 w 2592"/>
              <a:gd name="T5" fmla="*/ 2147483647 h 1512"/>
              <a:gd name="T6" fmla="*/ 2147483647 w 2592"/>
              <a:gd name="T7" fmla="*/ 2147483647 h 1512"/>
              <a:gd name="T8" fmla="*/ 2147483647 w 2592"/>
              <a:gd name="T9" fmla="*/ 2147483647 h 1512"/>
              <a:gd name="T10" fmla="*/ 2147483647 w 2592"/>
              <a:gd name="T11" fmla="*/ 2147483647 h 1512"/>
              <a:gd name="T12" fmla="*/ 2147483647 w 2592"/>
              <a:gd name="T13" fmla="*/ 2147483647 h 1512"/>
              <a:gd name="T14" fmla="*/ 2147483647 w 2592"/>
              <a:gd name="T15" fmla="*/ 2147483647 h 1512"/>
              <a:gd name="T16" fmla="*/ 2147483647 w 2592"/>
              <a:gd name="T17" fmla="*/ 2147483647 h 1512"/>
              <a:gd name="T18" fmla="*/ 2147483647 w 2592"/>
              <a:gd name="T19" fmla="*/ 2147483647 h 1512"/>
              <a:gd name="T20" fmla="*/ 2147483647 w 2592"/>
              <a:gd name="T21" fmla="*/ 0 h 15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592"/>
              <a:gd name="T34" fmla="*/ 0 h 1512"/>
              <a:gd name="T35" fmla="*/ 2592 w 2592"/>
              <a:gd name="T36" fmla="*/ 1512 h 15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592" h="1512">
                <a:moveTo>
                  <a:pt x="1008" y="0"/>
                </a:moveTo>
                <a:cubicBezTo>
                  <a:pt x="1244" y="64"/>
                  <a:pt x="1480" y="128"/>
                  <a:pt x="1344" y="240"/>
                </a:cubicBezTo>
                <a:cubicBezTo>
                  <a:pt x="1208" y="352"/>
                  <a:pt x="384" y="488"/>
                  <a:pt x="192" y="672"/>
                </a:cubicBezTo>
                <a:cubicBezTo>
                  <a:pt x="0" y="856"/>
                  <a:pt x="72" y="1224"/>
                  <a:pt x="192" y="1344"/>
                </a:cubicBezTo>
                <a:cubicBezTo>
                  <a:pt x="312" y="1464"/>
                  <a:pt x="792" y="1496"/>
                  <a:pt x="912" y="1392"/>
                </a:cubicBezTo>
                <a:cubicBezTo>
                  <a:pt x="1032" y="1288"/>
                  <a:pt x="776" y="840"/>
                  <a:pt x="912" y="720"/>
                </a:cubicBezTo>
                <a:cubicBezTo>
                  <a:pt x="1048" y="600"/>
                  <a:pt x="1592" y="560"/>
                  <a:pt x="1728" y="672"/>
                </a:cubicBezTo>
                <a:cubicBezTo>
                  <a:pt x="1864" y="784"/>
                  <a:pt x="1608" y="1272"/>
                  <a:pt x="1728" y="1392"/>
                </a:cubicBezTo>
                <a:cubicBezTo>
                  <a:pt x="1848" y="1512"/>
                  <a:pt x="2328" y="1512"/>
                  <a:pt x="2448" y="1392"/>
                </a:cubicBezTo>
                <a:cubicBezTo>
                  <a:pt x="2568" y="1272"/>
                  <a:pt x="2592" y="904"/>
                  <a:pt x="2448" y="672"/>
                </a:cubicBezTo>
                <a:cubicBezTo>
                  <a:pt x="2304" y="440"/>
                  <a:pt x="1944" y="220"/>
                  <a:pt x="1584" y="0"/>
                </a:cubicBezTo>
              </a:path>
            </a:pathLst>
          </a:cu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7962928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 </a:t>
            </a:r>
            <a:r>
              <a:rPr lang="en-US" sz="3600" b="1" dirty="0">
                <a:solidFill>
                  <a:srgbClr val="FF3300"/>
                </a:solidFill>
                <a:latin typeface="Arial Black" panose="020B0A04020102020204" pitchFamily="34" charset="0"/>
              </a:rPr>
              <a:t>pre-order</a:t>
            </a:r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 traversal (2)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071678"/>
            <a:ext cx="4191000" cy="685800"/>
          </a:xfrm>
        </p:spPr>
        <p:txBody>
          <a:bodyPr/>
          <a:lstStyle/>
          <a:p>
            <a:pPr marL="381000" indent="-381000" eaLnBrk="1" hangingPunct="1"/>
            <a:r>
              <a:rPr lang="en-US" dirty="0" smtClean="0">
                <a:cs typeface="Times New Roman" pitchFamily="18" charset="0"/>
              </a:rPr>
              <a:t>Illustration (</a:t>
            </a:r>
            <a:r>
              <a:rPr lang="en-US" i="1" dirty="0" smtClean="0">
                <a:cs typeface="Times New Roman" pitchFamily="18" charset="0"/>
              </a:rPr>
              <a:t>R-l-r</a:t>
            </a:r>
            <a:r>
              <a:rPr lang="en-US" dirty="0" smtClean="0">
                <a:cs typeface="Times New Roman" pitchFamily="18" charset="0"/>
              </a:rPr>
              <a:t>): 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1090" y="6400800"/>
            <a:ext cx="64291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2A3FEF-B61A-4D03-9474-83750703710C}" type="slidenum">
              <a:rPr lang="en-AU"/>
              <a:pPr>
                <a:defRPr/>
              </a:pPr>
              <a:t>16</a:t>
            </a:fld>
            <a:endParaRPr lang="en-AU" dirty="0"/>
          </a:p>
        </p:txBody>
      </p:sp>
      <p:grpSp>
        <p:nvGrpSpPr>
          <p:cNvPr id="17414" name="Group 192"/>
          <p:cNvGrpSpPr>
            <a:grpSpLocks/>
          </p:cNvGrpSpPr>
          <p:nvPr/>
        </p:nvGrpSpPr>
        <p:grpSpPr bwMode="auto">
          <a:xfrm>
            <a:off x="3124200" y="3048000"/>
            <a:ext cx="4953000" cy="2143125"/>
            <a:chOff x="1632" y="1914"/>
            <a:chExt cx="3120" cy="1350"/>
          </a:xfrm>
        </p:grpSpPr>
        <p:sp>
          <p:nvSpPr>
            <p:cNvPr id="17417" name="Rectangle 193"/>
            <p:cNvSpPr>
              <a:spLocks noChangeArrowheads="1"/>
            </p:cNvSpPr>
            <p:nvPr/>
          </p:nvSpPr>
          <p:spPr bwMode="auto">
            <a:xfrm>
              <a:off x="1632" y="19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194"/>
            <p:cNvSpPr>
              <a:spLocks noChangeShapeType="1"/>
            </p:cNvSpPr>
            <p:nvPr/>
          </p:nvSpPr>
          <p:spPr bwMode="auto">
            <a:xfrm>
              <a:off x="1728" y="201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95"/>
            <p:cNvSpPr txBox="1">
              <a:spLocks noChangeArrowheads="1"/>
            </p:cNvSpPr>
            <p:nvPr/>
          </p:nvSpPr>
          <p:spPr bwMode="auto">
            <a:xfrm>
              <a:off x="2640" y="230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17420" name="Line 196"/>
            <p:cNvSpPr>
              <a:spLocks noChangeShapeType="1"/>
            </p:cNvSpPr>
            <p:nvPr/>
          </p:nvSpPr>
          <p:spPr bwMode="auto">
            <a:xfrm>
              <a:off x="3168" y="24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Text Box 197"/>
            <p:cNvSpPr txBox="1">
              <a:spLocks noChangeArrowheads="1"/>
            </p:cNvSpPr>
            <p:nvPr/>
          </p:nvSpPr>
          <p:spPr bwMode="auto">
            <a:xfrm>
              <a:off x="1872" y="268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17422" name="Text Box 198"/>
            <p:cNvSpPr txBox="1">
              <a:spLocks noChangeArrowheads="1"/>
            </p:cNvSpPr>
            <p:nvPr/>
          </p:nvSpPr>
          <p:spPr bwMode="auto">
            <a:xfrm>
              <a:off x="3024" y="19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17423" name="Text Box 199"/>
            <p:cNvSpPr txBox="1">
              <a:spLocks noChangeArrowheads="1"/>
            </p:cNvSpPr>
            <p:nvPr/>
          </p:nvSpPr>
          <p:spPr bwMode="auto">
            <a:xfrm>
              <a:off x="3792" y="229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17424" name="Text Box 200"/>
            <p:cNvSpPr txBox="1">
              <a:spLocks noChangeArrowheads="1"/>
            </p:cNvSpPr>
            <p:nvPr/>
          </p:nvSpPr>
          <p:spPr bwMode="auto">
            <a:xfrm>
              <a:off x="4176" y="268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17425" name="Line 201"/>
            <p:cNvSpPr>
              <a:spLocks noChangeShapeType="1"/>
            </p:cNvSpPr>
            <p:nvPr/>
          </p:nvSpPr>
          <p:spPr bwMode="auto">
            <a:xfrm>
              <a:off x="4704" y="282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202"/>
            <p:cNvSpPr>
              <a:spLocks noChangeShapeType="1"/>
            </p:cNvSpPr>
            <p:nvPr/>
          </p:nvSpPr>
          <p:spPr bwMode="auto">
            <a:xfrm>
              <a:off x="4224" y="282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203"/>
            <p:cNvSpPr>
              <a:spLocks noChangeShapeType="1"/>
            </p:cNvSpPr>
            <p:nvPr/>
          </p:nvSpPr>
          <p:spPr bwMode="auto">
            <a:xfrm>
              <a:off x="3552" y="20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04"/>
            <p:cNvSpPr>
              <a:spLocks noChangeShapeType="1"/>
            </p:cNvSpPr>
            <p:nvPr/>
          </p:nvSpPr>
          <p:spPr bwMode="auto">
            <a:xfrm>
              <a:off x="4320" y="244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05"/>
            <p:cNvSpPr>
              <a:spLocks noChangeShapeType="1"/>
            </p:cNvSpPr>
            <p:nvPr/>
          </p:nvSpPr>
          <p:spPr bwMode="auto">
            <a:xfrm flipH="1">
              <a:off x="3744" y="244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06"/>
            <p:cNvSpPr>
              <a:spLocks noChangeShapeType="1"/>
            </p:cNvSpPr>
            <p:nvPr/>
          </p:nvSpPr>
          <p:spPr bwMode="auto">
            <a:xfrm flipH="1">
              <a:off x="2256" y="244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07"/>
            <p:cNvSpPr>
              <a:spLocks noChangeShapeType="1"/>
            </p:cNvSpPr>
            <p:nvPr/>
          </p:nvSpPr>
          <p:spPr bwMode="auto">
            <a:xfrm flipH="1">
              <a:off x="2976" y="206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208"/>
            <p:cNvSpPr txBox="1">
              <a:spLocks noChangeArrowheads="1"/>
            </p:cNvSpPr>
            <p:nvPr/>
          </p:nvSpPr>
          <p:spPr bwMode="auto">
            <a:xfrm>
              <a:off x="2256" y="306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17433" name="Line 209"/>
            <p:cNvSpPr>
              <a:spLocks noChangeShapeType="1"/>
            </p:cNvSpPr>
            <p:nvPr/>
          </p:nvSpPr>
          <p:spPr bwMode="auto">
            <a:xfrm>
              <a:off x="2784" y="321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10"/>
            <p:cNvSpPr>
              <a:spLocks noChangeShapeType="1"/>
            </p:cNvSpPr>
            <p:nvPr/>
          </p:nvSpPr>
          <p:spPr bwMode="auto">
            <a:xfrm>
              <a:off x="2304" y="321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11"/>
            <p:cNvSpPr>
              <a:spLocks noChangeShapeType="1"/>
            </p:cNvSpPr>
            <p:nvPr/>
          </p:nvSpPr>
          <p:spPr bwMode="auto">
            <a:xfrm>
              <a:off x="2400" y="2832"/>
              <a:ext cx="9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212"/>
            <p:cNvSpPr>
              <a:spLocks noChangeShapeType="1"/>
            </p:cNvSpPr>
            <p:nvPr/>
          </p:nvSpPr>
          <p:spPr bwMode="auto">
            <a:xfrm>
              <a:off x="1920" y="28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Text Box 213"/>
            <p:cNvSpPr txBox="1">
              <a:spLocks noChangeArrowheads="1"/>
            </p:cNvSpPr>
            <p:nvPr/>
          </p:nvSpPr>
          <p:spPr bwMode="auto">
            <a:xfrm>
              <a:off x="3408" y="26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17438" name="Line 214"/>
            <p:cNvSpPr>
              <a:spLocks noChangeShapeType="1"/>
            </p:cNvSpPr>
            <p:nvPr/>
          </p:nvSpPr>
          <p:spPr bwMode="auto">
            <a:xfrm>
              <a:off x="3456" y="2838"/>
              <a:ext cx="0" cy="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215"/>
            <p:cNvSpPr>
              <a:spLocks noChangeShapeType="1"/>
            </p:cNvSpPr>
            <p:nvPr/>
          </p:nvSpPr>
          <p:spPr bwMode="auto">
            <a:xfrm>
              <a:off x="3936" y="28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7" name="Freeform 216"/>
          <p:cNvSpPr>
            <a:spLocks/>
          </p:cNvSpPr>
          <p:nvPr/>
        </p:nvSpPr>
        <p:spPr bwMode="auto">
          <a:xfrm>
            <a:off x="3860800" y="2895600"/>
            <a:ext cx="4216400" cy="2159000"/>
          </a:xfrm>
          <a:custGeom>
            <a:avLst/>
            <a:gdLst>
              <a:gd name="T0" fmla="*/ 2147483647 w 2656"/>
              <a:gd name="T1" fmla="*/ 0 h 1360"/>
              <a:gd name="T2" fmla="*/ 2147483647 w 2656"/>
              <a:gd name="T3" fmla="*/ 2147483647 h 1360"/>
              <a:gd name="T4" fmla="*/ 2147483647 w 2656"/>
              <a:gd name="T5" fmla="*/ 2147483647 h 1360"/>
              <a:gd name="T6" fmla="*/ 2147483647 w 2656"/>
              <a:gd name="T7" fmla="*/ 2147483647 h 1360"/>
              <a:gd name="T8" fmla="*/ 2147483647 w 2656"/>
              <a:gd name="T9" fmla="*/ 2147483647 h 1360"/>
              <a:gd name="T10" fmla="*/ 2147483647 w 2656"/>
              <a:gd name="T11" fmla="*/ 2147483647 h 1360"/>
              <a:gd name="T12" fmla="*/ 2147483647 w 2656"/>
              <a:gd name="T13" fmla="*/ 2147483647 h 1360"/>
              <a:gd name="T14" fmla="*/ 2147483647 w 2656"/>
              <a:gd name="T15" fmla="*/ 2147483647 h 1360"/>
              <a:gd name="T16" fmla="*/ 2147483647 w 2656"/>
              <a:gd name="T17" fmla="*/ 2147483647 h 1360"/>
              <a:gd name="T18" fmla="*/ 2147483647 w 2656"/>
              <a:gd name="T19" fmla="*/ 2147483647 h 1360"/>
              <a:gd name="T20" fmla="*/ 2147483647 w 2656"/>
              <a:gd name="T21" fmla="*/ 0 h 13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56"/>
              <a:gd name="T34" fmla="*/ 0 h 1360"/>
              <a:gd name="T35" fmla="*/ 2656 w 2656"/>
              <a:gd name="T36" fmla="*/ 1360 h 13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56" h="1360">
                <a:moveTo>
                  <a:pt x="928" y="0"/>
                </a:moveTo>
                <a:cubicBezTo>
                  <a:pt x="1080" y="48"/>
                  <a:pt x="1232" y="96"/>
                  <a:pt x="1216" y="192"/>
                </a:cubicBezTo>
                <a:cubicBezTo>
                  <a:pt x="1200" y="288"/>
                  <a:pt x="1024" y="448"/>
                  <a:pt x="832" y="576"/>
                </a:cubicBezTo>
                <a:cubicBezTo>
                  <a:pt x="640" y="704"/>
                  <a:pt x="128" y="832"/>
                  <a:pt x="64" y="960"/>
                </a:cubicBezTo>
                <a:cubicBezTo>
                  <a:pt x="0" y="1088"/>
                  <a:pt x="256" y="1360"/>
                  <a:pt x="448" y="1344"/>
                </a:cubicBezTo>
                <a:cubicBezTo>
                  <a:pt x="640" y="1328"/>
                  <a:pt x="960" y="992"/>
                  <a:pt x="1216" y="864"/>
                </a:cubicBezTo>
                <a:cubicBezTo>
                  <a:pt x="1472" y="736"/>
                  <a:pt x="1920" y="560"/>
                  <a:pt x="1984" y="576"/>
                </a:cubicBezTo>
                <a:cubicBezTo>
                  <a:pt x="2048" y="592"/>
                  <a:pt x="1536" y="896"/>
                  <a:pt x="1600" y="960"/>
                </a:cubicBezTo>
                <a:cubicBezTo>
                  <a:pt x="1664" y="1024"/>
                  <a:pt x="2216" y="1040"/>
                  <a:pt x="2368" y="960"/>
                </a:cubicBezTo>
                <a:cubicBezTo>
                  <a:pt x="2520" y="880"/>
                  <a:pt x="2656" y="640"/>
                  <a:pt x="2512" y="480"/>
                </a:cubicBezTo>
                <a:cubicBezTo>
                  <a:pt x="2368" y="320"/>
                  <a:pt x="1936" y="160"/>
                  <a:pt x="1504" y="0"/>
                </a:cubicBezTo>
              </a:path>
            </a:pathLst>
          </a:cu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ectangle 218"/>
          <p:cNvSpPr>
            <a:spLocks noChangeArrowheads="1"/>
          </p:cNvSpPr>
          <p:nvPr/>
        </p:nvSpPr>
        <p:spPr bwMode="auto">
          <a:xfrm>
            <a:off x="685800" y="53340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1800"/>
              </a:spcBef>
              <a:buFontTx/>
              <a:buChar char="•"/>
            </a:pPr>
            <a:r>
              <a:rPr lang="en-US">
                <a:latin typeface="Arial" charset="0"/>
                <a:cs typeface="Times New Roman" pitchFamily="18" charset="0"/>
              </a:rPr>
              <a:t>Result of pre-order traversal:</a:t>
            </a:r>
          </a:p>
          <a:p>
            <a:pPr marL="1130300" lvl="1" indent="-457200" eaLnBrk="0" hangingPunct="0">
              <a:spcBef>
                <a:spcPts val="1800"/>
              </a:spcBef>
            </a:pPr>
            <a:r>
              <a:rPr lang="en-US">
                <a:latin typeface="Arial" charset="0"/>
                <a:cs typeface="Times New Roman" pitchFamily="18" charset="0"/>
              </a:rPr>
              <a:t>	 </a:t>
            </a:r>
            <a:r>
              <a:rPr lang="en-US" b="1" i="1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lion, fox,</a:t>
            </a:r>
            <a:r>
              <a:rPr lang="en-US">
                <a:latin typeface="Arial" charset="0"/>
                <a:cs typeface="Times New Roman" pitchFamily="18" charset="0"/>
              </a:rPr>
              <a:t> </a:t>
            </a:r>
            <a:r>
              <a:rPr lang="en-US" b="1" i="1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cat, dog, rat, pig, tiger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8176422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 </a:t>
            </a:r>
            <a:r>
              <a:rPr lang="en-US" sz="3600" b="1" dirty="0" smtClean="0">
                <a:solidFill>
                  <a:srgbClr val="FF3300"/>
                </a:solidFill>
                <a:latin typeface="Arial Black" panose="020B0A04020102020204" pitchFamily="34" charset="0"/>
              </a:rPr>
              <a:t>pre-order</a:t>
            </a:r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 traversal (3)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28802"/>
            <a:ext cx="8786842" cy="4429156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tabLst>
                <a:tab pos="762000" algn="l"/>
                <a:tab pos="1333500" algn="l"/>
              </a:tabLst>
            </a:pPr>
            <a:r>
              <a:rPr lang="en-US" sz="2600" b="1" dirty="0" smtClean="0">
                <a:cs typeface="Times New Roman" pitchFamily="18" charset="0"/>
              </a:rPr>
              <a:t>Binary tree pre-order traversal algorithm</a:t>
            </a:r>
            <a:r>
              <a:rPr lang="en-US" sz="2600" dirty="0" smtClean="0">
                <a:cs typeface="Times New Roman" pitchFamily="18" charset="0"/>
              </a:rPr>
              <a:t> (generic):</a:t>
            </a:r>
            <a:br>
              <a:rPr lang="en-US" sz="2600" dirty="0" smtClean="0">
                <a:cs typeface="Times New Roman" pitchFamily="18" charset="0"/>
              </a:rPr>
            </a:br>
            <a:endParaRPr lang="en-US" sz="1400" dirty="0" smtClean="0">
              <a:cs typeface="Times New Roman" pitchFamily="18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400" dirty="0" smtClean="0">
                <a:cs typeface="Times New Roman" pitchFamily="18" charset="0"/>
              </a:rPr>
              <a:t>To traverse, in pre-order, the </a:t>
            </a:r>
            <a:r>
              <a:rPr lang="en-US" sz="2400" dirty="0" err="1" smtClean="0">
                <a:cs typeface="Times New Roman" pitchFamily="18" charset="0"/>
              </a:rPr>
              <a:t>subtree</a:t>
            </a:r>
            <a:r>
              <a:rPr lang="en-US" sz="2400" dirty="0" smtClean="0">
                <a:cs typeface="Times New Roman" pitchFamily="18" charset="0"/>
              </a:rPr>
              <a:t> whose root node is </a:t>
            </a:r>
            <a:r>
              <a:rPr lang="en-US" sz="2400" i="1" dirty="0" smtClean="0">
                <a:cs typeface="Times New Roman" pitchFamily="18" charset="0"/>
              </a:rPr>
              <a:t>top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781050" lvl="1" indent="-381000" eaLnBrk="1" hangingPunct="1">
              <a:lnSpc>
                <a:spcPct val="90000"/>
              </a:lnSpc>
              <a:spcBef>
                <a:spcPts val="900"/>
              </a:spcBef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1.	If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is not null: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  1.1.   Visit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  1.2.   Traverse, in pre-order,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’s left 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subtree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  1.3.   Traverse, in pre-order,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’s right 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subtree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2.	Terminate.</a:t>
            </a:r>
          </a:p>
          <a:p>
            <a:pPr marL="781050" lvl="1" indent="-381000" eaLnBrk="1" hangingPunct="1">
              <a:lnSpc>
                <a:spcPct val="90000"/>
              </a:lnSpc>
              <a:spcBef>
                <a:spcPts val="900"/>
              </a:spcBef>
              <a:buFontTx/>
              <a:buNone/>
              <a:tabLst>
                <a:tab pos="762000" algn="l"/>
                <a:tab pos="1333500" algn="l"/>
              </a:tabLst>
            </a:pPr>
            <a:endParaRPr lang="en-US" sz="14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381000" indent="-381000" eaLnBrk="1" hangingPunct="1">
              <a:lnSpc>
                <a:spcPct val="90000"/>
              </a:lnSpc>
              <a:tabLst>
                <a:tab pos="762000" algn="l"/>
                <a:tab pos="1333500" algn="l"/>
              </a:tabLst>
            </a:pPr>
            <a:r>
              <a:rPr lang="en-US" sz="2600" dirty="0" smtClean="0">
                <a:cs typeface="Times New Roman" pitchFamily="18" charset="0"/>
              </a:rPr>
              <a:t>This algorithm is </a:t>
            </a:r>
            <a:r>
              <a:rPr lang="en-US" sz="2600" b="1" dirty="0" smtClean="0">
                <a:cs typeface="Times New Roman" pitchFamily="18" charset="0"/>
              </a:rPr>
              <a:t>generic</a:t>
            </a:r>
            <a:r>
              <a:rPr lang="en-US" sz="2600" dirty="0" smtClean="0">
                <a:cs typeface="Times New Roman" pitchFamily="18" charset="0"/>
              </a:rPr>
              <a:t>: the meaning of “Visit …” in step 1.1 is left </a:t>
            </a:r>
            <a:r>
              <a:rPr lang="en-US" sz="2600" i="1" dirty="0" smtClean="0">
                <a:cs typeface="Times New Roman" pitchFamily="18" charset="0"/>
              </a:rPr>
              <a:t>open</a:t>
            </a:r>
            <a:r>
              <a:rPr lang="en-US" sz="2600" dirty="0" smtClean="0">
                <a:cs typeface="Times New Roman" pitchFamily="18" charset="0"/>
              </a:rPr>
              <a:t>.</a:t>
            </a:r>
          </a:p>
          <a:p>
            <a:pPr marL="381000" indent="-381000" eaLnBrk="1" hangingPunct="1">
              <a:lnSpc>
                <a:spcPct val="90000"/>
              </a:lnSpc>
              <a:tabLst>
                <a:tab pos="762000" algn="l"/>
                <a:tab pos="1333500" algn="l"/>
              </a:tabLst>
            </a:pPr>
            <a:r>
              <a:rPr lang="en-US" sz="2600" dirty="0" smtClean="0">
                <a:cs typeface="Times New Roman" pitchFamily="18" charset="0"/>
              </a:rPr>
              <a:t>Note that the algorithm is a recursive one.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3AD7A7-837C-47AE-B60B-ED89EEFC74BA}" type="slidenum">
              <a:rPr lang="en-AU"/>
              <a:pPr>
                <a:defRPr/>
              </a:pPr>
              <a:t>17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 </a:t>
            </a:r>
            <a:r>
              <a:rPr lang="en-US" sz="3600" b="1" dirty="0" smtClean="0">
                <a:solidFill>
                  <a:srgbClr val="FF3300"/>
                </a:solidFill>
                <a:latin typeface="Arial Black" panose="020B0A04020102020204" pitchFamily="34" charset="0"/>
              </a:rPr>
              <a:t>in-order</a:t>
            </a:r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 traversal (1)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8105804" cy="1371600"/>
          </a:xfrm>
        </p:spPr>
        <p:txBody>
          <a:bodyPr/>
          <a:lstStyle/>
          <a:p>
            <a:pPr marL="381000" indent="-381000" eaLnBrk="1" hangingPunct="1"/>
            <a:r>
              <a:rPr lang="en-US" sz="2600" dirty="0" smtClean="0">
                <a:cs typeface="Times New Roman" pitchFamily="18" charset="0"/>
              </a:rPr>
              <a:t>Schematic for in-order traversal (</a:t>
            </a:r>
            <a:r>
              <a:rPr lang="en-US" sz="2600" i="1" dirty="0" smtClean="0">
                <a:cs typeface="Times New Roman" pitchFamily="18" charset="0"/>
              </a:rPr>
              <a:t>l-R-r</a:t>
            </a:r>
            <a:r>
              <a:rPr lang="en-US" sz="2600" dirty="0" smtClean="0">
                <a:cs typeface="Times New Roman" pitchFamily="18" charset="0"/>
              </a:rPr>
              <a:t>): Traverse the left </a:t>
            </a:r>
            <a:r>
              <a:rPr lang="en-US" sz="2600" dirty="0" err="1" smtClean="0">
                <a:cs typeface="Times New Roman" pitchFamily="18" charset="0"/>
              </a:rPr>
              <a:t>subtree</a:t>
            </a:r>
            <a:r>
              <a:rPr lang="en-US" sz="2600" dirty="0" smtClean="0">
                <a:cs typeface="Times New Roman" pitchFamily="18" charset="0"/>
              </a:rPr>
              <a:t>, then visit the root node, and finally traverse the right </a:t>
            </a:r>
            <a:r>
              <a:rPr lang="en-US" sz="2600" dirty="0" err="1" smtClean="0">
                <a:cs typeface="Times New Roman" pitchFamily="18" charset="0"/>
              </a:rPr>
              <a:t>subtree</a:t>
            </a:r>
            <a:r>
              <a:rPr lang="en-US" sz="2600" dirty="0" smtClean="0">
                <a:cs typeface="Times New Roman" pitchFamily="18" charset="0"/>
              </a:rPr>
              <a:t>.</a:t>
            </a:r>
            <a:endParaRPr lang="en-AU" sz="2600" dirty="0" smtClean="0">
              <a:cs typeface="Times New Roman" pitchFamily="18" charset="0"/>
            </a:endParaRPr>
          </a:p>
          <a:p>
            <a:pPr marL="381000" indent="-381000" eaLnBrk="1" hangingPunct="1"/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43E6C5-CA31-409B-9C10-0A99C0E5D6A3}" type="slidenum">
              <a:rPr lang="en-AU"/>
              <a:pPr>
                <a:defRPr/>
              </a:pPr>
              <a:t>18</a:t>
            </a:fld>
            <a:endParaRPr lang="en-AU" dirty="0"/>
          </a:p>
        </p:txBody>
      </p:sp>
      <p:grpSp>
        <p:nvGrpSpPr>
          <p:cNvPr id="19460" name="Group 112"/>
          <p:cNvGrpSpPr>
            <a:grpSpLocks/>
          </p:cNvGrpSpPr>
          <p:nvPr/>
        </p:nvGrpSpPr>
        <p:grpSpPr bwMode="auto">
          <a:xfrm>
            <a:off x="2286000" y="4000500"/>
            <a:ext cx="4492625" cy="2225675"/>
            <a:chOff x="770" y="1582"/>
            <a:chExt cx="2830" cy="1402"/>
          </a:xfrm>
        </p:grpSpPr>
        <p:sp>
          <p:nvSpPr>
            <p:cNvPr id="19464" name="Text Box 106"/>
            <p:cNvSpPr txBox="1">
              <a:spLocks noChangeArrowheads="1"/>
            </p:cNvSpPr>
            <p:nvPr/>
          </p:nvSpPr>
          <p:spPr bwMode="auto">
            <a:xfrm>
              <a:off x="1897" y="158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GB" sz="2000"/>
            </a:p>
          </p:txBody>
        </p:sp>
        <p:sp>
          <p:nvSpPr>
            <p:cNvPr id="19465" name="Freeform 6"/>
            <p:cNvSpPr>
              <a:spLocks/>
            </p:cNvSpPr>
            <p:nvPr/>
          </p:nvSpPr>
          <p:spPr bwMode="auto">
            <a:xfrm>
              <a:off x="770" y="2005"/>
              <a:ext cx="1306" cy="979"/>
            </a:xfrm>
            <a:custGeom>
              <a:avLst/>
              <a:gdLst>
                <a:gd name="T0" fmla="*/ 273 w 1306"/>
                <a:gd name="T1" fmla="*/ 0 h 979"/>
                <a:gd name="T2" fmla="*/ 1033 w 1306"/>
                <a:gd name="T3" fmla="*/ 0 h 979"/>
                <a:gd name="T4" fmla="*/ 1306 w 1306"/>
                <a:gd name="T5" fmla="*/ 979 h 979"/>
                <a:gd name="T6" fmla="*/ 0 w 1306"/>
                <a:gd name="T7" fmla="*/ 979 h 979"/>
                <a:gd name="T8" fmla="*/ 273 w 1306"/>
                <a:gd name="T9" fmla="*/ 0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6"/>
                <a:gd name="T16" fmla="*/ 0 h 979"/>
                <a:gd name="T17" fmla="*/ 1306 w 130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6" h="979">
                  <a:moveTo>
                    <a:pt x="273" y="0"/>
                  </a:moveTo>
                  <a:lnTo>
                    <a:pt x="1033" y="0"/>
                  </a:lnTo>
                  <a:lnTo>
                    <a:pt x="1306" y="979"/>
                  </a:lnTo>
                  <a:lnTo>
                    <a:pt x="0" y="97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Freeform 7"/>
            <p:cNvSpPr>
              <a:spLocks/>
            </p:cNvSpPr>
            <p:nvPr/>
          </p:nvSpPr>
          <p:spPr bwMode="auto">
            <a:xfrm>
              <a:off x="2294" y="2005"/>
              <a:ext cx="1306" cy="979"/>
            </a:xfrm>
            <a:custGeom>
              <a:avLst/>
              <a:gdLst>
                <a:gd name="T0" fmla="*/ 272 w 1306"/>
                <a:gd name="T1" fmla="*/ 0 h 979"/>
                <a:gd name="T2" fmla="*/ 1033 w 1306"/>
                <a:gd name="T3" fmla="*/ 0 h 979"/>
                <a:gd name="T4" fmla="*/ 1306 w 1306"/>
                <a:gd name="T5" fmla="*/ 979 h 979"/>
                <a:gd name="T6" fmla="*/ 0 w 1306"/>
                <a:gd name="T7" fmla="*/ 979 h 979"/>
                <a:gd name="T8" fmla="*/ 272 w 1306"/>
                <a:gd name="T9" fmla="*/ 0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6"/>
                <a:gd name="T16" fmla="*/ 0 h 979"/>
                <a:gd name="T17" fmla="*/ 1306 w 130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6" h="979">
                  <a:moveTo>
                    <a:pt x="272" y="0"/>
                  </a:moveTo>
                  <a:lnTo>
                    <a:pt x="1033" y="0"/>
                  </a:lnTo>
                  <a:lnTo>
                    <a:pt x="1306" y="979"/>
                  </a:lnTo>
                  <a:lnTo>
                    <a:pt x="0" y="97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107"/>
            <p:cNvSpPr>
              <a:spLocks noChangeShapeType="1"/>
            </p:cNvSpPr>
            <p:nvPr/>
          </p:nvSpPr>
          <p:spPr bwMode="auto">
            <a:xfrm flipH="1">
              <a:off x="1417" y="1732"/>
              <a:ext cx="528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09"/>
            <p:cNvSpPr>
              <a:spLocks noChangeShapeType="1"/>
            </p:cNvSpPr>
            <p:nvPr/>
          </p:nvSpPr>
          <p:spPr bwMode="auto">
            <a:xfrm>
              <a:off x="2425" y="1726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1" name="Freeform 121"/>
          <p:cNvSpPr>
            <a:spLocks/>
          </p:cNvSpPr>
          <p:nvPr/>
        </p:nvSpPr>
        <p:spPr bwMode="auto">
          <a:xfrm>
            <a:off x="2571750" y="3571875"/>
            <a:ext cx="4025900" cy="2438400"/>
          </a:xfrm>
          <a:custGeom>
            <a:avLst/>
            <a:gdLst>
              <a:gd name="T0" fmla="*/ 2147483647 w 2536"/>
              <a:gd name="T1" fmla="*/ 0 h 1536"/>
              <a:gd name="T2" fmla="*/ 2147483647 w 2536"/>
              <a:gd name="T3" fmla="*/ 2147483647 h 1536"/>
              <a:gd name="T4" fmla="*/ 2147483647 w 2536"/>
              <a:gd name="T5" fmla="*/ 2147483647 h 1536"/>
              <a:gd name="T6" fmla="*/ 2147483647 w 2536"/>
              <a:gd name="T7" fmla="*/ 2147483647 h 1536"/>
              <a:gd name="T8" fmla="*/ 2147483647 w 2536"/>
              <a:gd name="T9" fmla="*/ 2147483647 h 1536"/>
              <a:gd name="T10" fmla="*/ 2147483647 w 2536"/>
              <a:gd name="T11" fmla="*/ 2147483647 h 1536"/>
              <a:gd name="T12" fmla="*/ 2147483647 w 2536"/>
              <a:gd name="T13" fmla="*/ 2147483647 h 1536"/>
              <a:gd name="T14" fmla="*/ 2147483647 w 2536"/>
              <a:gd name="T15" fmla="*/ 2147483647 h 1536"/>
              <a:gd name="T16" fmla="*/ 2147483647 w 2536"/>
              <a:gd name="T17" fmla="*/ 2147483647 h 1536"/>
              <a:gd name="T18" fmla="*/ 2147483647 w 2536"/>
              <a:gd name="T19" fmla="*/ 2147483647 h 1536"/>
              <a:gd name="T20" fmla="*/ 2147483647 w 2536"/>
              <a:gd name="T21" fmla="*/ 2147483647 h 1536"/>
              <a:gd name="T22" fmla="*/ 2147483647 w 2536"/>
              <a:gd name="T23" fmla="*/ 2147483647 h 1536"/>
              <a:gd name="T24" fmla="*/ 2147483647 w 2536"/>
              <a:gd name="T25" fmla="*/ 0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536"/>
              <a:gd name="T40" fmla="*/ 0 h 1536"/>
              <a:gd name="T41" fmla="*/ 2536 w 2536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536" h="1536">
                <a:moveTo>
                  <a:pt x="904" y="0"/>
                </a:moveTo>
                <a:cubicBezTo>
                  <a:pt x="640" y="296"/>
                  <a:pt x="376" y="592"/>
                  <a:pt x="232" y="816"/>
                </a:cubicBezTo>
                <a:cubicBezTo>
                  <a:pt x="88" y="1040"/>
                  <a:pt x="0" y="1224"/>
                  <a:pt x="40" y="1344"/>
                </a:cubicBezTo>
                <a:cubicBezTo>
                  <a:pt x="80" y="1464"/>
                  <a:pt x="328" y="1536"/>
                  <a:pt x="472" y="1536"/>
                </a:cubicBezTo>
                <a:cubicBezTo>
                  <a:pt x="616" y="1536"/>
                  <a:pt x="864" y="1464"/>
                  <a:pt x="904" y="1344"/>
                </a:cubicBezTo>
                <a:cubicBezTo>
                  <a:pt x="944" y="1224"/>
                  <a:pt x="656" y="976"/>
                  <a:pt x="712" y="816"/>
                </a:cubicBezTo>
                <a:cubicBezTo>
                  <a:pt x="768" y="656"/>
                  <a:pt x="1064" y="384"/>
                  <a:pt x="1240" y="384"/>
                </a:cubicBezTo>
                <a:cubicBezTo>
                  <a:pt x="1416" y="384"/>
                  <a:pt x="1704" y="656"/>
                  <a:pt x="1768" y="816"/>
                </a:cubicBezTo>
                <a:cubicBezTo>
                  <a:pt x="1832" y="976"/>
                  <a:pt x="1584" y="1224"/>
                  <a:pt x="1624" y="1344"/>
                </a:cubicBezTo>
                <a:cubicBezTo>
                  <a:pt x="1664" y="1464"/>
                  <a:pt x="1864" y="1536"/>
                  <a:pt x="2008" y="1536"/>
                </a:cubicBezTo>
                <a:cubicBezTo>
                  <a:pt x="2152" y="1536"/>
                  <a:pt x="2440" y="1464"/>
                  <a:pt x="2488" y="1344"/>
                </a:cubicBezTo>
                <a:cubicBezTo>
                  <a:pt x="2536" y="1224"/>
                  <a:pt x="2440" y="1040"/>
                  <a:pt x="2296" y="816"/>
                </a:cubicBezTo>
                <a:cubicBezTo>
                  <a:pt x="2152" y="592"/>
                  <a:pt x="1888" y="296"/>
                  <a:pt x="1624" y="0"/>
                </a:cubicBezTo>
              </a:path>
            </a:pathLst>
          </a:cu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910" y="928670"/>
            <a:ext cx="7524778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 </a:t>
            </a:r>
            <a:r>
              <a:rPr lang="en-US" sz="3600" b="1" dirty="0">
                <a:solidFill>
                  <a:srgbClr val="FF3300"/>
                </a:solidFill>
                <a:latin typeface="Arial Black" panose="020B0A04020102020204" pitchFamily="34" charset="0"/>
              </a:rPr>
              <a:t>in-order</a:t>
            </a:r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 traversal (2)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3386134" cy="533400"/>
          </a:xfrm>
        </p:spPr>
        <p:txBody>
          <a:bodyPr/>
          <a:lstStyle/>
          <a:p>
            <a:pPr marL="381000" indent="-381000" eaLnBrk="1" hangingPunct="1"/>
            <a:r>
              <a:rPr lang="en-US" sz="2800" dirty="0" smtClean="0">
                <a:cs typeface="Times New Roman" pitchFamily="18" charset="0"/>
              </a:rPr>
              <a:t>Illustration (</a:t>
            </a:r>
            <a:r>
              <a:rPr lang="en-US" sz="2800" i="1" dirty="0" smtClean="0">
                <a:cs typeface="Times New Roman" pitchFamily="18" charset="0"/>
              </a:rPr>
              <a:t>l-R-r</a:t>
            </a:r>
            <a:r>
              <a:rPr lang="en-US" sz="2800" dirty="0" smtClean="0">
                <a:cs typeface="Times New Roman" pitchFamily="18" charset="0"/>
              </a:rPr>
              <a:t>): 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0E074E-09AA-400D-8602-829C8D4905E3}" type="slidenum">
              <a:rPr lang="en-AU"/>
              <a:pPr>
                <a:defRPr/>
              </a:pPr>
              <a:t>19</a:t>
            </a:fld>
            <a:endParaRPr lang="en-AU" dirty="0"/>
          </a:p>
        </p:txBody>
      </p:sp>
      <p:grpSp>
        <p:nvGrpSpPr>
          <p:cNvPr id="20486" name="Group 207"/>
          <p:cNvGrpSpPr>
            <a:grpSpLocks/>
          </p:cNvGrpSpPr>
          <p:nvPr/>
        </p:nvGrpSpPr>
        <p:grpSpPr bwMode="auto">
          <a:xfrm>
            <a:off x="3214688" y="2714625"/>
            <a:ext cx="4953000" cy="2143125"/>
            <a:chOff x="1632" y="1914"/>
            <a:chExt cx="3120" cy="1350"/>
          </a:xfrm>
        </p:grpSpPr>
        <p:sp>
          <p:nvSpPr>
            <p:cNvPr id="20489" name="Rectangle 208"/>
            <p:cNvSpPr>
              <a:spLocks noChangeArrowheads="1"/>
            </p:cNvSpPr>
            <p:nvPr/>
          </p:nvSpPr>
          <p:spPr bwMode="auto">
            <a:xfrm>
              <a:off x="1632" y="19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209"/>
            <p:cNvSpPr>
              <a:spLocks noChangeShapeType="1"/>
            </p:cNvSpPr>
            <p:nvPr/>
          </p:nvSpPr>
          <p:spPr bwMode="auto">
            <a:xfrm>
              <a:off x="1728" y="201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210"/>
            <p:cNvSpPr txBox="1">
              <a:spLocks noChangeArrowheads="1"/>
            </p:cNvSpPr>
            <p:nvPr/>
          </p:nvSpPr>
          <p:spPr bwMode="auto">
            <a:xfrm>
              <a:off x="2640" y="230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20492" name="Line 211"/>
            <p:cNvSpPr>
              <a:spLocks noChangeShapeType="1"/>
            </p:cNvSpPr>
            <p:nvPr/>
          </p:nvSpPr>
          <p:spPr bwMode="auto">
            <a:xfrm>
              <a:off x="3168" y="24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212"/>
            <p:cNvSpPr txBox="1">
              <a:spLocks noChangeArrowheads="1"/>
            </p:cNvSpPr>
            <p:nvPr/>
          </p:nvSpPr>
          <p:spPr bwMode="auto">
            <a:xfrm>
              <a:off x="1872" y="268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20494" name="Text Box 213"/>
            <p:cNvSpPr txBox="1">
              <a:spLocks noChangeArrowheads="1"/>
            </p:cNvSpPr>
            <p:nvPr/>
          </p:nvSpPr>
          <p:spPr bwMode="auto">
            <a:xfrm>
              <a:off x="3024" y="19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20495" name="Text Box 214"/>
            <p:cNvSpPr txBox="1">
              <a:spLocks noChangeArrowheads="1"/>
            </p:cNvSpPr>
            <p:nvPr/>
          </p:nvSpPr>
          <p:spPr bwMode="auto">
            <a:xfrm>
              <a:off x="3792" y="229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20496" name="Text Box 215"/>
            <p:cNvSpPr txBox="1">
              <a:spLocks noChangeArrowheads="1"/>
            </p:cNvSpPr>
            <p:nvPr/>
          </p:nvSpPr>
          <p:spPr bwMode="auto">
            <a:xfrm>
              <a:off x="4176" y="268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20497" name="Line 216"/>
            <p:cNvSpPr>
              <a:spLocks noChangeShapeType="1"/>
            </p:cNvSpPr>
            <p:nvPr/>
          </p:nvSpPr>
          <p:spPr bwMode="auto">
            <a:xfrm>
              <a:off x="4704" y="282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217"/>
            <p:cNvSpPr>
              <a:spLocks noChangeShapeType="1"/>
            </p:cNvSpPr>
            <p:nvPr/>
          </p:nvSpPr>
          <p:spPr bwMode="auto">
            <a:xfrm>
              <a:off x="4224" y="282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218"/>
            <p:cNvSpPr>
              <a:spLocks noChangeShapeType="1"/>
            </p:cNvSpPr>
            <p:nvPr/>
          </p:nvSpPr>
          <p:spPr bwMode="auto">
            <a:xfrm>
              <a:off x="3552" y="20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219"/>
            <p:cNvSpPr>
              <a:spLocks noChangeShapeType="1"/>
            </p:cNvSpPr>
            <p:nvPr/>
          </p:nvSpPr>
          <p:spPr bwMode="auto">
            <a:xfrm>
              <a:off x="4320" y="244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20"/>
            <p:cNvSpPr>
              <a:spLocks noChangeShapeType="1"/>
            </p:cNvSpPr>
            <p:nvPr/>
          </p:nvSpPr>
          <p:spPr bwMode="auto">
            <a:xfrm flipH="1">
              <a:off x="3744" y="244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21"/>
            <p:cNvSpPr>
              <a:spLocks noChangeShapeType="1"/>
            </p:cNvSpPr>
            <p:nvPr/>
          </p:nvSpPr>
          <p:spPr bwMode="auto">
            <a:xfrm flipH="1">
              <a:off x="2256" y="244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22"/>
            <p:cNvSpPr>
              <a:spLocks noChangeShapeType="1"/>
            </p:cNvSpPr>
            <p:nvPr/>
          </p:nvSpPr>
          <p:spPr bwMode="auto">
            <a:xfrm flipH="1">
              <a:off x="2976" y="206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Text Box 223"/>
            <p:cNvSpPr txBox="1">
              <a:spLocks noChangeArrowheads="1"/>
            </p:cNvSpPr>
            <p:nvPr/>
          </p:nvSpPr>
          <p:spPr bwMode="auto">
            <a:xfrm>
              <a:off x="2256" y="306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20505" name="Line 224"/>
            <p:cNvSpPr>
              <a:spLocks noChangeShapeType="1"/>
            </p:cNvSpPr>
            <p:nvPr/>
          </p:nvSpPr>
          <p:spPr bwMode="auto">
            <a:xfrm>
              <a:off x="2784" y="321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25"/>
            <p:cNvSpPr>
              <a:spLocks noChangeShapeType="1"/>
            </p:cNvSpPr>
            <p:nvPr/>
          </p:nvSpPr>
          <p:spPr bwMode="auto">
            <a:xfrm>
              <a:off x="2304" y="321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26"/>
            <p:cNvSpPr>
              <a:spLocks noChangeShapeType="1"/>
            </p:cNvSpPr>
            <p:nvPr/>
          </p:nvSpPr>
          <p:spPr bwMode="auto">
            <a:xfrm>
              <a:off x="2400" y="2832"/>
              <a:ext cx="9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27"/>
            <p:cNvSpPr>
              <a:spLocks noChangeShapeType="1"/>
            </p:cNvSpPr>
            <p:nvPr/>
          </p:nvSpPr>
          <p:spPr bwMode="auto">
            <a:xfrm>
              <a:off x="1920" y="28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Text Box 228"/>
            <p:cNvSpPr txBox="1">
              <a:spLocks noChangeArrowheads="1"/>
            </p:cNvSpPr>
            <p:nvPr/>
          </p:nvSpPr>
          <p:spPr bwMode="auto">
            <a:xfrm>
              <a:off x="3408" y="26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20510" name="Line 229"/>
            <p:cNvSpPr>
              <a:spLocks noChangeShapeType="1"/>
            </p:cNvSpPr>
            <p:nvPr/>
          </p:nvSpPr>
          <p:spPr bwMode="auto">
            <a:xfrm>
              <a:off x="3456" y="2838"/>
              <a:ext cx="0" cy="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230"/>
            <p:cNvSpPr>
              <a:spLocks noChangeShapeType="1"/>
            </p:cNvSpPr>
            <p:nvPr/>
          </p:nvSpPr>
          <p:spPr bwMode="auto">
            <a:xfrm>
              <a:off x="3936" y="28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5" name="Freeform 231"/>
          <p:cNvSpPr>
            <a:spLocks/>
          </p:cNvSpPr>
          <p:nvPr/>
        </p:nvSpPr>
        <p:spPr bwMode="auto">
          <a:xfrm>
            <a:off x="3929063" y="2643188"/>
            <a:ext cx="4076700" cy="2235200"/>
          </a:xfrm>
          <a:custGeom>
            <a:avLst/>
            <a:gdLst>
              <a:gd name="T0" fmla="*/ 2147483647 w 2568"/>
              <a:gd name="T1" fmla="*/ 0 h 1408"/>
              <a:gd name="T2" fmla="*/ 2147483647 w 2568"/>
              <a:gd name="T3" fmla="*/ 2147483647 h 1408"/>
              <a:gd name="T4" fmla="*/ 2147483647 w 2568"/>
              <a:gd name="T5" fmla="*/ 2147483647 h 1408"/>
              <a:gd name="T6" fmla="*/ 2147483647 w 2568"/>
              <a:gd name="T7" fmla="*/ 2147483647 h 1408"/>
              <a:gd name="T8" fmla="*/ 2147483647 w 2568"/>
              <a:gd name="T9" fmla="*/ 2147483647 h 1408"/>
              <a:gd name="T10" fmla="*/ 2147483647 w 2568"/>
              <a:gd name="T11" fmla="*/ 2147483647 h 1408"/>
              <a:gd name="T12" fmla="*/ 2147483647 w 2568"/>
              <a:gd name="T13" fmla="*/ 2147483647 h 1408"/>
              <a:gd name="T14" fmla="*/ 2147483647 w 2568"/>
              <a:gd name="T15" fmla="*/ 2147483647 h 1408"/>
              <a:gd name="T16" fmla="*/ 2147483647 w 2568"/>
              <a:gd name="T17" fmla="*/ 2147483647 h 1408"/>
              <a:gd name="T18" fmla="*/ 2147483647 w 2568"/>
              <a:gd name="T19" fmla="*/ 0 h 14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68"/>
              <a:gd name="T31" fmla="*/ 0 h 1408"/>
              <a:gd name="T32" fmla="*/ 2568 w 2568"/>
              <a:gd name="T33" fmla="*/ 1408 h 140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68" h="1408">
                <a:moveTo>
                  <a:pt x="944" y="0"/>
                </a:moveTo>
                <a:cubicBezTo>
                  <a:pt x="552" y="368"/>
                  <a:pt x="160" y="736"/>
                  <a:pt x="80" y="960"/>
                </a:cubicBezTo>
                <a:cubicBezTo>
                  <a:pt x="0" y="1184"/>
                  <a:pt x="336" y="1408"/>
                  <a:pt x="464" y="1344"/>
                </a:cubicBezTo>
                <a:cubicBezTo>
                  <a:pt x="592" y="1280"/>
                  <a:pt x="720" y="768"/>
                  <a:pt x="848" y="576"/>
                </a:cubicBezTo>
                <a:cubicBezTo>
                  <a:pt x="976" y="384"/>
                  <a:pt x="1104" y="120"/>
                  <a:pt x="1232" y="192"/>
                </a:cubicBezTo>
                <a:cubicBezTo>
                  <a:pt x="1360" y="264"/>
                  <a:pt x="1488" y="944"/>
                  <a:pt x="1616" y="1008"/>
                </a:cubicBezTo>
                <a:cubicBezTo>
                  <a:pt x="1744" y="1072"/>
                  <a:pt x="1880" y="584"/>
                  <a:pt x="2000" y="576"/>
                </a:cubicBezTo>
                <a:cubicBezTo>
                  <a:pt x="2120" y="568"/>
                  <a:pt x="2264" y="976"/>
                  <a:pt x="2336" y="960"/>
                </a:cubicBezTo>
                <a:cubicBezTo>
                  <a:pt x="2408" y="944"/>
                  <a:pt x="2568" y="640"/>
                  <a:pt x="2432" y="480"/>
                </a:cubicBezTo>
                <a:cubicBezTo>
                  <a:pt x="2296" y="320"/>
                  <a:pt x="1908" y="160"/>
                  <a:pt x="1520" y="0"/>
                </a:cubicBezTo>
              </a:path>
            </a:pathLst>
          </a:cu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Rectangle 232"/>
          <p:cNvSpPr>
            <a:spLocks noChangeArrowheads="1"/>
          </p:cNvSpPr>
          <p:nvPr/>
        </p:nvSpPr>
        <p:spPr bwMode="auto">
          <a:xfrm>
            <a:off x="571500" y="4857750"/>
            <a:ext cx="8382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18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In-order traversal of a binary tree </a:t>
            </a:r>
            <a:br>
              <a:rPr lang="en-US" dirty="0">
                <a:latin typeface="Arial" charset="0"/>
                <a:cs typeface="Times New Roman" pitchFamily="18" charset="0"/>
              </a:rPr>
            </a:br>
            <a:r>
              <a:rPr lang="en-US" sz="1800" dirty="0" smtClean="0">
                <a:latin typeface="Arial" charset="0"/>
                <a:cs typeface="Times New Roman" pitchFamily="18" charset="0"/>
              </a:rPr>
              <a:t>         </a:t>
            </a:r>
            <a:r>
              <a:rPr lang="en-US" b="1" i="1" dirty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cat, dog, fox, lion, pig, rat, </a:t>
            </a:r>
            <a:r>
              <a:rPr lang="en-US" b="1" i="1" dirty="0" smtClean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tiger</a:t>
            </a:r>
          </a:p>
          <a:p>
            <a:pPr lvl="1" eaLnBrk="0" hangingPunct="0">
              <a:spcBef>
                <a:spcPts val="1800"/>
              </a:spcBef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Times New Roman" pitchFamily="18" charset="0"/>
              </a:rPr>
              <a:t>- If the BT is a binary-search-tree (see slide 24), the In-order traversal will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Times New Roman" pitchFamily="18" charset="0"/>
              </a:rPr>
              <a:t> </a:t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Times New Roman" pitchFamily="18" charset="0"/>
              </a:rPr>
              <a:t>   visit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Times New Roman" pitchFamily="18" charset="0"/>
              </a:rPr>
              <a:t>the elements in ascending order.</a:t>
            </a:r>
            <a:endParaRPr lang="en-US" sz="1800" b="1" i="1" dirty="0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1000108"/>
            <a:ext cx="6934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4000" b="1" dirty="0" smtClean="0">
                <a:solidFill>
                  <a:srgbClr val="FF3300"/>
                </a:solidFill>
              </a:rPr>
              <a:t>Contents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1357290" y="2285992"/>
            <a:ext cx="6072187" cy="2971800"/>
          </a:xfrm>
        </p:spPr>
        <p:txBody>
          <a:bodyPr/>
          <a:lstStyle/>
          <a:p>
            <a:pPr eaLnBrk="1" hangingPunct="1">
              <a:buClr>
                <a:srgbClr val="3333CC"/>
              </a:buClr>
            </a:pPr>
            <a:r>
              <a:rPr lang="en-US" dirty="0" smtClean="0"/>
              <a:t>Binary Trees and Traversal</a:t>
            </a:r>
          </a:p>
          <a:p>
            <a:pPr eaLnBrk="1" hangingPunct="1">
              <a:buClr>
                <a:srgbClr val="3333CC"/>
              </a:buClr>
            </a:pPr>
            <a:r>
              <a:rPr lang="en-US" dirty="0" smtClean="0"/>
              <a:t>Binary Search Trees (BST)</a:t>
            </a:r>
          </a:p>
          <a:p>
            <a:pPr eaLnBrk="1" hangingPunct="1">
              <a:buClr>
                <a:srgbClr val="3333CC"/>
              </a:buClr>
            </a:pPr>
            <a:r>
              <a:rPr lang="en-US" dirty="0" smtClean="0"/>
              <a:t>BST Searching</a:t>
            </a:r>
          </a:p>
          <a:p>
            <a:pPr eaLnBrk="1" hangingPunct="1">
              <a:buClr>
                <a:srgbClr val="3333CC"/>
              </a:buClr>
            </a:pPr>
            <a:r>
              <a:rPr lang="en-US" dirty="0" smtClean="0"/>
              <a:t>BST Insertion</a:t>
            </a:r>
          </a:p>
          <a:p>
            <a:pPr eaLnBrk="1" hangingPunct="1">
              <a:buClr>
                <a:srgbClr val="3333CC"/>
              </a:buClr>
            </a:pPr>
            <a:r>
              <a:rPr lang="en-US" dirty="0" smtClean="0"/>
              <a:t>BST Deletion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B4BEAA-BC3C-4DCB-BE24-6BAD566B5BDE}" type="slidenum">
              <a:rPr lang="en-AU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7743804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 </a:t>
            </a:r>
            <a:r>
              <a:rPr lang="en-US" sz="3600" b="1" dirty="0">
                <a:solidFill>
                  <a:srgbClr val="FF3300"/>
                </a:solidFill>
                <a:latin typeface="Arial Black" panose="020B0A04020102020204" pitchFamily="34" charset="0"/>
              </a:rPr>
              <a:t>in-order</a:t>
            </a:r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 traversal (3)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28596" y="2071678"/>
            <a:ext cx="8382000" cy="3733800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tabLst>
                <a:tab pos="762000" algn="l"/>
                <a:tab pos="1333500" algn="l"/>
              </a:tabLst>
            </a:pPr>
            <a:r>
              <a:rPr lang="en-US" sz="2800" b="1" dirty="0" smtClean="0">
                <a:cs typeface="Times New Roman" pitchFamily="18" charset="0"/>
              </a:rPr>
              <a:t>Binary tree in-order traversal algorithm</a:t>
            </a:r>
            <a:r>
              <a:rPr lang="en-US" sz="2800" dirty="0" smtClean="0">
                <a:cs typeface="Times New Roman" pitchFamily="18" charset="0"/>
              </a:rPr>
              <a:t> (generic):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800" dirty="0" smtClean="0">
                <a:cs typeface="Times New Roman" pitchFamily="18" charset="0"/>
              </a:rPr>
              <a:t>	To traverse, in in-order, the </a:t>
            </a:r>
            <a:r>
              <a:rPr lang="en-US" sz="2800" dirty="0" err="1" smtClean="0">
                <a:cs typeface="Times New Roman" pitchFamily="18" charset="0"/>
              </a:rPr>
              <a:t>subtree</a:t>
            </a:r>
            <a:r>
              <a:rPr lang="en-US" sz="2800" dirty="0" smtClean="0">
                <a:cs typeface="Times New Roman" pitchFamily="18" charset="0"/>
              </a:rPr>
              <a:t> whose root node is </a:t>
            </a:r>
            <a:r>
              <a:rPr lang="en-US" sz="2800" i="1" dirty="0" smtClean="0">
                <a:cs typeface="Times New Roman" pitchFamily="18" charset="0"/>
              </a:rPr>
              <a:t>top</a:t>
            </a:r>
            <a:r>
              <a:rPr lang="en-US" sz="2800" dirty="0" smtClean="0">
                <a:cs typeface="Times New Roman" pitchFamily="18" charset="0"/>
              </a:rPr>
              <a:t>:</a:t>
            </a:r>
          </a:p>
          <a:p>
            <a:pPr marL="781050" lvl="1" indent="-381000" eaLnBrk="1" hangingPunct="1">
              <a:lnSpc>
                <a:spcPct val="90000"/>
              </a:lnSpc>
              <a:spcBef>
                <a:spcPts val="900"/>
              </a:spcBef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1.	If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is not null: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  1.1.   Traverse, in in-order,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’s left 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subtree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  1.2.   Visit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  1.3.   Traverse, in in-order,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’s right 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subtree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2.	Terminate.</a:t>
            </a:r>
            <a:r>
              <a:rPr lang="en-GB" sz="2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1090" y="6400800"/>
            <a:ext cx="64291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AF5B96-FE6A-4AAC-8CCC-82CC906E08F8}" type="slidenum">
              <a:rPr lang="en-AU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928670"/>
            <a:ext cx="8104414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 </a:t>
            </a:r>
            <a:r>
              <a:rPr lang="en-US" sz="3600" b="1" dirty="0" smtClean="0">
                <a:solidFill>
                  <a:srgbClr val="FF3300"/>
                </a:solidFill>
                <a:latin typeface="Arial Black" panose="020B0A04020102020204" pitchFamily="34" charset="0"/>
              </a:rPr>
              <a:t>post-order</a:t>
            </a:r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 traversal (1)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000240"/>
            <a:ext cx="8215370" cy="1433513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>
                <a:cs typeface="Times New Roman" pitchFamily="18" charset="0"/>
              </a:rPr>
              <a:t>Schematic for post-order traversal (</a:t>
            </a:r>
            <a:r>
              <a:rPr lang="en-US" sz="2800" b="1" i="1" dirty="0" smtClean="0">
                <a:cs typeface="Times New Roman" pitchFamily="18" charset="0"/>
              </a:rPr>
              <a:t>l-r-R</a:t>
            </a:r>
            <a:r>
              <a:rPr lang="en-US" sz="2800" b="1" dirty="0" smtClean="0">
                <a:cs typeface="Times New Roman" pitchFamily="18" charset="0"/>
              </a:rPr>
              <a:t>): </a:t>
            </a:r>
            <a:r>
              <a:rPr lang="en-US" sz="2800" dirty="0" smtClean="0">
                <a:cs typeface="Times New Roman" pitchFamily="18" charset="0"/>
              </a:rPr>
              <a:t> Traverse the left </a:t>
            </a:r>
            <a:r>
              <a:rPr lang="en-US" sz="2800" dirty="0" err="1" smtClean="0">
                <a:cs typeface="Times New Roman" pitchFamily="18" charset="0"/>
              </a:rPr>
              <a:t>subtree</a:t>
            </a:r>
            <a:r>
              <a:rPr lang="en-US" sz="2800" dirty="0" smtClean="0">
                <a:cs typeface="Times New Roman" pitchFamily="18" charset="0"/>
              </a:rPr>
              <a:t> first, then traverse the right </a:t>
            </a:r>
            <a:r>
              <a:rPr lang="en-US" sz="2800" dirty="0" err="1" smtClean="0">
                <a:cs typeface="Times New Roman" pitchFamily="18" charset="0"/>
              </a:rPr>
              <a:t>subtree</a:t>
            </a:r>
            <a:r>
              <a:rPr lang="en-US" sz="2800" dirty="0" smtClean="0">
                <a:cs typeface="Times New Roman" pitchFamily="18" charset="0"/>
              </a:rPr>
              <a:t>,  and finally visit the root node.</a:t>
            </a:r>
            <a:endParaRPr lang="en-AU" sz="2800" dirty="0" smtClean="0">
              <a:cs typeface="Times New Roman" pitchFamily="18" charset="0"/>
            </a:endParaRPr>
          </a:p>
          <a:p>
            <a:pPr marL="381000" indent="-381000" eaLnBrk="1" hangingPunct="1">
              <a:defRPr/>
            </a:pPr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55C7F1-9A86-45C6-B247-1B99213384A1}" type="slidenum">
              <a:rPr lang="en-AU"/>
              <a:pPr>
                <a:defRPr/>
              </a:pPr>
              <a:t>21</a:t>
            </a:fld>
            <a:endParaRPr lang="en-AU" dirty="0"/>
          </a:p>
        </p:txBody>
      </p:sp>
      <p:grpSp>
        <p:nvGrpSpPr>
          <p:cNvPr id="22534" name="Group 117"/>
          <p:cNvGrpSpPr>
            <a:grpSpLocks/>
          </p:cNvGrpSpPr>
          <p:nvPr/>
        </p:nvGrpSpPr>
        <p:grpSpPr bwMode="auto">
          <a:xfrm>
            <a:off x="3214688" y="4000500"/>
            <a:ext cx="4492625" cy="2225675"/>
            <a:chOff x="768" y="1478"/>
            <a:chExt cx="2830" cy="1402"/>
          </a:xfrm>
        </p:grpSpPr>
        <p:sp>
          <p:nvSpPr>
            <p:cNvPr id="22536" name="Text Box 111"/>
            <p:cNvSpPr txBox="1">
              <a:spLocks noChangeArrowheads="1"/>
            </p:cNvSpPr>
            <p:nvPr/>
          </p:nvSpPr>
          <p:spPr bwMode="auto">
            <a:xfrm>
              <a:off x="1895" y="147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GB" sz="2000"/>
            </a:p>
          </p:txBody>
        </p:sp>
        <p:sp>
          <p:nvSpPr>
            <p:cNvPr id="22537" name="Freeform 112"/>
            <p:cNvSpPr>
              <a:spLocks/>
            </p:cNvSpPr>
            <p:nvPr/>
          </p:nvSpPr>
          <p:spPr bwMode="auto">
            <a:xfrm>
              <a:off x="768" y="1901"/>
              <a:ext cx="1306" cy="979"/>
            </a:xfrm>
            <a:custGeom>
              <a:avLst/>
              <a:gdLst>
                <a:gd name="T0" fmla="*/ 273 w 1306"/>
                <a:gd name="T1" fmla="*/ 0 h 979"/>
                <a:gd name="T2" fmla="*/ 1033 w 1306"/>
                <a:gd name="T3" fmla="*/ 0 h 979"/>
                <a:gd name="T4" fmla="*/ 1306 w 1306"/>
                <a:gd name="T5" fmla="*/ 979 h 979"/>
                <a:gd name="T6" fmla="*/ 0 w 1306"/>
                <a:gd name="T7" fmla="*/ 979 h 979"/>
                <a:gd name="T8" fmla="*/ 273 w 1306"/>
                <a:gd name="T9" fmla="*/ 0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6"/>
                <a:gd name="T16" fmla="*/ 0 h 979"/>
                <a:gd name="T17" fmla="*/ 1306 w 130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6" h="979">
                  <a:moveTo>
                    <a:pt x="273" y="0"/>
                  </a:moveTo>
                  <a:lnTo>
                    <a:pt x="1033" y="0"/>
                  </a:lnTo>
                  <a:lnTo>
                    <a:pt x="1306" y="979"/>
                  </a:lnTo>
                  <a:lnTo>
                    <a:pt x="0" y="97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13"/>
            <p:cNvSpPr>
              <a:spLocks/>
            </p:cNvSpPr>
            <p:nvPr/>
          </p:nvSpPr>
          <p:spPr bwMode="auto">
            <a:xfrm>
              <a:off x="2292" y="1901"/>
              <a:ext cx="1306" cy="979"/>
            </a:xfrm>
            <a:custGeom>
              <a:avLst/>
              <a:gdLst>
                <a:gd name="T0" fmla="*/ 272 w 1306"/>
                <a:gd name="T1" fmla="*/ 0 h 979"/>
                <a:gd name="T2" fmla="*/ 1033 w 1306"/>
                <a:gd name="T3" fmla="*/ 0 h 979"/>
                <a:gd name="T4" fmla="*/ 1306 w 1306"/>
                <a:gd name="T5" fmla="*/ 979 h 979"/>
                <a:gd name="T6" fmla="*/ 0 w 1306"/>
                <a:gd name="T7" fmla="*/ 979 h 979"/>
                <a:gd name="T8" fmla="*/ 272 w 1306"/>
                <a:gd name="T9" fmla="*/ 0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6"/>
                <a:gd name="T16" fmla="*/ 0 h 979"/>
                <a:gd name="T17" fmla="*/ 1306 w 130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6" h="979">
                  <a:moveTo>
                    <a:pt x="272" y="0"/>
                  </a:moveTo>
                  <a:lnTo>
                    <a:pt x="1033" y="0"/>
                  </a:lnTo>
                  <a:lnTo>
                    <a:pt x="1306" y="979"/>
                  </a:lnTo>
                  <a:lnTo>
                    <a:pt x="0" y="97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14"/>
            <p:cNvSpPr>
              <a:spLocks noChangeShapeType="1"/>
            </p:cNvSpPr>
            <p:nvPr/>
          </p:nvSpPr>
          <p:spPr bwMode="auto">
            <a:xfrm flipH="1">
              <a:off x="1415" y="1628"/>
              <a:ext cx="528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15"/>
            <p:cNvSpPr>
              <a:spLocks noChangeShapeType="1"/>
            </p:cNvSpPr>
            <p:nvPr/>
          </p:nvSpPr>
          <p:spPr bwMode="auto">
            <a:xfrm>
              <a:off x="2423" y="1622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5" name="Freeform 116"/>
          <p:cNvSpPr>
            <a:spLocks/>
          </p:cNvSpPr>
          <p:nvPr/>
        </p:nvSpPr>
        <p:spPr bwMode="auto">
          <a:xfrm>
            <a:off x="3500438" y="3786188"/>
            <a:ext cx="4089400" cy="2387600"/>
          </a:xfrm>
          <a:custGeom>
            <a:avLst/>
            <a:gdLst>
              <a:gd name="T0" fmla="*/ 2147483647 w 2576"/>
              <a:gd name="T1" fmla="*/ 0 h 1504"/>
              <a:gd name="T2" fmla="*/ 2147483647 w 2576"/>
              <a:gd name="T3" fmla="*/ 2147483647 h 1504"/>
              <a:gd name="T4" fmla="*/ 2147483647 w 2576"/>
              <a:gd name="T5" fmla="*/ 2147483647 h 1504"/>
              <a:gd name="T6" fmla="*/ 2147483647 w 2576"/>
              <a:gd name="T7" fmla="*/ 2147483647 h 1504"/>
              <a:gd name="T8" fmla="*/ 2147483647 w 2576"/>
              <a:gd name="T9" fmla="*/ 2147483647 h 1504"/>
              <a:gd name="T10" fmla="*/ 2147483647 w 2576"/>
              <a:gd name="T11" fmla="*/ 2147483647 h 1504"/>
              <a:gd name="T12" fmla="*/ 2147483647 w 2576"/>
              <a:gd name="T13" fmla="*/ 2147483647 h 1504"/>
              <a:gd name="T14" fmla="*/ 2147483647 w 2576"/>
              <a:gd name="T15" fmla="*/ 2147483647 h 1504"/>
              <a:gd name="T16" fmla="*/ 2147483647 w 2576"/>
              <a:gd name="T17" fmla="*/ 2147483647 h 1504"/>
              <a:gd name="T18" fmla="*/ 2147483647 w 2576"/>
              <a:gd name="T19" fmla="*/ 2147483647 h 1504"/>
              <a:gd name="T20" fmla="*/ 2147483647 w 2576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576"/>
              <a:gd name="T34" fmla="*/ 0 h 1504"/>
              <a:gd name="T35" fmla="*/ 2576 w 2576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576" h="1504">
                <a:moveTo>
                  <a:pt x="952" y="0"/>
                </a:moveTo>
                <a:cubicBezTo>
                  <a:pt x="612" y="244"/>
                  <a:pt x="272" y="488"/>
                  <a:pt x="136" y="720"/>
                </a:cubicBezTo>
                <a:cubicBezTo>
                  <a:pt x="0" y="952"/>
                  <a:pt x="16" y="1280"/>
                  <a:pt x="136" y="1392"/>
                </a:cubicBezTo>
                <a:cubicBezTo>
                  <a:pt x="256" y="1504"/>
                  <a:pt x="736" y="1504"/>
                  <a:pt x="856" y="1392"/>
                </a:cubicBezTo>
                <a:cubicBezTo>
                  <a:pt x="976" y="1280"/>
                  <a:pt x="720" y="832"/>
                  <a:pt x="856" y="720"/>
                </a:cubicBezTo>
                <a:cubicBezTo>
                  <a:pt x="992" y="608"/>
                  <a:pt x="1536" y="608"/>
                  <a:pt x="1672" y="720"/>
                </a:cubicBezTo>
                <a:cubicBezTo>
                  <a:pt x="1808" y="832"/>
                  <a:pt x="1552" y="1280"/>
                  <a:pt x="1672" y="1392"/>
                </a:cubicBezTo>
                <a:cubicBezTo>
                  <a:pt x="1792" y="1504"/>
                  <a:pt x="2272" y="1504"/>
                  <a:pt x="2392" y="1392"/>
                </a:cubicBezTo>
                <a:cubicBezTo>
                  <a:pt x="2512" y="1280"/>
                  <a:pt x="2576" y="904"/>
                  <a:pt x="2392" y="720"/>
                </a:cubicBezTo>
                <a:cubicBezTo>
                  <a:pt x="2208" y="536"/>
                  <a:pt x="1432" y="408"/>
                  <a:pt x="1288" y="288"/>
                </a:cubicBezTo>
                <a:cubicBezTo>
                  <a:pt x="1144" y="168"/>
                  <a:pt x="1336" y="84"/>
                  <a:pt x="1528" y="0"/>
                </a:cubicBezTo>
              </a:path>
            </a:pathLst>
          </a:cu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8104984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 </a:t>
            </a:r>
            <a:r>
              <a:rPr lang="en-US" sz="3600" b="1" dirty="0">
                <a:solidFill>
                  <a:srgbClr val="FF3300"/>
                </a:solidFill>
                <a:latin typeface="Arial Black" panose="020B0A04020102020204" pitchFamily="34" charset="0"/>
              </a:rPr>
              <a:t>post-order</a:t>
            </a:r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 traversal (2)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3605210" cy="685800"/>
          </a:xfrm>
        </p:spPr>
        <p:txBody>
          <a:bodyPr/>
          <a:lstStyle/>
          <a:p>
            <a:pPr marL="381000" indent="-381000" eaLnBrk="1" hangingPunct="1"/>
            <a:r>
              <a:rPr lang="en-US" sz="2800" dirty="0" smtClean="0">
                <a:cs typeface="Times New Roman" pitchFamily="18" charset="0"/>
              </a:rPr>
              <a:t>Illustration (</a:t>
            </a:r>
            <a:r>
              <a:rPr lang="en-US" sz="2800" i="1" dirty="0" smtClean="0">
                <a:cs typeface="Times New Roman" pitchFamily="18" charset="0"/>
              </a:rPr>
              <a:t>l-r-R</a:t>
            </a:r>
            <a:r>
              <a:rPr lang="en-US" sz="2800" dirty="0" smtClean="0">
                <a:cs typeface="Times New Roman" pitchFamily="18" charset="0"/>
              </a:rPr>
              <a:t>): 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2E220F-6FDC-4935-9165-459DB102934C}" type="slidenum">
              <a:rPr lang="en-AU"/>
              <a:pPr>
                <a:defRPr/>
              </a:pPr>
              <a:t>22</a:t>
            </a:fld>
            <a:endParaRPr lang="en-AU" dirty="0"/>
          </a:p>
        </p:txBody>
      </p:sp>
      <p:grpSp>
        <p:nvGrpSpPr>
          <p:cNvPr id="23558" name="Group 195"/>
          <p:cNvGrpSpPr>
            <a:grpSpLocks/>
          </p:cNvGrpSpPr>
          <p:nvPr/>
        </p:nvGrpSpPr>
        <p:grpSpPr bwMode="auto">
          <a:xfrm>
            <a:off x="3200400" y="2971800"/>
            <a:ext cx="4953000" cy="2143125"/>
            <a:chOff x="1632" y="1914"/>
            <a:chExt cx="3120" cy="1350"/>
          </a:xfrm>
        </p:grpSpPr>
        <p:sp>
          <p:nvSpPr>
            <p:cNvPr id="23561" name="Rectangle 196"/>
            <p:cNvSpPr>
              <a:spLocks noChangeArrowheads="1"/>
            </p:cNvSpPr>
            <p:nvPr/>
          </p:nvSpPr>
          <p:spPr bwMode="auto">
            <a:xfrm>
              <a:off x="1632" y="19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97"/>
            <p:cNvSpPr>
              <a:spLocks noChangeShapeType="1"/>
            </p:cNvSpPr>
            <p:nvPr/>
          </p:nvSpPr>
          <p:spPr bwMode="auto">
            <a:xfrm>
              <a:off x="1728" y="201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Text Box 198"/>
            <p:cNvSpPr txBox="1">
              <a:spLocks noChangeArrowheads="1"/>
            </p:cNvSpPr>
            <p:nvPr/>
          </p:nvSpPr>
          <p:spPr bwMode="auto">
            <a:xfrm>
              <a:off x="2640" y="230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23564" name="Line 199"/>
            <p:cNvSpPr>
              <a:spLocks noChangeShapeType="1"/>
            </p:cNvSpPr>
            <p:nvPr/>
          </p:nvSpPr>
          <p:spPr bwMode="auto">
            <a:xfrm>
              <a:off x="3168" y="24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Text Box 200"/>
            <p:cNvSpPr txBox="1">
              <a:spLocks noChangeArrowheads="1"/>
            </p:cNvSpPr>
            <p:nvPr/>
          </p:nvSpPr>
          <p:spPr bwMode="auto">
            <a:xfrm>
              <a:off x="1872" y="268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23566" name="Text Box 201"/>
            <p:cNvSpPr txBox="1">
              <a:spLocks noChangeArrowheads="1"/>
            </p:cNvSpPr>
            <p:nvPr/>
          </p:nvSpPr>
          <p:spPr bwMode="auto">
            <a:xfrm>
              <a:off x="3024" y="19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23567" name="Text Box 202"/>
            <p:cNvSpPr txBox="1">
              <a:spLocks noChangeArrowheads="1"/>
            </p:cNvSpPr>
            <p:nvPr/>
          </p:nvSpPr>
          <p:spPr bwMode="auto">
            <a:xfrm>
              <a:off x="3792" y="229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23568" name="Text Box 203"/>
            <p:cNvSpPr txBox="1">
              <a:spLocks noChangeArrowheads="1"/>
            </p:cNvSpPr>
            <p:nvPr/>
          </p:nvSpPr>
          <p:spPr bwMode="auto">
            <a:xfrm>
              <a:off x="4176" y="268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23569" name="Line 204"/>
            <p:cNvSpPr>
              <a:spLocks noChangeShapeType="1"/>
            </p:cNvSpPr>
            <p:nvPr/>
          </p:nvSpPr>
          <p:spPr bwMode="auto">
            <a:xfrm>
              <a:off x="4704" y="282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205"/>
            <p:cNvSpPr>
              <a:spLocks noChangeShapeType="1"/>
            </p:cNvSpPr>
            <p:nvPr/>
          </p:nvSpPr>
          <p:spPr bwMode="auto">
            <a:xfrm>
              <a:off x="4224" y="282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206"/>
            <p:cNvSpPr>
              <a:spLocks noChangeShapeType="1"/>
            </p:cNvSpPr>
            <p:nvPr/>
          </p:nvSpPr>
          <p:spPr bwMode="auto">
            <a:xfrm>
              <a:off x="3552" y="20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7"/>
            <p:cNvSpPr>
              <a:spLocks noChangeShapeType="1"/>
            </p:cNvSpPr>
            <p:nvPr/>
          </p:nvSpPr>
          <p:spPr bwMode="auto">
            <a:xfrm>
              <a:off x="4320" y="244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08"/>
            <p:cNvSpPr>
              <a:spLocks noChangeShapeType="1"/>
            </p:cNvSpPr>
            <p:nvPr/>
          </p:nvSpPr>
          <p:spPr bwMode="auto">
            <a:xfrm flipH="1">
              <a:off x="3744" y="244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09"/>
            <p:cNvSpPr>
              <a:spLocks noChangeShapeType="1"/>
            </p:cNvSpPr>
            <p:nvPr/>
          </p:nvSpPr>
          <p:spPr bwMode="auto">
            <a:xfrm flipH="1">
              <a:off x="2256" y="244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10"/>
            <p:cNvSpPr>
              <a:spLocks noChangeShapeType="1"/>
            </p:cNvSpPr>
            <p:nvPr/>
          </p:nvSpPr>
          <p:spPr bwMode="auto">
            <a:xfrm flipH="1">
              <a:off x="2976" y="206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Text Box 211"/>
            <p:cNvSpPr txBox="1">
              <a:spLocks noChangeArrowheads="1"/>
            </p:cNvSpPr>
            <p:nvPr/>
          </p:nvSpPr>
          <p:spPr bwMode="auto">
            <a:xfrm>
              <a:off x="2256" y="306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23577" name="Line 212"/>
            <p:cNvSpPr>
              <a:spLocks noChangeShapeType="1"/>
            </p:cNvSpPr>
            <p:nvPr/>
          </p:nvSpPr>
          <p:spPr bwMode="auto">
            <a:xfrm>
              <a:off x="2784" y="321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13"/>
            <p:cNvSpPr>
              <a:spLocks noChangeShapeType="1"/>
            </p:cNvSpPr>
            <p:nvPr/>
          </p:nvSpPr>
          <p:spPr bwMode="auto">
            <a:xfrm>
              <a:off x="2304" y="321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14"/>
            <p:cNvSpPr>
              <a:spLocks noChangeShapeType="1"/>
            </p:cNvSpPr>
            <p:nvPr/>
          </p:nvSpPr>
          <p:spPr bwMode="auto">
            <a:xfrm>
              <a:off x="2400" y="2832"/>
              <a:ext cx="9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15"/>
            <p:cNvSpPr>
              <a:spLocks noChangeShapeType="1"/>
            </p:cNvSpPr>
            <p:nvPr/>
          </p:nvSpPr>
          <p:spPr bwMode="auto">
            <a:xfrm>
              <a:off x="1920" y="28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Text Box 216"/>
            <p:cNvSpPr txBox="1">
              <a:spLocks noChangeArrowheads="1"/>
            </p:cNvSpPr>
            <p:nvPr/>
          </p:nvSpPr>
          <p:spPr bwMode="auto">
            <a:xfrm>
              <a:off x="3408" y="26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23582" name="Line 217"/>
            <p:cNvSpPr>
              <a:spLocks noChangeShapeType="1"/>
            </p:cNvSpPr>
            <p:nvPr/>
          </p:nvSpPr>
          <p:spPr bwMode="auto">
            <a:xfrm>
              <a:off x="3456" y="2838"/>
              <a:ext cx="0" cy="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218"/>
            <p:cNvSpPr>
              <a:spLocks noChangeShapeType="1"/>
            </p:cNvSpPr>
            <p:nvPr/>
          </p:nvSpPr>
          <p:spPr bwMode="auto">
            <a:xfrm>
              <a:off x="3936" y="28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9" name="Freeform 219"/>
          <p:cNvSpPr>
            <a:spLocks/>
          </p:cNvSpPr>
          <p:nvPr/>
        </p:nvSpPr>
        <p:spPr bwMode="auto">
          <a:xfrm>
            <a:off x="3149600" y="2828925"/>
            <a:ext cx="4648200" cy="2133600"/>
          </a:xfrm>
          <a:custGeom>
            <a:avLst/>
            <a:gdLst>
              <a:gd name="T0" fmla="*/ 2147483647 w 2928"/>
              <a:gd name="T1" fmla="*/ 0 h 1344"/>
              <a:gd name="T2" fmla="*/ 2147483647 w 2928"/>
              <a:gd name="T3" fmla="*/ 2147483647 h 1344"/>
              <a:gd name="T4" fmla="*/ 2147483647 w 2928"/>
              <a:gd name="T5" fmla="*/ 2147483647 h 1344"/>
              <a:gd name="T6" fmla="*/ 2147483647 w 2928"/>
              <a:gd name="T7" fmla="*/ 2147483647 h 1344"/>
              <a:gd name="T8" fmla="*/ 2147483647 w 2928"/>
              <a:gd name="T9" fmla="*/ 2147483647 h 1344"/>
              <a:gd name="T10" fmla="*/ 2147483647 w 2928"/>
              <a:gd name="T11" fmla="*/ 2147483647 h 1344"/>
              <a:gd name="T12" fmla="*/ 2147483647 w 2928"/>
              <a:gd name="T13" fmla="*/ 2147483647 h 1344"/>
              <a:gd name="T14" fmla="*/ 2147483647 w 2928"/>
              <a:gd name="T15" fmla="*/ 2147483647 h 1344"/>
              <a:gd name="T16" fmla="*/ 2147483647 w 2928"/>
              <a:gd name="T17" fmla="*/ 2147483647 h 1344"/>
              <a:gd name="T18" fmla="*/ 2147483647 w 2928"/>
              <a:gd name="T19" fmla="*/ 0 h 13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28"/>
              <a:gd name="T31" fmla="*/ 0 h 1344"/>
              <a:gd name="T32" fmla="*/ 2928 w 2928"/>
              <a:gd name="T33" fmla="*/ 1344 h 134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28" h="1344">
                <a:moveTo>
                  <a:pt x="1424" y="0"/>
                </a:moveTo>
                <a:cubicBezTo>
                  <a:pt x="792" y="368"/>
                  <a:pt x="160" y="736"/>
                  <a:pt x="80" y="960"/>
                </a:cubicBezTo>
                <a:cubicBezTo>
                  <a:pt x="0" y="1184"/>
                  <a:pt x="864" y="1344"/>
                  <a:pt x="944" y="1344"/>
                </a:cubicBezTo>
                <a:cubicBezTo>
                  <a:pt x="1024" y="1344"/>
                  <a:pt x="496" y="1088"/>
                  <a:pt x="560" y="960"/>
                </a:cubicBezTo>
                <a:cubicBezTo>
                  <a:pt x="624" y="832"/>
                  <a:pt x="1072" y="568"/>
                  <a:pt x="1328" y="576"/>
                </a:cubicBezTo>
                <a:cubicBezTo>
                  <a:pt x="1584" y="584"/>
                  <a:pt x="1840" y="944"/>
                  <a:pt x="2096" y="1008"/>
                </a:cubicBezTo>
                <a:cubicBezTo>
                  <a:pt x="2352" y="1072"/>
                  <a:pt x="2800" y="1032"/>
                  <a:pt x="2864" y="960"/>
                </a:cubicBezTo>
                <a:cubicBezTo>
                  <a:pt x="2928" y="888"/>
                  <a:pt x="2672" y="704"/>
                  <a:pt x="2480" y="576"/>
                </a:cubicBezTo>
                <a:cubicBezTo>
                  <a:pt x="2288" y="448"/>
                  <a:pt x="1792" y="288"/>
                  <a:pt x="1712" y="192"/>
                </a:cubicBezTo>
                <a:cubicBezTo>
                  <a:pt x="1632" y="96"/>
                  <a:pt x="1816" y="48"/>
                  <a:pt x="2000" y="0"/>
                </a:cubicBezTo>
              </a:path>
            </a:pathLst>
          </a:cu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Rectangle 221"/>
          <p:cNvSpPr>
            <a:spLocks noChangeArrowheads="1"/>
          </p:cNvSpPr>
          <p:nvPr/>
        </p:nvSpPr>
        <p:spPr bwMode="auto">
          <a:xfrm>
            <a:off x="685800" y="5257800"/>
            <a:ext cx="784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dirty="0">
                <a:latin typeface="Arial" charset="0"/>
                <a:cs typeface="Times New Roman" pitchFamily="18" charset="0"/>
              </a:rPr>
              <a:t>Result of post-order traversal:</a:t>
            </a:r>
          </a:p>
          <a:p>
            <a:pPr marL="1130300" lvl="1" indent="-457200" eaLnBrk="0" hangingPunct="0">
              <a:spcBef>
                <a:spcPts val="1800"/>
              </a:spcBef>
            </a:pPr>
            <a:r>
              <a:rPr lang="en-US" dirty="0">
                <a:latin typeface="Arial" charset="0"/>
                <a:cs typeface="Times New Roman" pitchFamily="18" charset="0"/>
              </a:rPr>
              <a:t>	 </a:t>
            </a:r>
            <a:r>
              <a:rPr lang="en-US" b="1" i="1" dirty="0">
                <a:solidFill>
                  <a:srgbClr val="3333CC"/>
                </a:solidFill>
                <a:latin typeface="Arial" charset="0"/>
                <a:cs typeface="Times New Roman" pitchFamily="18" charset="0"/>
              </a:rPr>
              <a:t>dog, cat, fox, pig, tiger, rat, lion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8001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 </a:t>
            </a:r>
            <a:r>
              <a:rPr lang="en-US" sz="3600" b="1" dirty="0">
                <a:solidFill>
                  <a:srgbClr val="FF3300"/>
                </a:solidFill>
                <a:latin typeface="Arial Black" panose="020B0A04020102020204" pitchFamily="34" charset="0"/>
              </a:rPr>
              <a:t>post-order</a:t>
            </a:r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 traversal (3)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362200"/>
            <a:ext cx="8548718" cy="3810000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tabLst>
                <a:tab pos="762000" algn="l"/>
                <a:tab pos="1333500" algn="l"/>
                <a:tab pos="2095500" algn="l"/>
              </a:tabLst>
            </a:pPr>
            <a:r>
              <a:rPr lang="en-US" sz="3000" b="1" dirty="0" smtClean="0">
                <a:cs typeface="Times New Roman" pitchFamily="18" charset="0"/>
              </a:rPr>
              <a:t>Binary tree post-order traversal algorithm</a:t>
            </a:r>
            <a:r>
              <a:rPr lang="en-US" sz="3000" dirty="0" smtClean="0">
                <a:cs typeface="Times New Roman" pitchFamily="18" charset="0"/>
              </a:rPr>
              <a:t> (generic):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  <a:tabLst>
                <a:tab pos="762000" algn="l"/>
                <a:tab pos="1333500" algn="l"/>
                <a:tab pos="2095500" algn="l"/>
              </a:tabLst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sz="2800" dirty="0" smtClean="0">
                <a:cs typeface="Times New Roman" pitchFamily="18" charset="0"/>
              </a:rPr>
              <a:t>To traverse, in post-order, the </a:t>
            </a:r>
            <a:r>
              <a:rPr lang="en-US" sz="2800" dirty="0" err="1" smtClean="0">
                <a:cs typeface="Times New Roman" pitchFamily="18" charset="0"/>
              </a:rPr>
              <a:t>subtree</a:t>
            </a:r>
            <a:r>
              <a:rPr lang="en-US" sz="2800" dirty="0" smtClean="0">
                <a:cs typeface="Times New Roman" pitchFamily="18" charset="0"/>
              </a:rPr>
              <a:t> whose root node is </a:t>
            </a:r>
            <a:r>
              <a:rPr lang="en-US" sz="2800" i="1" dirty="0" smtClean="0">
                <a:cs typeface="Times New Roman" pitchFamily="18" charset="0"/>
              </a:rPr>
              <a:t>top</a:t>
            </a:r>
            <a:r>
              <a:rPr lang="en-US" sz="2800" dirty="0" smtClean="0">
                <a:cs typeface="Times New Roman" pitchFamily="18" charset="0"/>
              </a:rPr>
              <a:t>:</a:t>
            </a:r>
          </a:p>
          <a:p>
            <a:pPr marL="781050" lvl="1" indent="-381000" eaLnBrk="1" hangingPunct="1">
              <a:lnSpc>
                <a:spcPct val="90000"/>
              </a:lnSpc>
              <a:spcBef>
                <a:spcPts val="900"/>
              </a:spcBef>
              <a:buFontTx/>
              <a:buNone/>
              <a:tabLst>
                <a:tab pos="762000" algn="l"/>
                <a:tab pos="1333500" algn="l"/>
                <a:tab pos="2095500" algn="l"/>
              </a:tabLst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1.	If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is not null: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  1.1.	Traverse, in post-order,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’s left 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subtree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  1.2.	Traverse, in post-order,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’s right 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subtree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  1.3.	Visit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2.	Terminate.</a:t>
            </a:r>
            <a:r>
              <a:rPr lang="en-GB" sz="2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70D3A2-4650-49A9-99A7-5FDE5D9D7F25}" type="slidenum">
              <a:rPr lang="en-AU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67818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search trees (1)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071678"/>
            <a:ext cx="8153400" cy="3771900"/>
          </a:xfrm>
        </p:spPr>
        <p:txBody>
          <a:bodyPr/>
          <a:lstStyle/>
          <a:p>
            <a:pPr marL="381000" indent="-381000" eaLnBrk="1" hangingPunct="1">
              <a:defRPr/>
            </a:pPr>
            <a:r>
              <a:rPr lang="en-US" dirty="0" smtClean="0">
                <a:cs typeface="Times New Roman" pitchFamily="18" charset="0"/>
              </a:rPr>
              <a:t>A </a:t>
            </a:r>
            <a:r>
              <a:rPr lang="en-US" b="1" dirty="0" smtClean="0">
                <a:cs typeface="Times New Roman" pitchFamily="18" charset="0"/>
              </a:rPr>
              <a:t>binary search tree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en-US" b="1" dirty="0" smtClean="0">
                <a:cs typeface="Times New Roman" pitchFamily="18" charset="0"/>
              </a:rPr>
              <a:t>BST</a:t>
            </a:r>
            <a:r>
              <a:rPr lang="en-US" dirty="0" smtClean="0">
                <a:cs typeface="Times New Roman" pitchFamily="18" charset="0"/>
              </a:rPr>
              <a:t>) is a binary tree with the following property. </a:t>
            </a:r>
          </a:p>
          <a:p>
            <a:pPr marL="781050" lvl="1" indent="-381000" eaLnBrk="1" hangingPunct="1">
              <a:defRPr/>
            </a:pPr>
            <a:r>
              <a:rPr lang="en-US" dirty="0" smtClean="0">
                <a:cs typeface="Times New Roman" pitchFamily="18" charset="0"/>
              </a:rPr>
              <a:t>For any node in the binary tree, if that node contains element </a:t>
            </a:r>
            <a:r>
              <a:rPr lang="en-US" i="1" dirty="0" err="1" smtClean="0">
                <a:cs typeface="Times New Roman" pitchFamily="18" charset="0"/>
              </a:rPr>
              <a:t>elem</a:t>
            </a:r>
            <a:r>
              <a:rPr lang="en-US" i="1" dirty="0" smtClean="0">
                <a:cs typeface="Times New Roman" pitchFamily="18" charset="0"/>
              </a:rPr>
              <a:t>, </a:t>
            </a:r>
            <a:r>
              <a:rPr lang="en-US" dirty="0" smtClean="0">
                <a:cs typeface="Times New Roman" pitchFamily="18" charset="0"/>
              </a:rPr>
              <a:t>then</a:t>
            </a:r>
          </a:p>
          <a:p>
            <a:pPr marL="952500" lvl="1" indent="-381000" eaLnBrk="1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cs typeface="Times New Roman" pitchFamily="18" charset="0"/>
              </a:rPr>
              <a:t>Its left </a:t>
            </a:r>
            <a:r>
              <a:rPr lang="en-US" sz="2400" dirty="0" err="1" smtClean="0">
                <a:cs typeface="Times New Roman" pitchFamily="18" charset="0"/>
              </a:rPr>
              <a:t>subtree</a:t>
            </a:r>
            <a:r>
              <a:rPr lang="en-US" sz="2400" dirty="0" smtClean="0">
                <a:cs typeface="Times New Roman" pitchFamily="18" charset="0"/>
              </a:rPr>
              <a:t> (if not empty) contains only elements less than </a:t>
            </a:r>
            <a:r>
              <a:rPr lang="en-US" sz="2400" i="1" dirty="0" err="1" smtClean="0">
                <a:cs typeface="Times New Roman" pitchFamily="18" charset="0"/>
              </a:rPr>
              <a:t>elem</a:t>
            </a:r>
            <a:r>
              <a:rPr lang="en-US" sz="2400" dirty="0" smtClean="0">
                <a:cs typeface="Times New Roman" pitchFamily="18" charset="0"/>
              </a:rPr>
              <a:t>; and</a:t>
            </a:r>
          </a:p>
          <a:p>
            <a:pPr marL="952500" lvl="1" indent="-381000" eaLnBrk="1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cs typeface="Times New Roman" pitchFamily="18" charset="0"/>
              </a:rPr>
              <a:t>Its right </a:t>
            </a:r>
            <a:r>
              <a:rPr lang="en-US" sz="2400" dirty="0" err="1" smtClean="0">
                <a:cs typeface="Times New Roman" pitchFamily="18" charset="0"/>
              </a:rPr>
              <a:t>subtree</a:t>
            </a:r>
            <a:r>
              <a:rPr lang="en-US" sz="2400" dirty="0" smtClean="0">
                <a:cs typeface="Times New Roman" pitchFamily="18" charset="0"/>
              </a:rPr>
              <a:t> (if not empty) contains only elements greater than </a:t>
            </a:r>
            <a:r>
              <a:rPr lang="en-US" sz="2400" i="1" dirty="0" smtClean="0">
                <a:cs typeface="Times New Roman" pitchFamily="18" charset="0"/>
              </a:rPr>
              <a:t>elem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ACBFC5-9710-4719-B14D-89F893D99DE5}" type="slidenum">
              <a:rPr lang="en-AU"/>
              <a:pPr>
                <a:defRPr/>
              </a:pPr>
              <a:t>24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928670"/>
            <a:ext cx="6705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search trees (2)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86000"/>
            <a:ext cx="3181350" cy="685800"/>
          </a:xfrm>
        </p:spPr>
        <p:txBody>
          <a:bodyPr/>
          <a:lstStyle/>
          <a:p>
            <a:pPr marL="381000" indent="-381000" eaLnBrk="1" hangingPunct="1"/>
            <a:r>
              <a:rPr lang="en-US" smtClean="0">
                <a:cs typeface="Times New Roman" pitchFamily="18" charset="0"/>
              </a:rPr>
              <a:t>Examples: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5EABBDB-ACB4-42F6-B671-0E5820A02D67}" type="slidenum">
              <a:rPr lang="en-AU"/>
              <a:pPr>
                <a:defRPr/>
              </a:pPr>
              <a:t>25</a:t>
            </a:fld>
            <a:endParaRPr lang="en-AU" dirty="0"/>
          </a:p>
        </p:txBody>
      </p:sp>
      <p:grpSp>
        <p:nvGrpSpPr>
          <p:cNvPr id="26630" name="Group 218"/>
          <p:cNvGrpSpPr>
            <a:grpSpLocks/>
          </p:cNvGrpSpPr>
          <p:nvPr/>
        </p:nvGrpSpPr>
        <p:grpSpPr bwMode="auto">
          <a:xfrm>
            <a:off x="3886200" y="2438400"/>
            <a:ext cx="4953000" cy="2143125"/>
            <a:chOff x="1728" y="2778"/>
            <a:chExt cx="3120" cy="1350"/>
          </a:xfrm>
        </p:grpSpPr>
        <p:sp>
          <p:nvSpPr>
            <p:cNvPr id="26656" name="Rectangle 150"/>
            <p:cNvSpPr>
              <a:spLocks noChangeArrowheads="1"/>
            </p:cNvSpPr>
            <p:nvPr/>
          </p:nvSpPr>
          <p:spPr bwMode="auto">
            <a:xfrm>
              <a:off x="1728" y="278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(a)</a:t>
              </a:r>
              <a:endParaRPr lang="en-US" sz="2000"/>
            </a:p>
          </p:txBody>
        </p:sp>
        <p:sp>
          <p:nvSpPr>
            <p:cNvPr id="26657" name="Rectangle 151"/>
            <p:cNvSpPr>
              <a:spLocks noChangeArrowheads="1"/>
            </p:cNvSpPr>
            <p:nvPr/>
          </p:nvSpPr>
          <p:spPr bwMode="auto">
            <a:xfrm>
              <a:off x="2064" y="278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Line 155"/>
            <p:cNvSpPr>
              <a:spLocks noChangeShapeType="1"/>
            </p:cNvSpPr>
            <p:nvPr/>
          </p:nvSpPr>
          <p:spPr bwMode="auto">
            <a:xfrm>
              <a:off x="2160" y="288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59" name="Group 217"/>
            <p:cNvGrpSpPr>
              <a:grpSpLocks/>
            </p:cNvGrpSpPr>
            <p:nvPr/>
          </p:nvGrpSpPr>
          <p:grpSpPr bwMode="auto">
            <a:xfrm>
              <a:off x="2256" y="2778"/>
              <a:ext cx="2592" cy="1350"/>
              <a:chOff x="2256" y="2778"/>
              <a:chExt cx="2592" cy="1350"/>
            </a:xfrm>
          </p:grpSpPr>
          <p:sp>
            <p:nvSpPr>
              <p:cNvPr id="26660" name="Text Box 180"/>
              <p:cNvSpPr txBox="1">
                <a:spLocks noChangeArrowheads="1"/>
              </p:cNvSpPr>
              <p:nvPr/>
            </p:nvSpPr>
            <p:spPr bwMode="auto">
              <a:xfrm>
                <a:off x="2592" y="3930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2000"/>
                  <a:t>dog</a:t>
                </a:r>
              </a:p>
            </p:txBody>
          </p:sp>
          <p:sp>
            <p:nvSpPr>
              <p:cNvPr id="26661" name="Line 174"/>
              <p:cNvSpPr>
                <a:spLocks noChangeShapeType="1"/>
              </p:cNvSpPr>
              <p:nvPr/>
            </p:nvSpPr>
            <p:spPr bwMode="auto">
              <a:xfrm>
                <a:off x="3120" y="4074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Line 181"/>
              <p:cNvSpPr>
                <a:spLocks noChangeShapeType="1"/>
              </p:cNvSpPr>
              <p:nvPr/>
            </p:nvSpPr>
            <p:spPr bwMode="auto">
              <a:xfrm>
                <a:off x="2640" y="4074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Text Box 191"/>
              <p:cNvSpPr txBox="1">
                <a:spLocks noChangeArrowheads="1"/>
              </p:cNvSpPr>
              <p:nvPr/>
            </p:nvSpPr>
            <p:spPr bwMode="auto">
              <a:xfrm>
                <a:off x="2256" y="3546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2000"/>
                  <a:t>cat</a:t>
                </a:r>
              </a:p>
            </p:txBody>
          </p:sp>
          <p:sp>
            <p:nvSpPr>
              <p:cNvPr id="26664" name="Line 193"/>
              <p:cNvSpPr>
                <a:spLocks noChangeShapeType="1"/>
              </p:cNvSpPr>
              <p:nvPr/>
            </p:nvSpPr>
            <p:spPr bwMode="auto">
              <a:xfrm>
                <a:off x="2304" y="3690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5" name="Text Box 194"/>
              <p:cNvSpPr txBox="1">
                <a:spLocks noChangeArrowheads="1"/>
              </p:cNvSpPr>
              <p:nvPr/>
            </p:nvSpPr>
            <p:spPr bwMode="auto">
              <a:xfrm>
                <a:off x="2928" y="3162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2000"/>
                  <a:t>fox</a:t>
                </a:r>
              </a:p>
            </p:txBody>
          </p:sp>
          <p:sp>
            <p:nvSpPr>
              <p:cNvPr id="26666" name="Line 195"/>
              <p:cNvSpPr>
                <a:spLocks noChangeShapeType="1"/>
              </p:cNvSpPr>
              <p:nvPr/>
            </p:nvSpPr>
            <p:spPr bwMode="auto">
              <a:xfrm>
                <a:off x="3456" y="3306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Text Box 198"/>
              <p:cNvSpPr txBox="1">
                <a:spLocks noChangeArrowheads="1"/>
              </p:cNvSpPr>
              <p:nvPr/>
            </p:nvSpPr>
            <p:spPr bwMode="auto">
              <a:xfrm>
                <a:off x="3264" y="2778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2000"/>
                  <a:t>lion</a:t>
                </a:r>
              </a:p>
            </p:txBody>
          </p:sp>
          <p:sp>
            <p:nvSpPr>
              <p:cNvPr id="26668" name="Text Box 201"/>
              <p:cNvSpPr txBox="1">
                <a:spLocks noChangeArrowheads="1"/>
              </p:cNvSpPr>
              <p:nvPr/>
            </p:nvSpPr>
            <p:spPr bwMode="auto">
              <a:xfrm>
                <a:off x="3600" y="3546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2000"/>
                  <a:t>pig</a:t>
                </a:r>
              </a:p>
            </p:txBody>
          </p:sp>
          <p:sp>
            <p:nvSpPr>
              <p:cNvPr id="26669" name="Line 202"/>
              <p:cNvSpPr>
                <a:spLocks noChangeShapeType="1"/>
              </p:cNvSpPr>
              <p:nvPr/>
            </p:nvSpPr>
            <p:spPr bwMode="auto">
              <a:xfrm>
                <a:off x="4128" y="3690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Line 203"/>
              <p:cNvSpPr>
                <a:spLocks noChangeShapeType="1"/>
              </p:cNvSpPr>
              <p:nvPr/>
            </p:nvSpPr>
            <p:spPr bwMode="auto">
              <a:xfrm>
                <a:off x="3648" y="3690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Text Box 204"/>
              <p:cNvSpPr txBox="1">
                <a:spLocks noChangeArrowheads="1"/>
              </p:cNvSpPr>
              <p:nvPr/>
            </p:nvSpPr>
            <p:spPr bwMode="auto">
              <a:xfrm>
                <a:off x="3936" y="3162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2000"/>
                  <a:t>rat</a:t>
                </a:r>
              </a:p>
            </p:txBody>
          </p:sp>
          <p:sp>
            <p:nvSpPr>
              <p:cNvPr id="26672" name="Text Box 207"/>
              <p:cNvSpPr txBox="1">
                <a:spLocks noChangeArrowheads="1"/>
              </p:cNvSpPr>
              <p:nvPr/>
            </p:nvSpPr>
            <p:spPr bwMode="auto">
              <a:xfrm>
                <a:off x="4272" y="3546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2000"/>
                  <a:t>tiger</a:t>
                </a:r>
              </a:p>
            </p:txBody>
          </p:sp>
          <p:sp>
            <p:nvSpPr>
              <p:cNvPr id="26673" name="Line 208"/>
              <p:cNvSpPr>
                <a:spLocks noChangeShapeType="1"/>
              </p:cNvSpPr>
              <p:nvPr/>
            </p:nvSpPr>
            <p:spPr bwMode="auto">
              <a:xfrm>
                <a:off x="4800" y="3690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Line 209"/>
              <p:cNvSpPr>
                <a:spLocks noChangeShapeType="1"/>
              </p:cNvSpPr>
              <p:nvPr/>
            </p:nvSpPr>
            <p:spPr bwMode="auto">
              <a:xfrm>
                <a:off x="4320" y="3690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211"/>
              <p:cNvSpPr>
                <a:spLocks noChangeShapeType="1"/>
              </p:cNvSpPr>
              <p:nvPr/>
            </p:nvSpPr>
            <p:spPr bwMode="auto">
              <a:xfrm>
                <a:off x="3792" y="2928"/>
                <a:ext cx="43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Line 212"/>
              <p:cNvSpPr>
                <a:spLocks noChangeShapeType="1"/>
              </p:cNvSpPr>
              <p:nvPr/>
            </p:nvSpPr>
            <p:spPr bwMode="auto">
              <a:xfrm>
                <a:off x="4464" y="3312"/>
                <a:ext cx="9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213"/>
              <p:cNvSpPr>
                <a:spLocks noChangeShapeType="1"/>
              </p:cNvSpPr>
              <p:nvPr/>
            </p:nvSpPr>
            <p:spPr bwMode="auto">
              <a:xfrm flipH="1">
                <a:off x="3888" y="3312"/>
                <a:ext cx="9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Line 214"/>
              <p:cNvSpPr>
                <a:spLocks noChangeShapeType="1"/>
              </p:cNvSpPr>
              <p:nvPr/>
            </p:nvSpPr>
            <p:spPr bwMode="auto">
              <a:xfrm flipH="1">
                <a:off x="2544" y="3312"/>
                <a:ext cx="43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Line 215"/>
              <p:cNvSpPr>
                <a:spLocks noChangeShapeType="1"/>
              </p:cNvSpPr>
              <p:nvPr/>
            </p:nvSpPr>
            <p:spPr bwMode="auto">
              <a:xfrm>
                <a:off x="2784" y="3696"/>
                <a:ext cx="9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Line 216"/>
              <p:cNvSpPr>
                <a:spLocks noChangeShapeType="1"/>
              </p:cNvSpPr>
              <p:nvPr/>
            </p:nvSpPr>
            <p:spPr bwMode="auto">
              <a:xfrm flipH="1">
                <a:off x="3216" y="2928"/>
                <a:ext cx="9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255"/>
          <p:cNvGrpSpPr>
            <a:grpSpLocks/>
          </p:cNvGrpSpPr>
          <p:nvPr/>
        </p:nvGrpSpPr>
        <p:grpSpPr bwMode="auto">
          <a:xfrm>
            <a:off x="762000" y="4191000"/>
            <a:ext cx="5943600" cy="2143125"/>
            <a:chOff x="720" y="2778"/>
            <a:chExt cx="3744" cy="1350"/>
          </a:xfrm>
        </p:grpSpPr>
        <p:sp>
          <p:nvSpPr>
            <p:cNvPr id="26632" name="Rectangle 220"/>
            <p:cNvSpPr>
              <a:spLocks noChangeArrowheads="1"/>
            </p:cNvSpPr>
            <p:nvPr/>
          </p:nvSpPr>
          <p:spPr bwMode="auto">
            <a:xfrm>
              <a:off x="720" y="278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(b)</a:t>
              </a:r>
              <a:endParaRPr lang="en-US" sz="2000"/>
            </a:p>
          </p:txBody>
        </p:sp>
        <p:sp>
          <p:nvSpPr>
            <p:cNvPr id="26633" name="Rectangle 221"/>
            <p:cNvSpPr>
              <a:spLocks noChangeArrowheads="1"/>
            </p:cNvSpPr>
            <p:nvPr/>
          </p:nvSpPr>
          <p:spPr bwMode="auto">
            <a:xfrm>
              <a:off x="1056" y="278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222"/>
            <p:cNvSpPr>
              <a:spLocks noChangeShapeType="1"/>
            </p:cNvSpPr>
            <p:nvPr/>
          </p:nvSpPr>
          <p:spPr bwMode="auto">
            <a:xfrm>
              <a:off x="1152" y="288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Text Box 229"/>
            <p:cNvSpPr txBox="1">
              <a:spLocks noChangeArrowheads="1"/>
            </p:cNvSpPr>
            <p:nvPr/>
          </p:nvSpPr>
          <p:spPr bwMode="auto">
            <a:xfrm>
              <a:off x="3216" y="316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26636" name="Text Box 231"/>
            <p:cNvSpPr txBox="1">
              <a:spLocks noChangeArrowheads="1"/>
            </p:cNvSpPr>
            <p:nvPr/>
          </p:nvSpPr>
          <p:spPr bwMode="auto">
            <a:xfrm>
              <a:off x="1872" y="277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26637" name="Text Box 232"/>
            <p:cNvSpPr txBox="1">
              <a:spLocks noChangeArrowheads="1"/>
            </p:cNvSpPr>
            <p:nvPr/>
          </p:nvSpPr>
          <p:spPr bwMode="auto">
            <a:xfrm>
              <a:off x="2208" y="393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26638" name="Line 233"/>
            <p:cNvSpPr>
              <a:spLocks noChangeShapeType="1"/>
            </p:cNvSpPr>
            <p:nvPr/>
          </p:nvSpPr>
          <p:spPr bwMode="auto">
            <a:xfrm>
              <a:off x="2736" y="407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234"/>
            <p:cNvSpPr>
              <a:spLocks noChangeShapeType="1"/>
            </p:cNvSpPr>
            <p:nvPr/>
          </p:nvSpPr>
          <p:spPr bwMode="auto">
            <a:xfrm>
              <a:off x="2256" y="407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Text Box 235"/>
            <p:cNvSpPr txBox="1">
              <a:spLocks noChangeArrowheads="1"/>
            </p:cNvSpPr>
            <p:nvPr/>
          </p:nvSpPr>
          <p:spPr bwMode="auto">
            <a:xfrm>
              <a:off x="2544" y="354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26641" name="Text Box 236"/>
            <p:cNvSpPr txBox="1">
              <a:spLocks noChangeArrowheads="1"/>
            </p:cNvSpPr>
            <p:nvPr/>
          </p:nvSpPr>
          <p:spPr bwMode="auto">
            <a:xfrm>
              <a:off x="2880" y="393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26642" name="Line 237"/>
            <p:cNvSpPr>
              <a:spLocks noChangeShapeType="1"/>
            </p:cNvSpPr>
            <p:nvPr/>
          </p:nvSpPr>
          <p:spPr bwMode="auto">
            <a:xfrm>
              <a:off x="3408" y="407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238"/>
            <p:cNvSpPr>
              <a:spLocks noChangeShapeType="1"/>
            </p:cNvSpPr>
            <p:nvPr/>
          </p:nvSpPr>
          <p:spPr bwMode="auto">
            <a:xfrm>
              <a:off x="2928" y="407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39"/>
            <p:cNvSpPr>
              <a:spLocks noChangeShapeType="1"/>
            </p:cNvSpPr>
            <p:nvPr/>
          </p:nvSpPr>
          <p:spPr bwMode="auto">
            <a:xfrm>
              <a:off x="2400" y="2928"/>
              <a:ext cx="110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240"/>
            <p:cNvSpPr>
              <a:spLocks noChangeShapeType="1"/>
            </p:cNvSpPr>
            <p:nvPr/>
          </p:nvSpPr>
          <p:spPr bwMode="auto">
            <a:xfrm>
              <a:off x="3072" y="369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241"/>
            <p:cNvSpPr>
              <a:spLocks noChangeShapeType="1"/>
            </p:cNvSpPr>
            <p:nvPr/>
          </p:nvSpPr>
          <p:spPr bwMode="auto">
            <a:xfrm flipH="1">
              <a:off x="2496" y="369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42"/>
            <p:cNvSpPr>
              <a:spLocks noChangeShapeType="1"/>
            </p:cNvSpPr>
            <p:nvPr/>
          </p:nvSpPr>
          <p:spPr bwMode="auto">
            <a:xfrm flipH="1">
              <a:off x="2832" y="331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Text Box 245"/>
            <p:cNvSpPr txBox="1">
              <a:spLocks noChangeArrowheads="1"/>
            </p:cNvSpPr>
            <p:nvPr/>
          </p:nvSpPr>
          <p:spPr bwMode="auto">
            <a:xfrm>
              <a:off x="3552" y="393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26649" name="Line 246"/>
            <p:cNvSpPr>
              <a:spLocks noChangeShapeType="1"/>
            </p:cNvSpPr>
            <p:nvPr/>
          </p:nvSpPr>
          <p:spPr bwMode="auto">
            <a:xfrm>
              <a:off x="4080" y="407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47"/>
            <p:cNvSpPr>
              <a:spLocks noChangeShapeType="1"/>
            </p:cNvSpPr>
            <p:nvPr/>
          </p:nvSpPr>
          <p:spPr bwMode="auto">
            <a:xfrm>
              <a:off x="3600" y="407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Text Box 248"/>
            <p:cNvSpPr txBox="1">
              <a:spLocks noChangeArrowheads="1"/>
            </p:cNvSpPr>
            <p:nvPr/>
          </p:nvSpPr>
          <p:spPr bwMode="auto">
            <a:xfrm>
              <a:off x="3888" y="354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26652" name="Line 249"/>
            <p:cNvSpPr>
              <a:spLocks noChangeShapeType="1"/>
            </p:cNvSpPr>
            <p:nvPr/>
          </p:nvSpPr>
          <p:spPr bwMode="auto">
            <a:xfrm flipH="1">
              <a:off x="3840" y="369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250"/>
            <p:cNvSpPr>
              <a:spLocks noChangeShapeType="1"/>
            </p:cNvSpPr>
            <p:nvPr/>
          </p:nvSpPr>
          <p:spPr bwMode="auto">
            <a:xfrm>
              <a:off x="3744" y="331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251"/>
            <p:cNvSpPr>
              <a:spLocks noChangeShapeType="1"/>
            </p:cNvSpPr>
            <p:nvPr/>
          </p:nvSpPr>
          <p:spPr bwMode="auto">
            <a:xfrm>
              <a:off x="4416" y="36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252"/>
            <p:cNvSpPr>
              <a:spLocks noChangeShapeType="1"/>
            </p:cNvSpPr>
            <p:nvPr/>
          </p:nvSpPr>
          <p:spPr bwMode="auto">
            <a:xfrm>
              <a:off x="1920" y="292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928670"/>
            <a:ext cx="64770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search trees (3)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928802"/>
            <a:ext cx="7924800" cy="4191000"/>
          </a:xfrm>
        </p:spPr>
        <p:txBody>
          <a:bodyPr/>
          <a:lstStyle/>
          <a:p>
            <a:pPr marL="381000" indent="-381000" eaLnBrk="1" hangingPunct="1"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800" dirty="0" smtClean="0">
                <a:cs typeface="Times New Roman" pitchFamily="18" charset="0"/>
              </a:rPr>
              <a:t>Java class implementing BST nodes:</a:t>
            </a:r>
          </a:p>
          <a:p>
            <a:pPr marL="381000" indent="-381000"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BSTNode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{</a:t>
            </a:r>
            <a:endParaRPr lang="en-US" sz="2400" dirty="0" smtClean="0">
              <a:cs typeface="Times New Roman" pitchFamily="18" charset="0"/>
            </a:endParaRPr>
          </a:p>
          <a:p>
            <a:pPr marL="381000" indent="-381000"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protected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Comparable element;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protected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BSTNode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left, right;</a:t>
            </a:r>
            <a:endParaRPr lang="en-US" sz="2400" dirty="0" smtClean="0">
              <a:cs typeface="Times New Roman" pitchFamily="18" charset="0"/>
            </a:endParaRPr>
          </a:p>
          <a:p>
            <a:pPr marL="381000" indent="-381000"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protected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BSTNode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(Comparable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element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left =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  right =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sz="2400" dirty="0" smtClean="0">
              <a:cs typeface="Times New Roman" pitchFamily="18" charset="0"/>
            </a:endParaRPr>
          </a:p>
          <a:p>
            <a:pPr marL="381000" indent="-381000"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400" dirty="0" smtClean="0">
              <a:cs typeface="Times New Roman" pitchFamily="18" charset="0"/>
            </a:endParaRPr>
          </a:p>
          <a:p>
            <a:pPr marL="381000" indent="-381000"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}</a:t>
            </a: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2400" dirty="0" smtClean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6025EBA-C290-41E2-8A43-AFC66981D13C}" type="slidenum">
              <a:rPr lang="en-AU"/>
              <a:pPr>
                <a:defRPr/>
              </a:pPr>
              <a:t>26</a:t>
            </a:fld>
            <a:endParaRPr lang="en-AU" dirty="0"/>
          </a:p>
        </p:txBody>
      </p:sp>
      <p:sp>
        <p:nvSpPr>
          <p:cNvPr id="27654" name="AutoShape 4"/>
          <p:cNvSpPr>
            <a:spLocks noChangeArrowheads="1"/>
          </p:cNvSpPr>
          <p:nvPr/>
        </p:nvSpPr>
        <p:spPr bwMode="auto">
          <a:xfrm>
            <a:off x="4643438" y="5357826"/>
            <a:ext cx="3276600" cy="381000"/>
          </a:xfrm>
          <a:prstGeom prst="wedgeRectCallout">
            <a:avLst>
              <a:gd name="adj1" fmla="val -111435"/>
              <a:gd name="adj2" fmla="val 0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eaLnBrk="0" hangingPunct="0"/>
            <a:r>
              <a:rPr lang="en-GB" sz="2000" dirty="0" err="1">
                <a:solidFill>
                  <a:srgbClr val="3333CC"/>
                </a:solidFill>
                <a:latin typeface="Courier New" pitchFamily="49" charset="0"/>
              </a:rPr>
              <a:t>BSTNode</a:t>
            </a:r>
            <a:r>
              <a:rPr lang="en-GB" sz="2000" dirty="0">
                <a:solidFill>
                  <a:srgbClr val="3333CC"/>
                </a:solidFill>
              </a:rPr>
              <a:t> methods (to follow)</a:t>
            </a:r>
            <a:endParaRPr lang="en-GB" sz="2000" dirty="0">
              <a:solidFill>
                <a:srgbClr val="3333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64008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search trees (4)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001000" cy="4038600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dirty="0" smtClean="0">
                <a:cs typeface="Times New Roman" pitchFamily="18" charset="0"/>
              </a:rPr>
              <a:t>Java class implementing BST headers: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 BST {</a:t>
            </a:r>
            <a:endParaRPr lang="en-US" sz="2800" dirty="0" smtClean="0">
              <a:cs typeface="Times New Roman" pitchFamily="18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8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Times New Roman" pitchFamily="18" charset="0"/>
              </a:rPr>
              <a:t>BSTNode</a:t>
            </a: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 root;</a:t>
            </a:r>
            <a:endParaRPr lang="en-US" sz="2800" dirty="0" smtClean="0">
              <a:cs typeface="Times New Roman" pitchFamily="18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8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 BST () {</a:t>
            </a:r>
            <a:br>
              <a:rPr lang="en-US" sz="28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sz="2800" dirty="0" smtClean="0">
                <a:cs typeface="Times New Roman" pitchFamily="18" charset="0"/>
              </a:rPr>
              <a:t>Construct an empty BST.</a:t>
            </a: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		root = </a:t>
            </a:r>
            <a:r>
              <a:rPr lang="en-US" sz="28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8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sz="2800" dirty="0" smtClean="0">
              <a:cs typeface="Times New Roman" pitchFamily="18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800" dirty="0" smtClean="0">
              <a:cs typeface="Times New Roman" pitchFamily="18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	}</a:t>
            </a:r>
            <a:r>
              <a:rPr lang="en-GB" sz="28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2800" dirty="0" smtClean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B32098-FFAD-4815-AEFA-20169755BB0B}" type="slidenum">
              <a:rPr lang="en-AU"/>
              <a:pPr>
                <a:defRPr/>
              </a:pPr>
              <a:t>27</a:t>
            </a:fld>
            <a:endParaRPr lang="en-AU" dirty="0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5638800" y="5334000"/>
            <a:ext cx="2667000" cy="381000"/>
          </a:xfrm>
          <a:prstGeom prst="wedgeRectCallout">
            <a:avLst>
              <a:gd name="adj1" fmla="val -133097"/>
              <a:gd name="adj2" fmla="val 3333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eaLnBrk="0" hangingPunct="0"/>
            <a:r>
              <a:rPr lang="en-GB" sz="2000">
                <a:solidFill>
                  <a:srgbClr val="3333CC"/>
                </a:solidFill>
                <a:latin typeface="Courier New" pitchFamily="49" charset="0"/>
              </a:rPr>
              <a:t>BST</a:t>
            </a:r>
            <a:r>
              <a:rPr lang="en-GB" sz="2000">
                <a:solidFill>
                  <a:srgbClr val="3333CC"/>
                </a:solidFill>
              </a:rPr>
              <a:t> methods (to follow)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60198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BST search (1)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2143116"/>
            <a:ext cx="8929718" cy="3814762"/>
          </a:xfrm>
        </p:spPr>
        <p:txBody>
          <a:bodyPr/>
          <a:lstStyle/>
          <a:p>
            <a:pPr marL="381000" indent="-381000" eaLnBrk="1" hangingPunct="1"/>
            <a:r>
              <a:rPr lang="en-US" sz="2800" b="1" dirty="0" smtClean="0"/>
              <a:t>Problem: </a:t>
            </a:r>
            <a:r>
              <a:rPr lang="en-US" sz="2800" dirty="0" smtClean="0"/>
              <a:t>Search for a given target value in a BST.</a:t>
            </a:r>
          </a:p>
          <a:p>
            <a:pPr marL="381000" indent="-381000" eaLnBrk="1" hangingPunct="1"/>
            <a:r>
              <a:rPr lang="en-US" sz="2800" b="1" dirty="0" smtClean="0">
                <a:cs typeface="Times New Roman" pitchFamily="18" charset="0"/>
              </a:rPr>
              <a:t>Idea</a:t>
            </a:r>
            <a:r>
              <a:rPr lang="en-US" sz="2800" dirty="0" smtClean="0">
                <a:cs typeface="Times New Roman" pitchFamily="18" charset="0"/>
              </a:rPr>
              <a:t>: Compare the target value with the element in the root node. </a:t>
            </a:r>
          </a:p>
          <a:p>
            <a:pPr marL="863600" lvl="1" indent="-292100" eaLnBrk="1" hangingPunct="1"/>
            <a:r>
              <a:rPr lang="en-US" sz="2600" dirty="0" smtClean="0">
                <a:cs typeface="Times New Roman" pitchFamily="18" charset="0"/>
              </a:rPr>
              <a:t>If the target value is </a:t>
            </a:r>
            <a:r>
              <a:rPr lang="en-US" sz="2600" b="1" dirty="0" smtClean="0">
                <a:cs typeface="Times New Roman" pitchFamily="18" charset="0"/>
              </a:rPr>
              <a:t>equal</a:t>
            </a:r>
            <a:r>
              <a:rPr lang="en-US" sz="2600" dirty="0" smtClean="0">
                <a:cs typeface="Times New Roman" pitchFamily="18" charset="0"/>
              </a:rPr>
              <a:t>, the search is successful.</a:t>
            </a:r>
          </a:p>
          <a:p>
            <a:pPr marL="863600" lvl="1" indent="-292100" eaLnBrk="1" hangingPunct="1"/>
            <a:r>
              <a:rPr lang="en-US" sz="2600" dirty="0" smtClean="0">
                <a:cs typeface="Times New Roman" pitchFamily="18" charset="0"/>
              </a:rPr>
              <a:t>If target value is </a:t>
            </a:r>
            <a:r>
              <a:rPr lang="en-US" sz="2600" b="1" dirty="0" smtClean="0">
                <a:cs typeface="Times New Roman" pitchFamily="18" charset="0"/>
              </a:rPr>
              <a:t>less</a:t>
            </a:r>
            <a:r>
              <a:rPr lang="en-US" sz="2600" dirty="0" smtClean="0">
                <a:cs typeface="Times New Roman" pitchFamily="18" charset="0"/>
              </a:rPr>
              <a:t>, search the </a:t>
            </a:r>
            <a:r>
              <a:rPr lang="en-US" sz="2600" i="1" dirty="0" smtClean="0">
                <a:cs typeface="Times New Roman" pitchFamily="18" charset="0"/>
              </a:rPr>
              <a:t>left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 err="1" smtClean="0">
                <a:cs typeface="Times New Roman" pitchFamily="18" charset="0"/>
              </a:rPr>
              <a:t>subtree</a:t>
            </a:r>
            <a:r>
              <a:rPr lang="en-US" sz="2600" dirty="0" smtClean="0">
                <a:cs typeface="Times New Roman" pitchFamily="18" charset="0"/>
              </a:rPr>
              <a:t>.</a:t>
            </a:r>
          </a:p>
          <a:p>
            <a:pPr marL="863600" lvl="1" indent="-292100" eaLnBrk="1" hangingPunct="1"/>
            <a:r>
              <a:rPr lang="en-US" sz="2600" dirty="0" smtClean="0">
                <a:cs typeface="Times New Roman" pitchFamily="18" charset="0"/>
              </a:rPr>
              <a:t>If target value is </a:t>
            </a:r>
            <a:r>
              <a:rPr lang="en-US" sz="2600" b="1" dirty="0" smtClean="0">
                <a:cs typeface="Times New Roman" pitchFamily="18" charset="0"/>
              </a:rPr>
              <a:t>greater</a:t>
            </a:r>
            <a:r>
              <a:rPr lang="en-US" sz="2600" dirty="0" smtClean="0">
                <a:cs typeface="Times New Roman" pitchFamily="18" charset="0"/>
              </a:rPr>
              <a:t>, search the </a:t>
            </a:r>
            <a:r>
              <a:rPr lang="en-US" sz="2600" i="1" dirty="0" smtClean="0">
                <a:cs typeface="Times New Roman" pitchFamily="18" charset="0"/>
              </a:rPr>
              <a:t>right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 err="1" smtClean="0">
                <a:cs typeface="Times New Roman" pitchFamily="18" charset="0"/>
              </a:rPr>
              <a:t>subtree</a:t>
            </a:r>
            <a:r>
              <a:rPr lang="en-US" sz="2600" dirty="0" smtClean="0">
                <a:cs typeface="Times New Roman" pitchFamily="18" charset="0"/>
              </a:rPr>
              <a:t>.</a:t>
            </a:r>
          </a:p>
          <a:p>
            <a:pPr marL="863600" lvl="1" indent="-292100" eaLnBrk="1" hangingPunct="1"/>
            <a:r>
              <a:rPr lang="en-US" sz="2600" dirty="0" smtClean="0">
                <a:cs typeface="Times New Roman" pitchFamily="18" charset="0"/>
              </a:rPr>
              <a:t>If the </a:t>
            </a:r>
            <a:r>
              <a:rPr lang="en-US" sz="2600" dirty="0" err="1" smtClean="0">
                <a:cs typeface="Times New Roman" pitchFamily="18" charset="0"/>
              </a:rPr>
              <a:t>subtree</a:t>
            </a:r>
            <a:r>
              <a:rPr lang="en-US" sz="2600" dirty="0" smtClean="0">
                <a:cs typeface="Times New Roman" pitchFamily="18" charset="0"/>
              </a:rPr>
              <a:t> is </a:t>
            </a:r>
            <a:r>
              <a:rPr lang="en-US" sz="2600" b="1" dirty="0" smtClean="0">
                <a:cs typeface="Times New Roman" pitchFamily="18" charset="0"/>
              </a:rPr>
              <a:t>empty</a:t>
            </a:r>
            <a:r>
              <a:rPr lang="en-US" sz="2600" dirty="0" smtClean="0">
                <a:cs typeface="Times New Roman" pitchFamily="18" charset="0"/>
              </a:rPr>
              <a:t>, the search is unsuccessful.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22CB81-F7E1-4B07-AF52-15CFE01F3F67}" type="slidenum">
              <a:rPr lang="en-AU"/>
              <a:pPr>
                <a:defRPr/>
              </a:pPr>
              <a:t>28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86"/>
          <p:cNvGrpSpPr>
            <a:grpSpLocks/>
          </p:cNvGrpSpPr>
          <p:nvPr/>
        </p:nvGrpSpPr>
        <p:grpSpPr bwMode="auto">
          <a:xfrm>
            <a:off x="609600" y="2214554"/>
            <a:ext cx="7924800" cy="4286280"/>
            <a:chOff x="384" y="960"/>
            <a:chExt cx="4992" cy="3127"/>
          </a:xfrm>
        </p:grpSpPr>
        <p:sp>
          <p:nvSpPr>
            <p:cNvPr id="30731" name="Rectangle 387"/>
            <p:cNvSpPr>
              <a:spLocks noChangeArrowheads="1"/>
            </p:cNvSpPr>
            <p:nvPr/>
          </p:nvSpPr>
          <p:spPr bwMode="auto">
            <a:xfrm>
              <a:off x="384" y="962"/>
              <a:ext cx="4992" cy="3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Rectangle 388"/>
            <p:cNvSpPr>
              <a:spLocks noChangeArrowheads="1"/>
            </p:cNvSpPr>
            <p:nvPr/>
          </p:nvSpPr>
          <p:spPr bwMode="auto">
            <a:xfrm>
              <a:off x="384" y="960"/>
              <a:ext cx="499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1800" dirty="0">
                  <a:cs typeface="Times New Roman" pitchFamily="18" charset="0"/>
                </a:rPr>
                <a:t>To find which if any node of a BST contains an element equal to </a:t>
              </a:r>
              <a:r>
                <a:rPr lang="en-US" sz="1800" i="1" dirty="0">
                  <a:cs typeface="Times New Roman" pitchFamily="18" charset="0"/>
                </a:rPr>
                <a:t>target</a:t>
              </a:r>
              <a:r>
                <a:rPr lang="en-US" sz="1800" dirty="0">
                  <a:cs typeface="Times New Roman" pitchFamily="18" charset="0"/>
                </a:rPr>
                <a:t>: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1.	Set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>
                  <a:cs typeface="Times New Roman" pitchFamily="18" charset="0"/>
                </a:rPr>
                <a:t> to the BST’s root.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2.	Repeat: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	2.1.	If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>
                  <a:cs typeface="Times New Roman" pitchFamily="18" charset="0"/>
                </a:rPr>
                <a:t> is null, terminate with answer </a:t>
              </a:r>
              <a:r>
                <a:rPr lang="en-US" sz="1800" i="1" dirty="0">
                  <a:cs typeface="Times New Roman" pitchFamily="18" charset="0"/>
                </a:rPr>
                <a:t>none</a:t>
              </a:r>
              <a:r>
                <a:rPr lang="en-US" sz="1800" dirty="0">
                  <a:cs typeface="Times New Roman" pitchFamily="18" charset="0"/>
                </a:rPr>
                <a:t>.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	2.2.	</a:t>
              </a:r>
              <a:r>
                <a:rPr lang="en-US" sz="1800" dirty="0">
                  <a:solidFill>
                    <a:srgbClr val="FF0000"/>
                  </a:solidFill>
                  <a:cs typeface="Times New Roman" pitchFamily="18" charset="0"/>
                </a:rPr>
                <a:t>Otherwise, if </a:t>
              </a:r>
              <a:r>
                <a:rPr lang="en-US" sz="1800" i="1" dirty="0">
                  <a:solidFill>
                    <a:srgbClr val="FF0000"/>
                  </a:solidFill>
                  <a:cs typeface="Times New Roman" pitchFamily="18" charset="0"/>
                </a:rPr>
                <a:t>target</a:t>
              </a:r>
              <a:r>
                <a:rPr lang="en-US" sz="1800" dirty="0">
                  <a:solidFill>
                    <a:srgbClr val="FF0000"/>
                  </a:solidFill>
                  <a:cs typeface="Times New Roman" pitchFamily="18" charset="0"/>
                </a:rPr>
                <a:t> is equal to </a:t>
              </a:r>
              <a:r>
                <a:rPr lang="en-US" sz="1800" i="1" dirty="0" err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 dirty="0" err="1">
                  <a:solidFill>
                    <a:srgbClr val="FF0000"/>
                  </a:solidFill>
                  <a:cs typeface="Times New Roman" pitchFamily="18" charset="0"/>
                </a:rPr>
                <a:t>’s</a:t>
              </a:r>
              <a:r>
                <a:rPr lang="en-US" sz="1800" dirty="0">
                  <a:solidFill>
                    <a:srgbClr val="FF0000"/>
                  </a:solidFill>
                  <a:cs typeface="Times New Roman" pitchFamily="18" charset="0"/>
                </a:rPr>
                <a:t> element, terminate with answer </a:t>
              </a:r>
              <a:r>
                <a:rPr lang="en-US" sz="1800" i="1" dirty="0" err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 dirty="0">
                  <a:solidFill>
                    <a:srgbClr val="FF0000"/>
                  </a:solidFill>
                  <a:cs typeface="Times New Roman" pitchFamily="18" charset="0"/>
                </a:rPr>
                <a:t>.</a:t>
              </a:r>
              <a:r>
                <a:rPr lang="en-US" sz="1800" dirty="0">
                  <a:cs typeface="Times New Roman" pitchFamily="18" charset="0"/>
                </a:rPr>
                <a:t/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	2.3.	Otherwise, if </a:t>
              </a:r>
              <a:r>
                <a:rPr lang="en-US" sz="1800" i="1" dirty="0">
                  <a:cs typeface="Times New Roman" pitchFamily="18" charset="0"/>
                </a:rPr>
                <a:t>target</a:t>
              </a:r>
              <a:r>
                <a:rPr lang="en-US" sz="1800" dirty="0">
                  <a:cs typeface="Times New Roman" pitchFamily="18" charset="0"/>
                </a:rPr>
                <a:t> is less than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 err="1">
                  <a:cs typeface="Times New Roman" pitchFamily="18" charset="0"/>
                </a:rPr>
                <a:t>’s</a:t>
              </a:r>
              <a:r>
                <a:rPr lang="en-US" sz="1800" dirty="0">
                  <a:cs typeface="Times New Roman" pitchFamily="18" charset="0"/>
                </a:rPr>
                <a:t> element, set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>
                  <a:cs typeface="Times New Roman" pitchFamily="18" charset="0"/>
                </a:rPr>
                <a:t> to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 err="1">
                  <a:cs typeface="Times New Roman" pitchFamily="18" charset="0"/>
                </a:rPr>
                <a:t>’s</a:t>
              </a:r>
              <a:r>
                <a:rPr lang="en-US" sz="1800" dirty="0">
                  <a:cs typeface="Times New Roman" pitchFamily="18" charset="0"/>
                </a:rPr>
                <a:t> left child.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	2.4.	Otherwise, if </a:t>
              </a:r>
              <a:r>
                <a:rPr lang="en-US" sz="1800" i="1" dirty="0">
                  <a:cs typeface="Times New Roman" pitchFamily="18" charset="0"/>
                </a:rPr>
                <a:t>target</a:t>
              </a:r>
              <a:r>
                <a:rPr lang="en-US" sz="1800" dirty="0">
                  <a:cs typeface="Times New Roman" pitchFamily="18" charset="0"/>
                </a:rPr>
                <a:t> is greater than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 err="1">
                  <a:cs typeface="Times New Roman" pitchFamily="18" charset="0"/>
                </a:rPr>
                <a:t>’s</a:t>
              </a:r>
              <a:r>
                <a:rPr lang="en-US" sz="1800" dirty="0">
                  <a:cs typeface="Times New Roman" pitchFamily="18" charset="0"/>
                </a:rPr>
                <a:t> element, set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>
                  <a:cs typeface="Times New Roman" pitchFamily="18" charset="0"/>
                </a:rPr>
                <a:t> to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 err="1">
                  <a:cs typeface="Times New Roman" pitchFamily="18" charset="0"/>
                </a:rPr>
                <a:t>’s</a:t>
              </a:r>
              <a:r>
                <a:rPr lang="en-US" sz="1800" dirty="0">
                  <a:cs typeface="Times New Roman" pitchFamily="18" charset="0"/>
                </a:rPr>
                <a:t> right 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		child.</a:t>
              </a:r>
              <a:endParaRPr lang="en-GB" sz="1800" dirty="0">
                <a:cs typeface="Times New Roman" pitchFamily="18" charset="0"/>
              </a:endParaRPr>
            </a:p>
          </p:txBody>
        </p:sp>
        <p:sp>
          <p:nvSpPr>
            <p:cNvPr id="30733" name="Rectangle 389"/>
            <p:cNvSpPr>
              <a:spLocks noChangeArrowheads="1"/>
            </p:cNvSpPr>
            <p:nvPr/>
          </p:nvSpPr>
          <p:spPr bwMode="auto">
            <a:xfrm>
              <a:off x="720" y="254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0734" name="Rectangle 390"/>
            <p:cNvSpPr>
              <a:spLocks noChangeArrowheads="1"/>
            </p:cNvSpPr>
            <p:nvPr/>
          </p:nvSpPr>
          <p:spPr bwMode="auto">
            <a:xfrm>
              <a:off x="1056" y="254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391"/>
            <p:cNvSpPr>
              <a:spLocks noChangeShapeType="1"/>
            </p:cNvSpPr>
            <p:nvPr/>
          </p:nvSpPr>
          <p:spPr bwMode="auto">
            <a:xfrm>
              <a:off x="1152" y="2642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Text Box 392"/>
            <p:cNvSpPr txBox="1">
              <a:spLocks noChangeArrowheads="1"/>
            </p:cNvSpPr>
            <p:nvPr/>
          </p:nvSpPr>
          <p:spPr bwMode="auto">
            <a:xfrm>
              <a:off x="1968" y="36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30737" name="Line 393"/>
            <p:cNvSpPr>
              <a:spLocks noChangeShapeType="1"/>
            </p:cNvSpPr>
            <p:nvPr/>
          </p:nvSpPr>
          <p:spPr bwMode="auto">
            <a:xfrm>
              <a:off x="249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394"/>
            <p:cNvSpPr>
              <a:spLocks noChangeShapeType="1"/>
            </p:cNvSpPr>
            <p:nvPr/>
          </p:nvSpPr>
          <p:spPr bwMode="auto">
            <a:xfrm>
              <a:off x="201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Text Box 395"/>
            <p:cNvSpPr txBox="1">
              <a:spLocks noChangeArrowheads="1"/>
            </p:cNvSpPr>
            <p:nvPr/>
          </p:nvSpPr>
          <p:spPr bwMode="auto">
            <a:xfrm>
              <a:off x="1632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0740" name="Line 396"/>
            <p:cNvSpPr>
              <a:spLocks noChangeShapeType="1"/>
            </p:cNvSpPr>
            <p:nvPr/>
          </p:nvSpPr>
          <p:spPr bwMode="auto">
            <a:xfrm>
              <a:off x="1680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Text Box 397"/>
            <p:cNvSpPr txBox="1">
              <a:spLocks noChangeArrowheads="1"/>
            </p:cNvSpPr>
            <p:nvPr/>
          </p:nvSpPr>
          <p:spPr bwMode="auto">
            <a:xfrm>
              <a:off x="2304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0742" name="Line 398"/>
            <p:cNvSpPr>
              <a:spLocks noChangeShapeType="1"/>
            </p:cNvSpPr>
            <p:nvPr/>
          </p:nvSpPr>
          <p:spPr bwMode="auto">
            <a:xfrm>
              <a:off x="2832" y="30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Text Box 399"/>
            <p:cNvSpPr txBox="1">
              <a:spLocks noChangeArrowheads="1"/>
            </p:cNvSpPr>
            <p:nvPr/>
          </p:nvSpPr>
          <p:spPr bwMode="auto">
            <a:xfrm>
              <a:off x="2640" y="25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0744" name="Text Box 400"/>
            <p:cNvSpPr txBox="1">
              <a:spLocks noChangeArrowheads="1"/>
            </p:cNvSpPr>
            <p:nvPr/>
          </p:nvSpPr>
          <p:spPr bwMode="auto">
            <a:xfrm>
              <a:off x="2976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0745" name="Line 401"/>
            <p:cNvSpPr>
              <a:spLocks noChangeShapeType="1"/>
            </p:cNvSpPr>
            <p:nvPr/>
          </p:nvSpPr>
          <p:spPr bwMode="auto">
            <a:xfrm>
              <a:off x="350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402"/>
            <p:cNvSpPr>
              <a:spLocks noChangeShapeType="1"/>
            </p:cNvSpPr>
            <p:nvPr/>
          </p:nvSpPr>
          <p:spPr bwMode="auto">
            <a:xfrm>
              <a:off x="302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Text Box 403"/>
            <p:cNvSpPr txBox="1">
              <a:spLocks noChangeArrowheads="1"/>
            </p:cNvSpPr>
            <p:nvPr/>
          </p:nvSpPr>
          <p:spPr bwMode="auto">
            <a:xfrm>
              <a:off x="3312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0748" name="Text Box 404"/>
            <p:cNvSpPr txBox="1">
              <a:spLocks noChangeArrowheads="1"/>
            </p:cNvSpPr>
            <p:nvPr/>
          </p:nvSpPr>
          <p:spPr bwMode="auto">
            <a:xfrm>
              <a:off x="3648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30749" name="Line 405"/>
            <p:cNvSpPr>
              <a:spLocks noChangeShapeType="1"/>
            </p:cNvSpPr>
            <p:nvPr/>
          </p:nvSpPr>
          <p:spPr bwMode="auto">
            <a:xfrm>
              <a:off x="417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406"/>
            <p:cNvSpPr>
              <a:spLocks noChangeShapeType="1"/>
            </p:cNvSpPr>
            <p:nvPr/>
          </p:nvSpPr>
          <p:spPr bwMode="auto">
            <a:xfrm>
              <a:off x="369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407"/>
            <p:cNvSpPr>
              <a:spLocks noChangeShapeType="1"/>
            </p:cNvSpPr>
            <p:nvPr/>
          </p:nvSpPr>
          <p:spPr bwMode="auto">
            <a:xfrm>
              <a:off x="3168" y="2690"/>
              <a:ext cx="432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408"/>
            <p:cNvSpPr>
              <a:spLocks noChangeShapeType="1"/>
            </p:cNvSpPr>
            <p:nvPr/>
          </p:nvSpPr>
          <p:spPr bwMode="auto">
            <a:xfrm>
              <a:off x="3840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409"/>
            <p:cNvSpPr>
              <a:spLocks noChangeShapeType="1"/>
            </p:cNvSpPr>
            <p:nvPr/>
          </p:nvSpPr>
          <p:spPr bwMode="auto">
            <a:xfrm flipH="1">
              <a:off x="3264" y="3074"/>
              <a:ext cx="9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410"/>
            <p:cNvSpPr>
              <a:spLocks noChangeShapeType="1"/>
            </p:cNvSpPr>
            <p:nvPr/>
          </p:nvSpPr>
          <p:spPr bwMode="auto">
            <a:xfrm flipH="1">
              <a:off x="1920" y="307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411"/>
            <p:cNvSpPr>
              <a:spLocks noChangeShapeType="1"/>
            </p:cNvSpPr>
            <p:nvPr/>
          </p:nvSpPr>
          <p:spPr bwMode="auto">
            <a:xfrm>
              <a:off x="2160" y="345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Line 412"/>
            <p:cNvSpPr>
              <a:spLocks noChangeShapeType="1"/>
            </p:cNvSpPr>
            <p:nvPr/>
          </p:nvSpPr>
          <p:spPr bwMode="auto">
            <a:xfrm flipH="1">
              <a:off x="2592" y="269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Rectangle 413"/>
            <p:cNvSpPr>
              <a:spLocks noChangeArrowheads="1"/>
            </p:cNvSpPr>
            <p:nvPr/>
          </p:nvSpPr>
          <p:spPr bwMode="auto">
            <a:xfrm>
              <a:off x="720" y="312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0758" name="Rectangle 414"/>
            <p:cNvSpPr>
              <a:spLocks noChangeArrowheads="1"/>
            </p:cNvSpPr>
            <p:nvPr/>
          </p:nvSpPr>
          <p:spPr bwMode="auto">
            <a:xfrm>
              <a:off x="1056" y="31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Freeform 415"/>
            <p:cNvSpPr>
              <a:spLocks/>
            </p:cNvSpPr>
            <p:nvPr/>
          </p:nvSpPr>
          <p:spPr bwMode="auto">
            <a:xfrm>
              <a:off x="1152" y="3216"/>
              <a:ext cx="1832" cy="144"/>
            </a:xfrm>
            <a:custGeom>
              <a:avLst/>
              <a:gdLst>
                <a:gd name="T0" fmla="*/ 0 w 1832"/>
                <a:gd name="T1" fmla="*/ 2 h 144"/>
                <a:gd name="T2" fmla="*/ 1056 w 1832"/>
                <a:gd name="T3" fmla="*/ 0 h 144"/>
                <a:gd name="T4" fmla="*/ 1832 w 1832"/>
                <a:gd name="T5" fmla="*/ 144 h 144"/>
                <a:gd name="T6" fmla="*/ 0 60000 65536"/>
                <a:gd name="T7" fmla="*/ 0 60000 65536"/>
                <a:gd name="T8" fmla="*/ 0 60000 65536"/>
                <a:gd name="T9" fmla="*/ 0 w 1832"/>
                <a:gd name="T10" fmla="*/ 0 h 144"/>
                <a:gd name="T11" fmla="*/ 1832 w 18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2" h="144">
                  <a:moveTo>
                    <a:pt x="0" y="2"/>
                  </a:moveTo>
                  <a:lnTo>
                    <a:pt x="1056" y="0"/>
                  </a:lnTo>
                  <a:lnTo>
                    <a:pt x="1832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Text Box 416"/>
            <p:cNvSpPr txBox="1">
              <a:spLocks noChangeArrowheads="1"/>
            </p:cNvSpPr>
            <p:nvPr/>
          </p:nvSpPr>
          <p:spPr bwMode="auto">
            <a:xfrm>
              <a:off x="4656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0761" name="Rectangle 417"/>
            <p:cNvSpPr>
              <a:spLocks noChangeArrowheads="1"/>
            </p:cNvSpPr>
            <p:nvPr/>
          </p:nvSpPr>
          <p:spPr bwMode="auto">
            <a:xfrm>
              <a:off x="4176" y="25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target</a:t>
              </a:r>
              <a:endParaRPr lang="en-US" sz="2000" i="1"/>
            </a:p>
          </p:txBody>
        </p:sp>
      </p:grp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32766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3300"/>
                </a:solidFill>
                <a:latin typeface="Arial" charset="0"/>
              </a:rPr>
              <a:t>BST search (2)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85926"/>
            <a:ext cx="4786346" cy="381000"/>
          </a:xfrm>
        </p:spPr>
        <p:txBody>
          <a:bodyPr/>
          <a:lstStyle/>
          <a:p>
            <a:pPr marL="381000" indent="-381000" algn="r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Animation (successful search)</a:t>
            </a:r>
          </a:p>
        </p:txBody>
      </p:sp>
      <p:sp>
        <p:nvSpPr>
          <p:cNvPr id="1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6FBDD2-029F-47A7-986C-4E5A7DC2AB3A}" type="slidenum">
              <a:rPr lang="en-AU"/>
              <a:pPr>
                <a:defRPr/>
              </a:pPr>
              <a:t>29</a:t>
            </a:fld>
            <a:endParaRPr lang="en-AU" dirty="0"/>
          </a:p>
        </p:txBody>
      </p:sp>
      <p:grpSp>
        <p:nvGrpSpPr>
          <p:cNvPr id="30726" name="Group 261"/>
          <p:cNvGrpSpPr>
            <a:grpSpLocks/>
          </p:cNvGrpSpPr>
          <p:nvPr/>
        </p:nvGrpSpPr>
        <p:grpSpPr bwMode="auto">
          <a:xfrm>
            <a:off x="609600" y="2214554"/>
            <a:ext cx="7924800" cy="4418658"/>
            <a:chOff x="384" y="960"/>
            <a:chExt cx="4992" cy="2930"/>
          </a:xfrm>
        </p:grpSpPr>
        <p:sp>
          <p:nvSpPr>
            <p:cNvPr id="30855" name="Rectangle 262"/>
            <p:cNvSpPr>
              <a:spLocks noChangeArrowheads="1"/>
            </p:cNvSpPr>
            <p:nvPr/>
          </p:nvSpPr>
          <p:spPr bwMode="auto">
            <a:xfrm>
              <a:off x="384" y="962"/>
              <a:ext cx="4992" cy="28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6" name="Rectangle 263"/>
            <p:cNvSpPr>
              <a:spLocks noChangeArrowheads="1"/>
            </p:cNvSpPr>
            <p:nvPr/>
          </p:nvSpPr>
          <p:spPr bwMode="auto">
            <a:xfrm>
              <a:off x="384" y="960"/>
              <a:ext cx="499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1800">
                  <a:cs typeface="Times New Roman" pitchFamily="18" charset="0"/>
                </a:rPr>
                <a:t>To find which if any node of a BST contains an element equal to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1.	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the BST’s root.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2.	Repeat: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2.1.	If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is null, terminate with answer </a:t>
              </a:r>
              <a:r>
                <a:rPr lang="en-US" sz="1800" i="1">
                  <a:cs typeface="Times New Roman" pitchFamily="18" charset="0"/>
                </a:rPr>
                <a:t>none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2.2.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equal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terminate with answer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2.3.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less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left child.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2.4.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greater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right 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	child.</a:t>
              </a:r>
              <a:endParaRPr lang="en-GB" sz="1800">
                <a:cs typeface="Times New Roman" pitchFamily="18" charset="0"/>
              </a:endParaRPr>
            </a:p>
          </p:txBody>
        </p:sp>
        <p:sp>
          <p:nvSpPr>
            <p:cNvPr id="30857" name="Rectangle 264"/>
            <p:cNvSpPr>
              <a:spLocks noChangeArrowheads="1"/>
            </p:cNvSpPr>
            <p:nvPr/>
          </p:nvSpPr>
          <p:spPr bwMode="auto">
            <a:xfrm>
              <a:off x="720" y="254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0858" name="Rectangle 265"/>
            <p:cNvSpPr>
              <a:spLocks noChangeArrowheads="1"/>
            </p:cNvSpPr>
            <p:nvPr/>
          </p:nvSpPr>
          <p:spPr bwMode="auto">
            <a:xfrm>
              <a:off x="1056" y="254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9" name="Line 266"/>
            <p:cNvSpPr>
              <a:spLocks noChangeShapeType="1"/>
            </p:cNvSpPr>
            <p:nvPr/>
          </p:nvSpPr>
          <p:spPr bwMode="auto">
            <a:xfrm>
              <a:off x="1152" y="264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0" name="Text Box 267"/>
            <p:cNvSpPr txBox="1">
              <a:spLocks noChangeArrowheads="1"/>
            </p:cNvSpPr>
            <p:nvPr/>
          </p:nvSpPr>
          <p:spPr bwMode="auto">
            <a:xfrm>
              <a:off x="1968" y="36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30861" name="Line 268"/>
            <p:cNvSpPr>
              <a:spLocks noChangeShapeType="1"/>
            </p:cNvSpPr>
            <p:nvPr/>
          </p:nvSpPr>
          <p:spPr bwMode="auto">
            <a:xfrm>
              <a:off x="249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2" name="Line 269"/>
            <p:cNvSpPr>
              <a:spLocks noChangeShapeType="1"/>
            </p:cNvSpPr>
            <p:nvPr/>
          </p:nvSpPr>
          <p:spPr bwMode="auto">
            <a:xfrm>
              <a:off x="201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Text Box 270"/>
            <p:cNvSpPr txBox="1">
              <a:spLocks noChangeArrowheads="1"/>
            </p:cNvSpPr>
            <p:nvPr/>
          </p:nvSpPr>
          <p:spPr bwMode="auto">
            <a:xfrm>
              <a:off x="1632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0864" name="Line 271"/>
            <p:cNvSpPr>
              <a:spLocks noChangeShapeType="1"/>
            </p:cNvSpPr>
            <p:nvPr/>
          </p:nvSpPr>
          <p:spPr bwMode="auto">
            <a:xfrm>
              <a:off x="1680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5" name="Text Box 272"/>
            <p:cNvSpPr txBox="1">
              <a:spLocks noChangeArrowheads="1"/>
            </p:cNvSpPr>
            <p:nvPr/>
          </p:nvSpPr>
          <p:spPr bwMode="auto">
            <a:xfrm>
              <a:off x="2304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0866" name="Line 273"/>
            <p:cNvSpPr>
              <a:spLocks noChangeShapeType="1"/>
            </p:cNvSpPr>
            <p:nvPr/>
          </p:nvSpPr>
          <p:spPr bwMode="auto">
            <a:xfrm>
              <a:off x="2832" y="30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7" name="Text Box 274"/>
            <p:cNvSpPr txBox="1">
              <a:spLocks noChangeArrowheads="1"/>
            </p:cNvSpPr>
            <p:nvPr/>
          </p:nvSpPr>
          <p:spPr bwMode="auto">
            <a:xfrm>
              <a:off x="2640" y="25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0868" name="Text Box 275"/>
            <p:cNvSpPr txBox="1">
              <a:spLocks noChangeArrowheads="1"/>
            </p:cNvSpPr>
            <p:nvPr/>
          </p:nvSpPr>
          <p:spPr bwMode="auto">
            <a:xfrm>
              <a:off x="2976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0869" name="Line 276"/>
            <p:cNvSpPr>
              <a:spLocks noChangeShapeType="1"/>
            </p:cNvSpPr>
            <p:nvPr/>
          </p:nvSpPr>
          <p:spPr bwMode="auto">
            <a:xfrm>
              <a:off x="350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0" name="Line 277"/>
            <p:cNvSpPr>
              <a:spLocks noChangeShapeType="1"/>
            </p:cNvSpPr>
            <p:nvPr/>
          </p:nvSpPr>
          <p:spPr bwMode="auto">
            <a:xfrm>
              <a:off x="302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1" name="Text Box 278"/>
            <p:cNvSpPr txBox="1">
              <a:spLocks noChangeArrowheads="1"/>
            </p:cNvSpPr>
            <p:nvPr/>
          </p:nvSpPr>
          <p:spPr bwMode="auto">
            <a:xfrm>
              <a:off x="3312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0872" name="Text Box 279"/>
            <p:cNvSpPr txBox="1">
              <a:spLocks noChangeArrowheads="1"/>
            </p:cNvSpPr>
            <p:nvPr/>
          </p:nvSpPr>
          <p:spPr bwMode="auto">
            <a:xfrm>
              <a:off x="3648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30873" name="Line 280"/>
            <p:cNvSpPr>
              <a:spLocks noChangeShapeType="1"/>
            </p:cNvSpPr>
            <p:nvPr/>
          </p:nvSpPr>
          <p:spPr bwMode="auto">
            <a:xfrm>
              <a:off x="417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4" name="Line 281"/>
            <p:cNvSpPr>
              <a:spLocks noChangeShapeType="1"/>
            </p:cNvSpPr>
            <p:nvPr/>
          </p:nvSpPr>
          <p:spPr bwMode="auto">
            <a:xfrm>
              <a:off x="369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5" name="Line 282"/>
            <p:cNvSpPr>
              <a:spLocks noChangeShapeType="1"/>
            </p:cNvSpPr>
            <p:nvPr/>
          </p:nvSpPr>
          <p:spPr bwMode="auto">
            <a:xfrm>
              <a:off x="3168" y="269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6" name="Line 283"/>
            <p:cNvSpPr>
              <a:spLocks noChangeShapeType="1"/>
            </p:cNvSpPr>
            <p:nvPr/>
          </p:nvSpPr>
          <p:spPr bwMode="auto">
            <a:xfrm>
              <a:off x="3840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7" name="Line 284"/>
            <p:cNvSpPr>
              <a:spLocks noChangeShapeType="1"/>
            </p:cNvSpPr>
            <p:nvPr/>
          </p:nvSpPr>
          <p:spPr bwMode="auto">
            <a:xfrm flipH="1">
              <a:off x="3264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8" name="Line 285"/>
            <p:cNvSpPr>
              <a:spLocks noChangeShapeType="1"/>
            </p:cNvSpPr>
            <p:nvPr/>
          </p:nvSpPr>
          <p:spPr bwMode="auto">
            <a:xfrm flipH="1">
              <a:off x="1920" y="307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9" name="Line 286"/>
            <p:cNvSpPr>
              <a:spLocks noChangeShapeType="1"/>
            </p:cNvSpPr>
            <p:nvPr/>
          </p:nvSpPr>
          <p:spPr bwMode="auto">
            <a:xfrm>
              <a:off x="2160" y="345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0" name="Line 287"/>
            <p:cNvSpPr>
              <a:spLocks noChangeShapeType="1"/>
            </p:cNvSpPr>
            <p:nvPr/>
          </p:nvSpPr>
          <p:spPr bwMode="auto">
            <a:xfrm flipH="1">
              <a:off x="2592" y="269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1" name="Text Box 288"/>
            <p:cNvSpPr txBox="1">
              <a:spLocks noChangeArrowheads="1"/>
            </p:cNvSpPr>
            <p:nvPr/>
          </p:nvSpPr>
          <p:spPr bwMode="auto">
            <a:xfrm>
              <a:off x="4656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0882" name="Rectangle 289"/>
            <p:cNvSpPr>
              <a:spLocks noChangeArrowheads="1"/>
            </p:cNvSpPr>
            <p:nvPr/>
          </p:nvSpPr>
          <p:spPr bwMode="auto">
            <a:xfrm>
              <a:off x="4176" y="25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target</a:t>
              </a:r>
              <a:endParaRPr lang="en-US" sz="2000" i="1"/>
            </a:p>
          </p:txBody>
        </p:sp>
      </p:grpSp>
      <p:grpSp>
        <p:nvGrpSpPr>
          <p:cNvPr id="3" name="Group 290"/>
          <p:cNvGrpSpPr>
            <a:grpSpLocks/>
          </p:cNvGrpSpPr>
          <p:nvPr/>
        </p:nvGrpSpPr>
        <p:grpSpPr bwMode="auto">
          <a:xfrm>
            <a:off x="609600" y="2214554"/>
            <a:ext cx="7924800" cy="4418658"/>
            <a:chOff x="384" y="960"/>
            <a:chExt cx="4992" cy="2930"/>
          </a:xfrm>
        </p:grpSpPr>
        <p:sp>
          <p:nvSpPr>
            <p:cNvPr id="30824" name="Rectangle 291"/>
            <p:cNvSpPr>
              <a:spLocks noChangeArrowheads="1"/>
            </p:cNvSpPr>
            <p:nvPr/>
          </p:nvSpPr>
          <p:spPr bwMode="auto">
            <a:xfrm>
              <a:off x="384" y="962"/>
              <a:ext cx="4992" cy="28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5" name="Rectangle 292"/>
            <p:cNvSpPr>
              <a:spLocks noChangeArrowheads="1"/>
            </p:cNvSpPr>
            <p:nvPr/>
          </p:nvSpPr>
          <p:spPr bwMode="auto">
            <a:xfrm>
              <a:off x="384" y="960"/>
              <a:ext cx="499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1800">
                  <a:cs typeface="Times New Roman" pitchFamily="18" charset="0"/>
                </a:rPr>
                <a:t>To find which if any node of a BST contains an element equal to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1.	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Set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 to the BST’s root.</a:t>
              </a:r>
              <a:r>
                <a:rPr lang="en-US" sz="1800">
                  <a:cs typeface="Times New Roman" pitchFamily="18" charset="0"/>
                </a:rPr>
                <a:t/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2.	Repeat: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2.1.	If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is null, terminate with answer </a:t>
              </a:r>
              <a:r>
                <a:rPr lang="en-US" sz="1800" i="1">
                  <a:cs typeface="Times New Roman" pitchFamily="18" charset="0"/>
                </a:rPr>
                <a:t>none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2.2.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equal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terminate with answer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2.3.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less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left child.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2.4.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greater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right 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	child.</a:t>
              </a:r>
              <a:endParaRPr lang="en-GB" sz="1800">
                <a:cs typeface="Times New Roman" pitchFamily="18" charset="0"/>
              </a:endParaRPr>
            </a:p>
          </p:txBody>
        </p:sp>
        <p:sp>
          <p:nvSpPr>
            <p:cNvPr id="30826" name="Rectangle 293"/>
            <p:cNvSpPr>
              <a:spLocks noChangeArrowheads="1"/>
            </p:cNvSpPr>
            <p:nvPr/>
          </p:nvSpPr>
          <p:spPr bwMode="auto">
            <a:xfrm>
              <a:off x="720" y="254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0827" name="Rectangle 294"/>
            <p:cNvSpPr>
              <a:spLocks noChangeArrowheads="1"/>
            </p:cNvSpPr>
            <p:nvPr/>
          </p:nvSpPr>
          <p:spPr bwMode="auto">
            <a:xfrm>
              <a:off x="1056" y="254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8" name="Line 295"/>
            <p:cNvSpPr>
              <a:spLocks noChangeShapeType="1"/>
            </p:cNvSpPr>
            <p:nvPr/>
          </p:nvSpPr>
          <p:spPr bwMode="auto">
            <a:xfrm>
              <a:off x="1152" y="2642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9" name="Text Box 296"/>
            <p:cNvSpPr txBox="1">
              <a:spLocks noChangeArrowheads="1"/>
            </p:cNvSpPr>
            <p:nvPr/>
          </p:nvSpPr>
          <p:spPr bwMode="auto">
            <a:xfrm>
              <a:off x="1968" y="36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dog</a:t>
              </a:r>
            </a:p>
          </p:txBody>
        </p:sp>
        <p:sp>
          <p:nvSpPr>
            <p:cNvPr id="30830" name="Line 297"/>
            <p:cNvSpPr>
              <a:spLocks noChangeShapeType="1"/>
            </p:cNvSpPr>
            <p:nvPr/>
          </p:nvSpPr>
          <p:spPr bwMode="auto">
            <a:xfrm>
              <a:off x="249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1" name="Line 298"/>
            <p:cNvSpPr>
              <a:spLocks noChangeShapeType="1"/>
            </p:cNvSpPr>
            <p:nvPr/>
          </p:nvSpPr>
          <p:spPr bwMode="auto">
            <a:xfrm>
              <a:off x="201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2" name="Text Box 299"/>
            <p:cNvSpPr txBox="1">
              <a:spLocks noChangeArrowheads="1"/>
            </p:cNvSpPr>
            <p:nvPr/>
          </p:nvSpPr>
          <p:spPr bwMode="auto">
            <a:xfrm>
              <a:off x="1632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0833" name="Line 300"/>
            <p:cNvSpPr>
              <a:spLocks noChangeShapeType="1"/>
            </p:cNvSpPr>
            <p:nvPr/>
          </p:nvSpPr>
          <p:spPr bwMode="auto">
            <a:xfrm>
              <a:off x="1680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4" name="Text Box 301"/>
            <p:cNvSpPr txBox="1">
              <a:spLocks noChangeArrowheads="1"/>
            </p:cNvSpPr>
            <p:nvPr/>
          </p:nvSpPr>
          <p:spPr bwMode="auto">
            <a:xfrm>
              <a:off x="2304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0835" name="Line 302"/>
            <p:cNvSpPr>
              <a:spLocks noChangeShapeType="1"/>
            </p:cNvSpPr>
            <p:nvPr/>
          </p:nvSpPr>
          <p:spPr bwMode="auto">
            <a:xfrm>
              <a:off x="2832" y="30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6" name="Text Box 303"/>
            <p:cNvSpPr txBox="1">
              <a:spLocks noChangeArrowheads="1"/>
            </p:cNvSpPr>
            <p:nvPr/>
          </p:nvSpPr>
          <p:spPr bwMode="auto">
            <a:xfrm>
              <a:off x="2640" y="25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0837" name="Text Box 304"/>
            <p:cNvSpPr txBox="1">
              <a:spLocks noChangeArrowheads="1"/>
            </p:cNvSpPr>
            <p:nvPr/>
          </p:nvSpPr>
          <p:spPr bwMode="auto">
            <a:xfrm>
              <a:off x="2976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0838" name="Line 305"/>
            <p:cNvSpPr>
              <a:spLocks noChangeShapeType="1"/>
            </p:cNvSpPr>
            <p:nvPr/>
          </p:nvSpPr>
          <p:spPr bwMode="auto">
            <a:xfrm>
              <a:off x="350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9" name="Line 306"/>
            <p:cNvSpPr>
              <a:spLocks noChangeShapeType="1"/>
            </p:cNvSpPr>
            <p:nvPr/>
          </p:nvSpPr>
          <p:spPr bwMode="auto">
            <a:xfrm>
              <a:off x="302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0" name="Text Box 307"/>
            <p:cNvSpPr txBox="1">
              <a:spLocks noChangeArrowheads="1"/>
            </p:cNvSpPr>
            <p:nvPr/>
          </p:nvSpPr>
          <p:spPr bwMode="auto">
            <a:xfrm>
              <a:off x="3312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0841" name="Text Box 308"/>
            <p:cNvSpPr txBox="1">
              <a:spLocks noChangeArrowheads="1"/>
            </p:cNvSpPr>
            <p:nvPr/>
          </p:nvSpPr>
          <p:spPr bwMode="auto">
            <a:xfrm>
              <a:off x="3648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30842" name="Line 309"/>
            <p:cNvSpPr>
              <a:spLocks noChangeShapeType="1"/>
            </p:cNvSpPr>
            <p:nvPr/>
          </p:nvSpPr>
          <p:spPr bwMode="auto">
            <a:xfrm>
              <a:off x="417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3" name="Line 310"/>
            <p:cNvSpPr>
              <a:spLocks noChangeShapeType="1"/>
            </p:cNvSpPr>
            <p:nvPr/>
          </p:nvSpPr>
          <p:spPr bwMode="auto">
            <a:xfrm>
              <a:off x="369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4" name="Line 311"/>
            <p:cNvSpPr>
              <a:spLocks noChangeShapeType="1"/>
            </p:cNvSpPr>
            <p:nvPr/>
          </p:nvSpPr>
          <p:spPr bwMode="auto">
            <a:xfrm>
              <a:off x="3168" y="269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5" name="Line 312"/>
            <p:cNvSpPr>
              <a:spLocks noChangeShapeType="1"/>
            </p:cNvSpPr>
            <p:nvPr/>
          </p:nvSpPr>
          <p:spPr bwMode="auto">
            <a:xfrm>
              <a:off x="3840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6" name="Line 313"/>
            <p:cNvSpPr>
              <a:spLocks noChangeShapeType="1"/>
            </p:cNvSpPr>
            <p:nvPr/>
          </p:nvSpPr>
          <p:spPr bwMode="auto">
            <a:xfrm flipH="1">
              <a:off x="3264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7" name="Line 314"/>
            <p:cNvSpPr>
              <a:spLocks noChangeShapeType="1"/>
            </p:cNvSpPr>
            <p:nvPr/>
          </p:nvSpPr>
          <p:spPr bwMode="auto">
            <a:xfrm flipH="1">
              <a:off x="1920" y="307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8" name="Line 315"/>
            <p:cNvSpPr>
              <a:spLocks noChangeShapeType="1"/>
            </p:cNvSpPr>
            <p:nvPr/>
          </p:nvSpPr>
          <p:spPr bwMode="auto">
            <a:xfrm>
              <a:off x="2160" y="345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9" name="Line 316"/>
            <p:cNvSpPr>
              <a:spLocks noChangeShapeType="1"/>
            </p:cNvSpPr>
            <p:nvPr/>
          </p:nvSpPr>
          <p:spPr bwMode="auto">
            <a:xfrm flipH="1">
              <a:off x="2592" y="269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0" name="Rectangle 317"/>
            <p:cNvSpPr>
              <a:spLocks noChangeArrowheads="1"/>
            </p:cNvSpPr>
            <p:nvPr/>
          </p:nvSpPr>
          <p:spPr bwMode="auto">
            <a:xfrm>
              <a:off x="720" y="312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0851" name="Rectangle 318"/>
            <p:cNvSpPr>
              <a:spLocks noChangeArrowheads="1"/>
            </p:cNvSpPr>
            <p:nvPr/>
          </p:nvSpPr>
          <p:spPr bwMode="auto">
            <a:xfrm>
              <a:off x="1056" y="31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2" name="Freeform 319"/>
            <p:cNvSpPr>
              <a:spLocks/>
            </p:cNvSpPr>
            <p:nvPr/>
          </p:nvSpPr>
          <p:spPr bwMode="auto">
            <a:xfrm>
              <a:off x="1152" y="2690"/>
              <a:ext cx="1488" cy="528"/>
            </a:xfrm>
            <a:custGeom>
              <a:avLst/>
              <a:gdLst>
                <a:gd name="T0" fmla="*/ 0 w 1488"/>
                <a:gd name="T1" fmla="*/ 528 h 528"/>
                <a:gd name="T2" fmla="*/ 192 w 1488"/>
                <a:gd name="T3" fmla="*/ 528 h 528"/>
                <a:gd name="T4" fmla="*/ 1488 w 1488"/>
                <a:gd name="T5" fmla="*/ 0 h 528"/>
                <a:gd name="T6" fmla="*/ 0 60000 65536"/>
                <a:gd name="T7" fmla="*/ 0 60000 65536"/>
                <a:gd name="T8" fmla="*/ 0 60000 65536"/>
                <a:gd name="T9" fmla="*/ 0 w 1488"/>
                <a:gd name="T10" fmla="*/ 0 h 528"/>
                <a:gd name="T11" fmla="*/ 1488 w 148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528">
                  <a:moveTo>
                    <a:pt x="0" y="528"/>
                  </a:moveTo>
                  <a:lnTo>
                    <a:pt x="192" y="528"/>
                  </a:lnTo>
                  <a:lnTo>
                    <a:pt x="148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3" name="Text Box 320"/>
            <p:cNvSpPr txBox="1">
              <a:spLocks noChangeArrowheads="1"/>
            </p:cNvSpPr>
            <p:nvPr/>
          </p:nvSpPr>
          <p:spPr bwMode="auto">
            <a:xfrm>
              <a:off x="4656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0854" name="Rectangle 321"/>
            <p:cNvSpPr>
              <a:spLocks noChangeArrowheads="1"/>
            </p:cNvSpPr>
            <p:nvPr/>
          </p:nvSpPr>
          <p:spPr bwMode="auto">
            <a:xfrm>
              <a:off x="4176" y="25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target</a:t>
              </a:r>
              <a:endParaRPr lang="en-US" sz="2000" i="1"/>
            </a:p>
          </p:txBody>
        </p:sp>
      </p:grpSp>
      <p:grpSp>
        <p:nvGrpSpPr>
          <p:cNvPr id="4" name="Group 322"/>
          <p:cNvGrpSpPr>
            <a:grpSpLocks/>
          </p:cNvGrpSpPr>
          <p:nvPr/>
        </p:nvGrpSpPr>
        <p:grpSpPr bwMode="auto">
          <a:xfrm>
            <a:off x="609600" y="2214554"/>
            <a:ext cx="7924800" cy="4429157"/>
            <a:chOff x="384" y="960"/>
            <a:chExt cx="4992" cy="2930"/>
          </a:xfrm>
        </p:grpSpPr>
        <p:sp>
          <p:nvSpPr>
            <p:cNvPr id="30793" name="Rectangle 323"/>
            <p:cNvSpPr>
              <a:spLocks noChangeArrowheads="1"/>
            </p:cNvSpPr>
            <p:nvPr/>
          </p:nvSpPr>
          <p:spPr bwMode="auto">
            <a:xfrm>
              <a:off x="384" y="962"/>
              <a:ext cx="4992" cy="28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4" name="Rectangle 324"/>
            <p:cNvSpPr>
              <a:spLocks noChangeArrowheads="1"/>
            </p:cNvSpPr>
            <p:nvPr/>
          </p:nvSpPr>
          <p:spPr bwMode="auto">
            <a:xfrm>
              <a:off x="384" y="960"/>
              <a:ext cx="499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1800">
                  <a:cs typeface="Times New Roman" pitchFamily="18" charset="0"/>
                </a:rPr>
                <a:t>To find which if any node of a BST contains an element equal to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1.	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the BST’s root.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2.	Repeat: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2.1.	If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is null, terminate with answer </a:t>
              </a:r>
              <a:r>
                <a:rPr lang="en-US" sz="1800" i="1">
                  <a:cs typeface="Times New Roman" pitchFamily="18" charset="0"/>
                </a:rPr>
                <a:t>none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2.2.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equal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terminate with answer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2.3.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less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left child.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2.4.	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Otherwise, if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target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 is greater than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’s element, set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 to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’s right </a:t>
              </a:r>
              <a:b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		child.</a:t>
              </a:r>
              <a:endParaRPr lang="en-GB" sz="180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30795" name="Rectangle 325"/>
            <p:cNvSpPr>
              <a:spLocks noChangeArrowheads="1"/>
            </p:cNvSpPr>
            <p:nvPr/>
          </p:nvSpPr>
          <p:spPr bwMode="auto">
            <a:xfrm>
              <a:off x="720" y="254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0796" name="Rectangle 326"/>
            <p:cNvSpPr>
              <a:spLocks noChangeArrowheads="1"/>
            </p:cNvSpPr>
            <p:nvPr/>
          </p:nvSpPr>
          <p:spPr bwMode="auto">
            <a:xfrm>
              <a:off x="1056" y="254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7" name="Line 327"/>
            <p:cNvSpPr>
              <a:spLocks noChangeShapeType="1"/>
            </p:cNvSpPr>
            <p:nvPr/>
          </p:nvSpPr>
          <p:spPr bwMode="auto">
            <a:xfrm>
              <a:off x="1152" y="2642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Text Box 328"/>
            <p:cNvSpPr txBox="1">
              <a:spLocks noChangeArrowheads="1"/>
            </p:cNvSpPr>
            <p:nvPr/>
          </p:nvSpPr>
          <p:spPr bwMode="auto">
            <a:xfrm>
              <a:off x="1968" y="36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dog</a:t>
              </a:r>
            </a:p>
          </p:txBody>
        </p:sp>
        <p:sp>
          <p:nvSpPr>
            <p:cNvPr id="30799" name="Line 329"/>
            <p:cNvSpPr>
              <a:spLocks noChangeShapeType="1"/>
            </p:cNvSpPr>
            <p:nvPr/>
          </p:nvSpPr>
          <p:spPr bwMode="auto">
            <a:xfrm>
              <a:off x="249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330"/>
            <p:cNvSpPr>
              <a:spLocks noChangeShapeType="1"/>
            </p:cNvSpPr>
            <p:nvPr/>
          </p:nvSpPr>
          <p:spPr bwMode="auto">
            <a:xfrm>
              <a:off x="201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Text Box 331"/>
            <p:cNvSpPr txBox="1">
              <a:spLocks noChangeArrowheads="1"/>
            </p:cNvSpPr>
            <p:nvPr/>
          </p:nvSpPr>
          <p:spPr bwMode="auto">
            <a:xfrm>
              <a:off x="1632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0802" name="Line 332"/>
            <p:cNvSpPr>
              <a:spLocks noChangeShapeType="1"/>
            </p:cNvSpPr>
            <p:nvPr/>
          </p:nvSpPr>
          <p:spPr bwMode="auto">
            <a:xfrm>
              <a:off x="1680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Text Box 333"/>
            <p:cNvSpPr txBox="1">
              <a:spLocks noChangeArrowheads="1"/>
            </p:cNvSpPr>
            <p:nvPr/>
          </p:nvSpPr>
          <p:spPr bwMode="auto">
            <a:xfrm>
              <a:off x="2304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0804" name="Line 334"/>
            <p:cNvSpPr>
              <a:spLocks noChangeShapeType="1"/>
            </p:cNvSpPr>
            <p:nvPr/>
          </p:nvSpPr>
          <p:spPr bwMode="auto">
            <a:xfrm>
              <a:off x="2832" y="30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Text Box 335"/>
            <p:cNvSpPr txBox="1">
              <a:spLocks noChangeArrowheads="1"/>
            </p:cNvSpPr>
            <p:nvPr/>
          </p:nvSpPr>
          <p:spPr bwMode="auto">
            <a:xfrm>
              <a:off x="2640" y="25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0806" name="Text Box 336"/>
            <p:cNvSpPr txBox="1">
              <a:spLocks noChangeArrowheads="1"/>
            </p:cNvSpPr>
            <p:nvPr/>
          </p:nvSpPr>
          <p:spPr bwMode="auto">
            <a:xfrm>
              <a:off x="2976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0807" name="Line 337"/>
            <p:cNvSpPr>
              <a:spLocks noChangeShapeType="1"/>
            </p:cNvSpPr>
            <p:nvPr/>
          </p:nvSpPr>
          <p:spPr bwMode="auto">
            <a:xfrm>
              <a:off x="350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Line 338"/>
            <p:cNvSpPr>
              <a:spLocks noChangeShapeType="1"/>
            </p:cNvSpPr>
            <p:nvPr/>
          </p:nvSpPr>
          <p:spPr bwMode="auto">
            <a:xfrm>
              <a:off x="302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9" name="Text Box 339"/>
            <p:cNvSpPr txBox="1">
              <a:spLocks noChangeArrowheads="1"/>
            </p:cNvSpPr>
            <p:nvPr/>
          </p:nvSpPr>
          <p:spPr bwMode="auto">
            <a:xfrm>
              <a:off x="3312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0810" name="Text Box 340"/>
            <p:cNvSpPr txBox="1">
              <a:spLocks noChangeArrowheads="1"/>
            </p:cNvSpPr>
            <p:nvPr/>
          </p:nvSpPr>
          <p:spPr bwMode="auto">
            <a:xfrm>
              <a:off x="3648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30811" name="Line 341"/>
            <p:cNvSpPr>
              <a:spLocks noChangeShapeType="1"/>
            </p:cNvSpPr>
            <p:nvPr/>
          </p:nvSpPr>
          <p:spPr bwMode="auto">
            <a:xfrm>
              <a:off x="417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2" name="Line 342"/>
            <p:cNvSpPr>
              <a:spLocks noChangeShapeType="1"/>
            </p:cNvSpPr>
            <p:nvPr/>
          </p:nvSpPr>
          <p:spPr bwMode="auto">
            <a:xfrm>
              <a:off x="369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3" name="Line 343"/>
            <p:cNvSpPr>
              <a:spLocks noChangeShapeType="1"/>
            </p:cNvSpPr>
            <p:nvPr/>
          </p:nvSpPr>
          <p:spPr bwMode="auto">
            <a:xfrm>
              <a:off x="3168" y="2690"/>
              <a:ext cx="432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4" name="Line 344"/>
            <p:cNvSpPr>
              <a:spLocks noChangeShapeType="1"/>
            </p:cNvSpPr>
            <p:nvPr/>
          </p:nvSpPr>
          <p:spPr bwMode="auto">
            <a:xfrm>
              <a:off x="3840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5" name="Line 345"/>
            <p:cNvSpPr>
              <a:spLocks noChangeShapeType="1"/>
            </p:cNvSpPr>
            <p:nvPr/>
          </p:nvSpPr>
          <p:spPr bwMode="auto">
            <a:xfrm flipH="1">
              <a:off x="3264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6" name="Line 346"/>
            <p:cNvSpPr>
              <a:spLocks noChangeShapeType="1"/>
            </p:cNvSpPr>
            <p:nvPr/>
          </p:nvSpPr>
          <p:spPr bwMode="auto">
            <a:xfrm flipH="1">
              <a:off x="1920" y="307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7" name="Line 347"/>
            <p:cNvSpPr>
              <a:spLocks noChangeShapeType="1"/>
            </p:cNvSpPr>
            <p:nvPr/>
          </p:nvSpPr>
          <p:spPr bwMode="auto">
            <a:xfrm>
              <a:off x="2160" y="345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8" name="Line 348"/>
            <p:cNvSpPr>
              <a:spLocks noChangeShapeType="1"/>
            </p:cNvSpPr>
            <p:nvPr/>
          </p:nvSpPr>
          <p:spPr bwMode="auto">
            <a:xfrm flipH="1">
              <a:off x="2592" y="269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9" name="Rectangle 349"/>
            <p:cNvSpPr>
              <a:spLocks noChangeArrowheads="1"/>
            </p:cNvSpPr>
            <p:nvPr/>
          </p:nvSpPr>
          <p:spPr bwMode="auto">
            <a:xfrm>
              <a:off x="720" y="312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0820" name="Rectangle 350"/>
            <p:cNvSpPr>
              <a:spLocks noChangeArrowheads="1"/>
            </p:cNvSpPr>
            <p:nvPr/>
          </p:nvSpPr>
          <p:spPr bwMode="auto">
            <a:xfrm>
              <a:off x="1056" y="31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1" name="Freeform 351"/>
            <p:cNvSpPr>
              <a:spLocks/>
            </p:cNvSpPr>
            <p:nvPr/>
          </p:nvSpPr>
          <p:spPr bwMode="auto">
            <a:xfrm>
              <a:off x="1152" y="3064"/>
              <a:ext cx="2160" cy="154"/>
            </a:xfrm>
            <a:custGeom>
              <a:avLst/>
              <a:gdLst>
                <a:gd name="T0" fmla="*/ 0 w 2160"/>
                <a:gd name="T1" fmla="*/ 154 h 154"/>
                <a:gd name="T2" fmla="*/ 1736 w 2160"/>
                <a:gd name="T3" fmla="*/ 152 h 154"/>
                <a:gd name="T4" fmla="*/ 2160 w 2160"/>
                <a:gd name="T5" fmla="*/ 0 h 154"/>
                <a:gd name="T6" fmla="*/ 0 60000 65536"/>
                <a:gd name="T7" fmla="*/ 0 60000 65536"/>
                <a:gd name="T8" fmla="*/ 0 60000 65536"/>
                <a:gd name="T9" fmla="*/ 0 w 2160"/>
                <a:gd name="T10" fmla="*/ 0 h 154"/>
                <a:gd name="T11" fmla="*/ 2160 w 2160"/>
                <a:gd name="T12" fmla="*/ 154 h 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154">
                  <a:moveTo>
                    <a:pt x="0" y="154"/>
                  </a:moveTo>
                  <a:lnTo>
                    <a:pt x="1736" y="152"/>
                  </a:lnTo>
                  <a:lnTo>
                    <a:pt x="216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2" name="Text Box 352"/>
            <p:cNvSpPr txBox="1">
              <a:spLocks noChangeArrowheads="1"/>
            </p:cNvSpPr>
            <p:nvPr/>
          </p:nvSpPr>
          <p:spPr bwMode="auto">
            <a:xfrm>
              <a:off x="4656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0823" name="Rectangle 353"/>
            <p:cNvSpPr>
              <a:spLocks noChangeArrowheads="1"/>
            </p:cNvSpPr>
            <p:nvPr/>
          </p:nvSpPr>
          <p:spPr bwMode="auto">
            <a:xfrm>
              <a:off x="4176" y="25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target</a:t>
              </a:r>
              <a:endParaRPr lang="en-US" sz="2000" i="1"/>
            </a:p>
          </p:txBody>
        </p:sp>
      </p:grpSp>
      <p:grpSp>
        <p:nvGrpSpPr>
          <p:cNvPr id="5" name="Group 354"/>
          <p:cNvGrpSpPr>
            <a:grpSpLocks/>
          </p:cNvGrpSpPr>
          <p:nvPr/>
        </p:nvGrpSpPr>
        <p:grpSpPr bwMode="auto">
          <a:xfrm>
            <a:off x="609600" y="2214554"/>
            <a:ext cx="7924800" cy="4286280"/>
            <a:chOff x="384" y="960"/>
            <a:chExt cx="4992" cy="2978"/>
          </a:xfrm>
        </p:grpSpPr>
        <p:sp>
          <p:nvSpPr>
            <p:cNvPr id="30762" name="Rectangle 355"/>
            <p:cNvSpPr>
              <a:spLocks noChangeArrowheads="1"/>
            </p:cNvSpPr>
            <p:nvPr/>
          </p:nvSpPr>
          <p:spPr bwMode="auto">
            <a:xfrm>
              <a:off x="384" y="96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Rectangle 356"/>
            <p:cNvSpPr>
              <a:spLocks noChangeArrowheads="1"/>
            </p:cNvSpPr>
            <p:nvPr/>
          </p:nvSpPr>
          <p:spPr bwMode="auto">
            <a:xfrm>
              <a:off x="384" y="960"/>
              <a:ext cx="499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1800" dirty="0">
                  <a:cs typeface="Times New Roman" pitchFamily="18" charset="0"/>
                </a:rPr>
                <a:t>To find which if any node of a BST contains an element equal to </a:t>
              </a:r>
              <a:r>
                <a:rPr lang="en-US" sz="1800" i="1" dirty="0">
                  <a:cs typeface="Times New Roman" pitchFamily="18" charset="0"/>
                </a:rPr>
                <a:t>target</a:t>
              </a:r>
              <a:r>
                <a:rPr lang="en-US" sz="1800" dirty="0">
                  <a:cs typeface="Times New Roman" pitchFamily="18" charset="0"/>
                </a:rPr>
                <a:t>: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1.	Set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>
                  <a:cs typeface="Times New Roman" pitchFamily="18" charset="0"/>
                </a:rPr>
                <a:t> to the BST’s root.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2.	Repeat: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	2.1.	If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>
                  <a:cs typeface="Times New Roman" pitchFamily="18" charset="0"/>
                </a:rPr>
                <a:t> is null, terminate with answer </a:t>
              </a:r>
              <a:r>
                <a:rPr lang="en-US" sz="1800" i="1" dirty="0">
                  <a:cs typeface="Times New Roman" pitchFamily="18" charset="0"/>
                </a:rPr>
                <a:t>none</a:t>
              </a:r>
              <a:r>
                <a:rPr lang="en-US" sz="1800" dirty="0">
                  <a:cs typeface="Times New Roman" pitchFamily="18" charset="0"/>
                </a:rPr>
                <a:t>.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	2.2.	Otherwise, if </a:t>
              </a:r>
              <a:r>
                <a:rPr lang="en-US" sz="1800" i="1" dirty="0">
                  <a:cs typeface="Times New Roman" pitchFamily="18" charset="0"/>
                </a:rPr>
                <a:t>target</a:t>
              </a:r>
              <a:r>
                <a:rPr lang="en-US" sz="1800" dirty="0">
                  <a:cs typeface="Times New Roman" pitchFamily="18" charset="0"/>
                </a:rPr>
                <a:t> is equal to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 err="1">
                  <a:cs typeface="Times New Roman" pitchFamily="18" charset="0"/>
                </a:rPr>
                <a:t>’s</a:t>
              </a:r>
              <a:r>
                <a:rPr lang="en-US" sz="1800" dirty="0">
                  <a:cs typeface="Times New Roman" pitchFamily="18" charset="0"/>
                </a:rPr>
                <a:t> element, terminate with answer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>
                  <a:cs typeface="Times New Roman" pitchFamily="18" charset="0"/>
                </a:rPr>
                <a:t>.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	2.3.	</a:t>
              </a:r>
              <a:r>
                <a:rPr lang="en-US" sz="1800" dirty="0">
                  <a:solidFill>
                    <a:srgbClr val="FF0000"/>
                  </a:solidFill>
                  <a:cs typeface="Times New Roman" pitchFamily="18" charset="0"/>
                </a:rPr>
                <a:t>Otherwise, if </a:t>
              </a:r>
              <a:r>
                <a:rPr lang="en-US" sz="1800" i="1" dirty="0">
                  <a:solidFill>
                    <a:srgbClr val="FF0000"/>
                  </a:solidFill>
                  <a:cs typeface="Times New Roman" pitchFamily="18" charset="0"/>
                </a:rPr>
                <a:t>target</a:t>
              </a:r>
              <a:r>
                <a:rPr lang="en-US" sz="1800" dirty="0">
                  <a:solidFill>
                    <a:srgbClr val="FF0000"/>
                  </a:solidFill>
                  <a:cs typeface="Times New Roman" pitchFamily="18" charset="0"/>
                </a:rPr>
                <a:t> is less than </a:t>
              </a:r>
              <a:r>
                <a:rPr lang="en-US" sz="1800" i="1" dirty="0" err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 dirty="0" err="1">
                  <a:solidFill>
                    <a:srgbClr val="FF0000"/>
                  </a:solidFill>
                  <a:cs typeface="Times New Roman" pitchFamily="18" charset="0"/>
                </a:rPr>
                <a:t>’s</a:t>
              </a:r>
              <a:r>
                <a:rPr lang="en-US" sz="1800" dirty="0">
                  <a:solidFill>
                    <a:srgbClr val="FF0000"/>
                  </a:solidFill>
                  <a:cs typeface="Times New Roman" pitchFamily="18" charset="0"/>
                </a:rPr>
                <a:t> element, set </a:t>
              </a:r>
              <a:r>
                <a:rPr lang="en-US" sz="1800" i="1" dirty="0" err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 dirty="0">
                  <a:solidFill>
                    <a:srgbClr val="FF0000"/>
                  </a:solidFill>
                  <a:cs typeface="Times New Roman" pitchFamily="18" charset="0"/>
                </a:rPr>
                <a:t> to </a:t>
              </a:r>
              <a:r>
                <a:rPr lang="en-US" sz="1800" i="1" dirty="0" err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 dirty="0" err="1">
                  <a:solidFill>
                    <a:srgbClr val="FF0000"/>
                  </a:solidFill>
                  <a:cs typeface="Times New Roman" pitchFamily="18" charset="0"/>
                </a:rPr>
                <a:t>’s</a:t>
              </a:r>
              <a:r>
                <a:rPr lang="en-US" sz="1800" dirty="0">
                  <a:solidFill>
                    <a:srgbClr val="FF0000"/>
                  </a:solidFill>
                  <a:cs typeface="Times New Roman" pitchFamily="18" charset="0"/>
                </a:rPr>
                <a:t> left child.</a:t>
              </a:r>
              <a:r>
                <a:rPr lang="en-US" sz="1800" dirty="0">
                  <a:cs typeface="Times New Roman" pitchFamily="18" charset="0"/>
                </a:rPr>
                <a:t/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	2.4.	Otherwise, if </a:t>
              </a:r>
              <a:r>
                <a:rPr lang="en-US" sz="1800" i="1" dirty="0">
                  <a:cs typeface="Times New Roman" pitchFamily="18" charset="0"/>
                </a:rPr>
                <a:t>target</a:t>
              </a:r>
              <a:r>
                <a:rPr lang="en-US" sz="1800" dirty="0">
                  <a:cs typeface="Times New Roman" pitchFamily="18" charset="0"/>
                </a:rPr>
                <a:t> is greater than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 err="1">
                  <a:cs typeface="Times New Roman" pitchFamily="18" charset="0"/>
                </a:rPr>
                <a:t>’s</a:t>
              </a:r>
              <a:r>
                <a:rPr lang="en-US" sz="1800" dirty="0">
                  <a:cs typeface="Times New Roman" pitchFamily="18" charset="0"/>
                </a:rPr>
                <a:t> element, set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>
                  <a:cs typeface="Times New Roman" pitchFamily="18" charset="0"/>
                </a:rPr>
                <a:t> to </a:t>
              </a:r>
              <a:r>
                <a:rPr lang="en-US" sz="1800" i="1" dirty="0" err="1">
                  <a:cs typeface="Times New Roman" pitchFamily="18" charset="0"/>
                </a:rPr>
                <a:t>curr</a:t>
              </a:r>
              <a:r>
                <a:rPr lang="en-US" sz="1800" dirty="0" err="1">
                  <a:cs typeface="Times New Roman" pitchFamily="18" charset="0"/>
                </a:rPr>
                <a:t>’s</a:t>
              </a:r>
              <a:r>
                <a:rPr lang="en-US" sz="1800" dirty="0">
                  <a:cs typeface="Times New Roman" pitchFamily="18" charset="0"/>
                </a:rPr>
                <a:t> right </a:t>
              </a:r>
              <a:br>
                <a:rPr lang="en-US" sz="1800" dirty="0">
                  <a:cs typeface="Times New Roman" pitchFamily="18" charset="0"/>
                </a:rPr>
              </a:br>
              <a:r>
                <a:rPr lang="en-US" sz="1800" dirty="0">
                  <a:cs typeface="Times New Roman" pitchFamily="18" charset="0"/>
                </a:rPr>
                <a:t>		child.</a:t>
              </a:r>
              <a:endParaRPr lang="en-GB" sz="1800" dirty="0">
                <a:cs typeface="Times New Roman" pitchFamily="18" charset="0"/>
              </a:endParaRPr>
            </a:p>
          </p:txBody>
        </p:sp>
        <p:sp>
          <p:nvSpPr>
            <p:cNvPr id="30764" name="Rectangle 357"/>
            <p:cNvSpPr>
              <a:spLocks noChangeArrowheads="1"/>
            </p:cNvSpPr>
            <p:nvPr/>
          </p:nvSpPr>
          <p:spPr bwMode="auto">
            <a:xfrm>
              <a:off x="720" y="254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0765" name="Rectangle 358"/>
            <p:cNvSpPr>
              <a:spLocks noChangeArrowheads="1"/>
            </p:cNvSpPr>
            <p:nvPr/>
          </p:nvSpPr>
          <p:spPr bwMode="auto">
            <a:xfrm>
              <a:off x="1056" y="254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Line 359"/>
            <p:cNvSpPr>
              <a:spLocks noChangeShapeType="1"/>
            </p:cNvSpPr>
            <p:nvPr/>
          </p:nvSpPr>
          <p:spPr bwMode="auto">
            <a:xfrm>
              <a:off x="1152" y="2642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Text Box 360"/>
            <p:cNvSpPr txBox="1">
              <a:spLocks noChangeArrowheads="1"/>
            </p:cNvSpPr>
            <p:nvPr/>
          </p:nvSpPr>
          <p:spPr bwMode="auto">
            <a:xfrm>
              <a:off x="1968" y="36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30768" name="Line 361"/>
            <p:cNvSpPr>
              <a:spLocks noChangeShapeType="1"/>
            </p:cNvSpPr>
            <p:nvPr/>
          </p:nvSpPr>
          <p:spPr bwMode="auto">
            <a:xfrm>
              <a:off x="249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Line 362"/>
            <p:cNvSpPr>
              <a:spLocks noChangeShapeType="1"/>
            </p:cNvSpPr>
            <p:nvPr/>
          </p:nvSpPr>
          <p:spPr bwMode="auto">
            <a:xfrm>
              <a:off x="201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Text Box 363"/>
            <p:cNvSpPr txBox="1">
              <a:spLocks noChangeArrowheads="1"/>
            </p:cNvSpPr>
            <p:nvPr/>
          </p:nvSpPr>
          <p:spPr bwMode="auto">
            <a:xfrm>
              <a:off x="1632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0771" name="Line 364"/>
            <p:cNvSpPr>
              <a:spLocks noChangeShapeType="1"/>
            </p:cNvSpPr>
            <p:nvPr/>
          </p:nvSpPr>
          <p:spPr bwMode="auto">
            <a:xfrm>
              <a:off x="1680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Text Box 365"/>
            <p:cNvSpPr txBox="1">
              <a:spLocks noChangeArrowheads="1"/>
            </p:cNvSpPr>
            <p:nvPr/>
          </p:nvSpPr>
          <p:spPr bwMode="auto">
            <a:xfrm>
              <a:off x="2304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0773" name="Line 366"/>
            <p:cNvSpPr>
              <a:spLocks noChangeShapeType="1"/>
            </p:cNvSpPr>
            <p:nvPr/>
          </p:nvSpPr>
          <p:spPr bwMode="auto">
            <a:xfrm>
              <a:off x="2832" y="30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Text Box 367"/>
            <p:cNvSpPr txBox="1">
              <a:spLocks noChangeArrowheads="1"/>
            </p:cNvSpPr>
            <p:nvPr/>
          </p:nvSpPr>
          <p:spPr bwMode="auto">
            <a:xfrm>
              <a:off x="2640" y="25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0775" name="Text Box 368"/>
            <p:cNvSpPr txBox="1">
              <a:spLocks noChangeArrowheads="1"/>
            </p:cNvSpPr>
            <p:nvPr/>
          </p:nvSpPr>
          <p:spPr bwMode="auto">
            <a:xfrm>
              <a:off x="2976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0776" name="Line 369"/>
            <p:cNvSpPr>
              <a:spLocks noChangeShapeType="1"/>
            </p:cNvSpPr>
            <p:nvPr/>
          </p:nvSpPr>
          <p:spPr bwMode="auto">
            <a:xfrm>
              <a:off x="350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Line 370"/>
            <p:cNvSpPr>
              <a:spLocks noChangeShapeType="1"/>
            </p:cNvSpPr>
            <p:nvPr/>
          </p:nvSpPr>
          <p:spPr bwMode="auto">
            <a:xfrm>
              <a:off x="302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Text Box 371"/>
            <p:cNvSpPr txBox="1">
              <a:spLocks noChangeArrowheads="1"/>
            </p:cNvSpPr>
            <p:nvPr/>
          </p:nvSpPr>
          <p:spPr bwMode="auto">
            <a:xfrm>
              <a:off x="3312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0779" name="Text Box 372"/>
            <p:cNvSpPr txBox="1">
              <a:spLocks noChangeArrowheads="1"/>
            </p:cNvSpPr>
            <p:nvPr/>
          </p:nvSpPr>
          <p:spPr bwMode="auto">
            <a:xfrm>
              <a:off x="3648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30780" name="Line 373"/>
            <p:cNvSpPr>
              <a:spLocks noChangeShapeType="1"/>
            </p:cNvSpPr>
            <p:nvPr/>
          </p:nvSpPr>
          <p:spPr bwMode="auto">
            <a:xfrm>
              <a:off x="417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Line 374"/>
            <p:cNvSpPr>
              <a:spLocks noChangeShapeType="1"/>
            </p:cNvSpPr>
            <p:nvPr/>
          </p:nvSpPr>
          <p:spPr bwMode="auto">
            <a:xfrm>
              <a:off x="369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375"/>
            <p:cNvSpPr>
              <a:spLocks noChangeShapeType="1"/>
            </p:cNvSpPr>
            <p:nvPr/>
          </p:nvSpPr>
          <p:spPr bwMode="auto">
            <a:xfrm>
              <a:off x="3168" y="2690"/>
              <a:ext cx="432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Line 376"/>
            <p:cNvSpPr>
              <a:spLocks noChangeShapeType="1"/>
            </p:cNvSpPr>
            <p:nvPr/>
          </p:nvSpPr>
          <p:spPr bwMode="auto">
            <a:xfrm>
              <a:off x="3840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Line 377"/>
            <p:cNvSpPr>
              <a:spLocks noChangeShapeType="1"/>
            </p:cNvSpPr>
            <p:nvPr/>
          </p:nvSpPr>
          <p:spPr bwMode="auto">
            <a:xfrm flipH="1">
              <a:off x="3264" y="3074"/>
              <a:ext cx="9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Line 378"/>
            <p:cNvSpPr>
              <a:spLocks noChangeShapeType="1"/>
            </p:cNvSpPr>
            <p:nvPr/>
          </p:nvSpPr>
          <p:spPr bwMode="auto">
            <a:xfrm flipH="1">
              <a:off x="1920" y="307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Line 379"/>
            <p:cNvSpPr>
              <a:spLocks noChangeShapeType="1"/>
            </p:cNvSpPr>
            <p:nvPr/>
          </p:nvSpPr>
          <p:spPr bwMode="auto">
            <a:xfrm>
              <a:off x="2160" y="345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Line 380"/>
            <p:cNvSpPr>
              <a:spLocks noChangeShapeType="1"/>
            </p:cNvSpPr>
            <p:nvPr/>
          </p:nvSpPr>
          <p:spPr bwMode="auto">
            <a:xfrm flipH="1">
              <a:off x="2592" y="269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8" name="Rectangle 381"/>
            <p:cNvSpPr>
              <a:spLocks noChangeArrowheads="1"/>
            </p:cNvSpPr>
            <p:nvPr/>
          </p:nvSpPr>
          <p:spPr bwMode="auto">
            <a:xfrm>
              <a:off x="720" y="312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0789" name="Rectangle 382"/>
            <p:cNvSpPr>
              <a:spLocks noChangeArrowheads="1"/>
            </p:cNvSpPr>
            <p:nvPr/>
          </p:nvSpPr>
          <p:spPr bwMode="auto">
            <a:xfrm>
              <a:off x="1056" y="31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0" name="Freeform 383"/>
            <p:cNvSpPr>
              <a:spLocks/>
            </p:cNvSpPr>
            <p:nvPr/>
          </p:nvSpPr>
          <p:spPr bwMode="auto">
            <a:xfrm>
              <a:off x="1152" y="3216"/>
              <a:ext cx="1832" cy="144"/>
            </a:xfrm>
            <a:custGeom>
              <a:avLst/>
              <a:gdLst>
                <a:gd name="T0" fmla="*/ 0 w 1832"/>
                <a:gd name="T1" fmla="*/ 2 h 144"/>
                <a:gd name="T2" fmla="*/ 1056 w 1832"/>
                <a:gd name="T3" fmla="*/ 0 h 144"/>
                <a:gd name="T4" fmla="*/ 1832 w 1832"/>
                <a:gd name="T5" fmla="*/ 144 h 144"/>
                <a:gd name="T6" fmla="*/ 0 60000 65536"/>
                <a:gd name="T7" fmla="*/ 0 60000 65536"/>
                <a:gd name="T8" fmla="*/ 0 60000 65536"/>
                <a:gd name="T9" fmla="*/ 0 w 1832"/>
                <a:gd name="T10" fmla="*/ 0 h 144"/>
                <a:gd name="T11" fmla="*/ 1832 w 18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2" h="144">
                  <a:moveTo>
                    <a:pt x="0" y="2"/>
                  </a:moveTo>
                  <a:lnTo>
                    <a:pt x="1056" y="0"/>
                  </a:lnTo>
                  <a:lnTo>
                    <a:pt x="1832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Text Box 384"/>
            <p:cNvSpPr txBox="1">
              <a:spLocks noChangeArrowheads="1"/>
            </p:cNvSpPr>
            <p:nvPr/>
          </p:nvSpPr>
          <p:spPr bwMode="auto">
            <a:xfrm>
              <a:off x="4656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0792" name="Rectangle 385"/>
            <p:cNvSpPr>
              <a:spLocks noChangeArrowheads="1"/>
            </p:cNvSpPr>
            <p:nvPr/>
          </p:nvSpPr>
          <p:spPr bwMode="auto">
            <a:xfrm>
              <a:off x="4176" y="25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target</a:t>
              </a:r>
              <a:endParaRPr lang="en-US" sz="2000" i="1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5786" y="928670"/>
            <a:ext cx="6934200" cy="719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AU" sz="4000" b="1" dirty="0" smtClean="0">
                <a:solidFill>
                  <a:srgbClr val="FF3300"/>
                </a:solidFill>
              </a:rPr>
              <a:t>Objectives</a:t>
            </a:r>
            <a:endParaRPr lang="en-US" sz="4000" b="1" dirty="0" smtClean="0">
              <a:solidFill>
                <a:srgbClr val="FF3300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2000240"/>
            <a:ext cx="7772400" cy="42862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/>
              <a:t>Outline general properties of Binary Trees and Binary Searching Trees (</a:t>
            </a:r>
            <a:r>
              <a:rPr lang="en-AU" dirty="0" err="1" smtClean="0"/>
              <a:t>BSTs</a:t>
            </a:r>
            <a:r>
              <a:rPr lang="en-AU" dirty="0" smtClean="0"/>
              <a:t>) in Java;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Be familiar with binary tree traversal algorithms;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Analyse time efficiency of BST insertion, deletion, and searching algorithms;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Be aware of the implementations of these </a:t>
            </a:r>
            <a:r>
              <a:rPr lang="en-AU" dirty="0" smtClean="0"/>
              <a:t>algorithms</a:t>
            </a:r>
            <a:r>
              <a:rPr lang="en-US" dirty="0" smtClean="0"/>
              <a:t> using Java BSTs.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76AD5E-58A7-4F3A-A2AE-B022F08AF919}" type="slidenum">
              <a:rPr lang="en-AU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31242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3300"/>
                </a:solidFill>
                <a:latin typeface="Arial" charset="0"/>
              </a:rPr>
              <a:t>BST search (3)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85926"/>
            <a:ext cx="4071966" cy="457200"/>
          </a:xfrm>
        </p:spPr>
        <p:txBody>
          <a:bodyPr/>
          <a:lstStyle/>
          <a:p>
            <a:pPr marL="381000" indent="-381000" algn="r" eaLnBrk="1" hangingPunct="1"/>
            <a:r>
              <a:rPr lang="en-US" sz="2400" dirty="0" smtClean="0">
                <a:cs typeface="Times New Roman" pitchFamily="18" charset="0"/>
              </a:rPr>
              <a:t>Animation (unsuccessful) search)</a:t>
            </a:r>
          </a:p>
        </p:txBody>
      </p:sp>
      <p:sp>
        <p:nvSpPr>
          <p:cNvPr id="1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1090" y="6400800"/>
            <a:ext cx="64291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A80818-81E2-401B-A603-3EF9D319204C}" type="slidenum">
              <a:rPr lang="en-AU"/>
              <a:pPr>
                <a:defRPr/>
              </a:pPr>
              <a:t>30</a:t>
            </a:fld>
            <a:endParaRPr lang="en-AU" dirty="0"/>
          </a:p>
        </p:txBody>
      </p:sp>
      <p:grpSp>
        <p:nvGrpSpPr>
          <p:cNvPr id="31750" name="Group 4"/>
          <p:cNvGrpSpPr>
            <a:grpSpLocks/>
          </p:cNvGrpSpPr>
          <p:nvPr/>
        </p:nvGrpSpPr>
        <p:grpSpPr bwMode="auto">
          <a:xfrm>
            <a:off x="609600" y="2285992"/>
            <a:ext cx="7924800" cy="4419608"/>
            <a:chOff x="384" y="960"/>
            <a:chExt cx="4992" cy="2978"/>
          </a:xfrm>
        </p:grpSpPr>
        <p:sp>
          <p:nvSpPr>
            <p:cNvPr id="31879" name="Rectangle 5"/>
            <p:cNvSpPr>
              <a:spLocks noChangeArrowheads="1"/>
            </p:cNvSpPr>
            <p:nvPr/>
          </p:nvSpPr>
          <p:spPr bwMode="auto">
            <a:xfrm>
              <a:off x="384" y="96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0" name="Rectangle 6"/>
            <p:cNvSpPr>
              <a:spLocks noChangeArrowheads="1"/>
            </p:cNvSpPr>
            <p:nvPr/>
          </p:nvSpPr>
          <p:spPr bwMode="auto">
            <a:xfrm>
              <a:off x="384" y="960"/>
              <a:ext cx="499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1800">
                  <a:cs typeface="Times New Roman" pitchFamily="18" charset="0"/>
                </a:rPr>
                <a:t>To find which if any node of a BST contains an element equal to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1.	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the BST’s root.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2.	Repeat: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2.1.	If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is null, terminate with answer </a:t>
              </a:r>
              <a:r>
                <a:rPr lang="en-US" sz="1800" i="1">
                  <a:cs typeface="Times New Roman" pitchFamily="18" charset="0"/>
                </a:rPr>
                <a:t>none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2.2.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equal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terminate with answer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2.3.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less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left child.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2.4.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greater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right 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	child.</a:t>
              </a:r>
              <a:endParaRPr lang="en-GB" sz="1800">
                <a:cs typeface="Times New Roman" pitchFamily="18" charset="0"/>
              </a:endParaRPr>
            </a:p>
          </p:txBody>
        </p:sp>
        <p:sp>
          <p:nvSpPr>
            <p:cNvPr id="31881" name="Rectangle 7"/>
            <p:cNvSpPr>
              <a:spLocks noChangeArrowheads="1"/>
            </p:cNvSpPr>
            <p:nvPr/>
          </p:nvSpPr>
          <p:spPr bwMode="auto">
            <a:xfrm>
              <a:off x="720" y="254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1882" name="Rectangle 8"/>
            <p:cNvSpPr>
              <a:spLocks noChangeArrowheads="1"/>
            </p:cNvSpPr>
            <p:nvPr/>
          </p:nvSpPr>
          <p:spPr bwMode="auto">
            <a:xfrm>
              <a:off x="1056" y="254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3" name="Line 9"/>
            <p:cNvSpPr>
              <a:spLocks noChangeShapeType="1"/>
            </p:cNvSpPr>
            <p:nvPr/>
          </p:nvSpPr>
          <p:spPr bwMode="auto">
            <a:xfrm>
              <a:off x="1152" y="264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4" name="Text Box 10"/>
            <p:cNvSpPr txBox="1">
              <a:spLocks noChangeArrowheads="1"/>
            </p:cNvSpPr>
            <p:nvPr/>
          </p:nvSpPr>
          <p:spPr bwMode="auto">
            <a:xfrm>
              <a:off x="1968" y="36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31885" name="Line 11"/>
            <p:cNvSpPr>
              <a:spLocks noChangeShapeType="1"/>
            </p:cNvSpPr>
            <p:nvPr/>
          </p:nvSpPr>
          <p:spPr bwMode="auto">
            <a:xfrm>
              <a:off x="249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6" name="Line 12"/>
            <p:cNvSpPr>
              <a:spLocks noChangeShapeType="1"/>
            </p:cNvSpPr>
            <p:nvPr/>
          </p:nvSpPr>
          <p:spPr bwMode="auto">
            <a:xfrm>
              <a:off x="201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7" name="Text Box 13"/>
            <p:cNvSpPr txBox="1">
              <a:spLocks noChangeArrowheads="1"/>
            </p:cNvSpPr>
            <p:nvPr/>
          </p:nvSpPr>
          <p:spPr bwMode="auto">
            <a:xfrm>
              <a:off x="1632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1888" name="Line 14"/>
            <p:cNvSpPr>
              <a:spLocks noChangeShapeType="1"/>
            </p:cNvSpPr>
            <p:nvPr/>
          </p:nvSpPr>
          <p:spPr bwMode="auto">
            <a:xfrm>
              <a:off x="1680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9" name="Text Box 15"/>
            <p:cNvSpPr txBox="1">
              <a:spLocks noChangeArrowheads="1"/>
            </p:cNvSpPr>
            <p:nvPr/>
          </p:nvSpPr>
          <p:spPr bwMode="auto">
            <a:xfrm>
              <a:off x="2304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1890" name="Line 16"/>
            <p:cNvSpPr>
              <a:spLocks noChangeShapeType="1"/>
            </p:cNvSpPr>
            <p:nvPr/>
          </p:nvSpPr>
          <p:spPr bwMode="auto">
            <a:xfrm>
              <a:off x="2832" y="30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1" name="Text Box 17"/>
            <p:cNvSpPr txBox="1">
              <a:spLocks noChangeArrowheads="1"/>
            </p:cNvSpPr>
            <p:nvPr/>
          </p:nvSpPr>
          <p:spPr bwMode="auto">
            <a:xfrm>
              <a:off x="2640" y="25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1892" name="Text Box 18"/>
            <p:cNvSpPr txBox="1">
              <a:spLocks noChangeArrowheads="1"/>
            </p:cNvSpPr>
            <p:nvPr/>
          </p:nvSpPr>
          <p:spPr bwMode="auto">
            <a:xfrm>
              <a:off x="2976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1893" name="Line 19"/>
            <p:cNvSpPr>
              <a:spLocks noChangeShapeType="1"/>
            </p:cNvSpPr>
            <p:nvPr/>
          </p:nvSpPr>
          <p:spPr bwMode="auto">
            <a:xfrm>
              <a:off x="350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4" name="Line 20"/>
            <p:cNvSpPr>
              <a:spLocks noChangeShapeType="1"/>
            </p:cNvSpPr>
            <p:nvPr/>
          </p:nvSpPr>
          <p:spPr bwMode="auto">
            <a:xfrm>
              <a:off x="302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5" name="Text Box 21"/>
            <p:cNvSpPr txBox="1">
              <a:spLocks noChangeArrowheads="1"/>
            </p:cNvSpPr>
            <p:nvPr/>
          </p:nvSpPr>
          <p:spPr bwMode="auto">
            <a:xfrm>
              <a:off x="3312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1896" name="Text Box 22"/>
            <p:cNvSpPr txBox="1">
              <a:spLocks noChangeArrowheads="1"/>
            </p:cNvSpPr>
            <p:nvPr/>
          </p:nvSpPr>
          <p:spPr bwMode="auto">
            <a:xfrm>
              <a:off x="3648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31897" name="Line 23"/>
            <p:cNvSpPr>
              <a:spLocks noChangeShapeType="1"/>
            </p:cNvSpPr>
            <p:nvPr/>
          </p:nvSpPr>
          <p:spPr bwMode="auto">
            <a:xfrm>
              <a:off x="417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8" name="Line 24"/>
            <p:cNvSpPr>
              <a:spLocks noChangeShapeType="1"/>
            </p:cNvSpPr>
            <p:nvPr/>
          </p:nvSpPr>
          <p:spPr bwMode="auto">
            <a:xfrm>
              <a:off x="369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9" name="Line 25"/>
            <p:cNvSpPr>
              <a:spLocks noChangeShapeType="1"/>
            </p:cNvSpPr>
            <p:nvPr/>
          </p:nvSpPr>
          <p:spPr bwMode="auto">
            <a:xfrm>
              <a:off x="3168" y="269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0" name="Line 26"/>
            <p:cNvSpPr>
              <a:spLocks noChangeShapeType="1"/>
            </p:cNvSpPr>
            <p:nvPr/>
          </p:nvSpPr>
          <p:spPr bwMode="auto">
            <a:xfrm>
              <a:off x="3840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1" name="Line 27"/>
            <p:cNvSpPr>
              <a:spLocks noChangeShapeType="1"/>
            </p:cNvSpPr>
            <p:nvPr/>
          </p:nvSpPr>
          <p:spPr bwMode="auto">
            <a:xfrm flipH="1">
              <a:off x="3264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2" name="Line 28"/>
            <p:cNvSpPr>
              <a:spLocks noChangeShapeType="1"/>
            </p:cNvSpPr>
            <p:nvPr/>
          </p:nvSpPr>
          <p:spPr bwMode="auto">
            <a:xfrm flipH="1">
              <a:off x="1920" y="307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3" name="Line 29"/>
            <p:cNvSpPr>
              <a:spLocks noChangeShapeType="1"/>
            </p:cNvSpPr>
            <p:nvPr/>
          </p:nvSpPr>
          <p:spPr bwMode="auto">
            <a:xfrm>
              <a:off x="2160" y="345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4" name="Line 30"/>
            <p:cNvSpPr>
              <a:spLocks noChangeShapeType="1"/>
            </p:cNvSpPr>
            <p:nvPr/>
          </p:nvSpPr>
          <p:spPr bwMode="auto">
            <a:xfrm flipH="1">
              <a:off x="2592" y="269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5" name="Text Box 31"/>
            <p:cNvSpPr txBox="1">
              <a:spLocks noChangeArrowheads="1"/>
            </p:cNvSpPr>
            <p:nvPr/>
          </p:nvSpPr>
          <p:spPr bwMode="auto">
            <a:xfrm>
              <a:off x="4656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1906" name="Rectangle 32"/>
            <p:cNvSpPr>
              <a:spLocks noChangeArrowheads="1"/>
            </p:cNvSpPr>
            <p:nvPr/>
          </p:nvSpPr>
          <p:spPr bwMode="auto">
            <a:xfrm>
              <a:off x="4176" y="25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target</a:t>
              </a:r>
              <a:endParaRPr lang="en-US" sz="2000" i="1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09600" y="2285992"/>
            <a:ext cx="7924800" cy="4419608"/>
            <a:chOff x="384" y="960"/>
            <a:chExt cx="4992" cy="2978"/>
          </a:xfrm>
        </p:grpSpPr>
        <p:sp>
          <p:nvSpPr>
            <p:cNvPr id="31848" name="Rectangle 34"/>
            <p:cNvSpPr>
              <a:spLocks noChangeArrowheads="1"/>
            </p:cNvSpPr>
            <p:nvPr/>
          </p:nvSpPr>
          <p:spPr bwMode="auto">
            <a:xfrm>
              <a:off x="384" y="96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9" name="Rectangle 35"/>
            <p:cNvSpPr>
              <a:spLocks noChangeArrowheads="1"/>
            </p:cNvSpPr>
            <p:nvPr/>
          </p:nvSpPr>
          <p:spPr bwMode="auto">
            <a:xfrm>
              <a:off x="384" y="960"/>
              <a:ext cx="499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1800">
                  <a:cs typeface="Times New Roman" pitchFamily="18" charset="0"/>
                </a:rPr>
                <a:t>To find which if any node of a BST contains an element equal to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1.	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Set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 to the BST’s root.</a:t>
              </a:r>
              <a:r>
                <a:rPr lang="en-US" sz="1800">
                  <a:cs typeface="Times New Roman" pitchFamily="18" charset="0"/>
                </a:rPr>
                <a:t/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2.	Repeat: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2.1.	If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is null, terminate with answer </a:t>
              </a:r>
              <a:r>
                <a:rPr lang="en-US" sz="1800" i="1">
                  <a:cs typeface="Times New Roman" pitchFamily="18" charset="0"/>
                </a:rPr>
                <a:t>none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2.2.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equal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terminate with answer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2.3.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less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left child.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2.4.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greater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right 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	child.</a:t>
              </a:r>
              <a:endParaRPr lang="en-GB" sz="1800">
                <a:cs typeface="Times New Roman" pitchFamily="18" charset="0"/>
              </a:endParaRPr>
            </a:p>
          </p:txBody>
        </p:sp>
        <p:sp>
          <p:nvSpPr>
            <p:cNvPr id="31850" name="Rectangle 36"/>
            <p:cNvSpPr>
              <a:spLocks noChangeArrowheads="1"/>
            </p:cNvSpPr>
            <p:nvPr/>
          </p:nvSpPr>
          <p:spPr bwMode="auto">
            <a:xfrm>
              <a:off x="720" y="254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1851" name="Rectangle 37"/>
            <p:cNvSpPr>
              <a:spLocks noChangeArrowheads="1"/>
            </p:cNvSpPr>
            <p:nvPr/>
          </p:nvSpPr>
          <p:spPr bwMode="auto">
            <a:xfrm>
              <a:off x="1056" y="254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2" name="Line 38"/>
            <p:cNvSpPr>
              <a:spLocks noChangeShapeType="1"/>
            </p:cNvSpPr>
            <p:nvPr/>
          </p:nvSpPr>
          <p:spPr bwMode="auto">
            <a:xfrm>
              <a:off x="1152" y="2642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3" name="Text Box 39"/>
            <p:cNvSpPr txBox="1">
              <a:spLocks noChangeArrowheads="1"/>
            </p:cNvSpPr>
            <p:nvPr/>
          </p:nvSpPr>
          <p:spPr bwMode="auto">
            <a:xfrm>
              <a:off x="1968" y="36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31854" name="Line 40"/>
            <p:cNvSpPr>
              <a:spLocks noChangeShapeType="1"/>
            </p:cNvSpPr>
            <p:nvPr/>
          </p:nvSpPr>
          <p:spPr bwMode="auto">
            <a:xfrm>
              <a:off x="249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5" name="Line 41"/>
            <p:cNvSpPr>
              <a:spLocks noChangeShapeType="1"/>
            </p:cNvSpPr>
            <p:nvPr/>
          </p:nvSpPr>
          <p:spPr bwMode="auto">
            <a:xfrm>
              <a:off x="201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6" name="Text Box 42"/>
            <p:cNvSpPr txBox="1">
              <a:spLocks noChangeArrowheads="1"/>
            </p:cNvSpPr>
            <p:nvPr/>
          </p:nvSpPr>
          <p:spPr bwMode="auto">
            <a:xfrm>
              <a:off x="1632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1857" name="Line 43"/>
            <p:cNvSpPr>
              <a:spLocks noChangeShapeType="1"/>
            </p:cNvSpPr>
            <p:nvPr/>
          </p:nvSpPr>
          <p:spPr bwMode="auto">
            <a:xfrm>
              <a:off x="1680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8" name="Text Box 44"/>
            <p:cNvSpPr txBox="1">
              <a:spLocks noChangeArrowheads="1"/>
            </p:cNvSpPr>
            <p:nvPr/>
          </p:nvSpPr>
          <p:spPr bwMode="auto">
            <a:xfrm>
              <a:off x="2304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1859" name="Line 45"/>
            <p:cNvSpPr>
              <a:spLocks noChangeShapeType="1"/>
            </p:cNvSpPr>
            <p:nvPr/>
          </p:nvSpPr>
          <p:spPr bwMode="auto">
            <a:xfrm>
              <a:off x="2832" y="30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0" name="Text Box 46"/>
            <p:cNvSpPr txBox="1">
              <a:spLocks noChangeArrowheads="1"/>
            </p:cNvSpPr>
            <p:nvPr/>
          </p:nvSpPr>
          <p:spPr bwMode="auto">
            <a:xfrm>
              <a:off x="2640" y="25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1861" name="Text Box 47"/>
            <p:cNvSpPr txBox="1">
              <a:spLocks noChangeArrowheads="1"/>
            </p:cNvSpPr>
            <p:nvPr/>
          </p:nvSpPr>
          <p:spPr bwMode="auto">
            <a:xfrm>
              <a:off x="2976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1862" name="Line 48"/>
            <p:cNvSpPr>
              <a:spLocks noChangeShapeType="1"/>
            </p:cNvSpPr>
            <p:nvPr/>
          </p:nvSpPr>
          <p:spPr bwMode="auto">
            <a:xfrm>
              <a:off x="350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3" name="Line 49"/>
            <p:cNvSpPr>
              <a:spLocks noChangeShapeType="1"/>
            </p:cNvSpPr>
            <p:nvPr/>
          </p:nvSpPr>
          <p:spPr bwMode="auto">
            <a:xfrm>
              <a:off x="302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4" name="Text Box 50"/>
            <p:cNvSpPr txBox="1">
              <a:spLocks noChangeArrowheads="1"/>
            </p:cNvSpPr>
            <p:nvPr/>
          </p:nvSpPr>
          <p:spPr bwMode="auto">
            <a:xfrm>
              <a:off x="3312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1865" name="Text Box 51"/>
            <p:cNvSpPr txBox="1">
              <a:spLocks noChangeArrowheads="1"/>
            </p:cNvSpPr>
            <p:nvPr/>
          </p:nvSpPr>
          <p:spPr bwMode="auto">
            <a:xfrm>
              <a:off x="3648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31866" name="Line 52"/>
            <p:cNvSpPr>
              <a:spLocks noChangeShapeType="1"/>
            </p:cNvSpPr>
            <p:nvPr/>
          </p:nvSpPr>
          <p:spPr bwMode="auto">
            <a:xfrm>
              <a:off x="417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7" name="Line 53"/>
            <p:cNvSpPr>
              <a:spLocks noChangeShapeType="1"/>
            </p:cNvSpPr>
            <p:nvPr/>
          </p:nvSpPr>
          <p:spPr bwMode="auto">
            <a:xfrm>
              <a:off x="369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8" name="Line 54"/>
            <p:cNvSpPr>
              <a:spLocks noChangeShapeType="1"/>
            </p:cNvSpPr>
            <p:nvPr/>
          </p:nvSpPr>
          <p:spPr bwMode="auto">
            <a:xfrm>
              <a:off x="3168" y="269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9" name="Line 55"/>
            <p:cNvSpPr>
              <a:spLocks noChangeShapeType="1"/>
            </p:cNvSpPr>
            <p:nvPr/>
          </p:nvSpPr>
          <p:spPr bwMode="auto">
            <a:xfrm>
              <a:off x="3840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0" name="Line 56"/>
            <p:cNvSpPr>
              <a:spLocks noChangeShapeType="1"/>
            </p:cNvSpPr>
            <p:nvPr/>
          </p:nvSpPr>
          <p:spPr bwMode="auto">
            <a:xfrm flipH="1">
              <a:off x="3264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1" name="Line 57"/>
            <p:cNvSpPr>
              <a:spLocks noChangeShapeType="1"/>
            </p:cNvSpPr>
            <p:nvPr/>
          </p:nvSpPr>
          <p:spPr bwMode="auto">
            <a:xfrm flipH="1">
              <a:off x="1920" y="307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2" name="Line 58"/>
            <p:cNvSpPr>
              <a:spLocks noChangeShapeType="1"/>
            </p:cNvSpPr>
            <p:nvPr/>
          </p:nvSpPr>
          <p:spPr bwMode="auto">
            <a:xfrm>
              <a:off x="2160" y="345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3" name="Line 59"/>
            <p:cNvSpPr>
              <a:spLocks noChangeShapeType="1"/>
            </p:cNvSpPr>
            <p:nvPr/>
          </p:nvSpPr>
          <p:spPr bwMode="auto">
            <a:xfrm flipH="1">
              <a:off x="2592" y="269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4" name="Rectangle 60"/>
            <p:cNvSpPr>
              <a:spLocks noChangeArrowheads="1"/>
            </p:cNvSpPr>
            <p:nvPr/>
          </p:nvSpPr>
          <p:spPr bwMode="auto">
            <a:xfrm>
              <a:off x="720" y="312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1875" name="Rectangle 61"/>
            <p:cNvSpPr>
              <a:spLocks noChangeArrowheads="1"/>
            </p:cNvSpPr>
            <p:nvPr/>
          </p:nvSpPr>
          <p:spPr bwMode="auto">
            <a:xfrm>
              <a:off x="1056" y="31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6" name="Freeform 62"/>
            <p:cNvSpPr>
              <a:spLocks/>
            </p:cNvSpPr>
            <p:nvPr/>
          </p:nvSpPr>
          <p:spPr bwMode="auto">
            <a:xfrm>
              <a:off x="1152" y="2690"/>
              <a:ext cx="1488" cy="528"/>
            </a:xfrm>
            <a:custGeom>
              <a:avLst/>
              <a:gdLst>
                <a:gd name="T0" fmla="*/ 0 w 1488"/>
                <a:gd name="T1" fmla="*/ 528 h 528"/>
                <a:gd name="T2" fmla="*/ 192 w 1488"/>
                <a:gd name="T3" fmla="*/ 528 h 528"/>
                <a:gd name="T4" fmla="*/ 1488 w 1488"/>
                <a:gd name="T5" fmla="*/ 0 h 528"/>
                <a:gd name="T6" fmla="*/ 0 60000 65536"/>
                <a:gd name="T7" fmla="*/ 0 60000 65536"/>
                <a:gd name="T8" fmla="*/ 0 60000 65536"/>
                <a:gd name="T9" fmla="*/ 0 w 1488"/>
                <a:gd name="T10" fmla="*/ 0 h 528"/>
                <a:gd name="T11" fmla="*/ 1488 w 148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528">
                  <a:moveTo>
                    <a:pt x="0" y="528"/>
                  </a:moveTo>
                  <a:lnTo>
                    <a:pt x="192" y="528"/>
                  </a:lnTo>
                  <a:lnTo>
                    <a:pt x="148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7" name="Text Box 63"/>
            <p:cNvSpPr txBox="1">
              <a:spLocks noChangeArrowheads="1"/>
            </p:cNvSpPr>
            <p:nvPr/>
          </p:nvSpPr>
          <p:spPr bwMode="auto">
            <a:xfrm>
              <a:off x="4656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1878" name="Rectangle 64"/>
            <p:cNvSpPr>
              <a:spLocks noChangeArrowheads="1"/>
            </p:cNvSpPr>
            <p:nvPr/>
          </p:nvSpPr>
          <p:spPr bwMode="auto">
            <a:xfrm>
              <a:off x="4176" y="25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target</a:t>
              </a:r>
              <a:endParaRPr lang="en-US" sz="2000" i="1"/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609600" y="2285992"/>
            <a:ext cx="7924800" cy="4419608"/>
            <a:chOff x="384" y="960"/>
            <a:chExt cx="4992" cy="2978"/>
          </a:xfrm>
        </p:grpSpPr>
        <p:sp>
          <p:nvSpPr>
            <p:cNvPr id="31817" name="Rectangle 66"/>
            <p:cNvSpPr>
              <a:spLocks noChangeArrowheads="1"/>
            </p:cNvSpPr>
            <p:nvPr/>
          </p:nvSpPr>
          <p:spPr bwMode="auto">
            <a:xfrm>
              <a:off x="384" y="96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8" name="Rectangle 67"/>
            <p:cNvSpPr>
              <a:spLocks noChangeArrowheads="1"/>
            </p:cNvSpPr>
            <p:nvPr/>
          </p:nvSpPr>
          <p:spPr bwMode="auto">
            <a:xfrm>
              <a:off x="384" y="960"/>
              <a:ext cx="499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1800">
                  <a:cs typeface="Times New Roman" pitchFamily="18" charset="0"/>
                </a:rPr>
                <a:t>To find which if any node of a BST contains an element equal to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1.	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the BST’s root.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2.	Repeat: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2.1.	If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is null, terminate with answer </a:t>
              </a:r>
              <a:r>
                <a:rPr lang="en-US" sz="1800" i="1">
                  <a:cs typeface="Times New Roman" pitchFamily="18" charset="0"/>
                </a:rPr>
                <a:t>none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2.2.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equal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terminate with answer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2.3.	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Otherwise, if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target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 is less than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’s element, set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 to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’s left child.</a:t>
              </a:r>
              <a:r>
                <a:rPr lang="en-US" sz="1800">
                  <a:cs typeface="Times New Roman" pitchFamily="18" charset="0"/>
                </a:rPr>
                <a:t/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2.4.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greater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right 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	child.</a:t>
              </a:r>
              <a:endParaRPr lang="en-GB" sz="1800">
                <a:cs typeface="Times New Roman" pitchFamily="18" charset="0"/>
              </a:endParaRPr>
            </a:p>
          </p:txBody>
        </p:sp>
        <p:sp>
          <p:nvSpPr>
            <p:cNvPr id="31819" name="Rectangle 68"/>
            <p:cNvSpPr>
              <a:spLocks noChangeArrowheads="1"/>
            </p:cNvSpPr>
            <p:nvPr/>
          </p:nvSpPr>
          <p:spPr bwMode="auto">
            <a:xfrm>
              <a:off x="720" y="254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1820" name="Rectangle 69"/>
            <p:cNvSpPr>
              <a:spLocks noChangeArrowheads="1"/>
            </p:cNvSpPr>
            <p:nvPr/>
          </p:nvSpPr>
          <p:spPr bwMode="auto">
            <a:xfrm>
              <a:off x="1056" y="254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1" name="Line 70"/>
            <p:cNvSpPr>
              <a:spLocks noChangeShapeType="1"/>
            </p:cNvSpPr>
            <p:nvPr/>
          </p:nvSpPr>
          <p:spPr bwMode="auto">
            <a:xfrm>
              <a:off x="1152" y="2642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2" name="Text Box 71"/>
            <p:cNvSpPr txBox="1">
              <a:spLocks noChangeArrowheads="1"/>
            </p:cNvSpPr>
            <p:nvPr/>
          </p:nvSpPr>
          <p:spPr bwMode="auto">
            <a:xfrm>
              <a:off x="1968" y="36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31823" name="Line 72"/>
            <p:cNvSpPr>
              <a:spLocks noChangeShapeType="1"/>
            </p:cNvSpPr>
            <p:nvPr/>
          </p:nvSpPr>
          <p:spPr bwMode="auto">
            <a:xfrm>
              <a:off x="249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4" name="Line 73"/>
            <p:cNvSpPr>
              <a:spLocks noChangeShapeType="1"/>
            </p:cNvSpPr>
            <p:nvPr/>
          </p:nvSpPr>
          <p:spPr bwMode="auto">
            <a:xfrm>
              <a:off x="201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Text Box 74"/>
            <p:cNvSpPr txBox="1">
              <a:spLocks noChangeArrowheads="1"/>
            </p:cNvSpPr>
            <p:nvPr/>
          </p:nvSpPr>
          <p:spPr bwMode="auto">
            <a:xfrm>
              <a:off x="1632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1826" name="Line 75"/>
            <p:cNvSpPr>
              <a:spLocks noChangeShapeType="1"/>
            </p:cNvSpPr>
            <p:nvPr/>
          </p:nvSpPr>
          <p:spPr bwMode="auto">
            <a:xfrm>
              <a:off x="1680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Text Box 76"/>
            <p:cNvSpPr txBox="1">
              <a:spLocks noChangeArrowheads="1"/>
            </p:cNvSpPr>
            <p:nvPr/>
          </p:nvSpPr>
          <p:spPr bwMode="auto">
            <a:xfrm>
              <a:off x="2304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1828" name="Line 77"/>
            <p:cNvSpPr>
              <a:spLocks noChangeShapeType="1"/>
            </p:cNvSpPr>
            <p:nvPr/>
          </p:nvSpPr>
          <p:spPr bwMode="auto">
            <a:xfrm>
              <a:off x="2832" y="30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Text Box 78"/>
            <p:cNvSpPr txBox="1">
              <a:spLocks noChangeArrowheads="1"/>
            </p:cNvSpPr>
            <p:nvPr/>
          </p:nvSpPr>
          <p:spPr bwMode="auto">
            <a:xfrm>
              <a:off x="2640" y="25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1830" name="Text Box 79"/>
            <p:cNvSpPr txBox="1">
              <a:spLocks noChangeArrowheads="1"/>
            </p:cNvSpPr>
            <p:nvPr/>
          </p:nvSpPr>
          <p:spPr bwMode="auto">
            <a:xfrm>
              <a:off x="2976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1831" name="Line 80"/>
            <p:cNvSpPr>
              <a:spLocks noChangeShapeType="1"/>
            </p:cNvSpPr>
            <p:nvPr/>
          </p:nvSpPr>
          <p:spPr bwMode="auto">
            <a:xfrm>
              <a:off x="350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Line 81"/>
            <p:cNvSpPr>
              <a:spLocks noChangeShapeType="1"/>
            </p:cNvSpPr>
            <p:nvPr/>
          </p:nvSpPr>
          <p:spPr bwMode="auto">
            <a:xfrm>
              <a:off x="302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3" name="Text Box 82"/>
            <p:cNvSpPr txBox="1">
              <a:spLocks noChangeArrowheads="1"/>
            </p:cNvSpPr>
            <p:nvPr/>
          </p:nvSpPr>
          <p:spPr bwMode="auto">
            <a:xfrm>
              <a:off x="3312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1834" name="Text Box 83"/>
            <p:cNvSpPr txBox="1">
              <a:spLocks noChangeArrowheads="1"/>
            </p:cNvSpPr>
            <p:nvPr/>
          </p:nvSpPr>
          <p:spPr bwMode="auto">
            <a:xfrm>
              <a:off x="3648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31835" name="Line 84"/>
            <p:cNvSpPr>
              <a:spLocks noChangeShapeType="1"/>
            </p:cNvSpPr>
            <p:nvPr/>
          </p:nvSpPr>
          <p:spPr bwMode="auto">
            <a:xfrm>
              <a:off x="417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6" name="Line 85"/>
            <p:cNvSpPr>
              <a:spLocks noChangeShapeType="1"/>
            </p:cNvSpPr>
            <p:nvPr/>
          </p:nvSpPr>
          <p:spPr bwMode="auto">
            <a:xfrm>
              <a:off x="369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7" name="Line 86"/>
            <p:cNvSpPr>
              <a:spLocks noChangeShapeType="1"/>
            </p:cNvSpPr>
            <p:nvPr/>
          </p:nvSpPr>
          <p:spPr bwMode="auto">
            <a:xfrm>
              <a:off x="3168" y="269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8" name="Line 87"/>
            <p:cNvSpPr>
              <a:spLocks noChangeShapeType="1"/>
            </p:cNvSpPr>
            <p:nvPr/>
          </p:nvSpPr>
          <p:spPr bwMode="auto">
            <a:xfrm>
              <a:off x="3840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9" name="Line 88"/>
            <p:cNvSpPr>
              <a:spLocks noChangeShapeType="1"/>
            </p:cNvSpPr>
            <p:nvPr/>
          </p:nvSpPr>
          <p:spPr bwMode="auto">
            <a:xfrm flipH="1">
              <a:off x="3264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0" name="Line 89"/>
            <p:cNvSpPr>
              <a:spLocks noChangeShapeType="1"/>
            </p:cNvSpPr>
            <p:nvPr/>
          </p:nvSpPr>
          <p:spPr bwMode="auto">
            <a:xfrm flipH="1">
              <a:off x="1920" y="307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1" name="Line 90"/>
            <p:cNvSpPr>
              <a:spLocks noChangeShapeType="1"/>
            </p:cNvSpPr>
            <p:nvPr/>
          </p:nvSpPr>
          <p:spPr bwMode="auto">
            <a:xfrm>
              <a:off x="2160" y="345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2" name="Line 91"/>
            <p:cNvSpPr>
              <a:spLocks noChangeShapeType="1"/>
            </p:cNvSpPr>
            <p:nvPr/>
          </p:nvSpPr>
          <p:spPr bwMode="auto">
            <a:xfrm flipH="1">
              <a:off x="2592" y="2690"/>
              <a:ext cx="9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3" name="Rectangle 92"/>
            <p:cNvSpPr>
              <a:spLocks noChangeArrowheads="1"/>
            </p:cNvSpPr>
            <p:nvPr/>
          </p:nvSpPr>
          <p:spPr bwMode="auto">
            <a:xfrm>
              <a:off x="720" y="312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1844" name="Rectangle 93"/>
            <p:cNvSpPr>
              <a:spLocks noChangeArrowheads="1"/>
            </p:cNvSpPr>
            <p:nvPr/>
          </p:nvSpPr>
          <p:spPr bwMode="auto">
            <a:xfrm>
              <a:off x="1056" y="31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5" name="Freeform 94"/>
            <p:cNvSpPr>
              <a:spLocks/>
            </p:cNvSpPr>
            <p:nvPr/>
          </p:nvSpPr>
          <p:spPr bwMode="auto">
            <a:xfrm>
              <a:off x="1152" y="3024"/>
              <a:ext cx="1152" cy="194"/>
            </a:xfrm>
            <a:custGeom>
              <a:avLst/>
              <a:gdLst>
                <a:gd name="T0" fmla="*/ 0 w 1152"/>
                <a:gd name="T1" fmla="*/ 194 h 194"/>
                <a:gd name="T2" fmla="*/ 192 w 1152"/>
                <a:gd name="T3" fmla="*/ 194 h 194"/>
                <a:gd name="T4" fmla="*/ 1152 w 1152"/>
                <a:gd name="T5" fmla="*/ 0 h 194"/>
                <a:gd name="T6" fmla="*/ 0 60000 65536"/>
                <a:gd name="T7" fmla="*/ 0 60000 65536"/>
                <a:gd name="T8" fmla="*/ 0 60000 65536"/>
                <a:gd name="T9" fmla="*/ 0 w 1152"/>
                <a:gd name="T10" fmla="*/ 0 h 194"/>
                <a:gd name="T11" fmla="*/ 1152 w 1152"/>
                <a:gd name="T12" fmla="*/ 194 h 1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94">
                  <a:moveTo>
                    <a:pt x="0" y="194"/>
                  </a:moveTo>
                  <a:lnTo>
                    <a:pt x="192" y="194"/>
                  </a:lnTo>
                  <a:lnTo>
                    <a:pt x="115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6" name="Text Box 95"/>
            <p:cNvSpPr txBox="1">
              <a:spLocks noChangeArrowheads="1"/>
            </p:cNvSpPr>
            <p:nvPr/>
          </p:nvSpPr>
          <p:spPr bwMode="auto">
            <a:xfrm>
              <a:off x="4656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1847" name="Rectangle 96"/>
            <p:cNvSpPr>
              <a:spLocks noChangeArrowheads="1"/>
            </p:cNvSpPr>
            <p:nvPr/>
          </p:nvSpPr>
          <p:spPr bwMode="auto">
            <a:xfrm>
              <a:off x="4176" y="25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target</a:t>
              </a:r>
              <a:endParaRPr lang="en-US" sz="2000" i="1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609600" y="2285992"/>
            <a:ext cx="7924800" cy="4419608"/>
            <a:chOff x="384" y="960"/>
            <a:chExt cx="4992" cy="2978"/>
          </a:xfrm>
        </p:grpSpPr>
        <p:sp>
          <p:nvSpPr>
            <p:cNvPr id="31786" name="Rectangle 98"/>
            <p:cNvSpPr>
              <a:spLocks noChangeArrowheads="1"/>
            </p:cNvSpPr>
            <p:nvPr/>
          </p:nvSpPr>
          <p:spPr bwMode="auto">
            <a:xfrm>
              <a:off x="384" y="96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Rectangle 99"/>
            <p:cNvSpPr>
              <a:spLocks noChangeArrowheads="1"/>
            </p:cNvSpPr>
            <p:nvPr/>
          </p:nvSpPr>
          <p:spPr bwMode="auto">
            <a:xfrm>
              <a:off x="384" y="960"/>
              <a:ext cx="499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1800">
                  <a:cs typeface="Times New Roman" pitchFamily="18" charset="0"/>
                </a:rPr>
                <a:t>To find which if any node of a BST contains an element equal to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1.	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the BST’s root.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2.	Repeat: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2.1.	If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is null, terminate with answer </a:t>
              </a:r>
              <a:r>
                <a:rPr lang="en-US" sz="1800" i="1">
                  <a:cs typeface="Times New Roman" pitchFamily="18" charset="0"/>
                </a:rPr>
                <a:t>none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2.2.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equal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terminate with answer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2.3.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less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left child.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2.4.	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Otherwise, if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target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 is greater than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’s element, set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 to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’s right </a:t>
              </a:r>
              <a:b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		child.</a:t>
              </a:r>
              <a:endParaRPr lang="en-GB" sz="180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31788" name="Rectangle 100"/>
            <p:cNvSpPr>
              <a:spLocks noChangeArrowheads="1"/>
            </p:cNvSpPr>
            <p:nvPr/>
          </p:nvSpPr>
          <p:spPr bwMode="auto">
            <a:xfrm>
              <a:off x="720" y="254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1789" name="Rectangle 101"/>
            <p:cNvSpPr>
              <a:spLocks noChangeArrowheads="1"/>
            </p:cNvSpPr>
            <p:nvPr/>
          </p:nvSpPr>
          <p:spPr bwMode="auto">
            <a:xfrm>
              <a:off x="1056" y="254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Line 102"/>
            <p:cNvSpPr>
              <a:spLocks noChangeShapeType="1"/>
            </p:cNvSpPr>
            <p:nvPr/>
          </p:nvSpPr>
          <p:spPr bwMode="auto">
            <a:xfrm>
              <a:off x="1152" y="2642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Text Box 103"/>
            <p:cNvSpPr txBox="1">
              <a:spLocks noChangeArrowheads="1"/>
            </p:cNvSpPr>
            <p:nvPr/>
          </p:nvSpPr>
          <p:spPr bwMode="auto">
            <a:xfrm>
              <a:off x="1968" y="36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31792" name="Line 104"/>
            <p:cNvSpPr>
              <a:spLocks noChangeShapeType="1"/>
            </p:cNvSpPr>
            <p:nvPr/>
          </p:nvSpPr>
          <p:spPr bwMode="auto">
            <a:xfrm>
              <a:off x="249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Line 105"/>
            <p:cNvSpPr>
              <a:spLocks noChangeShapeType="1"/>
            </p:cNvSpPr>
            <p:nvPr/>
          </p:nvSpPr>
          <p:spPr bwMode="auto">
            <a:xfrm>
              <a:off x="201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Text Box 106"/>
            <p:cNvSpPr txBox="1">
              <a:spLocks noChangeArrowheads="1"/>
            </p:cNvSpPr>
            <p:nvPr/>
          </p:nvSpPr>
          <p:spPr bwMode="auto">
            <a:xfrm>
              <a:off x="1632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1795" name="Line 107"/>
            <p:cNvSpPr>
              <a:spLocks noChangeShapeType="1"/>
            </p:cNvSpPr>
            <p:nvPr/>
          </p:nvSpPr>
          <p:spPr bwMode="auto">
            <a:xfrm>
              <a:off x="1680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6" name="Text Box 108"/>
            <p:cNvSpPr txBox="1">
              <a:spLocks noChangeArrowheads="1"/>
            </p:cNvSpPr>
            <p:nvPr/>
          </p:nvSpPr>
          <p:spPr bwMode="auto">
            <a:xfrm>
              <a:off x="2304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1797" name="Line 109"/>
            <p:cNvSpPr>
              <a:spLocks noChangeShapeType="1"/>
            </p:cNvSpPr>
            <p:nvPr/>
          </p:nvSpPr>
          <p:spPr bwMode="auto">
            <a:xfrm>
              <a:off x="2832" y="3068"/>
              <a:ext cx="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8" name="Text Box 110"/>
            <p:cNvSpPr txBox="1">
              <a:spLocks noChangeArrowheads="1"/>
            </p:cNvSpPr>
            <p:nvPr/>
          </p:nvSpPr>
          <p:spPr bwMode="auto">
            <a:xfrm>
              <a:off x="2640" y="25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1799" name="Text Box 111"/>
            <p:cNvSpPr txBox="1">
              <a:spLocks noChangeArrowheads="1"/>
            </p:cNvSpPr>
            <p:nvPr/>
          </p:nvSpPr>
          <p:spPr bwMode="auto">
            <a:xfrm>
              <a:off x="2976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1800" name="Line 112"/>
            <p:cNvSpPr>
              <a:spLocks noChangeShapeType="1"/>
            </p:cNvSpPr>
            <p:nvPr/>
          </p:nvSpPr>
          <p:spPr bwMode="auto">
            <a:xfrm>
              <a:off x="350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113"/>
            <p:cNvSpPr>
              <a:spLocks noChangeShapeType="1"/>
            </p:cNvSpPr>
            <p:nvPr/>
          </p:nvSpPr>
          <p:spPr bwMode="auto">
            <a:xfrm>
              <a:off x="302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Text Box 114"/>
            <p:cNvSpPr txBox="1">
              <a:spLocks noChangeArrowheads="1"/>
            </p:cNvSpPr>
            <p:nvPr/>
          </p:nvSpPr>
          <p:spPr bwMode="auto">
            <a:xfrm>
              <a:off x="3312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1803" name="Text Box 115"/>
            <p:cNvSpPr txBox="1">
              <a:spLocks noChangeArrowheads="1"/>
            </p:cNvSpPr>
            <p:nvPr/>
          </p:nvSpPr>
          <p:spPr bwMode="auto">
            <a:xfrm>
              <a:off x="3648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31804" name="Line 116"/>
            <p:cNvSpPr>
              <a:spLocks noChangeShapeType="1"/>
            </p:cNvSpPr>
            <p:nvPr/>
          </p:nvSpPr>
          <p:spPr bwMode="auto">
            <a:xfrm>
              <a:off x="417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Line 117"/>
            <p:cNvSpPr>
              <a:spLocks noChangeShapeType="1"/>
            </p:cNvSpPr>
            <p:nvPr/>
          </p:nvSpPr>
          <p:spPr bwMode="auto">
            <a:xfrm>
              <a:off x="369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Line 118"/>
            <p:cNvSpPr>
              <a:spLocks noChangeShapeType="1"/>
            </p:cNvSpPr>
            <p:nvPr/>
          </p:nvSpPr>
          <p:spPr bwMode="auto">
            <a:xfrm>
              <a:off x="3168" y="269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7" name="Line 119"/>
            <p:cNvSpPr>
              <a:spLocks noChangeShapeType="1"/>
            </p:cNvSpPr>
            <p:nvPr/>
          </p:nvSpPr>
          <p:spPr bwMode="auto">
            <a:xfrm>
              <a:off x="3840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8" name="Line 120"/>
            <p:cNvSpPr>
              <a:spLocks noChangeShapeType="1"/>
            </p:cNvSpPr>
            <p:nvPr/>
          </p:nvSpPr>
          <p:spPr bwMode="auto">
            <a:xfrm flipH="1">
              <a:off x="3264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9" name="Line 121"/>
            <p:cNvSpPr>
              <a:spLocks noChangeShapeType="1"/>
            </p:cNvSpPr>
            <p:nvPr/>
          </p:nvSpPr>
          <p:spPr bwMode="auto">
            <a:xfrm flipH="1">
              <a:off x="1920" y="307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0" name="Line 122"/>
            <p:cNvSpPr>
              <a:spLocks noChangeShapeType="1"/>
            </p:cNvSpPr>
            <p:nvPr/>
          </p:nvSpPr>
          <p:spPr bwMode="auto">
            <a:xfrm>
              <a:off x="2160" y="345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1" name="Line 123"/>
            <p:cNvSpPr>
              <a:spLocks noChangeShapeType="1"/>
            </p:cNvSpPr>
            <p:nvPr/>
          </p:nvSpPr>
          <p:spPr bwMode="auto">
            <a:xfrm flipH="1">
              <a:off x="2592" y="2690"/>
              <a:ext cx="9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2" name="Rectangle 124"/>
            <p:cNvSpPr>
              <a:spLocks noChangeArrowheads="1"/>
            </p:cNvSpPr>
            <p:nvPr/>
          </p:nvSpPr>
          <p:spPr bwMode="auto">
            <a:xfrm>
              <a:off x="720" y="312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1813" name="Rectangle 125"/>
            <p:cNvSpPr>
              <a:spLocks noChangeArrowheads="1"/>
            </p:cNvSpPr>
            <p:nvPr/>
          </p:nvSpPr>
          <p:spPr bwMode="auto">
            <a:xfrm>
              <a:off x="1056" y="31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4" name="Text Box 126"/>
            <p:cNvSpPr txBox="1">
              <a:spLocks noChangeArrowheads="1"/>
            </p:cNvSpPr>
            <p:nvPr/>
          </p:nvSpPr>
          <p:spPr bwMode="auto">
            <a:xfrm>
              <a:off x="4656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1815" name="Rectangle 127"/>
            <p:cNvSpPr>
              <a:spLocks noChangeArrowheads="1"/>
            </p:cNvSpPr>
            <p:nvPr/>
          </p:nvSpPr>
          <p:spPr bwMode="auto">
            <a:xfrm>
              <a:off x="4176" y="25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target</a:t>
              </a:r>
              <a:endParaRPr lang="en-US" sz="2000" i="1"/>
            </a:p>
          </p:txBody>
        </p:sp>
        <p:sp>
          <p:nvSpPr>
            <p:cNvPr id="31816" name="Line 128"/>
            <p:cNvSpPr>
              <a:spLocks noChangeShapeType="1"/>
            </p:cNvSpPr>
            <p:nvPr/>
          </p:nvSpPr>
          <p:spPr bwMode="auto">
            <a:xfrm>
              <a:off x="1152" y="32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29"/>
          <p:cNvGrpSpPr>
            <a:grpSpLocks/>
          </p:cNvGrpSpPr>
          <p:nvPr/>
        </p:nvGrpSpPr>
        <p:grpSpPr bwMode="auto">
          <a:xfrm>
            <a:off x="609600" y="2285992"/>
            <a:ext cx="7924800" cy="4419608"/>
            <a:chOff x="384" y="960"/>
            <a:chExt cx="4992" cy="2978"/>
          </a:xfrm>
        </p:grpSpPr>
        <p:sp>
          <p:nvSpPr>
            <p:cNvPr id="31755" name="Rectangle 130"/>
            <p:cNvSpPr>
              <a:spLocks noChangeArrowheads="1"/>
            </p:cNvSpPr>
            <p:nvPr/>
          </p:nvSpPr>
          <p:spPr bwMode="auto">
            <a:xfrm>
              <a:off x="384" y="96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Rectangle 131"/>
            <p:cNvSpPr>
              <a:spLocks noChangeArrowheads="1"/>
            </p:cNvSpPr>
            <p:nvPr/>
          </p:nvSpPr>
          <p:spPr bwMode="auto">
            <a:xfrm>
              <a:off x="384" y="960"/>
              <a:ext cx="499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1800">
                  <a:cs typeface="Times New Roman" pitchFamily="18" charset="0"/>
                </a:rPr>
                <a:t>To find which if any node of a BST contains an element equal to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1.	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the BST’s root.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2.	Repeat: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2.1.	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If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 is null, terminate with answer </a:t>
              </a:r>
              <a:r>
                <a:rPr lang="en-US" sz="1800" i="1">
                  <a:solidFill>
                    <a:srgbClr val="FF0000"/>
                  </a:solidFill>
                  <a:cs typeface="Times New Roman" pitchFamily="18" charset="0"/>
                </a:rPr>
                <a:t>none</a:t>
              </a:r>
              <a:r>
                <a:rPr lang="en-US" sz="1800">
                  <a:solidFill>
                    <a:srgbClr val="FF0000"/>
                  </a:solidFill>
                  <a:cs typeface="Times New Roman" pitchFamily="18" charset="0"/>
                </a:rPr>
                <a:t>.</a:t>
              </a:r>
              <a:r>
                <a:rPr lang="en-US" sz="1800">
                  <a:cs typeface="Times New Roman" pitchFamily="18" charset="0"/>
                </a:rPr>
                <a:t/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2.2.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equal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terminate with answer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2.3.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less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left child.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2.4.	Otherwise, if </a:t>
              </a:r>
              <a:r>
                <a:rPr lang="en-US" sz="1800" i="1">
                  <a:cs typeface="Times New Roman" pitchFamily="18" charset="0"/>
                </a:rPr>
                <a:t>target</a:t>
              </a:r>
              <a:r>
                <a:rPr lang="en-US" sz="1800">
                  <a:cs typeface="Times New Roman" pitchFamily="18" charset="0"/>
                </a:rPr>
                <a:t> is greater than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element, set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 to </a:t>
              </a:r>
              <a:r>
                <a:rPr lang="en-US" sz="1800" i="1">
                  <a:cs typeface="Times New Roman" pitchFamily="18" charset="0"/>
                </a:rPr>
                <a:t>curr</a:t>
              </a:r>
              <a:r>
                <a:rPr lang="en-US" sz="1800">
                  <a:cs typeface="Times New Roman" pitchFamily="18" charset="0"/>
                </a:rPr>
                <a:t>’s right </a:t>
              </a:r>
              <a:br>
                <a:rPr lang="en-US" sz="1800">
                  <a:cs typeface="Times New Roman" pitchFamily="18" charset="0"/>
                </a:rPr>
              </a:br>
              <a:r>
                <a:rPr lang="en-US" sz="1800">
                  <a:cs typeface="Times New Roman" pitchFamily="18" charset="0"/>
                </a:rPr>
                <a:t>		child.</a:t>
              </a:r>
              <a:endParaRPr lang="en-GB" sz="1800">
                <a:cs typeface="Times New Roman" pitchFamily="18" charset="0"/>
              </a:endParaRPr>
            </a:p>
          </p:txBody>
        </p:sp>
        <p:sp>
          <p:nvSpPr>
            <p:cNvPr id="31757" name="Rectangle 132"/>
            <p:cNvSpPr>
              <a:spLocks noChangeArrowheads="1"/>
            </p:cNvSpPr>
            <p:nvPr/>
          </p:nvSpPr>
          <p:spPr bwMode="auto">
            <a:xfrm>
              <a:off x="720" y="254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1758" name="Rectangle 133"/>
            <p:cNvSpPr>
              <a:spLocks noChangeArrowheads="1"/>
            </p:cNvSpPr>
            <p:nvPr/>
          </p:nvSpPr>
          <p:spPr bwMode="auto">
            <a:xfrm>
              <a:off x="1056" y="254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134"/>
            <p:cNvSpPr>
              <a:spLocks noChangeShapeType="1"/>
            </p:cNvSpPr>
            <p:nvPr/>
          </p:nvSpPr>
          <p:spPr bwMode="auto">
            <a:xfrm>
              <a:off x="1152" y="2642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Text Box 135"/>
            <p:cNvSpPr txBox="1">
              <a:spLocks noChangeArrowheads="1"/>
            </p:cNvSpPr>
            <p:nvPr/>
          </p:nvSpPr>
          <p:spPr bwMode="auto">
            <a:xfrm>
              <a:off x="1968" y="36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31761" name="Line 136"/>
            <p:cNvSpPr>
              <a:spLocks noChangeShapeType="1"/>
            </p:cNvSpPr>
            <p:nvPr/>
          </p:nvSpPr>
          <p:spPr bwMode="auto">
            <a:xfrm>
              <a:off x="249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37"/>
            <p:cNvSpPr>
              <a:spLocks noChangeShapeType="1"/>
            </p:cNvSpPr>
            <p:nvPr/>
          </p:nvSpPr>
          <p:spPr bwMode="auto">
            <a:xfrm>
              <a:off x="2016" y="3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Text Box 138"/>
            <p:cNvSpPr txBox="1">
              <a:spLocks noChangeArrowheads="1"/>
            </p:cNvSpPr>
            <p:nvPr/>
          </p:nvSpPr>
          <p:spPr bwMode="auto">
            <a:xfrm>
              <a:off x="1632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1764" name="Line 139"/>
            <p:cNvSpPr>
              <a:spLocks noChangeShapeType="1"/>
            </p:cNvSpPr>
            <p:nvPr/>
          </p:nvSpPr>
          <p:spPr bwMode="auto">
            <a:xfrm>
              <a:off x="1680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Text Box 140"/>
            <p:cNvSpPr txBox="1">
              <a:spLocks noChangeArrowheads="1"/>
            </p:cNvSpPr>
            <p:nvPr/>
          </p:nvSpPr>
          <p:spPr bwMode="auto">
            <a:xfrm>
              <a:off x="2304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1766" name="Line 141"/>
            <p:cNvSpPr>
              <a:spLocks noChangeShapeType="1"/>
            </p:cNvSpPr>
            <p:nvPr/>
          </p:nvSpPr>
          <p:spPr bwMode="auto">
            <a:xfrm>
              <a:off x="2832" y="3068"/>
              <a:ext cx="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Text Box 142"/>
            <p:cNvSpPr txBox="1">
              <a:spLocks noChangeArrowheads="1"/>
            </p:cNvSpPr>
            <p:nvPr/>
          </p:nvSpPr>
          <p:spPr bwMode="auto">
            <a:xfrm>
              <a:off x="2640" y="25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1768" name="Text Box 143"/>
            <p:cNvSpPr txBox="1">
              <a:spLocks noChangeArrowheads="1"/>
            </p:cNvSpPr>
            <p:nvPr/>
          </p:nvSpPr>
          <p:spPr bwMode="auto">
            <a:xfrm>
              <a:off x="2976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1769" name="Line 144"/>
            <p:cNvSpPr>
              <a:spLocks noChangeShapeType="1"/>
            </p:cNvSpPr>
            <p:nvPr/>
          </p:nvSpPr>
          <p:spPr bwMode="auto">
            <a:xfrm>
              <a:off x="350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145"/>
            <p:cNvSpPr>
              <a:spLocks noChangeShapeType="1"/>
            </p:cNvSpPr>
            <p:nvPr/>
          </p:nvSpPr>
          <p:spPr bwMode="auto">
            <a:xfrm>
              <a:off x="3024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Text Box 146"/>
            <p:cNvSpPr txBox="1">
              <a:spLocks noChangeArrowheads="1"/>
            </p:cNvSpPr>
            <p:nvPr/>
          </p:nvSpPr>
          <p:spPr bwMode="auto">
            <a:xfrm>
              <a:off x="3312" y="29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1772" name="Text Box 147"/>
            <p:cNvSpPr txBox="1">
              <a:spLocks noChangeArrowheads="1"/>
            </p:cNvSpPr>
            <p:nvPr/>
          </p:nvSpPr>
          <p:spPr bwMode="auto">
            <a:xfrm>
              <a:off x="3648" y="33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31773" name="Line 148"/>
            <p:cNvSpPr>
              <a:spLocks noChangeShapeType="1"/>
            </p:cNvSpPr>
            <p:nvPr/>
          </p:nvSpPr>
          <p:spPr bwMode="auto">
            <a:xfrm>
              <a:off x="417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149"/>
            <p:cNvSpPr>
              <a:spLocks noChangeShapeType="1"/>
            </p:cNvSpPr>
            <p:nvPr/>
          </p:nvSpPr>
          <p:spPr bwMode="auto">
            <a:xfrm>
              <a:off x="3696" y="34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Line 150"/>
            <p:cNvSpPr>
              <a:spLocks noChangeShapeType="1"/>
            </p:cNvSpPr>
            <p:nvPr/>
          </p:nvSpPr>
          <p:spPr bwMode="auto">
            <a:xfrm>
              <a:off x="3168" y="269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Line 151"/>
            <p:cNvSpPr>
              <a:spLocks noChangeShapeType="1"/>
            </p:cNvSpPr>
            <p:nvPr/>
          </p:nvSpPr>
          <p:spPr bwMode="auto">
            <a:xfrm>
              <a:off x="3840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152"/>
            <p:cNvSpPr>
              <a:spLocks noChangeShapeType="1"/>
            </p:cNvSpPr>
            <p:nvPr/>
          </p:nvSpPr>
          <p:spPr bwMode="auto">
            <a:xfrm flipH="1">
              <a:off x="3264" y="30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Line 153"/>
            <p:cNvSpPr>
              <a:spLocks noChangeShapeType="1"/>
            </p:cNvSpPr>
            <p:nvPr/>
          </p:nvSpPr>
          <p:spPr bwMode="auto">
            <a:xfrm flipH="1">
              <a:off x="1920" y="307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154"/>
            <p:cNvSpPr>
              <a:spLocks noChangeShapeType="1"/>
            </p:cNvSpPr>
            <p:nvPr/>
          </p:nvSpPr>
          <p:spPr bwMode="auto">
            <a:xfrm>
              <a:off x="2160" y="345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155"/>
            <p:cNvSpPr>
              <a:spLocks noChangeShapeType="1"/>
            </p:cNvSpPr>
            <p:nvPr/>
          </p:nvSpPr>
          <p:spPr bwMode="auto">
            <a:xfrm flipH="1">
              <a:off x="2592" y="2690"/>
              <a:ext cx="9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Rectangle 156"/>
            <p:cNvSpPr>
              <a:spLocks noChangeArrowheads="1"/>
            </p:cNvSpPr>
            <p:nvPr/>
          </p:nvSpPr>
          <p:spPr bwMode="auto">
            <a:xfrm>
              <a:off x="720" y="312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1782" name="Rectangle 157"/>
            <p:cNvSpPr>
              <a:spLocks noChangeArrowheads="1"/>
            </p:cNvSpPr>
            <p:nvPr/>
          </p:nvSpPr>
          <p:spPr bwMode="auto">
            <a:xfrm>
              <a:off x="1056" y="31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Text Box 158"/>
            <p:cNvSpPr txBox="1">
              <a:spLocks noChangeArrowheads="1"/>
            </p:cNvSpPr>
            <p:nvPr/>
          </p:nvSpPr>
          <p:spPr bwMode="auto">
            <a:xfrm>
              <a:off x="4656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1784" name="Rectangle 159"/>
            <p:cNvSpPr>
              <a:spLocks noChangeArrowheads="1"/>
            </p:cNvSpPr>
            <p:nvPr/>
          </p:nvSpPr>
          <p:spPr bwMode="auto">
            <a:xfrm>
              <a:off x="4176" y="25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target</a:t>
              </a:r>
              <a:endParaRPr lang="en-US" sz="2000" i="1"/>
            </a:p>
          </p:txBody>
        </p:sp>
        <p:sp>
          <p:nvSpPr>
            <p:cNvPr id="31785" name="Line 160"/>
            <p:cNvSpPr>
              <a:spLocks noChangeShapeType="1"/>
            </p:cNvSpPr>
            <p:nvPr/>
          </p:nvSpPr>
          <p:spPr bwMode="auto">
            <a:xfrm>
              <a:off x="1152" y="32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928670"/>
            <a:ext cx="5715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BST search (4)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143116"/>
            <a:ext cx="8153400" cy="38576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b="1" dirty="0" smtClean="0">
                <a:cs typeface="Times New Roman" pitchFamily="18" charset="0"/>
              </a:rPr>
              <a:t>Analysis</a:t>
            </a:r>
            <a:r>
              <a:rPr lang="en-US" sz="2000" dirty="0" smtClean="0">
                <a:cs typeface="Times New Roman" pitchFamily="18" charset="0"/>
              </a:rPr>
              <a:t> (by counting comparisons):</a:t>
            </a:r>
          </a:p>
          <a:p>
            <a:pPr marL="381000" indent="-381000" eaLnBrk="1" hangingPunct="1">
              <a:spcBef>
                <a:spcPts val="9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Let the BST’s size be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marL="381000" indent="-381000" eaLnBrk="1" hangingPunct="1">
              <a:spcBef>
                <a:spcPts val="9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If the BST has depth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, the number of comparisons is at most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+1.</a:t>
            </a:r>
          </a:p>
          <a:p>
            <a:pPr marL="381000" indent="-381000" eaLnBrk="1" hangingPunct="1"/>
            <a:r>
              <a:rPr lang="en-US" sz="2000" dirty="0" smtClean="0">
                <a:cs typeface="Times New Roman" pitchFamily="18" charset="0"/>
              </a:rPr>
              <a:t>If the BST is </a:t>
            </a:r>
            <a:r>
              <a:rPr lang="en-US" sz="2000" b="1" dirty="0" smtClean="0">
                <a:cs typeface="Times New Roman" pitchFamily="18" charset="0"/>
              </a:rPr>
              <a:t>well-balanced</a:t>
            </a:r>
            <a:r>
              <a:rPr lang="en-US" sz="2000" dirty="0" smtClean="0">
                <a:cs typeface="Times New Roman" pitchFamily="18" charset="0"/>
              </a:rPr>
              <a:t>, its depth is floor(log</a:t>
            </a:r>
            <a:r>
              <a:rPr lang="en-US" sz="2000" baseline="-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):</a:t>
            </a:r>
          </a:p>
          <a:p>
            <a:pPr marL="381000" indent="-381000" eaLnBrk="1" hangingPunct="1">
              <a:spcBef>
                <a:spcPts val="9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Max. no. of comparisons  =  floor(log</a:t>
            </a:r>
            <a:r>
              <a:rPr lang="en-US" sz="2000" baseline="-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) + 1</a:t>
            </a:r>
          </a:p>
          <a:p>
            <a:pPr marL="381000" indent="-381000" eaLnBrk="1" hangingPunct="1">
              <a:spcBef>
                <a:spcPts val="9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Best-case time complexity is </a:t>
            </a:r>
            <a:r>
              <a:rPr lang="en-US" sz="2000" i="1" dirty="0" smtClean="0">
                <a:cs typeface="Times New Roman" pitchFamily="18" charset="0"/>
              </a:rPr>
              <a:t>O</a:t>
            </a:r>
            <a:r>
              <a:rPr lang="en-US" sz="2000" dirty="0" smtClean="0">
                <a:cs typeface="Times New Roman" pitchFamily="18" charset="0"/>
              </a:rPr>
              <a:t>(log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).</a:t>
            </a:r>
            <a:endParaRPr lang="en-GB" sz="2000" dirty="0" smtClean="0">
              <a:cs typeface="Times New Roman" pitchFamily="18" charset="0"/>
            </a:endParaRPr>
          </a:p>
          <a:p>
            <a:pPr marL="381000" indent="-381000" eaLnBrk="1" hangingPunct="1"/>
            <a:r>
              <a:rPr lang="en-US" sz="2000" dirty="0" smtClean="0">
                <a:cs typeface="Times New Roman" pitchFamily="18" charset="0"/>
              </a:rPr>
              <a:t>If the BST is </a:t>
            </a:r>
            <a:r>
              <a:rPr lang="en-US" sz="2000" b="1" dirty="0" smtClean="0">
                <a:cs typeface="Times New Roman" pitchFamily="18" charset="0"/>
              </a:rPr>
              <a:t>ill-balanced</a:t>
            </a:r>
            <a:r>
              <a:rPr lang="en-US" sz="2000" dirty="0" smtClean="0">
                <a:cs typeface="Times New Roman" pitchFamily="18" charset="0"/>
              </a:rPr>
              <a:t>, its depth is at most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–1:</a:t>
            </a:r>
          </a:p>
          <a:p>
            <a:pPr marL="381000" indent="-381000" eaLnBrk="1" hangingPunct="1">
              <a:spcBef>
                <a:spcPts val="9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Max. no. of comparisons  = 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endParaRPr lang="en-US" sz="2000" dirty="0" smtClean="0">
              <a:cs typeface="Times New Roman" pitchFamily="18" charset="0"/>
            </a:endParaRPr>
          </a:p>
          <a:p>
            <a:pPr marL="381000" indent="-381000" eaLnBrk="1" hangingPunct="1">
              <a:spcBef>
                <a:spcPts val="9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Worst-case time complexity is </a:t>
            </a:r>
            <a:r>
              <a:rPr lang="en-US" sz="2000" i="1" dirty="0" smtClean="0">
                <a:cs typeface="Times New Roman" pitchFamily="18" charset="0"/>
              </a:rPr>
              <a:t>O</a:t>
            </a: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711FCA-42A3-4F51-8183-E8A28D78D799}" type="slidenum">
              <a:rPr lang="en-AU"/>
              <a:pPr>
                <a:defRPr/>
              </a:pPr>
              <a:t>31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6096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BST search (5)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2071678"/>
            <a:ext cx="8382000" cy="4191000"/>
          </a:xfrm>
        </p:spPr>
        <p:txBody>
          <a:bodyPr/>
          <a:lstStyle/>
          <a:p>
            <a:pPr marL="381000" indent="-381000" eaLnBrk="1" hangingPunct="1"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400" dirty="0" smtClean="0">
                <a:cs typeface="Times New Roman" pitchFamily="18" charset="0"/>
              </a:rPr>
              <a:t>Implementation as a Java method (in class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BST</a:t>
            </a:r>
            <a:r>
              <a:rPr lang="en-US" sz="2400" dirty="0" smtClean="0">
                <a:cs typeface="Times New Roman" pitchFamily="18" charset="0"/>
              </a:rPr>
              <a:t>):</a:t>
            </a:r>
          </a:p>
          <a:p>
            <a:pPr marL="381000" indent="-381000"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BSTNode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search (Comparable target) {</a:t>
            </a:r>
            <a:br>
              <a:rPr 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direction = 0;</a:t>
            </a:r>
            <a:br>
              <a:rPr 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BSTNode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= root;</a:t>
            </a:r>
            <a:br>
              <a:rPr 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(;;) {</a:t>
            </a:r>
            <a:br>
              <a:rPr 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  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	direction =</a:t>
            </a:r>
            <a:br>
              <a:rPr 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target.compareTo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(direction == 0)  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(direction &lt; 0) 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curr.left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curr.right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  <a:r>
              <a:rPr lang="en-GB" sz="20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2000" dirty="0" smtClean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3143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799569-F33A-45B0-B6E4-CDE6D6B11EE6}" type="slidenum">
              <a:rPr lang="en-AU"/>
              <a:pPr>
                <a:defRPr/>
              </a:pPr>
              <a:t>32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BST insertion (1)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988840"/>
            <a:ext cx="8249000" cy="3407066"/>
          </a:xfrm>
        </p:spPr>
        <p:txBody>
          <a:bodyPr/>
          <a:lstStyle/>
          <a:p>
            <a:pPr marL="381000" indent="-381000" eaLnBrk="1" hangingPunct="1"/>
            <a:r>
              <a:rPr lang="en-US" b="1" i="1" dirty="0" smtClean="0">
                <a:cs typeface="Times New Roman" pitchFamily="18" charset="0"/>
              </a:rPr>
              <a:t>Idea</a:t>
            </a:r>
            <a:r>
              <a:rPr lang="en-US" b="1" dirty="0" smtClean="0">
                <a:cs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To insert a new element into a BST, proceed as if searching for that element. </a:t>
            </a:r>
          </a:p>
          <a:p>
            <a:pPr marL="781050" lvl="1" indent="-381000"/>
            <a:r>
              <a:rPr lang="en-US" dirty="0">
                <a:cs typeface="Times New Roman" pitchFamily="18" charset="0"/>
              </a:rPr>
              <a:t>If the element is </a:t>
            </a:r>
            <a:r>
              <a:rPr lang="en-US" dirty="0" smtClean="0">
                <a:cs typeface="Times New Roman" pitchFamily="18" charset="0"/>
              </a:rPr>
              <a:t>present, no insert is needed.</a:t>
            </a:r>
          </a:p>
          <a:p>
            <a:pPr marL="781050" lvl="1" indent="-381000"/>
            <a:r>
              <a:rPr lang="en-US" dirty="0" smtClean="0">
                <a:cs typeface="Times New Roman" pitchFamily="18" charset="0"/>
              </a:rPr>
              <a:t>If the element is not already present, the search will lead to a null link. Replace that null link by a link to a leaf node containing the new element.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424788-4B51-46B3-91CD-7CDD1E09288E}" type="slidenum">
              <a:rPr lang="en-AU"/>
              <a:pPr>
                <a:defRPr/>
              </a:pPr>
              <a:t>33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857232"/>
            <a:ext cx="41148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3300"/>
                </a:solidFill>
                <a:latin typeface="Arial" charset="0"/>
              </a:rPr>
              <a:t>BST insertion (2)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1428736"/>
            <a:ext cx="4214810" cy="533400"/>
          </a:xfrm>
        </p:spPr>
        <p:txBody>
          <a:bodyPr/>
          <a:lstStyle/>
          <a:p>
            <a:pPr marL="381000" indent="-381000" algn="r" eaLnBrk="1" hangingPunct="1"/>
            <a:r>
              <a:rPr lang="en-US" sz="2400" dirty="0" smtClean="0">
                <a:solidFill>
                  <a:srgbClr val="FFFF00"/>
                </a:solidFill>
                <a:cs typeface="Times New Roman" pitchFamily="18" charset="0"/>
              </a:rPr>
              <a:t>Animation (empty BST)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1090" y="6400800"/>
            <a:ext cx="642910" cy="3143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CF8CE2-F428-46F7-AEC7-A9555BC8C7D3}" type="slidenum">
              <a:rPr lang="en-AU"/>
              <a:pPr>
                <a:defRPr/>
              </a:pPr>
              <a:t>34</a:t>
            </a:fld>
            <a:endParaRPr lang="en-AU" dirty="0"/>
          </a:p>
        </p:txBody>
      </p:sp>
      <p:grpSp>
        <p:nvGrpSpPr>
          <p:cNvPr id="35846" name="Group 5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912"/>
            <a:chExt cx="4992" cy="3024"/>
          </a:xfrm>
        </p:grpSpPr>
        <p:sp>
          <p:nvSpPr>
            <p:cNvPr id="35878" name="Rectangle 6"/>
            <p:cNvSpPr>
              <a:spLocks noChangeArrowheads="1"/>
            </p:cNvSpPr>
            <p:nvPr/>
          </p:nvSpPr>
          <p:spPr bwMode="auto">
            <a:xfrm>
              <a:off x="384" y="960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9" name="Rectangle 7"/>
            <p:cNvSpPr>
              <a:spLocks noChangeArrowheads="1"/>
            </p:cNvSpPr>
            <p:nvPr/>
          </p:nvSpPr>
          <p:spPr bwMode="auto">
            <a:xfrm>
              <a:off x="384" y="912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insert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into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replace the null link from which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was taken by a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link to a newly-created leaf node with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, and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less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left child.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2.4.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greater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right child.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35880" name="Rectangle 8"/>
            <p:cNvSpPr>
              <a:spLocks noChangeArrowheads="1"/>
            </p:cNvSpPr>
            <p:nvPr/>
          </p:nvSpPr>
          <p:spPr bwMode="auto">
            <a:xfrm>
              <a:off x="720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5881" name="Rectangle 9"/>
            <p:cNvSpPr>
              <a:spLocks noChangeArrowheads="1"/>
            </p:cNvSpPr>
            <p:nvPr/>
          </p:nvSpPr>
          <p:spPr bwMode="auto">
            <a:xfrm>
              <a:off x="1056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Text Box 10"/>
            <p:cNvSpPr txBox="1">
              <a:spLocks noChangeArrowheads="1"/>
            </p:cNvSpPr>
            <p:nvPr/>
          </p:nvSpPr>
          <p:spPr bwMode="auto">
            <a:xfrm>
              <a:off x="3888" y="302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5883" name="Rectangle 11"/>
            <p:cNvSpPr>
              <a:spLocks noChangeArrowheads="1"/>
            </p:cNvSpPr>
            <p:nvPr/>
          </p:nvSpPr>
          <p:spPr bwMode="auto">
            <a:xfrm>
              <a:off x="3408" y="302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35884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912"/>
            <a:chExt cx="4992" cy="3024"/>
          </a:xfrm>
        </p:grpSpPr>
        <p:sp>
          <p:nvSpPr>
            <p:cNvPr id="35865" name="Rectangle 14"/>
            <p:cNvSpPr>
              <a:spLocks noChangeArrowheads="1"/>
            </p:cNvSpPr>
            <p:nvPr/>
          </p:nvSpPr>
          <p:spPr bwMode="auto">
            <a:xfrm>
              <a:off x="384" y="960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Rectangle 15"/>
            <p:cNvSpPr>
              <a:spLocks noChangeArrowheads="1"/>
            </p:cNvSpPr>
            <p:nvPr/>
          </p:nvSpPr>
          <p:spPr bwMode="auto">
            <a:xfrm>
              <a:off x="384" y="912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insert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into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parent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null, and 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the BST’s root.</a:t>
              </a:r>
              <a:r>
                <a:rPr lang="en-US" sz="2000">
                  <a:cs typeface="Times New Roman" pitchFamily="18" charset="0"/>
                </a:rPr>
                <a:t/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replace the null link from which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was taken by a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link to a newly-created leaf node with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, and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less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left child.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2.4.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greater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right child.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35867" name="Rectangle 16"/>
            <p:cNvSpPr>
              <a:spLocks noChangeArrowheads="1"/>
            </p:cNvSpPr>
            <p:nvPr/>
          </p:nvSpPr>
          <p:spPr bwMode="auto">
            <a:xfrm>
              <a:off x="720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5868" name="Rectangle 17"/>
            <p:cNvSpPr>
              <a:spLocks noChangeArrowheads="1"/>
            </p:cNvSpPr>
            <p:nvPr/>
          </p:nvSpPr>
          <p:spPr bwMode="auto">
            <a:xfrm>
              <a:off x="1056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Text Box 18"/>
            <p:cNvSpPr txBox="1">
              <a:spLocks noChangeArrowheads="1"/>
            </p:cNvSpPr>
            <p:nvPr/>
          </p:nvSpPr>
          <p:spPr bwMode="auto">
            <a:xfrm>
              <a:off x="3888" y="302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5870" name="Rectangle 19"/>
            <p:cNvSpPr>
              <a:spLocks noChangeArrowheads="1"/>
            </p:cNvSpPr>
            <p:nvPr/>
          </p:nvSpPr>
          <p:spPr bwMode="auto">
            <a:xfrm>
              <a:off x="3408" y="302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35871" name="Line 20"/>
            <p:cNvSpPr>
              <a:spLocks noChangeShapeType="1"/>
            </p:cNvSpPr>
            <p:nvPr/>
          </p:nvSpPr>
          <p:spPr bwMode="auto">
            <a:xfrm>
              <a:off x="1152" y="3120"/>
              <a:ext cx="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Rectangle 21"/>
            <p:cNvSpPr>
              <a:spLocks noChangeArrowheads="1"/>
            </p:cNvSpPr>
            <p:nvPr/>
          </p:nvSpPr>
          <p:spPr bwMode="auto">
            <a:xfrm>
              <a:off x="720" y="355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5873" name="Rectangle 22"/>
            <p:cNvSpPr>
              <a:spLocks noChangeArrowheads="1"/>
            </p:cNvSpPr>
            <p:nvPr/>
          </p:nvSpPr>
          <p:spPr bwMode="auto">
            <a:xfrm>
              <a:off x="1056" y="355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Rectangle 23"/>
            <p:cNvSpPr>
              <a:spLocks noChangeArrowheads="1"/>
            </p:cNvSpPr>
            <p:nvPr/>
          </p:nvSpPr>
          <p:spPr bwMode="auto">
            <a:xfrm>
              <a:off x="528" y="331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parent</a:t>
              </a:r>
              <a:endParaRPr lang="en-US" sz="2000" i="1"/>
            </a:p>
          </p:txBody>
        </p:sp>
        <p:sp>
          <p:nvSpPr>
            <p:cNvPr id="35875" name="Rectangle 24"/>
            <p:cNvSpPr>
              <a:spLocks noChangeArrowheads="1"/>
            </p:cNvSpPr>
            <p:nvPr/>
          </p:nvSpPr>
          <p:spPr bwMode="auto">
            <a:xfrm>
              <a:off x="1056" y="331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Line 25"/>
            <p:cNvSpPr>
              <a:spLocks noChangeShapeType="1"/>
            </p:cNvSpPr>
            <p:nvPr/>
          </p:nvSpPr>
          <p:spPr bwMode="auto">
            <a:xfrm>
              <a:off x="1152" y="34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26"/>
            <p:cNvSpPr>
              <a:spLocks noChangeShapeType="1"/>
            </p:cNvSpPr>
            <p:nvPr/>
          </p:nvSpPr>
          <p:spPr bwMode="auto">
            <a:xfrm>
              <a:off x="1152" y="36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912"/>
            <a:chExt cx="4992" cy="3024"/>
          </a:xfrm>
        </p:grpSpPr>
        <p:sp>
          <p:nvSpPr>
            <p:cNvPr id="35849" name="Rectangle 39"/>
            <p:cNvSpPr>
              <a:spLocks noChangeArrowheads="1"/>
            </p:cNvSpPr>
            <p:nvPr/>
          </p:nvSpPr>
          <p:spPr bwMode="auto">
            <a:xfrm>
              <a:off x="384" y="960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40"/>
            <p:cNvSpPr>
              <a:spLocks noChangeArrowheads="1"/>
            </p:cNvSpPr>
            <p:nvPr/>
          </p:nvSpPr>
          <p:spPr bwMode="auto">
            <a:xfrm>
              <a:off x="384" y="912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insert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into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If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is null, replace the null link from which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was taken by a </a:t>
              </a:r>
              <a:b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		link to a newly-created leaf node with element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elem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, and terminate.</a:t>
              </a:r>
              <a:r>
                <a:rPr lang="en-US" sz="2000">
                  <a:cs typeface="Times New Roman" pitchFamily="18" charset="0"/>
                </a:rPr>
                <a:t/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less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left child.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2.4.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greater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right child.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35851" name="Rectangle 41"/>
            <p:cNvSpPr>
              <a:spLocks noChangeArrowheads="1"/>
            </p:cNvSpPr>
            <p:nvPr/>
          </p:nvSpPr>
          <p:spPr bwMode="auto">
            <a:xfrm>
              <a:off x="720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5852" name="Rectangle 42"/>
            <p:cNvSpPr>
              <a:spLocks noChangeArrowheads="1"/>
            </p:cNvSpPr>
            <p:nvPr/>
          </p:nvSpPr>
          <p:spPr bwMode="auto">
            <a:xfrm>
              <a:off x="1056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43"/>
            <p:cNvSpPr>
              <a:spLocks noChangeShapeType="1"/>
            </p:cNvSpPr>
            <p:nvPr/>
          </p:nvSpPr>
          <p:spPr bwMode="auto">
            <a:xfrm>
              <a:off x="1152" y="3120"/>
              <a:ext cx="8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Text Box 44"/>
            <p:cNvSpPr txBox="1">
              <a:spLocks noChangeArrowheads="1"/>
            </p:cNvSpPr>
            <p:nvPr/>
          </p:nvSpPr>
          <p:spPr bwMode="auto">
            <a:xfrm>
              <a:off x="3888" y="302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5855" name="Rectangle 45"/>
            <p:cNvSpPr>
              <a:spLocks noChangeArrowheads="1"/>
            </p:cNvSpPr>
            <p:nvPr/>
          </p:nvSpPr>
          <p:spPr bwMode="auto">
            <a:xfrm>
              <a:off x="3408" y="302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35856" name="Text Box 46"/>
            <p:cNvSpPr txBox="1">
              <a:spLocks noChangeArrowheads="1"/>
            </p:cNvSpPr>
            <p:nvPr/>
          </p:nvSpPr>
          <p:spPr bwMode="auto">
            <a:xfrm>
              <a:off x="2016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5857" name="Line 47"/>
            <p:cNvSpPr>
              <a:spLocks noChangeShapeType="1"/>
            </p:cNvSpPr>
            <p:nvPr/>
          </p:nvSpPr>
          <p:spPr bwMode="auto">
            <a:xfrm>
              <a:off x="2064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48"/>
            <p:cNvSpPr>
              <a:spLocks noChangeShapeType="1"/>
            </p:cNvSpPr>
            <p:nvPr/>
          </p:nvSpPr>
          <p:spPr bwMode="auto">
            <a:xfrm>
              <a:off x="2544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Rectangle 49"/>
            <p:cNvSpPr>
              <a:spLocks noChangeArrowheads="1"/>
            </p:cNvSpPr>
            <p:nvPr/>
          </p:nvSpPr>
          <p:spPr bwMode="auto">
            <a:xfrm>
              <a:off x="720" y="355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5860" name="Rectangle 50"/>
            <p:cNvSpPr>
              <a:spLocks noChangeArrowheads="1"/>
            </p:cNvSpPr>
            <p:nvPr/>
          </p:nvSpPr>
          <p:spPr bwMode="auto">
            <a:xfrm>
              <a:off x="1056" y="355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Rectangle 51"/>
            <p:cNvSpPr>
              <a:spLocks noChangeArrowheads="1"/>
            </p:cNvSpPr>
            <p:nvPr/>
          </p:nvSpPr>
          <p:spPr bwMode="auto">
            <a:xfrm>
              <a:off x="528" y="331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parent</a:t>
              </a:r>
              <a:endParaRPr lang="en-US" sz="2000" i="1"/>
            </a:p>
          </p:txBody>
        </p:sp>
        <p:sp>
          <p:nvSpPr>
            <p:cNvPr id="35862" name="Rectangle 52"/>
            <p:cNvSpPr>
              <a:spLocks noChangeArrowheads="1"/>
            </p:cNvSpPr>
            <p:nvPr/>
          </p:nvSpPr>
          <p:spPr bwMode="auto">
            <a:xfrm>
              <a:off x="1056" y="331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Line 53"/>
            <p:cNvSpPr>
              <a:spLocks noChangeShapeType="1"/>
            </p:cNvSpPr>
            <p:nvPr/>
          </p:nvSpPr>
          <p:spPr bwMode="auto">
            <a:xfrm>
              <a:off x="1152" y="34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54"/>
            <p:cNvSpPr>
              <a:spLocks noChangeShapeType="1"/>
            </p:cNvSpPr>
            <p:nvPr/>
          </p:nvSpPr>
          <p:spPr bwMode="auto">
            <a:xfrm>
              <a:off x="1152" y="36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785794"/>
            <a:ext cx="396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3300"/>
                </a:solidFill>
                <a:latin typeface="Arial" charset="0"/>
              </a:rPr>
              <a:t>BST insertion (3)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357298"/>
            <a:ext cx="4357718" cy="457200"/>
          </a:xfrm>
        </p:spPr>
        <p:txBody>
          <a:bodyPr/>
          <a:lstStyle/>
          <a:p>
            <a:pPr marL="381000" indent="-381000" algn="r" eaLnBrk="1" hangingPunct="1"/>
            <a:r>
              <a:rPr lang="en-US" sz="2400" dirty="0" smtClean="0">
                <a:solidFill>
                  <a:srgbClr val="FFFF00"/>
                </a:solidFill>
                <a:cs typeface="Times New Roman" pitchFamily="18" charset="0"/>
              </a:rPr>
              <a:t>Animation (nonempty BST)</a:t>
            </a:r>
          </a:p>
        </p:txBody>
      </p:sp>
      <p:sp>
        <p:nvSpPr>
          <p:cNvPr id="13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C3D3CB8-43AA-4F1A-8B32-02FB757F2D07}" type="slidenum">
              <a:rPr lang="en-AU"/>
              <a:pPr>
                <a:defRPr/>
              </a:pPr>
              <a:t>35</a:t>
            </a:fld>
            <a:endParaRPr lang="en-AU" dirty="0"/>
          </a:p>
        </p:txBody>
      </p:sp>
      <p:grpSp>
        <p:nvGrpSpPr>
          <p:cNvPr id="36870" name="Group 5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912"/>
            <a:chExt cx="4992" cy="3024"/>
          </a:xfrm>
        </p:grpSpPr>
        <p:sp>
          <p:nvSpPr>
            <p:cNvPr id="36978" name="Rectangle 6"/>
            <p:cNvSpPr>
              <a:spLocks noChangeArrowheads="1"/>
            </p:cNvSpPr>
            <p:nvPr/>
          </p:nvSpPr>
          <p:spPr bwMode="auto">
            <a:xfrm>
              <a:off x="384" y="960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9" name="Rectangle 7"/>
            <p:cNvSpPr>
              <a:spLocks noChangeArrowheads="1"/>
            </p:cNvSpPr>
            <p:nvPr/>
          </p:nvSpPr>
          <p:spPr bwMode="auto">
            <a:xfrm>
              <a:off x="384" y="912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insert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into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replace the null link from which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was taken by a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link to a newly-created leaf node with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, and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less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left child.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2.4.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greater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right child.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36980" name="Rectangle 8"/>
            <p:cNvSpPr>
              <a:spLocks noChangeArrowheads="1"/>
            </p:cNvSpPr>
            <p:nvPr/>
          </p:nvSpPr>
          <p:spPr bwMode="auto">
            <a:xfrm>
              <a:off x="720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6981" name="Rectangle 9"/>
            <p:cNvSpPr>
              <a:spLocks noChangeArrowheads="1"/>
            </p:cNvSpPr>
            <p:nvPr/>
          </p:nvSpPr>
          <p:spPr bwMode="auto">
            <a:xfrm>
              <a:off x="1056" y="292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2" name="Line 10"/>
            <p:cNvSpPr>
              <a:spLocks noChangeShapeType="1"/>
            </p:cNvSpPr>
            <p:nvPr/>
          </p:nvSpPr>
          <p:spPr bwMode="auto">
            <a:xfrm>
              <a:off x="1152" y="302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Text Box 11"/>
            <p:cNvSpPr txBox="1">
              <a:spLocks noChangeArrowheads="1"/>
            </p:cNvSpPr>
            <p:nvPr/>
          </p:nvSpPr>
          <p:spPr bwMode="auto">
            <a:xfrm>
              <a:off x="2304" y="330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6984" name="Line 12"/>
            <p:cNvSpPr>
              <a:spLocks noChangeShapeType="1"/>
            </p:cNvSpPr>
            <p:nvPr/>
          </p:nvSpPr>
          <p:spPr bwMode="auto">
            <a:xfrm>
              <a:off x="2832" y="345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Text Box 13"/>
            <p:cNvSpPr txBox="1">
              <a:spLocks noChangeArrowheads="1"/>
            </p:cNvSpPr>
            <p:nvPr/>
          </p:nvSpPr>
          <p:spPr bwMode="auto">
            <a:xfrm>
              <a:off x="2640" y="292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6986" name="Text Box 14"/>
            <p:cNvSpPr txBox="1">
              <a:spLocks noChangeArrowheads="1"/>
            </p:cNvSpPr>
            <p:nvPr/>
          </p:nvSpPr>
          <p:spPr bwMode="auto">
            <a:xfrm>
              <a:off x="3312" y="330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6987" name="Line 15"/>
            <p:cNvSpPr>
              <a:spLocks noChangeShapeType="1"/>
            </p:cNvSpPr>
            <p:nvPr/>
          </p:nvSpPr>
          <p:spPr bwMode="auto">
            <a:xfrm>
              <a:off x="3168" y="307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Line 16"/>
            <p:cNvSpPr>
              <a:spLocks noChangeShapeType="1"/>
            </p:cNvSpPr>
            <p:nvPr/>
          </p:nvSpPr>
          <p:spPr bwMode="auto">
            <a:xfrm flipH="1">
              <a:off x="2592" y="307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Text Box 17"/>
            <p:cNvSpPr txBox="1">
              <a:spLocks noChangeArrowheads="1"/>
            </p:cNvSpPr>
            <p:nvPr/>
          </p:nvSpPr>
          <p:spPr bwMode="auto">
            <a:xfrm>
              <a:off x="4656" y="29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6990" name="Rectangle 18"/>
            <p:cNvSpPr>
              <a:spLocks noChangeArrowheads="1"/>
            </p:cNvSpPr>
            <p:nvPr/>
          </p:nvSpPr>
          <p:spPr bwMode="auto">
            <a:xfrm>
              <a:off x="4176" y="292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36991" name="Line 19"/>
            <p:cNvSpPr>
              <a:spLocks noChangeShapeType="1"/>
            </p:cNvSpPr>
            <p:nvPr/>
          </p:nvSpPr>
          <p:spPr bwMode="auto">
            <a:xfrm>
              <a:off x="3840" y="3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Line 20"/>
            <p:cNvSpPr>
              <a:spLocks noChangeShapeType="1"/>
            </p:cNvSpPr>
            <p:nvPr/>
          </p:nvSpPr>
          <p:spPr bwMode="auto">
            <a:xfrm>
              <a:off x="3360" y="3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Text Box 21"/>
            <p:cNvSpPr txBox="1">
              <a:spLocks noChangeArrowheads="1"/>
            </p:cNvSpPr>
            <p:nvPr/>
          </p:nvSpPr>
          <p:spPr bwMode="auto">
            <a:xfrm>
              <a:off x="1968" y="369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6994" name="Line 22"/>
            <p:cNvSpPr>
              <a:spLocks noChangeShapeType="1"/>
            </p:cNvSpPr>
            <p:nvPr/>
          </p:nvSpPr>
          <p:spPr bwMode="auto">
            <a:xfrm flipH="1">
              <a:off x="2256" y="345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Line 23"/>
            <p:cNvSpPr>
              <a:spLocks noChangeShapeType="1"/>
            </p:cNvSpPr>
            <p:nvPr/>
          </p:nvSpPr>
          <p:spPr bwMode="auto">
            <a:xfrm>
              <a:off x="2496" y="38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Line 24"/>
            <p:cNvSpPr>
              <a:spLocks noChangeShapeType="1"/>
            </p:cNvSpPr>
            <p:nvPr/>
          </p:nvSpPr>
          <p:spPr bwMode="auto">
            <a:xfrm>
              <a:off x="2016" y="38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912"/>
            <a:chExt cx="4992" cy="3024"/>
          </a:xfrm>
        </p:grpSpPr>
        <p:sp>
          <p:nvSpPr>
            <p:cNvPr id="36953" name="Rectangle 26"/>
            <p:cNvSpPr>
              <a:spLocks noChangeArrowheads="1"/>
            </p:cNvSpPr>
            <p:nvPr/>
          </p:nvSpPr>
          <p:spPr bwMode="auto">
            <a:xfrm>
              <a:off x="384" y="960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4" name="Rectangle 27"/>
            <p:cNvSpPr>
              <a:spLocks noChangeArrowheads="1"/>
            </p:cNvSpPr>
            <p:nvPr/>
          </p:nvSpPr>
          <p:spPr bwMode="auto">
            <a:xfrm>
              <a:off x="384" y="912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insert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into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parent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null, and 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the BST’s root.</a:t>
              </a:r>
              <a:r>
                <a:rPr lang="en-US" sz="2000">
                  <a:cs typeface="Times New Roman" pitchFamily="18" charset="0"/>
                </a:rPr>
                <a:t/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replace the null link from which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was taken by a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link to a newly-created leaf node with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, and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less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left child.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2.4.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greater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right child.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36955" name="Rectangle 28"/>
            <p:cNvSpPr>
              <a:spLocks noChangeArrowheads="1"/>
            </p:cNvSpPr>
            <p:nvPr/>
          </p:nvSpPr>
          <p:spPr bwMode="auto">
            <a:xfrm>
              <a:off x="720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6956" name="Rectangle 29"/>
            <p:cNvSpPr>
              <a:spLocks noChangeArrowheads="1"/>
            </p:cNvSpPr>
            <p:nvPr/>
          </p:nvSpPr>
          <p:spPr bwMode="auto">
            <a:xfrm>
              <a:off x="1056" y="292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7" name="Line 30"/>
            <p:cNvSpPr>
              <a:spLocks noChangeShapeType="1"/>
            </p:cNvSpPr>
            <p:nvPr/>
          </p:nvSpPr>
          <p:spPr bwMode="auto">
            <a:xfrm>
              <a:off x="1152" y="3024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Text Box 31"/>
            <p:cNvSpPr txBox="1">
              <a:spLocks noChangeArrowheads="1"/>
            </p:cNvSpPr>
            <p:nvPr/>
          </p:nvSpPr>
          <p:spPr bwMode="auto">
            <a:xfrm>
              <a:off x="2304" y="330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6959" name="Line 32"/>
            <p:cNvSpPr>
              <a:spLocks noChangeShapeType="1"/>
            </p:cNvSpPr>
            <p:nvPr/>
          </p:nvSpPr>
          <p:spPr bwMode="auto">
            <a:xfrm>
              <a:off x="2832" y="345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0" name="Text Box 33"/>
            <p:cNvSpPr txBox="1">
              <a:spLocks noChangeArrowheads="1"/>
            </p:cNvSpPr>
            <p:nvPr/>
          </p:nvSpPr>
          <p:spPr bwMode="auto">
            <a:xfrm>
              <a:off x="2640" y="292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6961" name="Text Box 34"/>
            <p:cNvSpPr txBox="1">
              <a:spLocks noChangeArrowheads="1"/>
            </p:cNvSpPr>
            <p:nvPr/>
          </p:nvSpPr>
          <p:spPr bwMode="auto">
            <a:xfrm>
              <a:off x="3312" y="330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6962" name="Line 35"/>
            <p:cNvSpPr>
              <a:spLocks noChangeShapeType="1"/>
            </p:cNvSpPr>
            <p:nvPr/>
          </p:nvSpPr>
          <p:spPr bwMode="auto">
            <a:xfrm>
              <a:off x="3168" y="307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3" name="Line 36"/>
            <p:cNvSpPr>
              <a:spLocks noChangeShapeType="1"/>
            </p:cNvSpPr>
            <p:nvPr/>
          </p:nvSpPr>
          <p:spPr bwMode="auto">
            <a:xfrm flipH="1">
              <a:off x="2592" y="307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Rectangle 37"/>
            <p:cNvSpPr>
              <a:spLocks noChangeArrowheads="1"/>
            </p:cNvSpPr>
            <p:nvPr/>
          </p:nvSpPr>
          <p:spPr bwMode="auto">
            <a:xfrm>
              <a:off x="720" y="35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6965" name="Rectangle 38"/>
            <p:cNvSpPr>
              <a:spLocks noChangeArrowheads="1"/>
            </p:cNvSpPr>
            <p:nvPr/>
          </p:nvSpPr>
          <p:spPr bwMode="auto">
            <a:xfrm>
              <a:off x="1056" y="350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6" name="Freeform 39"/>
            <p:cNvSpPr>
              <a:spLocks/>
            </p:cNvSpPr>
            <p:nvPr/>
          </p:nvSpPr>
          <p:spPr bwMode="auto">
            <a:xfrm>
              <a:off x="1152" y="3072"/>
              <a:ext cx="1488" cy="528"/>
            </a:xfrm>
            <a:custGeom>
              <a:avLst/>
              <a:gdLst>
                <a:gd name="T0" fmla="*/ 0 w 1488"/>
                <a:gd name="T1" fmla="*/ 528 h 528"/>
                <a:gd name="T2" fmla="*/ 192 w 1488"/>
                <a:gd name="T3" fmla="*/ 528 h 528"/>
                <a:gd name="T4" fmla="*/ 1488 w 1488"/>
                <a:gd name="T5" fmla="*/ 0 h 528"/>
                <a:gd name="T6" fmla="*/ 0 60000 65536"/>
                <a:gd name="T7" fmla="*/ 0 60000 65536"/>
                <a:gd name="T8" fmla="*/ 0 60000 65536"/>
                <a:gd name="T9" fmla="*/ 0 w 1488"/>
                <a:gd name="T10" fmla="*/ 0 h 528"/>
                <a:gd name="T11" fmla="*/ 1488 w 148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528">
                  <a:moveTo>
                    <a:pt x="0" y="528"/>
                  </a:moveTo>
                  <a:lnTo>
                    <a:pt x="192" y="528"/>
                  </a:lnTo>
                  <a:lnTo>
                    <a:pt x="148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Text Box 40"/>
            <p:cNvSpPr txBox="1">
              <a:spLocks noChangeArrowheads="1"/>
            </p:cNvSpPr>
            <p:nvPr/>
          </p:nvSpPr>
          <p:spPr bwMode="auto">
            <a:xfrm>
              <a:off x="4656" y="29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6968" name="Rectangle 41"/>
            <p:cNvSpPr>
              <a:spLocks noChangeArrowheads="1"/>
            </p:cNvSpPr>
            <p:nvPr/>
          </p:nvSpPr>
          <p:spPr bwMode="auto">
            <a:xfrm>
              <a:off x="4176" y="292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36969" name="Line 42"/>
            <p:cNvSpPr>
              <a:spLocks noChangeShapeType="1"/>
            </p:cNvSpPr>
            <p:nvPr/>
          </p:nvSpPr>
          <p:spPr bwMode="auto">
            <a:xfrm>
              <a:off x="3840" y="3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Line 43"/>
            <p:cNvSpPr>
              <a:spLocks noChangeShapeType="1"/>
            </p:cNvSpPr>
            <p:nvPr/>
          </p:nvSpPr>
          <p:spPr bwMode="auto">
            <a:xfrm>
              <a:off x="3360" y="3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Rectangle 44"/>
            <p:cNvSpPr>
              <a:spLocks noChangeArrowheads="1"/>
            </p:cNvSpPr>
            <p:nvPr/>
          </p:nvSpPr>
          <p:spPr bwMode="auto">
            <a:xfrm>
              <a:off x="528" y="32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parent</a:t>
              </a:r>
              <a:endParaRPr lang="en-US" sz="2000" i="1"/>
            </a:p>
          </p:txBody>
        </p:sp>
        <p:sp>
          <p:nvSpPr>
            <p:cNvPr id="36972" name="Rectangle 45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3" name="Line 46"/>
            <p:cNvSpPr>
              <a:spLocks noChangeShapeType="1"/>
            </p:cNvSpPr>
            <p:nvPr/>
          </p:nvSpPr>
          <p:spPr bwMode="auto">
            <a:xfrm>
              <a:off x="1152" y="336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Text Box 47"/>
            <p:cNvSpPr txBox="1">
              <a:spLocks noChangeArrowheads="1"/>
            </p:cNvSpPr>
            <p:nvPr/>
          </p:nvSpPr>
          <p:spPr bwMode="auto">
            <a:xfrm>
              <a:off x="1968" y="369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6975" name="Line 48"/>
            <p:cNvSpPr>
              <a:spLocks noChangeShapeType="1"/>
            </p:cNvSpPr>
            <p:nvPr/>
          </p:nvSpPr>
          <p:spPr bwMode="auto">
            <a:xfrm flipH="1">
              <a:off x="2256" y="345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Line 49"/>
            <p:cNvSpPr>
              <a:spLocks noChangeShapeType="1"/>
            </p:cNvSpPr>
            <p:nvPr/>
          </p:nvSpPr>
          <p:spPr bwMode="auto">
            <a:xfrm>
              <a:off x="2496" y="38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Line 50"/>
            <p:cNvSpPr>
              <a:spLocks noChangeShapeType="1"/>
            </p:cNvSpPr>
            <p:nvPr/>
          </p:nvSpPr>
          <p:spPr bwMode="auto">
            <a:xfrm>
              <a:off x="2016" y="38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912"/>
            <a:chExt cx="4992" cy="3024"/>
          </a:xfrm>
        </p:grpSpPr>
        <p:sp>
          <p:nvSpPr>
            <p:cNvPr id="36928" name="Rectangle 52"/>
            <p:cNvSpPr>
              <a:spLocks noChangeArrowheads="1"/>
            </p:cNvSpPr>
            <p:nvPr/>
          </p:nvSpPr>
          <p:spPr bwMode="auto">
            <a:xfrm>
              <a:off x="384" y="960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Rectangle 53"/>
            <p:cNvSpPr>
              <a:spLocks noChangeArrowheads="1"/>
            </p:cNvSpPr>
            <p:nvPr/>
          </p:nvSpPr>
          <p:spPr bwMode="auto">
            <a:xfrm>
              <a:off x="384" y="912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insert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into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replace the null link from which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was taken by a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link to a newly-created leaf node with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, and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Otherwise, if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elem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is less than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’s element, 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parent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b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		and 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’s left child.</a:t>
              </a:r>
              <a:r>
                <a:rPr lang="en-US" sz="2000">
                  <a:cs typeface="Times New Roman" pitchFamily="18" charset="0"/>
                </a:rPr>
                <a:t/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2.4.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greater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right child.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36930" name="Rectangle 54"/>
            <p:cNvSpPr>
              <a:spLocks noChangeArrowheads="1"/>
            </p:cNvSpPr>
            <p:nvPr/>
          </p:nvSpPr>
          <p:spPr bwMode="auto">
            <a:xfrm>
              <a:off x="720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6931" name="Rectangle 55"/>
            <p:cNvSpPr>
              <a:spLocks noChangeArrowheads="1"/>
            </p:cNvSpPr>
            <p:nvPr/>
          </p:nvSpPr>
          <p:spPr bwMode="auto">
            <a:xfrm>
              <a:off x="1056" y="292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2" name="Line 56"/>
            <p:cNvSpPr>
              <a:spLocks noChangeShapeType="1"/>
            </p:cNvSpPr>
            <p:nvPr/>
          </p:nvSpPr>
          <p:spPr bwMode="auto">
            <a:xfrm>
              <a:off x="1152" y="3024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Text Box 57"/>
            <p:cNvSpPr txBox="1">
              <a:spLocks noChangeArrowheads="1"/>
            </p:cNvSpPr>
            <p:nvPr/>
          </p:nvSpPr>
          <p:spPr bwMode="auto">
            <a:xfrm>
              <a:off x="2304" y="330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6934" name="Line 58"/>
            <p:cNvSpPr>
              <a:spLocks noChangeShapeType="1"/>
            </p:cNvSpPr>
            <p:nvPr/>
          </p:nvSpPr>
          <p:spPr bwMode="auto">
            <a:xfrm>
              <a:off x="2832" y="345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Text Box 59"/>
            <p:cNvSpPr txBox="1">
              <a:spLocks noChangeArrowheads="1"/>
            </p:cNvSpPr>
            <p:nvPr/>
          </p:nvSpPr>
          <p:spPr bwMode="auto">
            <a:xfrm>
              <a:off x="2640" y="292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6936" name="Text Box 60"/>
            <p:cNvSpPr txBox="1">
              <a:spLocks noChangeArrowheads="1"/>
            </p:cNvSpPr>
            <p:nvPr/>
          </p:nvSpPr>
          <p:spPr bwMode="auto">
            <a:xfrm>
              <a:off x="3312" y="330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6937" name="Line 61"/>
            <p:cNvSpPr>
              <a:spLocks noChangeShapeType="1"/>
            </p:cNvSpPr>
            <p:nvPr/>
          </p:nvSpPr>
          <p:spPr bwMode="auto">
            <a:xfrm>
              <a:off x="3168" y="307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Line 62"/>
            <p:cNvSpPr>
              <a:spLocks noChangeShapeType="1"/>
            </p:cNvSpPr>
            <p:nvPr/>
          </p:nvSpPr>
          <p:spPr bwMode="auto">
            <a:xfrm flipH="1">
              <a:off x="2592" y="3072"/>
              <a:ext cx="9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Rectangle 63"/>
            <p:cNvSpPr>
              <a:spLocks noChangeArrowheads="1"/>
            </p:cNvSpPr>
            <p:nvPr/>
          </p:nvSpPr>
          <p:spPr bwMode="auto">
            <a:xfrm>
              <a:off x="720" y="35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6940" name="Rectangle 64"/>
            <p:cNvSpPr>
              <a:spLocks noChangeArrowheads="1"/>
            </p:cNvSpPr>
            <p:nvPr/>
          </p:nvSpPr>
          <p:spPr bwMode="auto">
            <a:xfrm>
              <a:off x="1056" y="350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1" name="Freeform 65"/>
            <p:cNvSpPr>
              <a:spLocks/>
            </p:cNvSpPr>
            <p:nvPr/>
          </p:nvSpPr>
          <p:spPr bwMode="auto">
            <a:xfrm>
              <a:off x="1152" y="3384"/>
              <a:ext cx="1144" cy="216"/>
            </a:xfrm>
            <a:custGeom>
              <a:avLst/>
              <a:gdLst>
                <a:gd name="T0" fmla="*/ 0 w 1144"/>
                <a:gd name="T1" fmla="*/ 216 h 216"/>
                <a:gd name="T2" fmla="*/ 192 w 1144"/>
                <a:gd name="T3" fmla="*/ 216 h 216"/>
                <a:gd name="T4" fmla="*/ 1144 w 1144"/>
                <a:gd name="T5" fmla="*/ 0 h 216"/>
                <a:gd name="T6" fmla="*/ 0 60000 65536"/>
                <a:gd name="T7" fmla="*/ 0 60000 65536"/>
                <a:gd name="T8" fmla="*/ 0 60000 65536"/>
                <a:gd name="T9" fmla="*/ 0 w 1144"/>
                <a:gd name="T10" fmla="*/ 0 h 216"/>
                <a:gd name="T11" fmla="*/ 1144 w 1144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4" h="216">
                  <a:moveTo>
                    <a:pt x="0" y="216"/>
                  </a:moveTo>
                  <a:lnTo>
                    <a:pt x="192" y="216"/>
                  </a:lnTo>
                  <a:lnTo>
                    <a:pt x="11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Text Box 66"/>
            <p:cNvSpPr txBox="1">
              <a:spLocks noChangeArrowheads="1"/>
            </p:cNvSpPr>
            <p:nvPr/>
          </p:nvSpPr>
          <p:spPr bwMode="auto">
            <a:xfrm>
              <a:off x="4656" y="29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6943" name="Rectangle 67"/>
            <p:cNvSpPr>
              <a:spLocks noChangeArrowheads="1"/>
            </p:cNvSpPr>
            <p:nvPr/>
          </p:nvSpPr>
          <p:spPr bwMode="auto">
            <a:xfrm>
              <a:off x="4176" y="292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36944" name="Line 68"/>
            <p:cNvSpPr>
              <a:spLocks noChangeShapeType="1"/>
            </p:cNvSpPr>
            <p:nvPr/>
          </p:nvSpPr>
          <p:spPr bwMode="auto">
            <a:xfrm>
              <a:off x="3840" y="3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Line 69"/>
            <p:cNvSpPr>
              <a:spLocks noChangeShapeType="1"/>
            </p:cNvSpPr>
            <p:nvPr/>
          </p:nvSpPr>
          <p:spPr bwMode="auto">
            <a:xfrm>
              <a:off x="3360" y="3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Rectangle 70"/>
            <p:cNvSpPr>
              <a:spLocks noChangeArrowheads="1"/>
            </p:cNvSpPr>
            <p:nvPr/>
          </p:nvSpPr>
          <p:spPr bwMode="auto">
            <a:xfrm>
              <a:off x="528" y="32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parent</a:t>
              </a:r>
              <a:endParaRPr lang="en-US" sz="2000" i="1"/>
            </a:p>
          </p:txBody>
        </p:sp>
        <p:sp>
          <p:nvSpPr>
            <p:cNvPr id="36947" name="Rectangle 71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8" name="Freeform 72"/>
            <p:cNvSpPr>
              <a:spLocks/>
            </p:cNvSpPr>
            <p:nvPr/>
          </p:nvSpPr>
          <p:spPr bwMode="auto">
            <a:xfrm>
              <a:off x="1152" y="3080"/>
              <a:ext cx="1488" cy="280"/>
            </a:xfrm>
            <a:custGeom>
              <a:avLst/>
              <a:gdLst>
                <a:gd name="T0" fmla="*/ 0 w 1488"/>
                <a:gd name="T1" fmla="*/ 280 h 280"/>
                <a:gd name="T2" fmla="*/ 192 w 1488"/>
                <a:gd name="T3" fmla="*/ 280 h 280"/>
                <a:gd name="T4" fmla="*/ 1488 w 1488"/>
                <a:gd name="T5" fmla="*/ 0 h 280"/>
                <a:gd name="T6" fmla="*/ 0 60000 65536"/>
                <a:gd name="T7" fmla="*/ 0 60000 65536"/>
                <a:gd name="T8" fmla="*/ 0 60000 65536"/>
                <a:gd name="T9" fmla="*/ 0 w 1488"/>
                <a:gd name="T10" fmla="*/ 0 h 280"/>
                <a:gd name="T11" fmla="*/ 1488 w 148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280">
                  <a:moveTo>
                    <a:pt x="0" y="280"/>
                  </a:moveTo>
                  <a:lnTo>
                    <a:pt x="192" y="280"/>
                  </a:lnTo>
                  <a:lnTo>
                    <a:pt x="148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Text Box 73"/>
            <p:cNvSpPr txBox="1">
              <a:spLocks noChangeArrowheads="1"/>
            </p:cNvSpPr>
            <p:nvPr/>
          </p:nvSpPr>
          <p:spPr bwMode="auto">
            <a:xfrm>
              <a:off x="1968" y="369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6950" name="Line 74"/>
            <p:cNvSpPr>
              <a:spLocks noChangeShapeType="1"/>
            </p:cNvSpPr>
            <p:nvPr/>
          </p:nvSpPr>
          <p:spPr bwMode="auto">
            <a:xfrm flipH="1">
              <a:off x="2256" y="345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Line 75"/>
            <p:cNvSpPr>
              <a:spLocks noChangeShapeType="1"/>
            </p:cNvSpPr>
            <p:nvPr/>
          </p:nvSpPr>
          <p:spPr bwMode="auto">
            <a:xfrm>
              <a:off x="2496" y="38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Line 76"/>
            <p:cNvSpPr>
              <a:spLocks noChangeShapeType="1"/>
            </p:cNvSpPr>
            <p:nvPr/>
          </p:nvSpPr>
          <p:spPr bwMode="auto">
            <a:xfrm>
              <a:off x="2016" y="38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912"/>
            <a:chExt cx="4992" cy="3024"/>
          </a:xfrm>
        </p:grpSpPr>
        <p:sp>
          <p:nvSpPr>
            <p:cNvPr id="36903" name="Rectangle 78"/>
            <p:cNvSpPr>
              <a:spLocks noChangeArrowheads="1"/>
            </p:cNvSpPr>
            <p:nvPr/>
          </p:nvSpPr>
          <p:spPr bwMode="auto">
            <a:xfrm>
              <a:off x="384" y="960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Rectangle 79"/>
            <p:cNvSpPr>
              <a:spLocks noChangeArrowheads="1"/>
            </p:cNvSpPr>
            <p:nvPr/>
          </p:nvSpPr>
          <p:spPr bwMode="auto">
            <a:xfrm>
              <a:off x="384" y="912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insert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into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replace the null link from which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was taken by a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link to a newly-created leaf node with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, and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less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left child.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2.4.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Otherwise, if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elem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is greater than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’s element, 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parent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b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		and 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’s right child.</a:t>
              </a:r>
              <a:endParaRPr lang="en-GB" sz="200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36905" name="Rectangle 80"/>
            <p:cNvSpPr>
              <a:spLocks noChangeArrowheads="1"/>
            </p:cNvSpPr>
            <p:nvPr/>
          </p:nvSpPr>
          <p:spPr bwMode="auto">
            <a:xfrm>
              <a:off x="720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6906" name="Rectangle 81"/>
            <p:cNvSpPr>
              <a:spLocks noChangeArrowheads="1"/>
            </p:cNvSpPr>
            <p:nvPr/>
          </p:nvSpPr>
          <p:spPr bwMode="auto">
            <a:xfrm>
              <a:off x="1056" y="292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7" name="Line 82"/>
            <p:cNvSpPr>
              <a:spLocks noChangeShapeType="1"/>
            </p:cNvSpPr>
            <p:nvPr/>
          </p:nvSpPr>
          <p:spPr bwMode="auto">
            <a:xfrm>
              <a:off x="1152" y="3024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Text Box 83"/>
            <p:cNvSpPr txBox="1">
              <a:spLocks noChangeArrowheads="1"/>
            </p:cNvSpPr>
            <p:nvPr/>
          </p:nvSpPr>
          <p:spPr bwMode="auto">
            <a:xfrm>
              <a:off x="2304" y="330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6909" name="Line 84"/>
            <p:cNvSpPr>
              <a:spLocks noChangeShapeType="1"/>
            </p:cNvSpPr>
            <p:nvPr/>
          </p:nvSpPr>
          <p:spPr bwMode="auto">
            <a:xfrm>
              <a:off x="2832" y="3450"/>
              <a:ext cx="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85"/>
            <p:cNvSpPr txBox="1">
              <a:spLocks noChangeArrowheads="1"/>
            </p:cNvSpPr>
            <p:nvPr/>
          </p:nvSpPr>
          <p:spPr bwMode="auto">
            <a:xfrm>
              <a:off x="2640" y="292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6911" name="Text Box 86"/>
            <p:cNvSpPr txBox="1">
              <a:spLocks noChangeArrowheads="1"/>
            </p:cNvSpPr>
            <p:nvPr/>
          </p:nvSpPr>
          <p:spPr bwMode="auto">
            <a:xfrm>
              <a:off x="3312" y="330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6912" name="Line 87"/>
            <p:cNvSpPr>
              <a:spLocks noChangeShapeType="1"/>
            </p:cNvSpPr>
            <p:nvPr/>
          </p:nvSpPr>
          <p:spPr bwMode="auto">
            <a:xfrm>
              <a:off x="3168" y="307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Line 88"/>
            <p:cNvSpPr>
              <a:spLocks noChangeShapeType="1"/>
            </p:cNvSpPr>
            <p:nvPr/>
          </p:nvSpPr>
          <p:spPr bwMode="auto">
            <a:xfrm flipH="1">
              <a:off x="2592" y="3072"/>
              <a:ext cx="9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Rectangle 89"/>
            <p:cNvSpPr>
              <a:spLocks noChangeArrowheads="1"/>
            </p:cNvSpPr>
            <p:nvPr/>
          </p:nvSpPr>
          <p:spPr bwMode="auto">
            <a:xfrm>
              <a:off x="720" y="35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6915" name="Rectangle 90"/>
            <p:cNvSpPr>
              <a:spLocks noChangeArrowheads="1"/>
            </p:cNvSpPr>
            <p:nvPr/>
          </p:nvSpPr>
          <p:spPr bwMode="auto">
            <a:xfrm>
              <a:off x="1056" y="350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Text Box 91"/>
            <p:cNvSpPr txBox="1">
              <a:spLocks noChangeArrowheads="1"/>
            </p:cNvSpPr>
            <p:nvPr/>
          </p:nvSpPr>
          <p:spPr bwMode="auto">
            <a:xfrm>
              <a:off x="4656" y="29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6917" name="Rectangle 92"/>
            <p:cNvSpPr>
              <a:spLocks noChangeArrowheads="1"/>
            </p:cNvSpPr>
            <p:nvPr/>
          </p:nvSpPr>
          <p:spPr bwMode="auto">
            <a:xfrm>
              <a:off x="4176" y="292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36918" name="Line 93"/>
            <p:cNvSpPr>
              <a:spLocks noChangeShapeType="1"/>
            </p:cNvSpPr>
            <p:nvPr/>
          </p:nvSpPr>
          <p:spPr bwMode="auto">
            <a:xfrm>
              <a:off x="3840" y="3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Line 94"/>
            <p:cNvSpPr>
              <a:spLocks noChangeShapeType="1"/>
            </p:cNvSpPr>
            <p:nvPr/>
          </p:nvSpPr>
          <p:spPr bwMode="auto">
            <a:xfrm>
              <a:off x="3360" y="3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Rectangle 95"/>
            <p:cNvSpPr>
              <a:spLocks noChangeArrowheads="1"/>
            </p:cNvSpPr>
            <p:nvPr/>
          </p:nvSpPr>
          <p:spPr bwMode="auto">
            <a:xfrm>
              <a:off x="528" y="32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parent</a:t>
              </a:r>
              <a:endParaRPr lang="en-US" sz="2000" i="1"/>
            </a:p>
          </p:txBody>
        </p:sp>
        <p:sp>
          <p:nvSpPr>
            <p:cNvPr id="36921" name="Rectangle 96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Freeform 97"/>
            <p:cNvSpPr>
              <a:spLocks/>
            </p:cNvSpPr>
            <p:nvPr/>
          </p:nvSpPr>
          <p:spPr bwMode="auto">
            <a:xfrm>
              <a:off x="1152" y="3360"/>
              <a:ext cx="1144" cy="40"/>
            </a:xfrm>
            <a:custGeom>
              <a:avLst/>
              <a:gdLst>
                <a:gd name="T0" fmla="*/ 0 w 1144"/>
                <a:gd name="T1" fmla="*/ 0 h 40"/>
                <a:gd name="T2" fmla="*/ 192 w 1144"/>
                <a:gd name="T3" fmla="*/ 0 h 40"/>
                <a:gd name="T4" fmla="*/ 1144 w 1144"/>
                <a:gd name="T5" fmla="*/ 40 h 40"/>
                <a:gd name="T6" fmla="*/ 0 60000 65536"/>
                <a:gd name="T7" fmla="*/ 0 60000 65536"/>
                <a:gd name="T8" fmla="*/ 0 60000 65536"/>
                <a:gd name="T9" fmla="*/ 0 w 1144"/>
                <a:gd name="T10" fmla="*/ 0 h 40"/>
                <a:gd name="T11" fmla="*/ 1144 w 1144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4" h="40">
                  <a:moveTo>
                    <a:pt x="0" y="0"/>
                  </a:moveTo>
                  <a:lnTo>
                    <a:pt x="192" y="0"/>
                  </a:lnTo>
                  <a:lnTo>
                    <a:pt x="1144" y="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Line 98"/>
            <p:cNvSpPr>
              <a:spLocks noChangeShapeType="1"/>
            </p:cNvSpPr>
            <p:nvPr/>
          </p:nvSpPr>
          <p:spPr bwMode="auto">
            <a:xfrm>
              <a:off x="1152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Text Box 99"/>
            <p:cNvSpPr txBox="1">
              <a:spLocks noChangeArrowheads="1"/>
            </p:cNvSpPr>
            <p:nvPr/>
          </p:nvSpPr>
          <p:spPr bwMode="auto">
            <a:xfrm>
              <a:off x="1968" y="369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6925" name="Line 100"/>
            <p:cNvSpPr>
              <a:spLocks noChangeShapeType="1"/>
            </p:cNvSpPr>
            <p:nvPr/>
          </p:nvSpPr>
          <p:spPr bwMode="auto">
            <a:xfrm flipH="1">
              <a:off x="2256" y="345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Line 101"/>
            <p:cNvSpPr>
              <a:spLocks noChangeShapeType="1"/>
            </p:cNvSpPr>
            <p:nvPr/>
          </p:nvSpPr>
          <p:spPr bwMode="auto">
            <a:xfrm>
              <a:off x="2496" y="38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Line 102"/>
            <p:cNvSpPr>
              <a:spLocks noChangeShapeType="1"/>
            </p:cNvSpPr>
            <p:nvPr/>
          </p:nvSpPr>
          <p:spPr bwMode="auto">
            <a:xfrm>
              <a:off x="2016" y="38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912"/>
            <a:chExt cx="4992" cy="3024"/>
          </a:xfrm>
        </p:grpSpPr>
        <p:sp>
          <p:nvSpPr>
            <p:cNvPr id="36875" name="Rectangle 104"/>
            <p:cNvSpPr>
              <a:spLocks noChangeArrowheads="1"/>
            </p:cNvSpPr>
            <p:nvPr/>
          </p:nvSpPr>
          <p:spPr bwMode="auto">
            <a:xfrm>
              <a:off x="384" y="960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Rectangle 105"/>
            <p:cNvSpPr>
              <a:spLocks noChangeArrowheads="1"/>
            </p:cNvSpPr>
            <p:nvPr/>
          </p:nvSpPr>
          <p:spPr bwMode="auto">
            <a:xfrm>
              <a:off x="384" y="912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insert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into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If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is null, replace the null link from which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was taken by a </a:t>
              </a:r>
              <a:b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		link to a newly-created leaf node with element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elem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, and terminate.</a:t>
              </a:r>
              <a:r>
                <a:rPr lang="en-US" sz="2000">
                  <a:cs typeface="Times New Roman" pitchFamily="18" charset="0"/>
                </a:rPr>
                <a:t/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less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left child.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2.4.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greater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right child.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36877" name="Rectangle 106"/>
            <p:cNvSpPr>
              <a:spLocks noChangeArrowheads="1"/>
            </p:cNvSpPr>
            <p:nvPr/>
          </p:nvSpPr>
          <p:spPr bwMode="auto">
            <a:xfrm>
              <a:off x="720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36878" name="Rectangle 107"/>
            <p:cNvSpPr>
              <a:spLocks noChangeArrowheads="1"/>
            </p:cNvSpPr>
            <p:nvPr/>
          </p:nvSpPr>
          <p:spPr bwMode="auto">
            <a:xfrm>
              <a:off x="1056" y="292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108"/>
            <p:cNvSpPr>
              <a:spLocks noChangeShapeType="1"/>
            </p:cNvSpPr>
            <p:nvPr/>
          </p:nvSpPr>
          <p:spPr bwMode="auto">
            <a:xfrm>
              <a:off x="1152" y="3024"/>
              <a:ext cx="14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Text Box 109"/>
            <p:cNvSpPr txBox="1">
              <a:spLocks noChangeArrowheads="1"/>
            </p:cNvSpPr>
            <p:nvPr/>
          </p:nvSpPr>
          <p:spPr bwMode="auto">
            <a:xfrm>
              <a:off x="1968" y="369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6881" name="Text Box 110"/>
            <p:cNvSpPr txBox="1">
              <a:spLocks noChangeArrowheads="1"/>
            </p:cNvSpPr>
            <p:nvPr/>
          </p:nvSpPr>
          <p:spPr bwMode="auto">
            <a:xfrm>
              <a:off x="2304" y="330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6882" name="Text Box 111"/>
            <p:cNvSpPr txBox="1">
              <a:spLocks noChangeArrowheads="1"/>
            </p:cNvSpPr>
            <p:nvPr/>
          </p:nvSpPr>
          <p:spPr bwMode="auto">
            <a:xfrm>
              <a:off x="2640" y="292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6883" name="Text Box 112"/>
            <p:cNvSpPr txBox="1">
              <a:spLocks noChangeArrowheads="1"/>
            </p:cNvSpPr>
            <p:nvPr/>
          </p:nvSpPr>
          <p:spPr bwMode="auto">
            <a:xfrm>
              <a:off x="3312" y="330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6884" name="Line 113"/>
            <p:cNvSpPr>
              <a:spLocks noChangeShapeType="1"/>
            </p:cNvSpPr>
            <p:nvPr/>
          </p:nvSpPr>
          <p:spPr bwMode="auto">
            <a:xfrm>
              <a:off x="3168" y="307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4"/>
            <p:cNvSpPr>
              <a:spLocks noChangeShapeType="1"/>
            </p:cNvSpPr>
            <p:nvPr/>
          </p:nvSpPr>
          <p:spPr bwMode="auto">
            <a:xfrm flipH="1">
              <a:off x="2256" y="345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15"/>
            <p:cNvSpPr>
              <a:spLocks noChangeShapeType="1"/>
            </p:cNvSpPr>
            <p:nvPr/>
          </p:nvSpPr>
          <p:spPr bwMode="auto">
            <a:xfrm flipH="1">
              <a:off x="2592" y="3072"/>
              <a:ext cx="9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Rectangle 116"/>
            <p:cNvSpPr>
              <a:spLocks noChangeArrowheads="1"/>
            </p:cNvSpPr>
            <p:nvPr/>
          </p:nvSpPr>
          <p:spPr bwMode="auto">
            <a:xfrm>
              <a:off x="720" y="35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36888" name="Rectangle 117"/>
            <p:cNvSpPr>
              <a:spLocks noChangeArrowheads="1"/>
            </p:cNvSpPr>
            <p:nvPr/>
          </p:nvSpPr>
          <p:spPr bwMode="auto">
            <a:xfrm>
              <a:off x="1056" y="350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Text Box 118"/>
            <p:cNvSpPr txBox="1">
              <a:spLocks noChangeArrowheads="1"/>
            </p:cNvSpPr>
            <p:nvPr/>
          </p:nvSpPr>
          <p:spPr bwMode="auto">
            <a:xfrm>
              <a:off x="4656" y="29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6890" name="Rectangle 119"/>
            <p:cNvSpPr>
              <a:spLocks noChangeArrowheads="1"/>
            </p:cNvSpPr>
            <p:nvPr/>
          </p:nvSpPr>
          <p:spPr bwMode="auto">
            <a:xfrm>
              <a:off x="4176" y="292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36891" name="Line 120"/>
            <p:cNvSpPr>
              <a:spLocks noChangeShapeType="1"/>
            </p:cNvSpPr>
            <p:nvPr/>
          </p:nvSpPr>
          <p:spPr bwMode="auto">
            <a:xfrm>
              <a:off x="3840" y="3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21"/>
            <p:cNvSpPr>
              <a:spLocks noChangeShapeType="1"/>
            </p:cNvSpPr>
            <p:nvPr/>
          </p:nvSpPr>
          <p:spPr bwMode="auto">
            <a:xfrm>
              <a:off x="3360" y="3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22"/>
            <p:cNvSpPr>
              <a:spLocks noChangeShapeType="1"/>
            </p:cNvSpPr>
            <p:nvPr/>
          </p:nvSpPr>
          <p:spPr bwMode="auto">
            <a:xfrm>
              <a:off x="2496" y="38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123"/>
            <p:cNvSpPr>
              <a:spLocks noChangeShapeType="1"/>
            </p:cNvSpPr>
            <p:nvPr/>
          </p:nvSpPr>
          <p:spPr bwMode="auto">
            <a:xfrm>
              <a:off x="2016" y="38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Rectangle 124"/>
            <p:cNvSpPr>
              <a:spLocks noChangeArrowheads="1"/>
            </p:cNvSpPr>
            <p:nvPr/>
          </p:nvSpPr>
          <p:spPr bwMode="auto">
            <a:xfrm>
              <a:off x="528" y="32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parent</a:t>
              </a:r>
              <a:endParaRPr lang="en-US" sz="2000" i="1"/>
            </a:p>
          </p:txBody>
        </p:sp>
        <p:sp>
          <p:nvSpPr>
            <p:cNvPr id="36896" name="Rectangle 125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Freeform 126"/>
            <p:cNvSpPr>
              <a:spLocks/>
            </p:cNvSpPr>
            <p:nvPr/>
          </p:nvSpPr>
          <p:spPr bwMode="auto">
            <a:xfrm>
              <a:off x="1152" y="3360"/>
              <a:ext cx="1144" cy="40"/>
            </a:xfrm>
            <a:custGeom>
              <a:avLst/>
              <a:gdLst>
                <a:gd name="T0" fmla="*/ 0 w 1144"/>
                <a:gd name="T1" fmla="*/ 0 h 40"/>
                <a:gd name="T2" fmla="*/ 192 w 1144"/>
                <a:gd name="T3" fmla="*/ 0 h 40"/>
                <a:gd name="T4" fmla="*/ 1144 w 1144"/>
                <a:gd name="T5" fmla="*/ 40 h 40"/>
                <a:gd name="T6" fmla="*/ 0 60000 65536"/>
                <a:gd name="T7" fmla="*/ 0 60000 65536"/>
                <a:gd name="T8" fmla="*/ 0 60000 65536"/>
                <a:gd name="T9" fmla="*/ 0 w 1144"/>
                <a:gd name="T10" fmla="*/ 0 h 40"/>
                <a:gd name="T11" fmla="*/ 1144 w 1144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4" h="40">
                  <a:moveTo>
                    <a:pt x="0" y="0"/>
                  </a:moveTo>
                  <a:lnTo>
                    <a:pt x="192" y="0"/>
                  </a:lnTo>
                  <a:lnTo>
                    <a:pt x="1144" y="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127"/>
            <p:cNvSpPr>
              <a:spLocks noChangeShapeType="1"/>
            </p:cNvSpPr>
            <p:nvPr/>
          </p:nvSpPr>
          <p:spPr bwMode="auto">
            <a:xfrm>
              <a:off x="1152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128"/>
            <p:cNvSpPr>
              <a:spLocks noChangeShapeType="1"/>
            </p:cNvSpPr>
            <p:nvPr/>
          </p:nvSpPr>
          <p:spPr bwMode="auto">
            <a:xfrm>
              <a:off x="2832" y="3456"/>
              <a:ext cx="9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Text Box 129"/>
            <p:cNvSpPr txBox="1">
              <a:spLocks noChangeArrowheads="1"/>
            </p:cNvSpPr>
            <p:nvPr/>
          </p:nvSpPr>
          <p:spPr bwMode="auto">
            <a:xfrm>
              <a:off x="2640" y="369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36901" name="Line 130"/>
            <p:cNvSpPr>
              <a:spLocks noChangeShapeType="1"/>
            </p:cNvSpPr>
            <p:nvPr/>
          </p:nvSpPr>
          <p:spPr bwMode="auto">
            <a:xfrm>
              <a:off x="3168" y="384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131"/>
            <p:cNvSpPr>
              <a:spLocks noChangeShapeType="1"/>
            </p:cNvSpPr>
            <p:nvPr/>
          </p:nvSpPr>
          <p:spPr bwMode="auto">
            <a:xfrm>
              <a:off x="2688" y="384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928670"/>
            <a:ext cx="5715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BST insertion (4)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143116"/>
            <a:ext cx="7715304" cy="3786214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sz="2400" b="1" dirty="0" smtClean="0">
                <a:cs typeface="Times New Roman" pitchFamily="18" charset="0"/>
              </a:rPr>
              <a:t>Analysis</a:t>
            </a:r>
            <a:r>
              <a:rPr lang="en-US" sz="2400" dirty="0" smtClean="0">
                <a:cs typeface="Times New Roman" pitchFamily="18" charset="0"/>
              </a:rPr>
              <a:t> (by counting comparisons):</a:t>
            </a:r>
          </a:p>
          <a:p>
            <a:pPr marL="381000" indent="-381000" eaLnBrk="1" hangingPunct="1">
              <a:lnSpc>
                <a:spcPct val="90000"/>
              </a:lnSpc>
              <a:spcBef>
                <a:spcPts val="9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No. of comparisons is the same as for BST search.</a:t>
            </a:r>
            <a:r>
              <a:rPr lang="en-GB" sz="2400" dirty="0" smtClean="0">
                <a:cs typeface="Times New Roman" pitchFamily="18" charset="0"/>
              </a:rPr>
              <a:t> </a:t>
            </a:r>
          </a:p>
          <a:p>
            <a:pPr marL="1181100" lvl="2" indent="-381000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If the BST is </a:t>
            </a:r>
            <a:r>
              <a:rPr lang="en-US" sz="2200" b="1" dirty="0" smtClean="0">
                <a:cs typeface="Times New Roman" pitchFamily="18" charset="0"/>
              </a:rPr>
              <a:t>well-balanced</a:t>
            </a:r>
            <a:r>
              <a:rPr lang="en-US" sz="2200" dirty="0" smtClean="0">
                <a:cs typeface="Times New Roman" pitchFamily="18" charset="0"/>
              </a:rPr>
              <a:t>:</a:t>
            </a:r>
          </a:p>
          <a:p>
            <a:pPr marL="1181100" lvl="2" indent="-381000">
              <a:lnSpc>
                <a:spcPct val="90000"/>
              </a:lnSpc>
              <a:spcBef>
                <a:spcPts val="900"/>
              </a:spcBef>
              <a:buFontTx/>
              <a:buNone/>
            </a:pPr>
            <a:r>
              <a:rPr lang="en-US" sz="2200" dirty="0" smtClean="0">
                <a:cs typeface="Times New Roman" pitchFamily="18" charset="0"/>
              </a:rPr>
              <a:t>	Max. no. of comparisons  =  floor(log</a:t>
            </a:r>
            <a:r>
              <a:rPr lang="en-US" sz="2200" baseline="-30000" dirty="0" smtClean="0">
                <a:cs typeface="Times New Roman" pitchFamily="18" charset="0"/>
              </a:rPr>
              <a:t>2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i="1" dirty="0" smtClean="0">
                <a:cs typeface="Times New Roman" pitchFamily="18" charset="0"/>
              </a:rPr>
              <a:t>n</a:t>
            </a:r>
            <a:r>
              <a:rPr lang="en-US" sz="2200" dirty="0" smtClean="0">
                <a:cs typeface="Times New Roman" pitchFamily="18" charset="0"/>
              </a:rPr>
              <a:t>) + 1</a:t>
            </a:r>
          </a:p>
          <a:p>
            <a:pPr marL="1181100" lvl="2" indent="-381000">
              <a:lnSpc>
                <a:spcPct val="90000"/>
              </a:lnSpc>
              <a:spcBef>
                <a:spcPts val="900"/>
              </a:spcBef>
              <a:buFontTx/>
              <a:buNone/>
            </a:pPr>
            <a:r>
              <a:rPr lang="en-US" sz="2200" dirty="0" smtClean="0">
                <a:cs typeface="Times New Roman" pitchFamily="18" charset="0"/>
              </a:rPr>
              <a:t>	Best-case time complexity is </a:t>
            </a:r>
            <a:r>
              <a:rPr lang="en-US" sz="2200" i="1" dirty="0" smtClean="0">
                <a:cs typeface="Times New Roman" pitchFamily="18" charset="0"/>
              </a:rPr>
              <a:t>O</a:t>
            </a:r>
            <a:r>
              <a:rPr lang="en-US" sz="2200" dirty="0" smtClean="0">
                <a:cs typeface="Times New Roman" pitchFamily="18" charset="0"/>
              </a:rPr>
              <a:t>(log </a:t>
            </a:r>
            <a:r>
              <a:rPr lang="en-US" sz="2200" i="1" dirty="0" smtClean="0">
                <a:cs typeface="Times New Roman" pitchFamily="18" charset="0"/>
              </a:rPr>
              <a:t>n</a:t>
            </a:r>
            <a:r>
              <a:rPr lang="en-US" sz="2200" dirty="0" smtClean="0">
                <a:cs typeface="Times New Roman" pitchFamily="18" charset="0"/>
              </a:rPr>
              <a:t>).</a:t>
            </a:r>
            <a:endParaRPr lang="en-GB" sz="2200" dirty="0" smtClean="0">
              <a:cs typeface="Times New Roman" pitchFamily="18" charset="0"/>
            </a:endParaRPr>
          </a:p>
          <a:p>
            <a:pPr marL="1181100" lvl="2" indent="-381000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If the BST is </a:t>
            </a:r>
            <a:r>
              <a:rPr lang="en-US" sz="2200" b="1" dirty="0" smtClean="0">
                <a:cs typeface="Times New Roman" pitchFamily="18" charset="0"/>
              </a:rPr>
              <a:t>ill-balanced</a:t>
            </a:r>
            <a:r>
              <a:rPr lang="en-US" sz="2200" dirty="0" smtClean="0">
                <a:cs typeface="Times New Roman" pitchFamily="18" charset="0"/>
              </a:rPr>
              <a:t>:</a:t>
            </a:r>
          </a:p>
          <a:p>
            <a:pPr marL="1181100" lvl="2" indent="-381000">
              <a:lnSpc>
                <a:spcPct val="90000"/>
              </a:lnSpc>
              <a:spcBef>
                <a:spcPts val="900"/>
              </a:spcBef>
              <a:buFontTx/>
              <a:buNone/>
            </a:pPr>
            <a:r>
              <a:rPr lang="en-US" sz="2200" dirty="0" smtClean="0">
                <a:cs typeface="Times New Roman" pitchFamily="18" charset="0"/>
              </a:rPr>
              <a:t>	Max. no. of comparisons  =  </a:t>
            </a:r>
            <a:r>
              <a:rPr lang="en-US" sz="2200" i="1" dirty="0" smtClean="0">
                <a:cs typeface="Times New Roman" pitchFamily="18" charset="0"/>
              </a:rPr>
              <a:t>n</a:t>
            </a:r>
            <a:endParaRPr lang="en-US" sz="2200" dirty="0" smtClean="0">
              <a:cs typeface="Times New Roman" pitchFamily="18" charset="0"/>
            </a:endParaRPr>
          </a:p>
          <a:p>
            <a:pPr marL="1181100" lvl="2" indent="-381000">
              <a:lnSpc>
                <a:spcPct val="90000"/>
              </a:lnSpc>
              <a:spcBef>
                <a:spcPts val="900"/>
              </a:spcBef>
              <a:buFontTx/>
              <a:buNone/>
            </a:pPr>
            <a:r>
              <a:rPr lang="en-US" sz="2200" dirty="0" smtClean="0">
                <a:cs typeface="Times New Roman" pitchFamily="18" charset="0"/>
              </a:rPr>
              <a:t>	Worst-case time complexity is </a:t>
            </a:r>
            <a:r>
              <a:rPr lang="en-US" sz="2200" i="1" dirty="0" smtClean="0">
                <a:cs typeface="Times New Roman" pitchFamily="18" charset="0"/>
              </a:rPr>
              <a:t>O</a:t>
            </a:r>
            <a:r>
              <a:rPr lang="en-US" sz="2200" dirty="0" smtClean="0">
                <a:cs typeface="Times New Roman" pitchFamily="18" charset="0"/>
              </a:rPr>
              <a:t>(</a:t>
            </a:r>
            <a:r>
              <a:rPr lang="en-US" sz="2200" i="1" dirty="0" smtClean="0">
                <a:cs typeface="Times New Roman" pitchFamily="18" charset="0"/>
              </a:rPr>
              <a:t>n</a:t>
            </a:r>
            <a:r>
              <a:rPr lang="en-US" sz="2200" dirty="0" smtClean="0">
                <a:cs typeface="Times New Roman" pitchFamily="18" charset="0"/>
              </a:rPr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92B4A9-9732-4F9B-BFE8-C14BFF5352E6}" type="slidenum">
              <a:rPr lang="en-AU"/>
              <a:pPr>
                <a:defRPr/>
              </a:pPr>
              <a:t>36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6324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Build a BSTs in practice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132856"/>
            <a:ext cx="8215370" cy="3939350"/>
          </a:xfrm>
        </p:spPr>
        <p:txBody>
          <a:bodyPr/>
          <a:lstStyle/>
          <a:p>
            <a:pPr marL="381000" indent="-381000" eaLnBrk="1" hangingPunct="1"/>
            <a:r>
              <a:rPr lang="en-US" sz="2800" dirty="0" smtClean="0">
                <a:cs typeface="Times New Roman" pitchFamily="18" charset="0"/>
              </a:rPr>
              <a:t>Started with an empty BST</a:t>
            </a:r>
          </a:p>
          <a:p>
            <a:pPr marL="381000" indent="-381000" eaLnBrk="1" hangingPunct="1"/>
            <a:r>
              <a:rPr lang="en-US" sz="2800" dirty="0" smtClean="0">
                <a:cs typeface="Times New Roman" pitchFamily="18" charset="0"/>
              </a:rPr>
              <a:t>Whether a BST is well-balanced or ill-balanced depends on the order of insertions.</a:t>
            </a:r>
          </a:p>
          <a:p>
            <a:pPr marL="781050" lvl="1" indent="-381000" eaLnBrk="1" hangingPunct="1"/>
            <a:r>
              <a:rPr lang="en-US" sz="2400" dirty="0" smtClean="0">
                <a:cs typeface="Times New Roman" pitchFamily="18" charset="0"/>
              </a:rPr>
              <a:t>If the inserted elements are randomly ordered, the BST will probably be reasonably well-balanced (or close to balanced)</a:t>
            </a:r>
          </a:p>
          <a:p>
            <a:pPr marL="781050" lvl="1" indent="-381000" eaLnBrk="1" hangingPunct="1"/>
            <a:r>
              <a:rPr lang="en-US" sz="2400" dirty="0" smtClean="0">
                <a:cs typeface="Times New Roman" pitchFamily="18" charset="0"/>
              </a:rPr>
              <a:t>If the inserted elements happen to be in ascending (or descending) order, the BST will be extremely ill-balanced.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7365819-C6AE-4DF4-8391-FBF802464E15}" type="slidenum">
              <a:rPr lang="en-AU"/>
              <a:pPr>
                <a:defRPr/>
              </a:pPr>
              <a:t>37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7848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Example: successive insertions (1)</a:t>
            </a:r>
          </a:p>
        </p:txBody>
      </p:sp>
      <p:sp>
        <p:nvSpPr>
          <p:cNvPr id="39942" name="Rectangle 8"/>
          <p:cNvSpPr>
            <a:spLocks noGrp="1" noChangeArrowheads="1"/>
          </p:cNvSpPr>
          <p:nvPr>
            <p:ph idx="1"/>
          </p:nvPr>
        </p:nvSpPr>
        <p:spPr>
          <a:xfrm>
            <a:off x="0" y="2000240"/>
            <a:ext cx="8786842" cy="609600"/>
          </a:xfrm>
        </p:spPr>
        <p:txBody>
          <a:bodyPr/>
          <a:lstStyle/>
          <a:p>
            <a:pPr marL="381000" indent="-381000" eaLnBrk="1" hangingPunct="1"/>
            <a:r>
              <a:rPr lang="en-US" sz="2400" dirty="0" smtClean="0">
                <a:cs typeface="Times New Roman" pitchFamily="18" charset="0"/>
              </a:rPr>
              <a:t>Animation (inserting ‘lion’, ‘fox’, ‘rat’, ‘cat’, ‘pig’, ‘dog’, ‘tiger’):</a:t>
            </a:r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3143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4A7A85-7F43-4578-A677-E9E9575DBC1F}" type="slidenum">
              <a:rPr lang="en-AU"/>
              <a:pPr>
                <a:defRPr/>
              </a:pPr>
              <a:t>38</a:t>
            </a:fld>
            <a:endParaRPr lang="en-AU" dirty="0"/>
          </a:p>
        </p:txBody>
      </p:sp>
      <p:grpSp>
        <p:nvGrpSpPr>
          <p:cNvPr id="39940" name="Group 2"/>
          <p:cNvGrpSpPr>
            <a:grpSpLocks/>
          </p:cNvGrpSpPr>
          <p:nvPr/>
        </p:nvGrpSpPr>
        <p:grpSpPr bwMode="auto">
          <a:xfrm>
            <a:off x="2133600" y="3048000"/>
            <a:ext cx="5486400" cy="2971800"/>
            <a:chOff x="912" y="288"/>
            <a:chExt cx="3456" cy="1872"/>
          </a:xfrm>
        </p:grpSpPr>
        <p:sp>
          <p:nvSpPr>
            <p:cNvPr id="40062" name="Rectangle 3"/>
            <p:cNvSpPr>
              <a:spLocks noChangeArrowheads="1"/>
            </p:cNvSpPr>
            <p:nvPr/>
          </p:nvSpPr>
          <p:spPr bwMode="auto">
            <a:xfrm>
              <a:off x="912" y="288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912" y="288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Initially: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200" y="72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5" name="Line 6"/>
            <p:cNvSpPr>
              <a:spLocks noChangeShapeType="1"/>
            </p:cNvSpPr>
            <p:nvPr/>
          </p:nvSpPr>
          <p:spPr bwMode="auto">
            <a:xfrm>
              <a:off x="1296" y="8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3600" y="3048000"/>
            <a:ext cx="5486400" cy="2971800"/>
            <a:chOff x="912" y="2256"/>
            <a:chExt cx="3456" cy="1872"/>
          </a:xfrm>
        </p:grpSpPr>
        <p:sp>
          <p:nvSpPr>
            <p:cNvPr id="40055" name="Rectangle 10"/>
            <p:cNvSpPr>
              <a:spLocks noChangeArrowheads="1"/>
            </p:cNvSpPr>
            <p:nvPr/>
          </p:nvSpPr>
          <p:spPr bwMode="auto">
            <a:xfrm>
              <a:off x="912" y="2256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6" name="Rectangle 11"/>
            <p:cNvSpPr>
              <a:spLocks noChangeArrowheads="1"/>
            </p:cNvSpPr>
            <p:nvPr/>
          </p:nvSpPr>
          <p:spPr bwMode="auto">
            <a:xfrm>
              <a:off x="912" y="2256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‘lion’: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0057" name="Rectangle 12"/>
            <p:cNvSpPr>
              <a:spLocks noChangeArrowheads="1"/>
            </p:cNvSpPr>
            <p:nvPr/>
          </p:nvSpPr>
          <p:spPr bwMode="auto">
            <a:xfrm>
              <a:off x="1200" y="269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8" name="Line 13"/>
            <p:cNvSpPr>
              <a:spLocks noChangeShapeType="1"/>
            </p:cNvSpPr>
            <p:nvPr/>
          </p:nvSpPr>
          <p:spPr bwMode="auto">
            <a:xfrm>
              <a:off x="1296" y="2790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9" name="Text Box 14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0060" name="Line 15"/>
            <p:cNvSpPr>
              <a:spLocks noChangeShapeType="1"/>
            </p:cNvSpPr>
            <p:nvPr/>
          </p:nvSpPr>
          <p:spPr bwMode="auto">
            <a:xfrm>
              <a:off x="2640" y="28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1" name="Line 16"/>
            <p:cNvSpPr>
              <a:spLocks noChangeShapeType="1"/>
            </p:cNvSpPr>
            <p:nvPr/>
          </p:nvSpPr>
          <p:spPr bwMode="auto">
            <a:xfrm>
              <a:off x="3120" y="28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133600" y="3048000"/>
            <a:ext cx="5486400" cy="2971800"/>
            <a:chOff x="912" y="288"/>
            <a:chExt cx="3456" cy="1872"/>
          </a:xfrm>
        </p:grpSpPr>
        <p:sp>
          <p:nvSpPr>
            <p:cNvPr id="40045" name="Rectangle 18"/>
            <p:cNvSpPr>
              <a:spLocks noChangeArrowheads="1"/>
            </p:cNvSpPr>
            <p:nvPr/>
          </p:nvSpPr>
          <p:spPr bwMode="auto">
            <a:xfrm>
              <a:off x="912" y="288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6" name="Rectangle 19"/>
            <p:cNvSpPr>
              <a:spLocks noChangeArrowheads="1"/>
            </p:cNvSpPr>
            <p:nvPr/>
          </p:nvSpPr>
          <p:spPr bwMode="auto">
            <a:xfrm>
              <a:off x="912" y="288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‘fox’: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0047" name="Rectangle 20"/>
            <p:cNvSpPr>
              <a:spLocks noChangeArrowheads="1"/>
            </p:cNvSpPr>
            <p:nvPr/>
          </p:nvSpPr>
          <p:spPr bwMode="auto">
            <a:xfrm>
              <a:off x="1200" y="72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8" name="Line 21"/>
            <p:cNvSpPr>
              <a:spLocks noChangeShapeType="1"/>
            </p:cNvSpPr>
            <p:nvPr/>
          </p:nvSpPr>
          <p:spPr bwMode="auto">
            <a:xfrm>
              <a:off x="1296" y="822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9" name="Text Box 22"/>
            <p:cNvSpPr txBox="1">
              <a:spLocks noChangeArrowheads="1"/>
            </p:cNvSpPr>
            <p:nvPr/>
          </p:nvSpPr>
          <p:spPr bwMode="auto">
            <a:xfrm>
              <a:off x="2256" y="110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40050" name="Line 23"/>
            <p:cNvSpPr>
              <a:spLocks noChangeShapeType="1"/>
            </p:cNvSpPr>
            <p:nvPr/>
          </p:nvSpPr>
          <p:spPr bwMode="auto">
            <a:xfrm>
              <a:off x="2784" y="12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1" name="Text Box 24"/>
            <p:cNvSpPr txBox="1">
              <a:spLocks noChangeArrowheads="1"/>
            </p:cNvSpPr>
            <p:nvPr/>
          </p:nvSpPr>
          <p:spPr bwMode="auto">
            <a:xfrm>
              <a:off x="2592" y="7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0052" name="Line 25"/>
            <p:cNvSpPr>
              <a:spLocks noChangeShapeType="1"/>
            </p:cNvSpPr>
            <p:nvPr/>
          </p:nvSpPr>
          <p:spPr bwMode="auto">
            <a:xfrm flipH="1">
              <a:off x="2544" y="87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3" name="Line 26"/>
            <p:cNvSpPr>
              <a:spLocks noChangeShapeType="1"/>
            </p:cNvSpPr>
            <p:nvPr/>
          </p:nvSpPr>
          <p:spPr bwMode="auto">
            <a:xfrm>
              <a:off x="2304" y="12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4" name="Line 27"/>
            <p:cNvSpPr>
              <a:spLocks noChangeShapeType="1"/>
            </p:cNvSpPr>
            <p:nvPr/>
          </p:nvSpPr>
          <p:spPr bwMode="auto">
            <a:xfrm>
              <a:off x="3120" y="86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133600" y="3048000"/>
            <a:ext cx="5486400" cy="2971800"/>
            <a:chOff x="912" y="2256"/>
            <a:chExt cx="3456" cy="1872"/>
          </a:xfrm>
        </p:grpSpPr>
        <p:sp>
          <p:nvSpPr>
            <p:cNvPr id="40032" name="Rectangle 29"/>
            <p:cNvSpPr>
              <a:spLocks noChangeArrowheads="1"/>
            </p:cNvSpPr>
            <p:nvPr/>
          </p:nvSpPr>
          <p:spPr bwMode="auto">
            <a:xfrm>
              <a:off x="912" y="2256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3" name="Rectangle 30"/>
            <p:cNvSpPr>
              <a:spLocks noChangeArrowheads="1"/>
            </p:cNvSpPr>
            <p:nvPr/>
          </p:nvSpPr>
          <p:spPr bwMode="auto">
            <a:xfrm>
              <a:off x="912" y="2256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‘rat’: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0034" name="Rectangle 31"/>
            <p:cNvSpPr>
              <a:spLocks noChangeArrowheads="1"/>
            </p:cNvSpPr>
            <p:nvPr/>
          </p:nvSpPr>
          <p:spPr bwMode="auto">
            <a:xfrm>
              <a:off x="1200" y="269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5" name="Line 32"/>
            <p:cNvSpPr>
              <a:spLocks noChangeShapeType="1"/>
            </p:cNvSpPr>
            <p:nvPr/>
          </p:nvSpPr>
          <p:spPr bwMode="auto">
            <a:xfrm>
              <a:off x="1296" y="2790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6" name="Text Box 33"/>
            <p:cNvSpPr txBox="1">
              <a:spLocks noChangeArrowheads="1"/>
            </p:cNvSpPr>
            <p:nvPr/>
          </p:nvSpPr>
          <p:spPr bwMode="auto">
            <a:xfrm>
              <a:off x="2256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40037" name="Line 34"/>
            <p:cNvSpPr>
              <a:spLocks noChangeShapeType="1"/>
            </p:cNvSpPr>
            <p:nvPr/>
          </p:nvSpPr>
          <p:spPr bwMode="auto">
            <a:xfrm>
              <a:off x="2784" y="32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8" name="Text Box 35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0039" name="Text Box 36"/>
            <p:cNvSpPr txBox="1">
              <a:spLocks noChangeArrowheads="1"/>
            </p:cNvSpPr>
            <p:nvPr/>
          </p:nvSpPr>
          <p:spPr bwMode="auto">
            <a:xfrm>
              <a:off x="3264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40040" name="Line 37"/>
            <p:cNvSpPr>
              <a:spLocks noChangeShapeType="1"/>
            </p:cNvSpPr>
            <p:nvPr/>
          </p:nvSpPr>
          <p:spPr bwMode="auto">
            <a:xfrm>
              <a:off x="3120" y="283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1" name="Line 38"/>
            <p:cNvSpPr>
              <a:spLocks noChangeShapeType="1"/>
            </p:cNvSpPr>
            <p:nvPr/>
          </p:nvSpPr>
          <p:spPr bwMode="auto">
            <a:xfrm flipH="1">
              <a:off x="2544" y="283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" name="Line 39"/>
            <p:cNvSpPr>
              <a:spLocks noChangeShapeType="1"/>
            </p:cNvSpPr>
            <p:nvPr/>
          </p:nvSpPr>
          <p:spPr bwMode="auto">
            <a:xfrm>
              <a:off x="3792" y="32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" name="Line 40"/>
            <p:cNvSpPr>
              <a:spLocks noChangeShapeType="1"/>
            </p:cNvSpPr>
            <p:nvPr/>
          </p:nvSpPr>
          <p:spPr bwMode="auto">
            <a:xfrm>
              <a:off x="2304" y="32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4" name="Line 41"/>
            <p:cNvSpPr>
              <a:spLocks noChangeShapeType="1"/>
            </p:cNvSpPr>
            <p:nvPr/>
          </p:nvSpPr>
          <p:spPr bwMode="auto">
            <a:xfrm>
              <a:off x="3312" y="32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2133600" y="3048000"/>
            <a:ext cx="5486400" cy="2971800"/>
            <a:chOff x="912" y="288"/>
            <a:chExt cx="3456" cy="1872"/>
          </a:xfrm>
        </p:grpSpPr>
        <p:sp>
          <p:nvSpPr>
            <p:cNvPr id="40016" name="Rectangle 43"/>
            <p:cNvSpPr>
              <a:spLocks noChangeArrowheads="1"/>
            </p:cNvSpPr>
            <p:nvPr/>
          </p:nvSpPr>
          <p:spPr bwMode="auto">
            <a:xfrm>
              <a:off x="912" y="288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7" name="Rectangle 44"/>
            <p:cNvSpPr>
              <a:spLocks noChangeArrowheads="1"/>
            </p:cNvSpPr>
            <p:nvPr/>
          </p:nvSpPr>
          <p:spPr bwMode="auto">
            <a:xfrm>
              <a:off x="912" y="288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‘cat’: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0018" name="Rectangle 45"/>
            <p:cNvSpPr>
              <a:spLocks noChangeArrowheads="1"/>
            </p:cNvSpPr>
            <p:nvPr/>
          </p:nvSpPr>
          <p:spPr bwMode="auto">
            <a:xfrm>
              <a:off x="1200" y="72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9" name="Line 46"/>
            <p:cNvSpPr>
              <a:spLocks noChangeShapeType="1"/>
            </p:cNvSpPr>
            <p:nvPr/>
          </p:nvSpPr>
          <p:spPr bwMode="auto">
            <a:xfrm>
              <a:off x="1296" y="822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0" name="Text Box 47"/>
            <p:cNvSpPr txBox="1">
              <a:spLocks noChangeArrowheads="1"/>
            </p:cNvSpPr>
            <p:nvPr/>
          </p:nvSpPr>
          <p:spPr bwMode="auto">
            <a:xfrm>
              <a:off x="1584" y="14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40021" name="Line 48"/>
            <p:cNvSpPr>
              <a:spLocks noChangeShapeType="1"/>
            </p:cNvSpPr>
            <p:nvPr/>
          </p:nvSpPr>
          <p:spPr bwMode="auto">
            <a:xfrm>
              <a:off x="1632" y="16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2" name="Text Box 49"/>
            <p:cNvSpPr txBox="1">
              <a:spLocks noChangeArrowheads="1"/>
            </p:cNvSpPr>
            <p:nvPr/>
          </p:nvSpPr>
          <p:spPr bwMode="auto">
            <a:xfrm>
              <a:off x="2256" y="110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40023" name="Line 50"/>
            <p:cNvSpPr>
              <a:spLocks noChangeShapeType="1"/>
            </p:cNvSpPr>
            <p:nvPr/>
          </p:nvSpPr>
          <p:spPr bwMode="auto">
            <a:xfrm>
              <a:off x="2784" y="12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4" name="Text Box 51"/>
            <p:cNvSpPr txBox="1">
              <a:spLocks noChangeArrowheads="1"/>
            </p:cNvSpPr>
            <p:nvPr/>
          </p:nvSpPr>
          <p:spPr bwMode="auto">
            <a:xfrm>
              <a:off x="2592" y="7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0025" name="Text Box 52"/>
            <p:cNvSpPr txBox="1">
              <a:spLocks noChangeArrowheads="1"/>
            </p:cNvSpPr>
            <p:nvPr/>
          </p:nvSpPr>
          <p:spPr bwMode="auto">
            <a:xfrm>
              <a:off x="3264" y="110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40026" name="Line 53"/>
            <p:cNvSpPr>
              <a:spLocks noChangeShapeType="1"/>
            </p:cNvSpPr>
            <p:nvPr/>
          </p:nvSpPr>
          <p:spPr bwMode="auto">
            <a:xfrm>
              <a:off x="3120" y="87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7" name="Line 54"/>
            <p:cNvSpPr>
              <a:spLocks noChangeShapeType="1"/>
            </p:cNvSpPr>
            <p:nvPr/>
          </p:nvSpPr>
          <p:spPr bwMode="auto">
            <a:xfrm flipH="1">
              <a:off x="1872" y="125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8" name="Line 55"/>
            <p:cNvSpPr>
              <a:spLocks noChangeShapeType="1"/>
            </p:cNvSpPr>
            <p:nvPr/>
          </p:nvSpPr>
          <p:spPr bwMode="auto">
            <a:xfrm flipH="1">
              <a:off x="2544" y="87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9" name="Line 56"/>
            <p:cNvSpPr>
              <a:spLocks noChangeShapeType="1"/>
            </p:cNvSpPr>
            <p:nvPr/>
          </p:nvSpPr>
          <p:spPr bwMode="auto">
            <a:xfrm>
              <a:off x="3792" y="12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0" name="Line 57"/>
            <p:cNvSpPr>
              <a:spLocks noChangeShapeType="1"/>
            </p:cNvSpPr>
            <p:nvPr/>
          </p:nvSpPr>
          <p:spPr bwMode="auto">
            <a:xfrm>
              <a:off x="2112" y="16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1" name="Line 58"/>
            <p:cNvSpPr>
              <a:spLocks noChangeShapeType="1"/>
            </p:cNvSpPr>
            <p:nvPr/>
          </p:nvSpPr>
          <p:spPr bwMode="auto">
            <a:xfrm>
              <a:off x="3312" y="12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2133600" y="3048000"/>
            <a:ext cx="5486400" cy="2971800"/>
            <a:chOff x="912" y="2256"/>
            <a:chExt cx="3456" cy="1872"/>
          </a:xfrm>
        </p:grpSpPr>
        <p:sp>
          <p:nvSpPr>
            <p:cNvPr id="39997" name="Rectangle 60"/>
            <p:cNvSpPr>
              <a:spLocks noChangeArrowheads="1"/>
            </p:cNvSpPr>
            <p:nvPr/>
          </p:nvSpPr>
          <p:spPr bwMode="auto">
            <a:xfrm>
              <a:off x="912" y="2256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Rectangle 61"/>
            <p:cNvSpPr>
              <a:spLocks noChangeArrowheads="1"/>
            </p:cNvSpPr>
            <p:nvPr/>
          </p:nvSpPr>
          <p:spPr bwMode="auto">
            <a:xfrm>
              <a:off x="912" y="2256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‘pig’: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39999" name="Rectangle 62"/>
            <p:cNvSpPr>
              <a:spLocks noChangeArrowheads="1"/>
            </p:cNvSpPr>
            <p:nvPr/>
          </p:nvSpPr>
          <p:spPr bwMode="auto">
            <a:xfrm>
              <a:off x="1200" y="269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Line 63"/>
            <p:cNvSpPr>
              <a:spLocks noChangeShapeType="1"/>
            </p:cNvSpPr>
            <p:nvPr/>
          </p:nvSpPr>
          <p:spPr bwMode="auto">
            <a:xfrm>
              <a:off x="1296" y="2790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1" name="Text Box 64"/>
            <p:cNvSpPr txBox="1">
              <a:spLocks noChangeArrowheads="1"/>
            </p:cNvSpPr>
            <p:nvPr/>
          </p:nvSpPr>
          <p:spPr bwMode="auto">
            <a:xfrm>
              <a:off x="1584" y="345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40002" name="Line 65"/>
            <p:cNvSpPr>
              <a:spLocks noChangeShapeType="1"/>
            </p:cNvSpPr>
            <p:nvPr/>
          </p:nvSpPr>
          <p:spPr bwMode="auto">
            <a:xfrm>
              <a:off x="1632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3" name="Text Box 66"/>
            <p:cNvSpPr txBox="1">
              <a:spLocks noChangeArrowheads="1"/>
            </p:cNvSpPr>
            <p:nvPr/>
          </p:nvSpPr>
          <p:spPr bwMode="auto">
            <a:xfrm>
              <a:off x="2256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40004" name="Line 67"/>
            <p:cNvSpPr>
              <a:spLocks noChangeShapeType="1"/>
            </p:cNvSpPr>
            <p:nvPr/>
          </p:nvSpPr>
          <p:spPr bwMode="auto">
            <a:xfrm>
              <a:off x="2784" y="32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Text Box 68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0006" name="Text Box 69"/>
            <p:cNvSpPr txBox="1">
              <a:spLocks noChangeArrowheads="1"/>
            </p:cNvSpPr>
            <p:nvPr/>
          </p:nvSpPr>
          <p:spPr bwMode="auto">
            <a:xfrm>
              <a:off x="2928" y="345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40007" name="Line 70"/>
            <p:cNvSpPr>
              <a:spLocks noChangeShapeType="1"/>
            </p:cNvSpPr>
            <p:nvPr/>
          </p:nvSpPr>
          <p:spPr bwMode="auto">
            <a:xfrm>
              <a:off x="3456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Line 71"/>
            <p:cNvSpPr>
              <a:spLocks noChangeShapeType="1"/>
            </p:cNvSpPr>
            <p:nvPr/>
          </p:nvSpPr>
          <p:spPr bwMode="auto">
            <a:xfrm>
              <a:off x="2976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9" name="Text Box 72"/>
            <p:cNvSpPr txBox="1">
              <a:spLocks noChangeArrowheads="1"/>
            </p:cNvSpPr>
            <p:nvPr/>
          </p:nvSpPr>
          <p:spPr bwMode="auto">
            <a:xfrm>
              <a:off x="3264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40010" name="Line 73"/>
            <p:cNvSpPr>
              <a:spLocks noChangeShapeType="1"/>
            </p:cNvSpPr>
            <p:nvPr/>
          </p:nvSpPr>
          <p:spPr bwMode="auto">
            <a:xfrm>
              <a:off x="3120" y="283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1" name="Line 74"/>
            <p:cNvSpPr>
              <a:spLocks noChangeShapeType="1"/>
            </p:cNvSpPr>
            <p:nvPr/>
          </p:nvSpPr>
          <p:spPr bwMode="auto">
            <a:xfrm flipH="1">
              <a:off x="3216" y="322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2" name="Line 75"/>
            <p:cNvSpPr>
              <a:spLocks noChangeShapeType="1"/>
            </p:cNvSpPr>
            <p:nvPr/>
          </p:nvSpPr>
          <p:spPr bwMode="auto">
            <a:xfrm flipH="1">
              <a:off x="1872" y="322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3" name="Line 76"/>
            <p:cNvSpPr>
              <a:spLocks noChangeShapeType="1"/>
            </p:cNvSpPr>
            <p:nvPr/>
          </p:nvSpPr>
          <p:spPr bwMode="auto">
            <a:xfrm flipH="1">
              <a:off x="2544" y="283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4" name="Line 77"/>
            <p:cNvSpPr>
              <a:spLocks noChangeShapeType="1"/>
            </p:cNvSpPr>
            <p:nvPr/>
          </p:nvSpPr>
          <p:spPr bwMode="auto">
            <a:xfrm>
              <a:off x="3792" y="32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5" name="Line 78"/>
            <p:cNvSpPr>
              <a:spLocks noChangeShapeType="1"/>
            </p:cNvSpPr>
            <p:nvPr/>
          </p:nvSpPr>
          <p:spPr bwMode="auto">
            <a:xfrm>
              <a:off x="2112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2133600" y="3048000"/>
            <a:ext cx="5486400" cy="2971800"/>
            <a:chOff x="912" y="288"/>
            <a:chExt cx="3456" cy="1872"/>
          </a:xfrm>
        </p:grpSpPr>
        <p:sp>
          <p:nvSpPr>
            <p:cNvPr id="39975" name="Rectangle 80"/>
            <p:cNvSpPr>
              <a:spLocks noChangeArrowheads="1"/>
            </p:cNvSpPr>
            <p:nvPr/>
          </p:nvSpPr>
          <p:spPr bwMode="auto">
            <a:xfrm>
              <a:off x="912" y="288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Rectangle 81"/>
            <p:cNvSpPr>
              <a:spLocks noChangeArrowheads="1"/>
            </p:cNvSpPr>
            <p:nvPr/>
          </p:nvSpPr>
          <p:spPr bwMode="auto">
            <a:xfrm>
              <a:off x="912" y="288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‘dog’: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39977" name="Rectangle 82"/>
            <p:cNvSpPr>
              <a:spLocks noChangeArrowheads="1"/>
            </p:cNvSpPr>
            <p:nvPr/>
          </p:nvSpPr>
          <p:spPr bwMode="auto">
            <a:xfrm>
              <a:off x="1200" y="72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83"/>
            <p:cNvSpPr>
              <a:spLocks noChangeShapeType="1"/>
            </p:cNvSpPr>
            <p:nvPr/>
          </p:nvSpPr>
          <p:spPr bwMode="auto">
            <a:xfrm>
              <a:off x="1296" y="822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Text Box 84"/>
            <p:cNvSpPr txBox="1">
              <a:spLocks noChangeArrowheads="1"/>
            </p:cNvSpPr>
            <p:nvPr/>
          </p:nvSpPr>
          <p:spPr bwMode="auto">
            <a:xfrm>
              <a:off x="1920" y="18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39980" name="Line 85"/>
            <p:cNvSpPr>
              <a:spLocks noChangeShapeType="1"/>
            </p:cNvSpPr>
            <p:nvPr/>
          </p:nvSpPr>
          <p:spPr bwMode="auto">
            <a:xfrm>
              <a:off x="2448" y="20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86"/>
            <p:cNvSpPr>
              <a:spLocks noChangeShapeType="1"/>
            </p:cNvSpPr>
            <p:nvPr/>
          </p:nvSpPr>
          <p:spPr bwMode="auto">
            <a:xfrm>
              <a:off x="1968" y="20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Text Box 87"/>
            <p:cNvSpPr txBox="1">
              <a:spLocks noChangeArrowheads="1"/>
            </p:cNvSpPr>
            <p:nvPr/>
          </p:nvSpPr>
          <p:spPr bwMode="auto">
            <a:xfrm>
              <a:off x="1584" y="14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9983" name="Line 88"/>
            <p:cNvSpPr>
              <a:spLocks noChangeShapeType="1"/>
            </p:cNvSpPr>
            <p:nvPr/>
          </p:nvSpPr>
          <p:spPr bwMode="auto">
            <a:xfrm>
              <a:off x="1632" y="16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Text Box 89"/>
            <p:cNvSpPr txBox="1">
              <a:spLocks noChangeArrowheads="1"/>
            </p:cNvSpPr>
            <p:nvPr/>
          </p:nvSpPr>
          <p:spPr bwMode="auto">
            <a:xfrm>
              <a:off x="2256" y="110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9985" name="Line 90"/>
            <p:cNvSpPr>
              <a:spLocks noChangeShapeType="1"/>
            </p:cNvSpPr>
            <p:nvPr/>
          </p:nvSpPr>
          <p:spPr bwMode="auto">
            <a:xfrm>
              <a:off x="2784" y="12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Text Box 91"/>
            <p:cNvSpPr txBox="1">
              <a:spLocks noChangeArrowheads="1"/>
            </p:cNvSpPr>
            <p:nvPr/>
          </p:nvSpPr>
          <p:spPr bwMode="auto">
            <a:xfrm>
              <a:off x="2592" y="7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9987" name="Text Box 92"/>
            <p:cNvSpPr txBox="1">
              <a:spLocks noChangeArrowheads="1"/>
            </p:cNvSpPr>
            <p:nvPr/>
          </p:nvSpPr>
          <p:spPr bwMode="auto">
            <a:xfrm>
              <a:off x="2928" y="14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9988" name="Line 93"/>
            <p:cNvSpPr>
              <a:spLocks noChangeShapeType="1"/>
            </p:cNvSpPr>
            <p:nvPr/>
          </p:nvSpPr>
          <p:spPr bwMode="auto">
            <a:xfrm>
              <a:off x="3456" y="16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94"/>
            <p:cNvSpPr>
              <a:spLocks noChangeShapeType="1"/>
            </p:cNvSpPr>
            <p:nvPr/>
          </p:nvSpPr>
          <p:spPr bwMode="auto">
            <a:xfrm>
              <a:off x="2976" y="16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Text Box 95"/>
            <p:cNvSpPr txBox="1">
              <a:spLocks noChangeArrowheads="1"/>
            </p:cNvSpPr>
            <p:nvPr/>
          </p:nvSpPr>
          <p:spPr bwMode="auto">
            <a:xfrm>
              <a:off x="3264" y="110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9991" name="Line 96"/>
            <p:cNvSpPr>
              <a:spLocks noChangeShapeType="1"/>
            </p:cNvSpPr>
            <p:nvPr/>
          </p:nvSpPr>
          <p:spPr bwMode="auto">
            <a:xfrm>
              <a:off x="3120" y="87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97"/>
            <p:cNvSpPr>
              <a:spLocks noChangeShapeType="1"/>
            </p:cNvSpPr>
            <p:nvPr/>
          </p:nvSpPr>
          <p:spPr bwMode="auto">
            <a:xfrm flipH="1">
              <a:off x="3216" y="125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98"/>
            <p:cNvSpPr>
              <a:spLocks noChangeShapeType="1"/>
            </p:cNvSpPr>
            <p:nvPr/>
          </p:nvSpPr>
          <p:spPr bwMode="auto">
            <a:xfrm flipH="1">
              <a:off x="1872" y="125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99"/>
            <p:cNvSpPr>
              <a:spLocks noChangeShapeType="1"/>
            </p:cNvSpPr>
            <p:nvPr/>
          </p:nvSpPr>
          <p:spPr bwMode="auto">
            <a:xfrm>
              <a:off x="2112" y="163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100"/>
            <p:cNvSpPr>
              <a:spLocks noChangeShapeType="1"/>
            </p:cNvSpPr>
            <p:nvPr/>
          </p:nvSpPr>
          <p:spPr bwMode="auto">
            <a:xfrm flipH="1">
              <a:off x="2544" y="87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101"/>
            <p:cNvSpPr>
              <a:spLocks noChangeShapeType="1"/>
            </p:cNvSpPr>
            <p:nvPr/>
          </p:nvSpPr>
          <p:spPr bwMode="auto">
            <a:xfrm>
              <a:off x="3792" y="12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02"/>
          <p:cNvGrpSpPr>
            <a:grpSpLocks/>
          </p:cNvGrpSpPr>
          <p:nvPr/>
        </p:nvGrpSpPr>
        <p:grpSpPr bwMode="auto">
          <a:xfrm>
            <a:off x="2133600" y="3048000"/>
            <a:ext cx="5486400" cy="2971800"/>
            <a:chOff x="912" y="2256"/>
            <a:chExt cx="3456" cy="1872"/>
          </a:xfrm>
        </p:grpSpPr>
        <p:sp>
          <p:nvSpPr>
            <p:cNvPr id="39950" name="Rectangle 103"/>
            <p:cNvSpPr>
              <a:spLocks noChangeArrowheads="1"/>
            </p:cNvSpPr>
            <p:nvPr/>
          </p:nvSpPr>
          <p:spPr bwMode="auto">
            <a:xfrm>
              <a:off x="912" y="2256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104"/>
            <p:cNvSpPr>
              <a:spLocks noChangeArrowheads="1"/>
            </p:cNvSpPr>
            <p:nvPr/>
          </p:nvSpPr>
          <p:spPr bwMode="auto">
            <a:xfrm>
              <a:off x="912" y="2256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‘tiger’: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39952" name="Rectangle 105"/>
            <p:cNvSpPr>
              <a:spLocks noChangeArrowheads="1"/>
            </p:cNvSpPr>
            <p:nvPr/>
          </p:nvSpPr>
          <p:spPr bwMode="auto">
            <a:xfrm>
              <a:off x="1200" y="269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106"/>
            <p:cNvSpPr>
              <a:spLocks noChangeShapeType="1"/>
            </p:cNvSpPr>
            <p:nvPr/>
          </p:nvSpPr>
          <p:spPr bwMode="auto">
            <a:xfrm>
              <a:off x="1296" y="2790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Text Box 107"/>
            <p:cNvSpPr txBox="1">
              <a:spLocks noChangeArrowheads="1"/>
            </p:cNvSpPr>
            <p:nvPr/>
          </p:nvSpPr>
          <p:spPr bwMode="auto">
            <a:xfrm>
              <a:off x="1920" y="38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39955" name="Line 108"/>
            <p:cNvSpPr>
              <a:spLocks noChangeShapeType="1"/>
            </p:cNvSpPr>
            <p:nvPr/>
          </p:nvSpPr>
          <p:spPr bwMode="auto">
            <a:xfrm>
              <a:off x="2448" y="398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109"/>
            <p:cNvSpPr>
              <a:spLocks noChangeShapeType="1"/>
            </p:cNvSpPr>
            <p:nvPr/>
          </p:nvSpPr>
          <p:spPr bwMode="auto">
            <a:xfrm>
              <a:off x="1968" y="398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Text Box 110"/>
            <p:cNvSpPr txBox="1">
              <a:spLocks noChangeArrowheads="1"/>
            </p:cNvSpPr>
            <p:nvPr/>
          </p:nvSpPr>
          <p:spPr bwMode="auto">
            <a:xfrm>
              <a:off x="1584" y="345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39958" name="Line 111"/>
            <p:cNvSpPr>
              <a:spLocks noChangeShapeType="1"/>
            </p:cNvSpPr>
            <p:nvPr/>
          </p:nvSpPr>
          <p:spPr bwMode="auto">
            <a:xfrm>
              <a:off x="1632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Text Box 112"/>
            <p:cNvSpPr txBox="1">
              <a:spLocks noChangeArrowheads="1"/>
            </p:cNvSpPr>
            <p:nvPr/>
          </p:nvSpPr>
          <p:spPr bwMode="auto">
            <a:xfrm>
              <a:off x="2256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39960" name="Line 113"/>
            <p:cNvSpPr>
              <a:spLocks noChangeShapeType="1"/>
            </p:cNvSpPr>
            <p:nvPr/>
          </p:nvSpPr>
          <p:spPr bwMode="auto">
            <a:xfrm>
              <a:off x="2784" y="32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Text Box 114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39962" name="Text Box 115"/>
            <p:cNvSpPr txBox="1">
              <a:spLocks noChangeArrowheads="1"/>
            </p:cNvSpPr>
            <p:nvPr/>
          </p:nvSpPr>
          <p:spPr bwMode="auto">
            <a:xfrm>
              <a:off x="2928" y="345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39963" name="Line 116"/>
            <p:cNvSpPr>
              <a:spLocks noChangeShapeType="1"/>
            </p:cNvSpPr>
            <p:nvPr/>
          </p:nvSpPr>
          <p:spPr bwMode="auto">
            <a:xfrm>
              <a:off x="3456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117"/>
            <p:cNvSpPr>
              <a:spLocks noChangeShapeType="1"/>
            </p:cNvSpPr>
            <p:nvPr/>
          </p:nvSpPr>
          <p:spPr bwMode="auto">
            <a:xfrm>
              <a:off x="2976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Text Box 118"/>
            <p:cNvSpPr txBox="1">
              <a:spLocks noChangeArrowheads="1"/>
            </p:cNvSpPr>
            <p:nvPr/>
          </p:nvSpPr>
          <p:spPr bwMode="auto">
            <a:xfrm>
              <a:off x="3264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39966" name="Text Box 119"/>
            <p:cNvSpPr txBox="1">
              <a:spLocks noChangeArrowheads="1"/>
            </p:cNvSpPr>
            <p:nvPr/>
          </p:nvSpPr>
          <p:spPr bwMode="auto">
            <a:xfrm>
              <a:off x="3600" y="345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39967" name="Line 120"/>
            <p:cNvSpPr>
              <a:spLocks noChangeShapeType="1"/>
            </p:cNvSpPr>
            <p:nvPr/>
          </p:nvSpPr>
          <p:spPr bwMode="auto">
            <a:xfrm>
              <a:off x="4128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121"/>
            <p:cNvSpPr>
              <a:spLocks noChangeShapeType="1"/>
            </p:cNvSpPr>
            <p:nvPr/>
          </p:nvSpPr>
          <p:spPr bwMode="auto">
            <a:xfrm>
              <a:off x="3648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Line 122"/>
            <p:cNvSpPr>
              <a:spLocks noChangeShapeType="1"/>
            </p:cNvSpPr>
            <p:nvPr/>
          </p:nvSpPr>
          <p:spPr bwMode="auto">
            <a:xfrm>
              <a:off x="3120" y="283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123"/>
            <p:cNvSpPr>
              <a:spLocks noChangeShapeType="1"/>
            </p:cNvSpPr>
            <p:nvPr/>
          </p:nvSpPr>
          <p:spPr bwMode="auto">
            <a:xfrm>
              <a:off x="3792" y="322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Line 124"/>
            <p:cNvSpPr>
              <a:spLocks noChangeShapeType="1"/>
            </p:cNvSpPr>
            <p:nvPr/>
          </p:nvSpPr>
          <p:spPr bwMode="auto">
            <a:xfrm flipH="1">
              <a:off x="3216" y="322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Line 125"/>
            <p:cNvSpPr>
              <a:spLocks noChangeShapeType="1"/>
            </p:cNvSpPr>
            <p:nvPr/>
          </p:nvSpPr>
          <p:spPr bwMode="auto">
            <a:xfrm flipH="1">
              <a:off x="1872" y="322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126"/>
            <p:cNvSpPr>
              <a:spLocks noChangeShapeType="1"/>
            </p:cNvSpPr>
            <p:nvPr/>
          </p:nvSpPr>
          <p:spPr bwMode="auto">
            <a:xfrm>
              <a:off x="2112" y="360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127"/>
            <p:cNvSpPr>
              <a:spLocks noChangeShapeType="1"/>
            </p:cNvSpPr>
            <p:nvPr/>
          </p:nvSpPr>
          <p:spPr bwMode="auto">
            <a:xfrm flipH="1">
              <a:off x="2544" y="283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928670"/>
            <a:ext cx="8001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Example: successive insertions (2)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905000"/>
            <a:ext cx="8358246" cy="609600"/>
          </a:xfrm>
        </p:spPr>
        <p:txBody>
          <a:bodyPr/>
          <a:lstStyle/>
          <a:p>
            <a:pPr marL="381000" indent="-381000" eaLnBrk="1" hangingPunct="1"/>
            <a:r>
              <a:rPr lang="en-US" sz="2400" dirty="0" smtClean="0">
                <a:cs typeface="Times New Roman" pitchFamily="18" charset="0"/>
              </a:rPr>
              <a:t>Animation (inserting ‘cat’, ‘dog’, ‘fox’, ‘lion’, ‘pig’, ‘rat’):</a:t>
            </a:r>
          </a:p>
        </p:txBody>
      </p:sp>
      <p:sp>
        <p:nvSpPr>
          <p:cNvPr id="10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E66EF8-4AEC-4694-808E-9ACC39451F43}" type="slidenum">
              <a:rPr lang="en-AU"/>
              <a:pPr>
                <a:defRPr/>
              </a:pPr>
              <a:t>39</a:t>
            </a:fld>
            <a:endParaRPr lang="en-AU" dirty="0"/>
          </a:p>
        </p:txBody>
      </p:sp>
      <p:grpSp>
        <p:nvGrpSpPr>
          <p:cNvPr id="40966" name="Group 435"/>
          <p:cNvGrpSpPr>
            <a:grpSpLocks/>
          </p:cNvGrpSpPr>
          <p:nvPr/>
        </p:nvGrpSpPr>
        <p:grpSpPr bwMode="auto">
          <a:xfrm>
            <a:off x="2743200" y="2438400"/>
            <a:ext cx="5486400" cy="3962400"/>
            <a:chOff x="1152" y="1344"/>
            <a:chExt cx="3456" cy="2496"/>
          </a:xfrm>
        </p:grpSpPr>
        <p:sp>
          <p:nvSpPr>
            <p:cNvPr id="41061" name="Rectangle 436"/>
            <p:cNvSpPr>
              <a:spLocks noChangeArrowheads="1"/>
            </p:cNvSpPr>
            <p:nvPr/>
          </p:nvSpPr>
          <p:spPr bwMode="auto">
            <a:xfrm>
              <a:off x="1152" y="1344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" name="Rectangle 437"/>
            <p:cNvSpPr>
              <a:spLocks noChangeArrowheads="1"/>
            </p:cNvSpPr>
            <p:nvPr/>
          </p:nvSpPr>
          <p:spPr bwMode="auto">
            <a:xfrm>
              <a:off x="1152" y="1344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Initially: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1063" name="Rectangle 438"/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4" name="Line 439"/>
            <p:cNvSpPr>
              <a:spLocks noChangeShapeType="1"/>
            </p:cNvSpPr>
            <p:nvPr/>
          </p:nvSpPr>
          <p:spPr bwMode="auto">
            <a:xfrm>
              <a:off x="1536" y="177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40"/>
          <p:cNvGrpSpPr>
            <a:grpSpLocks/>
          </p:cNvGrpSpPr>
          <p:nvPr/>
        </p:nvGrpSpPr>
        <p:grpSpPr bwMode="auto">
          <a:xfrm>
            <a:off x="2743200" y="2438400"/>
            <a:ext cx="5486400" cy="3962400"/>
            <a:chOff x="1152" y="1344"/>
            <a:chExt cx="3456" cy="2496"/>
          </a:xfrm>
        </p:grpSpPr>
        <p:sp>
          <p:nvSpPr>
            <p:cNvPr id="41053" name="Rectangle 441"/>
            <p:cNvSpPr>
              <a:spLocks noChangeArrowheads="1"/>
            </p:cNvSpPr>
            <p:nvPr/>
          </p:nvSpPr>
          <p:spPr bwMode="auto">
            <a:xfrm>
              <a:off x="1152" y="1344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4" name="Rectangle 442"/>
            <p:cNvSpPr>
              <a:spLocks noChangeArrowheads="1"/>
            </p:cNvSpPr>
            <p:nvPr/>
          </p:nvSpPr>
          <p:spPr bwMode="auto">
            <a:xfrm>
              <a:off x="1152" y="1344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‘cat’: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1055" name="Rectangle 443"/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6" name="Text Box 444"/>
            <p:cNvSpPr txBox="1">
              <a:spLocks noChangeArrowheads="1"/>
            </p:cNvSpPr>
            <p:nvPr/>
          </p:nvSpPr>
          <p:spPr bwMode="auto">
            <a:xfrm>
              <a:off x="2208" y="16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grpSp>
          <p:nvGrpSpPr>
            <p:cNvPr id="41057" name="Group 445"/>
            <p:cNvGrpSpPr>
              <a:grpSpLocks/>
            </p:cNvGrpSpPr>
            <p:nvPr/>
          </p:nvGrpSpPr>
          <p:grpSpPr bwMode="auto">
            <a:xfrm>
              <a:off x="2256" y="1818"/>
              <a:ext cx="480" cy="6"/>
              <a:chOff x="2256" y="1818"/>
              <a:chExt cx="480" cy="6"/>
            </a:xfrm>
          </p:grpSpPr>
          <p:sp>
            <p:nvSpPr>
              <p:cNvPr id="41059" name="Line 446"/>
              <p:cNvSpPr>
                <a:spLocks noChangeShapeType="1"/>
              </p:cNvSpPr>
              <p:nvPr/>
            </p:nvSpPr>
            <p:spPr bwMode="auto">
              <a:xfrm>
                <a:off x="2256" y="1818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0" name="Line 447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58" name="Line 448"/>
            <p:cNvSpPr>
              <a:spLocks noChangeShapeType="1"/>
            </p:cNvSpPr>
            <p:nvPr/>
          </p:nvSpPr>
          <p:spPr bwMode="auto">
            <a:xfrm>
              <a:off x="1536" y="177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9"/>
          <p:cNvGrpSpPr>
            <a:grpSpLocks/>
          </p:cNvGrpSpPr>
          <p:nvPr/>
        </p:nvGrpSpPr>
        <p:grpSpPr bwMode="auto">
          <a:xfrm>
            <a:off x="2743200" y="2438400"/>
            <a:ext cx="5486400" cy="3962400"/>
            <a:chOff x="1152" y="1344"/>
            <a:chExt cx="3456" cy="2496"/>
          </a:xfrm>
        </p:grpSpPr>
        <p:sp>
          <p:nvSpPr>
            <p:cNvPr id="41043" name="Rectangle 450"/>
            <p:cNvSpPr>
              <a:spLocks noChangeArrowheads="1"/>
            </p:cNvSpPr>
            <p:nvPr/>
          </p:nvSpPr>
          <p:spPr bwMode="auto">
            <a:xfrm>
              <a:off x="1152" y="1344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4" name="Rectangle 451"/>
            <p:cNvSpPr>
              <a:spLocks noChangeArrowheads="1"/>
            </p:cNvSpPr>
            <p:nvPr/>
          </p:nvSpPr>
          <p:spPr bwMode="auto">
            <a:xfrm>
              <a:off x="1152" y="1344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‘dog’: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1045" name="Rectangle 452"/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6" name="Line 453"/>
            <p:cNvSpPr>
              <a:spLocks noChangeShapeType="1"/>
            </p:cNvSpPr>
            <p:nvPr/>
          </p:nvSpPr>
          <p:spPr bwMode="auto">
            <a:xfrm>
              <a:off x="1536" y="177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7" name="Text Box 454"/>
            <p:cNvSpPr txBox="1">
              <a:spLocks noChangeArrowheads="1"/>
            </p:cNvSpPr>
            <p:nvPr/>
          </p:nvSpPr>
          <p:spPr bwMode="auto">
            <a:xfrm>
              <a:off x="2544" y="20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41048" name="Text Box 455"/>
            <p:cNvSpPr txBox="1">
              <a:spLocks noChangeArrowheads="1"/>
            </p:cNvSpPr>
            <p:nvPr/>
          </p:nvSpPr>
          <p:spPr bwMode="auto">
            <a:xfrm>
              <a:off x="2208" y="16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41049" name="Line 456"/>
            <p:cNvSpPr>
              <a:spLocks noChangeShapeType="1"/>
            </p:cNvSpPr>
            <p:nvPr/>
          </p:nvSpPr>
          <p:spPr bwMode="auto">
            <a:xfrm>
              <a:off x="2256" y="181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0" name="Line 457"/>
            <p:cNvSpPr>
              <a:spLocks noChangeShapeType="1"/>
            </p:cNvSpPr>
            <p:nvPr/>
          </p:nvSpPr>
          <p:spPr bwMode="auto">
            <a:xfrm>
              <a:off x="2736" y="182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1" name="Line 458"/>
            <p:cNvSpPr>
              <a:spLocks noChangeShapeType="1"/>
            </p:cNvSpPr>
            <p:nvPr/>
          </p:nvSpPr>
          <p:spPr bwMode="auto">
            <a:xfrm>
              <a:off x="2592" y="218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2" name="Line 459"/>
            <p:cNvSpPr>
              <a:spLocks noChangeShapeType="1"/>
            </p:cNvSpPr>
            <p:nvPr/>
          </p:nvSpPr>
          <p:spPr bwMode="auto">
            <a:xfrm>
              <a:off x="3072" y="218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60"/>
          <p:cNvGrpSpPr>
            <a:grpSpLocks/>
          </p:cNvGrpSpPr>
          <p:nvPr/>
        </p:nvGrpSpPr>
        <p:grpSpPr bwMode="auto">
          <a:xfrm>
            <a:off x="2743200" y="2438400"/>
            <a:ext cx="5486400" cy="3962400"/>
            <a:chOff x="1152" y="1344"/>
            <a:chExt cx="3456" cy="2496"/>
          </a:xfrm>
        </p:grpSpPr>
        <p:sp>
          <p:nvSpPr>
            <p:cNvPr id="41030" name="Rectangle 461"/>
            <p:cNvSpPr>
              <a:spLocks noChangeArrowheads="1"/>
            </p:cNvSpPr>
            <p:nvPr/>
          </p:nvSpPr>
          <p:spPr bwMode="auto">
            <a:xfrm>
              <a:off x="1152" y="1344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1" name="Rectangle 462"/>
            <p:cNvSpPr>
              <a:spLocks noChangeArrowheads="1"/>
            </p:cNvSpPr>
            <p:nvPr/>
          </p:nvSpPr>
          <p:spPr bwMode="auto">
            <a:xfrm>
              <a:off x="1152" y="1344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‘fox’: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1032" name="Rectangle 463"/>
            <p:cNvSpPr>
              <a:spLocks noChangeArrowheads="1"/>
            </p:cNvSpPr>
            <p:nvPr/>
          </p:nvSpPr>
          <p:spPr bwMode="auto">
            <a:xfrm>
              <a:off x="1440" y="168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3" name="Line 464"/>
            <p:cNvSpPr>
              <a:spLocks noChangeShapeType="1"/>
            </p:cNvSpPr>
            <p:nvPr/>
          </p:nvSpPr>
          <p:spPr bwMode="auto">
            <a:xfrm>
              <a:off x="1536" y="1782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Text Box 465"/>
            <p:cNvSpPr txBox="1">
              <a:spLocks noChangeArrowheads="1"/>
            </p:cNvSpPr>
            <p:nvPr/>
          </p:nvSpPr>
          <p:spPr bwMode="auto">
            <a:xfrm>
              <a:off x="2544" y="206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41035" name="Line 466"/>
            <p:cNvSpPr>
              <a:spLocks noChangeShapeType="1"/>
            </p:cNvSpPr>
            <p:nvPr/>
          </p:nvSpPr>
          <p:spPr bwMode="auto">
            <a:xfrm>
              <a:off x="2592" y="22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6" name="Text Box 467"/>
            <p:cNvSpPr txBox="1">
              <a:spLocks noChangeArrowheads="1"/>
            </p:cNvSpPr>
            <p:nvPr/>
          </p:nvSpPr>
          <p:spPr bwMode="auto">
            <a:xfrm>
              <a:off x="2208" y="168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41037" name="Line 468"/>
            <p:cNvSpPr>
              <a:spLocks noChangeShapeType="1"/>
            </p:cNvSpPr>
            <p:nvPr/>
          </p:nvSpPr>
          <p:spPr bwMode="auto">
            <a:xfrm>
              <a:off x="2256" y="182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8" name="Line 469"/>
            <p:cNvSpPr>
              <a:spLocks noChangeShapeType="1"/>
            </p:cNvSpPr>
            <p:nvPr/>
          </p:nvSpPr>
          <p:spPr bwMode="auto">
            <a:xfrm>
              <a:off x="2736" y="183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9" name="Text Box 470"/>
            <p:cNvSpPr txBox="1">
              <a:spLocks noChangeArrowheads="1"/>
            </p:cNvSpPr>
            <p:nvPr/>
          </p:nvSpPr>
          <p:spPr bwMode="auto">
            <a:xfrm>
              <a:off x="2880" y="24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41040" name="Line 471"/>
            <p:cNvSpPr>
              <a:spLocks noChangeShapeType="1"/>
            </p:cNvSpPr>
            <p:nvPr/>
          </p:nvSpPr>
          <p:spPr bwMode="auto">
            <a:xfrm>
              <a:off x="2928" y="25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1" name="Line 472"/>
            <p:cNvSpPr>
              <a:spLocks noChangeShapeType="1"/>
            </p:cNvSpPr>
            <p:nvPr/>
          </p:nvSpPr>
          <p:spPr bwMode="auto">
            <a:xfrm>
              <a:off x="3072" y="22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2" name="Line 473"/>
            <p:cNvSpPr>
              <a:spLocks noChangeShapeType="1"/>
            </p:cNvSpPr>
            <p:nvPr/>
          </p:nvSpPr>
          <p:spPr bwMode="auto">
            <a:xfrm>
              <a:off x="3408" y="25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74"/>
          <p:cNvGrpSpPr>
            <a:grpSpLocks/>
          </p:cNvGrpSpPr>
          <p:nvPr/>
        </p:nvGrpSpPr>
        <p:grpSpPr bwMode="auto">
          <a:xfrm>
            <a:off x="2743200" y="2438400"/>
            <a:ext cx="5486400" cy="3962400"/>
            <a:chOff x="1152" y="1344"/>
            <a:chExt cx="3456" cy="2496"/>
          </a:xfrm>
        </p:grpSpPr>
        <p:sp>
          <p:nvSpPr>
            <p:cNvPr id="41014" name="Rectangle 475"/>
            <p:cNvSpPr>
              <a:spLocks noChangeArrowheads="1"/>
            </p:cNvSpPr>
            <p:nvPr/>
          </p:nvSpPr>
          <p:spPr bwMode="auto">
            <a:xfrm>
              <a:off x="1152" y="1344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Rectangle 476"/>
            <p:cNvSpPr>
              <a:spLocks noChangeArrowheads="1"/>
            </p:cNvSpPr>
            <p:nvPr/>
          </p:nvSpPr>
          <p:spPr bwMode="auto">
            <a:xfrm>
              <a:off x="1152" y="1344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‘lion’: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1016" name="Rectangle 477"/>
            <p:cNvSpPr>
              <a:spLocks noChangeArrowheads="1"/>
            </p:cNvSpPr>
            <p:nvPr/>
          </p:nvSpPr>
          <p:spPr bwMode="auto">
            <a:xfrm>
              <a:off x="1440" y="169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7" name="Line 478"/>
            <p:cNvSpPr>
              <a:spLocks noChangeShapeType="1"/>
            </p:cNvSpPr>
            <p:nvPr/>
          </p:nvSpPr>
          <p:spPr bwMode="auto">
            <a:xfrm>
              <a:off x="1536" y="178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Text Box 479"/>
            <p:cNvSpPr txBox="1">
              <a:spLocks noChangeArrowheads="1"/>
            </p:cNvSpPr>
            <p:nvPr/>
          </p:nvSpPr>
          <p:spPr bwMode="auto">
            <a:xfrm>
              <a:off x="2544" y="207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41019" name="Line 480"/>
            <p:cNvSpPr>
              <a:spLocks noChangeShapeType="1"/>
            </p:cNvSpPr>
            <p:nvPr/>
          </p:nvSpPr>
          <p:spPr bwMode="auto">
            <a:xfrm>
              <a:off x="2592" y="221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Text Box 481"/>
            <p:cNvSpPr txBox="1">
              <a:spLocks noChangeArrowheads="1"/>
            </p:cNvSpPr>
            <p:nvPr/>
          </p:nvSpPr>
          <p:spPr bwMode="auto">
            <a:xfrm>
              <a:off x="2208" y="168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41021" name="Line 482"/>
            <p:cNvSpPr>
              <a:spLocks noChangeShapeType="1"/>
            </p:cNvSpPr>
            <p:nvPr/>
          </p:nvSpPr>
          <p:spPr bwMode="auto">
            <a:xfrm>
              <a:off x="2256" y="183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483"/>
            <p:cNvSpPr>
              <a:spLocks noChangeShapeType="1"/>
            </p:cNvSpPr>
            <p:nvPr/>
          </p:nvSpPr>
          <p:spPr bwMode="auto">
            <a:xfrm>
              <a:off x="2736" y="183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Text Box 484"/>
            <p:cNvSpPr txBox="1">
              <a:spLocks noChangeArrowheads="1"/>
            </p:cNvSpPr>
            <p:nvPr/>
          </p:nvSpPr>
          <p:spPr bwMode="auto">
            <a:xfrm>
              <a:off x="2880" y="244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41024" name="Line 485"/>
            <p:cNvSpPr>
              <a:spLocks noChangeShapeType="1"/>
            </p:cNvSpPr>
            <p:nvPr/>
          </p:nvSpPr>
          <p:spPr bwMode="auto">
            <a:xfrm>
              <a:off x="2928" y="259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Line 486"/>
            <p:cNvSpPr>
              <a:spLocks noChangeShapeType="1"/>
            </p:cNvSpPr>
            <p:nvPr/>
          </p:nvSpPr>
          <p:spPr bwMode="auto">
            <a:xfrm>
              <a:off x="3072" y="221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Text Box 487"/>
            <p:cNvSpPr txBox="1">
              <a:spLocks noChangeArrowheads="1"/>
            </p:cNvSpPr>
            <p:nvPr/>
          </p:nvSpPr>
          <p:spPr bwMode="auto">
            <a:xfrm>
              <a:off x="3216" y="28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1027" name="Line 488"/>
            <p:cNvSpPr>
              <a:spLocks noChangeShapeType="1"/>
            </p:cNvSpPr>
            <p:nvPr/>
          </p:nvSpPr>
          <p:spPr bwMode="auto">
            <a:xfrm>
              <a:off x="3264" y="297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489"/>
            <p:cNvSpPr>
              <a:spLocks noChangeShapeType="1"/>
            </p:cNvSpPr>
            <p:nvPr/>
          </p:nvSpPr>
          <p:spPr bwMode="auto">
            <a:xfrm>
              <a:off x="3408" y="259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Line 490"/>
            <p:cNvSpPr>
              <a:spLocks noChangeShapeType="1"/>
            </p:cNvSpPr>
            <p:nvPr/>
          </p:nvSpPr>
          <p:spPr bwMode="auto">
            <a:xfrm flipV="1">
              <a:off x="3744" y="296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91"/>
          <p:cNvGrpSpPr>
            <a:grpSpLocks/>
          </p:cNvGrpSpPr>
          <p:nvPr/>
        </p:nvGrpSpPr>
        <p:grpSpPr bwMode="auto">
          <a:xfrm>
            <a:off x="2743200" y="2438400"/>
            <a:ext cx="5486400" cy="3962400"/>
            <a:chOff x="1152" y="1344"/>
            <a:chExt cx="3456" cy="2496"/>
          </a:xfrm>
        </p:grpSpPr>
        <p:sp>
          <p:nvSpPr>
            <p:cNvPr id="40995" name="Rectangle 492"/>
            <p:cNvSpPr>
              <a:spLocks noChangeArrowheads="1"/>
            </p:cNvSpPr>
            <p:nvPr/>
          </p:nvSpPr>
          <p:spPr bwMode="auto">
            <a:xfrm>
              <a:off x="1152" y="1344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Rectangle 493"/>
            <p:cNvSpPr>
              <a:spLocks noChangeArrowheads="1"/>
            </p:cNvSpPr>
            <p:nvPr/>
          </p:nvSpPr>
          <p:spPr bwMode="auto">
            <a:xfrm>
              <a:off x="1152" y="1344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‘pig’: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0997" name="Rectangle 494"/>
            <p:cNvSpPr>
              <a:spLocks noChangeArrowheads="1"/>
            </p:cNvSpPr>
            <p:nvPr/>
          </p:nvSpPr>
          <p:spPr bwMode="auto">
            <a:xfrm>
              <a:off x="1440" y="169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Line 495"/>
            <p:cNvSpPr>
              <a:spLocks noChangeShapeType="1"/>
            </p:cNvSpPr>
            <p:nvPr/>
          </p:nvSpPr>
          <p:spPr bwMode="auto">
            <a:xfrm>
              <a:off x="1536" y="179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Text Box 496"/>
            <p:cNvSpPr txBox="1">
              <a:spLocks noChangeArrowheads="1"/>
            </p:cNvSpPr>
            <p:nvPr/>
          </p:nvSpPr>
          <p:spPr bwMode="auto">
            <a:xfrm>
              <a:off x="2544" y="207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41000" name="Line 497"/>
            <p:cNvSpPr>
              <a:spLocks noChangeShapeType="1"/>
            </p:cNvSpPr>
            <p:nvPr/>
          </p:nvSpPr>
          <p:spPr bwMode="auto">
            <a:xfrm>
              <a:off x="2592" y="222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Text Box 498"/>
            <p:cNvSpPr txBox="1">
              <a:spLocks noChangeArrowheads="1"/>
            </p:cNvSpPr>
            <p:nvPr/>
          </p:nvSpPr>
          <p:spPr bwMode="auto">
            <a:xfrm>
              <a:off x="2208" y="16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41002" name="Line 499"/>
            <p:cNvSpPr>
              <a:spLocks noChangeShapeType="1"/>
            </p:cNvSpPr>
            <p:nvPr/>
          </p:nvSpPr>
          <p:spPr bwMode="auto">
            <a:xfrm>
              <a:off x="2256" y="18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Line 500"/>
            <p:cNvSpPr>
              <a:spLocks noChangeShapeType="1"/>
            </p:cNvSpPr>
            <p:nvPr/>
          </p:nvSpPr>
          <p:spPr bwMode="auto">
            <a:xfrm>
              <a:off x="2736" y="184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Text Box 501"/>
            <p:cNvSpPr txBox="1">
              <a:spLocks noChangeArrowheads="1"/>
            </p:cNvSpPr>
            <p:nvPr/>
          </p:nvSpPr>
          <p:spPr bwMode="auto">
            <a:xfrm>
              <a:off x="2880" y="245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41005" name="Line 502"/>
            <p:cNvSpPr>
              <a:spLocks noChangeShapeType="1"/>
            </p:cNvSpPr>
            <p:nvPr/>
          </p:nvSpPr>
          <p:spPr bwMode="auto">
            <a:xfrm>
              <a:off x="2928" y="259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503"/>
            <p:cNvSpPr>
              <a:spLocks noChangeShapeType="1"/>
            </p:cNvSpPr>
            <p:nvPr/>
          </p:nvSpPr>
          <p:spPr bwMode="auto">
            <a:xfrm>
              <a:off x="3072" y="222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Text Box 504"/>
            <p:cNvSpPr txBox="1">
              <a:spLocks noChangeArrowheads="1"/>
            </p:cNvSpPr>
            <p:nvPr/>
          </p:nvSpPr>
          <p:spPr bwMode="auto">
            <a:xfrm>
              <a:off x="3216" y="283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1008" name="Line 505"/>
            <p:cNvSpPr>
              <a:spLocks noChangeShapeType="1"/>
            </p:cNvSpPr>
            <p:nvPr/>
          </p:nvSpPr>
          <p:spPr bwMode="auto">
            <a:xfrm>
              <a:off x="3264" y="297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506"/>
            <p:cNvSpPr>
              <a:spLocks noChangeShapeType="1"/>
            </p:cNvSpPr>
            <p:nvPr/>
          </p:nvSpPr>
          <p:spPr bwMode="auto">
            <a:xfrm>
              <a:off x="3408" y="259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Text Box 507"/>
            <p:cNvSpPr txBox="1">
              <a:spLocks noChangeArrowheads="1"/>
            </p:cNvSpPr>
            <p:nvPr/>
          </p:nvSpPr>
          <p:spPr bwMode="auto">
            <a:xfrm>
              <a:off x="3552" y="321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41011" name="Line 508"/>
            <p:cNvSpPr>
              <a:spLocks noChangeShapeType="1"/>
            </p:cNvSpPr>
            <p:nvPr/>
          </p:nvSpPr>
          <p:spPr bwMode="auto">
            <a:xfrm>
              <a:off x="3600" y="33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Line 509"/>
            <p:cNvSpPr>
              <a:spLocks noChangeShapeType="1"/>
            </p:cNvSpPr>
            <p:nvPr/>
          </p:nvSpPr>
          <p:spPr bwMode="auto">
            <a:xfrm>
              <a:off x="3744" y="297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Line 510"/>
            <p:cNvSpPr>
              <a:spLocks noChangeShapeType="1"/>
            </p:cNvSpPr>
            <p:nvPr/>
          </p:nvSpPr>
          <p:spPr bwMode="auto">
            <a:xfrm>
              <a:off x="4080" y="33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11"/>
          <p:cNvGrpSpPr>
            <a:grpSpLocks/>
          </p:cNvGrpSpPr>
          <p:nvPr/>
        </p:nvGrpSpPr>
        <p:grpSpPr bwMode="auto">
          <a:xfrm>
            <a:off x="2743200" y="2438400"/>
            <a:ext cx="5486400" cy="3962400"/>
            <a:chOff x="1152" y="1344"/>
            <a:chExt cx="3456" cy="2496"/>
          </a:xfrm>
        </p:grpSpPr>
        <p:sp>
          <p:nvSpPr>
            <p:cNvPr id="40973" name="Rectangle 512"/>
            <p:cNvSpPr>
              <a:spLocks noChangeArrowheads="1"/>
            </p:cNvSpPr>
            <p:nvPr/>
          </p:nvSpPr>
          <p:spPr bwMode="auto">
            <a:xfrm>
              <a:off x="1152" y="1344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Rectangle 513"/>
            <p:cNvSpPr>
              <a:spLocks noChangeArrowheads="1"/>
            </p:cNvSpPr>
            <p:nvPr/>
          </p:nvSpPr>
          <p:spPr bwMode="auto">
            <a:xfrm>
              <a:off x="1152" y="1344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 inserting ‘rat’: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0975" name="Rectangle 514"/>
            <p:cNvSpPr>
              <a:spLocks noChangeArrowheads="1"/>
            </p:cNvSpPr>
            <p:nvPr/>
          </p:nvSpPr>
          <p:spPr bwMode="auto">
            <a:xfrm>
              <a:off x="1440" y="168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Line 515"/>
            <p:cNvSpPr>
              <a:spLocks noChangeShapeType="1"/>
            </p:cNvSpPr>
            <p:nvPr/>
          </p:nvSpPr>
          <p:spPr bwMode="auto">
            <a:xfrm>
              <a:off x="1536" y="1782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Text Box 516"/>
            <p:cNvSpPr txBox="1">
              <a:spLocks noChangeArrowheads="1"/>
            </p:cNvSpPr>
            <p:nvPr/>
          </p:nvSpPr>
          <p:spPr bwMode="auto">
            <a:xfrm>
              <a:off x="2544" y="206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40978" name="Line 517"/>
            <p:cNvSpPr>
              <a:spLocks noChangeShapeType="1"/>
            </p:cNvSpPr>
            <p:nvPr/>
          </p:nvSpPr>
          <p:spPr bwMode="auto">
            <a:xfrm>
              <a:off x="2592" y="22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Text Box 518"/>
            <p:cNvSpPr txBox="1">
              <a:spLocks noChangeArrowheads="1"/>
            </p:cNvSpPr>
            <p:nvPr/>
          </p:nvSpPr>
          <p:spPr bwMode="auto">
            <a:xfrm>
              <a:off x="2208" y="168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40980" name="Line 519"/>
            <p:cNvSpPr>
              <a:spLocks noChangeShapeType="1"/>
            </p:cNvSpPr>
            <p:nvPr/>
          </p:nvSpPr>
          <p:spPr bwMode="auto">
            <a:xfrm>
              <a:off x="2256" y="182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520"/>
            <p:cNvSpPr>
              <a:spLocks noChangeShapeType="1"/>
            </p:cNvSpPr>
            <p:nvPr/>
          </p:nvSpPr>
          <p:spPr bwMode="auto">
            <a:xfrm>
              <a:off x="2736" y="183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Text Box 521"/>
            <p:cNvSpPr txBox="1">
              <a:spLocks noChangeArrowheads="1"/>
            </p:cNvSpPr>
            <p:nvPr/>
          </p:nvSpPr>
          <p:spPr bwMode="auto">
            <a:xfrm>
              <a:off x="2880" y="24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40983" name="Line 522"/>
            <p:cNvSpPr>
              <a:spLocks noChangeShapeType="1"/>
            </p:cNvSpPr>
            <p:nvPr/>
          </p:nvSpPr>
          <p:spPr bwMode="auto">
            <a:xfrm>
              <a:off x="2928" y="25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523"/>
            <p:cNvSpPr>
              <a:spLocks noChangeShapeType="1"/>
            </p:cNvSpPr>
            <p:nvPr/>
          </p:nvSpPr>
          <p:spPr bwMode="auto">
            <a:xfrm>
              <a:off x="3072" y="22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Text Box 524"/>
            <p:cNvSpPr txBox="1">
              <a:spLocks noChangeArrowheads="1"/>
            </p:cNvSpPr>
            <p:nvPr/>
          </p:nvSpPr>
          <p:spPr bwMode="auto">
            <a:xfrm>
              <a:off x="3216" y="28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0986" name="Line 525"/>
            <p:cNvSpPr>
              <a:spLocks noChangeShapeType="1"/>
            </p:cNvSpPr>
            <p:nvPr/>
          </p:nvSpPr>
          <p:spPr bwMode="auto">
            <a:xfrm>
              <a:off x="3264" y="296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526"/>
            <p:cNvSpPr>
              <a:spLocks noChangeShapeType="1"/>
            </p:cNvSpPr>
            <p:nvPr/>
          </p:nvSpPr>
          <p:spPr bwMode="auto">
            <a:xfrm>
              <a:off x="3408" y="258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Text Box 527"/>
            <p:cNvSpPr txBox="1">
              <a:spLocks noChangeArrowheads="1"/>
            </p:cNvSpPr>
            <p:nvPr/>
          </p:nvSpPr>
          <p:spPr bwMode="auto">
            <a:xfrm>
              <a:off x="3552" y="319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40989" name="Line 528"/>
            <p:cNvSpPr>
              <a:spLocks noChangeShapeType="1"/>
            </p:cNvSpPr>
            <p:nvPr/>
          </p:nvSpPr>
          <p:spPr bwMode="auto">
            <a:xfrm>
              <a:off x="3600" y="334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529"/>
            <p:cNvSpPr>
              <a:spLocks noChangeShapeType="1"/>
            </p:cNvSpPr>
            <p:nvPr/>
          </p:nvSpPr>
          <p:spPr bwMode="auto">
            <a:xfrm>
              <a:off x="3744" y="296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Text Box 530"/>
            <p:cNvSpPr txBox="1">
              <a:spLocks noChangeArrowheads="1"/>
            </p:cNvSpPr>
            <p:nvPr/>
          </p:nvSpPr>
          <p:spPr bwMode="auto">
            <a:xfrm>
              <a:off x="3888" y="357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40992" name="Line 531"/>
            <p:cNvSpPr>
              <a:spLocks noChangeShapeType="1"/>
            </p:cNvSpPr>
            <p:nvPr/>
          </p:nvSpPr>
          <p:spPr bwMode="auto">
            <a:xfrm>
              <a:off x="3936" y="372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532"/>
            <p:cNvSpPr>
              <a:spLocks noChangeShapeType="1"/>
            </p:cNvSpPr>
            <p:nvPr/>
          </p:nvSpPr>
          <p:spPr bwMode="auto">
            <a:xfrm>
              <a:off x="4080" y="334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533"/>
            <p:cNvSpPr>
              <a:spLocks noChangeShapeType="1"/>
            </p:cNvSpPr>
            <p:nvPr/>
          </p:nvSpPr>
          <p:spPr bwMode="auto">
            <a:xfrm>
              <a:off x="4416" y="372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928670"/>
            <a:ext cx="54102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trees (1)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857364"/>
            <a:ext cx="8715436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A </a:t>
            </a:r>
            <a:r>
              <a:rPr lang="en-US" sz="2200" b="1" dirty="0" smtClean="0">
                <a:cs typeface="Times New Roman" pitchFamily="18" charset="0"/>
              </a:rPr>
              <a:t>binary tree</a:t>
            </a:r>
            <a:r>
              <a:rPr lang="en-US" sz="2200" dirty="0" smtClean="0">
                <a:cs typeface="Times New Roman" pitchFamily="18" charset="0"/>
              </a:rPr>
              <a:t> consists of a </a:t>
            </a:r>
            <a:r>
              <a:rPr lang="en-US" sz="2200" b="1" dirty="0" smtClean="0">
                <a:cs typeface="Times New Roman" pitchFamily="18" charset="0"/>
              </a:rPr>
              <a:t>header</a:t>
            </a:r>
            <a:r>
              <a:rPr lang="en-US" sz="2200" dirty="0" smtClean="0">
                <a:cs typeface="Times New Roman" pitchFamily="18" charset="0"/>
              </a:rPr>
              <a:t>, plus a number of </a:t>
            </a:r>
            <a:r>
              <a:rPr lang="en-US" sz="2200" b="1" dirty="0" smtClean="0">
                <a:cs typeface="Times New Roman" pitchFamily="18" charset="0"/>
              </a:rPr>
              <a:t>nodes</a:t>
            </a:r>
            <a:r>
              <a:rPr lang="en-US" sz="2200" dirty="0" smtClean="0">
                <a:cs typeface="Times New Roman" pitchFamily="18" charset="0"/>
              </a:rPr>
              <a:t> connected by </a:t>
            </a:r>
            <a:r>
              <a:rPr lang="en-US" sz="2200" b="1" dirty="0" smtClean="0">
                <a:cs typeface="Times New Roman" pitchFamily="18" charset="0"/>
              </a:rPr>
              <a:t>links</a:t>
            </a:r>
            <a:r>
              <a:rPr lang="en-US" sz="2200" dirty="0" smtClean="0">
                <a:cs typeface="Times New Roman" pitchFamily="18" charset="0"/>
              </a:rPr>
              <a:t> in a </a:t>
            </a:r>
            <a:r>
              <a:rPr lang="en-US" sz="2200" i="1" dirty="0" smtClean="0">
                <a:cs typeface="Times New Roman" pitchFamily="18" charset="0"/>
              </a:rPr>
              <a:t>hierarchical</a:t>
            </a:r>
            <a:r>
              <a:rPr lang="en-US" sz="2200" dirty="0" smtClean="0">
                <a:cs typeface="Times New Roman" pitchFamily="18" charset="0"/>
              </a:rPr>
              <a:t> data structure: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The header contains a link to a node designated as the </a:t>
            </a:r>
            <a:r>
              <a:rPr lang="en-US" sz="2200" b="1" dirty="0" smtClean="0">
                <a:cs typeface="Times New Roman" pitchFamily="18" charset="0"/>
              </a:rPr>
              <a:t>root node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(note that the header itself is not a node of the tree).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Each node contains an </a:t>
            </a:r>
            <a:r>
              <a:rPr lang="en-US" sz="2200" b="1" dirty="0" smtClean="0">
                <a:cs typeface="Times New Roman" pitchFamily="18" charset="0"/>
              </a:rPr>
              <a:t>element</a:t>
            </a:r>
            <a:r>
              <a:rPr lang="en-US" sz="2200" dirty="0" smtClean="0">
                <a:cs typeface="Times New Roman" pitchFamily="18" charset="0"/>
              </a:rPr>
              <a:t> (value or object), plus links to at most two other nodes (called its </a:t>
            </a:r>
            <a:r>
              <a:rPr lang="en-US" sz="2200" b="1" i="1" dirty="0" smtClean="0">
                <a:cs typeface="Times New Roman" pitchFamily="18" charset="0"/>
              </a:rPr>
              <a:t>left</a:t>
            </a:r>
            <a:r>
              <a:rPr lang="en-US" sz="2200" b="1" dirty="0" smtClean="0">
                <a:cs typeface="Times New Roman" pitchFamily="18" charset="0"/>
              </a:rPr>
              <a:t> child</a:t>
            </a:r>
            <a:r>
              <a:rPr lang="en-US" sz="2200" dirty="0" smtClean="0">
                <a:cs typeface="Times New Roman" pitchFamily="18" charset="0"/>
              </a:rPr>
              <a:t> and </a:t>
            </a:r>
            <a:r>
              <a:rPr lang="en-US" sz="2200" b="1" i="1" dirty="0" smtClean="0">
                <a:cs typeface="Times New Roman" pitchFamily="18" charset="0"/>
              </a:rPr>
              <a:t>right</a:t>
            </a:r>
            <a:r>
              <a:rPr lang="en-US" sz="2200" b="1" dirty="0" smtClean="0">
                <a:cs typeface="Times New Roman" pitchFamily="18" charset="0"/>
              </a:rPr>
              <a:t> child</a:t>
            </a:r>
            <a:r>
              <a:rPr lang="en-US" sz="2200" dirty="0" smtClean="0">
                <a:cs typeface="Times New Roman" pitchFamily="18" charset="0"/>
              </a:rPr>
              <a:t>).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EDC8AF-C21E-463E-B542-FA29ECE655F5}" type="slidenum">
              <a:rPr lang="en-AU"/>
              <a:pPr>
                <a:defRPr/>
              </a:pPr>
              <a:t>4</a:t>
            </a:fld>
            <a:endParaRPr lang="en-AU"/>
          </a:p>
        </p:txBody>
      </p:sp>
      <p:grpSp>
        <p:nvGrpSpPr>
          <p:cNvPr id="5126" name="Group 202"/>
          <p:cNvGrpSpPr>
            <a:grpSpLocks/>
          </p:cNvGrpSpPr>
          <p:nvPr/>
        </p:nvGrpSpPr>
        <p:grpSpPr bwMode="auto">
          <a:xfrm>
            <a:off x="2500313" y="4286250"/>
            <a:ext cx="4800600" cy="2143125"/>
            <a:chOff x="1536" y="2400"/>
            <a:chExt cx="3024" cy="1350"/>
          </a:xfrm>
        </p:grpSpPr>
        <p:sp>
          <p:nvSpPr>
            <p:cNvPr id="5131" name="Rectangle 155"/>
            <p:cNvSpPr>
              <a:spLocks noChangeArrowheads="1"/>
            </p:cNvSpPr>
            <p:nvPr/>
          </p:nvSpPr>
          <p:spPr bwMode="auto">
            <a:xfrm>
              <a:off x="1536" y="2406"/>
              <a:ext cx="192" cy="192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156"/>
            <p:cNvSpPr>
              <a:spLocks noChangeShapeType="1"/>
            </p:cNvSpPr>
            <p:nvPr/>
          </p:nvSpPr>
          <p:spPr bwMode="auto">
            <a:xfrm>
              <a:off x="1632" y="250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Text Box 158"/>
            <p:cNvSpPr txBox="1">
              <a:spLocks noChangeArrowheads="1"/>
            </p:cNvSpPr>
            <p:nvPr/>
          </p:nvSpPr>
          <p:spPr bwMode="auto">
            <a:xfrm>
              <a:off x="2304" y="31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D</a:t>
              </a:r>
            </a:p>
          </p:txBody>
        </p:sp>
        <p:sp>
          <p:nvSpPr>
            <p:cNvPr id="5134" name="Line 159"/>
            <p:cNvSpPr>
              <a:spLocks noChangeShapeType="1"/>
            </p:cNvSpPr>
            <p:nvPr/>
          </p:nvSpPr>
          <p:spPr bwMode="auto">
            <a:xfrm>
              <a:off x="2832" y="331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60"/>
            <p:cNvSpPr>
              <a:spLocks noChangeShapeType="1"/>
            </p:cNvSpPr>
            <p:nvPr/>
          </p:nvSpPr>
          <p:spPr bwMode="auto">
            <a:xfrm>
              <a:off x="2352" y="331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Text Box 161"/>
            <p:cNvSpPr txBox="1">
              <a:spLocks noChangeArrowheads="1"/>
            </p:cNvSpPr>
            <p:nvPr/>
          </p:nvSpPr>
          <p:spPr bwMode="auto">
            <a:xfrm>
              <a:off x="1968" y="279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B</a:t>
              </a:r>
            </a:p>
          </p:txBody>
        </p:sp>
        <p:sp>
          <p:nvSpPr>
            <p:cNvPr id="5137" name="Line 162"/>
            <p:cNvSpPr>
              <a:spLocks noChangeShapeType="1"/>
            </p:cNvSpPr>
            <p:nvPr/>
          </p:nvSpPr>
          <p:spPr bwMode="auto">
            <a:xfrm>
              <a:off x="2016" y="293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Text Box 165"/>
            <p:cNvSpPr txBox="1">
              <a:spLocks noChangeArrowheads="1"/>
            </p:cNvSpPr>
            <p:nvPr/>
          </p:nvSpPr>
          <p:spPr bwMode="auto">
            <a:xfrm>
              <a:off x="2640" y="2400"/>
              <a:ext cx="576" cy="1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GB" sz="2000" i="1" dirty="0"/>
                <a:t>A</a:t>
              </a:r>
            </a:p>
          </p:txBody>
        </p:sp>
        <p:sp>
          <p:nvSpPr>
            <p:cNvPr id="5139" name="Text Box 166"/>
            <p:cNvSpPr txBox="1">
              <a:spLocks noChangeArrowheads="1"/>
            </p:cNvSpPr>
            <p:nvPr/>
          </p:nvSpPr>
          <p:spPr bwMode="auto">
            <a:xfrm>
              <a:off x="2976" y="316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E</a:t>
              </a:r>
            </a:p>
          </p:txBody>
        </p:sp>
        <p:sp>
          <p:nvSpPr>
            <p:cNvPr id="5140" name="Line 167"/>
            <p:cNvSpPr>
              <a:spLocks noChangeShapeType="1"/>
            </p:cNvSpPr>
            <p:nvPr/>
          </p:nvSpPr>
          <p:spPr bwMode="auto">
            <a:xfrm>
              <a:off x="3504" y="331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168"/>
            <p:cNvSpPr>
              <a:spLocks noChangeShapeType="1"/>
            </p:cNvSpPr>
            <p:nvPr/>
          </p:nvSpPr>
          <p:spPr bwMode="auto">
            <a:xfrm>
              <a:off x="3024" y="331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Text Box 169"/>
            <p:cNvSpPr txBox="1">
              <a:spLocks noChangeArrowheads="1"/>
            </p:cNvSpPr>
            <p:nvPr/>
          </p:nvSpPr>
          <p:spPr bwMode="auto">
            <a:xfrm>
              <a:off x="3312" y="27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C</a:t>
              </a:r>
            </a:p>
          </p:txBody>
        </p:sp>
        <p:sp>
          <p:nvSpPr>
            <p:cNvPr id="5143" name="Text Box 170"/>
            <p:cNvSpPr txBox="1">
              <a:spLocks noChangeArrowheads="1"/>
            </p:cNvSpPr>
            <p:nvPr/>
          </p:nvSpPr>
          <p:spPr bwMode="auto">
            <a:xfrm>
              <a:off x="3648" y="316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F</a:t>
              </a:r>
            </a:p>
          </p:txBody>
        </p:sp>
        <p:sp>
          <p:nvSpPr>
            <p:cNvPr id="5144" name="Line 172"/>
            <p:cNvSpPr>
              <a:spLocks noChangeShapeType="1"/>
            </p:cNvSpPr>
            <p:nvPr/>
          </p:nvSpPr>
          <p:spPr bwMode="auto">
            <a:xfrm>
              <a:off x="3696" y="331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173"/>
            <p:cNvSpPr>
              <a:spLocks noChangeShapeType="1"/>
            </p:cNvSpPr>
            <p:nvPr/>
          </p:nvSpPr>
          <p:spPr bwMode="auto">
            <a:xfrm>
              <a:off x="3168" y="255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174"/>
            <p:cNvSpPr>
              <a:spLocks noChangeShapeType="1"/>
            </p:cNvSpPr>
            <p:nvPr/>
          </p:nvSpPr>
          <p:spPr bwMode="auto">
            <a:xfrm>
              <a:off x="3840" y="293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175"/>
            <p:cNvSpPr>
              <a:spLocks noChangeShapeType="1"/>
            </p:cNvSpPr>
            <p:nvPr/>
          </p:nvSpPr>
          <p:spPr bwMode="auto">
            <a:xfrm flipH="1">
              <a:off x="3264" y="293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177"/>
            <p:cNvSpPr>
              <a:spLocks noChangeShapeType="1"/>
            </p:cNvSpPr>
            <p:nvPr/>
          </p:nvSpPr>
          <p:spPr bwMode="auto">
            <a:xfrm>
              <a:off x="2496" y="294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178"/>
            <p:cNvSpPr>
              <a:spLocks noChangeShapeType="1"/>
            </p:cNvSpPr>
            <p:nvPr/>
          </p:nvSpPr>
          <p:spPr bwMode="auto">
            <a:xfrm flipH="1">
              <a:off x="2256" y="255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Text Box 189"/>
            <p:cNvSpPr txBox="1">
              <a:spLocks noChangeArrowheads="1"/>
            </p:cNvSpPr>
            <p:nvPr/>
          </p:nvSpPr>
          <p:spPr bwMode="auto">
            <a:xfrm>
              <a:off x="3984" y="355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G</a:t>
              </a:r>
            </a:p>
          </p:txBody>
        </p:sp>
        <p:sp>
          <p:nvSpPr>
            <p:cNvPr id="5151" name="Line 190"/>
            <p:cNvSpPr>
              <a:spLocks noChangeShapeType="1"/>
            </p:cNvSpPr>
            <p:nvPr/>
          </p:nvSpPr>
          <p:spPr bwMode="auto">
            <a:xfrm>
              <a:off x="4512" y="36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191"/>
            <p:cNvSpPr>
              <a:spLocks noChangeShapeType="1"/>
            </p:cNvSpPr>
            <p:nvPr/>
          </p:nvSpPr>
          <p:spPr bwMode="auto">
            <a:xfrm>
              <a:off x="4032" y="36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192"/>
            <p:cNvSpPr>
              <a:spLocks noChangeShapeType="1"/>
            </p:cNvSpPr>
            <p:nvPr/>
          </p:nvSpPr>
          <p:spPr bwMode="auto">
            <a:xfrm>
              <a:off x="4176" y="331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AutoShape 152"/>
          <p:cNvSpPr>
            <a:spLocks noChangeArrowheads="1"/>
          </p:cNvSpPr>
          <p:nvPr/>
        </p:nvSpPr>
        <p:spPr bwMode="auto">
          <a:xfrm>
            <a:off x="1214438" y="4786313"/>
            <a:ext cx="914400" cy="304800"/>
          </a:xfrm>
          <a:prstGeom prst="wedgeRectCallout">
            <a:avLst>
              <a:gd name="adj1" fmla="val 89583"/>
              <a:gd name="adj2" fmla="val -175000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header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  <p:sp>
        <p:nvSpPr>
          <p:cNvPr id="5128" name="AutoShape 193"/>
          <p:cNvSpPr>
            <a:spLocks noChangeArrowheads="1"/>
          </p:cNvSpPr>
          <p:nvPr/>
        </p:nvSpPr>
        <p:spPr bwMode="auto">
          <a:xfrm>
            <a:off x="6072188" y="4000500"/>
            <a:ext cx="1143000" cy="304800"/>
          </a:xfrm>
          <a:prstGeom prst="wedgeRectCallout">
            <a:avLst>
              <a:gd name="adj1" fmla="val -128333"/>
              <a:gd name="adj2" fmla="val 87500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root node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  <p:sp>
        <p:nvSpPr>
          <p:cNvPr id="5129" name="AutoShape 194"/>
          <p:cNvSpPr>
            <a:spLocks noChangeArrowheads="1"/>
          </p:cNvSpPr>
          <p:nvPr/>
        </p:nvSpPr>
        <p:spPr bwMode="auto">
          <a:xfrm>
            <a:off x="1500188" y="5786438"/>
            <a:ext cx="1584325" cy="304800"/>
          </a:xfrm>
          <a:prstGeom prst="wedgeRectCallout">
            <a:avLst>
              <a:gd name="adj1" fmla="val 53907"/>
              <a:gd name="adj2" fmla="val -254690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A’s left child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  <p:sp>
        <p:nvSpPr>
          <p:cNvPr id="5130" name="AutoShape 195"/>
          <p:cNvSpPr>
            <a:spLocks noChangeArrowheads="1"/>
          </p:cNvSpPr>
          <p:nvPr/>
        </p:nvSpPr>
        <p:spPr bwMode="auto">
          <a:xfrm>
            <a:off x="6877050" y="5334000"/>
            <a:ext cx="1727200" cy="304800"/>
          </a:xfrm>
          <a:prstGeom prst="wedgeRectCallout">
            <a:avLst>
              <a:gd name="adj1" fmla="val -97060"/>
              <a:gd name="adj2" fmla="val -158333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A’s right child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  <p:bldP spid="5128" grpId="0" animBg="1"/>
      <p:bldP spid="5129" grpId="0" animBg="1"/>
      <p:bldP spid="51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5791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BST deletion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8101042" cy="2362200"/>
          </a:xfrm>
        </p:spPr>
        <p:txBody>
          <a:bodyPr/>
          <a:lstStyle/>
          <a:p>
            <a:pPr marL="381000" indent="-381000" eaLnBrk="1" hangingPunct="1"/>
            <a:r>
              <a:rPr lang="en-US" dirty="0" smtClean="0">
                <a:cs typeface="Times New Roman" pitchFamily="18" charset="0"/>
              </a:rPr>
              <a:t>Three cases to consider:</a:t>
            </a:r>
          </a:p>
          <a:p>
            <a:pPr marL="781050" lvl="1" indent="-381000" eaLnBrk="1" hangingPunct="1"/>
            <a:r>
              <a:rPr lang="en-US" dirty="0" smtClean="0">
                <a:cs typeface="Times New Roman" pitchFamily="18" charset="0"/>
              </a:rPr>
              <a:t>Deleting a </a:t>
            </a:r>
            <a:r>
              <a:rPr lang="en-US" dirty="0" err="1" smtClean="0">
                <a:cs typeface="Times New Roman" pitchFamily="18" charset="0"/>
              </a:rPr>
              <a:t>subtree’s</a:t>
            </a:r>
            <a:r>
              <a:rPr lang="en-US" dirty="0" smtClean="0">
                <a:cs typeface="Times New Roman" pitchFamily="18" charset="0"/>
              </a:rPr>
              <a:t> leftmost element.</a:t>
            </a:r>
          </a:p>
          <a:p>
            <a:pPr marL="781050" lvl="1" indent="-381000" eaLnBrk="1" hangingPunct="1"/>
            <a:r>
              <a:rPr lang="en-US" dirty="0" smtClean="0">
                <a:cs typeface="Times New Roman" pitchFamily="18" charset="0"/>
              </a:rPr>
              <a:t>Deleting a </a:t>
            </a:r>
            <a:r>
              <a:rPr lang="en-US" dirty="0" err="1" smtClean="0">
                <a:cs typeface="Times New Roman" pitchFamily="18" charset="0"/>
              </a:rPr>
              <a:t>subtree’s</a:t>
            </a:r>
            <a:r>
              <a:rPr lang="en-US" dirty="0" smtClean="0">
                <a:cs typeface="Times New Roman" pitchFamily="18" charset="0"/>
              </a:rPr>
              <a:t> topmost element.</a:t>
            </a:r>
          </a:p>
          <a:p>
            <a:pPr marL="781050" lvl="1" indent="-381000" eaLnBrk="1" hangingPunct="1"/>
            <a:r>
              <a:rPr lang="en-US" dirty="0" smtClean="0">
                <a:cs typeface="Times New Roman" pitchFamily="18" charset="0"/>
              </a:rPr>
              <a:t>Deleting an arbitrary given element in a BST.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F2ABF0-DA75-457E-87A7-0054D04D1D71}" type="slidenum">
              <a:rPr lang="en-AU"/>
              <a:pPr>
                <a:defRPr/>
              </a:pPr>
              <a:t>40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71628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leftmost element (1)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2214554"/>
            <a:ext cx="8858280" cy="3429024"/>
          </a:xfrm>
        </p:spPr>
        <p:txBody>
          <a:bodyPr/>
          <a:lstStyle/>
          <a:p>
            <a:pPr marL="457200" indent="-457200" eaLnBrk="1" hangingPunct="1">
              <a:tabLst>
                <a:tab pos="762000" algn="l"/>
                <a:tab pos="1333500" algn="l"/>
                <a:tab pos="2095500" algn="l"/>
              </a:tabLst>
              <a:defRPr/>
            </a:pPr>
            <a:r>
              <a:rPr lang="en-US" sz="2800" b="1" dirty="0" smtClean="0">
                <a:cs typeface="Times New Roman" pitchFamily="18" charset="0"/>
              </a:rPr>
              <a:t>Problem: </a:t>
            </a:r>
            <a:r>
              <a:rPr lang="en-US" sz="2800" dirty="0" smtClean="0">
                <a:cs typeface="Times New Roman" pitchFamily="18" charset="0"/>
              </a:rPr>
              <a:t>Delete the leftmost element in a </a:t>
            </a:r>
            <a:r>
              <a:rPr lang="en-US" sz="2800" dirty="0" err="1" smtClean="0">
                <a:cs typeface="Times New Roman" pitchFamily="18" charset="0"/>
              </a:rPr>
              <a:t>subtree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marL="457200" indent="-457200" eaLnBrk="1" hangingPunct="1">
              <a:tabLst>
                <a:tab pos="762000" algn="l"/>
                <a:tab pos="1333500" algn="l"/>
                <a:tab pos="2095500" algn="l"/>
              </a:tabLst>
              <a:defRPr/>
            </a:pPr>
            <a:r>
              <a:rPr lang="en-US" sz="2800" dirty="0" smtClean="0">
                <a:cs typeface="Times New Roman" pitchFamily="18" charset="0"/>
              </a:rPr>
              <a:t>Two cases to consider:</a:t>
            </a:r>
          </a:p>
          <a:p>
            <a:pPr marL="1130300" lvl="1" indent="-457200" eaLnBrk="1" hangingPunct="1">
              <a:buFont typeface="Wingdings" pitchFamily="2" charset="2"/>
              <a:buAutoNum type="arabicParenR"/>
              <a:tabLst>
                <a:tab pos="762000" algn="l"/>
                <a:tab pos="1333500" algn="l"/>
                <a:tab pos="2095500" algn="l"/>
              </a:tabLst>
              <a:defRPr/>
            </a:pPr>
            <a:r>
              <a:rPr lang="en-US" sz="2600" dirty="0" smtClean="0">
                <a:cs typeface="Times New Roman" pitchFamily="18" charset="0"/>
              </a:rPr>
              <a:t>The </a:t>
            </a:r>
            <a:r>
              <a:rPr lang="en-US" sz="2600" dirty="0" err="1" smtClean="0">
                <a:cs typeface="Times New Roman" pitchFamily="18" charset="0"/>
              </a:rPr>
              <a:t>subtree’s</a:t>
            </a:r>
            <a:r>
              <a:rPr lang="en-US" sz="2600" dirty="0" smtClean="0">
                <a:cs typeface="Times New Roman" pitchFamily="18" charset="0"/>
              </a:rPr>
              <a:t> topmost node has no left child.</a:t>
            </a:r>
          </a:p>
          <a:p>
            <a:pPr marL="1130300" lvl="1" indent="-457200" eaLnBrk="1" hangingPunct="1">
              <a:buFont typeface="Wingdings" pitchFamily="2" charset="2"/>
              <a:buAutoNum type="arabicParenR"/>
              <a:tabLst>
                <a:tab pos="762000" algn="l"/>
                <a:tab pos="1333500" algn="l"/>
                <a:tab pos="2095500" algn="l"/>
              </a:tabLst>
              <a:defRPr/>
            </a:pPr>
            <a:r>
              <a:rPr lang="en-US" sz="2600" dirty="0" smtClean="0">
                <a:cs typeface="Times New Roman" pitchFamily="18" charset="0"/>
              </a:rPr>
              <a:t>The </a:t>
            </a:r>
            <a:r>
              <a:rPr lang="en-US" sz="2600" dirty="0" err="1" smtClean="0">
                <a:cs typeface="Times New Roman" pitchFamily="18" charset="0"/>
              </a:rPr>
              <a:t>subtree’s</a:t>
            </a:r>
            <a:r>
              <a:rPr lang="en-US" sz="2600" dirty="0" smtClean="0">
                <a:cs typeface="Times New Roman" pitchFamily="18" charset="0"/>
              </a:rPr>
              <a:t> topmost node has a left child.</a:t>
            </a:r>
            <a:endParaRPr lang="en-GB" sz="2600" dirty="0" smtClean="0">
              <a:cs typeface="Times New Roman" pitchFamily="18" charset="0"/>
            </a:endParaRPr>
          </a:p>
          <a:p>
            <a:pPr marL="857250" lvl="1" indent="-457200" eaLnBrk="1" hangingPunct="1">
              <a:tabLst>
                <a:tab pos="762000" algn="l"/>
                <a:tab pos="1333500" algn="l"/>
                <a:tab pos="2095500" algn="l"/>
              </a:tabLst>
              <a:defRPr/>
            </a:pPr>
            <a:r>
              <a:rPr lang="en-US" sz="2600" dirty="0" smtClean="0">
                <a:cs typeface="Times New Roman" pitchFamily="18" charset="0"/>
              </a:rPr>
              <a:t>Note: By definition, the leftmost node has no left child.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8FF24A3-8347-4A0E-AFA1-1DA35BF40A8C}" type="slidenum">
              <a:rPr lang="en-AU"/>
              <a:pPr>
                <a:defRPr/>
              </a:pPr>
              <a:t>41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7010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leftmost element (2)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467756" cy="914400"/>
          </a:xfrm>
        </p:spPr>
        <p:txBody>
          <a:bodyPr/>
          <a:lstStyle/>
          <a:p>
            <a:pPr marL="381000" indent="-381000" eaLnBrk="1" hangingPunct="1"/>
            <a:r>
              <a:rPr lang="en-US" sz="2800" dirty="0" smtClean="0">
                <a:cs typeface="Times New Roman" pitchFamily="18" charset="0"/>
              </a:rPr>
              <a:t>Case 1 (topmost node has no left child): </a:t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Discard the topmost node, but retain its right </a:t>
            </a:r>
            <a:r>
              <a:rPr lang="en-US" sz="2400" dirty="0" err="1" smtClean="0">
                <a:cs typeface="Times New Roman" pitchFamily="18" charset="0"/>
              </a:rPr>
              <a:t>subtree</a:t>
            </a:r>
            <a:r>
              <a:rPr lang="en-US" sz="2400" dirty="0" smtClean="0">
                <a:cs typeface="Times New Roman" pitchFamily="18" charset="0"/>
              </a:rPr>
              <a:t>, e.g.: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3143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FC0AA4B-98B4-4991-B90F-F73FA513FD24}" type="slidenum">
              <a:rPr lang="en-AU"/>
              <a:pPr>
                <a:defRPr/>
              </a:pPr>
              <a:t>42</a:t>
            </a:fld>
            <a:endParaRPr lang="en-AU" dirty="0"/>
          </a:p>
        </p:txBody>
      </p:sp>
      <p:grpSp>
        <p:nvGrpSpPr>
          <p:cNvPr id="44038" name="Group 94"/>
          <p:cNvGrpSpPr>
            <a:grpSpLocks/>
          </p:cNvGrpSpPr>
          <p:nvPr/>
        </p:nvGrpSpPr>
        <p:grpSpPr bwMode="auto">
          <a:xfrm>
            <a:off x="3276600" y="2895600"/>
            <a:ext cx="4724400" cy="1533525"/>
            <a:chOff x="1200" y="1248"/>
            <a:chExt cx="2976" cy="966"/>
          </a:xfrm>
        </p:grpSpPr>
        <p:sp>
          <p:nvSpPr>
            <p:cNvPr id="44057" name="Rectangle 95"/>
            <p:cNvSpPr>
              <a:spLocks noChangeArrowheads="1"/>
            </p:cNvSpPr>
            <p:nvPr/>
          </p:nvSpPr>
          <p:spPr bwMode="auto">
            <a:xfrm>
              <a:off x="1200" y="124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Before: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4058" name="Rectangle 96"/>
            <p:cNvSpPr>
              <a:spLocks noChangeArrowheads="1"/>
            </p:cNvSpPr>
            <p:nvPr/>
          </p:nvSpPr>
          <p:spPr bwMode="auto">
            <a:xfrm>
              <a:off x="1824" y="125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9" name="Line 97"/>
            <p:cNvSpPr>
              <a:spLocks noChangeShapeType="1"/>
            </p:cNvSpPr>
            <p:nvPr/>
          </p:nvSpPr>
          <p:spPr bwMode="auto">
            <a:xfrm>
              <a:off x="1920" y="135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Text Box 98"/>
            <p:cNvSpPr txBox="1">
              <a:spLocks noChangeArrowheads="1"/>
            </p:cNvSpPr>
            <p:nvPr/>
          </p:nvSpPr>
          <p:spPr bwMode="auto">
            <a:xfrm>
              <a:off x="2592" y="124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4061" name="Text Box 99"/>
            <p:cNvSpPr txBox="1">
              <a:spLocks noChangeArrowheads="1"/>
            </p:cNvSpPr>
            <p:nvPr/>
          </p:nvSpPr>
          <p:spPr bwMode="auto">
            <a:xfrm>
              <a:off x="2928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44062" name="Line 100"/>
            <p:cNvSpPr>
              <a:spLocks noChangeShapeType="1"/>
            </p:cNvSpPr>
            <p:nvPr/>
          </p:nvSpPr>
          <p:spPr bwMode="auto">
            <a:xfrm>
              <a:off x="3456" y="216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Line 101"/>
            <p:cNvSpPr>
              <a:spLocks noChangeShapeType="1"/>
            </p:cNvSpPr>
            <p:nvPr/>
          </p:nvSpPr>
          <p:spPr bwMode="auto">
            <a:xfrm>
              <a:off x="2976" y="216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Text Box 102"/>
            <p:cNvSpPr txBox="1">
              <a:spLocks noChangeArrowheads="1"/>
            </p:cNvSpPr>
            <p:nvPr/>
          </p:nvSpPr>
          <p:spPr bwMode="auto">
            <a:xfrm>
              <a:off x="3264" y="163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44065" name="Text Box 103"/>
            <p:cNvSpPr txBox="1">
              <a:spLocks noChangeArrowheads="1"/>
            </p:cNvSpPr>
            <p:nvPr/>
          </p:nvSpPr>
          <p:spPr bwMode="auto">
            <a:xfrm>
              <a:off x="3600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44066" name="Line 104"/>
            <p:cNvSpPr>
              <a:spLocks noChangeShapeType="1"/>
            </p:cNvSpPr>
            <p:nvPr/>
          </p:nvSpPr>
          <p:spPr bwMode="auto">
            <a:xfrm>
              <a:off x="4128" y="216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Line 105"/>
            <p:cNvSpPr>
              <a:spLocks noChangeShapeType="1"/>
            </p:cNvSpPr>
            <p:nvPr/>
          </p:nvSpPr>
          <p:spPr bwMode="auto">
            <a:xfrm>
              <a:off x="3648" y="216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Line 106"/>
            <p:cNvSpPr>
              <a:spLocks noChangeShapeType="1"/>
            </p:cNvSpPr>
            <p:nvPr/>
          </p:nvSpPr>
          <p:spPr bwMode="auto">
            <a:xfrm>
              <a:off x="3120" y="139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Line 107"/>
            <p:cNvSpPr>
              <a:spLocks noChangeShapeType="1"/>
            </p:cNvSpPr>
            <p:nvPr/>
          </p:nvSpPr>
          <p:spPr bwMode="auto">
            <a:xfrm>
              <a:off x="3792" y="178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108"/>
            <p:cNvSpPr>
              <a:spLocks noChangeShapeType="1"/>
            </p:cNvSpPr>
            <p:nvPr/>
          </p:nvSpPr>
          <p:spPr bwMode="auto">
            <a:xfrm flipH="1">
              <a:off x="3216" y="178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109"/>
            <p:cNvSpPr>
              <a:spLocks noChangeShapeType="1"/>
            </p:cNvSpPr>
            <p:nvPr/>
          </p:nvSpPr>
          <p:spPr bwMode="auto">
            <a:xfrm>
              <a:off x="2640" y="139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3276600" y="4886325"/>
            <a:ext cx="4724400" cy="1533525"/>
            <a:chOff x="720" y="2592"/>
            <a:chExt cx="2976" cy="966"/>
          </a:xfrm>
        </p:grpSpPr>
        <p:sp>
          <p:nvSpPr>
            <p:cNvPr id="44042" name="Rectangle 111"/>
            <p:cNvSpPr>
              <a:spLocks noChangeArrowheads="1"/>
            </p:cNvSpPr>
            <p:nvPr/>
          </p:nvSpPr>
          <p:spPr bwMode="auto">
            <a:xfrm>
              <a:off x="720" y="259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4043" name="Rectangle 112"/>
            <p:cNvSpPr>
              <a:spLocks noChangeArrowheads="1"/>
            </p:cNvSpPr>
            <p:nvPr/>
          </p:nvSpPr>
          <p:spPr bwMode="auto">
            <a:xfrm>
              <a:off x="1344" y="259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Text Box 113"/>
            <p:cNvSpPr txBox="1">
              <a:spLocks noChangeArrowheads="1"/>
            </p:cNvSpPr>
            <p:nvPr/>
          </p:nvSpPr>
          <p:spPr bwMode="auto">
            <a:xfrm>
              <a:off x="2112" y="2592"/>
              <a:ext cx="576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4045" name="Text Box 114"/>
            <p:cNvSpPr txBox="1">
              <a:spLocks noChangeArrowheads="1"/>
            </p:cNvSpPr>
            <p:nvPr/>
          </p:nvSpPr>
          <p:spPr bwMode="auto">
            <a:xfrm>
              <a:off x="2448" y="336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44046" name="Line 115"/>
            <p:cNvSpPr>
              <a:spLocks noChangeShapeType="1"/>
            </p:cNvSpPr>
            <p:nvPr/>
          </p:nvSpPr>
          <p:spPr bwMode="auto">
            <a:xfrm>
              <a:off x="2976" y="35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Line 116"/>
            <p:cNvSpPr>
              <a:spLocks noChangeShapeType="1"/>
            </p:cNvSpPr>
            <p:nvPr/>
          </p:nvSpPr>
          <p:spPr bwMode="auto">
            <a:xfrm>
              <a:off x="2496" y="35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Text Box 117"/>
            <p:cNvSpPr txBox="1">
              <a:spLocks noChangeArrowheads="1"/>
            </p:cNvSpPr>
            <p:nvPr/>
          </p:nvSpPr>
          <p:spPr bwMode="auto">
            <a:xfrm>
              <a:off x="2784" y="297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44049" name="Text Box 118"/>
            <p:cNvSpPr txBox="1">
              <a:spLocks noChangeArrowheads="1"/>
            </p:cNvSpPr>
            <p:nvPr/>
          </p:nvSpPr>
          <p:spPr bwMode="auto">
            <a:xfrm>
              <a:off x="3120" y="336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44050" name="Line 119"/>
            <p:cNvSpPr>
              <a:spLocks noChangeShapeType="1"/>
            </p:cNvSpPr>
            <p:nvPr/>
          </p:nvSpPr>
          <p:spPr bwMode="auto">
            <a:xfrm>
              <a:off x="3648" y="35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Line 120"/>
            <p:cNvSpPr>
              <a:spLocks noChangeShapeType="1"/>
            </p:cNvSpPr>
            <p:nvPr/>
          </p:nvSpPr>
          <p:spPr bwMode="auto">
            <a:xfrm>
              <a:off x="3168" y="35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Line 121"/>
            <p:cNvSpPr>
              <a:spLocks noChangeShapeType="1"/>
            </p:cNvSpPr>
            <p:nvPr/>
          </p:nvSpPr>
          <p:spPr bwMode="auto">
            <a:xfrm>
              <a:off x="2640" y="274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122"/>
            <p:cNvSpPr>
              <a:spLocks noChangeShapeType="1"/>
            </p:cNvSpPr>
            <p:nvPr/>
          </p:nvSpPr>
          <p:spPr bwMode="auto">
            <a:xfrm>
              <a:off x="3312" y="312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Line 123"/>
            <p:cNvSpPr>
              <a:spLocks noChangeShapeType="1"/>
            </p:cNvSpPr>
            <p:nvPr/>
          </p:nvSpPr>
          <p:spPr bwMode="auto">
            <a:xfrm flipH="1">
              <a:off x="2736" y="312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Line 124"/>
            <p:cNvSpPr>
              <a:spLocks noChangeShapeType="1"/>
            </p:cNvSpPr>
            <p:nvPr/>
          </p:nvSpPr>
          <p:spPr bwMode="auto">
            <a:xfrm>
              <a:off x="2160" y="27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Line 125"/>
            <p:cNvSpPr>
              <a:spLocks noChangeShapeType="1"/>
            </p:cNvSpPr>
            <p:nvPr/>
          </p:nvSpPr>
          <p:spPr bwMode="auto">
            <a:xfrm>
              <a:off x="1440" y="2688"/>
              <a:ext cx="13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0" name="AutoShape 126"/>
          <p:cNvSpPr>
            <a:spLocks noChangeArrowheads="1"/>
          </p:cNvSpPr>
          <p:nvPr/>
        </p:nvSpPr>
        <p:spPr bwMode="auto">
          <a:xfrm>
            <a:off x="7358082" y="4786322"/>
            <a:ext cx="990600" cy="381000"/>
          </a:xfrm>
          <a:prstGeom prst="wedgeRectCallout">
            <a:avLst>
              <a:gd name="adj1" fmla="val -140386"/>
              <a:gd name="adj2" fmla="val 6667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dirty="0">
                <a:solidFill>
                  <a:srgbClr val="008000"/>
                </a:solidFill>
              </a:rPr>
              <a:t>garbage</a:t>
            </a:r>
            <a:endParaRPr lang="en-GB" sz="2000" dirty="0">
              <a:solidFill>
                <a:srgbClr val="008000"/>
              </a:solidFill>
              <a:cs typeface="Times New Roman" pitchFamily="18" charset="0"/>
            </a:endParaRPr>
          </a:p>
        </p:txBody>
      </p:sp>
      <p:sp>
        <p:nvSpPr>
          <p:cNvPr id="44041" name="AutoShape 128"/>
          <p:cNvSpPr>
            <a:spLocks noChangeArrowheads="1"/>
          </p:cNvSpPr>
          <p:nvPr/>
        </p:nvSpPr>
        <p:spPr bwMode="auto">
          <a:xfrm>
            <a:off x="3581400" y="3676650"/>
            <a:ext cx="990600" cy="609600"/>
          </a:xfrm>
          <a:prstGeom prst="wedgeRectCallout">
            <a:avLst>
              <a:gd name="adj1" fmla="val 137819"/>
              <a:gd name="adj2" fmla="val -116667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008000"/>
                </a:solidFill>
              </a:rPr>
              <a:t>leftmost node</a:t>
            </a:r>
            <a:endParaRPr lang="en-GB" sz="2000">
              <a:solidFill>
                <a:srgbClr val="008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928670"/>
            <a:ext cx="7010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leftmost element (3)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857364"/>
            <a:ext cx="8929718" cy="914400"/>
          </a:xfrm>
        </p:spPr>
        <p:txBody>
          <a:bodyPr/>
          <a:lstStyle/>
          <a:p>
            <a:pPr marL="381000" indent="-381000" eaLnBrk="1" hangingPunct="1"/>
            <a:r>
              <a:rPr lang="en-US" sz="2800" dirty="0" smtClean="0">
                <a:cs typeface="Times New Roman" pitchFamily="18" charset="0"/>
              </a:rPr>
              <a:t>Case 2 (topmost node has a left child): </a:t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Link the leftmost node’s parent to the leftmost node’s right child. e.g.: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871257-42BB-4C88-BE05-F96BE50B1BC6}" type="slidenum">
              <a:rPr lang="en-AU"/>
              <a:pPr>
                <a:defRPr/>
              </a:pPr>
              <a:t>43</a:t>
            </a:fld>
            <a:endParaRPr lang="en-AU" dirty="0"/>
          </a:p>
        </p:txBody>
      </p:sp>
      <p:grpSp>
        <p:nvGrpSpPr>
          <p:cNvPr id="45062" name="Group 249"/>
          <p:cNvGrpSpPr>
            <a:grpSpLocks/>
          </p:cNvGrpSpPr>
          <p:nvPr/>
        </p:nvGrpSpPr>
        <p:grpSpPr bwMode="auto">
          <a:xfrm>
            <a:off x="1524000" y="3048000"/>
            <a:ext cx="6248400" cy="1533525"/>
            <a:chOff x="720" y="1290"/>
            <a:chExt cx="3936" cy="966"/>
          </a:xfrm>
        </p:grpSpPr>
        <p:sp>
          <p:nvSpPr>
            <p:cNvPr id="45087" name="Rectangle 215"/>
            <p:cNvSpPr>
              <a:spLocks noChangeArrowheads="1"/>
            </p:cNvSpPr>
            <p:nvPr/>
          </p:nvSpPr>
          <p:spPr bwMode="auto">
            <a:xfrm>
              <a:off x="720" y="129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Before: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5088" name="Rectangle 216"/>
            <p:cNvSpPr>
              <a:spLocks noChangeArrowheads="1"/>
            </p:cNvSpPr>
            <p:nvPr/>
          </p:nvSpPr>
          <p:spPr bwMode="auto">
            <a:xfrm>
              <a:off x="1344" y="12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Line 217"/>
            <p:cNvSpPr>
              <a:spLocks noChangeShapeType="1"/>
            </p:cNvSpPr>
            <p:nvPr/>
          </p:nvSpPr>
          <p:spPr bwMode="auto">
            <a:xfrm>
              <a:off x="1440" y="1392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Text Box 221"/>
            <p:cNvSpPr txBox="1">
              <a:spLocks noChangeArrowheads="1"/>
            </p:cNvSpPr>
            <p:nvPr/>
          </p:nvSpPr>
          <p:spPr bwMode="auto">
            <a:xfrm>
              <a:off x="1728" y="168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45091" name="Line 222"/>
            <p:cNvSpPr>
              <a:spLocks noChangeShapeType="1"/>
            </p:cNvSpPr>
            <p:nvPr/>
          </p:nvSpPr>
          <p:spPr bwMode="auto">
            <a:xfrm>
              <a:off x="1776" y="182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Text Box 223"/>
            <p:cNvSpPr txBox="1">
              <a:spLocks noChangeArrowheads="1"/>
            </p:cNvSpPr>
            <p:nvPr/>
          </p:nvSpPr>
          <p:spPr bwMode="auto">
            <a:xfrm>
              <a:off x="2400" y="20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45093" name="Text Box 224"/>
            <p:cNvSpPr txBox="1">
              <a:spLocks noChangeArrowheads="1"/>
            </p:cNvSpPr>
            <p:nvPr/>
          </p:nvSpPr>
          <p:spPr bwMode="auto">
            <a:xfrm>
              <a:off x="3072" y="129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5094" name="Text Box 225"/>
            <p:cNvSpPr txBox="1">
              <a:spLocks noChangeArrowheads="1"/>
            </p:cNvSpPr>
            <p:nvPr/>
          </p:nvSpPr>
          <p:spPr bwMode="auto">
            <a:xfrm>
              <a:off x="3408" y="20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45095" name="Line 226"/>
            <p:cNvSpPr>
              <a:spLocks noChangeShapeType="1"/>
            </p:cNvSpPr>
            <p:nvPr/>
          </p:nvSpPr>
          <p:spPr bwMode="auto">
            <a:xfrm>
              <a:off x="3936" y="220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Line 227"/>
            <p:cNvSpPr>
              <a:spLocks noChangeShapeType="1"/>
            </p:cNvSpPr>
            <p:nvPr/>
          </p:nvSpPr>
          <p:spPr bwMode="auto">
            <a:xfrm>
              <a:off x="3456" y="220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Text Box 228"/>
            <p:cNvSpPr txBox="1">
              <a:spLocks noChangeArrowheads="1"/>
            </p:cNvSpPr>
            <p:nvPr/>
          </p:nvSpPr>
          <p:spPr bwMode="auto">
            <a:xfrm>
              <a:off x="3744" y="16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45098" name="Text Box 229"/>
            <p:cNvSpPr txBox="1">
              <a:spLocks noChangeArrowheads="1"/>
            </p:cNvSpPr>
            <p:nvPr/>
          </p:nvSpPr>
          <p:spPr bwMode="auto">
            <a:xfrm>
              <a:off x="4080" y="20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45099" name="Line 230"/>
            <p:cNvSpPr>
              <a:spLocks noChangeShapeType="1"/>
            </p:cNvSpPr>
            <p:nvPr/>
          </p:nvSpPr>
          <p:spPr bwMode="auto">
            <a:xfrm>
              <a:off x="4608" y="220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231"/>
            <p:cNvSpPr>
              <a:spLocks noChangeShapeType="1"/>
            </p:cNvSpPr>
            <p:nvPr/>
          </p:nvSpPr>
          <p:spPr bwMode="auto">
            <a:xfrm>
              <a:off x="4128" y="220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Line 232"/>
            <p:cNvSpPr>
              <a:spLocks noChangeShapeType="1"/>
            </p:cNvSpPr>
            <p:nvPr/>
          </p:nvSpPr>
          <p:spPr bwMode="auto">
            <a:xfrm>
              <a:off x="3600" y="144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Line 233"/>
            <p:cNvSpPr>
              <a:spLocks noChangeShapeType="1"/>
            </p:cNvSpPr>
            <p:nvPr/>
          </p:nvSpPr>
          <p:spPr bwMode="auto">
            <a:xfrm>
              <a:off x="4272" y="182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Line 234"/>
            <p:cNvSpPr>
              <a:spLocks noChangeShapeType="1"/>
            </p:cNvSpPr>
            <p:nvPr/>
          </p:nvSpPr>
          <p:spPr bwMode="auto">
            <a:xfrm flipH="1">
              <a:off x="3696" y="182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4" name="Line 236"/>
            <p:cNvSpPr>
              <a:spLocks noChangeShapeType="1"/>
            </p:cNvSpPr>
            <p:nvPr/>
          </p:nvSpPr>
          <p:spPr bwMode="auto">
            <a:xfrm>
              <a:off x="2256" y="18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Line 237"/>
            <p:cNvSpPr>
              <a:spLocks noChangeShapeType="1"/>
            </p:cNvSpPr>
            <p:nvPr/>
          </p:nvSpPr>
          <p:spPr bwMode="auto">
            <a:xfrm flipH="1">
              <a:off x="2064" y="1440"/>
              <a:ext cx="105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Line 219"/>
            <p:cNvSpPr>
              <a:spLocks noChangeShapeType="1"/>
            </p:cNvSpPr>
            <p:nvPr/>
          </p:nvSpPr>
          <p:spPr bwMode="auto">
            <a:xfrm>
              <a:off x="2928" y="22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7" name="Line 220"/>
            <p:cNvSpPr>
              <a:spLocks noChangeShapeType="1"/>
            </p:cNvSpPr>
            <p:nvPr/>
          </p:nvSpPr>
          <p:spPr bwMode="auto">
            <a:xfrm>
              <a:off x="2448" y="22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3" name="AutoShape 242"/>
          <p:cNvSpPr>
            <a:spLocks noChangeArrowheads="1"/>
          </p:cNvSpPr>
          <p:nvPr/>
        </p:nvSpPr>
        <p:spPr bwMode="auto">
          <a:xfrm>
            <a:off x="1447800" y="5724525"/>
            <a:ext cx="990600" cy="381000"/>
          </a:xfrm>
          <a:prstGeom prst="wedgeRectCallout">
            <a:avLst>
              <a:gd name="adj1" fmla="val 108333"/>
              <a:gd name="adj2" fmla="val -60000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008000"/>
                </a:solidFill>
              </a:rPr>
              <a:t>garbage</a:t>
            </a:r>
            <a:endParaRPr lang="en-GB" sz="2000">
              <a:solidFill>
                <a:srgbClr val="008000"/>
              </a:solidFill>
              <a:cs typeface="Times New Roman" pitchFamily="18" charset="0"/>
            </a:endParaRPr>
          </a:p>
        </p:txBody>
      </p:sp>
      <p:grpSp>
        <p:nvGrpSpPr>
          <p:cNvPr id="3" name="Group 250"/>
          <p:cNvGrpSpPr>
            <a:grpSpLocks/>
          </p:cNvGrpSpPr>
          <p:nvPr/>
        </p:nvGrpSpPr>
        <p:grpSpPr bwMode="auto">
          <a:xfrm>
            <a:off x="1524000" y="4886325"/>
            <a:ext cx="6248400" cy="1533525"/>
            <a:chOff x="720" y="2934"/>
            <a:chExt cx="3936" cy="966"/>
          </a:xfrm>
        </p:grpSpPr>
        <p:sp>
          <p:nvSpPr>
            <p:cNvPr id="45066" name="Rectangle 187"/>
            <p:cNvSpPr>
              <a:spLocks noChangeArrowheads="1"/>
            </p:cNvSpPr>
            <p:nvPr/>
          </p:nvSpPr>
          <p:spPr bwMode="auto">
            <a:xfrm>
              <a:off x="720" y="293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5067" name="Rectangle 188"/>
            <p:cNvSpPr>
              <a:spLocks noChangeArrowheads="1"/>
            </p:cNvSpPr>
            <p:nvPr/>
          </p:nvSpPr>
          <p:spPr bwMode="auto">
            <a:xfrm>
              <a:off x="1344" y="294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189"/>
            <p:cNvSpPr>
              <a:spLocks noChangeShapeType="1"/>
            </p:cNvSpPr>
            <p:nvPr/>
          </p:nvSpPr>
          <p:spPr bwMode="auto">
            <a:xfrm>
              <a:off x="1440" y="3036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Text Box 193"/>
            <p:cNvSpPr txBox="1">
              <a:spLocks noChangeArrowheads="1"/>
            </p:cNvSpPr>
            <p:nvPr/>
          </p:nvSpPr>
          <p:spPr bwMode="auto">
            <a:xfrm>
              <a:off x="1728" y="3324"/>
              <a:ext cx="576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45070" name="Line 194"/>
            <p:cNvSpPr>
              <a:spLocks noChangeShapeType="1"/>
            </p:cNvSpPr>
            <p:nvPr/>
          </p:nvSpPr>
          <p:spPr bwMode="auto">
            <a:xfrm>
              <a:off x="1776" y="34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Text Box 196"/>
            <p:cNvSpPr txBox="1">
              <a:spLocks noChangeArrowheads="1"/>
            </p:cNvSpPr>
            <p:nvPr/>
          </p:nvSpPr>
          <p:spPr bwMode="auto">
            <a:xfrm>
              <a:off x="3072" y="293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5072" name="Text Box 197"/>
            <p:cNvSpPr txBox="1">
              <a:spLocks noChangeArrowheads="1"/>
            </p:cNvSpPr>
            <p:nvPr/>
          </p:nvSpPr>
          <p:spPr bwMode="auto">
            <a:xfrm>
              <a:off x="3408" y="370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45073" name="Line 198"/>
            <p:cNvSpPr>
              <a:spLocks noChangeShapeType="1"/>
            </p:cNvSpPr>
            <p:nvPr/>
          </p:nvSpPr>
          <p:spPr bwMode="auto">
            <a:xfrm>
              <a:off x="3936" y="384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199"/>
            <p:cNvSpPr>
              <a:spLocks noChangeShapeType="1"/>
            </p:cNvSpPr>
            <p:nvPr/>
          </p:nvSpPr>
          <p:spPr bwMode="auto">
            <a:xfrm>
              <a:off x="3456" y="384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Text Box 200"/>
            <p:cNvSpPr txBox="1">
              <a:spLocks noChangeArrowheads="1"/>
            </p:cNvSpPr>
            <p:nvPr/>
          </p:nvSpPr>
          <p:spPr bwMode="auto">
            <a:xfrm>
              <a:off x="3744" y="331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45076" name="Text Box 201"/>
            <p:cNvSpPr txBox="1">
              <a:spLocks noChangeArrowheads="1"/>
            </p:cNvSpPr>
            <p:nvPr/>
          </p:nvSpPr>
          <p:spPr bwMode="auto">
            <a:xfrm>
              <a:off x="4080" y="370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45077" name="Line 202"/>
            <p:cNvSpPr>
              <a:spLocks noChangeShapeType="1"/>
            </p:cNvSpPr>
            <p:nvPr/>
          </p:nvSpPr>
          <p:spPr bwMode="auto">
            <a:xfrm>
              <a:off x="4608" y="384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Line 203"/>
            <p:cNvSpPr>
              <a:spLocks noChangeShapeType="1"/>
            </p:cNvSpPr>
            <p:nvPr/>
          </p:nvSpPr>
          <p:spPr bwMode="auto">
            <a:xfrm>
              <a:off x="4128" y="384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Line 204"/>
            <p:cNvSpPr>
              <a:spLocks noChangeShapeType="1"/>
            </p:cNvSpPr>
            <p:nvPr/>
          </p:nvSpPr>
          <p:spPr bwMode="auto">
            <a:xfrm>
              <a:off x="3600" y="308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Line 205"/>
            <p:cNvSpPr>
              <a:spLocks noChangeShapeType="1"/>
            </p:cNvSpPr>
            <p:nvPr/>
          </p:nvSpPr>
          <p:spPr bwMode="auto">
            <a:xfrm>
              <a:off x="4272" y="346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Line 206"/>
            <p:cNvSpPr>
              <a:spLocks noChangeShapeType="1"/>
            </p:cNvSpPr>
            <p:nvPr/>
          </p:nvSpPr>
          <p:spPr bwMode="auto">
            <a:xfrm flipH="1">
              <a:off x="3696" y="346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Line 208"/>
            <p:cNvSpPr>
              <a:spLocks noChangeShapeType="1"/>
            </p:cNvSpPr>
            <p:nvPr/>
          </p:nvSpPr>
          <p:spPr bwMode="auto">
            <a:xfrm>
              <a:off x="2256" y="346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Line 209"/>
            <p:cNvSpPr>
              <a:spLocks noChangeShapeType="1"/>
            </p:cNvSpPr>
            <p:nvPr/>
          </p:nvSpPr>
          <p:spPr bwMode="auto">
            <a:xfrm flipH="1">
              <a:off x="2688" y="3084"/>
              <a:ext cx="432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Text Box 245"/>
            <p:cNvSpPr txBox="1">
              <a:spLocks noChangeArrowheads="1"/>
            </p:cNvSpPr>
            <p:nvPr/>
          </p:nvSpPr>
          <p:spPr bwMode="auto">
            <a:xfrm>
              <a:off x="2400" y="370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45085" name="Line 246"/>
            <p:cNvSpPr>
              <a:spLocks noChangeShapeType="1"/>
            </p:cNvSpPr>
            <p:nvPr/>
          </p:nvSpPr>
          <p:spPr bwMode="auto">
            <a:xfrm>
              <a:off x="2928" y="38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Line 247"/>
            <p:cNvSpPr>
              <a:spLocks noChangeShapeType="1"/>
            </p:cNvSpPr>
            <p:nvPr/>
          </p:nvSpPr>
          <p:spPr bwMode="auto">
            <a:xfrm>
              <a:off x="2448" y="385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5" name="AutoShape 251"/>
          <p:cNvSpPr>
            <a:spLocks noChangeArrowheads="1"/>
          </p:cNvSpPr>
          <p:nvPr/>
        </p:nvSpPr>
        <p:spPr bwMode="auto">
          <a:xfrm>
            <a:off x="1447800" y="3905250"/>
            <a:ext cx="990600" cy="609600"/>
          </a:xfrm>
          <a:prstGeom prst="wedgeRectCallout">
            <a:avLst>
              <a:gd name="adj1" fmla="val 108333"/>
              <a:gd name="adj2" fmla="val -56250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008000"/>
                </a:solidFill>
              </a:rPr>
              <a:t>leftmost node</a:t>
            </a:r>
            <a:endParaRPr lang="en-GB" sz="2000">
              <a:solidFill>
                <a:srgbClr val="008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73152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leftmost element (4)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857364"/>
            <a:ext cx="8429684" cy="4495800"/>
          </a:xfrm>
        </p:spPr>
        <p:txBody>
          <a:bodyPr/>
          <a:lstStyle/>
          <a:p>
            <a:pPr marL="381000" indent="-381000" eaLnBrk="1" hangingPunct="1">
              <a:tabLst>
                <a:tab pos="762000" algn="l"/>
                <a:tab pos="1333500" algn="l"/>
                <a:tab pos="2095500" algn="l"/>
              </a:tabLst>
            </a:pPr>
            <a:r>
              <a:rPr lang="en-US" sz="2800" dirty="0" smtClean="0">
                <a:cs typeface="Times New Roman" pitchFamily="18" charset="0"/>
              </a:rPr>
              <a:t>Algorithm:</a:t>
            </a:r>
          </a:p>
          <a:p>
            <a:pPr marL="381000" indent="-381000" eaLnBrk="1" hangingPunct="1">
              <a:buFontTx/>
              <a:buNone/>
              <a:tabLst>
                <a:tab pos="762000" algn="l"/>
                <a:tab pos="1333500" algn="l"/>
                <a:tab pos="2095500" algn="l"/>
              </a:tabLst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200" dirty="0" smtClean="0">
                <a:cs typeface="Times New Roman" pitchFamily="18" charset="0"/>
              </a:rPr>
              <a:t>To delete the leftmost element in the (nonempty) </a:t>
            </a:r>
            <a:r>
              <a:rPr lang="en-US" sz="2200" dirty="0" err="1" smtClean="0">
                <a:cs typeface="Times New Roman" pitchFamily="18" charset="0"/>
              </a:rPr>
              <a:t>subtree</a:t>
            </a:r>
            <a:r>
              <a:rPr lang="en-US" sz="2200" dirty="0" smtClean="0">
                <a:cs typeface="Times New Roman" pitchFamily="18" charset="0"/>
              </a:rPr>
              <a:t> whose topmost node is </a:t>
            </a:r>
            <a:r>
              <a:rPr lang="en-US" sz="2200" i="1" dirty="0" smtClean="0">
                <a:cs typeface="Times New Roman" pitchFamily="18" charset="0"/>
              </a:rPr>
              <a:t>top</a:t>
            </a:r>
            <a:r>
              <a:rPr lang="en-US" sz="2200" dirty="0" smtClean="0">
                <a:cs typeface="Times New Roman" pitchFamily="18" charset="0"/>
              </a:rPr>
              <a:t>:</a:t>
            </a:r>
          </a:p>
          <a:p>
            <a:pPr marL="381000" indent="-381000" eaLnBrk="1" hangingPunct="1">
              <a:spcBef>
                <a:spcPts val="900"/>
              </a:spcBef>
              <a:buFontTx/>
              <a:buNone/>
              <a:tabLst>
                <a:tab pos="762000" algn="l"/>
                <a:tab pos="1333500" algn="l"/>
                <a:tab pos="2095500" algn="l"/>
              </a:tabLst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1.	If </a:t>
            </a:r>
            <a:r>
              <a:rPr lang="en-US" sz="22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 has no left child:</a:t>
            </a:r>
            <a:b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	1.1.	Terminate with </a:t>
            </a:r>
            <a:r>
              <a:rPr lang="en-US" sz="22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’s right child as answer.</a:t>
            </a:r>
            <a:b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2.	If </a:t>
            </a:r>
            <a:r>
              <a:rPr lang="en-US" sz="22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 has a left child:</a:t>
            </a:r>
            <a:b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	2.1.	Set </a:t>
            </a:r>
            <a:r>
              <a:rPr lang="en-US" sz="2200" i="1" dirty="0" smtClean="0">
                <a:solidFill>
                  <a:srgbClr val="0000FF"/>
                </a:solidFill>
                <a:cs typeface="Times New Roman" pitchFamily="18" charset="0"/>
              </a:rPr>
              <a:t>parent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 to </a:t>
            </a:r>
            <a:r>
              <a:rPr lang="en-US" sz="22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, and set </a:t>
            </a:r>
            <a:r>
              <a:rPr lang="en-US" sz="2200" i="1" dirty="0" err="1" smtClean="0">
                <a:solidFill>
                  <a:srgbClr val="0000FF"/>
                </a:solidFill>
                <a:cs typeface="Times New Roman" pitchFamily="18" charset="0"/>
              </a:rPr>
              <a:t>curr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 to </a:t>
            </a:r>
            <a:r>
              <a:rPr lang="en-US" sz="22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’s left child.</a:t>
            </a:r>
            <a:b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	2.2.	While node </a:t>
            </a:r>
            <a:r>
              <a:rPr lang="en-US" sz="2200" i="1" dirty="0" err="1" smtClean="0">
                <a:solidFill>
                  <a:srgbClr val="0000FF"/>
                </a:solidFill>
                <a:cs typeface="Times New Roman" pitchFamily="18" charset="0"/>
              </a:rPr>
              <a:t>curr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 has a left child, repeat:</a:t>
            </a:r>
            <a:b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		2.2.1.	Set </a:t>
            </a:r>
            <a:r>
              <a:rPr lang="en-US" sz="2200" i="1" dirty="0" smtClean="0">
                <a:solidFill>
                  <a:srgbClr val="0000FF"/>
                </a:solidFill>
                <a:cs typeface="Times New Roman" pitchFamily="18" charset="0"/>
              </a:rPr>
              <a:t>parent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 to </a:t>
            </a:r>
            <a:r>
              <a:rPr lang="en-US" sz="2200" i="1" dirty="0" err="1" smtClean="0">
                <a:solidFill>
                  <a:srgbClr val="0000FF"/>
                </a:solidFill>
                <a:cs typeface="Times New Roman" pitchFamily="18" charset="0"/>
              </a:rPr>
              <a:t>curr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, and set </a:t>
            </a:r>
            <a:r>
              <a:rPr lang="en-US" sz="2200" i="1" dirty="0" err="1" smtClean="0">
                <a:solidFill>
                  <a:srgbClr val="0000FF"/>
                </a:solidFill>
                <a:cs typeface="Times New Roman" pitchFamily="18" charset="0"/>
              </a:rPr>
              <a:t>curr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 to </a:t>
            </a:r>
            <a:r>
              <a:rPr lang="en-US" sz="2200" i="1" dirty="0" err="1" smtClean="0">
                <a:solidFill>
                  <a:srgbClr val="0000FF"/>
                </a:solidFill>
                <a:cs typeface="Times New Roman" pitchFamily="18" charset="0"/>
              </a:rPr>
              <a:t>curr</a:t>
            </a:r>
            <a:r>
              <a:rPr lang="en-US" sz="2200" dirty="0" err="1" smtClean="0">
                <a:solidFill>
                  <a:srgbClr val="0000FF"/>
                </a:solidFill>
                <a:cs typeface="Times New Roman" pitchFamily="18" charset="0"/>
              </a:rPr>
              <a:t>’s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 left child.</a:t>
            </a:r>
            <a:b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	2.3.	Set </a:t>
            </a:r>
            <a:r>
              <a:rPr lang="en-US" sz="2200" i="1" dirty="0" smtClean="0">
                <a:solidFill>
                  <a:srgbClr val="0000FF"/>
                </a:solidFill>
                <a:cs typeface="Times New Roman" pitchFamily="18" charset="0"/>
              </a:rPr>
              <a:t>parent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’s left child to </a:t>
            </a:r>
            <a:r>
              <a:rPr lang="en-US" sz="2200" i="1" dirty="0" err="1" smtClean="0">
                <a:solidFill>
                  <a:srgbClr val="0000FF"/>
                </a:solidFill>
                <a:cs typeface="Times New Roman" pitchFamily="18" charset="0"/>
              </a:rPr>
              <a:t>curr</a:t>
            </a:r>
            <a:r>
              <a:rPr lang="en-US" sz="2200" dirty="0" err="1" smtClean="0">
                <a:solidFill>
                  <a:srgbClr val="0000FF"/>
                </a:solidFill>
                <a:cs typeface="Times New Roman" pitchFamily="18" charset="0"/>
              </a:rPr>
              <a:t>’s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 right child.</a:t>
            </a:r>
            <a:b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	2.4.	Terminate with </a:t>
            </a:r>
            <a:r>
              <a:rPr lang="en-US" sz="22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200" dirty="0" smtClean="0">
                <a:solidFill>
                  <a:srgbClr val="0000FF"/>
                </a:solidFill>
                <a:cs typeface="Times New Roman" pitchFamily="18" charset="0"/>
              </a:rPr>
              <a:t> as answer.</a:t>
            </a:r>
            <a:r>
              <a:rPr lang="en-GB" sz="22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endParaRPr lang="en-US" sz="2200" dirty="0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4506B1-46BD-4B39-A607-0BD1A03D7A50}" type="slidenum">
              <a:rPr lang="en-AU"/>
              <a:pPr>
                <a:defRPr/>
              </a:pPr>
              <a:t>44</a:t>
            </a:fld>
            <a:endParaRPr lang="en-AU" dirty="0"/>
          </a:p>
        </p:txBody>
      </p:sp>
      <p:sp>
        <p:nvSpPr>
          <p:cNvPr id="46086" name="AutoShape 4"/>
          <p:cNvSpPr>
            <a:spLocks noChangeArrowheads="1"/>
          </p:cNvSpPr>
          <p:nvPr/>
        </p:nvSpPr>
        <p:spPr bwMode="auto">
          <a:xfrm>
            <a:off x="7543800" y="3200400"/>
            <a:ext cx="838200" cy="304800"/>
          </a:xfrm>
          <a:prstGeom prst="wedgeRectCallout">
            <a:avLst>
              <a:gd name="adj1" fmla="val -462877"/>
              <a:gd name="adj2" fmla="val 50000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dirty="0">
                <a:solidFill>
                  <a:srgbClr val="C00000"/>
                </a:solidFill>
              </a:rPr>
              <a:t>case 1</a:t>
            </a:r>
            <a:endParaRPr lang="en-GB" sz="20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46087" name="AutoShape 5"/>
          <p:cNvSpPr>
            <a:spLocks noChangeArrowheads="1"/>
          </p:cNvSpPr>
          <p:nvPr/>
        </p:nvSpPr>
        <p:spPr bwMode="auto">
          <a:xfrm>
            <a:off x="7543800" y="4038600"/>
            <a:ext cx="838200" cy="304800"/>
          </a:xfrm>
          <a:prstGeom prst="wedgeRectCallout">
            <a:avLst>
              <a:gd name="adj1" fmla="val -452274"/>
              <a:gd name="adj2" fmla="val 12500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dirty="0">
                <a:solidFill>
                  <a:srgbClr val="C00000"/>
                </a:solidFill>
              </a:rPr>
              <a:t>case 2</a:t>
            </a:r>
            <a:endParaRPr lang="en-GB" sz="20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6934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topmost element (1)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2214554"/>
            <a:ext cx="8858280" cy="3733800"/>
          </a:xfrm>
        </p:spPr>
        <p:txBody>
          <a:bodyPr/>
          <a:lstStyle/>
          <a:p>
            <a:pPr marL="457200" indent="-457200" eaLnBrk="1" hangingPunct="1">
              <a:tabLst>
                <a:tab pos="762000" algn="l"/>
                <a:tab pos="1333500" algn="l"/>
                <a:tab pos="2095500" algn="l"/>
              </a:tabLst>
            </a:pPr>
            <a:r>
              <a:rPr lang="en-US" sz="2800" b="1" dirty="0" smtClean="0">
                <a:cs typeface="Times New Roman" pitchFamily="18" charset="0"/>
              </a:rPr>
              <a:t>Problem: </a:t>
            </a:r>
            <a:r>
              <a:rPr lang="en-US" sz="2800" dirty="0" smtClean="0">
                <a:cs typeface="Times New Roman" pitchFamily="18" charset="0"/>
              </a:rPr>
              <a:t>Delete the topmost element in a </a:t>
            </a:r>
            <a:r>
              <a:rPr lang="en-US" sz="2800" dirty="0" err="1" smtClean="0">
                <a:cs typeface="Times New Roman" pitchFamily="18" charset="0"/>
              </a:rPr>
              <a:t>subtree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marL="457200" indent="-457200" eaLnBrk="1" hangingPunct="1">
              <a:tabLst>
                <a:tab pos="762000" algn="l"/>
                <a:tab pos="1333500" algn="l"/>
                <a:tab pos="2095500" algn="l"/>
              </a:tabLst>
            </a:pPr>
            <a:r>
              <a:rPr lang="en-US" sz="2800" dirty="0" smtClean="0">
                <a:cs typeface="Times New Roman" pitchFamily="18" charset="0"/>
              </a:rPr>
              <a:t>Four cases to consider:</a:t>
            </a:r>
          </a:p>
          <a:p>
            <a:pPr marL="1130300" lvl="1" indent="-457200" eaLnBrk="1" hangingPunct="1">
              <a:buFont typeface="Wingdings" pitchFamily="2" charset="2"/>
              <a:buAutoNum type="arabicParenR"/>
              <a:tabLst>
                <a:tab pos="762000" algn="l"/>
                <a:tab pos="1333500" algn="l"/>
                <a:tab pos="2095500" algn="l"/>
              </a:tabLst>
            </a:pPr>
            <a:r>
              <a:rPr lang="en-US" sz="2600" dirty="0" smtClean="0">
                <a:cs typeface="Times New Roman" pitchFamily="18" charset="0"/>
              </a:rPr>
              <a:t>The topmost node has no children.</a:t>
            </a:r>
          </a:p>
          <a:p>
            <a:pPr marL="1130300" lvl="1" indent="-457200" eaLnBrk="1" hangingPunct="1">
              <a:buFont typeface="Wingdings" pitchFamily="2" charset="2"/>
              <a:buAutoNum type="arabicParenR"/>
              <a:tabLst>
                <a:tab pos="762000" algn="l"/>
                <a:tab pos="1333500" algn="l"/>
                <a:tab pos="2095500" algn="l"/>
              </a:tabLst>
            </a:pPr>
            <a:r>
              <a:rPr lang="en-US" sz="2600" dirty="0" smtClean="0">
                <a:cs typeface="Times New Roman" pitchFamily="18" charset="0"/>
              </a:rPr>
              <a:t>The topmost node has a right child but no left child.</a:t>
            </a:r>
          </a:p>
          <a:p>
            <a:pPr marL="1130300" lvl="1" indent="-457200" eaLnBrk="1" hangingPunct="1">
              <a:buFont typeface="Wingdings" pitchFamily="2" charset="2"/>
              <a:buAutoNum type="arabicParenR"/>
              <a:tabLst>
                <a:tab pos="762000" algn="l"/>
                <a:tab pos="1333500" algn="l"/>
                <a:tab pos="2095500" algn="l"/>
              </a:tabLst>
            </a:pPr>
            <a:r>
              <a:rPr lang="en-US" sz="2600" dirty="0" smtClean="0">
                <a:cs typeface="Times New Roman" pitchFamily="18" charset="0"/>
              </a:rPr>
              <a:t>The topmost node has a left child but no right child.</a:t>
            </a:r>
          </a:p>
          <a:p>
            <a:pPr marL="1130300" lvl="1" indent="-457200" eaLnBrk="1" hangingPunct="1">
              <a:buFont typeface="Wingdings" pitchFamily="2" charset="2"/>
              <a:buAutoNum type="arabicParenR"/>
              <a:tabLst>
                <a:tab pos="762000" algn="l"/>
                <a:tab pos="1333500" algn="l"/>
                <a:tab pos="2095500" algn="l"/>
              </a:tabLst>
            </a:pPr>
            <a:r>
              <a:rPr lang="en-US" sz="2600" dirty="0" smtClean="0">
                <a:cs typeface="Times New Roman" pitchFamily="18" charset="0"/>
              </a:rPr>
              <a:t>The topmost node has two children.</a:t>
            </a:r>
            <a:endParaRPr lang="en-GB" sz="26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E53B4D-52F3-4160-8774-76360D7C0A7C}" type="slidenum">
              <a:rPr lang="en-AU"/>
              <a:pPr>
                <a:defRPr/>
              </a:pPr>
              <a:t>45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6858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topmost element (2)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214554"/>
            <a:ext cx="7010400" cy="1066800"/>
          </a:xfrm>
        </p:spPr>
        <p:txBody>
          <a:bodyPr/>
          <a:lstStyle/>
          <a:p>
            <a:pPr marL="381000" indent="-381000" eaLnBrk="1" hangingPunct="1"/>
            <a:r>
              <a:rPr lang="en-US" sz="2800" dirty="0" smtClean="0">
                <a:cs typeface="Times New Roman" pitchFamily="18" charset="0"/>
              </a:rPr>
              <a:t>Case 1 (topmost node has no children): </a:t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cs typeface="Times New Roman" pitchFamily="18" charset="0"/>
              </a:rPr>
              <a:t>Make the </a:t>
            </a:r>
            <a:r>
              <a:rPr lang="en-US" sz="2800" dirty="0" err="1" smtClean="0">
                <a:cs typeface="Times New Roman" pitchFamily="18" charset="0"/>
              </a:rPr>
              <a:t>subtree</a:t>
            </a:r>
            <a:r>
              <a:rPr lang="en-US" sz="2800" dirty="0" smtClean="0">
                <a:cs typeface="Times New Roman" pitchFamily="18" charset="0"/>
              </a:rPr>
              <a:t> empty. e.g.: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C0E4A0-F873-4257-A01E-5D2C524177E2}" type="slidenum">
              <a:rPr lang="en-AU"/>
              <a:pPr>
                <a:defRPr/>
              </a:pPr>
              <a:t>46</a:t>
            </a:fld>
            <a:endParaRPr lang="en-AU" dirty="0"/>
          </a:p>
        </p:txBody>
      </p:sp>
      <p:grpSp>
        <p:nvGrpSpPr>
          <p:cNvPr id="48134" name="Group 72"/>
          <p:cNvGrpSpPr>
            <a:grpSpLocks/>
          </p:cNvGrpSpPr>
          <p:nvPr/>
        </p:nvGrpSpPr>
        <p:grpSpPr bwMode="auto">
          <a:xfrm>
            <a:off x="1600200" y="4114800"/>
            <a:ext cx="3124200" cy="323850"/>
            <a:chOff x="768" y="1620"/>
            <a:chExt cx="1968" cy="204"/>
          </a:xfrm>
        </p:grpSpPr>
        <p:sp>
          <p:nvSpPr>
            <p:cNvPr id="48143" name="Rectangle 71"/>
            <p:cNvSpPr>
              <a:spLocks noChangeArrowheads="1"/>
            </p:cNvSpPr>
            <p:nvPr/>
          </p:nvSpPr>
          <p:spPr bwMode="auto">
            <a:xfrm>
              <a:off x="1392" y="16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Rectangle 38"/>
            <p:cNvSpPr>
              <a:spLocks noChangeArrowheads="1"/>
            </p:cNvSpPr>
            <p:nvPr/>
          </p:nvSpPr>
          <p:spPr bwMode="auto">
            <a:xfrm>
              <a:off x="768" y="162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Before: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8145" name="Line 40"/>
            <p:cNvSpPr>
              <a:spLocks noChangeShapeType="1"/>
            </p:cNvSpPr>
            <p:nvPr/>
          </p:nvSpPr>
          <p:spPr bwMode="auto">
            <a:xfrm>
              <a:off x="1488" y="1722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Text Box 41"/>
            <p:cNvSpPr txBox="1">
              <a:spLocks noChangeArrowheads="1"/>
            </p:cNvSpPr>
            <p:nvPr/>
          </p:nvSpPr>
          <p:spPr bwMode="auto">
            <a:xfrm>
              <a:off x="2160" y="16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8147" name="Line 42"/>
            <p:cNvSpPr>
              <a:spLocks noChangeShapeType="1"/>
            </p:cNvSpPr>
            <p:nvPr/>
          </p:nvSpPr>
          <p:spPr bwMode="auto">
            <a:xfrm>
              <a:off x="2208" y="176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Line 47"/>
            <p:cNvSpPr>
              <a:spLocks noChangeShapeType="1"/>
            </p:cNvSpPr>
            <p:nvPr/>
          </p:nvSpPr>
          <p:spPr bwMode="auto">
            <a:xfrm>
              <a:off x="2688" y="176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600200" y="4810125"/>
            <a:ext cx="3124200" cy="314325"/>
            <a:chOff x="768" y="2058"/>
            <a:chExt cx="1968" cy="198"/>
          </a:xfrm>
        </p:grpSpPr>
        <p:sp>
          <p:nvSpPr>
            <p:cNvPr id="48137" name="Rectangle 70"/>
            <p:cNvSpPr>
              <a:spLocks noChangeArrowheads="1"/>
            </p:cNvSpPr>
            <p:nvPr/>
          </p:nvSpPr>
          <p:spPr bwMode="auto">
            <a:xfrm>
              <a:off x="1392" y="206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Rectangle 43"/>
            <p:cNvSpPr>
              <a:spLocks noChangeArrowheads="1"/>
            </p:cNvSpPr>
            <p:nvPr/>
          </p:nvSpPr>
          <p:spPr bwMode="auto">
            <a:xfrm>
              <a:off x="768" y="205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8139" name="Text Box 45"/>
            <p:cNvSpPr txBox="1">
              <a:spLocks noChangeArrowheads="1"/>
            </p:cNvSpPr>
            <p:nvPr/>
          </p:nvSpPr>
          <p:spPr bwMode="auto">
            <a:xfrm>
              <a:off x="2160" y="2058"/>
              <a:ext cx="576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8140" name="Line 46"/>
            <p:cNvSpPr>
              <a:spLocks noChangeShapeType="1"/>
            </p:cNvSpPr>
            <p:nvPr/>
          </p:nvSpPr>
          <p:spPr bwMode="auto">
            <a:xfrm>
              <a:off x="2208" y="220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Line 48"/>
            <p:cNvSpPr>
              <a:spLocks noChangeShapeType="1"/>
            </p:cNvSpPr>
            <p:nvPr/>
          </p:nvSpPr>
          <p:spPr bwMode="auto">
            <a:xfrm>
              <a:off x="2688" y="220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Line 49"/>
            <p:cNvSpPr>
              <a:spLocks noChangeShapeType="1"/>
            </p:cNvSpPr>
            <p:nvPr/>
          </p:nvSpPr>
          <p:spPr bwMode="auto">
            <a:xfrm>
              <a:off x="1488" y="21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6" name="AutoShape 52"/>
          <p:cNvSpPr>
            <a:spLocks noChangeArrowheads="1"/>
          </p:cNvSpPr>
          <p:nvPr/>
        </p:nvSpPr>
        <p:spPr bwMode="auto">
          <a:xfrm>
            <a:off x="6248400" y="4733925"/>
            <a:ext cx="990600" cy="381000"/>
          </a:xfrm>
          <a:prstGeom prst="wedgeRectCallout">
            <a:avLst>
              <a:gd name="adj1" fmla="val -185255"/>
              <a:gd name="adj2" fmla="val 10000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garbage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928670"/>
            <a:ext cx="7010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topmost element (3)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1905000"/>
            <a:ext cx="8715436" cy="914400"/>
          </a:xfrm>
        </p:spPr>
        <p:txBody>
          <a:bodyPr/>
          <a:lstStyle/>
          <a:p>
            <a:pPr marL="381000" indent="-381000" eaLnBrk="1" hangingPunct="1"/>
            <a:r>
              <a:rPr lang="en-US" sz="2400" dirty="0" smtClean="0">
                <a:cs typeface="Times New Roman" pitchFamily="18" charset="0"/>
              </a:rPr>
              <a:t>Case 2 (topmost node has a right child but no left child):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Discard the topmost node, but retain its right </a:t>
            </a:r>
            <a:r>
              <a:rPr lang="en-US" sz="2400" dirty="0" err="1" smtClean="0">
                <a:cs typeface="Times New Roman" pitchFamily="18" charset="0"/>
              </a:rPr>
              <a:t>subtree</a:t>
            </a:r>
            <a:r>
              <a:rPr lang="en-US" sz="2400" dirty="0" smtClean="0">
                <a:cs typeface="Times New Roman" pitchFamily="18" charset="0"/>
              </a:rPr>
              <a:t>. E.g.: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3219C0-CDE7-4AEA-A310-A3281D79FA13}" type="slidenum">
              <a:rPr lang="en-AU"/>
              <a:pPr>
                <a:defRPr/>
              </a:pPr>
              <a:t>47</a:t>
            </a:fld>
            <a:endParaRPr lang="en-AU" dirty="0"/>
          </a:p>
        </p:txBody>
      </p:sp>
      <p:grpSp>
        <p:nvGrpSpPr>
          <p:cNvPr id="49158" name="Group 134"/>
          <p:cNvGrpSpPr>
            <a:grpSpLocks/>
          </p:cNvGrpSpPr>
          <p:nvPr/>
        </p:nvGrpSpPr>
        <p:grpSpPr bwMode="auto">
          <a:xfrm>
            <a:off x="1905000" y="2819400"/>
            <a:ext cx="4724400" cy="1533525"/>
            <a:chOff x="720" y="1620"/>
            <a:chExt cx="2976" cy="966"/>
          </a:xfrm>
        </p:grpSpPr>
        <p:sp>
          <p:nvSpPr>
            <p:cNvPr id="49176" name="Rectangle 131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Rectangle 95"/>
            <p:cNvSpPr>
              <a:spLocks noChangeArrowheads="1"/>
            </p:cNvSpPr>
            <p:nvPr/>
          </p:nvSpPr>
          <p:spPr bwMode="auto">
            <a:xfrm>
              <a:off x="720" y="162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Before: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9178" name="Line 97"/>
            <p:cNvSpPr>
              <a:spLocks noChangeShapeType="1"/>
            </p:cNvSpPr>
            <p:nvPr/>
          </p:nvSpPr>
          <p:spPr bwMode="auto">
            <a:xfrm>
              <a:off x="1440" y="1722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Text Box 98"/>
            <p:cNvSpPr txBox="1">
              <a:spLocks noChangeArrowheads="1"/>
            </p:cNvSpPr>
            <p:nvPr/>
          </p:nvSpPr>
          <p:spPr bwMode="auto">
            <a:xfrm>
              <a:off x="2112" y="16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9180" name="Text Box 99"/>
            <p:cNvSpPr txBox="1">
              <a:spLocks noChangeArrowheads="1"/>
            </p:cNvSpPr>
            <p:nvPr/>
          </p:nvSpPr>
          <p:spPr bwMode="auto">
            <a:xfrm>
              <a:off x="2448" y="23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49181" name="Line 100"/>
            <p:cNvSpPr>
              <a:spLocks noChangeShapeType="1"/>
            </p:cNvSpPr>
            <p:nvPr/>
          </p:nvSpPr>
          <p:spPr bwMode="auto">
            <a:xfrm>
              <a:off x="2976" y="25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101"/>
            <p:cNvSpPr>
              <a:spLocks noChangeShapeType="1"/>
            </p:cNvSpPr>
            <p:nvPr/>
          </p:nvSpPr>
          <p:spPr bwMode="auto">
            <a:xfrm>
              <a:off x="2496" y="25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Text Box 102"/>
            <p:cNvSpPr txBox="1">
              <a:spLocks noChangeArrowheads="1"/>
            </p:cNvSpPr>
            <p:nvPr/>
          </p:nvSpPr>
          <p:spPr bwMode="auto">
            <a:xfrm>
              <a:off x="2784" y="200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49184" name="Text Box 103"/>
            <p:cNvSpPr txBox="1">
              <a:spLocks noChangeArrowheads="1"/>
            </p:cNvSpPr>
            <p:nvPr/>
          </p:nvSpPr>
          <p:spPr bwMode="auto">
            <a:xfrm>
              <a:off x="3120" y="23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49185" name="Line 104"/>
            <p:cNvSpPr>
              <a:spLocks noChangeShapeType="1"/>
            </p:cNvSpPr>
            <p:nvPr/>
          </p:nvSpPr>
          <p:spPr bwMode="auto">
            <a:xfrm>
              <a:off x="3648" y="25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105"/>
            <p:cNvSpPr>
              <a:spLocks noChangeShapeType="1"/>
            </p:cNvSpPr>
            <p:nvPr/>
          </p:nvSpPr>
          <p:spPr bwMode="auto">
            <a:xfrm>
              <a:off x="3168" y="25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106"/>
            <p:cNvSpPr>
              <a:spLocks noChangeShapeType="1"/>
            </p:cNvSpPr>
            <p:nvPr/>
          </p:nvSpPr>
          <p:spPr bwMode="auto">
            <a:xfrm>
              <a:off x="2640" y="177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107"/>
            <p:cNvSpPr>
              <a:spLocks noChangeShapeType="1"/>
            </p:cNvSpPr>
            <p:nvPr/>
          </p:nvSpPr>
          <p:spPr bwMode="auto">
            <a:xfrm>
              <a:off x="3312" y="215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108"/>
            <p:cNvSpPr>
              <a:spLocks noChangeShapeType="1"/>
            </p:cNvSpPr>
            <p:nvPr/>
          </p:nvSpPr>
          <p:spPr bwMode="auto">
            <a:xfrm flipH="1">
              <a:off x="2736" y="215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Line 109"/>
            <p:cNvSpPr>
              <a:spLocks noChangeShapeType="1"/>
            </p:cNvSpPr>
            <p:nvPr/>
          </p:nvSpPr>
          <p:spPr bwMode="auto">
            <a:xfrm>
              <a:off x="2160" y="176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3"/>
          <p:cNvGrpSpPr>
            <a:grpSpLocks/>
          </p:cNvGrpSpPr>
          <p:nvPr/>
        </p:nvGrpSpPr>
        <p:grpSpPr bwMode="auto">
          <a:xfrm>
            <a:off x="1905000" y="4810125"/>
            <a:ext cx="4724400" cy="1533525"/>
            <a:chOff x="720" y="2874"/>
            <a:chExt cx="2976" cy="966"/>
          </a:xfrm>
        </p:grpSpPr>
        <p:sp>
          <p:nvSpPr>
            <p:cNvPr id="49161" name="Rectangle 130"/>
            <p:cNvSpPr>
              <a:spLocks noChangeArrowheads="1"/>
            </p:cNvSpPr>
            <p:nvPr/>
          </p:nvSpPr>
          <p:spPr bwMode="auto">
            <a:xfrm>
              <a:off x="1344" y="28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Rectangle 111"/>
            <p:cNvSpPr>
              <a:spLocks noChangeArrowheads="1"/>
            </p:cNvSpPr>
            <p:nvPr/>
          </p:nvSpPr>
          <p:spPr bwMode="auto">
            <a:xfrm>
              <a:off x="720" y="287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49163" name="Text Box 113"/>
            <p:cNvSpPr txBox="1">
              <a:spLocks noChangeArrowheads="1"/>
            </p:cNvSpPr>
            <p:nvPr/>
          </p:nvSpPr>
          <p:spPr bwMode="auto">
            <a:xfrm>
              <a:off x="2112" y="2874"/>
              <a:ext cx="576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49164" name="Text Box 114"/>
            <p:cNvSpPr txBox="1">
              <a:spLocks noChangeArrowheads="1"/>
            </p:cNvSpPr>
            <p:nvPr/>
          </p:nvSpPr>
          <p:spPr bwMode="auto">
            <a:xfrm>
              <a:off x="2448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49165" name="Line 115"/>
            <p:cNvSpPr>
              <a:spLocks noChangeShapeType="1"/>
            </p:cNvSpPr>
            <p:nvPr/>
          </p:nvSpPr>
          <p:spPr bwMode="auto">
            <a:xfrm>
              <a:off x="2976" y="37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116"/>
            <p:cNvSpPr>
              <a:spLocks noChangeShapeType="1"/>
            </p:cNvSpPr>
            <p:nvPr/>
          </p:nvSpPr>
          <p:spPr bwMode="auto">
            <a:xfrm>
              <a:off x="2496" y="37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Text Box 117"/>
            <p:cNvSpPr txBox="1">
              <a:spLocks noChangeArrowheads="1"/>
            </p:cNvSpPr>
            <p:nvPr/>
          </p:nvSpPr>
          <p:spPr bwMode="auto">
            <a:xfrm>
              <a:off x="2784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49168" name="Text Box 118"/>
            <p:cNvSpPr txBox="1">
              <a:spLocks noChangeArrowheads="1"/>
            </p:cNvSpPr>
            <p:nvPr/>
          </p:nvSpPr>
          <p:spPr bwMode="auto">
            <a:xfrm>
              <a:off x="3120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49169" name="Line 119"/>
            <p:cNvSpPr>
              <a:spLocks noChangeShapeType="1"/>
            </p:cNvSpPr>
            <p:nvPr/>
          </p:nvSpPr>
          <p:spPr bwMode="auto">
            <a:xfrm>
              <a:off x="3648" y="37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120"/>
            <p:cNvSpPr>
              <a:spLocks noChangeShapeType="1"/>
            </p:cNvSpPr>
            <p:nvPr/>
          </p:nvSpPr>
          <p:spPr bwMode="auto">
            <a:xfrm>
              <a:off x="3168" y="37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121"/>
            <p:cNvSpPr>
              <a:spLocks noChangeShapeType="1"/>
            </p:cNvSpPr>
            <p:nvPr/>
          </p:nvSpPr>
          <p:spPr bwMode="auto">
            <a:xfrm>
              <a:off x="2640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122"/>
            <p:cNvSpPr>
              <a:spLocks noChangeShapeType="1"/>
            </p:cNvSpPr>
            <p:nvPr/>
          </p:nvSpPr>
          <p:spPr bwMode="auto">
            <a:xfrm>
              <a:off x="3312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Line 123"/>
            <p:cNvSpPr>
              <a:spLocks noChangeShapeType="1"/>
            </p:cNvSpPr>
            <p:nvPr/>
          </p:nvSpPr>
          <p:spPr bwMode="auto">
            <a:xfrm flipH="1">
              <a:off x="2736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124"/>
            <p:cNvSpPr>
              <a:spLocks noChangeShapeType="1"/>
            </p:cNvSpPr>
            <p:nvPr/>
          </p:nvSpPr>
          <p:spPr bwMode="auto">
            <a:xfrm>
              <a:off x="2160" y="301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125"/>
            <p:cNvSpPr>
              <a:spLocks noChangeShapeType="1"/>
            </p:cNvSpPr>
            <p:nvPr/>
          </p:nvSpPr>
          <p:spPr bwMode="auto">
            <a:xfrm>
              <a:off x="1440" y="2970"/>
              <a:ext cx="13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0" name="AutoShape 126"/>
          <p:cNvSpPr>
            <a:spLocks noChangeArrowheads="1"/>
          </p:cNvSpPr>
          <p:nvPr/>
        </p:nvSpPr>
        <p:spPr bwMode="auto">
          <a:xfrm>
            <a:off x="7086600" y="4733925"/>
            <a:ext cx="990600" cy="381000"/>
          </a:xfrm>
          <a:prstGeom prst="wedgeRectCallout">
            <a:avLst>
              <a:gd name="adj1" fmla="val -241667"/>
              <a:gd name="adj2" fmla="val 6667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garbage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7010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topmost element (4)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477280" cy="1019172"/>
          </a:xfrm>
        </p:spPr>
        <p:txBody>
          <a:bodyPr/>
          <a:lstStyle/>
          <a:p>
            <a:pPr marL="381000" indent="-381000" eaLnBrk="1" hangingPunct="1"/>
            <a:r>
              <a:rPr lang="en-US" sz="2400" dirty="0" smtClean="0">
                <a:cs typeface="Times New Roman" pitchFamily="18" charset="0"/>
              </a:rPr>
              <a:t>Case 3 (topmost node has a left child but no right child):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Discard the topmost node, but retain its left </a:t>
            </a:r>
            <a:r>
              <a:rPr lang="en-US" sz="2400" dirty="0" err="1" smtClean="0">
                <a:cs typeface="Times New Roman" pitchFamily="18" charset="0"/>
              </a:rPr>
              <a:t>subtree</a:t>
            </a:r>
            <a:r>
              <a:rPr lang="en-US" sz="2400" dirty="0" smtClean="0">
                <a:cs typeface="Times New Roman" pitchFamily="18" charset="0"/>
              </a:rPr>
              <a:t>. E.g.: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3769C73-0AC6-4A90-8087-1005DB8E6432}" type="slidenum">
              <a:rPr lang="en-AU"/>
              <a:pPr>
                <a:defRPr/>
              </a:pPr>
              <a:t>48</a:t>
            </a:fld>
            <a:endParaRPr lang="en-AU" dirty="0"/>
          </a:p>
        </p:txBody>
      </p:sp>
      <p:grpSp>
        <p:nvGrpSpPr>
          <p:cNvPr id="50182" name="Group 134"/>
          <p:cNvGrpSpPr>
            <a:grpSpLocks/>
          </p:cNvGrpSpPr>
          <p:nvPr/>
        </p:nvGrpSpPr>
        <p:grpSpPr bwMode="auto">
          <a:xfrm>
            <a:off x="1143000" y="3124200"/>
            <a:ext cx="4114800" cy="1533525"/>
            <a:chOff x="768" y="1620"/>
            <a:chExt cx="2592" cy="966"/>
          </a:xfrm>
        </p:grpSpPr>
        <p:sp>
          <p:nvSpPr>
            <p:cNvPr id="50200" name="Rectangle 133"/>
            <p:cNvSpPr>
              <a:spLocks noChangeArrowheads="1"/>
            </p:cNvSpPr>
            <p:nvPr/>
          </p:nvSpPr>
          <p:spPr bwMode="auto">
            <a:xfrm>
              <a:off x="1392" y="16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Rectangle 96"/>
            <p:cNvSpPr>
              <a:spLocks noChangeArrowheads="1"/>
            </p:cNvSpPr>
            <p:nvPr/>
          </p:nvSpPr>
          <p:spPr bwMode="auto">
            <a:xfrm>
              <a:off x="768" y="162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Before: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50202" name="Line 98"/>
            <p:cNvSpPr>
              <a:spLocks noChangeShapeType="1"/>
            </p:cNvSpPr>
            <p:nvPr/>
          </p:nvSpPr>
          <p:spPr bwMode="auto">
            <a:xfrm>
              <a:off x="1488" y="1722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Text Box 99"/>
            <p:cNvSpPr txBox="1">
              <a:spLocks noChangeArrowheads="1"/>
            </p:cNvSpPr>
            <p:nvPr/>
          </p:nvSpPr>
          <p:spPr bwMode="auto">
            <a:xfrm>
              <a:off x="2784" y="16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50204" name="Text Box 100"/>
            <p:cNvSpPr txBox="1">
              <a:spLocks noChangeArrowheads="1"/>
            </p:cNvSpPr>
            <p:nvPr/>
          </p:nvSpPr>
          <p:spPr bwMode="auto">
            <a:xfrm>
              <a:off x="1776" y="23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50205" name="Line 101"/>
            <p:cNvSpPr>
              <a:spLocks noChangeShapeType="1"/>
            </p:cNvSpPr>
            <p:nvPr/>
          </p:nvSpPr>
          <p:spPr bwMode="auto">
            <a:xfrm>
              <a:off x="2304" y="25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102"/>
            <p:cNvSpPr>
              <a:spLocks noChangeShapeType="1"/>
            </p:cNvSpPr>
            <p:nvPr/>
          </p:nvSpPr>
          <p:spPr bwMode="auto">
            <a:xfrm>
              <a:off x="1824" y="25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Text Box 103"/>
            <p:cNvSpPr txBox="1">
              <a:spLocks noChangeArrowheads="1"/>
            </p:cNvSpPr>
            <p:nvPr/>
          </p:nvSpPr>
          <p:spPr bwMode="auto">
            <a:xfrm>
              <a:off x="2112" y="200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0208" name="Text Box 104"/>
            <p:cNvSpPr txBox="1">
              <a:spLocks noChangeArrowheads="1"/>
            </p:cNvSpPr>
            <p:nvPr/>
          </p:nvSpPr>
          <p:spPr bwMode="auto">
            <a:xfrm>
              <a:off x="2448" y="23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50209" name="Line 105"/>
            <p:cNvSpPr>
              <a:spLocks noChangeShapeType="1"/>
            </p:cNvSpPr>
            <p:nvPr/>
          </p:nvSpPr>
          <p:spPr bwMode="auto">
            <a:xfrm>
              <a:off x="2976" y="25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Line 106"/>
            <p:cNvSpPr>
              <a:spLocks noChangeShapeType="1"/>
            </p:cNvSpPr>
            <p:nvPr/>
          </p:nvSpPr>
          <p:spPr bwMode="auto">
            <a:xfrm>
              <a:off x="2496" y="25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Line 107"/>
            <p:cNvSpPr>
              <a:spLocks noChangeShapeType="1"/>
            </p:cNvSpPr>
            <p:nvPr/>
          </p:nvSpPr>
          <p:spPr bwMode="auto">
            <a:xfrm flipH="1">
              <a:off x="2400" y="177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2" name="Line 108"/>
            <p:cNvSpPr>
              <a:spLocks noChangeShapeType="1"/>
            </p:cNvSpPr>
            <p:nvPr/>
          </p:nvSpPr>
          <p:spPr bwMode="auto">
            <a:xfrm>
              <a:off x="2640" y="215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3" name="Line 109"/>
            <p:cNvSpPr>
              <a:spLocks noChangeShapeType="1"/>
            </p:cNvSpPr>
            <p:nvPr/>
          </p:nvSpPr>
          <p:spPr bwMode="auto">
            <a:xfrm flipH="1">
              <a:off x="2064" y="215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4" name="Line 110"/>
            <p:cNvSpPr>
              <a:spLocks noChangeShapeType="1"/>
            </p:cNvSpPr>
            <p:nvPr/>
          </p:nvSpPr>
          <p:spPr bwMode="auto">
            <a:xfrm>
              <a:off x="3312" y="177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5"/>
          <p:cNvGrpSpPr>
            <a:grpSpLocks/>
          </p:cNvGrpSpPr>
          <p:nvPr/>
        </p:nvGrpSpPr>
        <p:grpSpPr bwMode="auto">
          <a:xfrm>
            <a:off x="3352800" y="4876800"/>
            <a:ext cx="4114800" cy="1533525"/>
            <a:chOff x="768" y="2826"/>
            <a:chExt cx="2592" cy="966"/>
          </a:xfrm>
        </p:grpSpPr>
        <p:sp>
          <p:nvSpPr>
            <p:cNvPr id="50185" name="Rectangle 132"/>
            <p:cNvSpPr>
              <a:spLocks noChangeArrowheads="1"/>
            </p:cNvSpPr>
            <p:nvPr/>
          </p:nvSpPr>
          <p:spPr bwMode="auto">
            <a:xfrm>
              <a:off x="1392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Rectangle 111"/>
            <p:cNvSpPr>
              <a:spLocks noChangeArrowheads="1"/>
            </p:cNvSpPr>
            <p:nvPr/>
          </p:nvSpPr>
          <p:spPr bwMode="auto">
            <a:xfrm>
              <a:off x="768" y="283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After: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50187" name="Line 113"/>
            <p:cNvSpPr>
              <a:spLocks noChangeShapeType="1"/>
            </p:cNvSpPr>
            <p:nvPr/>
          </p:nvSpPr>
          <p:spPr bwMode="auto">
            <a:xfrm>
              <a:off x="1488" y="2928"/>
              <a:ext cx="62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Text Box 114"/>
            <p:cNvSpPr txBox="1">
              <a:spLocks noChangeArrowheads="1"/>
            </p:cNvSpPr>
            <p:nvPr/>
          </p:nvSpPr>
          <p:spPr bwMode="auto">
            <a:xfrm>
              <a:off x="2784" y="2826"/>
              <a:ext cx="576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50189" name="Text Box 115"/>
            <p:cNvSpPr txBox="1">
              <a:spLocks noChangeArrowheads="1"/>
            </p:cNvSpPr>
            <p:nvPr/>
          </p:nvSpPr>
          <p:spPr bwMode="auto">
            <a:xfrm>
              <a:off x="1776" y="359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cat</a:t>
              </a:r>
            </a:p>
          </p:txBody>
        </p:sp>
        <p:sp>
          <p:nvSpPr>
            <p:cNvPr id="50190" name="Line 116"/>
            <p:cNvSpPr>
              <a:spLocks noChangeShapeType="1"/>
            </p:cNvSpPr>
            <p:nvPr/>
          </p:nvSpPr>
          <p:spPr bwMode="auto">
            <a:xfrm>
              <a:off x="2304" y="37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Line 117"/>
            <p:cNvSpPr>
              <a:spLocks noChangeShapeType="1"/>
            </p:cNvSpPr>
            <p:nvPr/>
          </p:nvSpPr>
          <p:spPr bwMode="auto">
            <a:xfrm>
              <a:off x="1824" y="37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Text Box 118"/>
            <p:cNvSpPr txBox="1">
              <a:spLocks noChangeArrowheads="1"/>
            </p:cNvSpPr>
            <p:nvPr/>
          </p:nvSpPr>
          <p:spPr bwMode="auto">
            <a:xfrm>
              <a:off x="2112" y="321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0193" name="Text Box 119"/>
            <p:cNvSpPr txBox="1">
              <a:spLocks noChangeArrowheads="1"/>
            </p:cNvSpPr>
            <p:nvPr/>
          </p:nvSpPr>
          <p:spPr bwMode="auto">
            <a:xfrm>
              <a:off x="2448" y="359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goat</a:t>
              </a:r>
            </a:p>
          </p:txBody>
        </p:sp>
        <p:sp>
          <p:nvSpPr>
            <p:cNvPr id="50194" name="Line 120"/>
            <p:cNvSpPr>
              <a:spLocks noChangeShapeType="1"/>
            </p:cNvSpPr>
            <p:nvPr/>
          </p:nvSpPr>
          <p:spPr bwMode="auto">
            <a:xfrm>
              <a:off x="2976" y="37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121"/>
            <p:cNvSpPr>
              <a:spLocks noChangeShapeType="1"/>
            </p:cNvSpPr>
            <p:nvPr/>
          </p:nvSpPr>
          <p:spPr bwMode="auto">
            <a:xfrm>
              <a:off x="2496" y="37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Line 122"/>
            <p:cNvSpPr>
              <a:spLocks noChangeShapeType="1"/>
            </p:cNvSpPr>
            <p:nvPr/>
          </p:nvSpPr>
          <p:spPr bwMode="auto">
            <a:xfrm flipH="1">
              <a:off x="2400" y="2976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Line 123"/>
            <p:cNvSpPr>
              <a:spLocks noChangeShapeType="1"/>
            </p:cNvSpPr>
            <p:nvPr/>
          </p:nvSpPr>
          <p:spPr bwMode="auto">
            <a:xfrm>
              <a:off x="2640" y="336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Line 124"/>
            <p:cNvSpPr>
              <a:spLocks noChangeShapeType="1"/>
            </p:cNvSpPr>
            <p:nvPr/>
          </p:nvSpPr>
          <p:spPr bwMode="auto">
            <a:xfrm flipH="1">
              <a:off x="2064" y="336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Line 125"/>
            <p:cNvSpPr>
              <a:spLocks noChangeShapeType="1"/>
            </p:cNvSpPr>
            <p:nvPr/>
          </p:nvSpPr>
          <p:spPr bwMode="auto">
            <a:xfrm>
              <a:off x="3312" y="297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4" name="AutoShape 128"/>
          <p:cNvSpPr>
            <a:spLocks noChangeArrowheads="1"/>
          </p:cNvSpPr>
          <p:nvPr/>
        </p:nvSpPr>
        <p:spPr bwMode="auto">
          <a:xfrm>
            <a:off x="7467600" y="5715000"/>
            <a:ext cx="990600" cy="381000"/>
          </a:xfrm>
          <a:prstGeom prst="wedgeRectCallout">
            <a:avLst>
              <a:gd name="adj1" fmla="val -63463"/>
              <a:gd name="adj2" fmla="val -176667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garbage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857232"/>
            <a:ext cx="7010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topmost element (5)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96356" cy="1295400"/>
          </a:xfrm>
        </p:spPr>
        <p:txBody>
          <a:bodyPr/>
          <a:lstStyle/>
          <a:p>
            <a:pPr marL="381000" indent="-381000" eaLnBrk="1" hangingPunct="1"/>
            <a:r>
              <a:rPr lang="en-US" sz="2800" dirty="0" smtClean="0">
                <a:cs typeface="Times New Roman" pitchFamily="18" charset="0"/>
              </a:rPr>
              <a:t>Case 4 (topmost node has two children): </a:t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>Copy the right </a:t>
            </a:r>
            <a:r>
              <a:rPr lang="en-US" sz="2200" dirty="0" err="1" smtClean="0">
                <a:cs typeface="Times New Roman" pitchFamily="18" charset="0"/>
              </a:rPr>
              <a:t>subtree’s</a:t>
            </a:r>
            <a:r>
              <a:rPr lang="en-US" sz="2200" dirty="0" smtClean="0">
                <a:cs typeface="Times New Roman" pitchFamily="18" charset="0"/>
              </a:rPr>
              <a:t> leftmost element into the topmost node, then delete the right </a:t>
            </a:r>
            <a:r>
              <a:rPr lang="en-US" sz="2200" dirty="0" err="1" smtClean="0">
                <a:cs typeface="Times New Roman" pitchFamily="18" charset="0"/>
              </a:rPr>
              <a:t>subtree’s</a:t>
            </a:r>
            <a:r>
              <a:rPr lang="en-US" sz="2200" dirty="0" smtClean="0">
                <a:cs typeface="Times New Roman" pitchFamily="18" charset="0"/>
              </a:rPr>
              <a:t> leftmost element. E.g.: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811FD4-DA03-4FB0-BB20-6DE5F9634CCF}" type="slidenum">
              <a:rPr lang="en-AU"/>
              <a:pPr>
                <a:defRPr/>
              </a:pPr>
              <a:t>49</a:t>
            </a:fld>
            <a:endParaRPr lang="en-AU" dirty="0"/>
          </a:p>
        </p:txBody>
      </p:sp>
      <p:sp>
        <p:nvSpPr>
          <p:cNvPr id="51206" name="AutoShape 166"/>
          <p:cNvSpPr>
            <a:spLocks noChangeArrowheads="1"/>
          </p:cNvSpPr>
          <p:nvPr/>
        </p:nvSpPr>
        <p:spPr bwMode="auto">
          <a:xfrm>
            <a:off x="5867400" y="5343525"/>
            <a:ext cx="990600" cy="381000"/>
          </a:xfrm>
          <a:prstGeom prst="wedgeRectCallout">
            <a:avLst>
              <a:gd name="adj1" fmla="val -150639"/>
              <a:gd name="adj2" fmla="val 123333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garbage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  <p:sp>
        <p:nvSpPr>
          <p:cNvPr id="51207" name="Rectangle 168"/>
          <p:cNvSpPr>
            <a:spLocks noChangeArrowheads="1"/>
          </p:cNvSpPr>
          <p:nvPr/>
        </p:nvSpPr>
        <p:spPr bwMode="auto">
          <a:xfrm>
            <a:off x="3505200" y="32766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ts val="1800"/>
              </a:spcBef>
              <a:tabLst>
                <a:tab pos="292100" algn="l"/>
                <a:tab pos="762000" algn="l"/>
                <a:tab pos="1435100" algn="l"/>
              </a:tabLst>
            </a:pPr>
            <a:r>
              <a:rPr lang="en-US" sz="2000">
                <a:cs typeface="Times New Roman" pitchFamily="18" charset="0"/>
              </a:rPr>
              <a:t>Before:</a:t>
            </a:r>
            <a:endParaRPr lang="en-GB" sz="2000">
              <a:cs typeface="Times New Roman" pitchFamily="18" charset="0"/>
            </a:endParaRPr>
          </a:p>
        </p:txBody>
      </p:sp>
      <p:sp>
        <p:nvSpPr>
          <p:cNvPr id="51208" name="Rectangle 169"/>
          <p:cNvSpPr>
            <a:spLocks noChangeArrowheads="1"/>
          </p:cNvSpPr>
          <p:nvPr/>
        </p:nvSpPr>
        <p:spPr bwMode="auto">
          <a:xfrm>
            <a:off x="4495800" y="32861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170"/>
          <p:cNvSpPr>
            <a:spLocks noChangeShapeType="1"/>
          </p:cNvSpPr>
          <p:nvPr/>
        </p:nvSpPr>
        <p:spPr bwMode="auto">
          <a:xfrm>
            <a:off x="4648200" y="3438525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0" name="Text Box 171"/>
          <p:cNvSpPr txBox="1">
            <a:spLocks noChangeArrowheads="1"/>
          </p:cNvSpPr>
          <p:nvPr/>
        </p:nvSpPr>
        <p:spPr bwMode="auto">
          <a:xfrm>
            <a:off x="5791200" y="38957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fox</a:t>
            </a:r>
          </a:p>
        </p:txBody>
      </p:sp>
      <p:sp>
        <p:nvSpPr>
          <p:cNvPr id="51211" name="Line 172"/>
          <p:cNvSpPr>
            <a:spLocks noChangeShapeType="1"/>
          </p:cNvSpPr>
          <p:nvPr/>
        </p:nvSpPr>
        <p:spPr bwMode="auto">
          <a:xfrm>
            <a:off x="6629400" y="41243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2" name="Text Box 173"/>
          <p:cNvSpPr txBox="1">
            <a:spLocks noChangeArrowheads="1"/>
          </p:cNvSpPr>
          <p:nvPr/>
        </p:nvSpPr>
        <p:spPr bwMode="auto">
          <a:xfrm>
            <a:off x="5257800" y="44958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cat</a:t>
            </a:r>
          </a:p>
        </p:txBody>
      </p:sp>
      <p:sp>
        <p:nvSpPr>
          <p:cNvPr id="51213" name="Text Box 174"/>
          <p:cNvSpPr txBox="1">
            <a:spLocks noChangeArrowheads="1"/>
          </p:cNvSpPr>
          <p:nvPr/>
        </p:nvSpPr>
        <p:spPr bwMode="auto">
          <a:xfrm>
            <a:off x="6324600" y="32766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lion</a:t>
            </a:r>
          </a:p>
        </p:txBody>
      </p:sp>
      <p:sp>
        <p:nvSpPr>
          <p:cNvPr id="51214" name="Text Box 178"/>
          <p:cNvSpPr txBox="1">
            <a:spLocks noChangeArrowheads="1"/>
          </p:cNvSpPr>
          <p:nvPr/>
        </p:nvSpPr>
        <p:spPr bwMode="auto">
          <a:xfrm>
            <a:off x="7391400" y="38862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rat</a:t>
            </a:r>
          </a:p>
        </p:txBody>
      </p:sp>
      <p:sp>
        <p:nvSpPr>
          <p:cNvPr id="51215" name="Text Box 179"/>
          <p:cNvSpPr txBox="1">
            <a:spLocks noChangeArrowheads="1"/>
          </p:cNvSpPr>
          <p:nvPr/>
        </p:nvSpPr>
        <p:spPr bwMode="auto">
          <a:xfrm>
            <a:off x="7924800" y="44958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tiger</a:t>
            </a:r>
          </a:p>
        </p:txBody>
      </p:sp>
      <p:sp>
        <p:nvSpPr>
          <p:cNvPr id="51216" name="Line 180"/>
          <p:cNvSpPr>
            <a:spLocks noChangeShapeType="1"/>
          </p:cNvSpPr>
          <p:nvPr/>
        </p:nvSpPr>
        <p:spPr bwMode="auto">
          <a:xfrm>
            <a:off x="8763000" y="47244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7" name="Line 181"/>
          <p:cNvSpPr>
            <a:spLocks noChangeShapeType="1"/>
          </p:cNvSpPr>
          <p:nvPr/>
        </p:nvSpPr>
        <p:spPr bwMode="auto">
          <a:xfrm>
            <a:off x="8001000" y="47244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8" name="Line 182"/>
          <p:cNvSpPr>
            <a:spLocks noChangeShapeType="1"/>
          </p:cNvSpPr>
          <p:nvPr/>
        </p:nvSpPr>
        <p:spPr bwMode="auto">
          <a:xfrm>
            <a:off x="7162800" y="3514725"/>
            <a:ext cx="685800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Line 183"/>
          <p:cNvSpPr>
            <a:spLocks noChangeShapeType="1"/>
          </p:cNvSpPr>
          <p:nvPr/>
        </p:nvSpPr>
        <p:spPr bwMode="auto">
          <a:xfrm>
            <a:off x="8229600" y="4124325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Line 184"/>
          <p:cNvSpPr>
            <a:spLocks noChangeShapeType="1"/>
          </p:cNvSpPr>
          <p:nvPr/>
        </p:nvSpPr>
        <p:spPr bwMode="auto">
          <a:xfrm flipH="1">
            <a:off x="7315200" y="4133850"/>
            <a:ext cx="152400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Line 185"/>
          <p:cNvSpPr>
            <a:spLocks noChangeShapeType="1"/>
          </p:cNvSpPr>
          <p:nvPr/>
        </p:nvSpPr>
        <p:spPr bwMode="auto">
          <a:xfrm flipH="1">
            <a:off x="5715000" y="4124325"/>
            <a:ext cx="152400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22" name="Line 186"/>
          <p:cNvSpPr>
            <a:spLocks noChangeShapeType="1"/>
          </p:cNvSpPr>
          <p:nvPr/>
        </p:nvSpPr>
        <p:spPr bwMode="auto">
          <a:xfrm flipH="1">
            <a:off x="6248400" y="3514725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23" name="Line 191"/>
          <p:cNvSpPr>
            <a:spLocks noChangeShapeType="1"/>
          </p:cNvSpPr>
          <p:nvPr/>
        </p:nvSpPr>
        <p:spPr bwMode="auto">
          <a:xfrm>
            <a:off x="5334000" y="47339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24" name="Text Box 192"/>
          <p:cNvSpPr txBox="1">
            <a:spLocks noChangeArrowheads="1"/>
          </p:cNvSpPr>
          <p:nvPr/>
        </p:nvSpPr>
        <p:spPr bwMode="auto">
          <a:xfrm>
            <a:off x="6858000" y="45053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pig</a:t>
            </a:r>
          </a:p>
        </p:txBody>
      </p:sp>
      <p:sp>
        <p:nvSpPr>
          <p:cNvPr id="51225" name="Rectangle 167"/>
          <p:cNvSpPr>
            <a:spLocks noChangeArrowheads="1"/>
          </p:cNvSpPr>
          <p:nvPr/>
        </p:nvSpPr>
        <p:spPr bwMode="auto">
          <a:xfrm>
            <a:off x="533400" y="48006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ts val="1800"/>
              </a:spcBef>
              <a:tabLst>
                <a:tab pos="292100" algn="l"/>
                <a:tab pos="762000" algn="l"/>
                <a:tab pos="1435100" algn="l"/>
              </a:tabLst>
            </a:pPr>
            <a:r>
              <a:rPr lang="en-US" sz="2000">
                <a:cs typeface="Times New Roman" pitchFamily="18" charset="0"/>
              </a:rPr>
              <a:t>After:</a:t>
            </a:r>
            <a:endParaRPr lang="en-GB" sz="2000">
              <a:cs typeface="Times New Roman" pitchFamily="18" charset="0"/>
            </a:endParaRPr>
          </a:p>
        </p:txBody>
      </p:sp>
      <p:sp>
        <p:nvSpPr>
          <p:cNvPr id="51226" name="Rectangle 195"/>
          <p:cNvSpPr>
            <a:spLocks noChangeArrowheads="1"/>
          </p:cNvSpPr>
          <p:nvPr/>
        </p:nvSpPr>
        <p:spPr bwMode="auto">
          <a:xfrm>
            <a:off x="1524000" y="48101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196"/>
          <p:cNvSpPr>
            <a:spLocks noChangeShapeType="1"/>
          </p:cNvSpPr>
          <p:nvPr/>
        </p:nvSpPr>
        <p:spPr bwMode="auto">
          <a:xfrm>
            <a:off x="1676400" y="4962525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28" name="Text Box 226"/>
          <p:cNvSpPr txBox="1">
            <a:spLocks noChangeArrowheads="1"/>
          </p:cNvSpPr>
          <p:nvPr/>
        </p:nvSpPr>
        <p:spPr bwMode="auto">
          <a:xfrm>
            <a:off x="2819400" y="542925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fox</a:t>
            </a:r>
          </a:p>
        </p:txBody>
      </p:sp>
      <p:sp>
        <p:nvSpPr>
          <p:cNvPr id="51229" name="Line 227"/>
          <p:cNvSpPr>
            <a:spLocks noChangeShapeType="1"/>
          </p:cNvSpPr>
          <p:nvPr/>
        </p:nvSpPr>
        <p:spPr bwMode="auto">
          <a:xfrm>
            <a:off x="3657600" y="565785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30" name="Text Box 228"/>
          <p:cNvSpPr txBox="1">
            <a:spLocks noChangeArrowheads="1"/>
          </p:cNvSpPr>
          <p:nvPr/>
        </p:nvSpPr>
        <p:spPr bwMode="auto">
          <a:xfrm>
            <a:off x="2286000" y="60293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cat</a:t>
            </a:r>
          </a:p>
        </p:txBody>
      </p:sp>
      <p:sp>
        <p:nvSpPr>
          <p:cNvPr id="51231" name="Text Box 229"/>
          <p:cNvSpPr txBox="1">
            <a:spLocks noChangeArrowheads="1"/>
          </p:cNvSpPr>
          <p:nvPr/>
        </p:nvSpPr>
        <p:spPr bwMode="auto">
          <a:xfrm>
            <a:off x="3352800" y="48101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pig</a:t>
            </a:r>
          </a:p>
        </p:txBody>
      </p:sp>
      <p:sp>
        <p:nvSpPr>
          <p:cNvPr id="51232" name="Text Box 230"/>
          <p:cNvSpPr txBox="1">
            <a:spLocks noChangeArrowheads="1"/>
          </p:cNvSpPr>
          <p:nvPr/>
        </p:nvSpPr>
        <p:spPr bwMode="auto">
          <a:xfrm>
            <a:off x="4419600" y="54197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rat</a:t>
            </a:r>
          </a:p>
        </p:txBody>
      </p:sp>
      <p:sp>
        <p:nvSpPr>
          <p:cNvPr id="51233" name="Text Box 231"/>
          <p:cNvSpPr txBox="1">
            <a:spLocks noChangeArrowheads="1"/>
          </p:cNvSpPr>
          <p:nvPr/>
        </p:nvSpPr>
        <p:spPr bwMode="auto">
          <a:xfrm>
            <a:off x="4953000" y="60293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tiger</a:t>
            </a:r>
          </a:p>
        </p:txBody>
      </p:sp>
      <p:sp>
        <p:nvSpPr>
          <p:cNvPr id="51234" name="Line 232"/>
          <p:cNvSpPr>
            <a:spLocks noChangeShapeType="1"/>
          </p:cNvSpPr>
          <p:nvPr/>
        </p:nvSpPr>
        <p:spPr bwMode="auto">
          <a:xfrm>
            <a:off x="5791200" y="62579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35" name="Line 233"/>
          <p:cNvSpPr>
            <a:spLocks noChangeShapeType="1"/>
          </p:cNvSpPr>
          <p:nvPr/>
        </p:nvSpPr>
        <p:spPr bwMode="auto">
          <a:xfrm>
            <a:off x="5029200" y="62579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36" name="Line 234"/>
          <p:cNvSpPr>
            <a:spLocks noChangeShapeType="1"/>
          </p:cNvSpPr>
          <p:nvPr/>
        </p:nvSpPr>
        <p:spPr bwMode="auto">
          <a:xfrm>
            <a:off x="4191000" y="5048250"/>
            <a:ext cx="685800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37" name="Line 235"/>
          <p:cNvSpPr>
            <a:spLocks noChangeShapeType="1"/>
          </p:cNvSpPr>
          <p:nvPr/>
        </p:nvSpPr>
        <p:spPr bwMode="auto">
          <a:xfrm>
            <a:off x="5257800" y="565785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38" name="Line 237"/>
          <p:cNvSpPr>
            <a:spLocks noChangeShapeType="1"/>
          </p:cNvSpPr>
          <p:nvPr/>
        </p:nvSpPr>
        <p:spPr bwMode="auto">
          <a:xfrm flipH="1">
            <a:off x="2743200" y="5657850"/>
            <a:ext cx="152400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39" name="Line 238"/>
          <p:cNvSpPr>
            <a:spLocks noChangeShapeType="1"/>
          </p:cNvSpPr>
          <p:nvPr/>
        </p:nvSpPr>
        <p:spPr bwMode="auto">
          <a:xfrm flipH="1">
            <a:off x="3276600" y="504825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40" name="Line 239"/>
          <p:cNvSpPr>
            <a:spLocks noChangeShapeType="1"/>
          </p:cNvSpPr>
          <p:nvPr/>
        </p:nvSpPr>
        <p:spPr bwMode="auto">
          <a:xfrm>
            <a:off x="2362200" y="626745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41" name="Text Box 240"/>
          <p:cNvSpPr txBox="1">
            <a:spLocks noChangeArrowheads="1"/>
          </p:cNvSpPr>
          <p:nvPr/>
        </p:nvSpPr>
        <p:spPr bwMode="auto">
          <a:xfrm>
            <a:off x="3886200" y="6038850"/>
            <a:ext cx="914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pig</a:t>
            </a:r>
          </a:p>
        </p:txBody>
      </p:sp>
      <p:sp>
        <p:nvSpPr>
          <p:cNvPr id="51242" name="Line 244"/>
          <p:cNvSpPr>
            <a:spLocks noChangeShapeType="1"/>
          </p:cNvSpPr>
          <p:nvPr/>
        </p:nvSpPr>
        <p:spPr bwMode="auto">
          <a:xfrm>
            <a:off x="4495800" y="56483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23" grpId="0" animBg="1"/>
      <p:bldP spid="51225" grpId="0"/>
      <p:bldP spid="51226" grpId="0" animBg="1"/>
      <p:bldP spid="51227" grpId="0" animBg="1"/>
      <p:bldP spid="51228" grpId="0" animBg="1"/>
      <p:bldP spid="51229" grpId="0" animBg="1"/>
      <p:bldP spid="51230" grpId="0" animBg="1"/>
      <p:bldP spid="51231" grpId="0" animBg="1"/>
      <p:bldP spid="51232" grpId="0" animBg="1"/>
      <p:bldP spid="51233" grpId="0" animBg="1"/>
      <p:bldP spid="51234" grpId="0" animBg="1"/>
      <p:bldP spid="51235" grpId="0" animBg="1"/>
      <p:bldP spid="51236" grpId="0" animBg="1"/>
      <p:bldP spid="51237" grpId="0" animBg="1"/>
      <p:bldP spid="51238" grpId="0" animBg="1"/>
      <p:bldP spid="51239" grpId="0" animBg="1"/>
      <p:bldP spid="51240" grpId="0" animBg="1"/>
      <p:bldP spid="51241" grpId="0" animBg="1"/>
      <p:bldP spid="512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928670"/>
            <a:ext cx="64770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trees (2)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857364"/>
            <a:ext cx="8858280" cy="25146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cs typeface="Times New Roman" pitchFamily="18" charset="0"/>
              </a:rPr>
              <a:t>A </a:t>
            </a:r>
            <a:r>
              <a:rPr lang="en-US" sz="2200" b="1" dirty="0" smtClean="0">
                <a:cs typeface="Times New Roman" pitchFamily="18" charset="0"/>
              </a:rPr>
              <a:t>leaf node</a:t>
            </a:r>
            <a:r>
              <a:rPr lang="en-US" sz="2200" dirty="0" smtClean="0">
                <a:cs typeface="Times New Roman" pitchFamily="18" charset="0"/>
              </a:rPr>
              <a:t> is one that has no children (i.e., both its links are null).</a:t>
            </a:r>
          </a:p>
          <a:p>
            <a:pPr eaLnBrk="1" hangingPunct="1"/>
            <a:r>
              <a:rPr lang="en-US" sz="2200" dirty="0" smtClean="0">
                <a:cs typeface="Times New Roman" pitchFamily="18" charset="0"/>
              </a:rPr>
              <a:t>Every node, except the root node, is the left or right child of exactly one other node </a:t>
            </a:r>
            <a:r>
              <a:rPr lang="en-US" sz="2200" dirty="0" smtClean="0">
                <a:cs typeface="Times New Roman" pitchFamily="18" charset="0"/>
              </a:rPr>
              <a:t>(calle</a:t>
            </a:r>
            <a:r>
              <a:rPr lang="en-US" sz="2200" dirty="0" smtClean="0">
                <a:cs typeface="Times New Roman" pitchFamily="18" charset="0"/>
              </a:rPr>
              <a:t>d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b="1" dirty="0" smtClean="0">
                <a:cs typeface="Times New Roman" pitchFamily="18" charset="0"/>
              </a:rPr>
              <a:t>parent </a:t>
            </a:r>
            <a:r>
              <a:rPr lang="en-US" sz="2200" dirty="0" smtClean="0">
                <a:cs typeface="Times New Roman" pitchFamily="18" charset="0"/>
              </a:rPr>
              <a:t>node of the children nodes). </a:t>
            </a:r>
            <a:endParaRPr lang="en-US" sz="2200" dirty="0" smtClean="0">
              <a:cs typeface="Times New Roman" pitchFamily="18" charset="0"/>
            </a:endParaRPr>
          </a:p>
          <a:p>
            <a:pPr lvl="1"/>
            <a:r>
              <a:rPr lang="en-US" sz="2000" dirty="0" smtClean="0">
                <a:cs typeface="Times New Roman" pitchFamily="18" charset="0"/>
              </a:rPr>
              <a:t>The root node has no parent – the only link to it is the header.</a:t>
            </a:r>
          </a:p>
          <a:p>
            <a:pPr algn="just" eaLnBrk="1" hangingPunct="1"/>
            <a:r>
              <a:rPr lang="en-US" sz="2200" dirty="0" smtClean="0">
                <a:cs typeface="Times New Roman" pitchFamily="18" charset="0"/>
              </a:rPr>
              <a:t>The </a:t>
            </a:r>
            <a:r>
              <a:rPr lang="en-US" sz="2200" b="1" dirty="0" smtClean="0">
                <a:cs typeface="Times New Roman" pitchFamily="18" charset="0"/>
              </a:rPr>
              <a:t>size</a:t>
            </a:r>
            <a:r>
              <a:rPr lang="en-US" sz="2200" dirty="0" smtClean="0">
                <a:cs typeface="Times New Roman" pitchFamily="18" charset="0"/>
              </a:rPr>
              <a:t> of a binary tree is the number of nodes (elements).</a:t>
            </a:r>
          </a:p>
          <a:p>
            <a:pPr lvl="1" algn="just"/>
            <a:r>
              <a:rPr lang="en-US" sz="1800" dirty="0" smtClean="0">
                <a:cs typeface="Times New Roman" pitchFamily="18" charset="0"/>
              </a:rPr>
              <a:t>An </a:t>
            </a:r>
            <a:r>
              <a:rPr lang="en-US" sz="1800" b="1" dirty="0" smtClean="0">
                <a:cs typeface="Times New Roman" pitchFamily="18" charset="0"/>
              </a:rPr>
              <a:t>empty</a:t>
            </a:r>
            <a:r>
              <a:rPr lang="en-US" sz="1800" dirty="0" smtClean="0">
                <a:cs typeface="Times New Roman" pitchFamily="18" charset="0"/>
              </a:rPr>
              <a:t> binary tree has size Zero. Its header is null.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66AF4A-132E-4E32-B691-F2BB099F2CC2}" type="slidenum">
              <a:rPr lang="en-AU"/>
              <a:pPr>
                <a:defRPr/>
              </a:pPr>
              <a:t>5</a:t>
            </a:fld>
            <a:endParaRPr lang="en-AU"/>
          </a:p>
        </p:txBody>
      </p:sp>
      <p:grpSp>
        <p:nvGrpSpPr>
          <p:cNvPr id="6150" name="Group 5"/>
          <p:cNvGrpSpPr>
            <a:grpSpLocks/>
          </p:cNvGrpSpPr>
          <p:nvPr/>
        </p:nvGrpSpPr>
        <p:grpSpPr bwMode="auto">
          <a:xfrm>
            <a:off x="2143125" y="4429125"/>
            <a:ext cx="4800600" cy="2143125"/>
            <a:chOff x="1536" y="2400"/>
            <a:chExt cx="3024" cy="1350"/>
          </a:xfrm>
        </p:grpSpPr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1536" y="240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7"/>
            <p:cNvSpPr>
              <a:spLocks noChangeShapeType="1"/>
            </p:cNvSpPr>
            <p:nvPr/>
          </p:nvSpPr>
          <p:spPr bwMode="auto">
            <a:xfrm>
              <a:off x="1632" y="250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8"/>
            <p:cNvSpPr txBox="1">
              <a:spLocks noChangeArrowheads="1"/>
            </p:cNvSpPr>
            <p:nvPr/>
          </p:nvSpPr>
          <p:spPr bwMode="auto">
            <a:xfrm>
              <a:off x="2304" y="31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D</a:t>
              </a:r>
            </a:p>
          </p:txBody>
        </p:sp>
        <p:sp>
          <p:nvSpPr>
            <p:cNvPr id="6158" name="Line 9"/>
            <p:cNvSpPr>
              <a:spLocks noChangeShapeType="1"/>
            </p:cNvSpPr>
            <p:nvPr/>
          </p:nvSpPr>
          <p:spPr bwMode="auto">
            <a:xfrm>
              <a:off x="2832" y="331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10"/>
            <p:cNvSpPr>
              <a:spLocks noChangeShapeType="1"/>
            </p:cNvSpPr>
            <p:nvPr/>
          </p:nvSpPr>
          <p:spPr bwMode="auto">
            <a:xfrm>
              <a:off x="2352" y="331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1968" y="279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B</a:t>
              </a:r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>
              <a:off x="2016" y="293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Text Box 13"/>
            <p:cNvSpPr txBox="1">
              <a:spLocks noChangeArrowheads="1"/>
            </p:cNvSpPr>
            <p:nvPr/>
          </p:nvSpPr>
          <p:spPr bwMode="auto">
            <a:xfrm>
              <a:off x="2640" y="24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A</a:t>
              </a:r>
            </a:p>
          </p:txBody>
        </p:sp>
        <p:sp>
          <p:nvSpPr>
            <p:cNvPr id="6163" name="Text Box 14"/>
            <p:cNvSpPr txBox="1">
              <a:spLocks noChangeArrowheads="1"/>
            </p:cNvSpPr>
            <p:nvPr/>
          </p:nvSpPr>
          <p:spPr bwMode="auto">
            <a:xfrm>
              <a:off x="2976" y="316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E</a:t>
              </a:r>
            </a:p>
          </p:txBody>
        </p:sp>
        <p:sp>
          <p:nvSpPr>
            <p:cNvPr id="6164" name="Line 15"/>
            <p:cNvSpPr>
              <a:spLocks noChangeShapeType="1"/>
            </p:cNvSpPr>
            <p:nvPr/>
          </p:nvSpPr>
          <p:spPr bwMode="auto">
            <a:xfrm>
              <a:off x="3504" y="331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6"/>
            <p:cNvSpPr>
              <a:spLocks noChangeShapeType="1"/>
            </p:cNvSpPr>
            <p:nvPr/>
          </p:nvSpPr>
          <p:spPr bwMode="auto">
            <a:xfrm>
              <a:off x="3024" y="331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Text Box 17"/>
            <p:cNvSpPr txBox="1">
              <a:spLocks noChangeArrowheads="1"/>
            </p:cNvSpPr>
            <p:nvPr/>
          </p:nvSpPr>
          <p:spPr bwMode="auto">
            <a:xfrm>
              <a:off x="3312" y="27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C</a:t>
              </a:r>
            </a:p>
          </p:txBody>
        </p:sp>
        <p:sp>
          <p:nvSpPr>
            <p:cNvPr id="6167" name="Text Box 18"/>
            <p:cNvSpPr txBox="1">
              <a:spLocks noChangeArrowheads="1"/>
            </p:cNvSpPr>
            <p:nvPr/>
          </p:nvSpPr>
          <p:spPr bwMode="auto">
            <a:xfrm>
              <a:off x="3648" y="316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F</a:t>
              </a:r>
            </a:p>
          </p:txBody>
        </p:sp>
        <p:sp>
          <p:nvSpPr>
            <p:cNvPr id="6168" name="Line 19"/>
            <p:cNvSpPr>
              <a:spLocks noChangeShapeType="1"/>
            </p:cNvSpPr>
            <p:nvPr/>
          </p:nvSpPr>
          <p:spPr bwMode="auto">
            <a:xfrm>
              <a:off x="3696" y="331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0"/>
            <p:cNvSpPr>
              <a:spLocks noChangeShapeType="1"/>
            </p:cNvSpPr>
            <p:nvPr/>
          </p:nvSpPr>
          <p:spPr bwMode="auto">
            <a:xfrm>
              <a:off x="3168" y="255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1"/>
            <p:cNvSpPr>
              <a:spLocks noChangeShapeType="1"/>
            </p:cNvSpPr>
            <p:nvPr/>
          </p:nvSpPr>
          <p:spPr bwMode="auto">
            <a:xfrm>
              <a:off x="3840" y="293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2"/>
            <p:cNvSpPr>
              <a:spLocks noChangeShapeType="1"/>
            </p:cNvSpPr>
            <p:nvPr/>
          </p:nvSpPr>
          <p:spPr bwMode="auto">
            <a:xfrm flipH="1">
              <a:off x="3264" y="293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3"/>
            <p:cNvSpPr>
              <a:spLocks noChangeShapeType="1"/>
            </p:cNvSpPr>
            <p:nvPr/>
          </p:nvSpPr>
          <p:spPr bwMode="auto">
            <a:xfrm>
              <a:off x="2496" y="294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4"/>
            <p:cNvSpPr>
              <a:spLocks noChangeShapeType="1"/>
            </p:cNvSpPr>
            <p:nvPr/>
          </p:nvSpPr>
          <p:spPr bwMode="auto">
            <a:xfrm flipH="1">
              <a:off x="2256" y="255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Text Box 25"/>
            <p:cNvSpPr txBox="1">
              <a:spLocks noChangeArrowheads="1"/>
            </p:cNvSpPr>
            <p:nvPr/>
          </p:nvSpPr>
          <p:spPr bwMode="auto">
            <a:xfrm>
              <a:off x="3984" y="355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i="1"/>
                <a:t>G</a:t>
              </a:r>
            </a:p>
          </p:txBody>
        </p:sp>
        <p:sp>
          <p:nvSpPr>
            <p:cNvPr id="6175" name="Line 26"/>
            <p:cNvSpPr>
              <a:spLocks noChangeShapeType="1"/>
            </p:cNvSpPr>
            <p:nvPr/>
          </p:nvSpPr>
          <p:spPr bwMode="auto">
            <a:xfrm>
              <a:off x="4512" y="36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27"/>
            <p:cNvSpPr>
              <a:spLocks noChangeShapeType="1"/>
            </p:cNvSpPr>
            <p:nvPr/>
          </p:nvSpPr>
          <p:spPr bwMode="auto">
            <a:xfrm>
              <a:off x="4032" y="36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28"/>
            <p:cNvSpPr>
              <a:spLocks noChangeShapeType="1"/>
            </p:cNvSpPr>
            <p:nvPr/>
          </p:nvSpPr>
          <p:spPr bwMode="auto">
            <a:xfrm>
              <a:off x="4176" y="331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2" name="AutoShape 31"/>
          <p:cNvSpPr>
            <a:spLocks noChangeArrowheads="1"/>
          </p:cNvSpPr>
          <p:nvPr/>
        </p:nvSpPr>
        <p:spPr bwMode="auto">
          <a:xfrm>
            <a:off x="6400800" y="4419600"/>
            <a:ext cx="2286000" cy="304800"/>
          </a:xfrm>
          <a:prstGeom prst="wedgeRectCallout">
            <a:avLst>
              <a:gd name="adj1" fmla="val -71389"/>
              <a:gd name="adj2" fmla="val 179167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parent node of E &amp; F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  <p:sp>
        <p:nvSpPr>
          <p:cNvPr id="6153" name="AutoShape 32"/>
          <p:cNvSpPr>
            <a:spLocks noChangeArrowheads="1"/>
          </p:cNvSpPr>
          <p:nvPr/>
        </p:nvSpPr>
        <p:spPr bwMode="auto">
          <a:xfrm>
            <a:off x="1714500" y="6072188"/>
            <a:ext cx="1143000" cy="304800"/>
          </a:xfrm>
          <a:prstGeom prst="wedgeRectCallout">
            <a:avLst>
              <a:gd name="adj1" fmla="val 89444"/>
              <a:gd name="adj2" fmla="val -104167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leaf node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  <p:sp>
        <p:nvSpPr>
          <p:cNvPr id="6154" name="AutoShape 33"/>
          <p:cNvSpPr>
            <a:spLocks noChangeArrowheads="1"/>
          </p:cNvSpPr>
          <p:nvPr/>
        </p:nvSpPr>
        <p:spPr bwMode="auto">
          <a:xfrm>
            <a:off x="7315200" y="5791200"/>
            <a:ext cx="1143000" cy="304800"/>
          </a:xfrm>
          <a:prstGeom prst="wedgeRectCallout">
            <a:avLst>
              <a:gd name="adj1" fmla="val -93889"/>
              <a:gd name="adj2" fmla="val 83333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leaf node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  <p:sp>
        <p:nvSpPr>
          <p:cNvPr id="6155" name="AutoShape 34"/>
          <p:cNvSpPr>
            <a:spLocks noChangeArrowheads="1"/>
          </p:cNvSpPr>
          <p:nvPr/>
        </p:nvSpPr>
        <p:spPr bwMode="auto">
          <a:xfrm>
            <a:off x="4143375" y="6286500"/>
            <a:ext cx="1357313" cy="357188"/>
          </a:xfrm>
          <a:prstGeom prst="wedgeRectCallout">
            <a:avLst>
              <a:gd name="adj1" fmla="val 11236"/>
              <a:gd name="adj2" fmla="val -154167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leaf node</a:t>
            </a:r>
            <a:endParaRPr lang="en-GB" sz="2000">
              <a:solidFill>
                <a:srgbClr val="3333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6153" grpId="0" animBg="1"/>
      <p:bldP spid="6154" grpId="0" animBg="1"/>
      <p:bldP spid="615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7010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topmost element (6)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1857364"/>
            <a:ext cx="9001156" cy="4419600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tabLst>
                <a:tab pos="762000" algn="l"/>
                <a:tab pos="1333500" algn="l"/>
                <a:tab pos="2095500" algn="l"/>
              </a:tabLst>
            </a:pPr>
            <a:r>
              <a:rPr lang="en-US" sz="2400" dirty="0" smtClean="0">
                <a:cs typeface="Times New Roman" pitchFamily="18" charset="0"/>
              </a:rPr>
              <a:t>Algorithm: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  <a:tabLst>
                <a:tab pos="762000" algn="l"/>
                <a:tab pos="1333500" algn="l"/>
                <a:tab pos="2095500" algn="l"/>
              </a:tabLst>
            </a:pPr>
            <a:r>
              <a:rPr lang="en-US" sz="2400" dirty="0" smtClean="0">
                <a:cs typeface="Times New Roman" pitchFamily="18" charset="0"/>
              </a:rPr>
              <a:t>	To delete the topmost element in the </a:t>
            </a:r>
            <a:r>
              <a:rPr lang="en-US" sz="2400" dirty="0" err="1" smtClean="0">
                <a:cs typeface="Times New Roman" pitchFamily="18" charset="0"/>
              </a:rPr>
              <a:t>subtree</a:t>
            </a:r>
            <a:r>
              <a:rPr lang="en-US" sz="2400" dirty="0" smtClean="0">
                <a:cs typeface="Times New Roman" pitchFamily="18" charset="0"/>
              </a:rPr>
              <a:t> whose topmost node is </a:t>
            </a:r>
            <a:r>
              <a:rPr lang="en-US" sz="2400" i="1" dirty="0" smtClean="0">
                <a:cs typeface="Times New Roman" pitchFamily="18" charset="0"/>
              </a:rPr>
              <a:t>top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381000" indent="-381000" eaLnBrk="1" hangingPunct="1">
              <a:lnSpc>
                <a:spcPct val="90000"/>
              </a:lnSpc>
              <a:spcBef>
                <a:spcPts val="900"/>
              </a:spcBef>
              <a:buFontTx/>
              <a:buNone/>
              <a:tabLst>
                <a:tab pos="762000" algn="l"/>
                <a:tab pos="1333500" algn="l"/>
                <a:tab pos="2095500" algn="l"/>
              </a:tabLst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1.	If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has no left child: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1.1.	Terminate with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’s right child as answer.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2.	If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has no right child: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2.1.	Terminate with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’s left child as answer.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3.	If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has two children: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3.1.	Set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’s element to the leftmost element in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’s right 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subtree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3.2.	Delete the leftmost element in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’s right 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subtree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3.3.	Terminate with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as answer.</a:t>
            </a:r>
            <a:r>
              <a:rPr lang="en-GB" sz="2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2528" y="6400800"/>
            <a:ext cx="5714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F8CC6A-1106-436A-A5A6-BBB08E14C499}" type="slidenum">
              <a:rPr lang="en-AU"/>
              <a:pPr>
                <a:defRPr/>
              </a:pPr>
              <a:t>50</a:t>
            </a:fld>
            <a:endParaRPr lang="en-AU" dirty="0"/>
          </a:p>
        </p:txBody>
      </p:sp>
      <p:sp>
        <p:nvSpPr>
          <p:cNvPr id="52230" name="AutoShape 4"/>
          <p:cNvSpPr>
            <a:spLocks noChangeArrowheads="1"/>
          </p:cNvSpPr>
          <p:nvPr/>
        </p:nvSpPr>
        <p:spPr bwMode="auto">
          <a:xfrm>
            <a:off x="7429520" y="2786058"/>
            <a:ext cx="1066800" cy="304800"/>
          </a:xfrm>
          <a:prstGeom prst="wedgeRectCallout">
            <a:avLst>
              <a:gd name="adj1" fmla="val -362501"/>
              <a:gd name="adj2" fmla="val 95833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dirty="0">
                <a:solidFill>
                  <a:srgbClr val="C00000"/>
                </a:solidFill>
              </a:rPr>
              <a:t>cases 1/2</a:t>
            </a:r>
            <a:endParaRPr lang="en-GB" sz="20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2231" name="AutoShape 5"/>
          <p:cNvSpPr>
            <a:spLocks noChangeArrowheads="1"/>
          </p:cNvSpPr>
          <p:nvPr/>
        </p:nvSpPr>
        <p:spPr bwMode="auto">
          <a:xfrm>
            <a:off x="7467600" y="3581400"/>
            <a:ext cx="962052" cy="276228"/>
          </a:xfrm>
          <a:prstGeom prst="wedgeRectCallout">
            <a:avLst>
              <a:gd name="adj1" fmla="val -371589"/>
              <a:gd name="adj2" fmla="val 88793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dirty="0" smtClean="0">
                <a:solidFill>
                  <a:srgbClr val="C00000"/>
                </a:solidFill>
              </a:rPr>
              <a:t>case </a:t>
            </a:r>
            <a:r>
              <a:rPr lang="en-GB" sz="2000" dirty="0">
                <a:solidFill>
                  <a:srgbClr val="C00000"/>
                </a:solidFill>
              </a:rPr>
              <a:t>3</a:t>
            </a:r>
            <a:endParaRPr lang="en-GB" sz="20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2232" name="AutoShape 6"/>
          <p:cNvSpPr>
            <a:spLocks noChangeArrowheads="1"/>
          </p:cNvSpPr>
          <p:nvPr/>
        </p:nvSpPr>
        <p:spPr bwMode="auto">
          <a:xfrm>
            <a:off x="7500958" y="4214818"/>
            <a:ext cx="838200" cy="304800"/>
          </a:xfrm>
          <a:prstGeom prst="wedgeRectCallout">
            <a:avLst>
              <a:gd name="adj1" fmla="val -434091"/>
              <a:gd name="adj2" fmla="val 87500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dirty="0">
                <a:solidFill>
                  <a:srgbClr val="C00000"/>
                </a:solidFill>
              </a:rPr>
              <a:t>case 4</a:t>
            </a:r>
            <a:endParaRPr lang="en-GB" sz="20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7010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topmost element (7)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285992"/>
            <a:ext cx="8358246" cy="3657600"/>
          </a:xfrm>
        </p:spPr>
        <p:txBody>
          <a:bodyPr/>
          <a:lstStyle/>
          <a:p>
            <a:pPr marL="381000" indent="-381000" eaLnBrk="1" hangingPunct="1">
              <a:tabLst>
                <a:tab pos="762000" algn="l"/>
                <a:tab pos="1333500" algn="l"/>
                <a:tab pos="2095500" algn="l"/>
              </a:tabLst>
            </a:pPr>
            <a:r>
              <a:rPr lang="en-US" dirty="0" smtClean="0">
                <a:cs typeface="Times New Roman" pitchFamily="18" charset="0"/>
              </a:rPr>
              <a:t>Auxiliary algorithm:</a:t>
            </a:r>
          </a:p>
          <a:p>
            <a:pPr marL="381000" indent="-381000" eaLnBrk="1" hangingPunct="1">
              <a:buFontTx/>
              <a:buNone/>
              <a:tabLst>
                <a:tab pos="762000" algn="l"/>
                <a:tab pos="1333500" algn="l"/>
                <a:tab pos="2095500" algn="l"/>
              </a:tabLst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To determine the leftmost element in the (nonempty) </a:t>
            </a:r>
            <a:r>
              <a:rPr lang="en-US" sz="2400" dirty="0" err="1" smtClean="0">
                <a:cs typeface="Times New Roman" pitchFamily="18" charset="0"/>
              </a:rPr>
              <a:t>subtree</a:t>
            </a:r>
            <a:r>
              <a:rPr lang="en-US" sz="2400" dirty="0" smtClean="0">
                <a:cs typeface="Times New Roman" pitchFamily="18" charset="0"/>
              </a:rPr>
              <a:t> whose topmost node is </a:t>
            </a:r>
            <a:r>
              <a:rPr lang="en-US" sz="2400" i="1" dirty="0" smtClean="0">
                <a:cs typeface="Times New Roman" pitchFamily="18" charset="0"/>
              </a:rPr>
              <a:t>top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381000" indent="-381000" eaLnBrk="1" hangingPunct="1">
              <a:spcBef>
                <a:spcPts val="900"/>
              </a:spcBef>
              <a:buFontTx/>
              <a:buNone/>
              <a:tabLst>
                <a:tab pos="762000" algn="l"/>
                <a:tab pos="1333500" algn="l"/>
                <a:tab pos="2095500" algn="l"/>
              </a:tabLst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1.	Set </a:t>
            </a:r>
            <a:r>
              <a:rPr lang="en-US" sz="2400" i="1" dirty="0" err="1" smtClean="0">
                <a:solidFill>
                  <a:srgbClr val="0000FF"/>
                </a:solidFill>
                <a:cs typeface="Times New Roman" pitchFamily="18" charset="0"/>
              </a:rPr>
              <a:t>curr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to </a:t>
            </a:r>
            <a:r>
              <a:rPr lang="en-US" sz="2400" i="1" dirty="0" smtClean="0">
                <a:solidFill>
                  <a:srgbClr val="0000FF"/>
                </a:solidFill>
                <a:cs typeface="Times New Roman" pitchFamily="18" charset="0"/>
              </a:rPr>
              <a:t>top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2.	While </a:t>
            </a:r>
            <a:r>
              <a:rPr lang="en-US" sz="2400" i="1" dirty="0" err="1" smtClean="0">
                <a:solidFill>
                  <a:srgbClr val="0000FF"/>
                </a:solidFill>
                <a:cs typeface="Times New Roman" pitchFamily="18" charset="0"/>
              </a:rPr>
              <a:t>curr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has a left child, repeat: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2.1.	Set </a:t>
            </a:r>
            <a:r>
              <a:rPr lang="en-US" sz="2400" i="1" dirty="0" err="1" smtClean="0">
                <a:solidFill>
                  <a:srgbClr val="0000FF"/>
                </a:solidFill>
                <a:cs typeface="Times New Roman" pitchFamily="18" charset="0"/>
              </a:rPr>
              <a:t>curr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to </a:t>
            </a:r>
            <a:r>
              <a:rPr lang="en-US" sz="2400" i="1" dirty="0" err="1" smtClean="0">
                <a:solidFill>
                  <a:srgbClr val="0000FF"/>
                </a:solidFill>
                <a:cs typeface="Times New Roman" pitchFamily="18" charset="0"/>
              </a:rPr>
              <a:t>curr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’s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left child.</a:t>
            </a:r>
            <a:b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3.	Terminate with </a:t>
            </a:r>
            <a:r>
              <a:rPr lang="en-US" sz="2400" i="1" dirty="0" err="1" smtClean="0">
                <a:solidFill>
                  <a:srgbClr val="0000FF"/>
                </a:solidFill>
                <a:cs typeface="Times New Roman" pitchFamily="18" charset="0"/>
              </a:rPr>
              <a:t>curr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’s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element as answer.</a:t>
            </a:r>
            <a:r>
              <a:rPr lang="en-GB" sz="2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endParaRPr lang="en-US" sz="2400" dirty="0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3878B42-88DB-4163-9386-807FCA3113A0}" type="slidenum">
              <a:rPr lang="en-AU"/>
              <a:pPr>
                <a:defRPr/>
              </a:pPr>
              <a:t>51</a:t>
            </a:fld>
            <a:endParaRPr lang="en-AU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928670"/>
            <a:ext cx="55626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Deleting a given element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428736"/>
            <a:ext cx="2286016" cy="533400"/>
          </a:xfrm>
        </p:spPr>
        <p:txBody>
          <a:bodyPr/>
          <a:lstStyle/>
          <a:p>
            <a:pPr marL="381000" indent="-381000" eaLnBrk="1" hangingPunct="1">
              <a:tabLst>
                <a:tab pos="762000" algn="l"/>
                <a:tab pos="1333500" algn="l"/>
                <a:tab pos="2095500" algn="l"/>
              </a:tabLst>
            </a:pPr>
            <a:r>
              <a:rPr lang="en-US" sz="2400" dirty="0" smtClean="0">
                <a:solidFill>
                  <a:srgbClr val="FFC000"/>
                </a:solidFill>
                <a:latin typeface="Arial" charset="0"/>
                <a:cs typeface="Times New Roman" pitchFamily="18" charset="0"/>
              </a:rPr>
              <a:t>Animation</a:t>
            </a:r>
          </a:p>
        </p:txBody>
      </p:sp>
      <p:sp>
        <p:nvSpPr>
          <p:cNvPr id="2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3966" y="6400800"/>
            <a:ext cx="500034" cy="3143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812A5C-3063-4793-86F6-E169F515B460}" type="slidenum">
              <a:rPr lang="en-AU"/>
              <a:pPr>
                <a:defRPr/>
              </a:pPr>
              <a:t>52</a:t>
            </a:fld>
            <a:endParaRPr lang="en-AU" dirty="0"/>
          </a:p>
        </p:txBody>
      </p:sp>
      <p:grpSp>
        <p:nvGrpSpPr>
          <p:cNvPr id="54278" name="Group 4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864"/>
            <a:chExt cx="4992" cy="3024"/>
          </a:xfrm>
        </p:grpSpPr>
        <p:sp>
          <p:nvSpPr>
            <p:cNvPr id="54471" name="Rectangle 5"/>
            <p:cNvSpPr>
              <a:spLocks noChangeArrowheads="1"/>
            </p:cNvSpPr>
            <p:nvPr/>
          </p:nvSpPr>
          <p:spPr bwMode="auto">
            <a:xfrm>
              <a:off x="384" y="91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72" name="Rectangle 6"/>
            <p:cNvSpPr>
              <a:spLocks noChangeArrowheads="1"/>
            </p:cNvSpPr>
            <p:nvPr/>
          </p:nvSpPr>
          <p:spPr bwMode="auto">
            <a:xfrm>
              <a:off x="384" y="864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delete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 node.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…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less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,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left child.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2.4.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greater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,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right child.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54473" name="Rectangle 7"/>
            <p:cNvSpPr>
              <a:spLocks noChangeArrowheads="1"/>
            </p:cNvSpPr>
            <p:nvPr/>
          </p:nvSpPr>
          <p:spPr bwMode="auto">
            <a:xfrm>
              <a:off x="672" y="288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54474" name="Rectangle 8"/>
            <p:cNvSpPr>
              <a:spLocks noChangeArrowheads="1"/>
            </p:cNvSpPr>
            <p:nvPr/>
          </p:nvSpPr>
          <p:spPr bwMode="auto">
            <a:xfrm>
              <a:off x="1008" y="28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75" name="Line 9"/>
            <p:cNvSpPr>
              <a:spLocks noChangeShapeType="1"/>
            </p:cNvSpPr>
            <p:nvPr/>
          </p:nvSpPr>
          <p:spPr bwMode="auto">
            <a:xfrm>
              <a:off x="1104" y="297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6" name="Text Box 10"/>
            <p:cNvSpPr txBox="1">
              <a:spLocks noChangeArrowheads="1"/>
            </p:cNvSpPr>
            <p:nvPr/>
          </p:nvSpPr>
          <p:spPr bwMode="auto">
            <a:xfrm>
              <a:off x="1920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477" name="Text Box 11"/>
            <p:cNvSpPr txBox="1">
              <a:spLocks noChangeArrowheads="1"/>
            </p:cNvSpPr>
            <p:nvPr/>
          </p:nvSpPr>
          <p:spPr bwMode="auto">
            <a:xfrm>
              <a:off x="2592" y="28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54478" name="Line 12"/>
            <p:cNvSpPr>
              <a:spLocks noChangeShapeType="1"/>
            </p:cNvSpPr>
            <p:nvPr/>
          </p:nvSpPr>
          <p:spPr bwMode="auto">
            <a:xfrm>
              <a:off x="3120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9" name="Line 13"/>
            <p:cNvSpPr>
              <a:spLocks noChangeShapeType="1"/>
            </p:cNvSpPr>
            <p:nvPr/>
          </p:nvSpPr>
          <p:spPr bwMode="auto">
            <a:xfrm flipH="1">
              <a:off x="2208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0" name="Text Box 14"/>
            <p:cNvSpPr txBox="1">
              <a:spLocks noChangeArrowheads="1"/>
            </p:cNvSpPr>
            <p:nvPr/>
          </p:nvSpPr>
          <p:spPr bwMode="auto">
            <a:xfrm>
              <a:off x="4608" y="287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481" name="Rectangle 15"/>
            <p:cNvSpPr>
              <a:spLocks noChangeArrowheads="1"/>
            </p:cNvSpPr>
            <p:nvPr/>
          </p:nvSpPr>
          <p:spPr bwMode="auto">
            <a:xfrm>
              <a:off x="4128" y="287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54482" name="Text Box 16"/>
            <p:cNvSpPr txBox="1">
              <a:spLocks noChangeArrowheads="1"/>
            </p:cNvSpPr>
            <p:nvPr/>
          </p:nvSpPr>
          <p:spPr bwMode="auto">
            <a:xfrm>
              <a:off x="2256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54483" name="Line 17"/>
            <p:cNvSpPr>
              <a:spLocks noChangeShapeType="1"/>
            </p:cNvSpPr>
            <p:nvPr/>
          </p:nvSpPr>
          <p:spPr bwMode="auto">
            <a:xfrm>
              <a:off x="278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4" name="Line 18"/>
            <p:cNvSpPr>
              <a:spLocks noChangeShapeType="1"/>
            </p:cNvSpPr>
            <p:nvPr/>
          </p:nvSpPr>
          <p:spPr bwMode="auto">
            <a:xfrm>
              <a:off x="230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5" name="Line 19"/>
            <p:cNvSpPr>
              <a:spLocks noChangeShapeType="1"/>
            </p:cNvSpPr>
            <p:nvPr/>
          </p:nvSpPr>
          <p:spPr bwMode="auto">
            <a:xfrm>
              <a:off x="2448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6" name="Text Box 20"/>
            <p:cNvSpPr txBox="1">
              <a:spLocks noChangeArrowheads="1"/>
            </p:cNvSpPr>
            <p:nvPr/>
          </p:nvSpPr>
          <p:spPr bwMode="auto">
            <a:xfrm>
              <a:off x="3264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54487" name="Text Box 21"/>
            <p:cNvSpPr txBox="1">
              <a:spLocks noChangeArrowheads="1"/>
            </p:cNvSpPr>
            <p:nvPr/>
          </p:nvSpPr>
          <p:spPr bwMode="auto">
            <a:xfrm>
              <a:off x="2928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54488" name="Line 22"/>
            <p:cNvSpPr>
              <a:spLocks noChangeShapeType="1"/>
            </p:cNvSpPr>
            <p:nvPr/>
          </p:nvSpPr>
          <p:spPr bwMode="auto">
            <a:xfrm flipH="1">
              <a:off x="3216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9" name="Line 23"/>
            <p:cNvSpPr>
              <a:spLocks noChangeShapeType="1"/>
            </p:cNvSpPr>
            <p:nvPr/>
          </p:nvSpPr>
          <p:spPr bwMode="auto">
            <a:xfrm>
              <a:off x="345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0" name="Line 24"/>
            <p:cNvSpPr>
              <a:spLocks noChangeShapeType="1"/>
            </p:cNvSpPr>
            <p:nvPr/>
          </p:nvSpPr>
          <p:spPr bwMode="auto">
            <a:xfrm>
              <a:off x="297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1" name="Text Box 25"/>
            <p:cNvSpPr txBox="1">
              <a:spLocks noChangeArrowheads="1"/>
            </p:cNvSpPr>
            <p:nvPr/>
          </p:nvSpPr>
          <p:spPr bwMode="auto">
            <a:xfrm>
              <a:off x="3600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54492" name="Line 26"/>
            <p:cNvSpPr>
              <a:spLocks noChangeShapeType="1"/>
            </p:cNvSpPr>
            <p:nvPr/>
          </p:nvSpPr>
          <p:spPr bwMode="auto">
            <a:xfrm>
              <a:off x="412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3" name="Line 27"/>
            <p:cNvSpPr>
              <a:spLocks noChangeShapeType="1"/>
            </p:cNvSpPr>
            <p:nvPr/>
          </p:nvSpPr>
          <p:spPr bwMode="auto">
            <a:xfrm>
              <a:off x="364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4" name="Line 28"/>
            <p:cNvSpPr>
              <a:spLocks noChangeShapeType="1"/>
            </p:cNvSpPr>
            <p:nvPr/>
          </p:nvSpPr>
          <p:spPr bwMode="auto">
            <a:xfrm>
              <a:off x="3792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5" name="Line 29"/>
            <p:cNvSpPr>
              <a:spLocks noChangeShapeType="1"/>
            </p:cNvSpPr>
            <p:nvPr/>
          </p:nvSpPr>
          <p:spPr bwMode="auto">
            <a:xfrm>
              <a:off x="1968" y="34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864"/>
            <a:chExt cx="4992" cy="3024"/>
          </a:xfrm>
        </p:grpSpPr>
        <p:sp>
          <p:nvSpPr>
            <p:cNvPr id="54440" name="Rectangle 31"/>
            <p:cNvSpPr>
              <a:spLocks noChangeArrowheads="1"/>
            </p:cNvSpPr>
            <p:nvPr/>
          </p:nvSpPr>
          <p:spPr bwMode="auto">
            <a:xfrm>
              <a:off x="384" y="91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41" name="Rectangle 32"/>
            <p:cNvSpPr>
              <a:spLocks noChangeArrowheads="1"/>
            </p:cNvSpPr>
            <p:nvPr/>
          </p:nvSpPr>
          <p:spPr bwMode="auto">
            <a:xfrm>
              <a:off x="384" y="864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delete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parent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null, and 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the BST’s root node.</a:t>
              </a:r>
              <a:r>
                <a:rPr lang="en-US" sz="2000">
                  <a:cs typeface="Times New Roman" pitchFamily="18" charset="0"/>
                </a:rPr>
                <a:t/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…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less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,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left child.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2.4.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greater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,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right child.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54442" name="Rectangle 33"/>
            <p:cNvSpPr>
              <a:spLocks noChangeArrowheads="1"/>
            </p:cNvSpPr>
            <p:nvPr/>
          </p:nvSpPr>
          <p:spPr bwMode="auto">
            <a:xfrm>
              <a:off x="672" y="288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54443" name="Rectangle 34"/>
            <p:cNvSpPr>
              <a:spLocks noChangeArrowheads="1"/>
            </p:cNvSpPr>
            <p:nvPr/>
          </p:nvSpPr>
          <p:spPr bwMode="auto">
            <a:xfrm>
              <a:off x="1008" y="28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44" name="Line 35"/>
            <p:cNvSpPr>
              <a:spLocks noChangeShapeType="1"/>
            </p:cNvSpPr>
            <p:nvPr/>
          </p:nvSpPr>
          <p:spPr bwMode="auto">
            <a:xfrm>
              <a:off x="1104" y="297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5" name="Text Box 36"/>
            <p:cNvSpPr txBox="1">
              <a:spLocks noChangeArrowheads="1"/>
            </p:cNvSpPr>
            <p:nvPr/>
          </p:nvSpPr>
          <p:spPr bwMode="auto">
            <a:xfrm>
              <a:off x="1920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446" name="Text Box 37"/>
            <p:cNvSpPr txBox="1">
              <a:spLocks noChangeArrowheads="1"/>
            </p:cNvSpPr>
            <p:nvPr/>
          </p:nvSpPr>
          <p:spPr bwMode="auto">
            <a:xfrm>
              <a:off x="2592" y="28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54447" name="Line 38"/>
            <p:cNvSpPr>
              <a:spLocks noChangeShapeType="1"/>
            </p:cNvSpPr>
            <p:nvPr/>
          </p:nvSpPr>
          <p:spPr bwMode="auto">
            <a:xfrm>
              <a:off x="3120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8" name="Line 39"/>
            <p:cNvSpPr>
              <a:spLocks noChangeShapeType="1"/>
            </p:cNvSpPr>
            <p:nvPr/>
          </p:nvSpPr>
          <p:spPr bwMode="auto">
            <a:xfrm flipH="1">
              <a:off x="2208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9" name="Text Box 40"/>
            <p:cNvSpPr txBox="1">
              <a:spLocks noChangeArrowheads="1"/>
            </p:cNvSpPr>
            <p:nvPr/>
          </p:nvSpPr>
          <p:spPr bwMode="auto">
            <a:xfrm>
              <a:off x="4608" y="287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450" name="Rectangle 41"/>
            <p:cNvSpPr>
              <a:spLocks noChangeArrowheads="1"/>
            </p:cNvSpPr>
            <p:nvPr/>
          </p:nvSpPr>
          <p:spPr bwMode="auto">
            <a:xfrm>
              <a:off x="4128" y="287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54451" name="Text Box 42"/>
            <p:cNvSpPr txBox="1">
              <a:spLocks noChangeArrowheads="1"/>
            </p:cNvSpPr>
            <p:nvPr/>
          </p:nvSpPr>
          <p:spPr bwMode="auto">
            <a:xfrm>
              <a:off x="2256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54452" name="Line 43"/>
            <p:cNvSpPr>
              <a:spLocks noChangeShapeType="1"/>
            </p:cNvSpPr>
            <p:nvPr/>
          </p:nvSpPr>
          <p:spPr bwMode="auto">
            <a:xfrm>
              <a:off x="278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3" name="Line 44"/>
            <p:cNvSpPr>
              <a:spLocks noChangeShapeType="1"/>
            </p:cNvSpPr>
            <p:nvPr/>
          </p:nvSpPr>
          <p:spPr bwMode="auto">
            <a:xfrm>
              <a:off x="230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4" name="Line 45"/>
            <p:cNvSpPr>
              <a:spLocks noChangeShapeType="1"/>
            </p:cNvSpPr>
            <p:nvPr/>
          </p:nvSpPr>
          <p:spPr bwMode="auto">
            <a:xfrm>
              <a:off x="2448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5" name="Text Box 46"/>
            <p:cNvSpPr txBox="1">
              <a:spLocks noChangeArrowheads="1"/>
            </p:cNvSpPr>
            <p:nvPr/>
          </p:nvSpPr>
          <p:spPr bwMode="auto">
            <a:xfrm>
              <a:off x="3264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54456" name="Text Box 47"/>
            <p:cNvSpPr txBox="1">
              <a:spLocks noChangeArrowheads="1"/>
            </p:cNvSpPr>
            <p:nvPr/>
          </p:nvSpPr>
          <p:spPr bwMode="auto">
            <a:xfrm>
              <a:off x="2928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54457" name="Line 48"/>
            <p:cNvSpPr>
              <a:spLocks noChangeShapeType="1"/>
            </p:cNvSpPr>
            <p:nvPr/>
          </p:nvSpPr>
          <p:spPr bwMode="auto">
            <a:xfrm flipH="1">
              <a:off x="3216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8" name="Line 49"/>
            <p:cNvSpPr>
              <a:spLocks noChangeShapeType="1"/>
            </p:cNvSpPr>
            <p:nvPr/>
          </p:nvSpPr>
          <p:spPr bwMode="auto">
            <a:xfrm>
              <a:off x="345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9" name="Line 50"/>
            <p:cNvSpPr>
              <a:spLocks noChangeShapeType="1"/>
            </p:cNvSpPr>
            <p:nvPr/>
          </p:nvSpPr>
          <p:spPr bwMode="auto">
            <a:xfrm>
              <a:off x="297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0" name="Text Box 51"/>
            <p:cNvSpPr txBox="1">
              <a:spLocks noChangeArrowheads="1"/>
            </p:cNvSpPr>
            <p:nvPr/>
          </p:nvSpPr>
          <p:spPr bwMode="auto">
            <a:xfrm>
              <a:off x="3600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54461" name="Line 52"/>
            <p:cNvSpPr>
              <a:spLocks noChangeShapeType="1"/>
            </p:cNvSpPr>
            <p:nvPr/>
          </p:nvSpPr>
          <p:spPr bwMode="auto">
            <a:xfrm>
              <a:off x="412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2" name="Line 53"/>
            <p:cNvSpPr>
              <a:spLocks noChangeShapeType="1"/>
            </p:cNvSpPr>
            <p:nvPr/>
          </p:nvSpPr>
          <p:spPr bwMode="auto">
            <a:xfrm>
              <a:off x="364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3" name="Line 54"/>
            <p:cNvSpPr>
              <a:spLocks noChangeShapeType="1"/>
            </p:cNvSpPr>
            <p:nvPr/>
          </p:nvSpPr>
          <p:spPr bwMode="auto">
            <a:xfrm>
              <a:off x="3792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4" name="Rectangle 55"/>
            <p:cNvSpPr>
              <a:spLocks noChangeArrowheads="1"/>
            </p:cNvSpPr>
            <p:nvPr/>
          </p:nvSpPr>
          <p:spPr bwMode="auto">
            <a:xfrm>
              <a:off x="480" y="312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parent</a:t>
              </a:r>
              <a:endParaRPr lang="en-US" sz="2000" i="1"/>
            </a:p>
          </p:txBody>
        </p:sp>
        <p:sp>
          <p:nvSpPr>
            <p:cNvPr id="54465" name="Rectangle 56"/>
            <p:cNvSpPr>
              <a:spLocks noChangeArrowheads="1"/>
            </p:cNvSpPr>
            <p:nvPr/>
          </p:nvSpPr>
          <p:spPr bwMode="auto">
            <a:xfrm>
              <a:off x="1008" y="31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66" name="Rectangle 57"/>
            <p:cNvSpPr>
              <a:spLocks noChangeArrowheads="1"/>
            </p:cNvSpPr>
            <p:nvPr/>
          </p:nvSpPr>
          <p:spPr bwMode="auto">
            <a:xfrm>
              <a:off x="672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54467" name="Rectangle 58"/>
            <p:cNvSpPr>
              <a:spLocks noChangeArrowheads="1"/>
            </p:cNvSpPr>
            <p:nvPr/>
          </p:nvSpPr>
          <p:spPr bwMode="auto">
            <a:xfrm>
              <a:off x="1008" y="336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68" name="Line 59"/>
            <p:cNvSpPr>
              <a:spLocks noChangeShapeType="1"/>
            </p:cNvSpPr>
            <p:nvPr/>
          </p:nvSpPr>
          <p:spPr bwMode="auto">
            <a:xfrm flipV="1">
              <a:off x="1104" y="3024"/>
              <a:ext cx="14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9" name="Line 60"/>
            <p:cNvSpPr>
              <a:spLocks noChangeShapeType="1"/>
            </p:cNvSpPr>
            <p:nvPr/>
          </p:nvSpPr>
          <p:spPr bwMode="auto">
            <a:xfrm>
              <a:off x="1104" y="321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0" name="Line 61"/>
            <p:cNvSpPr>
              <a:spLocks noChangeShapeType="1"/>
            </p:cNvSpPr>
            <p:nvPr/>
          </p:nvSpPr>
          <p:spPr bwMode="auto">
            <a:xfrm>
              <a:off x="1968" y="34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864"/>
            <a:chExt cx="4992" cy="3024"/>
          </a:xfrm>
        </p:grpSpPr>
        <p:sp>
          <p:nvSpPr>
            <p:cNvPr id="54409" name="Rectangle 63"/>
            <p:cNvSpPr>
              <a:spLocks noChangeArrowheads="1"/>
            </p:cNvSpPr>
            <p:nvPr/>
          </p:nvSpPr>
          <p:spPr bwMode="auto">
            <a:xfrm>
              <a:off x="384" y="91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10" name="Rectangle 64"/>
            <p:cNvSpPr>
              <a:spLocks noChangeArrowheads="1"/>
            </p:cNvSpPr>
            <p:nvPr/>
          </p:nvSpPr>
          <p:spPr bwMode="auto">
            <a:xfrm>
              <a:off x="384" y="864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delete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 node.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…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Otherwise, if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elem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is less than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’s element, 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parent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, </a:t>
              </a:r>
              <a:b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		and set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to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’s left child.</a:t>
              </a:r>
              <a:r>
                <a:rPr lang="en-US" sz="2000">
                  <a:cs typeface="Times New Roman" pitchFamily="18" charset="0"/>
                </a:rPr>
                <a:t/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2.4.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greater than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element, 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,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right child.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54411" name="Rectangle 65"/>
            <p:cNvSpPr>
              <a:spLocks noChangeArrowheads="1"/>
            </p:cNvSpPr>
            <p:nvPr/>
          </p:nvSpPr>
          <p:spPr bwMode="auto">
            <a:xfrm>
              <a:off x="672" y="288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54412" name="Rectangle 66"/>
            <p:cNvSpPr>
              <a:spLocks noChangeArrowheads="1"/>
            </p:cNvSpPr>
            <p:nvPr/>
          </p:nvSpPr>
          <p:spPr bwMode="auto">
            <a:xfrm>
              <a:off x="1008" y="28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13" name="Line 67"/>
            <p:cNvSpPr>
              <a:spLocks noChangeShapeType="1"/>
            </p:cNvSpPr>
            <p:nvPr/>
          </p:nvSpPr>
          <p:spPr bwMode="auto">
            <a:xfrm>
              <a:off x="1104" y="297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4" name="Text Box 68"/>
            <p:cNvSpPr txBox="1">
              <a:spLocks noChangeArrowheads="1"/>
            </p:cNvSpPr>
            <p:nvPr/>
          </p:nvSpPr>
          <p:spPr bwMode="auto">
            <a:xfrm>
              <a:off x="1920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415" name="Text Box 69"/>
            <p:cNvSpPr txBox="1">
              <a:spLocks noChangeArrowheads="1"/>
            </p:cNvSpPr>
            <p:nvPr/>
          </p:nvSpPr>
          <p:spPr bwMode="auto">
            <a:xfrm>
              <a:off x="2592" y="28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54416" name="Line 70"/>
            <p:cNvSpPr>
              <a:spLocks noChangeShapeType="1"/>
            </p:cNvSpPr>
            <p:nvPr/>
          </p:nvSpPr>
          <p:spPr bwMode="auto">
            <a:xfrm>
              <a:off x="3120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7" name="Line 71"/>
            <p:cNvSpPr>
              <a:spLocks noChangeShapeType="1"/>
            </p:cNvSpPr>
            <p:nvPr/>
          </p:nvSpPr>
          <p:spPr bwMode="auto">
            <a:xfrm flipH="1">
              <a:off x="2208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8" name="Text Box 72"/>
            <p:cNvSpPr txBox="1">
              <a:spLocks noChangeArrowheads="1"/>
            </p:cNvSpPr>
            <p:nvPr/>
          </p:nvSpPr>
          <p:spPr bwMode="auto">
            <a:xfrm>
              <a:off x="4608" y="287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419" name="Rectangle 73"/>
            <p:cNvSpPr>
              <a:spLocks noChangeArrowheads="1"/>
            </p:cNvSpPr>
            <p:nvPr/>
          </p:nvSpPr>
          <p:spPr bwMode="auto">
            <a:xfrm>
              <a:off x="4128" y="287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54420" name="Text Box 74"/>
            <p:cNvSpPr txBox="1">
              <a:spLocks noChangeArrowheads="1"/>
            </p:cNvSpPr>
            <p:nvPr/>
          </p:nvSpPr>
          <p:spPr bwMode="auto">
            <a:xfrm>
              <a:off x="2256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54421" name="Line 75"/>
            <p:cNvSpPr>
              <a:spLocks noChangeShapeType="1"/>
            </p:cNvSpPr>
            <p:nvPr/>
          </p:nvSpPr>
          <p:spPr bwMode="auto">
            <a:xfrm>
              <a:off x="278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2" name="Line 76"/>
            <p:cNvSpPr>
              <a:spLocks noChangeShapeType="1"/>
            </p:cNvSpPr>
            <p:nvPr/>
          </p:nvSpPr>
          <p:spPr bwMode="auto">
            <a:xfrm>
              <a:off x="230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3" name="Line 77"/>
            <p:cNvSpPr>
              <a:spLocks noChangeShapeType="1"/>
            </p:cNvSpPr>
            <p:nvPr/>
          </p:nvSpPr>
          <p:spPr bwMode="auto">
            <a:xfrm>
              <a:off x="2448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4" name="Text Box 78"/>
            <p:cNvSpPr txBox="1">
              <a:spLocks noChangeArrowheads="1"/>
            </p:cNvSpPr>
            <p:nvPr/>
          </p:nvSpPr>
          <p:spPr bwMode="auto">
            <a:xfrm>
              <a:off x="3264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54425" name="Text Box 79"/>
            <p:cNvSpPr txBox="1">
              <a:spLocks noChangeArrowheads="1"/>
            </p:cNvSpPr>
            <p:nvPr/>
          </p:nvSpPr>
          <p:spPr bwMode="auto">
            <a:xfrm>
              <a:off x="2928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54426" name="Line 80"/>
            <p:cNvSpPr>
              <a:spLocks noChangeShapeType="1"/>
            </p:cNvSpPr>
            <p:nvPr/>
          </p:nvSpPr>
          <p:spPr bwMode="auto">
            <a:xfrm flipH="1">
              <a:off x="3216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7" name="Line 81"/>
            <p:cNvSpPr>
              <a:spLocks noChangeShapeType="1"/>
            </p:cNvSpPr>
            <p:nvPr/>
          </p:nvSpPr>
          <p:spPr bwMode="auto">
            <a:xfrm>
              <a:off x="345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8" name="Line 82"/>
            <p:cNvSpPr>
              <a:spLocks noChangeShapeType="1"/>
            </p:cNvSpPr>
            <p:nvPr/>
          </p:nvSpPr>
          <p:spPr bwMode="auto">
            <a:xfrm>
              <a:off x="297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9" name="Text Box 83"/>
            <p:cNvSpPr txBox="1">
              <a:spLocks noChangeArrowheads="1"/>
            </p:cNvSpPr>
            <p:nvPr/>
          </p:nvSpPr>
          <p:spPr bwMode="auto">
            <a:xfrm>
              <a:off x="3600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54430" name="Line 84"/>
            <p:cNvSpPr>
              <a:spLocks noChangeShapeType="1"/>
            </p:cNvSpPr>
            <p:nvPr/>
          </p:nvSpPr>
          <p:spPr bwMode="auto">
            <a:xfrm>
              <a:off x="412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1" name="Line 85"/>
            <p:cNvSpPr>
              <a:spLocks noChangeShapeType="1"/>
            </p:cNvSpPr>
            <p:nvPr/>
          </p:nvSpPr>
          <p:spPr bwMode="auto">
            <a:xfrm>
              <a:off x="364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2" name="Line 86"/>
            <p:cNvSpPr>
              <a:spLocks noChangeShapeType="1"/>
            </p:cNvSpPr>
            <p:nvPr/>
          </p:nvSpPr>
          <p:spPr bwMode="auto">
            <a:xfrm>
              <a:off x="3792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3" name="Rectangle 87"/>
            <p:cNvSpPr>
              <a:spLocks noChangeArrowheads="1"/>
            </p:cNvSpPr>
            <p:nvPr/>
          </p:nvSpPr>
          <p:spPr bwMode="auto">
            <a:xfrm>
              <a:off x="480" y="312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parent</a:t>
              </a:r>
              <a:endParaRPr lang="en-US" sz="2000" i="1"/>
            </a:p>
          </p:txBody>
        </p:sp>
        <p:sp>
          <p:nvSpPr>
            <p:cNvPr id="54434" name="Rectangle 88"/>
            <p:cNvSpPr>
              <a:spLocks noChangeArrowheads="1"/>
            </p:cNvSpPr>
            <p:nvPr/>
          </p:nvSpPr>
          <p:spPr bwMode="auto">
            <a:xfrm>
              <a:off x="1008" y="31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35" name="Rectangle 89"/>
            <p:cNvSpPr>
              <a:spLocks noChangeArrowheads="1"/>
            </p:cNvSpPr>
            <p:nvPr/>
          </p:nvSpPr>
          <p:spPr bwMode="auto">
            <a:xfrm>
              <a:off x="672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54436" name="Rectangle 90"/>
            <p:cNvSpPr>
              <a:spLocks noChangeArrowheads="1"/>
            </p:cNvSpPr>
            <p:nvPr/>
          </p:nvSpPr>
          <p:spPr bwMode="auto">
            <a:xfrm>
              <a:off x="1008" y="336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37" name="Line 91"/>
            <p:cNvSpPr>
              <a:spLocks noChangeShapeType="1"/>
            </p:cNvSpPr>
            <p:nvPr/>
          </p:nvSpPr>
          <p:spPr bwMode="auto">
            <a:xfrm flipV="1">
              <a:off x="1104" y="3360"/>
              <a:ext cx="81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8" name="Line 92"/>
            <p:cNvSpPr>
              <a:spLocks noChangeShapeType="1"/>
            </p:cNvSpPr>
            <p:nvPr/>
          </p:nvSpPr>
          <p:spPr bwMode="auto">
            <a:xfrm flipV="1">
              <a:off x="1104" y="3024"/>
              <a:ext cx="14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9" name="Line 93"/>
            <p:cNvSpPr>
              <a:spLocks noChangeShapeType="1"/>
            </p:cNvSpPr>
            <p:nvPr/>
          </p:nvSpPr>
          <p:spPr bwMode="auto">
            <a:xfrm>
              <a:off x="1968" y="34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864"/>
            <a:chExt cx="4992" cy="3024"/>
          </a:xfrm>
        </p:grpSpPr>
        <p:sp>
          <p:nvSpPr>
            <p:cNvPr id="54378" name="Rectangle 95"/>
            <p:cNvSpPr>
              <a:spLocks noChangeArrowheads="1"/>
            </p:cNvSpPr>
            <p:nvPr/>
          </p:nvSpPr>
          <p:spPr bwMode="auto">
            <a:xfrm>
              <a:off x="384" y="91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9" name="Rectangle 96"/>
            <p:cNvSpPr>
              <a:spLocks noChangeArrowheads="1"/>
            </p:cNvSpPr>
            <p:nvPr/>
          </p:nvSpPr>
          <p:spPr bwMode="auto">
            <a:xfrm>
              <a:off x="384" y="864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delete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 node.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Otherwise, if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elem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is equal to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’s element:</a:t>
              </a:r>
              <a:r>
                <a:rPr lang="en-US" sz="2000">
                  <a:cs typeface="Times New Roman" pitchFamily="18" charset="0"/>
                </a:rPr>
                <a:t/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2.2.1.	Delete the topmost element in the subtree whose topmost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	node is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, and let </a:t>
              </a:r>
              <a:r>
                <a:rPr lang="en-US" sz="2000" i="1">
                  <a:cs typeface="Times New Roman" pitchFamily="18" charset="0"/>
                </a:rPr>
                <a:t>del</a:t>
              </a:r>
              <a:r>
                <a:rPr lang="en-US" sz="2000">
                  <a:cs typeface="Times New Roman" pitchFamily="18" charset="0"/>
                </a:rPr>
                <a:t> be a link to the resulting subtree.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2.2.2.	Replace the link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by </a:t>
              </a:r>
              <a:r>
                <a:rPr lang="en-US" sz="2000" i="1">
                  <a:cs typeface="Times New Roman" pitchFamily="18" charset="0"/>
                </a:rPr>
                <a:t>del</a:t>
              </a:r>
              <a:r>
                <a:rPr lang="en-US" sz="2000">
                  <a:cs typeface="Times New Roman" pitchFamily="18" charset="0"/>
                </a:rPr>
                <a:t>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2.2.3.	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…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54380" name="Rectangle 97"/>
            <p:cNvSpPr>
              <a:spLocks noChangeArrowheads="1"/>
            </p:cNvSpPr>
            <p:nvPr/>
          </p:nvSpPr>
          <p:spPr bwMode="auto">
            <a:xfrm>
              <a:off x="672" y="288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54381" name="Rectangle 98"/>
            <p:cNvSpPr>
              <a:spLocks noChangeArrowheads="1"/>
            </p:cNvSpPr>
            <p:nvPr/>
          </p:nvSpPr>
          <p:spPr bwMode="auto">
            <a:xfrm>
              <a:off x="1008" y="28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2" name="Line 99"/>
            <p:cNvSpPr>
              <a:spLocks noChangeShapeType="1"/>
            </p:cNvSpPr>
            <p:nvPr/>
          </p:nvSpPr>
          <p:spPr bwMode="auto">
            <a:xfrm>
              <a:off x="1104" y="297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3" name="Text Box 100"/>
            <p:cNvSpPr txBox="1">
              <a:spLocks noChangeArrowheads="1"/>
            </p:cNvSpPr>
            <p:nvPr/>
          </p:nvSpPr>
          <p:spPr bwMode="auto">
            <a:xfrm>
              <a:off x="1920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384" name="Text Box 101"/>
            <p:cNvSpPr txBox="1">
              <a:spLocks noChangeArrowheads="1"/>
            </p:cNvSpPr>
            <p:nvPr/>
          </p:nvSpPr>
          <p:spPr bwMode="auto">
            <a:xfrm>
              <a:off x="2592" y="28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54385" name="Line 102"/>
            <p:cNvSpPr>
              <a:spLocks noChangeShapeType="1"/>
            </p:cNvSpPr>
            <p:nvPr/>
          </p:nvSpPr>
          <p:spPr bwMode="auto">
            <a:xfrm>
              <a:off x="3120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Line 103"/>
            <p:cNvSpPr>
              <a:spLocks noChangeShapeType="1"/>
            </p:cNvSpPr>
            <p:nvPr/>
          </p:nvSpPr>
          <p:spPr bwMode="auto">
            <a:xfrm flipH="1">
              <a:off x="2208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Text Box 104"/>
            <p:cNvSpPr txBox="1">
              <a:spLocks noChangeArrowheads="1"/>
            </p:cNvSpPr>
            <p:nvPr/>
          </p:nvSpPr>
          <p:spPr bwMode="auto">
            <a:xfrm>
              <a:off x="4608" y="287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388" name="Rectangle 105"/>
            <p:cNvSpPr>
              <a:spLocks noChangeArrowheads="1"/>
            </p:cNvSpPr>
            <p:nvPr/>
          </p:nvSpPr>
          <p:spPr bwMode="auto">
            <a:xfrm>
              <a:off x="4128" y="287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54389" name="Text Box 106"/>
            <p:cNvSpPr txBox="1">
              <a:spLocks noChangeArrowheads="1"/>
            </p:cNvSpPr>
            <p:nvPr/>
          </p:nvSpPr>
          <p:spPr bwMode="auto">
            <a:xfrm>
              <a:off x="2256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54390" name="Line 107"/>
            <p:cNvSpPr>
              <a:spLocks noChangeShapeType="1"/>
            </p:cNvSpPr>
            <p:nvPr/>
          </p:nvSpPr>
          <p:spPr bwMode="auto">
            <a:xfrm>
              <a:off x="278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1" name="Line 108"/>
            <p:cNvSpPr>
              <a:spLocks noChangeShapeType="1"/>
            </p:cNvSpPr>
            <p:nvPr/>
          </p:nvSpPr>
          <p:spPr bwMode="auto">
            <a:xfrm>
              <a:off x="230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2" name="Line 109"/>
            <p:cNvSpPr>
              <a:spLocks noChangeShapeType="1"/>
            </p:cNvSpPr>
            <p:nvPr/>
          </p:nvSpPr>
          <p:spPr bwMode="auto">
            <a:xfrm>
              <a:off x="2448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3" name="Text Box 110"/>
            <p:cNvSpPr txBox="1">
              <a:spLocks noChangeArrowheads="1"/>
            </p:cNvSpPr>
            <p:nvPr/>
          </p:nvSpPr>
          <p:spPr bwMode="auto">
            <a:xfrm>
              <a:off x="3264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54394" name="Text Box 111"/>
            <p:cNvSpPr txBox="1">
              <a:spLocks noChangeArrowheads="1"/>
            </p:cNvSpPr>
            <p:nvPr/>
          </p:nvSpPr>
          <p:spPr bwMode="auto">
            <a:xfrm>
              <a:off x="2928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54395" name="Line 112"/>
            <p:cNvSpPr>
              <a:spLocks noChangeShapeType="1"/>
            </p:cNvSpPr>
            <p:nvPr/>
          </p:nvSpPr>
          <p:spPr bwMode="auto">
            <a:xfrm flipH="1">
              <a:off x="3216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6" name="Line 113"/>
            <p:cNvSpPr>
              <a:spLocks noChangeShapeType="1"/>
            </p:cNvSpPr>
            <p:nvPr/>
          </p:nvSpPr>
          <p:spPr bwMode="auto">
            <a:xfrm>
              <a:off x="345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7" name="Line 114"/>
            <p:cNvSpPr>
              <a:spLocks noChangeShapeType="1"/>
            </p:cNvSpPr>
            <p:nvPr/>
          </p:nvSpPr>
          <p:spPr bwMode="auto">
            <a:xfrm>
              <a:off x="297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8" name="Text Box 115"/>
            <p:cNvSpPr txBox="1">
              <a:spLocks noChangeArrowheads="1"/>
            </p:cNvSpPr>
            <p:nvPr/>
          </p:nvSpPr>
          <p:spPr bwMode="auto">
            <a:xfrm>
              <a:off x="3600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54399" name="Line 116"/>
            <p:cNvSpPr>
              <a:spLocks noChangeShapeType="1"/>
            </p:cNvSpPr>
            <p:nvPr/>
          </p:nvSpPr>
          <p:spPr bwMode="auto">
            <a:xfrm>
              <a:off x="412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0" name="Line 117"/>
            <p:cNvSpPr>
              <a:spLocks noChangeShapeType="1"/>
            </p:cNvSpPr>
            <p:nvPr/>
          </p:nvSpPr>
          <p:spPr bwMode="auto">
            <a:xfrm>
              <a:off x="364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1" name="Line 118"/>
            <p:cNvSpPr>
              <a:spLocks noChangeShapeType="1"/>
            </p:cNvSpPr>
            <p:nvPr/>
          </p:nvSpPr>
          <p:spPr bwMode="auto">
            <a:xfrm>
              <a:off x="3792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2" name="Rectangle 119"/>
            <p:cNvSpPr>
              <a:spLocks noChangeArrowheads="1"/>
            </p:cNvSpPr>
            <p:nvPr/>
          </p:nvSpPr>
          <p:spPr bwMode="auto">
            <a:xfrm>
              <a:off x="480" y="312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parent</a:t>
              </a:r>
              <a:endParaRPr lang="en-US" sz="2000" i="1"/>
            </a:p>
          </p:txBody>
        </p:sp>
        <p:sp>
          <p:nvSpPr>
            <p:cNvPr id="54403" name="Rectangle 120"/>
            <p:cNvSpPr>
              <a:spLocks noChangeArrowheads="1"/>
            </p:cNvSpPr>
            <p:nvPr/>
          </p:nvSpPr>
          <p:spPr bwMode="auto">
            <a:xfrm>
              <a:off x="1008" y="31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04" name="Rectangle 121"/>
            <p:cNvSpPr>
              <a:spLocks noChangeArrowheads="1"/>
            </p:cNvSpPr>
            <p:nvPr/>
          </p:nvSpPr>
          <p:spPr bwMode="auto">
            <a:xfrm>
              <a:off x="672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54405" name="Rectangle 122"/>
            <p:cNvSpPr>
              <a:spLocks noChangeArrowheads="1"/>
            </p:cNvSpPr>
            <p:nvPr/>
          </p:nvSpPr>
          <p:spPr bwMode="auto">
            <a:xfrm>
              <a:off x="1008" y="336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06" name="Line 123"/>
            <p:cNvSpPr>
              <a:spLocks noChangeShapeType="1"/>
            </p:cNvSpPr>
            <p:nvPr/>
          </p:nvSpPr>
          <p:spPr bwMode="auto">
            <a:xfrm flipV="1">
              <a:off x="1104" y="3360"/>
              <a:ext cx="81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7" name="Line 124"/>
            <p:cNvSpPr>
              <a:spLocks noChangeShapeType="1"/>
            </p:cNvSpPr>
            <p:nvPr/>
          </p:nvSpPr>
          <p:spPr bwMode="auto">
            <a:xfrm flipV="1">
              <a:off x="1104" y="3024"/>
              <a:ext cx="14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8" name="Line 125"/>
            <p:cNvSpPr>
              <a:spLocks noChangeShapeType="1"/>
            </p:cNvSpPr>
            <p:nvPr/>
          </p:nvSpPr>
          <p:spPr bwMode="auto">
            <a:xfrm>
              <a:off x="1968" y="34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26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864"/>
            <a:chExt cx="4992" cy="3024"/>
          </a:xfrm>
        </p:grpSpPr>
        <p:sp>
          <p:nvSpPr>
            <p:cNvPr id="54344" name="Rectangle 127"/>
            <p:cNvSpPr>
              <a:spLocks noChangeArrowheads="1"/>
            </p:cNvSpPr>
            <p:nvPr/>
          </p:nvSpPr>
          <p:spPr bwMode="auto">
            <a:xfrm>
              <a:off x="384" y="91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45" name="Rectangle 128"/>
            <p:cNvSpPr>
              <a:spLocks noChangeArrowheads="1"/>
            </p:cNvSpPr>
            <p:nvPr/>
          </p:nvSpPr>
          <p:spPr bwMode="auto">
            <a:xfrm>
              <a:off x="384" y="864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delete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 node.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2.2.1.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Delete the topmost element in the subtree whose topmost </a:t>
              </a:r>
              <a:b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			node is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, and let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del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be a link to the resulting subtree.</a:t>
              </a:r>
              <a:r>
                <a:rPr lang="en-US" sz="2000">
                  <a:cs typeface="Times New Roman" pitchFamily="18" charset="0"/>
                </a:rPr>
                <a:t/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2.2.2.	Replace the link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by </a:t>
              </a:r>
              <a:r>
                <a:rPr lang="en-US" sz="2000" i="1">
                  <a:cs typeface="Times New Roman" pitchFamily="18" charset="0"/>
                </a:rPr>
                <a:t>del</a:t>
              </a:r>
              <a:r>
                <a:rPr lang="en-US" sz="2000">
                  <a:cs typeface="Times New Roman" pitchFamily="18" charset="0"/>
                </a:rPr>
                <a:t>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2.2.3.	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…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54346" name="Rectangle 129"/>
            <p:cNvSpPr>
              <a:spLocks noChangeArrowheads="1"/>
            </p:cNvSpPr>
            <p:nvPr/>
          </p:nvSpPr>
          <p:spPr bwMode="auto">
            <a:xfrm>
              <a:off x="672" y="288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54347" name="Rectangle 130"/>
            <p:cNvSpPr>
              <a:spLocks noChangeArrowheads="1"/>
            </p:cNvSpPr>
            <p:nvPr/>
          </p:nvSpPr>
          <p:spPr bwMode="auto">
            <a:xfrm>
              <a:off x="1008" y="28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48" name="Line 131"/>
            <p:cNvSpPr>
              <a:spLocks noChangeShapeType="1"/>
            </p:cNvSpPr>
            <p:nvPr/>
          </p:nvSpPr>
          <p:spPr bwMode="auto">
            <a:xfrm>
              <a:off x="1104" y="297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9" name="Text Box 132"/>
            <p:cNvSpPr txBox="1">
              <a:spLocks noChangeArrowheads="1"/>
            </p:cNvSpPr>
            <p:nvPr/>
          </p:nvSpPr>
          <p:spPr bwMode="auto">
            <a:xfrm>
              <a:off x="1920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350" name="Text Box 133"/>
            <p:cNvSpPr txBox="1">
              <a:spLocks noChangeArrowheads="1"/>
            </p:cNvSpPr>
            <p:nvPr/>
          </p:nvSpPr>
          <p:spPr bwMode="auto">
            <a:xfrm>
              <a:off x="2592" y="28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54351" name="Line 134"/>
            <p:cNvSpPr>
              <a:spLocks noChangeShapeType="1"/>
            </p:cNvSpPr>
            <p:nvPr/>
          </p:nvSpPr>
          <p:spPr bwMode="auto">
            <a:xfrm>
              <a:off x="3120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Line 135"/>
            <p:cNvSpPr>
              <a:spLocks noChangeShapeType="1"/>
            </p:cNvSpPr>
            <p:nvPr/>
          </p:nvSpPr>
          <p:spPr bwMode="auto">
            <a:xfrm flipH="1">
              <a:off x="2208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Text Box 136"/>
            <p:cNvSpPr txBox="1">
              <a:spLocks noChangeArrowheads="1"/>
            </p:cNvSpPr>
            <p:nvPr/>
          </p:nvSpPr>
          <p:spPr bwMode="auto">
            <a:xfrm>
              <a:off x="4608" y="287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354" name="Rectangle 137"/>
            <p:cNvSpPr>
              <a:spLocks noChangeArrowheads="1"/>
            </p:cNvSpPr>
            <p:nvPr/>
          </p:nvSpPr>
          <p:spPr bwMode="auto">
            <a:xfrm>
              <a:off x="4128" y="287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54355" name="Text Box 138"/>
            <p:cNvSpPr txBox="1">
              <a:spLocks noChangeArrowheads="1"/>
            </p:cNvSpPr>
            <p:nvPr/>
          </p:nvSpPr>
          <p:spPr bwMode="auto">
            <a:xfrm>
              <a:off x="2256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54356" name="Line 139"/>
            <p:cNvSpPr>
              <a:spLocks noChangeShapeType="1"/>
            </p:cNvSpPr>
            <p:nvPr/>
          </p:nvSpPr>
          <p:spPr bwMode="auto">
            <a:xfrm>
              <a:off x="278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Line 140"/>
            <p:cNvSpPr>
              <a:spLocks noChangeShapeType="1"/>
            </p:cNvSpPr>
            <p:nvPr/>
          </p:nvSpPr>
          <p:spPr bwMode="auto">
            <a:xfrm>
              <a:off x="230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Text Box 141"/>
            <p:cNvSpPr txBox="1">
              <a:spLocks noChangeArrowheads="1"/>
            </p:cNvSpPr>
            <p:nvPr/>
          </p:nvSpPr>
          <p:spPr bwMode="auto">
            <a:xfrm>
              <a:off x="3264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54359" name="Text Box 142"/>
            <p:cNvSpPr txBox="1">
              <a:spLocks noChangeArrowheads="1"/>
            </p:cNvSpPr>
            <p:nvPr/>
          </p:nvSpPr>
          <p:spPr bwMode="auto">
            <a:xfrm>
              <a:off x="2928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54360" name="Line 143"/>
            <p:cNvSpPr>
              <a:spLocks noChangeShapeType="1"/>
            </p:cNvSpPr>
            <p:nvPr/>
          </p:nvSpPr>
          <p:spPr bwMode="auto">
            <a:xfrm flipH="1">
              <a:off x="3216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Line 144"/>
            <p:cNvSpPr>
              <a:spLocks noChangeShapeType="1"/>
            </p:cNvSpPr>
            <p:nvPr/>
          </p:nvSpPr>
          <p:spPr bwMode="auto">
            <a:xfrm>
              <a:off x="345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Line 145"/>
            <p:cNvSpPr>
              <a:spLocks noChangeShapeType="1"/>
            </p:cNvSpPr>
            <p:nvPr/>
          </p:nvSpPr>
          <p:spPr bwMode="auto">
            <a:xfrm>
              <a:off x="297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Text Box 146"/>
            <p:cNvSpPr txBox="1">
              <a:spLocks noChangeArrowheads="1"/>
            </p:cNvSpPr>
            <p:nvPr/>
          </p:nvSpPr>
          <p:spPr bwMode="auto">
            <a:xfrm>
              <a:off x="3600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54364" name="Line 147"/>
            <p:cNvSpPr>
              <a:spLocks noChangeShapeType="1"/>
            </p:cNvSpPr>
            <p:nvPr/>
          </p:nvSpPr>
          <p:spPr bwMode="auto">
            <a:xfrm>
              <a:off x="412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Line 148"/>
            <p:cNvSpPr>
              <a:spLocks noChangeShapeType="1"/>
            </p:cNvSpPr>
            <p:nvPr/>
          </p:nvSpPr>
          <p:spPr bwMode="auto">
            <a:xfrm>
              <a:off x="364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Line 149"/>
            <p:cNvSpPr>
              <a:spLocks noChangeShapeType="1"/>
            </p:cNvSpPr>
            <p:nvPr/>
          </p:nvSpPr>
          <p:spPr bwMode="auto">
            <a:xfrm>
              <a:off x="3792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Rectangle 150"/>
            <p:cNvSpPr>
              <a:spLocks noChangeArrowheads="1"/>
            </p:cNvSpPr>
            <p:nvPr/>
          </p:nvSpPr>
          <p:spPr bwMode="auto">
            <a:xfrm>
              <a:off x="480" y="312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parent</a:t>
              </a:r>
              <a:endParaRPr lang="en-US" sz="2000" i="1"/>
            </a:p>
          </p:txBody>
        </p:sp>
        <p:sp>
          <p:nvSpPr>
            <p:cNvPr id="54368" name="Rectangle 151"/>
            <p:cNvSpPr>
              <a:spLocks noChangeArrowheads="1"/>
            </p:cNvSpPr>
            <p:nvPr/>
          </p:nvSpPr>
          <p:spPr bwMode="auto">
            <a:xfrm>
              <a:off x="1008" y="31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9" name="Rectangle 152"/>
            <p:cNvSpPr>
              <a:spLocks noChangeArrowheads="1"/>
            </p:cNvSpPr>
            <p:nvPr/>
          </p:nvSpPr>
          <p:spPr bwMode="auto">
            <a:xfrm>
              <a:off x="672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54370" name="Rectangle 153"/>
            <p:cNvSpPr>
              <a:spLocks noChangeArrowheads="1"/>
            </p:cNvSpPr>
            <p:nvPr/>
          </p:nvSpPr>
          <p:spPr bwMode="auto">
            <a:xfrm>
              <a:off x="1008" y="336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1" name="Line 154"/>
            <p:cNvSpPr>
              <a:spLocks noChangeShapeType="1"/>
            </p:cNvSpPr>
            <p:nvPr/>
          </p:nvSpPr>
          <p:spPr bwMode="auto">
            <a:xfrm flipV="1">
              <a:off x="1104" y="3360"/>
              <a:ext cx="81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Line 155"/>
            <p:cNvSpPr>
              <a:spLocks noChangeShapeType="1"/>
            </p:cNvSpPr>
            <p:nvPr/>
          </p:nvSpPr>
          <p:spPr bwMode="auto">
            <a:xfrm flipV="1">
              <a:off x="1104" y="3024"/>
              <a:ext cx="14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Rectangle 156"/>
            <p:cNvSpPr>
              <a:spLocks noChangeArrowheads="1"/>
            </p:cNvSpPr>
            <p:nvPr/>
          </p:nvSpPr>
          <p:spPr bwMode="auto">
            <a:xfrm>
              <a:off x="672" y="360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del</a:t>
              </a:r>
              <a:endParaRPr lang="en-US" sz="2000" i="1"/>
            </a:p>
          </p:txBody>
        </p:sp>
        <p:sp>
          <p:nvSpPr>
            <p:cNvPr id="54374" name="Rectangle 157"/>
            <p:cNvSpPr>
              <a:spLocks noChangeArrowheads="1"/>
            </p:cNvSpPr>
            <p:nvPr/>
          </p:nvSpPr>
          <p:spPr bwMode="auto">
            <a:xfrm>
              <a:off x="1008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" name="Line 158"/>
            <p:cNvSpPr>
              <a:spLocks noChangeShapeType="1"/>
            </p:cNvSpPr>
            <p:nvPr/>
          </p:nvSpPr>
          <p:spPr bwMode="auto">
            <a:xfrm>
              <a:off x="1104" y="3696"/>
              <a:ext cx="115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Line 159"/>
            <p:cNvSpPr>
              <a:spLocks noChangeShapeType="1"/>
            </p:cNvSpPr>
            <p:nvPr/>
          </p:nvSpPr>
          <p:spPr bwMode="auto">
            <a:xfrm>
              <a:off x="1968" y="34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Line 160"/>
            <p:cNvSpPr>
              <a:spLocks noChangeShapeType="1"/>
            </p:cNvSpPr>
            <p:nvPr/>
          </p:nvSpPr>
          <p:spPr bwMode="auto">
            <a:xfrm>
              <a:off x="2448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61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864"/>
            <a:chExt cx="4992" cy="3024"/>
          </a:xfrm>
        </p:grpSpPr>
        <p:sp>
          <p:nvSpPr>
            <p:cNvPr id="54310" name="Rectangle 162"/>
            <p:cNvSpPr>
              <a:spLocks noChangeArrowheads="1"/>
            </p:cNvSpPr>
            <p:nvPr/>
          </p:nvSpPr>
          <p:spPr bwMode="auto">
            <a:xfrm>
              <a:off x="384" y="91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1" name="Rectangle 163"/>
            <p:cNvSpPr>
              <a:spLocks noChangeArrowheads="1"/>
            </p:cNvSpPr>
            <p:nvPr/>
          </p:nvSpPr>
          <p:spPr bwMode="auto">
            <a:xfrm>
              <a:off x="384" y="864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delete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 node.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2.2.1.	Delete the topmost element in the subtree whose topmost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	node is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, and let </a:t>
              </a:r>
              <a:r>
                <a:rPr lang="en-US" sz="2000" i="1">
                  <a:cs typeface="Times New Roman" pitchFamily="18" charset="0"/>
                </a:rPr>
                <a:t>del</a:t>
              </a:r>
              <a:r>
                <a:rPr lang="en-US" sz="2000">
                  <a:cs typeface="Times New Roman" pitchFamily="18" charset="0"/>
                </a:rPr>
                <a:t> be a link to the resulting subtree.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2.2.2.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Replace the link to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curr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 by </a:t>
              </a:r>
              <a:r>
                <a:rPr lang="en-US" sz="2000" i="1">
                  <a:solidFill>
                    <a:srgbClr val="FF0000"/>
                  </a:solidFill>
                  <a:cs typeface="Times New Roman" pitchFamily="18" charset="0"/>
                </a:rPr>
                <a:t>del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.</a:t>
              </a:r>
              <a:r>
                <a:rPr lang="en-US" sz="2000">
                  <a:cs typeface="Times New Roman" pitchFamily="18" charset="0"/>
                </a:rPr>
                <a:t/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2.2.3.	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…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54312" name="Rectangle 164"/>
            <p:cNvSpPr>
              <a:spLocks noChangeArrowheads="1"/>
            </p:cNvSpPr>
            <p:nvPr/>
          </p:nvSpPr>
          <p:spPr bwMode="auto">
            <a:xfrm>
              <a:off x="672" y="288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54313" name="Rectangle 165"/>
            <p:cNvSpPr>
              <a:spLocks noChangeArrowheads="1"/>
            </p:cNvSpPr>
            <p:nvPr/>
          </p:nvSpPr>
          <p:spPr bwMode="auto">
            <a:xfrm>
              <a:off x="1008" y="28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4" name="Line 166"/>
            <p:cNvSpPr>
              <a:spLocks noChangeShapeType="1"/>
            </p:cNvSpPr>
            <p:nvPr/>
          </p:nvSpPr>
          <p:spPr bwMode="auto">
            <a:xfrm>
              <a:off x="1104" y="297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Text Box 167"/>
            <p:cNvSpPr txBox="1">
              <a:spLocks noChangeArrowheads="1"/>
            </p:cNvSpPr>
            <p:nvPr/>
          </p:nvSpPr>
          <p:spPr bwMode="auto">
            <a:xfrm>
              <a:off x="1920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316" name="Text Box 168"/>
            <p:cNvSpPr txBox="1">
              <a:spLocks noChangeArrowheads="1"/>
            </p:cNvSpPr>
            <p:nvPr/>
          </p:nvSpPr>
          <p:spPr bwMode="auto">
            <a:xfrm>
              <a:off x="2592" y="28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54317" name="Line 169"/>
            <p:cNvSpPr>
              <a:spLocks noChangeShapeType="1"/>
            </p:cNvSpPr>
            <p:nvPr/>
          </p:nvSpPr>
          <p:spPr bwMode="auto">
            <a:xfrm>
              <a:off x="3120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Line 170"/>
            <p:cNvSpPr>
              <a:spLocks noChangeShapeType="1"/>
            </p:cNvSpPr>
            <p:nvPr/>
          </p:nvSpPr>
          <p:spPr bwMode="auto">
            <a:xfrm flipH="1">
              <a:off x="2592" y="3024"/>
              <a:ext cx="4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Text Box 171"/>
            <p:cNvSpPr txBox="1">
              <a:spLocks noChangeArrowheads="1"/>
            </p:cNvSpPr>
            <p:nvPr/>
          </p:nvSpPr>
          <p:spPr bwMode="auto">
            <a:xfrm>
              <a:off x="4608" y="287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320" name="Rectangle 172"/>
            <p:cNvSpPr>
              <a:spLocks noChangeArrowheads="1"/>
            </p:cNvSpPr>
            <p:nvPr/>
          </p:nvSpPr>
          <p:spPr bwMode="auto">
            <a:xfrm>
              <a:off x="4128" y="287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54321" name="Text Box 173"/>
            <p:cNvSpPr txBox="1">
              <a:spLocks noChangeArrowheads="1"/>
            </p:cNvSpPr>
            <p:nvPr/>
          </p:nvSpPr>
          <p:spPr bwMode="auto">
            <a:xfrm>
              <a:off x="2256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54322" name="Line 174"/>
            <p:cNvSpPr>
              <a:spLocks noChangeShapeType="1"/>
            </p:cNvSpPr>
            <p:nvPr/>
          </p:nvSpPr>
          <p:spPr bwMode="auto">
            <a:xfrm>
              <a:off x="278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Line 175"/>
            <p:cNvSpPr>
              <a:spLocks noChangeShapeType="1"/>
            </p:cNvSpPr>
            <p:nvPr/>
          </p:nvSpPr>
          <p:spPr bwMode="auto">
            <a:xfrm>
              <a:off x="230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Text Box 176"/>
            <p:cNvSpPr txBox="1">
              <a:spLocks noChangeArrowheads="1"/>
            </p:cNvSpPr>
            <p:nvPr/>
          </p:nvSpPr>
          <p:spPr bwMode="auto">
            <a:xfrm>
              <a:off x="3264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54325" name="Text Box 177"/>
            <p:cNvSpPr txBox="1">
              <a:spLocks noChangeArrowheads="1"/>
            </p:cNvSpPr>
            <p:nvPr/>
          </p:nvSpPr>
          <p:spPr bwMode="auto">
            <a:xfrm>
              <a:off x="2928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54326" name="Line 178"/>
            <p:cNvSpPr>
              <a:spLocks noChangeShapeType="1"/>
            </p:cNvSpPr>
            <p:nvPr/>
          </p:nvSpPr>
          <p:spPr bwMode="auto">
            <a:xfrm flipH="1">
              <a:off x="3216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7" name="Line 179"/>
            <p:cNvSpPr>
              <a:spLocks noChangeShapeType="1"/>
            </p:cNvSpPr>
            <p:nvPr/>
          </p:nvSpPr>
          <p:spPr bwMode="auto">
            <a:xfrm>
              <a:off x="345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Line 180"/>
            <p:cNvSpPr>
              <a:spLocks noChangeShapeType="1"/>
            </p:cNvSpPr>
            <p:nvPr/>
          </p:nvSpPr>
          <p:spPr bwMode="auto">
            <a:xfrm>
              <a:off x="297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9" name="Text Box 181"/>
            <p:cNvSpPr txBox="1">
              <a:spLocks noChangeArrowheads="1"/>
            </p:cNvSpPr>
            <p:nvPr/>
          </p:nvSpPr>
          <p:spPr bwMode="auto">
            <a:xfrm>
              <a:off x="3600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54330" name="Line 182"/>
            <p:cNvSpPr>
              <a:spLocks noChangeShapeType="1"/>
            </p:cNvSpPr>
            <p:nvPr/>
          </p:nvSpPr>
          <p:spPr bwMode="auto">
            <a:xfrm>
              <a:off x="412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1" name="Line 183"/>
            <p:cNvSpPr>
              <a:spLocks noChangeShapeType="1"/>
            </p:cNvSpPr>
            <p:nvPr/>
          </p:nvSpPr>
          <p:spPr bwMode="auto">
            <a:xfrm>
              <a:off x="364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2" name="Line 184"/>
            <p:cNvSpPr>
              <a:spLocks noChangeShapeType="1"/>
            </p:cNvSpPr>
            <p:nvPr/>
          </p:nvSpPr>
          <p:spPr bwMode="auto">
            <a:xfrm>
              <a:off x="3792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3" name="Rectangle 185"/>
            <p:cNvSpPr>
              <a:spLocks noChangeArrowheads="1"/>
            </p:cNvSpPr>
            <p:nvPr/>
          </p:nvSpPr>
          <p:spPr bwMode="auto">
            <a:xfrm>
              <a:off x="480" y="312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parent</a:t>
              </a:r>
              <a:endParaRPr lang="en-US" sz="2000" i="1"/>
            </a:p>
          </p:txBody>
        </p:sp>
        <p:sp>
          <p:nvSpPr>
            <p:cNvPr id="54334" name="Rectangle 186"/>
            <p:cNvSpPr>
              <a:spLocks noChangeArrowheads="1"/>
            </p:cNvSpPr>
            <p:nvPr/>
          </p:nvSpPr>
          <p:spPr bwMode="auto">
            <a:xfrm>
              <a:off x="1008" y="31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5" name="Rectangle 187"/>
            <p:cNvSpPr>
              <a:spLocks noChangeArrowheads="1"/>
            </p:cNvSpPr>
            <p:nvPr/>
          </p:nvSpPr>
          <p:spPr bwMode="auto">
            <a:xfrm>
              <a:off x="672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curr</a:t>
              </a:r>
              <a:endParaRPr lang="en-US" sz="2000" i="1"/>
            </a:p>
          </p:txBody>
        </p:sp>
        <p:sp>
          <p:nvSpPr>
            <p:cNvPr id="54336" name="Rectangle 188"/>
            <p:cNvSpPr>
              <a:spLocks noChangeArrowheads="1"/>
            </p:cNvSpPr>
            <p:nvPr/>
          </p:nvSpPr>
          <p:spPr bwMode="auto">
            <a:xfrm>
              <a:off x="1008" y="336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7" name="Line 189"/>
            <p:cNvSpPr>
              <a:spLocks noChangeShapeType="1"/>
            </p:cNvSpPr>
            <p:nvPr/>
          </p:nvSpPr>
          <p:spPr bwMode="auto">
            <a:xfrm flipV="1">
              <a:off x="1104" y="3360"/>
              <a:ext cx="81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Line 190"/>
            <p:cNvSpPr>
              <a:spLocks noChangeShapeType="1"/>
            </p:cNvSpPr>
            <p:nvPr/>
          </p:nvSpPr>
          <p:spPr bwMode="auto">
            <a:xfrm flipV="1">
              <a:off x="1104" y="3024"/>
              <a:ext cx="14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Rectangle 191"/>
            <p:cNvSpPr>
              <a:spLocks noChangeArrowheads="1"/>
            </p:cNvSpPr>
            <p:nvPr/>
          </p:nvSpPr>
          <p:spPr bwMode="auto">
            <a:xfrm>
              <a:off x="672" y="360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del</a:t>
              </a:r>
              <a:endParaRPr lang="en-US" sz="2000" i="1"/>
            </a:p>
          </p:txBody>
        </p:sp>
        <p:sp>
          <p:nvSpPr>
            <p:cNvPr id="54340" name="Rectangle 192"/>
            <p:cNvSpPr>
              <a:spLocks noChangeArrowheads="1"/>
            </p:cNvSpPr>
            <p:nvPr/>
          </p:nvSpPr>
          <p:spPr bwMode="auto">
            <a:xfrm>
              <a:off x="1008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41" name="Line 193"/>
            <p:cNvSpPr>
              <a:spLocks noChangeShapeType="1"/>
            </p:cNvSpPr>
            <p:nvPr/>
          </p:nvSpPr>
          <p:spPr bwMode="auto">
            <a:xfrm>
              <a:off x="1104" y="3696"/>
              <a:ext cx="115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Line 194"/>
            <p:cNvSpPr>
              <a:spLocks noChangeShapeType="1"/>
            </p:cNvSpPr>
            <p:nvPr/>
          </p:nvSpPr>
          <p:spPr bwMode="auto">
            <a:xfrm>
              <a:off x="1968" y="34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Line 195"/>
            <p:cNvSpPr>
              <a:spLocks noChangeShapeType="1"/>
            </p:cNvSpPr>
            <p:nvPr/>
          </p:nvSpPr>
          <p:spPr bwMode="auto">
            <a:xfrm>
              <a:off x="2448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96"/>
          <p:cNvGrpSpPr>
            <a:grpSpLocks/>
          </p:cNvGrpSpPr>
          <p:nvPr/>
        </p:nvGrpSpPr>
        <p:grpSpPr bwMode="auto">
          <a:xfrm>
            <a:off x="609600" y="1905000"/>
            <a:ext cx="7924800" cy="4800600"/>
            <a:chOff x="384" y="864"/>
            <a:chExt cx="4992" cy="3024"/>
          </a:xfrm>
        </p:grpSpPr>
        <p:sp>
          <p:nvSpPr>
            <p:cNvPr id="54285" name="Rectangle 197"/>
            <p:cNvSpPr>
              <a:spLocks noChangeArrowheads="1"/>
            </p:cNvSpPr>
            <p:nvPr/>
          </p:nvSpPr>
          <p:spPr bwMode="auto">
            <a:xfrm>
              <a:off x="384" y="91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Rectangle 198"/>
            <p:cNvSpPr>
              <a:spLocks noChangeArrowheads="1"/>
            </p:cNvSpPr>
            <p:nvPr/>
          </p:nvSpPr>
          <p:spPr bwMode="auto">
            <a:xfrm>
              <a:off x="384" y="864"/>
              <a:ext cx="499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1800"/>
                </a:spcBef>
                <a:tabLst>
                  <a:tab pos="292100" algn="l"/>
                  <a:tab pos="762000" algn="l"/>
                  <a:tab pos="1435100" algn="l"/>
                </a:tabLst>
              </a:pPr>
              <a:r>
                <a:rPr lang="en-US" sz="2000">
                  <a:cs typeface="Times New Roman" pitchFamily="18" charset="0"/>
                </a:rPr>
                <a:t>To delete the element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in a BST: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1.	Set </a:t>
              </a:r>
              <a:r>
                <a:rPr lang="en-US" sz="2000" i="1">
                  <a:cs typeface="Times New Roman" pitchFamily="18" charset="0"/>
                </a:rPr>
                <a:t>parent</a:t>
              </a:r>
              <a:r>
                <a:rPr lang="en-US" sz="2000">
                  <a:cs typeface="Times New Roman" pitchFamily="18" charset="0"/>
                </a:rPr>
                <a:t> to null, and set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to the BST’s root node.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2.	Repeat: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2.1.	If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is null, terminate.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2.2.	Otherwise, if </a:t>
              </a:r>
              <a:r>
                <a:rPr lang="en-US" sz="2000" i="1">
                  <a:cs typeface="Times New Roman" pitchFamily="18" charset="0"/>
                </a:rPr>
                <a:t>elem</a:t>
              </a:r>
              <a:r>
                <a:rPr lang="en-US" sz="2000">
                  <a:cs typeface="Times New Roman" pitchFamily="18" charset="0"/>
                </a:rPr>
                <a:t> is equal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’s element: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2.2.1.	Delete the topmost element in the subtree whose topmost 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	node is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, and let </a:t>
              </a:r>
              <a:r>
                <a:rPr lang="en-US" sz="2000" i="1">
                  <a:cs typeface="Times New Roman" pitchFamily="18" charset="0"/>
                </a:rPr>
                <a:t>del</a:t>
              </a:r>
              <a:r>
                <a:rPr lang="en-US" sz="2000">
                  <a:cs typeface="Times New Roman" pitchFamily="18" charset="0"/>
                </a:rPr>
                <a:t> be a link to the resulting subtree.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2.2.2.	Replace the link to </a:t>
              </a:r>
              <a:r>
                <a:rPr lang="en-US" sz="2000" i="1">
                  <a:cs typeface="Times New Roman" pitchFamily="18" charset="0"/>
                </a:rPr>
                <a:t>curr</a:t>
              </a:r>
              <a:r>
                <a:rPr lang="en-US" sz="2000">
                  <a:cs typeface="Times New Roman" pitchFamily="18" charset="0"/>
                </a:rPr>
                <a:t> by </a:t>
              </a:r>
              <a:r>
                <a:rPr lang="en-US" sz="2000" i="1">
                  <a:cs typeface="Times New Roman" pitchFamily="18" charset="0"/>
                </a:rPr>
                <a:t>del</a:t>
              </a:r>
              <a:r>
                <a:rPr lang="en-US" sz="2000">
                  <a:cs typeface="Times New Roman" pitchFamily="18" charset="0"/>
                </a:rPr>
                <a:t>.</a:t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	2.2.3.	</a:t>
              </a:r>
              <a:r>
                <a:rPr lang="en-US" sz="2000">
                  <a:solidFill>
                    <a:srgbClr val="FF0000"/>
                  </a:solidFill>
                  <a:cs typeface="Times New Roman" pitchFamily="18" charset="0"/>
                </a:rPr>
                <a:t>Terminate.</a:t>
              </a:r>
              <a:r>
                <a:rPr lang="en-US" sz="2000">
                  <a:cs typeface="Times New Roman" pitchFamily="18" charset="0"/>
                </a:rPr>
                <a:t/>
              </a:r>
              <a:br>
                <a:rPr lang="en-US" sz="2000">
                  <a:cs typeface="Times New Roman" pitchFamily="18" charset="0"/>
                </a:rPr>
              </a:br>
              <a:r>
                <a:rPr lang="en-US" sz="2000">
                  <a:cs typeface="Times New Roman" pitchFamily="18" charset="0"/>
                </a:rPr>
                <a:t>	2.3.	Otherwise, …</a:t>
              </a:r>
              <a:endParaRPr lang="en-GB" sz="2000">
                <a:cs typeface="Times New Roman" pitchFamily="18" charset="0"/>
              </a:endParaRPr>
            </a:p>
          </p:txBody>
        </p:sp>
        <p:sp>
          <p:nvSpPr>
            <p:cNvPr id="54287" name="Rectangle 199"/>
            <p:cNvSpPr>
              <a:spLocks noChangeArrowheads="1"/>
            </p:cNvSpPr>
            <p:nvPr/>
          </p:nvSpPr>
          <p:spPr bwMode="auto">
            <a:xfrm>
              <a:off x="672" y="288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root</a:t>
              </a:r>
              <a:endParaRPr lang="en-US" sz="2000" i="1"/>
            </a:p>
          </p:txBody>
        </p:sp>
        <p:sp>
          <p:nvSpPr>
            <p:cNvPr id="54288" name="Rectangle 200"/>
            <p:cNvSpPr>
              <a:spLocks noChangeArrowheads="1"/>
            </p:cNvSpPr>
            <p:nvPr/>
          </p:nvSpPr>
          <p:spPr bwMode="auto">
            <a:xfrm>
              <a:off x="1008" y="28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Line 201"/>
            <p:cNvSpPr>
              <a:spLocks noChangeShapeType="1"/>
            </p:cNvSpPr>
            <p:nvPr/>
          </p:nvSpPr>
          <p:spPr bwMode="auto">
            <a:xfrm>
              <a:off x="1104" y="297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0" name="Text Box 202"/>
            <p:cNvSpPr txBox="1">
              <a:spLocks noChangeArrowheads="1"/>
            </p:cNvSpPr>
            <p:nvPr/>
          </p:nvSpPr>
          <p:spPr bwMode="auto">
            <a:xfrm>
              <a:off x="1920" y="3258"/>
              <a:ext cx="576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291" name="Text Box 203"/>
            <p:cNvSpPr txBox="1">
              <a:spLocks noChangeArrowheads="1"/>
            </p:cNvSpPr>
            <p:nvPr/>
          </p:nvSpPr>
          <p:spPr bwMode="auto">
            <a:xfrm>
              <a:off x="2592" y="287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lion</a:t>
              </a:r>
            </a:p>
          </p:txBody>
        </p:sp>
        <p:sp>
          <p:nvSpPr>
            <p:cNvPr id="54292" name="Line 204"/>
            <p:cNvSpPr>
              <a:spLocks noChangeShapeType="1"/>
            </p:cNvSpPr>
            <p:nvPr/>
          </p:nvSpPr>
          <p:spPr bwMode="auto">
            <a:xfrm>
              <a:off x="3120" y="30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Line 205"/>
            <p:cNvSpPr>
              <a:spLocks noChangeShapeType="1"/>
            </p:cNvSpPr>
            <p:nvPr/>
          </p:nvSpPr>
          <p:spPr bwMode="auto">
            <a:xfrm flipH="1">
              <a:off x="2592" y="3024"/>
              <a:ext cx="4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Text Box 206"/>
            <p:cNvSpPr txBox="1">
              <a:spLocks noChangeArrowheads="1"/>
            </p:cNvSpPr>
            <p:nvPr/>
          </p:nvSpPr>
          <p:spPr bwMode="auto">
            <a:xfrm>
              <a:off x="4608" y="287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fox</a:t>
              </a:r>
            </a:p>
          </p:txBody>
        </p:sp>
        <p:sp>
          <p:nvSpPr>
            <p:cNvPr id="54295" name="Rectangle 207"/>
            <p:cNvSpPr>
              <a:spLocks noChangeArrowheads="1"/>
            </p:cNvSpPr>
            <p:nvPr/>
          </p:nvSpPr>
          <p:spPr bwMode="auto">
            <a:xfrm>
              <a:off x="4128" y="287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2000" i="1">
                  <a:solidFill>
                    <a:srgbClr val="000000"/>
                  </a:solidFill>
                </a:rPr>
                <a:t>elem</a:t>
              </a:r>
              <a:endParaRPr lang="en-US" sz="2000" i="1"/>
            </a:p>
          </p:txBody>
        </p:sp>
        <p:sp>
          <p:nvSpPr>
            <p:cNvPr id="54296" name="Text Box 208"/>
            <p:cNvSpPr txBox="1">
              <a:spLocks noChangeArrowheads="1"/>
            </p:cNvSpPr>
            <p:nvPr/>
          </p:nvSpPr>
          <p:spPr bwMode="auto">
            <a:xfrm>
              <a:off x="2256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dog</a:t>
              </a:r>
            </a:p>
          </p:txBody>
        </p:sp>
        <p:sp>
          <p:nvSpPr>
            <p:cNvPr id="54297" name="Line 209"/>
            <p:cNvSpPr>
              <a:spLocks noChangeShapeType="1"/>
            </p:cNvSpPr>
            <p:nvPr/>
          </p:nvSpPr>
          <p:spPr bwMode="auto">
            <a:xfrm>
              <a:off x="278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Line 210"/>
            <p:cNvSpPr>
              <a:spLocks noChangeShapeType="1"/>
            </p:cNvSpPr>
            <p:nvPr/>
          </p:nvSpPr>
          <p:spPr bwMode="auto">
            <a:xfrm>
              <a:off x="2304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Text Box 211"/>
            <p:cNvSpPr txBox="1">
              <a:spLocks noChangeArrowheads="1"/>
            </p:cNvSpPr>
            <p:nvPr/>
          </p:nvSpPr>
          <p:spPr bwMode="auto">
            <a:xfrm>
              <a:off x="3264" y="325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rat</a:t>
              </a:r>
            </a:p>
          </p:txBody>
        </p:sp>
        <p:sp>
          <p:nvSpPr>
            <p:cNvPr id="54300" name="Text Box 212"/>
            <p:cNvSpPr txBox="1">
              <a:spLocks noChangeArrowheads="1"/>
            </p:cNvSpPr>
            <p:nvPr/>
          </p:nvSpPr>
          <p:spPr bwMode="auto">
            <a:xfrm>
              <a:off x="2928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pig</a:t>
              </a:r>
            </a:p>
          </p:txBody>
        </p:sp>
        <p:sp>
          <p:nvSpPr>
            <p:cNvPr id="54301" name="Line 213"/>
            <p:cNvSpPr>
              <a:spLocks noChangeShapeType="1"/>
            </p:cNvSpPr>
            <p:nvPr/>
          </p:nvSpPr>
          <p:spPr bwMode="auto">
            <a:xfrm flipH="1">
              <a:off x="3216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Line 214"/>
            <p:cNvSpPr>
              <a:spLocks noChangeShapeType="1"/>
            </p:cNvSpPr>
            <p:nvPr/>
          </p:nvSpPr>
          <p:spPr bwMode="auto">
            <a:xfrm>
              <a:off x="345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Line 215"/>
            <p:cNvSpPr>
              <a:spLocks noChangeShapeType="1"/>
            </p:cNvSpPr>
            <p:nvPr/>
          </p:nvSpPr>
          <p:spPr bwMode="auto">
            <a:xfrm>
              <a:off x="2976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Text Box 216"/>
            <p:cNvSpPr txBox="1">
              <a:spLocks noChangeArrowheads="1"/>
            </p:cNvSpPr>
            <p:nvPr/>
          </p:nvSpPr>
          <p:spPr bwMode="auto">
            <a:xfrm>
              <a:off x="3600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tiger</a:t>
              </a:r>
            </a:p>
          </p:txBody>
        </p:sp>
        <p:sp>
          <p:nvSpPr>
            <p:cNvPr id="54305" name="Line 217"/>
            <p:cNvSpPr>
              <a:spLocks noChangeShapeType="1"/>
            </p:cNvSpPr>
            <p:nvPr/>
          </p:nvSpPr>
          <p:spPr bwMode="auto">
            <a:xfrm>
              <a:off x="412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Line 218"/>
            <p:cNvSpPr>
              <a:spLocks noChangeShapeType="1"/>
            </p:cNvSpPr>
            <p:nvPr/>
          </p:nvSpPr>
          <p:spPr bwMode="auto">
            <a:xfrm>
              <a:off x="3648" y="3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Line 219"/>
            <p:cNvSpPr>
              <a:spLocks noChangeShapeType="1"/>
            </p:cNvSpPr>
            <p:nvPr/>
          </p:nvSpPr>
          <p:spPr bwMode="auto">
            <a:xfrm>
              <a:off x="3792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Line 220"/>
            <p:cNvSpPr>
              <a:spLocks noChangeShapeType="1"/>
            </p:cNvSpPr>
            <p:nvPr/>
          </p:nvSpPr>
          <p:spPr bwMode="auto">
            <a:xfrm>
              <a:off x="1968" y="34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Line 221"/>
            <p:cNvSpPr>
              <a:spLocks noChangeShapeType="1"/>
            </p:cNvSpPr>
            <p:nvPr/>
          </p:nvSpPr>
          <p:spPr bwMode="auto">
            <a:xfrm>
              <a:off x="2448" y="34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71546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Lecture 6 Study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15338" y="6400800"/>
            <a:ext cx="928662" cy="2429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E5BA9A9-CDE4-4EDA-8386-458E300E59A8}" type="slidenum">
              <a:rPr lang="en-AU"/>
              <a:pPr>
                <a:defRPr/>
              </a:pPr>
              <a:t>53</a:t>
            </a:fld>
            <a:endParaRPr lang="en-AU" dirty="0"/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684212" y="2205038"/>
            <a:ext cx="767400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b="1" dirty="0">
                <a:latin typeface="Arial Narrow" pitchFamily="34" charset="0"/>
                <a:cs typeface="Times New Roman" pitchFamily="18" charset="0"/>
              </a:rPr>
              <a:t>Reading: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dirty="0">
                <a:latin typeface="Arial Narrow" pitchFamily="34" charset="0"/>
                <a:cs typeface="Times New Roman" pitchFamily="18" charset="0"/>
              </a:rPr>
              <a:t>Chapter 10: Java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Collections, </a:t>
            </a:r>
            <a:r>
              <a:rPr lang="en-US" dirty="0">
                <a:latin typeface="Arial Narrow" pitchFamily="34" charset="0"/>
                <a:cs typeface="Times New Roman" pitchFamily="18" charset="0"/>
              </a:rPr>
              <a:t>by </a:t>
            </a:r>
            <a:r>
              <a:rPr lang="en-US" dirty="0" smtClean="0">
                <a:latin typeface="Arial Narrow" pitchFamily="34" charset="0"/>
              </a:rPr>
              <a:t>Watt </a:t>
            </a:r>
            <a:r>
              <a:rPr lang="en-US" dirty="0">
                <a:latin typeface="Arial Narrow" pitchFamily="34" charset="0"/>
              </a:rPr>
              <a:t>and </a:t>
            </a:r>
            <a:r>
              <a:rPr lang="en-US" dirty="0" smtClean="0">
                <a:latin typeface="Arial Narrow" pitchFamily="34" charset="0"/>
              </a:rPr>
              <a:t>Brown </a:t>
            </a:r>
            <a:r>
              <a:rPr lang="en-US" dirty="0">
                <a:latin typeface="Arial Narrow" pitchFamily="34" charset="0"/>
              </a:rPr>
              <a:t>(2001</a:t>
            </a:r>
            <a:r>
              <a:rPr lang="en-US" dirty="0" smtClean="0">
                <a:latin typeface="Arial Narrow" pitchFamily="34" charset="0"/>
              </a:rPr>
              <a:t>),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 or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Chapter 7: Data Structures &amp; Algorithms in JAVA, by Goodrich &amp; </a:t>
            </a:r>
            <a:r>
              <a:rPr lang="en-US" dirty="0" err="1" smtClean="0">
                <a:latin typeface="Arial Narrow" pitchFamily="34" charset="0"/>
                <a:cs typeface="Times New Roman" pitchFamily="18" charset="0"/>
              </a:rPr>
              <a:t>Tamassia</a:t>
            </a:r>
            <a:endParaRPr lang="en-US" dirty="0">
              <a:latin typeface="Arial Narrow" pitchFamily="34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b="1" dirty="0">
                <a:latin typeface="Arial Narrow" pitchFamily="34" charset="0"/>
                <a:cs typeface="Times New Roman" pitchFamily="18" charset="0"/>
              </a:rPr>
              <a:t>Next lecture: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dirty="0">
                <a:latin typeface="Arial Narrow" pitchFamily="34" charset="0"/>
                <a:cs typeface="Times New Roman" pitchFamily="18" charset="0"/>
              </a:rPr>
              <a:t>Hash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Tables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</a:rPr>
              <a:t>Second 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</a:rPr>
              <a:t>test: array sorting, linked list and binary trees</a:t>
            </a:r>
          </a:p>
          <a:p>
            <a:pPr marL="742950" lvl="1" indent="-285750">
              <a:spcBef>
                <a:spcPct val="20000"/>
              </a:spcBef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endParaRPr lang="en-US" dirty="0"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000108"/>
            <a:ext cx="7315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Binary trees and </a:t>
            </a:r>
            <a:r>
              <a:rPr lang="en-US" sz="3600" b="1" dirty="0" err="1" smtClean="0">
                <a:solidFill>
                  <a:srgbClr val="FF3300"/>
                </a:solidFill>
                <a:latin typeface="Arial" charset="0"/>
              </a:rPr>
              <a:t>subtrees</a:t>
            </a:r>
            <a:endParaRPr lang="en-US" sz="3600" b="1" dirty="0" smtClean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177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928802"/>
            <a:ext cx="8822214" cy="1500198"/>
          </a:xfrm>
        </p:spPr>
        <p:txBody>
          <a:bodyPr/>
          <a:lstStyle/>
          <a:p>
            <a:pPr eaLnBrk="1" hangingPunct="1"/>
            <a:r>
              <a:rPr lang="en-US" sz="2000" dirty="0" smtClean="0">
                <a:cs typeface="Times New Roman" pitchFamily="18" charset="0"/>
              </a:rPr>
              <a:t>Each node has both a </a:t>
            </a:r>
            <a:r>
              <a:rPr lang="en-US" sz="2000" b="1" dirty="0" smtClean="0">
                <a:cs typeface="Times New Roman" pitchFamily="18" charset="0"/>
              </a:rPr>
              <a:t>left </a:t>
            </a:r>
            <a:r>
              <a:rPr lang="en-US" sz="2000" b="1" dirty="0" err="1" smtClean="0">
                <a:cs typeface="Times New Roman" pitchFamily="18" charset="0"/>
              </a:rPr>
              <a:t>subtree</a:t>
            </a:r>
            <a:r>
              <a:rPr lang="en-US" sz="2000" b="1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and a </a:t>
            </a:r>
            <a:r>
              <a:rPr lang="en-US" sz="2000" b="1" dirty="0" smtClean="0">
                <a:cs typeface="Times New Roman" pitchFamily="18" charset="0"/>
              </a:rPr>
              <a:t>right </a:t>
            </a:r>
            <a:r>
              <a:rPr lang="en-US" sz="2000" b="1" dirty="0" err="1" smtClean="0">
                <a:cs typeface="Times New Roman" pitchFamily="18" charset="0"/>
              </a:rPr>
              <a:t>subtree</a:t>
            </a:r>
            <a:r>
              <a:rPr lang="en-US" sz="2000" b="1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(either or both of which may be empty). A node’s left (right) </a:t>
            </a:r>
            <a:r>
              <a:rPr lang="en-US" sz="2000" dirty="0" err="1" smtClean="0">
                <a:cs typeface="Times New Roman" pitchFamily="18" charset="0"/>
              </a:rPr>
              <a:t>subtree</a:t>
            </a:r>
            <a:r>
              <a:rPr lang="en-US" sz="2000" dirty="0" smtClean="0">
                <a:cs typeface="Times New Roman" pitchFamily="18" charset="0"/>
              </a:rPr>
              <a:t> consists of the node’s left (right) child together with that child’s own children, grandchildren, etc</a:t>
            </a:r>
            <a:r>
              <a:rPr lang="en-US" sz="2000" dirty="0" smtClean="0">
                <a:cs typeface="Times New Roman" pitchFamily="18" charset="0"/>
              </a:rPr>
              <a:t>. </a:t>
            </a:r>
          </a:p>
          <a:p>
            <a:pPr lvl="1"/>
            <a:r>
              <a:rPr lang="en-US" sz="1800" dirty="0">
                <a:cs typeface="Times New Roman" pitchFamily="18" charset="0"/>
              </a:rPr>
              <a:t>o</a:t>
            </a:r>
            <a:r>
              <a:rPr lang="en-US" sz="1800" dirty="0" smtClean="0">
                <a:cs typeface="Times New Roman" pitchFamily="18" charset="0"/>
              </a:rPr>
              <a:t>f a recursive definition</a:t>
            </a:r>
            <a:endParaRPr lang="en-US" sz="1800" dirty="0" smtClean="0">
              <a:cs typeface="Times New Roman" pitchFamily="18" charset="0"/>
            </a:endParaRP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238DFF-48B7-473B-95F1-2E3EE941A446}" type="slidenum">
              <a:rPr lang="en-AU"/>
              <a:pPr>
                <a:defRPr/>
              </a:pPr>
              <a:t>6</a:t>
            </a:fld>
            <a:endParaRPr lang="en-AU"/>
          </a:p>
        </p:txBody>
      </p:sp>
      <p:sp>
        <p:nvSpPr>
          <p:cNvPr id="7172" name="Freeform 127"/>
          <p:cNvSpPr>
            <a:spLocks/>
          </p:cNvSpPr>
          <p:nvPr/>
        </p:nvSpPr>
        <p:spPr bwMode="auto">
          <a:xfrm>
            <a:off x="1905000" y="4114800"/>
            <a:ext cx="2057400" cy="1219200"/>
          </a:xfrm>
          <a:custGeom>
            <a:avLst/>
            <a:gdLst>
              <a:gd name="T0" fmla="*/ 2147483647 w 1296"/>
              <a:gd name="T1" fmla="*/ 0 h 768"/>
              <a:gd name="T2" fmla="*/ 0 w 1296"/>
              <a:gd name="T3" fmla="*/ 2147483647 h 768"/>
              <a:gd name="T4" fmla="*/ 2147483647 w 1296"/>
              <a:gd name="T5" fmla="*/ 2147483647 h 768"/>
              <a:gd name="T6" fmla="*/ 2147483647 w 1296"/>
              <a:gd name="T7" fmla="*/ 0 h 768"/>
              <a:gd name="T8" fmla="*/ 2147483647 w 1296"/>
              <a:gd name="T9" fmla="*/ 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768"/>
              <a:gd name="T17" fmla="*/ 1296 w 12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768">
                <a:moveTo>
                  <a:pt x="192" y="0"/>
                </a:moveTo>
                <a:lnTo>
                  <a:pt x="0" y="768"/>
                </a:lnTo>
                <a:lnTo>
                  <a:pt x="1296" y="768"/>
                </a:lnTo>
                <a:lnTo>
                  <a:pt x="1104" y="0"/>
                </a:lnTo>
                <a:lnTo>
                  <a:pt x="19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129"/>
          <p:cNvSpPr>
            <a:spLocks/>
          </p:cNvSpPr>
          <p:nvPr/>
        </p:nvSpPr>
        <p:spPr bwMode="auto">
          <a:xfrm>
            <a:off x="3962400" y="4114800"/>
            <a:ext cx="3581400" cy="1828800"/>
          </a:xfrm>
          <a:custGeom>
            <a:avLst/>
            <a:gdLst>
              <a:gd name="T0" fmla="*/ 2147483647 w 2256"/>
              <a:gd name="T1" fmla="*/ 0 h 1152"/>
              <a:gd name="T2" fmla="*/ 0 w 2256"/>
              <a:gd name="T3" fmla="*/ 2147483647 h 1152"/>
              <a:gd name="T4" fmla="*/ 2147483647 w 2256"/>
              <a:gd name="T5" fmla="*/ 2147483647 h 1152"/>
              <a:gd name="T6" fmla="*/ 2147483647 w 2256"/>
              <a:gd name="T7" fmla="*/ 0 h 1152"/>
              <a:gd name="T8" fmla="*/ 2147483647 w 2256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56"/>
              <a:gd name="T16" fmla="*/ 0 h 1152"/>
              <a:gd name="T17" fmla="*/ 2256 w 2256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56" h="1152">
                <a:moveTo>
                  <a:pt x="336" y="0"/>
                </a:moveTo>
                <a:lnTo>
                  <a:pt x="0" y="1152"/>
                </a:lnTo>
                <a:lnTo>
                  <a:pt x="2256" y="1152"/>
                </a:lnTo>
                <a:lnTo>
                  <a:pt x="1936" y="0"/>
                </a:lnTo>
                <a:lnTo>
                  <a:pt x="33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AutoShape 136"/>
          <p:cNvSpPr>
            <a:spLocks noChangeArrowheads="1"/>
          </p:cNvSpPr>
          <p:nvPr/>
        </p:nvSpPr>
        <p:spPr bwMode="auto">
          <a:xfrm>
            <a:off x="762000" y="4114800"/>
            <a:ext cx="914400" cy="609600"/>
          </a:xfrm>
          <a:prstGeom prst="wedgeRectCallout">
            <a:avLst>
              <a:gd name="adj1" fmla="val 95486"/>
              <a:gd name="adj2" fmla="val 11718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i="1">
                <a:solidFill>
                  <a:srgbClr val="3333CC"/>
                </a:solidFill>
              </a:rPr>
              <a:t>A</a:t>
            </a:r>
            <a:r>
              <a:rPr lang="en-GB" sz="2000">
                <a:solidFill>
                  <a:srgbClr val="3333CC"/>
                </a:solidFill>
              </a:rPr>
              <a:t>’s left subtree</a:t>
            </a:r>
            <a:endParaRPr lang="en-GB" sz="2000" i="1">
              <a:solidFill>
                <a:srgbClr val="3333CC"/>
              </a:solidFill>
            </a:endParaRPr>
          </a:p>
        </p:txBody>
      </p:sp>
      <p:sp>
        <p:nvSpPr>
          <p:cNvPr id="7175" name="AutoShape 138"/>
          <p:cNvSpPr>
            <a:spLocks noChangeArrowheads="1"/>
          </p:cNvSpPr>
          <p:nvPr/>
        </p:nvSpPr>
        <p:spPr bwMode="auto">
          <a:xfrm>
            <a:off x="7543800" y="4114800"/>
            <a:ext cx="990600" cy="609600"/>
          </a:xfrm>
          <a:prstGeom prst="wedgeRectCallout">
            <a:avLst>
              <a:gd name="adj1" fmla="val -86537"/>
              <a:gd name="adj2" fmla="val 20315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i="1">
                <a:solidFill>
                  <a:srgbClr val="3333CC"/>
                </a:solidFill>
              </a:rPr>
              <a:t>A</a:t>
            </a:r>
            <a:r>
              <a:rPr lang="en-GB" sz="2000">
                <a:solidFill>
                  <a:srgbClr val="3333CC"/>
                </a:solidFill>
              </a:rPr>
              <a:t>’s right subtree</a:t>
            </a:r>
          </a:p>
        </p:txBody>
      </p:sp>
      <p:sp>
        <p:nvSpPr>
          <p:cNvPr id="7178" name="Freeform 116"/>
          <p:cNvSpPr>
            <a:spLocks/>
          </p:cNvSpPr>
          <p:nvPr/>
        </p:nvSpPr>
        <p:spPr bwMode="auto">
          <a:xfrm>
            <a:off x="4267200" y="4724400"/>
            <a:ext cx="1219200" cy="533400"/>
          </a:xfrm>
          <a:custGeom>
            <a:avLst/>
            <a:gdLst>
              <a:gd name="T0" fmla="*/ 2147483647 w 768"/>
              <a:gd name="T1" fmla="*/ 0 h 336"/>
              <a:gd name="T2" fmla="*/ 0 w 768"/>
              <a:gd name="T3" fmla="*/ 2147483647 h 336"/>
              <a:gd name="T4" fmla="*/ 2147483647 w 768"/>
              <a:gd name="T5" fmla="*/ 2147483647 h 336"/>
              <a:gd name="T6" fmla="*/ 2147483647 w 768"/>
              <a:gd name="T7" fmla="*/ 0 h 336"/>
              <a:gd name="T8" fmla="*/ 2147483647 w 768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36"/>
              <a:gd name="T17" fmla="*/ 768 w 768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36">
                <a:moveTo>
                  <a:pt x="96" y="0"/>
                </a:moveTo>
                <a:lnTo>
                  <a:pt x="0" y="336"/>
                </a:lnTo>
                <a:lnTo>
                  <a:pt x="768" y="336"/>
                </a:lnTo>
                <a:lnTo>
                  <a:pt x="672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26"/>
          <p:cNvSpPr>
            <a:spLocks/>
          </p:cNvSpPr>
          <p:nvPr/>
        </p:nvSpPr>
        <p:spPr bwMode="auto">
          <a:xfrm>
            <a:off x="5486400" y="4724400"/>
            <a:ext cx="1905000" cy="1143000"/>
          </a:xfrm>
          <a:custGeom>
            <a:avLst/>
            <a:gdLst>
              <a:gd name="T0" fmla="*/ 2147483647 w 1200"/>
              <a:gd name="T1" fmla="*/ 0 h 720"/>
              <a:gd name="T2" fmla="*/ 0 w 1200"/>
              <a:gd name="T3" fmla="*/ 2147483647 h 720"/>
              <a:gd name="T4" fmla="*/ 2147483647 w 1200"/>
              <a:gd name="T5" fmla="*/ 2147483647 h 720"/>
              <a:gd name="T6" fmla="*/ 2147483647 w 1200"/>
              <a:gd name="T7" fmla="*/ 0 h 720"/>
              <a:gd name="T8" fmla="*/ 2147483647 w 1200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720"/>
              <a:gd name="T17" fmla="*/ 1200 w 1200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720">
                <a:moveTo>
                  <a:pt x="192" y="0"/>
                </a:moveTo>
                <a:lnTo>
                  <a:pt x="0" y="720"/>
                </a:lnTo>
                <a:lnTo>
                  <a:pt x="1200" y="720"/>
                </a:lnTo>
                <a:lnTo>
                  <a:pt x="1008" y="0"/>
                </a:lnTo>
                <a:lnTo>
                  <a:pt x="192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AutoShape 142"/>
          <p:cNvSpPr>
            <a:spLocks noChangeArrowheads="1"/>
          </p:cNvSpPr>
          <p:nvPr/>
        </p:nvSpPr>
        <p:spPr bwMode="auto">
          <a:xfrm>
            <a:off x="3962400" y="6096000"/>
            <a:ext cx="1676400" cy="304800"/>
          </a:xfrm>
          <a:prstGeom prst="wedgeRectCallout">
            <a:avLst>
              <a:gd name="adj1" fmla="val 1324"/>
              <a:gd name="adj2" fmla="val -326565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i="1">
                <a:solidFill>
                  <a:srgbClr val="3333CC"/>
                </a:solidFill>
              </a:rPr>
              <a:t>C</a:t>
            </a:r>
            <a:r>
              <a:rPr lang="en-GB" sz="2000">
                <a:solidFill>
                  <a:srgbClr val="3333CC"/>
                </a:solidFill>
              </a:rPr>
              <a:t>’s left subtree</a:t>
            </a:r>
            <a:endParaRPr lang="en-GB" sz="2000" i="1">
              <a:solidFill>
                <a:srgbClr val="3333CC"/>
              </a:solidFill>
            </a:endParaRPr>
          </a:p>
        </p:txBody>
      </p:sp>
      <p:sp>
        <p:nvSpPr>
          <p:cNvPr id="7181" name="AutoShape 143"/>
          <p:cNvSpPr>
            <a:spLocks noChangeArrowheads="1"/>
          </p:cNvSpPr>
          <p:nvPr/>
        </p:nvSpPr>
        <p:spPr bwMode="auto">
          <a:xfrm>
            <a:off x="7500938" y="5143500"/>
            <a:ext cx="1285875" cy="642938"/>
          </a:xfrm>
          <a:prstGeom prst="wedgeRectCallout">
            <a:avLst>
              <a:gd name="adj1" fmla="val -71537"/>
              <a:gd name="adj2" fmla="val -20486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i="1">
                <a:solidFill>
                  <a:srgbClr val="3333CC"/>
                </a:solidFill>
              </a:rPr>
              <a:t>C</a:t>
            </a:r>
            <a:r>
              <a:rPr lang="en-GB" sz="2000">
                <a:solidFill>
                  <a:srgbClr val="3333CC"/>
                </a:solidFill>
              </a:rPr>
              <a:t>’s right subtree</a:t>
            </a:r>
          </a:p>
        </p:txBody>
      </p:sp>
      <p:sp>
        <p:nvSpPr>
          <p:cNvPr id="7182" name="Freeform 117"/>
          <p:cNvSpPr>
            <a:spLocks/>
          </p:cNvSpPr>
          <p:nvPr/>
        </p:nvSpPr>
        <p:spPr bwMode="auto">
          <a:xfrm>
            <a:off x="2590800" y="4724400"/>
            <a:ext cx="1219200" cy="533400"/>
          </a:xfrm>
          <a:custGeom>
            <a:avLst/>
            <a:gdLst>
              <a:gd name="T0" fmla="*/ 2147483647 w 768"/>
              <a:gd name="T1" fmla="*/ 0 h 336"/>
              <a:gd name="T2" fmla="*/ 0 w 768"/>
              <a:gd name="T3" fmla="*/ 2147483647 h 336"/>
              <a:gd name="T4" fmla="*/ 2147483647 w 768"/>
              <a:gd name="T5" fmla="*/ 2147483647 h 336"/>
              <a:gd name="T6" fmla="*/ 2147483647 w 768"/>
              <a:gd name="T7" fmla="*/ 0 h 336"/>
              <a:gd name="T8" fmla="*/ 2147483647 w 768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36"/>
              <a:gd name="T17" fmla="*/ 768 w 768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36">
                <a:moveTo>
                  <a:pt x="96" y="0"/>
                </a:moveTo>
                <a:lnTo>
                  <a:pt x="0" y="336"/>
                </a:lnTo>
                <a:lnTo>
                  <a:pt x="768" y="336"/>
                </a:lnTo>
                <a:lnTo>
                  <a:pt x="672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AutoShape 152"/>
          <p:cNvSpPr>
            <a:spLocks noChangeArrowheads="1"/>
          </p:cNvSpPr>
          <p:nvPr/>
        </p:nvSpPr>
        <p:spPr bwMode="auto">
          <a:xfrm>
            <a:off x="2590800" y="5715000"/>
            <a:ext cx="990600" cy="609600"/>
          </a:xfrm>
          <a:prstGeom prst="wedgeRectCallout">
            <a:avLst>
              <a:gd name="adj1" fmla="val 29167"/>
              <a:gd name="adj2" fmla="val -125782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i="1">
                <a:solidFill>
                  <a:srgbClr val="3333CC"/>
                </a:solidFill>
              </a:rPr>
              <a:t>B</a:t>
            </a:r>
            <a:r>
              <a:rPr lang="en-GB" sz="2000">
                <a:solidFill>
                  <a:srgbClr val="3333CC"/>
                </a:solidFill>
              </a:rPr>
              <a:t>’s right subtree</a:t>
            </a:r>
          </a:p>
        </p:txBody>
      </p:sp>
      <p:sp>
        <p:nvSpPr>
          <p:cNvPr id="7184" name="AutoShape 153"/>
          <p:cNvSpPr>
            <a:spLocks noChangeArrowheads="1"/>
          </p:cNvSpPr>
          <p:nvPr/>
        </p:nvSpPr>
        <p:spPr bwMode="auto">
          <a:xfrm>
            <a:off x="533400" y="5638800"/>
            <a:ext cx="1676400" cy="609600"/>
          </a:xfrm>
          <a:prstGeom prst="wedgeRectCallout">
            <a:avLst>
              <a:gd name="adj1" fmla="val 54356"/>
              <a:gd name="adj2" fmla="val -229949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i="1">
                <a:solidFill>
                  <a:srgbClr val="3333CC"/>
                </a:solidFill>
              </a:rPr>
              <a:t>B</a:t>
            </a:r>
            <a:r>
              <a:rPr lang="en-GB" sz="2000">
                <a:solidFill>
                  <a:srgbClr val="3333CC"/>
                </a:solidFill>
              </a:rPr>
              <a:t>’s left subtree is empty</a:t>
            </a:r>
          </a:p>
        </p:txBody>
      </p:sp>
      <p:sp>
        <p:nvSpPr>
          <p:cNvPr id="7185" name="Rectangle 90"/>
          <p:cNvSpPr>
            <a:spLocks noChangeArrowheads="1"/>
          </p:cNvSpPr>
          <p:nvPr/>
        </p:nvSpPr>
        <p:spPr bwMode="auto">
          <a:xfrm>
            <a:off x="1600200" y="3657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91"/>
          <p:cNvSpPr>
            <a:spLocks noChangeShapeType="1"/>
          </p:cNvSpPr>
          <p:nvPr/>
        </p:nvSpPr>
        <p:spPr bwMode="auto">
          <a:xfrm>
            <a:off x="1752600" y="38100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7" name="Text Box 92"/>
          <p:cNvSpPr txBox="1">
            <a:spLocks noChangeArrowheads="1"/>
          </p:cNvSpPr>
          <p:nvPr/>
        </p:nvSpPr>
        <p:spPr bwMode="auto">
          <a:xfrm>
            <a:off x="2743200" y="486727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D</a:t>
            </a:r>
          </a:p>
        </p:txBody>
      </p:sp>
      <p:sp>
        <p:nvSpPr>
          <p:cNvPr id="7188" name="Line 93"/>
          <p:cNvSpPr>
            <a:spLocks noChangeShapeType="1"/>
          </p:cNvSpPr>
          <p:nvPr/>
        </p:nvSpPr>
        <p:spPr bwMode="auto">
          <a:xfrm>
            <a:off x="3581400" y="50958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Line 94"/>
          <p:cNvSpPr>
            <a:spLocks noChangeShapeType="1"/>
          </p:cNvSpPr>
          <p:nvPr/>
        </p:nvSpPr>
        <p:spPr bwMode="auto">
          <a:xfrm>
            <a:off x="2819400" y="50958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0" name="Text Box 95"/>
          <p:cNvSpPr txBox="1">
            <a:spLocks noChangeArrowheads="1"/>
          </p:cNvSpPr>
          <p:nvPr/>
        </p:nvSpPr>
        <p:spPr bwMode="auto">
          <a:xfrm>
            <a:off x="2209800" y="425767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B</a:t>
            </a:r>
          </a:p>
        </p:txBody>
      </p:sp>
      <p:sp>
        <p:nvSpPr>
          <p:cNvPr id="7191" name="Line 96"/>
          <p:cNvSpPr>
            <a:spLocks noChangeShapeType="1"/>
          </p:cNvSpPr>
          <p:nvPr/>
        </p:nvSpPr>
        <p:spPr bwMode="auto">
          <a:xfrm>
            <a:off x="2286000" y="44862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2" name="Text Box 97"/>
          <p:cNvSpPr txBox="1">
            <a:spLocks noChangeArrowheads="1"/>
          </p:cNvSpPr>
          <p:nvPr/>
        </p:nvSpPr>
        <p:spPr bwMode="auto">
          <a:xfrm>
            <a:off x="3581400" y="364807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A</a:t>
            </a:r>
          </a:p>
        </p:txBody>
      </p:sp>
      <p:sp>
        <p:nvSpPr>
          <p:cNvPr id="7193" name="Text Box 98"/>
          <p:cNvSpPr txBox="1">
            <a:spLocks noChangeArrowheads="1"/>
          </p:cNvSpPr>
          <p:nvPr/>
        </p:nvSpPr>
        <p:spPr bwMode="auto">
          <a:xfrm>
            <a:off x="4419600" y="486727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E</a:t>
            </a:r>
          </a:p>
        </p:txBody>
      </p:sp>
      <p:sp>
        <p:nvSpPr>
          <p:cNvPr id="7194" name="Line 99"/>
          <p:cNvSpPr>
            <a:spLocks noChangeShapeType="1"/>
          </p:cNvSpPr>
          <p:nvPr/>
        </p:nvSpPr>
        <p:spPr bwMode="auto">
          <a:xfrm>
            <a:off x="5257800" y="50958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5" name="Line 100"/>
          <p:cNvSpPr>
            <a:spLocks noChangeShapeType="1"/>
          </p:cNvSpPr>
          <p:nvPr/>
        </p:nvSpPr>
        <p:spPr bwMode="auto">
          <a:xfrm>
            <a:off x="4495800" y="50958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6" name="Text Box 101"/>
          <p:cNvSpPr txBox="1">
            <a:spLocks noChangeArrowheads="1"/>
          </p:cNvSpPr>
          <p:nvPr/>
        </p:nvSpPr>
        <p:spPr bwMode="auto">
          <a:xfrm>
            <a:off x="5105400" y="425767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C</a:t>
            </a:r>
          </a:p>
        </p:txBody>
      </p:sp>
      <p:sp>
        <p:nvSpPr>
          <p:cNvPr id="7197" name="Text Box 102"/>
          <p:cNvSpPr txBox="1">
            <a:spLocks noChangeArrowheads="1"/>
          </p:cNvSpPr>
          <p:nvPr/>
        </p:nvSpPr>
        <p:spPr bwMode="auto">
          <a:xfrm>
            <a:off x="5791200" y="486727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F</a:t>
            </a:r>
          </a:p>
        </p:txBody>
      </p:sp>
      <p:sp>
        <p:nvSpPr>
          <p:cNvPr id="7198" name="Line 103"/>
          <p:cNvSpPr>
            <a:spLocks noChangeShapeType="1"/>
          </p:cNvSpPr>
          <p:nvPr/>
        </p:nvSpPr>
        <p:spPr bwMode="auto">
          <a:xfrm>
            <a:off x="5867400" y="50958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9" name="Line 104"/>
          <p:cNvSpPr>
            <a:spLocks noChangeShapeType="1"/>
          </p:cNvSpPr>
          <p:nvPr/>
        </p:nvSpPr>
        <p:spPr bwMode="auto">
          <a:xfrm>
            <a:off x="4419600" y="3886200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0" name="Line 105"/>
          <p:cNvSpPr>
            <a:spLocks noChangeShapeType="1"/>
          </p:cNvSpPr>
          <p:nvPr/>
        </p:nvSpPr>
        <p:spPr bwMode="auto">
          <a:xfrm>
            <a:off x="5943600" y="44958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1" name="Line 106"/>
          <p:cNvSpPr>
            <a:spLocks noChangeShapeType="1"/>
          </p:cNvSpPr>
          <p:nvPr/>
        </p:nvSpPr>
        <p:spPr bwMode="auto">
          <a:xfrm flipH="1">
            <a:off x="4876800" y="44958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2" name="Line 107"/>
          <p:cNvSpPr>
            <a:spLocks noChangeShapeType="1"/>
          </p:cNvSpPr>
          <p:nvPr/>
        </p:nvSpPr>
        <p:spPr bwMode="auto">
          <a:xfrm>
            <a:off x="3048000" y="449580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3" name="Line 108"/>
          <p:cNvSpPr>
            <a:spLocks noChangeShapeType="1"/>
          </p:cNvSpPr>
          <p:nvPr/>
        </p:nvSpPr>
        <p:spPr bwMode="auto">
          <a:xfrm flipH="1">
            <a:off x="2590800" y="3886200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4" name="Text Box 109"/>
          <p:cNvSpPr txBox="1">
            <a:spLocks noChangeArrowheads="1"/>
          </p:cNvSpPr>
          <p:nvPr/>
        </p:nvSpPr>
        <p:spPr bwMode="auto">
          <a:xfrm>
            <a:off x="6324600" y="547687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G</a:t>
            </a:r>
          </a:p>
        </p:txBody>
      </p:sp>
      <p:sp>
        <p:nvSpPr>
          <p:cNvPr id="7205" name="Line 110"/>
          <p:cNvSpPr>
            <a:spLocks noChangeShapeType="1"/>
          </p:cNvSpPr>
          <p:nvPr/>
        </p:nvSpPr>
        <p:spPr bwMode="auto">
          <a:xfrm>
            <a:off x="7162800" y="57054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6" name="Line 111"/>
          <p:cNvSpPr>
            <a:spLocks noChangeShapeType="1"/>
          </p:cNvSpPr>
          <p:nvPr/>
        </p:nvSpPr>
        <p:spPr bwMode="auto">
          <a:xfrm>
            <a:off x="6400800" y="57054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207" name="Line 112"/>
          <p:cNvSpPr>
            <a:spLocks noChangeShapeType="1"/>
          </p:cNvSpPr>
          <p:nvPr/>
        </p:nvSpPr>
        <p:spPr bwMode="auto">
          <a:xfrm>
            <a:off x="6629400" y="510540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  <p:bldP spid="7180" grpId="0" animBg="1"/>
      <p:bldP spid="7181" grpId="0" animBg="1"/>
      <p:bldP spid="7183" grpId="0" animBg="1"/>
      <p:bldP spid="71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928670"/>
            <a:ext cx="6553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Node and tree depths (1)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928802"/>
            <a:ext cx="7772400" cy="2000264"/>
          </a:xfrm>
        </p:spPr>
        <p:txBody>
          <a:bodyPr/>
          <a:lstStyle/>
          <a:p>
            <a:pPr marL="381000" indent="-381000" eaLnBrk="1" hangingPunct="1"/>
            <a:r>
              <a:rPr lang="en-US" sz="2400" dirty="0" smtClean="0">
                <a:cs typeface="Times New Roman" pitchFamily="18" charset="0"/>
              </a:rPr>
              <a:t>Observation: For any </a:t>
            </a:r>
            <a:r>
              <a:rPr lang="en-US" sz="2400" dirty="0" smtClean="0">
                <a:cs typeface="Times New Roman" pitchFamily="18" charset="0"/>
              </a:rPr>
              <a:t>node, say </a:t>
            </a:r>
            <a:r>
              <a:rPr lang="en-US" sz="2400" i="1" dirty="0" smtClean="0">
                <a:cs typeface="Times New Roman" pitchFamily="18" charset="0"/>
              </a:rPr>
              <a:t>N,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in a tree, there is exactly one sequence of links between the root node and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marL="381000" indent="-381000" eaLnBrk="1" hangingPunct="1"/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b="1" dirty="0" smtClean="0">
                <a:cs typeface="Times New Roman" pitchFamily="18" charset="0"/>
              </a:rPr>
              <a:t>depth</a:t>
            </a:r>
            <a:r>
              <a:rPr lang="en-US" sz="2400" dirty="0" smtClean="0">
                <a:cs typeface="Times New Roman" pitchFamily="18" charset="0"/>
              </a:rPr>
              <a:t> of node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is the number of links between the root node and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D898902-FF1E-46EC-B025-7737C35445DC}" type="slidenum">
              <a:rPr lang="en-AU"/>
              <a:pPr>
                <a:defRPr/>
              </a:pPr>
              <a:t>7</a:t>
            </a:fld>
            <a:endParaRPr lang="en-AU"/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2743200" y="4114800"/>
            <a:ext cx="5029200" cy="1493838"/>
            <a:chOff x="1632" y="1296"/>
            <a:chExt cx="3168" cy="941"/>
          </a:xfrm>
        </p:grpSpPr>
        <p:sp>
          <p:nvSpPr>
            <p:cNvPr id="8220" name="Line 9"/>
            <p:cNvSpPr>
              <a:spLocks noChangeShapeType="1"/>
            </p:cNvSpPr>
            <p:nvPr/>
          </p:nvSpPr>
          <p:spPr bwMode="auto">
            <a:xfrm>
              <a:off x="1632" y="1776"/>
              <a:ext cx="26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10"/>
            <p:cNvSpPr>
              <a:spLocks noChangeShapeType="1"/>
            </p:cNvSpPr>
            <p:nvPr/>
          </p:nvSpPr>
          <p:spPr bwMode="auto">
            <a:xfrm>
              <a:off x="1632" y="2160"/>
              <a:ext cx="26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11"/>
            <p:cNvSpPr>
              <a:spLocks noChangeShapeType="1"/>
            </p:cNvSpPr>
            <p:nvPr/>
          </p:nvSpPr>
          <p:spPr bwMode="auto">
            <a:xfrm>
              <a:off x="2400" y="1392"/>
              <a:ext cx="18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Text Box 12"/>
            <p:cNvSpPr txBox="1">
              <a:spLocks noChangeArrowheads="1"/>
            </p:cNvSpPr>
            <p:nvPr/>
          </p:nvSpPr>
          <p:spPr bwMode="auto">
            <a:xfrm>
              <a:off x="4320" y="1296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>
                  <a:solidFill>
                    <a:schemeClr val="tx2"/>
                  </a:solidFill>
                </a:rPr>
                <a:t>depth 0</a:t>
              </a:r>
            </a:p>
          </p:txBody>
        </p:sp>
        <p:sp>
          <p:nvSpPr>
            <p:cNvPr id="8224" name="Text Box 13"/>
            <p:cNvSpPr txBox="1">
              <a:spLocks noChangeArrowheads="1"/>
            </p:cNvSpPr>
            <p:nvPr/>
          </p:nvSpPr>
          <p:spPr bwMode="auto">
            <a:xfrm>
              <a:off x="4320" y="1680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>
                  <a:solidFill>
                    <a:schemeClr val="tx2"/>
                  </a:solidFill>
                </a:rPr>
                <a:t>depth 1</a:t>
              </a:r>
            </a:p>
          </p:txBody>
        </p:sp>
        <p:sp>
          <p:nvSpPr>
            <p:cNvPr id="8225" name="Text Box 14"/>
            <p:cNvSpPr txBox="1">
              <a:spLocks noChangeArrowheads="1"/>
            </p:cNvSpPr>
            <p:nvPr/>
          </p:nvSpPr>
          <p:spPr bwMode="auto">
            <a:xfrm>
              <a:off x="4320" y="2064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>
                  <a:solidFill>
                    <a:schemeClr val="tx2"/>
                  </a:solidFill>
                </a:rPr>
                <a:t>depth 2</a:t>
              </a:r>
            </a:p>
          </p:txBody>
        </p:sp>
      </p:grpSp>
      <p:sp>
        <p:nvSpPr>
          <p:cNvPr id="8199" name="Rectangle 16"/>
          <p:cNvSpPr>
            <a:spLocks noChangeArrowheads="1"/>
          </p:cNvSpPr>
          <p:nvPr/>
        </p:nvSpPr>
        <p:spPr bwMode="auto">
          <a:xfrm>
            <a:off x="1828800" y="41243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17"/>
          <p:cNvSpPr>
            <a:spLocks noChangeShapeType="1"/>
          </p:cNvSpPr>
          <p:nvPr/>
        </p:nvSpPr>
        <p:spPr bwMode="auto">
          <a:xfrm>
            <a:off x="1981200" y="4276725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1" name="Text Box 18"/>
          <p:cNvSpPr txBox="1">
            <a:spLocks noChangeArrowheads="1"/>
          </p:cNvSpPr>
          <p:nvPr/>
        </p:nvSpPr>
        <p:spPr bwMode="auto">
          <a:xfrm>
            <a:off x="3429000" y="53435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D</a:t>
            </a:r>
          </a:p>
        </p:txBody>
      </p:sp>
      <p:sp>
        <p:nvSpPr>
          <p:cNvPr id="8202" name="Line 19"/>
          <p:cNvSpPr>
            <a:spLocks noChangeShapeType="1"/>
          </p:cNvSpPr>
          <p:nvPr/>
        </p:nvSpPr>
        <p:spPr bwMode="auto">
          <a:xfrm>
            <a:off x="4267200" y="55721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20"/>
          <p:cNvSpPr>
            <a:spLocks noChangeShapeType="1"/>
          </p:cNvSpPr>
          <p:nvPr/>
        </p:nvSpPr>
        <p:spPr bwMode="auto">
          <a:xfrm>
            <a:off x="3505200" y="55721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Text Box 21"/>
          <p:cNvSpPr txBox="1">
            <a:spLocks noChangeArrowheads="1"/>
          </p:cNvSpPr>
          <p:nvPr/>
        </p:nvSpPr>
        <p:spPr bwMode="auto">
          <a:xfrm>
            <a:off x="2895600" y="47339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B</a:t>
            </a:r>
          </a:p>
        </p:txBody>
      </p:sp>
      <p:sp>
        <p:nvSpPr>
          <p:cNvPr id="8205" name="Line 22"/>
          <p:cNvSpPr>
            <a:spLocks noChangeShapeType="1"/>
          </p:cNvSpPr>
          <p:nvPr/>
        </p:nvSpPr>
        <p:spPr bwMode="auto">
          <a:xfrm>
            <a:off x="2971800" y="49625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3962400" y="41148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A</a:t>
            </a:r>
          </a:p>
        </p:txBody>
      </p:sp>
      <p:sp>
        <p:nvSpPr>
          <p:cNvPr id="8207" name="Text Box 24"/>
          <p:cNvSpPr txBox="1">
            <a:spLocks noChangeArrowheads="1"/>
          </p:cNvSpPr>
          <p:nvPr/>
        </p:nvSpPr>
        <p:spPr bwMode="auto">
          <a:xfrm>
            <a:off x="4495800" y="53340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E</a:t>
            </a:r>
          </a:p>
        </p:txBody>
      </p:sp>
      <p:sp>
        <p:nvSpPr>
          <p:cNvPr id="8208" name="Line 25"/>
          <p:cNvSpPr>
            <a:spLocks noChangeShapeType="1"/>
          </p:cNvSpPr>
          <p:nvPr/>
        </p:nvSpPr>
        <p:spPr bwMode="auto">
          <a:xfrm>
            <a:off x="5334000" y="55626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26"/>
          <p:cNvSpPr>
            <a:spLocks noChangeShapeType="1"/>
          </p:cNvSpPr>
          <p:nvPr/>
        </p:nvSpPr>
        <p:spPr bwMode="auto">
          <a:xfrm>
            <a:off x="4572000" y="55626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Text Box 27"/>
          <p:cNvSpPr txBox="1">
            <a:spLocks noChangeArrowheads="1"/>
          </p:cNvSpPr>
          <p:nvPr/>
        </p:nvSpPr>
        <p:spPr bwMode="auto">
          <a:xfrm>
            <a:off x="5029200" y="47244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C</a:t>
            </a:r>
          </a:p>
        </p:txBody>
      </p:sp>
      <p:sp>
        <p:nvSpPr>
          <p:cNvPr id="8211" name="Text Box 28"/>
          <p:cNvSpPr txBox="1">
            <a:spLocks noChangeArrowheads="1"/>
          </p:cNvSpPr>
          <p:nvPr/>
        </p:nvSpPr>
        <p:spPr bwMode="auto">
          <a:xfrm>
            <a:off x="5562600" y="53340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F</a:t>
            </a:r>
          </a:p>
        </p:txBody>
      </p:sp>
      <p:sp>
        <p:nvSpPr>
          <p:cNvPr id="8212" name="Line 29"/>
          <p:cNvSpPr>
            <a:spLocks noChangeShapeType="1"/>
          </p:cNvSpPr>
          <p:nvPr/>
        </p:nvSpPr>
        <p:spPr bwMode="auto">
          <a:xfrm>
            <a:off x="5638800" y="55626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30"/>
          <p:cNvSpPr>
            <a:spLocks noChangeShapeType="1"/>
          </p:cNvSpPr>
          <p:nvPr/>
        </p:nvSpPr>
        <p:spPr bwMode="auto">
          <a:xfrm>
            <a:off x="4800600" y="435292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31"/>
          <p:cNvSpPr>
            <a:spLocks noChangeShapeType="1"/>
          </p:cNvSpPr>
          <p:nvPr/>
        </p:nvSpPr>
        <p:spPr bwMode="auto">
          <a:xfrm>
            <a:off x="5867400" y="4962525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5" name="Line 32"/>
          <p:cNvSpPr>
            <a:spLocks noChangeShapeType="1"/>
          </p:cNvSpPr>
          <p:nvPr/>
        </p:nvSpPr>
        <p:spPr bwMode="auto">
          <a:xfrm flipH="1">
            <a:off x="4953000" y="4962525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3733800" y="4972050"/>
            <a:ext cx="152400" cy="38100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7" name="Line 34"/>
          <p:cNvSpPr>
            <a:spLocks noChangeShapeType="1"/>
          </p:cNvSpPr>
          <p:nvPr/>
        </p:nvSpPr>
        <p:spPr bwMode="auto">
          <a:xfrm flipH="1">
            <a:off x="3352800" y="4352925"/>
            <a:ext cx="685800" cy="38100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8" name="Line 35"/>
          <p:cNvSpPr>
            <a:spLocks noChangeShapeType="1"/>
          </p:cNvSpPr>
          <p:nvPr/>
        </p:nvSpPr>
        <p:spPr bwMode="auto">
          <a:xfrm>
            <a:off x="6400800" y="55626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9" name="AutoShape 37"/>
          <p:cNvSpPr>
            <a:spLocks noChangeArrowheads="1"/>
          </p:cNvSpPr>
          <p:nvPr/>
        </p:nvSpPr>
        <p:spPr bwMode="auto">
          <a:xfrm>
            <a:off x="1714480" y="5929330"/>
            <a:ext cx="1571625" cy="346075"/>
          </a:xfrm>
          <a:prstGeom prst="wedgeRectCallout">
            <a:avLst>
              <a:gd name="adj1" fmla="val 57853"/>
              <a:gd name="adj2" fmla="val -116055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dirty="0">
                <a:solidFill>
                  <a:srgbClr val="3333CC"/>
                </a:solidFill>
              </a:rPr>
              <a:t>Node, say,  N</a:t>
            </a:r>
            <a:endParaRPr lang="en-GB" sz="2000" dirty="0">
              <a:solidFill>
                <a:srgbClr val="3333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6553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Node and tree depths (2)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000240"/>
            <a:ext cx="8382000" cy="1643074"/>
          </a:xfrm>
        </p:spPr>
        <p:txBody>
          <a:bodyPr/>
          <a:lstStyle/>
          <a:p>
            <a:pPr marL="381000" indent="-381000" eaLnBrk="1" hangingPunct="1"/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b="1" dirty="0" smtClean="0">
                <a:cs typeface="Times New Roman" pitchFamily="18" charset="0"/>
              </a:rPr>
              <a:t>depth</a:t>
            </a:r>
            <a:r>
              <a:rPr lang="en-US" sz="2400" dirty="0" smtClean="0">
                <a:cs typeface="Times New Roman" pitchFamily="18" charset="0"/>
              </a:rPr>
              <a:t> of a tree is the depth of the deepest node in the tree.</a:t>
            </a:r>
          </a:p>
          <a:p>
            <a:pPr marL="952500" lvl="1" indent="-381000" eaLnBrk="1" hangingPunct="1"/>
            <a:r>
              <a:rPr lang="en-US" sz="2200" dirty="0" smtClean="0">
                <a:cs typeface="Times New Roman" pitchFamily="18" charset="0"/>
              </a:rPr>
              <a:t>A tree consisting of a single node has depth 0.</a:t>
            </a:r>
          </a:p>
          <a:p>
            <a:pPr marL="952500" lvl="1" indent="-381000" eaLnBrk="1" hangingPunct="1"/>
            <a:r>
              <a:rPr lang="en-US" sz="2200" dirty="0" smtClean="0">
                <a:cs typeface="Times New Roman" pitchFamily="18" charset="0"/>
              </a:rPr>
              <a:t>By convention, an empty tree has depth of –1.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66C21C-9201-4DA5-A56F-A0C68CEB94F1}" type="slidenum">
              <a:rPr lang="en-AU"/>
              <a:pPr>
                <a:defRPr/>
              </a:pPr>
              <a:t>8</a:t>
            </a:fld>
            <a:endParaRPr lang="en-AU"/>
          </a:p>
        </p:txBody>
      </p:sp>
      <p:grpSp>
        <p:nvGrpSpPr>
          <p:cNvPr id="9222" name="Group 26"/>
          <p:cNvGrpSpPr>
            <a:grpSpLocks/>
          </p:cNvGrpSpPr>
          <p:nvPr/>
        </p:nvGrpSpPr>
        <p:grpSpPr bwMode="auto">
          <a:xfrm>
            <a:off x="2743200" y="3829050"/>
            <a:ext cx="5029200" cy="2103438"/>
            <a:chOff x="1632" y="2592"/>
            <a:chExt cx="3168" cy="1325"/>
          </a:xfrm>
        </p:grpSpPr>
        <p:sp>
          <p:nvSpPr>
            <p:cNvPr id="9244" name="Line 27"/>
            <p:cNvSpPr>
              <a:spLocks noChangeShapeType="1"/>
            </p:cNvSpPr>
            <p:nvPr/>
          </p:nvSpPr>
          <p:spPr bwMode="auto">
            <a:xfrm>
              <a:off x="1632" y="3072"/>
              <a:ext cx="26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8"/>
            <p:cNvSpPr>
              <a:spLocks noChangeShapeType="1"/>
            </p:cNvSpPr>
            <p:nvPr/>
          </p:nvSpPr>
          <p:spPr bwMode="auto">
            <a:xfrm>
              <a:off x="1632" y="3456"/>
              <a:ext cx="26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29"/>
            <p:cNvSpPr>
              <a:spLocks noChangeShapeType="1"/>
            </p:cNvSpPr>
            <p:nvPr/>
          </p:nvSpPr>
          <p:spPr bwMode="auto">
            <a:xfrm>
              <a:off x="1632" y="3840"/>
              <a:ext cx="26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30"/>
            <p:cNvSpPr>
              <a:spLocks noChangeShapeType="1"/>
            </p:cNvSpPr>
            <p:nvPr/>
          </p:nvSpPr>
          <p:spPr bwMode="auto">
            <a:xfrm>
              <a:off x="3024" y="2688"/>
              <a:ext cx="124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Text Box 31"/>
            <p:cNvSpPr txBox="1">
              <a:spLocks noChangeArrowheads="1"/>
            </p:cNvSpPr>
            <p:nvPr/>
          </p:nvSpPr>
          <p:spPr bwMode="auto">
            <a:xfrm>
              <a:off x="4320" y="2592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>
                  <a:solidFill>
                    <a:schemeClr val="tx2"/>
                  </a:solidFill>
                </a:rPr>
                <a:t>depth 0</a:t>
              </a:r>
            </a:p>
          </p:txBody>
        </p:sp>
        <p:sp>
          <p:nvSpPr>
            <p:cNvPr id="9249" name="Text Box 32"/>
            <p:cNvSpPr txBox="1">
              <a:spLocks noChangeArrowheads="1"/>
            </p:cNvSpPr>
            <p:nvPr/>
          </p:nvSpPr>
          <p:spPr bwMode="auto">
            <a:xfrm>
              <a:off x="4320" y="2976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>
                  <a:solidFill>
                    <a:schemeClr val="tx2"/>
                  </a:solidFill>
                </a:rPr>
                <a:t>depth 1</a:t>
              </a:r>
            </a:p>
          </p:txBody>
        </p:sp>
        <p:sp>
          <p:nvSpPr>
            <p:cNvPr id="9250" name="Text Box 33"/>
            <p:cNvSpPr txBox="1">
              <a:spLocks noChangeArrowheads="1"/>
            </p:cNvSpPr>
            <p:nvPr/>
          </p:nvSpPr>
          <p:spPr bwMode="auto">
            <a:xfrm>
              <a:off x="4320" y="3360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>
                  <a:solidFill>
                    <a:schemeClr val="tx2"/>
                  </a:solidFill>
                </a:rPr>
                <a:t>depth 2</a:t>
              </a:r>
            </a:p>
          </p:txBody>
        </p:sp>
        <p:sp>
          <p:nvSpPr>
            <p:cNvPr id="9251" name="Text Box 34"/>
            <p:cNvSpPr txBox="1">
              <a:spLocks noChangeArrowheads="1"/>
            </p:cNvSpPr>
            <p:nvPr/>
          </p:nvSpPr>
          <p:spPr bwMode="auto">
            <a:xfrm>
              <a:off x="4320" y="3744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>
                  <a:solidFill>
                    <a:schemeClr val="tx2"/>
                  </a:solidFill>
                </a:rPr>
                <a:t>depth 3</a:t>
              </a:r>
            </a:p>
          </p:txBody>
        </p:sp>
      </p:grpSp>
      <p:sp>
        <p:nvSpPr>
          <p:cNvPr id="9223" name="Text Box 36"/>
          <p:cNvSpPr txBox="1">
            <a:spLocks noChangeArrowheads="1"/>
          </p:cNvSpPr>
          <p:nvPr/>
        </p:nvSpPr>
        <p:spPr bwMode="auto">
          <a:xfrm>
            <a:off x="2895600" y="50387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M</a:t>
            </a:r>
          </a:p>
        </p:txBody>
      </p:sp>
      <p:sp>
        <p:nvSpPr>
          <p:cNvPr id="9224" name="Line 37"/>
          <p:cNvSpPr>
            <a:spLocks noChangeShapeType="1"/>
          </p:cNvSpPr>
          <p:nvPr/>
        </p:nvSpPr>
        <p:spPr bwMode="auto">
          <a:xfrm>
            <a:off x="3733800" y="52673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5" name="Line 38"/>
          <p:cNvSpPr>
            <a:spLocks noChangeShapeType="1"/>
          </p:cNvSpPr>
          <p:nvPr/>
        </p:nvSpPr>
        <p:spPr bwMode="auto">
          <a:xfrm>
            <a:off x="2971800" y="52673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Text Box 39"/>
          <p:cNvSpPr txBox="1">
            <a:spLocks noChangeArrowheads="1"/>
          </p:cNvSpPr>
          <p:nvPr/>
        </p:nvSpPr>
        <p:spPr bwMode="auto">
          <a:xfrm>
            <a:off x="3429000" y="44291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K</a:t>
            </a:r>
          </a:p>
        </p:txBody>
      </p:sp>
      <p:sp>
        <p:nvSpPr>
          <p:cNvPr id="9227" name="Text Box 40"/>
          <p:cNvSpPr txBox="1">
            <a:spLocks noChangeArrowheads="1"/>
          </p:cNvSpPr>
          <p:nvPr/>
        </p:nvSpPr>
        <p:spPr bwMode="auto">
          <a:xfrm>
            <a:off x="3962400" y="50387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N</a:t>
            </a:r>
          </a:p>
        </p:txBody>
      </p:sp>
      <p:sp>
        <p:nvSpPr>
          <p:cNvPr id="9228" name="Line 41"/>
          <p:cNvSpPr>
            <a:spLocks noChangeShapeType="1"/>
          </p:cNvSpPr>
          <p:nvPr/>
        </p:nvSpPr>
        <p:spPr bwMode="auto">
          <a:xfrm>
            <a:off x="4038600" y="52673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42"/>
          <p:cNvSpPr>
            <a:spLocks noChangeShapeType="1"/>
          </p:cNvSpPr>
          <p:nvPr/>
        </p:nvSpPr>
        <p:spPr bwMode="auto">
          <a:xfrm>
            <a:off x="4267200" y="466725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43"/>
          <p:cNvSpPr>
            <a:spLocks noChangeShapeType="1"/>
          </p:cNvSpPr>
          <p:nvPr/>
        </p:nvSpPr>
        <p:spPr bwMode="auto">
          <a:xfrm flipH="1">
            <a:off x="3352800" y="466725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Text Box 44"/>
          <p:cNvSpPr txBox="1">
            <a:spLocks noChangeArrowheads="1"/>
          </p:cNvSpPr>
          <p:nvPr/>
        </p:nvSpPr>
        <p:spPr bwMode="auto">
          <a:xfrm>
            <a:off x="4495800" y="56483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P</a:t>
            </a:r>
          </a:p>
        </p:txBody>
      </p:sp>
      <p:sp>
        <p:nvSpPr>
          <p:cNvPr id="9232" name="Line 45"/>
          <p:cNvSpPr>
            <a:spLocks noChangeShapeType="1"/>
          </p:cNvSpPr>
          <p:nvPr/>
        </p:nvSpPr>
        <p:spPr bwMode="auto">
          <a:xfrm>
            <a:off x="4572000" y="58769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46"/>
          <p:cNvSpPr>
            <a:spLocks noChangeShapeType="1"/>
          </p:cNvSpPr>
          <p:nvPr/>
        </p:nvSpPr>
        <p:spPr bwMode="auto">
          <a:xfrm>
            <a:off x="4800600" y="527685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4" name="Line 47"/>
          <p:cNvSpPr>
            <a:spLocks noChangeShapeType="1"/>
          </p:cNvSpPr>
          <p:nvPr/>
        </p:nvSpPr>
        <p:spPr bwMode="auto">
          <a:xfrm>
            <a:off x="5334000" y="58769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5" name="Text Box 48"/>
          <p:cNvSpPr txBox="1">
            <a:spLocks noChangeArrowheads="1"/>
          </p:cNvSpPr>
          <p:nvPr/>
        </p:nvSpPr>
        <p:spPr bwMode="auto">
          <a:xfrm>
            <a:off x="5562600" y="44291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L</a:t>
            </a:r>
          </a:p>
        </p:txBody>
      </p:sp>
      <p:sp>
        <p:nvSpPr>
          <p:cNvPr id="9236" name="Line 49"/>
          <p:cNvSpPr>
            <a:spLocks noChangeShapeType="1"/>
          </p:cNvSpPr>
          <p:nvPr/>
        </p:nvSpPr>
        <p:spPr bwMode="auto">
          <a:xfrm>
            <a:off x="5638800" y="46577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50"/>
          <p:cNvSpPr>
            <a:spLocks noChangeShapeType="1"/>
          </p:cNvSpPr>
          <p:nvPr/>
        </p:nvSpPr>
        <p:spPr bwMode="auto">
          <a:xfrm>
            <a:off x="6400800" y="46577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8" name="Text Box 51"/>
          <p:cNvSpPr txBox="1">
            <a:spLocks noChangeArrowheads="1"/>
          </p:cNvSpPr>
          <p:nvPr/>
        </p:nvSpPr>
        <p:spPr bwMode="auto">
          <a:xfrm>
            <a:off x="4953000" y="38100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J</a:t>
            </a: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5791200" y="4048125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H="1">
            <a:off x="3886200" y="4048125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1" name="Rectangle 54"/>
          <p:cNvSpPr>
            <a:spLocks noChangeArrowheads="1"/>
          </p:cNvSpPr>
          <p:nvPr/>
        </p:nvSpPr>
        <p:spPr bwMode="auto">
          <a:xfrm>
            <a:off x="1828800" y="38195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55"/>
          <p:cNvSpPr>
            <a:spLocks noChangeShapeType="1"/>
          </p:cNvSpPr>
          <p:nvPr/>
        </p:nvSpPr>
        <p:spPr bwMode="auto">
          <a:xfrm>
            <a:off x="1981200" y="3971925"/>
            <a:ext cx="297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3" name="AutoShape 57"/>
          <p:cNvSpPr>
            <a:spLocks noChangeArrowheads="1"/>
          </p:cNvSpPr>
          <p:nvPr/>
        </p:nvSpPr>
        <p:spPr bwMode="auto">
          <a:xfrm>
            <a:off x="1928794" y="6000768"/>
            <a:ext cx="1890714" cy="381000"/>
          </a:xfrm>
          <a:prstGeom prst="wedgeRectCallout">
            <a:avLst>
              <a:gd name="adj1" fmla="val 85987"/>
              <a:gd name="adj2" fmla="val -65000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 dirty="0" smtClean="0">
                <a:solidFill>
                  <a:srgbClr val="3333CC"/>
                </a:solidFill>
              </a:rPr>
              <a:t>The deepest </a:t>
            </a:r>
            <a:r>
              <a:rPr lang="en-GB" sz="2000" dirty="0">
                <a:solidFill>
                  <a:srgbClr val="3333CC"/>
                </a:solidFill>
              </a:rPr>
              <a:t>node</a:t>
            </a:r>
            <a:endParaRPr lang="en-GB" sz="2000" dirty="0">
              <a:solidFill>
                <a:srgbClr val="3333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57150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Node and tree depths (3)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857364"/>
            <a:ext cx="8929718" cy="2500330"/>
          </a:xfrm>
        </p:spPr>
        <p:txBody>
          <a:bodyPr/>
          <a:lstStyle/>
          <a:p>
            <a:pPr marL="381000" indent="-381000" eaLnBrk="1" hangingPunct="1">
              <a:defRPr/>
            </a:pPr>
            <a:r>
              <a:rPr lang="en-US" sz="2000" dirty="0" smtClean="0">
                <a:cs typeface="Times New Roman" pitchFamily="18" charset="0"/>
              </a:rPr>
              <a:t>A binary tree of depth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 is </a:t>
            </a:r>
            <a:r>
              <a:rPr lang="en-US" sz="2000" b="1" dirty="0" smtClean="0">
                <a:cs typeface="Times New Roman" pitchFamily="18" charset="0"/>
              </a:rPr>
              <a:t>balanced</a:t>
            </a:r>
            <a:r>
              <a:rPr lang="en-US" sz="2000" dirty="0" smtClean="0">
                <a:cs typeface="Times New Roman" pitchFamily="18" charset="0"/>
              </a:rPr>
              <a:t> if all its</a:t>
            </a:r>
          </a:p>
          <a:p>
            <a:pPr marL="1028700" lvl="1" indent="-457200">
              <a:defRPr/>
            </a:pPr>
            <a:r>
              <a:rPr lang="en-US" sz="2000" dirty="0" smtClean="0">
                <a:cs typeface="Times New Roman" pitchFamily="18" charset="0"/>
              </a:rPr>
              <a:t>nodes at depths 0, 1, …,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–2 have two </a:t>
            </a:r>
            <a:r>
              <a:rPr lang="en-US" sz="2000" dirty="0">
                <a:cs typeface="Times New Roman" pitchFamily="18" charset="0"/>
              </a:rPr>
              <a:t>children </a:t>
            </a:r>
            <a:r>
              <a:rPr lang="en-US" sz="2000" dirty="0" smtClean="0">
                <a:cs typeface="Times New Roman" pitchFamily="18" charset="0"/>
              </a:rPr>
              <a:t>(i.e., </a:t>
            </a:r>
            <a:r>
              <a:rPr lang="en-US" sz="2000" dirty="0" smtClean="0">
                <a:solidFill>
                  <a:srgbClr val="FF3300"/>
                </a:solidFill>
                <a:cs typeface="Times New Roman" pitchFamily="18" charset="0"/>
              </a:rPr>
              <a:t>all </a:t>
            </a:r>
            <a:r>
              <a:rPr lang="en-US" sz="2000" dirty="0">
                <a:solidFill>
                  <a:srgbClr val="FF3300"/>
                </a:solidFill>
                <a:cs typeface="Times New Roman" pitchFamily="18" charset="0"/>
              </a:rPr>
              <a:t>occupied</a:t>
            </a:r>
            <a:r>
              <a:rPr lang="en-US" sz="2000" dirty="0" smtClean="0">
                <a:cs typeface="Times New Roman" pitchFamily="18" charset="0"/>
              </a:rPr>
              <a:t>);</a:t>
            </a:r>
          </a:p>
          <a:p>
            <a:pPr marL="1028700" lvl="1" indent="-457200" eaLnBrk="1" hangingPunct="1">
              <a:defRPr/>
            </a:pPr>
            <a:r>
              <a:rPr lang="en-US" sz="2000" dirty="0" smtClean="0">
                <a:cs typeface="Times New Roman" pitchFamily="18" charset="0"/>
              </a:rPr>
              <a:t>nodes at depth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–1 (</a:t>
            </a:r>
            <a:r>
              <a:rPr lang="en-US" sz="2000" dirty="0" smtClean="0">
                <a:solidFill>
                  <a:srgbClr val="FF3300"/>
                </a:solidFill>
                <a:cs typeface="Times New Roman" pitchFamily="18" charset="0"/>
              </a:rPr>
              <a:t>all occupied</a:t>
            </a:r>
            <a:r>
              <a:rPr lang="en-US" sz="2000" dirty="0" smtClean="0">
                <a:cs typeface="Times New Roman" pitchFamily="18" charset="0"/>
              </a:rPr>
              <a:t>) may have two/one/no children;</a:t>
            </a:r>
          </a:p>
          <a:p>
            <a:pPr marL="1028700" lvl="1" indent="-457200" eaLnBrk="1" hangingPunct="1">
              <a:defRPr/>
            </a:pPr>
            <a:r>
              <a:rPr lang="en-US" sz="2000" dirty="0" smtClean="0">
                <a:cs typeface="Times New Roman" pitchFamily="18" charset="0"/>
              </a:rPr>
              <a:t>nodes at depth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 have no children (thus they are </a:t>
            </a:r>
            <a:r>
              <a:rPr lang="en-US" sz="2000" dirty="0" smtClean="0">
                <a:solidFill>
                  <a:srgbClr val="FF3300"/>
                </a:solidFill>
                <a:cs typeface="Times New Roman" pitchFamily="18" charset="0"/>
              </a:rPr>
              <a:t>leaf nodes</a:t>
            </a:r>
            <a:r>
              <a:rPr lang="en-US" sz="2000" dirty="0" smtClean="0">
                <a:cs typeface="Times New Roman" pitchFamily="18" charset="0"/>
              </a:rPr>
              <a:t>).</a:t>
            </a:r>
          </a:p>
          <a:p>
            <a:pPr marL="1428750" lvl="2" indent="-457200" eaLnBrk="1" hangingPunct="1">
              <a:defRPr/>
            </a:pPr>
            <a:r>
              <a:rPr lang="en-US" sz="1600" dirty="0" smtClean="0">
                <a:cs typeface="Times New Roman" pitchFamily="18" charset="0"/>
              </a:rPr>
              <a:t>Leaves can only be in the last two levels, nodes in other levels must have two children.</a:t>
            </a:r>
          </a:p>
          <a:p>
            <a:pPr marL="628650" indent="-457200" eaLnBrk="1" hangingPunct="1">
              <a:defRPr/>
            </a:pPr>
            <a:r>
              <a:rPr lang="en-US" sz="2000" dirty="0" smtClean="0">
                <a:cs typeface="Times New Roman" pitchFamily="18" charset="0"/>
              </a:rPr>
              <a:t>A binary tree of depth 0 or 1 is always balanced.</a:t>
            </a:r>
            <a:endParaRPr lang="en-GB" sz="2000" dirty="0" smtClean="0">
              <a:cs typeface="Times New Roman" pitchFamily="18" charset="0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727DFF-2F14-4F11-A7D2-CC41BDED57E3}" type="slidenum">
              <a:rPr lang="en-AU"/>
              <a:pPr>
                <a:defRPr/>
              </a:pPr>
              <a:t>9</a:t>
            </a:fld>
            <a:endParaRPr lang="en-AU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2590800" y="5334000"/>
            <a:ext cx="41910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2590800" y="5943600"/>
            <a:ext cx="41910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3810000" y="4724400"/>
            <a:ext cx="29718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6858000" y="45720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800">
                <a:solidFill>
                  <a:schemeClr val="tx2"/>
                </a:solidFill>
              </a:rPr>
              <a:t>depth 0</a:t>
            </a:r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6858000" y="51816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800">
                <a:solidFill>
                  <a:schemeClr val="tx2"/>
                </a:solidFill>
              </a:rPr>
              <a:t>depth 1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6858000" y="57912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800">
                <a:solidFill>
                  <a:schemeClr val="tx2"/>
                </a:solidFill>
              </a:rPr>
              <a:t>depth 2</a:t>
            </a:r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1676400" y="45815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>
            <a:off x="1828800" y="4733925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3276600" y="58007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D</a:t>
            </a:r>
          </a:p>
        </p:txBody>
      </p:sp>
      <p:sp>
        <p:nvSpPr>
          <p:cNvPr id="10255" name="Line 17"/>
          <p:cNvSpPr>
            <a:spLocks noChangeShapeType="1"/>
          </p:cNvSpPr>
          <p:nvPr/>
        </p:nvSpPr>
        <p:spPr bwMode="auto">
          <a:xfrm>
            <a:off x="4114800" y="60293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Line 18"/>
          <p:cNvSpPr>
            <a:spLocks noChangeShapeType="1"/>
          </p:cNvSpPr>
          <p:nvPr/>
        </p:nvSpPr>
        <p:spPr bwMode="auto">
          <a:xfrm>
            <a:off x="3352800" y="60293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Text Box 19"/>
          <p:cNvSpPr txBox="1">
            <a:spLocks noChangeArrowheads="1"/>
          </p:cNvSpPr>
          <p:nvPr/>
        </p:nvSpPr>
        <p:spPr bwMode="auto">
          <a:xfrm>
            <a:off x="2743200" y="51911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B</a:t>
            </a:r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2819400" y="54197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Text Box 21"/>
          <p:cNvSpPr txBox="1">
            <a:spLocks noChangeArrowheads="1"/>
          </p:cNvSpPr>
          <p:nvPr/>
        </p:nvSpPr>
        <p:spPr bwMode="auto">
          <a:xfrm>
            <a:off x="3810000" y="45720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A</a:t>
            </a:r>
          </a:p>
        </p:txBody>
      </p:sp>
      <p:sp>
        <p:nvSpPr>
          <p:cNvPr id="10260" name="Text Box 22"/>
          <p:cNvSpPr txBox="1">
            <a:spLocks noChangeArrowheads="1"/>
          </p:cNvSpPr>
          <p:nvPr/>
        </p:nvSpPr>
        <p:spPr bwMode="auto">
          <a:xfrm>
            <a:off x="4343400" y="57912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E</a:t>
            </a:r>
          </a:p>
        </p:txBody>
      </p:sp>
      <p:sp>
        <p:nvSpPr>
          <p:cNvPr id="10261" name="Line 23"/>
          <p:cNvSpPr>
            <a:spLocks noChangeShapeType="1"/>
          </p:cNvSpPr>
          <p:nvPr/>
        </p:nvSpPr>
        <p:spPr bwMode="auto">
          <a:xfrm>
            <a:off x="5181600" y="60198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>
            <a:off x="4419600" y="60198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Text Box 25"/>
          <p:cNvSpPr txBox="1">
            <a:spLocks noChangeArrowheads="1"/>
          </p:cNvSpPr>
          <p:nvPr/>
        </p:nvSpPr>
        <p:spPr bwMode="auto">
          <a:xfrm>
            <a:off x="4876800" y="51816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C</a:t>
            </a:r>
          </a:p>
        </p:txBody>
      </p:sp>
      <p:sp>
        <p:nvSpPr>
          <p:cNvPr id="10264" name="Text Box 26"/>
          <p:cNvSpPr txBox="1">
            <a:spLocks noChangeArrowheads="1"/>
          </p:cNvSpPr>
          <p:nvPr/>
        </p:nvSpPr>
        <p:spPr bwMode="auto">
          <a:xfrm>
            <a:off x="5410200" y="57912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F</a:t>
            </a:r>
          </a:p>
        </p:txBody>
      </p:sp>
      <p:sp>
        <p:nvSpPr>
          <p:cNvPr id="10265" name="Line 27"/>
          <p:cNvSpPr>
            <a:spLocks noChangeShapeType="1"/>
          </p:cNvSpPr>
          <p:nvPr/>
        </p:nvSpPr>
        <p:spPr bwMode="auto">
          <a:xfrm>
            <a:off x="5486400" y="60198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6" name="Line 28"/>
          <p:cNvSpPr>
            <a:spLocks noChangeShapeType="1"/>
          </p:cNvSpPr>
          <p:nvPr/>
        </p:nvSpPr>
        <p:spPr bwMode="auto">
          <a:xfrm>
            <a:off x="4648200" y="4800600"/>
            <a:ext cx="685800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Line 29"/>
          <p:cNvSpPr>
            <a:spLocks noChangeShapeType="1"/>
          </p:cNvSpPr>
          <p:nvPr/>
        </p:nvSpPr>
        <p:spPr bwMode="auto">
          <a:xfrm>
            <a:off x="5715000" y="5419725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Line 30"/>
          <p:cNvSpPr>
            <a:spLocks noChangeShapeType="1"/>
          </p:cNvSpPr>
          <p:nvPr/>
        </p:nvSpPr>
        <p:spPr bwMode="auto">
          <a:xfrm flipH="1">
            <a:off x="4800600" y="5419725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Line 31"/>
          <p:cNvSpPr>
            <a:spLocks noChangeShapeType="1"/>
          </p:cNvSpPr>
          <p:nvPr/>
        </p:nvSpPr>
        <p:spPr bwMode="auto">
          <a:xfrm>
            <a:off x="3581400" y="542925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0" name="Line 32"/>
          <p:cNvSpPr>
            <a:spLocks noChangeShapeType="1"/>
          </p:cNvSpPr>
          <p:nvPr/>
        </p:nvSpPr>
        <p:spPr bwMode="auto">
          <a:xfrm flipH="1">
            <a:off x="3200400" y="481012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1" name="Line 33"/>
          <p:cNvSpPr>
            <a:spLocks noChangeShapeType="1"/>
          </p:cNvSpPr>
          <p:nvPr/>
        </p:nvSpPr>
        <p:spPr bwMode="auto">
          <a:xfrm>
            <a:off x="6248400" y="60198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2" name="AutoShape 35"/>
          <p:cNvSpPr>
            <a:spLocks noChangeArrowheads="1"/>
          </p:cNvSpPr>
          <p:nvPr/>
        </p:nvSpPr>
        <p:spPr bwMode="auto">
          <a:xfrm>
            <a:off x="762000" y="5486400"/>
            <a:ext cx="1298575" cy="657225"/>
          </a:xfrm>
          <a:prstGeom prst="wedgeRectCallout">
            <a:avLst>
              <a:gd name="adj1" fmla="val 84472"/>
              <a:gd name="adj2" fmla="val -48083"/>
            </a:avLst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 eaLnBrk="0" hangingPunct="0"/>
            <a:r>
              <a:rPr lang="en-GB" sz="2000">
                <a:solidFill>
                  <a:srgbClr val="3333CC"/>
                </a:solidFill>
              </a:rPr>
              <a:t>A balanced</a:t>
            </a:r>
          </a:p>
          <a:p>
            <a:pPr algn="ctr" eaLnBrk="0" hangingPunct="0"/>
            <a:r>
              <a:rPr lang="en-GB" sz="2000">
                <a:solidFill>
                  <a:srgbClr val="3333CC"/>
                </a:solidFill>
                <a:cs typeface="Times New Roman" pitchFamily="18" charset="0"/>
              </a:rPr>
              <a:t>binary tree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u_ppt3_blue-used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ecu_ppt3_blue-used</Template>
  <TotalTime>7236</TotalTime>
  <Words>2778</Words>
  <Application>Microsoft Office PowerPoint</Application>
  <PresentationFormat>On-screen Show (4:3)</PresentationFormat>
  <Paragraphs>884</Paragraphs>
  <Slides>53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ecu_ppt3_blue-used</vt:lpstr>
      <vt:lpstr>Custom Design</vt:lpstr>
      <vt:lpstr>CSP2348/CSP5243 Data Structures </vt:lpstr>
      <vt:lpstr>Contents</vt:lpstr>
      <vt:lpstr>Objectives</vt:lpstr>
      <vt:lpstr>Binary trees (1)</vt:lpstr>
      <vt:lpstr>Binary trees (2)</vt:lpstr>
      <vt:lpstr>Binary trees and subtrees</vt:lpstr>
      <vt:lpstr>Node and tree depths (1)</vt:lpstr>
      <vt:lpstr>Node and tree depths (2)</vt:lpstr>
      <vt:lpstr>Node and tree depths (3)</vt:lpstr>
      <vt:lpstr>Node and tree depths (4)</vt:lpstr>
      <vt:lpstr>Node and tree depths (5)</vt:lpstr>
      <vt:lpstr>Node and tree depths (6)</vt:lpstr>
      <vt:lpstr>Node and tree depths (7)</vt:lpstr>
      <vt:lpstr>Binary tree traversal</vt:lpstr>
      <vt:lpstr>Binary tree pre-order traversal (1)</vt:lpstr>
      <vt:lpstr>Binary tree pre-order traversal (2)</vt:lpstr>
      <vt:lpstr>Binary tree pre-order traversal (3)</vt:lpstr>
      <vt:lpstr>Binary tree in-order traversal (1)</vt:lpstr>
      <vt:lpstr>Binary tree in-order traversal (2)</vt:lpstr>
      <vt:lpstr>Binary tree in-order traversal (3)</vt:lpstr>
      <vt:lpstr>Binary tree post-order traversal (1)</vt:lpstr>
      <vt:lpstr>Binary tree post-order traversal (2)</vt:lpstr>
      <vt:lpstr>Binary tree post-order traversal (3)</vt:lpstr>
      <vt:lpstr>Binary search trees (1)</vt:lpstr>
      <vt:lpstr>Binary search trees (2)</vt:lpstr>
      <vt:lpstr>Binary search trees (3)</vt:lpstr>
      <vt:lpstr>Binary search trees (4)</vt:lpstr>
      <vt:lpstr>BST search (1)</vt:lpstr>
      <vt:lpstr>BST search (2)</vt:lpstr>
      <vt:lpstr>BST search (3)</vt:lpstr>
      <vt:lpstr>BST search (4)</vt:lpstr>
      <vt:lpstr>BST search (5)</vt:lpstr>
      <vt:lpstr>BST insertion (1)</vt:lpstr>
      <vt:lpstr>BST insertion (2)</vt:lpstr>
      <vt:lpstr>BST insertion (3)</vt:lpstr>
      <vt:lpstr>BST insertion (4)</vt:lpstr>
      <vt:lpstr>Build a BSTs in practice</vt:lpstr>
      <vt:lpstr>Example: successive insertions (1)</vt:lpstr>
      <vt:lpstr>Example: successive insertions (2)</vt:lpstr>
      <vt:lpstr>BST deletion</vt:lpstr>
      <vt:lpstr>Deleting a leftmost element (1)</vt:lpstr>
      <vt:lpstr>Deleting a leftmost element (2)</vt:lpstr>
      <vt:lpstr>Deleting a leftmost element (3)</vt:lpstr>
      <vt:lpstr>Deleting a leftmost element (4)</vt:lpstr>
      <vt:lpstr>Deleting a topmost element (1)</vt:lpstr>
      <vt:lpstr>Deleting a topmost element (2)</vt:lpstr>
      <vt:lpstr>Deleting a topmost element (3)</vt:lpstr>
      <vt:lpstr>Deleting a topmost element (4)</vt:lpstr>
      <vt:lpstr>Deleting a topmost element (5)</vt:lpstr>
      <vt:lpstr>Deleting a topmost element (6)</vt:lpstr>
      <vt:lpstr>Deleting a topmost element (7)</vt:lpstr>
      <vt:lpstr>Deleting a given element</vt:lpstr>
      <vt:lpstr>Lecture 6 Study Guide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BSTs</dc:title>
  <dc:creator>Watt &amp; Guo</dc:creator>
  <cp:lastModifiedBy>Jitian XIAO</cp:lastModifiedBy>
  <cp:revision>534</cp:revision>
  <cp:lastPrinted>2014-09-04T02:20:39Z</cp:lastPrinted>
  <dcterms:created xsi:type="dcterms:W3CDTF">2000-05-02T12:16:58Z</dcterms:created>
  <dcterms:modified xsi:type="dcterms:W3CDTF">2015-03-30T02:54:14Z</dcterms:modified>
</cp:coreProperties>
</file>