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16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1" r:id="rId3"/>
    <p:sldId id="262" r:id="rId4"/>
    <p:sldId id="282" r:id="rId5"/>
    <p:sldId id="263" r:id="rId6"/>
    <p:sldId id="275" r:id="rId7"/>
    <p:sldId id="276" r:id="rId8"/>
    <p:sldId id="264" r:id="rId9"/>
    <p:sldId id="265" r:id="rId10"/>
    <p:sldId id="280" r:id="rId11"/>
    <p:sldId id="267" r:id="rId12"/>
    <p:sldId id="271" r:id="rId13"/>
    <p:sldId id="268" r:id="rId14"/>
    <p:sldId id="270" r:id="rId15"/>
    <p:sldId id="281" r:id="rId16"/>
    <p:sldId id="274" r:id="rId17"/>
  </p:sldIdLst>
  <p:sldSz cx="9906000" cy="6858000" type="A4"/>
  <p:notesSz cx="6743700" cy="9906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560" y="-49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50" d="100"/>
          <a:sy n="50" d="100"/>
        </p:scale>
        <p:origin x="-1267" y="182"/>
      </p:cViewPr>
      <p:guideLst>
        <p:guide orient="horz" pos="2160"/>
        <p:guide pos="312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i="1"/>
            </a:lvl1pPr>
          </a:lstStyle>
          <a:p>
            <a:pPr>
              <a:defRPr/>
            </a:pPr>
            <a:fld id="{3CBF9F2E-5F2D-44DD-AD50-B1D6DD62484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2333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 eaLnBrk="0" hangingPunct="0">
              <a:defRPr sz="1000" i="1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 eaLnBrk="0" hangingPunct="0">
              <a:defRPr sz="1000" i="1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 eaLnBrk="0" hangingPunct="0">
              <a:defRPr sz="1000" i="1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 eaLnBrk="0" hangingPunct="0">
              <a:defRPr sz="1000" i="1"/>
            </a:lvl1pPr>
          </a:lstStyle>
          <a:p>
            <a:pPr>
              <a:defRPr/>
            </a:pPr>
            <a:fld id="{2B66638A-DE50-4CB0-AB0B-9C4D361C1DB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17414" name="Rectangle 6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695325" y="749300"/>
            <a:ext cx="5353050" cy="3702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5" name="Rectangle 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705350"/>
            <a:ext cx="494665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33195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04165"/>
      </p:ext>
    </p:extLst>
  </p:cSld>
  <p:clrMapOvr>
    <a:masterClrMapping/>
  </p:clrMapOvr>
  <p:transition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4681"/>
      </p:ext>
    </p:extLst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3638" y="755650"/>
            <a:ext cx="2340636" cy="584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1728" y="755650"/>
            <a:ext cx="6856810" cy="584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51594"/>
      </p:ext>
    </p:extLst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73730"/>
      </p:ext>
    </p:extLst>
  </p:cSld>
  <p:clrMapOvr>
    <a:masterClrMapping/>
  </p:clrMapOvr>
  <p:transition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6132464"/>
      </p:ext>
    </p:extLst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1728" y="1916113"/>
            <a:ext cx="4598723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1" y="1916113"/>
            <a:ext cx="4598723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84287"/>
      </p:ext>
    </p:extLst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06415"/>
      </p:ext>
    </p:extLst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74792"/>
      </p:ext>
    </p:extLst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9909466"/>
      </p:ext>
    </p:extLst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5567935"/>
      </p:ext>
    </p:extLst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3060107"/>
      </p:ext>
    </p:extLst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swirl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881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1463" y="1916113"/>
            <a:ext cx="9363075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1028" name="Rectangle 10"/>
          <p:cNvSpPr>
            <a:spLocks noChangeArrowheads="1"/>
          </p:cNvSpPr>
          <p:nvPr/>
        </p:nvSpPr>
        <p:spPr bwMode="auto">
          <a:xfrm>
            <a:off x="0" y="736600"/>
            <a:ext cx="9906000" cy="1079500"/>
          </a:xfrm>
          <a:prstGeom prst="rect">
            <a:avLst/>
          </a:prstGeom>
          <a:solidFill>
            <a:srgbClr val="004B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1463" y="755650"/>
            <a:ext cx="93630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pic>
        <p:nvPicPr>
          <p:cNvPr id="1030" name="Picture 13" descr="ECU_AUS_logo_C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488" y="0"/>
            <a:ext cx="1060450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17"/>
          <p:cNvSpPr txBox="1">
            <a:spLocks noChangeArrowheads="1"/>
          </p:cNvSpPr>
          <p:nvPr/>
        </p:nvSpPr>
        <p:spPr bwMode="auto">
          <a:xfrm>
            <a:off x="117475" y="377825"/>
            <a:ext cx="58308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AU" sz="1200">
                <a:solidFill>
                  <a:srgbClr val="666666"/>
                </a:solidFill>
                <a:latin typeface="Arial Narrow" pitchFamily="34" charset="0"/>
              </a:rPr>
              <a:t>School of Computer and Security Science</a:t>
            </a:r>
          </a:p>
        </p:txBody>
      </p:sp>
      <p:sp>
        <p:nvSpPr>
          <p:cNvPr id="1032" name="Text Box 19"/>
          <p:cNvSpPr txBox="1">
            <a:spLocks noChangeArrowheads="1"/>
          </p:cNvSpPr>
          <p:nvPr/>
        </p:nvSpPr>
        <p:spPr bwMode="auto">
          <a:xfrm>
            <a:off x="117475" y="115888"/>
            <a:ext cx="5830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AU" sz="1600" b="1">
                <a:solidFill>
                  <a:srgbClr val="666666"/>
                </a:solidFill>
                <a:latin typeface="Arial Narrow" pitchFamily="34" charset="0"/>
              </a:rPr>
              <a:t>Edith Cowan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ransition>
    <p:pull dir="r"/>
  </p:transition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/>
          <a:ea typeface="ＭＳ Ｐゴシック" pitchFamily="-65" charset="-128"/>
          <a:cs typeface="ＭＳ Ｐゴシック" pitchFamily="-65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9677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CSG234  Project Methods and Professionalism</a:t>
            </a:r>
            <a:endParaRPr lang="en-AU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412750" y="2133600"/>
            <a:ext cx="9080500" cy="4114800"/>
          </a:xfrm>
          <a:solidFill>
            <a:schemeClr val="bg1"/>
          </a:solidFill>
        </p:spPr>
        <p:txBody>
          <a:bodyPr/>
          <a:lstStyle/>
          <a:p>
            <a:pPr eaLnBrk="1" hangingPunct="1"/>
            <a:endParaRPr lang="en-US" dirty="0" smtClean="0"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r>
              <a:rPr lang="en-US" sz="4000" dirty="0" smtClean="0">
                <a:ea typeface="ＭＳ Ｐゴシック" pitchFamily="34" charset="-128"/>
              </a:rPr>
              <a:t>Unit Review</a:t>
            </a:r>
          </a:p>
          <a:p>
            <a:pPr eaLnBrk="1" hangingPunct="1">
              <a:buFontTx/>
              <a:buNone/>
            </a:pPr>
            <a:endParaRPr lang="en-US" sz="4000" dirty="0" smtClean="0"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endParaRPr lang="en-US" sz="4000" dirty="0" smtClean="0"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r>
              <a:rPr lang="en-US" sz="2400" i="1" dirty="0" smtClean="0">
                <a:ea typeface="ＭＳ Ｐゴシック" pitchFamily="34" charset="-128"/>
              </a:rPr>
              <a:t>These slides are intended to give students a clear understanding of what they might expect in the exam – and how they might go about preparing for the end of semester exam.</a:t>
            </a:r>
            <a:endParaRPr lang="en-AU" sz="2400" i="1" dirty="0" smtClean="0"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endParaRPr lang="en-AU" sz="4000" dirty="0" smtClean="0"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endParaRPr lang="en-AU" sz="4000" dirty="0" smtClean="0">
              <a:ea typeface="ＭＳ Ｐゴシック" pitchFamily="34" charset="-128"/>
            </a:endParaRPr>
          </a:p>
        </p:txBody>
      </p:sp>
      <p:pic>
        <p:nvPicPr>
          <p:cNvPr id="205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362200"/>
            <a:ext cx="21431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 Narrow" pitchFamily="34" charset="0"/>
                <a:ea typeface="ＭＳ Ｐゴシック" pitchFamily="34" charset="-128"/>
              </a:rPr>
              <a:t>Cost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28600" y="2176463"/>
            <a:ext cx="9363075" cy="4224337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mtClean="0">
                <a:ea typeface="ＭＳ Ｐゴシック" pitchFamily="34" charset="-128"/>
              </a:rPr>
              <a:t>Cost estimating</a:t>
            </a:r>
          </a:p>
          <a:p>
            <a:pPr lvl="1"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mtClean="0">
                <a:ea typeface="ＭＳ Ｐゴシック" pitchFamily="34" charset="-128"/>
              </a:rPr>
              <a:t>Cost budgeting</a:t>
            </a:r>
          </a:p>
          <a:p>
            <a:pPr lvl="1"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mtClean="0">
                <a:ea typeface="ＭＳ Ｐゴシック" pitchFamily="34" charset="-128"/>
              </a:rPr>
              <a:t>Cost control</a:t>
            </a:r>
          </a:p>
          <a:p>
            <a:pPr lvl="1"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mtClean="0">
                <a:ea typeface="ＭＳ Ｐゴシック" pitchFamily="34" charset="-128"/>
              </a:rPr>
              <a:t>“Time is money”.  In what ways are time management and cost management connected and in what ways do they differ?</a:t>
            </a:r>
          </a:p>
        </p:txBody>
      </p:sp>
    </p:spTree>
  </p:cSld>
  <p:clrMapOvr>
    <a:masterClrMapping/>
  </p:clrMapOvr>
  <p:transition>
    <p:pull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>
                <a:latin typeface="Arial Narrow" pitchFamily="34" charset="0"/>
                <a:ea typeface="ＭＳ Ｐゴシック" pitchFamily="34" charset="-128"/>
              </a:rPr>
              <a:t>Quality Management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9080500" cy="4724400"/>
          </a:xfrm>
          <a:solidFill>
            <a:schemeClr val="bg1"/>
          </a:solidFill>
        </p:spPr>
        <p:txBody>
          <a:bodyPr/>
          <a:lstStyle/>
          <a:p>
            <a:pPr marL="365125" indent="-255588" eaLnBrk="1" hangingPunct="1">
              <a:lnSpc>
                <a:spcPct val="90000"/>
              </a:lnSpc>
              <a:buFont typeface="Wingdings 3" pitchFamily="18" charset="2"/>
              <a:buChar char=""/>
            </a:pPr>
            <a:r>
              <a:rPr lang="en-AU" sz="2400" dirty="0" smtClean="0">
                <a:ea typeface="ＭＳ Ｐゴシック" pitchFamily="34" charset="-128"/>
              </a:rPr>
              <a:t>What is quality?</a:t>
            </a:r>
          </a:p>
          <a:p>
            <a:pPr marL="365125" indent="-255588" eaLnBrk="1" hangingPunct="1">
              <a:lnSpc>
                <a:spcPct val="90000"/>
              </a:lnSpc>
              <a:buFont typeface="Wingdings 3" pitchFamily="18" charset="2"/>
              <a:buChar char=""/>
            </a:pPr>
            <a:r>
              <a:rPr lang="en-AU" sz="2400" dirty="0" smtClean="0">
                <a:ea typeface="ＭＳ Ｐゴシック" pitchFamily="34" charset="-128"/>
              </a:rPr>
              <a:t>The quality movement (</a:t>
            </a:r>
            <a:r>
              <a:rPr lang="en-AU" sz="2400" dirty="0" err="1" smtClean="0">
                <a:ea typeface="ＭＳ Ｐゴシック" pitchFamily="34" charset="-128"/>
              </a:rPr>
              <a:t>eg</a:t>
            </a:r>
            <a:r>
              <a:rPr lang="en-AU" sz="2400" dirty="0" smtClean="0">
                <a:ea typeface="ＭＳ Ｐゴシック" pitchFamily="34" charset="-128"/>
              </a:rPr>
              <a:t> Edward Deming) and its influence on IT</a:t>
            </a:r>
          </a:p>
          <a:p>
            <a:pPr marL="365125" indent="-255588" eaLnBrk="1" hangingPunct="1">
              <a:lnSpc>
                <a:spcPct val="90000"/>
              </a:lnSpc>
              <a:buFont typeface="Wingdings 3" pitchFamily="18" charset="2"/>
              <a:buChar char=""/>
            </a:pPr>
            <a:r>
              <a:rPr lang="en-AU" sz="2400" dirty="0" smtClean="0">
                <a:ea typeface="ＭＳ Ｐゴシック" pitchFamily="34" charset="-128"/>
              </a:rPr>
              <a:t>The makeup of a Quality plan</a:t>
            </a:r>
          </a:p>
          <a:p>
            <a:pPr marL="620713" lvl="1" eaLnBrk="1" hangingPunct="1">
              <a:lnSpc>
                <a:spcPct val="90000"/>
              </a:lnSpc>
              <a:spcBef>
                <a:spcPts val="325"/>
              </a:spcBef>
              <a:buFont typeface="Verdana" pitchFamily="34" charset="0"/>
              <a:buChar char="◦"/>
            </a:pPr>
            <a:r>
              <a:rPr lang="en-AU" sz="2000" dirty="0" smtClean="0">
                <a:ea typeface="ＭＳ Ｐゴシック" pitchFamily="34" charset="-128"/>
              </a:rPr>
              <a:t>QA of work packages</a:t>
            </a:r>
          </a:p>
          <a:p>
            <a:pPr marL="620713" lvl="1" eaLnBrk="1" hangingPunct="1">
              <a:lnSpc>
                <a:spcPct val="90000"/>
              </a:lnSpc>
              <a:spcBef>
                <a:spcPts val="325"/>
              </a:spcBef>
              <a:buFont typeface="Verdana" pitchFamily="34" charset="0"/>
              <a:buChar char="◦"/>
            </a:pPr>
            <a:r>
              <a:rPr lang="en-AU" sz="2000" dirty="0" smtClean="0">
                <a:ea typeface="ＭＳ Ｐゴシック" pitchFamily="34" charset="-128"/>
              </a:rPr>
              <a:t>Quality improvement techniques </a:t>
            </a:r>
          </a:p>
          <a:p>
            <a:pPr marL="365125" indent="-255588" eaLnBrk="1" hangingPunct="1">
              <a:lnSpc>
                <a:spcPct val="90000"/>
              </a:lnSpc>
              <a:buFontTx/>
              <a:buNone/>
            </a:pPr>
            <a:r>
              <a:rPr lang="en-AU" sz="2400" dirty="0" smtClean="0">
                <a:ea typeface="ＭＳ Ｐゴシック" pitchFamily="34" charset="-128"/>
              </a:rPr>
              <a:t>Software Quality Assurance (SQA) is an umbrella activity that relates to both assuring the quality of work packages, and improving the process. Why is this important?</a:t>
            </a:r>
          </a:p>
          <a:p>
            <a:pPr marL="365125" indent="-255588" eaLnBrk="1" hangingPunct="1">
              <a:lnSpc>
                <a:spcPct val="90000"/>
              </a:lnSpc>
              <a:buFontTx/>
              <a:buNone/>
            </a:pPr>
            <a:r>
              <a:rPr lang="en-AU" sz="2400" dirty="0" smtClean="0">
                <a:ea typeface="ＭＳ Ｐゴシック" pitchFamily="34" charset="-128"/>
              </a:rPr>
              <a:t>Give an example of where Quality becomes more important than any other element of Project Management.</a:t>
            </a:r>
          </a:p>
          <a:p>
            <a:pPr marL="365125" indent="-255588" eaLnBrk="1" hangingPunct="1">
              <a:lnSpc>
                <a:spcPct val="90000"/>
              </a:lnSpc>
              <a:buFontTx/>
              <a:buNone/>
            </a:pPr>
            <a:r>
              <a:rPr lang="en-AU" sz="2400" dirty="0" smtClean="0">
                <a:ea typeface="ＭＳ Ｐゴシック" pitchFamily="34" charset="-128"/>
              </a:rPr>
              <a:t>   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>
                <a:latin typeface="Arial Narrow" pitchFamily="34" charset="0"/>
                <a:ea typeface="ＭＳ Ｐゴシック" pitchFamily="34" charset="-128"/>
              </a:rPr>
              <a:t>Risk Management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533400" indent="-53340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Risk Identification</a:t>
            </a:r>
          </a:p>
          <a:p>
            <a:pPr marL="533400" indent="-53340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Risk Quantification &amp; Estimation </a:t>
            </a:r>
          </a:p>
          <a:p>
            <a:pPr marL="533400" indent="-53340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Risk Evaluation &amp; </a:t>
            </a:r>
            <a:r>
              <a:rPr lang="en-US" dirty="0" err="1" smtClean="0"/>
              <a:t>Prioritisation</a:t>
            </a:r>
            <a:endParaRPr lang="en-US" dirty="0" smtClean="0"/>
          </a:p>
          <a:p>
            <a:pPr marL="533400" indent="-53340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Risk </a:t>
            </a:r>
            <a:r>
              <a:rPr lang="en-US" dirty="0" smtClean="0"/>
              <a:t>Mitigation risk treatment </a:t>
            </a:r>
            <a:endParaRPr lang="en-US" dirty="0" smtClean="0"/>
          </a:p>
          <a:p>
            <a:pPr marL="533400" indent="-53340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Risk Monitoring and control</a:t>
            </a:r>
          </a:p>
          <a:p>
            <a:pPr marL="533400" indent="-53340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AU" dirty="0" smtClean="0"/>
          </a:p>
          <a:p>
            <a:pPr marL="533400" indent="-53340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AU" dirty="0" smtClean="0"/>
              <a:t>Risk identification precedes other risk management processes. There are many techniques for identifying potential risks. Name 3 techniques for risk identification and discuss their usefulness.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>
                <a:latin typeface="Arial Narrow" pitchFamily="34" charset="0"/>
                <a:ea typeface="ＭＳ Ｐゴシック" pitchFamily="34" charset="-128"/>
              </a:rPr>
              <a:t>HR Management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05000"/>
            <a:ext cx="8883650" cy="48768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dirty="0" smtClean="0">
                <a:ea typeface="ＭＳ Ｐゴシック" pitchFamily="34" charset="-128"/>
              </a:rPr>
              <a:t>Human resource planning</a:t>
            </a:r>
          </a:p>
          <a:p>
            <a:pPr eaLnBrk="1" hangingPunct="1">
              <a:lnSpc>
                <a:spcPct val="90000"/>
              </a:lnSpc>
            </a:pPr>
            <a:r>
              <a:rPr lang="en-AU" dirty="0" smtClean="0">
                <a:ea typeface="ＭＳ Ｐゴシック" pitchFamily="34" charset="-128"/>
              </a:rPr>
              <a:t>Acquiring the project team</a:t>
            </a:r>
          </a:p>
          <a:p>
            <a:pPr eaLnBrk="1" hangingPunct="1">
              <a:lnSpc>
                <a:spcPct val="90000"/>
              </a:lnSpc>
            </a:pPr>
            <a:r>
              <a:rPr lang="en-AU" dirty="0" smtClean="0">
                <a:ea typeface="ＭＳ Ｐゴシック" pitchFamily="34" charset="-128"/>
              </a:rPr>
              <a:t>Developing the project team</a:t>
            </a:r>
          </a:p>
          <a:p>
            <a:pPr eaLnBrk="1" hangingPunct="1">
              <a:lnSpc>
                <a:spcPct val="90000"/>
              </a:lnSpc>
            </a:pPr>
            <a:r>
              <a:rPr lang="en-AU" dirty="0" smtClean="0">
                <a:ea typeface="ＭＳ Ｐゴシック" pitchFamily="34" charset="-128"/>
              </a:rPr>
              <a:t>Managing the project team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AU" dirty="0" smtClean="0">
                <a:ea typeface="ＭＳ Ｐゴシック" pitchFamily="34" charset="-128"/>
              </a:rPr>
              <a:t>Describe the Tuckerman model of team development. (“</a:t>
            </a:r>
            <a:r>
              <a:rPr lang="en-AU" i="1" dirty="0" smtClean="0">
                <a:ea typeface="ＭＳ Ｐゴシック" pitchFamily="34" charset="-128"/>
              </a:rPr>
              <a:t>Norming, Forming, Storming</a:t>
            </a:r>
            <a:r>
              <a:rPr lang="en-AU" dirty="0" smtClean="0">
                <a:ea typeface="ＭＳ Ｐゴシック" pitchFamily="34" charset="-128"/>
              </a:rPr>
              <a:t>” </a:t>
            </a:r>
            <a:r>
              <a:rPr lang="en-AU" dirty="0" err="1" smtClean="0">
                <a:ea typeface="ＭＳ Ｐゴシック" pitchFamily="34" charset="-128"/>
              </a:rPr>
              <a:t>etc</a:t>
            </a:r>
            <a:r>
              <a:rPr lang="en-AU" dirty="0" smtClean="0">
                <a:ea typeface="ＭＳ Ｐゴシック" pitchFamily="34" charset="-128"/>
              </a:rPr>
              <a:t>) What might members of a team experience at each stage? Discuss the model’s validity in terms of your experience in team work.</a:t>
            </a:r>
          </a:p>
          <a:p>
            <a:pPr eaLnBrk="1" hangingPunct="1">
              <a:lnSpc>
                <a:spcPct val="90000"/>
              </a:lnSpc>
            </a:pPr>
            <a:endParaRPr lang="en-AU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3600" dirty="0" smtClean="0">
                <a:latin typeface="Arial Narrow" pitchFamily="34" charset="0"/>
                <a:ea typeface="ＭＳ Ｐゴシック" pitchFamily="34" charset="-128"/>
              </a:rPr>
              <a:t>Communications and Stakeholders </a:t>
            </a:r>
            <a:r>
              <a:rPr lang="en-AU" sz="3600" dirty="0" smtClean="0">
                <a:latin typeface="Arial Narrow" pitchFamily="34" charset="0"/>
                <a:ea typeface="ＭＳ Ｐゴシック" pitchFamily="34" charset="-128"/>
              </a:rPr>
              <a:t>Management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4" eaLnBrk="1" fontAlgn="auto" hangingPunct="1">
              <a:spcBef>
                <a:spcPct val="40000"/>
              </a:spcBef>
              <a:spcAft>
                <a:spcPts val="0"/>
              </a:spcAft>
              <a:buClr>
                <a:srgbClr val="666699"/>
              </a:buClr>
              <a:buFont typeface="Wingdings" pitchFamily="2" charset="2"/>
              <a:buChar char="§"/>
              <a:defRPr/>
            </a:pPr>
            <a:endParaRPr lang="en-US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Communications planning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Information distribution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Performance reporting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Managing stakeholders</a:t>
            </a:r>
            <a:endParaRPr lang="en-AU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AU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AU" dirty="0" smtClean="0"/>
              <a:t>Who are the stakeholders in a project? Why do they need to be managed and how can this be achieved?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AU" dirty="0" smtClean="0"/>
              <a:t>Describe five guidelines to improve time spent at meetings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3600" dirty="0" smtClean="0">
                <a:latin typeface="Arial Narrow" pitchFamily="34" charset="0"/>
                <a:ea typeface="ＭＳ Ｐゴシック" pitchFamily="34" charset="-128"/>
              </a:rPr>
              <a:t>Agile Project Management</a:t>
            </a:r>
            <a:endParaRPr lang="en-AU" sz="3600" dirty="0" smtClean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pPr lvl="4" eaLnBrk="1" fontAlgn="auto" hangingPunct="1">
              <a:spcBef>
                <a:spcPct val="40000"/>
              </a:spcBef>
              <a:spcAft>
                <a:spcPts val="0"/>
              </a:spcAft>
              <a:buClr>
                <a:srgbClr val="666699"/>
              </a:buClr>
              <a:buFont typeface="Wingdings" pitchFamily="2" charset="2"/>
              <a:buChar char="§"/>
              <a:defRPr/>
            </a:pPr>
            <a:endParaRPr lang="en-US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What is Agile?</a:t>
            </a:r>
            <a:endParaRPr lang="en-US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What is a Standup meeting?</a:t>
            </a:r>
            <a:endParaRPr lang="en-US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The role of Scope?</a:t>
            </a:r>
            <a:endParaRPr lang="en-US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AU" dirty="0" smtClean="0"/>
              <a:t>The importance of the Solutions development Team </a:t>
            </a:r>
            <a:r>
              <a:rPr lang="en-AU" dirty="0" err="1" smtClean="0"/>
              <a:t>vs</a:t>
            </a:r>
            <a:r>
              <a:rPr lang="en-AU" dirty="0" smtClean="0"/>
              <a:t> the Project manager.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AU" dirty="0" smtClean="0"/>
              <a:t>Does Agile suit long term projects?</a:t>
            </a:r>
            <a:endParaRPr lang="en-AU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AU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AU" dirty="0" smtClean="0"/>
              <a:t>Describe how Agile works with Traditional PM.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847134794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>
                <a:latin typeface="Arial Narrow" pitchFamily="34" charset="0"/>
                <a:ea typeface="ＭＳ Ｐゴシック" pitchFamily="34" charset="-128"/>
              </a:rPr>
              <a:t>Ethics and Professionalism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AU" dirty="0" smtClean="0"/>
              <a:t>Ethics and Professionalism defined.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AU" dirty="0" smtClean="0"/>
              <a:t>The role of Professional Associations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AU" dirty="0" smtClean="0"/>
              <a:t>Ensure you read and understand the ACS code of Ethics and the Code of Professional Conduct.</a:t>
            </a:r>
          </a:p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endParaRPr lang="en-AU" sz="1700" dirty="0" smtClean="0"/>
          </a:p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AU" sz="2400" dirty="0" smtClean="0"/>
              <a:t>The Australian Computer Society (ACS) has developed a Code of Ethics that incorporates Standards of Conduct, to which its members must subscribe. </a:t>
            </a:r>
          </a:p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AU" sz="2000" dirty="0" smtClean="0"/>
              <a:t>(a) What is a Code of Ethics, how is it developed, and who benefits from it?        </a:t>
            </a:r>
          </a:p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AU" sz="2000" dirty="0" smtClean="0"/>
              <a:t>(b) The ACS Code of Ethics specifies 6 values and ideals and goes on to elaborate how a member must incorporate these into their professional behaviour.  What are these 6 values and ideals? </a:t>
            </a:r>
            <a:endParaRPr lang="en-AU" dirty="0" smtClean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 Narrow" pitchFamily="34" charset="0"/>
                <a:ea typeface="ＭＳ Ｐゴシック" pitchFamily="34" charset="-128"/>
              </a:rPr>
              <a:t>Covered in this Session</a:t>
            </a:r>
            <a:endParaRPr lang="en-AU" smtClean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eaLnBrk="1" hangingPunct="1"/>
            <a:endParaRPr lang="en-AU" dirty="0" smtClean="0">
              <a:ea typeface="ＭＳ Ｐゴシック" pitchFamily="34" charset="-128"/>
            </a:endParaRPr>
          </a:p>
          <a:p>
            <a:pPr eaLnBrk="1" hangingPunct="1"/>
            <a:r>
              <a:rPr lang="en-AU" dirty="0" smtClean="0">
                <a:ea typeface="ＭＳ Ｐゴシック" pitchFamily="34" charset="-128"/>
              </a:rPr>
              <a:t>Exam format</a:t>
            </a:r>
          </a:p>
          <a:p>
            <a:pPr eaLnBrk="1" hangingPunct="1"/>
            <a:r>
              <a:rPr lang="en-AU" dirty="0" smtClean="0">
                <a:ea typeface="ＭＳ Ｐゴシック" pitchFamily="34" charset="-128"/>
              </a:rPr>
              <a:t>Areas discussed over the semester</a:t>
            </a:r>
          </a:p>
          <a:p>
            <a:pPr eaLnBrk="1" hangingPunct="1"/>
            <a:r>
              <a:rPr lang="en-AU" dirty="0" smtClean="0">
                <a:ea typeface="ＭＳ Ｐゴシック" pitchFamily="34" charset="-128"/>
              </a:rPr>
              <a:t>Sample exam paper</a:t>
            </a:r>
          </a:p>
          <a:p>
            <a:pPr eaLnBrk="1" hangingPunct="1">
              <a:buFontTx/>
              <a:buNone/>
            </a:pPr>
            <a:endParaRPr lang="en-AU" dirty="0" smtClean="0">
              <a:ea typeface="ＭＳ Ｐゴシック" pitchFamily="34" charset="-128"/>
            </a:endParaRPr>
          </a:p>
          <a:p>
            <a:pPr eaLnBrk="1" hangingPunct="1"/>
            <a:endParaRPr lang="en-AU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 Narrow" pitchFamily="34" charset="0"/>
                <a:ea typeface="ＭＳ Ｐゴシック" pitchFamily="34" charset="-128"/>
              </a:rPr>
              <a:t>Exam Format</a:t>
            </a:r>
            <a:endParaRPr lang="en-AU" smtClean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9080500" cy="47244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400" dirty="0" smtClean="0">
                <a:ea typeface="ＭＳ Ｐゴシック" pitchFamily="34" charset="-128"/>
              </a:rPr>
              <a:t>Two hour exam + 5 Minutes Reading Time</a:t>
            </a:r>
          </a:p>
          <a:p>
            <a:pPr eaLnBrk="1" hangingPunct="1"/>
            <a:r>
              <a:rPr lang="en-US" sz="2400" dirty="0" smtClean="0">
                <a:ea typeface="ＭＳ Ｐゴシック" pitchFamily="34" charset="-128"/>
              </a:rPr>
              <a:t>Closed book</a:t>
            </a:r>
          </a:p>
          <a:p>
            <a:pPr eaLnBrk="1" hangingPunct="1"/>
            <a:r>
              <a:rPr lang="en-US" sz="2400" dirty="0" smtClean="0">
                <a:ea typeface="ＭＳ Ｐゴシック" pitchFamily="34" charset="-128"/>
              </a:rPr>
              <a:t>40% of unit mark</a:t>
            </a:r>
          </a:p>
          <a:p>
            <a:pPr eaLnBrk="1" hangingPunct="1"/>
            <a:r>
              <a:rPr lang="en-US" sz="2400" dirty="0" smtClean="0">
                <a:ea typeface="ＭＳ Ｐゴシック" pitchFamily="34" charset="-128"/>
              </a:rPr>
              <a:t>Answer ALL questions</a:t>
            </a: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Exam 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Hints</a:t>
            </a:r>
            <a:endParaRPr lang="en-AU" dirty="0" smtClean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9080500" cy="47244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400" dirty="0" smtClean="0">
                <a:ea typeface="ＭＳ Ｐゴシック" pitchFamily="34" charset="-128"/>
              </a:rPr>
              <a:t>Dot points or no Dot points?</a:t>
            </a:r>
            <a:endParaRPr lang="en-US" sz="2400" dirty="0" smtClean="0">
              <a:ea typeface="ＭＳ Ｐゴシック" pitchFamily="34" charset="-128"/>
            </a:endParaRPr>
          </a:p>
          <a:p>
            <a:pPr eaLnBrk="1" hangingPunct="1"/>
            <a:r>
              <a:rPr lang="en-US" sz="2400" dirty="0" smtClean="0">
                <a:ea typeface="ＭＳ Ｐゴシック" pitchFamily="34" charset="-128"/>
              </a:rPr>
              <a:t>Writing style – do you have messy writing</a:t>
            </a:r>
            <a:endParaRPr lang="en-US" sz="2400" dirty="0" smtClean="0">
              <a:ea typeface="ＭＳ Ｐゴシック" pitchFamily="34" charset="-128"/>
            </a:endParaRPr>
          </a:p>
          <a:p>
            <a:pPr eaLnBrk="1" hangingPunct="1"/>
            <a:r>
              <a:rPr lang="en-US" sz="2400" dirty="0" smtClean="0">
                <a:ea typeface="ＭＳ Ｐゴシック" pitchFamily="34" charset="-128"/>
              </a:rPr>
              <a:t>Diagrams</a:t>
            </a:r>
            <a:endParaRPr lang="en-US" sz="2400" dirty="0" smtClean="0">
              <a:ea typeface="ＭＳ Ｐゴシック" pitchFamily="34" charset="-128"/>
            </a:endParaRPr>
          </a:p>
          <a:p>
            <a:pPr eaLnBrk="1" hangingPunct="1"/>
            <a:r>
              <a:rPr lang="en-US" sz="2400" dirty="0" smtClean="0">
                <a:ea typeface="ＭＳ Ｐゴシック" pitchFamily="34" charset="-128"/>
              </a:rPr>
              <a:t>Case Study examples</a:t>
            </a:r>
          </a:p>
          <a:p>
            <a:pPr eaLnBrk="1" hangingPunct="1"/>
            <a:r>
              <a:rPr lang="en-US" sz="2400" dirty="0" smtClean="0">
                <a:ea typeface="ＭＳ Ｐゴシック" pitchFamily="34" charset="-128"/>
              </a:rPr>
              <a:t>Real World examples</a:t>
            </a:r>
            <a:endParaRPr lang="en-US" sz="2400" dirty="0" smtClean="0">
              <a:ea typeface="ＭＳ Ｐゴシック" pitchFamily="34" charset="-128"/>
            </a:endParaRP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5646305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>
                <a:latin typeface="Arial Narrow" pitchFamily="34" charset="0"/>
                <a:ea typeface="ＭＳ Ｐゴシック" pitchFamily="34" charset="-128"/>
              </a:rPr>
              <a:t>Sample Questions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438400"/>
            <a:ext cx="9080500" cy="35052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AU" dirty="0" smtClean="0">
                <a:ea typeface="ＭＳ Ｐゴシック" pitchFamily="34" charset="-128"/>
              </a:rPr>
              <a:t>The following questions are indicative of the level of difficulty of the exam questions</a:t>
            </a:r>
          </a:p>
          <a:p>
            <a:pPr eaLnBrk="1" hangingPunct="1"/>
            <a:r>
              <a:rPr lang="en-AU" dirty="0" smtClean="0">
                <a:ea typeface="ＭＳ Ｐゴシック" pitchFamily="34" charset="-128"/>
              </a:rPr>
              <a:t>Answers will not be provided</a:t>
            </a:r>
          </a:p>
          <a:p>
            <a:pPr eaLnBrk="1" hangingPunct="1"/>
            <a:r>
              <a:rPr lang="en-AU" dirty="0" smtClean="0">
                <a:ea typeface="ＭＳ Ｐゴシック" pitchFamily="34" charset="-128"/>
              </a:rPr>
              <a:t>They are not the exam questions</a:t>
            </a:r>
          </a:p>
          <a:p>
            <a:pPr eaLnBrk="1" hangingPunct="1"/>
            <a:r>
              <a:rPr lang="en-AU" dirty="0" smtClean="0">
                <a:ea typeface="ＭＳ Ｐゴシック" pitchFamily="34" charset="-128"/>
              </a:rPr>
              <a:t>You are encouraged to discuss the questions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>
                <a:latin typeface="Arial Narrow" pitchFamily="34" charset="0"/>
                <a:ea typeface="ＭＳ Ｐゴシック" pitchFamily="34" charset="-128"/>
              </a:rPr>
              <a:t>Intro to Project Management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458200" cy="48768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AU" dirty="0" smtClean="0">
                <a:ea typeface="ＭＳ Ｐゴシック" pitchFamily="34" charset="-128"/>
              </a:rPr>
              <a:t>Problems with project delivery </a:t>
            </a:r>
          </a:p>
          <a:p>
            <a:pPr eaLnBrk="1" hangingPunct="1"/>
            <a:r>
              <a:rPr lang="en-AU" dirty="0" smtClean="0">
                <a:ea typeface="ＭＳ Ｐゴシック" pitchFamily="34" charset="-128"/>
              </a:rPr>
              <a:t>Why projects fail</a:t>
            </a:r>
          </a:p>
          <a:p>
            <a:pPr eaLnBrk="1" hangingPunct="1"/>
            <a:r>
              <a:rPr lang="en-AU" dirty="0" smtClean="0">
                <a:ea typeface="ＭＳ Ｐゴシック" pitchFamily="34" charset="-128"/>
              </a:rPr>
              <a:t>Factors that influence project success</a:t>
            </a:r>
          </a:p>
          <a:p>
            <a:pPr eaLnBrk="1" hangingPunct="1"/>
            <a:r>
              <a:rPr lang="en-AU" dirty="0" smtClean="0">
                <a:ea typeface="ＭＳ Ｐゴシック" pitchFamily="34" charset="-128"/>
              </a:rPr>
              <a:t>What is a project?</a:t>
            </a:r>
          </a:p>
          <a:p>
            <a:pPr eaLnBrk="1" hangingPunct="1"/>
            <a:r>
              <a:rPr lang="en-AU" dirty="0" smtClean="0">
                <a:ea typeface="ＭＳ Ｐゴシック" pitchFamily="34" charset="-128"/>
              </a:rPr>
              <a:t>What is project management?</a:t>
            </a:r>
          </a:p>
          <a:p>
            <a:pPr eaLnBrk="1" hangingPunct="1"/>
            <a:r>
              <a:rPr lang="en-AU" dirty="0" smtClean="0">
                <a:ea typeface="ＭＳ Ｐゴシック" pitchFamily="34" charset="-128"/>
              </a:rPr>
              <a:t>Characteristics of effective project managers</a:t>
            </a:r>
          </a:p>
          <a:p>
            <a:pPr eaLnBrk="1" hangingPunct="1"/>
            <a:endParaRPr lang="en-AU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>
                <a:latin typeface="Arial Narrow" pitchFamily="34" charset="0"/>
                <a:ea typeface="ＭＳ Ｐゴシック" pitchFamily="34" charset="-128"/>
              </a:rPr>
              <a:t>Initiating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9264650" cy="48768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AU" sz="2400" dirty="0" smtClean="0">
                <a:ea typeface="ＭＳ Ｐゴシック" pitchFamily="34" charset="-128"/>
              </a:rPr>
              <a:t>SDLC (Systems Development Lifecycles)</a:t>
            </a:r>
          </a:p>
          <a:p>
            <a:pPr lvl="1" eaLnBrk="1" hangingPunct="1"/>
            <a:r>
              <a:rPr lang="en-AU" sz="2000" dirty="0" smtClean="0">
                <a:ea typeface="ＭＳ Ｐゴシック" pitchFamily="34" charset="-128"/>
              </a:rPr>
              <a:t>problem </a:t>
            </a:r>
            <a:r>
              <a:rPr lang="en-AU" sz="2000" dirty="0" err="1" smtClean="0">
                <a:ea typeface="ＭＳ Ｐゴシック" pitchFamily="34" charset="-128"/>
              </a:rPr>
              <a:t>defn</a:t>
            </a:r>
            <a:r>
              <a:rPr lang="en-AU" sz="2000" dirty="0" smtClean="0">
                <a:ea typeface="ＭＳ Ｐゴシック" pitchFamily="34" charset="-128"/>
              </a:rPr>
              <a:t>, analysis, design, coding, testing, implementation</a:t>
            </a:r>
          </a:p>
          <a:p>
            <a:pPr eaLnBrk="1" hangingPunct="1"/>
            <a:r>
              <a:rPr lang="en-AU" sz="2400" dirty="0" smtClean="0">
                <a:ea typeface="ＭＳ Ｐゴシック" pitchFamily="34" charset="-128"/>
              </a:rPr>
              <a:t>PLC (Project Lifecycle)</a:t>
            </a:r>
          </a:p>
          <a:p>
            <a:pPr lvl="1" eaLnBrk="1" hangingPunct="1"/>
            <a:r>
              <a:rPr lang="en-AU" sz="2000" dirty="0" smtClean="0">
                <a:ea typeface="ＭＳ Ｐゴシック" pitchFamily="34" charset="-128"/>
              </a:rPr>
              <a:t>Initiating, planning, executing, monitoring/controlling, closing</a:t>
            </a:r>
          </a:p>
          <a:p>
            <a:pPr eaLnBrk="1" hangingPunct="1"/>
            <a:r>
              <a:rPr lang="en-AU" sz="2400" dirty="0" smtClean="0">
                <a:ea typeface="ＭＳ Ｐゴシック" pitchFamily="34" charset="-128"/>
              </a:rPr>
              <a:t>Initiating </a:t>
            </a:r>
          </a:p>
          <a:p>
            <a:pPr lvl="1" eaLnBrk="1" hangingPunct="1"/>
            <a:r>
              <a:rPr lang="en-US" sz="2000" dirty="0" smtClean="0">
                <a:ea typeface="ＭＳ Ｐゴシック" pitchFamily="34" charset="-128"/>
              </a:rPr>
              <a:t>Prepare a business case for the project</a:t>
            </a:r>
          </a:p>
          <a:p>
            <a:pPr lvl="1" eaLnBrk="1" hangingPunct="1"/>
            <a:r>
              <a:rPr lang="en-US" sz="2000" dirty="0" smtClean="0">
                <a:ea typeface="ＭＳ Ｐゴシック" pitchFamily="34" charset="-128"/>
              </a:rPr>
              <a:t>Create the project charter. </a:t>
            </a:r>
          </a:p>
          <a:p>
            <a:pPr lvl="1" eaLnBrk="1" hangingPunct="1"/>
            <a:r>
              <a:rPr lang="en-US" sz="2000" dirty="0" smtClean="0">
                <a:ea typeface="ＭＳ Ｐゴシック" pitchFamily="34" charset="-128"/>
              </a:rPr>
              <a:t>Identify and understand project stakeholders.</a:t>
            </a:r>
          </a:p>
          <a:p>
            <a:pPr lvl="1" eaLnBrk="1" hangingPunct="1"/>
            <a:r>
              <a:rPr lang="en-US" sz="2000" dirty="0" smtClean="0">
                <a:ea typeface="ＭＳ Ｐゴシック" pitchFamily="34" charset="-128"/>
              </a:rPr>
              <a:t>Develop a preliminary scope statement.</a:t>
            </a:r>
            <a:endParaRPr lang="en-AU" sz="2400" dirty="0" smtClean="0">
              <a:ea typeface="ＭＳ Ｐゴシック" pitchFamily="34" charset="-128"/>
            </a:endParaRPr>
          </a:p>
          <a:p>
            <a:pPr eaLnBrk="1" hangingPunct="1"/>
            <a:r>
              <a:rPr lang="en-AU" sz="2400" dirty="0" smtClean="0">
                <a:ea typeface="ＭＳ Ｐゴシック" pitchFamily="34" charset="-128"/>
              </a:rPr>
              <a:t>The PMBOK describes </a:t>
            </a:r>
            <a:r>
              <a:rPr lang="en-AU" sz="2400" dirty="0" smtClean="0">
                <a:ea typeface="ＭＳ Ｐゴシック" pitchFamily="34" charset="-128"/>
              </a:rPr>
              <a:t>10 </a:t>
            </a:r>
            <a:r>
              <a:rPr lang="en-AU" sz="2400" dirty="0" smtClean="0">
                <a:ea typeface="ＭＳ Ｐゴシック" pitchFamily="34" charset="-128"/>
              </a:rPr>
              <a:t>areas of knowledge – cost </a:t>
            </a:r>
            <a:r>
              <a:rPr lang="en-AU" sz="2400" dirty="0" err="1" smtClean="0">
                <a:ea typeface="ＭＳ Ｐゴシック" pitchFamily="34" charset="-128"/>
              </a:rPr>
              <a:t>mgt</a:t>
            </a:r>
            <a:r>
              <a:rPr lang="en-AU" sz="2400" dirty="0" smtClean="0">
                <a:ea typeface="ＭＳ Ｐゴシック" pitchFamily="34" charset="-128"/>
              </a:rPr>
              <a:t>, scope </a:t>
            </a:r>
            <a:r>
              <a:rPr lang="en-AU" sz="2400" dirty="0" err="1" smtClean="0">
                <a:ea typeface="ＭＳ Ｐゴシック" pitchFamily="34" charset="-128"/>
              </a:rPr>
              <a:t>mgt</a:t>
            </a:r>
            <a:r>
              <a:rPr lang="en-AU" sz="2400" dirty="0" smtClean="0">
                <a:ea typeface="ＭＳ Ｐゴシック" pitchFamily="34" charset="-128"/>
              </a:rPr>
              <a:t> etc. Describe the documentation produced in each area and the difficulties associated with producing it. 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>
                <a:latin typeface="Arial Narrow" pitchFamily="34" charset="0"/>
                <a:ea typeface="ＭＳ Ｐゴシック" pitchFamily="34" charset="-128"/>
              </a:rPr>
              <a:t>Scope Management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Scope planning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Scope definition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WBS creation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Scope control</a:t>
            </a:r>
            <a:endParaRPr lang="en-AU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AU" dirty="0" smtClean="0">
                <a:ea typeface="ＭＳ Ｐゴシック" pitchFamily="34" charset="-128"/>
              </a:rPr>
              <a:t>What is involved in project scope management?</a:t>
            </a:r>
          </a:p>
          <a:p>
            <a:pPr eaLnBrk="1" hangingPunct="1">
              <a:lnSpc>
                <a:spcPct val="90000"/>
              </a:lnSpc>
            </a:pPr>
            <a:r>
              <a:rPr lang="en-AU" dirty="0" smtClean="0">
                <a:ea typeface="ＭＳ Ｐゴシック" pitchFamily="34" charset="-128"/>
              </a:rPr>
              <a:t>Why is good scope management so important on information technology projects?</a:t>
            </a:r>
          </a:p>
          <a:p>
            <a:pPr eaLnBrk="1" hangingPunct="1">
              <a:lnSpc>
                <a:spcPct val="90000"/>
              </a:lnSpc>
            </a:pPr>
            <a:r>
              <a:rPr lang="en-AU" dirty="0" smtClean="0">
                <a:ea typeface="ＭＳ Ｐゴシック" pitchFamily="34" charset="-128"/>
              </a:rPr>
              <a:t>Many projects suffer from scope creep.  How can it be avoided?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>
                <a:latin typeface="Arial Narrow" pitchFamily="34" charset="0"/>
                <a:ea typeface="ＭＳ Ｐゴシック" pitchFamily="34" charset="-128"/>
              </a:rPr>
              <a:t>Time Management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Time planning processes and outputs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Estimation techniques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Schedule development</a:t>
            </a:r>
            <a:endParaRPr lang="en-AU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AU" dirty="0" smtClean="0">
                <a:ea typeface="ＭＳ Ｐゴシック" pitchFamily="34" charset="-128"/>
              </a:rPr>
              <a:t>Why is activity definition the first process involved in project time management?</a:t>
            </a:r>
          </a:p>
          <a:p>
            <a:pPr eaLnBrk="1" hangingPunct="1">
              <a:lnSpc>
                <a:spcPct val="90000"/>
              </a:lnSpc>
            </a:pPr>
            <a:r>
              <a:rPr lang="en-AU" dirty="0" smtClean="0">
                <a:ea typeface="ＭＳ Ｐゴシック" pitchFamily="34" charset="-128"/>
              </a:rPr>
              <a:t>How do you control changes to project schedules?</a:t>
            </a:r>
          </a:p>
          <a:p>
            <a:pPr eaLnBrk="1" hangingPunct="1">
              <a:lnSpc>
                <a:spcPct val="90000"/>
              </a:lnSpc>
            </a:pPr>
            <a:r>
              <a:rPr lang="en-AU" dirty="0" smtClean="0">
                <a:ea typeface="ＭＳ Ｐゴシック" pitchFamily="34" charset="-128"/>
              </a:rPr>
              <a:t>What role does the WBS play in time management?</a:t>
            </a:r>
          </a:p>
          <a:p>
            <a:pPr eaLnBrk="1" hangingPunct="1">
              <a:lnSpc>
                <a:spcPct val="90000"/>
              </a:lnSpc>
            </a:pPr>
            <a:endParaRPr lang="en-AU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U SSCS 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ECU SSCS Theme1</Template>
  <TotalTime>194</TotalTime>
  <Pages>7823704</Pages>
  <Words>756</Words>
  <Application>Microsoft Office PowerPoint</Application>
  <PresentationFormat>A4 Paper (210x297 mm)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Times New Roman</vt:lpstr>
      <vt:lpstr>Arial</vt:lpstr>
      <vt:lpstr>Arial Narrow</vt:lpstr>
      <vt:lpstr>ＭＳ Ｐゴシック</vt:lpstr>
      <vt:lpstr>Wingdings 3</vt:lpstr>
      <vt:lpstr>Verdana</vt:lpstr>
      <vt:lpstr>Wingdings</vt:lpstr>
      <vt:lpstr>ECU SSCS Theme1</vt:lpstr>
      <vt:lpstr>CSG234  Project Methods and Professionalism</vt:lpstr>
      <vt:lpstr>Covered in this Session</vt:lpstr>
      <vt:lpstr>Exam Format</vt:lpstr>
      <vt:lpstr>Exam Hints</vt:lpstr>
      <vt:lpstr>Sample Questions</vt:lpstr>
      <vt:lpstr>Intro to Project Management</vt:lpstr>
      <vt:lpstr>Initiating</vt:lpstr>
      <vt:lpstr>Scope Management</vt:lpstr>
      <vt:lpstr>Time Management</vt:lpstr>
      <vt:lpstr>Cost</vt:lpstr>
      <vt:lpstr>Quality Management</vt:lpstr>
      <vt:lpstr>Risk Management</vt:lpstr>
      <vt:lpstr>HR Management</vt:lpstr>
      <vt:lpstr>Communications and Stakeholders Management</vt:lpstr>
      <vt:lpstr>Agile Project Management</vt:lpstr>
      <vt:lpstr>Ethics and Professionalism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S Hope</dc:creator>
  <cp:lastModifiedBy>David Michael COOK</cp:lastModifiedBy>
  <cp:revision>8806335</cp:revision>
  <cp:lastPrinted>1998-08-03T06:52:24Z</cp:lastPrinted>
  <dcterms:created xsi:type="dcterms:W3CDTF">1995-06-17T23:31:02Z</dcterms:created>
  <dcterms:modified xsi:type="dcterms:W3CDTF">2015-05-28T06:23:54Z</dcterms:modified>
</cp:coreProperties>
</file>