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03" r:id="rId3"/>
    <p:sldId id="305" r:id="rId4"/>
    <p:sldId id="307" r:id="rId5"/>
    <p:sldId id="308" r:id="rId6"/>
    <p:sldId id="310" r:id="rId7"/>
    <p:sldId id="311" r:id="rId8"/>
    <p:sldId id="312" r:id="rId9"/>
    <p:sldId id="314" r:id="rId10"/>
    <p:sldId id="315" r:id="rId11"/>
    <p:sldId id="316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9" r:id="rId29"/>
    <p:sldId id="302" r:id="rId30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vin Sveinbjornsson" initials="JS" lastIdx="1" clrIdx="0">
    <p:extLst>
      <p:ext uri="{19B8F6BF-5375-455C-9EA6-DF929625EA0E}">
        <p15:presenceInfo xmlns:p15="http://schemas.microsoft.com/office/powerpoint/2012/main" userId="e5deb2a669c0d4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29" autoAdjust="0"/>
  </p:normalViewPr>
  <p:slideViewPr>
    <p:cSldViewPr>
      <p:cViewPr varScale="1">
        <p:scale>
          <a:sx n="60" d="100"/>
          <a:sy n="60" d="100"/>
        </p:scale>
        <p:origin x="58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AB9AD6A-A4C5-4BEB-AF58-93786BBAECF3}" type="datetime1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27391E-03E5-497F-8DF0-B9B96DCAA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3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Using</a:t>
            </a:r>
            <a:r>
              <a:rPr lang="en-AU" baseline="0" dirty="0" smtClean="0"/>
              <a:t> a substring of 5 when assigning a 4 character name will make the last char be ‘\0’ which is a NULL value.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7391E-03E5-497F-8DF0-B9B96DCAA0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0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Going back to the older example of Mary, Diane and </a:t>
            </a:r>
            <a:r>
              <a:rPr lang="en-AU" dirty="0" err="1" smtClean="0"/>
              <a:t>Annabellelouise</a:t>
            </a:r>
            <a:r>
              <a:rPr lang="en-AU" dirty="0" smtClean="0"/>
              <a:t>….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7391E-03E5-497F-8DF0-B9B96DCAA08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7391E-03E5-497F-8DF0-B9B96DCAA08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7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47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421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6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80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7012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78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6085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623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90899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9507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5251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 Light" panose="020F0302020204030204" pitchFamily="34" charset="0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solidFill>
                  <a:schemeClr val="tx1"/>
                </a:solidFill>
                <a:latin typeface="Calibri Light" panose="020F0302020204030204" pitchFamily="34" charset="0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</a:rPr>
              <a:t>Module </a:t>
            </a:r>
            <a:r>
              <a:rPr lang="en-US" altLang="en-US" dirty="0"/>
              <a:t>4</a:t>
            </a:r>
            <a:endParaRPr lang="en-US" altLang="en-US" dirty="0" smtClean="0">
              <a:latin typeface="Calibri Light" panose="020F0302020204030204" pitchFamily="34" charset="0"/>
            </a:endParaRPr>
          </a:p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</a:rPr>
              <a:t>Arrays and Strings</a:t>
            </a:r>
            <a:endParaRPr lang="en-US" altLang="en-US" dirty="0" smtClean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References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815816"/>
              </p:ext>
            </p:extLst>
          </p:nvPr>
        </p:nvGraphicFramePr>
        <p:xfrm>
          <a:off x="381000" y="2204864"/>
          <a:ext cx="8229600" cy="3265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816547"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>
                          <a:latin typeface="Calibri Light" panose="020F0302020204030204" pitchFamily="34" charset="0"/>
                        </a:rPr>
                        <a:t>someValues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Column 0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Column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1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Column 2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Column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3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Column 4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</a:tr>
              <a:tr h="81632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Row 0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[0][0]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[0][1]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[0][2]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[0][3]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[0][4]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</a:tr>
              <a:tr h="81632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Row 1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[1][0]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[1][1]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[1][2]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[1][3]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[1][4]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</a:tr>
              <a:tr h="81632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Row 2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[2][0]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[2][1]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[2][2]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[2][3]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Calibri Light" panose="020F0302020204030204" pitchFamily="34" charset="0"/>
                        </a:rPr>
                        <a:t>[2][4]</a:t>
                      </a:r>
                      <a:endParaRPr lang="en-AU" sz="18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116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Pitfalls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Forgetting that arrays are zero-based</a:t>
            </a:r>
          </a:p>
          <a:p>
            <a:r>
              <a:rPr lang="en-AU" dirty="0" smtClean="0"/>
              <a:t>Accessing locations beyond the array</a:t>
            </a:r>
          </a:p>
          <a:p>
            <a:r>
              <a:rPr lang="en-AU" dirty="0" smtClean="0"/>
              <a:t>Exceeding an Array’s Bounds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4576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Character Array Strings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(Literal)string: value expressed within “ “</a:t>
            </a:r>
          </a:p>
          <a:p>
            <a:r>
              <a:rPr lang="en-AU" dirty="0" smtClean="0"/>
              <a:t>You can type two characters within single quotes when they represent a single character</a:t>
            </a:r>
          </a:p>
          <a:p>
            <a:pPr lvl="1"/>
            <a:r>
              <a:rPr lang="en-AU" dirty="0" smtClean="0"/>
              <a:t>Example, ‘\n’;</a:t>
            </a:r>
          </a:p>
          <a:p>
            <a:r>
              <a:rPr lang="en-AU" dirty="0" smtClean="0"/>
              <a:t>“Hello” is a string constant</a:t>
            </a:r>
          </a:p>
          <a:p>
            <a:r>
              <a:rPr lang="en-AU" dirty="0" smtClean="0"/>
              <a:t>To store a value such as “Hello”, you </a:t>
            </a:r>
            <a:r>
              <a:rPr lang="en-AU" dirty="0" smtClean="0"/>
              <a:t>must </a:t>
            </a:r>
            <a:r>
              <a:rPr lang="en-AU" dirty="0" smtClean="0"/>
              <a:t>create a string variable in one of two ways:</a:t>
            </a:r>
          </a:p>
          <a:p>
            <a:pPr lvl="1"/>
            <a:r>
              <a:rPr lang="en-AU" dirty="0" smtClean="0"/>
              <a:t>Create a string as an array of characters</a:t>
            </a:r>
          </a:p>
          <a:p>
            <a:pPr lvl="1"/>
            <a:r>
              <a:rPr lang="en-AU" dirty="0" smtClean="0"/>
              <a:t>Create a string using the string class defined in the C++ standard library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10458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Strings Created as Arrays of Characters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char </a:t>
            </a:r>
            <a:r>
              <a:rPr lang="en-AU" sz="20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2000" dirty="0" smtClean="0">
                <a:latin typeface="Lucida Console" panose="020B0609040504020204" pitchFamily="49" charset="0"/>
              </a:rPr>
              <a:t>[] = “Mary”;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char </a:t>
            </a:r>
            <a:r>
              <a:rPr lang="en-AU" sz="20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2000" dirty="0" smtClean="0">
                <a:latin typeface="Lucida Console" panose="020B0609040504020204" pitchFamily="49" charset="0"/>
              </a:rPr>
              <a:t>[] = {“Mary”};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char </a:t>
            </a:r>
            <a:r>
              <a:rPr lang="en-AU" sz="20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2000" dirty="0" smtClean="0">
                <a:latin typeface="Lucida Console" panose="020B0609040504020204" pitchFamily="49" charset="0"/>
              </a:rPr>
              <a:t>[5] = “Mary”;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char </a:t>
            </a:r>
            <a:r>
              <a:rPr lang="en-AU" sz="20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2000" dirty="0" smtClean="0">
                <a:latin typeface="Lucida Console" panose="020B0609040504020204" pitchFamily="49" charset="0"/>
              </a:rPr>
              <a:t>[5] = {“Mary”};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char </a:t>
            </a:r>
            <a:r>
              <a:rPr lang="en-AU" sz="20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2000" dirty="0" smtClean="0">
                <a:latin typeface="Lucida Console" panose="020B0609040504020204" pitchFamily="49" charset="0"/>
              </a:rPr>
              <a:t>[5] = {‘M’, ‘a’, ‘r’, ‘y’, ‘\0’};</a:t>
            </a:r>
            <a:endParaRPr lang="en-AU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AU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cout</a:t>
            </a:r>
            <a:r>
              <a:rPr lang="en-AU" sz="2000" dirty="0" smtClean="0">
                <a:latin typeface="Lucida Console" panose="020B0609040504020204" pitchFamily="49" charset="0"/>
              </a:rPr>
              <a:t> &lt;&lt; </a:t>
            </a:r>
            <a:r>
              <a:rPr lang="en-AU" sz="20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2000" dirty="0" smtClean="0">
                <a:latin typeface="Lucida Console" panose="020B0609040504020204" pitchFamily="49" charset="0"/>
              </a:rPr>
              <a:t>; // displays Mary</a:t>
            </a:r>
          </a:p>
          <a:p>
            <a:pPr marL="0" indent="0"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cout</a:t>
            </a:r>
            <a:r>
              <a:rPr lang="en-AU" sz="2000" dirty="0" smtClean="0">
                <a:latin typeface="Lucida Console" panose="020B0609040504020204" pitchFamily="49" charset="0"/>
              </a:rPr>
              <a:t> &lt;&lt; &amp;</a:t>
            </a:r>
            <a:r>
              <a:rPr lang="en-AU" sz="20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2000" dirty="0" smtClean="0">
                <a:latin typeface="Lucida Console" panose="020B0609040504020204" pitchFamily="49" charset="0"/>
              </a:rPr>
              <a:t>[1]; // Displays </a:t>
            </a:r>
            <a:r>
              <a:rPr lang="en-AU" sz="2000" dirty="0" err="1" smtClean="0">
                <a:latin typeface="Lucida Console" panose="020B0609040504020204" pitchFamily="49" charset="0"/>
              </a:rPr>
              <a:t>ary</a:t>
            </a:r>
            <a:endParaRPr lang="en-AU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977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Pitfalls – String-Handling Using Character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Problems occur when strings are declared as character arrays if you:</a:t>
            </a:r>
          </a:p>
          <a:p>
            <a:pPr lvl="1"/>
            <a:r>
              <a:rPr lang="en-AU" dirty="0" smtClean="0"/>
              <a:t>Try to input a string value that includes whitespace</a:t>
            </a:r>
          </a:p>
          <a:p>
            <a:pPr lvl="1"/>
            <a:r>
              <a:rPr lang="en-AU" dirty="0" smtClean="0"/>
              <a:t>Try to assign one string to another using the assignment operator</a:t>
            </a:r>
          </a:p>
          <a:p>
            <a:pPr lvl="1"/>
            <a:r>
              <a:rPr lang="en-AU" dirty="0" smtClean="0"/>
              <a:t>Try to compare strings using the comparison operator</a:t>
            </a:r>
          </a:p>
          <a:p>
            <a:pPr lvl="1"/>
            <a:r>
              <a:rPr lang="en-AU" dirty="0" smtClean="0"/>
              <a:t>Exceed the bounds of an array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6941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 smtClean="0"/>
              <a:t>Pitfall – Trying to Input a String Value Including Whitespace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7304" y="908720"/>
            <a:ext cx="62247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#include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std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char</a:t>
            </a:r>
            <a:r>
              <a:rPr lang="en-AU" dirty="0" smtClean="0">
                <a:latin typeface="Lucida Console" panose="020B0609040504020204" pitchFamily="49" charset="0"/>
              </a:rPr>
              <a:t> name[10];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a name: “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cin</a:t>
            </a:r>
            <a:r>
              <a:rPr lang="en-AU" dirty="0" smtClean="0">
                <a:latin typeface="Lucida Console" panose="020B0609040504020204" pitchFamily="49" charset="0"/>
              </a:rPr>
              <a:t> &gt;&gt; name;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“You entered: “ </a:t>
            </a:r>
            <a:r>
              <a:rPr lang="en-AU" dirty="0" smtClean="0">
                <a:latin typeface="Lucida Console" panose="020B0609040504020204" pitchFamily="49" charset="0"/>
              </a:rPr>
              <a:t>&lt;&lt; name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system(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4293096"/>
            <a:ext cx="47504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Will result in - 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Enter a name: Mary Ann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You entered: Mary</a:t>
            </a:r>
          </a:p>
          <a:p>
            <a:endParaRPr lang="en-AU" dirty="0">
              <a:latin typeface="Calibri Light" panose="020F0302020204030204" pitchFamily="34" charset="0"/>
            </a:endParaRPr>
          </a:p>
          <a:p>
            <a:r>
              <a:rPr lang="en-AU" dirty="0" smtClean="0">
                <a:latin typeface="Calibri Light" panose="020F0302020204030204" pitchFamily="34" charset="0"/>
              </a:rPr>
              <a:t>The “Ann” portion and a character representing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the Enter key are left in the input buffer.</a:t>
            </a:r>
          </a:p>
          <a:p>
            <a:endParaRPr lang="en-AU" dirty="0">
              <a:latin typeface="Calibri Light" panose="020F0302020204030204" pitchFamily="34" charset="0"/>
            </a:endParaRPr>
          </a:p>
          <a:p>
            <a:r>
              <a:rPr lang="en-AU" dirty="0" smtClean="0">
                <a:latin typeface="Calibri Light" panose="020F0302020204030204" pitchFamily="34" charset="0"/>
              </a:rPr>
              <a:t>The correct way to obtain this is on the next page</a:t>
            </a:r>
            <a:endParaRPr lang="en-A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426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 smtClean="0"/>
              <a:t>Pitfall – Trying to Input a String Value Including Whitespace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7304" y="908720"/>
            <a:ext cx="62247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#include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std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const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int</a:t>
            </a:r>
            <a:r>
              <a:rPr lang="en-AU" dirty="0" smtClean="0">
                <a:latin typeface="Lucida Console" panose="020B0609040504020204" pitchFamily="49" charset="0"/>
              </a:rPr>
              <a:t> SIZE = 10;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char</a:t>
            </a:r>
            <a:r>
              <a:rPr lang="en-AU" dirty="0" smtClean="0">
                <a:latin typeface="Lucida Console" panose="020B0609040504020204" pitchFamily="49" charset="0"/>
              </a:rPr>
              <a:t> name[SIZE];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“Enter a name: “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b="1" dirty="0" err="1" smtClean="0">
                <a:latin typeface="Lucida Console" panose="020B0609040504020204" pitchFamily="49" charset="0"/>
              </a:rPr>
              <a:t>cin.getline</a:t>
            </a:r>
            <a:r>
              <a:rPr lang="en-AU" b="1" dirty="0" smtClean="0">
                <a:latin typeface="Lucida Console" panose="020B0609040504020204" pitchFamily="49" charset="0"/>
              </a:rPr>
              <a:t>(name, SIZE);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“You entered: “ </a:t>
            </a:r>
            <a:r>
              <a:rPr lang="en-AU" dirty="0" smtClean="0">
                <a:latin typeface="Lucida Console" panose="020B0609040504020204" pitchFamily="49" charset="0"/>
              </a:rPr>
              <a:t>&lt;&lt; name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system(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4629" y="5373216"/>
            <a:ext cx="339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Will result in - 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Enter a name: Billy Joe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You entered: Billy Joe</a:t>
            </a:r>
            <a:endParaRPr lang="en-A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043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Pitfalls – String-Handling Using Character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String Assignment</a:t>
            </a:r>
          </a:p>
          <a:p>
            <a:pPr lvl="1"/>
            <a:r>
              <a:rPr lang="en-AU" dirty="0" smtClean="0"/>
              <a:t>Example: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char </a:t>
            </a:r>
            <a:r>
              <a:rPr lang="en-AU" dirty="0" err="1" smtClean="0">
                <a:latin typeface="Lucida Console" panose="020B0609040504020204" pitchFamily="49" charset="0"/>
              </a:rPr>
              <a:t>clubPresident</a:t>
            </a:r>
            <a:r>
              <a:rPr lang="en-AU" dirty="0" smtClean="0">
                <a:latin typeface="Lucida Console" panose="020B0609040504020204" pitchFamily="49" charset="0"/>
              </a:rPr>
              <a:t>[10] = {“Eric”};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char </a:t>
            </a:r>
            <a:r>
              <a:rPr lang="en-AU" dirty="0" err="1" smtClean="0">
                <a:latin typeface="Lucida Console" panose="020B0609040504020204" pitchFamily="49" charset="0"/>
              </a:rPr>
              <a:t>clubVicePresident</a:t>
            </a:r>
            <a:r>
              <a:rPr lang="en-AU" dirty="0" smtClean="0">
                <a:latin typeface="Lucida Console" panose="020B0609040504020204" pitchFamily="49" charset="0"/>
              </a:rPr>
              <a:t>[10] = {“Ann”};</a:t>
            </a:r>
          </a:p>
          <a:p>
            <a:pPr lvl="1"/>
            <a:r>
              <a:rPr lang="en-AU" dirty="0" smtClean="0"/>
              <a:t>This will not work on strings:</a:t>
            </a:r>
          </a:p>
          <a:p>
            <a:pPr lvl="2"/>
            <a:r>
              <a:rPr lang="en-AU" sz="1900" dirty="0" err="1" smtClean="0">
                <a:latin typeface="Lucida Console" panose="020B0609040504020204" pitchFamily="49" charset="0"/>
              </a:rPr>
              <a:t>clubPresident</a:t>
            </a:r>
            <a:r>
              <a:rPr lang="en-AU" sz="1900" dirty="0" smtClean="0">
                <a:latin typeface="Lucida Console" panose="020B0609040504020204" pitchFamily="49" charset="0"/>
              </a:rPr>
              <a:t> = </a:t>
            </a:r>
            <a:r>
              <a:rPr lang="en-AU" sz="1900" dirty="0" err="1" smtClean="0">
                <a:latin typeface="Lucida Console" panose="020B0609040504020204" pitchFamily="49" charset="0"/>
              </a:rPr>
              <a:t>clubVicePresident</a:t>
            </a:r>
            <a:r>
              <a:rPr lang="en-AU" sz="19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/>
              <a:t>Correct way is</a:t>
            </a:r>
          </a:p>
          <a:p>
            <a:pPr lvl="2"/>
            <a:r>
              <a:rPr lang="en-AU" dirty="0" smtClean="0"/>
              <a:t>Tedious:</a:t>
            </a:r>
          </a:p>
          <a:p>
            <a:pPr lvl="3"/>
            <a:r>
              <a:rPr lang="en-AU" sz="1700" dirty="0" err="1" smtClean="0">
                <a:latin typeface="Lucida Console" panose="020B0609040504020204" pitchFamily="49" charset="0"/>
              </a:rPr>
              <a:t>clubPresident</a:t>
            </a:r>
            <a:r>
              <a:rPr lang="en-AU" sz="1700" dirty="0" smtClean="0">
                <a:latin typeface="Lucida Console" panose="020B0609040504020204" pitchFamily="49" charset="0"/>
              </a:rPr>
              <a:t>[0] = </a:t>
            </a:r>
            <a:r>
              <a:rPr lang="en-AU" sz="1700" dirty="0" err="1" smtClean="0">
                <a:latin typeface="Lucida Console" panose="020B0609040504020204" pitchFamily="49" charset="0"/>
              </a:rPr>
              <a:t>clubVicePresident</a:t>
            </a:r>
            <a:r>
              <a:rPr lang="en-AU" sz="1700" dirty="0" smtClean="0">
                <a:latin typeface="Lucida Console" panose="020B0609040504020204" pitchFamily="49" charset="0"/>
              </a:rPr>
              <a:t>[0];</a:t>
            </a:r>
          </a:p>
          <a:p>
            <a:pPr lvl="3"/>
            <a:r>
              <a:rPr lang="en-AU" sz="1700" dirty="0" err="1" smtClean="0">
                <a:latin typeface="Lucida Console" panose="020B0609040504020204" pitchFamily="49" charset="0"/>
              </a:rPr>
              <a:t>clubPresident</a:t>
            </a:r>
            <a:r>
              <a:rPr lang="en-AU" sz="1700" dirty="0" smtClean="0">
                <a:latin typeface="Lucida Console" panose="020B0609040504020204" pitchFamily="49" charset="0"/>
              </a:rPr>
              <a:t>[1] = </a:t>
            </a:r>
            <a:r>
              <a:rPr lang="en-AU" sz="1700" dirty="0" err="1" smtClean="0">
                <a:latin typeface="Lucida Console" panose="020B0609040504020204" pitchFamily="49" charset="0"/>
              </a:rPr>
              <a:t>clubVicePresident</a:t>
            </a:r>
            <a:r>
              <a:rPr lang="en-AU" sz="1700" dirty="0" smtClean="0">
                <a:latin typeface="Lucida Console" panose="020B0609040504020204" pitchFamily="49" charset="0"/>
              </a:rPr>
              <a:t>[1];</a:t>
            </a:r>
          </a:p>
          <a:p>
            <a:pPr lvl="3"/>
            <a:r>
              <a:rPr lang="en-AU" sz="1700" dirty="0" err="1" smtClean="0">
                <a:latin typeface="Lucida Console" panose="020B0609040504020204" pitchFamily="49" charset="0"/>
              </a:rPr>
              <a:t>clubPresident</a:t>
            </a:r>
            <a:r>
              <a:rPr lang="en-AU" sz="1700" dirty="0" smtClean="0">
                <a:latin typeface="Lucida Console" panose="020B0609040504020204" pitchFamily="49" charset="0"/>
              </a:rPr>
              <a:t>[2] = </a:t>
            </a:r>
            <a:r>
              <a:rPr lang="en-AU" sz="1700" dirty="0" err="1" smtClean="0">
                <a:latin typeface="Lucida Console" panose="020B0609040504020204" pitchFamily="49" charset="0"/>
              </a:rPr>
              <a:t>clubVicePresident</a:t>
            </a:r>
            <a:r>
              <a:rPr lang="en-AU" sz="1700" dirty="0" smtClean="0">
                <a:latin typeface="Lucida Console" panose="020B0609040504020204" pitchFamily="49" charset="0"/>
              </a:rPr>
              <a:t>[2];</a:t>
            </a:r>
          </a:p>
          <a:p>
            <a:pPr lvl="2"/>
            <a:r>
              <a:rPr lang="en-AU" dirty="0" smtClean="0"/>
              <a:t>Easier way:</a:t>
            </a:r>
          </a:p>
          <a:p>
            <a:pPr lvl="3"/>
            <a:r>
              <a:rPr lang="en-AU" sz="1700" dirty="0" err="1" smtClean="0">
                <a:latin typeface="Lucida Console" panose="020B0609040504020204" pitchFamily="49" charset="0"/>
              </a:rPr>
              <a:t>strcpy</a:t>
            </a:r>
            <a:r>
              <a:rPr lang="en-AU" sz="1700" dirty="0" smtClean="0">
                <a:latin typeface="Lucida Console" panose="020B0609040504020204" pitchFamily="49" charset="0"/>
              </a:rPr>
              <a:t>(</a:t>
            </a:r>
            <a:r>
              <a:rPr lang="en-AU" sz="1700" dirty="0" err="1" smtClean="0">
                <a:latin typeface="Lucida Console" panose="020B0609040504020204" pitchFamily="49" charset="0"/>
              </a:rPr>
              <a:t>clubPresident</a:t>
            </a:r>
            <a:r>
              <a:rPr lang="en-AU" sz="1700" dirty="0" smtClean="0">
                <a:latin typeface="Lucida Console" panose="020B0609040504020204" pitchFamily="49" charset="0"/>
              </a:rPr>
              <a:t>, </a:t>
            </a:r>
            <a:r>
              <a:rPr lang="en-AU" sz="1700" dirty="0" err="1" smtClean="0">
                <a:latin typeface="Lucida Console" panose="020B0609040504020204" pitchFamily="49" charset="0"/>
              </a:rPr>
              <a:t>clubVicePresident</a:t>
            </a:r>
            <a:r>
              <a:rPr lang="en-AU" sz="1700" dirty="0" smtClean="0">
                <a:latin typeface="Lucida Console" panose="020B0609040504020204" pitchFamily="49" charset="0"/>
              </a:rPr>
              <a:t>);</a:t>
            </a:r>
          </a:p>
          <a:p>
            <a:pPr lvl="3"/>
            <a:r>
              <a:rPr lang="en-AU" dirty="0" smtClean="0"/>
              <a:t>Must have </a:t>
            </a:r>
            <a:r>
              <a:rPr lang="en-AU" sz="1700" dirty="0" smtClean="0">
                <a:latin typeface="Lucida Console" panose="020B0609040504020204" pitchFamily="49" charset="0"/>
              </a:rPr>
              <a:t>#include &lt;string&gt;</a:t>
            </a:r>
            <a:endParaRPr lang="en-AU" sz="17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285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Pitfalls – String-Handling Using Character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String and == operator</a:t>
            </a:r>
          </a:p>
          <a:p>
            <a:pPr lvl="1"/>
            <a:r>
              <a:rPr lang="en-AU" dirty="0" smtClean="0"/>
              <a:t>This will not work (if the variables are char)</a:t>
            </a:r>
          </a:p>
          <a:p>
            <a:pPr marL="914400" lvl="2" indent="0">
              <a:buNone/>
            </a:pPr>
            <a:r>
              <a:rPr lang="en-AU" dirty="0" smtClean="0">
                <a:latin typeface="Lucida Console" panose="020B0609040504020204" pitchFamily="49" charset="0"/>
              </a:rPr>
              <a:t>if (</a:t>
            </a:r>
            <a:r>
              <a:rPr lang="en-AU" dirty="0" err="1" smtClean="0">
                <a:latin typeface="Lucida Console" panose="020B0609040504020204" pitchFamily="49" charset="0"/>
              </a:rPr>
              <a:t>clubPresident</a:t>
            </a:r>
            <a:r>
              <a:rPr lang="en-AU" dirty="0" smtClean="0">
                <a:latin typeface="Lucida Console" panose="020B0609040504020204" pitchFamily="49" charset="0"/>
              </a:rPr>
              <a:t> == </a:t>
            </a:r>
            <a:r>
              <a:rPr lang="en-AU" dirty="0" err="1" smtClean="0">
                <a:latin typeface="Lucida Console" panose="020B0609040504020204" pitchFamily="49" charset="0"/>
              </a:rPr>
              <a:t>clubVicePresident</a:t>
            </a:r>
            <a:r>
              <a:rPr lang="en-AU" dirty="0" smtClean="0">
                <a:latin typeface="Lucida Console" panose="020B060904050402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“They are the same”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/>
              <a:t>Correct way is</a:t>
            </a:r>
          </a:p>
          <a:p>
            <a:pPr lvl="2"/>
            <a:r>
              <a:rPr lang="en-AU" dirty="0" smtClean="0"/>
              <a:t>Tedious:</a:t>
            </a:r>
          </a:p>
          <a:p>
            <a:pPr marL="1371600" lvl="3" indent="0">
              <a:buNone/>
            </a:pPr>
            <a:r>
              <a:rPr lang="en-AU" dirty="0" smtClean="0">
                <a:latin typeface="Lucida Console" panose="020B0609040504020204" pitchFamily="49" charset="0"/>
              </a:rPr>
              <a:t>if (</a:t>
            </a:r>
            <a:r>
              <a:rPr lang="en-AU" dirty="0" err="1" smtClean="0">
                <a:latin typeface="Lucida Console" panose="020B0609040504020204" pitchFamily="49" charset="0"/>
              </a:rPr>
              <a:t>clubPresident</a:t>
            </a:r>
            <a:r>
              <a:rPr lang="en-AU" dirty="0" smtClean="0">
                <a:latin typeface="Lucida Console" panose="020B0609040504020204" pitchFamily="49" charset="0"/>
              </a:rPr>
              <a:t>[0] == </a:t>
            </a:r>
            <a:r>
              <a:rPr lang="en-AU" dirty="0" err="1" smtClean="0">
                <a:latin typeface="Lucida Console" panose="020B0609040504020204" pitchFamily="49" charset="0"/>
              </a:rPr>
              <a:t>clubVicePresident</a:t>
            </a:r>
            <a:r>
              <a:rPr lang="en-AU" dirty="0" smtClean="0">
                <a:latin typeface="Lucida Console" panose="020B0609040504020204" pitchFamily="49" charset="0"/>
              </a:rPr>
              <a:t>[0] &amp;&amp; </a:t>
            </a:r>
            <a:r>
              <a:rPr lang="en-AU" dirty="0" err="1" smtClean="0">
                <a:latin typeface="Lucida Console" panose="020B0609040504020204" pitchFamily="49" charset="0"/>
              </a:rPr>
              <a:t>clubPresident</a:t>
            </a:r>
            <a:r>
              <a:rPr lang="en-AU" dirty="0" smtClean="0">
                <a:latin typeface="Lucida Console" panose="020B0609040504020204" pitchFamily="49" charset="0"/>
              </a:rPr>
              <a:t>[1] == </a:t>
            </a:r>
            <a:r>
              <a:rPr lang="en-AU" dirty="0" err="1" smtClean="0">
                <a:latin typeface="Lucida Console" panose="020B0609040504020204" pitchFamily="49" charset="0"/>
              </a:rPr>
              <a:t>clubVicePresident</a:t>
            </a:r>
            <a:r>
              <a:rPr lang="en-AU" dirty="0" smtClean="0">
                <a:latin typeface="Lucida Console" panose="020B0609040504020204" pitchFamily="49" charset="0"/>
              </a:rPr>
              <a:t>[1] ….</a:t>
            </a:r>
          </a:p>
          <a:p>
            <a:pPr lvl="2"/>
            <a:r>
              <a:rPr lang="en-AU" dirty="0" smtClean="0"/>
              <a:t>Correct</a:t>
            </a:r>
          </a:p>
          <a:p>
            <a:pPr marL="1371600" lvl="3" indent="0">
              <a:buNone/>
            </a:pPr>
            <a:r>
              <a:rPr lang="en-AU" dirty="0" err="1" smtClean="0">
                <a:latin typeface="Lucida Console" panose="020B0609040504020204" pitchFamily="49" charset="0"/>
              </a:rPr>
              <a:t>strcmp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clubPresident</a:t>
            </a:r>
            <a:r>
              <a:rPr lang="en-AU" dirty="0" smtClean="0">
                <a:latin typeface="Lucida Console" panose="020B0609040504020204" pitchFamily="49" charset="0"/>
              </a:rPr>
              <a:t>, </a:t>
            </a:r>
            <a:r>
              <a:rPr lang="en-AU" dirty="0" err="1" smtClean="0">
                <a:latin typeface="Lucida Console" panose="020B0609040504020204" pitchFamily="49" charset="0"/>
              </a:rPr>
              <a:t>clubVicePresident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pPr lvl="3"/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smtClean="0"/>
              <a:t>Returns 0 if they are the same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690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Pitfalls – String-Handling Using Character Arrays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908720"/>
            <a:ext cx="851867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Lucida Console" panose="020B0609040504020204" pitchFamily="49" charset="0"/>
              </a:rPr>
              <a:t>#include 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400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400" dirty="0">
                <a:latin typeface="Lucida Console" panose="020B0609040504020204" pitchFamily="49" charset="0"/>
              </a:rPr>
              <a:t> 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400" dirty="0">
                <a:latin typeface="Lucida Console" panose="020B0609040504020204" pitchFamily="49" charset="0"/>
              </a:rPr>
              <a:t> </a:t>
            </a:r>
            <a:r>
              <a:rPr lang="en-AU" sz="1400" dirty="0" err="1">
                <a:latin typeface="Lucida Console" panose="020B0609040504020204" pitchFamily="49" charset="0"/>
              </a:rPr>
              <a:t>std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char</a:t>
            </a:r>
            <a:r>
              <a:rPr lang="en-AU" sz="1400" dirty="0">
                <a:latin typeface="Lucida Console" panose="020B0609040504020204" pitchFamily="49" charset="0"/>
              </a:rPr>
              <a:t> </a:t>
            </a:r>
            <a:r>
              <a:rPr lang="en-AU" sz="1400" dirty="0" err="1">
                <a:latin typeface="Lucida Console" panose="020B0609040504020204" pitchFamily="49" charset="0"/>
              </a:rPr>
              <a:t>firstName</a:t>
            </a:r>
            <a:r>
              <a:rPr lang="en-AU" sz="1400" dirty="0">
                <a:latin typeface="Lucida Console" panose="020B0609040504020204" pitchFamily="49" charset="0"/>
              </a:rPr>
              <a:t>[10] = {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"Mary"</a:t>
            </a:r>
            <a:r>
              <a:rPr lang="en-AU" sz="1400" dirty="0">
                <a:latin typeface="Lucida Console" panose="020B0609040504020204" pitchFamily="49" charset="0"/>
              </a:rPr>
              <a:t> };</a:t>
            </a:r>
          </a:p>
          <a:p>
            <a:pPr lvl="1"/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char</a:t>
            </a:r>
            <a:r>
              <a:rPr lang="en-AU" sz="1400" dirty="0">
                <a:latin typeface="Lucida Console" panose="020B0609040504020204" pitchFamily="49" charset="0"/>
              </a:rPr>
              <a:t> </a:t>
            </a:r>
            <a:r>
              <a:rPr lang="en-AU" sz="1400" dirty="0" err="1">
                <a:latin typeface="Lucida Console" panose="020B0609040504020204" pitchFamily="49" charset="0"/>
              </a:rPr>
              <a:t>secName</a:t>
            </a:r>
            <a:r>
              <a:rPr lang="en-AU" sz="1400" dirty="0">
                <a:latin typeface="Lucida Console" panose="020B0609040504020204" pitchFamily="49" charset="0"/>
              </a:rPr>
              <a:t>[10] = {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"Mary" </a:t>
            </a:r>
            <a:r>
              <a:rPr lang="en-AU" sz="1400" dirty="0">
                <a:latin typeface="Lucida Console" panose="020B0609040504020204" pitchFamily="49" charset="0"/>
              </a:rPr>
              <a:t>};</a:t>
            </a:r>
          </a:p>
          <a:p>
            <a:pPr lvl="1"/>
            <a:endParaRPr lang="en-AU" sz="1400" dirty="0">
              <a:latin typeface="Lucida Console" panose="020B0609040504020204" pitchFamily="49" charset="0"/>
            </a:endParaRPr>
          </a:p>
          <a:p>
            <a:pPr lvl="1"/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400" dirty="0">
                <a:latin typeface="Lucida Console" panose="020B0609040504020204" pitchFamily="49" charset="0"/>
              </a:rPr>
              <a:t> (</a:t>
            </a:r>
            <a:r>
              <a:rPr lang="en-AU" sz="1400" dirty="0" err="1">
                <a:latin typeface="Lucida Console" panose="020B0609040504020204" pitchFamily="49" charset="0"/>
              </a:rPr>
              <a:t>strcmp</a:t>
            </a:r>
            <a:r>
              <a:rPr lang="en-AU" sz="1400" dirty="0">
                <a:latin typeface="Lucida Console" panose="020B0609040504020204" pitchFamily="49" charset="0"/>
              </a:rPr>
              <a:t>(</a:t>
            </a:r>
            <a:r>
              <a:rPr lang="en-AU" sz="1400" dirty="0" err="1">
                <a:latin typeface="Lucida Console" panose="020B0609040504020204" pitchFamily="49" charset="0"/>
              </a:rPr>
              <a:t>firstName</a:t>
            </a:r>
            <a:r>
              <a:rPr lang="en-AU" sz="1400" dirty="0">
                <a:latin typeface="Lucida Console" panose="020B0609040504020204" pitchFamily="49" charset="0"/>
              </a:rPr>
              <a:t>, </a:t>
            </a:r>
            <a:r>
              <a:rPr lang="en-AU" sz="1400" dirty="0" err="1">
                <a:latin typeface="Lucida Console" panose="020B0609040504020204" pitchFamily="49" charset="0"/>
              </a:rPr>
              <a:t>secName</a:t>
            </a:r>
            <a:r>
              <a:rPr lang="en-AU" sz="1400" dirty="0">
                <a:latin typeface="Lucida Console" panose="020B0609040504020204" pitchFamily="49" charset="0"/>
              </a:rPr>
              <a:t>) == 0)</a:t>
            </a:r>
          </a:p>
          <a:p>
            <a:pPr lvl="2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 err="1">
                <a:latin typeface="Lucida Console" panose="020B0609040504020204" pitchFamily="49" charset="0"/>
              </a:rPr>
              <a:t>firstName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 and " </a:t>
            </a:r>
            <a:r>
              <a:rPr lang="en-AU" sz="1400" dirty="0">
                <a:latin typeface="Lucida Console" panose="020B0609040504020204" pitchFamily="49" charset="0"/>
              </a:rPr>
              <a:t>&lt;&lt; </a:t>
            </a:r>
            <a:r>
              <a:rPr lang="en-AU" sz="1400" dirty="0" err="1">
                <a:latin typeface="Lucida Console" panose="020B0609040504020204" pitchFamily="49" charset="0"/>
              </a:rPr>
              <a:t>secName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 are the same." </a:t>
            </a:r>
            <a:r>
              <a:rPr lang="en-AU" sz="1400" dirty="0">
                <a:latin typeface="Lucida Console" panose="020B0609040504020204" pitchFamily="49" charset="0"/>
              </a:rPr>
              <a:t>&lt;&lt; </a:t>
            </a:r>
            <a:r>
              <a:rPr lang="en-AU" sz="1400" dirty="0" err="1">
                <a:latin typeface="Lucida Console" panose="020B0609040504020204" pitchFamily="49" charset="0"/>
              </a:rPr>
              <a:t>endl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2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 err="1">
                <a:latin typeface="Lucida Console" panose="020B0609040504020204" pitchFamily="49" charset="0"/>
              </a:rPr>
              <a:t>firstName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 and " </a:t>
            </a:r>
            <a:r>
              <a:rPr lang="en-AU" sz="1400" dirty="0">
                <a:latin typeface="Lucida Console" panose="020B0609040504020204" pitchFamily="49" charset="0"/>
              </a:rPr>
              <a:t>&lt;&lt; </a:t>
            </a:r>
            <a:r>
              <a:rPr lang="en-AU" sz="1400" dirty="0" err="1">
                <a:latin typeface="Lucida Console" panose="020B0609040504020204" pitchFamily="49" charset="0"/>
              </a:rPr>
              <a:t>secName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 are different." </a:t>
            </a:r>
            <a:r>
              <a:rPr lang="en-AU" sz="1400" dirty="0">
                <a:latin typeface="Lucida Console" panose="020B0609040504020204" pitchFamily="49" charset="0"/>
              </a:rPr>
              <a:t>&lt;&lt; </a:t>
            </a:r>
            <a:r>
              <a:rPr lang="en-AU" sz="1400" dirty="0" err="1">
                <a:latin typeface="Lucida Console" panose="020B0609040504020204" pitchFamily="49" charset="0"/>
              </a:rPr>
              <a:t>endl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sz="1400" dirty="0">
              <a:latin typeface="Lucida Console" panose="020B0609040504020204" pitchFamily="49" charset="0"/>
            </a:endParaRP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strcpy</a:t>
            </a:r>
            <a:r>
              <a:rPr lang="en-AU" sz="1400" dirty="0">
                <a:latin typeface="Lucida Console" panose="020B0609040504020204" pitchFamily="49" charset="0"/>
              </a:rPr>
              <a:t>(</a:t>
            </a:r>
            <a:r>
              <a:rPr lang="en-AU" sz="1400" dirty="0" err="1">
                <a:latin typeface="Lucida Console" panose="020B0609040504020204" pitchFamily="49" charset="0"/>
              </a:rPr>
              <a:t>firstName</a:t>
            </a:r>
            <a:r>
              <a:rPr lang="en-AU" sz="1400" dirty="0">
                <a:latin typeface="Lucida Console" panose="020B0609040504020204" pitchFamily="49" charset="0"/>
              </a:rPr>
              <a:t>,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"Danielle"</a:t>
            </a:r>
            <a:r>
              <a:rPr lang="en-AU" sz="1400" dirty="0">
                <a:latin typeface="Lucida Console" panose="020B0609040504020204" pitchFamily="49" charset="0"/>
              </a:rPr>
              <a:t>);</a:t>
            </a:r>
          </a:p>
          <a:p>
            <a:pPr lvl="1"/>
            <a:endParaRPr lang="en-AU" sz="1400" dirty="0">
              <a:latin typeface="Lucida Console" panose="020B0609040504020204" pitchFamily="49" charset="0"/>
            </a:endParaRPr>
          </a:p>
          <a:p>
            <a:pPr lvl="1"/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sz="1400" dirty="0">
                <a:latin typeface="Lucida Console" panose="020B0609040504020204" pitchFamily="49" charset="0"/>
              </a:rPr>
              <a:t> (</a:t>
            </a:r>
            <a:r>
              <a:rPr lang="en-AU" sz="1400" dirty="0" err="1">
                <a:latin typeface="Lucida Console" panose="020B0609040504020204" pitchFamily="49" charset="0"/>
              </a:rPr>
              <a:t>strcmp</a:t>
            </a:r>
            <a:r>
              <a:rPr lang="en-AU" sz="1400" dirty="0">
                <a:latin typeface="Lucida Console" panose="020B0609040504020204" pitchFamily="49" charset="0"/>
              </a:rPr>
              <a:t>(</a:t>
            </a:r>
            <a:r>
              <a:rPr lang="en-AU" sz="1400" dirty="0" err="1">
                <a:latin typeface="Lucida Console" panose="020B0609040504020204" pitchFamily="49" charset="0"/>
              </a:rPr>
              <a:t>firstName</a:t>
            </a:r>
            <a:r>
              <a:rPr lang="en-AU" sz="1400" dirty="0">
                <a:latin typeface="Lucida Console" panose="020B0609040504020204" pitchFamily="49" charset="0"/>
              </a:rPr>
              <a:t>, </a:t>
            </a:r>
            <a:r>
              <a:rPr lang="en-AU" sz="1400" dirty="0" err="1">
                <a:latin typeface="Lucida Console" panose="020B0609040504020204" pitchFamily="49" charset="0"/>
              </a:rPr>
              <a:t>secName</a:t>
            </a:r>
            <a:r>
              <a:rPr lang="en-AU" sz="1400" dirty="0" smtClean="0">
                <a:latin typeface="Lucida Console" panose="020B0609040504020204" pitchFamily="49" charset="0"/>
              </a:rPr>
              <a:t>) == 0)</a:t>
            </a:r>
            <a:endParaRPr lang="en-AU" sz="1400" dirty="0">
              <a:latin typeface="Lucida Console" panose="020B0609040504020204" pitchFamily="49" charset="0"/>
            </a:endParaRPr>
          </a:p>
          <a:p>
            <a:pPr lvl="2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 err="1">
                <a:latin typeface="Lucida Console" panose="020B0609040504020204" pitchFamily="49" charset="0"/>
              </a:rPr>
              <a:t>firstName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 and " </a:t>
            </a:r>
            <a:r>
              <a:rPr lang="en-AU" sz="1400" dirty="0">
                <a:latin typeface="Lucida Console" panose="020B0609040504020204" pitchFamily="49" charset="0"/>
              </a:rPr>
              <a:t>&lt;&lt; </a:t>
            </a:r>
            <a:r>
              <a:rPr lang="en-AU" sz="1400" dirty="0" err="1">
                <a:latin typeface="Lucida Console" panose="020B0609040504020204" pitchFamily="49" charset="0"/>
              </a:rPr>
              <a:t>secName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 are the same." </a:t>
            </a:r>
            <a:r>
              <a:rPr lang="en-AU" sz="1400" dirty="0">
                <a:latin typeface="Lucida Console" panose="020B0609040504020204" pitchFamily="49" charset="0"/>
              </a:rPr>
              <a:t>&lt;&lt; </a:t>
            </a:r>
            <a:r>
              <a:rPr lang="en-AU" sz="1400" dirty="0" err="1">
                <a:latin typeface="Lucida Console" panose="020B0609040504020204" pitchFamily="49" charset="0"/>
              </a:rPr>
              <a:t>endl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2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 err="1">
                <a:latin typeface="Lucida Console" panose="020B0609040504020204" pitchFamily="49" charset="0"/>
              </a:rPr>
              <a:t>firstName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 and " </a:t>
            </a:r>
            <a:r>
              <a:rPr lang="en-AU" sz="1400" dirty="0">
                <a:latin typeface="Lucida Console" panose="020B0609040504020204" pitchFamily="49" charset="0"/>
              </a:rPr>
              <a:t>&lt;&lt; </a:t>
            </a:r>
            <a:r>
              <a:rPr lang="en-AU" sz="1400" dirty="0" err="1">
                <a:latin typeface="Lucida Console" panose="020B0609040504020204" pitchFamily="49" charset="0"/>
              </a:rPr>
              <a:t>secName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 are different." </a:t>
            </a:r>
            <a:r>
              <a:rPr lang="en-AU" sz="1400" dirty="0">
                <a:latin typeface="Lucida Console" panose="020B0609040504020204" pitchFamily="49" charset="0"/>
              </a:rPr>
              <a:t>&lt;&lt; </a:t>
            </a:r>
            <a:r>
              <a:rPr lang="en-AU" sz="1400" dirty="0" err="1">
                <a:latin typeface="Lucida Console" panose="020B0609040504020204" pitchFamily="49" charset="0"/>
              </a:rPr>
              <a:t>endl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sz="1400" dirty="0">
              <a:latin typeface="Lucida Console" panose="020B0609040504020204" pitchFamily="49" charset="0"/>
            </a:endParaRP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system(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"pause"</a:t>
            </a:r>
            <a:r>
              <a:rPr lang="en-AU" sz="1400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400" dirty="0">
                <a:latin typeface="Lucida Console" panose="020B0609040504020204" pitchFamily="49" charset="0"/>
              </a:rPr>
              <a:t>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976" y="5740812"/>
            <a:ext cx="4647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Will output: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Mary and Mary are the same.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Danielle and Mary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4902696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 the Agenda…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Arrays including string class</a:t>
            </a:r>
          </a:p>
          <a:p>
            <a:r>
              <a:rPr lang="en-AU" dirty="0" smtClean="0"/>
              <a:t>Common errors with </a:t>
            </a:r>
            <a:r>
              <a:rPr lang="en-AU" dirty="0" smtClean="0"/>
              <a:t>arrays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9685476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String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Using character arrays to handle string data is a cumbersome process</a:t>
            </a:r>
          </a:p>
          <a:p>
            <a:pPr lvl="1"/>
            <a:r>
              <a:rPr lang="en-AU" dirty="0" smtClean="0"/>
              <a:t>Must be aware of the NULL character,</a:t>
            </a:r>
          </a:p>
          <a:p>
            <a:pPr lvl="1"/>
            <a:r>
              <a:rPr lang="en-AU" dirty="0" smtClean="0"/>
              <a:t>Must learn about special functions to assign and compare string values</a:t>
            </a:r>
          </a:p>
          <a:p>
            <a:pPr lvl="1"/>
            <a:r>
              <a:rPr lang="en-AU" dirty="0" smtClean="0"/>
              <a:t>Be wary of overrunning the end of the allotted area for the string</a:t>
            </a:r>
          </a:p>
          <a:p>
            <a:r>
              <a:rPr lang="en-AU" dirty="0" smtClean="0"/>
              <a:t>These problems are alleviated by using the string class</a:t>
            </a:r>
          </a:p>
          <a:p>
            <a:pPr lvl="1"/>
            <a:r>
              <a:rPr lang="en-AU" dirty="0" smtClean="0"/>
              <a:t>Built in C++ class that simplifies string handling</a:t>
            </a:r>
          </a:p>
          <a:p>
            <a:pPr lvl="1"/>
            <a:r>
              <a:rPr lang="en-AU" dirty="0" smtClean="0"/>
              <a:t>#include &lt;string&gt;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50816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String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= and == operators work as expected with strings</a:t>
            </a:r>
          </a:p>
          <a:p>
            <a:r>
              <a:rPr lang="en-AU" dirty="0" smtClean="0"/>
              <a:t>Using the string class has another benefit</a:t>
            </a:r>
          </a:p>
          <a:p>
            <a:pPr lvl="1"/>
            <a:r>
              <a:rPr lang="en-AU" dirty="0" smtClean="0"/>
              <a:t>More memory locations are assigned as needed for long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6235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String Class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980728"/>
            <a:ext cx="873508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#include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#include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&lt;string&gt;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std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 </a:t>
            </a:r>
            <a:r>
              <a:rPr lang="en-AU" dirty="0" smtClean="0">
                <a:latin typeface="Lucida Console" panose="020B0609040504020204" pitchFamily="49" charset="0"/>
              </a:rPr>
              <a:t>name1 = “Mary”;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 </a:t>
            </a:r>
            <a:r>
              <a:rPr lang="en-AU" dirty="0" smtClean="0">
                <a:latin typeface="Lucida Console" panose="020B0609040504020204" pitchFamily="49" charset="0"/>
              </a:rPr>
              <a:t>name2 = “Diane”;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“Names are </a:t>
            </a:r>
            <a:r>
              <a:rPr lang="en-AU" dirty="0" smtClean="0">
                <a:latin typeface="Lucida Console" panose="020B0609040504020204" pitchFamily="49" charset="0"/>
              </a:rPr>
              <a:t>“ &lt;&lt; name1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and “</a:t>
            </a:r>
            <a:r>
              <a:rPr lang="en-AU" dirty="0" smtClean="0">
                <a:latin typeface="Lucida Console" panose="020B0609040504020204" pitchFamily="49" charset="0"/>
              </a:rPr>
              <a:t> &lt;&lt; name2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name1 = “</a:t>
            </a:r>
            <a:r>
              <a:rPr lang="en-AU" dirty="0" err="1" smtClean="0">
                <a:latin typeface="Lucida Console" panose="020B0609040504020204" pitchFamily="49" charset="0"/>
              </a:rPr>
              <a:t>Annabellelouisejane</a:t>
            </a:r>
            <a:r>
              <a:rPr lang="en-AU" dirty="0" smtClean="0">
                <a:latin typeface="Lucida Console" panose="020B0609040504020204" pitchFamily="49" charset="0"/>
              </a:rPr>
              <a:t>”;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“Names are “ </a:t>
            </a:r>
            <a:r>
              <a:rPr lang="en-AU" dirty="0" smtClean="0">
                <a:latin typeface="Lucida Console" panose="020B0609040504020204" pitchFamily="49" charset="0"/>
              </a:rPr>
              <a:t>&lt;&lt; name1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and “ </a:t>
            </a:r>
            <a:r>
              <a:rPr lang="en-AU" dirty="0" smtClean="0">
                <a:latin typeface="Lucida Console" panose="020B0609040504020204" pitchFamily="49" charset="0"/>
              </a:rPr>
              <a:t>&lt;&lt; name2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system(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2949" y="5782042"/>
            <a:ext cx="5623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Will output: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Names are Mary and Diane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Names are </a:t>
            </a:r>
            <a:r>
              <a:rPr lang="en-AU" dirty="0" err="1" smtClean="0">
                <a:latin typeface="Lucida Console" panose="020B0609040504020204" pitchFamily="49" charset="0"/>
              </a:rPr>
              <a:t>Annabellelouisejane</a:t>
            </a:r>
            <a:r>
              <a:rPr lang="en-AU" dirty="0" smtClean="0">
                <a:latin typeface="Lucida Console" panose="020B0609040504020204" pitchFamily="49" charset="0"/>
              </a:rPr>
              <a:t> and Diane</a:t>
            </a:r>
            <a:endParaRPr lang="en-A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411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Obtaining String Input via Console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can’t simply use </a:t>
            </a:r>
            <a:r>
              <a:rPr lang="en-AU" dirty="0" err="1" smtClean="0"/>
              <a:t>cin</a:t>
            </a:r>
            <a:r>
              <a:rPr lang="en-AU" dirty="0" smtClean="0"/>
              <a:t> to read a line of text</a:t>
            </a:r>
          </a:p>
          <a:p>
            <a:pPr marL="914400" lvl="2" indent="0">
              <a:buNone/>
            </a:pPr>
            <a:r>
              <a:rPr lang="en-AU" dirty="0" err="1" smtClean="0"/>
              <a:t>ie</a:t>
            </a:r>
            <a:r>
              <a:rPr lang="en-AU" dirty="0" smtClean="0"/>
              <a:t>, </a:t>
            </a:r>
            <a:r>
              <a:rPr lang="en-AU" dirty="0" err="1" smtClean="0"/>
              <a:t>cin</a:t>
            </a:r>
            <a:r>
              <a:rPr lang="en-AU" dirty="0" smtClean="0"/>
              <a:t> &gt;&gt; </a:t>
            </a:r>
            <a:r>
              <a:rPr lang="en-AU" dirty="0" err="1" smtClean="0"/>
              <a:t>myVar</a:t>
            </a:r>
            <a:r>
              <a:rPr lang="en-AU" dirty="0" smtClean="0"/>
              <a:t>;</a:t>
            </a:r>
          </a:p>
          <a:p>
            <a:pPr lvl="2"/>
            <a:r>
              <a:rPr lang="en-AU" dirty="0" err="1" smtClean="0"/>
              <a:t>cin</a:t>
            </a:r>
            <a:r>
              <a:rPr lang="en-AU" dirty="0" smtClean="0"/>
              <a:t> used with the stream extractor operator (&gt;&gt;) reads characters until the first white-space character is reached</a:t>
            </a:r>
          </a:p>
          <a:p>
            <a:r>
              <a:rPr lang="en-AU" dirty="0" smtClean="0"/>
              <a:t>Use </a:t>
            </a:r>
            <a:r>
              <a:rPr lang="en-AU" dirty="0" err="1" smtClean="0"/>
              <a:t>cin</a:t>
            </a:r>
            <a:r>
              <a:rPr lang="en-AU" dirty="0" smtClean="0"/>
              <a:t> </a:t>
            </a:r>
            <a:r>
              <a:rPr lang="en-AU" dirty="0" err="1" smtClean="0"/>
              <a:t>getline</a:t>
            </a:r>
            <a:r>
              <a:rPr lang="en-AU" dirty="0" smtClean="0"/>
              <a:t> (when you have #include &lt;string&gt;) to read a line of text from the user</a:t>
            </a:r>
            <a:endParaRPr lang="en-AU" dirty="0"/>
          </a:p>
          <a:p>
            <a:pPr marL="914400" lvl="2" indent="0">
              <a:buNone/>
            </a:pPr>
            <a:r>
              <a:rPr lang="en-AU" dirty="0" err="1" smtClean="0"/>
              <a:t>ie</a:t>
            </a:r>
            <a:r>
              <a:rPr lang="en-AU" dirty="0" smtClean="0"/>
              <a:t>, </a:t>
            </a:r>
            <a:r>
              <a:rPr lang="en-AU" dirty="0" err="1" smtClean="0"/>
              <a:t>getline</a:t>
            </a:r>
            <a:r>
              <a:rPr lang="en-AU" dirty="0" smtClean="0"/>
              <a:t>(</a:t>
            </a:r>
            <a:r>
              <a:rPr lang="en-AU" dirty="0" err="1" smtClean="0"/>
              <a:t>cin</a:t>
            </a:r>
            <a:r>
              <a:rPr lang="en-AU" dirty="0" smtClean="0"/>
              <a:t>, </a:t>
            </a:r>
            <a:r>
              <a:rPr lang="en-AU" dirty="0" err="1" smtClean="0"/>
              <a:t>myVar</a:t>
            </a:r>
            <a:r>
              <a:rPr lang="en-AU" dirty="0" smtClean="0"/>
              <a:t>, ‘\n’);</a:t>
            </a:r>
          </a:p>
        </p:txBody>
      </p:sp>
    </p:spTree>
    <p:extLst>
      <p:ext uri="{BB962C8B-B14F-4D97-AF65-F5344CB8AC3E}">
        <p14:creationId xmlns:p14="http://schemas.microsoft.com/office/powerpoint/2010/main" val="375858731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String Manipulation 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03833"/>
          </a:xfrm>
        </p:spPr>
        <p:txBody>
          <a:bodyPr/>
          <a:lstStyle/>
          <a:p>
            <a:r>
              <a:rPr lang="en-AU" dirty="0" smtClean="0"/>
              <a:t>Examples of what can be done with 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1916832"/>
            <a:ext cx="5623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dirty="0" smtClean="0">
                <a:latin typeface="Lucida Console" panose="020B0609040504020204" pitchFamily="49" charset="0"/>
              </a:rPr>
              <a:t> string1;</a:t>
            </a:r>
          </a:p>
          <a:p>
            <a:r>
              <a:rPr lang="en-AU" dirty="0" err="1" smtClean="0">
                <a:latin typeface="Lucida Console" panose="020B0609040504020204" pitchFamily="49" charset="0"/>
              </a:rPr>
              <a:t>getline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cin</a:t>
            </a:r>
            <a:r>
              <a:rPr lang="en-AU" dirty="0" smtClean="0">
                <a:latin typeface="Lucida Console" panose="020B0609040504020204" pitchFamily="49" charset="0"/>
              </a:rPr>
              <a:t>, string1,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‘\n’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endParaRPr lang="en-AU" dirty="0" smtClean="0">
              <a:latin typeface="Lucida Console" panose="020B0609040504020204" pitchFamily="49" charset="0"/>
            </a:endParaRP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dirty="0" smtClean="0">
                <a:latin typeface="Lucida Console" panose="020B0609040504020204" pitchFamily="49" charset="0"/>
              </a:rPr>
              <a:t> string1 =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“This is”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dirty="0" smtClean="0">
                <a:latin typeface="Lucida Console" panose="020B0609040504020204" pitchFamily="49" charset="0"/>
              </a:rPr>
              <a:t> string2 =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“what a string class”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dirty="0" smtClean="0">
                <a:latin typeface="Lucida Console" panose="020B0609040504020204" pitchFamily="49" charset="0"/>
              </a:rPr>
              <a:t> string3 = string1 + string2;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string3 += “can do.”;</a:t>
            </a:r>
            <a:endParaRPr lang="en-A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4573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String Comparisons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583953"/>
          </a:xfrm>
        </p:spPr>
        <p:txBody>
          <a:bodyPr/>
          <a:lstStyle/>
          <a:p>
            <a:r>
              <a:rPr lang="en-AU" dirty="0" smtClean="0"/>
              <a:t>String comparisons act exactly as you would expect, it will check using the == if two strings are identical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185740"/>
            <a:ext cx="5806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dirty="0" smtClean="0">
                <a:latin typeface="Lucida Console" panose="020B0609040504020204" pitchFamily="49" charset="0"/>
              </a:rPr>
              <a:t> password;</a:t>
            </a:r>
          </a:p>
          <a:p>
            <a:r>
              <a:rPr lang="en-AU" dirty="0" err="1" smtClean="0">
                <a:latin typeface="Lucida Console" panose="020B0609040504020204" pitchFamily="49" charset="0"/>
              </a:rPr>
              <a:t>getline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cin</a:t>
            </a:r>
            <a:r>
              <a:rPr lang="en-AU" dirty="0" smtClean="0">
                <a:latin typeface="Lucida Console" panose="020B0609040504020204" pitchFamily="49" charset="0"/>
              </a:rPr>
              <a:t>, password,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‘\n’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AU" dirty="0" smtClean="0">
                <a:latin typeface="Lucida Console" panose="020B0609040504020204" pitchFamily="49" charset="0"/>
              </a:rPr>
              <a:t> (password ==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</a:t>
            </a:r>
            <a:r>
              <a:rPr lang="en-AU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xyzzy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”</a:t>
            </a:r>
            <a:r>
              <a:rPr lang="en-AU" dirty="0" smtClean="0">
                <a:latin typeface="Lucida Console" panose="020B0609040504020204" pitchFamily="49" charset="0"/>
              </a:rPr>
              <a:t>) 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“Access allowed”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else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“Access not allowed” </a:t>
            </a:r>
            <a:r>
              <a:rPr lang="en-AU" dirty="0" smtClean="0">
                <a:latin typeface="Lucida Console" panose="020B0609040504020204" pitchFamily="49" charset="0"/>
              </a:rPr>
              <a:t>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067247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String Length and Accessing Individual Elements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088009"/>
          </a:xfrm>
        </p:spPr>
        <p:txBody>
          <a:bodyPr/>
          <a:lstStyle/>
          <a:p>
            <a:r>
              <a:rPr lang="en-AU" dirty="0" smtClean="0"/>
              <a:t>To take the length of a string, you can use either the length or size function, which are members of the string class, and which return the number of characters in a string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695884"/>
            <a:ext cx="6460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aString</a:t>
            </a:r>
            <a:r>
              <a:rPr lang="en-AU" dirty="0" smtClean="0">
                <a:latin typeface="Lucida Console" panose="020B0609040504020204" pitchFamily="49" charset="0"/>
              </a:rPr>
              <a:t> =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“ten chars.”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length = </a:t>
            </a:r>
            <a:r>
              <a:rPr lang="en-AU" dirty="0" err="1" smtClean="0">
                <a:latin typeface="Lucida Console" panose="020B0609040504020204" pitchFamily="49" charset="0"/>
              </a:rPr>
              <a:t>aString.length</a:t>
            </a:r>
            <a:r>
              <a:rPr lang="en-AU" dirty="0" smtClean="0">
                <a:latin typeface="Lucida Console" panose="020B0609040504020204" pitchFamily="49" charset="0"/>
              </a:rPr>
              <a:t>(); </a:t>
            </a:r>
            <a:r>
              <a:rPr lang="en-AU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or .size();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dirty="0" smtClean="0">
                <a:latin typeface="Lucida Console" panose="020B0609040504020204" pitchFamily="49" charset="0"/>
              </a:rPr>
              <a:t> (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i</a:t>
            </a:r>
            <a:r>
              <a:rPr lang="en-AU" dirty="0" smtClean="0">
                <a:latin typeface="Lucida Console" panose="020B0609040504020204" pitchFamily="49" charset="0"/>
              </a:rPr>
              <a:t> = 0; </a:t>
            </a:r>
            <a:r>
              <a:rPr lang="en-AU" dirty="0" err="1" smtClean="0">
                <a:latin typeface="Lucida Console" panose="020B0609040504020204" pitchFamily="49" charset="0"/>
              </a:rPr>
              <a:t>i</a:t>
            </a:r>
            <a:r>
              <a:rPr lang="en-AU" dirty="0" smtClean="0">
                <a:latin typeface="Lucida Console" panose="020B0609040504020204" pitchFamily="49" charset="0"/>
              </a:rPr>
              <a:t> &lt; length; </a:t>
            </a:r>
            <a:r>
              <a:rPr lang="en-AU" dirty="0" err="1" smtClean="0">
                <a:latin typeface="Lucida Console" panose="020B0609040504020204" pitchFamily="49" charset="0"/>
              </a:rPr>
              <a:t>i</a:t>
            </a:r>
            <a:r>
              <a:rPr lang="en-AU" dirty="0" smtClean="0">
                <a:latin typeface="Lucida Console" panose="020B0609040504020204" pitchFamily="49" charset="0"/>
              </a:rPr>
              <a:t>++)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aString</a:t>
            </a:r>
            <a:r>
              <a:rPr lang="en-AU" dirty="0" smtClean="0">
                <a:latin typeface="Lucida Console" panose="020B0609040504020204" pitchFamily="49" charset="0"/>
              </a:rPr>
              <a:t>[</a:t>
            </a:r>
            <a:r>
              <a:rPr lang="en-AU" dirty="0" err="1" smtClean="0">
                <a:latin typeface="Lucida Console" panose="020B0609040504020204" pitchFamily="49" charset="0"/>
              </a:rPr>
              <a:t>i</a:t>
            </a:r>
            <a:r>
              <a:rPr lang="en-AU" dirty="0" smtClean="0">
                <a:latin typeface="Lucida Console" panose="020B0609040504020204" pitchFamily="49" charset="0"/>
              </a:rPr>
              <a:t>];</a:t>
            </a:r>
            <a:endParaRPr lang="en-A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3092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Searching and Substrings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String class supports simple searching and substring retrieval using the functions</a:t>
            </a:r>
          </a:p>
          <a:p>
            <a:pPr lvl="1"/>
            <a:r>
              <a:rPr lang="en-AU" sz="2200" dirty="0" smtClean="0">
                <a:latin typeface="Lucida Console" panose="020B0609040504020204" pitchFamily="49" charset="0"/>
              </a:rPr>
              <a:t>int find(string pattern, int position)</a:t>
            </a:r>
          </a:p>
          <a:p>
            <a:pPr lvl="2"/>
            <a:r>
              <a:rPr lang="en-AU" dirty="0" smtClean="0"/>
              <a:t>Takes a string and position and begins searching the string from the given position for the first occurrence of the given string</a:t>
            </a:r>
          </a:p>
          <a:p>
            <a:pPr lvl="2"/>
            <a:r>
              <a:rPr lang="en-AU" dirty="0" smtClean="0"/>
              <a:t>Returns the position of the first occurrence of the string, or a special value, string::</a:t>
            </a:r>
            <a:r>
              <a:rPr lang="en-AU" dirty="0" err="1" smtClean="0"/>
              <a:t>npos</a:t>
            </a:r>
            <a:r>
              <a:rPr lang="en-AU" dirty="0" smtClean="0"/>
              <a:t>, that indicates it did not find the substring</a:t>
            </a:r>
          </a:p>
          <a:p>
            <a:pPr lvl="3"/>
            <a:r>
              <a:rPr lang="en-AU" dirty="0" err="1" smtClean="0"/>
              <a:t>npos</a:t>
            </a:r>
            <a:r>
              <a:rPr lang="en-AU" dirty="0" smtClean="0"/>
              <a:t> is a static </a:t>
            </a:r>
            <a:r>
              <a:rPr lang="en-AU" dirty="0" err="1" smtClean="0"/>
              <a:t>const</a:t>
            </a:r>
            <a:r>
              <a:rPr lang="en-AU" dirty="0" smtClean="0"/>
              <a:t> </a:t>
            </a:r>
            <a:r>
              <a:rPr lang="en-AU" dirty="0" err="1" smtClean="0"/>
              <a:t>size_t</a:t>
            </a:r>
            <a:r>
              <a:rPr lang="en-AU" dirty="0" smtClean="0"/>
              <a:t> </a:t>
            </a:r>
            <a:r>
              <a:rPr lang="en-AU" dirty="0" err="1" smtClean="0"/>
              <a:t>npos</a:t>
            </a:r>
            <a:r>
              <a:rPr lang="en-AU" dirty="0" smtClean="0"/>
              <a:t> = -1, used to indicate no matches</a:t>
            </a:r>
          </a:p>
          <a:p>
            <a:pPr lvl="1"/>
            <a:r>
              <a:rPr lang="en-AU" sz="2200" dirty="0" err="1" smtClean="0">
                <a:latin typeface="Lucida Console" panose="020B0609040504020204" pitchFamily="49" charset="0"/>
              </a:rPr>
              <a:t>rfind</a:t>
            </a:r>
            <a:r>
              <a:rPr lang="en-AU" sz="2200" dirty="0" smtClean="0">
                <a:latin typeface="Lucida Console" panose="020B0609040504020204" pitchFamily="49" charset="0"/>
              </a:rPr>
              <a:t>()</a:t>
            </a:r>
          </a:p>
          <a:p>
            <a:pPr lvl="2"/>
            <a:r>
              <a:rPr lang="en-AU" dirty="0" smtClean="0"/>
              <a:t>Exactly as find() but starts at the end and looks backwards</a:t>
            </a:r>
          </a:p>
          <a:p>
            <a:pPr lvl="1"/>
            <a:r>
              <a:rPr lang="en-AU" sz="2200" dirty="0" smtClean="0">
                <a:latin typeface="Lucida Console" panose="020B0609040504020204" pitchFamily="49" charset="0"/>
              </a:rPr>
              <a:t>string </a:t>
            </a:r>
            <a:r>
              <a:rPr lang="en-AU" sz="2200" dirty="0" err="1" smtClean="0">
                <a:latin typeface="Lucida Console" panose="020B0609040504020204" pitchFamily="49" charset="0"/>
              </a:rPr>
              <a:t>aString.substr</a:t>
            </a:r>
            <a:r>
              <a:rPr lang="en-AU" sz="2200" dirty="0" smtClean="0">
                <a:latin typeface="Lucida Console" panose="020B0609040504020204" pitchFamily="49" charset="0"/>
              </a:rPr>
              <a:t>(0,20)</a:t>
            </a:r>
            <a:endParaRPr lang="en-AU" dirty="0" smtClean="0">
              <a:latin typeface="Lucida Console" panose="020B0609040504020204" pitchFamily="49" charset="0"/>
            </a:endParaRPr>
          </a:p>
          <a:p>
            <a:pPr lvl="2"/>
            <a:r>
              <a:rPr lang="en-AU" dirty="0"/>
              <a:t>R</a:t>
            </a:r>
            <a:r>
              <a:rPr lang="en-AU" dirty="0" smtClean="0"/>
              <a:t>eturns a substring of </a:t>
            </a:r>
            <a:r>
              <a:rPr lang="en-AU" dirty="0" err="1" smtClean="0"/>
              <a:t>aString</a:t>
            </a:r>
            <a:r>
              <a:rPr lang="en-AU" dirty="0" smtClean="0"/>
              <a:t> starting from char 0 to char 20</a:t>
            </a:r>
          </a:p>
        </p:txBody>
      </p:sp>
    </p:spTree>
    <p:extLst>
      <p:ext uri="{BB962C8B-B14F-4D97-AF65-F5344CB8AC3E}">
        <p14:creationId xmlns:p14="http://schemas.microsoft.com/office/powerpoint/2010/main" val="140817418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Modifying Strings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016001"/>
          </a:xfrm>
        </p:spPr>
        <p:txBody>
          <a:bodyPr/>
          <a:lstStyle/>
          <a:p>
            <a:r>
              <a:rPr lang="en-AU" dirty="0" smtClean="0"/>
              <a:t>You can erase and insert strings or portions of strings using the commands</a:t>
            </a:r>
          </a:p>
          <a:p>
            <a:pPr lvl="1"/>
            <a:r>
              <a:rPr lang="en-AU" sz="2000" dirty="0" smtClean="0">
                <a:latin typeface="Lucida Console" panose="020B0609040504020204" pitchFamily="49" charset="0"/>
              </a:rPr>
              <a:t>.erase(start, end);</a:t>
            </a:r>
          </a:p>
          <a:p>
            <a:pPr lvl="1"/>
            <a:r>
              <a:rPr lang="en-AU" sz="2000" dirty="0" smtClean="0">
                <a:latin typeface="Lucida Console" panose="020B0609040504020204" pitchFamily="49" charset="0"/>
              </a:rPr>
              <a:t>.insert(start, string);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68313" y="3617788"/>
            <a:ext cx="79175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aString</a:t>
            </a:r>
            <a:r>
              <a:rPr lang="en-AU" sz="1400" dirty="0" smtClean="0">
                <a:latin typeface="Lucida Console" panose="020B0609040504020204" pitchFamily="49" charset="0"/>
              </a:rPr>
              <a:t> =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“Hello World”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endParaRPr lang="en-AU" sz="1400" dirty="0" smtClean="0">
              <a:latin typeface="Lucida Console" panose="020B0609040504020204" pitchFamily="49" charset="0"/>
            </a:endParaRPr>
          </a:p>
          <a:p>
            <a:r>
              <a:rPr lang="en-AU" sz="1400" dirty="0" err="1" smtClean="0">
                <a:latin typeface="Lucida Console" panose="020B0609040504020204" pitchFamily="49" charset="0"/>
              </a:rPr>
              <a:t>aString.erase</a:t>
            </a:r>
            <a:r>
              <a:rPr lang="en-AU" sz="1400" dirty="0" smtClean="0">
                <a:latin typeface="Lucida Console" panose="020B0609040504020204" pitchFamily="49" charset="0"/>
              </a:rPr>
              <a:t>(0,6); </a:t>
            </a:r>
          </a:p>
          <a:p>
            <a:r>
              <a:rPr lang="en-AU" sz="1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The above removes substring starting at char 0 to 6 which is “Hello “</a:t>
            </a:r>
          </a:p>
          <a:p>
            <a:endParaRPr lang="en-AU" sz="1400" dirty="0" smtClean="0">
              <a:latin typeface="Lucida Console" panose="020B0609040504020204" pitchFamily="49" charset="0"/>
            </a:endParaRPr>
          </a:p>
          <a:p>
            <a:r>
              <a:rPr lang="en-AU" sz="1400" dirty="0" err="1" smtClean="0">
                <a:latin typeface="Lucida Console" panose="020B0609040504020204" pitchFamily="49" charset="0"/>
              </a:rPr>
              <a:t>aString.insert</a:t>
            </a:r>
            <a:r>
              <a:rPr lang="en-AU" sz="1400" dirty="0" smtClean="0">
                <a:latin typeface="Lucida Console" panose="020B0609040504020204" pitchFamily="49" charset="0"/>
              </a:rPr>
              <a:t>(0,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“Hello “</a:t>
            </a:r>
            <a:r>
              <a:rPr lang="en-AU" sz="14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AU" sz="1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The above inserts “Hello “ at the beginning of the string</a:t>
            </a:r>
            <a:endParaRPr lang="en-AU" sz="1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9787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011363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An array is a composite data type that consists of: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 type </a:t>
            </a:r>
            <a:r>
              <a:rPr lang="en-AU" dirty="0" err="1" smtClean="0"/>
              <a:t>specifier</a:t>
            </a:r>
            <a:r>
              <a:rPr lang="en-AU" dirty="0" smtClean="0"/>
              <a:t>,</a:t>
            </a:r>
          </a:p>
          <a:p>
            <a:pPr lvl="1"/>
            <a:r>
              <a:rPr lang="en-AU" dirty="0" smtClean="0"/>
              <a:t>an identifier, and</a:t>
            </a:r>
          </a:p>
          <a:p>
            <a:pPr lvl="1"/>
            <a:r>
              <a:rPr lang="en-AU" dirty="0" smtClean="0"/>
              <a:t>a dimension (subscript)</a:t>
            </a:r>
          </a:p>
          <a:p>
            <a:pPr lvl="2"/>
            <a:r>
              <a:rPr lang="en-AU" dirty="0" smtClean="0"/>
              <a:t>Example: </a:t>
            </a:r>
            <a:r>
              <a:rPr lang="en-AU" sz="2000" dirty="0" smtClean="0">
                <a:latin typeface="Lucida Console" panose="020B0609040504020204" pitchFamily="49" charset="0"/>
              </a:rPr>
              <a:t>double </a:t>
            </a:r>
            <a:r>
              <a:rPr lang="en-AU" sz="2000" dirty="0" err="1" smtClean="0">
                <a:latin typeface="Lucida Console" panose="020B0609040504020204" pitchFamily="49" charset="0"/>
              </a:rPr>
              <a:t>moneyCollected</a:t>
            </a:r>
            <a:r>
              <a:rPr lang="en-AU" sz="2000" dirty="0" smtClean="0">
                <a:latin typeface="Lucida Console" panose="020B0609040504020204" pitchFamily="49" charset="0"/>
              </a:rPr>
              <a:t>[5];</a:t>
            </a:r>
          </a:p>
          <a:p>
            <a:r>
              <a:rPr lang="en-AU" dirty="0" smtClean="0"/>
              <a:t>Arrays define an ordered, homogenous sequence of data of a constant length</a:t>
            </a:r>
          </a:p>
          <a:p>
            <a:r>
              <a:rPr lang="en-AU" dirty="0" smtClean="0"/>
              <a:t>Subscript is an integer or integer expression</a:t>
            </a:r>
          </a:p>
          <a:p>
            <a:r>
              <a:rPr lang="en-AU" dirty="0" smtClean="0"/>
              <a:t>The compiler reserves the required amount of space when the program is compiled</a:t>
            </a:r>
          </a:p>
        </p:txBody>
      </p:sp>
    </p:spTree>
    <p:extLst>
      <p:ext uri="{BB962C8B-B14F-4D97-AF65-F5344CB8AC3E}">
        <p14:creationId xmlns:p14="http://schemas.microsoft.com/office/powerpoint/2010/main" val="3407445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Declaring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Declaring an Array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Alternative declarations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865" y="1946706"/>
            <a:ext cx="2137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int rent[4];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rent[0] = 250;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rent[1] = 375;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rent[2] = 460;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rent[3] = 600;</a:t>
            </a:r>
            <a:endParaRPr lang="en-AU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865" y="4365104"/>
            <a:ext cx="5065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int rent[4] = {250, 375, 460, 600};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int rent[] = {250, 375, 460, 600};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int rent[4] = {250, 375};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int rent[3] = {250, 375, 460, 600};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int rent[4] = {0};</a:t>
            </a:r>
            <a:endParaRPr lang="en-AU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4365104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rent[2] &amp; rent[3]</a:t>
            </a:r>
          </a:p>
          <a:p>
            <a:r>
              <a:rPr lang="en-AU" dirty="0" smtClean="0"/>
              <a:t>are set to 0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172912" y="519610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Syntax error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8390" y="60212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All elements are 0</a:t>
            </a:r>
            <a:endParaRPr lang="en-AU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229100" y="4688270"/>
            <a:ext cx="1927076" cy="41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9715" y="5380767"/>
            <a:ext cx="6331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118770" y="5733256"/>
            <a:ext cx="389620" cy="472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537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Array Values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access specific array value use [X] after the variable name where X is an integer</a:t>
            </a:r>
          </a:p>
          <a:p>
            <a:pPr lvl="1"/>
            <a:r>
              <a:rPr lang="en-AU" dirty="0" smtClean="0"/>
              <a:t>Example: </a:t>
            </a:r>
          </a:p>
          <a:p>
            <a:pPr marL="914400" lvl="2" indent="0">
              <a:buNone/>
            </a:pPr>
            <a:r>
              <a:rPr lang="en-AU" sz="1800" dirty="0" err="1" smtClean="0">
                <a:latin typeface="Lucida Console" panose="020B0609040504020204" pitchFamily="49" charset="0"/>
              </a:rPr>
              <a:t>myIntArray</a:t>
            </a:r>
            <a:r>
              <a:rPr lang="en-AU" sz="1800" dirty="0" smtClean="0">
                <a:latin typeface="Lucida Console" panose="020B0609040504020204" pitchFamily="49" charset="0"/>
              </a:rPr>
              <a:t>[1] = 0</a:t>
            </a:r>
          </a:p>
          <a:p>
            <a:pPr marL="914400" lvl="2" indent="0">
              <a:buNone/>
            </a:pPr>
            <a:r>
              <a:rPr lang="en-AU" sz="1800" dirty="0" err="1" smtClean="0">
                <a:latin typeface="Lucida Console" panose="020B0609040504020204" pitchFamily="49" charset="0"/>
              </a:rPr>
              <a:t>cout</a:t>
            </a:r>
            <a:r>
              <a:rPr lang="en-AU" sz="1800" dirty="0" smtClean="0">
                <a:latin typeface="Lucida Console" panose="020B0609040504020204" pitchFamily="49" charset="0"/>
              </a:rPr>
              <a:t> &lt;&lt; </a:t>
            </a:r>
            <a:r>
              <a:rPr lang="en-AU" sz="1800" dirty="0" err="1" smtClean="0">
                <a:latin typeface="Lucida Console" panose="020B0609040504020204" pitchFamily="49" charset="0"/>
              </a:rPr>
              <a:t>myIntArray</a:t>
            </a:r>
            <a:r>
              <a:rPr lang="en-AU" sz="1800" dirty="0" smtClean="0">
                <a:latin typeface="Lucida Console" panose="020B0609040504020204" pitchFamily="49" charset="0"/>
              </a:rPr>
              <a:t>[1];</a:t>
            </a:r>
          </a:p>
          <a:p>
            <a:r>
              <a:rPr lang="en-AU" dirty="0" smtClean="0"/>
              <a:t>You can also use a constant as a subscript for an array</a:t>
            </a:r>
          </a:p>
          <a:p>
            <a:pPr lvl="1"/>
            <a:r>
              <a:rPr lang="en-AU" dirty="0" smtClean="0"/>
              <a:t>Example:</a:t>
            </a:r>
          </a:p>
          <a:p>
            <a:pPr marL="914400" lvl="2" indent="0">
              <a:buNone/>
            </a:pPr>
            <a:r>
              <a:rPr lang="en-AU" dirty="0" err="1" smtClean="0"/>
              <a:t>const</a:t>
            </a:r>
            <a:r>
              <a:rPr lang="en-AU" dirty="0" smtClean="0"/>
              <a:t> int SIZE = 4;</a:t>
            </a:r>
          </a:p>
          <a:p>
            <a:pPr marL="914400" lvl="2" indent="0">
              <a:buNone/>
            </a:pPr>
            <a:r>
              <a:rPr lang="en-AU" dirty="0" smtClean="0"/>
              <a:t>int </a:t>
            </a:r>
            <a:r>
              <a:rPr lang="en-AU" dirty="0" err="1" smtClean="0"/>
              <a:t>myIntArray</a:t>
            </a:r>
            <a:r>
              <a:rPr lang="en-AU" dirty="0" smtClean="0"/>
              <a:t>[SIZE] = {0, 1, 2, 3};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18796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Part of an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When you want to access a single array element use a subscript ([X]) that indicates the position of the value you want to access</a:t>
            </a:r>
          </a:p>
          <a:p>
            <a:r>
              <a:rPr lang="en-AU" dirty="0" smtClean="0"/>
              <a:t>When you want to access </a:t>
            </a:r>
            <a:r>
              <a:rPr lang="en-AU" dirty="0" smtClean="0"/>
              <a:t>multiple elements, use a loop…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7490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Parallel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583953"/>
          </a:xfrm>
        </p:spPr>
        <p:txBody>
          <a:bodyPr/>
          <a:lstStyle/>
          <a:p>
            <a:r>
              <a:rPr lang="en-AU" dirty="0" smtClean="0"/>
              <a:t>Parallels arrays are corresponding arrays in which values in the same relative locations are logically related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12502" y="2780928"/>
            <a:ext cx="829906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#include 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6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std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6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const</a:t>
            </a:r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int</a:t>
            </a:r>
            <a:r>
              <a:rPr lang="en-AU" sz="1600" dirty="0" smtClean="0">
                <a:latin typeface="Lucida Console" panose="020B0609040504020204" pitchFamily="49" charset="0"/>
              </a:rPr>
              <a:t> NUM_PARTS = 4;</a:t>
            </a:r>
          </a:p>
          <a:p>
            <a:pPr lvl="1"/>
            <a:r>
              <a:rPr lang="en-AU" sz="16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partSize</a:t>
            </a:r>
            <a:r>
              <a:rPr lang="en-AU" sz="1600" dirty="0" smtClean="0">
                <a:latin typeface="Lucida Console" panose="020B0609040504020204" pitchFamily="49" charset="0"/>
              </a:rPr>
              <a:t>[NUM_PARTS</a:t>
            </a:r>
            <a:r>
              <a:rPr lang="en-AU" sz="1600" dirty="0" smtClean="0">
                <a:latin typeface="Lucida Console" panose="020B0609040504020204" pitchFamily="49" charset="0"/>
              </a:rPr>
              <a:t>] = </a:t>
            </a:r>
            <a:r>
              <a:rPr lang="en-AU" sz="1600" dirty="0" smtClean="0">
                <a:latin typeface="Lucida Console" panose="020B0609040504020204" pitchFamily="49" charset="0"/>
              </a:rPr>
              <a:t>{10, 20, 30, 40};</a:t>
            </a:r>
            <a:endParaRPr lang="en-AU" sz="16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partPrice</a:t>
            </a:r>
            <a:r>
              <a:rPr lang="en-AU" sz="1600" dirty="0" smtClean="0">
                <a:latin typeface="Lucida Console" panose="020B0609040504020204" pitchFamily="49" charset="0"/>
              </a:rPr>
              <a:t>[NUM_PARTS] = {1.29, 2.45, 5.99, </a:t>
            </a:r>
            <a:r>
              <a:rPr lang="en-AU" sz="1600" dirty="0" smtClean="0">
                <a:latin typeface="Lucida Console" panose="020B0609040504020204" pitchFamily="49" charset="0"/>
              </a:rPr>
              <a:t>10.42</a:t>
            </a:r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neededPart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smtClean="0">
                <a:latin typeface="Lucida Console" panose="020B0609040504020204" pitchFamily="49" charset="0"/>
              </a:rPr>
              <a:t>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“which part do you want (0 to “ </a:t>
            </a:r>
            <a:r>
              <a:rPr lang="en-AU" sz="1600" dirty="0" smtClean="0">
                <a:latin typeface="Lucida Console" panose="020B0609040504020204" pitchFamily="49" charset="0"/>
              </a:rPr>
              <a:t>&lt;&lt;NUM_PARTS-1 &lt;&lt;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“):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cin</a:t>
            </a:r>
            <a:r>
              <a:rPr lang="en-AU" sz="1600" dirty="0" smtClean="0">
                <a:latin typeface="Lucida Console" panose="020B0609040504020204" pitchFamily="49" charset="0"/>
              </a:rPr>
              <a:t> &gt;&gt; </a:t>
            </a:r>
            <a:r>
              <a:rPr lang="en-AU" sz="1600" dirty="0" err="1" smtClean="0">
                <a:latin typeface="Lucida Console" panose="020B0609040504020204" pitchFamily="49" charset="0"/>
              </a:rPr>
              <a:t>neededPart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“The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size is</a:t>
            </a:r>
            <a:r>
              <a:rPr lang="en-AU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: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”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>
                <a:latin typeface="Lucida Console" panose="020B0609040504020204" pitchFamily="49" charset="0"/>
              </a:rPr>
              <a:t>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partSize</a:t>
            </a:r>
            <a:r>
              <a:rPr lang="en-AU" sz="1600" dirty="0" smtClean="0">
                <a:latin typeface="Lucida Console" panose="020B0609040504020204" pitchFamily="49" charset="0"/>
              </a:rPr>
              <a:t>[</a:t>
            </a:r>
            <a:r>
              <a:rPr lang="en-AU" sz="1600" dirty="0" err="1" smtClean="0">
                <a:latin typeface="Lucida Console" panose="020B0609040504020204" pitchFamily="49" charset="0"/>
              </a:rPr>
              <a:t>neededPart</a:t>
            </a:r>
            <a:r>
              <a:rPr lang="en-AU" sz="1600" dirty="0" smtClean="0">
                <a:latin typeface="Lucida Console" panose="020B0609040504020204" pitchFamily="49" charset="0"/>
              </a:rPr>
              <a:t>] </a:t>
            </a:r>
            <a:r>
              <a:rPr lang="en-AU" sz="1600" dirty="0">
                <a:latin typeface="Lucida Console" panose="020B0609040504020204" pitchFamily="49" charset="0"/>
              </a:rPr>
              <a:t>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  <a:endParaRPr lang="en-AU" sz="16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smtClean="0">
                <a:latin typeface="Lucida Console" panose="020B0609040504020204" pitchFamily="49" charset="0"/>
              </a:rPr>
              <a:t>&lt;&lt;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“The price is: $”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partPrice</a:t>
            </a:r>
            <a:r>
              <a:rPr lang="en-AU" sz="1600" dirty="0" smtClean="0">
                <a:latin typeface="Lucida Console" panose="020B0609040504020204" pitchFamily="49" charset="0"/>
              </a:rPr>
              <a:t>[</a:t>
            </a:r>
            <a:r>
              <a:rPr lang="en-AU" sz="1600" dirty="0" err="1" smtClean="0">
                <a:latin typeface="Lucida Console" panose="020B0609040504020204" pitchFamily="49" charset="0"/>
              </a:rPr>
              <a:t>neededPart</a:t>
            </a:r>
            <a:r>
              <a:rPr lang="en-AU" sz="1600" dirty="0" smtClean="0">
                <a:latin typeface="Lucida Console" panose="020B0609040504020204" pitchFamily="49" charset="0"/>
              </a:rPr>
              <a:t>] </a:t>
            </a:r>
            <a:r>
              <a:rPr lang="en-AU" sz="1600" dirty="0" smtClean="0">
                <a:latin typeface="Lucida Console" panose="020B0609040504020204" pitchFamily="49" charset="0"/>
              </a:rPr>
              <a:t>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system(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sz="16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6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600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9833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Arrays of Structure Objects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Just as you can create arrays of simple types such as int and double, you can create arrays of structure objects</a:t>
            </a:r>
          </a:p>
          <a:p>
            <a:r>
              <a:rPr lang="en-AU" dirty="0" smtClean="0"/>
              <a:t>Create an object array the same way you create any other array, using:</a:t>
            </a:r>
          </a:p>
          <a:p>
            <a:pPr lvl="1"/>
            <a:r>
              <a:rPr lang="en-AU" dirty="0" smtClean="0"/>
              <a:t>The type name</a:t>
            </a:r>
          </a:p>
          <a:p>
            <a:pPr lvl="1"/>
            <a:r>
              <a:rPr lang="en-AU" dirty="0" smtClean="0"/>
              <a:t>The array name</a:t>
            </a:r>
          </a:p>
          <a:p>
            <a:pPr lvl="1"/>
            <a:r>
              <a:rPr lang="en-AU" dirty="0" smtClean="0"/>
              <a:t>The dimension (subscript)</a:t>
            </a:r>
          </a:p>
          <a:p>
            <a:pPr lvl="1"/>
            <a:r>
              <a:rPr lang="en-AU" dirty="0" smtClean="0"/>
              <a:t>Example:</a:t>
            </a:r>
          </a:p>
          <a:p>
            <a:pPr marL="914400" lvl="2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Person students[NUM_STUDENTS];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253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Two-Dimensional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A one-dimensional or single-dimensional array can be pictured as a column of values</a:t>
            </a:r>
          </a:p>
          <a:p>
            <a:pPr lvl="1"/>
            <a:r>
              <a:rPr lang="en-AU" dirty="0" smtClean="0"/>
              <a:t>Elements are accessed using a single subscript</a:t>
            </a:r>
          </a:p>
          <a:p>
            <a:r>
              <a:rPr lang="en-AU" dirty="0" smtClean="0"/>
              <a:t>Two-dimensional arrays have two or more columns of values</a:t>
            </a:r>
          </a:p>
          <a:p>
            <a:pPr lvl="1"/>
            <a:r>
              <a:rPr lang="en-AU" dirty="0" smtClean="0"/>
              <a:t>Often called a matrix or table</a:t>
            </a:r>
          </a:p>
          <a:p>
            <a:r>
              <a:rPr lang="en-AU" dirty="0" smtClean="0"/>
              <a:t>Examples</a:t>
            </a:r>
          </a:p>
          <a:p>
            <a:pPr lvl="1"/>
            <a:r>
              <a:rPr lang="en-AU" dirty="0" smtClean="0"/>
              <a:t>int </a:t>
            </a:r>
            <a:r>
              <a:rPr lang="en-AU" dirty="0" err="1" smtClean="0"/>
              <a:t>someValues</a:t>
            </a:r>
            <a:r>
              <a:rPr lang="en-AU" dirty="0" smtClean="0"/>
              <a:t>[3][4];</a:t>
            </a:r>
          </a:p>
          <a:p>
            <a:pPr lvl="1"/>
            <a:r>
              <a:rPr lang="en-AU" dirty="0" smtClean="0"/>
              <a:t>int </a:t>
            </a:r>
            <a:r>
              <a:rPr lang="en-AU" dirty="0" err="1" smtClean="0"/>
              <a:t>someValues</a:t>
            </a:r>
            <a:r>
              <a:rPr lang="en-AU" dirty="0" smtClean="0"/>
              <a:t>[3][4] = { {1,2,3,4}, {5,6,7,8}, {9,10,11,12} };</a:t>
            </a:r>
          </a:p>
          <a:p>
            <a:pPr lvl="1"/>
            <a:r>
              <a:rPr lang="en-AU" dirty="0" smtClean="0"/>
              <a:t>In the example the values of certain locations are:</a:t>
            </a:r>
          </a:p>
          <a:p>
            <a:pPr lvl="2"/>
            <a:r>
              <a:rPr lang="en-AU" dirty="0" err="1" smtClean="0"/>
              <a:t>someValues</a:t>
            </a:r>
            <a:r>
              <a:rPr lang="en-AU" dirty="0" smtClean="0"/>
              <a:t>[0][0] is 1</a:t>
            </a:r>
          </a:p>
          <a:p>
            <a:pPr lvl="2"/>
            <a:r>
              <a:rPr lang="en-AU" dirty="0" err="1" smtClean="0"/>
              <a:t>someValues</a:t>
            </a:r>
            <a:r>
              <a:rPr lang="en-AU" dirty="0" smtClean="0"/>
              <a:t>[0][1] is 2</a:t>
            </a:r>
          </a:p>
          <a:p>
            <a:pPr lvl="2"/>
            <a:r>
              <a:rPr lang="en-AU" dirty="0" err="1" smtClean="0"/>
              <a:t>someValues</a:t>
            </a:r>
            <a:r>
              <a:rPr lang="en-AU" dirty="0" smtClean="0"/>
              <a:t>[2][3] is 12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86381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1976</Words>
  <Application>Microsoft Office PowerPoint</Application>
  <PresentationFormat>On-screen Show (4:3)</PresentationFormat>
  <Paragraphs>317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Arial Narrow</vt:lpstr>
      <vt:lpstr>Calibri</vt:lpstr>
      <vt:lpstr>Calibri Light</vt:lpstr>
      <vt:lpstr>Lucida Console</vt:lpstr>
      <vt:lpstr>Default Design</vt:lpstr>
      <vt:lpstr>CSP2104 Object-Oriented Programming in C++</vt:lpstr>
      <vt:lpstr>On the Agenda…</vt:lpstr>
      <vt:lpstr>Understanding Arrays</vt:lpstr>
      <vt:lpstr>Declaring Arrays</vt:lpstr>
      <vt:lpstr>Using Array Values</vt:lpstr>
      <vt:lpstr>Using Part of an Array</vt:lpstr>
      <vt:lpstr>Using Parallel Arrays</vt:lpstr>
      <vt:lpstr>Creating Arrays of Structure Objects</vt:lpstr>
      <vt:lpstr>Using Two-Dimensional Arrays</vt:lpstr>
      <vt:lpstr>Matrix References</vt:lpstr>
      <vt:lpstr>Common Pitfalls</vt:lpstr>
      <vt:lpstr>Using Character Array Strings</vt:lpstr>
      <vt:lpstr>Strings Created as Arrays of Characters</vt:lpstr>
      <vt:lpstr>Pitfalls – String-Handling Using Character Arrays</vt:lpstr>
      <vt:lpstr>Pitfall – Trying to Input a String Value Including Whitespace</vt:lpstr>
      <vt:lpstr>Pitfall – Trying to Input a String Value Including Whitespace</vt:lpstr>
      <vt:lpstr>Pitfalls – String-Handling Using Character Arrays</vt:lpstr>
      <vt:lpstr>Pitfalls – String-Handling Using Character Arrays</vt:lpstr>
      <vt:lpstr>Pitfalls – String-Handling Using Character Arrays</vt:lpstr>
      <vt:lpstr>The String Class</vt:lpstr>
      <vt:lpstr>The String Class</vt:lpstr>
      <vt:lpstr>The String Class</vt:lpstr>
      <vt:lpstr>Obtaining String Input via Console</vt:lpstr>
      <vt:lpstr>String Manipulation Examples</vt:lpstr>
      <vt:lpstr>String Comparisons</vt:lpstr>
      <vt:lpstr>String Length and Accessing Individual Elements</vt:lpstr>
      <vt:lpstr>Searching and Substrings</vt:lpstr>
      <vt:lpstr>Modifying Strings</vt:lpstr>
      <vt:lpstr>PowerPoint Presentation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5 - Understanding Arrays, Strings and Pointers</dc:title>
  <dc:creator>Jovin Sveinbjornsson</dc:creator>
  <cp:keywords>CSP2104</cp:keywords>
  <cp:lastModifiedBy>Martin MASEK</cp:lastModifiedBy>
  <cp:revision>61</cp:revision>
  <dcterms:created xsi:type="dcterms:W3CDTF">2009-09-07T06:19:36Z</dcterms:created>
  <dcterms:modified xsi:type="dcterms:W3CDTF">2017-02-27T23:30:53Z</dcterms:modified>
</cp:coreProperties>
</file>