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259" r:id="rId3"/>
    <p:sldId id="260" r:id="rId4"/>
    <p:sldId id="261" r:id="rId5"/>
    <p:sldId id="262" r:id="rId6"/>
    <p:sldId id="263" r:id="rId7"/>
    <p:sldId id="264" r:id="rId8"/>
    <p:sldId id="265" r:id="rId9"/>
    <p:sldId id="266" r:id="rId10"/>
    <p:sldId id="267" r:id="rId11"/>
    <p:sldId id="312" r:id="rId12"/>
    <p:sldId id="313" r:id="rId13"/>
    <p:sldId id="314" r:id="rId14"/>
    <p:sldId id="273" r:id="rId15"/>
    <p:sldId id="305" r:id="rId16"/>
    <p:sldId id="306" r:id="rId17"/>
    <p:sldId id="307" r:id="rId18"/>
    <p:sldId id="276" r:id="rId19"/>
    <p:sldId id="315" r:id="rId20"/>
    <p:sldId id="278" r:id="rId21"/>
    <p:sldId id="279" r:id="rId22"/>
    <p:sldId id="283" r:id="rId23"/>
    <p:sldId id="286" r:id="rId24"/>
    <p:sldId id="287" r:id="rId25"/>
    <p:sldId id="288" r:id="rId26"/>
    <p:sldId id="311" r:id="rId27"/>
    <p:sldId id="289" r:id="rId28"/>
    <p:sldId id="290" r:id="rId29"/>
    <p:sldId id="291" r:id="rId30"/>
    <p:sldId id="293" r:id="rId31"/>
    <p:sldId id="294" r:id="rId32"/>
    <p:sldId id="295" r:id="rId33"/>
    <p:sldId id="296" r:id="rId34"/>
    <p:sldId id="297" r:id="rId35"/>
    <p:sldId id="298" r:id="rId36"/>
    <p:sldId id="299" r:id="rId37"/>
    <p:sldId id="302" r:id="rId38"/>
    <p:sldId id="303" r:id="rId39"/>
    <p:sldId id="304" r:id="rId40"/>
    <p:sldId id="308" r:id="rId41"/>
    <p:sldId id="309" r:id="rId42"/>
    <p:sldId id="310" r:id="rId43"/>
    <p:sldId id="300" r:id="rId44"/>
    <p:sldId id="301" r:id="rId4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9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A83D6-AB8E-4793-8DBC-AB7D6B7761AE}" type="datetimeFigureOut">
              <a:rPr lang="en-US" smtClean="0"/>
              <a:t>27-Aug-14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ABFAA-E90D-4418-BFE2-C44860FC809C}" type="slidenum">
              <a:rPr lang="en-US" smtClean="0"/>
              <a:t>‹#›</a:t>
            </a:fld>
            <a:endParaRPr lang="en-US"/>
          </a:p>
        </p:txBody>
      </p:sp>
    </p:spTree>
    <p:extLst>
      <p:ext uri="{BB962C8B-B14F-4D97-AF65-F5344CB8AC3E}">
        <p14:creationId xmlns:p14="http://schemas.microsoft.com/office/powerpoint/2010/main" val="292298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7F4A18-1D8E-4434-8DE3-B993F8BBF640}" type="slidenum">
              <a:rPr lang="en-AU" smtClean="0"/>
              <a:pPr/>
              <a:t>2</a:t>
            </a:fld>
            <a:endParaRPr lang="en-AU"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AU"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spy with my little eye: the use of CCTV in schools and the impact on privacy</a:t>
            </a:r>
            <a:r>
              <a:rPr lang="en-US" baseline="0" dirty="0" smtClean="0"/>
              <a:t> </a:t>
            </a:r>
            <a:r>
              <a:rPr lang="en-US" dirty="0" smtClean="0"/>
              <a:t>By </a:t>
            </a:r>
            <a:r>
              <a:rPr lang="en-US" dirty="0" err="1" smtClean="0"/>
              <a:t>Emmeline</a:t>
            </a:r>
            <a:r>
              <a:rPr lang="en-US" dirty="0" smtClean="0"/>
              <a:t> Taylor</a:t>
            </a:r>
            <a:endParaRPr lang="en-AU" dirty="0"/>
          </a:p>
        </p:txBody>
      </p:sp>
      <p:sp>
        <p:nvSpPr>
          <p:cNvPr id="4" name="Slide Number Placeholder 3"/>
          <p:cNvSpPr>
            <a:spLocks noGrp="1"/>
          </p:cNvSpPr>
          <p:nvPr>
            <p:ph type="sldNum" sz="quarter" idx="10"/>
          </p:nvPr>
        </p:nvSpPr>
        <p:spPr/>
        <p:txBody>
          <a:bodyPr/>
          <a:lstStyle/>
          <a:p>
            <a:fld id="{BA2ABFAA-E90D-4418-BFE2-C44860FC809C}" type="slidenum">
              <a:rPr lang="en-US" smtClean="0"/>
              <a:t>25</a:t>
            </a:fld>
            <a:endParaRPr lang="en-US"/>
          </a:p>
        </p:txBody>
      </p:sp>
    </p:spTree>
    <p:extLst>
      <p:ext uri="{BB962C8B-B14F-4D97-AF65-F5344CB8AC3E}">
        <p14:creationId xmlns:p14="http://schemas.microsoft.com/office/powerpoint/2010/main" val="305531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Secure and Privacy Sensitive Surveillance by Sven Fleck and Wolfgang </a:t>
            </a:r>
            <a:r>
              <a:rPr lang="en-US" dirty="0" err="1" smtClean="0"/>
              <a:t>Straber</a:t>
            </a:r>
            <a:r>
              <a:rPr lang="en-US" dirty="0" smtClean="0"/>
              <a:t>. 2010</a:t>
            </a:r>
            <a:endParaRPr lang="en-AU" dirty="0"/>
          </a:p>
        </p:txBody>
      </p:sp>
      <p:sp>
        <p:nvSpPr>
          <p:cNvPr id="4" name="Slide Number Placeholder 3"/>
          <p:cNvSpPr>
            <a:spLocks noGrp="1"/>
          </p:cNvSpPr>
          <p:nvPr>
            <p:ph type="sldNum" sz="quarter" idx="10"/>
          </p:nvPr>
        </p:nvSpPr>
        <p:spPr/>
        <p:txBody>
          <a:bodyPr/>
          <a:lstStyle/>
          <a:p>
            <a:fld id="{BA2ABFAA-E90D-4418-BFE2-C44860FC809C}" type="slidenum">
              <a:rPr lang="en-US" smtClean="0"/>
              <a:t>26</a:t>
            </a:fld>
            <a:endParaRPr lang="en-US"/>
          </a:p>
        </p:txBody>
      </p:sp>
    </p:spTree>
    <p:extLst>
      <p:ext uri="{BB962C8B-B14F-4D97-AF65-F5344CB8AC3E}">
        <p14:creationId xmlns:p14="http://schemas.microsoft.com/office/powerpoint/2010/main" val="120559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http://www.ibtimes.com/invasion-privacy-rfid-tracking-kids-school-buses-privacy-advocates-concerned-attendance-management</a:t>
            </a:r>
            <a:endParaRPr lang="en-AU" dirty="0"/>
          </a:p>
        </p:txBody>
      </p:sp>
      <p:sp>
        <p:nvSpPr>
          <p:cNvPr id="4" name="Slide Number Placeholder 3"/>
          <p:cNvSpPr>
            <a:spLocks noGrp="1"/>
          </p:cNvSpPr>
          <p:nvPr>
            <p:ph type="sldNum" sz="quarter" idx="10"/>
          </p:nvPr>
        </p:nvSpPr>
        <p:spPr/>
        <p:txBody>
          <a:bodyPr/>
          <a:lstStyle/>
          <a:p>
            <a:fld id="{BA2ABFAA-E90D-4418-BFE2-C44860FC809C}" type="slidenum">
              <a:rPr lang="en-US" smtClean="0"/>
              <a:t>31</a:t>
            </a:fld>
            <a:endParaRPr lang="en-US"/>
          </a:p>
        </p:txBody>
      </p:sp>
    </p:spTree>
    <p:extLst>
      <p:ext uri="{BB962C8B-B14F-4D97-AF65-F5344CB8AC3E}">
        <p14:creationId xmlns:p14="http://schemas.microsoft.com/office/powerpoint/2010/main" val="271711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4" name="Rectangle 10"/>
          <p:cNvSpPr>
            <a:spLocks noChangeArrowheads="1"/>
          </p:cNvSpPr>
          <p:nvPr userDrawn="1"/>
        </p:nvSpPr>
        <p:spPr bwMode="auto">
          <a:xfrm>
            <a:off x="0" y="736600"/>
            <a:ext cx="9144000" cy="1079500"/>
          </a:xfrm>
          <a:prstGeom prst="rect">
            <a:avLst/>
          </a:prstGeom>
          <a:solidFill>
            <a:srgbClr val="004B85"/>
          </a:solidFill>
          <a:ln w="9525">
            <a:noFill/>
            <a:miter lim="800000"/>
            <a:headEnd/>
            <a:tailEnd/>
          </a:ln>
          <a:effectLst/>
        </p:spPr>
        <p:txBody>
          <a:bodyPr wrap="none" anchor="ctr"/>
          <a:lstStyle/>
          <a:p>
            <a:endParaRPr lang="en-US"/>
          </a:p>
        </p:txBody>
      </p:sp>
      <p:sp>
        <p:nvSpPr>
          <p:cNvPr id="1028"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descr="ECU_AUS_logo_C"/>
          <p:cNvPicPr>
            <a:picLocks noChangeAspect="1" noChangeArrowheads="1"/>
          </p:cNvPicPr>
          <p:nvPr userDrawn="1"/>
        </p:nvPicPr>
        <p:blipFill>
          <a:blip r:embed="rId13"/>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userDrawn="1"/>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pPr>
            <a:r>
              <a:rPr lang="en-AU" sz="1200" dirty="0" smtClean="0">
                <a:solidFill>
                  <a:srgbClr val="666666"/>
                </a:solidFill>
                <a:latin typeface="Arial Narrow" pitchFamily="-65" charset="0"/>
              </a:rPr>
              <a:t>School of Computer and Security Science</a:t>
            </a:r>
            <a:endParaRPr lang="en-AU" sz="1200" dirty="0">
              <a:solidFill>
                <a:srgbClr val="666666"/>
              </a:solidFill>
              <a:latin typeface="Arial Narrow" pitchFamily="-65" charset="0"/>
            </a:endParaRPr>
          </a:p>
        </p:txBody>
      </p:sp>
      <p:sp>
        <p:nvSpPr>
          <p:cNvPr id="1043" name="Text Box 19"/>
          <p:cNvSpPr txBox="1">
            <a:spLocks noChangeArrowheads="1"/>
          </p:cNvSpPr>
          <p:nvPr userDrawn="1"/>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pPr>
            <a:r>
              <a:rPr lang="en-AU" sz="1600" b="1">
                <a:solidFill>
                  <a:srgbClr val="666666"/>
                </a:solidFill>
                <a:latin typeface="Arial Narrow" pitchFamily="-65" charset="0"/>
              </a:rPr>
              <a:t>Edith Cowan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0" fontAlgn="base" hangingPunct="0">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fontAlgn="base">
        <a:spcBef>
          <a:spcPct val="0"/>
        </a:spcBef>
        <a:spcAft>
          <a:spcPct val="0"/>
        </a:spcAft>
        <a:defRPr sz="4400">
          <a:solidFill>
            <a:schemeClr val="bg1"/>
          </a:solidFill>
          <a:latin typeface="Arial" pitchFamily="-65" charset="0"/>
        </a:defRPr>
      </a:lvl6pPr>
      <a:lvl7pPr marL="914400" algn="r" rtl="0" fontAlgn="base">
        <a:spcBef>
          <a:spcPct val="0"/>
        </a:spcBef>
        <a:spcAft>
          <a:spcPct val="0"/>
        </a:spcAft>
        <a:defRPr sz="4400">
          <a:solidFill>
            <a:schemeClr val="bg1"/>
          </a:solidFill>
          <a:latin typeface="Arial" pitchFamily="-65" charset="0"/>
        </a:defRPr>
      </a:lvl7pPr>
      <a:lvl8pPr marL="1371600" algn="r" rtl="0" fontAlgn="base">
        <a:spcBef>
          <a:spcPct val="0"/>
        </a:spcBef>
        <a:spcAft>
          <a:spcPct val="0"/>
        </a:spcAft>
        <a:defRPr sz="4400">
          <a:solidFill>
            <a:schemeClr val="bg1"/>
          </a:solidFill>
          <a:latin typeface="Arial" pitchFamily="-65" charset="0"/>
        </a:defRPr>
      </a:lvl8pPr>
      <a:lvl9pPr marL="1828800" algn="r" rtl="0" fontAlgn="base">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actionbioscience.org/genomic/hloda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infosecisland.com/blogview/9829-One-in-Five-Facebook-Applications-Contain-Malwar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lektrojohn.github.com/creep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549275"/>
            <a:ext cx="7772400" cy="1470025"/>
          </a:xfrm>
        </p:spPr>
        <p:txBody>
          <a:bodyPr/>
          <a:lstStyle/>
          <a:p>
            <a:pPr eaLnBrk="1" hangingPunct="1"/>
            <a:r>
              <a:rPr lang="en-AU" smtClean="0"/>
              <a:t>Privacy in the Digital Age</a:t>
            </a:r>
          </a:p>
        </p:txBody>
      </p:sp>
      <p:sp>
        <p:nvSpPr>
          <p:cNvPr id="2051" name="Rectangle 3"/>
          <p:cNvSpPr>
            <a:spLocks noGrp="1" noChangeArrowheads="1"/>
          </p:cNvSpPr>
          <p:nvPr>
            <p:ph type="subTitle" idx="1"/>
          </p:nvPr>
        </p:nvSpPr>
        <p:spPr>
          <a:xfrm>
            <a:off x="468313" y="2552700"/>
            <a:ext cx="6400800" cy="1752600"/>
          </a:xfrm>
        </p:spPr>
        <p:txBody>
          <a:bodyPr/>
          <a:lstStyle/>
          <a:p>
            <a:pPr eaLnBrk="1" hangingPunct="1"/>
            <a:r>
              <a:rPr lang="en-AU" smtClean="0"/>
              <a:t>Computer Security</a:t>
            </a:r>
          </a:p>
        </p:txBody>
      </p:sp>
      <p:pic>
        <p:nvPicPr>
          <p:cNvPr id="2052" name="Picture 5" descr="PE02773_"/>
          <p:cNvPicPr>
            <a:picLocks noChangeAspect="1" noChangeArrowheads="1"/>
          </p:cNvPicPr>
          <p:nvPr/>
        </p:nvPicPr>
        <p:blipFill>
          <a:blip r:embed="rId2"/>
          <a:srcRect/>
          <a:stretch>
            <a:fillRect/>
          </a:stretch>
        </p:blipFill>
        <p:spPr bwMode="auto">
          <a:xfrm>
            <a:off x="5867400" y="3284538"/>
            <a:ext cx="3097213" cy="1344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AU" smtClean="0"/>
              <a:t>However…</a:t>
            </a:r>
          </a:p>
        </p:txBody>
      </p:sp>
      <p:sp>
        <p:nvSpPr>
          <p:cNvPr id="11267" name="Rectangle 3"/>
          <p:cNvSpPr>
            <a:spLocks noGrp="1" noChangeArrowheads="1"/>
          </p:cNvSpPr>
          <p:nvPr>
            <p:ph type="body" idx="1"/>
          </p:nvPr>
        </p:nvSpPr>
        <p:spPr/>
        <p:txBody>
          <a:bodyPr/>
          <a:lstStyle/>
          <a:p>
            <a:pPr eaLnBrk="1" hangingPunct="1"/>
            <a:r>
              <a:rPr lang="en-AU" smtClean="0"/>
              <a:t>Privacy is more than just about preventing identity theft</a:t>
            </a:r>
          </a:p>
          <a:p>
            <a:pPr eaLnBrk="1" hangingPunct="1"/>
            <a:r>
              <a:rPr lang="en-AU" smtClean="0"/>
              <a:t>As stated earlier privacy is also about</a:t>
            </a:r>
          </a:p>
          <a:p>
            <a:pPr lvl="1" eaLnBrk="1" hangingPunct="1"/>
            <a:r>
              <a:rPr lang="en-AU" smtClean="0"/>
              <a:t>Self possession and personal integrity</a:t>
            </a:r>
          </a:p>
          <a:p>
            <a:pPr eaLnBrk="1" hangingPunct="1"/>
            <a:r>
              <a:rPr lang="en-AU" smtClean="0"/>
              <a:t>Should we view this in terms of </a:t>
            </a:r>
          </a:p>
          <a:p>
            <a:pPr lvl="1" eaLnBrk="1" hangingPunct="1"/>
            <a:r>
              <a:rPr lang="en-AU" smtClean="0"/>
              <a:t>“why should I care, I have nothing to hide”? or</a:t>
            </a:r>
          </a:p>
          <a:p>
            <a:pPr lvl="1" eaLnBrk="1" hangingPunct="1"/>
            <a:r>
              <a:rPr lang="en-AU" smtClean="0"/>
              <a:t>“why should anybody know these things about me…why should it be any of their business”?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AU" dirty="0"/>
          </a:p>
        </p:txBody>
      </p:sp>
      <p:sp>
        <p:nvSpPr>
          <p:cNvPr id="3" name="Content Placeholder 2"/>
          <p:cNvSpPr>
            <a:spLocks noGrp="1"/>
          </p:cNvSpPr>
          <p:nvPr>
            <p:ph idx="1"/>
          </p:nvPr>
        </p:nvSpPr>
        <p:spPr/>
        <p:txBody>
          <a:bodyPr/>
          <a:lstStyle/>
          <a:p>
            <a:r>
              <a:rPr lang="en-US" dirty="0" smtClean="0"/>
              <a:t>Online tracking devices/programs…</a:t>
            </a:r>
          </a:p>
          <a:p>
            <a:pPr lvl="1"/>
            <a:r>
              <a:rPr lang="en-US" dirty="0" smtClean="0"/>
              <a:t>May not be malicious/detectable my AV software</a:t>
            </a:r>
          </a:p>
          <a:p>
            <a:pPr lvl="1"/>
            <a:r>
              <a:rPr lang="en-US" dirty="0" smtClean="0"/>
              <a:t>Can help with logging into sites</a:t>
            </a:r>
          </a:p>
          <a:p>
            <a:pPr lvl="1"/>
            <a:r>
              <a:rPr lang="en-US" dirty="0" smtClean="0"/>
              <a:t>Can send back information on pages you visit</a:t>
            </a:r>
          </a:p>
          <a:p>
            <a:pPr lvl="1"/>
            <a:r>
              <a:rPr lang="en-US" dirty="0" smtClean="0"/>
              <a:t>Capture information on your searches</a:t>
            </a:r>
          </a:p>
          <a:p>
            <a:pPr lvl="1"/>
            <a:r>
              <a:rPr lang="en-US" dirty="0" smtClean="0"/>
              <a:t>Your location</a:t>
            </a:r>
          </a:p>
          <a:p>
            <a:pPr lvl="1"/>
            <a:endParaRPr lang="en-AU" dirty="0"/>
          </a:p>
        </p:txBody>
      </p:sp>
    </p:spTree>
    <p:extLst>
      <p:ext uri="{BB962C8B-B14F-4D97-AF65-F5344CB8AC3E}">
        <p14:creationId xmlns:p14="http://schemas.microsoft.com/office/powerpoint/2010/main" val="159766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companies love big data</a:t>
            </a:r>
            <a:endParaRPr lang="en-AU" dirty="0"/>
          </a:p>
        </p:txBody>
      </p:sp>
      <p:sp>
        <p:nvSpPr>
          <p:cNvPr id="3" name="Content Placeholder 2"/>
          <p:cNvSpPr>
            <a:spLocks noGrp="1"/>
          </p:cNvSpPr>
          <p:nvPr>
            <p:ph idx="1"/>
          </p:nvPr>
        </p:nvSpPr>
        <p:spPr/>
        <p:txBody>
          <a:bodyPr/>
          <a:lstStyle/>
          <a:p>
            <a:r>
              <a:rPr lang="en-US" dirty="0" smtClean="0"/>
              <a:t>Provides information on spending patterns</a:t>
            </a:r>
          </a:p>
          <a:p>
            <a:r>
              <a:rPr lang="en-US" dirty="0" smtClean="0"/>
              <a:t>Your online behavior</a:t>
            </a:r>
          </a:p>
          <a:p>
            <a:r>
              <a:rPr lang="en-US" dirty="0" smtClean="0"/>
              <a:t>Allows marketing companies to explicitly target you</a:t>
            </a:r>
          </a:p>
          <a:p>
            <a:endParaRPr lang="en-US" dirty="0"/>
          </a:p>
          <a:p>
            <a:r>
              <a:rPr lang="en-US" dirty="0" smtClean="0"/>
              <a:t>Google scans email to help it target specific ads to its users</a:t>
            </a:r>
            <a:endParaRPr lang="en-AU" dirty="0"/>
          </a:p>
        </p:txBody>
      </p:sp>
    </p:spTree>
    <p:extLst>
      <p:ext uri="{BB962C8B-B14F-4D97-AF65-F5344CB8AC3E}">
        <p14:creationId xmlns:p14="http://schemas.microsoft.com/office/powerpoint/2010/main" val="411837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profilers</a:t>
            </a:r>
            <a:endParaRPr lang="en-AU" dirty="0"/>
          </a:p>
        </p:txBody>
      </p:sp>
      <p:sp>
        <p:nvSpPr>
          <p:cNvPr id="3" name="Content Placeholder 2"/>
          <p:cNvSpPr>
            <a:spLocks noGrp="1"/>
          </p:cNvSpPr>
          <p:nvPr>
            <p:ph idx="1"/>
          </p:nvPr>
        </p:nvSpPr>
        <p:spPr/>
        <p:txBody>
          <a:bodyPr/>
          <a:lstStyle/>
          <a:p>
            <a:r>
              <a:rPr lang="en-US" dirty="0" smtClean="0"/>
              <a:t>Acxiom the largest online profiler has ~500 million profiles of people worldwide</a:t>
            </a:r>
          </a:p>
          <a:p>
            <a:r>
              <a:rPr lang="en-US" dirty="0" smtClean="0"/>
              <a:t>Acxiom has data on 75% of Australian adults</a:t>
            </a:r>
          </a:p>
          <a:p>
            <a:r>
              <a:rPr lang="en-US" dirty="0" smtClean="0"/>
              <a:t>Acxiom collects data on Australians from…</a:t>
            </a:r>
          </a:p>
          <a:p>
            <a:pPr lvl="1"/>
            <a:r>
              <a:rPr lang="en-US" dirty="0" smtClean="0"/>
              <a:t>The public domain</a:t>
            </a:r>
          </a:p>
          <a:p>
            <a:pPr lvl="1"/>
            <a:r>
              <a:rPr lang="en-US" dirty="0" smtClean="0"/>
              <a:t>Surveys</a:t>
            </a:r>
          </a:p>
          <a:p>
            <a:pPr lvl="1"/>
            <a:r>
              <a:rPr lang="en-US" dirty="0" smtClean="0"/>
              <a:t>Third parties</a:t>
            </a:r>
            <a:endParaRPr lang="en-AU" dirty="0"/>
          </a:p>
        </p:txBody>
      </p:sp>
    </p:spTree>
    <p:extLst>
      <p:ext uri="{BB962C8B-B14F-4D97-AF65-F5344CB8AC3E}">
        <p14:creationId xmlns:p14="http://schemas.microsoft.com/office/powerpoint/2010/main" val="247353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dirty="0" smtClean="0"/>
              <a:t>Cookies</a:t>
            </a:r>
          </a:p>
        </p:txBody>
      </p:sp>
      <p:sp>
        <p:nvSpPr>
          <p:cNvPr id="5" name="Content Placeholder 4"/>
          <p:cNvSpPr>
            <a:spLocks noGrp="1"/>
          </p:cNvSpPr>
          <p:nvPr>
            <p:ph idx="1"/>
          </p:nvPr>
        </p:nvSpPr>
        <p:spPr/>
        <p:txBody>
          <a:bodyPr/>
          <a:lstStyle/>
          <a:p>
            <a:pPr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Cookies are a small bit of information stored on a computer associated with a server</a:t>
            </a:r>
          </a:p>
          <a:p>
            <a:pPr lvl="1"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When a website is accessed, the server may store data as a cookie</a:t>
            </a:r>
          </a:p>
          <a:p>
            <a:pPr lvl="1"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Every time you revisit that server, the cookie is re-sent</a:t>
            </a:r>
          </a:p>
          <a:p>
            <a:pPr lvl="1"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Effectively used to hold state information over sessions</a:t>
            </a:r>
          </a:p>
          <a:p>
            <a:pPr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Cookies can hold sensitive information</a:t>
            </a:r>
          </a:p>
          <a:p>
            <a:pPr lvl="1"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This includes passwords, credit card information, social security number, etc.</a:t>
            </a:r>
          </a:p>
          <a:p>
            <a:pPr lvl="1"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Almost every large website uses cookies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Cookies stored on your computer can be controlled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Cookies can be accessed by non-legitimate servers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Many sites require that you enable cookies to use the site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You should clear your cookies on a regular basis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Cookies expire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The expiration is set by the sites' session by default, which is chosen by the server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This means that cookies will  probably stick around for a while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Banner Advertisements</a:t>
            </a:r>
            <a:endParaRPr lang="en-US" dirty="0"/>
          </a:p>
        </p:txBody>
      </p:sp>
      <p:sp>
        <p:nvSpPr>
          <p:cNvPr id="3" name="Content Placeholder 2"/>
          <p:cNvSpPr>
            <a:spLocks noGrp="1"/>
          </p:cNvSpPr>
          <p:nvPr>
            <p:ph idx="1"/>
          </p:nvPr>
        </p:nvSpPr>
        <p:spPr/>
        <p:txBody>
          <a:bodyPr/>
          <a:lstStyle/>
          <a:p>
            <a:pPr eaLnBrk="1" hangingPunct="1"/>
            <a:r>
              <a:rPr lang="en-AU" dirty="0" smtClean="0"/>
              <a:t>Websites can display banner ads that are served from 3</a:t>
            </a:r>
            <a:r>
              <a:rPr lang="en-AU" baseline="30000" dirty="0" smtClean="0"/>
              <a:t>rd</a:t>
            </a:r>
            <a:r>
              <a:rPr lang="en-AU" dirty="0" smtClean="0"/>
              <a:t> party servers</a:t>
            </a:r>
          </a:p>
          <a:p>
            <a:pPr eaLnBrk="1" hangingPunct="1"/>
            <a:r>
              <a:rPr lang="en-AU" dirty="0" smtClean="0"/>
              <a:t>These servers can set and retrieve cookies and track movement of users between websites</a:t>
            </a:r>
          </a:p>
          <a:p>
            <a:pPr eaLnBrk="1" hangingPunct="1"/>
            <a:r>
              <a:rPr lang="en-AU" dirty="0" smtClean="0"/>
              <a:t>“Click Fraud” can lead to banners leading users to malware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Bugs</a:t>
            </a:r>
            <a:endParaRPr lang="en-US" dirty="0"/>
          </a:p>
        </p:txBody>
      </p:sp>
      <p:sp>
        <p:nvSpPr>
          <p:cNvPr id="3" name="Content Placeholder 2"/>
          <p:cNvSpPr>
            <a:spLocks noGrp="1"/>
          </p:cNvSpPr>
          <p:nvPr>
            <p:ph idx="1"/>
          </p:nvPr>
        </p:nvSpPr>
        <p:spPr/>
        <p:txBody>
          <a:bodyPr/>
          <a:lstStyle/>
          <a:p>
            <a:pPr eaLnBrk="1" hangingPunct="1"/>
            <a:r>
              <a:rPr lang="en-AU" dirty="0" smtClean="0"/>
              <a:t>Similar to banner advertisements except web bugs are 1x1 pixel images which are often the same colour as the page background so that they are not noticed</a:t>
            </a:r>
          </a:p>
          <a:p>
            <a:pPr eaLnBrk="1" hangingPunct="1"/>
            <a:r>
              <a:rPr lang="en-AU" dirty="0" smtClean="0"/>
              <a:t>Allows a third party to monitor if a web page or email has been opened by a victim</a:t>
            </a:r>
          </a:p>
          <a:p>
            <a:r>
              <a:rPr lang="en-US" dirty="0" smtClean="0"/>
              <a:t>Once an email address is known to be active it will attract substantially more spam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z="4000" smtClean="0"/>
              <a:t>Who do we give our information to?</a:t>
            </a:r>
          </a:p>
        </p:txBody>
      </p:sp>
      <p:sp>
        <p:nvSpPr>
          <p:cNvPr id="20483" name="Rectangle 3"/>
          <p:cNvSpPr>
            <a:spLocks noGrp="1" noChangeArrowheads="1"/>
          </p:cNvSpPr>
          <p:nvPr>
            <p:ph type="body" idx="1"/>
          </p:nvPr>
        </p:nvSpPr>
        <p:spPr/>
        <p:txBody>
          <a:bodyPr/>
          <a:lstStyle/>
          <a:p>
            <a:pPr eaLnBrk="1" hangingPunct="1"/>
            <a:r>
              <a:rPr lang="en-AU" sz="2800" dirty="0" smtClean="0"/>
              <a:t>What about information that we give out voluntarily?</a:t>
            </a:r>
          </a:p>
          <a:p>
            <a:pPr eaLnBrk="1" hangingPunct="1"/>
            <a:r>
              <a:rPr lang="en-AU" sz="2800" dirty="0" smtClean="0"/>
              <a:t>How many of us have given personal information to entities such as web sites?</a:t>
            </a:r>
          </a:p>
          <a:p>
            <a:pPr eaLnBrk="1" hangingPunct="1"/>
            <a:r>
              <a:rPr lang="en-AU" sz="2800" dirty="0" smtClean="0"/>
              <a:t>How many of us have ever taken the time to read the privacy policies of these web sites</a:t>
            </a:r>
            <a:r>
              <a:rPr lang="en-AU" sz="2800" dirty="0" smtClean="0"/>
              <a:t>?</a:t>
            </a:r>
            <a:endParaRPr lang="en-AU"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 for providing personal data</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92" y="1916832"/>
            <a:ext cx="5524872" cy="487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1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AU" smtClean="0"/>
              <a:t>What is Privacy?</a:t>
            </a:r>
          </a:p>
        </p:txBody>
      </p:sp>
      <p:sp>
        <p:nvSpPr>
          <p:cNvPr id="3075" name="Rectangle 3"/>
          <p:cNvSpPr>
            <a:spLocks noGrp="1" noChangeArrowheads="1"/>
          </p:cNvSpPr>
          <p:nvPr>
            <p:ph type="body" idx="1"/>
          </p:nvPr>
        </p:nvSpPr>
        <p:spPr>
          <a:xfrm>
            <a:off x="250825" y="1915815"/>
            <a:ext cx="8642350" cy="4681537"/>
          </a:xfrm>
        </p:spPr>
        <p:txBody>
          <a:bodyPr/>
          <a:lstStyle/>
          <a:p>
            <a:pPr eaLnBrk="1" hangingPunct="1">
              <a:lnSpc>
                <a:spcPct val="90000"/>
              </a:lnSpc>
              <a:buFontTx/>
              <a:buNone/>
            </a:pPr>
            <a:r>
              <a:rPr lang="en-AU" sz="2800" dirty="0" smtClean="0"/>
              <a:t>“The right to be let alone</a:t>
            </a:r>
            <a:r>
              <a:rPr lang="en-AU" sz="2800" dirty="0" smtClean="0"/>
              <a:t>”</a:t>
            </a:r>
          </a:p>
          <a:p>
            <a:pPr eaLnBrk="1" hangingPunct="1">
              <a:lnSpc>
                <a:spcPct val="90000"/>
              </a:lnSpc>
              <a:buFontTx/>
              <a:buNone/>
            </a:pPr>
            <a:r>
              <a:rPr lang="en-AU" sz="2800" dirty="0"/>
              <a:t>	</a:t>
            </a:r>
            <a:r>
              <a:rPr lang="en-AU" sz="2800" dirty="0" smtClean="0"/>
              <a:t>			</a:t>
            </a:r>
            <a:r>
              <a:rPr lang="en-AU" sz="1600" dirty="0" smtClean="0"/>
              <a:t>-- </a:t>
            </a:r>
            <a:r>
              <a:rPr lang="en-AU" sz="1600" dirty="0" smtClean="0"/>
              <a:t>U.S Supreme Court Judge Louis Brandeis (1928)</a:t>
            </a:r>
          </a:p>
          <a:p>
            <a:pPr eaLnBrk="1" hangingPunct="1">
              <a:lnSpc>
                <a:spcPct val="90000"/>
              </a:lnSpc>
              <a:buFontTx/>
              <a:buNone/>
            </a:pPr>
            <a:r>
              <a:rPr lang="en-AU" sz="2800" dirty="0" smtClean="0"/>
              <a:t>“Privacy </a:t>
            </a:r>
            <a:r>
              <a:rPr lang="en-AU" sz="2800" dirty="0" smtClean="0"/>
              <a:t>is about protecting information that says who we are, what we do, what we think, what we believe.</a:t>
            </a:r>
            <a:r>
              <a:rPr lang="en-AU" sz="2800" dirty="0" smtClean="0"/>
              <a:t>”		</a:t>
            </a:r>
            <a:r>
              <a:rPr lang="en-AU" sz="1600" dirty="0" smtClean="0"/>
              <a:t>--</a:t>
            </a:r>
            <a:r>
              <a:rPr lang="en-AU" sz="2800" dirty="0" smtClean="0"/>
              <a:t> </a:t>
            </a:r>
            <a:r>
              <a:rPr lang="en-AU" sz="1600" dirty="0" smtClean="0"/>
              <a:t>Office of the Australian Information Commissioner (2014)</a:t>
            </a:r>
            <a:endParaRPr lang="en-AU" sz="1600" dirty="0" smtClean="0"/>
          </a:p>
          <a:p>
            <a:pPr eaLnBrk="1" hangingPunct="1">
              <a:lnSpc>
                <a:spcPct val="90000"/>
              </a:lnSpc>
              <a:buFontTx/>
              <a:buNone/>
            </a:pPr>
            <a:r>
              <a:rPr lang="en-AU" sz="2800" dirty="0" smtClean="0"/>
              <a:t>“Privacy is the ability of you the individual to exercise a substantial degree of control over the collection, use and disclosure of your personal information.”</a:t>
            </a:r>
            <a:endParaRPr lang="en-AU" sz="2800" dirty="0"/>
          </a:p>
          <a:p>
            <a:pPr eaLnBrk="1" hangingPunct="1">
              <a:lnSpc>
                <a:spcPct val="90000"/>
              </a:lnSpc>
              <a:buFontTx/>
              <a:buNone/>
            </a:pPr>
            <a:r>
              <a:rPr lang="en-US" sz="2800" dirty="0" smtClean="0"/>
              <a:t>	</a:t>
            </a:r>
            <a:r>
              <a:rPr lang="en-US" sz="2800" dirty="0" smtClean="0"/>
              <a:t>			</a:t>
            </a:r>
            <a:r>
              <a:rPr lang="en-US" sz="1600" dirty="0" smtClean="0"/>
              <a:t>-- Fenton &amp; Associates (2014) (Lawyers)</a:t>
            </a:r>
            <a:endParaRPr lang="en-AU" sz="1600" dirty="0" smtClean="0"/>
          </a:p>
          <a:p>
            <a:pPr eaLnBrk="1" hangingPunct="1">
              <a:lnSpc>
                <a:spcPct val="90000"/>
              </a:lnSpc>
              <a:buFontTx/>
              <a:buNone/>
            </a:pPr>
            <a:r>
              <a:rPr lang="en-AU" sz="2800" dirty="0" smtClean="0"/>
              <a:t>“Privacy is fundamentally about the power of the individual”	</a:t>
            </a:r>
            <a:r>
              <a:rPr lang="en-AU" sz="1600" dirty="0" smtClean="0"/>
              <a:t>-- </a:t>
            </a:r>
            <a:r>
              <a:rPr lang="en-AU" sz="1600" dirty="0" err="1" smtClean="0"/>
              <a:t>Garfinkel</a:t>
            </a:r>
            <a:r>
              <a:rPr lang="en-AU" sz="1600" dirty="0" smtClean="0"/>
              <a:t> (2000)</a:t>
            </a:r>
            <a:endParaRPr lang="en-AU" sz="1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Threats posed by Governments</a:t>
            </a:r>
          </a:p>
        </p:txBody>
      </p:sp>
      <p:sp>
        <p:nvSpPr>
          <p:cNvPr id="22531" name="Rectangle 3"/>
          <p:cNvSpPr>
            <a:spLocks noGrp="1" noChangeArrowheads="1"/>
          </p:cNvSpPr>
          <p:nvPr>
            <p:ph type="body" idx="1"/>
          </p:nvPr>
        </p:nvSpPr>
        <p:spPr/>
        <p:txBody>
          <a:bodyPr/>
          <a:lstStyle/>
          <a:p>
            <a:pPr eaLnBrk="1" hangingPunct="1"/>
            <a:r>
              <a:rPr lang="en-AU" smtClean="0"/>
              <a:t>How should governments balance the needs for privacy and adequate law enforcement?</a:t>
            </a:r>
          </a:p>
          <a:p>
            <a:pPr eaLnBrk="1" hangingPunct="1"/>
            <a:r>
              <a:rPr lang="en-AU" smtClean="0"/>
              <a:t>How have things changed since Sept 11, 2001?</a:t>
            </a:r>
          </a:p>
          <a:p>
            <a:pPr lvl="1" eaLnBrk="1" hangingPunct="1"/>
            <a:r>
              <a:rPr lang="en-AU" smtClean="0"/>
              <a:t>New laws</a:t>
            </a:r>
          </a:p>
          <a:p>
            <a:pPr lvl="1" eaLnBrk="1" hangingPunct="1"/>
            <a:endParaRPr lang="en-A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z="4200" dirty="0" smtClean="0"/>
              <a:t>Terrorism Information </a:t>
            </a:r>
            <a:r>
              <a:rPr lang="en-AU" sz="4200" dirty="0" smtClean="0"/>
              <a:t>Awareness </a:t>
            </a:r>
            <a:r>
              <a:rPr lang="en-AU" sz="4200" dirty="0" smtClean="0"/>
              <a:t>Program</a:t>
            </a:r>
            <a:endParaRPr lang="en-AU" sz="4200" dirty="0" smtClean="0"/>
          </a:p>
        </p:txBody>
      </p:sp>
      <p:sp>
        <p:nvSpPr>
          <p:cNvPr id="2" name="Content Placeholder 1"/>
          <p:cNvSpPr>
            <a:spLocks noGrp="1"/>
          </p:cNvSpPr>
          <p:nvPr>
            <p:ph idx="1"/>
          </p:nvPr>
        </p:nvSpPr>
        <p:spPr/>
        <p:txBody>
          <a:bodyPr/>
          <a:lstStyle/>
          <a:p>
            <a:r>
              <a:rPr lang="en-US" sz="2400" dirty="0" smtClean="0"/>
              <a:t>Originally Total Information Awareness (TIA)</a:t>
            </a:r>
          </a:p>
          <a:p>
            <a:r>
              <a:rPr lang="en-US" sz="2400" dirty="0" smtClean="0"/>
              <a:t>Uses predictive policing to gather information about individuals in order to anticipate and prevent crimes</a:t>
            </a:r>
          </a:p>
          <a:p>
            <a:r>
              <a:rPr lang="en-US" sz="2400" dirty="0" smtClean="0"/>
              <a:t>Used for “War on Terror” to find terrorists around the globe</a:t>
            </a:r>
          </a:p>
          <a:p>
            <a:r>
              <a:rPr lang="en-US" sz="2400" dirty="0" smtClean="0"/>
              <a:t>TIA was biggest surveillance program in US history</a:t>
            </a:r>
          </a:p>
          <a:p>
            <a:r>
              <a:rPr lang="en-US" sz="2400" dirty="0" smtClean="0"/>
              <a:t>Suspended in 2003 by US Congress after critical media reports suggested it included all citizens</a:t>
            </a:r>
          </a:p>
          <a:p>
            <a:r>
              <a:rPr lang="en-US" sz="2400" dirty="0" smtClean="0"/>
              <a:t>Despite program being formally suspended the data mining software was adopted by other agencies and is now “quietly thriving” at the National Security Agency (NSA)</a:t>
            </a:r>
          </a:p>
          <a:p>
            <a:endParaRPr lang="en-AU"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z="3800" smtClean="0"/>
              <a:t>But we can trust our governments…right?</a:t>
            </a:r>
          </a:p>
        </p:txBody>
      </p:sp>
      <p:sp>
        <p:nvSpPr>
          <p:cNvPr id="27651" name="Rectangle 3"/>
          <p:cNvSpPr>
            <a:spLocks noGrp="1" noChangeArrowheads="1"/>
          </p:cNvSpPr>
          <p:nvPr>
            <p:ph type="body" idx="1"/>
          </p:nvPr>
        </p:nvSpPr>
        <p:spPr>
          <a:xfrm>
            <a:off x="250825" y="1844675"/>
            <a:ext cx="8642350" cy="4681538"/>
          </a:xfrm>
        </p:spPr>
        <p:txBody>
          <a:bodyPr/>
          <a:lstStyle/>
          <a:p>
            <a:pPr eaLnBrk="1" hangingPunct="1">
              <a:lnSpc>
                <a:spcPct val="80000"/>
              </a:lnSpc>
            </a:pPr>
            <a:r>
              <a:rPr lang="en-AU" sz="2800" dirty="0" smtClean="0"/>
              <a:t>Icelandic government created a database of the medical records/DNA profiles of entire population</a:t>
            </a:r>
          </a:p>
          <a:p>
            <a:pPr eaLnBrk="1" hangingPunct="1">
              <a:lnSpc>
                <a:spcPct val="80000"/>
              </a:lnSpc>
            </a:pPr>
            <a:r>
              <a:rPr lang="en-AU" sz="2800" dirty="0" smtClean="0"/>
              <a:t>The government then decided to sell this database to a US genetic research company</a:t>
            </a:r>
          </a:p>
          <a:p>
            <a:pPr lvl="1" eaLnBrk="1" hangingPunct="1">
              <a:lnSpc>
                <a:spcPct val="80000"/>
              </a:lnSpc>
            </a:pPr>
            <a:r>
              <a:rPr lang="en-AU" sz="2000" dirty="0" smtClean="0"/>
              <a:t>In 1998, the Icelandic Government gave the US company exclusive rights to this information for 12 years</a:t>
            </a:r>
          </a:p>
          <a:p>
            <a:pPr eaLnBrk="1" hangingPunct="1">
              <a:lnSpc>
                <a:spcPct val="80000"/>
              </a:lnSpc>
            </a:pPr>
            <a:r>
              <a:rPr lang="en-AU" sz="2800" dirty="0" smtClean="0"/>
              <a:t>Opt in or opt out?</a:t>
            </a:r>
          </a:p>
          <a:p>
            <a:pPr lvl="1" eaLnBrk="1" hangingPunct="1">
              <a:lnSpc>
                <a:spcPct val="80000"/>
              </a:lnSpc>
            </a:pPr>
            <a:r>
              <a:rPr lang="en-AU" sz="2000" dirty="0" smtClean="0"/>
              <a:t>Principle of assumed consent</a:t>
            </a:r>
          </a:p>
          <a:p>
            <a:pPr lvl="1" eaLnBrk="1" hangingPunct="1">
              <a:lnSpc>
                <a:spcPct val="80000"/>
              </a:lnSpc>
            </a:pPr>
            <a:r>
              <a:rPr lang="en-AU" sz="2000" dirty="0" smtClean="0"/>
              <a:t>The Icelandic government assumed that citizens consented unless they specifically opted out.</a:t>
            </a:r>
          </a:p>
          <a:p>
            <a:pPr lvl="1" eaLnBrk="1" hangingPunct="1">
              <a:lnSpc>
                <a:spcPct val="80000"/>
              </a:lnSpc>
            </a:pPr>
            <a:r>
              <a:rPr lang="en-AU" sz="2000" dirty="0" smtClean="0"/>
              <a:t>The bill that gave the US company these rights, did not specify that the company would have to tell citizens what sorts of research would be conducted (</a:t>
            </a:r>
            <a:r>
              <a:rPr lang="en-AU" sz="2000" dirty="0" err="1" smtClean="0"/>
              <a:t>Garfinkel</a:t>
            </a:r>
            <a:r>
              <a:rPr lang="en-AU" sz="2000" dirty="0" smtClean="0"/>
              <a:t>, S., 2000)</a:t>
            </a:r>
          </a:p>
          <a:p>
            <a:pPr lvl="1" algn="r" eaLnBrk="1" hangingPunct="1">
              <a:lnSpc>
                <a:spcPct val="80000"/>
              </a:lnSpc>
              <a:buFontTx/>
              <a:buNone/>
            </a:pPr>
            <a:endParaRPr lang="en-AU" sz="2000" dirty="0" smtClean="0"/>
          </a:p>
          <a:p>
            <a:pPr lvl="1" eaLnBrk="1" hangingPunct="1">
              <a:lnSpc>
                <a:spcPct val="80000"/>
              </a:lnSpc>
            </a:pPr>
            <a:r>
              <a:rPr lang="en-AU" sz="1800" dirty="0" smtClean="0"/>
              <a:t>Also see </a:t>
            </a:r>
            <a:r>
              <a:rPr lang="en-AU" sz="1800" dirty="0" smtClean="0">
                <a:hlinkClick r:id="rId2"/>
              </a:rPr>
              <a:t>http://www.actionbioscience.org/genomic/hlodan.html</a:t>
            </a:r>
            <a:endParaRPr lang="en-AU" sz="1800" dirty="0" smtClean="0"/>
          </a:p>
          <a:p>
            <a:pPr lvl="1" eaLnBrk="1" hangingPunct="1">
              <a:lnSpc>
                <a:spcPct val="80000"/>
              </a:lnSpc>
            </a:pPr>
            <a:endParaRPr lang="en-AU" sz="1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t>Workplace Surveillance</a:t>
            </a:r>
          </a:p>
        </p:txBody>
      </p:sp>
      <p:sp>
        <p:nvSpPr>
          <p:cNvPr id="30723" name="Rectangle 3"/>
          <p:cNvSpPr>
            <a:spLocks noGrp="1" noChangeArrowheads="1"/>
          </p:cNvSpPr>
          <p:nvPr>
            <p:ph type="body" idx="1"/>
          </p:nvPr>
        </p:nvSpPr>
        <p:spPr/>
        <p:txBody>
          <a:bodyPr/>
          <a:lstStyle/>
          <a:p>
            <a:pPr eaLnBrk="1" hangingPunct="1"/>
            <a:r>
              <a:rPr lang="en-AU" sz="2800" dirty="0" smtClean="0"/>
              <a:t>Can be performed in a number of ways</a:t>
            </a:r>
          </a:p>
          <a:p>
            <a:pPr lvl="1" eaLnBrk="1" hangingPunct="1"/>
            <a:r>
              <a:rPr lang="en-AU" sz="2400" dirty="0" smtClean="0"/>
              <a:t>Closed Circuit TV (CCTV)</a:t>
            </a:r>
          </a:p>
          <a:p>
            <a:pPr lvl="1" eaLnBrk="1" hangingPunct="1"/>
            <a:r>
              <a:rPr lang="en-AU" sz="2400" dirty="0" smtClean="0"/>
              <a:t>Proxy server logs</a:t>
            </a:r>
          </a:p>
          <a:p>
            <a:pPr lvl="1" eaLnBrk="1" hangingPunct="1"/>
            <a:r>
              <a:rPr lang="en-AU" sz="2400" dirty="0" smtClean="0"/>
              <a:t>Email monitoring</a:t>
            </a:r>
          </a:p>
          <a:p>
            <a:pPr eaLnBrk="1" hangingPunct="1"/>
            <a:r>
              <a:rPr lang="en-AU" sz="2800" dirty="0" smtClean="0"/>
              <a:t>What can an employer do in the workplace?</a:t>
            </a:r>
          </a:p>
          <a:p>
            <a:pPr lvl="1" eaLnBrk="1" hangingPunct="1"/>
            <a:r>
              <a:rPr lang="en-AU" sz="2400" dirty="0" smtClean="0"/>
              <a:t>Monitor web usage logs?</a:t>
            </a:r>
          </a:p>
          <a:p>
            <a:pPr lvl="1" eaLnBrk="1" hangingPunct="1"/>
            <a:r>
              <a:rPr lang="en-AU" sz="2400" dirty="0" smtClean="0"/>
              <a:t>Monitor email logs?</a:t>
            </a:r>
          </a:p>
          <a:p>
            <a:pPr lvl="1" eaLnBrk="1" hangingPunct="1"/>
            <a:r>
              <a:rPr lang="en-AU" sz="2400" dirty="0" smtClean="0"/>
              <a:t>Read emails?</a:t>
            </a:r>
          </a:p>
          <a:p>
            <a:pPr lvl="1" eaLnBrk="1" hangingPunct="1"/>
            <a:r>
              <a:rPr lang="en-AU" sz="2400" dirty="0" smtClean="0"/>
              <a:t>Yes!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t>Monitoring of Public Areas</a:t>
            </a:r>
          </a:p>
        </p:txBody>
      </p:sp>
      <p:sp>
        <p:nvSpPr>
          <p:cNvPr id="31747" name="Rectangle 3"/>
          <p:cNvSpPr>
            <a:spLocks noGrp="1" noChangeArrowheads="1"/>
          </p:cNvSpPr>
          <p:nvPr>
            <p:ph type="body" idx="1"/>
          </p:nvPr>
        </p:nvSpPr>
        <p:spPr/>
        <p:txBody>
          <a:bodyPr/>
          <a:lstStyle/>
          <a:p>
            <a:pPr eaLnBrk="1" hangingPunct="1"/>
            <a:r>
              <a:rPr lang="en-AU" smtClean="0"/>
              <a:t>CCTV</a:t>
            </a:r>
          </a:p>
          <a:p>
            <a:pPr eaLnBrk="1" hangingPunct="1"/>
            <a:r>
              <a:rPr lang="en-AU" smtClean="0"/>
              <a:t>License plate recognition</a:t>
            </a:r>
          </a:p>
          <a:p>
            <a:pPr eaLnBrk="1" hangingPunct="1"/>
            <a:r>
              <a:rPr lang="en-AU" smtClean="0"/>
              <a:t>Face recognition</a:t>
            </a:r>
          </a:p>
          <a:p>
            <a:pPr eaLnBrk="1" hangingPunct="1"/>
            <a:r>
              <a:rPr lang="en-AU" smtClean="0"/>
              <a:t>RFID tags</a:t>
            </a:r>
          </a:p>
          <a:p>
            <a:pPr eaLnBrk="1" hangingPunct="1"/>
            <a:endParaRPr lang="en-A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t>CCTV</a:t>
            </a:r>
          </a:p>
        </p:txBody>
      </p:sp>
      <p:sp>
        <p:nvSpPr>
          <p:cNvPr id="32771" name="Rectangle 3"/>
          <p:cNvSpPr>
            <a:spLocks noGrp="1" noChangeArrowheads="1"/>
          </p:cNvSpPr>
          <p:nvPr>
            <p:ph type="body" idx="1"/>
          </p:nvPr>
        </p:nvSpPr>
        <p:spPr>
          <a:xfrm>
            <a:off x="250825" y="1916113"/>
            <a:ext cx="8642350" cy="4413250"/>
          </a:xfrm>
        </p:spPr>
        <p:txBody>
          <a:bodyPr/>
          <a:lstStyle/>
          <a:p>
            <a:pPr eaLnBrk="1" hangingPunct="1"/>
            <a:r>
              <a:rPr lang="en-AU" sz="2800" dirty="0" smtClean="0"/>
              <a:t>Designed to stop or deter criminal activity</a:t>
            </a:r>
          </a:p>
          <a:p>
            <a:pPr eaLnBrk="1" hangingPunct="1"/>
            <a:r>
              <a:rPr lang="en-US" sz="2800" dirty="0" smtClean="0"/>
              <a:t>A 2010 empirical investigation into CCTV in UK secondary schools found…</a:t>
            </a:r>
          </a:p>
          <a:p>
            <a:pPr lvl="1" eaLnBrk="1" hangingPunct="1"/>
            <a:r>
              <a:rPr lang="en-US" sz="2400" dirty="0" smtClean="0"/>
              <a:t>It is common place for cameras to be installed in toilets/change rooms</a:t>
            </a:r>
          </a:p>
          <a:p>
            <a:pPr eaLnBrk="1" hangingPunct="1"/>
            <a:r>
              <a:rPr lang="en-US" sz="2800" dirty="0" smtClean="0"/>
              <a:t>Do schools distrust the behaviors of their kids?</a:t>
            </a:r>
          </a:p>
          <a:p>
            <a:pPr eaLnBrk="1" hangingPunct="1"/>
            <a:r>
              <a:rPr lang="en-US" sz="2800" dirty="0" smtClean="0"/>
              <a:t>Is this infringing upon ones personal space?</a:t>
            </a:r>
          </a:p>
          <a:p>
            <a:pPr eaLnBrk="1" hangingPunct="1"/>
            <a:r>
              <a:rPr lang="en-US" sz="2800" dirty="0" smtClean="0"/>
              <a:t>Is this a breach upon ones privacy?</a:t>
            </a:r>
            <a:endParaRPr lang="en-AU"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CCTV </a:t>
            </a:r>
            <a:r>
              <a:rPr lang="en-US" dirty="0" err="1" smtClean="0"/>
              <a:t>cont</a:t>
            </a:r>
            <a:r>
              <a:rPr lang="en-US" dirty="0" smtClean="0"/>
              <a:t>….</a:t>
            </a:r>
            <a:endParaRPr lang="en-AU" dirty="0"/>
          </a:p>
        </p:txBody>
      </p:sp>
      <p:sp>
        <p:nvSpPr>
          <p:cNvPr id="3" name="Content Placeholder 2"/>
          <p:cNvSpPr>
            <a:spLocks noGrp="1"/>
          </p:cNvSpPr>
          <p:nvPr>
            <p:ph idx="1"/>
          </p:nvPr>
        </p:nvSpPr>
        <p:spPr/>
        <p:txBody>
          <a:bodyPr/>
          <a:lstStyle/>
          <a:p>
            <a:r>
              <a:rPr lang="en-US" dirty="0" smtClean="0"/>
              <a:t>Research has identified that CCTV camera operators continually misused systems</a:t>
            </a:r>
          </a:p>
          <a:p>
            <a:pPr lvl="1"/>
            <a:r>
              <a:rPr lang="en-US" dirty="0" smtClean="0"/>
              <a:t>Zooming and panning functions are used for voyeuristic purposes</a:t>
            </a:r>
          </a:p>
          <a:p>
            <a:pPr lvl="1"/>
            <a:r>
              <a:rPr lang="en-US" dirty="0" smtClean="0"/>
              <a:t>Criminal activity is often missed or overlooked</a:t>
            </a:r>
          </a:p>
          <a:p>
            <a:r>
              <a:rPr lang="en-US" sz="2800" dirty="0" smtClean="0"/>
              <a:t>Who is responsible for ensuring your privacy whilst you are present in public space?</a:t>
            </a:r>
            <a:endParaRPr lang="en-AU" sz="2800" dirty="0"/>
          </a:p>
        </p:txBody>
      </p:sp>
    </p:spTree>
    <p:extLst>
      <p:ext uri="{BB962C8B-B14F-4D97-AF65-F5344CB8AC3E}">
        <p14:creationId xmlns:p14="http://schemas.microsoft.com/office/powerpoint/2010/main" val="319390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smtClean="0"/>
              <a:t>Vehicle Recognition</a:t>
            </a:r>
          </a:p>
        </p:txBody>
      </p:sp>
      <p:sp>
        <p:nvSpPr>
          <p:cNvPr id="33795" name="Rectangle 3"/>
          <p:cNvSpPr>
            <a:spLocks noGrp="1" noChangeArrowheads="1"/>
          </p:cNvSpPr>
          <p:nvPr>
            <p:ph type="body" idx="1"/>
          </p:nvPr>
        </p:nvSpPr>
        <p:spPr>
          <a:xfrm>
            <a:off x="250825" y="1844675"/>
            <a:ext cx="8642350" cy="4681538"/>
          </a:xfrm>
        </p:spPr>
        <p:txBody>
          <a:bodyPr/>
          <a:lstStyle/>
          <a:p>
            <a:pPr eaLnBrk="1" hangingPunct="1">
              <a:lnSpc>
                <a:spcPct val="90000"/>
              </a:lnSpc>
            </a:pPr>
            <a:r>
              <a:rPr lang="en-AU" sz="2400" dirty="0" smtClean="0"/>
              <a:t>Real time license plate recognition is a possibility</a:t>
            </a:r>
          </a:p>
          <a:p>
            <a:pPr eaLnBrk="1" hangingPunct="1">
              <a:lnSpc>
                <a:spcPct val="90000"/>
              </a:lnSpc>
            </a:pPr>
            <a:r>
              <a:rPr lang="en-AU" sz="2400" dirty="0" smtClean="0"/>
              <a:t>Several cities around the world have considered implementing vehicle tracking systems, for a number of reasons including:</a:t>
            </a:r>
          </a:p>
          <a:p>
            <a:pPr lvl="1" eaLnBrk="1" hangingPunct="1">
              <a:lnSpc>
                <a:spcPct val="90000"/>
              </a:lnSpc>
            </a:pPr>
            <a:r>
              <a:rPr lang="en-AU" sz="2000" dirty="0" smtClean="0"/>
              <a:t>Toll payments</a:t>
            </a:r>
          </a:p>
          <a:p>
            <a:pPr lvl="1" eaLnBrk="1" hangingPunct="1">
              <a:lnSpc>
                <a:spcPct val="90000"/>
              </a:lnSpc>
            </a:pPr>
            <a:r>
              <a:rPr lang="en-AU" sz="2000" dirty="0" smtClean="0"/>
              <a:t>Traffic management</a:t>
            </a:r>
          </a:p>
          <a:p>
            <a:pPr eaLnBrk="1" hangingPunct="1">
              <a:lnSpc>
                <a:spcPct val="90000"/>
              </a:lnSpc>
            </a:pPr>
            <a:r>
              <a:rPr lang="en-AU" sz="2400" dirty="0" smtClean="0"/>
              <a:t>Imagine cameras capturing and identifying license plate numbers at key points in a city and funnelling that information to vast databases</a:t>
            </a:r>
          </a:p>
          <a:p>
            <a:pPr lvl="1" eaLnBrk="1" hangingPunct="1">
              <a:lnSpc>
                <a:spcPct val="90000"/>
              </a:lnSpc>
            </a:pPr>
            <a:r>
              <a:rPr lang="en-AU" sz="1800" dirty="0" smtClean="0"/>
              <a:t>For what purposes could that information be used?</a:t>
            </a:r>
          </a:p>
          <a:p>
            <a:pPr lvl="1" eaLnBrk="1" hangingPunct="1">
              <a:lnSpc>
                <a:spcPct val="90000"/>
              </a:lnSpc>
            </a:pPr>
            <a:r>
              <a:rPr lang="en-AU" sz="1800" dirty="0" smtClean="0"/>
              <a:t>Who might have access to it?</a:t>
            </a:r>
          </a:p>
          <a:p>
            <a:pPr lvl="1" eaLnBrk="1" hangingPunct="1">
              <a:lnSpc>
                <a:spcPct val="90000"/>
              </a:lnSpc>
            </a:pPr>
            <a:r>
              <a:rPr lang="en-AU" sz="1800" dirty="0" smtClean="0"/>
              <a:t>What safeguards would be put in place?</a:t>
            </a:r>
          </a:p>
          <a:p>
            <a:pPr lvl="1" eaLnBrk="1" hangingPunct="1">
              <a:lnSpc>
                <a:spcPct val="90000"/>
              </a:lnSpc>
            </a:pPr>
            <a:r>
              <a:rPr lang="en-AU" sz="1800" dirty="0" smtClean="0"/>
              <a:t>For how long would it be stored?</a:t>
            </a:r>
          </a:p>
          <a:p>
            <a:pPr lvl="1" eaLnBrk="1" hangingPunct="1">
              <a:lnSpc>
                <a:spcPct val="90000"/>
              </a:lnSpc>
            </a:pPr>
            <a:r>
              <a:rPr lang="en-AU" sz="2000" dirty="0" smtClean="0"/>
              <a:t>With what other data might it be matched?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smtClean="0"/>
              <a:t>Face Recognition</a:t>
            </a:r>
          </a:p>
        </p:txBody>
      </p:sp>
      <p:sp>
        <p:nvSpPr>
          <p:cNvPr id="34819" name="Rectangle 3"/>
          <p:cNvSpPr>
            <a:spLocks noGrp="1" noChangeArrowheads="1"/>
          </p:cNvSpPr>
          <p:nvPr>
            <p:ph type="body" idx="1"/>
          </p:nvPr>
        </p:nvSpPr>
        <p:spPr/>
        <p:txBody>
          <a:bodyPr/>
          <a:lstStyle/>
          <a:p>
            <a:pPr eaLnBrk="1" hangingPunct="1"/>
            <a:r>
              <a:rPr lang="en-AU" sz="2400" dirty="0" smtClean="0"/>
              <a:t>We discussed face recognition in the module dealing with biometrics</a:t>
            </a:r>
          </a:p>
          <a:p>
            <a:pPr eaLnBrk="1" hangingPunct="1"/>
            <a:r>
              <a:rPr lang="en-AU" sz="2400" dirty="0" smtClean="0"/>
              <a:t>We discussed face recognition as a form of authentication, although it can also be used as a means of identification</a:t>
            </a:r>
          </a:p>
          <a:p>
            <a:pPr eaLnBrk="1" hangingPunct="1"/>
            <a:r>
              <a:rPr lang="en-AU" sz="2400" dirty="0" smtClean="0"/>
              <a:t>Governments and law enforcement agencies, who have long been supportive of such technologies are also beginning to see a downside</a:t>
            </a:r>
          </a:p>
          <a:p>
            <a:pPr lvl="1" eaLnBrk="1" hangingPunct="1"/>
            <a:r>
              <a:rPr lang="en-AU" sz="2000" dirty="0" smtClean="0"/>
              <a:t>Could biometric identification such as face recognition be use by organised crime syndicates to identify uncover law enforcement agents?</a:t>
            </a:r>
            <a:endParaRPr lang="en-AU" sz="1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smtClean="0"/>
              <a:t>RFID Tags</a:t>
            </a:r>
          </a:p>
        </p:txBody>
      </p:sp>
      <p:sp>
        <p:nvSpPr>
          <p:cNvPr id="35843" name="Rectangle 3"/>
          <p:cNvSpPr>
            <a:spLocks noGrp="1" noChangeArrowheads="1"/>
          </p:cNvSpPr>
          <p:nvPr>
            <p:ph type="body" idx="1"/>
          </p:nvPr>
        </p:nvSpPr>
        <p:spPr/>
        <p:txBody>
          <a:bodyPr/>
          <a:lstStyle/>
          <a:p>
            <a:pPr eaLnBrk="1" hangingPunct="1"/>
            <a:r>
              <a:rPr lang="en-AU" smtClean="0"/>
              <a:t>Radio frequency ID tags</a:t>
            </a:r>
          </a:p>
          <a:p>
            <a:pPr eaLnBrk="1" hangingPunct="1"/>
            <a:r>
              <a:rPr lang="en-AU" smtClean="0"/>
              <a:t>Very small</a:t>
            </a:r>
          </a:p>
          <a:p>
            <a:pPr lvl="1" eaLnBrk="1" hangingPunct="1"/>
            <a:r>
              <a:rPr lang="en-AU" sz="2400" smtClean="0"/>
              <a:t>No power supply.  Power comes from signal sent to RFID tag.</a:t>
            </a:r>
          </a:p>
          <a:p>
            <a:pPr lvl="1" eaLnBrk="1" hangingPunct="1"/>
            <a:r>
              <a:rPr lang="en-AU" sz="2400" smtClean="0"/>
              <a:t>Not easily noticeable</a:t>
            </a:r>
          </a:p>
          <a:p>
            <a:pPr eaLnBrk="1" hangingPunct="1"/>
            <a:r>
              <a:rPr lang="en-AU" smtClean="0"/>
              <a:t>Able to be implanted in a variety of items</a:t>
            </a:r>
          </a:p>
          <a:p>
            <a:pPr lvl="1" eaLnBrk="1" hangingPunct="1"/>
            <a:r>
              <a:rPr lang="en-AU" sz="2400" smtClean="0"/>
              <a:t>Clothes</a:t>
            </a:r>
          </a:p>
          <a:p>
            <a:pPr lvl="1" eaLnBrk="1" hangingPunct="1"/>
            <a:r>
              <a:rPr lang="en-AU" sz="2400" smtClean="0"/>
              <a:t>Tyres</a:t>
            </a:r>
          </a:p>
          <a:p>
            <a:pPr lvl="1" eaLnBrk="1" hangingPunct="1"/>
            <a:r>
              <a:rPr lang="en-AU" sz="2400" smtClean="0"/>
              <a:t>Other mundane items</a:t>
            </a:r>
          </a:p>
          <a:p>
            <a:pPr lvl="1" eaLnBrk="1" hangingPunct="1"/>
            <a:r>
              <a:rPr lang="en-AU" sz="2400" smtClean="0"/>
              <a:t>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smtClean="0"/>
              <a:t>The Changing Nature of Privacy</a:t>
            </a:r>
          </a:p>
        </p:txBody>
      </p:sp>
      <p:sp>
        <p:nvSpPr>
          <p:cNvPr id="4099" name="Rectangle 3"/>
          <p:cNvSpPr>
            <a:spLocks noGrp="1" noChangeArrowheads="1"/>
          </p:cNvSpPr>
          <p:nvPr>
            <p:ph type="body" idx="1"/>
          </p:nvPr>
        </p:nvSpPr>
        <p:spPr/>
        <p:txBody>
          <a:bodyPr/>
          <a:lstStyle/>
          <a:p>
            <a:pPr eaLnBrk="1" hangingPunct="1">
              <a:buFontTx/>
              <a:buNone/>
            </a:pPr>
            <a:r>
              <a:rPr lang="en-AU" sz="2400" smtClean="0"/>
              <a:t>“Subtler and more far-reaching means of invading privacy have become available to the government. Discovery and invention have made it possible for the government, by means far more effective than stretching upon the rack, to obtain disclosure in court of what is whispered in the closet”</a:t>
            </a:r>
          </a:p>
          <a:p>
            <a:pPr algn="r" eaLnBrk="1" hangingPunct="1"/>
            <a:r>
              <a:rPr lang="en-AU" sz="2000" smtClean="0"/>
              <a:t>-- U.S Supreme Court Justice Brandeis, 1928</a:t>
            </a:r>
          </a:p>
          <a:p>
            <a:pPr algn="r" eaLnBrk="1" hangingPunct="1"/>
            <a:endParaRPr lang="en-AU" sz="2000" smtClean="0"/>
          </a:p>
          <a:p>
            <a:pPr eaLnBrk="1" hangingPunct="1"/>
            <a:r>
              <a:rPr lang="en-AU" sz="2000" smtClean="0"/>
              <a:t>Notice the date of the above quote</a:t>
            </a:r>
          </a:p>
          <a:p>
            <a:pPr eaLnBrk="1" hangingPunct="1"/>
            <a:r>
              <a:rPr lang="en-AU" sz="2000" smtClean="0"/>
              <a:t>To which sorts of discovery and invention is Brandeis referring?</a:t>
            </a:r>
          </a:p>
          <a:p>
            <a:pPr eaLnBrk="1" hangingPunct="1"/>
            <a:r>
              <a:rPr lang="en-AU" sz="2000" smtClean="0"/>
              <a:t>How has technology changed since this quote was made?</a:t>
            </a:r>
          </a:p>
          <a:p>
            <a:pPr eaLnBrk="1" hangingPunct="1"/>
            <a:r>
              <a:rPr lang="en-AU" sz="2000" smtClean="0"/>
              <a:t>This is going to be the main theme of this lecture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smtClean="0"/>
              <a:t>Tracking RFID Tags</a:t>
            </a:r>
          </a:p>
        </p:txBody>
      </p:sp>
      <p:sp>
        <p:nvSpPr>
          <p:cNvPr id="37891" name="Rectangle 3"/>
          <p:cNvSpPr>
            <a:spLocks noGrp="1" noChangeArrowheads="1"/>
          </p:cNvSpPr>
          <p:nvPr>
            <p:ph type="body" idx="1"/>
          </p:nvPr>
        </p:nvSpPr>
        <p:spPr/>
        <p:txBody>
          <a:bodyPr/>
          <a:lstStyle/>
          <a:p>
            <a:pPr eaLnBrk="1" hangingPunct="1"/>
            <a:r>
              <a:rPr lang="en-AU" sz="2400" smtClean="0"/>
              <a:t>What information could be gathered and aggregated as a result of tracking RFID tags?</a:t>
            </a:r>
          </a:p>
          <a:p>
            <a:pPr eaLnBrk="1" hangingPunct="1"/>
            <a:r>
              <a:rPr lang="en-AU" sz="2400" smtClean="0"/>
              <a:t>If the tyres in your car had implanted RFID tags?</a:t>
            </a:r>
          </a:p>
          <a:p>
            <a:pPr eaLnBrk="1" hangingPunct="1"/>
            <a:r>
              <a:rPr lang="en-AU" sz="2400" smtClean="0"/>
              <a:t>What if your trousers, shirt, jumper, hat and sunglasses etc all had their own implanted RFID chip?</a:t>
            </a:r>
          </a:p>
          <a:p>
            <a:pPr lvl="1" eaLnBrk="1" hangingPunct="1"/>
            <a:r>
              <a:rPr lang="en-AU" sz="2400" smtClean="0"/>
              <a:t>Not only could a person’s movement’s conceivably be tracked, but also the combinations of clothing worn</a:t>
            </a:r>
          </a:p>
          <a:p>
            <a:pPr lvl="1" eaLnBrk="1" hangingPunct="1"/>
            <a:r>
              <a:rPr lang="en-AU" sz="2400" smtClean="0"/>
              <a:t>How valuable would this be to a clothing manufacturer?</a:t>
            </a:r>
          </a:p>
          <a:p>
            <a:pPr eaLnBrk="1" hangingPunct="1"/>
            <a:r>
              <a:rPr lang="en-AU" sz="2400" smtClean="0"/>
              <a:t>Pets can already be ‘chipped’ using similar technologies</a:t>
            </a:r>
          </a:p>
          <a:p>
            <a:pPr lvl="1" eaLnBrk="1" hangingPunct="1"/>
            <a:r>
              <a:rPr lang="en-AU" sz="2400" smtClean="0"/>
              <a:t>What about people?</a:t>
            </a:r>
          </a:p>
          <a:p>
            <a:pPr lvl="1" eaLnBrk="1" hangingPunct="1"/>
            <a:endParaRPr lang="en-AU" sz="24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AU" dirty="0" smtClean="0"/>
              <a:t>RFID </a:t>
            </a:r>
            <a:r>
              <a:rPr lang="en-AU" dirty="0" smtClean="0"/>
              <a:t>Tags</a:t>
            </a:r>
            <a:endParaRPr lang="en-AU" sz="2000" dirty="0" smtClean="0"/>
          </a:p>
        </p:txBody>
      </p:sp>
      <p:sp>
        <p:nvSpPr>
          <p:cNvPr id="2" name="Content Placeholder 1"/>
          <p:cNvSpPr>
            <a:spLocks noGrp="1"/>
          </p:cNvSpPr>
          <p:nvPr>
            <p:ph idx="1"/>
          </p:nvPr>
        </p:nvSpPr>
        <p:spPr/>
        <p:txBody>
          <a:bodyPr/>
          <a:lstStyle/>
          <a:p>
            <a:r>
              <a:rPr lang="en-US" dirty="0" smtClean="0"/>
              <a:t>Gordon Country School District is running a pilot program of using RFID tags to track school kids on buses</a:t>
            </a:r>
          </a:p>
          <a:p>
            <a:r>
              <a:rPr lang="en-US" sz="2800" dirty="0" smtClean="0"/>
              <a:t>“If little Johnny is off playing in the arcade instead of on the bus, we can let his parents know”</a:t>
            </a:r>
          </a:p>
          <a:p>
            <a:r>
              <a:rPr lang="en-US" dirty="0" smtClean="0"/>
              <a:t>Could the system be misused? </a:t>
            </a:r>
          </a:p>
          <a:p>
            <a:pPr lvl="1"/>
            <a:r>
              <a:rPr lang="en-US" dirty="0" smtClean="0"/>
              <a:t>Stalkers</a:t>
            </a:r>
          </a:p>
          <a:p>
            <a:pPr lvl="1"/>
            <a:r>
              <a:rPr lang="en-US" dirty="0" smtClean="0"/>
              <a:t>People preying on children</a:t>
            </a:r>
            <a:endParaRPr lang="en-A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z="4000" smtClean="0"/>
              <a:t>Data Storage/Aggregation/Mining</a:t>
            </a:r>
          </a:p>
        </p:txBody>
      </p:sp>
      <p:sp>
        <p:nvSpPr>
          <p:cNvPr id="39939" name="Rectangle 3"/>
          <p:cNvSpPr>
            <a:spLocks noGrp="1" noChangeArrowheads="1"/>
          </p:cNvSpPr>
          <p:nvPr>
            <p:ph type="body" idx="1"/>
          </p:nvPr>
        </p:nvSpPr>
        <p:spPr/>
        <p:txBody>
          <a:bodyPr/>
          <a:lstStyle/>
          <a:p>
            <a:pPr eaLnBrk="1" hangingPunct="1"/>
            <a:r>
              <a:rPr lang="en-AU" sz="2800" smtClean="0"/>
              <a:t>Vast amount of information can be collected from any number of sources, including some of those mentioned in this lecture</a:t>
            </a:r>
          </a:p>
          <a:p>
            <a:pPr eaLnBrk="1" hangingPunct="1"/>
            <a:r>
              <a:rPr lang="en-AU" sz="2800" smtClean="0"/>
              <a:t>What happens when large databases are combined to form larger database?</a:t>
            </a:r>
          </a:p>
          <a:p>
            <a:pPr eaLnBrk="1" hangingPunct="1"/>
            <a:r>
              <a:rPr lang="en-AU" sz="2800" smtClean="0"/>
              <a:t>Increasing computer power and efficient data mining and analysis software mean that increasingly large volumes of data can be effectively processed and mined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AU" smtClean="0"/>
              <a:t>Cost of Media</a:t>
            </a:r>
          </a:p>
        </p:txBody>
      </p:sp>
      <p:sp>
        <p:nvSpPr>
          <p:cNvPr id="40963" name="Rectangle 3"/>
          <p:cNvSpPr>
            <a:spLocks noGrp="1" noChangeArrowheads="1"/>
          </p:cNvSpPr>
          <p:nvPr>
            <p:ph type="body" idx="1"/>
          </p:nvPr>
        </p:nvSpPr>
        <p:spPr/>
        <p:txBody>
          <a:bodyPr/>
          <a:lstStyle/>
          <a:p>
            <a:pPr eaLnBrk="1" hangingPunct="1"/>
            <a:r>
              <a:rPr lang="en-AU" sz="2400" dirty="0" smtClean="0"/>
              <a:t>The cost of storage media per megabyte is falling very rapidly</a:t>
            </a:r>
          </a:p>
          <a:p>
            <a:pPr lvl="1" eaLnBrk="1" hangingPunct="1"/>
            <a:r>
              <a:rPr lang="en-AU" sz="2000" dirty="0" smtClean="0"/>
              <a:t>A DVD that can hold 4.7GB costs less than $0.50</a:t>
            </a:r>
          </a:p>
          <a:p>
            <a:pPr lvl="1" eaLnBrk="1" hangingPunct="1"/>
            <a:r>
              <a:rPr lang="en-AU" sz="2000" dirty="0" smtClean="0"/>
              <a:t>A </a:t>
            </a:r>
            <a:r>
              <a:rPr lang="en-AU" sz="2000" dirty="0" smtClean="0"/>
              <a:t>2TB </a:t>
            </a:r>
            <a:r>
              <a:rPr lang="en-AU" sz="2000" dirty="0" smtClean="0"/>
              <a:t>hard drive costs less than $100</a:t>
            </a:r>
          </a:p>
          <a:p>
            <a:pPr lvl="1" eaLnBrk="1" hangingPunct="1"/>
            <a:r>
              <a:rPr lang="en-AU" sz="2000" dirty="0" smtClean="0"/>
              <a:t>How large was the average hard drive 10 years ago?</a:t>
            </a:r>
          </a:p>
          <a:p>
            <a:pPr lvl="1" eaLnBrk="1" hangingPunct="1"/>
            <a:r>
              <a:rPr lang="en-AU" sz="2000" dirty="0" smtClean="0"/>
              <a:t>Also the possibility of revolutionary breakthroughs that might accelerate these trends even more</a:t>
            </a:r>
          </a:p>
          <a:p>
            <a:pPr eaLnBrk="1" hangingPunct="1"/>
            <a:r>
              <a:rPr lang="en-AU" sz="2400" dirty="0" smtClean="0"/>
              <a:t>What incentive is there for data to be deleted?</a:t>
            </a:r>
          </a:p>
          <a:p>
            <a:pPr eaLnBrk="1" hangingPunct="1"/>
            <a:r>
              <a:rPr lang="en-AU" sz="2400" dirty="0" smtClean="0"/>
              <a:t>Will we keep storing data for longer?</a:t>
            </a:r>
          </a:p>
          <a:p>
            <a:pPr lvl="1" eaLnBrk="1" hangingPunct="1"/>
            <a:r>
              <a:rPr lang="en-AU" sz="2000" dirty="0" smtClean="0"/>
              <a:t>4.7 GB is a lot of log files that can be burnt to a DVD and stored in a filing cabinet</a:t>
            </a:r>
          </a:p>
          <a:p>
            <a:pPr eaLnBrk="1" hangingPunct="1"/>
            <a:r>
              <a:rPr lang="en-AU" sz="2400" dirty="0" smtClean="0"/>
              <a:t>In the near future, will we ever need to destroy/delete data?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sz="4000" smtClean="0"/>
              <a:t>Data, Information and Intelligence</a:t>
            </a:r>
          </a:p>
        </p:txBody>
      </p:sp>
      <p:sp>
        <p:nvSpPr>
          <p:cNvPr id="41987" name="Rectangle 3"/>
          <p:cNvSpPr>
            <a:spLocks noGrp="1" noChangeArrowheads="1"/>
          </p:cNvSpPr>
          <p:nvPr>
            <p:ph type="body" idx="1"/>
          </p:nvPr>
        </p:nvSpPr>
        <p:spPr/>
        <p:txBody>
          <a:bodyPr/>
          <a:lstStyle/>
          <a:p>
            <a:pPr eaLnBrk="1" hangingPunct="1"/>
            <a:r>
              <a:rPr lang="en-AU" smtClean="0"/>
              <a:t>So, if we keep storing more and more data…</a:t>
            </a:r>
          </a:p>
          <a:p>
            <a:pPr eaLnBrk="1" hangingPunct="1"/>
            <a:r>
              <a:rPr lang="en-AU" smtClean="0"/>
              <a:t>…and we keep finding increasingly efficient methods of visualising, mining and processing data</a:t>
            </a:r>
          </a:p>
          <a:p>
            <a:pPr eaLnBrk="1" hangingPunct="1"/>
            <a:r>
              <a:rPr lang="en-AU" smtClean="0"/>
              <a:t>What will the effect be on personal privacy?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AU" smtClean="0"/>
              <a:t>Personal Control of Information</a:t>
            </a:r>
          </a:p>
        </p:txBody>
      </p:sp>
      <p:sp>
        <p:nvSpPr>
          <p:cNvPr id="43011" name="Rectangle 3"/>
          <p:cNvSpPr>
            <a:spLocks noGrp="1" noChangeArrowheads="1"/>
          </p:cNvSpPr>
          <p:nvPr>
            <p:ph type="body" idx="1"/>
          </p:nvPr>
        </p:nvSpPr>
        <p:spPr/>
        <p:txBody>
          <a:bodyPr/>
          <a:lstStyle/>
          <a:p>
            <a:pPr eaLnBrk="1" hangingPunct="1"/>
            <a:r>
              <a:rPr lang="en-AU" sz="2400" smtClean="0"/>
              <a:t>What information about you is already ‘out there’?</a:t>
            </a:r>
          </a:p>
          <a:p>
            <a:pPr eaLnBrk="1" hangingPunct="1"/>
            <a:r>
              <a:rPr lang="en-AU" sz="2400" smtClean="0"/>
              <a:t>Is there publicly available information about you on the web?</a:t>
            </a:r>
          </a:p>
          <a:p>
            <a:pPr lvl="1" eaLnBrk="1" hangingPunct="1"/>
            <a:r>
              <a:rPr lang="en-AU" sz="1800" smtClean="0"/>
              <a:t>If you have a telephone registered in your name then the answer is probably yes</a:t>
            </a:r>
          </a:p>
          <a:p>
            <a:pPr lvl="2" eaLnBrk="1" hangingPunct="1"/>
            <a:r>
              <a:rPr lang="en-AU" sz="1800" smtClean="0"/>
              <a:t>Not only does it give out names, addresses, phone numbers etc</a:t>
            </a:r>
          </a:p>
          <a:p>
            <a:pPr lvl="3" eaLnBrk="1" hangingPunct="1"/>
            <a:r>
              <a:rPr lang="en-AU" sz="1800" smtClean="0"/>
              <a:t>It will also display a nice little on-line map pointing out your address</a:t>
            </a:r>
          </a:p>
          <a:p>
            <a:pPr lvl="1" eaLnBrk="1" hangingPunct="1"/>
            <a:r>
              <a:rPr lang="en-AU" sz="2400" smtClean="0"/>
              <a:t>What about other sources?</a:t>
            </a:r>
          </a:p>
          <a:p>
            <a:pPr eaLnBrk="1" hangingPunct="1"/>
            <a:r>
              <a:rPr lang="en-AU" sz="2400" smtClean="0"/>
              <a:t>How much control do you have over this information</a:t>
            </a:r>
          </a:p>
          <a:p>
            <a:pPr lvl="1" eaLnBrk="1" hangingPunct="1"/>
            <a:r>
              <a:rPr lang="en-AU" sz="1800" smtClean="0"/>
              <a:t>One information is out there, what control do we have over it?</a:t>
            </a:r>
          </a:p>
          <a:p>
            <a:pPr lvl="1" eaLnBrk="1" hangingPunct="1"/>
            <a:r>
              <a:rPr lang="en-AU" sz="1800" smtClean="0"/>
              <a:t>Can we get it back?</a:t>
            </a:r>
          </a:p>
          <a:p>
            <a:pPr lvl="1" eaLnBrk="1" hangingPunct="1"/>
            <a:r>
              <a:rPr lang="en-AU" sz="1800" smtClean="0"/>
              <a:t>Can we be sure that all instances of it are gone?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smtClean="0"/>
              <a:t>How Aware Are We?</a:t>
            </a:r>
          </a:p>
        </p:txBody>
      </p:sp>
      <p:sp>
        <p:nvSpPr>
          <p:cNvPr id="44035" name="Rectangle 3"/>
          <p:cNvSpPr>
            <a:spLocks noGrp="1" noChangeArrowheads="1"/>
          </p:cNvSpPr>
          <p:nvPr>
            <p:ph type="body" idx="1"/>
          </p:nvPr>
        </p:nvSpPr>
        <p:spPr/>
        <p:txBody>
          <a:bodyPr/>
          <a:lstStyle/>
          <a:p>
            <a:pPr eaLnBrk="1" hangingPunct="1"/>
            <a:r>
              <a:rPr lang="en-AU" smtClean="0"/>
              <a:t>How aware are we of privacy issues?</a:t>
            </a:r>
          </a:p>
          <a:p>
            <a:pPr eaLnBrk="1" hangingPunct="1"/>
            <a:r>
              <a:rPr lang="en-AU" smtClean="0"/>
              <a:t>How many people have ever stopped to read a privacy policy on a web site?</a:t>
            </a:r>
          </a:p>
          <a:p>
            <a:pPr eaLnBrk="1" hangingPunct="1"/>
            <a:r>
              <a:rPr lang="en-AU" smtClean="0"/>
              <a:t>How many of you have ever read the End User Licence Agreements (EULAs) on software?</a:t>
            </a:r>
          </a:p>
          <a:p>
            <a:pPr eaLnBrk="1" hangingPunct="1"/>
            <a:r>
              <a:rPr lang="en-AU" smtClean="0"/>
              <a:t>How doe we know what information software on our computers send out?</a:t>
            </a:r>
          </a:p>
          <a:p>
            <a:pPr lvl="1" eaLnBrk="1" hangingPunct="1"/>
            <a:r>
              <a:rPr lang="en-AU" smtClean="0"/>
              <a:t>See http://www.securityfocus.com/news/2746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p:txBody>
          <a:bodyPr/>
          <a:lstStyle/>
          <a:p>
            <a:pPr>
              <a:lnSpc>
                <a:spcPct val="120000"/>
              </a:lnSpc>
            </a:pPr>
            <a:r>
              <a:rPr lang="en-US" dirty="0" smtClean="0"/>
              <a:t>Forged web pages created to fraudulently acquire sensitive information</a:t>
            </a:r>
          </a:p>
          <a:p>
            <a:pPr>
              <a:lnSpc>
                <a:spcPct val="120000"/>
              </a:lnSpc>
            </a:pPr>
            <a:r>
              <a:rPr lang="en-US" dirty="0" smtClean="0"/>
              <a:t>User typically solicited to access phished page from spam email</a:t>
            </a:r>
          </a:p>
          <a:p>
            <a:pPr>
              <a:lnSpc>
                <a:spcPct val="120000"/>
              </a:lnSpc>
            </a:pPr>
            <a:r>
              <a:rPr lang="en-US" dirty="0" smtClean="0"/>
              <a:t>Most targeted sites</a:t>
            </a:r>
          </a:p>
          <a:p>
            <a:pPr lvl="1">
              <a:lnSpc>
                <a:spcPct val="120000"/>
              </a:lnSpc>
            </a:pPr>
            <a:r>
              <a:rPr lang="en-US" dirty="0" smtClean="0"/>
              <a:t>Financial services (e.g., Citibank)</a:t>
            </a:r>
          </a:p>
          <a:p>
            <a:pPr lvl="1">
              <a:lnSpc>
                <a:spcPct val="120000"/>
              </a:lnSpc>
            </a:pPr>
            <a:r>
              <a:rPr lang="en-US" dirty="0" smtClean="0"/>
              <a:t>Payment services (e.g., PayPal)</a:t>
            </a:r>
          </a:p>
          <a:p>
            <a:pPr lvl="1">
              <a:lnSpc>
                <a:spcPct val="120000"/>
              </a:lnSpc>
            </a:pPr>
            <a:r>
              <a:rPr lang="en-US" dirty="0" smtClean="0"/>
              <a:t>Auctions (e..g, eBay)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Example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29480" y="1624012"/>
            <a:ext cx="8763000" cy="5233988"/>
          </a:xfrm>
          <a:prstGeom prst="rect">
            <a:avLst/>
          </a:prstGeom>
          <a:noFill/>
          <a:ln w="9525">
            <a:noFill/>
            <a:round/>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Obfuscation</a:t>
            </a:r>
            <a:endParaRPr lang="en-US" dirty="0"/>
          </a:p>
        </p:txBody>
      </p:sp>
      <p:sp>
        <p:nvSpPr>
          <p:cNvPr id="3" name="Content Placeholder 2"/>
          <p:cNvSpPr>
            <a:spLocks noGrp="1"/>
          </p:cNvSpPr>
          <p:nvPr>
            <p:ph idx="1"/>
          </p:nvPr>
        </p:nvSpPr>
        <p:spPr>
          <a:xfrm>
            <a:off x="250825" y="1916113"/>
            <a:ext cx="4321175" cy="4681537"/>
          </a:xfrm>
        </p:spPr>
        <p:txBody>
          <a:bodyPr/>
          <a:lstStyle/>
          <a:p>
            <a:pPr>
              <a:lnSpc>
                <a:spcPct val="11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Actual URL different from spoofed URL displayed in address bar</a:t>
            </a:r>
          </a:p>
          <a:p>
            <a:pPr>
              <a:lnSpc>
                <a:spcPct val="11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Unicode attack</a:t>
            </a:r>
          </a:p>
          <a:p>
            <a:pPr lvl="1">
              <a:lnSpc>
                <a:spcPct val="11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Domains names with Unicode characters can be registered</a:t>
            </a:r>
          </a:p>
          <a:p>
            <a:pPr lvl="1">
              <a:lnSpc>
                <a:spcPct val="11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Identical, or very similar, graphic rendering for some characters</a:t>
            </a:r>
          </a:p>
          <a:p>
            <a:pPr lvl="1">
              <a:lnSpc>
                <a:spcPct val="11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E.g., Cyrillic and Latin “a”</a:t>
            </a:r>
          </a:p>
          <a:p>
            <a:pPr lvl="1">
              <a:lnSpc>
                <a:spcPct val="11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Phishing attack on p</a:t>
            </a:r>
            <a:r>
              <a:rPr lang="en-GB" sz="1800" dirty="0" smtClean="0">
                <a:solidFill>
                  <a:schemeClr val="accent6"/>
                </a:solidFill>
              </a:rPr>
              <a:t>a</a:t>
            </a:r>
            <a:r>
              <a:rPr lang="en-GB" sz="1800" dirty="0" smtClean="0"/>
              <a:t>ypal.com</a:t>
            </a:r>
          </a:p>
          <a:p>
            <a:pPr lvl="1">
              <a:lnSpc>
                <a:spcPct val="11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Current version of browsers display </a:t>
            </a:r>
            <a:r>
              <a:rPr lang="en-GB" sz="1800" dirty="0" err="1" smtClean="0">
                <a:solidFill>
                  <a:schemeClr val="accent6"/>
                </a:solidFill>
              </a:rPr>
              <a:t>Punycode</a:t>
            </a:r>
            <a:r>
              <a:rPr lang="en-GB" sz="1800" dirty="0" smtClean="0"/>
              <a:t>, an ASCII-encoded version of Unicode: www.</a:t>
            </a:r>
            <a:r>
              <a:rPr lang="en-GB" sz="1800" dirty="0" smtClean="0">
                <a:solidFill>
                  <a:schemeClr val="accent6"/>
                </a:solidFill>
              </a:rPr>
              <a:t>xn--</a:t>
            </a:r>
            <a:r>
              <a:rPr lang="en-GB" sz="1800" dirty="0" smtClean="0"/>
              <a:t>pypal</a:t>
            </a:r>
            <a:r>
              <a:rPr lang="en-GB" sz="1800" dirty="0" smtClean="0">
                <a:solidFill>
                  <a:schemeClr val="accent6"/>
                </a:solidFill>
              </a:rPr>
              <a:t>-4ve</a:t>
            </a:r>
            <a:r>
              <a:rPr lang="en-GB" sz="1800" dirty="0" smtClean="0"/>
              <a:t>.com</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5076056" y="1988840"/>
            <a:ext cx="3792855" cy="4631055"/>
          </a:xfrm>
          <a:prstGeom prst="rect">
            <a:avLst/>
          </a:prstGeom>
          <a:noFill/>
          <a:ln w="9525">
            <a:noFill/>
            <a:round/>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z="3400" smtClean="0"/>
              <a:t>‘I have nothing to hide, why should I care?’</a:t>
            </a:r>
          </a:p>
        </p:txBody>
      </p:sp>
      <p:sp>
        <p:nvSpPr>
          <p:cNvPr id="5123" name="Rectangle 3"/>
          <p:cNvSpPr>
            <a:spLocks noGrp="1" noChangeArrowheads="1"/>
          </p:cNvSpPr>
          <p:nvPr>
            <p:ph type="body" idx="1"/>
          </p:nvPr>
        </p:nvSpPr>
        <p:spPr>
          <a:xfrm>
            <a:off x="0" y="1890713"/>
            <a:ext cx="9144000" cy="4681537"/>
          </a:xfrm>
        </p:spPr>
        <p:txBody>
          <a:bodyPr/>
          <a:lstStyle/>
          <a:p>
            <a:pPr eaLnBrk="1" hangingPunct="1">
              <a:lnSpc>
                <a:spcPct val="80000"/>
              </a:lnSpc>
            </a:pPr>
            <a:r>
              <a:rPr lang="en-AU" sz="2400" dirty="0" smtClean="0"/>
              <a:t>A company processed data from surveys, warranty cards etc.</a:t>
            </a:r>
          </a:p>
          <a:p>
            <a:pPr eaLnBrk="1" hangingPunct="1">
              <a:lnSpc>
                <a:spcPct val="80000"/>
              </a:lnSpc>
            </a:pPr>
            <a:r>
              <a:rPr lang="en-AU" sz="2400" dirty="0" smtClean="0"/>
              <a:t>People participated in surveys in return for product samples promotions</a:t>
            </a:r>
          </a:p>
          <a:p>
            <a:pPr eaLnBrk="1" hangingPunct="1">
              <a:lnSpc>
                <a:spcPct val="80000"/>
              </a:lnSpc>
            </a:pPr>
            <a:r>
              <a:rPr lang="en-AU" sz="2400" dirty="0" smtClean="0"/>
              <a:t>Processing of these surveys was outsourced</a:t>
            </a:r>
          </a:p>
          <a:p>
            <a:pPr eaLnBrk="1" hangingPunct="1">
              <a:lnSpc>
                <a:spcPct val="80000"/>
              </a:lnSpc>
            </a:pPr>
            <a:r>
              <a:rPr lang="en-AU" sz="2400" dirty="0" smtClean="0"/>
              <a:t>The contracted company then in-turn contracted out the task again, to inmates within the Texas prison system a cost effective solution</a:t>
            </a:r>
          </a:p>
          <a:p>
            <a:pPr eaLnBrk="1" hangingPunct="1">
              <a:lnSpc>
                <a:spcPct val="80000"/>
              </a:lnSpc>
            </a:pPr>
            <a:r>
              <a:rPr lang="en-AU" sz="2400" dirty="0" smtClean="0"/>
              <a:t>Many women reported receiving mail from inmates convicted of rape.  She indicated that the mail was very comprehensive and included details of the soaps and other hygiene  products that she used.  The mail also indicated that the inmate would be paying her a visit when he was released.</a:t>
            </a:r>
          </a:p>
          <a:p>
            <a:pPr eaLnBrk="1" hangingPunct="1">
              <a:lnSpc>
                <a:spcPct val="80000"/>
              </a:lnSpc>
            </a:pPr>
            <a:r>
              <a:rPr lang="en-AU" sz="2400" dirty="0" smtClean="0"/>
              <a:t>The woman initiated a class action lawsuit against the company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Sites</a:t>
            </a:r>
            <a:endParaRPr lang="en-US" dirty="0"/>
          </a:p>
        </p:txBody>
      </p:sp>
      <p:sp>
        <p:nvSpPr>
          <p:cNvPr id="3" name="Content Placeholder 2"/>
          <p:cNvSpPr>
            <a:spLocks noGrp="1"/>
          </p:cNvSpPr>
          <p:nvPr>
            <p:ph idx="1"/>
          </p:nvPr>
        </p:nvSpPr>
        <p:spPr/>
        <p:txBody>
          <a:bodyPr/>
          <a:lstStyle/>
          <a:p>
            <a:r>
              <a:rPr lang="en-US" dirty="0" err="1" smtClean="0"/>
              <a:t>Flickr</a:t>
            </a:r>
            <a:r>
              <a:rPr lang="en-US" dirty="0" smtClean="0"/>
              <a:t>, </a:t>
            </a:r>
            <a:r>
              <a:rPr lang="en-US" dirty="0" err="1" smtClean="0"/>
              <a:t>Facebook</a:t>
            </a:r>
            <a:r>
              <a:rPr lang="en-US" dirty="0" smtClean="0"/>
              <a:t>, MySpace, LinkedIn and Twitter all encourage communication</a:t>
            </a:r>
          </a:p>
          <a:p>
            <a:r>
              <a:rPr lang="en-US" dirty="0" smtClean="0"/>
              <a:t>Easy to use for information gathering attacks</a:t>
            </a:r>
          </a:p>
          <a:p>
            <a:pPr lvl="1"/>
            <a:r>
              <a:rPr lang="en-US" dirty="0" smtClean="0"/>
              <a:t>Why search through a letter box when you can create a profile online?</a:t>
            </a:r>
          </a:p>
          <a:p>
            <a:pPr lvl="1"/>
            <a:r>
              <a:rPr lang="en-US" dirty="0" smtClean="0"/>
              <a:t>People tend to publicly post what they are doing,  when, with whom</a:t>
            </a:r>
          </a:p>
          <a:p>
            <a:pPr lvl="1"/>
            <a:r>
              <a:rPr lang="en-US" dirty="0" smtClean="0"/>
              <a:t>This can lead to identity theft, fraud or </a:t>
            </a:r>
            <a:r>
              <a:rPr lang="en-US" dirty="0" smtClean="0"/>
              <a:t>harassment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r>
              <a:rPr lang="en-AU" dirty="0" smtClean="0"/>
              <a:t>Users can write their own applications</a:t>
            </a:r>
          </a:p>
          <a:p>
            <a:r>
              <a:rPr lang="en-AU" dirty="0" smtClean="0"/>
              <a:t>Many applications are interactive and highly dynamic and execute in users web browser</a:t>
            </a:r>
          </a:p>
          <a:p>
            <a:r>
              <a:rPr lang="en-AU" dirty="0" smtClean="0"/>
              <a:t>Many of these applications go un-scrutinised</a:t>
            </a:r>
          </a:p>
          <a:p>
            <a:r>
              <a:rPr lang="en-AU" dirty="0" smtClean="0"/>
              <a:t>Of 14,000 applications examined 20% contained malware</a:t>
            </a:r>
          </a:p>
          <a:p>
            <a:r>
              <a:rPr lang="en-AU" dirty="0" smtClean="0"/>
              <a:t>This can lead to malware, spam and ads</a:t>
            </a:r>
          </a:p>
          <a:p>
            <a:endParaRPr lang="en-AU" dirty="0" smtClean="0"/>
          </a:p>
          <a:p>
            <a:r>
              <a:rPr lang="en-AU" sz="1400" dirty="0" smtClean="0">
                <a:hlinkClick r:id="rId2"/>
              </a:rPr>
              <a:t>http://infosecisland.com/blogview/9829-One-in-Five-Facebook-Applications-Contain-Malware.html</a:t>
            </a:r>
            <a:endParaRPr lang="en-AU" sz="1400" dirty="0" smtClean="0"/>
          </a:p>
          <a:p>
            <a:endParaRPr lang="en-AU"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Creepy Software?</a:t>
            </a:r>
            <a:endParaRPr lang="en-US" dirty="0"/>
          </a:p>
        </p:txBody>
      </p:sp>
      <p:sp>
        <p:nvSpPr>
          <p:cNvPr id="3" name="Content Placeholder 2"/>
          <p:cNvSpPr>
            <a:spLocks noGrp="1"/>
          </p:cNvSpPr>
          <p:nvPr>
            <p:ph idx="1"/>
          </p:nvPr>
        </p:nvSpPr>
        <p:spPr/>
        <p:txBody>
          <a:bodyPr/>
          <a:lstStyle/>
          <a:p>
            <a:r>
              <a:rPr lang="en-US" dirty="0" smtClean="0"/>
              <a:t>Software that maps out tweets, </a:t>
            </a:r>
            <a:r>
              <a:rPr lang="en-US" dirty="0" err="1" smtClean="0"/>
              <a:t>flickr</a:t>
            </a:r>
            <a:r>
              <a:rPr lang="en-US" dirty="0" smtClean="0"/>
              <a:t> images, </a:t>
            </a:r>
            <a:r>
              <a:rPr lang="en-US" dirty="0" err="1" smtClean="0"/>
              <a:t>facebook</a:t>
            </a:r>
            <a:r>
              <a:rPr lang="en-US" dirty="0" smtClean="0"/>
              <a:t> posts etc.</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hlinkClick r:id="rId2"/>
              </a:rPr>
              <a:t>http://ilektrojohn.github.com/creepy/</a:t>
            </a:r>
            <a:endParaRPr lang="en-US" sz="1600" dirty="0" smtClean="0"/>
          </a:p>
          <a:p>
            <a:endParaRPr lang="en-US" dirty="0"/>
          </a:p>
        </p:txBody>
      </p:sp>
      <p:pic>
        <p:nvPicPr>
          <p:cNvPr id="15362" name="Picture 2" descr="http://ilektrojohn.github.com/creepy/creepy_mapview.png"/>
          <p:cNvPicPr>
            <a:picLocks noChangeAspect="1" noChangeArrowheads="1"/>
          </p:cNvPicPr>
          <p:nvPr/>
        </p:nvPicPr>
        <p:blipFill>
          <a:blip r:embed="rId3"/>
          <a:srcRect/>
          <a:stretch>
            <a:fillRect/>
          </a:stretch>
        </p:blipFill>
        <p:spPr bwMode="auto">
          <a:xfrm>
            <a:off x="2411760" y="2996952"/>
            <a:ext cx="4254998" cy="3476254"/>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AU" smtClean="0"/>
              <a:t>Concluding Remarks</a:t>
            </a:r>
          </a:p>
        </p:txBody>
      </p:sp>
      <p:sp>
        <p:nvSpPr>
          <p:cNvPr id="45059" name="Rectangle 3"/>
          <p:cNvSpPr>
            <a:spLocks noGrp="1" noChangeArrowheads="1"/>
          </p:cNvSpPr>
          <p:nvPr>
            <p:ph type="body" idx="1"/>
          </p:nvPr>
        </p:nvSpPr>
        <p:spPr/>
        <p:txBody>
          <a:bodyPr/>
          <a:lstStyle/>
          <a:p>
            <a:pPr eaLnBrk="1" hangingPunct="1"/>
            <a:r>
              <a:rPr lang="en-AU" smtClean="0"/>
              <a:t>Privacy and computer technologies</a:t>
            </a:r>
          </a:p>
          <a:p>
            <a:pPr lvl="1" eaLnBrk="1" hangingPunct="1"/>
            <a:r>
              <a:rPr lang="en-AU" smtClean="0"/>
              <a:t>so much to cover…</a:t>
            </a:r>
          </a:p>
          <a:p>
            <a:pPr lvl="1" eaLnBrk="1" hangingPunct="1"/>
            <a:r>
              <a:rPr lang="en-AU" smtClean="0"/>
              <a:t>…so little time</a:t>
            </a:r>
          </a:p>
          <a:p>
            <a:pPr eaLnBrk="1" hangingPunct="1"/>
            <a:r>
              <a:rPr lang="en-AU" smtClean="0"/>
              <a:t>This lecture barely scratches the surface of this issue</a:t>
            </a:r>
          </a:p>
          <a:p>
            <a:pPr eaLnBrk="1" hangingPunct="1"/>
            <a:r>
              <a:rPr lang="en-AU" smtClean="0"/>
              <a:t>Hopefully it has highlighted at least some of privacy issues raised by the use of modern computer technologies</a:t>
            </a:r>
          </a:p>
          <a:p>
            <a:pPr eaLnBrk="1" hangingPunct="1"/>
            <a:endParaRPr lang="en-AU" smtClean="0"/>
          </a:p>
          <a:p>
            <a:pPr eaLnBrk="1" hangingPunct="1"/>
            <a:endParaRPr lang="en-AU"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AU" smtClean="0"/>
              <a:t>Finally…</a:t>
            </a:r>
          </a:p>
        </p:txBody>
      </p:sp>
      <p:sp>
        <p:nvSpPr>
          <p:cNvPr id="46083" name="Rectangle 3"/>
          <p:cNvSpPr>
            <a:spLocks noGrp="1" noChangeArrowheads="1"/>
          </p:cNvSpPr>
          <p:nvPr>
            <p:ph type="body" idx="1"/>
          </p:nvPr>
        </p:nvSpPr>
        <p:spPr/>
        <p:txBody>
          <a:bodyPr/>
          <a:lstStyle/>
          <a:p>
            <a:pPr eaLnBrk="1" hangingPunct="1">
              <a:lnSpc>
                <a:spcPct val="90000"/>
              </a:lnSpc>
              <a:buFontTx/>
              <a:buNone/>
            </a:pPr>
            <a:r>
              <a:rPr lang="en-AU" smtClean="0"/>
              <a:t>“Subtler and more far-reaching means of invading privacy have become available to the government. Discovery and invention have made it possible for the government, by means far more effective than stretching upon the rack, to obtain disclosure in court of what is whispered in the closet”</a:t>
            </a:r>
          </a:p>
          <a:p>
            <a:pPr algn="r" eaLnBrk="1" hangingPunct="1">
              <a:lnSpc>
                <a:spcPct val="90000"/>
              </a:lnSpc>
              <a:buFontTx/>
              <a:buNone/>
            </a:pPr>
            <a:r>
              <a:rPr lang="en-AU" sz="2000" smtClean="0"/>
              <a:t>U.S Supreme Court Justice Brandeis, 1928</a:t>
            </a:r>
            <a:endParaRPr lang="en-AU" smtClean="0"/>
          </a:p>
          <a:p>
            <a:pPr eaLnBrk="1" hangingPunct="1">
              <a:lnSpc>
                <a:spcPct val="90000"/>
              </a:lnSpc>
            </a:pPr>
            <a:r>
              <a:rPr lang="en-AU" smtClean="0"/>
              <a:t>"you have zero privacy anyway - get over it." </a:t>
            </a:r>
          </a:p>
          <a:p>
            <a:pPr algn="r" eaLnBrk="1" hangingPunct="1">
              <a:lnSpc>
                <a:spcPct val="90000"/>
              </a:lnSpc>
              <a:buFontTx/>
              <a:buNone/>
            </a:pPr>
            <a:r>
              <a:rPr lang="en-AU" sz="2000" smtClean="0"/>
              <a:t>Scott McNealy, CEO Sun Microsystems, 1995</a:t>
            </a:r>
          </a:p>
          <a:p>
            <a:pPr eaLnBrk="1" hangingPunct="1">
              <a:lnSpc>
                <a:spcPct val="90000"/>
              </a:lnSpc>
            </a:pPr>
            <a:r>
              <a:rPr lang="en-AU" smtClean="0"/>
              <a:t>Should we “get over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smtClean="0"/>
              <a:t>Threats to Privacy</a:t>
            </a:r>
          </a:p>
        </p:txBody>
      </p:sp>
      <p:sp>
        <p:nvSpPr>
          <p:cNvPr id="6147" name="Rectangle 3"/>
          <p:cNvSpPr>
            <a:spLocks noGrp="1" noChangeArrowheads="1"/>
          </p:cNvSpPr>
          <p:nvPr>
            <p:ph type="body" idx="1"/>
          </p:nvPr>
        </p:nvSpPr>
        <p:spPr/>
        <p:txBody>
          <a:bodyPr/>
          <a:lstStyle/>
          <a:p>
            <a:pPr eaLnBrk="1" hangingPunct="1">
              <a:lnSpc>
                <a:spcPct val="90000"/>
              </a:lnSpc>
            </a:pPr>
            <a:r>
              <a:rPr lang="en-AU" sz="2800" dirty="0" smtClean="0"/>
              <a:t>Threats posed by individuals</a:t>
            </a:r>
          </a:p>
          <a:p>
            <a:pPr lvl="1" eaLnBrk="1" hangingPunct="1">
              <a:lnSpc>
                <a:spcPct val="90000"/>
              </a:lnSpc>
            </a:pPr>
            <a:r>
              <a:rPr lang="en-AU" sz="2400" dirty="0" smtClean="0"/>
              <a:t>Hacking, unauthorised system access</a:t>
            </a:r>
          </a:p>
          <a:p>
            <a:pPr lvl="1" eaLnBrk="1" hangingPunct="1">
              <a:lnSpc>
                <a:spcPct val="90000"/>
              </a:lnSpc>
            </a:pPr>
            <a:r>
              <a:rPr lang="en-AU" sz="2400" dirty="0" smtClean="0"/>
              <a:t>Theft of computers, media etc</a:t>
            </a:r>
          </a:p>
          <a:p>
            <a:pPr lvl="1" eaLnBrk="1" hangingPunct="1">
              <a:lnSpc>
                <a:spcPct val="90000"/>
              </a:lnSpc>
            </a:pPr>
            <a:r>
              <a:rPr lang="en-AU" sz="2400" dirty="0" smtClean="0"/>
              <a:t>Trojans, key loggers etc</a:t>
            </a:r>
          </a:p>
          <a:p>
            <a:pPr eaLnBrk="1" hangingPunct="1">
              <a:lnSpc>
                <a:spcPct val="90000"/>
              </a:lnSpc>
            </a:pPr>
            <a:r>
              <a:rPr lang="en-AU" sz="2800" dirty="0" smtClean="0"/>
              <a:t>Threats posed by governments</a:t>
            </a:r>
          </a:p>
          <a:p>
            <a:pPr lvl="1" eaLnBrk="1" hangingPunct="1">
              <a:lnSpc>
                <a:spcPct val="90000"/>
              </a:lnSpc>
            </a:pPr>
            <a:r>
              <a:rPr lang="en-AU" sz="2400" dirty="0" smtClean="0"/>
              <a:t>Various Databases</a:t>
            </a:r>
          </a:p>
          <a:p>
            <a:pPr lvl="1" eaLnBrk="1" hangingPunct="1">
              <a:lnSpc>
                <a:spcPct val="90000"/>
              </a:lnSpc>
            </a:pPr>
            <a:r>
              <a:rPr lang="en-AU" sz="2400" dirty="0" smtClean="0"/>
              <a:t>Echelon, Carnivore, TIA</a:t>
            </a:r>
          </a:p>
          <a:p>
            <a:pPr lvl="1" eaLnBrk="1" hangingPunct="1">
              <a:lnSpc>
                <a:spcPct val="90000"/>
              </a:lnSpc>
            </a:pPr>
            <a:r>
              <a:rPr lang="en-AU" sz="2400" dirty="0" smtClean="0"/>
              <a:t>Wiretapping, email surveillance etc</a:t>
            </a:r>
          </a:p>
          <a:p>
            <a:pPr eaLnBrk="1" hangingPunct="1">
              <a:lnSpc>
                <a:spcPct val="90000"/>
              </a:lnSpc>
            </a:pPr>
            <a:r>
              <a:rPr lang="en-AU" sz="2800" dirty="0" smtClean="0"/>
              <a:t>Threats posed by commercial entities</a:t>
            </a:r>
          </a:p>
          <a:p>
            <a:pPr lvl="1" eaLnBrk="1" hangingPunct="1">
              <a:lnSpc>
                <a:spcPct val="90000"/>
              </a:lnSpc>
            </a:pPr>
            <a:r>
              <a:rPr lang="en-AU" sz="2400" dirty="0" smtClean="0"/>
              <a:t>Web browsing habits, cookies etc</a:t>
            </a:r>
          </a:p>
          <a:p>
            <a:pPr lvl="1" eaLnBrk="1" hangingPunct="1">
              <a:lnSpc>
                <a:spcPct val="90000"/>
              </a:lnSpc>
            </a:pPr>
            <a:r>
              <a:rPr lang="en-AU" sz="2400" dirty="0" smtClean="0"/>
              <a:t>Tags, RFIDs etc 			</a:t>
            </a:r>
            <a:r>
              <a:rPr lang="en-AU" dirty="0" smtClean="0"/>
              <a:t>Other threats?</a:t>
            </a:r>
            <a:endParaRPr lang="en-AU" sz="2400" dirty="0" smtClean="0"/>
          </a:p>
        </p:txBody>
      </p:sp>
      <p:pic>
        <p:nvPicPr>
          <p:cNvPr id="6148" name="Picture 7" descr="j0282916"/>
          <p:cNvPicPr>
            <a:picLocks noChangeAspect="1" noChangeArrowheads="1"/>
          </p:cNvPicPr>
          <p:nvPr/>
        </p:nvPicPr>
        <p:blipFill>
          <a:blip r:embed="rId2"/>
          <a:srcRect/>
          <a:stretch>
            <a:fillRect/>
          </a:stretch>
        </p:blipFill>
        <p:spPr bwMode="auto">
          <a:xfrm>
            <a:off x="7596188" y="2016125"/>
            <a:ext cx="1377950" cy="14128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t>Threats Posed by Individuals</a:t>
            </a:r>
          </a:p>
        </p:txBody>
      </p:sp>
      <p:sp>
        <p:nvSpPr>
          <p:cNvPr id="7171" name="Rectangle 3"/>
          <p:cNvSpPr>
            <a:spLocks noGrp="1" noChangeArrowheads="1"/>
          </p:cNvSpPr>
          <p:nvPr>
            <p:ph type="body" idx="1"/>
          </p:nvPr>
        </p:nvSpPr>
        <p:spPr/>
        <p:txBody>
          <a:bodyPr/>
          <a:lstStyle/>
          <a:p>
            <a:pPr eaLnBrk="1" hangingPunct="1"/>
            <a:r>
              <a:rPr lang="en-AU" smtClean="0"/>
              <a:t>Information could be stolen/collected/ harvested in any number of ways</a:t>
            </a:r>
          </a:p>
          <a:p>
            <a:pPr lvl="1" eaLnBrk="1" hangingPunct="1"/>
            <a:r>
              <a:rPr lang="en-AU" sz="2400" smtClean="0"/>
              <a:t>Keyloggers</a:t>
            </a:r>
          </a:p>
          <a:p>
            <a:pPr lvl="1" eaLnBrk="1" hangingPunct="1"/>
            <a:r>
              <a:rPr lang="en-AU" sz="2400" smtClean="0"/>
              <a:t>Trojans</a:t>
            </a:r>
          </a:p>
          <a:p>
            <a:pPr lvl="1" eaLnBrk="1" hangingPunct="1"/>
            <a:r>
              <a:rPr lang="en-AU" sz="2400" smtClean="0"/>
              <a:t>Unauthorised access / hacking</a:t>
            </a:r>
          </a:p>
          <a:p>
            <a:pPr lvl="1" eaLnBrk="1" hangingPunct="1"/>
            <a:r>
              <a:rPr lang="en-AU" sz="2400" smtClean="0"/>
              <a:t>Theft of Computer hardware</a:t>
            </a:r>
          </a:p>
          <a:p>
            <a:pPr eaLnBrk="1" hangingPunct="1"/>
            <a:r>
              <a:rPr lang="en-AU" smtClean="0"/>
              <a:t>Could be used for any number of purposes</a:t>
            </a:r>
          </a:p>
          <a:p>
            <a:pPr lvl="1" eaLnBrk="1" hangingPunct="1"/>
            <a:r>
              <a:rPr lang="en-AU" sz="2400" smtClean="0"/>
              <a:t>Identity Theft</a:t>
            </a:r>
          </a:p>
          <a:p>
            <a:pPr lvl="1" eaLnBrk="1" hangingPunct="1"/>
            <a:r>
              <a:rPr lang="en-AU" sz="2400" smtClean="0"/>
              <a:t>Fraud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t>Identity Theft</a:t>
            </a:r>
          </a:p>
        </p:txBody>
      </p:sp>
      <p:sp>
        <p:nvSpPr>
          <p:cNvPr id="8195" name="Rectangle 3"/>
          <p:cNvSpPr>
            <a:spLocks noGrp="1" noChangeArrowheads="1"/>
          </p:cNvSpPr>
          <p:nvPr>
            <p:ph type="body" idx="1"/>
          </p:nvPr>
        </p:nvSpPr>
        <p:spPr>
          <a:xfrm>
            <a:off x="0" y="1916113"/>
            <a:ext cx="9144000" cy="4681537"/>
          </a:xfrm>
        </p:spPr>
        <p:txBody>
          <a:bodyPr/>
          <a:lstStyle/>
          <a:p>
            <a:pPr eaLnBrk="1" hangingPunct="1"/>
            <a:r>
              <a:rPr lang="en-AU" sz="2800" smtClean="0"/>
              <a:t>“An identity thief co-opts some piece of your personal information and appropriates it without your knowledge to commit fraud or theft” </a:t>
            </a:r>
          </a:p>
          <a:p>
            <a:pPr lvl="1" eaLnBrk="1" hangingPunct="1"/>
            <a:r>
              <a:rPr lang="en-AU" sz="2400" smtClean="0"/>
              <a:t>(U.S Federal Trade Commission)</a:t>
            </a:r>
          </a:p>
          <a:p>
            <a:pPr eaLnBrk="1" hangingPunct="1"/>
            <a:endParaRPr lang="en-AU" sz="1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t>Identity Theft</a:t>
            </a:r>
          </a:p>
        </p:txBody>
      </p:sp>
      <p:sp>
        <p:nvSpPr>
          <p:cNvPr id="9219" name="Rectangle 3"/>
          <p:cNvSpPr>
            <a:spLocks noGrp="1" noChangeArrowheads="1"/>
          </p:cNvSpPr>
          <p:nvPr>
            <p:ph type="body" idx="1"/>
          </p:nvPr>
        </p:nvSpPr>
        <p:spPr>
          <a:xfrm>
            <a:off x="0" y="1916113"/>
            <a:ext cx="9144000" cy="4681537"/>
          </a:xfrm>
        </p:spPr>
        <p:txBody>
          <a:bodyPr/>
          <a:lstStyle/>
          <a:p>
            <a:pPr eaLnBrk="1" hangingPunct="1"/>
            <a:r>
              <a:rPr lang="en-AU" smtClean="0"/>
              <a:t>Theft of Information</a:t>
            </a:r>
          </a:p>
          <a:p>
            <a:pPr lvl="1" eaLnBrk="1" hangingPunct="1"/>
            <a:r>
              <a:rPr lang="en-AU" smtClean="0"/>
              <a:t>Could be information in a physical form</a:t>
            </a:r>
          </a:p>
          <a:p>
            <a:pPr lvl="2" eaLnBrk="1" hangingPunct="1"/>
            <a:r>
              <a:rPr lang="en-AU" smtClean="0"/>
              <a:t>What does the contents of your wallet say about you?</a:t>
            </a:r>
          </a:p>
          <a:p>
            <a:pPr lvl="2" eaLnBrk="1" hangingPunct="1"/>
            <a:r>
              <a:rPr lang="en-AU" smtClean="0"/>
              <a:t>How about the contents of your mail box?</a:t>
            </a:r>
          </a:p>
          <a:p>
            <a:pPr lvl="2" eaLnBrk="1" hangingPunct="1"/>
            <a:r>
              <a:rPr lang="en-AU" smtClean="0"/>
              <a:t>How about someone stealing your laptop?</a:t>
            </a:r>
          </a:p>
          <a:p>
            <a:pPr lvl="1" eaLnBrk="1" hangingPunct="1"/>
            <a:r>
              <a:rPr lang="en-AU" smtClean="0"/>
              <a:t>Could be information in an electronic form</a:t>
            </a:r>
          </a:p>
          <a:p>
            <a:pPr lvl="2" eaLnBrk="1" hangingPunct="1"/>
            <a:r>
              <a:rPr lang="en-AU" smtClean="0"/>
              <a:t>What information could someone find or deduce as a result of gaining access to your computer?</a:t>
            </a:r>
          </a:p>
          <a:p>
            <a:pPr lvl="2" eaLnBrk="1" hangingPunct="1"/>
            <a:r>
              <a:rPr lang="en-AU" smtClean="0"/>
              <a:t>(Federal Trade Commission, 2003; 2005). </a:t>
            </a:r>
          </a:p>
          <a:p>
            <a:pPr eaLnBrk="1" hangingPunct="1"/>
            <a:endParaRPr lang="en-AU" sz="1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dirty="0" smtClean="0"/>
              <a:t>Identity </a:t>
            </a:r>
            <a:r>
              <a:rPr lang="en-AU" dirty="0" smtClean="0"/>
              <a:t>Theft</a:t>
            </a:r>
            <a:endParaRPr lang="en-AU" sz="2000" dirty="0" smtClean="0"/>
          </a:p>
        </p:txBody>
      </p:sp>
      <p:sp>
        <p:nvSpPr>
          <p:cNvPr id="10243" name="Rectangle 3"/>
          <p:cNvSpPr>
            <a:spLocks noGrp="1" noChangeArrowheads="1"/>
          </p:cNvSpPr>
          <p:nvPr>
            <p:ph type="body" idx="1"/>
          </p:nvPr>
        </p:nvSpPr>
        <p:spPr/>
        <p:txBody>
          <a:bodyPr/>
          <a:lstStyle/>
          <a:p>
            <a:pPr eaLnBrk="1" hangingPunct="1"/>
            <a:r>
              <a:rPr lang="en-AU" dirty="0" smtClean="0"/>
              <a:t>If someone could build a persona based on your identity what might they try and do</a:t>
            </a:r>
            <a:r>
              <a:rPr lang="en-AU" dirty="0" smtClean="0"/>
              <a:t>?</a:t>
            </a:r>
          </a:p>
          <a:p>
            <a:pPr lvl="1" eaLnBrk="1" hangingPunct="1"/>
            <a:r>
              <a:rPr lang="en-AU" sz="2400" dirty="0" smtClean="0"/>
              <a:t>Take </a:t>
            </a:r>
            <a:r>
              <a:rPr lang="en-AU" sz="2400" dirty="0" smtClean="0"/>
              <a:t>out a loan</a:t>
            </a:r>
            <a:r>
              <a:rPr lang="en-AU" sz="2400" dirty="0" smtClean="0"/>
              <a:t>?</a:t>
            </a:r>
          </a:p>
          <a:p>
            <a:pPr lvl="1" eaLnBrk="1" hangingPunct="1"/>
            <a:r>
              <a:rPr lang="en-US" sz="2400" dirty="0" smtClean="0"/>
              <a:t>Access your personal finances?</a:t>
            </a:r>
            <a:endParaRPr lang="en-AU" sz="2400" dirty="0" smtClean="0"/>
          </a:p>
          <a:p>
            <a:pPr lvl="1" eaLnBrk="1" hangingPunct="1"/>
            <a:r>
              <a:rPr lang="en-AU" sz="2400" dirty="0" smtClean="0"/>
              <a:t>Register a vehicle?</a:t>
            </a:r>
          </a:p>
          <a:p>
            <a:pPr lvl="1" eaLnBrk="1" hangingPunct="1"/>
            <a:r>
              <a:rPr lang="en-AU" sz="2400" dirty="0" smtClean="0"/>
              <a:t>Register a firearm</a:t>
            </a:r>
            <a:r>
              <a:rPr lang="en-AU" sz="2400" dirty="0" smtClean="0"/>
              <a:t>?</a:t>
            </a:r>
          </a:p>
          <a:p>
            <a:pPr lvl="1" eaLnBrk="1" hangingPunct="1"/>
            <a:r>
              <a:rPr lang="en-US" sz="2400" dirty="0" smtClean="0"/>
              <a:t>Lease accommodation?</a:t>
            </a:r>
            <a:endParaRPr lang="en-AU" sz="2400" dirty="0" smtClean="0"/>
          </a:p>
          <a:p>
            <a:pPr lvl="1" eaLnBrk="1" hangingPunct="1"/>
            <a:r>
              <a:rPr lang="en-AU" sz="2400" dirty="0" smtClean="0"/>
              <a:t>Open an ISP account?</a:t>
            </a:r>
          </a:p>
          <a:p>
            <a:pPr lvl="1" eaLnBrk="1" hangingPunct="1"/>
            <a:r>
              <a:rPr lang="en-AU" sz="2400" dirty="0" smtClean="0"/>
              <a:t>Commit a criminal </a:t>
            </a:r>
            <a:r>
              <a:rPr lang="en-AU" sz="2400" dirty="0" smtClean="0"/>
              <a:t>activity?</a:t>
            </a:r>
            <a:endParaRPr lang="en-AU" sz="2400" dirty="0"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2484</Words>
  <Application>Microsoft Office PowerPoint</Application>
  <PresentationFormat>On-screen Show (4:3)</PresentationFormat>
  <Paragraphs>303</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Privacy in the Digital Age</vt:lpstr>
      <vt:lpstr>What is Privacy?</vt:lpstr>
      <vt:lpstr>The Changing Nature of Privacy</vt:lpstr>
      <vt:lpstr>‘I have nothing to hide, why should I care?’</vt:lpstr>
      <vt:lpstr>Threats to Privacy</vt:lpstr>
      <vt:lpstr>Threats Posed by Individuals</vt:lpstr>
      <vt:lpstr>Identity Theft</vt:lpstr>
      <vt:lpstr>Identity Theft</vt:lpstr>
      <vt:lpstr>Identity Theft</vt:lpstr>
      <vt:lpstr>However…</vt:lpstr>
      <vt:lpstr>Big Data</vt:lpstr>
      <vt:lpstr>Marketing companies love big data</vt:lpstr>
      <vt:lpstr>Online profilers</vt:lpstr>
      <vt:lpstr>Cookies</vt:lpstr>
      <vt:lpstr>Cookies</vt:lpstr>
      <vt:lpstr>Banner Advertisements</vt:lpstr>
      <vt:lpstr>Web Bugs</vt:lpstr>
      <vt:lpstr>Who do we give our information to?</vt:lpstr>
      <vt:lpstr>Rewards for providing personal data</vt:lpstr>
      <vt:lpstr>Threats posed by Governments</vt:lpstr>
      <vt:lpstr>Terrorism Information Awareness Program</vt:lpstr>
      <vt:lpstr>But we can trust our governments…right?</vt:lpstr>
      <vt:lpstr>Workplace Surveillance</vt:lpstr>
      <vt:lpstr>Monitoring of Public Areas</vt:lpstr>
      <vt:lpstr>CCTV</vt:lpstr>
      <vt:lpstr>CCTV cont….</vt:lpstr>
      <vt:lpstr>Vehicle Recognition</vt:lpstr>
      <vt:lpstr>Face Recognition</vt:lpstr>
      <vt:lpstr>RFID Tags</vt:lpstr>
      <vt:lpstr>Tracking RFID Tags</vt:lpstr>
      <vt:lpstr>RFID Tags</vt:lpstr>
      <vt:lpstr>Data Storage/Aggregation/Mining</vt:lpstr>
      <vt:lpstr>Cost of Media</vt:lpstr>
      <vt:lpstr>Data, Information and Intelligence</vt:lpstr>
      <vt:lpstr>Personal Control of Information</vt:lpstr>
      <vt:lpstr>How Aware Are We?</vt:lpstr>
      <vt:lpstr>Phishing</vt:lpstr>
      <vt:lpstr>Phishing Example</vt:lpstr>
      <vt:lpstr>URL Obfuscation</vt:lpstr>
      <vt:lpstr>Social Networking Sites</vt:lpstr>
      <vt:lpstr>FaceBook</vt:lpstr>
      <vt:lpstr>Creepy Software?</vt:lpstr>
      <vt:lpstr>Concluding Remarks</vt:lpstr>
      <vt:lpstr>Finally…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dellicious</cp:lastModifiedBy>
  <cp:revision>25</cp:revision>
  <dcterms:created xsi:type="dcterms:W3CDTF">2009-09-07T06:18:52Z</dcterms:created>
  <dcterms:modified xsi:type="dcterms:W3CDTF">2014-08-27T07:53:06Z</dcterms:modified>
</cp:coreProperties>
</file>