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9" r:id="rId2"/>
    <p:sldId id="263" r:id="rId3"/>
    <p:sldId id="270" r:id="rId4"/>
    <p:sldId id="264" r:id="rId5"/>
    <p:sldId id="271" r:id="rId6"/>
    <p:sldId id="272" r:id="rId7"/>
    <p:sldId id="283" r:id="rId8"/>
    <p:sldId id="273" r:id="rId9"/>
    <p:sldId id="274" r:id="rId10"/>
    <p:sldId id="275" r:id="rId11"/>
    <p:sldId id="285" r:id="rId12"/>
    <p:sldId id="276" r:id="rId13"/>
    <p:sldId id="282" r:id="rId14"/>
    <p:sldId id="286" r:id="rId15"/>
    <p:sldId id="277" r:id="rId16"/>
    <p:sldId id="279" r:id="rId17"/>
    <p:sldId id="280" r:id="rId18"/>
    <p:sldId id="284" r:id="rId19"/>
    <p:sldId id="261" r:id="rId20"/>
    <p:sldId id="262" r:id="rId21"/>
    <p:sldId id="281" r:id="rId2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6666"/>
    <a:srgbClr val="004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619"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7A680D-EE31-4978-A994-EACAF5470DC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AU"/>
        </a:p>
      </dgm:t>
    </dgm:pt>
    <dgm:pt modelId="{ECADC02B-F028-4E4D-AA76-2BFDB4A022F6}">
      <dgm:prSet phldrT="[Text]"/>
      <dgm:spPr>
        <a:solidFill>
          <a:schemeClr val="accent5">
            <a:lumMod val="50000"/>
            <a:alpha val="40000"/>
          </a:schemeClr>
        </a:solidFill>
      </dgm:spPr>
      <dgm:t>
        <a:bodyPr/>
        <a:lstStyle/>
        <a:p>
          <a:r>
            <a:rPr lang="en-AU" dirty="0" smtClean="0">
              <a:latin typeface="Calibri" pitchFamily="34" charset="0"/>
              <a:cs typeface="Calibri" pitchFamily="34" charset="0"/>
            </a:rPr>
            <a:t>Your Lit Review</a:t>
          </a:r>
          <a:endParaRPr lang="en-AU" dirty="0">
            <a:latin typeface="Calibri" pitchFamily="34" charset="0"/>
            <a:cs typeface="Calibri" pitchFamily="34" charset="0"/>
          </a:endParaRPr>
        </a:p>
      </dgm:t>
    </dgm:pt>
    <dgm:pt modelId="{86BB7A3D-A6C9-4657-8585-55BE20AE40AB}" type="parTrans" cxnId="{A3C221A1-9CCA-4C68-8A2D-2EA1247DB830}">
      <dgm:prSet/>
      <dgm:spPr/>
      <dgm:t>
        <a:bodyPr/>
        <a:lstStyle/>
        <a:p>
          <a:endParaRPr lang="en-AU">
            <a:latin typeface="Calibri" pitchFamily="34" charset="0"/>
            <a:cs typeface="Calibri" pitchFamily="34" charset="0"/>
          </a:endParaRPr>
        </a:p>
      </dgm:t>
    </dgm:pt>
    <dgm:pt modelId="{9E048AF2-0B9D-4367-8274-AF73BB1E097D}" type="sibTrans" cxnId="{A3C221A1-9CCA-4C68-8A2D-2EA1247DB830}">
      <dgm:prSet/>
      <dgm:spPr/>
      <dgm:t>
        <a:bodyPr/>
        <a:lstStyle/>
        <a:p>
          <a:endParaRPr lang="en-AU">
            <a:latin typeface="Calibri" pitchFamily="34" charset="0"/>
            <a:cs typeface="Calibri" pitchFamily="34" charset="0"/>
          </a:endParaRPr>
        </a:p>
      </dgm:t>
    </dgm:pt>
    <dgm:pt modelId="{A4A7FF71-63F3-46C9-B3A2-301FF68FEC45}">
      <dgm:prSet phldrT="[Text]"/>
      <dgm:spPr>
        <a:solidFill>
          <a:srgbClr val="FFC000">
            <a:alpha val="50000"/>
          </a:srgbClr>
        </a:solidFill>
      </dgm:spPr>
      <dgm:t>
        <a:bodyPr/>
        <a:lstStyle/>
        <a:p>
          <a:r>
            <a:rPr lang="en-AU" dirty="0" smtClean="0">
              <a:latin typeface="Calibri" pitchFamily="34" charset="0"/>
              <a:cs typeface="Calibri" pitchFamily="34" charset="0"/>
            </a:rPr>
            <a:t>Idea 1a</a:t>
          </a:r>
          <a:endParaRPr lang="en-AU" dirty="0">
            <a:latin typeface="Calibri" pitchFamily="34" charset="0"/>
            <a:cs typeface="Calibri" pitchFamily="34" charset="0"/>
          </a:endParaRPr>
        </a:p>
      </dgm:t>
    </dgm:pt>
    <dgm:pt modelId="{629EA9E0-D4AD-4C43-9D05-5A3F2E96A641}" type="parTrans" cxnId="{CFF0CA96-EDD1-42F1-BCEB-97C556C37F1E}">
      <dgm:prSet/>
      <dgm:spPr/>
      <dgm:t>
        <a:bodyPr/>
        <a:lstStyle/>
        <a:p>
          <a:endParaRPr lang="en-AU">
            <a:latin typeface="Calibri" pitchFamily="34" charset="0"/>
            <a:cs typeface="Calibri" pitchFamily="34" charset="0"/>
          </a:endParaRPr>
        </a:p>
      </dgm:t>
    </dgm:pt>
    <dgm:pt modelId="{BA7E5ACE-88C7-490D-A0B7-56BA54157D3F}" type="sibTrans" cxnId="{CFF0CA96-EDD1-42F1-BCEB-97C556C37F1E}">
      <dgm:prSet/>
      <dgm:spPr/>
      <dgm:t>
        <a:bodyPr/>
        <a:lstStyle/>
        <a:p>
          <a:endParaRPr lang="en-AU">
            <a:latin typeface="Calibri" pitchFamily="34" charset="0"/>
            <a:cs typeface="Calibri" pitchFamily="34" charset="0"/>
          </a:endParaRPr>
        </a:p>
      </dgm:t>
    </dgm:pt>
    <dgm:pt modelId="{C0BBC0BF-F619-4D0F-89F4-41F8547A29A9}">
      <dgm:prSet phldrT="[Text]"/>
      <dgm:spPr>
        <a:solidFill>
          <a:schemeClr val="accent6">
            <a:lumMod val="40000"/>
            <a:lumOff val="60000"/>
            <a:alpha val="50000"/>
          </a:schemeClr>
        </a:solidFill>
      </dgm:spPr>
      <dgm:t>
        <a:bodyPr/>
        <a:lstStyle/>
        <a:p>
          <a:r>
            <a:rPr lang="en-AU" dirty="0" smtClean="0">
              <a:latin typeface="Calibri" pitchFamily="34" charset="0"/>
              <a:cs typeface="Calibri" pitchFamily="34" charset="0"/>
            </a:rPr>
            <a:t>Idea 4+</a:t>
          </a:r>
          <a:endParaRPr lang="en-AU" dirty="0">
            <a:latin typeface="Calibri" pitchFamily="34" charset="0"/>
            <a:cs typeface="Calibri" pitchFamily="34" charset="0"/>
          </a:endParaRPr>
        </a:p>
      </dgm:t>
    </dgm:pt>
    <dgm:pt modelId="{EC2F08AE-9E70-41D8-8BA3-E34C07E75FCA}" type="parTrans" cxnId="{F168244D-438E-4E0F-A89F-930ACD97B79D}">
      <dgm:prSet/>
      <dgm:spPr/>
      <dgm:t>
        <a:bodyPr/>
        <a:lstStyle/>
        <a:p>
          <a:endParaRPr lang="en-AU">
            <a:latin typeface="Calibri" pitchFamily="34" charset="0"/>
            <a:cs typeface="Calibri" pitchFamily="34" charset="0"/>
          </a:endParaRPr>
        </a:p>
      </dgm:t>
    </dgm:pt>
    <dgm:pt modelId="{4B474FFB-B037-4F52-955D-588D42A4FA1F}" type="sibTrans" cxnId="{F168244D-438E-4E0F-A89F-930ACD97B79D}">
      <dgm:prSet/>
      <dgm:spPr/>
      <dgm:t>
        <a:bodyPr/>
        <a:lstStyle/>
        <a:p>
          <a:endParaRPr lang="en-AU">
            <a:latin typeface="Calibri" pitchFamily="34" charset="0"/>
            <a:cs typeface="Calibri" pitchFamily="34" charset="0"/>
          </a:endParaRPr>
        </a:p>
      </dgm:t>
    </dgm:pt>
    <dgm:pt modelId="{0E4F5FDC-8FF9-4BA1-B0F8-71FDB5D376A5}">
      <dgm:prSet phldrT="[Text]"/>
      <dgm:spPr>
        <a:solidFill>
          <a:schemeClr val="accent6">
            <a:alpha val="50000"/>
          </a:schemeClr>
        </a:solidFill>
      </dgm:spPr>
      <dgm:t>
        <a:bodyPr/>
        <a:lstStyle/>
        <a:p>
          <a:r>
            <a:rPr lang="en-AU" dirty="0" smtClean="0">
              <a:latin typeface="Calibri" pitchFamily="34" charset="0"/>
              <a:cs typeface="Calibri" pitchFamily="34" charset="0"/>
            </a:rPr>
            <a:t>Idea 4a</a:t>
          </a:r>
          <a:endParaRPr lang="en-AU" dirty="0">
            <a:latin typeface="Calibri" pitchFamily="34" charset="0"/>
            <a:cs typeface="Calibri" pitchFamily="34" charset="0"/>
          </a:endParaRPr>
        </a:p>
      </dgm:t>
    </dgm:pt>
    <dgm:pt modelId="{1210C44D-32A3-4A9F-85B8-21B4B5A0A99F}" type="parTrans" cxnId="{DD29EC94-B6E7-4C2E-8F86-CC966EB64D79}">
      <dgm:prSet/>
      <dgm:spPr/>
      <dgm:t>
        <a:bodyPr/>
        <a:lstStyle/>
        <a:p>
          <a:endParaRPr lang="en-AU">
            <a:latin typeface="Calibri" pitchFamily="34" charset="0"/>
            <a:cs typeface="Calibri" pitchFamily="34" charset="0"/>
          </a:endParaRPr>
        </a:p>
      </dgm:t>
    </dgm:pt>
    <dgm:pt modelId="{814B2D45-FFEF-43F6-A7FD-79F309D88A7C}" type="sibTrans" cxnId="{DD29EC94-B6E7-4C2E-8F86-CC966EB64D79}">
      <dgm:prSet/>
      <dgm:spPr/>
      <dgm:t>
        <a:bodyPr/>
        <a:lstStyle/>
        <a:p>
          <a:endParaRPr lang="en-AU">
            <a:latin typeface="Calibri" pitchFamily="34" charset="0"/>
            <a:cs typeface="Calibri" pitchFamily="34" charset="0"/>
          </a:endParaRPr>
        </a:p>
      </dgm:t>
    </dgm:pt>
    <dgm:pt modelId="{C93C40EC-66F6-4D82-AD7E-9E917C797E94}">
      <dgm:prSet phldrT="[Text]"/>
      <dgm:spPr>
        <a:solidFill>
          <a:schemeClr val="accent6">
            <a:alpha val="50000"/>
          </a:schemeClr>
        </a:solidFill>
      </dgm:spPr>
      <dgm:t>
        <a:bodyPr/>
        <a:lstStyle/>
        <a:p>
          <a:r>
            <a:rPr lang="en-AU" dirty="0" smtClean="0">
              <a:latin typeface="Calibri" pitchFamily="34" charset="0"/>
              <a:cs typeface="Calibri" pitchFamily="34" charset="0"/>
            </a:rPr>
            <a:t>Idea 4b</a:t>
          </a:r>
          <a:endParaRPr lang="en-AU" dirty="0">
            <a:latin typeface="Calibri" pitchFamily="34" charset="0"/>
            <a:cs typeface="Calibri" pitchFamily="34" charset="0"/>
          </a:endParaRPr>
        </a:p>
      </dgm:t>
    </dgm:pt>
    <dgm:pt modelId="{94EF8FE8-708B-4947-B294-E292E8D7EA7B}" type="parTrans" cxnId="{7043CB4B-FEDD-402C-A41F-EB9D558C25F9}">
      <dgm:prSet/>
      <dgm:spPr/>
      <dgm:t>
        <a:bodyPr/>
        <a:lstStyle/>
        <a:p>
          <a:endParaRPr lang="en-AU">
            <a:latin typeface="Calibri" pitchFamily="34" charset="0"/>
            <a:cs typeface="Calibri" pitchFamily="34" charset="0"/>
          </a:endParaRPr>
        </a:p>
      </dgm:t>
    </dgm:pt>
    <dgm:pt modelId="{4770C8B0-C739-446C-8D3A-C96105C20D3F}" type="sibTrans" cxnId="{7043CB4B-FEDD-402C-A41F-EB9D558C25F9}">
      <dgm:prSet/>
      <dgm:spPr/>
      <dgm:t>
        <a:bodyPr/>
        <a:lstStyle/>
        <a:p>
          <a:endParaRPr lang="en-AU">
            <a:latin typeface="Calibri" pitchFamily="34" charset="0"/>
            <a:cs typeface="Calibri" pitchFamily="34" charset="0"/>
          </a:endParaRPr>
        </a:p>
      </dgm:t>
    </dgm:pt>
    <dgm:pt modelId="{CFCD5C4D-8C47-4514-8A45-C99B7474735A}">
      <dgm:prSet/>
      <dgm:spPr/>
      <dgm:t>
        <a:bodyPr/>
        <a:lstStyle/>
        <a:p>
          <a:endParaRPr lang="en-AU"/>
        </a:p>
      </dgm:t>
    </dgm:pt>
    <dgm:pt modelId="{949FD3E0-497C-48B7-9564-ADB24E12906E}" type="parTrans" cxnId="{D5A81E28-52E7-4FBC-AE0F-3201FBD2D323}">
      <dgm:prSet/>
      <dgm:spPr/>
      <dgm:t>
        <a:bodyPr/>
        <a:lstStyle/>
        <a:p>
          <a:endParaRPr lang="en-AU">
            <a:latin typeface="Calibri" pitchFamily="34" charset="0"/>
            <a:cs typeface="Calibri" pitchFamily="34" charset="0"/>
          </a:endParaRPr>
        </a:p>
      </dgm:t>
    </dgm:pt>
    <dgm:pt modelId="{204A9B04-4549-49CC-99B1-493F44A50D05}" type="sibTrans" cxnId="{D5A81E28-52E7-4FBC-AE0F-3201FBD2D323}">
      <dgm:prSet/>
      <dgm:spPr/>
      <dgm:t>
        <a:bodyPr/>
        <a:lstStyle/>
        <a:p>
          <a:endParaRPr lang="en-AU">
            <a:latin typeface="Calibri" pitchFamily="34" charset="0"/>
            <a:cs typeface="Calibri" pitchFamily="34" charset="0"/>
          </a:endParaRPr>
        </a:p>
      </dgm:t>
    </dgm:pt>
    <dgm:pt modelId="{14C96BD0-4A04-4B92-A3A1-D5599FD92509}">
      <dgm:prSet phldrT="[Text]"/>
      <dgm:spPr/>
      <dgm:t>
        <a:bodyPr/>
        <a:lstStyle/>
        <a:p>
          <a:endParaRPr lang="en-AU"/>
        </a:p>
      </dgm:t>
    </dgm:pt>
    <dgm:pt modelId="{4A379467-7C5D-4275-9C6C-3A8DD4B9CF31}" type="parTrans" cxnId="{697047AA-4F90-4326-BE5E-D37C573F91BA}">
      <dgm:prSet/>
      <dgm:spPr/>
      <dgm:t>
        <a:bodyPr/>
        <a:lstStyle/>
        <a:p>
          <a:endParaRPr lang="en-AU">
            <a:latin typeface="Calibri" pitchFamily="34" charset="0"/>
            <a:cs typeface="Calibri" pitchFamily="34" charset="0"/>
          </a:endParaRPr>
        </a:p>
      </dgm:t>
    </dgm:pt>
    <dgm:pt modelId="{B06F7E32-361F-4576-99D1-5F25F12D349B}" type="sibTrans" cxnId="{697047AA-4F90-4326-BE5E-D37C573F91BA}">
      <dgm:prSet/>
      <dgm:spPr/>
      <dgm:t>
        <a:bodyPr/>
        <a:lstStyle/>
        <a:p>
          <a:endParaRPr lang="en-AU">
            <a:latin typeface="Calibri" pitchFamily="34" charset="0"/>
            <a:cs typeface="Calibri" pitchFamily="34" charset="0"/>
          </a:endParaRPr>
        </a:p>
      </dgm:t>
    </dgm:pt>
    <dgm:pt modelId="{EFC0BAF1-38D9-43A5-9C33-310FC182EA16}">
      <dgm:prSet phldrT="[Text]"/>
      <dgm:spPr/>
      <dgm:t>
        <a:bodyPr/>
        <a:lstStyle/>
        <a:p>
          <a:endParaRPr lang="en-AU"/>
        </a:p>
      </dgm:t>
    </dgm:pt>
    <dgm:pt modelId="{60A2EC59-30CD-47D8-899A-94C2E42584D9}" type="parTrans" cxnId="{C30D9918-6DBA-49D5-AFB1-717B90CA52D4}">
      <dgm:prSet/>
      <dgm:spPr/>
      <dgm:t>
        <a:bodyPr/>
        <a:lstStyle/>
        <a:p>
          <a:endParaRPr lang="en-AU">
            <a:latin typeface="Calibri" pitchFamily="34" charset="0"/>
            <a:cs typeface="Calibri" pitchFamily="34" charset="0"/>
          </a:endParaRPr>
        </a:p>
      </dgm:t>
    </dgm:pt>
    <dgm:pt modelId="{8B1773B7-ED44-4DD9-9B89-CEFB19EFF1A9}" type="sibTrans" cxnId="{C30D9918-6DBA-49D5-AFB1-717B90CA52D4}">
      <dgm:prSet/>
      <dgm:spPr/>
      <dgm:t>
        <a:bodyPr/>
        <a:lstStyle/>
        <a:p>
          <a:endParaRPr lang="en-AU">
            <a:latin typeface="Calibri" pitchFamily="34" charset="0"/>
            <a:cs typeface="Calibri" pitchFamily="34" charset="0"/>
          </a:endParaRPr>
        </a:p>
      </dgm:t>
    </dgm:pt>
    <dgm:pt modelId="{101E5551-AD23-4BF3-8533-2D0B4D050BEB}">
      <dgm:prSet/>
      <dgm:spPr>
        <a:solidFill>
          <a:srgbClr val="92D050">
            <a:alpha val="50000"/>
          </a:srgbClr>
        </a:solidFill>
      </dgm:spPr>
      <dgm:t>
        <a:bodyPr/>
        <a:lstStyle/>
        <a:p>
          <a:r>
            <a:rPr lang="en-AU" dirty="0" smtClean="0">
              <a:latin typeface="Calibri" pitchFamily="34" charset="0"/>
              <a:cs typeface="Calibri" pitchFamily="34" charset="0"/>
            </a:rPr>
            <a:t>Idea 2</a:t>
          </a:r>
          <a:endParaRPr lang="en-AU" dirty="0">
            <a:latin typeface="Calibri" pitchFamily="34" charset="0"/>
            <a:cs typeface="Calibri" pitchFamily="34" charset="0"/>
          </a:endParaRPr>
        </a:p>
      </dgm:t>
    </dgm:pt>
    <dgm:pt modelId="{B420B3DD-8A95-4059-8CA2-D4D24AD6F18C}" type="parTrans" cxnId="{61DCE906-2165-4B1E-8038-FBD6086B0BC6}">
      <dgm:prSet/>
      <dgm:spPr/>
      <dgm:t>
        <a:bodyPr/>
        <a:lstStyle/>
        <a:p>
          <a:endParaRPr lang="en-AU">
            <a:latin typeface="Calibri" pitchFamily="34" charset="0"/>
            <a:cs typeface="Calibri" pitchFamily="34" charset="0"/>
          </a:endParaRPr>
        </a:p>
      </dgm:t>
    </dgm:pt>
    <dgm:pt modelId="{7CAF135B-CA74-4F27-986F-2A6B722F6A74}" type="sibTrans" cxnId="{61DCE906-2165-4B1E-8038-FBD6086B0BC6}">
      <dgm:prSet/>
      <dgm:spPr/>
      <dgm:t>
        <a:bodyPr/>
        <a:lstStyle/>
        <a:p>
          <a:endParaRPr lang="en-AU">
            <a:latin typeface="Calibri" pitchFamily="34" charset="0"/>
            <a:cs typeface="Calibri" pitchFamily="34" charset="0"/>
          </a:endParaRPr>
        </a:p>
      </dgm:t>
    </dgm:pt>
    <dgm:pt modelId="{56365F8F-4081-42F8-B84A-0A81A556C043}">
      <dgm:prSet/>
      <dgm:spPr>
        <a:solidFill>
          <a:srgbClr val="FFC000">
            <a:alpha val="50000"/>
          </a:srgbClr>
        </a:solidFill>
      </dgm:spPr>
      <dgm:t>
        <a:bodyPr/>
        <a:lstStyle/>
        <a:p>
          <a:r>
            <a:rPr lang="en-AU" dirty="0" smtClean="0">
              <a:latin typeface="Calibri" pitchFamily="34" charset="0"/>
              <a:cs typeface="Calibri" pitchFamily="34" charset="0"/>
            </a:rPr>
            <a:t>Idea 1c</a:t>
          </a:r>
          <a:endParaRPr lang="en-AU" dirty="0">
            <a:latin typeface="Calibri" pitchFamily="34" charset="0"/>
            <a:cs typeface="Calibri" pitchFamily="34" charset="0"/>
          </a:endParaRPr>
        </a:p>
      </dgm:t>
    </dgm:pt>
    <dgm:pt modelId="{0A778DB7-4426-437B-B1CC-B41C9628E3FB}" type="parTrans" cxnId="{30AABE8B-7CE5-4654-93DE-1AED41987076}">
      <dgm:prSet/>
      <dgm:spPr/>
      <dgm:t>
        <a:bodyPr/>
        <a:lstStyle/>
        <a:p>
          <a:endParaRPr lang="en-AU">
            <a:latin typeface="Calibri" pitchFamily="34" charset="0"/>
            <a:cs typeface="Calibri" pitchFamily="34" charset="0"/>
          </a:endParaRPr>
        </a:p>
      </dgm:t>
    </dgm:pt>
    <dgm:pt modelId="{F4A39121-98B2-4AB9-8CF9-E7BF2349F232}" type="sibTrans" cxnId="{30AABE8B-7CE5-4654-93DE-1AED41987076}">
      <dgm:prSet/>
      <dgm:spPr/>
      <dgm:t>
        <a:bodyPr/>
        <a:lstStyle/>
        <a:p>
          <a:endParaRPr lang="en-AU">
            <a:latin typeface="Calibri" pitchFamily="34" charset="0"/>
            <a:cs typeface="Calibri" pitchFamily="34" charset="0"/>
          </a:endParaRPr>
        </a:p>
      </dgm:t>
    </dgm:pt>
    <dgm:pt modelId="{5DB37CE1-F982-4E58-B607-3C0A5DA13705}">
      <dgm:prSet/>
      <dgm:spPr>
        <a:solidFill>
          <a:srgbClr val="FFC000">
            <a:alpha val="50000"/>
          </a:srgbClr>
        </a:solidFill>
      </dgm:spPr>
      <dgm:t>
        <a:bodyPr/>
        <a:lstStyle/>
        <a:p>
          <a:r>
            <a:rPr lang="en-AU" dirty="0" smtClean="0">
              <a:latin typeface="Calibri" pitchFamily="34" charset="0"/>
              <a:cs typeface="Calibri" pitchFamily="34" charset="0"/>
            </a:rPr>
            <a:t>Idea 1b</a:t>
          </a:r>
          <a:endParaRPr lang="en-AU" dirty="0">
            <a:latin typeface="Calibri" pitchFamily="34" charset="0"/>
            <a:cs typeface="Calibri" pitchFamily="34" charset="0"/>
          </a:endParaRPr>
        </a:p>
      </dgm:t>
    </dgm:pt>
    <dgm:pt modelId="{9251BC3F-5E0B-4D09-9FBB-019D1D96EB89}" type="parTrans" cxnId="{6D1D933D-4EC0-423B-9C54-FC69ED5B3B4D}">
      <dgm:prSet/>
      <dgm:spPr/>
      <dgm:t>
        <a:bodyPr/>
        <a:lstStyle/>
        <a:p>
          <a:endParaRPr lang="en-AU">
            <a:latin typeface="Calibri" pitchFamily="34" charset="0"/>
            <a:cs typeface="Calibri" pitchFamily="34" charset="0"/>
          </a:endParaRPr>
        </a:p>
      </dgm:t>
    </dgm:pt>
    <dgm:pt modelId="{3F351BB8-F963-43E2-92CB-4AD794C3A5EE}" type="sibTrans" cxnId="{6D1D933D-4EC0-423B-9C54-FC69ED5B3B4D}">
      <dgm:prSet/>
      <dgm:spPr/>
      <dgm:t>
        <a:bodyPr/>
        <a:lstStyle/>
        <a:p>
          <a:endParaRPr lang="en-AU">
            <a:latin typeface="Calibri" pitchFamily="34" charset="0"/>
            <a:cs typeface="Calibri" pitchFamily="34" charset="0"/>
          </a:endParaRPr>
        </a:p>
      </dgm:t>
    </dgm:pt>
    <dgm:pt modelId="{7316EDDA-2C48-4D1A-A44D-FE4DC01557B5}">
      <dgm:prSet/>
      <dgm:spPr>
        <a:solidFill>
          <a:srgbClr val="666666">
            <a:alpha val="50000"/>
          </a:srgbClr>
        </a:solidFill>
      </dgm:spPr>
      <dgm:t>
        <a:bodyPr/>
        <a:lstStyle/>
        <a:p>
          <a:r>
            <a:rPr lang="en-AU" dirty="0" smtClean="0">
              <a:latin typeface="Calibri" pitchFamily="34" charset="0"/>
              <a:cs typeface="Calibri" pitchFamily="34" charset="0"/>
            </a:rPr>
            <a:t>Idea 3a</a:t>
          </a:r>
          <a:endParaRPr lang="en-AU" dirty="0">
            <a:latin typeface="Calibri" pitchFamily="34" charset="0"/>
            <a:cs typeface="Calibri" pitchFamily="34" charset="0"/>
          </a:endParaRPr>
        </a:p>
      </dgm:t>
    </dgm:pt>
    <dgm:pt modelId="{8D434C9C-1BDC-4CEC-9A12-147EF55157EC}" type="parTrans" cxnId="{8E955606-A7E1-495B-875B-3D06538B2AE4}">
      <dgm:prSet/>
      <dgm:spPr/>
      <dgm:t>
        <a:bodyPr/>
        <a:lstStyle/>
        <a:p>
          <a:endParaRPr lang="en-AU">
            <a:latin typeface="Calibri" pitchFamily="34" charset="0"/>
            <a:cs typeface="Calibri" pitchFamily="34" charset="0"/>
          </a:endParaRPr>
        </a:p>
      </dgm:t>
    </dgm:pt>
    <dgm:pt modelId="{C281E1F4-55F9-4C2D-9D7C-103FA4FABED4}" type="sibTrans" cxnId="{8E955606-A7E1-495B-875B-3D06538B2AE4}">
      <dgm:prSet/>
      <dgm:spPr/>
      <dgm:t>
        <a:bodyPr/>
        <a:lstStyle/>
        <a:p>
          <a:endParaRPr lang="en-AU">
            <a:latin typeface="Calibri" pitchFamily="34" charset="0"/>
            <a:cs typeface="Calibri" pitchFamily="34" charset="0"/>
          </a:endParaRPr>
        </a:p>
      </dgm:t>
    </dgm:pt>
    <dgm:pt modelId="{EF3F964F-A4B2-43E7-BEAA-1CA8D6FE5D1A}">
      <dgm:prSet/>
      <dgm:spPr>
        <a:solidFill>
          <a:srgbClr val="666666">
            <a:alpha val="50000"/>
          </a:srgbClr>
        </a:solidFill>
      </dgm:spPr>
      <dgm:t>
        <a:bodyPr/>
        <a:lstStyle/>
        <a:p>
          <a:r>
            <a:rPr lang="en-AU" dirty="0" smtClean="0">
              <a:latin typeface="Calibri" pitchFamily="34" charset="0"/>
              <a:cs typeface="Calibri" pitchFamily="34" charset="0"/>
            </a:rPr>
            <a:t>Idea 3b</a:t>
          </a:r>
          <a:endParaRPr lang="en-AU" dirty="0">
            <a:latin typeface="Calibri" pitchFamily="34" charset="0"/>
            <a:cs typeface="Calibri" pitchFamily="34" charset="0"/>
          </a:endParaRPr>
        </a:p>
      </dgm:t>
    </dgm:pt>
    <dgm:pt modelId="{44897417-C1FA-435F-B616-6E3E61D46D23}" type="parTrans" cxnId="{6F455C6F-E74A-43DD-A21A-0B9E7BD974E6}">
      <dgm:prSet/>
      <dgm:spPr/>
      <dgm:t>
        <a:bodyPr/>
        <a:lstStyle/>
        <a:p>
          <a:endParaRPr lang="en-AU">
            <a:latin typeface="Calibri" pitchFamily="34" charset="0"/>
            <a:cs typeface="Calibri" pitchFamily="34" charset="0"/>
          </a:endParaRPr>
        </a:p>
      </dgm:t>
    </dgm:pt>
    <dgm:pt modelId="{8597C204-51B8-4AB3-93B9-77F3CD0FAB96}" type="sibTrans" cxnId="{6F455C6F-E74A-43DD-A21A-0B9E7BD974E6}">
      <dgm:prSet/>
      <dgm:spPr/>
      <dgm:t>
        <a:bodyPr/>
        <a:lstStyle/>
        <a:p>
          <a:endParaRPr lang="en-AU">
            <a:latin typeface="Calibri" pitchFamily="34" charset="0"/>
            <a:cs typeface="Calibri" pitchFamily="34" charset="0"/>
          </a:endParaRPr>
        </a:p>
      </dgm:t>
    </dgm:pt>
    <dgm:pt modelId="{2749C3E6-3F1C-43E4-96A6-EABB1FCB0662}" type="pres">
      <dgm:prSet presAssocID="{577A680D-EE31-4978-A994-EACAF5470DC5}" presName="composite" presStyleCnt="0">
        <dgm:presLayoutVars>
          <dgm:chMax val="1"/>
          <dgm:dir/>
          <dgm:resizeHandles val="exact"/>
        </dgm:presLayoutVars>
      </dgm:prSet>
      <dgm:spPr/>
      <dgm:t>
        <a:bodyPr/>
        <a:lstStyle/>
        <a:p>
          <a:endParaRPr lang="en-AU"/>
        </a:p>
      </dgm:t>
    </dgm:pt>
    <dgm:pt modelId="{6F66B8C1-BC43-4FEA-BC1E-0954AD99539F}" type="pres">
      <dgm:prSet presAssocID="{577A680D-EE31-4978-A994-EACAF5470DC5}" presName="radial" presStyleCnt="0">
        <dgm:presLayoutVars>
          <dgm:animLvl val="ctr"/>
        </dgm:presLayoutVars>
      </dgm:prSet>
      <dgm:spPr/>
    </dgm:pt>
    <dgm:pt modelId="{3B67B6D6-5AE0-452F-94D3-01CD833E97F2}" type="pres">
      <dgm:prSet presAssocID="{ECADC02B-F028-4E4D-AA76-2BFDB4A022F6}" presName="centerShape" presStyleLbl="vennNode1" presStyleIdx="0" presStyleCnt="10"/>
      <dgm:spPr/>
      <dgm:t>
        <a:bodyPr/>
        <a:lstStyle/>
        <a:p>
          <a:endParaRPr lang="en-AU"/>
        </a:p>
      </dgm:t>
    </dgm:pt>
    <dgm:pt modelId="{F5163334-0A81-4C44-9BD0-C004A752EB29}" type="pres">
      <dgm:prSet presAssocID="{A4A7FF71-63F3-46C9-B3A2-301FF68FEC45}" presName="node" presStyleLbl="vennNode1" presStyleIdx="1" presStyleCnt="10" custRadScaleRad="94722">
        <dgm:presLayoutVars>
          <dgm:bulletEnabled val="1"/>
        </dgm:presLayoutVars>
      </dgm:prSet>
      <dgm:spPr/>
      <dgm:t>
        <a:bodyPr/>
        <a:lstStyle/>
        <a:p>
          <a:endParaRPr lang="en-AU"/>
        </a:p>
      </dgm:t>
    </dgm:pt>
    <dgm:pt modelId="{FAA83C53-611C-4014-94E1-753BBBEDE345}" type="pres">
      <dgm:prSet presAssocID="{101E5551-AD23-4BF3-8533-2D0B4D050BEB}" presName="node" presStyleLbl="vennNode1" presStyleIdx="2" presStyleCnt="10">
        <dgm:presLayoutVars>
          <dgm:bulletEnabled val="1"/>
        </dgm:presLayoutVars>
      </dgm:prSet>
      <dgm:spPr/>
      <dgm:t>
        <a:bodyPr/>
        <a:lstStyle/>
        <a:p>
          <a:endParaRPr lang="en-AU"/>
        </a:p>
      </dgm:t>
    </dgm:pt>
    <dgm:pt modelId="{D5117716-37D1-4449-89A3-C59BA07DC680}" type="pres">
      <dgm:prSet presAssocID="{7316EDDA-2C48-4D1A-A44D-FE4DC01557B5}" presName="node" presStyleLbl="vennNode1" presStyleIdx="3" presStyleCnt="10">
        <dgm:presLayoutVars>
          <dgm:bulletEnabled val="1"/>
        </dgm:presLayoutVars>
      </dgm:prSet>
      <dgm:spPr/>
      <dgm:t>
        <a:bodyPr/>
        <a:lstStyle/>
        <a:p>
          <a:endParaRPr lang="en-AU"/>
        </a:p>
      </dgm:t>
    </dgm:pt>
    <dgm:pt modelId="{701A41DC-3FEB-42F2-A39D-02B3BE32D2F6}" type="pres">
      <dgm:prSet presAssocID="{EF3F964F-A4B2-43E7-BEAA-1CA8D6FE5D1A}" presName="node" presStyleLbl="vennNode1" presStyleIdx="4" presStyleCnt="10">
        <dgm:presLayoutVars>
          <dgm:bulletEnabled val="1"/>
        </dgm:presLayoutVars>
      </dgm:prSet>
      <dgm:spPr/>
      <dgm:t>
        <a:bodyPr/>
        <a:lstStyle/>
        <a:p>
          <a:endParaRPr lang="en-AU"/>
        </a:p>
      </dgm:t>
    </dgm:pt>
    <dgm:pt modelId="{03E187C8-4496-4E52-9E28-FFD562756554}" type="pres">
      <dgm:prSet presAssocID="{56365F8F-4081-42F8-B84A-0A81A556C043}" presName="node" presStyleLbl="vennNode1" presStyleIdx="5" presStyleCnt="10">
        <dgm:presLayoutVars>
          <dgm:bulletEnabled val="1"/>
        </dgm:presLayoutVars>
      </dgm:prSet>
      <dgm:spPr/>
      <dgm:t>
        <a:bodyPr/>
        <a:lstStyle/>
        <a:p>
          <a:endParaRPr lang="en-AU"/>
        </a:p>
      </dgm:t>
    </dgm:pt>
    <dgm:pt modelId="{535A527D-E6D7-4351-BEA4-3E92160EC2EF}" type="pres">
      <dgm:prSet presAssocID="{5DB37CE1-F982-4E58-B607-3C0A5DA13705}" presName="node" presStyleLbl="vennNode1" presStyleIdx="6" presStyleCnt="10">
        <dgm:presLayoutVars>
          <dgm:bulletEnabled val="1"/>
        </dgm:presLayoutVars>
      </dgm:prSet>
      <dgm:spPr/>
      <dgm:t>
        <a:bodyPr/>
        <a:lstStyle/>
        <a:p>
          <a:endParaRPr lang="en-AU"/>
        </a:p>
      </dgm:t>
    </dgm:pt>
    <dgm:pt modelId="{03C1530C-AD4E-40AA-BA65-36F644AD0CAF}" type="pres">
      <dgm:prSet presAssocID="{C0BBC0BF-F619-4D0F-89F4-41F8547A29A9}" presName="node" presStyleLbl="vennNode1" presStyleIdx="7" presStyleCnt="10">
        <dgm:presLayoutVars>
          <dgm:bulletEnabled val="1"/>
        </dgm:presLayoutVars>
      </dgm:prSet>
      <dgm:spPr/>
      <dgm:t>
        <a:bodyPr/>
        <a:lstStyle/>
        <a:p>
          <a:endParaRPr lang="en-AU"/>
        </a:p>
      </dgm:t>
    </dgm:pt>
    <dgm:pt modelId="{298006C6-5EF0-4954-B11F-EC99AAB0EC94}" type="pres">
      <dgm:prSet presAssocID="{0E4F5FDC-8FF9-4BA1-B0F8-71FDB5D376A5}" presName="node" presStyleLbl="vennNode1" presStyleIdx="8" presStyleCnt="10">
        <dgm:presLayoutVars>
          <dgm:bulletEnabled val="1"/>
        </dgm:presLayoutVars>
      </dgm:prSet>
      <dgm:spPr/>
      <dgm:t>
        <a:bodyPr/>
        <a:lstStyle/>
        <a:p>
          <a:endParaRPr lang="en-AU"/>
        </a:p>
      </dgm:t>
    </dgm:pt>
    <dgm:pt modelId="{77263E9A-0913-4DB5-A36E-826D1D4CD038}" type="pres">
      <dgm:prSet presAssocID="{C93C40EC-66F6-4D82-AD7E-9E917C797E94}" presName="node" presStyleLbl="vennNode1" presStyleIdx="9" presStyleCnt="10">
        <dgm:presLayoutVars>
          <dgm:bulletEnabled val="1"/>
        </dgm:presLayoutVars>
      </dgm:prSet>
      <dgm:spPr/>
      <dgm:t>
        <a:bodyPr/>
        <a:lstStyle/>
        <a:p>
          <a:endParaRPr lang="en-AU"/>
        </a:p>
      </dgm:t>
    </dgm:pt>
  </dgm:ptLst>
  <dgm:cxnLst>
    <dgm:cxn modelId="{6D1D933D-4EC0-423B-9C54-FC69ED5B3B4D}" srcId="{ECADC02B-F028-4E4D-AA76-2BFDB4A022F6}" destId="{5DB37CE1-F982-4E58-B607-3C0A5DA13705}" srcOrd="5" destOrd="0" parTransId="{9251BC3F-5E0B-4D09-9FBB-019D1D96EB89}" sibTransId="{3F351BB8-F963-43E2-92CB-4AD794C3A5EE}"/>
    <dgm:cxn modelId="{AF9179A1-446C-4FE8-B14C-4861007ACB9B}" type="presOf" srcId="{0E4F5FDC-8FF9-4BA1-B0F8-71FDB5D376A5}" destId="{298006C6-5EF0-4954-B11F-EC99AAB0EC94}" srcOrd="0" destOrd="0" presId="urn:microsoft.com/office/officeart/2005/8/layout/radial3"/>
    <dgm:cxn modelId="{6F455C6F-E74A-43DD-A21A-0B9E7BD974E6}" srcId="{ECADC02B-F028-4E4D-AA76-2BFDB4A022F6}" destId="{EF3F964F-A4B2-43E7-BEAA-1CA8D6FE5D1A}" srcOrd="3" destOrd="0" parTransId="{44897417-C1FA-435F-B616-6E3E61D46D23}" sibTransId="{8597C204-51B8-4AB3-93B9-77F3CD0FAB96}"/>
    <dgm:cxn modelId="{DD29EC94-B6E7-4C2E-8F86-CC966EB64D79}" srcId="{ECADC02B-F028-4E4D-AA76-2BFDB4A022F6}" destId="{0E4F5FDC-8FF9-4BA1-B0F8-71FDB5D376A5}" srcOrd="7" destOrd="0" parTransId="{1210C44D-32A3-4A9F-85B8-21B4B5A0A99F}" sibTransId="{814B2D45-FFEF-43F6-A7FD-79F309D88A7C}"/>
    <dgm:cxn modelId="{A0B90DBC-435E-4BB9-8C95-7A6BCBEFFD42}" type="presOf" srcId="{C0BBC0BF-F619-4D0F-89F4-41F8547A29A9}" destId="{03C1530C-AD4E-40AA-BA65-36F644AD0CAF}" srcOrd="0" destOrd="0" presId="urn:microsoft.com/office/officeart/2005/8/layout/radial3"/>
    <dgm:cxn modelId="{5B9BF70C-EC37-4543-A197-72740AABFA06}" type="presOf" srcId="{577A680D-EE31-4978-A994-EACAF5470DC5}" destId="{2749C3E6-3F1C-43E4-96A6-EABB1FCB0662}" srcOrd="0" destOrd="0" presId="urn:microsoft.com/office/officeart/2005/8/layout/radial3"/>
    <dgm:cxn modelId="{30AABE8B-7CE5-4654-93DE-1AED41987076}" srcId="{ECADC02B-F028-4E4D-AA76-2BFDB4A022F6}" destId="{56365F8F-4081-42F8-B84A-0A81A556C043}" srcOrd="4" destOrd="0" parTransId="{0A778DB7-4426-437B-B1CC-B41C9628E3FB}" sibTransId="{F4A39121-98B2-4AB9-8CF9-E7BF2349F232}"/>
    <dgm:cxn modelId="{C30D9918-6DBA-49D5-AFB1-717B90CA52D4}" srcId="{577A680D-EE31-4978-A994-EACAF5470DC5}" destId="{EFC0BAF1-38D9-43A5-9C33-310FC182EA16}" srcOrd="3" destOrd="0" parTransId="{60A2EC59-30CD-47D8-899A-94C2E42584D9}" sibTransId="{8B1773B7-ED44-4DD9-9B89-CEFB19EFF1A9}"/>
    <dgm:cxn modelId="{F5B65227-AB32-46A8-ABF6-BAF8E4210AEE}" type="presOf" srcId="{5DB37CE1-F982-4E58-B607-3C0A5DA13705}" destId="{535A527D-E6D7-4351-BEA4-3E92160EC2EF}" srcOrd="0" destOrd="0" presId="urn:microsoft.com/office/officeart/2005/8/layout/radial3"/>
    <dgm:cxn modelId="{BA88FC5C-7E1E-45D7-8DA7-BBE50566C011}" type="presOf" srcId="{56365F8F-4081-42F8-B84A-0A81A556C043}" destId="{03E187C8-4496-4E52-9E28-FFD562756554}" srcOrd="0" destOrd="0" presId="urn:microsoft.com/office/officeart/2005/8/layout/radial3"/>
    <dgm:cxn modelId="{697047AA-4F90-4326-BE5E-D37C573F91BA}" srcId="{577A680D-EE31-4978-A994-EACAF5470DC5}" destId="{14C96BD0-4A04-4B92-A3A1-D5599FD92509}" srcOrd="2" destOrd="0" parTransId="{4A379467-7C5D-4275-9C6C-3A8DD4B9CF31}" sibTransId="{B06F7E32-361F-4576-99D1-5F25F12D349B}"/>
    <dgm:cxn modelId="{D5A81E28-52E7-4FBC-AE0F-3201FBD2D323}" srcId="{577A680D-EE31-4978-A994-EACAF5470DC5}" destId="{CFCD5C4D-8C47-4514-8A45-C99B7474735A}" srcOrd="1" destOrd="0" parTransId="{949FD3E0-497C-48B7-9564-ADB24E12906E}" sibTransId="{204A9B04-4549-49CC-99B1-493F44A50D05}"/>
    <dgm:cxn modelId="{61AD83F0-DFD9-42FA-BCC3-ADF732EA603D}" type="presOf" srcId="{A4A7FF71-63F3-46C9-B3A2-301FF68FEC45}" destId="{F5163334-0A81-4C44-9BD0-C004A752EB29}" srcOrd="0" destOrd="0" presId="urn:microsoft.com/office/officeart/2005/8/layout/radial3"/>
    <dgm:cxn modelId="{E0B8B1BB-199D-4548-8065-44E54E405392}" type="presOf" srcId="{C93C40EC-66F6-4D82-AD7E-9E917C797E94}" destId="{77263E9A-0913-4DB5-A36E-826D1D4CD038}" srcOrd="0" destOrd="0" presId="urn:microsoft.com/office/officeart/2005/8/layout/radial3"/>
    <dgm:cxn modelId="{8E955606-A7E1-495B-875B-3D06538B2AE4}" srcId="{ECADC02B-F028-4E4D-AA76-2BFDB4A022F6}" destId="{7316EDDA-2C48-4D1A-A44D-FE4DC01557B5}" srcOrd="2" destOrd="0" parTransId="{8D434C9C-1BDC-4CEC-9A12-147EF55157EC}" sibTransId="{C281E1F4-55F9-4C2D-9D7C-103FA4FABED4}"/>
    <dgm:cxn modelId="{505A8106-CA55-44BC-ABC5-6A9F5CE4B222}" type="presOf" srcId="{ECADC02B-F028-4E4D-AA76-2BFDB4A022F6}" destId="{3B67B6D6-5AE0-452F-94D3-01CD833E97F2}" srcOrd="0" destOrd="0" presId="urn:microsoft.com/office/officeart/2005/8/layout/radial3"/>
    <dgm:cxn modelId="{7043CB4B-FEDD-402C-A41F-EB9D558C25F9}" srcId="{ECADC02B-F028-4E4D-AA76-2BFDB4A022F6}" destId="{C93C40EC-66F6-4D82-AD7E-9E917C797E94}" srcOrd="8" destOrd="0" parTransId="{94EF8FE8-708B-4947-B294-E292E8D7EA7B}" sibTransId="{4770C8B0-C739-446C-8D3A-C96105C20D3F}"/>
    <dgm:cxn modelId="{C9D1F833-66DB-4F81-877A-12B39E5A3A9A}" type="presOf" srcId="{101E5551-AD23-4BF3-8533-2D0B4D050BEB}" destId="{FAA83C53-611C-4014-94E1-753BBBEDE345}" srcOrd="0" destOrd="0" presId="urn:microsoft.com/office/officeart/2005/8/layout/radial3"/>
    <dgm:cxn modelId="{61DCE906-2165-4B1E-8038-FBD6086B0BC6}" srcId="{ECADC02B-F028-4E4D-AA76-2BFDB4A022F6}" destId="{101E5551-AD23-4BF3-8533-2D0B4D050BEB}" srcOrd="1" destOrd="0" parTransId="{B420B3DD-8A95-4059-8CA2-D4D24AD6F18C}" sibTransId="{7CAF135B-CA74-4F27-986F-2A6B722F6A74}"/>
    <dgm:cxn modelId="{AA399CBA-7EB6-4EB9-BDC3-5B145FE3B428}" type="presOf" srcId="{EF3F964F-A4B2-43E7-BEAA-1CA8D6FE5D1A}" destId="{701A41DC-3FEB-42F2-A39D-02B3BE32D2F6}" srcOrd="0" destOrd="0" presId="urn:microsoft.com/office/officeart/2005/8/layout/radial3"/>
    <dgm:cxn modelId="{CFF0CA96-EDD1-42F1-BCEB-97C556C37F1E}" srcId="{ECADC02B-F028-4E4D-AA76-2BFDB4A022F6}" destId="{A4A7FF71-63F3-46C9-B3A2-301FF68FEC45}" srcOrd="0" destOrd="0" parTransId="{629EA9E0-D4AD-4C43-9D05-5A3F2E96A641}" sibTransId="{BA7E5ACE-88C7-490D-A0B7-56BA54157D3F}"/>
    <dgm:cxn modelId="{A95A0284-F2F0-4427-B058-86AE93A1109F}" type="presOf" srcId="{7316EDDA-2C48-4D1A-A44D-FE4DC01557B5}" destId="{D5117716-37D1-4449-89A3-C59BA07DC680}" srcOrd="0" destOrd="0" presId="urn:microsoft.com/office/officeart/2005/8/layout/radial3"/>
    <dgm:cxn modelId="{A3C221A1-9CCA-4C68-8A2D-2EA1247DB830}" srcId="{577A680D-EE31-4978-A994-EACAF5470DC5}" destId="{ECADC02B-F028-4E4D-AA76-2BFDB4A022F6}" srcOrd="0" destOrd="0" parTransId="{86BB7A3D-A6C9-4657-8585-55BE20AE40AB}" sibTransId="{9E048AF2-0B9D-4367-8274-AF73BB1E097D}"/>
    <dgm:cxn modelId="{F168244D-438E-4E0F-A89F-930ACD97B79D}" srcId="{ECADC02B-F028-4E4D-AA76-2BFDB4A022F6}" destId="{C0BBC0BF-F619-4D0F-89F4-41F8547A29A9}" srcOrd="6" destOrd="0" parTransId="{EC2F08AE-9E70-41D8-8BA3-E34C07E75FCA}" sibTransId="{4B474FFB-B037-4F52-955D-588D42A4FA1F}"/>
    <dgm:cxn modelId="{44DF45EF-66FD-4E77-B4C4-8C33E7239E17}" type="presParOf" srcId="{2749C3E6-3F1C-43E4-96A6-EABB1FCB0662}" destId="{6F66B8C1-BC43-4FEA-BC1E-0954AD99539F}" srcOrd="0" destOrd="0" presId="urn:microsoft.com/office/officeart/2005/8/layout/radial3"/>
    <dgm:cxn modelId="{B02AD98E-8F51-48A1-97A4-50ED1877EA31}" type="presParOf" srcId="{6F66B8C1-BC43-4FEA-BC1E-0954AD99539F}" destId="{3B67B6D6-5AE0-452F-94D3-01CD833E97F2}" srcOrd="0" destOrd="0" presId="urn:microsoft.com/office/officeart/2005/8/layout/radial3"/>
    <dgm:cxn modelId="{2F40AC8C-5B44-4B00-9C65-898BFC44FA45}" type="presParOf" srcId="{6F66B8C1-BC43-4FEA-BC1E-0954AD99539F}" destId="{F5163334-0A81-4C44-9BD0-C004A752EB29}" srcOrd="1" destOrd="0" presId="urn:microsoft.com/office/officeart/2005/8/layout/radial3"/>
    <dgm:cxn modelId="{0FCFD292-9984-43CE-8392-471F0C981B3E}" type="presParOf" srcId="{6F66B8C1-BC43-4FEA-BC1E-0954AD99539F}" destId="{FAA83C53-611C-4014-94E1-753BBBEDE345}" srcOrd="2" destOrd="0" presId="urn:microsoft.com/office/officeart/2005/8/layout/radial3"/>
    <dgm:cxn modelId="{3B746765-EE7A-4B61-B23F-706638EADDBE}" type="presParOf" srcId="{6F66B8C1-BC43-4FEA-BC1E-0954AD99539F}" destId="{D5117716-37D1-4449-89A3-C59BA07DC680}" srcOrd="3" destOrd="0" presId="urn:microsoft.com/office/officeart/2005/8/layout/radial3"/>
    <dgm:cxn modelId="{E5D6DD31-3DFE-4F44-B75A-A13D3F9C79DD}" type="presParOf" srcId="{6F66B8C1-BC43-4FEA-BC1E-0954AD99539F}" destId="{701A41DC-3FEB-42F2-A39D-02B3BE32D2F6}" srcOrd="4" destOrd="0" presId="urn:microsoft.com/office/officeart/2005/8/layout/radial3"/>
    <dgm:cxn modelId="{8171C43B-557A-4A23-A5A3-BCBCA03665F9}" type="presParOf" srcId="{6F66B8C1-BC43-4FEA-BC1E-0954AD99539F}" destId="{03E187C8-4496-4E52-9E28-FFD562756554}" srcOrd="5" destOrd="0" presId="urn:microsoft.com/office/officeart/2005/8/layout/radial3"/>
    <dgm:cxn modelId="{4044CE0A-6B43-4C7A-842C-B206588DA5A3}" type="presParOf" srcId="{6F66B8C1-BC43-4FEA-BC1E-0954AD99539F}" destId="{535A527D-E6D7-4351-BEA4-3E92160EC2EF}" srcOrd="6" destOrd="0" presId="urn:microsoft.com/office/officeart/2005/8/layout/radial3"/>
    <dgm:cxn modelId="{78A5FD61-D1A7-4B52-B50F-63CED5F82BBD}" type="presParOf" srcId="{6F66B8C1-BC43-4FEA-BC1E-0954AD99539F}" destId="{03C1530C-AD4E-40AA-BA65-36F644AD0CAF}" srcOrd="7" destOrd="0" presId="urn:microsoft.com/office/officeart/2005/8/layout/radial3"/>
    <dgm:cxn modelId="{975F861B-DA89-4030-A59F-16C1F3916B5D}" type="presParOf" srcId="{6F66B8C1-BC43-4FEA-BC1E-0954AD99539F}" destId="{298006C6-5EF0-4954-B11F-EC99AAB0EC94}" srcOrd="8" destOrd="0" presId="urn:microsoft.com/office/officeart/2005/8/layout/radial3"/>
    <dgm:cxn modelId="{402650C3-4EAD-4FE5-AF87-DE5D34457058}" type="presParOf" srcId="{6F66B8C1-BC43-4FEA-BC1E-0954AD99539F}" destId="{77263E9A-0913-4DB5-A36E-826D1D4CD038}" srcOrd="9"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7B6D6-5AE0-452F-94D3-01CD833E97F2}">
      <dsp:nvSpPr>
        <dsp:cNvPr id="0" name=""/>
        <dsp:cNvSpPr/>
      </dsp:nvSpPr>
      <dsp:spPr>
        <a:xfrm>
          <a:off x="1908968" y="937738"/>
          <a:ext cx="2278062" cy="2278062"/>
        </a:xfrm>
        <a:prstGeom prst="ellipse">
          <a:avLst/>
        </a:prstGeom>
        <a:solidFill>
          <a:schemeClr val="accent5">
            <a:lumMod val="5000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AU" sz="3900" kern="1200" dirty="0" smtClean="0">
              <a:latin typeface="Calibri" pitchFamily="34" charset="0"/>
              <a:cs typeface="Calibri" pitchFamily="34" charset="0"/>
            </a:rPr>
            <a:t>Your Lit Review</a:t>
          </a:r>
          <a:endParaRPr lang="en-AU" sz="3900" kern="1200" dirty="0">
            <a:latin typeface="Calibri" pitchFamily="34" charset="0"/>
            <a:cs typeface="Calibri" pitchFamily="34" charset="0"/>
          </a:endParaRPr>
        </a:p>
      </dsp:txBody>
      <dsp:txXfrm>
        <a:off x="2242582" y="1271352"/>
        <a:ext cx="1610834" cy="1610834"/>
      </dsp:txXfrm>
    </dsp:sp>
    <dsp:sp modelId="{F5163334-0A81-4C44-9BD0-C004A752EB29}">
      <dsp:nvSpPr>
        <dsp:cNvPr id="0" name=""/>
        <dsp:cNvSpPr/>
      </dsp:nvSpPr>
      <dsp:spPr>
        <a:xfrm>
          <a:off x="2478484" y="100888"/>
          <a:ext cx="1139031" cy="1139031"/>
        </a:xfrm>
        <a:prstGeom prst="ellipse">
          <a:avLst/>
        </a:prstGeom>
        <a:solidFill>
          <a:srgbClr val="FFC0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1a</a:t>
          </a:r>
          <a:endParaRPr lang="en-AU" sz="2600" kern="1200" dirty="0">
            <a:latin typeface="Calibri" pitchFamily="34" charset="0"/>
            <a:cs typeface="Calibri" pitchFamily="34" charset="0"/>
          </a:endParaRPr>
        </a:p>
      </dsp:txBody>
      <dsp:txXfrm>
        <a:off x="2645291" y="267695"/>
        <a:ext cx="805417" cy="805417"/>
      </dsp:txXfrm>
    </dsp:sp>
    <dsp:sp modelId="{FAA83C53-611C-4014-94E1-753BBBEDE345}">
      <dsp:nvSpPr>
        <dsp:cNvPr id="0" name=""/>
        <dsp:cNvSpPr/>
      </dsp:nvSpPr>
      <dsp:spPr>
        <a:xfrm>
          <a:off x="3432850" y="369885"/>
          <a:ext cx="1139031" cy="1139031"/>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2</a:t>
          </a:r>
          <a:endParaRPr lang="en-AU" sz="2600" kern="1200" dirty="0">
            <a:latin typeface="Calibri" pitchFamily="34" charset="0"/>
            <a:cs typeface="Calibri" pitchFamily="34" charset="0"/>
          </a:endParaRPr>
        </a:p>
      </dsp:txBody>
      <dsp:txXfrm>
        <a:off x="3599657" y="536692"/>
        <a:ext cx="805417" cy="805417"/>
      </dsp:txXfrm>
    </dsp:sp>
    <dsp:sp modelId="{D5117716-37D1-4449-89A3-C59BA07DC680}">
      <dsp:nvSpPr>
        <dsp:cNvPr id="0" name=""/>
        <dsp:cNvSpPr/>
      </dsp:nvSpPr>
      <dsp:spPr>
        <a:xfrm>
          <a:off x="3940657" y="1249433"/>
          <a:ext cx="1139031" cy="1139031"/>
        </a:xfrm>
        <a:prstGeom prst="ellipse">
          <a:avLst/>
        </a:prstGeom>
        <a:solidFill>
          <a:srgbClr val="666666">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3a</a:t>
          </a:r>
          <a:endParaRPr lang="en-AU" sz="2600" kern="1200" dirty="0">
            <a:latin typeface="Calibri" pitchFamily="34" charset="0"/>
            <a:cs typeface="Calibri" pitchFamily="34" charset="0"/>
          </a:endParaRPr>
        </a:p>
      </dsp:txBody>
      <dsp:txXfrm>
        <a:off x="4107464" y="1416240"/>
        <a:ext cx="805417" cy="805417"/>
      </dsp:txXfrm>
    </dsp:sp>
    <dsp:sp modelId="{701A41DC-3FEB-42F2-A39D-02B3BE32D2F6}">
      <dsp:nvSpPr>
        <dsp:cNvPr id="0" name=""/>
        <dsp:cNvSpPr/>
      </dsp:nvSpPr>
      <dsp:spPr>
        <a:xfrm>
          <a:off x="3764297" y="2249619"/>
          <a:ext cx="1139031" cy="1139031"/>
        </a:xfrm>
        <a:prstGeom prst="ellipse">
          <a:avLst/>
        </a:prstGeom>
        <a:solidFill>
          <a:srgbClr val="666666">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3b</a:t>
          </a:r>
          <a:endParaRPr lang="en-AU" sz="2600" kern="1200" dirty="0">
            <a:latin typeface="Calibri" pitchFamily="34" charset="0"/>
            <a:cs typeface="Calibri" pitchFamily="34" charset="0"/>
          </a:endParaRPr>
        </a:p>
      </dsp:txBody>
      <dsp:txXfrm>
        <a:off x="3931104" y="2416426"/>
        <a:ext cx="805417" cy="805417"/>
      </dsp:txXfrm>
    </dsp:sp>
    <dsp:sp modelId="{03E187C8-4496-4E52-9E28-FFD562756554}">
      <dsp:nvSpPr>
        <dsp:cNvPr id="0" name=""/>
        <dsp:cNvSpPr/>
      </dsp:nvSpPr>
      <dsp:spPr>
        <a:xfrm>
          <a:off x="2986291" y="2902443"/>
          <a:ext cx="1139031" cy="1139031"/>
        </a:xfrm>
        <a:prstGeom prst="ellipse">
          <a:avLst/>
        </a:prstGeom>
        <a:solidFill>
          <a:srgbClr val="FFC0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1c</a:t>
          </a:r>
          <a:endParaRPr lang="en-AU" sz="2600" kern="1200" dirty="0">
            <a:latin typeface="Calibri" pitchFamily="34" charset="0"/>
            <a:cs typeface="Calibri" pitchFamily="34" charset="0"/>
          </a:endParaRPr>
        </a:p>
      </dsp:txBody>
      <dsp:txXfrm>
        <a:off x="3153098" y="3069250"/>
        <a:ext cx="805417" cy="805417"/>
      </dsp:txXfrm>
    </dsp:sp>
    <dsp:sp modelId="{535A527D-E6D7-4351-BEA4-3E92160EC2EF}">
      <dsp:nvSpPr>
        <dsp:cNvPr id="0" name=""/>
        <dsp:cNvSpPr/>
      </dsp:nvSpPr>
      <dsp:spPr>
        <a:xfrm>
          <a:off x="1970676" y="2902443"/>
          <a:ext cx="1139031" cy="1139031"/>
        </a:xfrm>
        <a:prstGeom prst="ellipse">
          <a:avLst/>
        </a:prstGeom>
        <a:solidFill>
          <a:srgbClr val="FFC0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1b</a:t>
          </a:r>
          <a:endParaRPr lang="en-AU" sz="2600" kern="1200" dirty="0">
            <a:latin typeface="Calibri" pitchFamily="34" charset="0"/>
            <a:cs typeface="Calibri" pitchFamily="34" charset="0"/>
          </a:endParaRPr>
        </a:p>
      </dsp:txBody>
      <dsp:txXfrm>
        <a:off x="2137483" y="3069250"/>
        <a:ext cx="805417" cy="805417"/>
      </dsp:txXfrm>
    </dsp:sp>
    <dsp:sp modelId="{03C1530C-AD4E-40AA-BA65-36F644AD0CAF}">
      <dsp:nvSpPr>
        <dsp:cNvPr id="0" name=""/>
        <dsp:cNvSpPr/>
      </dsp:nvSpPr>
      <dsp:spPr>
        <a:xfrm>
          <a:off x="1192670" y="2249619"/>
          <a:ext cx="1139031" cy="1139031"/>
        </a:xfrm>
        <a:prstGeom prst="ellipse">
          <a:avLst/>
        </a:prstGeom>
        <a:solidFill>
          <a:schemeClr val="accent6">
            <a:lumMod val="40000"/>
            <a:lumOff val="6000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4+</a:t>
          </a:r>
          <a:endParaRPr lang="en-AU" sz="2600" kern="1200" dirty="0">
            <a:latin typeface="Calibri" pitchFamily="34" charset="0"/>
            <a:cs typeface="Calibri" pitchFamily="34" charset="0"/>
          </a:endParaRPr>
        </a:p>
      </dsp:txBody>
      <dsp:txXfrm>
        <a:off x="1359477" y="2416426"/>
        <a:ext cx="805417" cy="805417"/>
      </dsp:txXfrm>
    </dsp:sp>
    <dsp:sp modelId="{298006C6-5EF0-4954-B11F-EC99AAB0EC94}">
      <dsp:nvSpPr>
        <dsp:cNvPr id="0" name=""/>
        <dsp:cNvSpPr/>
      </dsp:nvSpPr>
      <dsp:spPr>
        <a:xfrm>
          <a:off x="1016311" y="1249433"/>
          <a:ext cx="1139031" cy="1139031"/>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4a</a:t>
          </a:r>
          <a:endParaRPr lang="en-AU" sz="2600" kern="1200" dirty="0">
            <a:latin typeface="Calibri" pitchFamily="34" charset="0"/>
            <a:cs typeface="Calibri" pitchFamily="34" charset="0"/>
          </a:endParaRPr>
        </a:p>
      </dsp:txBody>
      <dsp:txXfrm>
        <a:off x="1183118" y="1416240"/>
        <a:ext cx="805417" cy="805417"/>
      </dsp:txXfrm>
    </dsp:sp>
    <dsp:sp modelId="{77263E9A-0913-4DB5-A36E-826D1D4CD038}">
      <dsp:nvSpPr>
        <dsp:cNvPr id="0" name=""/>
        <dsp:cNvSpPr/>
      </dsp:nvSpPr>
      <dsp:spPr>
        <a:xfrm>
          <a:off x="1524118" y="369885"/>
          <a:ext cx="1139031" cy="1139031"/>
        </a:xfrm>
        <a:prstGeom prst="ellipse">
          <a:avLst/>
        </a:prstGeom>
        <a:solidFill>
          <a:schemeClr val="accent6">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AU" sz="2600" kern="1200" dirty="0" smtClean="0">
              <a:latin typeface="Calibri" pitchFamily="34" charset="0"/>
              <a:cs typeface="Calibri" pitchFamily="34" charset="0"/>
            </a:rPr>
            <a:t>Idea 4b</a:t>
          </a:r>
          <a:endParaRPr lang="en-AU" sz="2600" kern="1200" dirty="0">
            <a:latin typeface="Calibri" pitchFamily="34" charset="0"/>
            <a:cs typeface="Calibri" pitchFamily="34" charset="0"/>
          </a:endParaRPr>
        </a:p>
      </dsp:txBody>
      <dsp:txXfrm>
        <a:off x="1690925" y="536692"/>
        <a:ext cx="805417" cy="80541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AEE69-49EE-4113-B8AB-1A3E0BC163E1}" type="datetimeFigureOut">
              <a:rPr lang="en-US" smtClean="0"/>
              <a:pPr/>
              <a:t>3/28/2014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3C88E-7390-4C8B-9F28-E4DAE6C3BEBB}" type="slidenum">
              <a:rPr lang="en-AU" smtClean="0"/>
              <a:pPr/>
              <a:t>‹#›</a:t>
            </a:fld>
            <a:endParaRPr lang="en-AU"/>
          </a:p>
        </p:txBody>
      </p:sp>
    </p:spTree>
    <p:extLst>
      <p:ext uri="{BB962C8B-B14F-4D97-AF65-F5344CB8AC3E}">
        <p14:creationId xmlns:p14="http://schemas.microsoft.com/office/powerpoint/2010/main" val="20930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11</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19</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Slide Number Placeholder 3"/>
          <p:cNvSpPr>
            <a:spLocks noGrp="1"/>
          </p:cNvSpPr>
          <p:nvPr>
            <p:ph type="sldNum" sz="quarter" idx="10"/>
          </p:nvPr>
        </p:nvSpPr>
        <p:spPr/>
        <p:txBody>
          <a:bodyPr/>
          <a:lstStyle/>
          <a:p>
            <a:fld id="{DC03C88E-7390-4C8B-9F28-E4DAE6C3BEBB}" type="slidenum">
              <a:rPr lang="en-AU" smtClean="0"/>
              <a:pPr/>
              <a:t>20</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effectLst>
                  <a:outerShdw blurRad="38100" dist="38100" dir="2700000" algn="tl">
                    <a:srgbClr val="000000">
                      <a:alpha val="43137"/>
                    </a:srgbClr>
                  </a:outerShdw>
                </a:effectLst>
                <a:latin typeface="Cambria"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swirl.png"/>
          <p:cNvPicPr>
            <a:picLocks noChangeAspect="1"/>
          </p:cNvPicPr>
          <p:nvPr/>
        </p:nvPicPr>
        <p:blipFill>
          <a:blip r:embed="rId13"/>
          <a:srcRect/>
          <a:stretch>
            <a:fillRect/>
          </a:stretch>
        </p:blipFill>
        <p:spPr bwMode="auto">
          <a:xfrm>
            <a:off x="0" y="0"/>
            <a:ext cx="6357938"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30" name="Picture 13" descr="ECU_AUS_logo_C"/>
          <p:cNvPicPr>
            <a:picLocks noChangeAspect="1" noChangeArrowheads="1"/>
          </p:cNvPicPr>
          <p:nvPr/>
        </p:nvPicPr>
        <p:blipFill>
          <a:blip r:embed="rId14"/>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24891" y="377825"/>
            <a:ext cx="5383213" cy="274638"/>
          </a:xfrm>
          <a:prstGeom prst="rect">
            <a:avLst/>
          </a:prstGeom>
          <a:noFill/>
          <a:ln w="9525">
            <a:noFill/>
            <a:miter lim="800000"/>
            <a:headEnd/>
            <a:tailEnd/>
          </a:ln>
          <a:effectLst/>
        </p:spPr>
        <p:txBody>
          <a:bodyPr>
            <a:spAutoFit/>
          </a:bodyPr>
          <a:lstStyle/>
          <a:p>
            <a:pPr>
              <a:spcBef>
                <a:spcPct val="50000"/>
              </a:spcBef>
            </a:pPr>
            <a:r>
              <a:rPr lang="en-AU" sz="1200" dirty="0" smtClean="0">
                <a:solidFill>
                  <a:srgbClr val="666666"/>
                </a:solidFill>
                <a:latin typeface="Arial Narrow" pitchFamily="-65" charset="0"/>
              </a:rPr>
              <a:t>FHES Academic Skills Centre</a:t>
            </a:r>
            <a:endParaRPr lang="en-AU" sz="1200" dirty="0">
              <a:solidFill>
                <a:srgbClr val="666666"/>
              </a:solidFill>
              <a:latin typeface="Arial Narrow" pitchFamily="-65" charset="0"/>
            </a:endParaRP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pPr>
            <a:r>
              <a:rPr lang="en-AU" sz="1600" b="1">
                <a:solidFill>
                  <a:srgbClr val="666666"/>
                </a:solidFill>
                <a:latin typeface="Arial Narrow" pitchFamily="-65" charset="0"/>
              </a:rPr>
              <a:t>Edith Cowan University</a:t>
            </a:r>
          </a:p>
        </p:txBody>
      </p:sp>
      <p:sp>
        <p:nvSpPr>
          <p:cNvPr id="9" name="Rectangle 10"/>
          <p:cNvSpPr>
            <a:spLocks noChangeArrowheads="1"/>
          </p:cNvSpPr>
          <p:nvPr userDrawn="1"/>
        </p:nvSpPr>
        <p:spPr bwMode="auto">
          <a:xfrm>
            <a:off x="0" y="736600"/>
            <a:ext cx="9144000" cy="1079500"/>
          </a:xfrm>
          <a:prstGeom prst="rect">
            <a:avLst/>
          </a:prstGeom>
          <a:solidFill>
            <a:srgbClr val="004B85"/>
          </a:solidFill>
          <a:ln w="9525">
            <a:noFill/>
            <a:miter lim="800000"/>
            <a:headEnd/>
            <a:tailEnd/>
          </a:ln>
          <a:effectLst/>
        </p:spPr>
        <p:txBody>
          <a:bodyPr wrap="none" anchor="ctr"/>
          <a:lstStyle/>
          <a:p>
            <a:endParaRPr lang="en-US"/>
          </a:p>
        </p:txBody>
      </p:sp>
      <p:pic>
        <p:nvPicPr>
          <p:cNvPr id="10" name="Picture 13" descr="ECU_AUS_logo_C"/>
          <p:cNvPicPr>
            <a:picLocks noChangeAspect="1" noChangeArrowheads="1"/>
          </p:cNvPicPr>
          <p:nvPr userDrawn="1"/>
        </p:nvPicPr>
        <p:blipFill>
          <a:blip r:embed="rId14"/>
          <a:srcRect/>
          <a:stretch>
            <a:fillRect/>
          </a:stretch>
        </p:blipFill>
        <p:spPr bwMode="auto">
          <a:xfrm>
            <a:off x="8172450" y="0"/>
            <a:ext cx="979488" cy="722313"/>
          </a:xfrm>
          <a:prstGeom prst="rect">
            <a:avLst/>
          </a:prstGeom>
          <a:noFill/>
          <a:ln w="9525">
            <a:noFill/>
            <a:miter lim="800000"/>
            <a:headEnd/>
            <a:tailEnd/>
          </a:ln>
        </p:spPr>
      </p:pic>
      <p:sp>
        <p:nvSpPr>
          <p:cNvPr id="12" name="Text Box 19"/>
          <p:cNvSpPr txBox="1">
            <a:spLocks noChangeArrowheads="1"/>
          </p:cNvSpPr>
          <p:nvPr userDrawn="1"/>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pPr>
            <a:r>
              <a:rPr lang="en-AU" sz="1600" b="1">
                <a:solidFill>
                  <a:srgbClr val="666666"/>
                </a:solidFill>
                <a:latin typeface="Arial Narrow" pitchFamily="-65" charset="0"/>
              </a:rPr>
              <a:t>Edith Cowan University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fontAlgn="base" hangingPunct="1">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eaLnBrk="1" fontAlgn="base" hangingPunct="1">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pitchFamily="-65"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j.wexler@ecu.edu.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eaLnBrk="1" hangingPunct="1"/>
            <a:r>
              <a:rPr lang="en-AU" dirty="0" smtClean="0">
                <a:latin typeface="Cambria" pitchFamily="18" charset="0"/>
              </a:rPr>
              <a:t>CSG1132: Assignment 1b</a:t>
            </a:r>
          </a:p>
        </p:txBody>
      </p:sp>
      <p:sp>
        <p:nvSpPr>
          <p:cNvPr id="14339" name="Rectangle 3"/>
          <p:cNvSpPr>
            <a:spLocks noGrp="1" noChangeArrowheads="1"/>
          </p:cNvSpPr>
          <p:nvPr>
            <p:ph idx="1"/>
          </p:nvPr>
        </p:nvSpPr>
        <p:spPr/>
        <p:txBody>
          <a:bodyPr/>
          <a:lstStyle/>
          <a:p>
            <a:pPr algn="ctr" eaLnBrk="1" hangingPunct="1">
              <a:buNone/>
            </a:pPr>
            <a:r>
              <a:rPr lang="en-US" sz="4300" dirty="0" smtClean="0">
                <a:effectLst>
                  <a:outerShdw blurRad="38100" dist="38100" dir="2700000" algn="tl">
                    <a:srgbClr val="000000">
                      <a:alpha val="43137"/>
                    </a:srgbClr>
                  </a:outerShdw>
                </a:effectLst>
                <a:latin typeface="Cambria" pitchFamily="18" charset="0"/>
                <a:cs typeface="Times New Roman" pitchFamily="18" charset="0"/>
              </a:rPr>
              <a:t>Literature Review</a:t>
            </a:r>
          </a:p>
        </p:txBody>
      </p:sp>
      <p:pic>
        <p:nvPicPr>
          <p:cNvPr id="4" name="Picture 3" descr="Chancellory Building Joondalup campus - 1.jpg"/>
          <p:cNvPicPr>
            <a:picLocks noChangeAspect="1"/>
          </p:cNvPicPr>
          <p:nvPr/>
        </p:nvPicPr>
        <p:blipFill>
          <a:blip r:embed="rId3"/>
          <a:stretch>
            <a:fillRect/>
          </a:stretch>
        </p:blipFill>
        <p:spPr>
          <a:xfrm>
            <a:off x="2643174" y="2886089"/>
            <a:ext cx="3810000" cy="2543175"/>
          </a:xfrm>
          <a:prstGeom prst="rect">
            <a:avLst/>
          </a:prstGeom>
        </p:spPr>
      </p:pic>
      <p:sp>
        <p:nvSpPr>
          <p:cNvPr id="5" name="TextBox 4"/>
          <p:cNvSpPr txBox="1"/>
          <p:nvPr/>
        </p:nvSpPr>
        <p:spPr>
          <a:xfrm>
            <a:off x="714348" y="5786454"/>
            <a:ext cx="2449710" cy="923330"/>
          </a:xfrm>
          <a:prstGeom prst="rect">
            <a:avLst/>
          </a:prstGeom>
          <a:noFill/>
        </p:spPr>
        <p:txBody>
          <a:bodyPr wrap="none" rtlCol="0">
            <a:spAutoFit/>
          </a:bodyPr>
          <a:lstStyle/>
          <a:p>
            <a:r>
              <a:rPr lang="en-AU" dirty="0" smtClean="0">
                <a:latin typeface="Cambria" pitchFamily="18" charset="0"/>
              </a:rPr>
              <a:t>Julia Wexler</a:t>
            </a:r>
          </a:p>
          <a:p>
            <a:r>
              <a:rPr lang="en-AU" dirty="0" smtClean="0">
                <a:latin typeface="Cambria" pitchFamily="18" charset="0"/>
              </a:rPr>
              <a:t>FHES Learning Adviser</a:t>
            </a:r>
          </a:p>
          <a:p>
            <a:r>
              <a:rPr lang="en-AU" dirty="0" smtClean="0">
                <a:solidFill>
                  <a:schemeClr val="accent2"/>
                </a:solidFill>
                <a:latin typeface="Cambria" pitchFamily="18" charset="0"/>
              </a:rPr>
              <a:t>j.wexler@ecu.edu.au</a:t>
            </a:r>
            <a:endParaRPr lang="en-AU" dirty="0">
              <a:solidFill>
                <a:schemeClr val="accent2"/>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Writing process</a:t>
            </a:r>
            <a:endParaRPr lang="en-AU" dirty="0"/>
          </a:p>
        </p:txBody>
      </p:sp>
      <p:sp>
        <p:nvSpPr>
          <p:cNvPr id="3" name="Content Placeholder 2"/>
          <p:cNvSpPr>
            <a:spLocks noGrp="1"/>
          </p:cNvSpPr>
          <p:nvPr>
            <p:ph idx="1"/>
          </p:nvPr>
        </p:nvSpPr>
        <p:spPr/>
        <p:txBody>
          <a:bodyPr/>
          <a:lstStyle/>
          <a:p>
            <a:pPr marL="514350" lvl="0" indent="-514350">
              <a:buFont typeface="+mj-lt"/>
              <a:buAutoNum type="arabicPeriod" startAt="4"/>
            </a:pPr>
            <a:r>
              <a:rPr lang="en-AU" b="1" dirty="0" smtClean="0">
                <a:effectLst>
                  <a:outerShdw blurRad="38100" dist="38100" dir="2700000" algn="tl">
                    <a:srgbClr val="000000">
                      <a:alpha val="43137"/>
                    </a:srgbClr>
                  </a:outerShdw>
                </a:effectLst>
              </a:rPr>
              <a:t>Plan </a:t>
            </a:r>
            <a:r>
              <a:rPr lang="en-AU" b="1" smtClean="0">
                <a:effectLst>
                  <a:outerShdw blurRad="38100" dist="38100" dir="2700000" algn="tl">
                    <a:srgbClr val="000000">
                      <a:alpha val="43137"/>
                    </a:srgbClr>
                  </a:outerShdw>
                </a:effectLst>
              </a:rPr>
              <a:t>and draft</a:t>
            </a:r>
            <a:endParaRPr lang="en-AU" sz="2800" dirty="0" smtClean="0">
              <a:effectLst>
                <a:outerShdw blurRad="38100" dist="38100" dir="2700000" algn="tl">
                  <a:srgbClr val="000000">
                    <a:alpha val="43137"/>
                  </a:srgbClr>
                </a:outerShdw>
              </a:effectLst>
            </a:endParaRPr>
          </a:p>
          <a:p>
            <a:r>
              <a:rPr lang="en-AU" sz="2800" dirty="0" smtClean="0"/>
              <a:t>What is crucial for your readers to know in order to set up your own study and the questions you want to answer? </a:t>
            </a:r>
          </a:p>
          <a:p>
            <a:r>
              <a:rPr lang="en-AU" sz="2800" dirty="0" smtClean="0"/>
              <a:t>Start broad by outlining the general research area, then gradually narrow in on your specific topic area and questions.</a:t>
            </a:r>
          </a:p>
          <a:p>
            <a:r>
              <a:rPr lang="en-AU" sz="2800" dirty="0" smtClean="0"/>
              <a:t>Work towards identifying the ‘gap’ where your own study is positioned, and the justification for it. </a:t>
            </a:r>
          </a:p>
          <a:p>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a:t>
            </a:r>
            <a:endParaRPr lang="en-AU" dirty="0"/>
          </a:p>
        </p:txBody>
      </p:sp>
      <p:sp>
        <p:nvSpPr>
          <p:cNvPr id="5" name="TextBox 4"/>
          <p:cNvSpPr txBox="1"/>
          <p:nvPr/>
        </p:nvSpPr>
        <p:spPr>
          <a:xfrm>
            <a:off x="6516216" y="3573016"/>
            <a:ext cx="2520280" cy="3139321"/>
          </a:xfrm>
          <a:prstGeom prst="rect">
            <a:avLst/>
          </a:prstGeom>
          <a:noFill/>
        </p:spPr>
        <p:txBody>
          <a:bodyPr wrap="square" rtlCol="0">
            <a:spAutoFit/>
          </a:bodyPr>
          <a:lstStyle/>
          <a:p>
            <a:pPr algn="r"/>
            <a:r>
              <a:rPr lang="en-AU" sz="2200" dirty="0">
                <a:latin typeface="Cambria" pitchFamily="18" charset="0"/>
              </a:rPr>
              <a:t>Ideas </a:t>
            </a:r>
            <a:r>
              <a:rPr lang="en-AU" sz="2200" dirty="0" smtClean="0">
                <a:latin typeface="Cambria" pitchFamily="18" charset="0"/>
              </a:rPr>
              <a:t>read</a:t>
            </a:r>
          </a:p>
          <a:p>
            <a:pPr algn="r"/>
            <a:r>
              <a:rPr lang="en-AU" sz="2200" dirty="0" smtClean="0">
                <a:latin typeface="Cambria" pitchFamily="18" charset="0"/>
              </a:rPr>
              <a:t>during </a:t>
            </a:r>
            <a:r>
              <a:rPr lang="en-AU" sz="2200" dirty="0">
                <a:latin typeface="Cambria" pitchFamily="18" charset="0"/>
              </a:rPr>
              <a:t>research are incorporated into your review, which explains how they relate to each other and your thesis </a:t>
            </a:r>
            <a:r>
              <a:rPr lang="en-AU" sz="2200" dirty="0" smtClean="0">
                <a:latin typeface="Cambria" pitchFamily="18" charset="0"/>
              </a:rPr>
              <a:t>statement</a:t>
            </a:r>
            <a:endParaRPr lang="en-AU" sz="2200" dirty="0">
              <a:latin typeface="Cambria" pitchFamily="18" charset="0"/>
            </a:endParaRPr>
          </a:p>
        </p:txBody>
      </p:sp>
      <p:graphicFrame>
        <p:nvGraphicFramePr>
          <p:cNvPr id="3" name="Diagram 2"/>
          <p:cNvGraphicFramePr/>
          <p:nvPr>
            <p:extLst>
              <p:ext uri="{D42A27DB-BD31-4B8C-83A1-F6EECF244321}">
                <p14:modId xmlns:p14="http://schemas.microsoft.com/office/powerpoint/2010/main" val="4219757360"/>
              </p:ext>
            </p:extLst>
          </p:nvPr>
        </p:nvGraphicFramePr>
        <p:xfrm>
          <a:off x="1524000" y="20608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461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a:t>
            </a:r>
            <a:endParaRPr lang="en-AU" dirty="0"/>
          </a:p>
        </p:txBody>
      </p:sp>
      <p:sp>
        <p:nvSpPr>
          <p:cNvPr id="3" name="Content Placeholder 2"/>
          <p:cNvSpPr>
            <a:spLocks noGrp="1"/>
          </p:cNvSpPr>
          <p:nvPr>
            <p:ph idx="1"/>
          </p:nvPr>
        </p:nvSpPr>
        <p:spPr>
          <a:xfrm>
            <a:off x="285720" y="2928934"/>
            <a:ext cx="8642350" cy="1655763"/>
          </a:xfrm>
        </p:spPr>
        <p:txBody>
          <a:bodyPr/>
          <a:lstStyle/>
          <a:p>
            <a:pPr>
              <a:buNone/>
            </a:pPr>
            <a:r>
              <a:rPr lang="en-AU" sz="2800" b="1" dirty="0" smtClean="0"/>
              <a:t>     Introduction:</a:t>
            </a:r>
            <a:r>
              <a:rPr lang="en-AU" sz="2800" dirty="0" smtClean="0"/>
              <a:t> introduces the topic area, its significance, the purpose of the literature review and how it will be structured (give the reader signposts so they know what is coming).</a:t>
            </a:r>
          </a:p>
          <a:p>
            <a:pPr>
              <a:buNone/>
            </a:pPr>
            <a:endParaRPr lang="en-AU" sz="2800" dirty="0" smtClean="0"/>
          </a:p>
          <a:p>
            <a:pPr>
              <a:buNone/>
            </a:pPr>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 example</a:t>
            </a:r>
            <a:endParaRPr lang="en-AU" dirty="0"/>
          </a:p>
        </p:txBody>
      </p:sp>
      <p:sp>
        <p:nvSpPr>
          <p:cNvPr id="3" name="Content Placeholder 2"/>
          <p:cNvSpPr>
            <a:spLocks noGrp="1"/>
          </p:cNvSpPr>
          <p:nvPr>
            <p:ph idx="1"/>
          </p:nvPr>
        </p:nvSpPr>
        <p:spPr/>
        <p:txBody>
          <a:bodyPr/>
          <a:lstStyle/>
          <a:p>
            <a:pPr>
              <a:buNone/>
            </a:pPr>
            <a:endParaRPr lang="en-AU" dirty="0" smtClean="0"/>
          </a:p>
          <a:p>
            <a:pPr>
              <a:buNone/>
            </a:pPr>
            <a:endParaRPr lang="en-AU" dirty="0" smtClean="0"/>
          </a:p>
          <a:p>
            <a:pPr>
              <a:buNone/>
            </a:pPr>
            <a:endParaRPr lang="en-AU" dirty="0" smtClean="0"/>
          </a:p>
          <a:p>
            <a:pPr>
              <a:buNone/>
            </a:pPr>
            <a:endParaRPr lang="en-AU" dirty="0" smtClean="0"/>
          </a:p>
          <a:p>
            <a:pPr>
              <a:buNone/>
            </a:pPr>
            <a:endParaRPr lang="en-AU" dirty="0" smtClean="0"/>
          </a:p>
          <a:p>
            <a:pPr>
              <a:buNone/>
            </a:pPr>
            <a:endParaRPr lang="en-AU" dirty="0" smtClean="0"/>
          </a:p>
          <a:p>
            <a:pPr>
              <a:buNone/>
            </a:pPr>
            <a:endParaRPr lang="en-AU" dirty="0" smtClean="0"/>
          </a:p>
          <a:p>
            <a:pPr algn="r">
              <a:buNone/>
            </a:pPr>
            <a:endParaRPr lang="en-AU" sz="2000" dirty="0" smtClean="0"/>
          </a:p>
          <a:p>
            <a:pPr algn="r">
              <a:buNone/>
            </a:pPr>
            <a:r>
              <a:rPr lang="en-AU" sz="2000" dirty="0" smtClean="0"/>
              <a:t>(Study and Learning Centre, RMIT, 2005)</a:t>
            </a:r>
            <a:endParaRPr lang="en-AU" sz="2000" dirty="0"/>
          </a:p>
        </p:txBody>
      </p:sp>
      <p:pic>
        <p:nvPicPr>
          <p:cNvPr id="1026" name="Picture 2" descr="Sample introduction"/>
          <p:cNvPicPr>
            <a:picLocks noChangeAspect="1" noChangeArrowheads="1"/>
          </p:cNvPicPr>
          <p:nvPr/>
        </p:nvPicPr>
        <p:blipFill>
          <a:blip r:embed="rId2"/>
          <a:srcRect/>
          <a:stretch>
            <a:fillRect/>
          </a:stretch>
        </p:blipFill>
        <p:spPr bwMode="auto">
          <a:xfrm>
            <a:off x="-71470" y="1785926"/>
            <a:ext cx="9226010" cy="402589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 example</a:t>
            </a:r>
            <a:endParaRPr lang="en-AU" dirty="0"/>
          </a:p>
        </p:txBody>
      </p:sp>
      <p:sp>
        <p:nvSpPr>
          <p:cNvPr id="3" name="Content Placeholder 2"/>
          <p:cNvSpPr>
            <a:spLocks noGrp="1"/>
          </p:cNvSpPr>
          <p:nvPr>
            <p:ph idx="1"/>
          </p:nvPr>
        </p:nvSpPr>
        <p:spPr>
          <a:xfrm>
            <a:off x="250130" y="1916113"/>
            <a:ext cx="8642350" cy="4681537"/>
          </a:xfrm>
        </p:spPr>
        <p:txBody>
          <a:bodyPr/>
          <a:lstStyle/>
          <a:p>
            <a:pPr>
              <a:buNone/>
            </a:pPr>
            <a:endParaRPr lang="en-AU" dirty="0" smtClean="0"/>
          </a:p>
          <a:p>
            <a:pPr>
              <a:buNone/>
            </a:pPr>
            <a:endParaRPr lang="en-AU" dirty="0" smtClean="0"/>
          </a:p>
          <a:p>
            <a:pPr>
              <a:buNone/>
            </a:pPr>
            <a:endParaRPr lang="en-AU" dirty="0" smtClean="0"/>
          </a:p>
          <a:p>
            <a:pPr>
              <a:buNone/>
            </a:pPr>
            <a:endParaRPr lang="en-AU" dirty="0" smtClean="0"/>
          </a:p>
          <a:p>
            <a:pPr>
              <a:buNone/>
            </a:pPr>
            <a:endParaRPr lang="en-AU" dirty="0" smtClean="0"/>
          </a:p>
          <a:p>
            <a:pPr>
              <a:buNone/>
            </a:pPr>
            <a:endParaRPr lang="en-AU" dirty="0" smtClean="0"/>
          </a:p>
          <a:p>
            <a:pPr>
              <a:buNone/>
            </a:pPr>
            <a:endParaRPr lang="en-AU" dirty="0" smtClean="0"/>
          </a:p>
          <a:p>
            <a:pPr algn="r">
              <a:buNone/>
            </a:pPr>
            <a:endParaRPr lang="en-AU" sz="2000" dirty="0" smtClean="0"/>
          </a:p>
          <a:p>
            <a:pPr algn="r">
              <a:buNone/>
            </a:pPr>
            <a:r>
              <a:rPr lang="en-AU" sz="2000" dirty="0" smtClean="0"/>
              <a:t>(Burton, 2010)</a:t>
            </a:r>
            <a:endParaRPr lang="en-AU"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84" y="1838041"/>
            <a:ext cx="7507432" cy="461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629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Structure</a:t>
            </a:r>
            <a:endParaRPr lang="en-AU" dirty="0"/>
          </a:p>
        </p:txBody>
      </p:sp>
      <p:sp>
        <p:nvSpPr>
          <p:cNvPr id="3" name="Content Placeholder 2"/>
          <p:cNvSpPr>
            <a:spLocks noGrp="1"/>
          </p:cNvSpPr>
          <p:nvPr>
            <p:ph idx="1"/>
          </p:nvPr>
        </p:nvSpPr>
        <p:spPr>
          <a:xfrm>
            <a:off x="214282" y="1987551"/>
            <a:ext cx="8642350" cy="2941647"/>
          </a:xfrm>
        </p:spPr>
        <p:txBody>
          <a:bodyPr/>
          <a:lstStyle/>
          <a:p>
            <a:pPr lvl="0">
              <a:buNone/>
            </a:pPr>
            <a:r>
              <a:rPr lang="en-AU" sz="2800" b="1" dirty="0" smtClean="0"/>
              <a:t>	Body:</a:t>
            </a:r>
            <a:r>
              <a:rPr lang="en-AU" sz="2800" dirty="0" smtClean="0"/>
              <a:t> divided into sub-sections. Each section will contain your critical reviews synthesised together into separate paragraphs, each with their own topic sentence, body, and concluding sentence. Select relevant parts of your critical review summaries and weave  them together into your literature review ‘story.’</a:t>
            </a:r>
          </a:p>
          <a:p>
            <a:pPr lvl="0">
              <a:buNone/>
            </a:pPr>
            <a:r>
              <a:rPr lang="en-AU" sz="1400" b="1" dirty="0" smtClean="0"/>
              <a:t>	</a:t>
            </a:r>
          </a:p>
          <a:p>
            <a:pPr lvl="0">
              <a:buNone/>
            </a:pPr>
            <a:r>
              <a:rPr lang="en-AU" sz="2800" b="1" dirty="0" smtClean="0"/>
              <a:t>	Conclusion:</a:t>
            </a:r>
            <a:r>
              <a:rPr lang="en-AU" sz="2800" dirty="0" smtClean="0"/>
              <a:t> restates the purpose of the literature review and briefly summarises the position of the main research aim in relation to current scholarship.</a:t>
            </a:r>
          </a:p>
          <a:p>
            <a:pPr lvl="0">
              <a:buNone/>
            </a:pPr>
            <a:endParaRPr lang="en-AU" sz="2800" dirty="0" smtClean="0"/>
          </a:p>
          <a:p>
            <a:pPr lvl="0">
              <a:buNone/>
            </a:pPr>
            <a:endParaRPr lang="en-AU" sz="2800" dirty="0" smtClean="0"/>
          </a:p>
          <a:p>
            <a:pPr lvl="0">
              <a:buNone/>
            </a:pPr>
            <a:endParaRPr lang="en-AU" dirty="0" smtClean="0"/>
          </a:p>
          <a:p>
            <a:endParaRPr lang="en-A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Vocabulary to indicate structure</a:t>
            </a:r>
            <a:endParaRPr lang="en-AU" dirty="0"/>
          </a:p>
        </p:txBody>
      </p:sp>
      <p:sp>
        <p:nvSpPr>
          <p:cNvPr id="3" name="Content Placeholder 2"/>
          <p:cNvSpPr>
            <a:spLocks noGrp="1"/>
          </p:cNvSpPr>
          <p:nvPr>
            <p:ph idx="1"/>
          </p:nvPr>
        </p:nvSpPr>
        <p:spPr>
          <a:xfrm>
            <a:off x="285720" y="2143116"/>
            <a:ext cx="8642350" cy="4227531"/>
          </a:xfrm>
        </p:spPr>
        <p:txBody>
          <a:bodyPr/>
          <a:lstStyle/>
          <a:p>
            <a:r>
              <a:rPr lang="en-AU" sz="2800" dirty="0" smtClean="0"/>
              <a:t>“While Jones (2002) </a:t>
            </a:r>
            <a:r>
              <a:rPr lang="en-AU" sz="2800" u="sng" dirty="0" smtClean="0"/>
              <a:t>argues</a:t>
            </a:r>
            <a:r>
              <a:rPr lang="en-AU" sz="2800" dirty="0" smtClean="0"/>
              <a:t> ... Smith (1999) </a:t>
            </a:r>
            <a:r>
              <a:rPr lang="en-AU" sz="2800" u="sng" dirty="0" smtClean="0"/>
              <a:t>claims</a:t>
            </a:r>
            <a:r>
              <a:rPr lang="en-AU" sz="2800" dirty="0" smtClean="0"/>
              <a:t> that...”</a:t>
            </a:r>
          </a:p>
          <a:p>
            <a:r>
              <a:rPr lang="en-AU" sz="2800" dirty="0" smtClean="0"/>
              <a:t>“Smith (1999) and Jones (2011) both </a:t>
            </a:r>
            <a:r>
              <a:rPr lang="en-AU" sz="2800" u="sng" dirty="0" smtClean="0"/>
              <a:t>showed</a:t>
            </a:r>
            <a:r>
              <a:rPr lang="en-AU" sz="2800" dirty="0" smtClean="0"/>
              <a:t> that ... However, Hutchison (2002) </a:t>
            </a:r>
            <a:r>
              <a:rPr lang="en-AU" sz="2800" u="sng" dirty="0" smtClean="0"/>
              <a:t>demonstrated</a:t>
            </a:r>
            <a:r>
              <a:rPr lang="en-AU" sz="2800" dirty="0" smtClean="0"/>
              <a:t> that ...”</a:t>
            </a:r>
          </a:p>
          <a:p>
            <a:r>
              <a:rPr lang="en-AU" sz="2800" dirty="0" smtClean="0"/>
              <a:t>“Early marketing theory owes its development to ... Many studies </a:t>
            </a:r>
            <a:r>
              <a:rPr lang="en-AU" sz="2800" u="sng" dirty="0" smtClean="0"/>
              <a:t>contributed</a:t>
            </a:r>
            <a:r>
              <a:rPr lang="en-AU" sz="2800" dirty="0" smtClean="0"/>
              <a:t> to ... for example, Jones and Smith (1986). Hunt (1987) </a:t>
            </a:r>
            <a:r>
              <a:rPr lang="en-AU" sz="2800" u="sng" dirty="0" smtClean="0"/>
              <a:t>was recognised for</a:t>
            </a:r>
            <a:r>
              <a:rPr lang="en-AU" sz="2800" dirty="0" smtClean="0"/>
              <a:t> ... but later Jamison (1999) </a:t>
            </a:r>
            <a:r>
              <a:rPr lang="en-AU" sz="2800" u="sng" dirty="0" smtClean="0"/>
              <a:t>showed</a:t>
            </a:r>
            <a:r>
              <a:rPr lang="en-AU" sz="2800" dirty="0" smtClean="0"/>
              <a:t> that ...”</a:t>
            </a:r>
          </a:p>
          <a:p>
            <a:endParaRPr lang="en-AU" sz="2800" dirty="0" smtClean="0"/>
          </a:p>
          <a:p>
            <a:pPr algn="r">
              <a:buNone/>
            </a:pPr>
            <a:r>
              <a:rPr lang="en-AU" sz="2000" dirty="0" smtClean="0"/>
              <a:t>(Davies, 2011, pp. 220- 221)</a:t>
            </a:r>
          </a:p>
          <a:p>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Explore examples provided</a:t>
            </a:r>
            <a:endParaRPr lang="en-AU" dirty="0"/>
          </a:p>
        </p:txBody>
      </p:sp>
      <p:sp>
        <p:nvSpPr>
          <p:cNvPr id="3" name="Content Placeholder 2"/>
          <p:cNvSpPr>
            <a:spLocks noGrp="1"/>
          </p:cNvSpPr>
          <p:nvPr>
            <p:ph idx="1"/>
          </p:nvPr>
        </p:nvSpPr>
        <p:spPr>
          <a:xfrm>
            <a:off x="0" y="1747859"/>
            <a:ext cx="9143999" cy="4681537"/>
          </a:xfrm>
        </p:spPr>
        <p:txBody>
          <a:bodyPr/>
          <a:lstStyle/>
          <a:p>
            <a:pPr marL="514350" indent="-514350">
              <a:buFont typeface="+mj-lt"/>
              <a:buAutoNum type="arabicPeriod"/>
            </a:pPr>
            <a:r>
              <a:rPr lang="en-AU" sz="2700" dirty="0" smtClean="0"/>
              <a:t>Identify the </a:t>
            </a:r>
            <a:r>
              <a:rPr lang="en-AU" sz="2700" b="1" dirty="0" smtClean="0">
                <a:solidFill>
                  <a:srgbClr val="800000"/>
                </a:solidFill>
              </a:rPr>
              <a:t>topic</a:t>
            </a:r>
            <a:r>
              <a:rPr lang="en-AU" sz="2700" dirty="0" smtClean="0">
                <a:solidFill>
                  <a:srgbClr val="800000"/>
                </a:solidFill>
              </a:rPr>
              <a:t> </a:t>
            </a:r>
            <a:r>
              <a:rPr lang="en-AU" sz="2700" dirty="0" smtClean="0"/>
              <a:t>of each paragraph &amp; observe how sources have been woven together w/in each paragraph. </a:t>
            </a:r>
          </a:p>
          <a:p>
            <a:pPr marL="514350" indent="-514350">
              <a:buFont typeface="+mj-lt"/>
              <a:buAutoNum type="arabicPeriod"/>
            </a:pPr>
            <a:r>
              <a:rPr lang="en-AU" sz="2700" u="sng" dirty="0" smtClean="0"/>
              <a:t>Underline</a:t>
            </a:r>
            <a:r>
              <a:rPr lang="en-AU" sz="2700" dirty="0" smtClean="0"/>
              <a:t> </a:t>
            </a:r>
            <a:r>
              <a:rPr lang="en-AU" sz="2700" b="1" dirty="0" smtClean="0">
                <a:solidFill>
                  <a:srgbClr val="800000"/>
                </a:solidFill>
              </a:rPr>
              <a:t>structural vocabulary </a:t>
            </a:r>
            <a:r>
              <a:rPr lang="en-AU" sz="2700" dirty="0" smtClean="0"/>
              <a:t>specific to lit reviews.</a:t>
            </a:r>
          </a:p>
          <a:p>
            <a:pPr marL="514350" indent="-514350">
              <a:buFont typeface="+mj-lt"/>
              <a:buAutoNum type="arabicPeriod"/>
            </a:pPr>
            <a:r>
              <a:rPr lang="en-AU" sz="2700" dirty="0" smtClean="0"/>
              <a:t>Examine how the </a:t>
            </a:r>
            <a:r>
              <a:rPr lang="en-AU" sz="2700" b="1" dirty="0" smtClean="0">
                <a:solidFill>
                  <a:srgbClr val="800000"/>
                </a:solidFill>
              </a:rPr>
              <a:t>choice of sources </a:t>
            </a:r>
            <a:r>
              <a:rPr lang="en-AU" sz="2700" dirty="0" smtClean="0"/>
              <a:t>has been guided by the themes identified.</a:t>
            </a:r>
          </a:p>
          <a:p>
            <a:pPr marL="514350" indent="-514350">
              <a:buFont typeface="+mj-lt"/>
              <a:buAutoNum type="arabicPeriod"/>
            </a:pPr>
            <a:r>
              <a:rPr lang="en-AU" sz="2700" dirty="0" smtClean="0"/>
              <a:t>Try to find the transitions—indicate them with a </a:t>
            </a:r>
            <a:r>
              <a:rPr lang="en-AU" sz="2700" b="1" dirty="0" smtClean="0">
                <a:solidFill>
                  <a:srgbClr val="800000"/>
                </a:solidFill>
              </a:rPr>
              <a:t>*</a:t>
            </a:r>
            <a:r>
              <a:rPr lang="en-AU" sz="2700" dirty="0" smtClean="0"/>
              <a:t>.</a:t>
            </a:r>
          </a:p>
          <a:p>
            <a:pPr marL="514350" indent="-514350">
              <a:buFont typeface="+mj-lt"/>
              <a:buAutoNum type="arabicPeriod"/>
            </a:pPr>
            <a:r>
              <a:rPr lang="en-AU" sz="2700" dirty="0" smtClean="0"/>
              <a:t>Note the different scope of each example—which one type of </a:t>
            </a:r>
            <a:r>
              <a:rPr lang="en-AU" sz="2700" b="1" dirty="0" smtClean="0">
                <a:solidFill>
                  <a:srgbClr val="800000"/>
                </a:solidFill>
              </a:rPr>
              <a:t>organisational structure </a:t>
            </a:r>
            <a:r>
              <a:rPr lang="en-AU" sz="2700" dirty="0" smtClean="0"/>
              <a:t>might you use as a model for your own lit review?</a:t>
            </a:r>
          </a:p>
          <a:p>
            <a:pPr marL="514350" indent="-514350">
              <a:buFont typeface="+mj-lt"/>
              <a:buAutoNum type="arabicPeriod"/>
            </a:pPr>
            <a:r>
              <a:rPr lang="en-AU" sz="2700" dirty="0" smtClean="0"/>
              <a:t>If there’s time, begin drafting your own intro, using themes identified in your concept mapping assignment.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Marking key</a:t>
            </a:r>
            <a:endParaRPr lang="en-AU" dirty="0"/>
          </a:p>
        </p:txBody>
      </p:sp>
      <p:sp>
        <p:nvSpPr>
          <p:cNvPr id="3" name="Content Placeholder 2"/>
          <p:cNvSpPr>
            <a:spLocks noGrp="1"/>
          </p:cNvSpPr>
          <p:nvPr>
            <p:ph idx="1"/>
          </p:nvPr>
        </p:nvSpPr>
        <p:spPr/>
        <p:txBody>
          <a:bodyPr/>
          <a:lstStyle/>
          <a:p>
            <a:pPr>
              <a:buNone/>
            </a:pPr>
            <a:r>
              <a:rPr lang="en-AU" dirty="0" smtClean="0"/>
              <a:t> </a:t>
            </a:r>
            <a:endParaRPr lang="en-AU" dirty="0"/>
          </a:p>
        </p:txBody>
      </p:sp>
      <p:graphicFrame>
        <p:nvGraphicFramePr>
          <p:cNvPr id="1026" name="Object 2"/>
          <p:cNvGraphicFramePr>
            <a:graphicFrameLocks noChangeAspect="1"/>
          </p:cNvGraphicFramePr>
          <p:nvPr/>
        </p:nvGraphicFramePr>
        <p:xfrm>
          <a:off x="1855788" y="1870100"/>
          <a:ext cx="5432425" cy="5202238"/>
        </p:xfrm>
        <a:graphic>
          <a:graphicData uri="http://schemas.openxmlformats.org/presentationml/2006/ole">
            <mc:AlternateContent xmlns:mc="http://schemas.openxmlformats.org/markup-compatibility/2006">
              <mc:Choice xmlns:v="urn:schemas-microsoft-com:vml" Requires="v">
                <p:oleObj spid="_x0000_s1035" name="Document" r:id="rId3" imgW="5432846" imgH="5201655" progId="Word.Document.12">
                  <p:embed/>
                </p:oleObj>
              </mc:Choice>
              <mc:Fallback>
                <p:oleObj name="Document" r:id="rId3" imgW="5432846" imgH="5201655"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1870100"/>
                        <a:ext cx="5432425" cy="520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latin typeface="Cambria" pitchFamily="18" charset="0"/>
              </a:rPr>
              <a:t>FHES Academic Skills Workshops</a:t>
            </a:r>
            <a:endParaRPr lang="en-AU" dirty="0">
              <a:latin typeface="Cambria" pitchFamily="18" charset="0"/>
            </a:endParaRPr>
          </a:p>
        </p:txBody>
      </p:sp>
      <p:sp>
        <p:nvSpPr>
          <p:cNvPr id="5" name="Content Placeholder 4"/>
          <p:cNvSpPr>
            <a:spLocks noGrp="1"/>
          </p:cNvSpPr>
          <p:nvPr>
            <p:ph idx="1"/>
          </p:nvPr>
        </p:nvSpPr>
        <p:spPr>
          <a:xfrm>
            <a:off x="250825" y="1785926"/>
            <a:ext cx="8642350" cy="4681537"/>
          </a:xfrm>
        </p:spPr>
        <p:txBody>
          <a:bodyPr/>
          <a:lstStyle/>
          <a:p>
            <a:pPr>
              <a:buNone/>
            </a:pPr>
            <a:r>
              <a:rPr lang="en-AU" sz="2400" dirty="0" smtClean="0">
                <a:latin typeface="Cambria" pitchFamily="18" charset="0"/>
              </a:rPr>
              <a:t>FCHS Academic Skills Workshop topics include:</a:t>
            </a:r>
          </a:p>
          <a:p>
            <a:pPr>
              <a:buNone/>
            </a:pPr>
            <a:endParaRPr lang="en-AU" sz="1000" dirty="0" smtClean="0">
              <a:latin typeface="Cambria" pitchFamily="18" charset="0"/>
            </a:endParaRPr>
          </a:p>
          <a:p>
            <a:pPr lvl="0"/>
            <a:r>
              <a:rPr lang="en-AU" sz="2400" dirty="0" smtClean="0">
                <a:latin typeface="Cambria" pitchFamily="18" charset="0"/>
              </a:rPr>
              <a:t>Reading and Note-Taking</a:t>
            </a:r>
          </a:p>
          <a:p>
            <a:pPr lvl="0"/>
            <a:r>
              <a:rPr lang="en-AU" sz="2400" dirty="0" smtClean="0">
                <a:latin typeface="Cambria" pitchFamily="18" charset="0"/>
              </a:rPr>
              <a:t>The Academic Writing Process</a:t>
            </a:r>
          </a:p>
          <a:p>
            <a:pPr lvl="0"/>
            <a:r>
              <a:rPr lang="en-AU" sz="2400" dirty="0" smtClean="0">
                <a:latin typeface="Cambria" pitchFamily="18" charset="0"/>
              </a:rPr>
              <a:t>Paragraph and Sentence Construction</a:t>
            </a:r>
          </a:p>
          <a:p>
            <a:r>
              <a:rPr lang="en-AU" sz="2400" dirty="0" smtClean="0">
                <a:latin typeface="Cambria" pitchFamily="18" charset="0"/>
              </a:rPr>
              <a:t>Thinking Critically &amp; Building Arguments</a:t>
            </a:r>
          </a:p>
          <a:p>
            <a:pPr lvl="0"/>
            <a:r>
              <a:rPr lang="en-AU" sz="2400" dirty="0" smtClean="0">
                <a:latin typeface="Cambria" pitchFamily="18" charset="0"/>
              </a:rPr>
              <a:t>Referencing and Paraphrasing</a:t>
            </a:r>
          </a:p>
          <a:p>
            <a:pPr lvl="0"/>
            <a:r>
              <a:rPr lang="en-AU" sz="2400" dirty="0" smtClean="0">
                <a:latin typeface="Cambria" pitchFamily="18" charset="0"/>
              </a:rPr>
              <a:t>Writing Essays, Literature Reviews, and Reports</a:t>
            </a:r>
          </a:p>
          <a:p>
            <a:pPr>
              <a:buNone/>
            </a:pPr>
            <a:r>
              <a:rPr lang="en-AU" sz="1000" dirty="0" smtClean="0">
                <a:latin typeface="Cambria" pitchFamily="18" charset="0"/>
              </a:rPr>
              <a:t>.</a:t>
            </a:r>
          </a:p>
          <a:p>
            <a:pPr marL="0" indent="0">
              <a:spcBef>
                <a:spcPts val="0"/>
              </a:spcBef>
              <a:buNone/>
            </a:pPr>
            <a:r>
              <a:rPr lang="en-AU" sz="2400" dirty="0" smtClean="0">
                <a:latin typeface="Cambria" pitchFamily="18" charset="0"/>
              </a:rPr>
              <a:t>Please go to the “Workshops” section of our “FHES Academic Learning Support” Blackboard community site to register (in the “My communities” column under your units on Blackboard).</a:t>
            </a:r>
          </a:p>
          <a:p>
            <a:pPr marL="0" indent="0">
              <a:spcBef>
                <a:spcPts val="0"/>
              </a:spcBef>
              <a:buNone/>
            </a:pPr>
            <a:r>
              <a:rPr lang="en-AU" sz="2400" dirty="0" smtClean="0"/>
              <a:t>Or follow the link at </a:t>
            </a:r>
            <a:r>
              <a:rPr lang="en-AU" sz="2400" b="1" dirty="0" smtClean="0"/>
              <a:t>ecu.edu.au/</a:t>
            </a:r>
            <a:r>
              <a:rPr lang="en-AU" sz="2400" b="1" dirty="0" err="1" smtClean="0"/>
              <a:t>fheslearning</a:t>
            </a:r>
            <a:endParaRPr lang="en-AU" sz="2400" b="1" dirty="0" smtClean="0">
              <a:latin typeface="Cambria" pitchFamily="18" charset="0"/>
            </a:endParaRPr>
          </a:p>
          <a:p>
            <a:endParaRPr lang="en-AU"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effectLst>
                  <a:outerShdw blurRad="38100" dist="38100" dir="2700000" algn="tl">
                    <a:srgbClr val="000000">
                      <a:alpha val="43137"/>
                    </a:srgbClr>
                  </a:outerShdw>
                </a:effectLst>
                <a:latin typeface="Cambria" pitchFamily="18" charset="0"/>
              </a:rPr>
              <a:t>Overview</a:t>
            </a:r>
            <a:endParaRPr lang="en-AU" dirty="0">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idx="1"/>
          </p:nvPr>
        </p:nvSpPr>
        <p:spPr>
          <a:xfrm>
            <a:off x="714348" y="2357430"/>
            <a:ext cx="7715304" cy="3038463"/>
          </a:xfrm>
        </p:spPr>
        <p:txBody>
          <a:bodyPr/>
          <a:lstStyle/>
          <a:p>
            <a:r>
              <a:rPr lang="en-AU" dirty="0" smtClean="0">
                <a:latin typeface="Cambria" pitchFamily="18" charset="0"/>
              </a:rPr>
              <a:t>What is a literature review?</a:t>
            </a:r>
          </a:p>
          <a:p>
            <a:r>
              <a:rPr lang="en-AU" dirty="0" smtClean="0">
                <a:latin typeface="Cambria" pitchFamily="18" charset="0"/>
              </a:rPr>
              <a:t>Writin</a:t>
            </a:r>
            <a:r>
              <a:rPr lang="en-AU" dirty="0" smtClean="0"/>
              <a:t>g process</a:t>
            </a:r>
            <a:endParaRPr lang="en-AU" dirty="0" smtClean="0">
              <a:latin typeface="Cambria" pitchFamily="18" charset="0"/>
            </a:endParaRPr>
          </a:p>
          <a:p>
            <a:r>
              <a:rPr lang="en-AU" dirty="0" smtClean="0"/>
              <a:t>S</a:t>
            </a:r>
            <a:r>
              <a:rPr lang="en-AU" dirty="0" smtClean="0">
                <a:latin typeface="Cambria" pitchFamily="18" charset="0"/>
              </a:rPr>
              <a:t>tructure</a:t>
            </a:r>
          </a:p>
          <a:p>
            <a:r>
              <a:rPr lang="en-AU" dirty="0" smtClean="0"/>
              <a:t>E</a:t>
            </a:r>
            <a:r>
              <a:rPr lang="en-AU" dirty="0" smtClean="0">
                <a:latin typeface="Cambria" pitchFamily="18" charset="0"/>
              </a:rPr>
              <a:t>xamples, activity, discussion</a:t>
            </a:r>
          </a:p>
          <a:p>
            <a:r>
              <a:rPr lang="en-AU" dirty="0" smtClean="0"/>
              <a:t>This is a discussion not a lecture—please ask questions/make comments as they occur to you! </a:t>
            </a:r>
            <a:endParaRPr lang="en-AU" dirty="0" smtClean="0">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Assessment-Related Workshops</a:t>
            </a:r>
            <a:endParaRPr lang="en-AU" dirty="0">
              <a:latin typeface="Cambria" pitchFamily="18" charset="0"/>
            </a:endParaRPr>
          </a:p>
        </p:txBody>
      </p:sp>
      <p:sp>
        <p:nvSpPr>
          <p:cNvPr id="6" name="TextBox 5"/>
          <p:cNvSpPr txBox="1"/>
          <p:nvPr/>
        </p:nvSpPr>
        <p:spPr>
          <a:xfrm>
            <a:off x="3286116" y="5572140"/>
            <a:ext cx="2571768" cy="246221"/>
          </a:xfrm>
          <a:prstGeom prst="rect">
            <a:avLst/>
          </a:prstGeom>
          <a:solidFill>
            <a:schemeClr val="accent1"/>
          </a:solidFill>
        </p:spPr>
        <p:txBody>
          <a:bodyPr wrap="square" rtlCol="0">
            <a:spAutoFit/>
          </a:bodyPr>
          <a:lstStyle/>
          <a:p>
            <a:r>
              <a:rPr lang="en-AU" sz="1000" b="1" dirty="0" smtClean="0">
                <a:solidFill>
                  <a:srgbClr val="C00000"/>
                </a:solidFill>
              </a:rPr>
              <a:t>ML Building 15, Room 206        </a:t>
            </a:r>
            <a:r>
              <a:rPr lang="en-AU" sz="1000" b="1" dirty="0" smtClean="0">
                <a:solidFill>
                  <a:srgbClr val="C00000"/>
                </a:solidFill>
                <a:sym typeface="Wingdings"/>
              </a:rPr>
              <a:t></a:t>
            </a:r>
            <a:endParaRPr lang="en-AU" sz="1000" b="1" dirty="0">
              <a:solidFill>
                <a:srgbClr val="C00000"/>
              </a:solidFill>
            </a:endParaRPr>
          </a:p>
        </p:txBody>
      </p:sp>
      <p:pic>
        <p:nvPicPr>
          <p:cNvPr id="2051" name="Picture 3"/>
          <p:cNvPicPr>
            <a:picLocks noGrp="1" noChangeAspect="1" noChangeArrowheads="1"/>
          </p:cNvPicPr>
          <p:nvPr>
            <p:ph idx="1"/>
          </p:nvPr>
        </p:nvPicPr>
        <p:blipFill>
          <a:blip r:embed="rId3"/>
          <a:srcRect/>
          <a:stretch>
            <a:fillRect/>
          </a:stretch>
        </p:blipFill>
        <p:spPr bwMode="auto">
          <a:xfrm>
            <a:off x="357158" y="1916113"/>
            <a:ext cx="6177698" cy="4681537"/>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1714480" y="3197043"/>
            <a:ext cx="6000792" cy="40896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 y="755650"/>
            <a:ext cx="8642350" cy="1000125"/>
          </a:xfrm>
        </p:spPr>
        <p:txBody>
          <a:bodyPr/>
          <a:lstStyle/>
          <a:p>
            <a:r>
              <a:rPr lang="en-AU" dirty="0" smtClean="0"/>
              <a:t> Assignment Drop-In Labs</a:t>
            </a:r>
            <a:endParaRPr lang="en-AU" dirty="0">
              <a:effectLst>
                <a:outerShdw blurRad="38100" dist="38100" dir="2700000" algn="tl">
                  <a:srgbClr val="000000">
                    <a:alpha val="43137"/>
                  </a:srgbClr>
                </a:outerShdw>
              </a:effectLst>
              <a:latin typeface="Cambria" pitchFamily="18" charset="0"/>
            </a:endParaRPr>
          </a:p>
        </p:txBody>
      </p:sp>
      <p:sp>
        <p:nvSpPr>
          <p:cNvPr id="7" name="Content Placeholder 2"/>
          <p:cNvSpPr>
            <a:spLocks noGrp="1"/>
          </p:cNvSpPr>
          <p:nvPr>
            <p:ph idx="1"/>
          </p:nvPr>
        </p:nvSpPr>
        <p:spPr>
          <a:xfrm>
            <a:off x="142844" y="1928802"/>
            <a:ext cx="8858312" cy="4240220"/>
          </a:xfrm>
        </p:spPr>
        <p:txBody>
          <a:bodyPr/>
          <a:lstStyle/>
          <a:p>
            <a:pPr>
              <a:buNone/>
            </a:pPr>
            <a:endParaRPr lang="en-AU" sz="3000" dirty="0" smtClean="0">
              <a:latin typeface="Cambria" pitchFamily="18" charset="0"/>
            </a:endParaRPr>
          </a:p>
          <a:p>
            <a:pPr>
              <a:buNone/>
            </a:pPr>
            <a:endParaRPr lang="en-AU" sz="3000" dirty="0"/>
          </a:p>
          <a:p>
            <a:pPr>
              <a:buNone/>
            </a:pPr>
            <a:r>
              <a:rPr lang="en-AU" sz="3000" dirty="0" smtClean="0">
                <a:latin typeface="Cambria" pitchFamily="18" charset="0"/>
              </a:rPr>
              <a:t>	</a:t>
            </a:r>
            <a:endParaRPr lang="en-AU" sz="3000" dirty="0" smtClean="0">
              <a:latin typeface="Cambria" pitchFamily="18" charset="0"/>
            </a:endParaRPr>
          </a:p>
          <a:p>
            <a:pPr>
              <a:buNone/>
            </a:pPr>
            <a:endParaRPr lang="en-AU" sz="3000" b="1" dirty="0"/>
          </a:p>
          <a:p>
            <a:pPr>
              <a:buNone/>
            </a:pPr>
            <a:endParaRPr lang="en-AU" sz="3000" b="1" dirty="0" smtClean="0">
              <a:latin typeface="Cambria" pitchFamily="18" charset="0"/>
            </a:endParaRPr>
          </a:p>
          <a:p>
            <a:pPr>
              <a:buNone/>
            </a:pPr>
            <a:endParaRPr lang="en-AU" sz="3000" b="1" dirty="0"/>
          </a:p>
          <a:p>
            <a:pPr>
              <a:buNone/>
            </a:pPr>
            <a:endParaRPr lang="en-AU" sz="3000" b="1" dirty="0" smtClean="0">
              <a:latin typeface="Cambria" pitchFamily="18" charset="0"/>
            </a:endParaRPr>
          </a:p>
          <a:p>
            <a:pPr>
              <a:buNone/>
            </a:pPr>
            <a:endParaRPr lang="en-AU" sz="3800" b="1" dirty="0" smtClean="0">
              <a:latin typeface="Cambria" pitchFamily="18" charset="0"/>
            </a:endParaRPr>
          </a:p>
          <a:p>
            <a:pPr algn="ctr">
              <a:buNone/>
            </a:pPr>
            <a:r>
              <a:rPr lang="en-AU" sz="2400" dirty="0" smtClean="0">
                <a:latin typeface="Cambria" pitchFamily="18" charset="0"/>
              </a:rPr>
              <a:t>Or email Julia at  </a:t>
            </a:r>
            <a:r>
              <a:rPr lang="en-AU" sz="2400" dirty="0" smtClean="0">
                <a:solidFill>
                  <a:schemeClr val="accent2"/>
                </a:solidFill>
                <a:latin typeface="Cambria" pitchFamily="18" charset="0"/>
                <a:hlinkClick r:id="rId2"/>
              </a:rPr>
              <a:t>j.wexler@ecu.edu.au</a:t>
            </a:r>
            <a:endParaRPr lang="en-AU" sz="2400" dirty="0" smtClean="0">
              <a:solidFill>
                <a:schemeClr val="accent2"/>
              </a:solidFill>
              <a:latin typeface="Cambria" pitchFamily="18" charset="0"/>
            </a:endParaRPr>
          </a:p>
          <a:p>
            <a:pPr>
              <a:buNone/>
            </a:pPr>
            <a:r>
              <a:rPr lang="en-AU" sz="3000" dirty="0" smtClean="0">
                <a:latin typeface="Cambria" pitchFamily="18" charset="0"/>
              </a:rPr>
              <a:t>	</a:t>
            </a:r>
            <a:endParaRPr lang="en-AU" sz="3000" b="1" dirty="0" smtClean="0">
              <a:latin typeface="Cambria" pitchFamily="18" charset="0"/>
            </a:endParaRPr>
          </a:p>
          <a:p>
            <a:pPr>
              <a:buNone/>
            </a:pPr>
            <a:r>
              <a:rPr lang="en-AU" dirty="0" smtClean="0">
                <a:latin typeface="Cambria" pitchFamily="18" charset="0"/>
              </a:rPr>
              <a:t>	</a:t>
            </a:r>
            <a:endParaRPr lang="en-AU" dirty="0">
              <a:latin typeface="Cambria"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772816"/>
            <a:ext cx="78200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2686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a:t>
            </a:r>
            <a:endParaRPr lang="en-AU" dirty="0"/>
          </a:p>
        </p:txBody>
      </p:sp>
      <p:sp>
        <p:nvSpPr>
          <p:cNvPr id="3" name="Content Placeholder 2"/>
          <p:cNvSpPr>
            <a:spLocks noGrp="1"/>
          </p:cNvSpPr>
          <p:nvPr>
            <p:ph idx="1"/>
          </p:nvPr>
        </p:nvSpPr>
        <p:spPr>
          <a:xfrm>
            <a:off x="501682" y="1857364"/>
            <a:ext cx="8642350" cy="3870341"/>
          </a:xfrm>
        </p:spPr>
        <p:txBody>
          <a:bodyPr/>
          <a:lstStyle/>
          <a:p>
            <a:pPr>
              <a:buNone/>
            </a:pPr>
            <a:r>
              <a:rPr lang="en-AU" sz="3000" dirty="0" smtClean="0"/>
              <a:t>So far, you have:</a:t>
            </a:r>
          </a:p>
          <a:p>
            <a:r>
              <a:rPr lang="en-AU" sz="3000" dirty="0" smtClean="0"/>
              <a:t>gotten to know your topic</a:t>
            </a:r>
          </a:p>
          <a:p>
            <a:r>
              <a:rPr lang="en-AU" sz="3000" dirty="0" smtClean="0"/>
              <a:t>become somewhat familiar with the literature available and relevant themes through your concept mapping (assignment 1a);</a:t>
            </a:r>
          </a:p>
          <a:p>
            <a:r>
              <a:rPr lang="en-AU" sz="3000" dirty="0" smtClean="0"/>
              <a:t>begun to define your specific research questions and provisional thesis statements;</a:t>
            </a:r>
          </a:p>
          <a:p>
            <a:r>
              <a:rPr lang="en-AU" sz="3000" dirty="0" smtClean="0"/>
              <a:t>Now what?.... </a:t>
            </a:r>
            <a:r>
              <a:rPr lang="en-AU" sz="3000" dirty="0" smtClean="0">
                <a:effectLst>
                  <a:outerShdw blurRad="38100" dist="38100" dir="2700000" algn="tl">
                    <a:srgbClr val="000000">
                      <a:alpha val="43137"/>
                    </a:srgbClr>
                  </a:outerShdw>
                </a:effectLst>
              </a:rPr>
              <a:t>You need to write a literature review. </a:t>
            </a:r>
            <a:endParaRPr lang="en-AU" sz="30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effectLst>
                  <a:outerShdw blurRad="38100" dist="38100" dir="2700000" algn="tl">
                    <a:srgbClr val="000000">
                      <a:alpha val="43137"/>
                    </a:srgbClr>
                  </a:outerShdw>
                </a:effectLst>
                <a:latin typeface="Cambria" pitchFamily="18" charset="0"/>
              </a:rPr>
              <a:t>What is a literature review?</a:t>
            </a:r>
            <a:endParaRPr lang="en-AU" dirty="0">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idx="1"/>
          </p:nvPr>
        </p:nvSpPr>
        <p:spPr>
          <a:xfrm>
            <a:off x="573120" y="1714488"/>
            <a:ext cx="8642350" cy="4071967"/>
          </a:xfrm>
        </p:spPr>
        <p:txBody>
          <a:bodyPr/>
          <a:lstStyle/>
          <a:p>
            <a:pPr lvl="0"/>
            <a:r>
              <a:rPr lang="en-AU" sz="3000" dirty="0" smtClean="0"/>
              <a:t>A review of current literature on a particular topic or issue. </a:t>
            </a:r>
          </a:p>
          <a:p>
            <a:pPr lvl="0"/>
            <a:r>
              <a:rPr lang="en-AU" sz="3000" dirty="0" smtClean="0"/>
              <a:t>A comparison of different sources.</a:t>
            </a:r>
          </a:p>
          <a:p>
            <a:pPr lvl="0"/>
            <a:r>
              <a:rPr lang="en-AU" sz="3000" dirty="0" smtClean="0"/>
              <a:t>An identification of ‘gaps’ in current research.</a:t>
            </a:r>
          </a:p>
          <a:p>
            <a:pPr lvl="0"/>
            <a:r>
              <a:rPr lang="en-AU" sz="3000" b="1" dirty="0" smtClean="0">
                <a:effectLst>
                  <a:outerShdw blurRad="38100" dist="38100" dir="2700000" algn="tl">
                    <a:srgbClr val="000000">
                      <a:alpha val="43137"/>
                    </a:srgbClr>
                  </a:outerShdw>
                </a:effectLst>
              </a:rPr>
              <a:t>A critical evaluation and synthesis of the literature, NOT an annotated bibliography</a:t>
            </a:r>
            <a:r>
              <a:rPr lang="en-AU" b="1" dirty="0" smtClean="0">
                <a:effectLst>
                  <a:outerShdw blurRad="38100" dist="38100" dir="2700000" algn="tl">
                    <a:srgbClr val="000000">
                      <a:alpha val="43137"/>
                    </a:srgbClr>
                  </a:outerShdw>
                </a:effectLst>
              </a:rPr>
              <a:t>.</a:t>
            </a:r>
          </a:p>
          <a:p>
            <a:pPr lvl="0"/>
            <a:r>
              <a:rPr lang="en-AU" sz="3000" dirty="0" smtClean="0"/>
              <a:t>Your essay will join an on-going conversation about motivation </a:t>
            </a:r>
            <a:r>
              <a:rPr lang="en-AU" sz="3000" smtClean="0"/>
              <a:t>in using social </a:t>
            </a:r>
            <a:r>
              <a:rPr lang="en-AU" sz="3000" dirty="0" smtClean="0"/>
              <a:t>media, so you need to know what others have discovered/are currently exploring.</a:t>
            </a:r>
            <a:endParaRPr lang="en-AU" sz="30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literature review?</a:t>
            </a:r>
            <a:endParaRPr lang="en-AU" dirty="0"/>
          </a:p>
        </p:txBody>
      </p:sp>
      <p:sp>
        <p:nvSpPr>
          <p:cNvPr id="3" name="Content Placeholder 2"/>
          <p:cNvSpPr>
            <a:spLocks noGrp="1"/>
          </p:cNvSpPr>
          <p:nvPr>
            <p:ph idx="1"/>
          </p:nvPr>
        </p:nvSpPr>
        <p:spPr>
          <a:xfrm>
            <a:off x="323528" y="2132856"/>
            <a:ext cx="8642350" cy="3727465"/>
          </a:xfrm>
        </p:spPr>
        <p:txBody>
          <a:bodyPr/>
          <a:lstStyle/>
          <a:p>
            <a:pPr>
              <a:buNone/>
            </a:pPr>
            <a:r>
              <a:rPr lang="en-AU" sz="3000" dirty="0" smtClean="0"/>
              <a:t>Your literature review should:</a:t>
            </a:r>
          </a:p>
          <a:p>
            <a:pPr lvl="0"/>
            <a:r>
              <a:rPr lang="en-AU" sz="3000" dirty="0" smtClean="0"/>
              <a:t>place your study in a historical perspective; </a:t>
            </a:r>
          </a:p>
          <a:p>
            <a:pPr lvl="0"/>
            <a:r>
              <a:rPr lang="en-AU" sz="3000" dirty="0" smtClean="0"/>
              <a:t>evaluate promising research methods;</a:t>
            </a:r>
          </a:p>
          <a:p>
            <a:pPr lvl="0"/>
            <a:r>
              <a:rPr lang="en-AU" sz="3000" dirty="0" smtClean="0"/>
              <a:t>define and limit the problem you are working on;</a:t>
            </a:r>
          </a:p>
          <a:p>
            <a:pPr lvl="0"/>
            <a:r>
              <a:rPr lang="en-AU" sz="3000" b="1" dirty="0" smtClean="0">
                <a:effectLst>
                  <a:outerShdw blurRad="38100" dist="38100" dir="2700000" algn="tl">
                    <a:srgbClr val="000000">
                      <a:alpha val="43137"/>
                    </a:srgbClr>
                  </a:outerShdw>
                </a:effectLst>
              </a:rPr>
              <a:t>identify the ‘gap’ your research will fill.</a:t>
            </a:r>
          </a:p>
          <a:p>
            <a:pPr lvl="0"/>
            <a:r>
              <a:rPr lang="en-AU" sz="3000" b="1" dirty="0" smtClean="0">
                <a:effectLst>
                  <a:outerShdw blurRad="38100" dist="38100" dir="2700000" algn="tl">
                    <a:srgbClr val="000000">
                      <a:alpha val="43137"/>
                    </a:srgbClr>
                  </a:outerShdw>
                </a:effectLst>
              </a:rPr>
              <a:t>...It also justifies why your essay should be written!</a:t>
            </a:r>
            <a:endParaRPr lang="en-AU" sz="3000" dirty="0" smtClean="0">
              <a:effectLst>
                <a:outerShdw blurRad="38100" dist="38100" dir="2700000" algn="tl">
                  <a:srgbClr val="000000">
                    <a:alpha val="43137"/>
                  </a:srgbClr>
                </a:outerShdw>
              </a:effectLst>
            </a:endParaRPr>
          </a:p>
          <a:p>
            <a:pPr algn="r">
              <a:buNone/>
            </a:pPr>
            <a:r>
              <a:rPr lang="en-AU" sz="2000" dirty="0" smtClean="0"/>
              <a:t>(Davies, 2011, p. 217)</a:t>
            </a:r>
          </a:p>
          <a:p>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Reading &amp; researching tips</a:t>
            </a:r>
            <a:endParaRPr lang="en-AU" dirty="0"/>
          </a:p>
        </p:txBody>
      </p:sp>
      <p:sp>
        <p:nvSpPr>
          <p:cNvPr id="3" name="Content Placeholder 2"/>
          <p:cNvSpPr>
            <a:spLocks noGrp="1"/>
          </p:cNvSpPr>
          <p:nvPr>
            <p:ph idx="1"/>
          </p:nvPr>
        </p:nvSpPr>
        <p:spPr>
          <a:xfrm>
            <a:off x="214282" y="2000240"/>
            <a:ext cx="7321571" cy="3798903"/>
          </a:xfrm>
        </p:spPr>
        <p:txBody>
          <a:bodyPr/>
          <a:lstStyle/>
          <a:p>
            <a:pPr marL="400050" lvl="1" indent="0">
              <a:buFont typeface="Arial" pitchFamily="34" charset="0"/>
              <a:buChar char="•"/>
            </a:pPr>
            <a:r>
              <a:rPr lang="en-AU" dirty="0" smtClean="0"/>
              <a:t>read and consider titles &amp; abstracts first</a:t>
            </a:r>
          </a:p>
          <a:p>
            <a:pPr marL="400050" lvl="1" indent="0">
              <a:buFont typeface="Arial" pitchFamily="34" charset="0"/>
              <a:buChar char="•"/>
            </a:pPr>
            <a:r>
              <a:rPr lang="en-AU" dirty="0" smtClean="0"/>
              <a:t>use “key terms” and “subjects” functions</a:t>
            </a:r>
          </a:p>
          <a:p>
            <a:pPr marL="400050" lvl="1" indent="0">
              <a:buFont typeface="Arial" pitchFamily="34" charset="0"/>
              <a:buChar char="•"/>
            </a:pPr>
            <a:r>
              <a:rPr lang="en-AU" dirty="0" smtClean="0"/>
              <a:t>use discipline-specific databases to narrow your scope</a:t>
            </a:r>
          </a:p>
          <a:p>
            <a:pPr marL="400050" lvl="1" indent="0">
              <a:buFont typeface="Arial" pitchFamily="34" charset="0"/>
              <a:buChar char="•"/>
            </a:pPr>
            <a:r>
              <a:rPr lang="en-AU" dirty="0" smtClean="0"/>
              <a:t>don’t get lured in to informal/un-academic web sources</a:t>
            </a:r>
          </a:p>
          <a:p>
            <a:pPr marL="400050" lvl="1" indent="0">
              <a:buFont typeface="Arial" pitchFamily="34" charset="0"/>
              <a:buChar char="•"/>
            </a:pPr>
            <a:r>
              <a:rPr lang="en-AU" dirty="0" smtClean="0"/>
              <a:t>SKIM for what you need (don’t read carefully until you’ve committed to the text)</a:t>
            </a:r>
          </a:p>
          <a:p>
            <a:pPr marL="400050" lvl="1" indent="0">
              <a:buFont typeface="Arial" pitchFamily="34" charset="0"/>
              <a:buChar char="•"/>
            </a:pPr>
            <a:r>
              <a:rPr lang="en-AU" dirty="0" smtClean="0"/>
              <a:t>map your way</a:t>
            </a:r>
          </a:p>
          <a:p>
            <a:pPr marL="400050" lvl="1" indent="0">
              <a:buFont typeface="Arial" pitchFamily="34" charset="0"/>
              <a:buChar char="•"/>
            </a:pPr>
            <a:r>
              <a:rPr lang="en-AU" dirty="0" smtClean="0"/>
              <a:t>questions about reading for lit reviews?</a:t>
            </a:r>
          </a:p>
          <a:p>
            <a:pPr marL="514350" indent="-514350">
              <a:buNone/>
            </a:pPr>
            <a:endParaRPr lang="en-AU"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Writing process</a:t>
            </a:r>
            <a:endParaRPr lang="en-AU" dirty="0"/>
          </a:p>
        </p:txBody>
      </p:sp>
      <p:sp>
        <p:nvSpPr>
          <p:cNvPr id="3" name="Content Placeholder 2"/>
          <p:cNvSpPr>
            <a:spLocks noGrp="1"/>
          </p:cNvSpPr>
          <p:nvPr>
            <p:ph idx="1"/>
          </p:nvPr>
        </p:nvSpPr>
        <p:spPr>
          <a:xfrm>
            <a:off x="214282" y="2000240"/>
            <a:ext cx="7321571" cy="3798903"/>
          </a:xfrm>
        </p:spPr>
        <p:txBody>
          <a:bodyPr/>
          <a:lstStyle/>
          <a:p>
            <a:pPr marL="514350" indent="-514350">
              <a:buAutoNum type="arabicPeriod"/>
            </a:pPr>
            <a:r>
              <a:rPr lang="en-AU" b="1" dirty="0" smtClean="0">
                <a:effectLst>
                  <a:outerShdw blurRad="38100" dist="38100" dir="2700000" algn="tl">
                    <a:srgbClr val="000000">
                      <a:alpha val="43137"/>
                    </a:srgbClr>
                  </a:outerShdw>
                </a:effectLst>
              </a:rPr>
              <a:t>Define key sources</a:t>
            </a:r>
          </a:p>
          <a:p>
            <a:pPr marL="0" indent="0">
              <a:buNone/>
            </a:pPr>
            <a:r>
              <a:rPr lang="en-AU" sz="2800" dirty="0" smtClean="0"/>
              <a:t>Look for scholarship that:</a:t>
            </a:r>
          </a:p>
          <a:p>
            <a:pPr marL="400050" lvl="1" indent="0">
              <a:buFont typeface="Arial" pitchFamily="34" charset="0"/>
              <a:buChar char="•"/>
            </a:pPr>
            <a:r>
              <a:rPr lang="en-AU" dirty="0" smtClean="0"/>
              <a:t> covers your general topic area;</a:t>
            </a:r>
          </a:p>
          <a:p>
            <a:pPr marL="400050" lvl="1" indent="0">
              <a:buFont typeface="Arial" pitchFamily="34" charset="0"/>
              <a:buChar char="•"/>
            </a:pPr>
            <a:r>
              <a:rPr lang="en-AU" dirty="0" smtClean="0"/>
              <a:t> has attempted to grapple with the various  elements of your research question;</a:t>
            </a:r>
          </a:p>
          <a:p>
            <a:pPr marL="400050" lvl="1" indent="0">
              <a:buFont typeface="Arial" pitchFamily="34" charset="0"/>
              <a:buChar char="•"/>
            </a:pPr>
            <a:r>
              <a:rPr lang="en-AU" dirty="0" smtClean="0"/>
              <a:t> is of landmark importance in your topic area;</a:t>
            </a:r>
          </a:p>
          <a:p>
            <a:pPr marL="400050" lvl="1" indent="0">
              <a:buFont typeface="Arial" pitchFamily="34" charset="0"/>
              <a:buChar char="•"/>
            </a:pPr>
            <a:r>
              <a:rPr lang="en-AU" dirty="0" smtClean="0"/>
              <a:t> justifies your own research study.</a:t>
            </a:r>
          </a:p>
          <a:p>
            <a:pPr marL="514350" indent="-514350">
              <a:buNone/>
            </a:pPr>
            <a:endParaRPr lang="en-AU"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Writing process</a:t>
            </a:r>
            <a:endParaRPr lang="en-AU" dirty="0"/>
          </a:p>
        </p:txBody>
      </p:sp>
      <p:sp>
        <p:nvSpPr>
          <p:cNvPr id="3" name="Content Placeholder 2"/>
          <p:cNvSpPr>
            <a:spLocks noGrp="1"/>
          </p:cNvSpPr>
          <p:nvPr>
            <p:ph idx="1"/>
          </p:nvPr>
        </p:nvSpPr>
        <p:spPr/>
        <p:txBody>
          <a:bodyPr/>
          <a:lstStyle/>
          <a:p>
            <a:pPr marL="514350" indent="-514350">
              <a:buFont typeface="+mj-lt"/>
              <a:buAutoNum type="arabicPeriod" startAt="2"/>
            </a:pPr>
            <a:r>
              <a:rPr lang="en-AU" b="1" dirty="0" smtClean="0">
                <a:effectLst>
                  <a:outerShdw blurRad="38100" dist="38100" dir="2700000" algn="tl">
                    <a:srgbClr val="000000">
                      <a:alpha val="43137"/>
                    </a:srgbClr>
                  </a:outerShdw>
                </a:effectLst>
              </a:rPr>
              <a:t>Critical review</a:t>
            </a:r>
          </a:p>
          <a:p>
            <a:pPr marL="514350" lvl="0" indent="-514350">
              <a:buFont typeface="+mj-lt"/>
              <a:buAutoNum type="alphaLcParenR"/>
            </a:pPr>
            <a:r>
              <a:rPr lang="en-AU" sz="2800" dirty="0" smtClean="0"/>
              <a:t>Write down the article’s main ideas, themes, and conclusions.</a:t>
            </a:r>
          </a:p>
          <a:p>
            <a:pPr marL="514350" lvl="0" indent="-514350">
              <a:buFont typeface="+mj-lt"/>
              <a:buAutoNum type="alphaLcParenR"/>
            </a:pPr>
            <a:r>
              <a:rPr lang="en-AU" sz="2800" dirty="0" smtClean="0"/>
              <a:t>Analyse these main elements and formulate criticisms, questions or doubts.</a:t>
            </a:r>
          </a:p>
          <a:p>
            <a:pPr marL="514350" lvl="0" indent="-514350">
              <a:buFont typeface="+mj-lt"/>
              <a:buAutoNum type="alphaLcParenR"/>
            </a:pPr>
            <a:r>
              <a:rPr lang="en-AU" sz="2800" dirty="0" smtClean="0"/>
              <a:t>How is this source relevant to your own study?</a:t>
            </a:r>
          </a:p>
          <a:p>
            <a:pPr marL="514350" lvl="0" indent="-514350">
              <a:buFont typeface="+mj-lt"/>
              <a:buAutoNum type="alphaLcParenR"/>
            </a:pPr>
            <a:r>
              <a:rPr lang="en-AU" sz="2800" dirty="0" smtClean="0"/>
              <a:t>Draft a brief summary of steps a, b, and c. Ensure you include the main idea of the study, evidence presented, your own criticisms, and a statement about the study’s relevance for your research.</a:t>
            </a:r>
          </a:p>
          <a:p>
            <a:pPr marL="514350" indent="-514350">
              <a:buNone/>
            </a:pPr>
            <a:endParaRPr lang="en-AU" b="1" dirty="0" smtClean="0">
              <a:effectLst>
                <a:outerShdw blurRad="38100" dist="38100" dir="2700000" algn="tl">
                  <a:srgbClr val="000000">
                    <a:alpha val="43137"/>
                  </a:srgbClr>
                </a:outerShdw>
              </a:effectLst>
            </a:endParaRPr>
          </a:p>
          <a:p>
            <a:pPr marL="514350" indent="-514350">
              <a:buNone/>
            </a:pPr>
            <a:endParaRPr lang="en-AU"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Writing process</a:t>
            </a:r>
            <a:endParaRPr lang="en-AU" dirty="0"/>
          </a:p>
        </p:txBody>
      </p:sp>
      <p:sp>
        <p:nvSpPr>
          <p:cNvPr id="3" name="Content Placeholder 2"/>
          <p:cNvSpPr>
            <a:spLocks noGrp="1"/>
          </p:cNvSpPr>
          <p:nvPr>
            <p:ph idx="1"/>
          </p:nvPr>
        </p:nvSpPr>
        <p:spPr/>
        <p:txBody>
          <a:bodyPr/>
          <a:lstStyle/>
          <a:p>
            <a:pPr marL="514350" indent="-514350">
              <a:buFont typeface="+mj-lt"/>
              <a:buAutoNum type="arabicPeriod" startAt="3"/>
            </a:pPr>
            <a:r>
              <a:rPr lang="en-AU" b="1" dirty="0" smtClean="0">
                <a:effectLst>
                  <a:outerShdw blurRad="38100" dist="38100" dir="2700000" algn="tl">
                    <a:srgbClr val="000000">
                      <a:alpha val="43137"/>
                    </a:srgbClr>
                  </a:outerShdw>
                </a:effectLst>
              </a:rPr>
              <a:t>Compare and contrast</a:t>
            </a:r>
          </a:p>
          <a:p>
            <a:pPr marL="971550" lvl="1" indent="-514350">
              <a:buFont typeface="Arial" pitchFamily="34" charset="0"/>
              <a:buChar char="•"/>
            </a:pPr>
            <a:r>
              <a:rPr lang="en-AU" dirty="0" smtClean="0"/>
              <a:t>Identify similarities and differences in authors’ viewpoints. </a:t>
            </a:r>
          </a:p>
          <a:p>
            <a:pPr marL="971550" lvl="1" indent="-514350">
              <a:buFont typeface="Arial" pitchFamily="34" charset="0"/>
              <a:buChar char="•"/>
            </a:pPr>
            <a:r>
              <a:rPr lang="en-AU" dirty="0" smtClean="0"/>
              <a:t>Criticise and compare aspects of methodology.</a:t>
            </a:r>
          </a:p>
          <a:p>
            <a:pPr marL="971550" lvl="1" indent="-514350">
              <a:buFont typeface="Arial" pitchFamily="34" charset="0"/>
              <a:buChar char="•"/>
            </a:pPr>
            <a:r>
              <a:rPr lang="en-AU" dirty="0" smtClean="0"/>
              <a:t>Highlight outstanding and/or landmark studies. </a:t>
            </a:r>
          </a:p>
          <a:p>
            <a:pPr marL="971550" lvl="1" indent="-514350">
              <a:buFont typeface="Arial" pitchFamily="34" charset="0"/>
              <a:buChar char="•"/>
            </a:pPr>
            <a:r>
              <a:rPr lang="en-AU" dirty="0" smtClean="0"/>
              <a:t>Identify gaps in research, or areas that need to be examined further.</a:t>
            </a:r>
          </a:p>
          <a:p>
            <a:pPr>
              <a:buNone/>
            </a:pPr>
            <a:r>
              <a:rPr lang="en-AU" sz="2800" dirty="0" smtClean="0"/>
              <a:t>(Use colour-coding or another system to group sources together, or to track themes as they emerge</a:t>
            </a:r>
            <a:r>
              <a:rPr lang="en-AU" dirty="0" smtClean="0"/>
              <a:t>.)</a:t>
            </a:r>
          </a:p>
          <a:p>
            <a:pPr marL="514350" indent="-514350">
              <a:buNone/>
            </a:pPr>
            <a:endParaRPr lang="en-AU"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u_ppt3_blue swir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ecu_ppt3_blue swirl</Template>
  <TotalTime>2404</TotalTime>
  <Words>945</Words>
  <Application>Microsoft Office PowerPoint</Application>
  <PresentationFormat>On-screen Show (4:3)</PresentationFormat>
  <Paragraphs>153</Paragraphs>
  <Slides>21</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ecu_ppt3_blue swirl</vt:lpstr>
      <vt:lpstr>Document</vt:lpstr>
      <vt:lpstr>CSG1132: Assignment 1b</vt:lpstr>
      <vt:lpstr>Overview</vt:lpstr>
      <vt:lpstr>Recap...</vt:lpstr>
      <vt:lpstr>What is a literature review?</vt:lpstr>
      <vt:lpstr>What is a literature review?</vt:lpstr>
      <vt:lpstr>Reading &amp; researching tips</vt:lpstr>
      <vt:lpstr>Writing process</vt:lpstr>
      <vt:lpstr>Writing process</vt:lpstr>
      <vt:lpstr>Writing process</vt:lpstr>
      <vt:lpstr>Writing process</vt:lpstr>
      <vt:lpstr>Structure</vt:lpstr>
      <vt:lpstr>Structure</vt:lpstr>
      <vt:lpstr>Intro example</vt:lpstr>
      <vt:lpstr>Intro example</vt:lpstr>
      <vt:lpstr>Structure</vt:lpstr>
      <vt:lpstr>Vocabulary to indicate structure</vt:lpstr>
      <vt:lpstr>Explore examples provided</vt:lpstr>
      <vt:lpstr>Marking key</vt:lpstr>
      <vt:lpstr>FHES Academic Skills Workshops</vt:lpstr>
      <vt:lpstr>Assessment-Related Workshops</vt:lpstr>
      <vt:lpstr> Assignment Drop-In Labs</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 Ly</dc:creator>
  <cp:lastModifiedBy>Julia WEXLER</cp:lastModifiedBy>
  <cp:revision>234</cp:revision>
  <dcterms:created xsi:type="dcterms:W3CDTF">2009-09-07T06:18:52Z</dcterms:created>
  <dcterms:modified xsi:type="dcterms:W3CDTF">2014-03-28T10:41:53Z</dcterms:modified>
</cp:coreProperties>
</file>