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7" r:id="rId1"/>
  </p:sldMasterIdLst>
  <p:notesMasterIdLst>
    <p:notesMasterId r:id="rId54"/>
  </p:notesMasterIdLst>
  <p:handoutMasterIdLst>
    <p:handoutMasterId r:id="rId55"/>
  </p:handoutMasterIdLst>
  <p:sldIdLst>
    <p:sldId id="256" r:id="rId2"/>
    <p:sldId id="291" r:id="rId3"/>
    <p:sldId id="303" r:id="rId4"/>
    <p:sldId id="344" r:id="rId5"/>
    <p:sldId id="352" r:id="rId6"/>
    <p:sldId id="316" r:id="rId7"/>
    <p:sldId id="320" r:id="rId8"/>
    <p:sldId id="321" r:id="rId9"/>
    <p:sldId id="322" r:id="rId10"/>
    <p:sldId id="305" r:id="rId11"/>
    <p:sldId id="312" r:id="rId12"/>
    <p:sldId id="258" r:id="rId13"/>
    <p:sldId id="260" r:id="rId14"/>
    <p:sldId id="323" r:id="rId15"/>
    <p:sldId id="262" r:id="rId16"/>
    <p:sldId id="263" r:id="rId17"/>
    <p:sldId id="264" r:id="rId18"/>
    <p:sldId id="265" r:id="rId19"/>
    <p:sldId id="324" r:id="rId20"/>
    <p:sldId id="325" r:id="rId21"/>
    <p:sldId id="326" r:id="rId22"/>
    <p:sldId id="313" r:id="rId23"/>
    <p:sldId id="270" r:id="rId24"/>
    <p:sldId id="269" r:id="rId25"/>
    <p:sldId id="271" r:id="rId26"/>
    <p:sldId id="347" r:id="rId27"/>
    <p:sldId id="353" r:id="rId28"/>
    <p:sldId id="329" r:id="rId29"/>
    <p:sldId id="330" r:id="rId30"/>
    <p:sldId id="331" r:id="rId31"/>
    <p:sldId id="332" r:id="rId32"/>
    <p:sldId id="277" r:id="rId33"/>
    <p:sldId id="333" r:id="rId34"/>
    <p:sldId id="334" r:id="rId35"/>
    <p:sldId id="280" r:id="rId36"/>
    <p:sldId id="282" r:id="rId37"/>
    <p:sldId id="335" r:id="rId38"/>
    <p:sldId id="348" r:id="rId39"/>
    <p:sldId id="350" r:id="rId40"/>
    <p:sldId id="351" r:id="rId41"/>
    <p:sldId id="336" r:id="rId42"/>
    <p:sldId id="285" r:id="rId43"/>
    <p:sldId id="294" r:id="rId44"/>
    <p:sldId id="338" r:id="rId45"/>
    <p:sldId id="345" r:id="rId46"/>
    <p:sldId id="346" r:id="rId47"/>
    <p:sldId id="341" r:id="rId48"/>
    <p:sldId id="287" r:id="rId49"/>
    <p:sldId id="342" r:id="rId50"/>
    <p:sldId id="289" r:id="rId51"/>
    <p:sldId id="343" r:id="rId52"/>
    <p:sldId id="292" r:id="rId53"/>
  </p:sldIdLst>
  <p:sldSz cx="9144000" cy="6858000" type="screen4x3"/>
  <p:notesSz cx="6731000" cy="9856788"/>
  <p:defaultTextStyle>
    <a:defPPr>
      <a:defRPr lang="en-AU"/>
    </a:defPPr>
    <a:lvl1pPr algn="ctr" rtl="0" fontAlgn="base">
      <a:spcBef>
        <a:spcPct val="0"/>
      </a:spcBef>
      <a:spcAft>
        <a:spcPct val="0"/>
      </a:spcAft>
      <a:defRPr sz="2400" kern="1200">
        <a:solidFill>
          <a:schemeClr val="tx1"/>
        </a:solidFill>
        <a:latin typeface="Arial" charset="0"/>
        <a:ea typeface="+mn-ea"/>
        <a:cs typeface="+mn-cs"/>
      </a:defRPr>
    </a:lvl1pPr>
    <a:lvl2pPr marL="457200" algn="ctr" rtl="0" fontAlgn="base">
      <a:spcBef>
        <a:spcPct val="0"/>
      </a:spcBef>
      <a:spcAft>
        <a:spcPct val="0"/>
      </a:spcAft>
      <a:defRPr sz="2400" kern="1200">
        <a:solidFill>
          <a:schemeClr val="tx1"/>
        </a:solidFill>
        <a:latin typeface="Arial" charset="0"/>
        <a:ea typeface="+mn-ea"/>
        <a:cs typeface="+mn-cs"/>
      </a:defRPr>
    </a:lvl2pPr>
    <a:lvl3pPr marL="914400" algn="ctr" rtl="0" fontAlgn="base">
      <a:spcBef>
        <a:spcPct val="0"/>
      </a:spcBef>
      <a:spcAft>
        <a:spcPct val="0"/>
      </a:spcAft>
      <a:defRPr sz="2400" kern="1200">
        <a:solidFill>
          <a:schemeClr val="tx1"/>
        </a:solidFill>
        <a:latin typeface="Arial" charset="0"/>
        <a:ea typeface="+mn-ea"/>
        <a:cs typeface="+mn-cs"/>
      </a:defRPr>
    </a:lvl3pPr>
    <a:lvl4pPr marL="1371600" algn="ctr" rtl="0" fontAlgn="base">
      <a:spcBef>
        <a:spcPct val="0"/>
      </a:spcBef>
      <a:spcAft>
        <a:spcPct val="0"/>
      </a:spcAft>
      <a:defRPr sz="2400" kern="1200">
        <a:solidFill>
          <a:schemeClr val="tx1"/>
        </a:solidFill>
        <a:latin typeface="Arial" charset="0"/>
        <a:ea typeface="+mn-ea"/>
        <a:cs typeface="+mn-cs"/>
      </a:defRPr>
    </a:lvl4pPr>
    <a:lvl5pPr marL="1828800" algn="ctr"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46" autoAdjust="0"/>
    <p:restoredTop sz="88633" autoAdjust="0"/>
  </p:normalViewPr>
  <p:slideViewPr>
    <p:cSldViewPr>
      <p:cViewPr>
        <p:scale>
          <a:sx n="75" d="100"/>
          <a:sy n="75" d="100"/>
        </p:scale>
        <p:origin x="-2808" y="-942"/>
      </p:cViewPr>
      <p:guideLst>
        <p:guide orient="horz" pos="2160"/>
        <p:guide pos="2880"/>
      </p:guideLst>
    </p:cSldViewPr>
  </p:slideViewPr>
  <p:outlineViewPr>
    <p:cViewPr>
      <p:scale>
        <a:sx n="100" d="100"/>
        <a:sy n="100"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Lst>
  </p:outlineViewPr>
  <p:notesTextViewPr>
    <p:cViewPr>
      <p:scale>
        <a:sx n="100" d="100"/>
        <a:sy n="100" d="100"/>
      </p:scale>
      <p:origin x="0" y="0"/>
    </p:cViewPr>
  </p:notesTextViewPr>
  <p:sorterViewPr>
    <p:cViewPr>
      <p:scale>
        <a:sx n="66" d="100"/>
        <a:sy n="66" d="100"/>
      </p:scale>
      <p:origin x="0" y="414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_rels/viewProps.xml.rels><?xml version="1.0" encoding="UTF-8" standalone="yes"?>
<Relationships xmlns="http://schemas.openxmlformats.org/package/2006/relationships"><Relationship Id="rId8" Type="http://schemas.openxmlformats.org/officeDocument/2006/relationships/slide" Target="slides/slide18.xml"/><Relationship Id="rId13" Type="http://schemas.openxmlformats.org/officeDocument/2006/relationships/slide" Target="slides/slide33.xml"/><Relationship Id="rId18" Type="http://schemas.openxmlformats.org/officeDocument/2006/relationships/slide" Target="slides/slide48.xml"/><Relationship Id="rId3" Type="http://schemas.openxmlformats.org/officeDocument/2006/relationships/slide" Target="slides/slide12.xml"/><Relationship Id="rId21" Type="http://schemas.openxmlformats.org/officeDocument/2006/relationships/slide" Target="slides/slide52.xml"/><Relationship Id="rId7" Type="http://schemas.openxmlformats.org/officeDocument/2006/relationships/slide" Target="slides/slide17.xml"/><Relationship Id="rId12" Type="http://schemas.openxmlformats.org/officeDocument/2006/relationships/slide" Target="slides/slide32.xml"/><Relationship Id="rId17" Type="http://schemas.openxmlformats.org/officeDocument/2006/relationships/slide" Target="slides/slide37.xml"/><Relationship Id="rId2" Type="http://schemas.openxmlformats.org/officeDocument/2006/relationships/slide" Target="slides/slide2.xml"/><Relationship Id="rId16" Type="http://schemas.openxmlformats.org/officeDocument/2006/relationships/slide" Target="slides/slide36.xml"/><Relationship Id="rId20" Type="http://schemas.openxmlformats.org/officeDocument/2006/relationships/slide" Target="slides/slide50.xml"/><Relationship Id="rId1" Type="http://schemas.openxmlformats.org/officeDocument/2006/relationships/slide" Target="slides/slide1.xml"/><Relationship Id="rId6" Type="http://schemas.openxmlformats.org/officeDocument/2006/relationships/slide" Target="slides/slide16.xml"/><Relationship Id="rId11" Type="http://schemas.openxmlformats.org/officeDocument/2006/relationships/slide" Target="slides/slide25.xml"/><Relationship Id="rId5" Type="http://schemas.openxmlformats.org/officeDocument/2006/relationships/slide" Target="slides/slide15.xml"/><Relationship Id="rId15" Type="http://schemas.openxmlformats.org/officeDocument/2006/relationships/slide" Target="slides/slide35.xml"/><Relationship Id="rId10" Type="http://schemas.openxmlformats.org/officeDocument/2006/relationships/slide" Target="slides/slide24.xml"/><Relationship Id="rId19" Type="http://schemas.openxmlformats.org/officeDocument/2006/relationships/slide" Target="slides/slide49.xml"/><Relationship Id="rId4" Type="http://schemas.openxmlformats.org/officeDocument/2006/relationships/slide" Target="slides/slide13.xml"/><Relationship Id="rId9" Type="http://schemas.openxmlformats.org/officeDocument/2006/relationships/slide" Target="slides/slide23.xml"/><Relationship Id="rId14"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bwMode="auto">
          <a:xfrm>
            <a:off x="0" y="0"/>
            <a:ext cx="2916238" cy="492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ahoma" pitchFamily="34" charset="0"/>
              </a:defRPr>
            </a:lvl1pPr>
          </a:lstStyle>
          <a:p>
            <a:endParaRPr lang="en-US"/>
          </a:p>
        </p:txBody>
      </p:sp>
      <p:sp>
        <p:nvSpPr>
          <p:cNvPr id="41987" name="Rectangle 3"/>
          <p:cNvSpPr>
            <a:spLocks noGrp="1" noChangeArrowheads="1"/>
          </p:cNvSpPr>
          <p:nvPr>
            <p:ph type="dt" sz="quarter" idx="1"/>
          </p:nvPr>
        </p:nvSpPr>
        <p:spPr bwMode="auto">
          <a:xfrm>
            <a:off x="3814763" y="0"/>
            <a:ext cx="2916237" cy="492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defRPr>
            </a:lvl1pPr>
          </a:lstStyle>
          <a:p>
            <a:endParaRPr lang="en-US"/>
          </a:p>
        </p:txBody>
      </p:sp>
      <p:sp>
        <p:nvSpPr>
          <p:cNvPr id="41988" name="Rectangle 4"/>
          <p:cNvSpPr>
            <a:spLocks noGrp="1" noChangeArrowheads="1"/>
          </p:cNvSpPr>
          <p:nvPr>
            <p:ph type="ftr" sz="quarter" idx="2"/>
          </p:nvPr>
        </p:nvSpPr>
        <p:spPr bwMode="auto">
          <a:xfrm>
            <a:off x="0" y="9364663"/>
            <a:ext cx="2916238" cy="492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ahoma" pitchFamily="34" charset="0"/>
              </a:defRPr>
            </a:lvl1pPr>
          </a:lstStyle>
          <a:p>
            <a:endParaRPr lang="en-US"/>
          </a:p>
        </p:txBody>
      </p:sp>
      <p:sp>
        <p:nvSpPr>
          <p:cNvPr id="41989" name="Rectangle 5"/>
          <p:cNvSpPr>
            <a:spLocks noGrp="1" noChangeArrowheads="1"/>
          </p:cNvSpPr>
          <p:nvPr>
            <p:ph type="sldNum" sz="quarter" idx="3"/>
          </p:nvPr>
        </p:nvSpPr>
        <p:spPr bwMode="auto">
          <a:xfrm>
            <a:off x="3814763" y="9364663"/>
            <a:ext cx="2916237" cy="492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34" charset="0"/>
              </a:defRPr>
            </a:lvl1pPr>
          </a:lstStyle>
          <a:p>
            <a:fld id="{2E65A06D-C4BB-44A6-A051-DE0C4A50490B}" type="slidenum">
              <a:rPr lang="en-AU"/>
              <a:pPr/>
              <a:t>‹#›</a:t>
            </a:fld>
            <a:endParaRPr lang="en-AU"/>
          </a:p>
        </p:txBody>
      </p:sp>
    </p:spTree>
    <p:extLst>
      <p:ext uri="{BB962C8B-B14F-4D97-AF65-F5344CB8AC3E}">
        <p14:creationId xmlns:p14="http://schemas.microsoft.com/office/powerpoint/2010/main" val="15886244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0" y="0"/>
            <a:ext cx="2916238" cy="492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ahoma" pitchFamily="34" charset="0"/>
              </a:defRPr>
            </a:lvl1pPr>
          </a:lstStyle>
          <a:p>
            <a:endParaRPr lang="en-US"/>
          </a:p>
        </p:txBody>
      </p:sp>
      <p:sp>
        <p:nvSpPr>
          <p:cNvPr id="38915" name="Rectangle 3"/>
          <p:cNvSpPr>
            <a:spLocks noGrp="1" noChangeArrowheads="1"/>
          </p:cNvSpPr>
          <p:nvPr>
            <p:ph type="dt" idx="1"/>
          </p:nvPr>
        </p:nvSpPr>
        <p:spPr bwMode="auto">
          <a:xfrm>
            <a:off x="3814763" y="0"/>
            <a:ext cx="2916237" cy="492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defRPr>
            </a:lvl1pPr>
          </a:lstStyle>
          <a:p>
            <a:endParaRPr lang="en-US"/>
          </a:p>
        </p:txBody>
      </p:sp>
      <p:sp>
        <p:nvSpPr>
          <p:cNvPr id="52228" name="Rectangle 4"/>
          <p:cNvSpPr>
            <a:spLocks noGrp="1" noRot="1" noChangeAspect="1" noChangeArrowheads="1" noTextEdit="1"/>
          </p:cNvSpPr>
          <p:nvPr>
            <p:ph type="sldImg" idx="2"/>
          </p:nvPr>
        </p:nvSpPr>
        <p:spPr bwMode="auto">
          <a:xfrm>
            <a:off x="901700" y="739775"/>
            <a:ext cx="4927600" cy="3695700"/>
          </a:xfrm>
          <a:prstGeom prst="rect">
            <a:avLst/>
          </a:prstGeom>
          <a:noFill/>
          <a:ln w="9525">
            <a:solidFill>
              <a:srgbClr val="000000"/>
            </a:solidFill>
            <a:miter lim="800000"/>
            <a:headEnd/>
            <a:tailEnd/>
          </a:ln>
        </p:spPr>
      </p:sp>
      <p:sp>
        <p:nvSpPr>
          <p:cNvPr id="38917" name="Rectangle 5"/>
          <p:cNvSpPr>
            <a:spLocks noGrp="1" noChangeArrowheads="1"/>
          </p:cNvSpPr>
          <p:nvPr>
            <p:ph type="body" sz="quarter" idx="3"/>
          </p:nvPr>
        </p:nvSpPr>
        <p:spPr bwMode="auto">
          <a:xfrm>
            <a:off x="896938" y="4681538"/>
            <a:ext cx="4937125" cy="4435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smtClean="0"/>
              <a:t>Click to edit Master text styles</a:t>
            </a:r>
          </a:p>
          <a:p>
            <a:pPr lvl="1"/>
            <a:r>
              <a:rPr lang="en-AU" noProof="0" smtClean="0"/>
              <a:t>Second level</a:t>
            </a:r>
          </a:p>
          <a:p>
            <a:pPr lvl="2"/>
            <a:r>
              <a:rPr lang="en-AU" noProof="0" smtClean="0"/>
              <a:t>Third level</a:t>
            </a:r>
          </a:p>
          <a:p>
            <a:pPr lvl="3"/>
            <a:r>
              <a:rPr lang="en-AU" noProof="0" smtClean="0"/>
              <a:t>Fourth level</a:t>
            </a:r>
          </a:p>
          <a:p>
            <a:pPr lvl="4"/>
            <a:r>
              <a:rPr lang="en-AU" noProof="0" smtClean="0"/>
              <a:t>Fifth level</a:t>
            </a:r>
          </a:p>
        </p:txBody>
      </p:sp>
      <p:sp>
        <p:nvSpPr>
          <p:cNvPr id="38918" name="Rectangle 6"/>
          <p:cNvSpPr>
            <a:spLocks noGrp="1" noChangeArrowheads="1"/>
          </p:cNvSpPr>
          <p:nvPr>
            <p:ph type="ftr" sz="quarter" idx="4"/>
          </p:nvPr>
        </p:nvSpPr>
        <p:spPr bwMode="auto">
          <a:xfrm>
            <a:off x="0" y="9364663"/>
            <a:ext cx="2916238" cy="492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ahoma" pitchFamily="34" charset="0"/>
              </a:defRPr>
            </a:lvl1pPr>
          </a:lstStyle>
          <a:p>
            <a:endParaRPr lang="en-US"/>
          </a:p>
        </p:txBody>
      </p:sp>
      <p:sp>
        <p:nvSpPr>
          <p:cNvPr id="38919" name="Rectangle 7"/>
          <p:cNvSpPr>
            <a:spLocks noGrp="1" noChangeArrowheads="1"/>
          </p:cNvSpPr>
          <p:nvPr>
            <p:ph type="sldNum" sz="quarter" idx="5"/>
          </p:nvPr>
        </p:nvSpPr>
        <p:spPr bwMode="auto">
          <a:xfrm>
            <a:off x="3814763" y="9364663"/>
            <a:ext cx="2916237" cy="492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34" charset="0"/>
              </a:defRPr>
            </a:lvl1pPr>
          </a:lstStyle>
          <a:p>
            <a:fld id="{CB7AEB2E-5CC0-4160-BF18-AB10A56A5B5B}" type="slidenum">
              <a:rPr lang="en-AU"/>
              <a:pPr/>
              <a:t>‹#›</a:t>
            </a:fld>
            <a:endParaRPr lang="en-AU"/>
          </a:p>
        </p:txBody>
      </p:sp>
    </p:spTree>
    <p:extLst>
      <p:ext uri="{BB962C8B-B14F-4D97-AF65-F5344CB8AC3E}">
        <p14:creationId xmlns:p14="http://schemas.microsoft.com/office/powerpoint/2010/main" val="22305437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E81927ED-503C-4A4D-A30B-BB277EA49BE1}" type="slidenum">
              <a:rPr lang="en-AU"/>
              <a:pPr/>
              <a:t>1</a:t>
            </a:fld>
            <a:endParaRPr lang="en-AU"/>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r>
              <a:rPr lang="en-AU" smtClean="0"/>
              <a:t> </a:t>
            </a:r>
          </a:p>
          <a:p>
            <a:pPr eaLnBrk="1" hangingPunct="1"/>
            <a:r>
              <a:rPr lang="en-AU" smtClean="0"/>
              <a: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endParaRPr lang="en-US" smtClean="0"/>
          </a:p>
        </p:txBody>
      </p:sp>
      <p:sp>
        <p:nvSpPr>
          <p:cNvPr id="60420" name="Slide Number Placeholder 3"/>
          <p:cNvSpPr>
            <a:spLocks noGrp="1"/>
          </p:cNvSpPr>
          <p:nvPr>
            <p:ph type="sldNum" sz="quarter" idx="5"/>
          </p:nvPr>
        </p:nvSpPr>
        <p:spPr>
          <a:noFill/>
        </p:spPr>
        <p:txBody>
          <a:bodyPr/>
          <a:lstStyle/>
          <a:p>
            <a:fld id="{30721E1C-0A6E-4DE3-A28A-CA4BA2741538}" type="slidenum">
              <a:rPr lang="en-AU"/>
              <a:pPr/>
              <a:t>21</a:t>
            </a:fld>
            <a:endParaRPr lang="en-AU"/>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r>
              <a:rPr lang="en-AU" smtClean="0"/>
              <a:t>“Create intermediary entity between the original entities, split and flip the relationships”</a:t>
            </a:r>
          </a:p>
        </p:txBody>
      </p:sp>
      <p:sp>
        <p:nvSpPr>
          <p:cNvPr id="61444" name="Slide Number Placeholder 3"/>
          <p:cNvSpPr>
            <a:spLocks noGrp="1"/>
          </p:cNvSpPr>
          <p:nvPr>
            <p:ph type="sldNum" sz="quarter" idx="5"/>
          </p:nvPr>
        </p:nvSpPr>
        <p:spPr>
          <a:noFill/>
        </p:spPr>
        <p:txBody>
          <a:bodyPr/>
          <a:lstStyle/>
          <a:p>
            <a:fld id="{BF35141D-D58C-4167-8914-318090E6B725}" type="slidenum">
              <a:rPr lang="en-AU"/>
              <a:pPr/>
              <a:t>23</a:t>
            </a:fld>
            <a:endParaRPr lang="en-AU"/>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r>
              <a:rPr lang="en-AU" smtClean="0"/>
              <a:t>Depending on the nature of the new entity, the two foreign keys it inherits may be the only attributes of the entity.  They may become a compound primary key, although it is common to add an auto-incrementing integer to the entity to act as a primary key.</a:t>
            </a:r>
          </a:p>
        </p:txBody>
      </p:sp>
      <p:sp>
        <p:nvSpPr>
          <p:cNvPr id="62468" name="Slide Number Placeholder 3"/>
          <p:cNvSpPr>
            <a:spLocks noGrp="1"/>
          </p:cNvSpPr>
          <p:nvPr>
            <p:ph type="sldNum" sz="quarter" idx="5"/>
          </p:nvPr>
        </p:nvSpPr>
        <p:spPr>
          <a:noFill/>
        </p:spPr>
        <p:txBody>
          <a:bodyPr/>
          <a:lstStyle/>
          <a:p>
            <a:fld id="{0BA8AD5F-E118-47C8-9C6A-1442619CAE18}" type="slidenum">
              <a:rPr lang="en-AU"/>
              <a:pPr/>
              <a:t>24</a:t>
            </a:fld>
            <a:endParaRPr lang="en-AU"/>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One of the immediately noticeable</a:t>
            </a:r>
            <a:r>
              <a:rPr lang="en-AU" baseline="0" dirty="0" smtClean="0"/>
              <a:t> problems with naming relationships is that most names only make sense if you read the relationship the correct way – many employees work in one department makes sense, but one department works in many employees does not.</a:t>
            </a:r>
          </a:p>
          <a:p>
            <a:endParaRPr lang="en-AU" baseline="0" dirty="0" smtClean="0"/>
          </a:p>
          <a:p>
            <a:r>
              <a:rPr lang="en-AU" baseline="0" dirty="0" smtClean="0"/>
              <a:t>Different forms of notation can alleviate this somewhat – e.g. by writing the relationship name closer to one of the entities to indicate the direction of the relationship, or even by including a name on either side of the line with an arrow indication the direction…  This can start to make the diagram confusing, crowded and difficult to interpret – which defeats the whole purpose of it!</a:t>
            </a:r>
          </a:p>
        </p:txBody>
      </p:sp>
      <p:sp>
        <p:nvSpPr>
          <p:cNvPr id="4" name="Slide Number Placeholder 3"/>
          <p:cNvSpPr>
            <a:spLocks noGrp="1"/>
          </p:cNvSpPr>
          <p:nvPr>
            <p:ph type="sldNum" sz="quarter" idx="10"/>
          </p:nvPr>
        </p:nvSpPr>
        <p:spPr/>
        <p:txBody>
          <a:bodyPr/>
          <a:lstStyle/>
          <a:p>
            <a:fld id="{CB7AEB2E-5CC0-4160-BF18-AB10A56A5B5B}" type="slidenum">
              <a:rPr lang="en-AU" smtClean="0"/>
              <a:pPr/>
              <a:t>27</a:t>
            </a:fld>
            <a:endParaRPr lang="en-AU"/>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Cardinality refers</a:t>
            </a:r>
            <a:r>
              <a:rPr lang="en-AU" baseline="0" dirty="0" smtClean="0"/>
              <a:t> to the number of instances of an entity that can/must be associated with each instance of another entity (where a relationship exists between them)</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28</a:t>
            </a:fld>
            <a:endParaRPr lang="en-AU"/>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This is by far</a:t>
            </a:r>
            <a:r>
              <a:rPr lang="en-AU" baseline="0" dirty="0" smtClean="0"/>
              <a:t> the most common form that cardinality will take – the “one” side of the relationship will have an OPTIONAL relationship with the “many” side, and the many side will have a MANDATORY relationship with the one side.</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29</a:t>
            </a:fld>
            <a:endParaRPr lang="en-AU"/>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This essentially means that it is valid</a:t>
            </a:r>
            <a:r>
              <a:rPr lang="en-AU" baseline="0" dirty="0" smtClean="0"/>
              <a:t> for an operation to not have a surgeon associated with it.  The </a:t>
            </a:r>
            <a:r>
              <a:rPr lang="en-AU" baseline="0" dirty="0" err="1" smtClean="0"/>
              <a:t>SurgeonNum</a:t>
            </a:r>
            <a:r>
              <a:rPr lang="en-AU" baseline="0" dirty="0" smtClean="0"/>
              <a:t> foreign key in the operation entity would typically be NULL for such rows.</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30</a:t>
            </a:fld>
            <a:endParaRPr lang="en-AU"/>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This means that a surgeon cannot exist in the database unless they</a:t>
            </a:r>
            <a:r>
              <a:rPr lang="en-AU" baseline="0" dirty="0" smtClean="0"/>
              <a:t> are associated with (their </a:t>
            </a:r>
            <a:r>
              <a:rPr lang="en-AU" baseline="0" dirty="0" err="1" smtClean="0"/>
              <a:t>SurgeonNum</a:t>
            </a:r>
            <a:r>
              <a:rPr lang="en-AU" baseline="0" dirty="0" smtClean="0"/>
              <a:t> appears as a FK in) at least one operation.  This is not too likely in this scenario, as details of surgeons would need to be stored regardless of if they had done any operations... </a:t>
            </a:r>
          </a:p>
          <a:p>
            <a:endParaRPr lang="en-AU" baseline="0" dirty="0" smtClean="0"/>
          </a:p>
          <a:p>
            <a:r>
              <a:rPr lang="en-AU" baseline="0" dirty="0" smtClean="0"/>
              <a:t>But imagine the database for, say, ticket sales at a concert – a person only needs to be in the database if they have purchased one or more tickets.  So there is no need to store a person’s details unless they are associated with some tickets.</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31</a:t>
            </a:fld>
            <a:endParaRPr lang="en-AU"/>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Both of these alternative</a:t>
            </a:r>
            <a:r>
              <a:rPr lang="en-AU" baseline="0" dirty="0" smtClean="0"/>
              <a:t> notation methods are suitable in different scenarios.  If entities have many attributes or attributes with long names, the first of the alternative methods probably won’t work too well – although if your entities don’t have that many attributes, it could result in a nice neat diagram.</a:t>
            </a:r>
          </a:p>
          <a:p>
            <a:endParaRPr lang="en-AU" baseline="0" dirty="0" smtClean="0"/>
          </a:p>
          <a:p>
            <a:r>
              <a:rPr lang="en-AU" baseline="0" dirty="0" smtClean="0"/>
              <a:t>The second one keeps the diagram nice and clear, but doesn’t convey as much information unless you look down at the attribute data below.</a:t>
            </a:r>
          </a:p>
          <a:p>
            <a:endParaRPr lang="en-AU" baseline="0" dirty="0" smtClean="0"/>
          </a:p>
          <a:p>
            <a:r>
              <a:rPr lang="en-AU" baseline="0" dirty="0" smtClean="0"/>
              <a:t>Different methods of displaying </a:t>
            </a:r>
            <a:r>
              <a:rPr lang="en-AU" baseline="0" dirty="0" err="1" smtClean="0"/>
              <a:t>PKs</a:t>
            </a:r>
            <a:r>
              <a:rPr lang="en-AU" baseline="0" dirty="0" smtClean="0"/>
              <a:t> and </a:t>
            </a:r>
            <a:r>
              <a:rPr lang="en-AU" baseline="0" dirty="0" err="1" smtClean="0"/>
              <a:t>FKs</a:t>
            </a:r>
            <a:r>
              <a:rPr lang="en-AU" baseline="0" dirty="0" smtClean="0"/>
              <a:t> exist, too.  Some methods use the acronyms PK and FK beside the name of the attribute.  There are also different forms of notation for cardinality and showing relationships…</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34</a:t>
            </a:fld>
            <a:endParaRPr lang="en-AU"/>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Of course, if a foreign key attribute is also</a:t>
            </a:r>
            <a:r>
              <a:rPr lang="en-AU" baseline="0" dirty="0" smtClean="0"/>
              <a:t> part of a primary key, it must be included – but you do not need to indicate that it is a foreign key in that entity, just that it is a primary key.</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35</a:t>
            </a:fld>
            <a:endParaRPr lang="en-A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Looking at the data, we can determine/assume the following:</a:t>
            </a:r>
          </a:p>
          <a:p>
            <a:pPr>
              <a:buFont typeface="Arial" pitchFamily="34" charset="0"/>
              <a:buChar char="•"/>
            </a:pPr>
            <a:r>
              <a:rPr lang="en-AU" sz="2000" dirty="0" smtClean="0"/>
              <a:t> Class Limit is dependent on Car Class – e.g. Touring is always 2200cc</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AU" sz="2000" dirty="0" smtClean="0"/>
              <a:t> Owner Phone is dependent on Car Owner – e.g.</a:t>
            </a:r>
            <a:r>
              <a:rPr lang="en-AU" sz="2000" baseline="0" dirty="0" smtClean="0"/>
              <a:t> J </a:t>
            </a:r>
            <a:r>
              <a:rPr lang="en-AU" sz="2000" baseline="0" dirty="0" err="1" smtClean="0"/>
              <a:t>Gaden’s</a:t>
            </a:r>
            <a:r>
              <a:rPr lang="en-AU" sz="2000" baseline="0" dirty="0" smtClean="0"/>
              <a:t> phone number is always 9265 3321</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AU" sz="2000" baseline="0" dirty="0" smtClean="0"/>
              <a:t> One person can own more than one car</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AU" sz="2000" dirty="0" smtClean="0"/>
              <a:t> A single driver can onl</a:t>
            </a:r>
            <a:r>
              <a:rPr lang="en-AU" sz="2000" baseline="0" dirty="0" smtClean="0"/>
              <a:t>y enter each race once (obvious)</a:t>
            </a:r>
            <a:endParaRPr lang="en-AU" sz="2000" dirty="0" smtClean="0"/>
          </a:p>
          <a:p>
            <a:endParaRPr lang="en-AU" dirty="0"/>
          </a:p>
        </p:txBody>
      </p:sp>
      <p:sp>
        <p:nvSpPr>
          <p:cNvPr id="4" name="Slide Number Placeholder 3"/>
          <p:cNvSpPr>
            <a:spLocks noGrp="1"/>
          </p:cNvSpPr>
          <p:nvPr>
            <p:ph type="sldNum" sz="quarter" idx="10"/>
          </p:nvPr>
        </p:nvSpPr>
        <p:spPr/>
        <p:txBody>
          <a:bodyPr/>
          <a:lstStyle/>
          <a:p>
            <a:pPr>
              <a:defRPr/>
            </a:pPr>
            <a:fld id="{4BDCBE01-1D04-4534-A479-6DCA7C03E7A9}" type="slidenum">
              <a:rPr lang="en-AU" smtClean="0"/>
              <a:pPr>
                <a:defRPr/>
              </a:pPr>
              <a:t>5</a:t>
            </a:fld>
            <a:endParaRPr lang="en-AU"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Each instance of the student entity (i.e. Each row in the student table, i.e.</a:t>
            </a:r>
            <a:r>
              <a:rPr lang="en-AU" baseline="0" dirty="0" smtClean="0"/>
              <a:t> </a:t>
            </a:r>
            <a:r>
              <a:rPr lang="en-AU" dirty="0" smtClean="0"/>
              <a:t>Each student) will now include the id number of the</a:t>
            </a:r>
            <a:r>
              <a:rPr lang="en-AU" baseline="0" dirty="0" smtClean="0"/>
              <a:t>ir teacher.  Hence, if you retrieve a student’s data, you have the information required to determine the details of their teacher – the teacher with the corresponding teacher id number in the teacher entity.</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37</a:t>
            </a:fld>
            <a:endParaRPr lang="en-AU"/>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A note</a:t>
            </a:r>
            <a:r>
              <a:rPr lang="en-AU" baseline="0" dirty="0" smtClean="0"/>
              <a:t> on resolving M:M in logical if they contain meaningful data:  Much of the time, you won’t even consider yourself to be resolving a M:M relationship at all.  There will simply two entities that are both related to another entity in such a way that the result is essentially a resolved M:M.</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38</a:t>
            </a:fld>
            <a:endParaRPr lang="en-AU"/>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The reasons</a:t>
            </a:r>
            <a:r>
              <a:rPr lang="en-AU" baseline="0" dirty="0" smtClean="0"/>
              <a:t> we do this make a lot of sense when you consider the whole point of a database is to store data in an efficient manner which enforces the structure/relationships between bits of data and minimises redundancy.</a:t>
            </a:r>
          </a:p>
          <a:p>
            <a:endParaRPr lang="en-AU" baseline="0" dirty="0" smtClean="0"/>
          </a:p>
          <a:p>
            <a:r>
              <a:rPr lang="en-AU" baseline="0" dirty="0" smtClean="0"/>
              <a:t>You should only ever need to store a piece of data ONCE.  Hence, storing the name (and possibly the associated details) of a pre-set list of values multiple times is inefficient.  It also makes things harder to update, less consistent, harder to add new rows/values...  </a:t>
            </a:r>
          </a:p>
          <a:p>
            <a:endParaRPr lang="en-AU" baseline="0" dirty="0" smtClean="0"/>
          </a:p>
          <a:p>
            <a:r>
              <a:rPr lang="en-AU" baseline="0" dirty="0" smtClean="0"/>
              <a:t>Imagine trying to find the details of all Full Time students if it was possible for people to enter the value themselves in the various ways shown in the slide...  Now imagine how easy it would be to find them if an entity is used to store the value once, and its ID number is in the student table </a:t>
            </a:r>
            <a:r>
              <a:rPr lang="en-AU" baseline="0" smtClean="0"/>
              <a:t>where appropriate.</a:t>
            </a:r>
            <a:endParaRPr lang="en-AU" baseline="0" dirty="0" smtClean="0"/>
          </a:p>
          <a:p>
            <a:endParaRPr lang="en-AU" baseline="0" dirty="0" smtClean="0"/>
          </a:p>
          <a:p>
            <a:r>
              <a:rPr lang="en-AU" baseline="0" dirty="0" smtClean="0"/>
              <a:t>Think back to the anomalies we discussed in earlier – failing to create these entities/tables allows these to persist.</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40</a:t>
            </a:fld>
            <a:endParaRPr lang="en-AU"/>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r>
              <a:rPr lang="en-US" dirty="0" smtClean="0"/>
              <a:t>The first assumption means</a:t>
            </a:r>
            <a:r>
              <a:rPr lang="en-US" baseline="0" dirty="0" smtClean="0"/>
              <a:t> that we have a 1:M relationship between units and tenants, rather than a M:M relationship which would need to be resolved.</a:t>
            </a:r>
          </a:p>
          <a:p>
            <a:endParaRPr lang="en-US" baseline="0" dirty="0" smtClean="0"/>
          </a:p>
          <a:p>
            <a:r>
              <a:rPr lang="en-US" baseline="0" dirty="0" smtClean="0"/>
              <a:t>The second assumption keeps the tenant – unit relationship simple, ensuring that we don’t need multiple relationships or extra attributes…</a:t>
            </a:r>
          </a:p>
          <a:p>
            <a:endParaRPr lang="en-US" baseline="0" dirty="0" smtClean="0"/>
          </a:p>
          <a:p>
            <a:r>
              <a:rPr lang="en-US" baseline="0" dirty="0" smtClean="0"/>
              <a:t>The third assumption gives us a primary key attribute to use for the tenants.</a:t>
            </a:r>
            <a:endParaRPr lang="en-US" dirty="0" smtClean="0"/>
          </a:p>
        </p:txBody>
      </p:sp>
      <p:sp>
        <p:nvSpPr>
          <p:cNvPr id="64516" name="Slide Number Placeholder 3"/>
          <p:cNvSpPr>
            <a:spLocks noGrp="1"/>
          </p:cNvSpPr>
          <p:nvPr>
            <p:ph type="sldNum" sz="quarter" idx="5"/>
          </p:nvPr>
        </p:nvSpPr>
        <p:spPr>
          <a:noFill/>
        </p:spPr>
        <p:txBody>
          <a:bodyPr/>
          <a:lstStyle/>
          <a:p>
            <a:fld id="{3C154D0D-3BEA-4AE6-AAE7-1E542FCAE2DA}" type="slidenum">
              <a:rPr lang="en-AU"/>
              <a:pPr/>
              <a:t>43</a:t>
            </a:fld>
            <a:endParaRPr lang="en-AU"/>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r>
              <a:rPr lang="en-AU" dirty="0" smtClean="0"/>
              <a:t>Call out any potential entities you can see, and we will highlight them.</a:t>
            </a:r>
          </a:p>
          <a:p>
            <a:r>
              <a:rPr lang="en-AU" dirty="0" smtClean="0"/>
              <a:t>Entities tend to relate to physical or logical objects/nouns/processes…</a:t>
            </a:r>
          </a:p>
        </p:txBody>
      </p:sp>
      <p:sp>
        <p:nvSpPr>
          <p:cNvPr id="65540" name="Slide Number Placeholder 3"/>
          <p:cNvSpPr>
            <a:spLocks noGrp="1"/>
          </p:cNvSpPr>
          <p:nvPr>
            <p:ph type="sldNum" sz="quarter" idx="5"/>
          </p:nvPr>
        </p:nvSpPr>
        <p:spPr>
          <a:noFill/>
        </p:spPr>
        <p:txBody>
          <a:bodyPr/>
          <a:lstStyle/>
          <a:p>
            <a:fld id="{092315AB-54FF-4D2C-B20D-9B2764A7CEA7}" type="slidenum">
              <a:rPr lang="en-AU"/>
              <a:pPr/>
              <a:t>44</a:t>
            </a:fld>
            <a:endParaRPr lang="en-AU"/>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r>
              <a:rPr lang="en-US" smtClean="0"/>
              <a:t>Here we map out the entities and their attributes</a:t>
            </a:r>
          </a:p>
        </p:txBody>
      </p:sp>
      <p:sp>
        <p:nvSpPr>
          <p:cNvPr id="66564" name="Slide Number Placeholder 3"/>
          <p:cNvSpPr>
            <a:spLocks noGrp="1"/>
          </p:cNvSpPr>
          <p:nvPr>
            <p:ph type="sldNum" sz="quarter" idx="5"/>
          </p:nvPr>
        </p:nvSpPr>
        <p:spPr>
          <a:noFill/>
        </p:spPr>
        <p:txBody>
          <a:bodyPr/>
          <a:lstStyle/>
          <a:p>
            <a:fld id="{51269582-DBBA-4931-917B-291EC9FC2112}" type="slidenum">
              <a:rPr lang="en-AU"/>
              <a:pPr/>
              <a:t>45</a:t>
            </a:fld>
            <a:endParaRPr lang="en-AU"/>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r>
              <a:rPr lang="en-AU" dirty="0" smtClean="0"/>
              <a:t>Here we identify the relationships, and put together the logical ERD</a:t>
            </a:r>
          </a:p>
        </p:txBody>
      </p:sp>
      <p:sp>
        <p:nvSpPr>
          <p:cNvPr id="67588" name="Slide Number Placeholder 3"/>
          <p:cNvSpPr>
            <a:spLocks noGrp="1"/>
          </p:cNvSpPr>
          <p:nvPr>
            <p:ph type="sldNum" sz="quarter" idx="5"/>
          </p:nvPr>
        </p:nvSpPr>
        <p:spPr>
          <a:noFill/>
        </p:spPr>
        <p:txBody>
          <a:bodyPr/>
          <a:lstStyle/>
          <a:p>
            <a:fld id="{06519302-EAD0-4B56-8C04-89A38A877D6A}" type="slidenum">
              <a:rPr lang="en-AU"/>
              <a:pPr/>
              <a:t>46</a:t>
            </a:fld>
            <a:endParaRPr lang="en-AU"/>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r>
              <a:rPr lang="en-AU" dirty="0" smtClean="0"/>
              <a:t>Here is the most likely/appropriate final result.  Note that we could add an auto-incrementing integer to the </a:t>
            </a:r>
            <a:r>
              <a:rPr lang="en-AU" dirty="0" err="1" smtClean="0"/>
              <a:t>ApplianceOwner</a:t>
            </a:r>
            <a:r>
              <a:rPr lang="en-AU" dirty="0" smtClean="0"/>
              <a:t> entity to serve as a primary key, rather than using a compound key of the Tenant’s </a:t>
            </a:r>
            <a:r>
              <a:rPr lang="en-AU" dirty="0" err="1" smtClean="0"/>
              <a:t>LicenceNum</a:t>
            </a:r>
            <a:r>
              <a:rPr lang="en-AU" dirty="0" smtClean="0"/>
              <a:t> and the Appliance’s </a:t>
            </a:r>
            <a:r>
              <a:rPr lang="en-AU" dirty="0" err="1" smtClean="0"/>
              <a:t>SerialNum</a:t>
            </a:r>
            <a:r>
              <a:rPr lang="en-AU" dirty="0" smtClean="0"/>
              <a:t>.</a:t>
            </a:r>
          </a:p>
        </p:txBody>
      </p:sp>
      <p:sp>
        <p:nvSpPr>
          <p:cNvPr id="68612" name="Slide Number Placeholder 3"/>
          <p:cNvSpPr>
            <a:spLocks noGrp="1"/>
          </p:cNvSpPr>
          <p:nvPr>
            <p:ph type="sldNum" sz="quarter" idx="5"/>
          </p:nvPr>
        </p:nvSpPr>
        <p:spPr>
          <a:noFill/>
        </p:spPr>
        <p:txBody>
          <a:bodyPr/>
          <a:lstStyle/>
          <a:p>
            <a:fld id="{B05BCB2B-3732-4E04-AC47-93210D1F3CD0}" type="slidenum">
              <a:rPr lang="en-AU"/>
              <a:pPr/>
              <a:t>47</a:t>
            </a:fld>
            <a:endParaRPr lang="en-AU"/>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r>
              <a:rPr lang="en-AU" dirty="0" smtClean="0"/>
              <a:t>We can add the cardinality indicators here to indicate that a student </a:t>
            </a:r>
            <a:r>
              <a:rPr lang="en-AU" i="1" dirty="0" smtClean="0"/>
              <a:t>may</a:t>
            </a:r>
            <a:r>
              <a:rPr lang="en-AU" dirty="0" smtClean="0"/>
              <a:t> </a:t>
            </a:r>
            <a:r>
              <a:rPr lang="en-AU" i="1" dirty="0" smtClean="0"/>
              <a:t>not</a:t>
            </a:r>
            <a:r>
              <a:rPr lang="en-AU" dirty="0" smtClean="0"/>
              <a:t> be enrolled in any units, and that a unit </a:t>
            </a:r>
            <a:r>
              <a:rPr lang="en-AU" i="1" dirty="0" smtClean="0"/>
              <a:t>may</a:t>
            </a:r>
            <a:r>
              <a:rPr lang="en-AU" dirty="0" smtClean="0"/>
              <a:t> </a:t>
            </a:r>
            <a:r>
              <a:rPr lang="en-AU" i="1" dirty="0" smtClean="0"/>
              <a:t>not</a:t>
            </a:r>
            <a:r>
              <a:rPr lang="en-AU" dirty="0" smtClean="0"/>
              <a:t> have any students enrolled in it.  We can also indicate what</a:t>
            </a:r>
            <a:r>
              <a:rPr lang="en-AU" baseline="0" dirty="0" smtClean="0"/>
              <a:t> is mandatory – each enrolment </a:t>
            </a:r>
            <a:r>
              <a:rPr lang="en-AU" i="1" baseline="0" dirty="0" smtClean="0"/>
              <a:t>must</a:t>
            </a:r>
            <a:r>
              <a:rPr lang="en-AU" i="0" baseline="0" dirty="0" smtClean="0"/>
              <a:t> relate to an existing student and a unit.</a:t>
            </a:r>
            <a:endParaRPr lang="en-AU" dirty="0" smtClean="0"/>
          </a:p>
        </p:txBody>
      </p:sp>
      <p:sp>
        <p:nvSpPr>
          <p:cNvPr id="69636" name="Slide Number Placeholder 3"/>
          <p:cNvSpPr>
            <a:spLocks noGrp="1"/>
          </p:cNvSpPr>
          <p:nvPr>
            <p:ph type="sldNum" sz="quarter" idx="5"/>
          </p:nvPr>
        </p:nvSpPr>
        <p:spPr>
          <a:noFill/>
        </p:spPr>
        <p:txBody>
          <a:bodyPr/>
          <a:lstStyle/>
          <a:p>
            <a:fld id="{F9AF8613-24CF-4B7B-A7EE-F273D5BB12D6}" type="slidenum">
              <a:rPr lang="en-AU"/>
              <a:pPr/>
              <a:t>49</a:t>
            </a:fld>
            <a:endParaRPr lang="en-AU"/>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The only out-of-the-ordinary</a:t>
            </a:r>
            <a:r>
              <a:rPr lang="en-AU" baseline="0" dirty="0" smtClean="0"/>
              <a:t> assumption we’ve made regarding the cardinality, is that all owners must own at least one car.</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51</a:t>
            </a:fld>
            <a:endParaRPr lang="en-A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As discussed last week, it</a:t>
            </a:r>
            <a:r>
              <a:rPr lang="en-AU" baseline="0" dirty="0" smtClean="0"/>
              <a:t> would be a good idea to introduce Class# and Owner# attributes into their respective tables to serve as the primary keys, to avoid using meaningful data (which could possibly change and need to be updated) as primary keys.</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9</a:t>
            </a:fld>
            <a:endParaRPr lang="en-AU"/>
          </a:p>
        </p:txBody>
      </p:sp>
    </p:spTree>
    <p:extLst>
      <p:ext uri="{BB962C8B-B14F-4D97-AF65-F5344CB8AC3E}">
        <p14:creationId xmlns:p14="http://schemas.microsoft.com/office/powerpoint/2010/main" val="3783405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73776D56-0BB5-4554-8FF0-662DCECD4D46}" type="slidenum">
              <a:rPr lang="en-AU"/>
              <a:pPr/>
              <a:t>11</a:t>
            </a:fld>
            <a:endParaRPr lang="en-AU"/>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r>
              <a:rPr lang="en-AU" dirty="0" smtClean="0"/>
              <a:t>This cartoon is a tongue-in-cheek description of how each different role in a systems development project can see exactly the same set of requirement very differently!</a:t>
            </a:r>
          </a:p>
          <a:p>
            <a:r>
              <a:rPr lang="en-AU" dirty="0" smtClean="0"/>
              <a:t>Communication is crucial in any project.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pPr eaLnBrk="1" hangingPunct="1"/>
            <a:r>
              <a:rPr lang="en-AU" dirty="0" smtClean="0"/>
              <a:t>We use a specialised symbolic notation to represent these things in an ER diagram</a:t>
            </a:r>
          </a:p>
        </p:txBody>
      </p:sp>
      <p:sp>
        <p:nvSpPr>
          <p:cNvPr id="55300" name="Slide Number Placeholder 3"/>
          <p:cNvSpPr>
            <a:spLocks noGrp="1"/>
          </p:cNvSpPr>
          <p:nvPr>
            <p:ph type="sldNum" sz="quarter" idx="5"/>
          </p:nvPr>
        </p:nvSpPr>
        <p:spPr>
          <a:noFill/>
        </p:spPr>
        <p:txBody>
          <a:bodyPr/>
          <a:lstStyle/>
          <a:p>
            <a:fld id="{233E9B89-5CB2-4C0C-9E36-47B0006380C1}" type="slidenum">
              <a:rPr lang="en-AU"/>
              <a:pPr/>
              <a:t>12</a:t>
            </a:fld>
            <a:endParaRPr lang="en-A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71A13AD2-FA66-4B9A-BAD6-4BA31115E0FC}" type="slidenum">
              <a:rPr lang="en-AU"/>
              <a:pPr/>
              <a:t>13</a:t>
            </a:fld>
            <a:endParaRPr lang="en-AU"/>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r>
              <a:rPr lang="en-AU" smtClean="0"/>
              <a:t>Logically related data (two or more attributes).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r>
              <a:rPr lang="en-AU" dirty="0" smtClean="0"/>
              <a:t>While databases are likely to have restrictions on what characters you may use in table and field names (spaces and hyphens are often not accepted – stick to spaces and capitals), ER models are not something you need to “implement” in a technical sense, hence being CONSISTENT is the important part.</a:t>
            </a:r>
          </a:p>
        </p:txBody>
      </p:sp>
      <p:sp>
        <p:nvSpPr>
          <p:cNvPr id="57348" name="Slide Number Placeholder 3"/>
          <p:cNvSpPr>
            <a:spLocks noGrp="1"/>
          </p:cNvSpPr>
          <p:nvPr>
            <p:ph type="sldNum" sz="quarter" idx="5"/>
          </p:nvPr>
        </p:nvSpPr>
        <p:spPr>
          <a:noFill/>
        </p:spPr>
        <p:txBody>
          <a:bodyPr/>
          <a:lstStyle/>
          <a:p>
            <a:fld id="{817F9475-31D3-4F9D-8E1D-08CE930B77D5}" type="slidenum">
              <a:rPr lang="en-AU"/>
              <a:pPr/>
              <a:t>15</a:t>
            </a:fld>
            <a:endParaRPr lang="en-A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r>
              <a:rPr lang="en-AU" dirty="0" smtClean="0"/>
              <a:t>For the reasons mentioned in the slide, it’s hard to even think of an example of a 1:1 relationship.</a:t>
            </a:r>
          </a:p>
          <a:p>
            <a:endParaRPr lang="en-AU" dirty="0" smtClean="0"/>
          </a:p>
          <a:p>
            <a:r>
              <a:rPr lang="en-AU" dirty="0" smtClean="0"/>
              <a:t>A relatively</a:t>
            </a:r>
            <a:r>
              <a:rPr lang="en-AU" baseline="0" dirty="0" smtClean="0"/>
              <a:t> common example would be a relationship between a person and a passport.</a:t>
            </a:r>
          </a:p>
          <a:p>
            <a:r>
              <a:rPr lang="en-AU" baseline="0" dirty="0" smtClean="0"/>
              <a:t>The “person” entity would contain details about the person (name, </a:t>
            </a:r>
            <a:r>
              <a:rPr lang="en-AU" baseline="0" dirty="0" err="1" smtClean="0"/>
              <a:t>DoB</a:t>
            </a:r>
            <a:r>
              <a:rPr lang="en-AU" baseline="0" dirty="0" smtClean="0"/>
              <a:t>, gender, </a:t>
            </a:r>
            <a:r>
              <a:rPr lang="en-AU" baseline="0" dirty="0" err="1" smtClean="0"/>
              <a:t>etc</a:t>
            </a:r>
            <a:r>
              <a:rPr lang="en-AU" baseline="0" dirty="0" smtClean="0"/>
              <a:t>) while the passport entity would contain details about their passport (passport number, expiry date, </a:t>
            </a:r>
            <a:r>
              <a:rPr lang="en-AU" baseline="0" dirty="0" err="1" smtClean="0"/>
              <a:t>etc</a:t>
            </a:r>
            <a:r>
              <a:rPr lang="en-AU" baseline="0" dirty="0" smtClean="0"/>
              <a:t>)</a:t>
            </a:r>
          </a:p>
          <a:p>
            <a:r>
              <a:rPr lang="en-AU" baseline="0" dirty="0" smtClean="0"/>
              <a:t>The “passport” entity uses the passport number as the PK, and the “person” entity would contain a FK for that person’s passport number.  Since each passport is linked to only one person and one person can only have one passport, it’s a one-to-one relationship.</a:t>
            </a:r>
          </a:p>
        </p:txBody>
      </p:sp>
      <p:sp>
        <p:nvSpPr>
          <p:cNvPr id="58372" name="Slide Number Placeholder 3"/>
          <p:cNvSpPr>
            <a:spLocks noGrp="1"/>
          </p:cNvSpPr>
          <p:nvPr>
            <p:ph type="sldNum" sz="quarter" idx="5"/>
          </p:nvPr>
        </p:nvSpPr>
        <p:spPr>
          <a:noFill/>
        </p:spPr>
        <p:txBody>
          <a:bodyPr/>
          <a:lstStyle/>
          <a:p>
            <a:fld id="{04020213-5EAF-4E70-B03E-9B87B7171454}" type="slidenum">
              <a:rPr lang="en-AU"/>
              <a:pPr/>
              <a:t>19</a:t>
            </a:fld>
            <a:endParaRPr lang="en-A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r>
              <a:rPr lang="en-US" dirty="0" smtClean="0"/>
              <a:t>The crow has two one-to-many relationships</a:t>
            </a:r>
            <a:r>
              <a:rPr lang="en-US" baseline="0" dirty="0" smtClean="0"/>
              <a:t> with the grass.</a:t>
            </a:r>
            <a:endParaRPr lang="en-US" dirty="0" smtClean="0"/>
          </a:p>
        </p:txBody>
      </p:sp>
      <p:sp>
        <p:nvSpPr>
          <p:cNvPr id="59396" name="Slide Number Placeholder 3"/>
          <p:cNvSpPr>
            <a:spLocks noGrp="1"/>
          </p:cNvSpPr>
          <p:nvPr>
            <p:ph type="sldNum" sz="quarter" idx="5"/>
          </p:nvPr>
        </p:nvSpPr>
        <p:spPr>
          <a:noFill/>
        </p:spPr>
        <p:txBody>
          <a:bodyPr/>
          <a:lstStyle/>
          <a:p>
            <a:fld id="{E4A9C315-8DF4-4FC0-BA68-4D5A8629B282}" type="slidenum">
              <a:rPr lang="en-AU"/>
              <a:pPr/>
              <a:t>20</a:t>
            </a:fld>
            <a:endParaRPr lang="en-A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sz="4000" b="1">
                <a:solidFill>
                  <a:schemeClr val="accent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9075" y="0"/>
            <a:ext cx="2128838" cy="6165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79388" y="0"/>
            <a:ext cx="6237287" cy="6165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ctr">
              <a:defRPr sz="4000" b="1" cap="none" baseline="0">
                <a:solidFill>
                  <a:schemeClr val="accent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lgn="ctr">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68313" y="1196975"/>
            <a:ext cx="4038600"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9313" y="1196975"/>
            <a:ext cx="4038600"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6" descr="swirl.png"/>
          <p:cNvPicPr>
            <a:picLocks noChangeAspect="1"/>
          </p:cNvPicPr>
          <p:nvPr/>
        </p:nvPicPr>
        <p:blipFill>
          <a:blip r:embed="rId13" cstate="print"/>
          <a:srcRect/>
          <a:stretch>
            <a:fillRect/>
          </a:stretch>
        </p:blipFill>
        <p:spPr bwMode="auto">
          <a:xfrm>
            <a:off x="0" y="776288"/>
            <a:ext cx="5638800" cy="6081712"/>
          </a:xfrm>
          <a:prstGeom prst="rect">
            <a:avLst/>
          </a:prstGeom>
          <a:noFill/>
          <a:ln w="9525">
            <a:noFill/>
            <a:miter lim="800000"/>
            <a:headEnd/>
            <a:tailEnd/>
          </a:ln>
        </p:spPr>
      </p:pic>
      <p:sp>
        <p:nvSpPr>
          <p:cNvPr id="1027" name="Rectangle 3"/>
          <p:cNvSpPr>
            <a:spLocks noGrp="1" noChangeArrowheads="1"/>
          </p:cNvSpPr>
          <p:nvPr>
            <p:ph type="body" idx="1"/>
          </p:nvPr>
        </p:nvSpPr>
        <p:spPr bwMode="auto">
          <a:xfrm>
            <a:off x="285750" y="1000125"/>
            <a:ext cx="8572500" cy="5643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smtClean="0"/>
          </a:p>
        </p:txBody>
      </p:sp>
      <p:sp>
        <p:nvSpPr>
          <p:cNvPr id="1034" name="Rectangle 10"/>
          <p:cNvSpPr>
            <a:spLocks noChangeArrowheads="1"/>
          </p:cNvSpPr>
          <p:nvPr/>
        </p:nvSpPr>
        <p:spPr bwMode="auto">
          <a:xfrm>
            <a:off x="0" y="0"/>
            <a:ext cx="8123238" cy="715963"/>
          </a:xfrm>
          <a:prstGeom prst="rect">
            <a:avLst/>
          </a:prstGeom>
          <a:solidFill>
            <a:srgbClr val="004B85"/>
          </a:solidFill>
          <a:ln w="9525">
            <a:noFill/>
            <a:miter lim="800000"/>
            <a:headEnd/>
            <a:tailEnd/>
          </a:ln>
          <a:effectLst/>
        </p:spPr>
        <p:txBody>
          <a:bodyPr wrap="none" anchor="ctr"/>
          <a:lstStyle/>
          <a:p>
            <a:endParaRPr lang="en-US"/>
          </a:p>
        </p:txBody>
      </p:sp>
      <p:sp>
        <p:nvSpPr>
          <p:cNvPr id="1029" name="Rectangle 2"/>
          <p:cNvSpPr>
            <a:spLocks noGrp="1" noChangeArrowheads="1"/>
          </p:cNvSpPr>
          <p:nvPr>
            <p:ph type="title"/>
          </p:nvPr>
        </p:nvSpPr>
        <p:spPr bwMode="auto">
          <a:xfrm>
            <a:off x="381000" y="0"/>
            <a:ext cx="7696200" cy="7921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AU" smtClean="0"/>
              <a:t>Heading Goes Here</a:t>
            </a:r>
          </a:p>
        </p:txBody>
      </p:sp>
      <p:pic>
        <p:nvPicPr>
          <p:cNvPr id="1030" name="Picture 15" descr="ECU_AUS_logo_C"/>
          <p:cNvPicPr>
            <a:picLocks noChangeAspect="1" noChangeArrowheads="1"/>
          </p:cNvPicPr>
          <p:nvPr/>
        </p:nvPicPr>
        <p:blipFill>
          <a:blip r:embed="rId14" cstate="print"/>
          <a:srcRect/>
          <a:stretch>
            <a:fillRect/>
          </a:stretch>
        </p:blipFill>
        <p:spPr bwMode="auto">
          <a:xfrm>
            <a:off x="8129588" y="0"/>
            <a:ext cx="1014412" cy="75088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Lst>
  <p:hf hdr="0"/>
  <p:txStyles>
    <p:titleStyle>
      <a:lvl1pPr algn="l" rtl="0" eaLnBrk="0" fontAlgn="base" hangingPunct="0">
        <a:spcBef>
          <a:spcPct val="0"/>
        </a:spcBef>
        <a:spcAft>
          <a:spcPct val="0"/>
        </a:spcAft>
        <a:defRPr sz="3000">
          <a:solidFill>
            <a:schemeClr val="bg1"/>
          </a:solidFill>
          <a:latin typeface="Arial Narrow"/>
          <a:ea typeface="ＭＳ Ｐゴシック" pitchFamily="-65" charset="-128"/>
          <a:cs typeface="+mj-cs"/>
        </a:defRPr>
      </a:lvl1pPr>
      <a:lvl2pPr algn="l" rtl="0" eaLnBrk="0" fontAlgn="base" hangingPunct="0">
        <a:spcBef>
          <a:spcPct val="0"/>
        </a:spcBef>
        <a:spcAft>
          <a:spcPct val="0"/>
        </a:spcAft>
        <a:defRPr sz="3000">
          <a:solidFill>
            <a:schemeClr val="bg1"/>
          </a:solidFill>
          <a:latin typeface="Arial Narrow" pitchFamily="-65" charset="0"/>
          <a:ea typeface="ＭＳ Ｐゴシック" pitchFamily="-65" charset="-128"/>
        </a:defRPr>
      </a:lvl2pPr>
      <a:lvl3pPr algn="l" rtl="0" eaLnBrk="0" fontAlgn="base" hangingPunct="0">
        <a:spcBef>
          <a:spcPct val="0"/>
        </a:spcBef>
        <a:spcAft>
          <a:spcPct val="0"/>
        </a:spcAft>
        <a:defRPr sz="3000">
          <a:solidFill>
            <a:schemeClr val="bg1"/>
          </a:solidFill>
          <a:latin typeface="Arial Narrow" pitchFamily="-65" charset="0"/>
          <a:ea typeface="ＭＳ Ｐゴシック" pitchFamily="-65" charset="-128"/>
        </a:defRPr>
      </a:lvl3pPr>
      <a:lvl4pPr algn="l" rtl="0" eaLnBrk="0" fontAlgn="base" hangingPunct="0">
        <a:spcBef>
          <a:spcPct val="0"/>
        </a:spcBef>
        <a:spcAft>
          <a:spcPct val="0"/>
        </a:spcAft>
        <a:defRPr sz="3000">
          <a:solidFill>
            <a:schemeClr val="bg1"/>
          </a:solidFill>
          <a:latin typeface="Arial Narrow" pitchFamily="-65" charset="0"/>
          <a:ea typeface="ＭＳ Ｐゴシック" pitchFamily="-65" charset="-128"/>
        </a:defRPr>
      </a:lvl4pPr>
      <a:lvl5pPr algn="l" rtl="0" eaLnBrk="0" fontAlgn="base" hangingPunct="0">
        <a:spcBef>
          <a:spcPct val="0"/>
        </a:spcBef>
        <a:spcAft>
          <a:spcPct val="0"/>
        </a:spcAft>
        <a:defRPr sz="3000">
          <a:solidFill>
            <a:schemeClr val="bg1"/>
          </a:solidFill>
          <a:latin typeface="Arial Narrow" pitchFamily="-65" charset="0"/>
          <a:ea typeface="ＭＳ Ｐゴシック" pitchFamily="-65" charset="-128"/>
        </a:defRPr>
      </a:lvl5pPr>
      <a:lvl6pPr marL="457200" algn="l" rtl="0" eaLnBrk="1" fontAlgn="base" hangingPunct="1">
        <a:spcBef>
          <a:spcPct val="0"/>
        </a:spcBef>
        <a:spcAft>
          <a:spcPct val="0"/>
        </a:spcAft>
        <a:defRPr sz="3200">
          <a:solidFill>
            <a:schemeClr val="bg1"/>
          </a:solidFill>
          <a:latin typeface="Arial" pitchFamily="-65" charset="0"/>
        </a:defRPr>
      </a:lvl6pPr>
      <a:lvl7pPr marL="914400" algn="l" rtl="0" eaLnBrk="1" fontAlgn="base" hangingPunct="1">
        <a:spcBef>
          <a:spcPct val="0"/>
        </a:spcBef>
        <a:spcAft>
          <a:spcPct val="0"/>
        </a:spcAft>
        <a:defRPr sz="3200">
          <a:solidFill>
            <a:schemeClr val="bg1"/>
          </a:solidFill>
          <a:latin typeface="Arial" pitchFamily="-65" charset="0"/>
        </a:defRPr>
      </a:lvl7pPr>
      <a:lvl8pPr marL="1371600" algn="l" rtl="0" eaLnBrk="1" fontAlgn="base" hangingPunct="1">
        <a:spcBef>
          <a:spcPct val="0"/>
        </a:spcBef>
        <a:spcAft>
          <a:spcPct val="0"/>
        </a:spcAft>
        <a:defRPr sz="3200">
          <a:solidFill>
            <a:schemeClr val="bg1"/>
          </a:solidFill>
          <a:latin typeface="Arial" pitchFamily="-65" charset="0"/>
        </a:defRPr>
      </a:lvl8pPr>
      <a:lvl9pPr marL="1828800" algn="l" rtl="0" eaLnBrk="1" fontAlgn="base" hangingPunct="1">
        <a:spcBef>
          <a:spcPct val="0"/>
        </a:spcBef>
        <a:spcAft>
          <a:spcPct val="0"/>
        </a:spcAft>
        <a:defRPr sz="3200">
          <a:solidFill>
            <a:schemeClr val="bg1"/>
          </a:solidFill>
          <a:latin typeface="Arial" pitchFamily="-65" charset="0"/>
        </a:defRPr>
      </a:lvl9pPr>
    </p:titleStyle>
    <p:bodyStyle>
      <a:lvl1pPr marL="342900" indent="-342900" algn="l" rtl="0" eaLnBrk="0" fontAlgn="base" hangingPunct="0">
        <a:spcBef>
          <a:spcPct val="20000"/>
        </a:spcBef>
        <a:spcAft>
          <a:spcPct val="0"/>
        </a:spcAft>
        <a:buClr>
          <a:srgbClr val="2D2D8A"/>
        </a:buClr>
        <a:buChar char="•"/>
        <a:defRPr sz="2400">
          <a:solidFill>
            <a:schemeClr val="tx1"/>
          </a:solidFill>
          <a:latin typeface="+mn-lt"/>
          <a:ea typeface="ＭＳ Ｐゴシック" pitchFamily="-65" charset="-128"/>
          <a:cs typeface="+mn-cs"/>
        </a:defRPr>
      </a:lvl1pPr>
      <a:lvl2pPr marL="742950" indent="-285750" algn="l" rtl="0" eaLnBrk="0" fontAlgn="base" hangingPunct="0">
        <a:spcBef>
          <a:spcPct val="20000"/>
        </a:spcBef>
        <a:spcAft>
          <a:spcPct val="0"/>
        </a:spcAft>
        <a:buClr>
          <a:schemeClr val="bg2"/>
        </a:buClr>
        <a:buChar char="–"/>
        <a:defRPr sz="2200">
          <a:solidFill>
            <a:schemeClr val="tx1"/>
          </a:solidFill>
          <a:latin typeface="+mn-lt"/>
          <a:ea typeface="ＭＳ Ｐゴシック" pitchFamily="-65" charset="-128"/>
        </a:defRPr>
      </a:lvl2pPr>
      <a:lvl3pPr marL="1143000" indent="-228600" algn="l" rtl="0" eaLnBrk="0" fontAlgn="base" hangingPunct="0">
        <a:spcBef>
          <a:spcPct val="20000"/>
        </a:spcBef>
        <a:spcAft>
          <a:spcPct val="0"/>
        </a:spcAft>
        <a:buClr>
          <a:srgbClr val="2D2D8A"/>
        </a:buClr>
        <a:buChar char="•"/>
        <a:defRPr sz="2000">
          <a:solidFill>
            <a:schemeClr val="tx1"/>
          </a:solidFill>
          <a:latin typeface="+mn-lt"/>
          <a:ea typeface="ＭＳ Ｐゴシック" pitchFamily="-65" charset="-128"/>
        </a:defRPr>
      </a:lvl3pPr>
      <a:lvl4pPr marL="1600200" indent="-228600" algn="l" rtl="0" eaLnBrk="0" fontAlgn="base" hangingPunct="0">
        <a:spcBef>
          <a:spcPct val="20000"/>
        </a:spcBef>
        <a:spcAft>
          <a:spcPct val="0"/>
        </a:spcAft>
        <a:buClr>
          <a:schemeClr val="bg2"/>
        </a:buClr>
        <a:buChar char="–"/>
        <a:defRPr sz="1900">
          <a:solidFill>
            <a:schemeClr val="tx1"/>
          </a:solidFill>
          <a:latin typeface="+mn-lt"/>
          <a:ea typeface="ＭＳ Ｐゴシック" pitchFamily="-65" charset="-128"/>
        </a:defRPr>
      </a:lvl4pPr>
      <a:lvl5pPr marL="2057400" indent="-228600" algn="l" rtl="0" eaLnBrk="0" fontAlgn="base" hangingPunct="0">
        <a:spcBef>
          <a:spcPct val="20000"/>
        </a:spcBef>
        <a:spcAft>
          <a:spcPct val="0"/>
        </a:spcAft>
        <a:buClr>
          <a:srgbClr val="2D2D8A"/>
        </a:buClr>
        <a:buChar char="»"/>
        <a:defRPr>
          <a:solidFill>
            <a:schemeClr val="tx1"/>
          </a:solidFill>
          <a:latin typeface="+mn-lt"/>
          <a:ea typeface="ＭＳ Ｐゴシック" pitchFamily="-65"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p:txBody>
          <a:bodyPr/>
          <a:lstStyle/>
          <a:p>
            <a:pPr eaLnBrk="1" hangingPunct="1">
              <a:defRPr/>
            </a:pPr>
            <a:r>
              <a:rPr lang="en-AU" smtClean="0"/>
              <a:t>CSG1207/CSI5135 </a:t>
            </a:r>
            <a:r>
              <a:rPr lang="en-AU" dirty="0" smtClean="0"/>
              <a:t/>
            </a:r>
            <a:br>
              <a:rPr lang="en-AU" dirty="0" smtClean="0"/>
            </a:br>
            <a:r>
              <a:rPr lang="en-AU" dirty="0" smtClean="0"/>
              <a:t>Systems and Database Design</a:t>
            </a:r>
          </a:p>
        </p:txBody>
      </p:sp>
      <p:sp>
        <p:nvSpPr>
          <p:cNvPr id="2051" name="Rectangle 3"/>
          <p:cNvSpPr>
            <a:spLocks noGrp="1" noChangeArrowheads="1"/>
          </p:cNvSpPr>
          <p:nvPr>
            <p:ph type="subTitle" idx="1"/>
          </p:nvPr>
        </p:nvSpPr>
        <p:spPr/>
        <p:txBody>
          <a:bodyPr/>
          <a:lstStyle/>
          <a:p>
            <a:pPr eaLnBrk="1" hangingPunct="1"/>
            <a:r>
              <a:rPr lang="en-AU" dirty="0" smtClean="0">
                <a:ea typeface="ＭＳ Ｐゴシック" pitchFamily="34" charset="-128"/>
              </a:rPr>
              <a:t>Lecture 03</a:t>
            </a:r>
          </a:p>
          <a:p>
            <a:pPr eaLnBrk="1" hangingPunct="1"/>
            <a:endParaRPr lang="en-AU" sz="1400" dirty="0" smtClean="0">
              <a:ea typeface="ＭＳ Ｐゴシック" pitchFamily="34" charset="-128"/>
            </a:endParaRPr>
          </a:p>
          <a:p>
            <a:pPr eaLnBrk="1" hangingPunct="1"/>
            <a:r>
              <a:rPr lang="en-AU" sz="3600" dirty="0" smtClean="0">
                <a:ea typeface="ＭＳ Ｐゴシック" pitchFamily="34" charset="-128"/>
              </a:rPr>
              <a:t>Entity-Relationship Modelling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AU" smtClean="0">
                <a:latin typeface="Arial Narrow" pitchFamily="34" charset="0"/>
                <a:ea typeface="ＭＳ Ｐゴシック" pitchFamily="34" charset="-128"/>
              </a:rPr>
              <a:t>Review Discussion</a:t>
            </a:r>
            <a:endParaRPr lang="en-AU" sz="2800" smtClean="0">
              <a:latin typeface="Arial Narrow" pitchFamily="34" charset="0"/>
              <a:ea typeface="ＭＳ Ｐゴシック" pitchFamily="34" charset="-128"/>
            </a:endParaRPr>
          </a:p>
        </p:txBody>
      </p:sp>
      <p:sp>
        <p:nvSpPr>
          <p:cNvPr id="21510" name="Rectangle 3"/>
          <p:cNvSpPr>
            <a:spLocks noGrp="1" noChangeArrowheads="1"/>
          </p:cNvSpPr>
          <p:nvPr>
            <p:ph idx="1"/>
          </p:nvPr>
        </p:nvSpPr>
        <p:spPr/>
        <p:txBody>
          <a:bodyPr/>
          <a:lstStyle/>
          <a:p>
            <a:pPr eaLnBrk="1" hangingPunct="1"/>
            <a:r>
              <a:rPr lang="en-US" dirty="0" smtClean="0">
                <a:ea typeface="ＭＳ Ｐゴシック" pitchFamily="34" charset="-128"/>
              </a:rPr>
              <a:t>Your conclusions?</a:t>
            </a:r>
          </a:p>
          <a:p>
            <a:pPr eaLnBrk="1" hangingPunct="1"/>
            <a:endParaRPr lang="en-US" dirty="0" smtClean="0">
              <a:ea typeface="ＭＳ Ｐゴシック" pitchFamily="34" charset="-128"/>
            </a:endParaRPr>
          </a:p>
          <a:p>
            <a:pPr lvl="1" eaLnBrk="1" hangingPunct="1"/>
            <a:r>
              <a:rPr lang="en-AU" i="1" dirty="0" smtClean="0">
                <a:ea typeface="ＭＳ Ｐゴシック" pitchFamily="34" charset="-128"/>
              </a:rPr>
              <a:t>Only by 3NF will a dataset no longer suffer from Insertion, Deletion or Update anomalies!</a:t>
            </a:r>
          </a:p>
          <a:p>
            <a:pPr lvl="1" eaLnBrk="1" hangingPunct="1"/>
            <a:endParaRPr lang="en-AU" i="1" dirty="0" smtClean="0">
              <a:ea typeface="ＭＳ Ｐゴシック" pitchFamily="34" charset="-128"/>
            </a:endParaRPr>
          </a:p>
          <a:p>
            <a:pPr lvl="1" eaLnBrk="1" hangingPunct="1"/>
            <a:r>
              <a:rPr lang="en-AU" i="1" dirty="0" smtClean="0">
                <a:ea typeface="ＭＳ Ｐゴシック" pitchFamily="34" charset="-128"/>
              </a:rPr>
              <a:t>To check that your database is in 3NF… Look for any repeated groups, partial dependencies or transitive dependencies.</a:t>
            </a:r>
            <a:r>
              <a:rPr lang="en-AU" dirty="0" smtClean="0">
                <a:ea typeface="ＭＳ Ｐゴシック" pitchFamily="34" charset="-128"/>
              </a:rPr>
              <a:t>  Also look for any potential for anomalies!</a:t>
            </a:r>
            <a:endParaRPr lang="en-AU" i="1" dirty="0" smtClean="0">
              <a:ea typeface="ＭＳ Ｐゴシック"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1510">
                                            <p:txEl>
                                              <p:pRg st="2" end="2"/>
                                            </p:txEl>
                                          </p:spTgt>
                                        </p:tgtEl>
                                        <p:attrNameLst>
                                          <p:attrName>style.visibility</p:attrName>
                                        </p:attrNameLst>
                                      </p:cBhvr>
                                      <p:to>
                                        <p:strVal val="visible"/>
                                      </p:to>
                                    </p:set>
                                    <p:animEffect transition="in" filter="checkerboard(across)">
                                      <p:cBhvr>
                                        <p:cTn id="7" dur="500"/>
                                        <p:tgtEl>
                                          <p:spTgt spid="21510">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1510">
                                            <p:txEl>
                                              <p:pRg st="4" end="4"/>
                                            </p:txEl>
                                          </p:spTgt>
                                        </p:tgtEl>
                                        <p:attrNameLst>
                                          <p:attrName>style.visibility</p:attrName>
                                        </p:attrNameLst>
                                      </p:cBhvr>
                                      <p:to>
                                        <p:strVal val="visible"/>
                                      </p:to>
                                    </p:set>
                                    <p:animEffect transition="in" filter="checkerboard(across)">
                                      <p:cBhvr>
                                        <p:cTn id="12" dur="500"/>
                                        <p:tgtEl>
                                          <p:spTgt spid="215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endParaRPr lang="en-US" smtClean="0">
              <a:latin typeface="Arial Narrow" pitchFamily="34" charset="0"/>
              <a:ea typeface="ＭＳ Ｐゴシック" pitchFamily="34" charset="-128"/>
            </a:endParaRPr>
          </a:p>
        </p:txBody>
      </p:sp>
      <p:pic>
        <p:nvPicPr>
          <p:cNvPr id="11267" name="Picture 3" descr="sysdelcartoon"/>
          <p:cNvPicPr>
            <a:picLocks noGrp="1" noChangeAspect="1" noChangeArrowheads="1"/>
          </p:cNvPicPr>
          <p:nvPr>
            <p:ph idx="1"/>
          </p:nvPr>
        </p:nvPicPr>
        <p:blipFill>
          <a:blip r:embed="rId3" cstate="print"/>
          <a:srcRect/>
          <a:stretch>
            <a:fillRect/>
          </a:stretch>
        </p:blipFill>
        <p:spPr>
          <a:xfrm>
            <a:off x="0" y="0"/>
            <a:ext cx="9144000" cy="6858000"/>
          </a:xfr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AU" dirty="0" smtClean="0">
                <a:latin typeface="Arial Narrow" pitchFamily="34" charset="0"/>
                <a:ea typeface="ＭＳ Ｐゴシック" pitchFamily="34" charset="-128"/>
              </a:rPr>
              <a:t>What is Entity Relationship (ER) Modelling?</a:t>
            </a:r>
          </a:p>
        </p:txBody>
      </p:sp>
      <p:sp>
        <p:nvSpPr>
          <p:cNvPr id="12291" name="Rectangle 3"/>
          <p:cNvSpPr>
            <a:spLocks noGrp="1" noChangeArrowheads="1"/>
          </p:cNvSpPr>
          <p:nvPr>
            <p:ph idx="1"/>
          </p:nvPr>
        </p:nvSpPr>
        <p:spPr/>
        <p:txBody>
          <a:bodyPr/>
          <a:lstStyle/>
          <a:p>
            <a:pPr eaLnBrk="1" hangingPunct="1"/>
            <a:r>
              <a:rPr lang="en-AU" dirty="0" smtClean="0">
                <a:ea typeface="ＭＳ Ｐゴシック" pitchFamily="34" charset="-128"/>
                <a:cs typeface="Times New Roman" pitchFamily="18" charset="0"/>
              </a:rPr>
              <a:t>A set of diagrammatic standards for depicting the </a:t>
            </a:r>
            <a:r>
              <a:rPr lang="en-AU" b="1" dirty="0" smtClean="0">
                <a:ea typeface="ＭＳ Ｐゴシック" pitchFamily="34" charset="-128"/>
                <a:cs typeface="Times New Roman" pitchFamily="18" charset="0"/>
              </a:rPr>
              <a:t>structure</a:t>
            </a:r>
            <a:r>
              <a:rPr lang="en-AU" dirty="0" smtClean="0">
                <a:ea typeface="ＭＳ Ｐゴシック" pitchFamily="34" charset="-128"/>
                <a:cs typeface="Times New Roman" pitchFamily="18" charset="0"/>
              </a:rPr>
              <a:t> of a database, both </a:t>
            </a:r>
            <a:r>
              <a:rPr lang="en-AU" b="1" dirty="0" smtClean="0">
                <a:ea typeface="ＭＳ Ｐゴシック" pitchFamily="34" charset="-128"/>
                <a:cs typeface="Times New Roman" pitchFamily="18" charset="0"/>
              </a:rPr>
              <a:t>logically</a:t>
            </a:r>
            <a:r>
              <a:rPr lang="en-AU" dirty="0" smtClean="0">
                <a:ea typeface="ＭＳ Ｐゴシック" pitchFamily="34" charset="-128"/>
                <a:cs typeface="Times New Roman" pitchFamily="18" charset="0"/>
              </a:rPr>
              <a:t> and </a:t>
            </a:r>
            <a:r>
              <a:rPr lang="en-AU" b="1" dirty="0" smtClean="0">
                <a:ea typeface="ＭＳ Ｐゴシック" pitchFamily="34" charset="-128"/>
                <a:cs typeface="Times New Roman" pitchFamily="18" charset="0"/>
              </a:rPr>
              <a:t>physically</a:t>
            </a:r>
          </a:p>
          <a:p>
            <a:pPr eaLnBrk="1" hangingPunct="1"/>
            <a:endParaRPr lang="en-AU" dirty="0" smtClean="0">
              <a:ea typeface="ＭＳ Ｐゴシック" pitchFamily="34" charset="-128"/>
              <a:cs typeface="Times New Roman" pitchFamily="18" charset="0"/>
            </a:endParaRPr>
          </a:p>
          <a:p>
            <a:pPr eaLnBrk="1" hangingPunct="1"/>
            <a:r>
              <a:rPr lang="en-AU" dirty="0" smtClean="0">
                <a:ea typeface="ＭＳ Ｐゴシック" pitchFamily="34" charset="-128"/>
                <a:cs typeface="Times New Roman" pitchFamily="18" charset="0"/>
              </a:rPr>
              <a:t>Proposed by Peter Chen in 1976</a:t>
            </a:r>
          </a:p>
          <a:p>
            <a:pPr eaLnBrk="1" hangingPunct="1">
              <a:buFontTx/>
              <a:buNone/>
            </a:pPr>
            <a:endParaRPr lang="en-AU" dirty="0" smtClean="0">
              <a:ea typeface="ＭＳ Ｐゴシック" pitchFamily="34" charset="-128"/>
              <a:cs typeface="Times New Roman" pitchFamily="18" charset="0"/>
            </a:endParaRPr>
          </a:p>
          <a:p>
            <a:pPr eaLnBrk="1" hangingPunct="1">
              <a:lnSpc>
                <a:spcPct val="90000"/>
              </a:lnSpc>
            </a:pPr>
            <a:r>
              <a:rPr lang="en-AU" dirty="0" smtClean="0">
                <a:ea typeface="ＭＳ Ｐゴシック" pitchFamily="34" charset="-128"/>
              </a:rPr>
              <a:t>ER models consist of three main parts:</a:t>
            </a:r>
          </a:p>
          <a:p>
            <a:pPr lvl="1" eaLnBrk="1" hangingPunct="1">
              <a:lnSpc>
                <a:spcPct val="90000"/>
              </a:lnSpc>
            </a:pPr>
            <a:r>
              <a:rPr lang="en-AU" sz="2400" dirty="0" smtClean="0">
                <a:ea typeface="ＭＳ Ｐゴシック" pitchFamily="34" charset="-128"/>
              </a:rPr>
              <a:t>Entities </a:t>
            </a:r>
            <a:endParaRPr lang="en-AU" dirty="0" smtClean="0">
              <a:ea typeface="ＭＳ Ｐゴシック" pitchFamily="34" charset="-128"/>
            </a:endParaRPr>
          </a:p>
          <a:p>
            <a:pPr lvl="1" eaLnBrk="1" hangingPunct="1">
              <a:lnSpc>
                <a:spcPct val="90000"/>
              </a:lnSpc>
            </a:pPr>
            <a:r>
              <a:rPr lang="en-AU" sz="2400" dirty="0" smtClean="0">
                <a:ea typeface="ＭＳ Ｐゴシック" pitchFamily="34" charset="-128"/>
              </a:rPr>
              <a:t>Relationships  (</a:t>
            </a:r>
            <a:r>
              <a:rPr lang="en-AU" dirty="0" smtClean="0">
                <a:ea typeface="ＭＳ Ｐゴシック" pitchFamily="34" charset="-128"/>
              </a:rPr>
              <a:t>1:1,    1:Many,    </a:t>
            </a:r>
            <a:r>
              <a:rPr lang="en-AU" dirty="0" err="1" smtClean="0">
                <a:ea typeface="ＭＳ Ｐゴシック" pitchFamily="34" charset="-128"/>
              </a:rPr>
              <a:t>Many:Many</a:t>
            </a:r>
            <a:r>
              <a:rPr lang="en-AU" dirty="0" smtClean="0">
                <a:ea typeface="ＭＳ Ｐゴシック" pitchFamily="34" charset="-128"/>
              </a:rPr>
              <a:t>)</a:t>
            </a:r>
          </a:p>
          <a:p>
            <a:pPr lvl="1" eaLnBrk="1" hangingPunct="1">
              <a:lnSpc>
                <a:spcPct val="90000"/>
              </a:lnSpc>
            </a:pPr>
            <a:r>
              <a:rPr lang="en-AU" sz="2400" dirty="0" smtClean="0">
                <a:ea typeface="ＭＳ Ｐゴシック" pitchFamily="34" charset="-128"/>
              </a:rPr>
              <a:t>Attributes  (</a:t>
            </a:r>
            <a:r>
              <a:rPr lang="en-AU" dirty="0" smtClean="0">
                <a:ea typeface="ＭＳ Ｐゴシック" pitchFamily="34" charset="-128"/>
              </a:rPr>
              <a:t>Primary Keys, Foreign Keys, Non-Key Attributes)</a:t>
            </a:r>
          </a:p>
          <a:p>
            <a:pPr lvl="1" eaLnBrk="1" hangingPunct="1">
              <a:lnSpc>
                <a:spcPct val="90000"/>
              </a:lnSpc>
            </a:pPr>
            <a:endParaRPr lang="en-AU" dirty="0" smtClean="0">
              <a:ea typeface="ＭＳ Ｐゴシック" pitchFamily="34" charset="-128"/>
            </a:endParaRPr>
          </a:p>
          <a:p>
            <a:pPr eaLnBrk="1" hangingPunct="1">
              <a:lnSpc>
                <a:spcPct val="90000"/>
              </a:lnSpc>
            </a:pPr>
            <a:r>
              <a:rPr lang="en-AU" dirty="0" smtClean="0">
                <a:ea typeface="ＭＳ Ｐゴシック" pitchFamily="34" charset="-128"/>
              </a:rPr>
              <a:t>These are depicted via a specialised symbolic notation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AU" smtClean="0">
                <a:latin typeface="Arial Narrow" pitchFamily="34" charset="0"/>
                <a:ea typeface="ＭＳ Ｐゴシック" pitchFamily="34" charset="-128"/>
              </a:rPr>
              <a:t>Entities</a:t>
            </a:r>
          </a:p>
        </p:txBody>
      </p:sp>
      <p:sp>
        <p:nvSpPr>
          <p:cNvPr id="13315" name="Content Placeholder 7"/>
          <p:cNvSpPr>
            <a:spLocks noGrp="1"/>
          </p:cNvSpPr>
          <p:nvPr>
            <p:ph idx="1"/>
          </p:nvPr>
        </p:nvSpPr>
        <p:spPr>
          <a:xfrm>
            <a:off x="285750" y="909638"/>
            <a:ext cx="8572500" cy="5643562"/>
          </a:xfrm>
        </p:spPr>
        <p:txBody>
          <a:bodyPr/>
          <a:lstStyle/>
          <a:p>
            <a:pPr eaLnBrk="1" hangingPunct="1"/>
            <a:r>
              <a:rPr lang="en-AU" dirty="0" smtClean="0">
                <a:ea typeface="ＭＳ Ｐゴシック" pitchFamily="34" charset="-128"/>
                <a:cs typeface="Times New Roman" pitchFamily="18" charset="0"/>
              </a:rPr>
              <a:t>An entity:</a:t>
            </a:r>
          </a:p>
          <a:p>
            <a:pPr lvl="1" eaLnBrk="1" hangingPunct="1"/>
            <a:r>
              <a:rPr lang="en-AU" dirty="0" smtClean="0">
                <a:ea typeface="ＭＳ Ｐゴシック" pitchFamily="34" charset="-128"/>
                <a:cs typeface="Times New Roman" pitchFamily="18" charset="0"/>
              </a:rPr>
              <a:t>is a </a:t>
            </a:r>
            <a:r>
              <a:rPr lang="en-AU" i="1" dirty="0" smtClean="0">
                <a:ea typeface="ＭＳ Ｐゴシック" pitchFamily="34" charset="-128"/>
                <a:cs typeface="Times New Roman" pitchFamily="18" charset="0"/>
              </a:rPr>
              <a:t>thing</a:t>
            </a:r>
          </a:p>
          <a:p>
            <a:pPr lvl="1" eaLnBrk="1" hangingPunct="1"/>
            <a:r>
              <a:rPr lang="en-AU" dirty="0" smtClean="0">
                <a:ea typeface="ＭＳ Ｐゴシック" pitchFamily="34" charset="-128"/>
                <a:cs typeface="Times New Roman" pitchFamily="18" charset="0"/>
              </a:rPr>
              <a:t>is capable of an </a:t>
            </a:r>
            <a:r>
              <a:rPr lang="en-AU" i="1" dirty="0" smtClean="0">
                <a:ea typeface="ＭＳ Ｐゴシック" pitchFamily="34" charset="-128"/>
                <a:cs typeface="Times New Roman" pitchFamily="18" charset="0"/>
              </a:rPr>
              <a:t>independent existence</a:t>
            </a:r>
          </a:p>
          <a:p>
            <a:pPr lvl="1" eaLnBrk="1" hangingPunct="1"/>
            <a:r>
              <a:rPr lang="en-AU" dirty="0" smtClean="0">
                <a:ea typeface="ＭＳ Ｐゴシック" pitchFamily="34" charset="-128"/>
                <a:cs typeface="Times New Roman" pitchFamily="18" charset="0"/>
              </a:rPr>
              <a:t>may be uniquely </a:t>
            </a:r>
            <a:r>
              <a:rPr lang="en-AU" i="1" dirty="0" smtClean="0">
                <a:ea typeface="ＭＳ Ｐゴシック" pitchFamily="34" charset="-128"/>
                <a:cs typeface="Times New Roman" pitchFamily="18" charset="0"/>
              </a:rPr>
              <a:t>identified</a:t>
            </a:r>
          </a:p>
          <a:p>
            <a:pPr eaLnBrk="1" hangingPunct="1"/>
            <a:endParaRPr lang="en-AU" dirty="0" smtClean="0">
              <a:ea typeface="ＭＳ Ｐゴシック" pitchFamily="34" charset="-128"/>
              <a:cs typeface="Times New Roman" pitchFamily="18" charset="0"/>
            </a:endParaRPr>
          </a:p>
          <a:p>
            <a:pPr eaLnBrk="1" hangingPunct="1"/>
            <a:r>
              <a:rPr lang="en-AU" dirty="0" smtClean="0">
                <a:ea typeface="ＭＳ Ｐゴシック" pitchFamily="34" charset="-128"/>
                <a:cs typeface="Times New Roman" pitchFamily="18" charset="0"/>
              </a:rPr>
              <a:t>   As a general rule: </a:t>
            </a:r>
          </a:p>
          <a:p>
            <a:pPr lvl="1" eaLnBrk="1" hangingPunct="1"/>
            <a:r>
              <a:rPr lang="en-AU" dirty="0" smtClean="0">
                <a:ea typeface="ＭＳ Ｐゴシック" pitchFamily="34" charset="-128"/>
                <a:cs typeface="Times New Roman" pitchFamily="18" charset="0"/>
              </a:rPr>
              <a:t>“</a:t>
            </a:r>
            <a:r>
              <a:rPr lang="en-AU" i="1" dirty="0" smtClean="0">
                <a:ea typeface="ＭＳ Ｐゴシック" pitchFamily="34" charset="-128"/>
                <a:cs typeface="Times New Roman" pitchFamily="18" charset="0"/>
              </a:rPr>
              <a:t>If you need to store data about </a:t>
            </a:r>
            <a:r>
              <a:rPr lang="en-AU" i="1" dirty="0" smtClean="0"/>
              <a:t>many properties </a:t>
            </a:r>
            <a:r>
              <a:rPr lang="en-AU" i="1" dirty="0" smtClean="0">
                <a:ea typeface="ＭＳ Ｐゴシック" pitchFamily="34" charset="-128"/>
                <a:cs typeface="Times New Roman" pitchFamily="18" charset="0"/>
              </a:rPr>
              <a:t>of some thing then that thing is likely to be an entity</a:t>
            </a:r>
            <a:r>
              <a:rPr lang="en-AU" dirty="0" smtClean="0">
                <a:ea typeface="ＭＳ Ｐゴシック" pitchFamily="34" charset="-128"/>
                <a:cs typeface="Times New Roman" pitchFamily="18" charset="0"/>
              </a:rPr>
              <a:t>” </a:t>
            </a:r>
          </a:p>
          <a:p>
            <a:pPr lvl="2" algn="r" eaLnBrk="1" hangingPunct="1">
              <a:buFontTx/>
              <a:buNone/>
            </a:pPr>
            <a:r>
              <a:rPr lang="en-AU" dirty="0" smtClean="0">
                <a:ea typeface="ＭＳ Ｐゴシック" pitchFamily="34" charset="-128"/>
                <a:cs typeface="Times New Roman" pitchFamily="18" charset="0"/>
              </a:rPr>
              <a:t>(</a:t>
            </a:r>
            <a:r>
              <a:rPr lang="en-AU" dirty="0" err="1" smtClean="0">
                <a:ea typeface="ＭＳ Ｐゴシック" pitchFamily="34" charset="-128"/>
                <a:cs typeface="Times New Roman" pitchFamily="18" charset="0"/>
              </a:rPr>
              <a:t>Beynon</a:t>
            </a:r>
            <a:r>
              <a:rPr lang="en-AU" dirty="0" smtClean="0">
                <a:ea typeface="ＭＳ Ｐゴシック" pitchFamily="34" charset="-128"/>
                <a:cs typeface="Times New Roman" pitchFamily="18" charset="0"/>
              </a:rPr>
              <a:t>-Davies, 1996, p.163)</a:t>
            </a:r>
          </a:p>
          <a:p>
            <a:pPr lvl="2" algn="r" eaLnBrk="1" hangingPunct="1">
              <a:buFontTx/>
              <a:buNone/>
            </a:pPr>
            <a:r>
              <a:rPr lang="en-AU" dirty="0" smtClean="0">
                <a:ea typeface="ＭＳ Ｐゴシック" pitchFamily="34" charset="-128"/>
              </a:rPr>
              <a:t> </a:t>
            </a:r>
          </a:p>
          <a:p>
            <a:pPr lvl="1" eaLnBrk="1" hangingPunct="1"/>
            <a:r>
              <a:rPr lang="en-AU" i="1" dirty="0" smtClean="0">
                <a:ea typeface="ＭＳ Ｐゴシック" pitchFamily="34" charset="-128"/>
              </a:rPr>
              <a:t>Usually holds at least two attributes</a:t>
            </a:r>
          </a:p>
          <a:p>
            <a:pPr lvl="2" eaLnBrk="1" hangingPunct="1"/>
            <a:r>
              <a:rPr lang="en-AU" dirty="0" smtClean="0">
                <a:ea typeface="ＭＳ Ｐゴシック" pitchFamily="34" charset="-128"/>
              </a:rPr>
              <a:t>This may just be an id (primary key) and one other attribute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AU" smtClean="0">
                <a:latin typeface="Arial Narrow" pitchFamily="34" charset="0"/>
                <a:ea typeface="ＭＳ Ｐゴシック" pitchFamily="34" charset="-128"/>
              </a:rPr>
              <a:t>Entities</a:t>
            </a:r>
          </a:p>
        </p:txBody>
      </p:sp>
      <p:sp>
        <p:nvSpPr>
          <p:cNvPr id="14339" name="Content Placeholder 2"/>
          <p:cNvSpPr>
            <a:spLocks noGrp="1"/>
          </p:cNvSpPr>
          <p:nvPr>
            <p:ph idx="1"/>
          </p:nvPr>
        </p:nvSpPr>
        <p:spPr/>
        <p:txBody>
          <a:bodyPr/>
          <a:lstStyle/>
          <a:p>
            <a:pPr eaLnBrk="1" hangingPunct="1">
              <a:spcBef>
                <a:spcPct val="50000"/>
              </a:spcBef>
            </a:pPr>
            <a:r>
              <a:rPr lang="en-AU" dirty="0" smtClean="0">
                <a:ea typeface="ＭＳ Ｐゴシック" pitchFamily="34" charset="-128"/>
              </a:rPr>
              <a:t>In ER models, an entity is represented by a box with the name of the entity in it, for example:</a:t>
            </a:r>
          </a:p>
          <a:p>
            <a:pPr eaLnBrk="1" hangingPunct="1">
              <a:spcBef>
                <a:spcPct val="50000"/>
              </a:spcBef>
            </a:pPr>
            <a:endParaRPr lang="en-AU" dirty="0" smtClean="0">
              <a:ea typeface="ＭＳ Ｐゴシック" pitchFamily="34" charset="-128"/>
            </a:endParaRPr>
          </a:p>
          <a:p>
            <a:pPr eaLnBrk="1" hangingPunct="1">
              <a:spcBef>
                <a:spcPct val="50000"/>
              </a:spcBef>
              <a:buFontTx/>
              <a:buNone/>
            </a:pPr>
            <a:endParaRPr lang="en-AU" dirty="0" smtClean="0">
              <a:ea typeface="ＭＳ Ｐゴシック" pitchFamily="34" charset="-128"/>
            </a:endParaRPr>
          </a:p>
          <a:p>
            <a:pPr eaLnBrk="1" hangingPunct="1">
              <a:spcBef>
                <a:spcPct val="50000"/>
              </a:spcBef>
              <a:buFontTx/>
              <a:buNone/>
            </a:pPr>
            <a:r>
              <a:rPr lang="en-AU" dirty="0" smtClean="0">
                <a:ea typeface="ＭＳ Ｐゴシック" pitchFamily="34" charset="-128"/>
              </a:rPr>
              <a:t>					 or</a:t>
            </a:r>
          </a:p>
          <a:p>
            <a:pPr eaLnBrk="1" hangingPunct="1">
              <a:spcBef>
                <a:spcPct val="50000"/>
              </a:spcBef>
            </a:pPr>
            <a:endParaRPr lang="en-AU" dirty="0" smtClean="0">
              <a:ea typeface="ＭＳ Ｐゴシック" pitchFamily="34" charset="-128"/>
            </a:endParaRPr>
          </a:p>
          <a:p>
            <a:pPr eaLnBrk="1" hangingPunct="1">
              <a:spcBef>
                <a:spcPct val="50000"/>
              </a:spcBef>
            </a:pPr>
            <a:endParaRPr lang="en-AU" sz="3200" dirty="0" smtClean="0">
              <a:ea typeface="ＭＳ Ｐゴシック" pitchFamily="34" charset="-128"/>
            </a:endParaRPr>
          </a:p>
          <a:p>
            <a:pPr eaLnBrk="1" hangingPunct="1">
              <a:spcBef>
                <a:spcPct val="50000"/>
              </a:spcBef>
            </a:pPr>
            <a:r>
              <a:rPr lang="en-AU" b="1" dirty="0" smtClean="0">
                <a:ea typeface="ＭＳ Ｐゴシック" pitchFamily="34" charset="-128"/>
              </a:rPr>
              <a:t>Note: </a:t>
            </a:r>
            <a:r>
              <a:rPr lang="en-AU" dirty="0" smtClean="0">
                <a:ea typeface="ＭＳ Ｐゴシック" pitchFamily="34" charset="-128"/>
              </a:rPr>
              <a:t>In </a:t>
            </a:r>
            <a:r>
              <a:rPr lang="en-AU" i="1" dirty="0" smtClean="0">
                <a:ea typeface="ＭＳ Ｐゴシック" pitchFamily="34" charset="-128"/>
              </a:rPr>
              <a:t>logical</a:t>
            </a:r>
            <a:r>
              <a:rPr lang="en-AU" dirty="0" smtClean="0">
                <a:ea typeface="ＭＳ Ｐゴシック" pitchFamily="34" charset="-128"/>
              </a:rPr>
              <a:t> models entities are usually drawn with </a:t>
            </a:r>
            <a:r>
              <a:rPr lang="en-AU" i="1" dirty="0" smtClean="0">
                <a:ea typeface="ＭＳ Ｐゴシック" pitchFamily="34" charset="-128"/>
              </a:rPr>
              <a:t>rounded</a:t>
            </a:r>
            <a:r>
              <a:rPr lang="en-AU" dirty="0" smtClean="0">
                <a:ea typeface="ＭＳ Ｐゴシック" pitchFamily="34" charset="-128"/>
              </a:rPr>
              <a:t> corners to distinguish them from the </a:t>
            </a:r>
            <a:r>
              <a:rPr lang="en-AU" i="1" dirty="0" smtClean="0">
                <a:ea typeface="ＭＳ Ｐゴシック" pitchFamily="34" charset="-128"/>
              </a:rPr>
              <a:t>physical</a:t>
            </a:r>
            <a:r>
              <a:rPr lang="en-AU" dirty="0" smtClean="0">
                <a:ea typeface="ＭＳ Ｐゴシック" pitchFamily="34" charset="-128"/>
              </a:rPr>
              <a:t> models with </a:t>
            </a:r>
            <a:r>
              <a:rPr lang="en-AU" i="1" dirty="0" smtClean="0">
                <a:ea typeface="ＭＳ Ｐゴシック" pitchFamily="34" charset="-128"/>
              </a:rPr>
              <a:t>square</a:t>
            </a:r>
            <a:r>
              <a:rPr lang="en-AU" dirty="0" smtClean="0">
                <a:ea typeface="ＭＳ Ｐゴシック" pitchFamily="34" charset="-128"/>
              </a:rPr>
              <a:t> corners, however there are no restrictions on the size or colour.</a:t>
            </a:r>
          </a:p>
        </p:txBody>
      </p:sp>
      <p:sp>
        <p:nvSpPr>
          <p:cNvPr id="7" name="Rectangle 6"/>
          <p:cNvSpPr>
            <a:spLocks noChangeArrowheads="1"/>
          </p:cNvSpPr>
          <p:nvPr/>
        </p:nvSpPr>
        <p:spPr bwMode="auto">
          <a:xfrm>
            <a:off x="304800" y="2057400"/>
            <a:ext cx="2971800" cy="609600"/>
          </a:xfrm>
          <a:prstGeom prst="rect">
            <a:avLst/>
          </a:prstGeom>
          <a:noFill/>
          <a:ln w="9525" algn="ctr">
            <a:noFill/>
            <a:round/>
            <a:headEnd/>
            <a:tailEnd/>
          </a:ln>
        </p:spPr>
        <p:txBody>
          <a:bodyPr anchor="ctr"/>
          <a:lstStyle/>
          <a:p>
            <a:pPr>
              <a:defRPr/>
            </a:pPr>
            <a:r>
              <a:rPr lang="en-US" sz="2200" dirty="0">
                <a:solidFill>
                  <a:schemeClr val="accent6"/>
                </a:solidFill>
              </a:rPr>
              <a:t>Rounded corner box </a:t>
            </a:r>
            <a:r>
              <a:rPr lang="en-US" sz="2200" dirty="0" smtClean="0">
                <a:solidFill>
                  <a:schemeClr val="accent6"/>
                </a:solidFill>
              </a:rPr>
              <a:t>in logical diagrams</a:t>
            </a:r>
            <a:endParaRPr lang="en-US" sz="2200" dirty="0">
              <a:solidFill>
                <a:schemeClr val="accent6"/>
              </a:solidFill>
            </a:endParaRPr>
          </a:p>
        </p:txBody>
      </p:sp>
      <p:sp>
        <p:nvSpPr>
          <p:cNvPr id="9" name="Rectangle 8"/>
          <p:cNvSpPr/>
          <p:nvPr/>
        </p:nvSpPr>
        <p:spPr>
          <a:xfrm>
            <a:off x="5105400" y="2819400"/>
            <a:ext cx="1600200" cy="90805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defRPr/>
            </a:pPr>
            <a:r>
              <a:rPr lang="en-AU" dirty="0"/>
              <a:t>Student</a:t>
            </a:r>
          </a:p>
        </p:txBody>
      </p:sp>
      <p:sp>
        <p:nvSpPr>
          <p:cNvPr id="10" name="Rounded Rectangle 9"/>
          <p:cNvSpPr/>
          <p:nvPr/>
        </p:nvSpPr>
        <p:spPr>
          <a:xfrm>
            <a:off x="1905000" y="2819400"/>
            <a:ext cx="1600200" cy="908050"/>
          </a:xfrm>
          <a:prstGeom prst="roundRect">
            <a:avLst/>
          </a:prstGeom>
        </p:spPr>
        <p:style>
          <a:lnRef idx="2">
            <a:schemeClr val="accent2"/>
          </a:lnRef>
          <a:fillRef idx="1">
            <a:schemeClr val="lt1"/>
          </a:fillRef>
          <a:effectRef idx="0">
            <a:schemeClr val="accent2"/>
          </a:effectRef>
          <a:fontRef idx="minor">
            <a:schemeClr val="dk1"/>
          </a:fontRef>
        </p:style>
        <p:txBody>
          <a:bodyPr anchor="ctr"/>
          <a:lstStyle/>
          <a:p>
            <a:pPr>
              <a:defRPr/>
            </a:pPr>
            <a:r>
              <a:rPr lang="en-AU" dirty="0"/>
              <a:t>Student</a:t>
            </a:r>
          </a:p>
        </p:txBody>
      </p:sp>
      <p:sp>
        <p:nvSpPr>
          <p:cNvPr id="11" name="Arc 10"/>
          <p:cNvSpPr/>
          <p:nvPr/>
        </p:nvSpPr>
        <p:spPr>
          <a:xfrm flipH="1" flipV="1">
            <a:off x="1371600" y="2514600"/>
            <a:ext cx="762000" cy="685800"/>
          </a:xfrm>
          <a:prstGeom prst="arc">
            <a:avLst>
              <a:gd name="adj1" fmla="val 15669081"/>
              <a:gd name="adj2" fmla="val 337877"/>
            </a:avLst>
          </a:prstGeom>
          <a:ln w="28575">
            <a:headEnd type="triangle" w="lg" len="med"/>
            <a:tailEnd type="none" w="med" len="med"/>
          </a:ln>
        </p:spPr>
        <p:style>
          <a:lnRef idx="1">
            <a:schemeClr val="accent6"/>
          </a:lnRef>
          <a:fillRef idx="0">
            <a:schemeClr val="accent6"/>
          </a:fillRef>
          <a:effectRef idx="0">
            <a:schemeClr val="accent6"/>
          </a:effectRef>
          <a:fontRef idx="minor">
            <a:schemeClr val="tx1"/>
          </a:fontRef>
        </p:style>
        <p:txBody>
          <a:bodyPr anchor="ctr"/>
          <a:lstStyle/>
          <a:p>
            <a:endParaRPr lang="en-US"/>
          </a:p>
        </p:txBody>
      </p:sp>
      <p:sp>
        <p:nvSpPr>
          <p:cNvPr id="12" name="Rectangle 11"/>
          <p:cNvSpPr>
            <a:spLocks noChangeArrowheads="1"/>
          </p:cNvSpPr>
          <p:nvPr/>
        </p:nvSpPr>
        <p:spPr bwMode="auto">
          <a:xfrm>
            <a:off x="5562600" y="3886200"/>
            <a:ext cx="2971800" cy="609600"/>
          </a:xfrm>
          <a:prstGeom prst="rect">
            <a:avLst/>
          </a:prstGeom>
          <a:noFill/>
          <a:ln w="9525" algn="ctr">
            <a:noFill/>
            <a:round/>
            <a:headEnd/>
            <a:tailEnd/>
          </a:ln>
        </p:spPr>
        <p:txBody>
          <a:bodyPr anchor="ctr"/>
          <a:lstStyle/>
          <a:p>
            <a:pPr>
              <a:defRPr/>
            </a:pPr>
            <a:r>
              <a:rPr lang="en-US" sz="2000" dirty="0">
                <a:solidFill>
                  <a:schemeClr val="accent6"/>
                </a:solidFill>
              </a:rPr>
              <a:t>Square corner box </a:t>
            </a:r>
            <a:r>
              <a:rPr lang="en-US" sz="2000" dirty="0" smtClean="0">
                <a:solidFill>
                  <a:schemeClr val="accent6"/>
                </a:solidFill>
              </a:rPr>
              <a:t>in physical diagrams</a:t>
            </a:r>
            <a:endParaRPr lang="en-US" sz="2000" dirty="0">
              <a:solidFill>
                <a:schemeClr val="accent6"/>
              </a:solidFill>
            </a:endParaRPr>
          </a:p>
        </p:txBody>
      </p:sp>
      <p:sp>
        <p:nvSpPr>
          <p:cNvPr id="13" name="Arc 12"/>
          <p:cNvSpPr/>
          <p:nvPr/>
        </p:nvSpPr>
        <p:spPr>
          <a:xfrm rot="10800000" flipH="1" flipV="1">
            <a:off x="6553200" y="3429000"/>
            <a:ext cx="762000" cy="685800"/>
          </a:xfrm>
          <a:prstGeom prst="arc">
            <a:avLst>
              <a:gd name="adj1" fmla="val 15669081"/>
              <a:gd name="adj2" fmla="val 337877"/>
            </a:avLst>
          </a:prstGeom>
          <a:ln w="28575">
            <a:headEnd type="triangle" w="lg" len="med"/>
            <a:tailEnd type="none" w="med" len="med"/>
          </a:ln>
        </p:spPr>
        <p:style>
          <a:lnRef idx="1">
            <a:schemeClr val="accent6"/>
          </a:lnRef>
          <a:fillRef idx="0">
            <a:schemeClr val="accent6"/>
          </a:fillRef>
          <a:effectRef idx="0">
            <a:schemeClr val="accent6"/>
          </a:effectRef>
          <a:fontRef idx="minor">
            <a:schemeClr val="tx1"/>
          </a:fontRef>
        </p:style>
        <p:txBody>
          <a:bodyPr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animBg="1"/>
      <p:bldP spid="12" grpId="0"/>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AU" smtClean="0">
                <a:latin typeface="Arial Narrow" pitchFamily="34" charset="0"/>
                <a:ea typeface="ＭＳ Ｐゴシック" pitchFamily="34" charset="-128"/>
              </a:rPr>
              <a:t>Naming Entities</a:t>
            </a:r>
          </a:p>
        </p:txBody>
      </p:sp>
      <p:sp>
        <p:nvSpPr>
          <p:cNvPr id="15363" name="Rectangle 3"/>
          <p:cNvSpPr>
            <a:spLocks noGrp="1" noChangeArrowheads="1"/>
          </p:cNvSpPr>
          <p:nvPr>
            <p:ph idx="1"/>
          </p:nvPr>
        </p:nvSpPr>
        <p:spPr>
          <a:xfrm>
            <a:off x="304800" y="990600"/>
            <a:ext cx="8458200" cy="5562600"/>
          </a:xfrm>
        </p:spPr>
        <p:txBody>
          <a:bodyPr/>
          <a:lstStyle/>
          <a:p>
            <a:pPr eaLnBrk="1" hangingPunct="1">
              <a:lnSpc>
                <a:spcPct val="90000"/>
              </a:lnSpc>
            </a:pPr>
            <a:r>
              <a:rPr lang="en-AU" dirty="0" smtClean="0">
                <a:ea typeface="ＭＳ Ｐゴシック" pitchFamily="34" charset="-128"/>
                <a:cs typeface="Times New Roman" pitchFamily="18" charset="0"/>
              </a:rPr>
              <a:t>The names of entities should be </a:t>
            </a:r>
            <a:r>
              <a:rPr lang="en-AU" i="1" dirty="0" smtClean="0">
                <a:ea typeface="ＭＳ Ｐゴシック" pitchFamily="34" charset="-128"/>
                <a:cs typeface="Times New Roman" pitchFamily="18" charset="0"/>
              </a:rPr>
              <a:t>singular</a:t>
            </a:r>
            <a:r>
              <a:rPr lang="en-AU" dirty="0" smtClean="0">
                <a:ea typeface="ＭＳ Ｐゴシック" pitchFamily="34" charset="-128"/>
                <a:cs typeface="Times New Roman" pitchFamily="18" charset="0"/>
              </a:rPr>
              <a:t> and must be </a:t>
            </a:r>
            <a:r>
              <a:rPr lang="en-AU" i="1" dirty="0" smtClean="0">
                <a:ea typeface="ＭＳ Ｐゴシック" pitchFamily="34" charset="-128"/>
                <a:cs typeface="Times New Roman" pitchFamily="18" charset="0"/>
              </a:rPr>
              <a:t>unique</a:t>
            </a:r>
            <a:r>
              <a:rPr lang="en-AU" dirty="0" smtClean="0">
                <a:ea typeface="ＭＳ Ｐゴシック" pitchFamily="34" charset="-128"/>
                <a:cs typeface="Times New Roman" pitchFamily="18" charset="0"/>
              </a:rPr>
              <a:t> – two entities cannot have the same name</a:t>
            </a:r>
          </a:p>
          <a:p>
            <a:pPr lvl="3" eaLnBrk="1" hangingPunct="1">
              <a:lnSpc>
                <a:spcPct val="90000"/>
              </a:lnSpc>
            </a:pPr>
            <a:endParaRPr lang="en-AU" i="1" dirty="0" smtClean="0">
              <a:ea typeface="ＭＳ Ｐゴシック" pitchFamily="34" charset="-128"/>
              <a:cs typeface="Times New Roman" pitchFamily="18" charset="0"/>
            </a:endParaRPr>
          </a:p>
          <a:p>
            <a:pPr eaLnBrk="1" hangingPunct="1">
              <a:lnSpc>
                <a:spcPct val="90000"/>
              </a:lnSpc>
            </a:pPr>
            <a:r>
              <a:rPr lang="en-AU" dirty="0" smtClean="0">
                <a:ea typeface="ＭＳ Ｐゴシック" pitchFamily="34" charset="-128"/>
                <a:cs typeface="Times New Roman" pitchFamily="18" charset="0"/>
              </a:rPr>
              <a:t>The entity name refers to a single instance (in database terms, a </a:t>
            </a:r>
            <a:r>
              <a:rPr lang="en-AU" dirty="0" err="1" smtClean="0">
                <a:ea typeface="ＭＳ Ｐゴシック" pitchFamily="34" charset="-128"/>
                <a:cs typeface="Times New Roman" pitchFamily="18" charset="0"/>
              </a:rPr>
              <a:t>tuple</a:t>
            </a:r>
            <a:r>
              <a:rPr lang="en-AU" dirty="0" smtClean="0">
                <a:ea typeface="ＭＳ Ｐゴシック" pitchFamily="34" charset="-128"/>
                <a:cs typeface="Times New Roman" pitchFamily="18" charset="0"/>
              </a:rPr>
              <a:t>/record/row) – not to the whole table. e.g.:</a:t>
            </a:r>
          </a:p>
          <a:p>
            <a:pPr lvl="1" eaLnBrk="1" hangingPunct="1">
              <a:lnSpc>
                <a:spcPct val="90000"/>
              </a:lnSpc>
            </a:pPr>
            <a:r>
              <a:rPr lang="en-AU" i="1" dirty="0" smtClean="0">
                <a:ea typeface="ＭＳ Ｐゴシック" pitchFamily="34" charset="-128"/>
                <a:cs typeface="Times New Roman" pitchFamily="18" charset="0"/>
              </a:rPr>
              <a:t>Account</a:t>
            </a:r>
            <a:r>
              <a:rPr lang="en-AU" dirty="0" smtClean="0">
                <a:ea typeface="ＭＳ Ｐゴシック" pitchFamily="34" charset="-128"/>
                <a:cs typeface="Times New Roman" pitchFamily="18" charset="0"/>
              </a:rPr>
              <a:t> rather than </a:t>
            </a:r>
            <a:r>
              <a:rPr lang="en-AU" i="1" dirty="0" smtClean="0">
                <a:ea typeface="ＭＳ Ｐゴシック" pitchFamily="34" charset="-128"/>
                <a:cs typeface="Times New Roman" pitchFamily="18" charset="0"/>
              </a:rPr>
              <a:t>Accounts</a:t>
            </a:r>
            <a:endParaRPr lang="en-AU" dirty="0" smtClean="0">
              <a:ea typeface="ＭＳ Ｐゴシック" pitchFamily="34" charset="-128"/>
              <a:cs typeface="Times New Roman" pitchFamily="18" charset="0"/>
            </a:endParaRPr>
          </a:p>
          <a:p>
            <a:pPr lvl="1" eaLnBrk="1" hangingPunct="1">
              <a:lnSpc>
                <a:spcPct val="90000"/>
              </a:lnSpc>
            </a:pPr>
            <a:r>
              <a:rPr lang="en-AU" i="1" dirty="0" smtClean="0">
                <a:ea typeface="ＭＳ Ｐゴシック" pitchFamily="34" charset="-128"/>
                <a:cs typeface="Times New Roman" pitchFamily="18" charset="0"/>
              </a:rPr>
              <a:t>Customer </a:t>
            </a:r>
            <a:r>
              <a:rPr lang="en-AU" dirty="0" smtClean="0">
                <a:ea typeface="ＭＳ Ｐゴシック" pitchFamily="34" charset="-128"/>
                <a:cs typeface="Times New Roman" pitchFamily="18" charset="0"/>
              </a:rPr>
              <a:t>rather than </a:t>
            </a:r>
            <a:r>
              <a:rPr lang="en-AU" i="1" dirty="0" smtClean="0">
                <a:ea typeface="ＭＳ Ｐゴシック" pitchFamily="34" charset="-128"/>
                <a:cs typeface="Times New Roman" pitchFamily="18" charset="0"/>
              </a:rPr>
              <a:t>Customer File </a:t>
            </a:r>
            <a:r>
              <a:rPr lang="en-AU" dirty="0" smtClean="0">
                <a:ea typeface="ＭＳ Ｐゴシック" pitchFamily="34" charset="-128"/>
                <a:cs typeface="Times New Roman" pitchFamily="18" charset="0"/>
              </a:rPr>
              <a:t>(or</a:t>
            </a:r>
            <a:r>
              <a:rPr lang="en-AU" i="1" dirty="0" smtClean="0">
                <a:ea typeface="ＭＳ Ｐゴシック" pitchFamily="34" charset="-128"/>
                <a:cs typeface="Times New Roman" pitchFamily="18" charset="0"/>
              </a:rPr>
              <a:t> Customers</a:t>
            </a:r>
            <a:r>
              <a:rPr lang="en-AU" dirty="0" smtClean="0">
                <a:ea typeface="ＭＳ Ｐゴシック" pitchFamily="34" charset="-128"/>
                <a:cs typeface="Times New Roman" pitchFamily="18" charset="0"/>
              </a:rPr>
              <a:t>)</a:t>
            </a:r>
          </a:p>
          <a:p>
            <a:pPr lvl="1" eaLnBrk="1" hangingPunct="1">
              <a:lnSpc>
                <a:spcPct val="90000"/>
              </a:lnSpc>
            </a:pPr>
            <a:r>
              <a:rPr lang="en-AU" i="1" dirty="0" smtClean="0">
                <a:ea typeface="ＭＳ Ｐゴシック" pitchFamily="34" charset="-128"/>
                <a:cs typeface="Times New Roman" pitchFamily="18" charset="0"/>
              </a:rPr>
              <a:t>Product</a:t>
            </a:r>
            <a:r>
              <a:rPr lang="en-AU" dirty="0" smtClean="0">
                <a:ea typeface="ＭＳ Ｐゴシック" pitchFamily="34" charset="-128"/>
                <a:cs typeface="Times New Roman" pitchFamily="18" charset="0"/>
              </a:rPr>
              <a:t> rather than </a:t>
            </a:r>
            <a:r>
              <a:rPr lang="en-AU" i="1" dirty="0" smtClean="0">
                <a:ea typeface="ＭＳ Ｐゴシック" pitchFamily="34" charset="-128"/>
                <a:cs typeface="Times New Roman" pitchFamily="18" charset="0"/>
              </a:rPr>
              <a:t>Product Catalogue</a:t>
            </a:r>
            <a:endParaRPr lang="en-AU" dirty="0" smtClean="0">
              <a:ea typeface="ＭＳ Ｐゴシック" pitchFamily="34" charset="-128"/>
              <a:cs typeface="Times New Roman" pitchFamily="18" charset="0"/>
            </a:endParaRPr>
          </a:p>
          <a:p>
            <a:pPr lvl="1" eaLnBrk="1" hangingPunct="1">
              <a:lnSpc>
                <a:spcPct val="90000"/>
              </a:lnSpc>
            </a:pPr>
            <a:r>
              <a:rPr lang="en-AU" i="1" dirty="0" smtClean="0">
                <a:ea typeface="ＭＳ Ｐゴシック" pitchFamily="34" charset="-128"/>
                <a:cs typeface="Times New Roman" pitchFamily="18" charset="0"/>
              </a:rPr>
              <a:t>Historical Transaction</a:t>
            </a:r>
            <a:r>
              <a:rPr lang="en-AU" dirty="0" smtClean="0">
                <a:ea typeface="ＭＳ Ｐゴシック" pitchFamily="34" charset="-128"/>
                <a:cs typeface="Times New Roman" pitchFamily="18" charset="0"/>
              </a:rPr>
              <a:t> rather than </a:t>
            </a:r>
            <a:r>
              <a:rPr lang="en-AU" i="1" dirty="0" smtClean="0">
                <a:ea typeface="ＭＳ Ｐゴシック" pitchFamily="34" charset="-128"/>
                <a:cs typeface="Times New Roman" pitchFamily="18" charset="0"/>
              </a:rPr>
              <a:t>Transaction History</a:t>
            </a:r>
            <a:endParaRPr lang="en-AU" dirty="0" smtClean="0">
              <a:ea typeface="ＭＳ Ｐゴシック" pitchFamily="34" charset="-128"/>
              <a:cs typeface="Times New Roman" pitchFamily="18" charset="0"/>
            </a:endParaRPr>
          </a:p>
          <a:p>
            <a:pPr lvl="1" eaLnBrk="1" hangingPunct="1">
              <a:lnSpc>
                <a:spcPct val="90000"/>
              </a:lnSpc>
            </a:pPr>
            <a:r>
              <a:rPr lang="en-AU" i="1" dirty="0" smtClean="0">
                <a:ea typeface="ＭＳ Ｐゴシック" pitchFamily="34" charset="-128"/>
                <a:cs typeface="Times New Roman" pitchFamily="18" charset="0"/>
              </a:rPr>
              <a:t>Scheduled Visit</a:t>
            </a:r>
            <a:r>
              <a:rPr lang="en-AU" dirty="0" smtClean="0">
                <a:ea typeface="ＭＳ Ｐゴシック" pitchFamily="34" charset="-128"/>
                <a:cs typeface="Times New Roman" pitchFamily="18" charset="0"/>
              </a:rPr>
              <a:t> rather than </a:t>
            </a:r>
            <a:r>
              <a:rPr lang="en-AU" i="1" dirty="0" smtClean="0">
                <a:ea typeface="ＭＳ Ｐゴシック" pitchFamily="34" charset="-128"/>
                <a:cs typeface="Times New Roman" pitchFamily="18" charset="0"/>
              </a:rPr>
              <a:t>Visiting Schedule</a:t>
            </a:r>
          </a:p>
          <a:p>
            <a:pPr lvl="4" eaLnBrk="1" hangingPunct="1">
              <a:lnSpc>
                <a:spcPct val="90000"/>
              </a:lnSpc>
            </a:pPr>
            <a:endParaRPr lang="en-AU" i="1" dirty="0" smtClean="0">
              <a:ea typeface="ＭＳ Ｐゴシック" pitchFamily="34" charset="-128"/>
              <a:cs typeface="Times New Roman" pitchFamily="18" charset="0"/>
            </a:endParaRPr>
          </a:p>
          <a:p>
            <a:pPr eaLnBrk="1" hangingPunct="1">
              <a:lnSpc>
                <a:spcPct val="90000"/>
              </a:lnSpc>
            </a:pPr>
            <a:r>
              <a:rPr lang="en-AU" dirty="0" smtClean="0">
                <a:ea typeface="ＭＳ Ｐゴシック" pitchFamily="34" charset="-128"/>
                <a:cs typeface="Times New Roman" pitchFamily="18" charset="0"/>
              </a:rPr>
              <a:t>Use a consistent naming scheme, and consistent word delimitation (spaces, underscores, hyphens, capitals…)</a:t>
            </a:r>
          </a:p>
          <a:p>
            <a:pPr lvl="1" eaLnBrk="1" hangingPunct="1">
              <a:lnSpc>
                <a:spcPct val="90000"/>
              </a:lnSpc>
            </a:pPr>
            <a:r>
              <a:rPr lang="en-AU" dirty="0" smtClean="0">
                <a:ea typeface="ＭＳ Ｐゴシック" pitchFamily="34" charset="-128"/>
                <a:cs typeface="Times New Roman" pitchFamily="18" charset="0"/>
              </a:rPr>
              <a:t>This applies to naming tables/fields in databases as well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36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36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36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36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36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36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AU" smtClean="0">
                <a:latin typeface="Arial Narrow" pitchFamily="34" charset="0"/>
                <a:ea typeface="ＭＳ Ｐゴシック" pitchFamily="34" charset="-128"/>
              </a:rPr>
              <a:t>Naming Entities</a:t>
            </a:r>
          </a:p>
        </p:txBody>
      </p:sp>
      <p:sp>
        <p:nvSpPr>
          <p:cNvPr id="16387" name="Rectangle 3"/>
          <p:cNvSpPr>
            <a:spLocks noGrp="1" noChangeArrowheads="1"/>
          </p:cNvSpPr>
          <p:nvPr>
            <p:ph idx="1"/>
          </p:nvPr>
        </p:nvSpPr>
        <p:spPr>
          <a:xfrm>
            <a:off x="285750" y="1000125"/>
            <a:ext cx="8629650" cy="5643563"/>
          </a:xfrm>
        </p:spPr>
        <p:txBody>
          <a:bodyPr/>
          <a:lstStyle/>
          <a:p>
            <a:pPr eaLnBrk="1" hangingPunct="1"/>
            <a:r>
              <a:rPr lang="en-AU" dirty="0" smtClean="0">
                <a:ea typeface="ＭＳ Ｐゴシック" pitchFamily="34" charset="-128"/>
              </a:rPr>
              <a:t>The rules for naming entities on the previous slide exist for these reasons…</a:t>
            </a:r>
          </a:p>
          <a:p>
            <a:pPr lvl="4" eaLnBrk="1" hangingPunct="1"/>
            <a:endParaRPr lang="en-AU" dirty="0" smtClean="0">
              <a:ea typeface="ＭＳ Ｐゴシック" pitchFamily="34" charset="-128"/>
            </a:endParaRPr>
          </a:p>
          <a:p>
            <a:pPr lvl="1" eaLnBrk="1" hangingPunct="1"/>
            <a:r>
              <a:rPr lang="en-AU" b="1" dirty="0" smtClean="0">
                <a:ea typeface="ＭＳ Ｐゴシック" pitchFamily="34" charset="-128"/>
              </a:rPr>
              <a:t>Consistency:</a:t>
            </a:r>
            <a:r>
              <a:rPr lang="en-AU" dirty="0" smtClean="0">
                <a:ea typeface="ＭＳ Ｐゴシック" pitchFamily="34" charset="-128"/>
              </a:rPr>
              <a:t> Both internally consistent, and to conform with standard for entity naming in ER modelling</a:t>
            </a:r>
          </a:p>
          <a:p>
            <a:pPr lvl="1" eaLnBrk="1" hangingPunct="1"/>
            <a:endParaRPr lang="en-AU" dirty="0" smtClean="0">
              <a:ea typeface="ＭＳ Ｐゴシック" pitchFamily="34" charset="-128"/>
            </a:endParaRPr>
          </a:p>
          <a:p>
            <a:pPr lvl="1" eaLnBrk="1" hangingPunct="1"/>
            <a:r>
              <a:rPr lang="en-AU" b="1" dirty="0" smtClean="0">
                <a:ea typeface="ＭＳ Ｐゴシック" pitchFamily="34" charset="-128"/>
              </a:rPr>
              <a:t>Communication:</a:t>
            </a:r>
            <a:r>
              <a:rPr lang="en-AU" dirty="0" smtClean="0">
                <a:ea typeface="ＭＳ Ｐゴシック" pitchFamily="34" charset="-128"/>
              </a:rPr>
              <a:t>  An entity is “something we want to keep information about”, rather than a group</a:t>
            </a:r>
          </a:p>
          <a:p>
            <a:pPr lvl="1" eaLnBrk="1" hangingPunct="1"/>
            <a:endParaRPr lang="en-AU" dirty="0" smtClean="0">
              <a:ea typeface="ＭＳ Ｐゴシック" pitchFamily="34" charset="-128"/>
            </a:endParaRPr>
          </a:p>
          <a:p>
            <a:pPr lvl="1" eaLnBrk="1" hangingPunct="1"/>
            <a:r>
              <a:rPr lang="en-AU" b="1" dirty="0" smtClean="0">
                <a:ea typeface="ＭＳ Ｐゴシック" pitchFamily="34" charset="-128"/>
              </a:rPr>
              <a:t>Compatibility with Relationship Names:</a:t>
            </a:r>
            <a:r>
              <a:rPr lang="en-AU" dirty="0" smtClean="0">
                <a:ea typeface="ＭＳ Ｐゴシック" pitchFamily="34" charset="-128"/>
              </a:rPr>
              <a:t>  If hoping to translate entity names to relationship names (for implementation in a database) directly, avoid spaces and hyphens. e.g. “</a:t>
            </a:r>
            <a:r>
              <a:rPr lang="en-AU" dirty="0" err="1" smtClean="0">
                <a:ea typeface="ＭＳ Ｐゴシック" pitchFamily="34" charset="-128"/>
              </a:rPr>
              <a:t>StudentEnrolment</a:t>
            </a:r>
            <a:r>
              <a:rPr lang="en-AU" dirty="0" smtClean="0">
                <a:ea typeface="ＭＳ Ｐゴシック" pitchFamily="34" charset="-128"/>
              </a:rPr>
              <a:t>” not “Student Enrolment”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AU" smtClean="0">
                <a:latin typeface="Arial Narrow" pitchFamily="34" charset="0"/>
                <a:ea typeface="ＭＳ Ｐゴシック" pitchFamily="34" charset="-128"/>
              </a:rPr>
              <a:t>Defining Entities</a:t>
            </a:r>
          </a:p>
        </p:txBody>
      </p:sp>
      <p:sp>
        <p:nvSpPr>
          <p:cNvPr id="17411" name="Rectangle 3"/>
          <p:cNvSpPr>
            <a:spLocks noGrp="1" noChangeArrowheads="1"/>
          </p:cNvSpPr>
          <p:nvPr>
            <p:ph idx="1"/>
          </p:nvPr>
        </p:nvSpPr>
        <p:spPr>
          <a:xfrm>
            <a:off x="285750" y="1000125"/>
            <a:ext cx="8477250" cy="5643563"/>
          </a:xfrm>
        </p:spPr>
        <p:txBody>
          <a:bodyPr/>
          <a:lstStyle/>
          <a:p>
            <a:pPr eaLnBrk="1" hangingPunct="1">
              <a:lnSpc>
                <a:spcPct val="90000"/>
              </a:lnSpc>
            </a:pPr>
            <a:r>
              <a:rPr lang="en-AU" dirty="0" smtClean="0">
                <a:ea typeface="ＭＳ Ｐゴシック" pitchFamily="34" charset="-128"/>
              </a:rPr>
              <a:t>It is a wise practice to write definitions of every entity you create at some point during the development process</a:t>
            </a:r>
          </a:p>
          <a:p>
            <a:pPr eaLnBrk="1" hangingPunct="1">
              <a:lnSpc>
                <a:spcPct val="90000"/>
              </a:lnSpc>
            </a:pPr>
            <a:endParaRPr lang="en-AU" dirty="0" smtClean="0">
              <a:ea typeface="ＭＳ Ｐゴシック" pitchFamily="34" charset="-128"/>
            </a:endParaRPr>
          </a:p>
          <a:p>
            <a:pPr eaLnBrk="1" hangingPunct="1">
              <a:lnSpc>
                <a:spcPct val="90000"/>
              </a:lnSpc>
            </a:pPr>
            <a:r>
              <a:rPr lang="en-AU" dirty="0" smtClean="0">
                <a:ea typeface="ＭＳ Ｐゴシック" pitchFamily="34" charset="-128"/>
              </a:rPr>
              <a:t>A good entity definition will clearly answer three questions:</a:t>
            </a:r>
          </a:p>
          <a:p>
            <a:pPr eaLnBrk="1" hangingPunct="1">
              <a:lnSpc>
                <a:spcPct val="90000"/>
              </a:lnSpc>
            </a:pPr>
            <a:endParaRPr lang="en-AU" dirty="0" smtClean="0">
              <a:ea typeface="ＭＳ Ｐゴシック" pitchFamily="34" charset="-128"/>
            </a:endParaRPr>
          </a:p>
          <a:p>
            <a:pPr lvl="1" eaLnBrk="1" hangingPunct="1">
              <a:lnSpc>
                <a:spcPct val="90000"/>
              </a:lnSpc>
            </a:pPr>
            <a:r>
              <a:rPr lang="en-AU" dirty="0" smtClean="0">
                <a:ea typeface="ＭＳ Ｐゴシック" pitchFamily="34" charset="-128"/>
              </a:rPr>
              <a:t>What does this entity represent, and what is its role or purpose within the organisation/database?</a:t>
            </a:r>
          </a:p>
          <a:p>
            <a:pPr lvl="1" eaLnBrk="1" hangingPunct="1">
              <a:lnSpc>
                <a:spcPct val="90000"/>
              </a:lnSpc>
            </a:pPr>
            <a:endParaRPr lang="en-AU" dirty="0" smtClean="0">
              <a:ea typeface="ＭＳ Ｐゴシック" pitchFamily="34" charset="-128"/>
            </a:endParaRPr>
          </a:p>
          <a:p>
            <a:pPr lvl="1" eaLnBrk="1" hangingPunct="1">
              <a:lnSpc>
                <a:spcPct val="90000"/>
              </a:lnSpc>
            </a:pPr>
            <a:r>
              <a:rPr lang="en-AU" dirty="0" smtClean="0">
                <a:ea typeface="ＭＳ Ｐゴシック" pitchFamily="34" charset="-128"/>
              </a:rPr>
              <a:t>What distinguishes instances of this entity from instances of other entities?</a:t>
            </a:r>
          </a:p>
          <a:p>
            <a:pPr lvl="1" eaLnBrk="1" hangingPunct="1">
              <a:lnSpc>
                <a:spcPct val="90000"/>
              </a:lnSpc>
            </a:pPr>
            <a:endParaRPr lang="en-AU" dirty="0" smtClean="0">
              <a:ea typeface="ＭＳ Ｐゴシック" pitchFamily="34" charset="-128"/>
            </a:endParaRPr>
          </a:p>
          <a:p>
            <a:pPr lvl="1" eaLnBrk="1" hangingPunct="1">
              <a:lnSpc>
                <a:spcPct val="90000"/>
              </a:lnSpc>
            </a:pPr>
            <a:r>
              <a:rPr lang="en-AU" dirty="0" smtClean="0">
                <a:ea typeface="ＭＳ Ｐゴシック" pitchFamily="34" charset="-128"/>
              </a:rPr>
              <a:t>What distinguishes one instance from another of the same entity (i.e. Primary key attribute)?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AU" smtClean="0">
                <a:latin typeface="Arial Narrow" pitchFamily="34" charset="0"/>
                <a:ea typeface="ＭＳ Ｐゴシック" pitchFamily="34" charset="-128"/>
              </a:rPr>
              <a:t>Relationships</a:t>
            </a:r>
          </a:p>
        </p:txBody>
      </p:sp>
      <p:sp>
        <p:nvSpPr>
          <p:cNvPr id="18435" name="Rectangle 3"/>
          <p:cNvSpPr>
            <a:spLocks noGrp="1" noChangeArrowheads="1"/>
          </p:cNvSpPr>
          <p:nvPr>
            <p:ph idx="1"/>
          </p:nvPr>
        </p:nvSpPr>
        <p:spPr/>
        <p:txBody>
          <a:bodyPr/>
          <a:lstStyle/>
          <a:p>
            <a:pPr eaLnBrk="1" hangingPunct="1">
              <a:lnSpc>
                <a:spcPct val="80000"/>
              </a:lnSpc>
            </a:pPr>
            <a:r>
              <a:rPr lang="en-AU" sz="2800" dirty="0" smtClean="0">
                <a:ea typeface="ＭＳ Ｐゴシック" pitchFamily="34" charset="-128"/>
                <a:cs typeface="Times New Roman" pitchFamily="18" charset="0"/>
              </a:rPr>
              <a:t>A </a:t>
            </a:r>
            <a:r>
              <a:rPr lang="en-AU" sz="2800" b="1" dirty="0" smtClean="0">
                <a:ea typeface="ＭＳ Ｐゴシック" pitchFamily="34" charset="-128"/>
                <a:cs typeface="Times New Roman" pitchFamily="18" charset="0"/>
              </a:rPr>
              <a:t>relationship</a:t>
            </a:r>
            <a:r>
              <a:rPr lang="en-AU" sz="2800" dirty="0" smtClean="0">
                <a:ea typeface="ＭＳ Ｐゴシック" pitchFamily="34" charset="-128"/>
                <a:cs typeface="Times New Roman" pitchFamily="18" charset="0"/>
              </a:rPr>
              <a:t> indicates a connection between two entities (i.e., between the primary key of one entity to a foreign key in the other)</a:t>
            </a:r>
          </a:p>
          <a:p>
            <a:pPr eaLnBrk="1" hangingPunct="1">
              <a:lnSpc>
                <a:spcPct val="80000"/>
              </a:lnSpc>
            </a:pPr>
            <a:endParaRPr lang="en-AU" sz="2800" dirty="0" smtClean="0">
              <a:ea typeface="ＭＳ Ｐゴシック" pitchFamily="34" charset="-128"/>
              <a:cs typeface="Times New Roman" pitchFamily="18" charset="0"/>
            </a:endParaRPr>
          </a:p>
          <a:p>
            <a:pPr eaLnBrk="1" hangingPunct="1">
              <a:lnSpc>
                <a:spcPct val="80000"/>
              </a:lnSpc>
            </a:pPr>
            <a:r>
              <a:rPr lang="en-AU" sz="2800" dirty="0" smtClean="0">
                <a:ea typeface="ＭＳ Ｐゴシック" pitchFamily="34" charset="-128"/>
                <a:cs typeface="Times New Roman" pitchFamily="18" charset="0"/>
              </a:rPr>
              <a:t>Is shown on the model as a </a:t>
            </a:r>
            <a:r>
              <a:rPr lang="en-AU" sz="2800" b="1" dirty="0" smtClean="0">
                <a:ea typeface="ＭＳ Ｐゴシック" pitchFamily="34" charset="-128"/>
                <a:cs typeface="Times New Roman" pitchFamily="18" charset="0"/>
              </a:rPr>
              <a:t>line</a:t>
            </a:r>
            <a:r>
              <a:rPr lang="en-AU" sz="2800" b="1" i="1" dirty="0" smtClean="0">
                <a:ea typeface="ＭＳ Ｐゴシック" pitchFamily="34" charset="-128"/>
                <a:cs typeface="Times New Roman" pitchFamily="18" charset="0"/>
              </a:rPr>
              <a:t> </a:t>
            </a:r>
            <a:r>
              <a:rPr lang="en-AU" sz="2800" dirty="0" smtClean="0">
                <a:ea typeface="ＭＳ Ｐゴシック" pitchFamily="34" charset="-128"/>
                <a:cs typeface="Times New Roman" pitchFamily="18" charset="0"/>
              </a:rPr>
              <a:t>between the two entities involved in the relationship</a:t>
            </a:r>
          </a:p>
          <a:p>
            <a:pPr lvl="1" eaLnBrk="1" hangingPunct="1">
              <a:lnSpc>
                <a:spcPct val="80000"/>
              </a:lnSpc>
            </a:pPr>
            <a:r>
              <a:rPr lang="en-AU" sz="2600" dirty="0" smtClean="0">
                <a:ea typeface="ＭＳ Ｐゴシック" pitchFamily="34" charset="-128"/>
                <a:cs typeface="Times New Roman" pitchFamily="18" charset="0"/>
              </a:rPr>
              <a:t>The start and/or end of the line depicts the type of relationship</a:t>
            </a:r>
          </a:p>
          <a:p>
            <a:pPr eaLnBrk="1" hangingPunct="1">
              <a:lnSpc>
                <a:spcPct val="80000"/>
              </a:lnSpc>
            </a:pPr>
            <a:endParaRPr lang="en-AU" sz="2800" dirty="0" smtClean="0">
              <a:ea typeface="ＭＳ Ｐゴシック" pitchFamily="34" charset="-128"/>
              <a:cs typeface="Times New Roman" pitchFamily="18" charset="0"/>
            </a:endParaRPr>
          </a:p>
          <a:p>
            <a:pPr eaLnBrk="1" hangingPunct="1">
              <a:lnSpc>
                <a:spcPct val="80000"/>
              </a:lnSpc>
            </a:pPr>
            <a:r>
              <a:rPr lang="en-US" sz="2800" dirty="0" smtClean="0">
                <a:ea typeface="ＭＳ Ｐゴシック" pitchFamily="34" charset="-128"/>
                <a:cs typeface="Times New Roman" pitchFamily="18" charset="0"/>
              </a:rPr>
              <a:t>There </a:t>
            </a:r>
            <a:r>
              <a:rPr lang="en-AU" sz="2800" dirty="0" smtClean="0">
                <a:ea typeface="ＭＳ Ｐゴシック" pitchFamily="34" charset="-128"/>
                <a:cs typeface="Times New Roman" pitchFamily="18" charset="0"/>
              </a:rPr>
              <a:t>are three types of relationships:</a:t>
            </a:r>
          </a:p>
          <a:p>
            <a:pPr lvl="1" eaLnBrk="1" hangingPunct="1">
              <a:lnSpc>
                <a:spcPct val="80000"/>
              </a:lnSpc>
            </a:pPr>
            <a:r>
              <a:rPr lang="en-AU" sz="2400" b="1" dirty="0" smtClean="0">
                <a:ea typeface="ＭＳ Ｐゴシック" pitchFamily="34" charset="-128"/>
                <a:cs typeface="Times New Roman" pitchFamily="18" charset="0"/>
              </a:rPr>
              <a:t>One-to-One</a:t>
            </a:r>
            <a:r>
              <a:rPr lang="en-AU" sz="2400" dirty="0" smtClean="0">
                <a:ea typeface="ＭＳ Ｐゴシック" pitchFamily="34" charset="-128"/>
                <a:cs typeface="Times New Roman" pitchFamily="18" charset="0"/>
              </a:rPr>
              <a:t> (1:1)</a:t>
            </a:r>
          </a:p>
          <a:p>
            <a:pPr lvl="1" eaLnBrk="1" hangingPunct="1">
              <a:lnSpc>
                <a:spcPct val="80000"/>
              </a:lnSpc>
            </a:pPr>
            <a:r>
              <a:rPr lang="en-AU" sz="2400" b="1" dirty="0" smtClean="0">
                <a:ea typeface="ＭＳ Ｐゴシック" pitchFamily="34" charset="-128"/>
                <a:cs typeface="Times New Roman" pitchFamily="18" charset="0"/>
              </a:rPr>
              <a:t>One-to-Many</a:t>
            </a:r>
            <a:r>
              <a:rPr lang="en-AU" sz="2400" dirty="0" smtClean="0">
                <a:ea typeface="ＭＳ Ｐゴシック" pitchFamily="34" charset="-128"/>
                <a:cs typeface="Times New Roman" pitchFamily="18" charset="0"/>
              </a:rPr>
              <a:t> (1:M) or (1:</a:t>
            </a:r>
            <a:r>
              <a:rPr lang="en-AU" sz="2400" b="1" dirty="0" smtClean="0">
                <a:ea typeface="ＭＳ Ｐゴシック" pitchFamily="34" charset="-128"/>
                <a:cs typeface="Times New Roman" pitchFamily="18" charset="0"/>
                <a:sym typeface="Symbol" pitchFamily="18" charset="2"/>
              </a:rPr>
              <a:t></a:t>
            </a:r>
            <a:r>
              <a:rPr lang="en-AU" sz="2400" dirty="0" smtClean="0">
                <a:ea typeface="ＭＳ Ｐゴシック" pitchFamily="34" charset="-128"/>
                <a:cs typeface="Times New Roman" pitchFamily="18" charset="0"/>
                <a:sym typeface="Symbol" pitchFamily="18" charset="2"/>
              </a:rPr>
              <a:t>)</a:t>
            </a:r>
            <a:endParaRPr lang="en-AU" sz="2400" dirty="0" smtClean="0">
              <a:ea typeface="ＭＳ Ｐゴシック" pitchFamily="34" charset="-128"/>
              <a:cs typeface="Times New Roman" pitchFamily="18" charset="0"/>
            </a:endParaRPr>
          </a:p>
          <a:p>
            <a:pPr lvl="1" eaLnBrk="1" hangingPunct="1">
              <a:lnSpc>
                <a:spcPct val="80000"/>
              </a:lnSpc>
            </a:pPr>
            <a:r>
              <a:rPr lang="en-AU" sz="2400" b="1" dirty="0" smtClean="0">
                <a:ea typeface="ＭＳ Ｐゴシック" pitchFamily="34" charset="-128"/>
                <a:cs typeface="Times New Roman" pitchFamily="18" charset="0"/>
              </a:rPr>
              <a:t>Many-to-Many</a:t>
            </a:r>
            <a:r>
              <a:rPr lang="en-AU" sz="2400" dirty="0" smtClean="0">
                <a:ea typeface="ＭＳ Ｐゴシック" pitchFamily="34" charset="-128"/>
                <a:cs typeface="Times New Roman" pitchFamily="18" charset="0"/>
              </a:rPr>
              <a:t> (M:M) or (</a:t>
            </a:r>
            <a:r>
              <a:rPr lang="en-AU" sz="2400" b="1" dirty="0" smtClean="0">
                <a:ea typeface="ＭＳ Ｐゴシック" pitchFamily="34" charset="-128"/>
                <a:cs typeface="Times New Roman" pitchFamily="18" charset="0"/>
                <a:sym typeface="Symbol" pitchFamily="18" charset="2"/>
              </a:rPr>
              <a:t></a:t>
            </a:r>
            <a:r>
              <a:rPr lang="en-AU" sz="2400" dirty="0" smtClean="0">
                <a:ea typeface="ＭＳ Ｐゴシック" pitchFamily="34" charset="-128"/>
                <a:cs typeface="Times New Roman" pitchFamily="18" charset="0"/>
              </a:rPr>
              <a:t>:</a:t>
            </a:r>
            <a:r>
              <a:rPr lang="en-AU" sz="2400" b="1" dirty="0" smtClean="0">
                <a:ea typeface="ＭＳ Ｐゴシック" pitchFamily="34" charset="-128"/>
                <a:cs typeface="Times New Roman" pitchFamily="18" charset="0"/>
                <a:sym typeface="Symbol" pitchFamily="18" charset="2"/>
              </a:rPr>
              <a:t></a:t>
            </a:r>
            <a:r>
              <a:rPr lang="en-AU" sz="2400" dirty="0" smtClean="0">
                <a:ea typeface="ＭＳ Ｐゴシック" pitchFamily="34" charset="-128"/>
                <a:cs typeface="Times New Roman" pitchFamily="18" charset="0"/>
                <a:sym typeface="Symbol" pitchFamily="18" charset="2"/>
              </a:rPr>
              <a:t>)</a:t>
            </a:r>
            <a:endParaRPr lang="en-AU" sz="2400" dirty="0" smtClean="0">
              <a:ea typeface="ＭＳ Ｐゴシック" pitchFamily="34" charset="-128"/>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AU" smtClean="0">
                <a:latin typeface="Arial Narrow" pitchFamily="34" charset="0"/>
                <a:ea typeface="ＭＳ Ｐゴシック" pitchFamily="34" charset="-128"/>
              </a:rPr>
              <a:t>One-to-One </a:t>
            </a:r>
            <a:r>
              <a:rPr lang="en-AU" smtClean="0">
                <a:latin typeface="Arial Narrow" pitchFamily="34" charset="0"/>
                <a:ea typeface="ＭＳ Ｐゴシック" pitchFamily="34" charset="-128"/>
                <a:cs typeface="Times New Roman" pitchFamily="18" charset="0"/>
              </a:rPr>
              <a:t>Relationship</a:t>
            </a:r>
            <a:endParaRPr lang="en-AU" smtClean="0">
              <a:latin typeface="Arial Narrow" pitchFamily="34" charset="0"/>
              <a:ea typeface="ＭＳ Ｐゴシック" pitchFamily="34" charset="-128"/>
            </a:endParaRPr>
          </a:p>
        </p:txBody>
      </p:sp>
      <p:sp>
        <p:nvSpPr>
          <p:cNvPr id="19459" name="Content Placeholder 2"/>
          <p:cNvSpPr>
            <a:spLocks noGrp="1"/>
          </p:cNvSpPr>
          <p:nvPr>
            <p:ph idx="1"/>
          </p:nvPr>
        </p:nvSpPr>
        <p:spPr/>
        <p:txBody>
          <a:bodyPr/>
          <a:lstStyle/>
          <a:p>
            <a:pPr eaLnBrk="1" hangingPunct="1">
              <a:lnSpc>
                <a:spcPct val="80000"/>
              </a:lnSpc>
            </a:pPr>
            <a:r>
              <a:rPr lang="en-US" dirty="0" smtClean="0">
                <a:solidFill>
                  <a:srgbClr val="000000"/>
                </a:solidFill>
                <a:ea typeface="ＭＳ Ｐゴシック" pitchFamily="34" charset="-128"/>
                <a:cs typeface="Times New Roman" pitchFamily="18" charset="0"/>
              </a:rPr>
              <a:t>Signifies that </a:t>
            </a:r>
            <a:r>
              <a:rPr lang="en-US" b="1" dirty="0" smtClean="0">
                <a:solidFill>
                  <a:srgbClr val="000000"/>
                </a:solidFill>
                <a:ea typeface="ＭＳ Ｐゴシック" pitchFamily="34" charset="-128"/>
                <a:cs typeface="Times New Roman" pitchFamily="18" charset="0"/>
              </a:rPr>
              <a:t>for each instance of entity A there is one related instance of entity B</a:t>
            </a:r>
            <a:endParaRPr lang="en-US" dirty="0" smtClean="0">
              <a:solidFill>
                <a:srgbClr val="000000"/>
              </a:solidFill>
              <a:ea typeface="ＭＳ Ｐゴシック" pitchFamily="34" charset="-128"/>
              <a:cs typeface="Times New Roman" pitchFamily="18" charset="0"/>
            </a:endParaRPr>
          </a:p>
          <a:p>
            <a:pPr eaLnBrk="1" hangingPunct="1">
              <a:lnSpc>
                <a:spcPct val="80000"/>
              </a:lnSpc>
            </a:pPr>
            <a:endParaRPr lang="en-US" dirty="0" smtClean="0">
              <a:solidFill>
                <a:srgbClr val="000000"/>
              </a:solidFill>
              <a:ea typeface="ＭＳ Ｐゴシック" pitchFamily="34" charset="-128"/>
              <a:cs typeface="Times New Roman" pitchFamily="18" charset="0"/>
            </a:endParaRPr>
          </a:p>
          <a:p>
            <a:pPr eaLnBrk="1" hangingPunct="1">
              <a:lnSpc>
                <a:spcPct val="80000"/>
              </a:lnSpc>
            </a:pPr>
            <a:endParaRPr lang="en-US" dirty="0" smtClean="0">
              <a:solidFill>
                <a:srgbClr val="000000"/>
              </a:solidFill>
              <a:ea typeface="ＭＳ Ｐゴシック" pitchFamily="34" charset="-128"/>
              <a:cs typeface="Times New Roman" pitchFamily="18" charset="0"/>
            </a:endParaRPr>
          </a:p>
          <a:p>
            <a:pPr eaLnBrk="1" hangingPunct="1">
              <a:lnSpc>
                <a:spcPct val="80000"/>
              </a:lnSpc>
            </a:pPr>
            <a:endParaRPr lang="en-US" dirty="0" smtClean="0">
              <a:solidFill>
                <a:srgbClr val="000000"/>
              </a:solidFill>
              <a:ea typeface="ＭＳ Ｐゴシック" pitchFamily="34" charset="-128"/>
              <a:cs typeface="Times New Roman" pitchFamily="18" charset="0"/>
            </a:endParaRPr>
          </a:p>
          <a:p>
            <a:pPr eaLnBrk="1" hangingPunct="1">
              <a:lnSpc>
                <a:spcPct val="80000"/>
              </a:lnSpc>
            </a:pPr>
            <a:endParaRPr lang="en-US" dirty="0" smtClean="0">
              <a:solidFill>
                <a:srgbClr val="000000"/>
              </a:solidFill>
              <a:ea typeface="ＭＳ Ｐゴシック" pitchFamily="34" charset="-128"/>
              <a:cs typeface="Times New Roman" pitchFamily="18" charset="0"/>
            </a:endParaRPr>
          </a:p>
          <a:p>
            <a:pPr eaLnBrk="1" hangingPunct="1">
              <a:lnSpc>
                <a:spcPct val="80000"/>
              </a:lnSpc>
            </a:pPr>
            <a:endParaRPr lang="en-US" dirty="0" smtClean="0">
              <a:solidFill>
                <a:srgbClr val="000000"/>
              </a:solidFill>
              <a:ea typeface="ＭＳ Ｐゴシック" pitchFamily="34" charset="-128"/>
              <a:cs typeface="Times New Roman" pitchFamily="18" charset="0"/>
            </a:endParaRPr>
          </a:p>
          <a:p>
            <a:pPr eaLnBrk="1" hangingPunct="1">
              <a:lnSpc>
                <a:spcPct val="80000"/>
              </a:lnSpc>
            </a:pPr>
            <a:r>
              <a:rPr lang="en-US" dirty="0" smtClean="0">
                <a:solidFill>
                  <a:srgbClr val="000000"/>
                </a:solidFill>
                <a:ea typeface="ＭＳ Ｐゴシック" pitchFamily="34" charset="-128"/>
                <a:cs typeface="Times New Roman" pitchFamily="18" charset="0"/>
              </a:rPr>
              <a:t>Shown via a simple straight line joining two entities</a:t>
            </a:r>
          </a:p>
          <a:p>
            <a:pPr eaLnBrk="1" hangingPunct="1">
              <a:lnSpc>
                <a:spcPct val="80000"/>
              </a:lnSpc>
            </a:pPr>
            <a:endParaRPr lang="en-US" dirty="0" smtClean="0">
              <a:solidFill>
                <a:srgbClr val="000000"/>
              </a:solidFill>
              <a:ea typeface="ＭＳ Ｐゴシック" pitchFamily="34" charset="-128"/>
              <a:cs typeface="Times New Roman" pitchFamily="18" charset="0"/>
            </a:endParaRPr>
          </a:p>
          <a:p>
            <a:pPr lvl="1" eaLnBrk="1" hangingPunct="1">
              <a:lnSpc>
                <a:spcPct val="80000"/>
              </a:lnSpc>
            </a:pPr>
            <a:r>
              <a:rPr lang="en-US" dirty="0" smtClean="0">
                <a:ea typeface="ＭＳ Ｐゴシック" pitchFamily="34" charset="-128"/>
              </a:rPr>
              <a:t>Where this type of relationship exists the entities joined may have the same primary keys and thus it is often questioned whether or not the two entities should be separate</a:t>
            </a:r>
          </a:p>
          <a:p>
            <a:pPr lvl="1" eaLnBrk="1" hangingPunct="1">
              <a:lnSpc>
                <a:spcPct val="80000"/>
              </a:lnSpc>
            </a:pPr>
            <a:endParaRPr lang="en-US" dirty="0" smtClean="0">
              <a:ea typeface="ＭＳ Ｐゴシック" pitchFamily="34" charset="-128"/>
            </a:endParaRPr>
          </a:p>
          <a:p>
            <a:pPr lvl="1" eaLnBrk="1" hangingPunct="1">
              <a:lnSpc>
                <a:spcPct val="80000"/>
              </a:lnSpc>
            </a:pPr>
            <a:r>
              <a:rPr lang="en-US" dirty="0" smtClean="0">
                <a:ea typeface="ＭＳ Ｐゴシック" pitchFamily="34" charset="-128"/>
              </a:rPr>
              <a:t>Thus while the model acknowledges the 1:1 existence it is not often used or seen in full-scale relational databases</a:t>
            </a:r>
          </a:p>
          <a:p>
            <a:pPr eaLnBrk="1" hangingPunct="1"/>
            <a:endParaRPr lang="en-AU" dirty="0" smtClean="0">
              <a:ea typeface="ＭＳ Ｐゴシック" pitchFamily="34" charset="-128"/>
            </a:endParaRPr>
          </a:p>
        </p:txBody>
      </p:sp>
      <p:cxnSp>
        <p:nvCxnSpPr>
          <p:cNvPr id="7" name="Straight Connector 6"/>
          <p:cNvCxnSpPr/>
          <p:nvPr/>
        </p:nvCxnSpPr>
        <p:spPr>
          <a:xfrm>
            <a:off x="2590800" y="2587625"/>
            <a:ext cx="1981200" cy="1588"/>
          </a:xfrm>
          <a:prstGeom prst="line">
            <a:avLst/>
          </a:prstGeom>
          <a:ln w="28575"/>
        </p:spPr>
        <p:style>
          <a:lnRef idx="1">
            <a:schemeClr val="dk1"/>
          </a:lnRef>
          <a:fillRef idx="0">
            <a:schemeClr val="dk1"/>
          </a:fillRef>
          <a:effectRef idx="0">
            <a:schemeClr val="dk1"/>
          </a:effectRef>
          <a:fontRef idx="minor">
            <a:schemeClr val="tx1"/>
          </a:fontRef>
        </p:style>
      </p:cxnSp>
      <p:sp>
        <p:nvSpPr>
          <p:cNvPr id="4" name="Rounded Rectangle 3"/>
          <p:cNvSpPr/>
          <p:nvPr/>
        </p:nvSpPr>
        <p:spPr>
          <a:xfrm>
            <a:off x="990600" y="2133600"/>
            <a:ext cx="1600200" cy="908050"/>
          </a:xfrm>
          <a:prstGeom prst="roundRect">
            <a:avLst/>
          </a:prstGeom>
        </p:spPr>
        <p:style>
          <a:lnRef idx="2">
            <a:schemeClr val="accent2"/>
          </a:lnRef>
          <a:fillRef idx="1">
            <a:schemeClr val="lt1"/>
          </a:fillRef>
          <a:effectRef idx="0">
            <a:schemeClr val="accent2"/>
          </a:effectRef>
          <a:fontRef idx="minor">
            <a:schemeClr val="dk1"/>
          </a:fontRef>
        </p:style>
        <p:txBody>
          <a:bodyPr anchor="ctr"/>
          <a:lstStyle/>
          <a:p>
            <a:r>
              <a:rPr lang="en-AU">
                <a:solidFill>
                  <a:srgbClr val="000000"/>
                </a:solidFill>
              </a:rPr>
              <a:t>A</a:t>
            </a:r>
          </a:p>
        </p:txBody>
      </p:sp>
      <p:sp>
        <p:nvSpPr>
          <p:cNvPr id="5" name="Rounded Rectangle 4"/>
          <p:cNvSpPr/>
          <p:nvPr/>
        </p:nvSpPr>
        <p:spPr>
          <a:xfrm>
            <a:off x="4572000" y="2133600"/>
            <a:ext cx="1600200" cy="908050"/>
          </a:xfrm>
          <a:prstGeom prst="roundRect">
            <a:avLst/>
          </a:prstGeom>
        </p:spPr>
        <p:style>
          <a:lnRef idx="2">
            <a:schemeClr val="accent2"/>
          </a:lnRef>
          <a:fillRef idx="1">
            <a:schemeClr val="lt1"/>
          </a:fillRef>
          <a:effectRef idx="0">
            <a:schemeClr val="accent2"/>
          </a:effectRef>
          <a:fontRef idx="minor">
            <a:schemeClr val="dk1"/>
          </a:fontRef>
        </p:style>
        <p:txBody>
          <a:bodyPr anchor="ctr"/>
          <a:lstStyle/>
          <a:p>
            <a:r>
              <a:rPr lang="en-AU">
                <a:solidFill>
                  <a:srgbClr val="000000"/>
                </a:solidFill>
              </a:rPr>
              <a:t>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smtClean="0">
                <a:latin typeface="Arial Narrow" pitchFamily="34" charset="0"/>
                <a:ea typeface="ＭＳ Ｐゴシック" pitchFamily="34" charset="-128"/>
              </a:rPr>
              <a:t>Objectives</a:t>
            </a:r>
            <a:endParaRPr lang="en-AU" smtClean="0">
              <a:latin typeface="Arial Narrow" pitchFamily="34" charset="0"/>
              <a:ea typeface="ＭＳ Ｐゴシック" pitchFamily="34" charset="-128"/>
            </a:endParaRPr>
          </a:p>
        </p:txBody>
      </p:sp>
      <p:sp>
        <p:nvSpPr>
          <p:cNvPr id="3075" name="Rectangle 3"/>
          <p:cNvSpPr>
            <a:spLocks noGrp="1" noChangeArrowheads="1"/>
          </p:cNvSpPr>
          <p:nvPr>
            <p:ph idx="1"/>
          </p:nvPr>
        </p:nvSpPr>
        <p:spPr/>
        <p:txBody>
          <a:bodyPr/>
          <a:lstStyle/>
          <a:p>
            <a:pPr eaLnBrk="1" hangingPunct="1">
              <a:lnSpc>
                <a:spcPct val="90000"/>
              </a:lnSpc>
            </a:pPr>
            <a:r>
              <a:rPr lang="en-AU" sz="2800" dirty="0" smtClean="0">
                <a:ea typeface="ＭＳ Ｐゴシック" pitchFamily="34" charset="-128"/>
              </a:rPr>
              <a:t>Upon successful completion of this module, you should be able to</a:t>
            </a:r>
          </a:p>
          <a:p>
            <a:pPr lvl="1" eaLnBrk="1" hangingPunct="1">
              <a:lnSpc>
                <a:spcPct val="90000"/>
              </a:lnSpc>
            </a:pPr>
            <a:r>
              <a:rPr lang="en-AU" sz="2400" dirty="0" smtClean="0">
                <a:ea typeface="ＭＳ Ｐゴシック" pitchFamily="34" charset="-128"/>
              </a:rPr>
              <a:t>Use Entity-Relationship (ER) modelling to support database design </a:t>
            </a:r>
          </a:p>
          <a:p>
            <a:pPr lvl="1" eaLnBrk="1" hangingPunct="1">
              <a:lnSpc>
                <a:spcPct val="90000"/>
              </a:lnSpc>
            </a:pPr>
            <a:r>
              <a:rPr lang="en-AU" sz="2400" dirty="0" smtClean="0">
                <a:ea typeface="ＭＳ Ｐゴシック" pitchFamily="34" charset="-128"/>
              </a:rPr>
              <a:t>Identify entities and attributes</a:t>
            </a:r>
          </a:p>
          <a:p>
            <a:pPr lvl="1" eaLnBrk="1" hangingPunct="1">
              <a:lnSpc>
                <a:spcPct val="90000"/>
              </a:lnSpc>
            </a:pPr>
            <a:r>
              <a:rPr lang="en-AU" sz="2400" dirty="0" smtClean="0">
                <a:ea typeface="ＭＳ Ｐゴシック" pitchFamily="34" charset="-128"/>
              </a:rPr>
              <a:t>Determine relationships between entities </a:t>
            </a:r>
            <a:endParaRPr lang="en-AU" sz="2400" i="1" dirty="0" smtClean="0">
              <a:ea typeface="ＭＳ Ｐゴシック" pitchFamily="34" charset="-128"/>
            </a:endParaRPr>
          </a:p>
          <a:p>
            <a:pPr lvl="1" eaLnBrk="1" hangingPunct="1">
              <a:lnSpc>
                <a:spcPct val="90000"/>
              </a:lnSpc>
            </a:pPr>
            <a:r>
              <a:rPr lang="en-US" sz="2400" dirty="0" smtClean="0">
                <a:ea typeface="ＭＳ Ｐゴシック" pitchFamily="34" charset="-128"/>
              </a:rPr>
              <a:t>Build logical and physical ER models from requirement specifications </a:t>
            </a:r>
          </a:p>
          <a:p>
            <a:pPr lvl="1" eaLnBrk="1" hangingPunct="1">
              <a:lnSpc>
                <a:spcPct val="90000"/>
              </a:lnSpc>
            </a:pPr>
            <a:r>
              <a:rPr lang="en-US" sz="2400" dirty="0" smtClean="0">
                <a:ea typeface="ＭＳ Ｐゴシック" pitchFamily="34" charset="-128"/>
              </a:rPr>
              <a:t>Develop physical ER models from </a:t>
            </a:r>
            <a:r>
              <a:rPr lang="en-AU" sz="2400" dirty="0" smtClean="0">
                <a:ea typeface="ＭＳ Ｐゴシック" pitchFamily="34" charset="-128"/>
              </a:rPr>
              <a:t>normalisation</a:t>
            </a:r>
            <a:r>
              <a:rPr lang="en-US" sz="2400" dirty="0" smtClean="0">
                <a:ea typeface="ＭＳ Ｐゴシック" pitchFamily="34" charset="-128"/>
              </a:rPr>
              <a:t> results</a:t>
            </a:r>
            <a:endParaRPr lang="en-AU" sz="2400" dirty="0" smtClean="0">
              <a:ea typeface="ＭＳ Ｐゴシック" pitchFamily="34" charset="-128"/>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AU" smtClean="0">
                <a:latin typeface="Arial Narrow" pitchFamily="34" charset="0"/>
                <a:ea typeface="ＭＳ Ｐゴシック" pitchFamily="34" charset="-128"/>
              </a:rPr>
              <a:t>One-to-Many </a:t>
            </a:r>
            <a:r>
              <a:rPr lang="en-AU" smtClean="0">
                <a:latin typeface="Arial Narrow" pitchFamily="34" charset="0"/>
                <a:ea typeface="ＭＳ Ｐゴシック" pitchFamily="34" charset="-128"/>
                <a:cs typeface="Times New Roman" pitchFamily="18" charset="0"/>
              </a:rPr>
              <a:t>Relationship</a:t>
            </a:r>
            <a:endParaRPr lang="en-AU" smtClean="0">
              <a:latin typeface="Arial Narrow" pitchFamily="34" charset="0"/>
              <a:ea typeface="ＭＳ Ｐゴシック" pitchFamily="34" charset="-128"/>
            </a:endParaRPr>
          </a:p>
        </p:txBody>
      </p:sp>
      <p:sp>
        <p:nvSpPr>
          <p:cNvPr id="20483" name="Content Placeholder 2"/>
          <p:cNvSpPr>
            <a:spLocks noGrp="1"/>
          </p:cNvSpPr>
          <p:nvPr>
            <p:ph idx="1"/>
          </p:nvPr>
        </p:nvSpPr>
        <p:spPr/>
        <p:txBody>
          <a:bodyPr/>
          <a:lstStyle/>
          <a:p>
            <a:pPr eaLnBrk="1" hangingPunct="1">
              <a:lnSpc>
                <a:spcPct val="80000"/>
              </a:lnSpc>
            </a:pPr>
            <a:r>
              <a:rPr lang="en-AU" dirty="0" smtClean="0">
                <a:ea typeface="ＭＳ Ｐゴシック" pitchFamily="34" charset="-128"/>
                <a:cs typeface="Times New Roman" pitchFamily="18" charset="0"/>
              </a:rPr>
              <a:t>Signifies that </a:t>
            </a:r>
            <a:r>
              <a:rPr lang="en-AU" b="1" dirty="0" smtClean="0">
                <a:ea typeface="ＭＳ Ｐゴシック" pitchFamily="34" charset="-128"/>
                <a:cs typeface="Times New Roman" pitchFamily="18" charset="0"/>
              </a:rPr>
              <a:t>for each instance of entity A there is one or more related instances of entity B</a:t>
            </a:r>
            <a:endParaRPr lang="en-US" dirty="0" smtClean="0">
              <a:solidFill>
                <a:srgbClr val="000000"/>
              </a:solidFill>
              <a:ea typeface="ＭＳ Ｐゴシック" pitchFamily="34" charset="-128"/>
              <a:cs typeface="Times New Roman" pitchFamily="18" charset="0"/>
            </a:endParaRPr>
          </a:p>
          <a:p>
            <a:pPr eaLnBrk="1" hangingPunct="1">
              <a:lnSpc>
                <a:spcPct val="80000"/>
              </a:lnSpc>
            </a:pPr>
            <a:endParaRPr lang="en-US" dirty="0" smtClean="0">
              <a:solidFill>
                <a:srgbClr val="000000"/>
              </a:solidFill>
              <a:ea typeface="ＭＳ Ｐゴシック" pitchFamily="34" charset="-128"/>
              <a:cs typeface="Times New Roman" pitchFamily="18" charset="0"/>
            </a:endParaRPr>
          </a:p>
          <a:p>
            <a:pPr eaLnBrk="1" hangingPunct="1">
              <a:lnSpc>
                <a:spcPct val="80000"/>
              </a:lnSpc>
            </a:pPr>
            <a:endParaRPr lang="en-US" dirty="0" smtClean="0">
              <a:solidFill>
                <a:srgbClr val="000000"/>
              </a:solidFill>
              <a:ea typeface="ＭＳ Ｐゴシック" pitchFamily="34" charset="-128"/>
              <a:cs typeface="Times New Roman" pitchFamily="18" charset="0"/>
            </a:endParaRPr>
          </a:p>
          <a:p>
            <a:pPr eaLnBrk="1" hangingPunct="1">
              <a:lnSpc>
                <a:spcPct val="80000"/>
              </a:lnSpc>
            </a:pPr>
            <a:endParaRPr lang="en-US" dirty="0" smtClean="0">
              <a:solidFill>
                <a:srgbClr val="000000"/>
              </a:solidFill>
              <a:ea typeface="ＭＳ Ｐゴシック" pitchFamily="34" charset="-128"/>
              <a:cs typeface="Times New Roman" pitchFamily="18" charset="0"/>
            </a:endParaRPr>
          </a:p>
          <a:p>
            <a:pPr eaLnBrk="1" hangingPunct="1">
              <a:lnSpc>
                <a:spcPct val="80000"/>
              </a:lnSpc>
            </a:pPr>
            <a:endParaRPr lang="en-US" dirty="0" smtClean="0">
              <a:solidFill>
                <a:srgbClr val="000000"/>
              </a:solidFill>
              <a:ea typeface="ＭＳ Ｐゴシック" pitchFamily="34" charset="-128"/>
              <a:cs typeface="Times New Roman" pitchFamily="18" charset="0"/>
            </a:endParaRPr>
          </a:p>
          <a:p>
            <a:pPr lvl="2" eaLnBrk="1" hangingPunct="1">
              <a:lnSpc>
                <a:spcPct val="80000"/>
              </a:lnSpc>
            </a:pPr>
            <a:endParaRPr lang="en-US" dirty="0" smtClean="0">
              <a:solidFill>
                <a:srgbClr val="000000"/>
              </a:solidFill>
              <a:ea typeface="ＭＳ Ｐゴシック" pitchFamily="34" charset="-128"/>
              <a:cs typeface="Times New Roman" pitchFamily="18" charset="0"/>
            </a:endParaRPr>
          </a:p>
          <a:p>
            <a:pPr eaLnBrk="1" hangingPunct="1">
              <a:lnSpc>
                <a:spcPct val="80000"/>
              </a:lnSpc>
            </a:pPr>
            <a:r>
              <a:rPr lang="en-US" dirty="0" smtClean="0">
                <a:solidFill>
                  <a:srgbClr val="000000"/>
                </a:solidFill>
                <a:ea typeface="ＭＳ Ｐゴシック" pitchFamily="34" charset="-128"/>
                <a:cs typeface="Times New Roman" pitchFamily="18" charset="0"/>
              </a:rPr>
              <a:t>Shown via a straight line with a </a:t>
            </a:r>
            <a:r>
              <a:rPr lang="en-US" i="1" dirty="0" smtClean="0">
                <a:solidFill>
                  <a:srgbClr val="000000"/>
                </a:solidFill>
                <a:ea typeface="ＭＳ Ｐゴシック" pitchFamily="34" charset="-128"/>
                <a:cs typeface="Times New Roman" pitchFamily="18" charset="0"/>
              </a:rPr>
              <a:t>crow’s foot </a:t>
            </a:r>
            <a:r>
              <a:rPr lang="en-US" dirty="0" smtClean="0">
                <a:solidFill>
                  <a:srgbClr val="000000"/>
                </a:solidFill>
                <a:ea typeface="ＭＳ Ｐゴシック" pitchFamily="34" charset="-128"/>
                <a:cs typeface="Times New Roman" pitchFamily="18" charset="0"/>
              </a:rPr>
              <a:t>on the </a:t>
            </a:r>
            <a:r>
              <a:rPr lang="en-US" i="1" dirty="0" smtClean="0">
                <a:solidFill>
                  <a:srgbClr val="000000"/>
                </a:solidFill>
                <a:ea typeface="ＭＳ Ｐゴシック" pitchFamily="34" charset="-128"/>
                <a:cs typeface="Times New Roman" pitchFamily="18" charset="0"/>
              </a:rPr>
              <a:t>many</a:t>
            </a:r>
            <a:r>
              <a:rPr lang="en-US" dirty="0" smtClean="0">
                <a:solidFill>
                  <a:srgbClr val="000000"/>
                </a:solidFill>
                <a:ea typeface="ＭＳ Ｐゴシック" pitchFamily="34" charset="-128"/>
                <a:cs typeface="Times New Roman" pitchFamily="18" charset="0"/>
              </a:rPr>
              <a:t> side of the relationship</a:t>
            </a:r>
          </a:p>
          <a:p>
            <a:pPr lvl="3" eaLnBrk="1" hangingPunct="1">
              <a:lnSpc>
                <a:spcPct val="80000"/>
              </a:lnSpc>
            </a:pPr>
            <a:endParaRPr lang="en-US" sz="1600" dirty="0" smtClean="0">
              <a:solidFill>
                <a:srgbClr val="000000"/>
              </a:solidFill>
              <a:ea typeface="ＭＳ Ｐゴシック" pitchFamily="34" charset="-128"/>
              <a:cs typeface="Times New Roman" pitchFamily="18" charset="0"/>
            </a:endParaRPr>
          </a:p>
          <a:p>
            <a:pPr lvl="1" eaLnBrk="1" hangingPunct="1">
              <a:lnSpc>
                <a:spcPct val="80000"/>
              </a:lnSpc>
            </a:pPr>
            <a:r>
              <a:rPr lang="en-US" dirty="0" smtClean="0">
                <a:ea typeface="ＭＳ Ｐゴシック" pitchFamily="34" charset="-128"/>
              </a:rPr>
              <a:t>Where this type of relationship exists, the </a:t>
            </a:r>
            <a:r>
              <a:rPr lang="en-US" i="1" dirty="0" smtClean="0">
                <a:ea typeface="ＭＳ Ｐゴシック" pitchFamily="34" charset="-128"/>
              </a:rPr>
              <a:t>primary key </a:t>
            </a:r>
            <a:r>
              <a:rPr lang="en-US" dirty="0" smtClean="0">
                <a:ea typeface="ＭＳ Ｐゴシック" pitchFamily="34" charset="-128"/>
              </a:rPr>
              <a:t>of the </a:t>
            </a:r>
            <a:r>
              <a:rPr lang="en-US" i="1" dirty="0" smtClean="0">
                <a:ea typeface="ＭＳ Ｐゴシック" pitchFamily="34" charset="-128"/>
              </a:rPr>
              <a:t>1-side</a:t>
            </a:r>
            <a:r>
              <a:rPr lang="en-US" dirty="0" smtClean="0">
                <a:ea typeface="ＭＳ Ｐゴシック" pitchFamily="34" charset="-128"/>
              </a:rPr>
              <a:t> entity of the relation is present as a </a:t>
            </a:r>
            <a:r>
              <a:rPr lang="en-US" i="1" dirty="0" smtClean="0">
                <a:ea typeface="ＭＳ Ｐゴシック" pitchFamily="34" charset="-128"/>
              </a:rPr>
              <a:t>foreign key </a:t>
            </a:r>
            <a:r>
              <a:rPr lang="en-US" dirty="0" smtClean="0">
                <a:ea typeface="ＭＳ Ｐゴシック" pitchFamily="34" charset="-128"/>
              </a:rPr>
              <a:t>in the </a:t>
            </a:r>
            <a:r>
              <a:rPr lang="en-US" i="1" dirty="0" smtClean="0">
                <a:ea typeface="ＭＳ Ｐゴシック" pitchFamily="34" charset="-128"/>
              </a:rPr>
              <a:t>many-side</a:t>
            </a:r>
            <a:r>
              <a:rPr lang="en-US" dirty="0" smtClean="0">
                <a:ea typeface="ＭＳ Ｐゴシック" pitchFamily="34" charset="-128"/>
              </a:rPr>
              <a:t> entity. </a:t>
            </a:r>
          </a:p>
          <a:p>
            <a:pPr lvl="1" eaLnBrk="1" hangingPunct="1">
              <a:lnSpc>
                <a:spcPct val="80000"/>
              </a:lnSpc>
            </a:pPr>
            <a:endParaRPr lang="en-US" dirty="0" smtClean="0">
              <a:ea typeface="ＭＳ Ｐゴシック" pitchFamily="34" charset="-128"/>
            </a:endParaRPr>
          </a:p>
          <a:p>
            <a:pPr lvl="1" eaLnBrk="1" hangingPunct="1">
              <a:lnSpc>
                <a:spcPct val="80000"/>
              </a:lnSpc>
            </a:pPr>
            <a:r>
              <a:rPr lang="en-US" dirty="0" smtClean="0">
                <a:ea typeface="ＭＳ Ｐゴシック" pitchFamily="34" charset="-128"/>
              </a:rPr>
              <a:t>This is the most common relationship used in database </a:t>
            </a:r>
            <a:r>
              <a:rPr lang="en-AU" dirty="0" smtClean="0">
                <a:ea typeface="ＭＳ Ｐゴシック" pitchFamily="34" charset="-128"/>
              </a:rPr>
              <a:t>modelling</a:t>
            </a:r>
            <a:r>
              <a:rPr lang="en-US" dirty="0" smtClean="0">
                <a:ea typeface="ＭＳ Ｐゴシック" pitchFamily="34" charset="-128"/>
              </a:rPr>
              <a:t> and as such will occur in almost every ER model you will create</a:t>
            </a:r>
          </a:p>
        </p:txBody>
      </p:sp>
      <p:cxnSp>
        <p:nvCxnSpPr>
          <p:cNvPr id="7" name="Straight Connector 6"/>
          <p:cNvCxnSpPr/>
          <p:nvPr/>
        </p:nvCxnSpPr>
        <p:spPr>
          <a:xfrm>
            <a:off x="2590800" y="2587625"/>
            <a:ext cx="1981200" cy="1588"/>
          </a:xfrm>
          <a:prstGeom prst="line">
            <a:avLst/>
          </a:prstGeom>
          <a:ln w="28575"/>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flipV="1">
            <a:off x="4343400" y="2438400"/>
            <a:ext cx="228600" cy="152400"/>
          </a:xfrm>
          <a:prstGeom prst="line">
            <a:avLst/>
          </a:prstGeom>
          <a:ln w="28575"/>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4343400" y="2590800"/>
            <a:ext cx="228600" cy="152400"/>
          </a:xfrm>
          <a:prstGeom prst="line">
            <a:avLst/>
          </a:prstGeom>
          <a:ln w="28575"/>
        </p:spPr>
        <p:style>
          <a:lnRef idx="1">
            <a:schemeClr val="dk1"/>
          </a:lnRef>
          <a:fillRef idx="0">
            <a:schemeClr val="dk1"/>
          </a:fillRef>
          <a:effectRef idx="0">
            <a:schemeClr val="dk1"/>
          </a:effectRef>
          <a:fontRef idx="minor">
            <a:schemeClr val="tx1"/>
          </a:fontRef>
        </p:style>
      </p:cxnSp>
      <p:sp>
        <p:nvSpPr>
          <p:cNvPr id="4" name="Rounded Rectangle 3"/>
          <p:cNvSpPr/>
          <p:nvPr/>
        </p:nvSpPr>
        <p:spPr>
          <a:xfrm>
            <a:off x="990600" y="2133600"/>
            <a:ext cx="1600200" cy="908050"/>
          </a:xfrm>
          <a:prstGeom prst="roundRect">
            <a:avLst/>
          </a:prstGeom>
        </p:spPr>
        <p:style>
          <a:lnRef idx="2">
            <a:schemeClr val="accent2"/>
          </a:lnRef>
          <a:fillRef idx="1">
            <a:schemeClr val="lt1"/>
          </a:fillRef>
          <a:effectRef idx="0">
            <a:schemeClr val="accent2"/>
          </a:effectRef>
          <a:fontRef idx="minor">
            <a:schemeClr val="dk1"/>
          </a:fontRef>
        </p:style>
        <p:txBody>
          <a:bodyPr anchor="ctr"/>
          <a:lstStyle/>
          <a:p>
            <a:r>
              <a:rPr lang="en-AU">
                <a:solidFill>
                  <a:srgbClr val="000000"/>
                </a:solidFill>
              </a:rPr>
              <a:t>A</a:t>
            </a:r>
          </a:p>
        </p:txBody>
      </p:sp>
      <p:sp>
        <p:nvSpPr>
          <p:cNvPr id="5" name="Rounded Rectangle 4"/>
          <p:cNvSpPr/>
          <p:nvPr/>
        </p:nvSpPr>
        <p:spPr>
          <a:xfrm>
            <a:off x="4572000" y="2133600"/>
            <a:ext cx="1600200" cy="908050"/>
          </a:xfrm>
          <a:prstGeom prst="roundRect">
            <a:avLst/>
          </a:prstGeom>
        </p:spPr>
        <p:style>
          <a:lnRef idx="2">
            <a:schemeClr val="accent2"/>
          </a:lnRef>
          <a:fillRef idx="1">
            <a:schemeClr val="lt1"/>
          </a:fillRef>
          <a:effectRef idx="0">
            <a:schemeClr val="accent2"/>
          </a:effectRef>
          <a:fontRef idx="minor">
            <a:schemeClr val="dk1"/>
          </a:fontRef>
        </p:style>
        <p:txBody>
          <a:bodyPr anchor="ctr"/>
          <a:lstStyle/>
          <a:p>
            <a:r>
              <a:rPr lang="en-AU" dirty="0">
                <a:solidFill>
                  <a:srgbClr val="000000"/>
                </a:solidFill>
              </a:rPr>
              <a:t>B</a:t>
            </a:r>
          </a:p>
        </p:txBody>
      </p:sp>
      <p:pic>
        <p:nvPicPr>
          <p:cNvPr id="76805" name="Picture 5"/>
          <p:cNvPicPr>
            <a:picLocks noChangeAspect="1" noChangeArrowheads="1"/>
          </p:cNvPicPr>
          <p:nvPr/>
        </p:nvPicPr>
        <p:blipFill>
          <a:blip r:embed="rId3" cstate="print"/>
          <a:srcRect/>
          <a:stretch>
            <a:fillRect/>
          </a:stretch>
        </p:blipFill>
        <p:spPr bwMode="auto">
          <a:xfrm>
            <a:off x="7086600" y="1371600"/>
            <a:ext cx="1943100" cy="1989138"/>
          </a:xfrm>
          <a:prstGeom prst="rect">
            <a:avLst/>
          </a:prstGeom>
          <a:noFill/>
          <a:ln w="28575" algn="ctr">
            <a:solidFill>
              <a:schemeClr val="tx1"/>
            </a:solidFill>
            <a:miter lim="800000"/>
            <a:headEnd/>
            <a:tailEnd/>
          </a:ln>
        </p:spPr>
      </p:pic>
      <p:grpSp>
        <p:nvGrpSpPr>
          <p:cNvPr id="6" name="Group 22"/>
          <p:cNvGrpSpPr>
            <a:grpSpLocks/>
          </p:cNvGrpSpPr>
          <p:nvPr/>
        </p:nvGrpSpPr>
        <p:grpSpPr bwMode="auto">
          <a:xfrm rot="6080539">
            <a:off x="7648583" y="3034506"/>
            <a:ext cx="412750" cy="157163"/>
            <a:chOff x="8001000" y="2819400"/>
            <a:chExt cx="685800" cy="304800"/>
          </a:xfrm>
        </p:grpSpPr>
        <p:cxnSp>
          <p:nvCxnSpPr>
            <p:cNvPr id="14" name="Straight Connector 13"/>
            <p:cNvCxnSpPr/>
            <p:nvPr/>
          </p:nvCxnSpPr>
          <p:spPr>
            <a:xfrm flipV="1">
              <a:off x="8001000" y="2970261"/>
              <a:ext cx="685800" cy="3078"/>
            </a:xfrm>
            <a:prstGeom prst="line">
              <a:avLst/>
            </a:prstGeom>
            <a:ln w="38100"/>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flipV="1">
              <a:off x="8456733" y="2817999"/>
              <a:ext cx="229478" cy="153939"/>
            </a:xfrm>
            <a:prstGeom prst="line">
              <a:avLst/>
            </a:prstGeom>
            <a:ln w="38100"/>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a:off x="8456549" y="2975016"/>
              <a:ext cx="229478" cy="150859"/>
            </a:xfrm>
            <a:prstGeom prst="line">
              <a:avLst/>
            </a:prstGeom>
            <a:ln w="38100"/>
          </p:spPr>
          <p:style>
            <a:lnRef idx="1">
              <a:schemeClr val="dk1"/>
            </a:lnRef>
            <a:fillRef idx="0">
              <a:schemeClr val="dk1"/>
            </a:fillRef>
            <a:effectRef idx="0">
              <a:schemeClr val="dk1"/>
            </a:effectRef>
            <a:fontRef idx="minor">
              <a:schemeClr val="tx1"/>
            </a:fontRef>
          </p:style>
        </p:cxnSp>
      </p:grpSp>
      <p:grpSp>
        <p:nvGrpSpPr>
          <p:cNvPr id="9" name="Group 23"/>
          <p:cNvGrpSpPr>
            <a:grpSpLocks/>
          </p:cNvGrpSpPr>
          <p:nvPr/>
        </p:nvGrpSpPr>
        <p:grpSpPr bwMode="auto">
          <a:xfrm rot="4389927">
            <a:off x="8146264" y="3016250"/>
            <a:ext cx="368300" cy="155575"/>
            <a:chOff x="8001000" y="2819400"/>
            <a:chExt cx="685800" cy="304800"/>
          </a:xfrm>
        </p:grpSpPr>
        <p:cxnSp>
          <p:nvCxnSpPr>
            <p:cNvPr id="25" name="Straight Connector 24"/>
            <p:cNvCxnSpPr/>
            <p:nvPr/>
          </p:nvCxnSpPr>
          <p:spPr>
            <a:xfrm flipV="1">
              <a:off x="8000573" y="2971734"/>
              <a:ext cx="685800" cy="3111"/>
            </a:xfrm>
            <a:prstGeom prst="line">
              <a:avLst/>
            </a:prstGeom>
            <a:ln w="38100"/>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flipV="1">
              <a:off x="8456342" y="2823028"/>
              <a:ext cx="227614" cy="152399"/>
            </a:xfrm>
            <a:prstGeom prst="line">
              <a:avLst/>
            </a:prstGeom>
            <a:ln w="38100"/>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a:off x="8455717" y="2975553"/>
              <a:ext cx="227614" cy="152401"/>
            </a:xfrm>
            <a:prstGeom prst="line">
              <a:avLst/>
            </a:prstGeom>
            <a:ln w="38100"/>
          </p:spPr>
          <p:style>
            <a:lnRef idx="1">
              <a:schemeClr val="dk1"/>
            </a:lnRef>
            <a:fillRef idx="0">
              <a:schemeClr val="dk1"/>
            </a:fillRef>
            <a:effectRef idx="0">
              <a:schemeClr val="dk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3">
                                            <p:txEl>
                                              <p:pRg st="10" end="1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680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AU" smtClean="0">
                <a:latin typeface="Arial Narrow" pitchFamily="34" charset="0"/>
                <a:ea typeface="ＭＳ Ｐゴシック" pitchFamily="34" charset="-128"/>
              </a:rPr>
              <a:t>Many-to-Many </a:t>
            </a:r>
            <a:r>
              <a:rPr lang="en-AU" smtClean="0">
                <a:latin typeface="Arial Narrow" pitchFamily="34" charset="0"/>
                <a:ea typeface="ＭＳ Ｐゴシック" pitchFamily="34" charset="-128"/>
                <a:cs typeface="Times New Roman" pitchFamily="18" charset="0"/>
              </a:rPr>
              <a:t>Relationship</a:t>
            </a:r>
            <a:endParaRPr lang="en-AU" smtClean="0">
              <a:latin typeface="Arial Narrow" pitchFamily="34" charset="0"/>
              <a:ea typeface="ＭＳ Ｐゴシック" pitchFamily="34" charset="-128"/>
            </a:endParaRPr>
          </a:p>
        </p:txBody>
      </p:sp>
      <p:sp>
        <p:nvSpPr>
          <p:cNvPr id="21507" name="Content Placeholder 2"/>
          <p:cNvSpPr>
            <a:spLocks noGrp="1"/>
          </p:cNvSpPr>
          <p:nvPr>
            <p:ph idx="1"/>
          </p:nvPr>
        </p:nvSpPr>
        <p:spPr/>
        <p:txBody>
          <a:bodyPr/>
          <a:lstStyle/>
          <a:p>
            <a:pPr eaLnBrk="1" hangingPunct="1">
              <a:lnSpc>
                <a:spcPct val="80000"/>
              </a:lnSpc>
            </a:pPr>
            <a:r>
              <a:rPr lang="en-AU" dirty="0" smtClean="0">
                <a:ea typeface="ＭＳ Ｐゴシック" pitchFamily="34" charset="-128"/>
                <a:cs typeface="Times New Roman" pitchFamily="18" charset="0"/>
              </a:rPr>
              <a:t>Signifies that </a:t>
            </a:r>
            <a:r>
              <a:rPr lang="en-AU" b="1" dirty="0" smtClean="0">
                <a:ea typeface="ＭＳ Ｐゴシック" pitchFamily="34" charset="-128"/>
                <a:cs typeface="Times New Roman" pitchFamily="18" charset="0"/>
              </a:rPr>
              <a:t>for each instance of A there is one or more related instances of entity B </a:t>
            </a:r>
            <a:r>
              <a:rPr lang="en-AU" b="1" i="1" dirty="0" smtClean="0">
                <a:ea typeface="ＭＳ Ｐゴシック" pitchFamily="34" charset="-128"/>
                <a:cs typeface="Times New Roman" pitchFamily="18" charset="0"/>
              </a:rPr>
              <a:t>and vice versa</a:t>
            </a:r>
            <a:endParaRPr lang="en-US" i="1" dirty="0" smtClean="0">
              <a:solidFill>
                <a:srgbClr val="000000"/>
              </a:solidFill>
              <a:ea typeface="ＭＳ Ｐゴシック" pitchFamily="34" charset="-128"/>
              <a:cs typeface="Times New Roman" pitchFamily="18" charset="0"/>
            </a:endParaRPr>
          </a:p>
          <a:p>
            <a:pPr eaLnBrk="1" hangingPunct="1">
              <a:lnSpc>
                <a:spcPct val="80000"/>
              </a:lnSpc>
            </a:pPr>
            <a:endParaRPr lang="en-US" dirty="0" smtClean="0">
              <a:solidFill>
                <a:srgbClr val="000000"/>
              </a:solidFill>
              <a:ea typeface="ＭＳ Ｐゴシック" pitchFamily="34" charset="-128"/>
              <a:cs typeface="Times New Roman" pitchFamily="18" charset="0"/>
            </a:endParaRPr>
          </a:p>
          <a:p>
            <a:pPr eaLnBrk="1" hangingPunct="1">
              <a:lnSpc>
                <a:spcPct val="80000"/>
              </a:lnSpc>
            </a:pPr>
            <a:endParaRPr lang="en-US" dirty="0" smtClean="0">
              <a:solidFill>
                <a:srgbClr val="000000"/>
              </a:solidFill>
              <a:ea typeface="ＭＳ Ｐゴシック" pitchFamily="34" charset="-128"/>
              <a:cs typeface="Times New Roman" pitchFamily="18" charset="0"/>
            </a:endParaRPr>
          </a:p>
          <a:p>
            <a:pPr eaLnBrk="1" hangingPunct="1">
              <a:lnSpc>
                <a:spcPct val="80000"/>
              </a:lnSpc>
            </a:pPr>
            <a:endParaRPr lang="en-US" dirty="0" smtClean="0">
              <a:solidFill>
                <a:srgbClr val="000000"/>
              </a:solidFill>
              <a:ea typeface="ＭＳ Ｐゴシック" pitchFamily="34" charset="-128"/>
              <a:cs typeface="Times New Roman" pitchFamily="18" charset="0"/>
            </a:endParaRPr>
          </a:p>
          <a:p>
            <a:pPr eaLnBrk="1" hangingPunct="1">
              <a:lnSpc>
                <a:spcPct val="80000"/>
              </a:lnSpc>
            </a:pPr>
            <a:endParaRPr lang="en-US" dirty="0" smtClean="0">
              <a:solidFill>
                <a:srgbClr val="000000"/>
              </a:solidFill>
              <a:ea typeface="ＭＳ Ｐゴシック" pitchFamily="34" charset="-128"/>
              <a:cs typeface="Times New Roman" pitchFamily="18" charset="0"/>
            </a:endParaRPr>
          </a:p>
          <a:p>
            <a:pPr lvl="2" eaLnBrk="1" hangingPunct="1">
              <a:lnSpc>
                <a:spcPct val="80000"/>
              </a:lnSpc>
            </a:pPr>
            <a:endParaRPr lang="en-US" dirty="0" smtClean="0">
              <a:solidFill>
                <a:srgbClr val="000000"/>
              </a:solidFill>
              <a:ea typeface="ＭＳ Ｐゴシック" pitchFamily="34" charset="-128"/>
              <a:cs typeface="Times New Roman" pitchFamily="18" charset="0"/>
            </a:endParaRPr>
          </a:p>
          <a:p>
            <a:pPr eaLnBrk="1" hangingPunct="1">
              <a:lnSpc>
                <a:spcPct val="80000"/>
              </a:lnSpc>
            </a:pPr>
            <a:r>
              <a:rPr lang="en-US" dirty="0" smtClean="0">
                <a:solidFill>
                  <a:srgbClr val="000000"/>
                </a:solidFill>
                <a:ea typeface="ＭＳ Ｐゴシック" pitchFamily="34" charset="-128"/>
                <a:cs typeface="Times New Roman" pitchFamily="18" charset="0"/>
              </a:rPr>
              <a:t>Shown via a line with </a:t>
            </a:r>
            <a:r>
              <a:rPr lang="en-US" i="1" dirty="0" smtClean="0">
                <a:solidFill>
                  <a:srgbClr val="000000"/>
                </a:solidFill>
                <a:ea typeface="ＭＳ Ｐゴシック" pitchFamily="34" charset="-128"/>
                <a:cs typeface="Times New Roman" pitchFamily="18" charset="0"/>
              </a:rPr>
              <a:t>crow’s feet </a:t>
            </a:r>
            <a:r>
              <a:rPr lang="en-US" dirty="0" smtClean="0">
                <a:solidFill>
                  <a:srgbClr val="000000"/>
                </a:solidFill>
                <a:ea typeface="ＭＳ Ｐゴシック" pitchFamily="34" charset="-128"/>
                <a:cs typeface="Times New Roman" pitchFamily="18" charset="0"/>
              </a:rPr>
              <a:t>on </a:t>
            </a:r>
            <a:r>
              <a:rPr lang="en-US" i="1" dirty="0" smtClean="0">
                <a:solidFill>
                  <a:srgbClr val="000000"/>
                </a:solidFill>
                <a:ea typeface="ＭＳ Ｐゴシック" pitchFamily="34" charset="-128"/>
                <a:cs typeface="Times New Roman" pitchFamily="18" charset="0"/>
              </a:rPr>
              <a:t>both ends</a:t>
            </a:r>
            <a:r>
              <a:rPr lang="en-US" dirty="0" smtClean="0">
                <a:solidFill>
                  <a:srgbClr val="000000"/>
                </a:solidFill>
                <a:ea typeface="ＭＳ Ｐゴシック" pitchFamily="34" charset="-128"/>
                <a:cs typeface="Times New Roman" pitchFamily="18" charset="0"/>
              </a:rPr>
              <a:t>.</a:t>
            </a:r>
          </a:p>
          <a:p>
            <a:pPr lvl="3" eaLnBrk="1" hangingPunct="1">
              <a:lnSpc>
                <a:spcPct val="80000"/>
              </a:lnSpc>
            </a:pPr>
            <a:endParaRPr lang="en-US" dirty="0" smtClean="0">
              <a:solidFill>
                <a:srgbClr val="000000"/>
              </a:solidFill>
              <a:ea typeface="ＭＳ Ｐゴシック" pitchFamily="34" charset="-128"/>
              <a:cs typeface="Times New Roman" pitchFamily="18" charset="0"/>
            </a:endParaRPr>
          </a:p>
          <a:p>
            <a:pPr lvl="1" eaLnBrk="1" hangingPunct="1">
              <a:lnSpc>
                <a:spcPct val="80000"/>
              </a:lnSpc>
            </a:pPr>
            <a:r>
              <a:rPr lang="en-US" dirty="0" smtClean="0">
                <a:ea typeface="ＭＳ Ｐゴシック" pitchFamily="34" charset="-128"/>
              </a:rPr>
              <a:t>Where this type of relationship exists, the primary keys of each entity exists as a foreign key in the other (but how?)</a:t>
            </a:r>
          </a:p>
          <a:p>
            <a:pPr lvl="1" eaLnBrk="1" hangingPunct="1">
              <a:lnSpc>
                <a:spcPct val="80000"/>
              </a:lnSpc>
            </a:pPr>
            <a:endParaRPr lang="en-US" dirty="0" smtClean="0">
              <a:ea typeface="ＭＳ Ｐゴシック" pitchFamily="34" charset="-128"/>
            </a:endParaRPr>
          </a:p>
          <a:p>
            <a:pPr lvl="1" eaLnBrk="1" hangingPunct="1">
              <a:lnSpc>
                <a:spcPct val="80000"/>
              </a:lnSpc>
            </a:pPr>
            <a:r>
              <a:rPr lang="en-US" dirty="0" smtClean="0">
                <a:ea typeface="ＭＳ Ｐゴシック" pitchFamily="34" charset="-128"/>
              </a:rPr>
              <a:t>Due to the complexity in actually implementing the logic behind this type of relationship they must be </a:t>
            </a:r>
            <a:r>
              <a:rPr lang="en-US" i="1" dirty="0" smtClean="0">
                <a:ea typeface="ＭＳ Ｐゴシック" pitchFamily="34" charset="-128"/>
              </a:rPr>
              <a:t>resolved </a:t>
            </a:r>
            <a:r>
              <a:rPr lang="en-US" dirty="0" smtClean="0">
                <a:ea typeface="ＭＳ Ｐゴシック" pitchFamily="34" charset="-128"/>
              </a:rPr>
              <a:t>in a physical ER diagram</a:t>
            </a:r>
          </a:p>
          <a:p>
            <a:pPr lvl="2" eaLnBrk="1" hangingPunct="1">
              <a:lnSpc>
                <a:spcPct val="80000"/>
              </a:lnSpc>
            </a:pPr>
            <a:r>
              <a:rPr lang="en-US" dirty="0" smtClean="0">
                <a:ea typeface="ＭＳ Ｐゴシック" pitchFamily="34" charset="-128"/>
              </a:rPr>
              <a:t>Cannot </a:t>
            </a:r>
            <a:r>
              <a:rPr lang="en-US" i="1" dirty="0" smtClean="0">
                <a:ea typeface="ＭＳ Ｐゴシック" pitchFamily="34" charset="-128"/>
              </a:rPr>
              <a:t>implement</a:t>
            </a:r>
            <a:r>
              <a:rPr lang="en-US" dirty="0" smtClean="0">
                <a:ea typeface="ＭＳ Ｐゴシック" pitchFamily="34" charset="-128"/>
              </a:rPr>
              <a:t> a M:M relationship in an actual database</a:t>
            </a:r>
            <a:endParaRPr lang="en-US" i="1" dirty="0" smtClean="0">
              <a:ea typeface="ＭＳ Ｐゴシック" pitchFamily="34" charset="-128"/>
            </a:endParaRPr>
          </a:p>
        </p:txBody>
      </p:sp>
      <p:cxnSp>
        <p:nvCxnSpPr>
          <p:cNvPr id="7" name="Straight Connector 6"/>
          <p:cNvCxnSpPr/>
          <p:nvPr/>
        </p:nvCxnSpPr>
        <p:spPr>
          <a:xfrm>
            <a:off x="2590800" y="2587625"/>
            <a:ext cx="1981200" cy="1588"/>
          </a:xfrm>
          <a:prstGeom prst="line">
            <a:avLst/>
          </a:prstGeom>
          <a:ln w="28575"/>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flipV="1">
            <a:off x="4343400" y="2438400"/>
            <a:ext cx="228600" cy="152400"/>
          </a:xfrm>
          <a:prstGeom prst="line">
            <a:avLst/>
          </a:prstGeom>
          <a:ln w="28575"/>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4343400" y="2590800"/>
            <a:ext cx="228600" cy="152400"/>
          </a:xfrm>
          <a:prstGeom prst="line">
            <a:avLst/>
          </a:prstGeom>
          <a:ln w="28575"/>
        </p:spPr>
        <p:style>
          <a:lnRef idx="1">
            <a:schemeClr val="dk1"/>
          </a:lnRef>
          <a:fillRef idx="0">
            <a:schemeClr val="dk1"/>
          </a:fillRef>
          <a:effectRef idx="0">
            <a:schemeClr val="dk1"/>
          </a:effectRef>
          <a:fontRef idx="minor">
            <a:schemeClr val="tx1"/>
          </a:fontRef>
        </p:style>
      </p:cxnSp>
      <p:sp>
        <p:nvSpPr>
          <p:cNvPr id="5" name="Rounded Rectangle 4"/>
          <p:cNvSpPr/>
          <p:nvPr/>
        </p:nvSpPr>
        <p:spPr>
          <a:xfrm>
            <a:off x="4572000" y="2133600"/>
            <a:ext cx="1600200" cy="908050"/>
          </a:xfrm>
          <a:prstGeom prst="roundRect">
            <a:avLst/>
          </a:prstGeom>
        </p:spPr>
        <p:style>
          <a:lnRef idx="2">
            <a:schemeClr val="accent2"/>
          </a:lnRef>
          <a:fillRef idx="1">
            <a:schemeClr val="lt1"/>
          </a:fillRef>
          <a:effectRef idx="0">
            <a:schemeClr val="accent2"/>
          </a:effectRef>
          <a:fontRef idx="minor">
            <a:schemeClr val="dk1"/>
          </a:fontRef>
        </p:style>
        <p:txBody>
          <a:bodyPr anchor="ctr"/>
          <a:lstStyle/>
          <a:p>
            <a:r>
              <a:rPr lang="en-AU">
                <a:solidFill>
                  <a:srgbClr val="000000"/>
                </a:solidFill>
              </a:rPr>
              <a:t>B</a:t>
            </a:r>
          </a:p>
        </p:txBody>
      </p:sp>
      <p:grpSp>
        <p:nvGrpSpPr>
          <p:cNvPr id="21512" name="Group 19"/>
          <p:cNvGrpSpPr>
            <a:grpSpLocks/>
          </p:cNvGrpSpPr>
          <p:nvPr/>
        </p:nvGrpSpPr>
        <p:grpSpPr bwMode="auto">
          <a:xfrm rot="10800000">
            <a:off x="2590800" y="2438400"/>
            <a:ext cx="228600" cy="304800"/>
            <a:chOff x="5257800" y="2590800"/>
            <a:chExt cx="228600" cy="304800"/>
          </a:xfrm>
        </p:grpSpPr>
        <p:cxnSp>
          <p:nvCxnSpPr>
            <p:cNvPr id="18" name="Straight Connector 17"/>
            <p:cNvCxnSpPr/>
            <p:nvPr/>
          </p:nvCxnSpPr>
          <p:spPr>
            <a:xfrm flipV="1">
              <a:off x="5257800" y="2590800"/>
              <a:ext cx="228600" cy="152400"/>
            </a:xfrm>
            <a:prstGeom prst="line">
              <a:avLst/>
            </a:prstGeom>
            <a:ln w="28575"/>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5257800" y="2743200"/>
              <a:ext cx="228600" cy="152400"/>
            </a:xfrm>
            <a:prstGeom prst="line">
              <a:avLst/>
            </a:prstGeom>
            <a:ln w="28575"/>
          </p:spPr>
          <p:style>
            <a:lnRef idx="1">
              <a:schemeClr val="dk1"/>
            </a:lnRef>
            <a:fillRef idx="0">
              <a:schemeClr val="dk1"/>
            </a:fillRef>
            <a:effectRef idx="0">
              <a:schemeClr val="dk1"/>
            </a:effectRef>
            <a:fontRef idx="minor">
              <a:schemeClr val="tx1"/>
            </a:fontRef>
          </p:style>
        </p:cxnSp>
      </p:grpSp>
      <p:sp>
        <p:nvSpPr>
          <p:cNvPr id="4" name="Rounded Rectangle 3"/>
          <p:cNvSpPr/>
          <p:nvPr/>
        </p:nvSpPr>
        <p:spPr>
          <a:xfrm>
            <a:off x="990600" y="2133600"/>
            <a:ext cx="1600200" cy="908050"/>
          </a:xfrm>
          <a:prstGeom prst="roundRect">
            <a:avLst/>
          </a:prstGeom>
        </p:spPr>
        <p:style>
          <a:lnRef idx="2">
            <a:schemeClr val="accent2"/>
          </a:lnRef>
          <a:fillRef idx="1">
            <a:schemeClr val="lt1"/>
          </a:fillRef>
          <a:effectRef idx="0">
            <a:schemeClr val="accent2"/>
          </a:effectRef>
          <a:fontRef idx="minor">
            <a:schemeClr val="dk1"/>
          </a:fontRef>
        </p:style>
        <p:txBody>
          <a:bodyPr anchor="ctr"/>
          <a:lstStyle/>
          <a:p>
            <a:r>
              <a:rPr lang="en-AU">
                <a:solidFill>
                  <a:srgbClr val="000000"/>
                </a:solidFill>
              </a:rPr>
              <a: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7">
                                            <p:txEl>
                                              <p:pRg st="10" end="1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Content Placeholder 2"/>
          <p:cNvSpPr txBox="1">
            <a:spLocks/>
          </p:cNvSpPr>
          <p:nvPr/>
        </p:nvSpPr>
        <p:spPr bwMode="auto">
          <a:xfrm>
            <a:off x="285750" y="1000125"/>
            <a:ext cx="8572500" cy="904875"/>
          </a:xfrm>
          <a:prstGeom prst="rect">
            <a:avLst/>
          </a:prstGeom>
          <a:noFill/>
          <a:ln w="9525">
            <a:noFill/>
            <a:miter lim="800000"/>
            <a:headEnd/>
            <a:tailEnd/>
          </a:ln>
        </p:spPr>
        <p:txBody>
          <a:bodyPr/>
          <a:lstStyle/>
          <a:p>
            <a:pPr marL="342900" indent="-342900" algn="l">
              <a:lnSpc>
                <a:spcPct val="80000"/>
              </a:lnSpc>
              <a:spcBef>
                <a:spcPct val="20000"/>
              </a:spcBef>
              <a:buClr>
                <a:srgbClr val="2D2D8A"/>
              </a:buClr>
              <a:buFontTx/>
              <a:buChar char="•"/>
            </a:pPr>
            <a:r>
              <a:rPr lang="en-AU" dirty="0">
                <a:ea typeface="ＭＳ Ｐゴシック" pitchFamily="34" charset="-128"/>
                <a:cs typeface="Times New Roman" pitchFamily="18" charset="0"/>
              </a:rPr>
              <a:t>A many to many relationship exists between the entities of student and unit – many students in one unit, one unit has many students.  This cannot be managed with PK/FKs…</a:t>
            </a:r>
          </a:p>
          <a:p>
            <a:pPr marL="342900" indent="-342900" algn="l">
              <a:lnSpc>
                <a:spcPct val="80000"/>
              </a:lnSpc>
              <a:spcBef>
                <a:spcPct val="20000"/>
              </a:spcBef>
              <a:buClr>
                <a:srgbClr val="2D2D8A"/>
              </a:buClr>
              <a:buFontTx/>
              <a:buChar char="•"/>
            </a:pPr>
            <a:endParaRPr lang="en-AU" dirty="0">
              <a:ea typeface="ＭＳ Ｐゴシック" pitchFamily="34" charset="-128"/>
              <a:cs typeface="Times New Roman" pitchFamily="18" charset="0"/>
            </a:endParaRPr>
          </a:p>
          <a:p>
            <a:pPr marL="342900" indent="-342900" algn="l">
              <a:lnSpc>
                <a:spcPct val="80000"/>
              </a:lnSpc>
              <a:spcBef>
                <a:spcPct val="20000"/>
              </a:spcBef>
              <a:buClr>
                <a:srgbClr val="2D2D8A"/>
              </a:buClr>
              <a:buFontTx/>
              <a:buChar char="•"/>
            </a:pPr>
            <a:endParaRPr lang="en-AU" dirty="0">
              <a:ea typeface="ＭＳ Ｐゴシック" pitchFamily="34" charset="-128"/>
              <a:cs typeface="Times New Roman" pitchFamily="18" charset="0"/>
            </a:endParaRPr>
          </a:p>
          <a:p>
            <a:pPr marL="342900" indent="-342900" algn="l">
              <a:lnSpc>
                <a:spcPct val="80000"/>
              </a:lnSpc>
              <a:spcBef>
                <a:spcPct val="20000"/>
              </a:spcBef>
              <a:buClr>
                <a:srgbClr val="2D2D8A"/>
              </a:buClr>
              <a:buFontTx/>
              <a:buChar char="•"/>
            </a:pPr>
            <a:endParaRPr lang="en-AU" dirty="0">
              <a:ea typeface="ＭＳ Ｐゴシック" pitchFamily="34" charset="-128"/>
              <a:cs typeface="Times New Roman" pitchFamily="18" charset="0"/>
            </a:endParaRPr>
          </a:p>
          <a:p>
            <a:pPr marL="342900" indent="-342900" algn="l">
              <a:lnSpc>
                <a:spcPct val="80000"/>
              </a:lnSpc>
              <a:spcBef>
                <a:spcPct val="20000"/>
              </a:spcBef>
              <a:buClr>
                <a:srgbClr val="2D2D8A"/>
              </a:buClr>
              <a:buFontTx/>
              <a:buChar char="•"/>
            </a:pPr>
            <a:endParaRPr lang="en-AU" dirty="0">
              <a:ea typeface="ＭＳ Ｐゴシック" pitchFamily="34" charset="-128"/>
              <a:cs typeface="Times New Roman" pitchFamily="18" charset="0"/>
            </a:endParaRPr>
          </a:p>
          <a:p>
            <a:pPr marL="342900" indent="-342900" algn="l">
              <a:lnSpc>
                <a:spcPct val="80000"/>
              </a:lnSpc>
              <a:spcBef>
                <a:spcPct val="20000"/>
              </a:spcBef>
              <a:buClr>
                <a:srgbClr val="2D2D8A"/>
              </a:buClr>
              <a:buFontTx/>
              <a:buChar char="•"/>
            </a:pPr>
            <a:endParaRPr lang="en-AU" dirty="0">
              <a:ea typeface="ＭＳ Ｐゴシック" pitchFamily="34" charset="-128"/>
              <a:cs typeface="Times New Roman" pitchFamily="18" charset="0"/>
            </a:endParaRPr>
          </a:p>
          <a:p>
            <a:pPr marL="342900" indent="-342900" algn="l">
              <a:lnSpc>
                <a:spcPct val="80000"/>
              </a:lnSpc>
              <a:spcBef>
                <a:spcPct val="20000"/>
              </a:spcBef>
              <a:buClr>
                <a:srgbClr val="2D2D8A"/>
              </a:buClr>
              <a:buFontTx/>
              <a:buChar char="•"/>
            </a:pPr>
            <a:r>
              <a:rPr lang="en-AU" dirty="0">
                <a:ea typeface="ＭＳ Ｐゴシック" pitchFamily="34" charset="-128"/>
                <a:cs typeface="Times New Roman" pitchFamily="18" charset="0"/>
              </a:rPr>
              <a:t>The relationship must be </a:t>
            </a:r>
            <a:r>
              <a:rPr lang="en-AU" i="1" dirty="0">
                <a:ea typeface="ＭＳ Ｐゴシック" pitchFamily="34" charset="-128"/>
                <a:cs typeface="Times New Roman" pitchFamily="18" charset="0"/>
              </a:rPr>
              <a:t>resolved</a:t>
            </a:r>
            <a:r>
              <a:rPr lang="en-AU" dirty="0">
                <a:ea typeface="ＭＳ Ｐゴシック" pitchFamily="34" charset="-128"/>
                <a:cs typeface="Times New Roman" pitchFamily="18" charset="0"/>
              </a:rPr>
              <a:t>, by introducing a new entity between them, hence forming two 1:M relationships</a:t>
            </a:r>
          </a:p>
        </p:txBody>
      </p:sp>
      <p:sp>
        <p:nvSpPr>
          <p:cNvPr id="22530" name="Title 1"/>
          <p:cNvSpPr>
            <a:spLocks noGrp="1"/>
          </p:cNvSpPr>
          <p:nvPr>
            <p:ph type="title"/>
          </p:nvPr>
        </p:nvSpPr>
        <p:spPr/>
        <p:txBody>
          <a:bodyPr/>
          <a:lstStyle/>
          <a:p>
            <a:pPr eaLnBrk="1" hangingPunct="1"/>
            <a:r>
              <a:rPr lang="en-AU" smtClean="0">
                <a:latin typeface="Arial Narrow" pitchFamily="34" charset="0"/>
                <a:ea typeface="ＭＳ Ｐゴシック" pitchFamily="34" charset="-128"/>
              </a:rPr>
              <a:t>Resolving a M:M Relationship </a:t>
            </a:r>
            <a:endParaRPr lang="en-US" smtClean="0">
              <a:latin typeface="Arial Narrow" pitchFamily="34" charset="0"/>
              <a:ea typeface="ＭＳ Ｐゴシック" pitchFamily="34" charset="-128"/>
            </a:endParaRPr>
          </a:p>
        </p:txBody>
      </p:sp>
      <p:graphicFrame>
        <p:nvGraphicFramePr>
          <p:cNvPr id="31" name="Table 30"/>
          <p:cNvGraphicFramePr>
            <a:graphicFrameLocks noGrp="1"/>
          </p:cNvGraphicFramePr>
          <p:nvPr>
            <p:extLst>
              <p:ext uri="{D42A27DB-BD31-4B8C-83A1-F6EECF244321}">
                <p14:modId xmlns:p14="http://schemas.microsoft.com/office/powerpoint/2010/main" val="513748097"/>
              </p:ext>
            </p:extLst>
          </p:nvPr>
        </p:nvGraphicFramePr>
        <p:xfrm>
          <a:off x="495300" y="2103120"/>
          <a:ext cx="3162300" cy="1524000"/>
        </p:xfrm>
        <a:graphic>
          <a:graphicData uri="http://schemas.openxmlformats.org/drawingml/2006/table">
            <a:tbl>
              <a:tblPr firstRow="1" bandRow="1">
                <a:tableStyleId>{5C22544A-7EE6-4342-B048-85BDC9FD1C3A}</a:tableStyleId>
              </a:tblPr>
              <a:tblGrid>
                <a:gridCol w="1257300"/>
                <a:gridCol w="1905000"/>
              </a:tblGrid>
              <a:tr h="229568">
                <a:tc>
                  <a:txBody>
                    <a:bodyPr/>
                    <a:lstStyle/>
                    <a:p>
                      <a:pPr algn="ctr"/>
                      <a:r>
                        <a:rPr lang="en-US" sz="1400" b="1" u="sng" dirty="0" err="1" smtClean="0"/>
                        <a:t>StudentNum</a:t>
                      </a:r>
                      <a:endParaRPr lang="en-US" sz="1400" b="1" u="sng"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1">
                        <a:lumMod val="50000"/>
                      </a:schemeClr>
                    </a:solidFill>
                  </a:tcPr>
                </a:tc>
                <a:tc>
                  <a:txBody>
                    <a:bodyPr/>
                    <a:lstStyle/>
                    <a:p>
                      <a:pPr algn="ctr"/>
                      <a:r>
                        <a:rPr lang="en-US" sz="1400" b="1" dirty="0" smtClean="0"/>
                        <a:t>Student Name</a:t>
                      </a:r>
                      <a:endParaRPr lang="en-US" sz="14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1">
                        <a:lumMod val="50000"/>
                      </a:schemeClr>
                    </a:solidFill>
                  </a:tcPr>
                </a:tc>
              </a:tr>
              <a:tr h="194975">
                <a:tc>
                  <a:txBody>
                    <a:bodyPr/>
                    <a:lstStyle/>
                    <a:p>
                      <a:pPr algn="ctr"/>
                      <a:r>
                        <a:rPr lang="en-US" sz="1400" b="1" dirty="0" smtClean="0"/>
                        <a:t>0972343</a:t>
                      </a:r>
                      <a:endParaRPr lang="en-US" sz="1400" b="1" dirty="0"/>
                    </a:p>
                  </a:txBody>
                  <a:tcPr anchor="ctr">
                    <a:lnL w="12700" cap="flat" cmpd="sng" algn="ctr">
                      <a:solidFill>
                        <a:schemeClr val="tx1"/>
                      </a:solidFill>
                      <a:prstDash val="solid"/>
                      <a:round/>
                      <a:headEnd type="none" w="med" len="med"/>
                      <a:tailEnd type="none" w="med" len="med"/>
                    </a:lnL>
                  </a:tcPr>
                </a:tc>
                <a:tc>
                  <a:txBody>
                    <a:bodyPr/>
                    <a:lstStyle/>
                    <a:p>
                      <a:pPr algn="ctr"/>
                      <a:r>
                        <a:rPr lang="en-US" sz="1400" b="1" dirty="0" smtClean="0"/>
                        <a:t>Eric </a:t>
                      </a:r>
                      <a:r>
                        <a:rPr lang="en-US" sz="1400" b="1" dirty="0" err="1" smtClean="0"/>
                        <a:t>Cartman</a:t>
                      </a:r>
                      <a:endParaRPr lang="en-US" sz="1400" b="1" dirty="0"/>
                    </a:p>
                  </a:txBody>
                  <a:tcPr anchor="ctr">
                    <a:lnR w="12700" cap="flat" cmpd="sng" algn="ctr">
                      <a:solidFill>
                        <a:schemeClr val="tx1"/>
                      </a:solidFill>
                      <a:prstDash val="solid"/>
                      <a:round/>
                      <a:headEnd type="none" w="med" len="med"/>
                      <a:tailEnd type="none" w="med" len="med"/>
                    </a:lnR>
                  </a:tcPr>
                </a:tc>
              </a:tr>
              <a:tr h="188686">
                <a:tc>
                  <a:txBody>
                    <a:bodyPr/>
                    <a:lstStyle/>
                    <a:p>
                      <a:pPr algn="ctr"/>
                      <a:r>
                        <a:rPr lang="en-US" sz="1400" b="1" dirty="0" smtClean="0"/>
                        <a:t>0982342</a:t>
                      </a:r>
                      <a:endParaRPr lang="en-US" sz="1400" b="1" dirty="0"/>
                    </a:p>
                  </a:txBody>
                  <a:tcPr anchor="ctr">
                    <a:lnL w="12700" cap="flat" cmpd="sng" algn="ctr">
                      <a:solidFill>
                        <a:schemeClr val="tx1"/>
                      </a:solidFill>
                      <a:prstDash val="solid"/>
                      <a:round/>
                      <a:headEnd type="none" w="med" len="med"/>
                      <a:tailEnd type="none" w="med" len="med"/>
                    </a:lnL>
                  </a:tcPr>
                </a:tc>
                <a:tc>
                  <a:txBody>
                    <a:bodyPr/>
                    <a:lstStyle/>
                    <a:p>
                      <a:pPr algn="ctr"/>
                      <a:r>
                        <a:rPr lang="en-US" sz="1400" b="1" dirty="0" smtClean="0"/>
                        <a:t>Kyle </a:t>
                      </a:r>
                      <a:r>
                        <a:rPr lang="en-US" sz="1400" b="1" dirty="0" err="1" smtClean="0"/>
                        <a:t>Broflowski</a:t>
                      </a:r>
                      <a:endParaRPr lang="en-US" sz="1400" b="1" dirty="0"/>
                    </a:p>
                  </a:txBody>
                  <a:tcPr anchor="ctr">
                    <a:lnR w="12700" cap="flat" cmpd="sng" algn="ctr">
                      <a:solidFill>
                        <a:schemeClr val="tx1"/>
                      </a:solidFill>
                      <a:prstDash val="solid"/>
                      <a:round/>
                      <a:headEnd type="none" w="med" len="med"/>
                      <a:tailEnd type="none" w="med" len="med"/>
                    </a:lnR>
                  </a:tcPr>
                </a:tc>
              </a:tr>
              <a:tr h="188686">
                <a:tc>
                  <a:txBody>
                    <a:bodyPr/>
                    <a:lstStyle/>
                    <a:p>
                      <a:pPr algn="ctr"/>
                      <a:r>
                        <a:rPr lang="en-US" sz="1400" b="1" dirty="0" smtClean="0"/>
                        <a:t>2013442</a:t>
                      </a:r>
                      <a:endParaRPr lang="en-US" sz="1400" b="1" dirty="0"/>
                    </a:p>
                  </a:txBody>
                  <a:tcPr anchor="ctr">
                    <a:lnL w="12700" cap="flat" cmpd="sng" algn="ctr">
                      <a:solidFill>
                        <a:schemeClr val="tx1"/>
                      </a:solidFill>
                      <a:prstDash val="solid"/>
                      <a:round/>
                      <a:headEnd type="none" w="med" len="med"/>
                      <a:tailEnd type="none" w="med" len="med"/>
                    </a:lnL>
                  </a:tcPr>
                </a:tc>
                <a:tc>
                  <a:txBody>
                    <a:bodyPr/>
                    <a:lstStyle/>
                    <a:p>
                      <a:pPr algn="ctr"/>
                      <a:r>
                        <a:rPr lang="en-US" sz="1400" b="1" dirty="0" smtClean="0"/>
                        <a:t>Stan Marsh</a:t>
                      </a:r>
                      <a:endParaRPr lang="en-US" sz="1400" b="1" dirty="0"/>
                    </a:p>
                  </a:txBody>
                  <a:tcPr anchor="ctr">
                    <a:lnR w="12700" cap="flat" cmpd="sng" algn="ctr">
                      <a:solidFill>
                        <a:schemeClr val="tx1"/>
                      </a:solidFill>
                      <a:prstDash val="solid"/>
                      <a:round/>
                      <a:headEnd type="none" w="med" len="med"/>
                      <a:tailEnd type="none" w="med" len="med"/>
                    </a:lnR>
                  </a:tcPr>
                </a:tc>
              </a:tr>
              <a:tr h="188686">
                <a:tc>
                  <a:txBody>
                    <a:bodyPr/>
                    <a:lstStyle/>
                    <a:p>
                      <a:pPr algn="ctr"/>
                      <a:r>
                        <a:rPr lang="en-US" sz="1400" b="1" dirty="0" smtClean="0"/>
                        <a:t>3992342</a:t>
                      </a:r>
                      <a:endParaRPr lang="en-US" sz="14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400" b="1" dirty="0" smtClean="0"/>
                        <a:t>Kenny McCormack</a:t>
                      </a:r>
                      <a:endParaRPr lang="en-US" sz="14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graphicFrame>
        <p:nvGraphicFramePr>
          <p:cNvPr id="32" name="Table 31"/>
          <p:cNvGraphicFramePr>
            <a:graphicFrameLocks noGrp="1"/>
          </p:cNvGraphicFramePr>
          <p:nvPr/>
        </p:nvGraphicFramePr>
        <p:xfrm>
          <a:off x="5105400" y="2286000"/>
          <a:ext cx="3810000" cy="1256155"/>
        </p:xfrm>
        <a:graphic>
          <a:graphicData uri="http://schemas.openxmlformats.org/drawingml/2006/table">
            <a:tbl>
              <a:tblPr firstRow="1" bandRow="1">
                <a:tableStyleId>{5C22544A-7EE6-4342-B048-85BDC9FD1C3A}</a:tableStyleId>
              </a:tblPr>
              <a:tblGrid>
                <a:gridCol w="1143000"/>
                <a:gridCol w="2667000"/>
              </a:tblGrid>
              <a:tr h="341755">
                <a:tc>
                  <a:txBody>
                    <a:bodyPr/>
                    <a:lstStyle/>
                    <a:p>
                      <a:pPr algn="ctr"/>
                      <a:r>
                        <a:rPr lang="en-US" sz="1400" b="1" u="sng" dirty="0" smtClean="0"/>
                        <a:t>Unit Code</a:t>
                      </a:r>
                      <a:endParaRPr lang="en-US" sz="1400" b="1" u="sng" dirty="0"/>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accent1">
                        <a:lumMod val="50000"/>
                      </a:schemeClr>
                    </a:solidFill>
                  </a:tcPr>
                </a:tc>
                <a:tc>
                  <a:txBody>
                    <a:bodyPr/>
                    <a:lstStyle/>
                    <a:p>
                      <a:pPr algn="ctr"/>
                      <a:r>
                        <a:rPr lang="en-US" sz="1400" b="1" dirty="0" smtClean="0"/>
                        <a:t>Unit Name</a:t>
                      </a:r>
                      <a:endParaRPr lang="en-US" sz="1400" b="1" dirty="0"/>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accent1">
                        <a:lumMod val="50000"/>
                      </a:schemeClr>
                    </a:solidFill>
                  </a:tcPr>
                </a:tc>
              </a:tr>
              <a:tr h="290257">
                <a:tc>
                  <a:txBody>
                    <a:bodyPr/>
                    <a:lstStyle/>
                    <a:p>
                      <a:pPr algn="ctr"/>
                      <a:r>
                        <a:rPr lang="en-US" sz="1400" b="1" dirty="0" smtClean="0"/>
                        <a:t>CSG1207</a:t>
                      </a:r>
                      <a:endParaRPr lang="en-US" sz="1400" b="1" dirty="0"/>
                    </a:p>
                  </a:txBody>
                  <a:tcPr anchor="ct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en-US" sz="1400" b="1" dirty="0" smtClean="0"/>
                        <a:t>Systems &amp; Database Design</a:t>
                      </a:r>
                      <a:endParaRPr lang="en-US" sz="1400" b="1" dirty="0"/>
                    </a:p>
                  </a:txBody>
                  <a:tcPr anchor="ct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tcPr>
                </a:tc>
              </a:tr>
              <a:tr h="28089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CSI2441</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Application Development</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089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CSG2431</a:t>
                      </a:r>
                    </a:p>
                  </a:txBody>
                  <a:tcPr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Interactive Web Development</a:t>
                      </a:r>
                    </a:p>
                  </a:txBody>
                  <a:tcPr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cxnSp>
        <p:nvCxnSpPr>
          <p:cNvPr id="36" name="Straight Connector 35"/>
          <p:cNvCxnSpPr/>
          <p:nvPr/>
        </p:nvCxnSpPr>
        <p:spPr>
          <a:xfrm>
            <a:off x="3657600" y="2590800"/>
            <a:ext cx="1447800" cy="152400"/>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37" name="Straight Connector 36"/>
          <p:cNvCxnSpPr/>
          <p:nvPr/>
        </p:nvCxnSpPr>
        <p:spPr>
          <a:xfrm flipV="1">
            <a:off x="3657600" y="3048000"/>
            <a:ext cx="1447800" cy="152400"/>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39" name="Straight Connector 38"/>
          <p:cNvCxnSpPr/>
          <p:nvPr/>
        </p:nvCxnSpPr>
        <p:spPr>
          <a:xfrm flipV="1">
            <a:off x="3657600" y="3352800"/>
            <a:ext cx="1447800" cy="76200"/>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41" name="Straight Connector 40"/>
          <p:cNvCxnSpPr/>
          <p:nvPr/>
        </p:nvCxnSpPr>
        <p:spPr>
          <a:xfrm>
            <a:off x="3657600" y="3200400"/>
            <a:ext cx="1447800" cy="152400"/>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42" name="Straight Connector 41"/>
          <p:cNvCxnSpPr>
            <a:stCxn id="31" idx="3"/>
          </p:cNvCxnSpPr>
          <p:nvPr/>
        </p:nvCxnSpPr>
        <p:spPr>
          <a:xfrm>
            <a:off x="3657600" y="2865120"/>
            <a:ext cx="1447800" cy="182880"/>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43" name="Straight Connector 42"/>
          <p:cNvCxnSpPr/>
          <p:nvPr/>
        </p:nvCxnSpPr>
        <p:spPr>
          <a:xfrm>
            <a:off x="3657600" y="2590800"/>
            <a:ext cx="1447800" cy="457200"/>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45" name="Straight Connector 44"/>
          <p:cNvCxnSpPr>
            <a:stCxn id="31" idx="3"/>
          </p:cNvCxnSpPr>
          <p:nvPr/>
        </p:nvCxnSpPr>
        <p:spPr>
          <a:xfrm flipV="1">
            <a:off x="3657600" y="2743200"/>
            <a:ext cx="1447800" cy="121920"/>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47" name="Straight Connector 46"/>
          <p:cNvCxnSpPr/>
          <p:nvPr/>
        </p:nvCxnSpPr>
        <p:spPr>
          <a:xfrm flipV="1">
            <a:off x="3657600" y="2743200"/>
            <a:ext cx="1447800" cy="685800"/>
          </a:xfrm>
          <a:prstGeom prst="line">
            <a:avLst/>
          </a:prstGeom>
          <a:ln w="19050"/>
        </p:spPr>
        <p:style>
          <a:lnRef idx="1">
            <a:schemeClr val="accent6"/>
          </a:lnRef>
          <a:fillRef idx="0">
            <a:schemeClr val="accent6"/>
          </a:fillRef>
          <a:effectRef idx="0">
            <a:schemeClr val="accent6"/>
          </a:effectRef>
          <a:fontRef idx="minor">
            <a:schemeClr val="tx1"/>
          </a:fontRef>
        </p:style>
      </p:cxnSp>
      <p:graphicFrame>
        <p:nvGraphicFramePr>
          <p:cNvPr id="51" name="Table 50"/>
          <p:cNvGraphicFramePr>
            <a:graphicFrameLocks noGrp="1"/>
          </p:cNvGraphicFramePr>
          <p:nvPr>
            <p:extLst>
              <p:ext uri="{D42A27DB-BD31-4B8C-83A1-F6EECF244321}">
                <p14:modId xmlns:p14="http://schemas.microsoft.com/office/powerpoint/2010/main" val="4062579301"/>
              </p:ext>
            </p:extLst>
          </p:nvPr>
        </p:nvGraphicFramePr>
        <p:xfrm>
          <a:off x="228600" y="4800600"/>
          <a:ext cx="2438400" cy="1737360"/>
        </p:xfrm>
        <a:graphic>
          <a:graphicData uri="http://schemas.openxmlformats.org/drawingml/2006/table">
            <a:tbl>
              <a:tblPr firstRow="1" bandRow="1">
                <a:tableStyleId>{5C22544A-7EE6-4342-B048-85BDC9FD1C3A}</a:tableStyleId>
              </a:tblPr>
              <a:tblGrid>
                <a:gridCol w="1143000"/>
                <a:gridCol w="1295400"/>
              </a:tblGrid>
              <a:tr h="198120">
                <a:tc>
                  <a:txBody>
                    <a:bodyPr/>
                    <a:lstStyle/>
                    <a:p>
                      <a:pPr algn="ctr"/>
                      <a:r>
                        <a:rPr lang="en-US" sz="1200" b="1" u="sng" dirty="0" err="1" smtClean="0"/>
                        <a:t>StudentNum</a:t>
                      </a:r>
                      <a:endParaRPr lang="en-US" sz="1200" b="1" u="sng"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1">
                        <a:lumMod val="50000"/>
                      </a:schemeClr>
                    </a:solidFill>
                  </a:tcPr>
                </a:tc>
                <a:tc>
                  <a:txBody>
                    <a:bodyPr/>
                    <a:lstStyle/>
                    <a:p>
                      <a:pPr algn="ctr"/>
                      <a:r>
                        <a:rPr lang="en-US" sz="1200" b="1" dirty="0" smtClean="0"/>
                        <a:t>Student Name</a:t>
                      </a:r>
                      <a:endParaRPr lang="en-US" sz="12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1">
                        <a:lumMod val="50000"/>
                      </a:schemeClr>
                    </a:solidFill>
                  </a:tcPr>
                </a:tc>
              </a:tr>
              <a:tr h="198120">
                <a:tc>
                  <a:txBody>
                    <a:bodyPr/>
                    <a:lstStyle/>
                    <a:p>
                      <a:pPr algn="ctr"/>
                      <a:r>
                        <a:rPr lang="en-US" sz="1200" b="1" dirty="0" smtClean="0"/>
                        <a:t>0972343</a:t>
                      </a:r>
                      <a:endParaRPr lang="en-US" sz="1200" b="1" dirty="0"/>
                    </a:p>
                  </a:txBody>
                  <a:tcPr anchor="ctr">
                    <a:lnL w="12700" cap="flat" cmpd="sng" algn="ctr">
                      <a:solidFill>
                        <a:schemeClr val="tx1"/>
                      </a:solidFill>
                      <a:prstDash val="solid"/>
                      <a:round/>
                      <a:headEnd type="none" w="med" len="med"/>
                      <a:tailEnd type="none" w="med" len="med"/>
                    </a:lnL>
                  </a:tcPr>
                </a:tc>
                <a:tc>
                  <a:txBody>
                    <a:bodyPr/>
                    <a:lstStyle/>
                    <a:p>
                      <a:pPr algn="ctr"/>
                      <a:r>
                        <a:rPr lang="en-US" sz="1200" b="1" dirty="0" smtClean="0"/>
                        <a:t>Eric </a:t>
                      </a:r>
                      <a:r>
                        <a:rPr lang="en-US" sz="1200" b="1" dirty="0" err="1" smtClean="0"/>
                        <a:t>Cartman</a:t>
                      </a:r>
                      <a:endParaRPr lang="en-US" sz="1200" b="1" dirty="0"/>
                    </a:p>
                  </a:txBody>
                  <a:tcPr anchor="ctr">
                    <a:lnR w="12700" cap="flat" cmpd="sng" algn="ctr">
                      <a:solidFill>
                        <a:schemeClr val="tx1"/>
                      </a:solidFill>
                      <a:prstDash val="solid"/>
                      <a:round/>
                      <a:headEnd type="none" w="med" len="med"/>
                      <a:tailEnd type="none" w="med" len="med"/>
                    </a:lnR>
                  </a:tcPr>
                </a:tc>
              </a:tr>
              <a:tr h="198120">
                <a:tc>
                  <a:txBody>
                    <a:bodyPr/>
                    <a:lstStyle/>
                    <a:p>
                      <a:pPr algn="ctr"/>
                      <a:r>
                        <a:rPr lang="en-US" sz="1200" b="1" dirty="0" smtClean="0"/>
                        <a:t>0982342</a:t>
                      </a:r>
                      <a:endParaRPr lang="en-US" sz="1200" b="1" dirty="0"/>
                    </a:p>
                  </a:txBody>
                  <a:tcPr anchor="ctr">
                    <a:lnL w="12700" cap="flat" cmpd="sng" algn="ctr">
                      <a:solidFill>
                        <a:schemeClr val="tx1"/>
                      </a:solidFill>
                      <a:prstDash val="solid"/>
                      <a:round/>
                      <a:headEnd type="none" w="med" len="med"/>
                      <a:tailEnd type="none" w="med" len="med"/>
                    </a:lnL>
                  </a:tcPr>
                </a:tc>
                <a:tc>
                  <a:txBody>
                    <a:bodyPr/>
                    <a:lstStyle/>
                    <a:p>
                      <a:pPr algn="ctr"/>
                      <a:r>
                        <a:rPr lang="en-US" sz="1200" b="1" dirty="0" smtClean="0"/>
                        <a:t>Kyle </a:t>
                      </a:r>
                      <a:r>
                        <a:rPr lang="en-US" sz="1200" b="1" dirty="0" err="1" smtClean="0"/>
                        <a:t>Broflowski</a:t>
                      </a:r>
                      <a:endParaRPr lang="en-US" sz="1200" b="1" dirty="0"/>
                    </a:p>
                  </a:txBody>
                  <a:tcPr anchor="ctr">
                    <a:lnR w="12700" cap="flat" cmpd="sng" algn="ctr">
                      <a:solidFill>
                        <a:schemeClr val="tx1"/>
                      </a:solidFill>
                      <a:prstDash val="solid"/>
                      <a:round/>
                      <a:headEnd type="none" w="med" len="med"/>
                      <a:tailEnd type="none" w="med" len="med"/>
                    </a:lnR>
                  </a:tcPr>
                </a:tc>
              </a:tr>
              <a:tr h="198120">
                <a:tc>
                  <a:txBody>
                    <a:bodyPr/>
                    <a:lstStyle/>
                    <a:p>
                      <a:pPr algn="ctr"/>
                      <a:r>
                        <a:rPr lang="en-US" sz="1200" b="1" dirty="0" smtClean="0"/>
                        <a:t>2013442</a:t>
                      </a:r>
                      <a:endParaRPr lang="en-US" sz="1200" b="1" dirty="0"/>
                    </a:p>
                  </a:txBody>
                  <a:tcPr anchor="ctr">
                    <a:lnL w="12700" cap="flat" cmpd="sng" algn="ctr">
                      <a:solidFill>
                        <a:schemeClr val="tx1"/>
                      </a:solidFill>
                      <a:prstDash val="solid"/>
                      <a:round/>
                      <a:headEnd type="none" w="med" len="med"/>
                      <a:tailEnd type="none" w="med" len="med"/>
                    </a:lnL>
                  </a:tcPr>
                </a:tc>
                <a:tc>
                  <a:txBody>
                    <a:bodyPr/>
                    <a:lstStyle/>
                    <a:p>
                      <a:pPr algn="ctr"/>
                      <a:r>
                        <a:rPr lang="en-US" sz="1200" b="1" dirty="0" smtClean="0"/>
                        <a:t>Stan Marsh</a:t>
                      </a:r>
                      <a:endParaRPr lang="en-US" sz="1200" b="1" dirty="0"/>
                    </a:p>
                  </a:txBody>
                  <a:tcPr anchor="ctr">
                    <a:lnR w="12700" cap="flat" cmpd="sng" algn="ctr">
                      <a:solidFill>
                        <a:schemeClr val="tx1"/>
                      </a:solidFill>
                      <a:prstDash val="solid"/>
                      <a:round/>
                      <a:headEnd type="none" w="med" len="med"/>
                      <a:tailEnd type="none" w="med" len="med"/>
                    </a:lnR>
                  </a:tcPr>
                </a:tc>
              </a:tr>
              <a:tr h="198120">
                <a:tc>
                  <a:txBody>
                    <a:bodyPr/>
                    <a:lstStyle/>
                    <a:p>
                      <a:pPr algn="ctr"/>
                      <a:r>
                        <a:rPr lang="en-US" sz="1200" b="1" dirty="0" smtClean="0"/>
                        <a:t>3992342</a:t>
                      </a:r>
                      <a:endParaRPr lang="en-US" sz="12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200" b="1" dirty="0" smtClean="0"/>
                        <a:t>Kenny McCormack</a:t>
                      </a:r>
                      <a:endParaRPr lang="en-US" sz="12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graphicFrame>
        <p:nvGraphicFramePr>
          <p:cNvPr id="52" name="Table 51"/>
          <p:cNvGraphicFramePr>
            <a:graphicFrameLocks noGrp="1"/>
          </p:cNvGraphicFramePr>
          <p:nvPr/>
        </p:nvGraphicFramePr>
        <p:xfrm>
          <a:off x="6477000" y="4953000"/>
          <a:ext cx="2438400" cy="1645920"/>
        </p:xfrm>
        <a:graphic>
          <a:graphicData uri="http://schemas.openxmlformats.org/drawingml/2006/table">
            <a:tbl>
              <a:tblPr firstRow="1" bandRow="1">
                <a:tableStyleId>{5C22544A-7EE6-4342-B048-85BDC9FD1C3A}</a:tableStyleId>
              </a:tblPr>
              <a:tblGrid>
                <a:gridCol w="914400"/>
                <a:gridCol w="1524000"/>
              </a:tblGrid>
              <a:tr h="190500">
                <a:tc>
                  <a:txBody>
                    <a:bodyPr/>
                    <a:lstStyle/>
                    <a:p>
                      <a:pPr algn="ctr"/>
                      <a:r>
                        <a:rPr lang="en-US" sz="1200" b="1" u="sng" dirty="0" smtClean="0"/>
                        <a:t>Unit Code</a:t>
                      </a:r>
                      <a:endParaRPr lang="en-US" sz="1200" b="1" u="sng" dirty="0"/>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accent1">
                        <a:lumMod val="50000"/>
                      </a:schemeClr>
                    </a:solidFill>
                  </a:tcPr>
                </a:tc>
                <a:tc>
                  <a:txBody>
                    <a:bodyPr/>
                    <a:lstStyle/>
                    <a:p>
                      <a:pPr algn="ctr"/>
                      <a:r>
                        <a:rPr lang="en-US" sz="1200" b="1" dirty="0" smtClean="0"/>
                        <a:t>Unit Name</a:t>
                      </a:r>
                      <a:endParaRPr lang="en-US" sz="1200" b="1" dirty="0"/>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accent1">
                        <a:lumMod val="50000"/>
                      </a:schemeClr>
                    </a:solidFill>
                  </a:tcPr>
                </a:tc>
              </a:tr>
              <a:tr h="317500">
                <a:tc>
                  <a:txBody>
                    <a:bodyPr/>
                    <a:lstStyle/>
                    <a:p>
                      <a:pPr algn="ctr"/>
                      <a:r>
                        <a:rPr lang="en-US" sz="1200" b="1" dirty="0" smtClean="0"/>
                        <a:t>CSG1207</a:t>
                      </a:r>
                      <a:endParaRPr lang="en-US" sz="1200" b="1" dirty="0"/>
                    </a:p>
                  </a:txBody>
                  <a:tcPr anchor="ct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en-US" sz="1200" b="1" dirty="0" smtClean="0"/>
                        <a:t>Systems &amp; Database Design</a:t>
                      </a:r>
                      <a:endParaRPr lang="en-US" sz="1200" b="1" dirty="0"/>
                    </a:p>
                  </a:txBody>
                  <a:tcPr anchor="ct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tcPr>
                </a:tc>
              </a:tr>
              <a:tr h="3175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t>CSI2441</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t>Application Development</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175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t>CSG2431</a:t>
                      </a:r>
                    </a:p>
                  </a:txBody>
                  <a:tcPr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t>Interactive Web Development</a:t>
                      </a:r>
                    </a:p>
                  </a:txBody>
                  <a:tcPr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cxnSp>
        <p:nvCxnSpPr>
          <p:cNvPr id="53" name="Straight Connector 52"/>
          <p:cNvCxnSpPr/>
          <p:nvPr/>
        </p:nvCxnSpPr>
        <p:spPr>
          <a:xfrm flipV="1">
            <a:off x="2667000" y="4800600"/>
            <a:ext cx="1066800" cy="457200"/>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54" name="Straight Connector 53"/>
          <p:cNvCxnSpPr/>
          <p:nvPr/>
        </p:nvCxnSpPr>
        <p:spPr>
          <a:xfrm>
            <a:off x="2667000" y="5943600"/>
            <a:ext cx="1066800" cy="381000"/>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55" name="Straight Connector 54"/>
          <p:cNvCxnSpPr/>
          <p:nvPr/>
        </p:nvCxnSpPr>
        <p:spPr>
          <a:xfrm>
            <a:off x="5486400" y="4953000"/>
            <a:ext cx="990600" cy="457200"/>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56" name="Straight Connector 55"/>
          <p:cNvCxnSpPr/>
          <p:nvPr/>
        </p:nvCxnSpPr>
        <p:spPr>
          <a:xfrm>
            <a:off x="2667000" y="5943600"/>
            <a:ext cx="762000" cy="76200"/>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57" name="Straight Connector 56"/>
          <p:cNvCxnSpPr>
            <a:stCxn id="51" idx="3"/>
          </p:cNvCxnSpPr>
          <p:nvPr/>
        </p:nvCxnSpPr>
        <p:spPr>
          <a:xfrm>
            <a:off x="2667000" y="5669280"/>
            <a:ext cx="838200" cy="45720"/>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58" name="Straight Connector 57"/>
          <p:cNvCxnSpPr/>
          <p:nvPr/>
        </p:nvCxnSpPr>
        <p:spPr>
          <a:xfrm>
            <a:off x="2667000" y="5257800"/>
            <a:ext cx="762000" cy="0"/>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59" name="Straight Connector 58"/>
          <p:cNvCxnSpPr>
            <a:stCxn id="51" idx="3"/>
          </p:cNvCxnSpPr>
          <p:nvPr/>
        </p:nvCxnSpPr>
        <p:spPr>
          <a:xfrm flipV="1">
            <a:off x="2667000" y="5410200"/>
            <a:ext cx="1066800" cy="259080"/>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60" name="Straight Connector 59"/>
          <p:cNvCxnSpPr/>
          <p:nvPr/>
        </p:nvCxnSpPr>
        <p:spPr>
          <a:xfrm>
            <a:off x="5486400" y="5181600"/>
            <a:ext cx="990600" cy="762000"/>
          </a:xfrm>
          <a:prstGeom prst="line">
            <a:avLst/>
          </a:prstGeom>
          <a:ln w="19050"/>
        </p:spPr>
        <p:style>
          <a:lnRef idx="1">
            <a:schemeClr val="accent6"/>
          </a:lnRef>
          <a:fillRef idx="0">
            <a:schemeClr val="accent6"/>
          </a:fillRef>
          <a:effectRef idx="0">
            <a:schemeClr val="accent6"/>
          </a:effectRef>
          <a:fontRef idx="minor">
            <a:schemeClr val="tx1"/>
          </a:fontRef>
        </p:style>
      </p:cxnSp>
      <p:graphicFrame>
        <p:nvGraphicFramePr>
          <p:cNvPr id="69" name="Table 68"/>
          <p:cNvGraphicFramePr>
            <a:graphicFrameLocks noGrp="1"/>
          </p:cNvGraphicFramePr>
          <p:nvPr>
            <p:extLst>
              <p:ext uri="{D42A27DB-BD31-4B8C-83A1-F6EECF244321}">
                <p14:modId xmlns:p14="http://schemas.microsoft.com/office/powerpoint/2010/main" val="2477128534"/>
              </p:ext>
            </p:extLst>
          </p:nvPr>
        </p:nvGraphicFramePr>
        <p:xfrm>
          <a:off x="3429000" y="4495800"/>
          <a:ext cx="2209800" cy="2194560"/>
        </p:xfrm>
        <a:graphic>
          <a:graphicData uri="http://schemas.openxmlformats.org/drawingml/2006/table">
            <a:tbl>
              <a:tblPr/>
              <a:tblGrid>
                <a:gridCol w="1143000"/>
                <a:gridCol w="1066800"/>
              </a:tblGrid>
              <a:tr h="1984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200" b="1" i="1" u="sng" strike="noStrike" cap="none" normalizeH="0" baseline="0" dirty="0" err="1" smtClean="0">
                          <a:ln>
                            <a:noFill/>
                          </a:ln>
                          <a:solidFill>
                            <a:srgbClr val="FFFFFF"/>
                          </a:solidFill>
                          <a:effectLst/>
                          <a:latin typeface="Arial" charset="0"/>
                        </a:rPr>
                        <a:t>StudentNum</a:t>
                      </a:r>
                      <a:endParaRPr kumimoji="0" lang="en-US" sz="1200" b="1" i="1" u="sng" strike="noStrike" cap="none" normalizeH="0" baseline="0" dirty="0" smtClean="0">
                        <a:ln>
                          <a:noFill/>
                        </a:ln>
                        <a:solidFill>
                          <a:srgbClr val="FFFFFF"/>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3C8C93"/>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200" b="1" i="1" u="sng" strike="noStrike" cap="none" normalizeH="0" baseline="0" smtClean="0">
                          <a:ln>
                            <a:noFill/>
                          </a:ln>
                          <a:solidFill>
                            <a:srgbClr val="FFFFFF"/>
                          </a:solidFill>
                          <a:effectLst/>
                          <a:latin typeface="Arial" charset="0"/>
                        </a:rPr>
                        <a:t>Unit Code</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3C8C93"/>
                    </a:solidFill>
                  </a:tcPr>
                </a:tc>
              </a:tr>
              <a:tr h="1984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Arial" charset="0"/>
                        </a:rPr>
                        <a:t>0972343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Arial" charset="0"/>
                        </a:rPr>
                        <a:t>CSG1207</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1984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Arial" charset="0"/>
                        </a:rPr>
                        <a:t>0972343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Arial" charset="0"/>
                        </a:rPr>
                        <a:t>CSI2441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1984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Arial" charset="0"/>
                        </a:rPr>
                        <a:t>0982342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Arial" charset="0"/>
                        </a:rPr>
                        <a:t>CSG1207</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1984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Arial" charset="0"/>
                        </a:rPr>
                        <a:t>0982342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Arial" charset="0"/>
                        </a:rPr>
                        <a:t>CSI2441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1984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Arial" charset="0"/>
                        </a:rPr>
                        <a:t>2013442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Arial" charset="0"/>
                        </a:rPr>
                        <a:t>CSI2441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1984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Arial" charset="0"/>
                        </a:rPr>
                        <a:t>2013442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Arial" charset="0"/>
                        </a:rPr>
                        <a:t>CSG2431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1984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charset="0"/>
                        </a:rPr>
                        <a:t>…</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3F4"/>
                    </a:solidFill>
                  </a:tcPr>
                </a:tc>
              </a:tr>
            </a:tbl>
          </a:graphicData>
        </a:graphic>
      </p:graphicFrame>
      <p:cxnSp>
        <p:nvCxnSpPr>
          <p:cNvPr id="78" name="Straight Connector 77"/>
          <p:cNvCxnSpPr/>
          <p:nvPr/>
        </p:nvCxnSpPr>
        <p:spPr>
          <a:xfrm flipV="1">
            <a:off x="5638800" y="5410200"/>
            <a:ext cx="838200" cy="76200"/>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79" name="Straight Connector 78"/>
          <p:cNvCxnSpPr/>
          <p:nvPr/>
        </p:nvCxnSpPr>
        <p:spPr>
          <a:xfrm>
            <a:off x="5638800" y="5715000"/>
            <a:ext cx="838200" cy="228600"/>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82" name="Straight Connector 81"/>
          <p:cNvCxnSpPr/>
          <p:nvPr/>
        </p:nvCxnSpPr>
        <p:spPr>
          <a:xfrm>
            <a:off x="5638800" y="5943600"/>
            <a:ext cx="838200" cy="158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83" name="Straight Connector 82"/>
          <p:cNvCxnSpPr/>
          <p:nvPr/>
        </p:nvCxnSpPr>
        <p:spPr>
          <a:xfrm>
            <a:off x="5638800" y="6248400"/>
            <a:ext cx="838200" cy="152400"/>
          </a:xfrm>
          <a:prstGeom prst="line">
            <a:avLst/>
          </a:prstGeom>
          <a:ln w="19050"/>
        </p:spPr>
        <p:style>
          <a:lnRef idx="1">
            <a:schemeClr val="accent6"/>
          </a:lnRef>
          <a:fillRef idx="0">
            <a:schemeClr val="accent6"/>
          </a:fillRef>
          <a:effectRef idx="0">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5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8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85800" y="617538"/>
            <a:ext cx="8258175" cy="1143000"/>
          </a:xfrm>
        </p:spPr>
        <p:txBody>
          <a:bodyPr/>
          <a:lstStyle/>
          <a:p>
            <a:pPr algn="ctr" eaLnBrk="1" hangingPunct="1"/>
            <a:r>
              <a:rPr lang="en-AU" sz="4000" smtClean="0">
                <a:latin typeface="Arial Narrow" pitchFamily="34" charset="0"/>
                <a:ea typeface="ＭＳ Ｐゴシック" pitchFamily="34" charset="-128"/>
              </a:rPr>
              <a:t>Resolving a M:M Relationship</a:t>
            </a:r>
            <a:r>
              <a:rPr lang="en-AU" smtClean="0">
                <a:latin typeface="Arial Narrow" pitchFamily="34" charset="0"/>
                <a:ea typeface="ＭＳ Ｐゴシック" pitchFamily="34" charset="-128"/>
              </a:rPr>
              <a:t> </a:t>
            </a:r>
            <a:r>
              <a:rPr lang="en-AU" sz="2000" smtClean="0">
                <a:latin typeface="Arial Narrow" pitchFamily="34" charset="0"/>
                <a:ea typeface="ＭＳ Ｐゴシック" pitchFamily="34" charset="-128"/>
              </a:rPr>
              <a:t>Cont…</a:t>
            </a:r>
          </a:p>
        </p:txBody>
      </p:sp>
      <p:sp>
        <p:nvSpPr>
          <p:cNvPr id="24579" name="Rectangle 3"/>
          <p:cNvSpPr>
            <a:spLocks noGrp="1" noChangeArrowheads="1"/>
          </p:cNvSpPr>
          <p:nvPr>
            <p:ph idx="1"/>
          </p:nvPr>
        </p:nvSpPr>
        <p:spPr>
          <a:xfrm>
            <a:off x="285750" y="1000125"/>
            <a:ext cx="8629650" cy="676275"/>
          </a:xfrm>
        </p:spPr>
        <p:txBody>
          <a:bodyPr/>
          <a:lstStyle/>
          <a:p>
            <a:pPr eaLnBrk="1" hangingPunct="1"/>
            <a:r>
              <a:rPr lang="en-AU" b="1" dirty="0" smtClean="0">
                <a:ea typeface="ＭＳ Ｐゴシック" pitchFamily="34" charset="-128"/>
              </a:rPr>
              <a:t>Another Example </a:t>
            </a:r>
            <a:r>
              <a:rPr lang="en-AU" dirty="0" smtClean="0">
                <a:ea typeface="ＭＳ Ｐゴシック" pitchFamily="34" charset="-128"/>
              </a:rPr>
              <a:t>(since resolving a M:M is usually done in physical ER diagrams, the entities have square corners):</a:t>
            </a:r>
          </a:p>
        </p:txBody>
      </p:sp>
      <p:sp>
        <p:nvSpPr>
          <p:cNvPr id="24580" name="Rectangle 5"/>
          <p:cNvSpPr>
            <a:spLocks noChangeArrowheads="1"/>
          </p:cNvSpPr>
          <p:nvPr/>
        </p:nvSpPr>
        <p:spPr bwMode="auto">
          <a:xfrm>
            <a:off x="2257425" y="2433638"/>
            <a:ext cx="9144000" cy="0"/>
          </a:xfrm>
          <a:prstGeom prst="rect">
            <a:avLst/>
          </a:prstGeom>
          <a:noFill/>
          <a:ln w="9525">
            <a:noFill/>
            <a:miter lim="800000"/>
            <a:headEnd/>
            <a:tailEnd/>
          </a:ln>
        </p:spPr>
        <p:txBody>
          <a:bodyPr>
            <a:spAutoFit/>
          </a:bodyPr>
          <a:lstStyle/>
          <a:p>
            <a:endParaRPr lang="en-US"/>
          </a:p>
        </p:txBody>
      </p:sp>
      <p:grpSp>
        <p:nvGrpSpPr>
          <p:cNvPr id="2" name="Group 37"/>
          <p:cNvGrpSpPr>
            <a:grpSpLocks/>
          </p:cNvGrpSpPr>
          <p:nvPr/>
        </p:nvGrpSpPr>
        <p:grpSpPr bwMode="auto">
          <a:xfrm>
            <a:off x="3581400" y="2292350"/>
            <a:ext cx="990600" cy="304800"/>
            <a:chOff x="3352800" y="2438400"/>
            <a:chExt cx="990600" cy="304800"/>
          </a:xfrm>
        </p:grpSpPr>
        <p:grpSp>
          <p:nvGrpSpPr>
            <p:cNvPr id="24591" name="Group 30"/>
            <p:cNvGrpSpPr>
              <a:grpSpLocks/>
            </p:cNvGrpSpPr>
            <p:nvPr/>
          </p:nvGrpSpPr>
          <p:grpSpPr bwMode="auto">
            <a:xfrm rot="10800000">
              <a:off x="3352800" y="2438400"/>
              <a:ext cx="228600" cy="304800"/>
              <a:chOff x="5257800" y="2590800"/>
              <a:chExt cx="228600" cy="304800"/>
            </a:xfrm>
          </p:grpSpPr>
          <p:cxnSp>
            <p:nvCxnSpPr>
              <p:cNvPr id="32" name="Straight Connector 31"/>
              <p:cNvCxnSpPr/>
              <p:nvPr/>
            </p:nvCxnSpPr>
            <p:spPr>
              <a:xfrm flipV="1">
                <a:off x="5257800" y="2590800"/>
                <a:ext cx="228600" cy="152400"/>
              </a:xfrm>
              <a:prstGeom prst="line">
                <a:avLst/>
              </a:prstGeom>
              <a:ln w="28575"/>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a:off x="5257800" y="2743200"/>
                <a:ext cx="228600" cy="152400"/>
              </a:xfrm>
              <a:prstGeom prst="line">
                <a:avLst/>
              </a:prstGeom>
              <a:ln w="28575"/>
            </p:spPr>
            <p:style>
              <a:lnRef idx="1">
                <a:schemeClr val="dk1"/>
              </a:lnRef>
              <a:fillRef idx="0">
                <a:schemeClr val="dk1"/>
              </a:fillRef>
              <a:effectRef idx="0">
                <a:schemeClr val="dk1"/>
              </a:effectRef>
              <a:fontRef idx="minor">
                <a:schemeClr val="tx1"/>
              </a:fontRef>
            </p:style>
          </p:cxnSp>
        </p:grpSp>
        <p:cxnSp>
          <p:nvCxnSpPr>
            <p:cNvPr id="35" name="Straight Connector 34"/>
            <p:cNvCxnSpPr/>
            <p:nvPr/>
          </p:nvCxnSpPr>
          <p:spPr>
            <a:xfrm>
              <a:off x="3352800" y="2590800"/>
              <a:ext cx="990600" cy="1588"/>
            </a:xfrm>
            <a:prstGeom prst="line">
              <a:avLst/>
            </a:prstGeom>
            <a:ln w="28575"/>
          </p:spPr>
          <p:style>
            <a:lnRef idx="1">
              <a:schemeClr val="dk1"/>
            </a:lnRef>
            <a:fillRef idx="0">
              <a:schemeClr val="dk1"/>
            </a:fillRef>
            <a:effectRef idx="0">
              <a:schemeClr val="dk1"/>
            </a:effectRef>
            <a:fontRef idx="minor">
              <a:schemeClr val="tx1"/>
            </a:fontRef>
          </p:style>
        </p:cxnSp>
      </p:grpSp>
      <p:grpSp>
        <p:nvGrpSpPr>
          <p:cNvPr id="4" name="Group 38"/>
          <p:cNvGrpSpPr>
            <a:grpSpLocks/>
          </p:cNvGrpSpPr>
          <p:nvPr/>
        </p:nvGrpSpPr>
        <p:grpSpPr bwMode="auto">
          <a:xfrm>
            <a:off x="4572000" y="2292350"/>
            <a:ext cx="990600" cy="304800"/>
            <a:chOff x="4343400" y="2438400"/>
            <a:chExt cx="990600" cy="304800"/>
          </a:xfrm>
        </p:grpSpPr>
        <p:cxnSp>
          <p:nvCxnSpPr>
            <p:cNvPr id="28" name="Straight Connector 27"/>
            <p:cNvCxnSpPr/>
            <p:nvPr/>
          </p:nvCxnSpPr>
          <p:spPr>
            <a:xfrm flipV="1">
              <a:off x="5105400" y="2438400"/>
              <a:ext cx="228600" cy="152400"/>
            </a:xfrm>
            <a:prstGeom prst="line">
              <a:avLst/>
            </a:prstGeom>
            <a:ln w="28575"/>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a:off x="5105400" y="2590800"/>
              <a:ext cx="228600" cy="152400"/>
            </a:xfrm>
            <a:prstGeom prst="line">
              <a:avLst/>
            </a:prstGeom>
            <a:ln w="28575"/>
          </p:spPr>
          <p:style>
            <a:lnRef idx="1">
              <a:schemeClr val="dk1"/>
            </a:lnRef>
            <a:fillRef idx="0">
              <a:schemeClr val="dk1"/>
            </a:fillRef>
            <a:effectRef idx="0">
              <a:schemeClr val="dk1"/>
            </a:effectRef>
            <a:fontRef idx="minor">
              <a:schemeClr val="tx1"/>
            </a:fontRef>
          </p:style>
        </p:cxnSp>
        <p:cxnSp>
          <p:nvCxnSpPr>
            <p:cNvPr id="37" name="Straight Connector 36"/>
            <p:cNvCxnSpPr/>
            <p:nvPr/>
          </p:nvCxnSpPr>
          <p:spPr>
            <a:xfrm>
              <a:off x="4343400" y="2590800"/>
              <a:ext cx="990600" cy="1588"/>
            </a:xfrm>
            <a:prstGeom prst="line">
              <a:avLst/>
            </a:prstGeom>
            <a:ln w="28575"/>
          </p:spPr>
          <p:style>
            <a:lnRef idx="1">
              <a:schemeClr val="dk1"/>
            </a:lnRef>
            <a:fillRef idx="0">
              <a:schemeClr val="dk1"/>
            </a:fillRef>
            <a:effectRef idx="0">
              <a:schemeClr val="dk1"/>
            </a:effectRef>
            <a:fontRef idx="minor">
              <a:schemeClr val="tx1"/>
            </a:fontRef>
          </p:style>
        </p:cxnSp>
      </p:grpSp>
      <p:sp>
        <p:nvSpPr>
          <p:cNvPr id="40" name="Rectangle 39"/>
          <p:cNvSpPr/>
          <p:nvPr/>
        </p:nvSpPr>
        <p:spPr>
          <a:xfrm>
            <a:off x="3581400" y="3424238"/>
            <a:ext cx="1971675" cy="461962"/>
          </a:xfrm>
          <a:prstGeom prst="rect">
            <a:avLst/>
          </a:prstGeom>
        </p:spPr>
        <p:txBody>
          <a:bodyPr>
            <a:spAutoFit/>
          </a:bodyPr>
          <a:lstStyle/>
          <a:p>
            <a:r>
              <a:rPr lang="en-AU" i="1">
                <a:solidFill>
                  <a:srgbClr val="7F7F7F"/>
                </a:solidFill>
                <a:ea typeface="ＭＳ Ｐゴシック" pitchFamily="34" charset="-128"/>
              </a:rPr>
              <a:t>becomes…</a:t>
            </a:r>
            <a:endParaRPr lang="en-AU" i="1">
              <a:solidFill>
                <a:srgbClr val="7F7F7F"/>
              </a:solidFill>
            </a:endParaRPr>
          </a:p>
        </p:txBody>
      </p:sp>
      <p:sp>
        <p:nvSpPr>
          <p:cNvPr id="41" name="Rounded Rectangle 40"/>
          <p:cNvSpPr/>
          <p:nvPr/>
        </p:nvSpPr>
        <p:spPr>
          <a:xfrm>
            <a:off x="5562600" y="1981200"/>
            <a:ext cx="1600200" cy="908050"/>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anchor="ctr"/>
          <a:lstStyle/>
          <a:p>
            <a:pPr>
              <a:defRPr/>
            </a:pPr>
            <a:r>
              <a:rPr lang="en-AU" dirty="0"/>
              <a:t>Meeting</a:t>
            </a:r>
          </a:p>
        </p:txBody>
      </p:sp>
      <p:sp>
        <p:nvSpPr>
          <p:cNvPr id="42" name="Rounded Rectangle 41"/>
          <p:cNvSpPr/>
          <p:nvPr/>
        </p:nvSpPr>
        <p:spPr>
          <a:xfrm>
            <a:off x="1981200" y="1981200"/>
            <a:ext cx="1600200" cy="908050"/>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anchor="ctr"/>
          <a:lstStyle/>
          <a:p>
            <a:pPr>
              <a:defRPr/>
            </a:pPr>
            <a:r>
              <a:rPr lang="en-AU" dirty="0"/>
              <a:t>Person</a:t>
            </a:r>
          </a:p>
        </p:txBody>
      </p:sp>
      <p:sp>
        <p:nvSpPr>
          <p:cNvPr id="43" name="Rounded Rectangle 42"/>
          <p:cNvSpPr/>
          <p:nvPr/>
        </p:nvSpPr>
        <p:spPr>
          <a:xfrm>
            <a:off x="3810000" y="4572000"/>
            <a:ext cx="1600200" cy="908050"/>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anchor="ctr"/>
          <a:lstStyle/>
          <a:p>
            <a:pPr>
              <a:defRPr/>
            </a:pPr>
            <a:r>
              <a:rPr lang="en-AU" dirty="0"/>
              <a:t>Attendee</a:t>
            </a:r>
          </a:p>
        </p:txBody>
      </p:sp>
      <p:sp>
        <p:nvSpPr>
          <p:cNvPr id="60" name="Title 1"/>
          <p:cNvSpPr txBox="1">
            <a:spLocks/>
          </p:cNvSpPr>
          <p:nvPr/>
        </p:nvSpPr>
        <p:spPr bwMode="auto">
          <a:xfrm>
            <a:off x="381000" y="0"/>
            <a:ext cx="7696200" cy="792163"/>
          </a:xfrm>
          <a:prstGeom prst="rect">
            <a:avLst/>
          </a:prstGeom>
          <a:noFill/>
          <a:ln w="9525">
            <a:noFill/>
            <a:miter lim="800000"/>
            <a:headEnd/>
            <a:tailEnd/>
          </a:ln>
        </p:spPr>
        <p:txBody>
          <a:bodyPr anchor="ctr"/>
          <a:lstStyle/>
          <a:p>
            <a:pPr algn="l"/>
            <a:r>
              <a:rPr lang="en-AU" sz="3000">
                <a:solidFill>
                  <a:schemeClr val="bg1"/>
                </a:solidFill>
                <a:latin typeface="Arial Narrow" pitchFamily="34" charset="0"/>
                <a:ea typeface="ＭＳ Ｐゴシック" pitchFamily="34" charset="-128"/>
              </a:rPr>
              <a:t>Resolving a M:M Relationship </a:t>
            </a:r>
            <a:endParaRPr lang="en-US" sz="3000">
              <a:solidFill>
                <a:schemeClr val="bg1"/>
              </a:solidFill>
              <a:latin typeface="Arial Narrow" pitchFamily="34" charset="0"/>
              <a:ea typeface="ＭＳ Ｐゴシック"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3.33333E-6 -2.59259E-6 L -0.07917 0.37824 " pathEditMode="relative" rAng="0" ptsTypes="AA">
                                      <p:cBhvr>
                                        <p:cTn id="10" dur="1000" fill="hold"/>
                                        <p:tgtEl>
                                          <p:spTgt spid="42"/>
                                        </p:tgtEl>
                                        <p:attrNameLst>
                                          <p:attrName>ppt_x</p:attrName>
                                          <p:attrName>ppt_y</p:attrName>
                                        </p:attrNameLst>
                                      </p:cBhvr>
                                      <p:rCtr x="-4000" y="18900"/>
                                    </p:animMotion>
                                  </p:childTnLst>
                                </p:cTn>
                              </p:par>
                              <p:par>
                                <p:cTn id="11" presetID="0" presetClass="path" presetSubtype="0" accel="50000" decel="50000" fill="hold" grpId="0" nodeType="withEffect">
                                  <p:stCondLst>
                                    <p:cond delay="0"/>
                                  </p:stCondLst>
                                  <p:childTnLst>
                                    <p:animMotion origin="layout" path="M -3.33333E-6 -2.59259E-6 L 0.0875 0.37824 " pathEditMode="relative" rAng="0" ptsTypes="AA">
                                      <p:cBhvr>
                                        <p:cTn id="12" dur="1000" fill="hold"/>
                                        <p:tgtEl>
                                          <p:spTgt spid="41"/>
                                        </p:tgtEl>
                                        <p:attrNameLst>
                                          <p:attrName>ppt_x</p:attrName>
                                          <p:attrName>ppt_y</p:attrName>
                                        </p:attrNameLst>
                                      </p:cBhvr>
                                      <p:rCtr x="4400" y="18900"/>
                                    </p:animMotion>
                                  </p:childTnLst>
                                </p:cTn>
                              </p:par>
                              <p:par>
                                <p:cTn id="13" presetID="10" presetClass="entr" presetSubtype="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fade">
                                      <p:cBhvr>
                                        <p:cTn id="15" dur="1000"/>
                                        <p:tgtEl>
                                          <p:spTgt spid="43"/>
                                        </p:tgtEl>
                                      </p:cBhvr>
                                    </p:animEffect>
                                  </p:childTnLst>
                                </p:cTn>
                              </p:par>
                            </p:childTnLst>
                          </p:cTn>
                        </p:par>
                      </p:childTnLst>
                    </p:cTn>
                  </p:par>
                  <p:par>
                    <p:cTn id="16" fill="hold">
                      <p:stCondLst>
                        <p:cond delay="indefinite"/>
                      </p:stCondLst>
                      <p:childTnLst>
                        <p:par>
                          <p:cTn id="17" fill="hold">
                            <p:stCondLst>
                              <p:cond delay="0"/>
                            </p:stCondLst>
                            <p:childTnLst>
                              <p:par>
                                <p:cTn id="18" presetID="0" presetClass="path" presetSubtype="0" accel="50000" decel="50000" fill="hold" nodeType="clickEffect">
                                  <p:stCondLst>
                                    <p:cond delay="0"/>
                                  </p:stCondLst>
                                  <p:childTnLst>
                                    <p:animMotion origin="layout" path="M -3.33333E-6 -1.48148E-6 L -0.07916 0.37685 " pathEditMode="relative" rAng="0" ptsTypes="AA">
                                      <p:cBhvr>
                                        <p:cTn id="19" dur="1000" fill="hold"/>
                                        <p:tgtEl>
                                          <p:spTgt spid="2"/>
                                        </p:tgtEl>
                                        <p:attrNameLst>
                                          <p:attrName>ppt_x</p:attrName>
                                          <p:attrName>ppt_y</p:attrName>
                                        </p:attrNameLst>
                                      </p:cBhvr>
                                      <p:rCtr x="-4000" y="18800"/>
                                    </p:animMotion>
                                  </p:childTnLst>
                                </p:cTn>
                              </p:par>
                              <p:par>
                                <p:cTn id="20" presetID="8" presetClass="emph" presetSubtype="0" fill="hold" nodeType="withEffect">
                                  <p:stCondLst>
                                    <p:cond delay="0"/>
                                  </p:stCondLst>
                                  <p:childTnLst>
                                    <p:animRot by="10800000">
                                      <p:cBhvr>
                                        <p:cTn id="21" dur="1000" fill="hold"/>
                                        <p:tgtEl>
                                          <p:spTgt spid="2"/>
                                        </p:tgtEl>
                                        <p:attrNameLst>
                                          <p:attrName>r</p:attrName>
                                        </p:attrNameLst>
                                      </p:cBhvr>
                                    </p:animRot>
                                  </p:childTnLst>
                                </p:cTn>
                              </p:par>
                              <p:par>
                                <p:cTn id="22" presetID="0" presetClass="path" presetSubtype="0" accel="50000" decel="50000" fill="hold" nodeType="withEffect">
                                  <p:stCondLst>
                                    <p:cond delay="0"/>
                                  </p:stCondLst>
                                  <p:childTnLst>
                                    <p:animMotion origin="layout" path="M 3.33333E-6 -1.48148E-6 L 0.0875 0.37685 " pathEditMode="relative" rAng="0" ptsTypes="AA">
                                      <p:cBhvr>
                                        <p:cTn id="23" dur="1000" fill="hold"/>
                                        <p:tgtEl>
                                          <p:spTgt spid="4"/>
                                        </p:tgtEl>
                                        <p:attrNameLst>
                                          <p:attrName>ppt_x</p:attrName>
                                          <p:attrName>ppt_y</p:attrName>
                                        </p:attrNameLst>
                                      </p:cBhvr>
                                      <p:rCtr x="4400" y="18800"/>
                                    </p:animMotion>
                                  </p:childTnLst>
                                </p:cTn>
                              </p:par>
                              <p:par>
                                <p:cTn id="24" presetID="8" presetClass="emph" presetSubtype="0" fill="hold" nodeType="withEffect">
                                  <p:stCondLst>
                                    <p:cond delay="0"/>
                                  </p:stCondLst>
                                  <p:childTnLst>
                                    <p:animRot by="-10800000">
                                      <p:cBhvr>
                                        <p:cTn id="25" dur="1000" fill="hold"/>
                                        <p:tgtEl>
                                          <p:spTgt spid="4"/>
                                        </p:tgtEl>
                                        <p:attrNameLst>
                                          <p:attrName>r</p:attrName>
                                        </p:attrNameLst>
                                      </p:cBhvr>
                                    </p:animRot>
                                  </p:childTnLst>
                                </p:cTn>
                              </p:par>
                              <p:par>
                                <p:cTn id="26" presetID="10" presetClass="exit" presetSubtype="0" fill="hold" grpId="1" nodeType="withEffect">
                                  <p:stCondLst>
                                    <p:cond delay="0"/>
                                  </p:stCondLst>
                                  <p:childTnLst>
                                    <p:animEffect transition="out" filter="fade">
                                      <p:cBhvr>
                                        <p:cTn id="27" dur="1000"/>
                                        <p:tgtEl>
                                          <p:spTgt spid="40"/>
                                        </p:tgtEl>
                                      </p:cBhvr>
                                    </p:animEffect>
                                    <p:set>
                                      <p:cBhvr>
                                        <p:cTn id="28" dur="1" fill="hold">
                                          <p:stCondLst>
                                            <p:cond delay="999"/>
                                          </p:stCondLst>
                                        </p:cTn>
                                        <p:tgtEl>
                                          <p:spTgt spid="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0" grpId="1"/>
      <p:bldP spid="41" grpId="0" animBg="1"/>
      <p:bldP spid="42" grpId="0" animBg="1"/>
      <p:bldP spid="4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AU" dirty="0" smtClean="0">
                <a:latin typeface="Arial Narrow" pitchFamily="34" charset="0"/>
                <a:ea typeface="ＭＳ Ｐゴシック" pitchFamily="34" charset="-128"/>
              </a:rPr>
              <a:t>Resolving a M:M Relationship</a:t>
            </a:r>
          </a:p>
        </p:txBody>
      </p:sp>
      <p:sp>
        <p:nvSpPr>
          <p:cNvPr id="35846" name="Rectangle 3"/>
          <p:cNvSpPr>
            <a:spLocks noGrp="1" noChangeArrowheads="1"/>
          </p:cNvSpPr>
          <p:nvPr>
            <p:ph idx="1"/>
          </p:nvPr>
        </p:nvSpPr>
        <p:spPr>
          <a:xfrm>
            <a:off x="304800" y="914400"/>
            <a:ext cx="8269288" cy="4114800"/>
          </a:xfrm>
        </p:spPr>
        <p:txBody>
          <a:bodyPr/>
          <a:lstStyle/>
          <a:p>
            <a:pPr eaLnBrk="1" hangingPunct="1"/>
            <a:r>
              <a:rPr lang="en-AU" dirty="0" smtClean="0">
                <a:ea typeface="ＭＳ Ｐゴシック" pitchFamily="34" charset="-128"/>
                <a:cs typeface="Times New Roman" pitchFamily="18" charset="0"/>
              </a:rPr>
              <a:t>Three steps:</a:t>
            </a:r>
          </a:p>
          <a:p>
            <a:pPr marL="971550" lvl="1" indent="-457200" eaLnBrk="1" hangingPunct="1">
              <a:buSzPct val="88000"/>
              <a:buFont typeface="Tahoma" pitchFamily="34" charset="0"/>
              <a:buAutoNum type="arabicPeriod"/>
            </a:pPr>
            <a:r>
              <a:rPr lang="en-AU" dirty="0" smtClean="0">
                <a:ea typeface="ＭＳ Ｐゴシック" pitchFamily="34" charset="-128"/>
                <a:cs typeface="Times New Roman" pitchFamily="18" charset="0"/>
              </a:rPr>
              <a:t>A new entity is created as an </a:t>
            </a:r>
            <a:r>
              <a:rPr lang="en-US" dirty="0" smtClean="0">
                <a:ea typeface="ＭＳ Ｐゴシック" pitchFamily="34" charset="-128"/>
              </a:rPr>
              <a:t>intermediary </a:t>
            </a:r>
            <a:r>
              <a:rPr lang="en-AU" dirty="0" smtClean="0">
                <a:ea typeface="ＭＳ Ｐゴシック" pitchFamily="34" charset="-128"/>
                <a:cs typeface="Times New Roman" pitchFamily="18" charset="0"/>
              </a:rPr>
              <a:t>between the two existing entities</a:t>
            </a:r>
          </a:p>
          <a:p>
            <a:pPr marL="1828800" lvl="3" indent="-457200" eaLnBrk="1" hangingPunct="1">
              <a:buSzPct val="88000"/>
              <a:buFont typeface="Tahoma" pitchFamily="34" charset="0"/>
              <a:buAutoNum type="arabicPeriod"/>
            </a:pPr>
            <a:endParaRPr lang="en-AU" dirty="0" smtClean="0">
              <a:ea typeface="ＭＳ Ｐゴシック" pitchFamily="34" charset="-128"/>
              <a:cs typeface="Times New Roman" pitchFamily="18" charset="0"/>
            </a:endParaRPr>
          </a:p>
          <a:p>
            <a:pPr marL="971550" lvl="1" indent="-457200" eaLnBrk="1" hangingPunct="1">
              <a:buSzPct val="88000"/>
              <a:buFont typeface="Tahoma" pitchFamily="34" charset="0"/>
              <a:buAutoNum type="arabicPeriod"/>
            </a:pPr>
            <a:r>
              <a:rPr lang="en-AU" dirty="0" smtClean="0">
                <a:ea typeface="ＭＳ Ｐゴシック" pitchFamily="34" charset="-128"/>
                <a:cs typeface="Times New Roman" pitchFamily="18" charset="0"/>
              </a:rPr>
              <a:t>The original entities both form a 1:M relationship with the </a:t>
            </a:r>
            <a:r>
              <a:rPr lang="en-AU" dirty="0" smtClean="0">
                <a:ea typeface="ＭＳ Ｐゴシック" pitchFamily="34" charset="-128"/>
              </a:rPr>
              <a:t>intermediary </a:t>
            </a:r>
            <a:r>
              <a:rPr lang="en-AU" dirty="0" smtClean="0">
                <a:ea typeface="ＭＳ Ｐゴシック" pitchFamily="34" charset="-128"/>
                <a:cs typeface="Times New Roman" pitchFamily="18" charset="0"/>
              </a:rPr>
              <a:t>entity</a:t>
            </a:r>
          </a:p>
          <a:p>
            <a:pPr marL="1828800" lvl="3" indent="-457200" eaLnBrk="1" hangingPunct="1">
              <a:buSzPct val="88000"/>
              <a:buFont typeface="Tahoma" pitchFamily="34" charset="0"/>
              <a:buAutoNum type="arabicPeriod"/>
            </a:pPr>
            <a:endParaRPr lang="en-AU" dirty="0" smtClean="0">
              <a:ea typeface="ＭＳ Ｐゴシック" pitchFamily="34" charset="-128"/>
              <a:cs typeface="Times New Roman" pitchFamily="18" charset="0"/>
            </a:endParaRPr>
          </a:p>
          <a:p>
            <a:pPr marL="971550" lvl="1" indent="-457200" eaLnBrk="1" hangingPunct="1">
              <a:buSzPct val="88000"/>
              <a:buFont typeface="Tahoma" pitchFamily="34" charset="0"/>
              <a:buAutoNum type="arabicPeriod"/>
            </a:pPr>
            <a:r>
              <a:rPr lang="en-AU" dirty="0" smtClean="0">
                <a:ea typeface="ＭＳ Ｐゴシック" pitchFamily="34" charset="-128"/>
                <a:cs typeface="Times New Roman" pitchFamily="18" charset="0"/>
              </a:rPr>
              <a:t>The new entity inherits the primary key attributes of the two original entities (as foreign keys)</a:t>
            </a:r>
          </a:p>
          <a:p>
            <a:pPr marL="2286000" lvl="4" indent="-457200" eaLnBrk="1" hangingPunct="1">
              <a:buSzPct val="88000"/>
              <a:buFont typeface="Tahoma" pitchFamily="34" charset="0"/>
              <a:buAutoNum type="arabicPeriod"/>
            </a:pPr>
            <a:endParaRPr lang="en-AU" dirty="0" smtClean="0">
              <a:ea typeface="ＭＳ Ｐゴシック" pitchFamily="34" charset="-128"/>
              <a:cs typeface="Times New Roman" pitchFamily="18" charset="0"/>
            </a:endParaRPr>
          </a:p>
          <a:p>
            <a:pPr marL="1371600" lvl="2" indent="-457200" eaLnBrk="1" hangingPunct="1">
              <a:buSzPct val="88000"/>
            </a:pPr>
            <a:r>
              <a:rPr lang="en-AU" dirty="0" smtClean="0">
                <a:ea typeface="ＭＳ Ｐゴシック" pitchFamily="34" charset="-128"/>
                <a:cs typeface="Times New Roman" pitchFamily="18" charset="0"/>
              </a:rPr>
              <a:t>These may also become a compound primary key for the new entity, but it is common to create an auto-incrementing integer field to act as a primary key instead</a:t>
            </a:r>
          </a:p>
          <a:p>
            <a:pPr marL="2286000" lvl="4" indent="-457200" eaLnBrk="1" hangingPunct="1">
              <a:buSzPct val="88000"/>
            </a:pPr>
            <a:endParaRPr lang="en-AU" dirty="0" smtClean="0">
              <a:ea typeface="ＭＳ Ｐゴシック" pitchFamily="34" charset="-128"/>
              <a:cs typeface="Times New Roman" pitchFamily="18" charset="0"/>
            </a:endParaRPr>
          </a:p>
          <a:p>
            <a:pPr marL="1371600" lvl="2" indent="-457200" eaLnBrk="1" hangingPunct="1">
              <a:buSzPct val="88000"/>
            </a:pPr>
            <a:r>
              <a:rPr lang="en-AU" dirty="0" smtClean="0">
                <a:ea typeface="ＭＳ Ｐゴシック" pitchFamily="34" charset="-128"/>
                <a:cs typeface="Times New Roman" pitchFamily="18" charset="0"/>
              </a:rPr>
              <a:t>These may be the </a:t>
            </a:r>
            <a:r>
              <a:rPr lang="en-AU" i="1" dirty="0" smtClean="0">
                <a:ea typeface="ＭＳ Ｐゴシック" pitchFamily="34" charset="-128"/>
                <a:cs typeface="Times New Roman" pitchFamily="18" charset="0"/>
              </a:rPr>
              <a:t>only</a:t>
            </a:r>
            <a:r>
              <a:rPr lang="en-AU" dirty="0" smtClean="0">
                <a:ea typeface="ＭＳ Ｐゴシック" pitchFamily="34" charset="-128"/>
                <a:cs typeface="Times New Roman" pitchFamily="18" charset="0"/>
              </a:rPr>
              <a:t> attributes in the new entity, but not always – e.g. Items in an order will have a quantity attribute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4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84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846">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84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838200" y="533400"/>
            <a:ext cx="7793038" cy="1143000"/>
          </a:xfrm>
        </p:spPr>
        <p:txBody>
          <a:bodyPr/>
          <a:lstStyle/>
          <a:p>
            <a:pPr algn="ctr" eaLnBrk="1" hangingPunct="1"/>
            <a:r>
              <a:rPr lang="en-AU" sz="4000" smtClean="0">
                <a:latin typeface="Arial Narrow" pitchFamily="34" charset="0"/>
                <a:ea typeface="ＭＳ Ｐゴシック" pitchFamily="34" charset="-128"/>
              </a:rPr>
              <a:t>Resolving a M:M Relationship</a:t>
            </a:r>
            <a:r>
              <a:rPr lang="en-AU" smtClean="0">
                <a:latin typeface="Arial Narrow" pitchFamily="34" charset="0"/>
                <a:ea typeface="ＭＳ Ｐゴシック" pitchFamily="34" charset="-128"/>
              </a:rPr>
              <a:t> </a:t>
            </a:r>
            <a:r>
              <a:rPr lang="en-AU" sz="2000" smtClean="0">
                <a:latin typeface="Arial Narrow" pitchFamily="34" charset="0"/>
                <a:ea typeface="ＭＳ Ｐゴシック" pitchFamily="34" charset="-128"/>
              </a:rPr>
              <a:t>Cont…</a:t>
            </a:r>
          </a:p>
        </p:txBody>
      </p:sp>
      <p:sp>
        <p:nvSpPr>
          <p:cNvPr id="26627" name="Rectangle 3"/>
          <p:cNvSpPr>
            <a:spLocks noGrp="1" noChangeArrowheads="1"/>
          </p:cNvSpPr>
          <p:nvPr>
            <p:ph idx="1"/>
          </p:nvPr>
        </p:nvSpPr>
        <p:spPr>
          <a:xfrm>
            <a:off x="304800" y="990600"/>
            <a:ext cx="8534400" cy="5562600"/>
          </a:xfrm>
        </p:spPr>
        <p:txBody>
          <a:bodyPr/>
          <a:lstStyle/>
          <a:p>
            <a:pPr eaLnBrk="1" hangingPunct="1">
              <a:lnSpc>
                <a:spcPct val="90000"/>
              </a:lnSpc>
            </a:pPr>
            <a:r>
              <a:rPr lang="en-AU" dirty="0" smtClean="0">
                <a:ea typeface="ＭＳ Ｐゴシック" pitchFamily="34" charset="-128"/>
              </a:rPr>
              <a:t>When naming the newly created intermediary entity, firstly consider if the new entity is akin to any ‘real life’ object or term.  e.g. Attendee, Enrolment, Appointment, etc</a:t>
            </a:r>
          </a:p>
          <a:p>
            <a:pPr eaLnBrk="1" hangingPunct="1">
              <a:lnSpc>
                <a:spcPct val="90000"/>
              </a:lnSpc>
            </a:pPr>
            <a:endParaRPr lang="en-AU" dirty="0" smtClean="0">
              <a:ea typeface="ＭＳ Ｐゴシック" pitchFamily="34" charset="-128"/>
            </a:endParaRPr>
          </a:p>
          <a:p>
            <a:pPr lvl="1" eaLnBrk="1" hangingPunct="1">
              <a:lnSpc>
                <a:spcPct val="90000"/>
              </a:lnSpc>
            </a:pPr>
            <a:r>
              <a:rPr lang="en-AU" dirty="0" smtClean="0">
                <a:ea typeface="ＭＳ Ｐゴシック" pitchFamily="34" charset="-128"/>
              </a:rPr>
              <a:t>Specific:</a:t>
            </a:r>
          </a:p>
          <a:p>
            <a:pPr eaLnBrk="1" hangingPunct="1">
              <a:lnSpc>
                <a:spcPct val="90000"/>
              </a:lnSpc>
            </a:pPr>
            <a:endParaRPr lang="en-AU" dirty="0" smtClean="0">
              <a:ea typeface="ＭＳ Ｐゴシック" pitchFamily="34" charset="-128"/>
            </a:endParaRPr>
          </a:p>
          <a:p>
            <a:pPr eaLnBrk="1" hangingPunct="1">
              <a:lnSpc>
                <a:spcPct val="90000"/>
              </a:lnSpc>
            </a:pPr>
            <a:endParaRPr lang="en-AU" dirty="0" smtClean="0">
              <a:ea typeface="ＭＳ Ｐゴシック" pitchFamily="34" charset="-128"/>
            </a:endParaRPr>
          </a:p>
          <a:p>
            <a:pPr eaLnBrk="1" hangingPunct="1">
              <a:lnSpc>
                <a:spcPct val="90000"/>
              </a:lnSpc>
            </a:pPr>
            <a:r>
              <a:rPr lang="en-AU" dirty="0" smtClean="0">
                <a:ea typeface="ＭＳ Ｐゴシック" pitchFamily="34" charset="-128"/>
              </a:rPr>
              <a:t>If no specific term is apparent, a common technique is to name the new entity with a hybrid of the two original entities. e.g. </a:t>
            </a:r>
            <a:r>
              <a:rPr lang="en-AU" dirty="0" err="1" smtClean="0">
                <a:ea typeface="ＭＳ Ｐゴシック" pitchFamily="34" charset="-128"/>
              </a:rPr>
              <a:t>OrderItem</a:t>
            </a:r>
            <a:r>
              <a:rPr lang="en-AU" dirty="0" smtClean="0">
                <a:ea typeface="ＭＳ Ｐゴシック" pitchFamily="34" charset="-128"/>
              </a:rPr>
              <a:t>, </a:t>
            </a:r>
            <a:r>
              <a:rPr lang="en-AU" dirty="0" err="1" smtClean="0">
                <a:ea typeface="ＭＳ Ｐゴシック" pitchFamily="34" charset="-128"/>
              </a:rPr>
              <a:t>LawyerCase</a:t>
            </a:r>
            <a:r>
              <a:rPr lang="en-AU" dirty="0" smtClean="0">
                <a:ea typeface="ＭＳ Ｐゴシック" pitchFamily="34" charset="-128"/>
              </a:rPr>
              <a:t>, etc</a:t>
            </a:r>
          </a:p>
          <a:p>
            <a:pPr lvl="1" eaLnBrk="1" hangingPunct="1">
              <a:lnSpc>
                <a:spcPct val="90000"/>
              </a:lnSpc>
            </a:pPr>
            <a:endParaRPr lang="en-AU" dirty="0" smtClean="0">
              <a:ea typeface="ＭＳ Ｐゴシック" pitchFamily="34" charset="-128"/>
            </a:endParaRPr>
          </a:p>
          <a:p>
            <a:pPr lvl="1" eaLnBrk="1" hangingPunct="1">
              <a:lnSpc>
                <a:spcPct val="90000"/>
              </a:lnSpc>
            </a:pPr>
            <a:r>
              <a:rPr lang="en-AU" dirty="0" smtClean="0">
                <a:ea typeface="ＭＳ Ｐゴシック" pitchFamily="34" charset="-128"/>
              </a:rPr>
              <a:t>Hybrid: </a:t>
            </a:r>
          </a:p>
        </p:txBody>
      </p:sp>
      <p:sp>
        <p:nvSpPr>
          <p:cNvPr id="26628" name="Rectangle 5"/>
          <p:cNvSpPr>
            <a:spLocks noChangeArrowheads="1"/>
          </p:cNvSpPr>
          <p:nvPr/>
        </p:nvSpPr>
        <p:spPr bwMode="auto">
          <a:xfrm>
            <a:off x="2438400" y="3090863"/>
            <a:ext cx="9144000" cy="0"/>
          </a:xfrm>
          <a:prstGeom prst="rect">
            <a:avLst/>
          </a:prstGeom>
          <a:noFill/>
          <a:ln w="9525">
            <a:noFill/>
            <a:miter lim="800000"/>
            <a:headEnd/>
            <a:tailEnd/>
          </a:ln>
        </p:spPr>
        <p:txBody>
          <a:bodyPr>
            <a:spAutoFit/>
          </a:bodyPr>
          <a:lstStyle/>
          <a:p>
            <a:endParaRPr lang="en-US"/>
          </a:p>
        </p:txBody>
      </p:sp>
      <p:sp>
        <p:nvSpPr>
          <p:cNvPr id="26629" name="Rectangle 7"/>
          <p:cNvSpPr>
            <a:spLocks noChangeArrowheads="1"/>
          </p:cNvSpPr>
          <p:nvPr/>
        </p:nvSpPr>
        <p:spPr bwMode="auto">
          <a:xfrm>
            <a:off x="2438400" y="3090863"/>
            <a:ext cx="9144000" cy="0"/>
          </a:xfrm>
          <a:prstGeom prst="rect">
            <a:avLst/>
          </a:prstGeom>
          <a:noFill/>
          <a:ln w="9525">
            <a:noFill/>
            <a:miter lim="800000"/>
            <a:headEnd/>
            <a:tailEnd/>
          </a:ln>
        </p:spPr>
        <p:txBody>
          <a:bodyPr>
            <a:spAutoFit/>
          </a:bodyPr>
          <a:lstStyle/>
          <a:p>
            <a:endParaRPr lang="en-US"/>
          </a:p>
        </p:txBody>
      </p:sp>
      <p:sp>
        <p:nvSpPr>
          <p:cNvPr id="10" name="Rectangle 2"/>
          <p:cNvSpPr txBox="1">
            <a:spLocks noChangeArrowheads="1"/>
          </p:cNvSpPr>
          <p:nvPr/>
        </p:nvSpPr>
        <p:spPr bwMode="auto">
          <a:xfrm>
            <a:off x="381000" y="0"/>
            <a:ext cx="7696200" cy="792163"/>
          </a:xfrm>
          <a:prstGeom prst="rect">
            <a:avLst/>
          </a:prstGeom>
          <a:noFill/>
          <a:ln w="9525">
            <a:noFill/>
            <a:miter lim="800000"/>
            <a:headEnd/>
            <a:tailEnd/>
          </a:ln>
        </p:spPr>
        <p:txBody>
          <a:bodyPr anchor="ctr"/>
          <a:lstStyle/>
          <a:p>
            <a:pPr algn="l">
              <a:defRPr/>
            </a:pPr>
            <a:r>
              <a:rPr lang="en-AU" sz="3000" kern="0" dirty="0">
                <a:solidFill>
                  <a:schemeClr val="bg1"/>
                </a:solidFill>
                <a:latin typeface="Arial Narrow" pitchFamily="34" charset="0"/>
                <a:ea typeface="ＭＳ Ｐゴシック" pitchFamily="34" charset="-128"/>
                <a:cs typeface="+mj-cs"/>
              </a:rPr>
              <a:t>Naming the Intermediary Entity</a:t>
            </a:r>
          </a:p>
        </p:txBody>
      </p:sp>
      <p:grpSp>
        <p:nvGrpSpPr>
          <p:cNvPr id="26631" name="Group 13"/>
          <p:cNvGrpSpPr>
            <a:grpSpLocks/>
          </p:cNvGrpSpPr>
          <p:nvPr/>
        </p:nvGrpSpPr>
        <p:grpSpPr bwMode="auto">
          <a:xfrm rot="10800000">
            <a:off x="3827463" y="2514600"/>
            <a:ext cx="990600" cy="304800"/>
            <a:chOff x="3352800" y="2438400"/>
            <a:chExt cx="990600" cy="304800"/>
          </a:xfrm>
        </p:grpSpPr>
        <p:grpSp>
          <p:nvGrpSpPr>
            <p:cNvPr id="26651" name="Group 30"/>
            <p:cNvGrpSpPr>
              <a:grpSpLocks/>
            </p:cNvGrpSpPr>
            <p:nvPr/>
          </p:nvGrpSpPr>
          <p:grpSpPr bwMode="auto">
            <a:xfrm rot="10800000">
              <a:off x="3352800" y="2438400"/>
              <a:ext cx="228600" cy="304800"/>
              <a:chOff x="5257800" y="2590800"/>
              <a:chExt cx="228600" cy="304800"/>
            </a:xfrm>
          </p:grpSpPr>
          <p:cxnSp>
            <p:nvCxnSpPr>
              <p:cNvPr id="17" name="Straight Connector 16"/>
              <p:cNvCxnSpPr/>
              <p:nvPr/>
            </p:nvCxnSpPr>
            <p:spPr>
              <a:xfrm flipV="1">
                <a:off x="5257800" y="2590800"/>
                <a:ext cx="228600" cy="152400"/>
              </a:xfrm>
              <a:prstGeom prst="line">
                <a:avLst/>
              </a:prstGeom>
              <a:ln w="28575"/>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5257800" y="2743200"/>
                <a:ext cx="228600" cy="152400"/>
              </a:xfrm>
              <a:prstGeom prst="line">
                <a:avLst/>
              </a:prstGeom>
              <a:ln w="28575"/>
            </p:spPr>
            <p:style>
              <a:lnRef idx="1">
                <a:schemeClr val="dk1"/>
              </a:lnRef>
              <a:fillRef idx="0">
                <a:schemeClr val="dk1"/>
              </a:fillRef>
              <a:effectRef idx="0">
                <a:schemeClr val="dk1"/>
              </a:effectRef>
              <a:fontRef idx="minor">
                <a:schemeClr val="tx1"/>
              </a:fontRef>
            </p:style>
          </p:cxnSp>
        </p:grpSp>
        <p:cxnSp>
          <p:nvCxnSpPr>
            <p:cNvPr id="16" name="Straight Connector 15"/>
            <p:cNvCxnSpPr/>
            <p:nvPr/>
          </p:nvCxnSpPr>
          <p:spPr>
            <a:xfrm>
              <a:off x="3352800" y="2592387"/>
              <a:ext cx="990600" cy="1588"/>
            </a:xfrm>
            <a:prstGeom prst="line">
              <a:avLst/>
            </a:prstGeom>
            <a:ln w="28575"/>
          </p:spPr>
          <p:style>
            <a:lnRef idx="1">
              <a:schemeClr val="dk1"/>
            </a:lnRef>
            <a:fillRef idx="0">
              <a:schemeClr val="dk1"/>
            </a:fillRef>
            <a:effectRef idx="0">
              <a:schemeClr val="dk1"/>
            </a:effectRef>
            <a:fontRef idx="minor">
              <a:schemeClr val="tx1"/>
            </a:fontRef>
          </p:style>
        </p:cxnSp>
      </p:grpSp>
      <p:grpSp>
        <p:nvGrpSpPr>
          <p:cNvPr id="26632" name="Group 18"/>
          <p:cNvGrpSpPr>
            <a:grpSpLocks/>
          </p:cNvGrpSpPr>
          <p:nvPr/>
        </p:nvGrpSpPr>
        <p:grpSpPr bwMode="auto">
          <a:xfrm rot="10800000">
            <a:off x="6324600" y="2514600"/>
            <a:ext cx="990600" cy="304800"/>
            <a:chOff x="4343400" y="2438400"/>
            <a:chExt cx="990600" cy="304800"/>
          </a:xfrm>
        </p:grpSpPr>
        <p:cxnSp>
          <p:nvCxnSpPr>
            <p:cNvPr id="20" name="Straight Connector 19"/>
            <p:cNvCxnSpPr/>
            <p:nvPr/>
          </p:nvCxnSpPr>
          <p:spPr>
            <a:xfrm flipV="1">
              <a:off x="5105400" y="2438400"/>
              <a:ext cx="228600" cy="15240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a:off x="5105400" y="2590800"/>
              <a:ext cx="228600" cy="152400"/>
            </a:xfrm>
            <a:prstGeom prst="line">
              <a:avLst/>
            </a:prstGeom>
            <a:ln w="28575"/>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4343400" y="2592387"/>
              <a:ext cx="990600" cy="1588"/>
            </a:xfrm>
            <a:prstGeom prst="line">
              <a:avLst/>
            </a:prstGeom>
            <a:ln w="28575"/>
          </p:spPr>
          <p:style>
            <a:lnRef idx="1">
              <a:schemeClr val="dk1"/>
            </a:lnRef>
            <a:fillRef idx="0">
              <a:schemeClr val="dk1"/>
            </a:fillRef>
            <a:effectRef idx="0">
              <a:schemeClr val="dk1"/>
            </a:effectRef>
            <a:fontRef idx="minor">
              <a:schemeClr val="tx1"/>
            </a:fontRef>
          </p:style>
        </p:cxnSp>
      </p:grpSp>
      <p:grpSp>
        <p:nvGrpSpPr>
          <p:cNvPr id="26633" name="Group 25"/>
          <p:cNvGrpSpPr>
            <a:grpSpLocks/>
          </p:cNvGrpSpPr>
          <p:nvPr/>
        </p:nvGrpSpPr>
        <p:grpSpPr bwMode="auto">
          <a:xfrm rot="10800000">
            <a:off x="3827463" y="5105400"/>
            <a:ext cx="990600" cy="304800"/>
            <a:chOff x="3352800" y="2438400"/>
            <a:chExt cx="990600" cy="304800"/>
          </a:xfrm>
        </p:grpSpPr>
        <p:grpSp>
          <p:nvGrpSpPr>
            <p:cNvPr id="26644" name="Group 30"/>
            <p:cNvGrpSpPr>
              <a:grpSpLocks/>
            </p:cNvGrpSpPr>
            <p:nvPr/>
          </p:nvGrpSpPr>
          <p:grpSpPr bwMode="auto">
            <a:xfrm rot="10800000">
              <a:off x="3352800" y="2438400"/>
              <a:ext cx="228600" cy="304800"/>
              <a:chOff x="5257800" y="2590800"/>
              <a:chExt cx="228600" cy="304800"/>
            </a:xfrm>
          </p:grpSpPr>
          <p:cxnSp>
            <p:nvCxnSpPr>
              <p:cNvPr id="29" name="Straight Connector 28"/>
              <p:cNvCxnSpPr/>
              <p:nvPr/>
            </p:nvCxnSpPr>
            <p:spPr>
              <a:xfrm flipV="1">
                <a:off x="5256212" y="2590800"/>
                <a:ext cx="228600" cy="152400"/>
              </a:xfrm>
              <a:prstGeom prst="line">
                <a:avLst/>
              </a:prstGeom>
              <a:ln w="28575"/>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5256212" y="2743200"/>
                <a:ext cx="228600" cy="152400"/>
              </a:xfrm>
              <a:prstGeom prst="line">
                <a:avLst/>
              </a:prstGeom>
              <a:ln w="28575"/>
            </p:spPr>
            <p:style>
              <a:lnRef idx="1">
                <a:schemeClr val="dk1"/>
              </a:lnRef>
              <a:fillRef idx="0">
                <a:schemeClr val="dk1"/>
              </a:fillRef>
              <a:effectRef idx="0">
                <a:schemeClr val="dk1"/>
              </a:effectRef>
              <a:fontRef idx="minor">
                <a:schemeClr val="tx1"/>
              </a:fontRef>
            </p:style>
          </p:cxnSp>
        </p:grpSp>
        <p:cxnSp>
          <p:nvCxnSpPr>
            <p:cNvPr id="28" name="Straight Connector 27"/>
            <p:cNvCxnSpPr/>
            <p:nvPr/>
          </p:nvCxnSpPr>
          <p:spPr>
            <a:xfrm>
              <a:off x="3354388" y="2592387"/>
              <a:ext cx="990600" cy="1588"/>
            </a:xfrm>
            <a:prstGeom prst="line">
              <a:avLst/>
            </a:prstGeom>
            <a:ln w="28575"/>
          </p:spPr>
          <p:style>
            <a:lnRef idx="1">
              <a:schemeClr val="dk1"/>
            </a:lnRef>
            <a:fillRef idx="0">
              <a:schemeClr val="dk1"/>
            </a:fillRef>
            <a:effectRef idx="0">
              <a:schemeClr val="dk1"/>
            </a:effectRef>
            <a:fontRef idx="minor">
              <a:schemeClr val="tx1"/>
            </a:fontRef>
          </p:style>
        </p:cxnSp>
      </p:grpSp>
      <p:grpSp>
        <p:nvGrpSpPr>
          <p:cNvPr id="26634" name="Group 30"/>
          <p:cNvGrpSpPr>
            <a:grpSpLocks/>
          </p:cNvGrpSpPr>
          <p:nvPr/>
        </p:nvGrpSpPr>
        <p:grpSpPr bwMode="auto">
          <a:xfrm rot="10800000">
            <a:off x="6324600" y="5105400"/>
            <a:ext cx="990600" cy="304800"/>
            <a:chOff x="4343400" y="2438400"/>
            <a:chExt cx="990600" cy="304800"/>
          </a:xfrm>
        </p:grpSpPr>
        <p:cxnSp>
          <p:nvCxnSpPr>
            <p:cNvPr id="32" name="Straight Connector 31"/>
            <p:cNvCxnSpPr/>
            <p:nvPr/>
          </p:nvCxnSpPr>
          <p:spPr>
            <a:xfrm flipV="1">
              <a:off x="5106987" y="2438400"/>
              <a:ext cx="228600" cy="152400"/>
            </a:xfrm>
            <a:prstGeom prst="line">
              <a:avLst/>
            </a:prstGeom>
            <a:ln w="28575"/>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a:off x="5106987" y="2590800"/>
              <a:ext cx="228600" cy="152400"/>
            </a:xfrm>
            <a:prstGeom prst="line">
              <a:avLst/>
            </a:prstGeom>
            <a:ln w="28575"/>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a:off x="4343400" y="2592387"/>
              <a:ext cx="990600" cy="1588"/>
            </a:xfrm>
            <a:prstGeom prst="line">
              <a:avLst/>
            </a:prstGeom>
            <a:ln w="28575"/>
          </p:spPr>
          <p:style>
            <a:lnRef idx="1">
              <a:schemeClr val="dk1"/>
            </a:lnRef>
            <a:fillRef idx="0">
              <a:schemeClr val="dk1"/>
            </a:fillRef>
            <a:effectRef idx="0">
              <a:schemeClr val="dk1"/>
            </a:effectRef>
            <a:fontRef idx="minor">
              <a:schemeClr val="tx1"/>
            </a:fontRef>
          </p:style>
        </p:cxnSp>
      </p:grpSp>
      <p:sp>
        <p:nvSpPr>
          <p:cNvPr id="11" name="Rounded Rectangle 10"/>
          <p:cNvSpPr/>
          <p:nvPr/>
        </p:nvSpPr>
        <p:spPr>
          <a:xfrm>
            <a:off x="7256463" y="2286000"/>
            <a:ext cx="1506537" cy="768350"/>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anchor="ctr"/>
          <a:lstStyle/>
          <a:p>
            <a:pPr>
              <a:defRPr/>
            </a:pPr>
            <a:r>
              <a:rPr lang="en-AU" sz="2000" dirty="0"/>
              <a:t>Meeting</a:t>
            </a:r>
          </a:p>
        </p:txBody>
      </p:sp>
      <p:sp>
        <p:nvSpPr>
          <p:cNvPr id="12" name="Rounded Rectangle 11"/>
          <p:cNvSpPr/>
          <p:nvPr/>
        </p:nvSpPr>
        <p:spPr>
          <a:xfrm>
            <a:off x="2379663" y="2286000"/>
            <a:ext cx="1506537" cy="768350"/>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anchor="ctr"/>
          <a:lstStyle/>
          <a:p>
            <a:pPr>
              <a:defRPr/>
            </a:pPr>
            <a:r>
              <a:rPr lang="en-AU" sz="2000" dirty="0"/>
              <a:t>Person</a:t>
            </a:r>
          </a:p>
        </p:txBody>
      </p:sp>
      <p:sp>
        <p:nvSpPr>
          <p:cNvPr id="13" name="Rounded Rectangle 12"/>
          <p:cNvSpPr/>
          <p:nvPr/>
        </p:nvSpPr>
        <p:spPr>
          <a:xfrm>
            <a:off x="4818063" y="2286000"/>
            <a:ext cx="1506537" cy="768350"/>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anchor="ctr"/>
          <a:lstStyle/>
          <a:p>
            <a:pPr>
              <a:defRPr/>
            </a:pPr>
            <a:r>
              <a:rPr lang="en-AU" sz="2000" b="1" dirty="0"/>
              <a:t>Attendee</a:t>
            </a:r>
          </a:p>
        </p:txBody>
      </p:sp>
      <p:sp>
        <p:nvSpPr>
          <p:cNvPr id="23" name="Rounded Rectangle 22"/>
          <p:cNvSpPr/>
          <p:nvPr/>
        </p:nvSpPr>
        <p:spPr>
          <a:xfrm>
            <a:off x="7256463" y="4876800"/>
            <a:ext cx="1506537" cy="768350"/>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anchor="ctr"/>
          <a:lstStyle/>
          <a:p>
            <a:pPr>
              <a:defRPr/>
            </a:pPr>
            <a:r>
              <a:rPr lang="en-AU" sz="2000" dirty="0"/>
              <a:t>Item</a:t>
            </a:r>
          </a:p>
        </p:txBody>
      </p:sp>
      <p:sp>
        <p:nvSpPr>
          <p:cNvPr id="24" name="Rounded Rectangle 23"/>
          <p:cNvSpPr/>
          <p:nvPr/>
        </p:nvSpPr>
        <p:spPr>
          <a:xfrm>
            <a:off x="2379663" y="4876800"/>
            <a:ext cx="1506537" cy="768350"/>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anchor="ctr"/>
          <a:lstStyle/>
          <a:p>
            <a:pPr>
              <a:defRPr/>
            </a:pPr>
            <a:r>
              <a:rPr lang="en-AU" sz="2000" dirty="0"/>
              <a:t>Order</a:t>
            </a:r>
          </a:p>
        </p:txBody>
      </p:sp>
      <p:sp>
        <p:nvSpPr>
          <p:cNvPr id="25" name="Rounded Rectangle 24"/>
          <p:cNvSpPr/>
          <p:nvPr/>
        </p:nvSpPr>
        <p:spPr>
          <a:xfrm>
            <a:off x="4818063" y="4876800"/>
            <a:ext cx="1506537" cy="768350"/>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anchor="ctr"/>
          <a:lstStyle/>
          <a:p>
            <a:pPr>
              <a:defRPr/>
            </a:pPr>
            <a:r>
              <a:rPr lang="en-AU" sz="2000" b="1" dirty="0" err="1"/>
              <a:t>OrderItem</a:t>
            </a:r>
            <a:endParaRPr lang="en-AU"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7">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63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6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When to Resolve M:M Relationships</a:t>
            </a:r>
            <a:endParaRPr lang="en-AU" dirty="0"/>
          </a:p>
        </p:txBody>
      </p:sp>
      <p:sp>
        <p:nvSpPr>
          <p:cNvPr id="3" name="Content Placeholder 2"/>
          <p:cNvSpPr>
            <a:spLocks noGrp="1"/>
          </p:cNvSpPr>
          <p:nvPr>
            <p:ph idx="1"/>
          </p:nvPr>
        </p:nvSpPr>
        <p:spPr>
          <a:xfrm>
            <a:off x="285750" y="1000125"/>
            <a:ext cx="8858250" cy="5643563"/>
          </a:xfrm>
        </p:spPr>
        <p:txBody>
          <a:bodyPr/>
          <a:lstStyle/>
          <a:p>
            <a:r>
              <a:rPr lang="en-AU" b="1" dirty="0" smtClean="0"/>
              <a:t>Logical ER diagrams </a:t>
            </a:r>
            <a:r>
              <a:rPr lang="en-AU" dirty="0" smtClean="0"/>
              <a:t>represent the logical structure of a database – how it is structured “in theory”</a:t>
            </a:r>
          </a:p>
          <a:p>
            <a:pPr lvl="1"/>
            <a:r>
              <a:rPr lang="en-AU" dirty="0" smtClean="0"/>
              <a:t>Only resolve M:M relationships </a:t>
            </a:r>
            <a:r>
              <a:rPr lang="en-AU" i="1" dirty="0" smtClean="0"/>
              <a:t>if the intermediary entity contains meaningful attributes</a:t>
            </a:r>
            <a:r>
              <a:rPr lang="en-AU" dirty="0" smtClean="0"/>
              <a:t> other than the foreign keys</a:t>
            </a:r>
          </a:p>
          <a:p>
            <a:pPr lvl="2"/>
            <a:r>
              <a:rPr lang="en-AU" dirty="0"/>
              <a:t>e</a:t>
            </a:r>
            <a:r>
              <a:rPr lang="en-AU" dirty="0" smtClean="0"/>
              <a:t>.g. the Quantity of items in an order, or the academic period and result of a student’s enrolment in a unit</a:t>
            </a:r>
          </a:p>
          <a:p>
            <a:pPr lvl="2"/>
            <a:r>
              <a:rPr lang="en-AU" dirty="0" smtClean="0"/>
              <a:t>The </a:t>
            </a:r>
            <a:r>
              <a:rPr lang="en-AU" dirty="0"/>
              <a:t>logical structure of the database would be incomplete if the intermediary table was not shown in the logical ER </a:t>
            </a:r>
            <a:r>
              <a:rPr lang="en-AU" dirty="0" smtClean="0"/>
              <a:t>diagram</a:t>
            </a:r>
          </a:p>
          <a:p>
            <a:pPr lvl="1"/>
            <a:r>
              <a:rPr lang="en-AU" dirty="0" smtClean="0"/>
              <a:t>If the intermediary entity doesn’t contain anything other than the two foreign keys, it can be left unresolved in a logical diagram</a:t>
            </a:r>
            <a:endParaRPr lang="en-AU" dirty="0"/>
          </a:p>
          <a:p>
            <a:pPr marL="1828800" lvl="4" indent="0">
              <a:buNone/>
            </a:pPr>
            <a:endParaRPr lang="en-AU" dirty="0" smtClean="0"/>
          </a:p>
          <a:p>
            <a:pPr marL="1828800" lvl="4" indent="0">
              <a:buNone/>
            </a:pPr>
            <a:endParaRPr lang="en-AU" dirty="0" smtClean="0"/>
          </a:p>
          <a:p>
            <a:r>
              <a:rPr lang="en-AU" b="1" dirty="0" smtClean="0"/>
              <a:t>Physical ER diagrams </a:t>
            </a:r>
            <a:r>
              <a:rPr lang="en-AU" dirty="0" smtClean="0"/>
              <a:t>represent the physical structure of a database – how it is actually structured, for implementation</a:t>
            </a:r>
          </a:p>
          <a:p>
            <a:pPr lvl="1"/>
            <a:r>
              <a:rPr lang="en-AU" dirty="0" smtClean="0"/>
              <a:t>M:M relationships must always be resolved</a:t>
            </a:r>
          </a:p>
          <a:p>
            <a:pPr lvl="4"/>
            <a:endParaRPr lang="en-AU"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Naming Relationships</a:t>
            </a:r>
            <a:endParaRPr lang="en-AU" dirty="0"/>
          </a:p>
        </p:txBody>
      </p:sp>
      <p:sp>
        <p:nvSpPr>
          <p:cNvPr id="3" name="Content Placeholder 2"/>
          <p:cNvSpPr>
            <a:spLocks noGrp="1"/>
          </p:cNvSpPr>
          <p:nvPr>
            <p:ph idx="1"/>
          </p:nvPr>
        </p:nvSpPr>
        <p:spPr/>
        <p:txBody>
          <a:bodyPr/>
          <a:lstStyle/>
          <a:p>
            <a:r>
              <a:rPr lang="en-AU" dirty="0" smtClean="0"/>
              <a:t>While not necessary, giving relationships between entities in an ER diagram a name can help to convey meaning</a:t>
            </a:r>
          </a:p>
          <a:p>
            <a:pPr lvl="1"/>
            <a:r>
              <a:rPr lang="en-AU" dirty="0" smtClean="0"/>
              <a:t>Most of the time the meaning of a relationship is obvious</a:t>
            </a:r>
          </a:p>
          <a:p>
            <a:pPr lvl="1"/>
            <a:r>
              <a:rPr lang="en-AU" dirty="0" smtClean="0"/>
              <a:t>In some situations, the meaning could be unclear</a:t>
            </a:r>
          </a:p>
          <a:p>
            <a:pPr lvl="4"/>
            <a:endParaRPr lang="en-AU" dirty="0" smtClean="0"/>
          </a:p>
          <a:p>
            <a:r>
              <a:rPr lang="en-AU" dirty="0" smtClean="0"/>
              <a:t>If the meaning of a relationship is unclear, naming relationships may be worthwhile</a:t>
            </a:r>
            <a:endParaRPr lang="en-AU" dirty="0"/>
          </a:p>
        </p:txBody>
      </p:sp>
      <p:grpSp>
        <p:nvGrpSpPr>
          <p:cNvPr id="38" name="Group 37"/>
          <p:cNvGrpSpPr/>
          <p:nvPr/>
        </p:nvGrpSpPr>
        <p:grpSpPr>
          <a:xfrm>
            <a:off x="609600" y="3810000"/>
            <a:ext cx="1905000" cy="2209801"/>
            <a:chOff x="609600" y="3810000"/>
            <a:chExt cx="1905000" cy="2209801"/>
          </a:xfrm>
        </p:grpSpPr>
        <p:sp>
          <p:nvSpPr>
            <p:cNvPr id="4" name="Rounded Rectangle 3"/>
            <p:cNvSpPr/>
            <p:nvPr/>
          </p:nvSpPr>
          <p:spPr>
            <a:xfrm>
              <a:off x="609600" y="3810000"/>
              <a:ext cx="1524000" cy="609601"/>
            </a:xfrm>
            <a:prstGeom prst="roundRect">
              <a:avLst/>
            </a:prstGeom>
          </p:spPr>
          <p:style>
            <a:lnRef idx="2">
              <a:schemeClr val="accent2"/>
            </a:lnRef>
            <a:fillRef idx="1">
              <a:schemeClr val="lt1"/>
            </a:fillRef>
            <a:effectRef idx="0">
              <a:schemeClr val="accent2"/>
            </a:effectRef>
            <a:fontRef idx="minor">
              <a:schemeClr val="dk1"/>
            </a:fontRef>
          </p:style>
          <p:txBody>
            <a:bodyPr anchor="ctr"/>
            <a:lstStyle/>
            <a:p>
              <a:r>
                <a:rPr lang="en-AU" sz="1800" dirty="0" smtClean="0">
                  <a:solidFill>
                    <a:srgbClr val="000000"/>
                  </a:solidFill>
                </a:rPr>
                <a:t>Employee</a:t>
              </a:r>
              <a:endParaRPr lang="en-AU" sz="1600" dirty="0">
                <a:solidFill>
                  <a:srgbClr val="000000"/>
                </a:solidFill>
              </a:endParaRPr>
            </a:p>
          </p:txBody>
        </p:sp>
        <p:sp>
          <p:nvSpPr>
            <p:cNvPr id="5" name="Rounded Rectangle 4"/>
            <p:cNvSpPr/>
            <p:nvPr/>
          </p:nvSpPr>
          <p:spPr>
            <a:xfrm>
              <a:off x="609600" y="5410200"/>
              <a:ext cx="1524000" cy="609601"/>
            </a:xfrm>
            <a:prstGeom prst="roundRect">
              <a:avLst/>
            </a:prstGeom>
          </p:spPr>
          <p:style>
            <a:lnRef idx="2">
              <a:schemeClr val="accent2"/>
            </a:lnRef>
            <a:fillRef idx="1">
              <a:schemeClr val="lt1"/>
            </a:fillRef>
            <a:effectRef idx="0">
              <a:schemeClr val="accent2"/>
            </a:effectRef>
            <a:fontRef idx="minor">
              <a:schemeClr val="dk1"/>
            </a:fontRef>
          </p:style>
          <p:txBody>
            <a:bodyPr anchor="ctr"/>
            <a:lstStyle/>
            <a:p>
              <a:r>
                <a:rPr lang="en-AU" sz="1800" dirty="0" smtClean="0">
                  <a:solidFill>
                    <a:srgbClr val="000000"/>
                  </a:solidFill>
                </a:rPr>
                <a:t>Department</a:t>
              </a:r>
              <a:endParaRPr lang="en-AU" sz="1600" dirty="0">
                <a:solidFill>
                  <a:srgbClr val="000000"/>
                </a:solidFill>
              </a:endParaRPr>
            </a:p>
          </p:txBody>
        </p:sp>
        <p:cxnSp>
          <p:nvCxnSpPr>
            <p:cNvPr id="6" name="Straight Connector 5"/>
            <p:cNvCxnSpPr>
              <a:endCxn id="5" idx="0"/>
            </p:cNvCxnSpPr>
            <p:nvPr/>
          </p:nvCxnSpPr>
          <p:spPr>
            <a:xfrm rot="5400000">
              <a:off x="876301" y="4914900"/>
              <a:ext cx="990600" cy="1"/>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 name="Straight Connector 6"/>
            <p:cNvCxnSpPr/>
            <p:nvPr/>
          </p:nvCxnSpPr>
          <p:spPr>
            <a:xfrm rot="5400000" flipV="1">
              <a:off x="1207294" y="4431506"/>
              <a:ext cx="176212" cy="152400"/>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 name="Straight Connector 7"/>
            <p:cNvCxnSpPr/>
            <p:nvPr/>
          </p:nvCxnSpPr>
          <p:spPr>
            <a:xfrm rot="5400000">
              <a:off x="1359694" y="4431506"/>
              <a:ext cx="176212" cy="152400"/>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sp>
          <p:nvSpPr>
            <p:cNvPr id="22" name="TextBox 21"/>
            <p:cNvSpPr txBox="1"/>
            <p:nvPr/>
          </p:nvSpPr>
          <p:spPr>
            <a:xfrm>
              <a:off x="1371600" y="4736068"/>
              <a:ext cx="1143000" cy="369332"/>
            </a:xfrm>
            <a:prstGeom prst="rect">
              <a:avLst/>
            </a:prstGeom>
            <a:noFill/>
          </p:spPr>
          <p:txBody>
            <a:bodyPr wrap="square" rtlCol="0">
              <a:spAutoFit/>
            </a:bodyPr>
            <a:lstStyle/>
            <a:p>
              <a:r>
                <a:rPr lang="en-AU" sz="1800" i="1" dirty="0" smtClean="0">
                  <a:solidFill>
                    <a:schemeClr val="tx1">
                      <a:lumMod val="50000"/>
                      <a:lumOff val="50000"/>
                    </a:schemeClr>
                  </a:solidFill>
                </a:rPr>
                <a:t>works in</a:t>
              </a:r>
              <a:endParaRPr lang="en-AU" sz="1800" i="1" dirty="0">
                <a:solidFill>
                  <a:schemeClr val="tx1">
                    <a:lumMod val="50000"/>
                    <a:lumOff val="50000"/>
                  </a:schemeClr>
                </a:solidFill>
              </a:endParaRPr>
            </a:p>
          </p:txBody>
        </p:sp>
      </p:grpSp>
      <p:grpSp>
        <p:nvGrpSpPr>
          <p:cNvPr id="39" name="Group 38"/>
          <p:cNvGrpSpPr/>
          <p:nvPr/>
        </p:nvGrpSpPr>
        <p:grpSpPr>
          <a:xfrm>
            <a:off x="3429791" y="3810000"/>
            <a:ext cx="1904209" cy="2209801"/>
            <a:chOff x="3429791" y="3810000"/>
            <a:chExt cx="1904209" cy="2209801"/>
          </a:xfrm>
        </p:grpSpPr>
        <p:sp>
          <p:nvSpPr>
            <p:cNvPr id="11" name="Rounded Rectangle 10"/>
            <p:cNvSpPr/>
            <p:nvPr/>
          </p:nvSpPr>
          <p:spPr>
            <a:xfrm>
              <a:off x="3429791" y="3810000"/>
              <a:ext cx="1524000" cy="609601"/>
            </a:xfrm>
            <a:prstGeom prst="roundRect">
              <a:avLst/>
            </a:prstGeom>
          </p:spPr>
          <p:style>
            <a:lnRef idx="2">
              <a:schemeClr val="accent2"/>
            </a:lnRef>
            <a:fillRef idx="1">
              <a:schemeClr val="lt1"/>
            </a:fillRef>
            <a:effectRef idx="0">
              <a:schemeClr val="accent2"/>
            </a:effectRef>
            <a:fontRef idx="minor">
              <a:schemeClr val="dk1"/>
            </a:fontRef>
          </p:style>
          <p:txBody>
            <a:bodyPr anchor="ctr"/>
            <a:lstStyle/>
            <a:p>
              <a:r>
                <a:rPr lang="en-AU" sz="1800" dirty="0" smtClean="0">
                  <a:solidFill>
                    <a:srgbClr val="000000"/>
                  </a:solidFill>
                </a:rPr>
                <a:t>Employee</a:t>
              </a:r>
              <a:endParaRPr lang="en-AU" sz="1600" dirty="0">
                <a:solidFill>
                  <a:srgbClr val="000000"/>
                </a:solidFill>
              </a:endParaRPr>
            </a:p>
          </p:txBody>
        </p:sp>
        <p:sp>
          <p:nvSpPr>
            <p:cNvPr id="12" name="Rounded Rectangle 11"/>
            <p:cNvSpPr/>
            <p:nvPr/>
          </p:nvSpPr>
          <p:spPr>
            <a:xfrm>
              <a:off x="3429791" y="5410200"/>
              <a:ext cx="1524000" cy="609601"/>
            </a:xfrm>
            <a:prstGeom prst="roundRect">
              <a:avLst/>
            </a:prstGeom>
          </p:spPr>
          <p:style>
            <a:lnRef idx="2">
              <a:schemeClr val="accent2"/>
            </a:lnRef>
            <a:fillRef idx="1">
              <a:schemeClr val="lt1"/>
            </a:fillRef>
            <a:effectRef idx="0">
              <a:schemeClr val="accent2"/>
            </a:effectRef>
            <a:fontRef idx="minor">
              <a:schemeClr val="dk1"/>
            </a:fontRef>
          </p:style>
          <p:txBody>
            <a:bodyPr anchor="ctr"/>
            <a:lstStyle/>
            <a:p>
              <a:r>
                <a:rPr lang="en-AU" sz="1800" dirty="0" smtClean="0">
                  <a:solidFill>
                    <a:srgbClr val="000000"/>
                  </a:solidFill>
                </a:rPr>
                <a:t>Department</a:t>
              </a:r>
              <a:endParaRPr lang="en-AU" sz="1600" dirty="0">
                <a:solidFill>
                  <a:srgbClr val="000000"/>
                </a:solidFill>
              </a:endParaRPr>
            </a:p>
          </p:txBody>
        </p:sp>
        <p:cxnSp>
          <p:nvCxnSpPr>
            <p:cNvPr id="13" name="Straight Connector 12"/>
            <p:cNvCxnSpPr>
              <a:endCxn id="12" idx="0"/>
            </p:cNvCxnSpPr>
            <p:nvPr/>
          </p:nvCxnSpPr>
          <p:spPr>
            <a:xfrm rot="5400000">
              <a:off x="3696492" y="4914900"/>
              <a:ext cx="990600" cy="1"/>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sp>
          <p:nvSpPr>
            <p:cNvPr id="23" name="TextBox 22"/>
            <p:cNvSpPr txBox="1"/>
            <p:nvPr/>
          </p:nvSpPr>
          <p:spPr>
            <a:xfrm>
              <a:off x="4191000" y="4736068"/>
              <a:ext cx="1143000" cy="369332"/>
            </a:xfrm>
            <a:prstGeom prst="rect">
              <a:avLst/>
            </a:prstGeom>
            <a:noFill/>
          </p:spPr>
          <p:txBody>
            <a:bodyPr wrap="square" rtlCol="0">
              <a:spAutoFit/>
            </a:bodyPr>
            <a:lstStyle/>
            <a:p>
              <a:r>
                <a:rPr lang="en-AU" sz="1800" i="1" dirty="0" smtClean="0">
                  <a:solidFill>
                    <a:schemeClr val="tx1">
                      <a:lumMod val="50000"/>
                      <a:lumOff val="50000"/>
                    </a:schemeClr>
                  </a:solidFill>
                </a:rPr>
                <a:t>manages</a:t>
              </a:r>
              <a:endParaRPr lang="en-AU" sz="1800" i="1" dirty="0">
                <a:solidFill>
                  <a:schemeClr val="tx1">
                    <a:lumMod val="50000"/>
                    <a:lumOff val="50000"/>
                  </a:schemeClr>
                </a:solidFill>
              </a:endParaRPr>
            </a:p>
          </p:txBody>
        </p:sp>
      </p:grpSp>
      <p:grpSp>
        <p:nvGrpSpPr>
          <p:cNvPr id="40" name="Group 39"/>
          <p:cNvGrpSpPr/>
          <p:nvPr/>
        </p:nvGrpSpPr>
        <p:grpSpPr>
          <a:xfrm>
            <a:off x="5943600" y="3810000"/>
            <a:ext cx="2971800" cy="2209801"/>
            <a:chOff x="5943600" y="3810000"/>
            <a:chExt cx="2971800" cy="2209801"/>
          </a:xfrm>
        </p:grpSpPr>
        <p:sp>
          <p:nvSpPr>
            <p:cNvPr id="16" name="Rounded Rectangle 15"/>
            <p:cNvSpPr/>
            <p:nvPr/>
          </p:nvSpPr>
          <p:spPr>
            <a:xfrm>
              <a:off x="6630191" y="3810000"/>
              <a:ext cx="1524000" cy="609601"/>
            </a:xfrm>
            <a:prstGeom prst="roundRect">
              <a:avLst/>
            </a:prstGeom>
          </p:spPr>
          <p:style>
            <a:lnRef idx="2">
              <a:schemeClr val="accent2"/>
            </a:lnRef>
            <a:fillRef idx="1">
              <a:schemeClr val="lt1"/>
            </a:fillRef>
            <a:effectRef idx="0">
              <a:schemeClr val="accent2"/>
            </a:effectRef>
            <a:fontRef idx="minor">
              <a:schemeClr val="dk1"/>
            </a:fontRef>
          </p:style>
          <p:txBody>
            <a:bodyPr anchor="ctr"/>
            <a:lstStyle/>
            <a:p>
              <a:r>
                <a:rPr lang="en-AU" sz="1800" dirty="0" smtClean="0">
                  <a:solidFill>
                    <a:srgbClr val="000000"/>
                  </a:solidFill>
                </a:rPr>
                <a:t>Employee</a:t>
              </a:r>
              <a:endParaRPr lang="en-AU" sz="1600" dirty="0">
                <a:solidFill>
                  <a:srgbClr val="000000"/>
                </a:solidFill>
              </a:endParaRPr>
            </a:p>
          </p:txBody>
        </p:sp>
        <p:sp>
          <p:nvSpPr>
            <p:cNvPr id="17" name="Rounded Rectangle 16"/>
            <p:cNvSpPr/>
            <p:nvPr/>
          </p:nvSpPr>
          <p:spPr>
            <a:xfrm>
              <a:off x="6630191" y="5410200"/>
              <a:ext cx="1524000" cy="609601"/>
            </a:xfrm>
            <a:prstGeom prst="roundRect">
              <a:avLst/>
            </a:prstGeom>
          </p:spPr>
          <p:style>
            <a:lnRef idx="2">
              <a:schemeClr val="accent2"/>
            </a:lnRef>
            <a:fillRef idx="1">
              <a:schemeClr val="lt1"/>
            </a:fillRef>
            <a:effectRef idx="0">
              <a:schemeClr val="accent2"/>
            </a:effectRef>
            <a:fontRef idx="minor">
              <a:schemeClr val="dk1"/>
            </a:fontRef>
          </p:style>
          <p:txBody>
            <a:bodyPr anchor="ctr"/>
            <a:lstStyle/>
            <a:p>
              <a:r>
                <a:rPr lang="en-AU" sz="1800" dirty="0" smtClean="0">
                  <a:solidFill>
                    <a:srgbClr val="000000"/>
                  </a:solidFill>
                </a:rPr>
                <a:t>Department</a:t>
              </a:r>
              <a:endParaRPr lang="en-AU" sz="1600" dirty="0">
                <a:solidFill>
                  <a:srgbClr val="000000"/>
                </a:solidFill>
              </a:endParaRPr>
            </a:p>
          </p:txBody>
        </p:sp>
        <p:cxnSp>
          <p:nvCxnSpPr>
            <p:cNvPr id="18" name="Straight Connector 17"/>
            <p:cNvCxnSpPr/>
            <p:nvPr/>
          </p:nvCxnSpPr>
          <p:spPr>
            <a:xfrm rot="5400000">
              <a:off x="6591300" y="4914901"/>
              <a:ext cx="990602" cy="1"/>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cxnSp>
          <p:nvCxnSpPr>
            <p:cNvPr id="19" name="Straight Connector 18"/>
            <p:cNvCxnSpPr/>
            <p:nvPr/>
          </p:nvCxnSpPr>
          <p:spPr>
            <a:xfrm rot="5400000" flipV="1">
              <a:off x="6922294" y="4431506"/>
              <a:ext cx="176212" cy="152400"/>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0" name="Straight Connector 19"/>
            <p:cNvCxnSpPr/>
            <p:nvPr/>
          </p:nvCxnSpPr>
          <p:spPr>
            <a:xfrm rot="5400000">
              <a:off x="7074694" y="4431506"/>
              <a:ext cx="176212" cy="152400"/>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1" name="Straight Connector 20"/>
            <p:cNvCxnSpPr/>
            <p:nvPr/>
          </p:nvCxnSpPr>
          <p:spPr>
            <a:xfrm rot="5400000">
              <a:off x="7277495" y="4914505"/>
              <a:ext cx="990602" cy="792"/>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sp>
          <p:nvSpPr>
            <p:cNvPr id="26" name="TextBox 25"/>
            <p:cNvSpPr txBox="1"/>
            <p:nvPr/>
          </p:nvSpPr>
          <p:spPr>
            <a:xfrm>
              <a:off x="5943600" y="4724400"/>
              <a:ext cx="1143000" cy="369332"/>
            </a:xfrm>
            <a:prstGeom prst="rect">
              <a:avLst/>
            </a:prstGeom>
            <a:noFill/>
          </p:spPr>
          <p:txBody>
            <a:bodyPr wrap="square" rtlCol="0">
              <a:spAutoFit/>
            </a:bodyPr>
            <a:lstStyle/>
            <a:p>
              <a:r>
                <a:rPr lang="en-AU" sz="1800" i="1" dirty="0" smtClean="0">
                  <a:solidFill>
                    <a:schemeClr val="tx1">
                      <a:lumMod val="50000"/>
                      <a:lumOff val="50000"/>
                    </a:schemeClr>
                  </a:solidFill>
                </a:rPr>
                <a:t>works in</a:t>
              </a:r>
              <a:endParaRPr lang="en-AU" sz="1800" i="1" dirty="0">
                <a:solidFill>
                  <a:schemeClr val="tx1">
                    <a:lumMod val="50000"/>
                    <a:lumOff val="50000"/>
                  </a:schemeClr>
                </a:solidFill>
              </a:endParaRPr>
            </a:p>
          </p:txBody>
        </p:sp>
        <p:sp>
          <p:nvSpPr>
            <p:cNvPr id="27" name="TextBox 26"/>
            <p:cNvSpPr txBox="1"/>
            <p:nvPr/>
          </p:nvSpPr>
          <p:spPr>
            <a:xfrm>
              <a:off x="7772400" y="4724400"/>
              <a:ext cx="1143000" cy="369332"/>
            </a:xfrm>
            <a:prstGeom prst="rect">
              <a:avLst/>
            </a:prstGeom>
            <a:noFill/>
          </p:spPr>
          <p:txBody>
            <a:bodyPr wrap="square" rtlCol="0">
              <a:spAutoFit/>
            </a:bodyPr>
            <a:lstStyle/>
            <a:p>
              <a:r>
                <a:rPr lang="en-AU" sz="1800" i="1" dirty="0" smtClean="0">
                  <a:solidFill>
                    <a:schemeClr val="tx1">
                      <a:lumMod val="50000"/>
                      <a:lumOff val="50000"/>
                    </a:schemeClr>
                  </a:solidFill>
                </a:rPr>
                <a:t>manages</a:t>
              </a:r>
              <a:endParaRPr lang="en-AU" sz="1800" i="1" dirty="0">
                <a:solidFill>
                  <a:schemeClr val="tx1">
                    <a:lumMod val="50000"/>
                    <a:lumOff val="50000"/>
                  </a:schemeClr>
                </a:solidFill>
              </a:endParaRPr>
            </a:p>
          </p:txBody>
        </p:sp>
      </p:grpSp>
      <p:grpSp>
        <p:nvGrpSpPr>
          <p:cNvPr id="41" name="Group 40"/>
          <p:cNvGrpSpPr/>
          <p:nvPr/>
        </p:nvGrpSpPr>
        <p:grpSpPr>
          <a:xfrm>
            <a:off x="5334000" y="5255458"/>
            <a:ext cx="3886200" cy="1450142"/>
            <a:chOff x="5334000" y="5255458"/>
            <a:chExt cx="3886200" cy="1450142"/>
          </a:xfrm>
        </p:grpSpPr>
        <p:sp>
          <p:nvSpPr>
            <p:cNvPr id="36" name="Arc 35"/>
            <p:cNvSpPr/>
            <p:nvPr/>
          </p:nvSpPr>
          <p:spPr>
            <a:xfrm rot="3239557" flipH="1" flipV="1">
              <a:off x="6253584" y="5115331"/>
              <a:ext cx="1109182" cy="1389436"/>
            </a:xfrm>
            <a:prstGeom prst="arc">
              <a:avLst>
                <a:gd name="adj1" fmla="val 16888540"/>
                <a:gd name="adj2" fmla="val 1262698"/>
              </a:avLst>
            </a:prstGeom>
            <a:ln w="19050">
              <a:solidFill>
                <a:srgbClr val="C00000"/>
              </a:solidFill>
              <a:headEnd type="none" w="med" len="med"/>
              <a:tailEnd type="triangle" w="lg" len="med"/>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AU"/>
            </a:p>
          </p:txBody>
        </p:sp>
        <p:sp>
          <p:nvSpPr>
            <p:cNvPr id="37" name="TextBox 36"/>
            <p:cNvSpPr txBox="1"/>
            <p:nvPr/>
          </p:nvSpPr>
          <p:spPr>
            <a:xfrm>
              <a:off x="5334000" y="6120825"/>
              <a:ext cx="3886200" cy="584775"/>
            </a:xfrm>
            <a:prstGeom prst="rect">
              <a:avLst/>
            </a:prstGeom>
            <a:noFill/>
          </p:spPr>
          <p:txBody>
            <a:bodyPr wrap="square" rtlCol="0">
              <a:spAutoFit/>
            </a:bodyPr>
            <a:lstStyle/>
            <a:p>
              <a:r>
                <a:rPr lang="en-AU" sz="1600" b="0" dirty="0" smtClean="0">
                  <a:solidFill>
                    <a:srgbClr val="C00000"/>
                  </a:solidFill>
                  <a:latin typeface="+mn-lt"/>
                </a:rPr>
                <a:t>Multiple relationships can exist between two entities – more on this next week!</a:t>
              </a:r>
              <a:endParaRPr lang="en-AU" sz="1600" b="0" dirty="0">
                <a:solidFill>
                  <a:srgbClr val="C00000"/>
                </a:solidFill>
                <a:latin typeface="+mn-lt"/>
              </a:endParaRPr>
            </a:p>
          </p:txBody>
        </p:sp>
      </p:grpSp>
      <p:sp>
        <p:nvSpPr>
          <p:cNvPr id="10" name="Rectangle 9"/>
          <p:cNvSpPr/>
          <p:nvPr/>
        </p:nvSpPr>
        <p:spPr>
          <a:xfrm>
            <a:off x="609600" y="6057613"/>
            <a:ext cx="1529586" cy="338554"/>
          </a:xfrm>
          <a:prstGeom prst="rect">
            <a:avLst/>
          </a:prstGeom>
        </p:spPr>
        <p:txBody>
          <a:bodyPr wrap="none">
            <a:spAutoFit/>
          </a:bodyPr>
          <a:lstStyle/>
          <a:p>
            <a:r>
              <a:rPr lang="en-AU" sz="1600" i="1" dirty="0" smtClean="0">
                <a:solidFill>
                  <a:srgbClr val="C00000"/>
                </a:solidFill>
                <a:latin typeface="Arial"/>
              </a:rPr>
              <a:t>(quite obvious)</a:t>
            </a:r>
            <a:endParaRPr lang="en-AU" i="1" dirty="0"/>
          </a:p>
        </p:txBody>
      </p:sp>
      <p:sp>
        <p:nvSpPr>
          <p:cNvPr id="30" name="Rectangle 29"/>
          <p:cNvSpPr/>
          <p:nvPr/>
        </p:nvSpPr>
        <p:spPr>
          <a:xfrm>
            <a:off x="3372083" y="6078380"/>
            <a:ext cx="1645002" cy="338554"/>
          </a:xfrm>
          <a:prstGeom prst="rect">
            <a:avLst/>
          </a:prstGeom>
        </p:spPr>
        <p:txBody>
          <a:bodyPr wrap="none">
            <a:spAutoFit/>
          </a:bodyPr>
          <a:lstStyle/>
          <a:p>
            <a:r>
              <a:rPr lang="en-AU" sz="1600" i="1" dirty="0" smtClean="0">
                <a:solidFill>
                  <a:srgbClr val="C00000"/>
                </a:solidFill>
                <a:latin typeface="Arial"/>
              </a:rPr>
              <a:t>(not as obvious)</a:t>
            </a:r>
            <a:endParaRPr lang="en-AU"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500"/>
                                        <p:tgtEl>
                                          <p:spTgt spid="38"/>
                                        </p:tgtEl>
                                      </p:cBhvr>
                                    </p:animEffect>
                                  </p:childTnLst>
                                </p:cTn>
                              </p:par>
                              <p:par>
                                <p:cTn id="20" presetID="1"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9"/>
                                        </p:tgtEl>
                                        <p:attrNameLst>
                                          <p:attrName>style.visibility</p:attrName>
                                        </p:attrNameLst>
                                      </p:cBhvr>
                                      <p:to>
                                        <p:strVal val="visible"/>
                                      </p:to>
                                    </p:set>
                                    <p:animEffect transition="in" filter="fade">
                                      <p:cBhvr>
                                        <p:cTn id="26" dur="500"/>
                                        <p:tgtEl>
                                          <p:spTgt spid="39"/>
                                        </p:tgtEl>
                                      </p:cBhvr>
                                    </p:animEffec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0"/>
                                        </p:tgtEl>
                                        <p:attrNameLst>
                                          <p:attrName>style.visibility</p:attrName>
                                        </p:attrNameLst>
                                      </p:cBhvr>
                                      <p:to>
                                        <p:strVal val="visible"/>
                                      </p:to>
                                    </p:set>
                                    <p:animEffect transition="in" filter="fade">
                                      <p:cBhvr>
                                        <p:cTn id="33" dur="500"/>
                                        <p:tgtEl>
                                          <p:spTgt spid="40"/>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AU" dirty="0" smtClean="0">
                <a:latin typeface="Arial Narrow" pitchFamily="34" charset="0"/>
                <a:ea typeface="ＭＳ Ｐゴシック" pitchFamily="34" charset="-128"/>
              </a:rPr>
              <a:t>Cardinality</a:t>
            </a:r>
          </a:p>
        </p:txBody>
      </p:sp>
      <p:sp>
        <p:nvSpPr>
          <p:cNvPr id="3" name="Content Placeholder 2"/>
          <p:cNvSpPr>
            <a:spLocks noGrp="1"/>
          </p:cNvSpPr>
          <p:nvPr>
            <p:ph idx="1"/>
          </p:nvPr>
        </p:nvSpPr>
        <p:spPr>
          <a:xfrm>
            <a:off x="285750" y="1000125"/>
            <a:ext cx="8629650" cy="5643563"/>
          </a:xfrm>
        </p:spPr>
        <p:txBody>
          <a:bodyPr/>
          <a:lstStyle/>
          <a:p>
            <a:pPr marL="857250" lvl="1" indent="-457200" eaLnBrk="1" hangingPunct="1">
              <a:spcBef>
                <a:spcPct val="50000"/>
              </a:spcBef>
            </a:pPr>
            <a:endParaRPr lang="en-US" dirty="0" smtClean="0">
              <a:ea typeface="ＭＳ Ｐゴシック" pitchFamily="34" charset="-128"/>
            </a:endParaRPr>
          </a:p>
          <a:p>
            <a:pPr marL="857250" lvl="1" indent="-457200" eaLnBrk="1" hangingPunct="1">
              <a:spcBef>
                <a:spcPct val="50000"/>
              </a:spcBef>
            </a:pPr>
            <a:endParaRPr lang="en-AU" dirty="0" smtClean="0">
              <a:ea typeface="ＭＳ Ｐゴシック" pitchFamily="34" charset="-128"/>
            </a:endParaRPr>
          </a:p>
          <a:p>
            <a:pPr marL="857250" lvl="1" indent="-457200" eaLnBrk="1" hangingPunct="1">
              <a:spcBef>
                <a:spcPct val="50000"/>
              </a:spcBef>
            </a:pPr>
            <a:endParaRPr lang="en-AU" dirty="0" smtClean="0">
              <a:ea typeface="ＭＳ Ｐゴシック" pitchFamily="34" charset="-128"/>
            </a:endParaRPr>
          </a:p>
          <a:p>
            <a:pPr marL="457200" indent="-457200" eaLnBrk="1" hangingPunct="1">
              <a:spcBef>
                <a:spcPct val="50000"/>
              </a:spcBef>
            </a:pPr>
            <a:r>
              <a:rPr lang="en-AU" dirty="0" smtClean="0">
                <a:ea typeface="ＭＳ Ｐゴシック" pitchFamily="34" charset="-128"/>
              </a:rPr>
              <a:t>Given the above ER model you may discern:</a:t>
            </a:r>
          </a:p>
          <a:p>
            <a:pPr marL="914400" lvl="1" indent="-457200" eaLnBrk="1" hangingPunct="1">
              <a:spcBef>
                <a:spcPct val="50000"/>
              </a:spcBef>
            </a:pPr>
            <a:r>
              <a:rPr lang="en-AU" dirty="0" smtClean="0">
                <a:ea typeface="ＭＳ Ｐゴシック" pitchFamily="34" charset="-128"/>
              </a:rPr>
              <a:t>A Surgeon entity and an Operation entity exist</a:t>
            </a:r>
          </a:p>
          <a:p>
            <a:pPr marL="914400" lvl="1" indent="-457200" eaLnBrk="1" hangingPunct="1">
              <a:spcBef>
                <a:spcPct val="50000"/>
              </a:spcBef>
            </a:pPr>
            <a:r>
              <a:rPr lang="en-AU" dirty="0" smtClean="0">
                <a:ea typeface="ＭＳ Ｐゴシック" pitchFamily="34" charset="-128"/>
              </a:rPr>
              <a:t>Each Operation may be associated with only one Surgeon</a:t>
            </a:r>
          </a:p>
          <a:p>
            <a:pPr marL="914400" lvl="1" indent="-457200" eaLnBrk="1" hangingPunct="1">
              <a:spcBef>
                <a:spcPct val="50000"/>
              </a:spcBef>
            </a:pPr>
            <a:r>
              <a:rPr lang="en-AU" dirty="0" smtClean="0">
                <a:ea typeface="ＭＳ Ｐゴシック" pitchFamily="34" charset="-128"/>
              </a:rPr>
              <a:t>Each Surgeon may be associated with many Operations</a:t>
            </a:r>
          </a:p>
          <a:p>
            <a:pPr marL="2228850" lvl="4" indent="-457200" eaLnBrk="1" hangingPunct="1">
              <a:spcBef>
                <a:spcPct val="50000"/>
              </a:spcBef>
            </a:pPr>
            <a:endParaRPr lang="en-AU" dirty="0" smtClean="0">
              <a:ea typeface="ＭＳ Ｐゴシック" pitchFamily="34" charset="-128"/>
            </a:endParaRPr>
          </a:p>
          <a:p>
            <a:pPr marL="457200" indent="-457200" eaLnBrk="1" hangingPunct="1">
              <a:spcBef>
                <a:spcPct val="50000"/>
              </a:spcBef>
            </a:pPr>
            <a:r>
              <a:rPr lang="en-AU" dirty="0" smtClean="0">
                <a:ea typeface="ＭＳ Ｐゴシック" pitchFamily="34" charset="-128"/>
                <a:cs typeface="Times New Roman" pitchFamily="18" charset="0"/>
              </a:rPr>
              <a:t>To increase the amount of information depicted by a model you may indicate the </a:t>
            </a:r>
            <a:r>
              <a:rPr lang="en-AU" i="1" dirty="0" smtClean="0">
                <a:ea typeface="ＭＳ Ｐゴシック" pitchFamily="34" charset="-128"/>
                <a:cs typeface="Times New Roman" pitchFamily="18" charset="0"/>
              </a:rPr>
              <a:t>cardinality </a:t>
            </a:r>
            <a:r>
              <a:rPr lang="en-AU" dirty="0" smtClean="0">
                <a:ea typeface="ＭＳ Ｐゴシック" pitchFamily="34" charset="-128"/>
                <a:cs typeface="Times New Roman" pitchFamily="18" charset="0"/>
              </a:rPr>
              <a:t>of each end of a relationship as being mandatory or optional</a:t>
            </a:r>
          </a:p>
          <a:p>
            <a:pPr marL="857250" lvl="1" indent="-457200" eaLnBrk="1" hangingPunct="1">
              <a:spcBef>
                <a:spcPct val="50000"/>
              </a:spcBef>
            </a:pPr>
            <a:r>
              <a:rPr lang="en-AU" dirty="0" smtClean="0">
                <a:ea typeface="ＭＳ Ｐゴシック" pitchFamily="34" charset="-128"/>
              </a:rPr>
              <a:t>Ideally, you should indicate the cardinality for </a:t>
            </a:r>
            <a:r>
              <a:rPr lang="en-AU" i="1" dirty="0" smtClean="0">
                <a:ea typeface="ＭＳ Ｐゴシック" pitchFamily="34" charset="-128"/>
              </a:rPr>
              <a:t>all</a:t>
            </a:r>
            <a:r>
              <a:rPr lang="en-AU" dirty="0" smtClean="0">
                <a:ea typeface="ＭＳ Ｐゴシック" pitchFamily="34" charset="-128"/>
              </a:rPr>
              <a:t> relationships</a:t>
            </a:r>
          </a:p>
        </p:txBody>
      </p:sp>
      <p:cxnSp>
        <p:nvCxnSpPr>
          <p:cNvPr id="16" name="Straight Connector 15"/>
          <p:cNvCxnSpPr>
            <a:stCxn id="18" idx="1"/>
            <a:endCxn id="17" idx="3"/>
          </p:cNvCxnSpPr>
          <p:nvPr/>
        </p:nvCxnSpPr>
        <p:spPr>
          <a:xfrm rot="10800000">
            <a:off x="3544888" y="1866900"/>
            <a:ext cx="2170112" cy="1588"/>
          </a:xfrm>
          <a:prstGeom prst="line">
            <a:avLst/>
          </a:prstGeom>
          <a:ln w="28575"/>
        </p:spPr>
        <p:style>
          <a:lnRef idx="1">
            <a:schemeClr val="dk1"/>
          </a:lnRef>
          <a:fillRef idx="0">
            <a:schemeClr val="dk1"/>
          </a:fillRef>
          <a:effectRef idx="0">
            <a:schemeClr val="dk1"/>
          </a:effectRef>
          <a:fontRef idx="minor">
            <a:schemeClr val="tx1"/>
          </a:fontRef>
        </p:style>
      </p:cxnSp>
      <p:sp>
        <p:nvSpPr>
          <p:cNvPr id="17" name="Rounded Rectangle 16"/>
          <p:cNvSpPr/>
          <p:nvPr/>
        </p:nvSpPr>
        <p:spPr>
          <a:xfrm>
            <a:off x="1752600" y="1371600"/>
            <a:ext cx="1792288" cy="990600"/>
          </a:xfrm>
          <a:prstGeom prst="roundRect">
            <a:avLst/>
          </a:prstGeom>
        </p:spPr>
        <p:style>
          <a:lnRef idx="2">
            <a:schemeClr val="accent2"/>
          </a:lnRef>
          <a:fillRef idx="1">
            <a:schemeClr val="lt1"/>
          </a:fillRef>
          <a:effectRef idx="0">
            <a:schemeClr val="accent2"/>
          </a:effectRef>
          <a:fontRef idx="minor">
            <a:schemeClr val="dk1"/>
          </a:fontRef>
        </p:style>
        <p:txBody>
          <a:bodyPr anchor="ctr"/>
          <a:lstStyle/>
          <a:p>
            <a:pPr>
              <a:defRPr/>
            </a:pPr>
            <a:r>
              <a:rPr lang="en-AU" sz="2000" dirty="0"/>
              <a:t>Surgeon</a:t>
            </a:r>
          </a:p>
        </p:txBody>
      </p:sp>
      <p:grpSp>
        <p:nvGrpSpPr>
          <p:cNvPr id="27654" name="Group 30"/>
          <p:cNvGrpSpPr>
            <a:grpSpLocks/>
          </p:cNvGrpSpPr>
          <p:nvPr/>
        </p:nvGrpSpPr>
        <p:grpSpPr bwMode="auto">
          <a:xfrm>
            <a:off x="5486400" y="1676400"/>
            <a:ext cx="265113" cy="393700"/>
            <a:chOff x="5264160" y="2590801"/>
            <a:chExt cx="222243" cy="304798"/>
          </a:xfrm>
        </p:grpSpPr>
        <p:cxnSp>
          <p:nvCxnSpPr>
            <p:cNvPr id="28" name="Straight Connector 27"/>
            <p:cNvCxnSpPr/>
            <p:nvPr/>
          </p:nvCxnSpPr>
          <p:spPr>
            <a:xfrm flipV="1">
              <a:off x="5264160" y="2590801"/>
              <a:ext cx="222243" cy="147483"/>
            </a:xfrm>
            <a:prstGeom prst="line">
              <a:avLst/>
            </a:prstGeom>
            <a:ln w="28575"/>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a:off x="5264160" y="2738284"/>
              <a:ext cx="222243" cy="157315"/>
            </a:xfrm>
            <a:prstGeom prst="line">
              <a:avLst/>
            </a:prstGeom>
            <a:ln w="28575"/>
          </p:spPr>
          <p:style>
            <a:lnRef idx="1">
              <a:schemeClr val="dk1"/>
            </a:lnRef>
            <a:fillRef idx="0">
              <a:schemeClr val="dk1"/>
            </a:fillRef>
            <a:effectRef idx="0">
              <a:schemeClr val="dk1"/>
            </a:effectRef>
            <a:fontRef idx="minor">
              <a:schemeClr val="tx1"/>
            </a:fontRef>
          </p:style>
        </p:cxnSp>
      </p:grpSp>
      <p:sp>
        <p:nvSpPr>
          <p:cNvPr id="18" name="Rounded Rectangle 17"/>
          <p:cNvSpPr/>
          <p:nvPr/>
        </p:nvSpPr>
        <p:spPr>
          <a:xfrm>
            <a:off x="5715000" y="1371600"/>
            <a:ext cx="1792288" cy="990600"/>
          </a:xfrm>
          <a:prstGeom prst="roundRect">
            <a:avLst/>
          </a:prstGeom>
        </p:spPr>
        <p:style>
          <a:lnRef idx="2">
            <a:schemeClr val="accent2"/>
          </a:lnRef>
          <a:fillRef idx="1">
            <a:schemeClr val="lt1"/>
          </a:fillRef>
          <a:effectRef idx="0">
            <a:schemeClr val="accent2"/>
          </a:effectRef>
          <a:fontRef idx="minor">
            <a:schemeClr val="dk1"/>
          </a:fontRef>
        </p:style>
        <p:txBody>
          <a:bodyPr anchor="ctr"/>
          <a:lstStyle/>
          <a:p>
            <a:pPr>
              <a:defRPr/>
            </a:pPr>
            <a:r>
              <a:rPr lang="en-AU" sz="2000" dirty="0"/>
              <a:t>Operation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AU" dirty="0" smtClean="0">
                <a:latin typeface="Arial Narrow" pitchFamily="34" charset="0"/>
                <a:ea typeface="ＭＳ Ｐゴシック" pitchFamily="34" charset="-128"/>
              </a:rPr>
              <a:t>Cardinality</a:t>
            </a:r>
          </a:p>
        </p:txBody>
      </p:sp>
      <p:sp>
        <p:nvSpPr>
          <p:cNvPr id="28675" name="Content Placeholder 2"/>
          <p:cNvSpPr>
            <a:spLocks noGrp="1"/>
          </p:cNvSpPr>
          <p:nvPr>
            <p:ph idx="1"/>
          </p:nvPr>
        </p:nvSpPr>
        <p:spPr>
          <a:xfrm>
            <a:off x="285750" y="1000125"/>
            <a:ext cx="8629650" cy="5643563"/>
          </a:xfrm>
        </p:spPr>
        <p:txBody>
          <a:bodyPr/>
          <a:lstStyle/>
          <a:p>
            <a:pPr marL="457200" indent="-457200" eaLnBrk="1" hangingPunct="1">
              <a:spcBef>
                <a:spcPct val="50000"/>
              </a:spcBef>
            </a:pPr>
            <a:endParaRPr lang="en-US" dirty="0" smtClean="0">
              <a:ea typeface="ＭＳ Ｐゴシック" pitchFamily="34" charset="-128"/>
            </a:endParaRPr>
          </a:p>
          <a:p>
            <a:pPr marL="1257300" lvl="2" indent="-457200" eaLnBrk="1" hangingPunct="1">
              <a:spcBef>
                <a:spcPct val="50000"/>
              </a:spcBef>
            </a:pPr>
            <a:endParaRPr lang="en-AU" dirty="0" smtClean="0">
              <a:ea typeface="ＭＳ Ｐゴシック" pitchFamily="34" charset="-128"/>
            </a:endParaRPr>
          </a:p>
          <a:p>
            <a:pPr marL="1257300" lvl="2" indent="-457200" eaLnBrk="1" hangingPunct="1">
              <a:spcBef>
                <a:spcPct val="50000"/>
              </a:spcBef>
            </a:pPr>
            <a:endParaRPr lang="en-AU" dirty="0" smtClean="0">
              <a:ea typeface="ＭＳ Ｐゴシック" pitchFamily="34" charset="-128"/>
            </a:endParaRPr>
          </a:p>
          <a:p>
            <a:pPr marL="457200" indent="-457200" eaLnBrk="1" hangingPunct="1">
              <a:spcBef>
                <a:spcPct val="50000"/>
              </a:spcBef>
            </a:pPr>
            <a:endParaRPr lang="en-AU" dirty="0" smtClean="0">
              <a:ea typeface="ＭＳ Ｐゴシック" pitchFamily="34" charset="-128"/>
            </a:endParaRPr>
          </a:p>
          <a:p>
            <a:pPr marL="457200" indent="-457200" eaLnBrk="1" hangingPunct="1">
              <a:spcBef>
                <a:spcPct val="50000"/>
              </a:spcBef>
            </a:pPr>
            <a:endParaRPr lang="en-AU" dirty="0" smtClean="0">
              <a:ea typeface="ＭＳ Ｐゴシック" pitchFamily="34" charset="-128"/>
            </a:endParaRPr>
          </a:p>
          <a:p>
            <a:pPr marL="457200" indent="-457200" eaLnBrk="1" hangingPunct="1">
              <a:spcBef>
                <a:spcPct val="50000"/>
              </a:spcBef>
            </a:pPr>
            <a:r>
              <a:rPr lang="en-AU" dirty="0" smtClean="0">
                <a:ea typeface="ＭＳ Ｐゴシック" pitchFamily="34" charset="-128"/>
                <a:cs typeface="Times New Roman" pitchFamily="18" charset="0"/>
              </a:rPr>
              <a:t>In the above example, each operation </a:t>
            </a:r>
            <a:r>
              <a:rPr lang="en-AU" b="1" dirty="0" smtClean="0">
                <a:ea typeface="ＭＳ Ｐゴシック" pitchFamily="34" charset="-128"/>
                <a:cs typeface="Times New Roman" pitchFamily="18" charset="0"/>
              </a:rPr>
              <a:t>must</a:t>
            </a:r>
            <a:r>
              <a:rPr lang="en-AU" dirty="0" smtClean="0">
                <a:ea typeface="ＭＳ Ｐゴシック" pitchFamily="34" charset="-128"/>
                <a:cs typeface="Times New Roman" pitchFamily="18" charset="0"/>
              </a:rPr>
              <a:t> be managed by a surgeon, but each surgeon </a:t>
            </a:r>
            <a:r>
              <a:rPr lang="en-AU" b="1" dirty="0" smtClean="0">
                <a:ea typeface="ＭＳ Ｐゴシック" pitchFamily="34" charset="-128"/>
                <a:cs typeface="Times New Roman" pitchFamily="18" charset="0"/>
              </a:rPr>
              <a:t>may</a:t>
            </a:r>
            <a:r>
              <a:rPr lang="en-AU" dirty="0" smtClean="0">
                <a:ea typeface="ＭＳ Ｐゴシック" pitchFamily="34" charset="-128"/>
                <a:cs typeface="Times New Roman" pitchFamily="18" charset="0"/>
              </a:rPr>
              <a:t> manage zero</a:t>
            </a:r>
            <a:r>
              <a:rPr lang="en-AU" i="1" dirty="0" smtClean="0">
                <a:ea typeface="ＭＳ Ｐゴシック" pitchFamily="34" charset="-128"/>
                <a:cs typeface="Times New Roman" pitchFamily="18" charset="0"/>
              </a:rPr>
              <a:t> </a:t>
            </a:r>
            <a:r>
              <a:rPr lang="en-AU" dirty="0" smtClean="0">
                <a:ea typeface="ＭＳ Ｐゴシック" pitchFamily="34" charset="-128"/>
                <a:cs typeface="Times New Roman" pitchFamily="18" charset="0"/>
              </a:rPr>
              <a:t>or more operations</a:t>
            </a:r>
          </a:p>
          <a:p>
            <a:pPr marL="857250" lvl="1" indent="-457200" eaLnBrk="1" hangingPunct="1">
              <a:spcBef>
                <a:spcPct val="50000"/>
              </a:spcBef>
            </a:pPr>
            <a:r>
              <a:rPr lang="en-AU" dirty="0" smtClean="0">
                <a:ea typeface="ＭＳ Ｐゴシック" pitchFamily="34" charset="-128"/>
                <a:cs typeface="Times New Roman" pitchFamily="18" charset="0"/>
              </a:rPr>
              <a:t>For each instance of the surgeon entity, there </a:t>
            </a:r>
            <a:r>
              <a:rPr lang="en-AU" i="1" dirty="0" smtClean="0">
                <a:ea typeface="ＭＳ Ｐゴシック" pitchFamily="34" charset="-128"/>
                <a:cs typeface="Times New Roman" pitchFamily="18" charset="0"/>
              </a:rPr>
              <a:t>may</a:t>
            </a:r>
            <a:r>
              <a:rPr lang="en-AU" dirty="0" smtClean="0">
                <a:ea typeface="ＭＳ Ｐゴシック" pitchFamily="34" charset="-128"/>
                <a:cs typeface="Times New Roman" pitchFamily="18" charset="0"/>
              </a:rPr>
              <a:t> be one or more instances of the operation entity related to it</a:t>
            </a:r>
          </a:p>
          <a:p>
            <a:pPr marL="857250" lvl="1" indent="-457200" eaLnBrk="1" hangingPunct="1">
              <a:spcBef>
                <a:spcPct val="50000"/>
              </a:spcBef>
            </a:pPr>
            <a:r>
              <a:rPr lang="en-AU" dirty="0" smtClean="0">
                <a:ea typeface="ＭＳ Ｐゴシック" pitchFamily="34" charset="-128"/>
                <a:cs typeface="Times New Roman" pitchFamily="18" charset="0"/>
              </a:rPr>
              <a:t>For each instance of the operation entity, there </a:t>
            </a:r>
            <a:r>
              <a:rPr lang="en-AU" i="1" dirty="0" smtClean="0">
                <a:ea typeface="ＭＳ Ｐゴシック" pitchFamily="34" charset="-128"/>
                <a:cs typeface="Times New Roman" pitchFamily="18" charset="0"/>
              </a:rPr>
              <a:t>must</a:t>
            </a:r>
            <a:r>
              <a:rPr lang="en-AU" dirty="0" smtClean="0">
                <a:ea typeface="ＭＳ Ｐゴシック" pitchFamily="34" charset="-128"/>
                <a:cs typeface="Times New Roman" pitchFamily="18" charset="0"/>
              </a:rPr>
              <a:t> be a related instance of the surgeon entity</a:t>
            </a:r>
            <a:endParaRPr lang="en-AU" dirty="0" smtClean="0">
              <a:ea typeface="ＭＳ Ｐゴシック" pitchFamily="34" charset="-128"/>
            </a:endParaRPr>
          </a:p>
        </p:txBody>
      </p:sp>
      <p:grpSp>
        <p:nvGrpSpPr>
          <p:cNvPr id="28676" name="Group 24"/>
          <p:cNvGrpSpPr>
            <a:grpSpLocks/>
          </p:cNvGrpSpPr>
          <p:nvPr/>
        </p:nvGrpSpPr>
        <p:grpSpPr bwMode="auto">
          <a:xfrm>
            <a:off x="1752600" y="1828800"/>
            <a:ext cx="5754688" cy="990600"/>
            <a:chOff x="1752600" y="1219200"/>
            <a:chExt cx="5755160" cy="990600"/>
          </a:xfrm>
        </p:grpSpPr>
        <p:grpSp>
          <p:nvGrpSpPr>
            <p:cNvPr id="28681" name="Group 30"/>
            <p:cNvGrpSpPr>
              <a:grpSpLocks/>
            </p:cNvGrpSpPr>
            <p:nvPr/>
          </p:nvGrpSpPr>
          <p:grpSpPr bwMode="auto">
            <a:xfrm>
              <a:off x="5486397" y="1524006"/>
              <a:ext cx="264487" cy="392963"/>
              <a:chOff x="5264160" y="2590782"/>
              <a:chExt cx="222243" cy="304804"/>
            </a:xfrm>
          </p:grpSpPr>
          <p:cxnSp>
            <p:nvCxnSpPr>
              <p:cNvPr id="14" name="Straight Connector 13"/>
              <p:cNvCxnSpPr>
                <a:stCxn id="20" idx="6"/>
              </p:cNvCxnSpPr>
              <p:nvPr/>
            </p:nvCxnSpPr>
            <p:spPr>
              <a:xfrm flipV="1">
                <a:off x="5264420" y="2590777"/>
                <a:ext cx="221453" cy="147762"/>
              </a:xfrm>
              <a:prstGeom prst="line">
                <a:avLst/>
              </a:prstGeom>
              <a:ln w="28575"/>
            </p:spPr>
            <p:style>
              <a:lnRef idx="1">
                <a:schemeClr val="dk1"/>
              </a:lnRef>
              <a:fillRef idx="0">
                <a:schemeClr val="dk1"/>
              </a:fillRef>
              <a:effectRef idx="0">
                <a:schemeClr val="dk1"/>
              </a:effectRef>
              <a:fontRef idx="minor">
                <a:schemeClr val="tx1"/>
              </a:fontRef>
            </p:style>
          </p:cxnSp>
          <p:cxnSp>
            <p:nvCxnSpPr>
              <p:cNvPr id="15" name="Straight Connector 14"/>
              <p:cNvCxnSpPr>
                <a:stCxn id="20" idx="6"/>
              </p:cNvCxnSpPr>
              <p:nvPr/>
            </p:nvCxnSpPr>
            <p:spPr>
              <a:xfrm>
                <a:off x="5264420" y="2738540"/>
                <a:ext cx="221453" cy="157613"/>
              </a:xfrm>
              <a:prstGeom prst="line">
                <a:avLst/>
              </a:prstGeom>
              <a:ln w="28575"/>
            </p:spPr>
            <p:style>
              <a:lnRef idx="1">
                <a:schemeClr val="dk1"/>
              </a:lnRef>
              <a:fillRef idx="0">
                <a:schemeClr val="dk1"/>
              </a:fillRef>
              <a:effectRef idx="0">
                <a:schemeClr val="dk1"/>
              </a:effectRef>
              <a:fontRef idx="minor">
                <a:schemeClr val="tx1"/>
              </a:fontRef>
            </p:style>
          </p:cxnSp>
        </p:grpSp>
        <p:cxnSp>
          <p:nvCxnSpPr>
            <p:cNvPr id="16" name="Straight Connector 15"/>
            <p:cNvCxnSpPr>
              <a:stCxn id="18" idx="1"/>
              <a:endCxn id="17" idx="3"/>
            </p:cNvCxnSpPr>
            <p:nvPr/>
          </p:nvCxnSpPr>
          <p:spPr>
            <a:xfrm rot="10800000">
              <a:off x="3545035" y="1714500"/>
              <a:ext cx="2170290" cy="1588"/>
            </a:xfrm>
            <a:prstGeom prst="line">
              <a:avLst/>
            </a:prstGeom>
            <a:ln w="28575"/>
          </p:spPr>
          <p:style>
            <a:lnRef idx="1">
              <a:schemeClr val="dk1"/>
            </a:lnRef>
            <a:fillRef idx="0">
              <a:schemeClr val="dk1"/>
            </a:fillRef>
            <a:effectRef idx="0">
              <a:schemeClr val="dk1"/>
            </a:effectRef>
            <a:fontRef idx="minor">
              <a:schemeClr val="tx1"/>
            </a:fontRef>
          </p:style>
        </p:cxnSp>
        <p:sp>
          <p:nvSpPr>
            <p:cNvPr id="17" name="Rounded Rectangle 16"/>
            <p:cNvSpPr/>
            <p:nvPr/>
          </p:nvSpPr>
          <p:spPr>
            <a:xfrm>
              <a:off x="1752600" y="1219200"/>
              <a:ext cx="1792435" cy="990600"/>
            </a:xfrm>
            <a:prstGeom prst="roundRect">
              <a:avLst/>
            </a:prstGeom>
          </p:spPr>
          <p:style>
            <a:lnRef idx="2">
              <a:schemeClr val="accent2"/>
            </a:lnRef>
            <a:fillRef idx="1">
              <a:schemeClr val="lt1"/>
            </a:fillRef>
            <a:effectRef idx="0">
              <a:schemeClr val="accent2"/>
            </a:effectRef>
            <a:fontRef idx="minor">
              <a:schemeClr val="dk1"/>
            </a:fontRef>
          </p:style>
          <p:txBody>
            <a:bodyPr anchor="ctr"/>
            <a:lstStyle/>
            <a:p>
              <a:pPr>
                <a:defRPr/>
              </a:pPr>
              <a:r>
                <a:rPr lang="en-AU" sz="2000" dirty="0"/>
                <a:t>Surgeon</a:t>
              </a:r>
            </a:p>
          </p:txBody>
        </p:sp>
        <p:sp>
          <p:nvSpPr>
            <p:cNvPr id="18" name="Rounded Rectangle 17"/>
            <p:cNvSpPr/>
            <p:nvPr/>
          </p:nvSpPr>
          <p:spPr>
            <a:xfrm>
              <a:off x="5715325" y="1219200"/>
              <a:ext cx="1792435" cy="990600"/>
            </a:xfrm>
            <a:prstGeom prst="roundRect">
              <a:avLst/>
            </a:prstGeom>
          </p:spPr>
          <p:style>
            <a:lnRef idx="2">
              <a:schemeClr val="accent2"/>
            </a:lnRef>
            <a:fillRef idx="1">
              <a:schemeClr val="lt1"/>
            </a:fillRef>
            <a:effectRef idx="0">
              <a:schemeClr val="accent2"/>
            </a:effectRef>
            <a:fontRef idx="minor">
              <a:schemeClr val="dk1"/>
            </a:fontRef>
          </p:style>
          <p:txBody>
            <a:bodyPr anchor="ctr"/>
            <a:lstStyle/>
            <a:p>
              <a:pPr>
                <a:defRPr/>
              </a:pPr>
              <a:r>
                <a:rPr lang="en-AU" sz="2000" dirty="0"/>
                <a:t>Operation</a:t>
              </a:r>
            </a:p>
          </p:txBody>
        </p:sp>
        <p:cxnSp>
          <p:nvCxnSpPr>
            <p:cNvPr id="10" name="Straight Connector 9"/>
            <p:cNvCxnSpPr/>
            <p:nvPr/>
          </p:nvCxnSpPr>
          <p:spPr>
            <a:xfrm rot="5400000">
              <a:off x="3620456" y="1715294"/>
              <a:ext cx="227012" cy="0"/>
            </a:xfrm>
            <a:prstGeom prst="line">
              <a:avLst/>
            </a:prstGeom>
            <a:ln w="28575"/>
          </p:spPr>
          <p:style>
            <a:lnRef idx="1">
              <a:schemeClr val="dk1"/>
            </a:lnRef>
            <a:fillRef idx="0">
              <a:schemeClr val="dk1"/>
            </a:fillRef>
            <a:effectRef idx="0">
              <a:schemeClr val="dk1"/>
            </a:effectRef>
            <a:fontRef idx="minor">
              <a:schemeClr val="tx1"/>
            </a:fontRef>
          </p:style>
        </p:cxnSp>
        <p:sp>
          <p:nvSpPr>
            <p:cNvPr id="20" name="Oval 19"/>
            <p:cNvSpPr/>
            <p:nvPr/>
          </p:nvSpPr>
          <p:spPr>
            <a:xfrm>
              <a:off x="5258087" y="1600200"/>
              <a:ext cx="228619" cy="228600"/>
            </a:xfrm>
            <a:prstGeom prst="ellipse">
              <a:avLst/>
            </a:prstGeom>
          </p:spPr>
          <p:style>
            <a:lnRef idx="2">
              <a:schemeClr val="dk1"/>
            </a:lnRef>
            <a:fillRef idx="1">
              <a:schemeClr val="lt1"/>
            </a:fillRef>
            <a:effectRef idx="0">
              <a:schemeClr val="dk1"/>
            </a:effectRef>
            <a:fontRef idx="minor">
              <a:schemeClr val="dk1"/>
            </a:fontRef>
          </p:style>
          <p:txBody>
            <a:bodyPr anchor="ctr"/>
            <a:lstStyle/>
            <a:p>
              <a:endParaRPr lang="en-US">
                <a:solidFill>
                  <a:srgbClr val="000000"/>
                </a:solidFill>
              </a:endParaRPr>
            </a:p>
          </p:txBody>
        </p:sp>
      </p:grpSp>
      <p:cxnSp>
        <p:nvCxnSpPr>
          <p:cNvPr id="30" name="Straight Arrow Connector 29"/>
          <p:cNvCxnSpPr/>
          <p:nvPr/>
        </p:nvCxnSpPr>
        <p:spPr>
          <a:xfrm rot="5400000">
            <a:off x="3503612" y="1905000"/>
            <a:ext cx="458788" cy="1588"/>
          </a:xfrm>
          <a:prstGeom prst="straightConnector1">
            <a:avLst/>
          </a:prstGeom>
          <a:ln w="28575">
            <a:solidFill>
              <a:srgbClr val="C00000"/>
            </a:solidFill>
            <a:headEnd type="none" w="med" len="med"/>
            <a:tailEnd type="triangle" w="lg" len="med"/>
          </a:ln>
        </p:spPr>
        <p:style>
          <a:lnRef idx="1">
            <a:schemeClr val="dk1"/>
          </a:lnRef>
          <a:fillRef idx="0">
            <a:schemeClr val="dk1"/>
          </a:fillRef>
          <a:effectRef idx="0">
            <a:schemeClr val="dk1"/>
          </a:effectRef>
          <a:fontRef idx="minor">
            <a:schemeClr val="tx1"/>
          </a:fontRef>
        </p:style>
      </p:cxnSp>
      <p:sp>
        <p:nvSpPr>
          <p:cNvPr id="32" name="Rectangle 31"/>
          <p:cNvSpPr>
            <a:spLocks noChangeArrowheads="1"/>
          </p:cNvSpPr>
          <p:nvPr/>
        </p:nvSpPr>
        <p:spPr bwMode="auto">
          <a:xfrm>
            <a:off x="2932113" y="1290638"/>
            <a:ext cx="1639887" cy="461962"/>
          </a:xfrm>
          <a:prstGeom prst="rect">
            <a:avLst/>
          </a:prstGeom>
          <a:noFill/>
          <a:ln w="9525">
            <a:noFill/>
            <a:miter lim="800000"/>
            <a:headEnd/>
            <a:tailEnd/>
          </a:ln>
        </p:spPr>
        <p:txBody>
          <a:bodyPr wrap="none">
            <a:spAutoFit/>
          </a:bodyPr>
          <a:lstStyle/>
          <a:p>
            <a:r>
              <a:rPr lang="en-AU">
                <a:solidFill>
                  <a:srgbClr val="C00000"/>
                </a:solidFill>
                <a:ea typeface="ＭＳ Ｐゴシック" pitchFamily="34" charset="-128"/>
                <a:cs typeface="Times New Roman" pitchFamily="18" charset="0"/>
              </a:rPr>
              <a:t>Mandatory</a:t>
            </a:r>
          </a:p>
        </p:txBody>
      </p:sp>
      <p:cxnSp>
        <p:nvCxnSpPr>
          <p:cNvPr id="36" name="Straight Arrow Connector 35"/>
          <p:cNvCxnSpPr/>
          <p:nvPr/>
        </p:nvCxnSpPr>
        <p:spPr>
          <a:xfrm rot="5400000">
            <a:off x="5144294" y="2743994"/>
            <a:ext cx="458788" cy="0"/>
          </a:xfrm>
          <a:prstGeom prst="straightConnector1">
            <a:avLst/>
          </a:prstGeom>
          <a:ln w="28575">
            <a:solidFill>
              <a:srgbClr val="C00000"/>
            </a:solidFill>
            <a:headEnd type="triangle" w="lg" len="med"/>
            <a:tailEnd type="none" w="lg" len="med"/>
          </a:ln>
        </p:spPr>
        <p:style>
          <a:lnRef idx="1">
            <a:schemeClr val="dk1"/>
          </a:lnRef>
          <a:fillRef idx="0">
            <a:schemeClr val="dk1"/>
          </a:fillRef>
          <a:effectRef idx="0">
            <a:schemeClr val="dk1"/>
          </a:effectRef>
          <a:fontRef idx="minor">
            <a:schemeClr val="tx1"/>
          </a:fontRef>
        </p:style>
      </p:cxnSp>
      <p:sp>
        <p:nvSpPr>
          <p:cNvPr id="37" name="Rectangle 36"/>
          <p:cNvSpPr>
            <a:spLocks noChangeArrowheads="1"/>
          </p:cNvSpPr>
          <p:nvPr/>
        </p:nvSpPr>
        <p:spPr bwMode="auto">
          <a:xfrm>
            <a:off x="4724400" y="2967038"/>
            <a:ext cx="1331913" cy="461962"/>
          </a:xfrm>
          <a:prstGeom prst="rect">
            <a:avLst/>
          </a:prstGeom>
          <a:noFill/>
          <a:ln w="9525">
            <a:noFill/>
            <a:miter lim="800000"/>
            <a:headEnd/>
            <a:tailEnd/>
          </a:ln>
        </p:spPr>
        <p:txBody>
          <a:bodyPr wrap="none">
            <a:spAutoFit/>
          </a:bodyPr>
          <a:lstStyle/>
          <a:p>
            <a:r>
              <a:rPr lang="en-AU" dirty="0">
                <a:solidFill>
                  <a:srgbClr val="C00000"/>
                </a:solidFill>
                <a:ea typeface="ＭＳ Ｐゴシック" pitchFamily="34" charset="-128"/>
                <a:cs typeface="Times New Roman" pitchFamily="18" charset="0"/>
              </a:rPr>
              <a:t>Optional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75">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AU" smtClean="0">
                <a:latin typeface="Arial Narrow" pitchFamily="34" charset="0"/>
                <a:ea typeface="ＭＳ Ｐゴシック" pitchFamily="34" charset="-128"/>
              </a:rPr>
              <a:t>Review Discussion</a:t>
            </a:r>
          </a:p>
        </p:txBody>
      </p:sp>
      <p:sp>
        <p:nvSpPr>
          <p:cNvPr id="4099" name="Rectangle 3"/>
          <p:cNvSpPr>
            <a:spLocks noGrp="1" noChangeArrowheads="1"/>
          </p:cNvSpPr>
          <p:nvPr>
            <p:ph idx="1"/>
          </p:nvPr>
        </p:nvSpPr>
        <p:spPr/>
        <p:txBody>
          <a:bodyPr/>
          <a:lstStyle/>
          <a:p>
            <a:pPr eaLnBrk="1" hangingPunct="1"/>
            <a:r>
              <a:rPr lang="en-AU" b="1" smtClean="0">
                <a:ea typeface="ＭＳ Ｐゴシック" pitchFamily="34" charset="-128"/>
              </a:rPr>
              <a:t>Topics: 	</a:t>
            </a:r>
            <a:r>
              <a:rPr lang="en-AU" smtClean="0">
                <a:ea typeface="ＭＳ Ｐゴシック" pitchFamily="34" charset="-128"/>
              </a:rPr>
              <a:t>Data anomalies &amp; normalisation</a:t>
            </a:r>
          </a:p>
          <a:p>
            <a:pPr eaLnBrk="1" hangingPunct="1"/>
            <a:endParaRPr lang="en-AU" smtClean="0">
              <a:ea typeface="ＭＳ Ｐゴシック" pitchFamily="34" charset="-128"/>
            </a:endParaRPr>
          </a:p>
          <a:p>
            <a:pPr eaLnBrk="1" hangingPunct="1"/>
            <a:r>
              <a:rPr lang="en-AU" b="1" smtClean="0">
                <a:ea typeface="ＭＳ Ｐゴシック" pitchFamily="34" charset="-128"/>
              </a:rPr>
              <a:t>Duration: </a:t>
            </a:r>
            <a:r>
              <a:rPr lang="en-AU" smtClean="0">
                <a:ea typeface="ＭＳ Ｐゴシック" pitchFamily="34" charset="-128"/>
              </a:rPr>
              <a:t>	5 minutes</a:t>
            </a:r>
          </a:p>
          <a:p>
            <a:pPr eaLnBrk="1" hangingPunct="1"/>
            <a:endParaRPr lang="en-AU" smtClean="0">
              <a:ea typeface="ＭＳ Ｐゴシック" pitchFamily="34" charset="-128"/>
            </a:endParaRPr>
          </a:p>
          <a:p>
            <a:pPr eaLnBrk="1" hangingPunct="1"/>
            <a:r>
              <a:rPr lang="en-AU" b="1" smtClean="0">
                <a:ea typeface="ＭＳ Ｐゴシック" pitchFamily="34" charset="-128"/>
              </a:rPr>
              <a:t>Discussion Questions:</a:t>
            </a:r>
          </a:p>
          <a:p>
            <a:pPr eaLnBrk="1" hangingPunct="1"/>
            <a:endParaRPr lang="en-AU" smtClean="0">
              <a:ea typeface="ＭＳ Ｐゴシック" pitchFamily="34" charset="-128"/>
            </a:endParaRPr>
          </a:p>
          <a:p>
            <a:pPr lvl="1" eaLnBrk="1" hangingPunct="1"/>
            <a:r>
              <a:rPr lang="en-AU" smtClean="0">
                <a:ea typeface="ＭＳ Ｐゴシック" pitchFamily="34" charset="-128"/>
              </a:rPr>
              <a:t>In which normal form (i.e., 1NF, 2NF, or 3NF) will a data set no longer suffer from Insertion, Deletion or Update anomalies?</a:t>
            </a:r>
          </a:p>
          <a:p>
            <a:pPr lvl="1" eaLnBrk="1" hangingPunct="1"/>
            <a:endParaRPr lang="en-AU" smtClean="0">
              <a:ea typeface="ＭＳ Ｐゴシック" pitchFamily="34" charset="-128"/>
            </a:endParaRPr>
          </a:p>
          <a:p>
            <a:pPr lvl="1" eaLnBrk="1" hangingPunct="1"/>
            <a:r>
              <a:rPr lang="en-AU" smtClean="0">
                <a:ea typeface="ＭＳ Ｐゴシック" pitchFamily="34" charset="-128"/>
              </a:rPr>
              <a:t>How would you check if a set of relations / data sets are in 3NF? (or how would you tell if they were </a:t>
            </a:r>
            <a:r>
              <a:rPr lang="en-AU" i="1" smtClean="0">
                <a:ea typeface="ＭＳ Ｐゴシック" pitchFamily="34" charset="-128"/>
              </a:rPr>
              <a:t>not</a:t>
            </a:r>
            <a:r>
              <a:rPr lang="en-AU" smtClean="0">
                <a:ea typeface="ＭＳ Ｐゴシック" pitchFamily="34" charset="-128"/>
              </a:rPr>
              <a: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AU" dirty="0" smtClean="0">
                <a:latin typeface="Arial Narrow" pitchFamily="34" charset="0"/>
                <a:ea typeface="ＭＳ Ｐゴシック" pitchFamily="34" charset="-128"/>
              </a:rPr>
              <a:t>Cardinality</a:t>
            </a:r>
          </a:p>
        </p:txBody>
      </p:sp>
      <p:sp>
        <p:nvSpPr>
          <p:cNvPr id="3" name="Content Placeholder 2"/>
          <p:cNvSpPr>
            <a:spLocks noGrp="1"/>
          </p:cNvSpPr>
          <p:nvPr>
            <p:ph idx="1"/>
          </p:nvPr>
        </p:nvSpPr>
        <p:spPr>
          <a:xfrm>
            <a:off x="285750" y="1000125"/>
            <a:ext cx="8629650" cy="5643563"/>
          </a:xfrm>
        </p:spPr>
        <p:txBody>
          <a:bodyPr/>
          <a:lstStyle/>
          <a:p>
            <a:pPr marL="457200" indent="-457200" eaLnBrk="1" hangingPunct="1">
              <a:spcBef>
                <a:spcPct val="50000"/>
              </a:spcBef>
            </a:pPr>
            <a:endParaRPr lang="en-US" dirty="0" smtClean="0">
              <a:ea typeface="ＭＳ Ｐゴシック" pitchFamily="34" charset="-128"/>
            </a:endParaRPr>
          </a:p>
          <a:p>
            <a:pPr marL="457200" indent="-457200" eaLnBrk="1" hangingPunct="1">
              <a:spcBef>
                <a:spcPct val="50000"/>
              </a:spcBef>
            </a:pPr>
            <a:endParaRPr lang="en-AU" dirty="0" smtClean="0">
              <a:ea typeface="ＭＳ Ｐゴシック" pitchFamily="34" charset="-128"/>
            </a:endParaRPr>
          </a:p>
          <a:p>
            <a:pPr marL="457200" indent="-457200" eaLnBrk="1" hangingPunct="1">
              <a:spcBef>
                <a:spcPct val="50000"/>
              </a:spcBef>
            </a:pPr>
            <a:endParaRPr lang="en-AU" dirty="0" smtClean="0">
              <a:ea typeface="ＭＳ Ｐゴシック" pitchFamily="34" charset="-128"/>
            </a:endParaRPr>
          </a:p>
          <a:p>
            <a:pPr marL="457200" indent="-457200" eaLnBrk="1" hangingPunct="1">
              <a:spcBef>
                <a:spcPct val="50000"/>
              </a:spcBef>
            </a:pPr>
            <a:endParaRPr lang="en-AU" dirty="0" smtClean="0">
              <a:ea typeface="ＭＳ Ｐゴシック" pitchFamily="34" charset="-128"/>
            </a:endParaRPr>
          </a:p>
          <a:p>
            <a:pPr marL="457200" indent="-457200" eaLnBrk="1" hangingPunct="1">
              <a:spcBef>
                <a:spcPct val="50000"/>
              </a:spcBef>
            </a:pPr>
            <a:endParaRPr lang="en-AU" dirty="0" smtClean="0">
              <a:ea typeface="ＭＳ Ｐゴシック" pitchFamily="34" charset="-128"/>
            </a:endParaRPr>
          </a:p>
          <a:p>
            <a:pPr marL="457200" indent="-457200" eaLnBrk="1" hangingPunct="1">
              <a:lnSpc>
                <a:spcPct val="90000"/>
              </a:lnSpc>
            </a:pPr>
            <a:r>
              <a:rPr lang="en-AU" dirty="0" smtClean="0">
                <a:ea typeface="ＭＳ Ｐゴシック" pitchFamily="34" charset="-128"/>
                <a:cs typeface="Times New Roman" pitchFamily="18" charset="0"/>
              </a:rPr>
              <a:t>In this case, each operation </a:t>
            </a:r>
            <a:r>
              <a:rPr lang="en-AU" b="1" dirty="0" smtClean="0">
                <a:ea typeface="ＭＳ Ｐゴシック" pitchFamily="34" charset="-128"/>
                <a:cs typeface="Times New Roman" pitchFamily="18" charset="0"/>
              </a:rPr>
              <a:t>may</a:t>
            </a:r>
            <a:r>
              <a:rPr lang="en-AU" dirty="0" smtClean="0">
                <a:ea typeface="ＭＳ Ｐゴシック" pitchFamily="34" charset="-128"/>
                <a:cs typeface="Times New Roman" pitchFamily="18" charset="0"/>
              </a:rPr>
              <a:t> (or may not – zero or one) be managed by a surgeon, and each surgeon </a:t>
            </a:r>
            <a:r>
              <a:rPr lang="en-AU" b="1" dirty="0" smtClean="0">
                <a:ea typeface="ＭＳ Ｐゴシック" pitchFamily="34" charset="-128"/>
                <a:cs typeface="Times New Roman" pitchFamily="18" charset="0"/>
              </a:rPr>
              <a:t>may</a:t>
            </a:r>
            <a:r>
              <a:rPr lang="en-AU" dirty="0" smtClean="0">
                <a:ea typeface="ＭＳ Ｐゴシック" pitchFamily="34" charset="-128"/>
                <a:cs typeface="Times New Roman" pitchFamily="18" charset="0"/>
              </a:rPr>
              <a:t> manage zero or more operations</a:t>
            </a:r>
            <a:r>
              <a:rPr lang="en-AU" dirty="0" smtClean="0">
                <a:ea typeface="ＭＳ Ｐゴシック" pitchFamily="34" charset="-128"/>
              </a:rPr>
              <a:t> </a:t>
            </a:r>
          </a:p>
          <a:p>
            <a:pPr marL="857250" lvl="1" indent="-457200" eaLnBrk="1" hangingPunct="1">
              <a:spcBef>
                <a:spcPct val="50000"/>
              </a:spcBef>
            </a:pPr>
            <a:r>
              <a:rPr lang="en-AU" dirty="0" smtClean="0">
                <a:ea typeface="ＭＳ Ｐゴシック" pitchFamily="34" charset="-128"/>
                <a:cs typeface="Times New Roman" pitchFamily="18" charset="0"/>
              </a:rPr>
              <a:t>For each instance of the surgeon entity, there </a:t>
            </a:r>
            <a:r>
              <a:rPr lang="en-AU" i="1" dirty="0" smtClean="0">
                <a:ea typeface="ＭＳ Ｐゴシック" pitchFamily="34" charset="-128"/>
                <a:cs typeface="Times New Roman" pitchFamily="18" charset="0"/>
              </a:rPr>
              <a:t>may</a:t>
            </a:r>
            <a:r>
              <a:rPr lang="en-AU" dirty="0" smtClean="0">
                <a:ea typeface="ＭＳ Ｐゴシック" pitchFamily="34" charset="-128"/>
                <a:cs typeface="Times New Roman" pitchFamily="18" charset="0"/>
              </a:rPr>
              <a:t> be one or more instances of the operation entity related to it</a:t>
            </a:r>
          </a:p>
          <a:p>
            <a:pPr marL="857250" lvl="1" indent="-457200" eaLnBrk="1" hangingPunct="1">
              <a:spcBef>
                <a:spcPct val="50000"/>
              </a:spcBef>
            </a:pPr>
            <a:r>
              <a:rPr lang="en-AU" dirty="0" smtClean="0">
                <a:ea typeface="ＭＳ Ｐゴシック" pitchFamily="34" charset="-128"/>
                <a:cs typeface="Times New Roman" pitchFamily="18" charset="0"/>
              </a:rPr>
              <a:t>For each instance of the operation entity, there </a:t>
            </a:r>
            <a:r>
              <a:rPr lang="en-AU" i="1" dirty="0" smtClean="0">
                <a:ea typeface="ＭＳ Ｐゴシック" pitchFamily="34" charset="-128"/>
                <a:cs typeface="Times New Roman" pitchFamily="18" charset="0"/>
              </a:rPr>
              <a:t>may </a:t>
            </a:r>
            <a:r>
              <a:rPr lang="en-AU" dirty="0" smtClean="0">
                <a:ea typeface="ＭＳ Ｐゴシック" pitchFamily="34" charset="-128"/>
                <a:cs typeface="Times New Roman" pitchFamily="18" charset="0"/>
              </a:rPr>
              <a:t>be a related instance of the surgeon entity</a:t>
            </a:r>
            <a:endParaRPr lang="en-AU" dirty="0" smtClean="0">
              <a:ea typeface="ＭＳ Ｐゴシック" pitchFamily="34" charset="-128"/>
            </a:endParaRPr>
          </a:p>
        </p:txBody>
      </p:sp>
      <p:grpSp>
        <p:nvGrpSpPr>
          <p:cNvPr id="29700" name="Group 24"/>
          <p:cNvGrpSpPr>
            <a:grpSpLocks/>
          </p:cNvGrpSpPr>
          <p:nvPr/>
        </p:nvGrpSpPr>
        <p:grpSpPr bwMode="auto">
          <a:xfrm>
            <a:off x="1752600" y="1828800"/>
            <a:ext cx="5754688" cy="990600"/>
            <a:chOff x="1752600" y="1219200"/>
            <a:chExt cx="5755160" cy="990600"/>
          </a:xfrm>
        </p:grpSpPr>
        <p:grpSp>
          <p:nvGrpSpPr>
            <p:cNvPr id="29706" name="Group 30"/>
            <p:cNvGrpSpPr>
              <a:grpSpLocks/>
            </p:cNvGrpSpPr>
            <p:nvPr/>
          </p:nvGrpSpPr>
          <p:grpSpPr bwMode="auto">
            <a:xfrm>
              <a:off x="5486397" y="1524006"/>
              <a:ext cx="264487" cy="392963"/>
              <a:chOff x="5264160" y="2590782"/>
              <a:chExt cx="222243" cy="304804"/>
            </a:xfrm>
          </p:grpSpPr>
          <p:cxnSp>
            <p:nvCxnSpPr>
              <p:cNvPr id="14" name="Straight Connector 13"/>
              <p:cNvCxnSpPr>
                <a:stCxn id="20" idx="6"/>
              </p:cNvCxnSpPr>
              <p:nvPr/>
            </p:nvCxnSpPr>
            <p:spPr>
              <a:xfrm flipV="1">
                <a:off x="5264420" y="2590777"/>
                <a:ext cx="221453" cy="147762"/>
              </a:xfrm>
              <a:prstGeom prst="line">
                <a:avLst/>
              </a:prstGeom>
              <a:ln w="28575"/>
            </p:spPr>
            <p:style>
              <a:lnRef idx="1">
                <a:schemeClr val="dk1"/>
              </a:lnRef>
              <a:fillRef idx="0">
                <a:schemeClr val="dk1"/>
              </a:fillRef>
              <a:effectRef idx="0">
                <a:schemeClr val="dk1"/>
              </a:effectRef>
              <a:fontRef idx="minor">
                <a:schemeClr val="tx1"/>
              </a:fontRef>
            </p:style>
          </p:cxnSp>
          <p:cxnSp>
            <p:nvCxnSpPr>
              <p:cNvPr id="15" name="Straight Connector 14"/>
              <p:cNvCxnSpPr>
                <a:stCxn id="20" idx="6"/>
              </p:cNvCxnSpPr>
              <p:nvPr/>
            </p:nvCxnSpPr>
            <p:spPr>
              <a:xfrm>
                <a:off x="5264420" y="2738540"/>
                <a:ext cx="221453" cy="157613"/>
              </a:xfrm>
              <a:prstGeom prst="line">
                <a:avLst/>
              </a:prstGeom>
              <a:ln w="28575"/>
            </p:spPr>
            <p:style>
              <a:lnRef idx="1">
                <a:schemeClr val="dk1"/>
              </a:lnRef>
              <a:fillRef idx="0">
                <a:schemeClr val="dk1"/>
              </a:fillRef>
              <a:effectRef idx="0">
                <a:schemeClr val="dk1"/>
              </a:effectRef>
              <a:fontRef idx="minor">
                <a:schemeClr val="tx1"/>
              </a:fontRef>
            </p:style>
          </p:cxnSp>
        </p:grpSp>
        <p:cxnSp>
          <p:nvCxnSpPr>
            <p:cNvPr id="16" name="Straight Connector 15"/>
            <p:cNvCxnSpPr>
              <a:stCxn id="18" idx="1"/>
              <a:endCxn id="17" idx="3"/>
            </p:cNvCxnSpPr>
            <p:nvPr/>
          </p:nvCxnSpPr>
          <p:spPr>
            <a:xfrm rot="10800000">
              <a:off x="3545035" y="1714500"/>
              <a:ext cx="2170290" cy="1588"/>
            </a:xfrm>
            <a:prstGeom prst="line">
              <a:avLst/>
            </a:prstGeom>
            <a:ln w="28575"/>
          </p:spPr>
          <p:style>
            <a:lnRef idx="1">
              <a:schemeClr val="dk1"/>
            </a:lnRef>
            <a:fillRef idx="0">
              <a:schemeClr val="dk1"/>
            </a:fillRef>
            <a:effectRef idx="0">
              <a:schemeClr val="dk1"/>
            </a:effectRef>
            <a:fontRef idx="minor">
              <a:schemeClr val="tx1"/>
            </a:fontRef>
          </p:style>
        </p:cxnSp>
        <p:sp>
          <p:nvSpPr>
            <p:cNvPr id="17" name="Rounded Rectangle 16"/>
            <p:cNvSpPr/>
            <p:nvPr/>
          </p:nvSpPr>
          <p:spPr>
            <a:xfrm>
              <a:off x="1752600" y="1219200"/>
              <a:ext cx="1792435" cy="990600"/>
            </a:xfrm>
            <a:prstGeom prst="roundRect">
              <a:avLst/>
            </a:prstGeom>
          </p:spPr>
          <p:style>
            <a:lnRef idx="2">
              <a:schemeClr val="accent2"/>
            </a:lnRef>
            <a:fillRef idx="1">
              <a:schemeClr val="lt1"/>
            </a:fillRef>
            <a:effectRef idx="0">
              <a:schemeClr val="accent2"/>
            </a:effectRef>
            <a:fontRef idx="minor">
              <a:schemeClr val="dk1"/>
            </a:fontRef>
          </p:style>
          <p:txBody>
            <a:bodyPr anchor="ctr"/>
            <a:lstStyle/>
            <a:p>
              <a:pPr>
                <a:defRPr/>
              </a:pPr>
              <a:r>
                <a:rPr lang="en-AU" sz="2000" dirty="0"/>
                <a:t>Surgeon</a:t>
              </a:r>
            </a:p>
          </p:txBody>
        </p:sp>
        <p:sp>
          <p:nvSpPr>
            <p:cNvPr id="18" name="Rounded Rectangle 17"/>
            <p:cNvSpPr/>
            <p:nvPr/>
          </p:nvSpPr>
          <p:spPr>
            <a:xfrm>
              <a:off x="5715325" y="1219200"/>
              <a:ext cx="1792435" cy="990600"/>
            </a:xfrm>
            <a:prstGeom prst="roundRect">
              <a:avLst/>
            </a:prstGeom>
          </p:spPr>
          <p:style>
            <a:lnRef idx="2">
              <a:schemeClr val="accent2"/>
            </a:lnRef>
            <a:fillRef idx="1">
              <a:schemeClr val="lt1"/>
            </a:fillRef>
            <a:effectRef idx="0">
              <a:schemeClr val="accent2"/>
            </a:effectRef>
            <a:fontRef idx="minor">
              <a:schemeClr val="dk1"/>
            </a:fontRef>
          </p:style>
          <p:txBody>
            <a:bodyPr anchor="ctr"/>
            <a:lstStyle/>
            <a:p>
              <a:pPr>
                <a:defRPr/>
              </a:pPr>
              <a:r>
                <a:rPr lang="en-AU" sz="2000" dirty="0"/>
                <a:t>Operation</a:t>
              </a:r>
            </a:p>
          </p:txBody>
        </p:sp>
        <p:sp>
          <p:nvSpPr>
            <p:cNvPr id="20" name="Oval 19"/>
            <p:cNvSpPr/>
            <p:nvPr/>
          </p:nvSpPr>
          <p:spPr>
            <a:xfrm>
              <a:off x="5258087" y="1600200"/>
              <a:ext cx="228619" cy="228600"/>
            </a:xfrm>
            <a:prstGeom prst="ellipse">
              <a:avLst/>
            </a:prstGeom>
          </p:spPr>
          <p:style>
            <a:lnRef idx="2">
              <a:schemeClr val="dk1"/>
            </a:lnRef>
            <a:fillRef idx="1">
              <a:schemeClr val="lt1"/>
            </a:fillRef>
            <a:effectRef idx="0">
              <a:schemeClr val="dk1"/>
            </a:effectRef>
            <a:fontRef idx="minor">
              <a:schemeClr val="dk1"/>
            </a:fontRef>
          </p:style>
          <p:txBody>
            <a:bodyPr anchor="ctr"/>
            <a:lstStyle/>
            <a:p>
              <a:endParaRPr lang="en-US">
                <a:solidFill>
                  <a:srgbClr val="000000"/>
                </a:solidFill>
              </a:endParaRPr>
            </a:p>
          </p:txBody>
        </p:sp>
      </p:grpSp>
      <p:cxnSp>
        <p:nvCxnSpPr>
          <p:cNvPr id="30" name="Straight Arrow Connector 29"/>
          <p:cNvCxnSpPr/>
          <p:nvPr/>
        </p:nvCxnSpPr>
        <p:spPr>
          <a:xfrm rot="5400000">
            <a:off x="3544094" y="1905794"/>
            <a:ext cx="458788" cy="0"/>
          </a:xfrm>
          <a:prstGeom prst="straightConnector1">
            <a:avLst/>
          </a:prstGeom>
          <a:ln w="28575">
            <a:solidFill>
              <a:srgbClr val="C00000"/>
            </a:solidFill>
            <a:headEnd type="none" w="med" len="med"/>
            <a:tailEnd type="triangle" w="lg" len="med"/>
          </a:ln>
        </p:spPr>
        <p:style>
          <a:lnRef idx="1">
            <a:schemeClr val="dk1"/>
          </a:lnRef>
          <a:fillRef idx="0">
            <a:schemeClr val="dk1"/>
          </a:fillRef>
          <a:effectRef idx="0">
            <a:schemeClr val="dk1"/>
          </a:effectRef>
          <a:fontRef idx="minor">
            <a:schemeClr val="tx1"/>
          </a:fontRef>
        </p:style>
      </p:cxnSp>
      <p:sp>
        <p:nvSpPr>
          <p:cNvPr id="32" name="Rectangle 31"/>
          <p:cNvSpPr>
            <a:spLocks noChangeArrowheads="1"/>
          </p:cNvSpPr>
          <p:nvPr/>
        </p:nvSpPr>
        <p:spPr bwMode="auto">
          <a:xfrm>
            <a:off x="3124200" y="1290638"/>
            <a:ext cx="1331913" cy="461962"/>
          </a:xfrm>
          <a:prstGeom prst="rect">
            <a:avLst/>
          </a:prstGeom>
          <a:noFill/>
          <a:ln w="9525">
            <a:noFill/>
            <a:miter lim="800000"/>
            <a:headEnd/>
            <a:tailEnd/>
          </a:ln>
        </p:spPr>
        <p:txBody>
          <a:bodyPr wrap="none">
            <a:spAutoFit/>
          </a:bodyPr>
          <a:lstStyle/>
          <a:p>
            <a:r>
              <a:rPr lang="en-AU">
                <a:solidFill>
                  <a:srgbClr val="C00000"/>
                </a:solidFill>
                <a:ea typeface="ＭＳ Ｐゴシック" pitchFamily="34" charset="-128"/>
                <a:cs typeface="Times New Roman" pitchFamily="18" charset="0"/>
              </a:rPr>
              <a:t>Optional</a:t>
            </a:r>
          </a:p>
        </p:txBody>
      </p:sp>
      <p:cxnSp>
        <p:nvCxnSpPr>
          <p:cNvPr id="36" name="Straight Arrow Connector 35"/>
          <p:cNvCxnSpPr/>
          <p:nvPr/>
        </p:nvCxnSpPr>
        <p:spPr>
          <a:xfrm rot="5400000">
            <a:off x="5144294" y="2743994"/>
            <a:ext cx="458788" cy="0"/>
          </a:xfrm>
          <a:prstGeom prst="straightConnector1">
            <a:avLst/>
          </a:prstGeom>
          <a:ln w="28575">
            <a:solidFill>
              <a:srgbClr val="C00000"/>
            </a:solidFill>
            <a:headEnd type="triangle" w="lg" len="med"/>
            <a:tailEnd type="none" w="lg" len="med"/>
          </a:ln>
        </p:spPr>
        <p:style>
          <a:lnRef idx="1">
            <a:schemeClr val="dk1"/>
          </a:lnRef>
          <a:fillRef idx="0">
            <a:schemeClr val="dk1"/>
          </a:fillRef>
          <a:effectRef idx="0">
            <a:schemeClr val="dk1"/>
          </a:effectRef>
          <a:fontRef idx="minor">
            <a:schemeClr val="tx1"/>
          </a:fontRef>
        </p:style>
      </p:cxnSp>
      <p:sp>
        <p:nvSpPr>
          <p:cNvPr id="37" name="Rectangle 36"/>
          <p:cNvSpPr>
            <a:spLocks noChangeArrowheads="1"/>
          </p:cNvSpPr>
          <p:nvPr/>
        </p:nvSpPr>
        <p:spPr bwMode="auto">
          <a:xfrm>
            <a:off x="4724400" y="2967038"/>
            <a:ext cx="1331913" cy="461962"/>
          </a:xfrm>
          <a:prstGeom prst="rect">
            <a:avLst/>
          </a:prstGeom>
          <a:noFill/>
          <a:ln w="9525">
            <a:noFill/>
            <a:miter lim="800000"/>
            <a:headEnd/>
            <a:tailEnd/>
          </a:ln>
        </p:spPr>
        <p:txBody>
          <a:bodyPr wrap="none">
            <a:spAutoFit/>
          </a:bodyPr>
          <a:lstStyle/>
          <a:p>
            <a:r>
              <a:rPr lang="en-AU">
                <a:solidFill>
                  <a:srgbClr val="C00000"/>
                </a:solidFill>
                <a:ea typeface="ＭＳ Ｐゴシック" pitchFamily="34" charset="-128"/>
                <a:cs typeface="Times New Roman" pitchFamily="18" charset="0"/>
              </a:rPr>
              <a:t>Optional</a:t>
            </a:r>
          </a:p>
        </p:txBody>
      </p:sp>
      <p:sp>
        <p:nvSpPr>
          <p:cNvPr id="19" name="Oval 18"/>
          <p:cNvSpPr/>
          <p:nvPr/>
        </p:nvSpPr>
        <p:spPr>
          <a:xfrm>
            <a:off x="3657600" y="2209800"/>
            <a:ext cx="228600" cy="228600"/>
          </a:xfrm>
          <a:prstGeom prst="ellipse">
            <a:avLst/>
          </a:prstGeom>
        </p:spPr>
        <p:style>
          <a:lnRef idx="2">
            <a:schemeClr val="dk1"/>
          </a:lnRef>
          <a:fillRef idx="1">
            <a:schemeClr val="lt1"/>
          </a:fillRef>
          <a:effectRef idx="0">
            <a:schemeClr val="dk1"/>
          </a:effectRef>
          <a:fontRef idx="minor">
            <a:schemeClr val="dk1"/>
          </a:fontRef>
        </p:style>
        <p:txBody>
          <a:bodyPr anchor="ctr"/>
          <a:lstStyle/>
          <a:p>
            <a:endParaRPr lang="en-US">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AU" dirty="0" smtClean="0">
                <a:latin typeface="Arial Narrow" pitchFamily="34" charset="0"/>
                <a:ea typeface="ＭＳ Ｐゴシック" pitchFamily="34" charset="-128"/>
              </a:rPr>
              <a:t>Cardinality</a:t>
            </a:r>
          </a:p>
        </p:txBody>
      </p:sp>
      <p:sp>
        <p:nvSpPr>
          <p:cNvPr id="30723" name="Content Placeholder 2"/>
          <p:cNvSpPr>
            <a:spLocks noGrp="1"/>
          </p:cNvSpPr>
          <p:nvPr>
            <p:ph idx="1"/>
          </p:nvPr>
        </p:nvSpPr>
        <p:spPr>
          <a:xfrm>
            <a:off x="285750" y="1000125"/>
            <a:ext cx="8629650" cy="5643563"/>
          </a:xfrm>
        </p:spPr>
        <p:txBody>
          <a:bodyPr/>
          <a:lstStyle/>
          <a:p>
            <a:pPr marL="457200" indent="-457200" eaLnBrk="1" hangingPunct="1">
              <a:spcBef>
                <a:spcPct val="50000"/>
              </a:spcBef>
            </a:pPr>
            <a:endParaRPr lang="en-US" dirty="0" smtClean="0">
              <a:ea typeface="ＭＳ Ｐゴシック" pitchFamily="34" charset="-128"/>
            </a:endParaRPr>
          </a:p>
          <a:p>
            <a:pPr marL="457200" indent="-457200" eaLnBrk="1" hangingPunct="1">
              <a:spcBef>
                <a:spcPct val="50000"/>
              </a:spcBef>
            </a:pPr>
            <a:endParaRPr lang="en-AU" dirty="0" smtClean="0">
              <a:ea typeface="ＭＳ Ｐゴシック" pitchFamily="34" charset="-128"/>
            </a:endParaRPr>
          </a:p>
          <a:p>
            <a:pPr marL="457200" indent="-457200" eaLnBrk="1" hangingPunct="1">
              <a:spcBef>
                <a:spcPct val="50000"/>
              </a:spcBef>
            </a:pPr>
            <a:endParaRPr lang="en-AU" dirty="0" smtClean="0">
              <a:ea typeface="ＭＳ Ｐゴシック" pitchFamily="34" charset="-128"/>
            </a:endParaRPr>
          </a:p>
          <a:p>
            <a:pPr marL="457200" indent="-457200" eaLnBrk="1" hangingPunct="1">
              <a:spcBef>
                <a:spcPct val="50000"/>
              </a:spcBef>
            </a:pPr>
            <a:endParaRPr lang="en-AU" dirty="0" smtClean="0">
              <a:ea typeface="ＭＳ Ｐゴシック" pitchFamily="34" charset="-128"/>
            </a:endParaRPr>
          </a:p>
          <a:p>
            <a:pPr marL="1257300" lvl="2" indent="-457200" eaLnBrk="1" hangingPunct="1">
              <a:spcBef>
                <a:spcPct val="50000"/>
              </a:spcBef>
            </a:pPr>
            <a:endParaRPr lang="en-AU" dirty="0" smtClean="0">
              <a:ea typeface="ＭＳ Ｐゴシック" pitchFamily="34" charset="-128"/>
            </a:endParaRPr>
          </a:p>
          <a:p>
            <a:pPr marL="457200" indent="-457200" eaLnBrk="1" hangingPunct="1">
              <a:spcBef>
                <a:spcPct val="50000"/>
              </a:spcBef>
            </a:pPr>
            <a:r>
              <a:rPr lang="en-AU" dirty="0" smtClean="0">
                <a:ea typeface="ＭＳ Ｐゴシック" pitchFamily="34" charset="-128"/>
                <a:cs typeface="Times New Roman" pitchFamily="18" charset="0"/>
              </a:rPr>
              <a:t>In this case, each surgeon </a:t>
            </a:r>
            <a:r>
              <a:rPr lang="en-AU" b="1" dirty="0" smtClean="0">
                <a:ea typeface="ＭＳ Ｐゴシック" pitchFamily="34" charset="-128"/>
                <a:cs typeface="Times New Roman" pitchFamily="18" charset="0"/>
              </a:rPr>
              <a:t>must</a:t>
            </a:r>
            <a:r>
              <a:rPr lang="en-AU" dirty="0" smtClean="0">
                <a:ea typeface="ＭＳ Ｐゴシック" pitchFamily="34" charset="-128"/>
                <a:cs typeface="Times New Roman" pitchFamily="18" charset="0"/>
              </a:rPr>
              <a:t> manage at least one operation and each operation </a:t>
            </a:r>
            <a:r>
              <a:rPr lang="en-AU" b="1" dirty="0" smtClean="0">
                <a:ea typeface="ＭＳ Ｐゴシック" pitchFamily="34" charset="-128"/>
                <a:cs typeface="Times New Roman" pitchFamily="18" charset="0"/>
              </a:rPr>
              <a:t>must</a:t>
            </a:r>
            <a:r>
              <a:rPr lang="en-AU" dirty="0" smtClean="0">
                <a:ea typeface="ＭＳ Ｐゴシック" pitchFamily="34" charset="-128"/>
                <a:cs typeface="Times New Roman" pitchFamily="18" charset="0"/>
              </a:rPr>
              <a:t> be managed by a surgeon</a:t>
            </a:r>
          </a:p>
          <a:p>
            <a:pPr marL="857250" lvl="1" indent="-457200" eaLnBrk="1" hangingPunct="1">
              <a:spcBef>
                <a:spcPct val="50000"/>
              </a:spcBef>
            </a:pPr>
            <a:r>
              <a:rPr lang="en-AU" dirty="0" smtClean="0">
                <a:ea typeface="ＭＳ Ｐゴシック" pitchFamily="34" charset="-128"/>
                <a:cs typeface="Times New Roman" pitchFamily="18" charset="0"/>
              </a:rPr>
              <a:t>For each instance of the surgeon entity, there </a:t>
            </a:r>
            <a:r>
              <a:rPr lang="en-AU" i="1" dirty="0" smtClean="0">
                <a:ea typeface="ＭＳ Ｐゴシック" pitchFamily="34" charset="-128"/>
                <a:cs typeface="Times New Roman" pitchFamily="18" charset="0"/>
              </a:rPr>
              <a:t>must </a:t>
            </a:r>
            <a:r>
              <a:rPr lang="en-AU" dirty="0" smtClean="0">
                <a:ea typeface="ＭＳ Ｐゴシック" pitchFamily="34" charset="-128"/>
                <a:cs typeface="Times New Roman" pitchFamily="18" charset="0"/>
              </a:rPr>
              <a:t>be one or more instances of the operation entity related to it</a:t>
            </a:r>
          </a:p>
          <a:p>
            <a:pPr marL="857250" lvl="1" indent="-457200" eaLnBrk="1" hangingPunct="1">
              <a:spcBef>
                <a:spcPct val="50000"/>
              </a:spcBef>
            </a:pPr>
            <a:r>
              <a:rPr lang="en-AU" dirty="0" smtClean="0">
                <a:ea typeface="ＭＳ Ｐゴシック" pitchFamily="34" charset="-128"/>
                <a:cs typeface="Times New Roman" pitchFamily="18" charset="0"/>
              </a:rPr>
              <a:t>For each instance of the operation entity, there </a:t>
            </a:r>
            <a:r>
              <a:rPr lang="en-AU" i="1" dirty="0" smtClean="0">
                <a:ea typeface="ＭＳ Ｐゴシック" pitchFamily="34" charset="-128"/>
                <a:cs typeface="Times New Roman" pitchFamily="18" charset="0"/>
              </a:rPr>
              <a:t>must </a:t>
            </a:r>
            <a:r>
              <a:rPr lang="en-AU" dirty="0" smtClean="0">
                <a:ea typeface="ＭＳ Ｐゴシック" pitchFamily="34" charset="-128"/>
                <a:cs typeface="Times New Roman" pitchFamily="18" charset="0"/>
              </a:rPr>
              <a:t>be a related instance of the surgeon entity</a:t>
            </a:r>
            <a:endParaRPr lang="en-AU" dirty="0" smtClean="0">
              <a:ea typeface="ＭＳ Ｐゴシック" pitchFamily="34" charset="-128"/>
            </a:endParaRPr>
          </a:p>
        </p:txBody>
      </p:sp>
      <p:grpSp>
        <p:nvGrpSpPr>
          <p:cNvPr id="30724" name="Group 24"/>
          <p:cNvGrpSpPr>
            <a:grpSpLocks/>
          </p:cNvGrpSpPr>
          <p:nvPr/>
        </p:nvGrpSpPr>
        <p:grpSpPr bwMode="auto">
          <a:xfrm>
            <a:off x="1752600" y="1828800"/>
            <a:ext cx="5754688" cy="990600"/>
            <a:chOff x="1752600" y="1219200"/>
            <a:chExt cx="5755160" cy="990600"/>
          </a:xfrm>
        </p:grpSpPr>
        <p:grpSp>
          <p:nvGrpSpPr>
            <p:cNvPr id="30730" name="Group 30"/>
            <p:cNvGrpSpPr>
              <a:grpSpLocks/>
            </p:cNvGrpSpPr>
            <p:nvPr/>
          </p:nvGrpSpPr>
          <p:grpSpPr bwMode="auto">
            <a:xfrm>
              <a:off x="5486397" y="1524006"/>
              <a:ext cx="264487" cy="392963"/>
              <a:chOff x="5264160" y="2590782"/>
              <a:chExt cx="222243" cy="304804"/>
            </a:xfrm>
          </p:grpSpPr>
          <p:cxnSp>
            <p:nvCxnSpPr>
              <p:cNvPr id="14" name="Straight Connector 13"/>
              <p:cNvCxnSpPr/>
              <p:nvPr/>
            </p:nvCxnSpPr>
            <p:spPr>
              <a:xfrm flipV="1">
                <a:off x="5264420" y="2590777"/>
                <a:ext cx="221453" cy="147762"/>
              </a:xfrm>
              <a:prstGeom prst="line">
                <a:avLst/>
              </a:prstGeom>
              <a:ln w="28575"/>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5264420" y="2738540"/>
                <a:ext cx="221453" cy="157613"/>
              </a:xfrm>
              <a:prstGeom prst="line">
                <a:avLst/>
              </a:prstGeom>
              <a:ln w="28575"/>
            </p:spPr>
            <p:style>
              <a:lnRef idx="1">
                <a:schemeClr val="dk1"/>
              </a:lnRef>
              <a:fillRef idx="0">
                <a:schemeClr val="dk1"/>
              </a:fillRef>
              <a:effectRef idx="0">
                <a:schemeClr val="dk1"/>
              </a:effectRef>
              <a:fontRef idx="minor">
                <a:schemeClr val="tx1"/>
              </a:fontRef>
            </p:style>
          </p:cxnSp>
        </p:grpSp>
        <p:cxnSp>
          <p:nvCxnSpPr>
            <p:cNvPr id="16" name="Straight Connector 15"/>
            <p:cNvCxnSpPr>
              <a:stCxn id="18" idx="1"/>
              <a:endCxn id="17" idx="3"/>
            </p:cNvCxnSpPr>
            <p:nvPr/>
          </p:nvCxnSpPr>
          <p:spPr>
            <a:xfrm rot="10800000">
              <a:off x="3545035" y="1714500"/>
              <a:ext cx="2170290" cy="1588"/>
            </a:xfrm>
            <a:prstGeom prst="line">
              <a:avLst/>
            </a:prstGeom>
            <a:ln w="28575"/>
          </p:spPr>
          <p:style>
            <a:lnRef idx="1">
              <a:schemeClr val="dk1"/>
            </a:lnRef>
            <a:fillRef idx="0">
              <a:schemeClr val="dk1"/>
            </a:fillRef>
            <a:effectRef idx="0">
              <a:schemeClr val="dk1"/>
            </a:effectRef>
            <a:fontRef idx="minor">
              <a:schemeClr val="tx1"/>
            </a:fontRef>
          </p:style>
        </p:cxnSp>
        <p:sp>
          <p:nvSpPr>
            <p:cNvPr id="17" name="Rounded Rectangle 16"/>
            <p:cNvSpPr/>
            <p:nvPr/>
          </p:nvSpPr>
          <p:spPr>
            <a:xfrm>
              <a:off x="1752600" y="1219200"/>
              <a:ext cx="1792435" cy="990600"/>
            </a:xfrm>
            <a:prstGeom prst="roundRect">
              <a:avLst/>
            </a:prstGeom>
          </p:spPr>
          <p:style>
            <a:lnRef idx="2">
              <a:schemeClr val="accent2"/>
            </a:lnRef>
            <a:fillRef idx="1">
              <a:schemeClr val="lt1"/>
            </a:fillRef>
            <a:effectRef idx="0">
              <a:schemeClr val="accent2"/>
            </a:effectRef>
            <a:fontRef idx="minor">
              <a:schemeClr val="dk1"/>
            </a:fontRef>
          </p:style>
          <p:txBody>
            <a:bodyPr anchor="ctr"/>
            <a:lstStyle/>
            <a:p>
              <a:pPr>
                <a:defRPr/>
              </a:pPr>
              <a:r>
                <a:rPr lang="en-AU" sz="2000" dirty="0"/>
                <a:t>Surgeon</a:t>
              </a:r>
            </a:p>
          </p:txBody>
        </p:sp>
        <p:sp>
          <p:nvSpPr>
            <p:cNvPr id="18" name="Rounded Rectangle 17"/>
            <p:cNvSpPr/>
            <p:nvPr/>
          </p:nvSpPr>
          <p:spPr>
            <a:xfrm>
              <a:off x="5715325" y="1219200"/>
              <a:ext cx="1792435" cy="990600"/>
            </a:xfrm>
            <a:prstGeom prst="roundRect">
              <a:avLst/>
            </a:prstGeom>
          </p:spPr>
          <p:style>
            <a:lnRef idx="2">
              <a:schemeClr val="accent2"/>
            </a:lnRef>
            <a:fillRef idx="1">
              <a:schemeClr val="lt1"/>
            </a:fillRef>
            <a:effectRef idx="0">
              <a:schemeClr val="accent2"/>
            </a:effectRef>
            <a:fontRef idx="minor">
              <a:schemeClr val="dk1"/>
            </a:fontRef>
          </p:style>
          <p:txBody>
            <a:bodyPr anchor="ctr"/>
            <a:lstStyle/>
            <a:p>
              <a:pPr>
                <a:defRPr/>
              </a:pPr>
              <a:r>
                <a:rPr lang="en-AU" sz="2000" dirty="0"/>
                <a:t>Operation</a:t>
              </a:r>
            </a:p>
          </p:txBody>
        </p:sp>
        <p:cxnSp>
          <p:nvCxnSpPr>
            <p:cNvPr id="10" name="Straight Connector 9"/>
            <p:cNvCxnSpPr/>
            <p:nvPr/>
          </p:nvCxnSpPr>
          <p:spPr>
            <a:xfrm rot="5400000">
              <a:off x="3619663" y="1714500"/>
              <a:ext cx="227012" cy="1587"/>
            </a:xfrm>
            <a:prstGeom prst="line">
              <a:avLst/>
            </a:prstGeom>
            <a:ln w="28575"/>
          </p:spPr>
          <p:style>
            <a:lnRef idx="1">
              <a:schemeClr val="dk1"/>
            </a:lnRef>
            <a:fillRef idx="0">
              <a:schemeClr val="dk1"/>
            </a:fillRef>
            <a:effectRef idx="0">
              <a:schemeClr val="dk1"/>
            </a:effectRef>
            <a:fontRef idx="minor">
              <a:schemeClr val="tx1"/>
            </a:fontRef>
          </p:style>
        </p:cxnSp>
      </p:grpSp>
      <p:cxnSp>
        <p:nvCxnSpPr>
          <p:cNvPr id="30" name="Straight Arrow Connector 29"/>
          <p:cNvCxnSpPr/>
          <p:nvPr/>
        </p:nvCxnSpPr>
        <p:spPr>
          <a:xfrm rot="5400000">
            <a:off x="3503613" y="1905000"/>
            <a:ext cx="458788" cy="1587"/>
          </a:xfrm>
          <a:prstGeom prst="straightConnector1">
            <a:avLst/>
          </a:prstGeom>
          <a:ln w="28575">
            <a:solidFill>
              <a:srgbClr val="C00000"/>
            </a:solidFill>
            <a:headEnd type="none" w="med" len="med"/>
            <a:tailEnd type="triangle" w="lg" len="med"/>
          </a:ln>
        </p:spPr>
        <p:style>
          <a:lnRef idx="1">
            <a:schemeClr val="dk1"/>
          </a:lnRef>
          <a:fillRef idx="0">
            <a:schemeClr val="dk1"/>
          </a:fillRef>
          <a:effectRef idx="0">
            <a:schemeClr val="dk1"/>
          </a:effectRef>
          <a:fontRef idx="minor">
            <a:schemeClr val="tx1"/>
          </a:fontRef>
        </p:style>
      </p:cxnSp>
      <p:sp>
        <p:nvSpPr>
          <p:cNvPr id="32" name="Rectangle 31"/>
          <p:cNvSpPr>
            <a:spLocks noChangeArrowheads="1"/>
          </p:cNvSpPr>
          <p:nvPr/>
        </p:nvSpPr>
        <p:spPr bwMode="auto">
          <a:xfrm>
            <a:off x="2932113" y="1290638"/>
            <a:ext cx="1639887" cy="461962"/>
          </a:xfrm>
          <a:prstGeom prst="rect">
            <a:avLst/>
          </a:prstGeom>
          <a:noFill/>
          <a:ln w="9525">
            <a:noFill/>
            <a:miter lim="800000"/>
            <a:headEnd/>
            <a:tailEnd/>
          </a:ln>
        </p:spPr>
        <p:txBody>
          <a:bodyPr wrap="none">
            <a:spAutoFit/>
          </a:bodyPr>
          <a:lstStyle/>
          <a:p>
            <a:r>
              <a:rPr lang="en-AU">
                <a:solidFill>
                  <a:srgbClr val="C00000"/>
                </a:solidFill>
                <a:ea typeface="ＭＳ Ｐゴシック" pitchFamily="34" charset="-128"/>
                <a:cs typeface="Times New Roman" pitchFamily="18" charset="0"/>
              </a:rPr>
              <a:t>Mandatory</a:t>
            </a:r>
          </a:p>
        </p:txBody>
      </p:sp>
      <p:cxnSp>
        <p:nvCxnSpPr>
          <p:cNvPr id="36" name="Straight Arrow Connector 35"/>
          <p:cNvCxnSpPr/>
          <p:nvPr/>
        </p:nvCxnSpPr>
        <p:spPr>
          <a:xfrm rot="5400000">
            <a:off x="5180013" y="2743200"/>
            <a:ext cx="458788" cy="1587"/>
          </a:xfrm>
          <a:prstGeom prst="straightConnector1">
            <a:avLst/>
          </a:prstGeom>
          <a:ln w="28575">
            <a:solidFill>
              <a:srgbClr val="C00000"/>
            </a:solidFill>
            <a:headEnd type="triangle" w="lg" len="med"/>
            <a:tailEnd type="none" w="lg" len="med"/>
          </a:ln>
        </p:spPr>
        <p:style>
          <a:lnRef idx="1">
            <a:schemeClr val="dk1"/>
          </a:lnRef>
          <a:fillRef idx="0">
            <a:schemeClr val="dk1"/>
          </a:fillRef>
          <a:effectRef idx="0">
            <a:schemeClr val="dk1"/>
          </a:effectRef>
          <a:fontRef idx="minor">
            <a:schemeClr val="tx1"/>
          </a:fontRef>
        </p:style>
      </p:cxnSp>
      <p:sp>
        <p:nvSpPr>
          <p:cNvPr id="37" name="Rectangle 36"/>
          <p:cNvSpPr>
            <a:spLocks noChangeArrowheads="1"/>
          </p:cNvSpPr>
          <p:nvPr/>
        </p:nvSpPr>
        <p:spPr bwMode="auto">
          <a:xfrm>
            <a:off x="4608513" y="2967038"/>
            <a:ext cx="1639887" cy="461962"/>
          </a:xfrm>
          <a:prstGeom prst="rect">
            <a:avLst/>
          </a:prstGeom>
          <a:noFill/>
          <a:ln w="9525">
            <a:noFill/>
            <a:miter lim="800000"/>
            <a:headEnd/>
            <a:tailEnd/>
          </a:ln>
        </p:spPr>
        <p:txBody>
          <a:bodyPr wrap="none">
            <a:spAutoFit/>
          </a:bodyPr>
          <a:lstStyle/>
          <a:p>
            <a:r>
              <a:rPr lang="en-AU">
                <a:solidFill>
                  <a:srgbClr val="C00000"/>
                </a:solidFill>
                <a:ea typeface="ＭＳ Ｐゴシック" pitchFamily="34" charset="-128"/>
                <a:cs typeface="Times New Roman" pitchFamily="18" charset="0"/>
              </a:rPr>
              <a:t>Mandatory</a:t>
            </a:r>
          </a:p>
        </p:txBody>
      </p:sp>
      <p:cxnSp>
        <p:nvCxnSpPr>
          <p:cNvPr id="19" name="Straight Connector 18"/>
          <p:cNvCxnSpPr/>
          <p:nvPr/>
        </p:nvCxnSpPr>
        <p:spPr>
          <a:xfrm rot="5400000">
            <a:off x="5295900" y="2322513"/>
            <a:ext cx="227013" cy="1587"/>
          </a:xfrm>
          <a:prstGeom prst="line">
            <a:avLst/>
          </a:prstGeom>
          <a:ln w="28575"/>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2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AU" smtClean="0">
                <a:latin typeface="Arial Narrow" pitchFamily="34" charset="0"/>
                <a:ea typeface="ＭＳ Ｐゴシック" pitchFamily="34" charset="-128"/>
              </a:rPr>
              <a:t>Attributes </a:t>
            </a:r>
          </a:p>
        </p:txBody>
      </p:sp>
      <p:sp>
        <p:nvSpPr>
          <p:cNvPr id="32771" name="Rectangle 3"/>
          <p:cNvSpPr>
            <a:spLocks noGrp="1" noChangeArrowheads="1"/>
          </p:cNvSpPr>
          <p:nvPr>
            <p:ph idx="1"/>
          </p:nvPr>
        </p:nvSpPr>
        <p:spPr>
          <a:xfrm>
            <a:off x="381000" y="990600"/>
            <a:ext cx="8534400" cy="5562600"/>
          </a:xfrm>
        </p:spPr>
        <p:txBody>
          <a:bodyPr/>
          <a:lstStyle/>
          <a:p>
            <a:pPr eaLnBrk="1" hangingPunct="1"/>
            <a:r>
              <a:rPr lang="en-AU" dirty="0" smtClean="0">
                <a:ea typeface="ＭＳ Ｐゴシック" pitchFamily="34" charset="-128"/>
                <a:cs typeface="Times New Roman" pitchFamily="18" charset="0"/>
              </a:rPr>
              <a:t>To add detail and value to an ER diagram, </a:t>
            </a:r>
            <a:r>
              <a:rPr lang="en-AU" b="1" dirty="0" smtClean="0">
                <a:ea typeface="ＭＳ Ｐゴシック" pitchFamily="34" charset="-128"/>
                <a:cs typeface="Times New Roman" pitchFamily="18" charset="0"/>
              </a:rPr>
              <a:t>attributes</a:t>
            </a:r>
            <a:r>
              <a:rPr lang="en-AU" dirty="0" smtClean="0">
                <a:ea typeface="ＭＳ Ｐゴシック" pitchFamily="34" charset="-128"/>
                <a:cs typeface="Times New Roman" pitchFamily="18" charset="0"/>
              </a:rPr>
              <a:t> of entities should be shown</a:t>
            </a:r>
          </a:p>
          <a:p>
            <a:pPr lvl="1" eaLnBrk="1" hangingPunct="1"/>
            <a:r>
              <a:rPr lang="en-AU" dirty="0" smtClean="0">
                <a:ea typeface="ＭＳ Ｐゴシック" pitchFamily="34" charset="-128"/>
                <a:cs typeface="Times New Roman" pitchFamily="18" charset="0"/>
              </a:rPr>
              <a:t>i.e. what data is stored about each entity</a:t>
            </a:r>
          </a:p>
          <a:p>
            <a:pPr lvl="3" eaLnBrk="1" hangingPunct="1"/>
            <a:endParaRPr lang="en-AU" dirty="0" smtClean="0">
              <a:ea typeface="ＭＳ Ｐゴシック" pitchFamily="34" charset="-128"/>
              <a:cs typeface="Times New Roman" pitchFamily="18" charset="0"/>
            </a:endParaRPr>
          </a:p>
          <a:p>
            <a:pPr eaLnBrk="1" hangingPunct="1"/>
            <a:r>
              <a:rPr lang="en-AU" dirty="0" smtClean="0">
                <a:ea typeface="ＭＳ Ｐゴシック" pitchFamily="34" charset="-128"/>
                <a:cs typeface="Times New Roman" pitchFamily="18" charset="0"/>
              </a:rPr>
              <a:t>A good place to start is with the </a:t>
            </a:r>
            <a:r>
              <a:rPr lang="en-AU" b="1" dirty="0" smtClean="0">
                <a:ea typeface="ＭＳ Ｐゴシック" pitchFamily="34" charset="-128"/>
                <a:cs typeface="Times New Roman" pitchFamily="18" charset="0"/>
              </a:rPr>
              <a:t>primary keys</a:t>
            </a:r>
            <a:r>
              <a:rPr lang="en-AU" dirty="0" smtClean="0">
                <a:ea typeface="ＭＳ Ｐゴシック" pitchFamily="34" charset="-128"/>
                <a:cs typeface="Times New Roman" pitchFamily="18" charset="0"/>
              </a:rPr>
              <a:t> – by this stage you should have a quite clear idea of likely primary keys and their correct placement</a:t>
            </a:r>
          </a:p>
          <a:p>
            <a:pPr lvl="3" eaLnBrk="1" hangingPunct="1"/>
            <a:endParaRPr lang="en-AU" dirty="0" smtClean="0">
              <a:ea typeface="ＭＳ Ｐゴシック" pitchFamily="34" charset="-128"/>
              <a:cs typeface="Times New Roman" pitchFamily="18" charset="0"/>
            </a:endParaRPr>
          </a:p>
          <a:p>
            <a:pPr eaLnBrk="1" hangingPunct="1"/>
            <a:r>
              <a:rPr lang="en-AU" dirty="0" smtClean="0">
                <a:ea typeface="ＭＳ Ｐゴシック" pitchFamily="34" charset="-128"/>
                <a:cs typeface="Times New Roman" pitchFamily="18" charset="0"/>
              </a:rPr>
              <a:t>Primary keys are usually </a:t>
            </a:r>
          </a:p>
          <a:p>
            <a:pPr eaLnBrk="1" hangingPunct="1">
              <a:buFontTx/>
              <a:buNone/>
            </a:pPr>
            <a:r>
              <a:rPr lang="en-AU" dirty="0" smtClean="0">
                <a:ea typeface="ＭＳ Ｐゴシック" pitchFamily="34" charset="-128"/>
                <a:cs typeface="Times New Roman" pitchFamily="18" charset="0"/>
              </a:rPr>
              <a:t>	depicted alongside their </a:t>
            </a:r>
          </a:p>
          <a:p>
            <a:pPr eaLnBrk="1" hangingPunct="1">
              <a:buFontTx/>
              <a:buNone/>
            </a:pPr>
            <a:r>
              <a:rPr lang="en-AU" dirty="0" smtClean="0">
                <a:ea typeface="ＭＳ Ｐゴシック" pitchFamily="34" charset="-128"/>
                <a:cs typeface="Times New Roman" pitchFamily="18" charset="0"/>
              </a:rPr>
              <a:t>	associated entity and </a:t>
            </a:r>
            <a:r>
              <a:rPr lang="en-AU" u="sng" dirty="0" smtClean="0">
                <a:ea typeface="ＭＳ Ｐゴシック" pitchFamily="34" charset="-128"/>
                <a:cs typeface="Times New Roman" pitchFamily="18" charset="0"/>
              </a:rPr>
              <a:t>underlined</a:t>
            </a:r>
          </a:p>
          <a:p>
            <a:pPr eaLnBrk="1" hangingPunct="1">
              <a:buFontTx/>
              <a:buNone/>
            </a:pPr>
            <a:r>
              <a:rPr lang="en-AU" dirty="0" smtClean="0">
                <a:ea typeface="ＭＳ Ｐゴシック" pitchFamily="34" charset="-128"/>
                <a:cs typeface="Times New Roman" pitchFamily="18" charset="0"/>
              </a:rPr>
              <a:t>	(and sometimes </a:t>
            </a:r>
            <a:r>
              <a:rPr lang="en-AU" b="1" u="sng" dirty="0" smtClean="0">
                <a:ea typeface="ＭＳ Ｐゴシック" pitchFamily="34" charset="-128"/>
                <a:cs typeface="Times New Roman" pitchFamily="18" charset="0"/>
              </a:rPr>
              <a:t>bolded</a:t>
            </a:r>
            <a:r>
              <a:rPr lang="en-AU" dirty="0" smtClean="0">
                <a:ea typeface="ＭＳ Ｐゴシック" pitchFamily="34" charset="-128"/>
                <a:cs typeface="Times New Roman" pitchFamily="18" charset="0"/>
              </a:rPr>
              <a:t> too)</a:t>
            </a:r>
            <a:endParaRPr lang="en-AU" dirty="0" smtClean="0">
              <a:ea typeface="ＭＳ Ｐゴシック" pitchFamily="34" charset="-128"/>
            </a:endParaRPr>
          </a:p>
        </p:txBody>
      </p:sp>
      <p:sp>
        <p:nvSpPr>
          <p:cNvPr id="4" name="Rounded Rectangle 3"/>
          <p:cNvSpPr/>
          <p:nvPr/>
        </p:nvSpPr>
        <p:spPr>
          <a:xfrm>
            <a:off x="5638800" y="4267200"/>
            <a:ext cx="1524000" cy="914400"/>
          </a:xfrm>
          <a:prstGeom prst="roundRect">
            <a:avLst/>
          </a:prstGeom>
        </p:spPr>
        <p:style>
          <a:lnRef idx="2">
            <a:schemeClr val="accent2"/>
          </a:lnRef>
          <a:fillRef idx="1">
            <a:schemeClr val="lt1"/>
          </a:fillRef>
          <a:effectRef idx="0">
            <a:schemeClr val="accent2"/>
          </a:effectRef>
          <a:fontRef idx="minor">
            <a:schemeClr val="dk1"/>
          </a:fontRef>
        </p:style>
        <p:txBody>
          <a:bodyPr anchor="ctr"/>
          <a:lstStyle/>
          <a:p>
            <a:r>
              <a:rPr lang="en-AU">
                <a:solidFill>
                  <a:srgbClr val="000000"/>
                </a:solidFill>
              </a:rPr>
              <a:t>Student</a:t>
            </a:r>
            <a:endParaRPr lang="en-AU" sz="2000">
              <a:solidFill>
                <a:srgbClr val="000000"/>
              </a:solidFill>
            </a:endParaRPr>
          </a:p>
        </p:txBody>
      </p:sp>
      <p:sp>
        <p:nvSpPr>
          <p:cNvPr id="32773" name="Rectangle 4"/>
          <p:cNvSpPr>
            <a:spLocks noChangeArrowheads="1"/>
          </p:cNvSpPr>
          <p:nvPr/>
        </p:nvSpPr>
        <p:spPr bwMode="auto">
          <a:xfrm>
            <a:off x="7162800" y="4186238"/>
            <a:ext cx="1828800" cy="461665"/>
          </a:xfrm>
          <a:prstGeom prst="rect">
            <a:avLst/>
          </a:prstGeom>
          <a:noFill/>
          <a:ln w="9525">
            <a:noFill/>
            <a:miter lim="800000"/>
            <a:headEnd/>
            <a:tailEnd/>
          </a:ln>
        </p:spPr>
        <p:txBody>
          <a:bodyPr wrap="square">
            <a:spAutoFit/>
          </a:bodyPr>
          <a:lstStyle/>
          <a:p>
            <a:r>
              <a:rPr lang="en-AU" sz="2200" u="sng" dirty="0" err="1" smtClean="0">
                <a:ea typeface="ＭＳ Ｐゴシック" pitchFamily="34" charset="-128"/>
                <a:cs typeface="Times New Roman" pitchFamily="18" charset="0"/>
              </a:rPr>
              <a:t>Student</a:t>
            </a:r>
            <a:r>
              <a:rPr lang="en-AU" u="sng" dirty="0" err="1" smtClean="0">
                <a:ea typeface="ＭＳ Ｐゴシック" pitchFamily="34" charset="-128"/>
                <a:cs typeface="Times New Roman" pitchFamily="18" charset="0"/>
              </a:rPr>
              <a:t>Num</a:t>
            </a:r>
            <a:endParaRPr lang="en-AU" dirty="0">
              <a:ea typeface="ＭＳ Ｐゴシック" pitchFamily="34" charset="-128"/>
              <a:cs typeface="Times New Roman" pitchFamily="18" charset="0"/>
            </a:endParaRPr>
          </a:p>
        </p:txBody>
      </p:sp>
      <p:sp>
        <p:nvSpPr>
          <p:cNvPr id="6" name="Rounded Rectangle 5"/>
          <p:cNvSpPr/>
          <p:nvPr/>
        </p:nvSpPr>
        <p:spPr>
          <a:xfrm>
            <a:off x="5638800" y="5638800"/>
            <a:ext cx="1524000" cy="914400"/>
          </a:xfrm>
          <a:prstGeom prst="roundRect">
            <a:avLst/>
          </a:prstGeom>
        </p:spPr>
        <p:style>
          <a:lnRef idx="2">
            <a:schemeClr val="accent2"/>
          </a:lnRef>
          <a:fillRef idx="1">
            <a:schemeClr val="lt1"/>
          </a:fillRef>
          <a:effectRef idx="0">
            <a:schemeClr val="accent2"/>
          </a:effectRef>
          <a:fontRef idx="minor">
            <a:schemeClr val="dk1"/>
          </a:fontRef>
        </p:style>
        <p:txBody>
          <a:bodyPr anchor="ctr"/>
          <a:lstStyle/>
          <a:p>
            <a:r>
              <a:rPr lang="en-AU">
                <a:solidFill>
                  <a:srgbClr val="000000"/>
                </a:solidFill>
              </a:rPr>
              <a:t>Unit</a:t>
            </a:r>
            <a:endParaRPr lang="en-AU" sz="2000">
              <a:solidFill>
                <a:srgbClr val="000000"/>
              </a:solidFill>
            </a:endParaRPr>
          </a:p>
        </p:txBody>
      </p:sp>
      <p:sp>
        <p:nvSpPr>
          <p:cNvPr id="32775" name="Rectangle 6"/>
          <p:cNvSpPr>
            <a:spLocks noChangeArrowheads="1"/>
          </p:cNvSpPr>
          <p:nvPr/>
        </p:nvSpPr>
        <p:spPr bwMode="auto">
          <a:xfrm>
            <a:off x="7162800" y="5557838"/>
            <a:ext cx="1360488" cy="431800"/>
          </a:xfrm>
          <a:prstGeom prst="rect">
            <a:avLst/>
          </a:prstGeom>
          <a:noFill/>
          <a:ln w="9525">
            <a:noFill/>
            <a:miter lim="800000"/>
            <a:headEnd/>
            <a:tailEnd/>
          </a:ln>
        </p:spPr>
        <p:txBody>
          <a:bodyPr wrap="none">
            <a:spAutoFit/>
          </a:bodyPr>
          <a:lstStyle/>
          <a:p>
            <a:r>
              <a:rPr lang="en-AU" sz="2200" u="sng">
                <a:ea typeface="ＭＳ Ｐゴシック" pitchFamily="34" charset="-128"/>
                <a:cs typeface="Times New Roman" pitchFamily="18" charset="0"/>
              </a:rPr>
              <a:t>UnitCode</a:t>
            </a:r>
            <a:endParaRPr lang="en-AU">
              <a:ea typeface="ＭＳ Ｐゴシック" pitchFamily="34" charset="-128"/>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71">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771">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771">
                                            <p:txEl>
                                              <p:pRg st="8" end="8"/>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77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7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2773" grpId="0"/>
      <p:bldP spid="6" grpId="0" animBg="1"/>
      <p:bldP spid="3277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AU" smtClean="0">
                <a:latin typeface="Arial Narrow" pitchFamily="34" charset="0"/>
                <a:ea typeface="ＭＳ Ｐゴシック" pitchFamily="34" charset="-128"/>
              </a:rPr>
              <a:t>Attributes </a:t>
            </a:r>
          </a:p>
        </p:txBody>
      </p:sp>
      <p:sp>
        <p:nvSpPr>
          <p:cNvPr id="33795" name="Rectangle 3"/>
          <p:cNvSpPr>
            <a:spLocks noGrp="1" noChangeArrowheads="1"/>
          </p:cNvSpPr>
          <p:nvPr>
            <p:ph idx="1"/>
          </p:nvPr>
        </p:nvSpPr>
        <p:spPr>
          <a:xfrm>
            <a:off x="381000" y="990600"/>
            <a:ext cx="8534400" cy="1524000"/>
          </a:xfrm>
        </p:spPr>
        <p:txBody>
          <a:bodyPr/>
          <a:lstStyle/>
          <a:p>
            <a:pPr eaLnBrk="1" hangingPunct="1"/>
            <a:r>
              <a:rPr lang="en-AU" b="1" dirty="0" smtClean="0">
                <a:ea typeface="ＭＳ Ｐゴシック" pitchFamily="34" charset="-128"/>
                <a:cs typeface="Times New Roman" pitchFamily="18" charset="0"/>
              </a:rPr>
              <a:t>Non-key attributes </a:t>
            </a:r>
            <a:r>
              <a:rPr lang="en-AU" dirty="0" smtClean="0">
                <a:ea typeface="ＭＳ Ｐゴシック" pitchFamily="34" charset="-128"/>
                <a:cs typeface="Times New Roman" pitchFamily="18" charset="0"/>
              </a:rPr>
              <a:t>are then listed (foreign keys will be discussed shortly) in order of priority/logic after the primary key attribute(s), separated by commas</a:t>
            </a:r>
          </a:p>
        </p:txBody>
      </p:sp>
      <p:sp>
        <p:nvSpPr>
          <p:cNvPr id="4" name="Rounded Rectangle 3"/>
          <p:cNvSpPr/>
          <p:nvPr/>
        </p:nvSpPr>
        <p:spPr>
          <a:xfrm>
            <a:off x="838200" y="2713038"/>
            <a:ext cx="2209800" cy="1371600"/>
          </a:xfrm>
          <a:prstGeom prst="roundRect">
            <a:avLst/>
          </a:prstGeom>
        </p:spPr>
        <p:style>
          <a:lnRef idx="2">
            <a:schemeClr val="accent2"/>
          </a:lnRef>
          <a:fillRef idx="1">
            <a:schemeClr val="lt1"/>
          </a:fillRef>
          <a:effectRef idx="0">
            <a:schemeClr val="accent2"/>
          </a:effectRef>
          <a:fontRef idx="minor">
            <a:schemeClr val="dk1"/>
          </a:fontRef>
        </p:style>
        <p:txBody>
          <a:bodyPr anchor="ctr"/>
          <a:lstStyle/>
          <a:p>
            <a:r>
              <a:rPr lang="en-AU">
                <a:solidFill>
                  <a:srgbClr val="000000"/>
                </a:solidFill>
              </a:rPr>
              <a:t>Student</a:t>
            </a:r>
            <a:endParaRPr lang="en-AU" sz="2000">
              <a:solidFill>
                <a:srgbClr val="000000"/>
              </a:solidFill>
            </a:endParaRPr>
          </a:p>
        </p:txBody>
      </p:sp>
      <p:sp>
        <p:nvSpPr>
          <p:cNvPr id="33797" name="Rectangle 4"/>
          <p:cNvSpPr>
            <a:spLocks noChangeArrowheads="1"/>
          </p:cNvSpPr>
          <p:nvPr/>
        </p:nvSpPr>
        <p:spPr bwMode="auto">
          <a:xfrm>
            <a:off x="3048000" y="2636838"/>
            <a:ext cx="3352800" cy="800100"/>
          </a:xfrm>
          <a:prstGeom prst="rect">
            <a:avLst/>
          </a:prstGeom>
          <a:noFill/>
          <a:ln w="9525">
            <a:noFill/>
            <a:miter lim="800000"/>
            <a:headEnd/>
            <a:tailEnd/>
          </a:ln>
        </p:spPr>
        <p:txBody>
          <a:bodyPr>
            <a:spAutoFit/>
          </a:bodyPr>
          <a:lstStyle/>
          <a:p>
            <a:pPr algn="l"/>
            <a:r>
              <a:rPr lang="en-AU" sz="2200" u="sng" dirty="0" err="1" smtClean="0">
                <a:ea typeface="ＭＳ Ｐゴシック" pitchFamily="34" charset="-128"/>
                <a:cs typeface="Times New Roman" pitchFamily="18" charset="0"/>
              </a:rPr>
              <a:t>StudentNum</a:t>
            </a:r>
            <a:r>
              <a:rPr lang="en-AU" sz="2200" dirty="0" smtClean="0">
                <a:ea typeface="ＭＳ Ｐゴシック" pitchFamily="34" charset="-128"/>
                <a:cs typeface="Times New Roman" pitchFamily="18" charset="0"/>
              </a:rPr>
              <a:t>, </a:t>
            </a:r>
            <a:r>
              <a:rPr lang="en-AU" sz="2200" dirty="0">
                <a:ea typeface="ＭＳ Ｐゴシック" pitchFamily="34" charset="-128"/>
                <a:cs typeface="Times New Roman" pitchFamily="18" charset="0"/>
              </a:rPr>
              <a:t>Surname, </a:t>
            </a:r>
            <a:r>
              <a:rPr lang="en-AU" sz="2200" dirty="0" err="1">
                <a:ea typeface="ＭＳ Ｐゴシック" pitchFamily="34" charset="-128"/>
                <a:cs typeface="Times New Roman" pitchFamily="18" charset="0"/>
              </a:rPr>
              <a:t>FirstName</a:t>
            </a:r>
            <a:r>
              <a:rPr lang="en-AU" sz="2200" dirty="0">
                <a:ea typeface="ＭＳ Ｐゴシック" pitchFamily="34" charset="-128"/>
                <a:cs typeface="Times New Roman" pitchFamily="18" charset="0"/>
              </a:rPr>
              <a:t>, </a:t>
            </a:r>
            <a:r>
              <a:rPr lang="en-AU" sz="2200" dirty="0" smtClean="0">
                <a:ea typeface="ＭＳ Ｐゴシック" pitchFamily="34" charset="-128"/>
                <a:cs typeface="Times New Roman" pitchFamily="18" charset="0"/>
              </a:rPr>
              <a:t>Gender, </a:t>
            </a:r>
            <a:r>
              <a:rPr lang="en-AU" sz="2200" dirty="0" err="1" smtClean="0">
                <a:ea typeface="ＭＳ Ｐゴシック" pitchFamily="34" charset="-128"/>
                <a:cs typeface="Times New Roman" pitchFamily="18" charset="0"/>
              </a:rPr>
              <a:t>DoB</a:t>
            </a:r>
            <a:endParaRPr lang="en-AU" sz="2200" dirty="0">
              <a:ea typeface="ＭＳ Ｐゴシック" pitchFamily="34" charset="-128"/>
              <a:cs typeface="Times New Roman" pitchFamily="18" charset="0"/>
            </a:endParaRPr>
          </a:p>
        </p:txBody>
      </p:sp>
      <p:sp>
        <p:nvSpPr>
          <p:cNvPr id="6" name="Rounded Rectangle 5"/>
          <p:cNvSpPr/>
          <p:nvPr/>
        </p:nvSpPr>
        <p:spPr>
          <a:xfrm>
            <a:off x="6096000" y="4876800"/>
            <a:ext cx="2209800" cy="1371600"/>
          </a:xfrm>
          <a:prstGeom prst="roundRect">
            <a:avLst/>
          </a:prstGeom>
        </p:spPr>
        <p:style>
          <a:lnRef idx="2">
            <a:schemeClr val="accent2"/>
          </a:lnRef>
          <a:fillRef idx="1">
            <a:schemeClr val="lt1"/>
          </a:fillRef>
          <a:effectRef idx="0">
            <a:schemeClr val="accent2"/>
          </a:effectRef>
          <a:fontRef idx="minor">
            <a:schemeClr val="dk1"/>
          </a:fontRef>
        </p:style>
        <p:txBody>
          <a:bodyPr anchor="ctr"/>
          <a:lstStyle/>
          <a:p>
            <a:r>
              <a:rPr lang="en-AU">
                <a:solidFill>
                  <a:srgbClr val="000000"/>
                </a:solidFill>
              </a:rPr>
              <a:t>Unit</a:t>
            </a:r>
            <a:endParaRPr lang="en-AU" sz="2000">
              <a:solidFill>
                <a:srgbClr val="000000"/>
              </a:solidFill>
            </a:endParaRPr>
          </a:p>
        </p:txBody>
      </p:sp>
      <p:sp>
        <p:nvSpPr>
          <p:cNvPr id="33799" name="Rectangle 6"/>
          <p:cNvSpPr>
            <a:spLocks noChangeArrowheads="1"/>
          </p:cNvSpPr>
          <p:nvPr/>
        </p:nvSpPr>
        <p:spPr bwMode="auto">
          <a:xfrm>
            <a:off x="2796777" y="4876800"/>
            <a:ext cx="3291286" cy="769441"/>
          </a:xfrm>
          <a:prstGeom prst="rect">
            <a:avLst/>
          </a:prstGeom>
          <a:noFill/>
          <a:ln w="9525">
            <a:noFill/>
            <a:miter lim="800000"/>
            <a:headEnd/>
            <a:tailEnd/>
          </a:ln>
        </p:spPr>
        <p:txBody>
          <a:bodyPr wrap="none">
            <a:spAutoFit/>
          </a:bodyPr>
          <a:lstStyle/>
          <a:p>
            <a:pPr algn="r"/>
            <a:r>
              <a:rPr lang="en-AU" sz="2200" u="sng" dirty="0" err="1">
                <a:ea typeface="ＭＳ Ｐゴシック" pitchFamily="34" charset="-128"/>
                <a:cs typeface="Times New Roman" pitchFamily="18" charset="0"/>
              </a:rPr>
              <a:t>UnitCode</a:t>
            </a:r>
            <a:r>
              <a:rPr lang="en-AU" sz="2200" dirty="0">
                <a:ea typeface="ＭＳ Ｐゴシック" pitchFamily="34" charset="-128"/>
                <a:cs typeface="Times New Roman" pitchFamily="18" charset="0"/>
              </a:rPr>
              <a:t>, </a:t>
            </a:r>
            <a:r>
              <a:rPr lang="en-AU" sz="2200" dirty="0" err="1">
                <a:ea typeface="ＭＳ Ｐゴシック" pitchFamily="34" charset="-128"/>
                <a:cs typeface="Times New Roman" pitchFamily="18" charset="0"/>
              </a:rPr>
              <a:t>UnitTitle</a:t>
            </a:r>
            <a:r>
              <a:rPr lang="en-AU" sz="2200" dirty="0">
                <a:ea typeface="ＭＳ Ｐゴシック" pitchFamily="34" charset="-128"/>
                <a:cs typeface="Times New Roman" pitchFamily="18" charset="0"/>
              </a:rPr>
              <a:t>, </a:t>
            </a:r>
          </a:p>
          <a:p>
            <a:pPr algn="r"/>
            <a:r>
              <a:rPr lang="en-AU" sz="2200" dirty="0" err="1">
                <a:solidFill>
                  <a:srgbClr val="000000"/>
                </a:solidFill>
                <a:ea typeface="ＭＳ Ｐゴシック" pitchFamily="34" charset="-128"/>
                <a:cs typeface="Times New Roman" pitchFamily="18" charset="0"/>
              </a:rPr>
              <a:t>CreditPoints</a:t>
            </a:r>
            <a:r>
              <a:rPr lang="en-AU" sz="2200" dirty="0">
                <a:solidFill>
                  <a:srgbClr val="000000"/>
                </a:solidFill>
                <a:ea typeface="ＭＳ Ｐゴシック" pitchFamily="34" charset="-128"/>
                <a:cs typeface="Times New Roman" pitchFamily="18" charset="0"/>
              </a:rPr>
              <a:t>, </a:t>
            </a:r>
            <a:r>
              <a:rPr lang="en-AU" sz="2200" dirty="0" smtClean="0">
                <a:ea typeface="ＭＳ Ｐゴシック" pitchFamily="34" charset="-128"/>
                <a:cs typeface="Times New Roman" pitchFamily="18" charset="0"/>
              </a:rPr>
              <a:t>Description</a:t>
            </a:r>
            <a:endParaRPr lang="en-AU" sz="2200" dirty="0">
              <a:ea typeface="ＭＳ Ｐゴシック" pitchFamily="34" charset="-128"/>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79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7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3797" grpId="0"/>
      <p:bldP spid="6" grpId="0" animBg="1"/>
      <p:bldP spid="3379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AU" smtClean="0">
                <a:latin typeface="Arial Narrow" pitchFamily="34" charset="0"/>
                <a:ea typeface="ＭＳ Ｐゴシック" pitchFamily="34" charset="-128"/>
              </a:rPr>
              <a:t>Alternative Attribute Notations</a:t>
            </a:r>
            <a:endParaRPr lang="en-AU" sz="2800" smtClean="0">
              <a:latin typeface="Arial Narrow" pitchFamily="34" charset="0"/>
              <a:ea typeface="ＭＳ Ｐゴシック" pitchFamily="34" charset="-128"/>
            </a:endParaRPr>
          </a:p>
        </p:txBody>
      </p:sp>
      <p:sp>
        <p:nvSpPr>
          <p:cNvPr id="34819" name="Rectangle 3"/>
          <p:cNvSpPr>
            <a:spLocks noGrp="1" noChangeArrowheads="1"/>
          </p:cNvSpPr>
          <p:nvPr>
            <p:ph idx="1"/>
          </p:nvPr>
        </p:nvSpPr>
        <p:spPr>
          <a:xfrm>
            <a:off x="228600" y="914400"/>
            <a:ext cx="8686800" cy="5715000"/>
          </a:xfrm>
        </p:spPr>
        <p:txBody>
          <a:bodyPr/>
          <a:lstStyle/>
          <a:p>
            <a:pPr eaLnBrk="1" hangingPunct="1">
              <a:lnSpc>
                <a:spcPct val="80000"/>
              </a:lnSpc>
            </a:pPr>
            <a:r>
              <a:rPr lang="en-AU" dirty="0" smtClean="0">
                <a:ea typeface="ＭＳ Ｐゴシック" pitchFamily="34" charset="-128"/>
              </a:rPr>
              <a:t>Two other ways to indicate the attributes of an entity:</a:t>
            </a:r>
          </a:p>
          <a:p>
            <a:pPr lvl="1" eaLnBrk="1" hangingPunct="1">
              <a:lnSpc>
                <a:spcPct val="80000"/>
              </a:lnSpc>
            </a:pPr>
            <a:r>
              <a:rPr lang="en-AU" dirty="0" smtClean="0">
                <a:ea typeface="ＭＳ Ｐゴシック" pitchFamily="34" charset="-128"/>
              </a:rPr>
              <a:t>The first, used by the Oracle CASE tool, is to place the attributes </a:t>
            </a:r>
            <a:r>
              <a:rPr lang="en-AU" i="1" dirty="0" smtClean="0">
                <a:ea typeface="ＭＳ Ｐゴシック" pitchFamily="34" charset="-128"/>
              </a:rPr>
              <a:t>inside</a:t>
            </a:r>
            <a:r>
              <a:rPr lang="en-AU" dirty="0" smtClean="0">
                <a:ea typeface="ＭＳ Ｐゴシック" pitchFamily="34" charset="-128"/>
              </a:rPr>
              <a:t> the entity</a:t>
            </a:r>
          </a:p>
          <a:p>
            <a:pPr lvl="1" eaLnBrk="1" hangingPunct="1">
              <a:lnSpc>
                <a:spcPct val="80000"/>
              </a:lnSpc>
            </a:pPr>
            <a:endParaRPr lang="en-AU" dirty="0" smtClean="0">
              <a:ea typeface="ＭＳ Ｐゴシック" pitchFamily="34" charset="-128"/>
            </a:endParaRPr>
          </a:p>
          <a:p>
            <a:pPr lvl="1" eaLnBrk="1" hangingPunct="1">
              <a:lnSpc>
                <a:spcPct val="80000"/>
              </a:lnSpc>
            </a:pPr>
            <a:endParaRPr lang="en-AU" dirty="0" smtClean="0">
              <a:ea typeface="ＭＳ Ｐゴシック" pitchFamily="34" charset="-128"/>
            </a:endParaRPr>
          </a:p>
          <a:p>
            <a:pPr lvl="1" eaLnBrk="1" hangingPunct="1">
              <a:lnSpc>
                <a:spcPct val="80000"/>
              </a:lnSpc>
            </a:pPr>
            <a:endParaRPr lang="en-AU" dirty="0" smtClean="0">
              <a:ea typeface="ＭＳ Ｐゴシック" pitchFamily="34" charset="-128"/>
            </a:endParaRPr>
          </a:p>
          <a:p>
            <a:pPr lvl="1" eaLnBrk="1" hangingPunct="1">
              <a:lnSpc>
                <a:spcPct val="80000"/>
              </a:lnSpc>
            </a:pPr>
            <a:endParaRPr lang="en-AU" dirty="0" smtClean="0">
              <a:ea typeface="ＭＳ Ｐゴシック" pitchFamily="34" charset="-128"/>
            </a:endParaRPr>
          </a:p>
          <a:p>
            <a:pPr lvl="1" eaLnBrk="1" hangingPunct="1">
              <a:lnSpc>
                <a:spcPct val="80000"/>
              </a:lnSpc>
            </a:pPr>
            <a:endParaRPr lang="en-AU" dirty="0" smtClean="0">
              <a:ea typeface="ＭＳ Ｐゴシック" pitchFamily="34" charset="-128"/>
            </a:endParaRPr>
          </a:p>
          <a:p>
            <a:pPr lvl="1" eaLnBrk="1" hangingPunct="1">
              <a:lnSpc>
                <a:spcPct val="80000"/>
              </a:lnSpc>
            </a:pPr>
            <a:endParaRPr lang="en-AU" dirty="0" smtClean="0">
              <a:ea typeface="ＭＳ Ｐゴシック" pitchFamily="34" charset="-128"/>
            </a:endParaRPr>
          </a:p>
          <a:p>
            <a:pPr lvl="1" eaLnBrk="1" hangingPunct="1">
              <a:lnSpc>
                <a:spcPct val="80000"/>
              </a:lnSpc>
            </a:pPr>
            <a:endParaRPr lang="en-AU" dirty="0" smtClean="0">
              <a:ea typeface="ＭＳ Ｐゴシック" pitchFamily="34" charset="-128"/>
            </a:endParaRPr>
          </a:p>
          <a:p>
            <a:pPr lvl="1" eaLnBrk="1" hangingPunct="1">
              <a:lnSpc>
                <a:spcPct val="80000"/>
              </a:lnSpc>
            </a:pPr>
            <a:r>
              <a:rPr lang="en-AU" dirty="0" smtClean="0">
                <a:ea typeface="ＭＳ Ｐゴシック" pitchFamily="34" charset="-128"/>
              </a:rPr>
              <a:t>The other is to list the attributes of each entity below the model</a:t>
            </a:r>
            <a:endParaRPr lang="en-AU" i="1" dirty="0" smtClean="0">
              <a:ea typeface="ＭＳ Ｐゴシック" pitchFamily="34" charset="-128"/>
            </a:endParaRPr>
          </a:p>
          <a:p>
            <a:pPr eaLnBrk="1" hangingPunct="1">
              <a:lnSpc>
                <a:spcPct val="80000"/>
              </a:lnSpc>
            </a:pPr>
            <a:endParaRPr lang="en-AU" dirty="0" smtClean="0">
              <a:ea typeface="ＭＳ Ｐゴシック" pitchFamily="34" charset="-128"/>
            </a:endParaRPr>
          </a:p>
        </p:txBody>
      </p:sp>
      <p:sp>
        <p:nvSpPr>
          <p:cNvPr id="34820" name="Rectangle 5"/>
          <p:cNvSpPr>
            <a:spLocks noChangeArrowheads="1"/>
          </p:cNvSpPr>
          <p:nvPr/>
        </p:nvSpPr>
        <p:spPr bwMode="auto">
          <a:xfrm>
            <a:off x="3686175" y="2600325"/>
            <a:ext cx="9144000" cy="0"/>
          </a:xfrm>
          <a:prstGeom prst="rect">
            <a:avLst/>
          </a:prstGeom>
          <a:noFill/>
          <a:ln w="9525">
            <a:noFill/>
            <a:miter lim="800000"/>
            <a:headEnd/>
            <a:tailEnd/>
          </a:ln>
        </p:spPr>
        <p:txBody>
          <a:bodyPr>
            <a:spAutoFit/>
          </a:bodyPr>
          <a:lstStyle/>
          <a:p>
            <a:endParaRPr lang="en-US"/>
          </a:p>
        </p:txBody>
      </p:sp>
      <p:sp>
        <p:nvSpPr>
          <p:cNvPr id="34821" name="Rectangle 7"/>
          <p:cNvSpPr>
            <a:spLocks noChangeArrowheads="1"/>
          </p:cNvSpPr>
          <p:nvPr/>
        </p:nvSpPr>
        <p:spPr bwMode="auto">
          <a:xfrm>
            <a:off x="3209925" y="2762250"/>
            <a:ext cx="9144000" cy="0"/>
          </a:xfrm>
          <a:prstGeom prst="rect">
            <a:avLst/>
          </a:prstGeom>
          <a:noFill/>
          <a:ln w="9525">
            <a:noFill/>
            <a:miter lim="800000"/>
            <a:headEnd/>
            <a:tailEnd/>
          </a:ln>
        </p:spPr>
        <p:txBody>
          <a:bodyPr>
            <a:spAutoFit/>
          </a:bodyPr>
          <a:lstStyle/>
          <a:p>
            <a:endParaRPr lang="en-US"/>
          </a:p>
        </p:txBody>
      </p:sp>
      <p:grpSp>
        <p:nvGrpSpPr>
          <p:cNvPr id="34822" name="Group 11"/>
          <p:cNvGrpSpPr>
            <a:grpSpLocks/>
          </p:cNvGrpSpPr>
          <p:nvPr/>
        </p:nvGrpSpPr>
        <p:grpSpPr bwMode="auto">
          <a:xfrm>
            <a:off x="3429000" y="2057400"/>
            <a:ext cx="2209800" cy="1752600"/>
            <a:chOff x="2057400" y="1981200"/>
            <a:chExt cx="2209800" cy="1348154"/>
          </a:xfrm>
        </p:grpSpPr>
        <p:sp>
          <p:nvSpPr>
            <p:cNvPr id="8" name="Rounded Rectangle 7"/>
            <p:cNvSpPr/>
            <p:nvPr/>
          </p:nvSpPr>
          <p:spPr>
            <a:xfrm>
              <a:off x="2057400" y="1981200"/>
              <a:ext cx="2209800" cy="1348154"/>
            </a:xfrm>
            <a:prstGeom prst="roundRect">
              <a:avLst/>
            </a:prstGeom>
          </p:spPr>
          <p:style>
            <a:lnRef idx="2">
              <a:schemeClr val="accent2"/>
            </a:lnRef>
            <a:fillRef idx="1">
              <a:schemeClr val="lt1"/>
            </a:fillRef>
            <a:effectRef idx="0">
              <a:schemeClr val="accent2"/>
            </a:effectRef>
            <a:fontRef idx="minor">
              <a:schemeClr val="dk1"/>
            </a:fontRef>
          </p:style>
          <p:txBody>
            <a:bodyPr anchor="ctr"/>
            <a:lstStyle/>
            <a:p>
              <a:pPr>
                <a:lnSpc>
                  <a:spcPct val="150000"/>
                </a:lnSpc>
              </a:pPr>
              <a:r>
                <a:rPr lang="en-AU" sz="1800" dirty="0">
                  <a:solidFill>
                    <a:srgbClr val="000000"/>
                  </a:solidFill>
                </a:rPr>
                <a:t>Student</a:t>
              </a:r>
            </a:p>
            <a:p>
              <a:r>
                <a:rPr lang="en-US" sz="1600" b="1" u="sng" dirty="0" err="1" smtClean="0">
                  <a:solidFill>
                    <a:srgbClr val="000000"/>
                  </a:solidFill>
                </a:rPr>
                <a:t>StudentNum</a:t>
              </a:r>
              <a:r>
                <a:rPr lang="en-US" sz="1600" b="1" u="sng" dirty="0" smtClean="0">
                  <a:solidFill>
                    <a:srgbClr val="000000"/>
                  </a:solidFill>
                </a:rPr>
                <a:t> </a:t>
              </a:r>
              <a:r>
                <a:rPr lang="en-US" sz="1600" dirty="0">
                  <a:solidFill>
                    <a:srgbClr val="000000"/>
                  </a:solidFill>
                </a:rPr>
                <a:t>Surname </a:t>
              </a:r>
              <a:endParaRPr lang="en-US" sz="1600" dirty="0" smtClean="0">
                <a:solidFill>
                  <a:srgbClr val="000000"/>
                </a:solidFill>
              </a:endParaRPr>
            </a:p>
            <a:p>
              <a:r>
                <a:rPr lang="en-US" sz="1600" dirty="0" err="1" smtClean="0">
                  <a:solidFill>
                    <a:srgbClr val="000000"/>
                  </a:solidFill>
                </a:rPr>
                <a:t>FirstName</a:t>
              </a:r>
              <a:r>
                <a:rPr lang="en-US" sz="1600" dirty="0" smtClean="0">
                  <a:solidFill>
                    <a:srgbClr val="000000"/>
                  </a:solidFill>
                </a:rPr>
                <a:t> </a:t>
              </a:r>
            </a:p>
            <a:p>
              <a:r>
                <a:rPr lang="en-US" sz="1600" dirty="0" smtClean="0">
                  <a:solidFill>
                    <a:srgbClr val="000000"/>
                  </a:solidFill>
                </a:rPr>
                <a:t>Gender</a:t>
              </a:r>
            </a:p>
            <a:p>
              <a:r>
                <a:rPr lang="en-US" sz="1600" dirty="0" err="1" smtClean="0">
                  <a:solidFill>
                    <a:srgbClr val="000000"/>
                  </a:solidFill>
                </a:rPr>
                <a:t>DoB</a:t>
              </a:r>
              <a:endParaRPr lang="en-AU" sz="1600" dirty="0">
                <a:solidFill>
                  <a:srgbClr val="000000"/>
                </a:solidFill>
              </a:endParaRPr>
            </a:p>
          </p:txBody>
        </p:sp>
        <p:cxnSp>
          <p:nvCxnSpPr>
            <p:cNvPr id="10" name="Straight Connector 9"/>
            <p:cNvCxnSpPr/>
            <p:nvPr/>
          </p:nvCxnSpPr>
          <p:spPr>
            <a:xfrm rot="10800000">
              <a:off x="2057400" y="2331304"/>
              <a:ext cx="2209800" cy="1588"/>
            </a:xfrm>
            <a:prstGeom prst="line">
              <a:avLst/>
            </a:prstGeom>
            <a:ln w="19050">
              <a:solidFill>
                <a:schemeClr val="accent6"/>
              </a:solidFill>
            </a:ln>
          </p:spPr>
          <p:style>
            <a:lnRef idx="1">
              <a:schemeClr val="dk1"/>
            </a:lnRef>
            <a:fillRef idx="0">
              <a:schemeClr val="dk1"/>
            </a:fillRef>
            <a:effectRef idx="0">
              <a:schemeClr val="dk1"/>
            </a:effectRef>
            <a:fontRef idx="minor">
              <a:schemeClr val="tx1"/>
            </a:fontRef>
          </p:style>
        </p:cxnSp>
      </p:grpSp>
      <p:sp>
        <p:nvSpPr>
          <p:cNvPr id="13" name="Rounded Rectangle 12"/>
          <p:cNvSpPr/>
          <p:nvPr/>
        </p:nvSpPr>
        <p:spPr>
          <a:xfrm>
            <a:off x="3657600" y="4648200"/>
            <a:ext cx="1752600" cy="990600"/>
          </a:xfrm>
          <a:prstGeom prst="roundRect">
            <a:avLst/>
          </a:prstGeom>
        </p:spPr>
        <p:style>
          <a:lnRef idx="2">
            <a:schemeClr val="accent2"/>
          </a:lnRef>
          <a:fillRef idx="1">
            <a:schemeClr val="lt1"/>
          </a:fillRef>
          <a:effectRef idx="0">
            <a:schemeClr val="accent2"/>
          </a:effectRef>
          <a:fontRef idx="minor">
            <a:schemeClr val="dk1"/>
          </a:fontRef>
        </p:style>
        <p:txBody>
          <a:bodyPr anchor="ctr"/>
          <a:lstStyle/>
          <a:p>
            <a:r>
              <a:rPr lang="en-AU">
                <a:solidFill>
                  <a:srgbClr val="000000"/>
                </a:solidFill>
              </a:rPr>
              <a:t>Student</a:t>
            </a:r>
            <a:endParaRPr lang="en-AU" sz="2000">
              <a:solidFill>
                <a:srgbClr val="000000"/>
              </a:solidFill>
            </a:endParaRPr>
          </a:p>
        </p:txBody>
      </p:sp>
      <p:sp>
        <p:nvSpPr>
          <p:cNvPr id="14" name="Rectangle 13"/>
          <p:cNvSpPr/>
          <p:nvPr/>
        </p:nvSpPr>
        <p:spPr>
          <a:xfrm>
            <a:off x="685800" y="5992812"/>
            <a:ext cx="7924800" cy="670953"/>
          </a:xfrm>
          <a:prstGeom prst="rect">
            <a:avLst/>
          </a:prstGeom>
        </p:spPr>
        <p:txBody>
          <a:bodyPr wrap="square">
            <a:spAutoFit/>
          </a:bodyPr>
          <a:lstStyle/>
          <a:p>
            <a:pPr marL="0" lvl="1" algn="l">
              <a:lnSpc>
                <a:spcPct val="80000"/>
              </a:lnSpc>
            </a:pPr>
            <a:r>
              <a:rPr lang="en-AU" sz="2200" dirty="0"/>
              <a:t>Where:</a:t>
            </a:r>
          </a:p>
          <a:p>
            <a:pPr algn="l"/>
            <a:r>
              <a:rPr lang="en-AU" sz="2000" i="1" dirty="0"/>
              <a:t>	</a:t>
            </a:r>
            <a:r>
              <a:rPr lang="en-AU" sz="2000" dirty="0"/>
              <a:t>Student</a:t>
            </a:r>
            <a:r>
              <a:rPr lang="en-AU" sz="2000" i="1" dirty="0"/>
              <a:t> = </a:t>
            </a:r>
            <a:r>
              <a:rPr lang="en-US" sz="2000" b="1" u="sng" dirty="0" err="1" smtClean="0">
                <a:solidFill>
                  <a:srgbClr val="000000"/>
                </a:solidFill>
              </a:rPr>
              <a:t>StudentNum</a:t>
            </a:r>
            <a:r>
              <a:rPr lang="en-US" sz="2000" b="1" dirty="0" smtClean="0">
                <a:solidFill>
                  <a:srgbClr val="000000"/>
                </a:solidFill>
              </a:rPr>
              <a:t>, </a:t>
            </a:r>
            <a:r>
              <a:rPr lang="en-US" sz="2000" dirty="0" smtClean="0">
                <a:solidFill>
                  <a:srgbClr val="000000"/>
                </a:solidFill>
              </a:rPr>
              <a:t>Surname, </a:t>
            </a:r>
            <a:r>
              <a:rPr lang="en-US" sz="2000" dirty="0" err="1">
                <a:solidFill>
                  <a:srgbClr val="000000"/>
                </a:solidFill>
              </a:rPr>
              <a:t>FirstName</a:t>
            </a:r>
            <a:r>
              <a:rPr lang="en-US" sz="2000" dirty="0">
                <a:solidFill>
                  <a:srgbClr val="000000"/>
                </a:solidFill>
              </a:rPr>
              <a:t> </a:t>
            </a:r>
            <a:r>
              <a:rPr lang="en-US" sz="2000" dirty="0" smtClean="0">
                <a:solidFill>
                  <a:srgbClr val="000000"/>
                </a:solidFill>
              </a:rPr>
              <a:t>Gender, </a:t>
            </a:r>
            <a:r>
              <a:rPr lang="en-US" sz="2000" dirty="0" err="1" smtClean="0">
                <a:solidFill>
                  <a:srgbClr val="000000"/>
                </a:solidFill>
              </a:rPr>
              <a:t>DoB</a:t>
            </a:r>
            <a:endParaRPr lang="en-AU" sz="2000" dirty="0">
              <a:solidFill>
                <a:srgbClr val="000000"/>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AU" dirty="0" smtClean="0">
                <a:latin typeface="Arial Narrow" pitchFamily="34" charset="0"/>
                <a:ea typeface="ＭＳ Ｐゴシック" pitchFamily="34" charset="-128"/>
              </a:rPr>
              <a:t>Foreign Keys in ER models</a:t>
            </a:r>
            <a:endParaRPr lang="en-AU" sz="2800" dirty="0" smtClean="0">
              <a:latin typeface="Arial Narrow" pitchFamily="34" charset="0"/>
              <a:ea typeface="ＭＳ Ｐゴシック" pitchFamily="34" charset="-128"/>
            </a:endParaRPr>
          </a:p>
        </p:txBody>
      </p:sp>
      <p:sp>
        <p:nvSpPr>
          <p:cNvPr id="35843" name="Rectangle 3"/>
          <p:cNvSpPr>
            <a:spLocks noGrp="1" noChangeArrowheads="1"/>
          </p:cNvSpPr>
          <p:nvPr>
            <p:ph idx="1"/>
          </p:nvPr>
        </p:nvSpPr>
        <p:spPr>
          <a:xfrm>
            <a:off x="228600" y="914400"/>
            <a:ext cx="8686800" cy="5715000"/>
          </a:xfrm>
        </p:spPr>
        <p:txBody>
          <a:bodyPr/>
          <a:lstStyle/>
          <a:p>
            <a:pPr eaLnBrk="1" hangingPunct="1">
              <a:lnSpc>
                <a:spcPct val="80000"/>
              </a:lnSpc>
            </a:pPr>
            <a:r>
              <a:rPr lang="en-US" dirty="0" smtClean="0">
                <a:ea typeface="ＭＳ Ｐゴシック" pitchFamily="34" charset="-128"/>
              </a:rPr>
              <a:t>Foreign keys have been left to last due to the ability to depict both </a:t>
            </a:r>
            <a:r>
              <a:rPr lang="en-US" i="1" dirty="0" smtClean="0">
                <a:ea typeface="ＭＳ Ｐゴシック" pitchFamily="34" charset="-128"/>
              </a:rPr>
              <a:t>logical</a:t>
            </a:r>
            <a:r>
              <a:rPr lang="en-US" dirty="0" smtClean="0">
                <a:ea typeface="ＭＳ Ｐゴシック" pitchFamily="34" charset="-128"/>
              </a:rPr>
              <a:t> and </a:t>
            </a:r>
            <a:r>
              <a:rPr lang="en-US" i="1" dirty="0" smtClean="0">
                <a:ea typeface="ＭＳ Ｐゴシック" pitchFamily="34" charset="-128"/>
              </a:rPr>
              <a:t>physical</a:t>
            </a:r>
            <a:r>
              <a:rPr lang="en-US" dirty="0" smtClean="0">
                <a:ea typeface="ＭＳ Ｐゴシック" pitchFamily="34" charset="-128"/>
              </a:rPr>
              <a:t> models in ER diagrams</a:t>
            </a:r>
          </a:p>
          <a:p>
            <a:pPr eaLnBrk="1" hangingPunct="1">
              <a:lnSpc>
                <a:spcPct val="80000"/>
              </a:lnSpc>
            </a:pPr>
            <a:endParaRPr lang="en-US" dirty="0" smtClean="0">
              <a:ea typeface="ＭＳ Ｐゴシック" pitchFamily="34" charset="-128"/>
            </a:endParaRPr>
          </a:p>
          <a:p>
            <a:pPr eaLnBrk="1" hangingPunct="1">
              <a:lnSpc>
                <a:spcPct val="80000"/>
              </a:lnSpc>
            </a:pPr>
            <a:r>
              <a:rPr lang="en-US" dirty="0" smtClean="0">
                <a:ea typeface="ＭＳ Ｐゴシック" pitchFamily="34" charset="-128"/>
              </a:rPr>
              <a:t>It is typical for a </a:t>
            </a:r>
            <a:r>
              <a:rPr lang="en-US" i="1" dirty="0" smtClean="0">
                <a:ea typeface="ＭＳ Ｐゴシック" pitchFamily="34" charset="-128"/>
              </a:rPr>
              <a:t>logical</a:t>
            </a:r>
            <a:r>
              <a:rPr lang="en-US" dirty="0" smtClean="0">
                <a:ea typeface="ＭＳ Ｐゴシック" pitchFamily="34" charset="-128"/>
              </a:rPr>
              <a:t> ER diagram to </a:t>
            </a:r>
            <a:r>
              <a:rPr lang="en-US" i="1" dirty="0" smtClean="0">
                <a:ea typeface="ＭＳ Ｐゴシック" pitchFamily="34" charset="-128"/>
              </a:rPr>
              <a:t>leave out foreign keys altogether</a:t>
            </a:r>
            <a:r>
              <a:rPr lang="en-US" dirty="0" smtClean="0">
                <a:ea typeface="ＭＳ Ｐゴシック" pitchFamily="34" charset="-128"/>
              </a:rPr>
              <a:t>, as their implementation and usage is of a more physical nature</a:t>
            </a:r>
          </a:p>
          <a:p>
            <a:pPr eaLnBrk="1" hangingPunct="1">
              <a:lnSpc>
                <a:spcPct val="80000"/>
              </a:lnSpc>
            </a:pPr>
            <a:endParaRPr lang="en-US" dirty="0" smtClean="0">
              <a:ea typeface="ＭＳ Ｐゴシック" pitchFamily="34" charset="-128"/>
            </a:endParaRPr>
          </a:p>
          <a:p>
            <a:pPr lvl="1" eaLnBrk="1" hangingPunct="1">
              <a:lnSpc>
                <a:spcPct val="80000"/>
              </a:lnSpc>
            </a:pPr>
            <a:r>
              <a:rPr lang="en-US" dirty="0" smtClean="0">
                <a:ea typeface="ＭＳ Ｐゴシック" pitchFamily="34" charset="-128"/>
              </a:rPr>
              <a:t>In the logical model, the line between two entities is all that is needed to depict a relationship</a:t>
            </a:r>
          </a:p>
          <a:p>
            <a:pPr lvl="2" eaLnBrk="1" hangingPunct="1">
              <a:lnSpc>
                <a:spcPct val="80000"/>
              </a:lnSpc>
            </a:pPr>
            <a:r>
              <a:rPr lang="en-US" dirty="0" smtClean="0">
                <a:ea typeface="ＭＳ Ｐゴシック" pitchFamily="34" charset="-128"/>
              </a:rPr>
              <a:t>The existence of the foreign key to create the link between entities is assumed, and does not need to be included</a:t>
            </a:r>
          </a:p>
          <a:p>
            <a:pPr lvl="1" eaLnBrk="1" hangingPunct="1">
              <a:lnSpc>
                <a:spcPct val="80000"/>
              </a:lnSpc>
            </a:pPr>
            <a:endParaRPr lang="en-US" dirty="0" smtClean="0">
              <a:ea typeface="ＭＳ Ｐゴシック" pitchFamily="34" charset="-128"/>
            </a:endParaRPr>
          </a:p>
          <a:p>
            <a:pPr lvl="1" eaLnBrk="1" hangingPunct="1">
              <a:lnSpc>
                <a:spcPct val="80000"/>
              </a:lnSpc>
            </a:pPr>
            <a:r>
              <a:rPr lang="en-US" dirty="0" smtClean="0">
                <a:ea typeface="ＭＳ Ｐゴシック" pitchFamily="34" charset="-128"/>
              </a:rPr>
              <a:t>In the physical model, the foreign key should be included in the attribute list as appropriate</a:t>
            </a:r>
          </a:p>
          <a:p>
            <a:pPr lvl="2" eaLnBrk="1" hangingPunct="1">
              <a:lnSpc>
                <a:spcPct val="80000"/>
              </a:lnSpc>
            </a:pPr>
            <a:r>
              <a:rPr lang="en-US" dirty="0" smtClean="0">
                <a:ea typeface="ＭＳ Ｐゴシック" pitchFamily="34" charset="-128"/>
              </a:rPr>
              <a:t>Since physical models aim to depict the implementable structure of the database, the foreign key attributes must be included</a:t>
            </a:r>
          </a:p>
        </p:txBody>
      </p:sp>
      <p:sp>
        <p:nvSpPr>
          <p:cNvPr id="35844" name="Rectangle 5"/>
          <p:cNvSpPr>
            <a:spLocks noChangeArrowheads="1"/>
          </p:cNvSpPr>
          <p:nvPr/>
        </p:nvSpPr>
        <p:spPr bwMode="auto">
          <a:xfrm>
            <a:off x="3686175" y="2600325"/>
            <a:ext cx="9144000" cy="0"/>
          </a:xfrm>
          <a:prstGeom prst="rect">
            <a:avLst/>
          </a:prstGeom>
          <a:noFill/>
          <a:ln w="9525">
            <a:noFill/>
            <a:miter lim="800000"/>
            <a:headEnd/>
            <a:tailEnd/>
          </a:ln>
        </p:spPr>
        <p:txBody>
          <a:bodyPr>
            <a:spAutoFit/>
          </a:bodyPr>
          <a:lstStyle/>
          <a:p>
            <a:endParaRPr lang="en-US"/>
          </a:p>
        </p:txBody>
      </p:sp>
      <p:sp>
        <p:nvSpPr>
          <p:cNvPr id="35845" name="Rectangle 7"/>
          <p:cNvSpPr>
            <a:spLocks noChangeArrowheads="1"/>
          </p:cNvSpPr>
          <p:nvPr/>
        </p:nvSpPr>
        <p:spPr bwMode="auto">
          <a:xfrm>
            <a:off x="3209925" y="2762250"/>
            <a:ext cx="9144000" cy="0"/>
          </a:xfrm>
          <a:prstGeom prst="rect">
            <a:avLst/>
          </a:prstGeom>
          <a:noFill/>
          <a:ln w="9525">
            <a:noFill/>
            <a:miter lim="800000"/>
            <a:headEnd/>
            <a:tailEnd/>
          </a:ln>
        </p:spPr>
        <p:txBody>
          <a:bodyP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4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84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84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AU" dirty="0" smtClean="0">
                <a:latin typeface="Arial Narrow" pitchFamily="34" charset="0"/>
                <a:ea typeface="ＭＳ Ｐゴシック" pitchFamily="34" charset="-128"/>
              </a:rPr>
              <a:t>Logical </a:t>
            </a:r>
            <a:r>
              <a:rPr lang="en-AU" dirty="0" smtClean="0">
                <a:latin typeface="Arial Narrow" pitchFamily="34" charset="0"/>
                <a:ea typeface="ＭＳ Ｐゴシック" pitchFamily="34" charset="-128"/>
                <a:sym typeface="Wingdings" pitchFamily="2" charset="2"/>
              </a:rPr>
              <a:t> Physical Foreign Key Transfer</a:t>
            </a:r>
            <a:endParaRPr lang="en-AU" dirty="0" smtClean="0">
              <a:latin typeface="Arial Narrow" pitchFamily="34" charset="0"/>
              <a:ea typeface="ＭＳ Ｐゴシック" pitchFamily="34" charset="-128"/>
            </a:endParaRPr>
          </a:p>
        </p:txBody>
      </p:sp>
      <p:sp>
        <p:nvSpPr>
          <p:cNvPr id="36867" name="Rectangle 3"/>
          <p:cNvSpPr>
            <a:spLocks noGrp="1" noChangeArrowheads="1"/>
          </p:cNvSpPr>
          <p:nvPr>
            <p:ph idx="1"/>
          </p:nvPr>
        </p:nvSpPr>
        <p:spPr>
          <a:xfrm>
            <a:off x="228600" y="914400"/>
            <a:ext cx="8269288" cy="4303713"/>
          </a:xfrm>
        </p:spPr>
        <p:txBody>
          <a:bodyPr/>
          <a:lstStyle/>
          <a:p>
            <a:pPr eaLnBrk="1" hangingPunct="1"/>
            <a:r>
              <a:rPr lang="en-AU" dirty="0" smtClean="0">
                <a:ea typeface="ＭＳ Ｐゴシック" pitchFamily="34" charset="-128"/>
                <a:cs typeface="Times New Roman" pitchFamily="18" charset="0"/>
              </a:rPr>
              <a:t>To convert a logical model into a physical model, you first start with a completed logical model:</a:t>
            </a:r>
          </a:p>
          <a:p>
            <a:pPr eaLnBrk="1" hangingPunct="1">
              <a:buFontTx/>
              <a:buNone/>
            </a:pPr>
            <a:endParaRPr lang="en-AU" dirty="0" smtClean="0">
              <a:ea typeface="ＭＳ Ｐゴシック" pitchFamily="34" charset="-128"/>
              <a:cs typeface="Times New Roman" pitchFamily="18" charset="0"/>
            </a:endParaRPr>
          </a:p>
          <a:p>
            <a:pPr eaLnBrk="1" hangingPunct="1"/>
            <a:endParaRPr lang="en-AU" dirty="0" smtClean="0">
              <a:ea typeface="ＭＳ Ｐゴシック" pitchFamily="34" charset="-128"/>
            </a:endParaRPr>
          </a:p>
          <a:p>
            <a:pPr eaLnBrk="1" hangingPunct="1"/>
            <a:endParaRPr lang="en-AU" dirty="0" smtClean="0">
              <a:ea typeface="ＭＳ Ｐゴシック" pitchFamily="34" charset="-128"/>
            </a:endParaRPr>
          </a:p>
          <a:p>
            <a:pPr eaLnBrk="1" hangingPunct="1"/>
            <a:endParaRPr lang="en-AU" dirty="0" smtClean="0">
              <a:ea typeface="ＭＳ Ｐゴシック" pitchFamily="34" charset="-128"/>
            </a:endParaRPr>
          </a:p>
          <a:p>
            <a:pPr eaLnBrk="1" hangingPunct="1"/>
            <a:endParaRPr lang="en-AU" dirty="0" smtClean="0">
              <a:ea typeface="ＭＳ Ｐゴシック" pitchFamily="34" charset="-128"/>
            </a:endParaRPr>
          </a:p>
          <a:p>
            <a:pPr eaLnBrk="1" hangingPunct="1"/>
            <a:endParaRPr lang="en-AU" dirty="0" smtClean="0">
              <a:ea typeface="ＭＳ Ｐゴシック" pitchFamily="34" charset="-128"/>
            </a:endParaRPr>
          </a:p>
          <a:p>
            <a:pPr eaLnBrk="1" hangingPunct="1"/>
            <a:endParaRPr lang="en-AU" dirty="0" smtClean="0">
              <a:ea typeface="ＭＳ Ｐゴシック" pitchFamily="34" charset="-128"/>
            </a:endParaRPr>
          </a:p>
          <a:p>
            <a:pPr eaLnBrk="1" hangingPunct="1"/>
            <a:endParaRPr lang="en-AU" dirty="0" smtClean="0">
              <a:ea typeface="ＭＳ Ｐゴシック" pitchFamily="34" charset="-128"/>
            </a:endParaRPr>
          </a:p>
          <a:p>
            <a:pPr eaLnBrk="1" hangingPunct="1"/>
            <a:endParaRPr lang="en-AU" dirty="0" smtClean="0">
              <a:ea typeface="ＭＳ Ｐゴシック" pitchFamily="34" charset="-128"/>
            </a:endParaRPr>
          </a:p>
          <a:p>
            <a:pPr eaLnBrk="1" hangingPunct="1"/>
            <a:endParaRPr lang="en-AU" dirty="0" smtClean="0">
              <a:ea typeface="ＭＳ Ｐゴシック" pitchFamily="34" charset="-128"/>
            </a:endParaRPr>
          </a:p>
          <a:p>
            <a:pPr eaLnBrk="1" hangingPunct="1"/>
            <a:r>
              <a:rPr lang="en-AU" dirty="0" smtClean="0">
                <a:ea typeface="ＭＳ Ｐゴシック" pitchFamily="34" charset="-128"/>
              </a:rPr>
              <a:t>To convert to physical…</a:t>
            </a:r>
          </a:p>
        </p:txBody>
      </p:sp>
      <p:sp>
        <p:nvSpPr>
          <p:cNvPr id="36868" name="Rectangle 5"/>
          <p:cNvSpPr>
            <a:spLocks noChangeArrowheads="1"/>
          </p:cNvSpPr>
          <p:nvPr/>
        </p:nvSpPr>
        <p:spPr bwMode="auto">
          <a:xfrm>
            <a:off x="3081338" y="2490788"/>
            <a:ext cx="9144000" cy="0"/>
          </a:xfrm>
          <a:prstGeom prst="rect">
            <a:avLst/>
          </a:prstGeom>
          <a:noFill/>
          <a:ln w="9525">
            <a:noFill/>
            <a:miter lim="800000"/>
            <a:headEnd/>
            <a:tailEnd/>
          </a:ln>
        </p:spPr>
        <p:txBody>
          <a:bodyPr>
            <a:spAutoFit/>
          </a:bodyPr>
          <a:lstStyle/>
          <a:p>
            <a:endParaRPr lang="en-US"/>
          </a:p>
        </p:txBody>
      </p:sp>
      <p:sp>
        <p:nvSpPr>
          <p:cNvPr id="8" name="Rounded Rectangle 7"/>
          <p:cNvSpPr/>
          <p:nvPr/>
        </p:nvSpPr>
        <p:spPr>
          <a:xfrm>
            <a:off x="381000" y="4876800"/>
            <a:ext cx="1524000" cy="914400"/>
          </a:xfrm>
          <a:prstGeom prst="roundRect">
            <a:avLst/>
          </a:prstGeom>
        </p:spPr>
        <p:style>
          <a:lnRef idx="2">
            <a:schemeClr val="accent2"/>
          </a:lnRef>
          <a:fillRef idx="1">
            <a:schemeClr val="lt1"/>
          </a:fillRef>
          <a:effectRef idx="0">
            <a:schemeClr val="accent2"/>
          </a:effectRef>
          <a:fontRef idx="minor">
            <a:schemeClr val="dk1"/>
          </a:fontRef>
        </p:style>
        <p:txBody>
          <a:bodyPr anchor="ctr"/>
          <a:lstStyle/>
          <a:p>
            <a:r>
              <a:rPr lang="en-AU">
                <a:solidFill>
                  <a:srgbClr val="000000"/>
                </a:solidFill>
              </a:rPr>
              <a:t>Student</a:t>
            </a:r>
            <a:endParaRPr lang="en-AU" sz="2000">
              <a:solidFill>
                <a:srgbClr val="000000"/>
              </a:solidFill>
            </a:endParaRPr>
          </a:p>
        </p:txBody>
      </p:sp>
      <p:sp>
        <p:nvSpPr>
          <p:cNvPr id="36872" name="Rectangle 8"/>
          <p:cNvSpPr>
            <a:spLocks noChangeArrowheads="1"/>
          </p:cNvSpPr>
          <p:nvPr/>
        </p:nvSpPr>
        <p:spPr bwMode="auto">
          <a:xfrm>
            <a:off x="1905000" y="4795838"/>
            <a:ext cx="5617243" cy="430887"/>
          </a:xfrm>
          <a:prstGeom prst="rect">
            <a:avLst/>
          </a:prstGeom>
          <a:noFill/>
          <a:ln w="9525">
            <a:noFill/>
            <a:miter lim="800000"/>
            <a:headEnd/>
            <a:tailEnd/>
          </a:ln>
        </p:spPr>
        <p:txBody>
          <a:bodyPr wrap="none">
            <a:spAutoFit/>
          </a:bodyPr>
          <a:lstStyle/>
          <a:p>
            <a:pPr algn="l"/>
            <a:r>
              <a:rPr lang="en-AU" sz="2200" u="sng" dirty="0" err="1" smtClean="0">
                <a:ea typeface="ＭＳ Ｐゴシック" pitchFamily="34" charset="-128"/>
                <a:cs typeface="Times New Roman" pitchFamily="18" charset="0"/>
              </a:rPr>
              <a:t>StudentNum</a:t>
            </a:r>
            <a:r>
              <a:rPr lang="en-AU" sz="2200" dirty="0" smtClean="0">
                <a:ea typeface="ＭＳ Ｐゴシック" pitchFamily="34" charset="-128"/>
                <a:cs typeface="Times New Roman" pitchFamily="18" charset="0"/>
              </a:rPr>
              <a:t>, </a:t>
            </a:r>
            <a:r>
              <a:rPr lang="en-AU" sz="2200" dirty="0">
                <a:ea typeface="ＭＳ Ｐゴシック" pitchFamily="34" charset="-128"/>
                <a:cs typeface="Times New Roman" pitchFamily="18" charset="0"/>
              </a:rPr>
              <a:t>Surname, </a:t>
            </a:r>
            <a:r>
              <a:rPr lang="en-AU" sz="2200" dirty="0" err="1">
                <a:ea typeface="ＭＳ Ｐゴシック" pitchFamily="34" charset="-128"/>
                <a:cs typeface="Times New Roman" pitchFamily="18" charset="0"/>
              </a:rPr>
              <a:t>FirstName</a:t>
            </a:r>
            <a:r>
              <a:rPr lang="en-AU" sz="2200" dirty="0">
                <a:ea typeface="ＭＳ Ｐゴシック" pitchFamily="34" charset="-128"/>
                <a:cs typeface="Times New Roman" pitchFamily="18" charset="0"/>
              </a:rPr>
              <a:t>, Gender</a:t>
            </a:r>
            <a:endParaRPr lang="en-AU" dirty="0">
              <a:ea typeface="ＭＳ Ｐゴシック" pitchFamily="34" charset="-128"/>
              <a:cs typeface="Times New Roman" pitchFamily="18" charset="0"/>
            </a:endParaRPr>
          </a:p>
        </p:txBody>
      </p:sp>
      <p:cxnSp>
        <p:nvCxnSpPr>
          <p:cNvPr id="11" name="Straight Connector 10"/>
          <p:cNvCxnSpPr/>
          <p:nvPr/>
        </p:nvCxnSpPr>
        <p:spPr>
          <a:xfrm rot="5400000">
            <a:off x="306388" y="4037012"/>
            <a:ext cx="1676400" cy="3175"/>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cxnSp>
        <p:nvCxnSpPr>
          <p:cNvPr id="12" name="Straight Connector 11"/>
          <p:cNvCxnSpPr/>
          <p:nvPr/>
        </p:nvCxnSpPr>
        <p:spPr>
          <a:xfrm rot="5400000" flipV="1">
            <a:off x="1131094" y="4712494"/>
            <a:ext cx="176212" cy="152400"/>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cxnSp>
        <p:nvCxnSpPr>
          <p:cNvPr id="13" name="Straight Connector 12"/>
          <p:cNvCxnSpPr/>
          <p:nvPr/>
        </p:nvCxnSpPr>
        <p:spPr>
          <a:xfrm rot="5400000">
            <a:off x="978694" y="4712494"/>
            <a:ext cx="176212" cy="152400"/>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sp>
        <p:nvSpPr>
          <p:cNvPr id="6" name="Rounded Rectangle 5"/>
          <p:cNvSpPr/>
          <p:nvPr/>
        </p:nvSpPr>
        <p:spPr>
          <a:xfrm>
            <a:off x="381000" y="2590800"/>
            <a:ext cx="1524000" cy="914400"/>
          </a:xfrm>
          <a:prstGeom prst="roundRect">
            <a:avLst/>
          </a:prstGeom>
        </p:spPr>
        <p:style>
          <a:lnRef idx="2">
            <a:schemeClr val="accent2"/>
          </a:lnRef>
          <a:fillRef idx="1">
            <a:schemeClr val="lt1"/>
          </a:fillRef>
          <a:effectRef idx="0">
            <a:schemeClr val="accent2"/>
          </a:effectRef>
          <a:fontRef idx="minor">
            <a:schemeClr val="dk1"/>
          </a:fontRef>
        </p:style>
        <p:txBody>
          <a:bodyPr anchor="ctr"/>
          <a:lstStyle/>
          <a:p>
            <a:r>
              <a:rPr lang="en-AU">
                <a:solidFill>
                  <a:srgbClr val="000000"/>
                </a:solidFill>
              </a:rPr>
              <a:t>Teacher</a:t>
            </a:r>
            <a:endParaRPr lang="en-AU" sz="2000">
              <a:solidFill>
                <a:srgbClr val="000000"/>
              </a:solidFill>
            </a:endParaRPr>
          </a:p>
        </p:txBody>
      </p:sp>
      <p:sp>
        <p:nvSpPr>
          <p:cNvPr id="36870" name="Rectangle 6"/>
          <p:cNvSpPr>
            <a:spLocks noChangeArrowheads="1"/>
          </p:cNvSpPr>
          <p:nvPr/>
        </p:nvSpPr>
        <p:spPr bwMode="auto">
          <a:xfrm>
            <a:off x="1905000" y="2509838"/>
            <a:ext cx="4550413" cy="430887"/>
          </a:xfrm>
          <a:prstGeom prst="rect">
            <a:avLst/>
          </a:prstGeom>
          <a:noFill/>
          <a:ln w="9525">
            <a:noFill/>
            <a:miter lim="800000"/>
            <a:headEnd/>
            <a:tailEnd/>
          </a:ln>
        </p:spPr>
        <p:txBody>
          <a:bodyPr wrap="none">
            <a:spAutoFit/>
          </a:bodyPr>
          <a:lstStyle/>
          <a:p>
            <a:pPr algn="l"/>
            <a:r>
              <a:rPr lang="en-AU" sz="2200" u="sng" dirty="0" err="1" smtClean="0">
                <a:ea typeface="ＭＳ Ｐゴシック" pitchFamily="34" charset="-128"/>
                <a:cs typeface="Times New Roman" pitchFamily="18" charset="0"/>
              </a:rPr>
              <a:t>TeacherNum</a:t>
            </a:r>
            <a:r>
              <a:rPr lang="en-AU" sz="2200" dirty="0" smtClean="0">
                <a:ea typeface="ＭＳ Ｐゴシック" pitchFamily="34" charset="-128"/>
                <a:cs typeface="Times New Roman" pitchFamily="18" charset="0"/>
              </a:rPr>
              <a:t>, </a:t>
            </a:r>
            <a:r>
              <a:rPr lang="en-AU" sz="2200" dirty="0">
                <a:ea typeface="ＭＳ Ｐゴシック" pitchFamily="34" charset="-128"/>
                <a:cs typeface="Times New Roman" pitchFamily="18" charset="0"/>
              </a:rPr>
              <a:t>Surname, </a:t>
            </a:r>
            <a:r>
              <a:rPr lang="en-AU" sz="2200" dirty="0" err="1">
                <a:ea typeface="ＭＳ Ｐゴシック" pitchFamily="34" charset="-128"/>
                <a:cs typeface="Times New Roman" pitchFamily="18" charset="0"/>
              </a:rPr>
              <a:t>FirstName</a:t>
            </a:r>
            <a:endParaRPr lang="en-AU" sz="2200" dirty="0">
              <a:ea typeface="ＭＳ Ｐゴシック" pitchFamily="34" charset="-128"/>
              <a:cs typeface="Times New Roman" pitchFamily="18" charset="0"/>
            </a:endParaRPr>
          </a:p>
        </p:txBody>
      </p:sp>
      <p:cxnSp>
        <p:nvCxnSpPr>
          <p:cNvPr id="14" name="Straight Connector 13"/>
          <p:cNvCxnSpPr/>
          <p:nvPr/>
        </p:nvCxnSpPr>
        <p:spPr bwMode="auto">
          <a:xfrm>
            <a:off x="1043049" y="3651662"/>
            <a:ext cx="227012" cy="0"/>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sp>
        <p:nvSpPr>
          <p:cNvPr id="3" name="Oval 2"/>
          <p:cNvSpPr/>
          <p:nvPr/>
        </p:nvSpPr>
        <p:spPr>
          <a:xfrm>
            <a:off x="1061610" y="4548188"/>
            <a:ext cx="165955" cy="152400"/>
          </a:xfrm>
          <a:prstGeom prst="ellipse">
            <a:avLst/>
          </a:prstGeom>
          <a:solidFill>
            <a:schemeClr val="bg1"/>
          </a:solidFill>
          <a:ln w="19050">
            <a:solidFill>
              <a:schemeClr val="tx1"/>
            </a:solidFill>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AU"/>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AU" dirty="0" smtClean="0">
                <a:latin typeface="Arial Narrow" pitchFamily="34" charset="0"/>
                <a:ea typeface="ＭＳ Ｐゴシック" pitchFamily="34" charset="-128"/>
              </a:rPr>
              <a:t>Logical </a:t>
            </a:r>
            <a:r>
              <a:rPr lang="en-AU" dirty="0" smtClean="0">
                <a:latin typeface="Arial Narrow" pitchFamily="34" charset="0"/>
                <a:ea typeface="ＭＳ Ｐゴシック" pitchFamily="34" charset="-128"/>
                <a:sym typeface="Wingdings" pitchFamily="2" charset="2"/>
              </a:rPr>
              <a:t> Physical Foreign Key Transfer</a:t>
            </a:r>
            <a:endParaRPr lang="en-AU" dirty="0" smtClean="0">
              <a:latin typeface="Arial Narrow" pitchFamily="34" charset="0"/>
              <a:ea typeface="ＭＳ Ｐゴシック" pitchFamily="34" charset="-128"/>
            </a:endParaRPr>
          </a:p>
        </p:txBody>
      </p:sp>
      <p:sp>
        <p:nvSpPr>
          <p:cNvPr id="10244" name="Rectangle 3"/>
          <p:cNvSpPr>
            <a:spLocks noGrp="1" noChangeArrowheads="1"/>
          </p:cNvSpPr>
          <p:nvPr>
            <p:ph idx="1"/>
          </p:nvPr>
        </p:nvSpPr>
        <p:spPr>
          <a:xfrm>
            <a:off x="228600" y="914400"/>
            <a:ext cx="8610600" cy="4303713"/>
          </a:xfrm>
        </p:spPr>
        <p:txBody>
          <a:bodyPr/>
          <a:lstStyle/>
          <a:p>
            <a:pPr marL="514350" indent="-457200" eaLnBrk="1" hangingPunct="1"/>
            <a:r>
              <a:rPr lang="en-AU" dirty="0" smtClean="0">
                <a:ea typeface="ＭＳ Ｐゴシック" pitchFamily="34" charset="-128"/>
                <a:cs typeface="Times New Roman" pitchFamily="18" charset="0"/>
              </a:rPr>
              <a:t>In the physical model, foreign keys must be depicted</a:t>
            </a:r>
          </a:p>
          <a:p>
            <a:pPr marL="514350" indent="-457200" eaLnBrk="1" hangingPunct="1"/>
            <a:r>
              <a:rPr lang="en-AU" dirty="0" smtClean="0">
                <a:ea typeface="ＭＳ Ｐゴシック" pitchFamily="34" charset="-128"/>
                <a:cs typeface="Times New Roman" pitchFamily="18" charset="0"/>
              </a:rPr>
              <a:t>Add the primary key of the “one” side to the “many” side</a:t>
            </a:r>
          </a:p>
          <a:p>
            <a:pPr marL="914400" lvl="1" indent="-457200" eaLnBrk="1" hangingPunct="1"/>
            <a:r>
              <a:rPr lang="en-AU" dirty="0" smtClean="0">
                <a:ea typeface="ＭＳ Ｐゴシック" pitchFamily="34" charset="-128"/>
                <a:cs typeface="Times New Roman" pitchFamily="18" charset="0"/>
              </a:rPr>
              <a:t>This is a foreign key, so it is </a:t>
            </a:r>
            <a:r>
              <a:rPr lang="en-AU" i="1" dirty="0" smtClean="0">
                <a:ea typeface="ＭＳ Ｐゴシック" pitchFamily="34" charset="-128"/>
                <a:cs typeface="Times New Roman" pitchFamily="18" charset="0"/>
              </a:rPr>
              <a:t>italicised</a:t>
            </a:r>
            <a:endParaRPr lang="en-AU" dirty="0" smtClean="0">
              <a:ea typeface="ＭＳ Ｐゴシック" pitchFamily="34" charset="-128"/>
              <a:cs typeface="Times New Roman" pitchFamily="18" charset="0"/>
            </a:endParaRPr>
          </a:p>
          <a:p>
            <a:pPr eaLnBrk="1" hangingPunct="1">
              <a:buFontTx/>
              <a:buNone/>
            </a:pPr>
            <a:endParaRPr lang="en-AU" dirty="0" smtClean="0">
              <a:ea typeface="ＭＳ Ｐゴシック" pitchFamily="34" charset="-128"/>
              <a:cs typeface="Times New Roman" pitchFamily="18" charset="0"/>
            </a:endParaRPr>
          </a:p>
          <a:p>
            <a:pPr eaLnBrk="1" hangingPunct="1"/>
            <a:endParaRPr lang="en-AU" dirty="0" smtClean="0">
              <a:ea typeface="ＭＳ Ｐゴシック" pitchFamily="34" charset="-128"/>
            </a:endParaRPr>
          </a:p>
          <a:p>
            <a:pPr eaLnBrk="1" hangingPunct="1"/>
            <a:endParaRPr lang="en-AU" dirty="0" smtClean="0">
              <a:ea typeface="ＭＳ Ｐゴシック" pitchFamily="34" charset="-128"/>
            </a:endParaRPr>
          </a:p>
          <a:p>
            <a:pPr eaLnBrk="1" hangingPunct="1"/>
            <a:endParaRPr lang="en-AU" dirty="0" smtClean="0">
              <a:ea typeface="ＭＳ Ｐゴシック" pitchFamily="34" charset="-128"/>
            </a:endParaRPr>
          </a:p>
          <a:p>
            <a:pPr eaLnBrk="1" hangingPunct="1"/>
            <a:endParaRPr lang="en-AU" dirty="0" smtClean="0">
              <a:ea typeface="ＭＳ Ｐゴシック" pitchFamily="34" charset="-128"/>
            </a:endParaRPr>
          </a:p>
          <a:p>
            <a:pPr eaLnBrk="1" hangingPunct="1"/>
            <a:endParaRPr lang="en-AU" dirty="0" smtClean="0">
              <a:ea typeface="ＭＳ Ｐゴシック" pitchFamily="34" charset="-128"/>
            </a:endParaRPr>
          </a:p>
          <a:p>
            <a:pPr lvl="2" eaLnBrk="1" hangingPunct="1"/>
            <a:endParaRPr lang="en-AU" dirty="0" smtClean="0">
              <a:ea typeface="ＭＳ Ｐゴシック" pitchFamily="34" charset="-128"/>
            </a:endParaRPr>
          </a:p>
          <a:p>
            <a:pPr lvl="2" eaLnBrk="1" hangingPunct="1"/>
            <a:endParaRPr lang="en-AU" dirty="0" smtClean="0">
              <a:ea typeface="ＭＳ Ｐゴシック" pitchFamily="34" charset="-128"/>
            </a:endParaRPr>
          </a:p>
          <a:p>
            <a:pPr marL="1771650" lvl="3" indent="-457200" eaLnBrk="1" hangingPunct="1"/>
            <a:endParaRPr lang="en-AU" dirty="0" smtClean="0">
              <a:ea typeface="ＭＳ Ｐゴシック" pitchFamily="34" charset="-128"/>
            </a:endParaRPr>
          </a:p>
          <a:p>
            <a:pPr marL="514350" indent="-457200" eaLnBrk="1" hangingPunct="1"/>
            <a:r>
              <a:rPr lang="en-AU" dirty="0" smtClean="0">
                <a:ea typeface="ＭＳ Ｐゴシック" pitchFamily="34" charset="-128"/>
              </a:rPr>
              <a:t>Remember: </a:t>
            </a:r>
            <a:r>
              <a:rPr lang="en-AU" dirty="0" smtClean="0">
                <a:ea typeface="ＭＳ Ｐゴシック" pitchFamily="34" charset="-128"/>
                <a:cs typeface="Times New Roman" pitchFamily="18" charset="0"/>
              </a:rPr>
              <a:t>Foreign keys always flow from </a:t>
            </a:r>
            <a:r>
              <a:rPr lang="en-AU" b="1" dirty="0" smtClean="0">
                <a:ea typeface="ＭＳ Ｐゴシック" pitchFamily="34" charset="-128"/>
                <a:cs typeface="Times New Roman" pitchFamily="18" charset="0"/>
              </a:rPr>
              <a:t>1 </a:t>
            </a:r>
            <a:r>
              <a:rPr lang="en-AU" b="1" dirty="0" smtClean="0">
                <a:ea typeface="ＭＳ Ｐゴシック" pitchFamily="34" charset="-128"/>
                <a:cs typeface="Times New Roman" pitchFamily="18" charset="0"/>
                <a:sym typeface="Wingdings" pitchFamily="2" charset="2"/>
              </a:rPr>
              <a:t></a:t>
            </a:r>
            <a:r>
              <a:rPr lang="en-AU" b="1" dirty="0" smtClean="0">
                <a:ea typeface="ＭＳ Ｐゴシック" pitchFamily="34" charset="-128"/>
                <a:cs typeface="Times New Roman" pitchFamily="18" charset="0"/>
              </a:rPr>
              <a:t> Many</a:t>
            </a:r>
            <a:r>
              <a:rPr lang="en-AU" dirty="0" smtClean="0">
                <a:ea typeface="ＭＳ Ｐゴシック" pitchFamily="34" charset="-128"/>
                <a:cs typeface="Times New Roman" pitchFamily="18" charset="0"/>
              </a:rPr>
              <a:t>, never</a:t>
            </a:r>
            <a:r>
              <a:rPr lang="en-AU" b="1" dirty="0" smtClean="0">
                <a:ea typeface="ＭＳ Ｐゴシック" pitchFamily="34" charset="-128"/>
                <a:cs typeface="Times New Roman" pitchFamily="18" charset="0"/>
              </a:rPr>
              <a:t> </a:t>
            </a:r>
            <a:r>
              <a:rPr lang="en-AU" dirty="0" smtClean="0">
                <a:ea typeface="ＭＳ Ｐゴシック" pitchFamily="34" charset="-128"/>
                <a:cs typeface="Times New Roman" pitchFamily="18" charset="0"/>
              </a:rPr>
              <a:t>from Many </a:t>
            </a:r>
            <a:r>
              <a:rPr lang="en-AU" dirty="0" smtClean="0">
                <a:ea typeface="ＭＳ Ｐゴシック" pitchFamily="34" charset="-128"/>
                <a:cs typeface="Times New Roman" pitchFamily="18" charset="0"/>
                <a:sym typeface="Wingdings" pitchFamily="2" charset="2"/>
              </a:rPr>
              <a:t></a:t>
            </a:r>
            <a:r>
              <a:rPr lang="en-AU" dirty="0" smtClean="0">
                <a:ea typeface="ＭＳ Ｐゴシック" pitchFamily="34" charset="-128"/>
                <a:cs typeface="Times New Roman" pitchFamily="18" charset="0"/>
              </a:rPr>
              <a:t> 1</a:t>
            </a:r>
            <a:endParaRPr lang="en-AU" dirty="0" smtClean="0">
              <a:ea typeface="ＭＳ Ｐゴシック" pitchFamily="34" charset="-128"/>
            </a:endParaRPr>
          </a:p>
        </p:txBody>
      </p:sp>
      <p:sp>
        <p:nvSpPr>
          <p:cNvPr id="37892" name="Rectangle 5"/>
          <p:cNvSpPr>
            <a:spLocks noChangeArrowheads="1"/>
          </p:cNvSpPr>
          <p:nvPr/>
        </p:nvSpPr>
        <p:spPr bwMode="auto">
          <a:xfrm>
            <a:off x="3081338" y="2490788"/>
            <a:ext cx="9144000" cy="0"/>
          </a:xfrm>
          <a:prstGeom prst="rect">
            <a:avLst/>
          </a:prstGeom>
          <a:noFill/>
          <a:ln w="9525">
            <a:noFill/>
            <a:miter lim="800000"/>
            <a:headEnd/>
            <a:tailEnd/>
          </a:ln>
        </p:spPr>
        <p:txBody>
          <a:bodyPr>
            <a:spAutoFit/>
          </a:bodyPr>
          <a:lstStyle/>
          <a:p>
            <a:endParaRPr lang="en-US"/>
          </a:p>
        </p:txBody>
      </p:sp>
      <p:sp>
        <p:nvSpPr>
          <p:cNvPr id="37894" name="Rectangle 6"/>
          <p:cNvSpPr>
            <a:spLocks noChangeArrowheads="1"/>
          </p:cNvSpPr>
          <p:nvPr/>
        </p:nvSpPr>
        <p:spPr bwMode="auto">
          <a:xfrm>
            <a:off x="1905000" y="2509838"/>
            <a:ext cx="4550413" cy="430887"/>
          </a:xfrm>
          <a:prstGeom prst="rect">
            <a:avLst/>
          </a:prstGeom>
          <a:noFill/>
          <a:ln w="9525">
            <a:noFill/>
            <a:miter lim="800000"/>
            <a:headEnd/>
            <a:tailEnd/>
          </a:ln>
        </p:spPr>
        <p:txBody>
          <a:bodyPr wrap="none">
            <a:spAutoFit/>
          </a:bodyPr>
          <a:lstStyle/>
          <a:p>
            <a:pPr algn="l"/>
            <a:r>
              <a:rPr lang="en-AU" sz="2200" u="sng" dirty="0" err="1" smtClean="0">
                <a:ea typeface="ＭＳ Ｐゴシック" pitchFamily="34" charset="-128"/>
                <a:cs typeface="Times New Roman" pitchFamily="18" charset="0"/>
              </a:rPr>
              <a:t>TeacherNum</a:t>
            </a:r>
            <a:r>
              <a:rPr lang="en-AU" sz="2200" dirty="0" smtClean="0">
                <a:ea typeface="ＭＳ Ｐゴシック" pitchFamily="34" charset="-128"/>
                <a:cs typeface="Times New Roman" pitchFamily="18" charset="0"/>
              </a:rPr>
              <a:t>, </a:t>
            </a:r>
            <a:r>
              <a:rPr lang="en-AU" sz="2200" dirty="0">
                <a:ea typeface="ＭＳ Ｐゴシック" pitchFamily="34" charset="-128"/>
                <a:cs typeface="Times New Roman" pitchFamily="18" charset="0"/>
              </a:rPr>
              <a:t>Surname, </a:t>
            </a:r>
            <a:r>
              <a:rPr lang="en-AU" sz="2200" dirty="0" err="1">
                <a:ea typeface="ＭＳ Ｐゴシック" pitchFamily="34" charset="-128"/>
                <a:cs typeface="Times New Roman" pitchFamily="18" charset="0"/>
              </a:rPr>
              <a:t>FirstName</a:t>
            </a:r>
            <a:endParaRPr lang="en-AU" sz="2200" dirty="0">
              <a:ea typeface="ＭＳ Ｐゴシック" pitchFamily="34" charset="-128"/>
              <a:cs typeface="Times New Roman" pitchFamily="18" charset="0"/>
            </a:endParaRPr>
          </a:p>
        </p:txBody>
      </p:sp>
      <p:sp>
        <p:nvSpPr>
          <p:cNvPr id="9" name="Rectangle 8"/>
          <p:cNvSpPr>
            <a:spLocks noChangeArrowheads="1"/>
          </p:cNvSpPr>
          <p:nvPr/>
        </p:nvSpPr>
        <p:spPr bwMode="auto">
          <a:xfrm>
            <a:off x="1905000" y="4795838"/>
            <a:ext cx="5617243" cy="430887"/>
          </a:xfrm>
          <a:prstGeom prst="rect">
            <a:avLst/>
          </a:prstGeom>
          <a:noFill/>
          <a:ln w="9525">
            <a:noFill/>
            <a:miter lim="800000"/>
            <a:headEnd/>
            <a:tailEnd/>
          </a:ln>
        </p:spPr>
        <p:txBody>
          <a:bodyPr wrap="none">
            <a:spAutoFit/>
          </a:bodyPr>
          <a:lstStyle/>
          <a:p>
            <a:pPr algn="l"/>
            <a:r>
              <a:rPr lang="en-AU" sz="2200" u="sng" dirty="0" err="1" smtClean="0">
                <a:ea typeface="ＭＳ Ｐゴシック" pitchFamily="34" charset="-128"/>
                <a:cs typeface="Times New Roman" pitchFamily="18" charset="0"/>
              </a:rPr>
              <a:t>StudentNum</a:t>
            </a:r>
            <a:r>
              <a:rPr lang="en-AU" sz="2200" dirty="0" smtClean="0">
                <a:ea typeface="ＭＳ Ｐゴシック" pitchFamily="34" charset="-128"/>
                <a:cs typeface="Times New Roman" pitchFamily="18" charset="0"/>
              </a:rPr>
              <a:t>, </a:t>
            </a:r>
            <a:r>
              <a:rPr lang="en-AU" sz="2200" dirty="0">
                <a:ea typeface="ＭＳ Ｐゴシック" pitchFamily="34" charset="-128"/>
                <a:cs typeface="Times New Roman" pitchFamily="18" charset="0"/>
              </a:rPr>
              <a:t>Surname, </a:t>
            </a:r>
            <a:r>
              <a:rPr lang="en-AU" sz="2200" dirty="0" err="1">
                <a:ea typeface="ＭＳ Ｐゴシック" pitchFamily="34" charset="-128"/>
                <a:cs typeface="Times New Roman" pitchFamily="18" charset="0"/>
              </a:rPr>
              <a:t>FirstName</a:t>
            </a:r>
            <a:r>
              <a:rPr lang="en-AU" sz="2200" dirty="0">
                <a:ea typeface="ＭＳ Ｐゴシック" pitchFamily="34" charset="-128"/>
                <a:cs typeface="Times New Roman" pitchFamily="18" charset="0"/>
              </a:rPr>
              <a:t>, Gender</a:t>
            </a:r>
            <a:endParaRPr lang="en-AU" dirty="0">
              <a:ea typeface="ＭＳ Ｐゴシック" pitchFamily="34" charset="-128"/>
              <a:cs typeface="Times New Roman" pitchFamily="18" charset="0"/>
            </a:endParaRPr>
          </a:p>
        </p:txBody>
      </p:sp>
      <p:cxnSp>
        <p:nvCxnSpPr>
          <p:cNvPr id="11" name="Straight Connector 10"/>
          <p:cNvCxnSpPr/>
          <p:nvPr/>
        </p:nvCxnSpPr>
        <p:spPr>
          <a:xfrm rot="5400000">
            <a:off x="306388" y="4037012"/>
            <a:ext cx="1676400" cy="3175"/>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cxnSp>
        <p:nvCxnSpPr>
          <p:cNvPr id="12" name="Straight Connector 11"/>
          <p:cNvCxnSpPr/>
          <p:nvPr/>
        </p:nvCxnSpPr>
        <p:spPr>
          <a:xfrm rot="5400000" flipV="1">
            <a:off x="1131094" y="4712494"/>
            <a:ext cx="176212" cy="152400"/>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cxnSp>
        <p:nvCxnSpPr>
          <p:cNvPr id="13" name="Straight Connector 12"/>
          <p:cNvCxnSpPr/>
          <p:nvPr/>
        </p:nvCxnSpPr>
        <p:spPr>
          <a:xfrm rot="5400000">
            <a:off x="978694" y="4712494"/>
            <a:ext cx="176212" cy="152400"/>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sp>
        <p:nvSpPr>
          <p:cNvPr id="14" name="Rectangle 13"/>
          <p:cNvSpPr/>
          <p:nvPr/>
        </p:nvSpPr>
        <p:spPr>
          <a:xfrm>
            <a:off x="381000" y="2590800"/>
            <a:ext cx="1524000" cy="91440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r>
              <a:rPr lang="en-AU" dirty="0">
                <a:solidFill>
                  <a:srgbClr val="000000"/>
                </a:solidFill>
              </a:rPr>
              <a:t>Teacher</a:t>
            </a:r>
            <a:endParaRPr lang="en-AU" sz="2000" dirty="0">
              <a:solidFill>
                <a:srgbClr val="000000"/>
              </a:solidFill>
            </a:endParaRPr>
          </a:p>
        </p:txBody>
      </p:sp>
      <p:sp>
        <p:nvSpPr>
          <p:cNvPr id="15" name="Rectangle 14"/>
          <p:cNvSpPr/>
          <p:nvPr/>
        </p:nvSpPr>
        <p:spPr>
          <a:xfrm>
            <a:off x="381000" y="4876800"/>
            <a:ext cx="1524000" cy="91440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r>
              <a:rPr lang="en-AU">
                <a:solidFill>
                  <a:srgbClr val="000000"/>
                </a:solidFill>
              </a:rPr>
              <a:t>Student</a:t>
            </a:r>
            <a:endParaRPr lang="en-AU" sz="2000">
              <a:solidFill>
                <a:srgbClr val="000000"/>
              </a:solidFill>
            </a:endParaRPr>
          </a:p>
        </p:txBody>
      </p:sp>
      <p:sp>
        <p:nvSpPr>
          <p:cNvPr id="16" name="Rectangle 15"/>
          <p:cNvSpPr>
            <a:spLocks noChangeArrowheads="1"/>
          </p:cNvSpPr>
          <p:nvPr/>
        </p:nvSpPr>
        <p:spPr bwMode="auto">
          <a:xfrm>
            <a:off x="1905000" y="2514600"/>
            <a:ext cx="1943930" cy="430887"/>
          </a:xfrm>
          <a:prstGeom prst="rect">
            <a:avLst/>
          </a:prstGeom>
          <a:noFill/>
          <a:ln w="9525">
            <a:noFill/>
            <a:miter lim="800000"/>
            <a:headEnd/>
            <a:tailEnd/>
          </a:ln>
        </p:spPr>
        <p:txBody>
          <a:bodyPr wrap="none">
            <a:spAutoFit/>
          </a:bodyPr>
          <a:lstStyle/>
          <a:p>
            <a:pPr algn="l"/>
            <a:r>
              <a:rPr lang="en-AU" sz="2200" u="sng" dirty="0" err="1" smtClean="0">
                <a:ea typeface="ＭＳ Ｐゴシック" pitchFamily="34" charset="-128"/>
                <a:cs typeface="Times New Roman" pitchFamily="18" charset="0"/>
              </a:rPr>
              <a:t>TeacherNum</a:t>
            </a:r>
            <a:r>
              <a:rPr lang="en-AU" sz="2200" dirty="0" smtClean="0">
                <a:ea typeface="ＭＳ Ｐゴシック" pitchFamily="34" charset="-128"/>
                <a:cs typeface="Times New Roman" pitchFamily="18" charset="0"/>
              </a:rPr>
              <a:t>, </a:t>
            </a:r>
            <a:endParaRPr lang="en-AU" sz="2200" dirty="0">
              <a:ea typeface="ＭＳ Ｐゴシック" pitchFamily="34" charset="-128"/>
              <a:cs typeface="Times New Roman" pitchFamily="18" charset="0"/>
            </a:endParaRPr>
          </a:p>
        </p:txBody>
      </p:sp>
      <p:sp>
        <p:nvSpPr>
          <p:cNvPr id="17" name="Rectangle 16"/>
          <p:cNvSpPr>
            <a:spLocks noChangeArrowheads="1"/>
          </p:cNvSpPr>
          <p:nvPr/>
        </p:nvSpPr>
        <p:spPr bwMode="auto">
          <a:xfrm>
            <a:off x="1905000" y="4800600"/>
            <a:ext cx="7303346" cy="430887"/>
          </a:xfrm>
          <a:prstGeom prst="rect">
            <a:avLst/>
          </a:prstGeom>
          <a:noFill/>
          <a:ln w="9525">
            <a:noFill/>
            <a:miter lim="800000"/>
            <a:headEnd/>
            <a:tailEnd/>
          </a:ln>
        </p:spPr>
        <p:txBody>
          <a:bodyPr wrap="none">
            <a:spAutoFit/>
          </a:bodyPr>
          <a:lstStyle/>
          <a:p>
            <a:pPr algn="l"/>
            <a:r>
              <a:rPr lang="en-AU" sz="2200" u="sng" dirty="0" err="1" smtClean="0">
                <a:ea typeface="ＭＳ Ｐゴシック" pitchFamily="34" charset="-128"/>
                <a:cs typeface="Times New Roman" pitchFamily="18" charset="0"/>
              </a:rPr>
              <a:t>StudentNum</a:t>
            </a:r>
            <a:r>
              <a:rPr lang="en-AU" sz="2200" dirty="0" smtClean="0">
                <a:ea typeface="ＭＳ Ｐゴシック" pitchFamily="34" charset="-128"/>
                <a:cs typeface="Times New Roman" pitchFamily="18" charset="0"/>
              </a:rPr>
              <a:t>, </a:t>
            </a:r>
            <a:r>
              <a:rPr lang="en-AU" sz="2200" i="1" dirty="0" err="1" smtClean="0">
                <a:ea typeface="ＭＳ Ｐゴシック" pitchFamily="34" charset="-128"/>
                <a:cs typeface="Times New Roman" pitchFamily="18" charset="0"/>
              </a:rPr>
              <a:t>TeacherNum</a:t>
            </a:r>
            <a:r>
              <a:rPr lang="en-AU" sz="2200" dirty="0" err="1" smtClean="0">
                <a:ea typeface="ＭＳ Ｐゴシック" pitchFamily="34" charset="-128"/>
                <a:cs typeface="Times New Roman" pitchFamily="18" charset="0"/>
              </a:rPr>
              <a:t>,Surname</a:t>
            </a:r>
            <a:r>
              <a:rPr lang="en-AU" sz="2200" dirty="0">
                <a:ea typeface="ＭＳ Ｐゴシック" pitchFamily="34" charset="-128"/>
                <a:cs typeface="Times New Roman" pitchFamily="18" charset="0"/>
              </a:rPr>
              <a:t>, </a:t>
            </a:r>
            <a:r>
              <a:rPr lang="en-AU" sz="2200" dirty="0" err="1">
                <a:ea typeface="ＭＳ Ｐゴシック" pitchFamily="34" charset="-128"/>
                <a:cs typeface="Times New Roman" pitchFamily="18" charset="0"/>
              </a:rPr>
              <a:t>FirstName</a:t>
            </a:r>
            <a:r>
              <a:rPr lang="en-AU" sz="2200" dirty="0">
                <a:ea typeface="ＭＳ Ｐゴシック" pitchFamily="34" charset="-128"/>
                <a:cs typeface="Times New Roman" pitchFamily="18" charset="0"/>
              </a:rPr>
              <a:t>, Gender</a:t>
            </a:r>
            <a:endParaRPr lang="en-AU" dirty="0">
              <a:ea typeface="ＭＳ Ｐゴシック" pitchFamily="34" charset="-128"/>
              <a:cs typeface="Times New Roman" pitchFamily="18" charset="0"/>
            </a:endParaRPr>
          </a:p>
        </p:txBody>
      </p:sp>
      <p:cxnSp>
        <p:nvCxnSpPr>
          <p:cNvPr id="18" name="Straight Connector 17"/>
          <p:cNvCxnSpPr/>
          <p:nvPr/>
        </p:nvCxnSpPr>
        <p:spPr bwMode="auto">
          <a:xfrm>
            <a:off x="1043049" y="3651662"/>
            <a:ext cx="227012" cy="0"/>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sp>
        <p:nvSpPr>
          <p:cNvPr id="20" name="Oval 19"/>
          <p:cNvSpPr/>
          <p:nvPr/>
        </p:nvSpPr>
        <p:spPr>
          <a:xfrm>
            <a:off x="1061610" y="4548188"/>
            <a:ext cx="165955" cy="152400"/>
          </a:xfrm>
          <a:prstGeom prst="ellipse">
            <a:avLst/>
          </a:prstGeom>
          <a:solidFill>
            <a:schemeClr val="bg1"/>
          </a:solidFill>
          <a:ln w="19050">
            <a:solidFill>
              <a:schemeClr val="tx1"/>
            </a:solidFill>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AU"/>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0" presetClass="path" presetSubtype="0" accel="50000" decel="50000" fill="hold" grpId="1" nodeType="withEffect">
                                  <p:stCondLst>
                                    <p:cond delay="0"/>
                                  </p:stCondLst>
                                  <p:childTnLst>
                                    <p:animMotion origin="layout" path="M -3.33333E-6 3.3526E-6 L 0.16875 0.32393 " pathEditMode="relative" rAng="0" ptsTypes="AA">
                                      <p:cBhvr>
                                        <p:cTn id="16" dur="1000" fill="hold"/>
                                        <p:tgtEl>
                                          <p:spTgt spid="16"/>
                                        </p:tgtEl>
                                        <p:attrNameLst>
                                          <p:attrName>ppt_x</p:attrName>
                                          <p:attrName>ppt_y</p:attrName>
                                        </p:attrNameLst>
                                      </p:cBhvr>
                                      <p:rCtr x="8438" y="16185"/>
                                    </p:animMotion>
                                  </p:childTnLst>
                                </p:cTn>
                              </p:par>
                            </p:childTnLst>
                          </p:cTn>
                        </p:par>
                        <p:par>
                          <p:cTn id="17" fill="hold">
                            <p:stCondLst>
                              <p:cond delay="1000"/>
                            </p:stCondLst>
                            <p:childTnLst>
                              <p:par>
                                <p:cTn id="18" presetID="1" presetClass="exit" presetSubtype="0" fill="hold" grpId="2" nodeType="afterEffect">
                                  <p:stCondLst>
                                    <p:cond delay="0"/>
                                  </p:stCondLst>
                                  <p:childTnLst>
                                    <p:set>
                                      <p:cBhvr>
                                        <p:cTn id="19" dur="1" fill="hold">
                                          <p:stCondLst>
                                            <p:cond delay="0"/>
                                          </p:stCondLst>
                                        </p:cTn>
                                        <p:tgtEl>
                                          <p:spTgt spid="16"/>
                                        </p:tgtEl>
                                        <p:attrNameLst>
                                          <p:attrName>style.visibility</p:attrName>
                                        </p:attrNameLst>
                                      </p:cBhvr>
                                      <p:to>
                                        <p:strVal val="hidden"/>
                                      </p:to>
                                    </p:set>
                                  </p:childTnLst>
                                </p:cTn>
                              </p:par>
                            </p:childTnLst>
                          </p:cTn>
                        </p:par>
                        <p:par>
                          <p:cTn id="20" fill="hold">
                            <p:stCondLst>
                              <p:cond delay="1000"/>
                            </p:stCondLst>
                            <p:childTnLst>
                              <p:par>
                                <p:cTn id="21" presetID="1" presetClass="exit" presetSubtype="0" fill="hold" nodeType="afterEffect">
                                  <p:stCondLst>
                                    <p:cond delay="0"/>
                                  </p:stCondLst>
                                  <p:childTnLst>
                                    <p:set>
                                      <p:cBhvr>
                                        <p:cTn id="22" dur="1" fill="hold">
                                          <p:stCondLst>
                                            <p:cond delay="0"/>
                                          </p:stCondLst>
                                        </p:cTn>
                                        <p:tgtEl>
                                          <p:spTgt spid="9"/>
                                        </p:tgtEl>
                                        <p:attrNameLst>
                                          <p:attrName>style.visibility</p:attrName>
                                        </p:attrNameLst>
                                      </p:cBhvr>
                                      <p:to>
                                        <p:strVal val="hidden"/>
                                      </p:to>
                                    </p:set>
                                  </p:childTnLst>
                                </p:cTn>
                              </p:par>
                            </p:childTnLst>
                          </p:cTn>
                        </p:par>
                        <p:par>
                          <p:cTn id="23" fill="hold">
                            <p:stCondLst>
                              <p:cond delay="1000"/>
                            </p:stCondLst>
                            <p:childTnLst>
                              <p:par>
                                <p:cTn id="24" presetID="1" presetClass="entr" presetSubtype="0" fill="hold" nodeType="afterEffect">
                                  <p:stCondLst>
                                    <p:cond delay="0"/>
                                  </p:stCondLst>
                                  <p:childTnLst>
                                    <p:set>
                                      <p:cBhvr>
                                        <p:cTn id="25"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024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P spid="16" grpId="2"/>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latin typeface="Arial Narrow" pitchFamily="34" charset="0"/>
                <a:ea typeface="ＭＳ Ｐゴシック" pitchFamily="34" charset="-128"/>
              </a:rPr>
              <a:t>Logical </a:t>
            </a:r>
            <a:r>
              <a:rPr lang="en-AU" dirty="0" smtClean="0">
                <a:latin typeface="Arial Narrow" pitchFamily="34" charset="0"/>
                <a:ea typeface="ＭＳ Ｐゴシック" pitchFamily="34" charset="-128"/>
                <a:sym typeface="Wingdings" pitchFamily="2" charset="2"/>
              </a:rPr>
              <a:t> Physical Diagram Summary</a:t>
            </a:r>
            <a:endParaRPr lang="en-AU" dirty="0"/>
          </a:p>
        </p:txBody>
      </p:sp>
      <p:sp>
        <p:nvSpPr>
          <p:cNvPr id="3" name="Content Placeholder 2"/>
          <p:cNvSpPr>
            <a:spLocks noGrp="1"/>
          </p:cNvSpPr>
          <p:nvPr>
            <p:ph idx="1"/>
          </p:nvPr>
        </p:nvSpPr>
        <p:spPr>
          <a:xfrm>
            <a:off x="285750" y="1000125"/>
            <a:ext cx="8782050" cy="5643563"/>
          </a:xfrm>
        </p:spPr>
        <p:txBody>
          <a:bodyPr/>
          <a:lstStyle/>
          <a:p>
            <a:r>
              <a:rPr lang="en-AU" b="1" dirty="0" smtClean="0"/>
              <a:t>Logical ER Diagrams</a:t>
            </a:r>
            <a:r>
              <a:rPr lang="en-AU" dirty="0" smtClean="0"/>
              <a:t>:</a:t>
            </a:r>
          </a:p>
          <a:p>
            <a:pPr lvl="1"/>
            <a:r>
              <a:rPr lang="en-AU" dirty="0" smtClean="0"/>
              <a:t>Rounded corners for entities</a:t>
            </a:r>
          </a:p>
          <a:p>
            <a:pPr lvl="1"/>
            <a:r>
              <a:rPr lang="en-AU" dirty="0" smtClean="0"/>
              <a:t>Do not need to show foreign key attributes</a:t>
            </a:r>
          </a:p>
          <a:p>
            <a:pPr lvl="1"/>
            <a:r>
              <a:rPr lang="en-AU" dirty="0" smtClean="0"/>
              <a:t>Only resolve M:M relationships if the intermediary entity contains attributes other than the two foreign keys</a:t>
            </a:r>
          </a:p>
          <a:p>
            <a:pPr lvl="1"/>
            <a:endParaRPr lang="en-AU" dirty="0" smtClean="0"/>
          </a:p>
          <a:p>
            <a:r>
              <a:rPr lang="en-AU" b="1" dirty="0" smtClean="0"/>
              <a:t>Physical ER Diagrams</a:t>
            </a:r>
            <a:r>
              <a:rPr lang="en-AU" dirty="0" smtClean="0"/>
              <a:t>:</a:t>
            </a:r>
          </a:p>
          <a:p>
            <a:pPr lvl="1"/>
            <a:r>
              <a:rPr lang="en-AU" dirty="0" smtClean="0"/>
              <a:t>Square corners for entities</a:t>
            </a:r>
          </a:p>
          <a:p>
            <a:pPr lvl="1"/>
            <a:r>
              <a:rPr lang="en-AU" dirty="0" smtClean="0"/>
              <a:t>Need to show foreign key attributes</a:t>
            </a:r>
          </a:p>
          <a:p>
            <a:pPr lvl="1"/>
            <a:r>
              <a:rPr lang="en-AU" dirty="0" smtClean="0"/>
              <a:t>Resolve all M:M relationships</a:t>
            </a:r>
          </a:p>
          <a:p>
            <a:pPr lvl="1"/>
            <a:endParaRPr lang="en-AU" dirty="0" smtClean="0"/>
          </a:p>
          <a:p>
            <a:r>
              <a:rPr lang="en-AU" dirty="0" smtClean="0"/>
              <a:t>Attributes and cardinality are shown on </a:t>
            </a:r>
            <a:r>
              <a:rPr lang="en-AU" i="1" dirty="0" smtClean="0"/>
              <a:t>both</a:t>
            </a:r>
            <a:r>
              <a:rPr lang="en-AU" dirty="0" smtClean="0"/>
              <a:t> diagrams.  </a:t>
            </a:r>
          </a:p>
          <a:p>
            <a:pPr lvl="1"/>
            <a:r>
              <a:rPr lang="en-AU" dirty="0" smtClean="0"/>
              <a:t>Cardinality should be shown on </a:t>
            </a:r>
            <a:r>
              <a:rPr lang="en-AU" i="1" dirty="0" smtClean="0"/>
              <a:t>both</a:t>
            </a:r>
            <a:r>
              <a:rPr lang="en-AU" dirty="0" smtClean="0"/>
              <a:t> ends of </a:t>
            </a:r>
            <a:r>
              <a:rPr lang="en-AU" i="1" dirty="0" smtClean="0"/>
              <a:t>all</a:t>
            </a:r>
            <a:r>
              <a:rPr lang="en-AU" dirty="0" smtClean="0"/>
              <a:t> relationships.</a:t>
            </a:r>
            <a:endParaRPr lang="en-AU"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Entities for Lists of Values</a:t>
            </a:r>
            <a:endParaRPr lang="en-AU" dirty="0"/>
          </a:p>
        </p:txBody>
      </p:sp>
      <p:sp>
        <p:nvSpPr>
          <p:cNvPr id="3" name="Content Placeholder 2"/>
          <p:cNvSpPr>
            <a:spLocks noGrp="1"/>
          </p:cNvSpPr>
          <p:nvPr>
            <p:ph idx="1"/>
          </p:nvPr>
        </p:nvSpPr>
        <p:spPr/>
        <p:txBody>
          <a:bodyPr/>
          <a:lstStyle/>
          <a:p>
            <a:r>
              <a:rPr lang="en-AU" dirty="0" smtClean="0"/>
              <a:t>As entities represent the tables that will be implemented in a database, it is important to strive for optimal efficiency and minimal redundancy</a:t>
            </a:r>
          </a:p>
          <a:p>
            <a:pPr lvl="4"/>
            <a:endParaRPr lang="en-AU" dirty="0" smtClean="0"/>
          </a:p>
          <a:p>
            <a:r>
              <a:rPr lang="en-AU" dirty="0" smtClean="0"/>
              <a:t>An important aspect of this is defining entities to </a:t>
            </a:r>
            <a:r>
              <a:rPr lang="en-AU" i="1" dirty="0" smtClean="0"/>
              <a:t>hold lists of largely pre-determined data</a:t>
            </a:r>
            <a:endParaRPr lang="en-AU" dirty="0" smtClean="0"/>
          </a:p>
          <a:p>
            <a:pPr lvl="1"/>
            <a:r>
              <a:rPr lang="en-AU" dirty="0" smtClean="0"/>
              <a:t>Often referred to as “lookup tables” when implemented</a:t>
            </a:r>
          </a:p>
          <a:p>
            <a:pPr lvl="4"/>
            <a:endParaRPr lang="en-AU" dirty="0" smtClean="0"/>
          </a:p>
          <a:p>
            <a:r>
              <a:rPr lang="en-AU" dirty="0" smtClean="0"/>
              <a:t>These entities are typically used to store a list of valid values for an attribute of another entity.  Examples:</a:t>
            </a:r>
          </a:p>
          <a:p>
            <a:pPr lvl="1"/>
            <a:r>
              <a:rPr lang="en-AU" dirty="0" smtClean="0"/>
              <a:t>Study mode and load of a student’s course enrolment</a:t>
            </a:r>
          </a:p>
          <a:p>
            <a:pPr lvl="1"/>
            <a:r>
              <a:rPr lang="en-AU" dirty="0" smtClean="0"/>
              <a:t>Type or pay level of a staff member</a:t>
            </a:r>
          </a:p>
          <a:p>
            <a:pPr lvl="4"/>
            <a:endParaRPr lang="en-AU" dirty="0" smtClean="0"/>
          </a:p>
          <a:p>
            <a:pPr lvl="1"/>
            <a:r>
              <a:rPr lang="en-AU" dirty="0" smtClean="0"/>
              <a:t>Most scenarios involving a “type”, “mode”, “status”, etc, attribute that indicates there is a specific set of valid values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AU" dirty="0" smtClean="0">
                <a:latin typeface="Arial Narrow" pitchFamily="34" charset="0"/>
                <a:ea typeface="ＭＳ Ｐゴシック" pitchFamily="34" charset="-128"/>
              </a:rPr>
              <a:t>Review Discussion – Anomaly Recap</a:t>
            </a:r>
          </a:p>
        </p:txBody>
      </p:sp>
      <p:sp>
        <p:nvSpPr>
          <p:cNvPr id="4099" name="Rectangle 3"/>
          <p:cNvSpPr>
            <a:spLocks noGrp="1" noChangeArrowheads="1"/>
          </p:cNvSpPr>
          <p:nvPr>
            <p:ph idx="1"/>
          </p:nvPr>
        </p:nvSpPr>
        <p:spPr/>
        <p:txBody>
          <a:bodyPr/>
          <a:lstStyle/>
          <a:p>
            <a:pPr eaLnBrk="1" hangingPunct="1"/>
            <a:r>
              <a:rPr lang="en-AU" b="1" dirty="0" smtClean="0">
                <a:ea typeface="ＭＳ Ｐゴシック" pitchFamily="34" charset="-128"/>
              </a:rPr>
              <a:t>Insertion Anomaly:</a:t>
            </a:r>
          </a:p>
          <a:p>
            <a:pPr lvl="1" eaLnBrk="1" hangingPunct="1"/>
            <a:r>
              <a:rPr lang="en-US" sz="2400" dirty="0" smtClean="0"/>
              <a:t>To add a new row into a database/table requires duplication of data that already exists</a:t>
            </a:r>
            <a:endParaRPr lang="en-AU" b="1" dirty="0" smtClean="0">
              <a:ea typeface="ＭＳ Ｐゴシック" pitchFamily="34" charset="-128"/>
            </a:endParaRPr>
          </a:p>
          <a:p>
            <a:pPr eaLnBrk="1" hangingPunct="1"/>
            <a:endParaRPr lang="en-AU" dirty="0" smtClean="0">
              <a:ea typeface="ＭＳ Ｐゴシック" pitchFamily="34" charset="-128"/>
            </a:endParaRPr>
          </a:p>
          <a:p>
            <a:pPr eaLnBrk="1" hangingPunct="1"/>
            <a:r>
              <a:rPr lang="en-AU" b="1" dirty="0" smtClean="0">
                <a:ea typeface="ＭＳ Ｐゴシック" pitchFamily="34" charset="-128"/>
              </a:rPr>
              <a:t>Deletion Anomaly:</a:t>
            </a:r>
          </a:p>
          <a:p>
            <a:pPr lvl="1" eaLnBrk="1" hangingPunct="1"/>
            <a:r>
              <a:rPr lang="en-US" sz="2400" dirty="0" smtClean="0"/>
              <a:t>The deletion of a single piece of data results in a loss of valid data on the same row</a:t>
            </a:r>
          </a:p>
          <a:p>
            <a:pPr lvl="1" eaLnBrk="1" hangingPunct="1"/>
            <a:endParaRPr lang="en-AU" dirty="0" smtClean="0">
              <a:ea typeface="ＭＳ Ｐゴシック" pitchFamily="34" charset="-128"/>
            </a:endParaRPr>
          </a:p>
          <a:p>
            <a:pPr eaLnBrk="1" hangingPunct="1"/>
            <a:r>
              <a:rPr lang="en-AU" b="1" dirty="0" smtClean="0">
                <a:ea typeface="ＭＳ Ｐゴシック" pitchFamily="34" charset="-128"/>
              </a:rPr>
              <a:t>Update Anomaly:</a:t>
            </a:r>
          </a:p>
          <a:p>
            <a:pPr lvl="1" eaLnBrk="1" hangingPunct="1"/>
            <a:r>
              <a:rPr lang="en-AU" sz="2400" dirty="0" smtClean="0"/>
              <a:t>The same data is stored repeatedly in one table, hence any updates to the data requires multiple changes</a:t>
            </a:r>
            <a:endParaRPr lang="en-AU" dirty="0" smtClean="0">
              <a:ea typeface="ＭＳ Ｐゴシック" pitchFamily="34" charset="-128"/>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Entities for Lists of Values</a:t>
            </a:r>
            <a:endParaRPr lang="en-AU" dirty="0"/>
          </a:p>
        </p:txBody>
      </p:sp>
      <p:sp>
        <p:nvSpPr>
          <p:cNvPr id="3" name="Content Placeholder 2"/>
          <p:cNvSpPr>
            <a:spLocks noGrp="1"/>
          </p:cNvSpPr>
          <p:nvPr>
            <p:ph idx="1"/>
          </p:nvPr>
        </p:nvSpPr>
        <p:spPr>
          <a:xfrm>
            <a:off x="285750" y="1000125"/>
            <a:ext cx="8705850" cy="5643563"/>
          </a:xfrm>
        </p:spPr>
        <p:txBody>
          <a:bodyPr/>
          <a:lstStyle/>
          <a:p>
            <a:r>
              <a:rPr lang="en-AU" dirty="0" smtClean="0"/>
              <a:t>These entities may store additional data (e.g. salary and superannuation rate for pay levels), but </a:t>
            </a:r>
            <a:r>
              <a:rPr lang="en-AU" i="1" dirty="0" smtClean="0"/>
              <a:t>may simply store the names/values and associated ID numbers</a:t>
            </a:r>
          </a:p>
          <a:p>
            <a:endParaRPr lang="en-AU" i="1" dirty="0" smtClean="0"/>
          </a:p>
          <a:p>
            <a:endParaRPr lang="en-AU" i="1" dirty="0" smtClean="0"/>
          </a:p>
          <a:p>
            <a:endParaRPr lang="en-AU" i="1" dirty="0" smtClean="0"/>
          </a:p>
          <a:p>
            <a:endParaRPr lang="en-AU" i="1" dirty="0" smtClean="0"/>
          </a:p>
          <a:p>
            <a:r>
              <a:rPr lang="en-AU" dirty="0" smtClean="0"/>
              <a:t>Why do we do this?</a:t>
            </a:r>
          </a:p>
          <a:p>
            <a:pPr lvl="1"/>
            <a:r>
              <a:rPr lang="en-AU" dirty="0" smtClean="0"/>
              <a:t>If the value was simply stored as an attribute, it could be entered inconsistently (“FT”, “Full Time”, “Fulltime”, “Full-time”)</a:t>
            </a:r>
          </a:p>
          <a:p>
            <a:pPr lvl="1"/>
            <a:r>
              <a:rPr lang="en-AU" dirty="0" smtClean="0"/>
              <a:t>No need to store these values more than once – store them in their own tables/entities, then use their IDs in relationships</a:t>
            </a:r>
          </a:p>
          <a:p>
            <a:pPr lvl="1"/>
            <a:r>
              <a:rPr lang="en-AU" dirty="0" smtClean="0"/>
              <a:t>Updating a value (“Pay Level A” renamed to “Pay Level 1”...) involves updating only one row, compared to many rows</a:t>
            </a:r>
            <a:endParaRPr lang="en-AU" dirty="0"/>
          </a:p>
        </p:txBody>
      </p:sp>
      <p:cxnSp>
        <p:nvCxnSpPr>
          <p:cNvPr id="4" name="Straight Connector 3"/>
          <p:cNvCxnSpPr>
            <a:stCxn id="12" idx="1"/>
          </p:cNvCxnSpPr>
          <p:nvPr/>
        </p:nvCxnSpPr>
        <p:spPr bwMode="auto">
          <a:xfrm rot="10800000">
            <a:off x="6324600" y="3048000"/>
            <a:ext cx="1143000" cy="1588"/>
          </a:xfrm>
          <a:prstGeom prst="line">
            <a:avLst/>
          </a:prstGeom>
          <a:ln w="28575"/>
        </p:spPr>
        <p:style>
          <a:lnRef idx="1">
            <a:schemeClr val="dk1"/>
          </a:lnRef>
          <a:fillRef idx="0">
            <a:schemeClr val="dk1"/>
          </a:fillRef>
          <a:effectRef idx="0">
            <a:schemeClr val="dk1"/>
          </a:effectRef>
          <a:fontRef idx="minor">
            <a:schemeClr val="tx1"/>
          </a:fontRef>
        </p:style>
      </p:cxnSp>
      <p:grpSp>
        <p:nvGrpSpPr>
          <p:cNvPr id="5" name="Group 52"/>
          <p:cNvGrpSpPr>
            <a:grpSpLocks/>
          </p:cNvGrpSpPr>
          <p:nvPr/>
        </p:nvGrpSpPr>
        <p:grpSpPr bwMode="auto">
          <a:xfrm rot="10800000">
            <a:off x="7315200" y="2971800"/>
            <a:ext cx="152400" cy="152400"/>
            <a:chOff x="5867400" y="3810000"/>
            <a:chExt cx="152400" cy="152400"/>
          </a:xfrm>
        </p:grpSpPr>
        <p:cxnSp>
          <p:nvCxnSpPr>
            <p:cNvPr id="6" name="Straight Connector 5"/>
            <p:cNvCxnSpPr/>
            <p:nvPr/>
          </p:nvCxnSpPr>
          <p:spPr>
            <a:xfrm rot="10800000" flipV="1">
              <a:off x="5867400" y="3886200"/>
              <a:ext cx="152400" cy="76200"/>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 name="Straight Connector 6"/>
            <p:cNvCxnSpPr/>
            <p:nvPr/>
          </p:nvCxnSpPr>
          <p:spPr>
            <a:xfrm rot="10800000">
              <a:off x="5867400" y="3810000"/>
              <a:ext cx="152400" cy="76200"/>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grpSp>
      <p:cxnSp>
        <p:nvCxnSpPr>
          <p:cNvPr id="9" name="Straight Connector 8"/>
          <p:cNvCxnSpPr/>
          <p:nvPr/>
        </p:nvCxnSpPr>
        <p:spPr bwMode="auto">
          <a:xfrm rot="5400000">
            <a:off x="6401594" y="3047206"/>
            <a:ext cx="152400" cy="1588"/>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sp>
        <p:nvSpPr>
          <p:cNvPr id="10" name="Oval 9"/>
          <p:cNvSpPr/>
          <p:nvPr/>
        </p:nvSpPr>
        <p:spPr bwMode="auto">
          <a:xfrm>
            <a:off x="7162800" y="2971800"/>
            <a:ext cx="152400" cy="152400"/>
          </a:xfrm>
          <a:prstGeom prst="ellipse">
            <a:avLst/>
          </a:prstGeom>
        </p:spPr>
        <p:style>
          <a:lnRef idx="2">
            <a:schemeClr val="dk1"/>
          </a:lnRef>
          <a:fillRef idx="1">
            <a:schemeClr val="lt1"/>
          </a:fillRef>
          <a:effectRef idx="0">
            <a:schemeClr val="dk1"/>
          </a:effectRef>
          <a:fontRef idx="minor">
            <a:schemeClr val="dk1"/>
          </a:fontRef>
        </p:style>
        <p:txBody>
          <a:bodyPr anchor="ctr"/>
          <a:lstStyle/>
          <a:p>
            <a:endParaRPr lang="en-US" dirty="0">
              <a:solidFill>
                <a:srgbClr val="000000"/>
              </a:solidFill>
            </a:endParaRPr>
          </a:p>
        </p:txBody>
      </p:sp>
      <p:sp>
        <p:nvSpPr>
          <p:cNvPr id="12" name="Rounded Rectangle 11"/>
          <p:cNvSpPr/>
          <p:nvPr/>
        </p:nvSpPr>
        <p:spPr>
          <a:xfrm>
            <a:off x="7467600" y="2514600"/>
            <a:ext cx="1371600" cy="1066800"/>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anchor="ctr"/>
          <a:lstStyle/>
          <a:p>
            <a:pPr>
              <a:defRPr/>
            </a:pPr>
            <a:r>
              <a:rPr lang="en-AU" sz="1800" dirty="0" smtClean="0"/>
              <a:t>Staff</a:t>
            </a:r>
          </a:p>
          <a:p>
            <a:pPr>
              <a:defRPr/>
            </a:pPr>
            <a:endParaRPr lang="en-AU" sz="1100" dirty="0" smtClean="0"/>
          </a:p>
          <a:p>
            <a:pPr>
              <a:defRPr/>
            </a:pPr>
            <a:r>
              <a:rPr lang="en-AU" sz="1400" dirty="0" smtClean="0"/>
              <a:t>Name, </a:t>
            </a:r>
            <a:r>
              <a:rPr lang="en-AU" sz="1400" dirty="0" err="1" smtClean="0"/>
              <a:t>DoB</a:t>
            </a:r>
            <a:r>
              <a:rPr lang="en-AU" sz="1400" dirty="0" smtClean="0"/>
              <a:t>,</a:t>
            </a:r>
          </a:p>
          <a:p>
            <a:pPr>
              <a:defRPr/>
            </a:pPr>
            <a:r>
              <a:rPr lang="en-AU" sz="1400" i="1" dirty="0" err="1" smtClean="0"/>
              <a:t>PayLevelID</a:t>
            </a:r>
            <a:endParaRPr lang="en-AU" sz="1400" i="1" dirty="0"/>
          </a:p>
        </p:txBody>
      </p:sp>
      <p:sp>
        <p:nvSpPr>
          <p:cNvPr id="13" name="Rounded Rectangle 12"/>
          <p:cNvSpPr/>
          <p:nvPr/>
        </p:nvSpPr>
        <p:spPr>
          <a:xfrm>
            <a:off x="4953000" y="2438400"/>
            <a:ext cx="1371600" cy="1371600"/>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anchor="ctr"/>
          <a:lstStyle/>
          <a:p>
            <a:pPr>
              <a:defRPr/>
            </a:pPr>
            <a:r>
              <a:rPr lang="en-AU" sz="1800" dirty="0" err="1" smtClean="0"/>
              <a:t>PayLevel</a:t>
            </a:r>
            <a:endParaRPr lang="en-AU" sz="1800" dirty="0" smtClean="0"/>
          </a:p>
          <a:p>
            <a:pPr>
              <a:defRPr/>
            </a:pPr>
            <a:endParaRPr lang="en-AU" sz="1100" dirty="0" smtClean="0"/>
          </a:p>
          <a:p>
            <a:pPr>
              <a:defRPr/>
            </a:pPr>
            <a:r>
              <a:rPr lang="en-AU" sz="1400" b="1" u="sng" dirty="0" err="1" smtClean="0"/>
              <a:t>PayLevelID</a:t>
            </a:r>
            <a:r>
              <a:rPr lang="en-AU" sz="1400" b="1" u="sng" dirty="0" smtClean="0"/>
              <a:t>,</a:t>
            </a:r>
          </a:p>
          <a:p>
            <a:pPr>
              <a:defRPr/>
            </a:pPr>
            <a:r>
              <a:rPr lang="en-AU" sz="1400" dirty="0" err="1" smtClean="0"/>
              <a:t>LevelName</a:t>
            </a:r>
            <a:r>
              <a:rPr lang="en-AU" sz="1400" dirty="0" smtClean="0"/>
              <a:t>, Salary, </a:t>
            </a:r>
            <a:r>
              <a:rPr lang="en-AU" sz="1400" dirty="0" err="1" smtClean="0"/>
              <a:t>SuperRate</a:t>
            </a:r>
            <a:endParaRPr lang="en-AU" sz="1400" dirty="0"/>
          </a:p>
        </p:txBody>
      </p:sp>
      <p:cxnSp>
        <p:nvCxnSpPr>
          <p:cNvPr id="14" name="Straight Connector 13"/>
          <p:cNvCxnSpPr>
            <a:stCxn id="21" idx="1"/>
          </p:cNvCxnSpPr>
          <p:nvPr/>
        </p:nvCxnSpPr>
        <p:spPr bwMode="auto">
          <a:xfrm rot="10800000">
            <a:off x="1676400" y="3048000"/>
            <a:ext cx="1143000" cy="1588"/>
          </a:xfrm>
          <a:prstGeom prst="line">
            <a:avLst/>
          </a:prstGeom>
          <a:ln w="28575"/>
        </p:spPr>
        <p:style>
          <a:lnRef idx="1">
            <a:schemeClr val="dk1"/>
          </a:lnRef>
          <a:fillRef idx="0">
            <a:schemeClr val="dk1"/>
          </a:fillRef>
          <a:effectRef idx="0">
            <a:schemeClr val="dk1"/>
          </a:effectRef>
          <a:fontRef idx="minor">
            <a:schemeClr val="tx1"/>
          </a:fontRef>
        </p:style>
      </p:cxnSp>
      <p:grpSp>
        <p:nvGrpSpPr>
          <p:cNvPr id="15" name="Group 52"/>
          <p:cNvGrpSpPr>
            <a:grpSpLocks/>
          </p:cNvGrpSpPr>
          <p:nvPr/>
        </p:nvGrpSpPr>
        <p:grpSpPr bwMode="auto">
          <a:xfrm rot="10800000">
            <a:off x="2667000" y="2971800"/>
            <a:ext cx="152400" cy="152400"/>
            <a:chOff x="5867400" y="3810000"/>
            <a:chExt cx="152400" cy="152400"/>
          </a:xfrm>
        </p:grpSpPr>
        <p:cxnSp>
          <p:nvCxnSpPr>
            <p:cNvPr id="16" name="Straight Connector 15"/>
            <p:cNvCxnSpPr/>
            <p:nvPr/>
          </p:nvCxnSpPr>
          <p:spPr>
            <a:xfrm rot="10800000" flipV="1">
              <a:off x="5867400" y="3886200"/>
              <a:ext cx="152400" cy="76200"/>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cxnSp>
          <p:nvCxnSpPr>
            <p:cNvPr id="17" name="Straight Connector 16"/>
            <p:cNvCxnSpPr/>
            <p:nvPr/>
          </p:nvCxnSpPr>
          <p:spPr>
            <a:xfrm rot="10800000">
              <a:off x="5867400" y="3810000"/>
              <a:ext cx="152400" cy="76200"/>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grpSp>
      <p:cxnSp>
        <p:nvCxnSpPr>
          <p:cNvPr id="19" name="Straight Connector 18"/>
          <p:cNvCxnSpPr/>
          <p:nvPr/>
        </p:nvCxnSpPr>
        <p:spPr bwMode="auto">
          <a:xfrm rot="5400000">
            <a:off x="1753394" y="3047206"/>
            <a:ext cx="152400" cy="1588"/>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sp>
        <p:nvSpPr>
          <p:cNvPr id="20" name="Oval 19"/>
          <p:cNvSpPr/>
          <p:nvPr/>
        </p:nvSpPr>
        <p:spPr bwMode="auto">
          <a:xfrm>
            <a:off x="2514600" y="2971800"/>
            <a:ext cx="152400" cy="152400"/>
          </a:xfrm>
          <a:prstGeom prst="ellipse">
            <a:avLst/>
          </a:prstGeom>
        </p:spPr>
        <p:style>
          <a:lnRef idx="2">
            <a:schemeClr val="dk1"/>
          </a:lnRef>
          <a:fillRef idx="1">
            <a:schemeClr val="lt1"/>
          </a:fillRef>
          <a:effectRef idx="0">
            <a:schemeClr val="dk1"/>
          </a:effectRef>
          <a:fontRef idx="minor">
            <a:schemeClr val="dk1"/>
          </a:fontRef>
        </p:style>
        <p:txBody>
          <a:bodyPr anchor="ctr"/>
          <a:lstStyle/>
          <a:p>
            <a:endParaRPr lang="en-US" dirty="0">
              <a:solidFill>
                <a:srgbClr val="000000"/>
              </a:solidFill>
            </a:endParaRPr>
          </a:p>
        </p:txBody>
      </p:sp>
      <p:sp>
        <p:nvSpPr>
          <p:cNvPr id="21" name="Rounded Rectangle 20"/>
          <p:cNvSpPr/>
          <p:nvPr/>
        </p:nvSpPr>
        <p:spPr>
          <a:xfrm>
            <a:off x="2819400" y="2514600"/>
            <a:ext cx="1371600" cy="1066800"/>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anchor="ctr"/>
          <a:lstStyle/>
          <a:p>
            <a:pPr>
              <a:defRPr/>
            </a:pPr>
            <a:r>
              <a:rPr lang="en-AU" sz="1800" dirty="0" smtClean="0"/>
              <a:t>Student</a:t>
            </a:r>
          </a:p>
          <a:p>
            <a:pPr>
              <a:defRPr/>
            </a:pPr>
            <a:endParaRPr lang="en-AU" sz="1100" dirty="0" smtClean="0"/>
          </a:p>
          <a:p>
            <a:pPr>
              <a:defRPr/>
            </a:pPr>
            <a:r>
              <a:rPr lang="en-AU" sz="1400" dirty="0" smtClean="0"/>
              <a:t>Name, </a:t>
            </a:r>
            <a:r>
              <a:rPr lang="en-AU" sz="1400" dirty="0" err="1" smtClean="0"/>
              <a:t>DoB</a:t>
            </a:r>
            <a:r>
              <a:rPr lang="en-AU" sz="1400" dirty="0" smtClean="0"/>
              <a:t>,</a:t>
            </a:r>
          </a:p>
          <a:p>
            <a:pPr>
              <a:defRPr/>
            </a:pPr>
            <a:r>
              <a:rPr lang="en-AU" sz="1400" i="1" dirty="0" err="1" smtClean="0"/>
              <a:t>StudyModeID</a:t>
            </a:r>
            <a:endParaRPr lang="en-AU" sz="1400" i="1" dirty="0"/>
          </a:p>
        </p:txBody>
      </p:sp>
      <p:sp>
        <p:nvSpPr>
          <p:cNvPr id="22" name="Rounded Rectangle 21"/>
          <p:cNvSpPr/>
          <p:nvPr/>
        </p:nvSpPr>
        <p:spPr>
          <a:xfrm>
            <a:off x="304800" y="2438400"/>
            <a:ext cx="1371600" cy="1219200"/>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anchor="ctr"/>
          <a:lstStyle/>
          <a:p>
            <a:pPr>
              <a:defRPr/>
            </a:pPr>
            <a:r>
              <a:rPr lang="en-AU" sz="1800" dirty="0" err="1" smtClean="0"/>
              <a:t>StudyMode</a:t>
            </a:r>
            <a:endParaRPr lang="en-AU" sz="1800" dirty="0" smtClean="0"/>
          </a:p>
          <a:p>
            <a:pPr>
              <a:defRPr/>
            </a:pPr>
            <a:endParaRPr lang="en-AU" sz="1100" dirty="0" smtClean="0"/>
          </a:p>
          <a:p>
            <a:pPr>
              <a:defRPr/>
            </a:pPr>
            <a:r>
              <a:rPr lang="en-AU" sz="1400" b="1" u="sng" dirty="0" err="1" smtClean="0"/>
              <a:t>StudyModeID</a:t>
            </a:r>
            <a:r>
              <a:rPr lang="en-AU" sz="1400" b="1" u="sng" dirty="0" smtClean="0"/>
              <a:t>,</a:t>
            </a:r>
          </a:p>
          <a:p>
            <a:pPr>
              <a:defRPr/>
            </a:pPr>
            <a:r>
              <a:rPr lang="en-AU" sz="1400" dirty="0" err="1" smtClean="0"/>
              <a:t>ModeName</a:t>
            </a:r>
            <a:endParaRPr lang="en-AU"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20" grpId="0" animBg="1"/>
      <p:bldP spid="21" grpId="0" animBg="1"/>
      <p:bldP spid="2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lang="en-AU" dirty="0" smtClean="0">
                <a:latin typeface="Arial Narrow" pitchFamily="34" charset="0"/>
                <a:ea typeface="ＭＳ Ｐゴシック" pitchFamily="34" charset="-128"/>
              </a:rPr>
              <a:t>Creating ER models from problem statements</a:t>
            </a:r>
          </a:p>
        </p:txBody>
      </p:sp>
      <p:sp>
        <p:nvSpPr>
          <p:cNvPr id="38915" name="Content Placeholder 2"/>
          <p:cNvSpPr>
            <a:spLocks noGrp="1"/>
          </p:cNvSpPr>
          <p:nvPr>
            <p:ph idx="1"/>
          </p:nvPr>
        </p:nvSpPr>
        <p:spPr/>
        <p:txBody>
          <a:bodyPr/>
          <a:lstStyle/>
          <a:p>
            <a:pPr eaLnBrk="1" hangingPunct="1"/>
            <a:r>
              <a:rPr lang="en-US" dirty="0" smtClean="0">
                <a:ea typeface="ＭＳ Ｐゴシック" pitchFamily="34" charset="-128"/>
              </a:rPr>
              <a:t>A common task for programmer/analyst is to create an ER diagram from a </a:t>
            </a:r>
            <a:r>
              <a:rPr lang="en-US" i="1" dirty="0" smtClean="0">
                <a:ea typeface="ＭＳ Ｐゴシック" pitchFamily="34" charset="-128"/>
              </a:rPr>
              <a:t>problem statement </a:t>
            </a:r>
            <a:r>
              <a:rPr lang="en-US" dirty="0" smtClean="0">
                <a:ea typeface="ＭＳ Ｐゴシック" pitchFamily="34" charset="-128"/>
              </a:rPr>
              <a:t>provided by a client</a:t>
            </a:r>
          </a:p>
          <a:p>
            <a:pPr lvl="3" eaLnBrk="1" hangingPunct="1"/>
            <a:endParaRPr lang="en-US" dirty="0" smtClean="0">
              <a:ea typeface="ＭＳ Ｐゴシック" pitchFamily="34" charset="-128"/>
            </a:endParaRPr>
          </a:p>
          <a:p>
            <a:pPr eaLnBrk="1" hangingPunct="1"/>
            <a:r>
              <a:rPr lang="en-US" dirty="0" smtClean="0">
                <a:ea typeface="ＭＳ Ｐゴシック" pitchFamily="34" charset="-128"/>
              </a:rPr>
              <a:t>Initial ER models tend to need revision, but they provide a starting point for database design and implementation</a:t>
            </a:r>
          </a:p>
          <a:p>
            <a:pPr lvl="3" eaLnBrk="1" hangingPunct="1"/>
            <a:endParaRPr lang="en-US" dirty="0" smtClean="0">
              <a:ea typeface="ＭＳ Ｐゴシック" pitchFamily="34" charset="-128"/>
            </a:endParaRPr>
          </a:p>
          <a:p>
            <a:pPr eaLnBrk="1" hangingPunct="1"/>
            <a:r>
              <a:rPr lang="en-US" dirty="0" smtClean="0">
                <a:ea typeface="ＭＳ Ｐゴシック" pitchFamily="34" charset="-128"/>
              </a:rPr>
              <a:t>Problem statements may be…</a:t>
            </a:r>
          </a:p>
          <a:p>
            <a:pPr lvl="1" eaLnBrk="1" hangingPunct="1"/>
            <a:r>
              <a:rPr lang="en-US" dirty="0" smtClean="0">
                <a:ea typeface="ＭＳ Ｐゴシック" pitchFamily="34" charset="-128"/>
              </a:rPr>
              <a:t>Described in person by the client in a formal meeting</a:t>
            </a:r>
          </a:p>
          <a:p>
            <a:pPr lvl="1" eaLnBrk="1" hangingPunct="1"/>
            <a:r>
              <a:rPr lang="en-US" dirty="0" smtClean="0">
                <a:ea typeface="ＭＳ Ｐゴシック" pitchFamily="34" charset="-128"/>
              </a:rPr>
              <a:t>Presented in written form in a project scope/plan document</a:t>
            </a:r>
          </a:p>
          <a:p>
            <a:pPr lvl="1" eaLnBrk="1" hangingPunct="1"/>
            <a:r>
              <a:rPr lang="en-US" dirty="0" smtClean="0">
                <a:ea typeface="ＭＳ Ｐゴシック" pitchFamily="34" charset="-128"/>
              </a:rPr>
              <a:t>Described by several people in different areas</a:t>
            </a:r>
          </a:p>
          <a:p>
            <a:pPr lvl="1" eaLnBrk="1" hangingPunct="1"/>
            <a:r>
              <a:rPr lang="en-US" dirty="0" smtClean="0">
                <a:ea typeface="ＭＳ Ｐゴシック" pitchFamily="34" charset="-128"/>
              </a:rPr>
              <a:t>Picked up by a site visit</a:t>
            </a:r>
          </a:p>
          <a:p>
            <a:pPr lvl="1" eaLnBrk="1" hangingPunct="1"/>
            <a:r>
              <a:rPr lang="en-US" dirty="0" smtClean="0">
                <a:ea typeface="ＭＳ Ｐゴシック" pitchFamily="34" charset="-128"/>
              </a:rPr>
              <a:t>Picked up by a collection of forms, discussions, documents…</a:t>
            </a:r>
          </a:p>
          <a:p>
            <a:pPr lvl="1" eaLnBrk="1" hangingPunct="1"/>
            <a:r>
              <a:rPr lang="en-US" dirty="0" smtClean="0">
                <a:ea typeface="ＭＳ Ｐゴシック" pitchFamily="34" charset="-128"/>
              </a:rPr>
              <a:t>Helpfully drawn in A Way That Makes Sense To Me by the client on the back of a dirty napkin after a few beers…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91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91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91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91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891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891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891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AU" smtClean="0">
                <a:latin typeface="Arial Narrow" pitchFamily="34" charset="0"/>
                <a:ea typeface="ＭＳ Ｐゴシック" pitchFamily="34" charset="-128"/>
              </a:rPr>
              <a:t>Problem Statement Example</a:t>
            </a:r>
          </a:p>
        </p:txBody>
      </p:sp>
      <p:sp>
        <p:nvSpPr>
          <p:cNvPr id="39939" name="Text Box 3"/>
          <p:cNvSpPr txBox="1">
            <a:spLocks noChangeArrowheads="1"/>
          </p:cNvSpPr>
          <p:nvPr/>
        </p:nvSpPr>
        <p:spPr bwMode="auto">
          <a:xfrm>
            <a:off x="228600" y="990600"/>
            <a:ext cx="8686800" cy="5355312"/>
          </a:xfrm>
          <a:prstGeom prst="rect">
            <a:avLst/>
          </a:prstGeom>
          <a:noFill/>
          <a:ln w="9525">
            <a:noFill/>
            <a:miter lim="800000"/>
            <a:headEnd/>
            <a:tailEnd/>
          </a:ln>
        </p:spPr>
        <p:txBody>
          <a:bodyPr>
            <a:spAutoFit/>
          </a:bodyPr>
          <a:lstStyle/>
          <a:p>
            <a:pPr algn="l">
              <a:spcBef>
                <a:spcPct val="50000"/>
              </a:spcBef>
            </a:pPr>
            <a:r>
              <a:rPr lang="en-AU" dirty="0">
                <a:latin typeface="Tahoma" pitchFamily="34" charset="0"/>
                <a:cs typeface="Times New Roman" pitchFamily="18" charset="0"/>
              </a:rPr>
              <a:t>In a given housing unit at any one time, there may be a given number of tenants. Each of these tenants owns specific appliances, however it is possible for certain appliances to be jointly owned by two or more tenants.</a:t>
            </a:r>
          </a:p>
          <a:p>
            <a:pPr algn="l">
              <a:spcBef>
                <a:spcPct val="50000"/>
              </a:spcBef>
            </a:pPr>
            <a:endParaRPr lang="en-AU" sz="1600" dirty="0">
              <a:latin typeface="Tahoma" pitchFamily="34" charset="0"/>
              <a:cs typeface="Times New Roman" pitchFamily="18" charset="0"/>
            </a:endParaRPr>
          </a:p>
          <a:p>
            <a:pPr algn="l">
              <a:spcBef>
                <a:spcPct val="50000"/>
              </a:spcBef>
            </a:pPr>
            <a:r>
              <a:rPr lang="en-AU" dirty="0">
                <a:latin typeface="Tahoma" pitchFamily="34" charset="0"/>
                <a:cs typeface="Times New Roman" pitchFamily="18" charset="0"/>
              </a:rPr>
              <a:t>The strata company requires a database that will allow tenants to track which appliances they have ownership of, and </a:t>
            </a:r>
            <a:r>
              <a:rPr lang="en-AU" dirty="0" smtClean="0">
                <a:latin typeface="Tahoma" pitchFamily="34" charset="0"/>
                <a:cs typeface="Times New Roman" pitchFamily="18" charset="0"/>
              </a:rPr>
              <a:t>the value of the appliances, </a:t>
            </a:r>
            <a:r>
              <a:rPr lang="en-AU" dirty="0">
                <a:latin typeface="Tahoma" pitchFamily="34" charset="0"/>
                <a:cs typeface="Times New Roman" pitchFamily="18" charset="0"/>
              </a:rPr>
              <a:t>to allow the fair distribution of property when a unit is </a:t>
            </a:r>
            <a:r>
              <a:rPr lang="en-AU" dirty="0" smtClean="0">
                <a:latin typeface="Tahoma" pitchFamily="34" charset="0"/>
                <a:cs typeface="Times New Roman" pitchFamily="18" charset="0"/>
              </a:rPr>
              <a:t>vacated.</a:t>
            </a:r>
          </a:p>
          <a:p>
            <a:pPr algn="l">
              <a:spcBef>
                <a:spcPct val="50000"/>
              </a:spcBef>
            </a:pPr>
            <a:endParaRPr lang="en-AU" sz="1600" dirty="0" smtClean="0">
              <a:latin typeface="Tahoma" pitchFamily="34" charset="0"/>
              <a:cs typeface="Times New Roman" pitchFamily="18" charset="0"/>
            </a:endParaRPr>
          </a:p>
          <a:p>
            <a:pPr algn="l">
              <a:spcBef>
                <a:spcPct val="50000"/>
              </a:spcBef>
            </a:pPr>
            <a:r>
              <a:rPr lang="en-AU" dirty="0" smtClean="0">
                <a:latin typeface="Tahoma" pitchFamily="34" charset="0"/>
                <a:cs typeface="Times New Roman" pitchFamily="18" charset="0"/>
              </a:rPr>
              <a:t>At </a:t>
            </a:r>
            <a:r>
              <a:rPr lang="en-AU" dirty="0">
                <a:latin typeface="Tahoma" pitchFamily="34" charset="0"/>
                <a:cs typeface="Times New Roman" pitchFamily="18" charset="0"/>
              </a:rPr>
              <a:t>the moment, each tenant fills out a form with his or her driver’s license details along with the serial number, brand, description and cost of any appliance they own.</a:t>
            </a:r>
            <a:endParaRPr lang="en-AU" sz="2800" dirty="0">
              <a:latin typeface="Tahoma" pitchFamily="34"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AU" smtClean="0">
                <a:latin typeface="Arial Narrow" pitchFamily="34" charset="0"/>
                <a:ea typeface="ＭＳ Ｐゴシック" pitchFamily="34" charset="-128"/>
              </a:rPr>
              <a:t>Problem Statement Example</a:t>
            </a:r>
          </a:p>
        </p:txBody>
      </p:sp>
      <p:sp>
        <p:nvSpPr>
          <p:cNvPr id="44035" name="Rectangle 3"/>
          <p:cNvSpPr>
            <a:spLocks noGrp="1" noChangeArrowheads="1"/>
          </p:cNvSpPr>
          <p:nvPr>
            <p:ph idx="1"/>
          </p:nvPr>
        </p:nvSpPr>
        <p:spPr>
          <a:xfrm>
            <a:off x="228600" y="914400"/>
            <a:ext cx="8763000" cy="5791200"/>
          </a:xfrm>
        </p:spPr>
        <p:txBody>
          <a:bodyPr/>
          <a:lstStyle/>
          <a:p>
            <a:pPr marL="358775" indent="-358775" eaLnBrk="1" hangingPunct="1"/>
            <a:r>
              <a:rPr lang="en-AU" dirty="0" smtClean="0">
                <a:ea typeface="ＭＳ Ｐゴシック" pitchFamily="34" charset="-128"/>
              </a:rPr>
              <a:t>On the basis of the problem statement, create a logical ER diagram, and then convert it into a physical one</a:t>
            </a:r>
          </a:p>
          <a:p>
            <a:pPr marL="358775" indent="-358775" eaLnBrk="1" hangingPunct="1"/>
            <a:endParaRPr lang="en-AU" dirty="0" smtClean="0">
              <a:ea typeface="ＭＳ Ｐゴシック" pitchFamily="34" charset="-128"/>
            </a:endParaRPr>
          </a:p>
          <a:p>
            <a:pPr marL="358775" indent="-358775" eaLnBrk="1" hangingPunct="1"/>
            <a:r>
              <a:rPr lang="en-AU" dirty="0" smtClean="0">
                <a:ea typeface="ＭＳ Ｐゴシック" pitchFamily="34" charset="-128"/>
              </a:rPr>
              <a:t>For the sake of simplicity, we will assume the following:</a:t>
            </a:r>
          </a:p>
          <a:p>
            <a:pPr marL="804863" lvl="1" indent="-347663" eaLnBrk="1" hangingPunct="1"/>
            <a:r>
              <a:rPr lang="en-AU" dirty="0" smtClean="0">
                <a:ea typeface="ＭＳ Ｐゴシック" pitchFamily="34" charset="-128"/>
              </a:rPr>
              <a:t>A tenant will only ever live in one unit</a:t>
            </a:r>
          </a:p>
          <a:p>
            <a:pPr marL="804863" lvl="1" indent="-347663" eaLnBrk="1" hangingPunct="1"/>
            <a:r>
              <a:rPr lang="en-AU" dirty="0" smtClean="0">
                <a:ea typeface="ＭＳ Ｐゴシック" pitchFamily="34" charset="-128"/>
              </a:rPr>
              <a:t>Ownership of the unit is NOT important/relevant</a:t>
            </a:r>
          </a:p>
          <a:p>
            <a:pPr marL="804863" lvl="1" indent="-347663" eaLnBrk="1" hangingPunct="1"/>
            <a:r>
              <a:rPr lang="en-AU" dirty="0" smtClean="0">
                <a:ea typeface="ＭＳ Ｐゴシック" pitchFamily="34" charset="-128"/>
              </a:rPr>
              <a:t>Every tenant has a driver’s licence (as an identifying field)</a:t>
            </a:r>
          </a:p>
          <a:p>
            <a:pPr marL="804863" lvl="1" indent="-347663" eaLnBrk="1" hangingPunct="1"/>
            <a:endParaRPr lang="en-AU" dirty="0" smtClean="0">
              <a:ea typeface="ＭＳ Ｐゴシック" pitchFamily="34" charset="-128"/>
            </a:endParaRPr>
          </a:p>
          <a:p>
            <a:pPr marL="358775" indent="-358775" eaLnBrk="1" hangingPunct="1"/>
            <a:r>
              <a:rPr lang="en-AU" dirty="0" smtClean="0">
                <a:ea typeface="ＭＳ Ｐゴシック" pitchFamily="34" charset="-128"/>
              </a:rPr>
              <a:t>The steps we need to take are…</a:t>
            </a:r>
          </a:p>
          <a:p>
            <a:pPr marL="804863" lvl="1" indent="-347663" eaLnBrk="1" hangingPunct="1">
              <a:buFontTx/>
              <a:buAutoNum type="arabicParenR"/>
            </a:pPr>
            <a:r>
              <a:rPr lang="en-AU" dirty="0" smtClean="0">
                <a:ea typeface="ＭＳ Ｐゴシック" pitchFamily="34" charset="-128"/>
              </a:rPr>
              <a:t>Identify the entities and their attributes</a:t>
            </a:r>
          </a:p>
          <a:p>
            <a:pPr marL="804863" lvl="1" indent="-347663" eaLnBrk="1" hangingPunct="1">
              <a:buFontTx/>
              <a:buAutoNum type="arabicParenR"/>
            </a:pPr>
            <a:r>
              <a:rPr lang="en-AU" dirty="0" smtClean="0">
                <a:ea typeface="ＭＳ Ｐゴシック" pitchFamily="34" charset="-128"/>
              </a:rPr>
              <a:t>Identify relationships between entities</a:t>
            </a:r>
          </a:p>
          <a:p>
            <a:pPr marL="804863" lvl="1" indent="-347663" eaLnBrk="1" hangingPunct="1">
              <a:buFontTx/>
              <a:buAutoNum type="arabicParenR"/>
            </a:pPr>
            <a:r>
              <a:rPr lang="en-AU" dirty="0" smtClean="0">
                <a:ea typeface="ＭＳ Ｐゴシック" pitchFamily="34" charset="-128"/>
              </a:rPr>
              <a:t>Create the logical ER diagram</a:t>
            </a:r>
          </a:p>
          <a:p>
            <a:pPr marL="804863" lvl="1" indent="-347663" eaLnBrk="1" hangingPunct="1">
              <a:buFontTx/>
              <a:buAutoNum type="arabicParenR"/>
            </a:pPr>
            <a:r>
              <a:rPr lang="en-AU" dirty="0" smtClean="0">
                <a:ea typeface="ＭＳ Ｐゴシック" pitchFamily="34" charset="-128"/>
              </a:rPr>
              <a:t>Convert the logical model to a physical diagram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3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03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03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03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03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03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403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4035">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403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AU" smtClean="0">
                <a:latin typeface="Arial Narrow" pitchFamily="34" charset="0"/>
                <a:ea typeface="ＭＳ Ｐゴシック" pitchFamily="34" charset="-128"/>
              </a:rPr>
              <a:t>Problem Statement Example – Step 1</a:t>
            </a:r>
          </a:p>
        </p:txBody>
      </p:sp>
      <p:sp>
        <p:nvSpPr>
          <p:cNvPr id="41987" name="Text Box 3"/>
          <p:cNvSpPr txBox="1">
            <a:spLocks noChangeArrowheads="1"/>
          </p:cNvSpPr>
          <p:nvPr/>
        </p:nvSpPr>
        <p:spPr bwMode="auto">
          <a:xfrm>
            <a:off x="228600" y="990600"/>
            <a:ext cx="8686800" cy="5262979"/>
          </a:xfrm>
          <a:prstGeom prst="rect">
            <a:avLst/>
          </a:prstGeom>
          <a:noFill/>
          <a:ln w="9525">
            <a:noFill/>
            <a:miter lim="800000"/>
            <a:headEnd/>
            <a:tailEnd/>
          </a:ln>
        </p:spPr>
        <p:txBody>
          <a:bodyPr>
            <a:spAutoFit/>
          </a:bodyPr>
          <a:lstStyle/>
          <a:p>
            <a:pPr algn="l">
              <a:spcBef>
                <a:spcPct val="50000"/>
              </a:spcBef>
            </a:pPr>
            <a:r>
              <a:rPr lang="en-AU" dirty="0" smtClean="0">
                <a:latin typeface="Tahoma" pitchFamily="34" charset="0"/>
                <a:cs typeface="Times New Roman" pitchFamily="18" charset="0"/>
              </a:rPr>
              <a:t>In a given housing unit at any one time, there may be a given number of tenants. Each of these tenants owns specific appliances, however it is possible for certain appliances to be jointly owned by two or more tenants.</a:t>
            </a:r>
          </a:p>
          <a:p>
            <a:pPr algn="l">
              <a:spcBef>
                <a:spcPct val="50000"/>
              </a:spcBef>
            </a:pPr>
            <a:endParaRPr lang="en-AU" sz="1600" dirty="0" smtClean="0">
              <a:latin typeface="Tahoma" pitchFamily="34" charset="0"/>
              <a:cs typeface="Times New Roman" pitchFamily="18" charset="0"/>
            </a:endParaRPr>
          </a:p>
          <a:p>
            <a:pPr algn="l">
              <a:spcBef>
                <a:spcPct val="50000"/>
              </a:spcBef>
            </a:pPr>
            <a:r>
              <a:rPr lang="en-AU" dirty="0" smtClean="0">
                <a:latin typeface="Tahoma" pitchFamily="34" charset="0"/>
                <a:cs typeface="Times New Roman" pitchFamily="18" charset="0"/>
              </a:rPr>
              <a:t>The strata company requires a database that will allow tenants to track which appliances they have ownership of, and the value of the appliances, to allow the fair distribution of property when a unit is vacated.</a:t>
            </a:r>
          </a:p>
          <a:p>
            <a:pPr algn="l">
              <a:spcBef>
                <a:spcPct val="50000"/>
              </a:spcBef>
            </a:pPr>
            <a:endParaRPr lang="en-AU" sz="1600" dirty="0" smtClean="0">
              <a:latin typeface="Tahoma" pitchFamily="34" charset="0"/>
              <a:cs typeface="Times New Roman" pitchFamily="18" charset="0"/>
            </a:endParaRPr>
          </a:p>
          <a:p>
            <a:pPr algn="l">
              <a:spcBef>
                <a:spcPct val="50000"/>
              </a:spcBef>
            </a:pPr>
            <a:r>
              <a:rPr lang="en-AU" dirty="0" smtClean="0">
                <a:latin typeface="Tahoma" pitchFamily="34" charset="0"/>
                <a:cs typeface="Times New Roman" pitchFamily="18" charset="0"/>
              </a:rPr>
              <a:t>At the moment, each tenant fills out a form with his or her driver’s license details along with the serial number, brand, description and cost of any appliance they own.</a:t>
            </a:r>
            <a:endParaRPr lang="en-AU" sz="2800" dirty="0">
              <a:latin typeface="Tahoma"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AU" smtClean="0">
                <a:latin typeface="Arial Narrow" pitchFamily="34" charset="0"/>
                <a:ea typeface="ＭＳ Ｐゴシック" pitchFamily="34" charset="-128"/>
              </a:rPr>
              <a:t>Problem Statement Example – Step 1</a:t>
            </a:r>
          </a:p>
        </p:txBody>
      </p:sp>
      <p:sp>
        <p:nvSpPr>
          <p:cNvPr id="43011" name="Rectangle 3"/>
          <p:cNvSpPr>
            <a:spLocks noGrp="1" noChangeArrowheads="1"/>
          </p:cNvSpPr>
          <p:nvPr>
            <p:ph idx="1"/>
          </p:nvPr>
        </p:nvSpPr>
        <p:spPr>
          <a:xfrm>
            <a:off x="228600" y="914400"/>
            <a:ext cx="8763000" cy="5791200"/>
          </a:xfrm>
        </p:spPr>
        <p:txBody>
          <a:bodyPr/>
          <a:lstStyle/>
          <a:p>
            <a:pPr marL="358775" indent="-358775" eaLnBrk="1" hangingPunct="1"/>
            <a:r>
              <a:rPr lang="en-AU" smtClean="0">
                <a:ea typeface="ＭＳ Ｐゴシック" pitchFamily="34" charset="-128"/>
              </a:rPr>
              <a:t>Based on the problem description, what </a:t>
            </a:r>
            <a:r>
              <a:rPr lang="en-AU" i="1" smtClean="0">
                <a:ea typeface="ＭＳ Ｐゴシック" pitchFamily="34" charset="-128"/>
              </a:rPr>
              <a:t>entities</a:t>
            </a:r>
            <a:r>
              <a:rPr lang="en-AU" smtClean="0">
                <a:ea typeface="ＭＳ Ｐゴシック" pitchFamily="34" charset="-128"/>
              </a:rPr>
              <a:t> have we identified, and what are the </a:t>
            </a:r>
            <a:r>
              <a:rPr lang="en-AU" i="1" smtClean="0">
                <a:ea typeface="ＭＳ Ｐゴシック" pitchFamily="34" charset="-128"/>
              </a:rPr>
              <a:t>primary keys </a:t>
            </a:r>
            <a:r>
              <a:rPr lang="en-AU" smtClean="0">
                <a:ea typeface="ＭＳ Ｐゴシック" pitchFamily="34" charset="-128"/>
              </a:rPr>
              <a:t>and </a:t>
            </a:r>
            <a:r>
              <a:rPr lang="en-AU" i="1" smtClean="0">
                <a:ea typeface="ＭＳ Ｐゴシック" pitchFamily="34" charset="-128"/>
              </a:rPr>
              <a:t>other attributes</a:t>
            </a:r>
          </a:p>
          <a:p>
            <a:pPr marL="358775" indent="-358775" eaLnBrk="1" hangingPunct="1"/>
            <a:endParaRPr lang="en-AU" i="1" smtClean="0">
              <a:ea typeface="ＭＳ Ｐゴシック" pitchFamily="34" charset="-128"/>
            </a:endParaRPr>
          </a:p>
          <a:p>
            <a:pPr marL="758825" lvl="1" indent="-358775" eaLnBrk="1" hangingPunct="1"/>
            <a:r>
              <a:rPr lang="en-AU" b="1" smtClean="0">
                <a:ea typeface="ＭＳ Ｐゴシック" pitchFamily="34" charset="-128"/>
              </a:rPr>
              <a:t>Entity 1 </a:t>
            </a:r>
          </a:p>
          <a:p>
            <a:pPr marL="1158875" lvl="2" indent="-358775" eaLnBrk="1" hangingPunct="1"/>
            <a:r>
              <a:rPr lang="en-AU" smtClean="0">
                <a:ea typeface="ＭＳ Ｐゴシック" pitchFamily="34" charset="-128"/>
              </a:rPr>
              <a:t>(</a:t>
            </a:r>
            <a:r>
              <a:rPr lang="en-AU" u="sng" smtClean="0">
                <a:ea typeface="ＭＳ Ｐゴシック" pitchFamily="34" charset="-128"/>
              </a:rPr>
              <a:t>PK</a:t>
            </a:r>
            <a:r>
              <a:rPr lang="en-AU" smtClean="0">
                <a:ea typeface="ＭＳ Ｐゴシック" pitchFamily="34" charset="-128"/>
              </a:rPr>
              <a:t>, etc)</a:t>
            </a:r>
          </a:p>
          <a:p>
            <a:pPr marL="1158875" lvl="2" indent="-358775" eaLnBrk="1" hangingPunct="1"/>
            <a:endParaRPr lang="en-AU" smtClean="0">
              <a:ea typeface="ＭＳ Ｐゴシック" pitchFamily="34" charset="-128"/>
            </a:endParaRPr>
          </a:p>
          <a:p>
            <a:pPr marL="758825" lvl="1" indent="-358775" eaLnBrk="1" hangingPunct="1"/>
            <a:r>
              <a:rPr lang="en-AU" b="1" smtClean="0">
                <a:ea typeface="ＭＳ Ｐゴシック" pitchFamily="34" charset="-128"/>
              </a:rPr>
              <a:t>Entity 2 </a:t>
            </a:r>
          </a:p>
          <a:p>
            <a:pPr marL="1158875" lvl="2" indent="-358775" eaLnBrk="1" hangingPunct="1"/>
            <a:r>
              <a:rPr lang="en-AU" smtClean="0">
                <a:ea typeface="ＭＳ Ｐゴシック" pitchFamily="34" charset="-128"/>
              </a:rPr>
              <a:t>(</a:t>
            </a:r>
            <a:r>
              <a:rPr lang="en-AU" u="sng" smtClean="0">
                <a:ea typeface="ＭＳ Ｐゴシック" pitchFamily="34" charset="-128"/>
              </a:rPr>
              <a:t>PK</a:t>
            </a:r>
            <a:r>
              <a:rPr lang="en-AU" smtClean="0">
                <a:ea typeface="ＭＳ Ｐゴシック" pitchFamily="34" charset="-128"/>
              </a:rPr>
              <a:t>, etc)</a:t>
            </a:r>
          </a:p>
          <a:p>
            <a:pPr marL="1158875" lvl="2" indent="-358775" eaLnBrk="1" hangingPunct="1"/>
            <a:endParaRPr lang="en-AU" smtClean="0">
              <a:ea typeface="ＭＳ Ｐゴシック" pitchFamily="34" charset="-128"/>
            </a:endParaRPr>
          </a:p>
          <a:p>
            <a:pPr marL="758825" lvl="1" indent="-358775" eaLnBrk="1" hangingPunct="1"/>
            <a:r>
              <a:rPr lang="en-AU" b="1" smtClean="0">
                <a:ea typeface="ＭＳ Ｐゴシック" pitchFamily="34" charset="-128"/>
              </a:rPr>
              <a:t>Entity 3 </a:t>
            </a:r>
          </a:p>
          <a:p>
            <a:pPr marL="1158875" lvl="2" indent="-358775" eaLnBrk="1" hangingPunct="1"/>
            <a:r>
              <a:rPr lang="en-AU" smtClean="0">
                <a:ea typeface="ＭＳ Ｐゴシック" pitchFamily="34" charset="-128"/>
              </a:rPr>
              <a:t>(</a:t>
            </a:r>
            <a:r>
              <a:rPr lang="en-AU" u="sng" smtClean="0">
                <a:ea typeface="ＭＳ Ｐゴシック" pitchFamily="34" charset="-128"/>
              </a:rPr>
              <a:t>PK</a:t>
            </a:r>
            <a:r>
              <a:rPr lang="en-AU" smtClean="0">
                <a:ea typeface="ＭＳ Ｐゴシック" pitchFamily="34" charset="-128"/>
              </a:rPr>
              <a:t>, etc)</a:t>
            </a:r>
          </a:p>
          <a:p>
            <a:pPr marL="1158875" lvl="2" indent="-358775" eaLnBrk="1" hangingPunct="1"/>
            <a:endParaRPr lang="en-AU" smtClean="0">
              <a:ea typeface="ＭＳ Ｐゴシック" pitchFamily="34" charset="-128"/>
            </a:endParaRPr>
          </a:p>
          <a:p>
            <a:pPr marL="758825" lvl="1" indent="-358775" eaLnBrk="1" hangingPunct="1"/>
            <a:r>
              <a:rPr lang="en-AU" b="1" smtClean="0">
                <a:ea typeface="ＭＳ Ｐゴシック" pitchFamily="34" charset="-128"/>
              </a:rPr>
              <a:t>More?</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eaLnBrk="1" hangingPunct="1"/>
            <a:r>
              <a:rPr lang="en-AU" smtClean="0">
                <a:latin typeface="Arial Narrow" pitchFamily="34" charset="0"/>
                <a:ea typeface="ＭＳ Ｐゴシック" pitchFamily="34" charset="-128"/>
              </a:rPr>
              <a:t>Problem Statement Example – Step 2 (and Step 3)</a:t>
            </a:r>
          </a:p>
        </p:txBody>
      </p:sp>
      <p:sp>
        <p:nvSpPr>
          <p:cNvPr id="3" name="Rounded Rectangle 2"/>
          <p:cNvSpPr/>
          <p:nvPr/>
        </p:nvSpPr>
        <p:spPr>
          <a:xfrm>
            <a:off x="5486400" y="5715000"/>
            <a:ext cx="1524000" cy="914400"/>
          </a:xfrm>
          <a:prstGeom prst="roundRect">
            <a:avLst/>
          </a:prstGeom>
        </p:spPr>
        <p:style>
          <a:lnRef idx="2">
            <a:schemeClr val="accent2"/>
          </a:lnRef>
          <a:fillRef idx="1">
            <a:schemeClr val="lt1"/>
          </a:fillRef>
          <a:effectRef idx="0">
            <a:schemeClr val="accent2"/>
          </a:effectRef>
          <a:fontRef idx="minor">
            <a:schemeClr val="dk1"/>
          </a:fontRef>
        </p:style>
        <p:txBody>
          <a:bodyPr anchor="ctr"/>
          <a:lstStyle/>
          <a:p>
            <a:r>
              <a:rPr lang="en-AU" sz="2000">
                <a:solidFill>
                  <a:srgbClr val="000000"/>
                </a:solidFill>
              </a:rPr>
              <a:t>?</a:t>
            </a:r>
            <a:endParaRPr lang="en-AU" sz="1800">
              <a:solidFill>
                <a:srgbClr val="000000"/>
              </a:solidFill>
            </a:endParaRPr>
          </a:p>
        </p:txBody>
      </p:sp>
      <p:sp>
        <p:nvSpPr>
          <p:cNvPr id="4" name="Rounded Rectangle 3"/>
          <p:cNvSpPr/>
          <p:nvPr/>
        </p:nvSpPr>
        <p:spPr>
          <a:xfrm>
            <a:off x="3733800" y="5715000"/>
            <a:ext cx="1524000" cy="914400"/>
          </a:xfrm>
          <a:prstGeom prst="roundRect">
            <a:avLst/>
          </a:prstGeom>
        </p:spPr>
        <p:style>
          <a:lnRef idx="2">
            <a:schemeClr val="accent2"/>
          </a:lnRef>
          <a:fillRef idx="1">
            <a:schemeClr val="lt1"/>
          </a:fillRef>
          <a:effectRef idx="0">
            <a:schemeClr val="accent2"/>
          </a:effectRef>
          <a:fontRef idx="minor">
            <a:schemeClr val="dk1"/>
          </a:fontRef>
        </p:style>
        <p:txBody>
          <a:bodyPr anchor="ctr"/>
          <a:lstStyle/>
          <a:p>
            <a:r>
              <a:rPr lang="en-AU" sz="2000">
                <a:solidFill>
                  <a:srgbClr val="000000"/>
                </a:solidFill>
              </a:rPr>
              <a:t>?</a:t>
            </a:r>
            <a:endParaRPr lang="en-AU" sz="1800">
              <a:solidFill>
                <a:srgbClr val="000000"/>
              </a:solidFill>
            </a:endParaRPr>
          </a:p>
        </p:txBody>
      </p:sp>
      <p:sp>
        <p:nvSpPr>
          <p:cNvPr id="6" name="Rectangle 3"/>
          <p:cNvSpPr txBox="1">
            <a:spLocks noChangeArrowheads="1"/>
          </p:cNvSpPr>
          <p:nvPr/>
        </p:nvSpPr>
        <p:spPr>
          <a:xfrm>
            <a:off x="228600" y="914400"/>
            <a:ext cx="8763000" cy="1219200"/>
          </a:xfrm>
          <a:prstGeom prst="rect">
            <a:avLst/>
          </a:prstGeom>
        </p:spPr>
        <p:txBody>
          <a:bodyPr/>
          <a:lstStyle/>
          <a:p>
            <a:pPr marL="358775" indent="-358775" algn="l">
              <a:spcBef>
                <a:spcPct val="20000"/>
              </a:spcBef>
              <a:buClr>
                <a:srgbClr val="2D2D8A"/>
              </a:buClr>
              <a:buFontTx/>
              <a:buChar char="•"/>
            </a:pPr>
            <a:r>
              <a:rPr lang="en-AU" dirty="0">
                <a:ea typeface="ＭＳ Ｐゴシック" pitchFamily="34" charset="-128"/>
              </a:rPr>
              <a:t>Now that we’ve defined the entities, we need to identify the </a:t>
            </a:r>
            <a:r>
              <a:rPr lang="en-AU" dirty="0" smtClean="0">
                <a:ea typeface="ＭＳ Ｐゴシック" pitchFamily="34" charset="-128"/>
              </a:rPr>
              <a:t>relationships and put together our logical ER diagram</a:t>
            </a:r>
            <a:endParaRPr lang="en-AU" i="1" dirty="0">
              <a:ea typeface="ＭＳ Ｐゴシック" pitchFamily="34" charset="-128"/>
            </a:endParaRPr>
          </a:p>
        </p:txBody>
      </p:sp>
      <p:grpSp>
        <p:nvGrpSpPr>
          <p:cNvPr id="2" name="Group 16"/>
          <p:cNvGrpSpPr>
            <a:grpSpLocks/>
          </p:cNvGrpSpPr>
          <p:nvPr/>
        </p:nvGrpSpPr>
        <p:grpSpPr bwMode="auto">
          <a:xfrm rot="-5400000">
            <a:off x="7924800" y="5334000"/>
            <a:ext cx="304800" cy="1676400"/>
            <a:chOff x="7543800" y="3200400"/>
            <a:chExt cx="304800" cy="1676400"/>
          </a:xfrm>
        </p:grpSpPr>
        <p:cxnSp>
          <p:nvCxnSpPr>
            <p:cNvPr id="7" name="Straight Connector 6"/>
            <p:cNvCxnSpPr/>
            <p:nvPr/>
          </p:nvCxnSpPr>
          <p:spPr>
            <a:xfrm rot="5400000">
              <a:off x="6859588" y="4037012"/>
              <a:ext cx="1676400" cy="3175"/>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 name="Straight Connector 7"/>
            <p:cNvCxnSpPr/>
            <p:nvPr/>
          </p:nvCxnSpPr>
          <p:spPr>
            <a:xfrm rot="5400000" flipV="1">
              <a:off x="7684294" y="4712494"/>
              <a:ext cx="176212" cy="152400"/>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cxnSp>
          <p:nvCxnSpPr>
            <p:cNvPr id="9" name="Straight Connector 8"/>
            <p:cNvCxnSpPr/>
            <p:nvPr/>
          </p:nvCxnSpPr>
          <p:spPr>
            <a:xfrm rot="5400000">
              <a:off x="7531894" y="4712494"/>
              <a:ext cx="176212" cy="152400"/>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grpSp>
      <p:grpSp>
        <p:nvGrpSpPr>
          <p:cNvPr id="5" name="Group 15"/>
          <p:cNvGrpSpPr>
            <a:grpSpLocks/>
          </p:cNvGrpSpPr>
          <p:nvPr/>
        </p:nvGrpSpPr>
        <p:grpSpPr bwMode="auto">
          <a:xfrm rot="-5400000">
            <a:off x="7925594" y="5714206"/>
            <a:ext cx="304800" cy="1677988"/>
            <a:chOff x="6324600" y="3352800"/>
            <a:chExt cx="304800" cy="1677194"/>
          </a:xfrm>
        </p:grpSpPr>
        <p:cxnSp>
          <p:nvCxnSpPr>
            <p:cNvPr id="10" name="Straight Connector 9"/>
            <p:cNvCxnSpPr/>
            <p:nvPr/>
          </p:nvCxnSpPr>
          <p:spPr>
            <a:xfrm rot="5400000">
              <a:off x="5639196" y="4190603"/>
              <a:ext cx="1675607" cy="3175"/>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cxnSp>
          <p:nvCxnSpPr>
            <p:cNvPr id="11" name="Straight Connector 10"/>
            <p:cNvCxnSpPr/>
            <p:nvPr/>
          </p:nvCxnSpPr>
          <p:spPr>
            <a:xfrm rot="5400000" flipV="1">
              <a:off x="6465136" y="4864142"/>
              <a:ext cx="176129" cy="152400"/>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cxnSp>
          <p:nvCxnSpPr>
            <p:cNvPr id="12" name="Straight Connector 11"/>
            <p:cNvCxnSpPr/>
            <p:nvPr/>
          </p:nvCxnSpPr>
          <p:spPr>
            <a:xfrm rot="5400000">
              <a:off x="6312736" y="4864142"/>
              <a:ext cx="176129" cy="152400"/>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grpSp>
          <p:nvGrpSpPr>
            <p:cNvPr id="15" name="Group 14"/>
            <p:cNvGrpSpPr>
              <a:grpSpLocks/>
            </p:cNvGrpSpPr>
            <p:nvPr/>
          </p:nvGrpSpPr>
          <p:grpSpPr bwMode="auto">
            <a:xfrm rot="10800000">
              <a:off x="6324600" y="3352800"/>
              <a:ext cx="304800" cy="176463"/>
              <a:chOff x="6477000" y="5005136"/>
              <a:chExt cx="304800" cy="176463"/>
            </a:xfrm>
          </p:grpSpPr>
          <p:cxnSp>
            <p:nvCxnSpPr>
              <p:cNvPr id="13" name="Straight Connector 12"/>
              <p:cNvCxnSpPr/>
              <p:nvPr/>
            </p:nvCxnSpPr>
            <p:spPr>
              <a:xfrm rot="5400000" flipV="1">
                <a:off x="6617535" y="5017334"/>
                <a:ext cx="176129" cy="152400"/>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cxnSp>
            <p:nvCxnSpPr>
              <p:cNvPr id="14" name="Straight Connector 13"/>
              <p:cNvCxnSpPr/>
              <p:nvPr/>
            </p:nvCxnSpPr>
            <p:spPr>
              <a:xfrm rot="5400000">
                <a:off x="6465135" y="5017334"/>
                <a:ext cx="176129" cy="152400"/>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grpSp>
      </p:grpSp>
      <p:sp>
        <p:nvSpPr>
          <p:cNvPr id="19" name="Rounded Rectangle 18"/>
          <p:cNvSpPr/>
          <p:nvPr/>
        </p:nvSpPr>
        <p:spPr>
          <a:xfrm>
            <a:off x="1981200" y="5715000"/>
            <a:ext cx="1524000" cy="914400"/>
          </a:xfrm>
          <a:prstGeom prst="roundRect">
            <a:avLst/>
          </a:prstGeom>
        </p:spPr>
        <p:style>
          <a:lnRef idx="2">
            <a:schemeClr val="accent2"/>
          </a:lnRef>
          <a:fillRef idx="1">
            <a:schemeClr val="lt1"/>
          </a:fillRef>
          <a:effectRef idx="0">
            <a:schemeClr val="accent2"/>
          </a:effectRef>
          <a:fontRef idx="minor">
            <a:schemeClr val="dk1"/>
          </a:fontRef>
        </p:style>
        <p:txBody>
          <a:bodyPr anchor="ctr"/>
          <a:lstStyle/>
          <a:p>
            <a:r>
              <a:rPr lang="en-AU" sz="2000">
                <a:solidFill>
                  <a:srgbClr val="000000"/>
                </a:solidFill>
              </a:rPr>
              <a:t>?</a:t>
            </a:r>
            <a:endParaRPr lang="en-AU" sz="1800">
              <a:solidFill>
                <a:srgbClr val="000000"/>
              </a:solidFill>
            </a:endParaRPr>
          </a:p>
        </p:txBody>
      </p:sp>
      <p:sp>
        <p:nvSpPr>
          <p:cNvPr id="20" name="Rounded Rectangle 19"/>
          <p:cNvSpPr/>
          <p:nvPr/>
        </p:nvSpPr>
        <p:spPr>
          <a:xfrm>
            <a:off x="228600" y="5715000"/>
            <a:ext cx="1524000" cy="914400"/>
          </a:xfrm>
          <a:prstGeom prst="roundRect">
            <a:avLst/>
          </a:prstGeom>
        </p:spPr>
        <p:style>
          <a:lnRef idx="2">
            <a:schemeClr val="accent2"/>
          </a:lnRef>
          <a:fillRef idx="1">
            <a:schemeClr val="lt1"/>
          </a:fillRef>
          <a:effectRef idx="0">
            <a:schemeClr val="accent2"/>
          </a:effectRef>
          <a:fontRef idx="minor">
            <a:schemeClr val="dk1"/>
          </a:fontRef>
        </p:style>
        <p:txBody>
          <a:bodyPr anchor="ctr"/>
          <a:lstStyle/>
          <a:p>
            <a:r>
              <a:rPr lang="en-AU" sz="2000">
                <a:solidFill>
                  <a:srgbClr val="000000"/>
                </a:solidFill>
              </a:rPr>
              <a:t>?</a:t>
            </a:r>
            <a:endParaRPr lang="en-AU" sz="1800">
              <a:solidFill>
                <a:srgbClr val="000000"/>
              </a:solidFill>
            </a:endParaRPr>
          </a:p>
        </p:txBody>
      </p:sp>
      <p:cxnSp>
        <p:nvCxnSpPr>
          <p:cNvPr id="22" name="Straight Connector 21"/>
          <p:cNvCxnSpPr/>
          <p:nvPr/>
        </p:nvCxnSpPr>
        <p:spPr>
          <a:xfrm>
            <a:off x="7239000" y="5788025"/>
            <a:ext cx="1676400" cy="3175"/>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eaLnBrk="1" hangingPunct="1"/>
            <a:r>
              <a:rPr lang="en-AU" smtClean="0">
                <a:latin typeface="Arial Narrow" pitchFamily="34" charset="0"/>
                <a:ea typeface="ＭＳ Ｐゴシック" pitchFamily="34" charset="-128"/>
              </a:rPr>
              <a:t>Problem Statement Example – Step 4</a:t>
            </a:r>
          </a:p>
        </p:txBody>
      </p:sp>
      <p:sp>
        <p:nvSpPr>
          <p:cNvPr id="3" name="Rounded Rectangle 2"/>
          <p:cNvSpPr/>
          <p:nvPr/>
        </p:nvSpPr>
        <p:spPr>
          <a:xfrm>
            <a:off x="6248400" y="5410200"/>
            <a:ext cx="1524000" cy="914400"/>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anchor="ctr"/>
          <a:lstStyle/>
          <a:p>
            <a:r>
              <a:rPr lang="en-AU" sz="2000">
                <a:solidFill>
                  <a:srgbClr val="000000"/>
                </a:solidFill>
              </a:rPr>
              <a:t>Appliance</a:t>
            </a:r>
            <a:endParaRPr lang="en-AU" sz="1800">
              <a:solidFill>
                <a:srgbClr val="000000"/>
              </a:solidFill>
            </a:endParaRPr>
          </a:p>
        </p:txBody>
      </p:sp>
      <p:sp>
        <p:nvSpPr>
          <p:cNvPr id="4" name="Rounded Rectangle 3"/>
          <p:cNvSpPr/>
          <p:nvPr/>
        </p:nvSpPr>
        <p:spPr>
          <a:xfrm>
            <a:off x="6248400" y="3124200"/>
            <a:ext cx="1524000" cy="914400"/>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anchor="ctr"/>
          <a:lstStyle/>
          <a:p>
            <a:r>
              <a:rPr lang="en-AU" sz="2000">
                <a:solidFill>
                  <a:srgbClr val="000000"/>
                </a:solidFill>
              </a:rPr>
              <a:t>Appliance</a:t>
            </a:r>
          </a:p>
          <a:p>
            <a:r>
              <a:rPr lang="en-AU" sz="2000">
                <a:solidFill>
                  <a:srgbClr val="000000"/>
                </a:solidFill>
              </a:rPr>
              <a:t>Owner</a:t>
            </a:r>
            <a:endParaRPr lang="en-AU" sz="1800">
              <a:solidFill>
                <a:srgbClr val="000000"/>
              </a:solidFill>
            </a:endParaRPr>
          </a:p>
        </p:txBody>
      </p:sp>
      <p:sp>
        <p:nvSpPr>
          <p:cNvPr id="6" name="Rectangle 3"/>
          <p:cNvSpPr txBox="1">
            <a:spLocks noChangeArrowheads="1"/>
          </p:cNvSpPr>
          <p:nvPr/>
        </p:nvSpPr>
        <p:spPr>
          <a:xfrm>
            <a:off x="228600" y="914400"/>
            <a:ext cx="8610600" cy="1219200"/>
          </a:xfrm>
          <a:prstGeom prst="rect">
            <a:avLst/>
          </a:prstGeom>
        </p:spPr>
        <p:txBody>
          <a:bodyPr/>
          <a:lstStyle/>
          <a:p>
            <a:pPr marL="358775" indent="-358775" algn="l">
              <a:spcBef>
                <a:spcPct val="20000"/>
              </a:spcBef>
              <a:buClr>
                <a:srgbClr val="2D2D8A"/>
              </a:buClr>
              <a:buFontTx/>
              <a:buChar char="•"/>
            </a:pPr>
            <a:r>
              <a:rPr lang="en-AU" dirty="0">
                <a:ea typeface="ＭＳ Ｐゴシック" pitchFamily="34" charset="-128"/>
              </a:rPr>
              <a:t>Last step is to convert the logical ERD into a physical ERD</a:t>
            </a:r>
          </a:p>
          <a:p>
            <a:pPr marL="815975" lvl="1" indent="-358775" algn="l">
              <a:spcBef>
                <a:spcPct val="20000"/>
              </a:spcBef>
              <a:buClr>
                <a:schemeClr val="bg2"/>
              </a:buClr>
              <a:buFont typeface="Arial" charset="0"/>
              <a:buChar char="–"/>
            </a:pPr>
            <a:r>
              <a:rPr lang="en-AU" dirty="0" smtClean="0">
                <a:ea typeface="ＭＳ Ｐゴシック" pitchFamily="34" charset="-128"/>
              </a:rPr>
              <a:t>Round to sharp corners, and show all foreign keys</a:t>
            </a:r>
            <a:endParaRPr lang="en-AU" dirty="0">
              <a:ea typeface="ＭＳ Ｐゴシック" pitchFamily="34" charset="-128"/>
            </a:endParaRPr>
          </a:p>
          <a:p>
            <a:pPr marL="815975" lvl="1" indent="-358775" algn="l">
              <a:spcBef>
                <a:spcPct val="20000"/>
              </a:spcBef>
              <a:buClr>
                <a:schemeClr val="bg2"/>
              </a:buClr>
              <a:buFont typeface="Arial" charset="0"/>
              <a:buChar char="–"/>
            </a:pPr>
            <a:r>
              <a:rPr lang="en-AU" dirty="0" smtClean="0">
                <a:ea typeface="ＭＳ Ｐゴシック" pitchFamily="34" charset="-128"/>
                <a:cs typeface="Times New Roman" pitchFamily="18" charset="0"/>
              </a:rPr>
              <a:t>Resolve all M:M relationships</a:t>
            </a:r>
            <a:endParaRPr lang="en-AU" dirty="0">
              <a:ea typeface="ＭＳ Ｐゴシック" pitchFamily="34" charset="-128"/>
            </a:endParaRPr>
          </a:p>
        </p:txBody>
      </p:sp>
      <p:grpSp>
        <p:nvGrpSpPr>
          <p:cNvPr id="5" name="Group 16"/>
          <p:cNvGrpSpPr>
            <a:grpSpLocks/>
          </p:cNvGrpSpPr>
          <p:nvPr/>
        </p:nvGrpSpPr>
        <p:grpSpPr bwMode="auto">
          <a:xfrm rot="-5400000">
            <a:off x="2400300" y="2857500"/>
            <a:ext cx="304800" cy="1447800"/>
            <a:chOff x="7543800" y="3200400"/>
            <a:chExt cx="304800" cy="1676400"/>
          </a:xfrm>
        </p:grpSpPr>
        <p:cxnSp>
          <p:nvCxnSpPr>
            <p:cNvPr id="7" name="Straight Connector 6"/>
            <p:cNvCxnSpPr/>
            <p:nvPr/>
          </p:nvCxnSpPr>
          <p:spPr>
            <a:xfrm rot="5400000">
              <a:off x="6859588" y="4037013"/>
              <a:ext cx="1676400" cy="3175"/>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 name="Straight Connector 7"/>
            <p:cNvCxnSpPr/>
            <p:nvPr/>
          </p:nvCxnSpPr>
          <p:spPr>
            <a:xfrm rot="5400000" flipV="1">
              <a:off x="7684168" y="4712368"/>
              <a:ext cx="176463" cy="152400"/>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cxnSp>
          <p:nvCxnSpPr>
            <p:cNvPr id="9" name="Straight Connector 8"/>
            <p:cNvCxnSpPr/>
            <p:nvPr/>
          </p:nvCxnSpPr>
          <p:spPr>
            <a:xfrm rot="5400000">
              <a:off x="7531768" y="4712368"/>
              <a:ext cx="176463" cy="152400"/>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grpSp>
      <p:sp>
        <p:nvSpPr>
          <p:cNvPr id="19" name="Rounded Rectangle 18"/>
          <p:cNvSpPr/>
          <p:nvPr/>
        </p:nvSpPr>
        <p:spPr>
          <a:xfrm>
            <a:off x="3276600" y="3124200"/>
            <a:ext cx="1524000" cy="914400"/>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anchor="ctr"/>
          <a:lstStyle/>
          <a:p>
            <a:r>
              <a:rPr lang="en-AU" sz="2000">
                <a:solidFill>
                  <a:srgbClr val="000000"/>
                </a:solidFill>
              </a:rPr>
              <a:t>Tenant</a:t>
            </a:r>
            <a:endParaRPr lang="en-AU" sz="1800">
              <a:solidFill>
                <a:srgbClr val="000000"/>
              </a:solidFill>
            </a:endParaRPr>
          </a:p>
        </p:txBody>
      </p:sp>
      <p:sp>
        <p:nvSpPr>
          <p:cNvPr id="20" name="Rounded Rectangle 19"/>
          <p:cNvSpPr/>
          <p:nvPr/>
        </p:nvSpPr>
        <p:spPr>
          <a:xfrm>
            <a:off x="304800" y="3124200"/>
            <a:ext cx="1524000" cy="914400"/>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anchor="ctr"/>
          <a:lstStyle/>
          <a:p>
            <a:r>
              <a:rPr lang="en-AU" sz="2000">
                <a:solidFill>
                  <a:srgbClr val="000000"/>
                </a:solidFill>
              </a:rPr>
              <a:t>Unit</a:t>
            </a:r>
            <a:endParaRPr lang="en-AU" sz="1800">
              <a:solidFill>
                <a:srgbClr val="000000"/>
              </a:solidFill>
            </a:endParaRPr>
          </a:p>
        </p:txBody>
      </p:sp>
      <p:grpSp>
        <p:nvGrpSpPr>
          <p:cNvPr id="10" name="Group 16"/>
          <p:cNvGrpSpPr>
            <a:grpSpLocks/>
          </p:cNvGrpSpPr>
          <p:nvPr/>
        </p:nvGrpSpPr>
        <p:grpSpPr bwMode="auto">
          <a:xfrm rot="-5400000">
            <a:off x="5372100" y="2857500"/>
            <a:ext cx="304800" cy="1447800"/>
            <a:chOff x="7543800" y="3200400"/>
            <a:chExt cx="304800" cy="1676400"/>
          </a:xfrm>
        </p:grpSpPr>
        <p:cxnSp>
          <p:nvCxnSpPr>
            <p:cNvPr id="24" name="Straight Connector 23"/>
            <p:cNvCxnSpPr/>
            <p:nvPr/>
          </p:nvCxnSpPr>
          <p:spPr>
            <a:xfrm rot="5400000">
              <a:off x="6859588" y="4037012"/>
              <a:ext cx="1676400" cy="3175"/>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5" name="Straight Connector 24"/>
            <p:cNvCxnSpPr/>
            <p:nvPr/>
          </p:nvCxnSpPr>
          <p:spPr>
            <a:xfrm rot="5400000" flipV="1">
              <a:off x="7684168" y="4712368"/>
              <a:ext cx="176463" cy="152400"/>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6" name="Straight Connector 25"/>
            <p:cNvCxnSpPr/>
            <p:nvPr/>
          </p:nvCxnSpPr>
          <p:spPr>
            <a:xfrm rot="5400000">
              <a:off x="7531768" y="4712368"/>
              <a:ext cx="176463" cy="152400"/>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grpSp>
      <p:grpSp>
        <p:nvGrpSpPr>
          <p:cNvPr id="11" name="Group 16"/>
          <p:cNvGrpSpPr>
            <a:grpSpLocks/>
          </p:cNvGrpSpPr>
          <p:nvPr/>
        </p:nvGrpSpPr>
        <p:grpSpPr bwMode="auto">
          <a:xfrm rot="10800000">
            <a:off x="6858000" y="4038600"/>
            <a:ext cx="304800" cy="1371600"/>
            <a:chOff x="7543800" y="3200400"/>
            <a:chExt cx="304800" cy="1676400"/>
          </a:xfrm>
        </p:grpSpPr>
        <p:cxnSp>
          <p:nvCxnSpPr>
            <p:cNvPr id="28" name="Straight Connector 27"/>
            <p:cNvCxnSpPr/>
            <p:nvPr/>
          </p:nvCxnSpPr>
          <p:spPr>
            <a:xfrm rot="5400000">
              <a:off x="6859587" y="4037013"/>
              <a:ext cx="1676400" cy="3175"/>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9" name="Straight Connector 28"/>
            <p:cNvCxnSpPr/>
            <p:nvPr/>
          </p:nvCxnSpPr>
          <p:spPr>
            <a:xfrm rot="5400000" flipV="1">
              <a:off x="7684118" y="4714257"/>
              <a:ext cx="176565" cy="152400"/>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cxnSp>
          <p:nvCxnSpPr>
            <p:cNvPr id="30" name="Straight Connector 29"/>
            <p:cNvCxnSpPr/>
            <p:nvPr/>
          </p:nvCxnSpPr>
          <p:spPr>
            <a:xfrm rot="5400000">
              <a:off x="7531718" y="4714257"/>
              <a:ext cx="176565" cy="152400"/>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grpSp>
      <p:sp>
        <p:nvSpPr>
          <p:cNvPr id="31" name="Rectangle 30"/>
          <p:cNvSpPr>
            <a:spLocks noChangeArrowheads="1"/>
          </p:cNvSpPr>
          <p:nvPr/>
        </p:nvSpPr>
        <p:spPr bwMode="auto">
          <a:xfrm>
            <a:off x="304800" y="4038600"/>
            <a:ext cx="2247900" cy="646331"/>
          </a:xfrm>
          <a:prstGeom prst="rect">
            <a:avLst/>
          </a:prstGeom>
          <a:noFill/>
          <a:ln w="9525">
            <a:noFill/>
            <a:miter lim="800000"/>
            <a:headEnd/>
            <a:tailEnd/>
          </a:ln>
        </p:spPr>
        <p:txBody>
          <a:bodyPr wrap="square">
            <a:spAutoFit/>
          </a:bodyPr>
          <a:lstStyle/>
          <a:p>
            <a:pPr algn="l"/>
            <a:r>
              <a:rPr lang="en-AU" sz="1800" u="sng" dirty="0" err="1" smtClean="0">
                <a:ea typeface="ＭＳ Ｐゴシック" pitchFamily="34" charset="-128"/>
              </a:rPr>
              <a:t>UnitNum</a:t>
            </a:r>
            <a:r>
              <a:rPr lang="en-AU" sz="1800" dirty="0" smtClean="0">
                <a:ea typeface="ＭＳ Ｐゴシック" pitchFamily="34" charset="-128"/>
              </a:rPr>
              <a:t>, </a:t>
            </a:r>
            <a:r>
              <a:rPr lang="en-AU" sz="1800" dirty="0">
                <a:ea typeface="ＭＳ Ｐゴシック" pitchFamily="34" charset="-128"/>
              </a:rPr>
              <a:t>Address, Phone, Rent…</a:t>
            </a:r>
            <a:endParaRPr lang="en-AU" sz="1800" dirty="0"/>
          </a:p>
        </p:txBody>
      </p:sp>
      <p:sp>
        <p:nvSpPr>
          <p:cNvPr id="32" name="Rectangle 31"/>
          <p:cNvSpPr>
            <a:spLocks noChangeArrowheads="1"/>
          </p:cNvSpPr>
          <p:nvPr/>
        </p:nvSpPr>
        <p:spPr bwMode="auto">
          <a:xfrm>
            <a:off x="3276600" y="4038600"/>
            <a:ext cx="1905000" cy="923330"/>
          </a:xfrm>
          <a:prstGeom prst="rect">
            <a:avLst/>
          </a:prstGeom>
          <a:noFill/>
          <a:ln w="9525">
            <a:noFill/>
            <a:miter lim="800000"/>
            <a:headEnd/>
            <a:tailEnd/>
          </a:ln>
        </p:spPr>
        <p:txBody>
          <a:bodyPr>
            <a:spAutoFit/>
          </a:bodyPr>
          <a:lstStyle/>
          <a:p>
            <a:pPr algn="l"/>
            <a:r>
              <a:rPr lang="en-AU" sz="1800" u="sng" dirty="0" err="1" smtClean="0">
                <a:ea typeface="ＭＳ Ｐゴシック" pitchFamily="34" charset="-128"/>
              </a:rPr>
              <a:t>LicenceNum</a:t>
            </a:r>
            <a:r>
              <a:rPr lang="en-AU" sz="1800" dirty="0" smtClean="0">
                <a:ea typeface="ＭＳ Ｐゴシック" pitchFamily="34" charset="-128"/>
              </a:rPr>
              <a:t>, </a:t>
            </a:r>
            <a:r>
              <a:rPr lang="en-AU" sz="1800" i="1" dirty="0" err="1" smtClean="0">
                <a:ea typeface="ＭＳ Ｐゴシック" pitchFamily="34" charset="-128"/>
              </a:rPr>
              <a:t>UnitNum</a:t>
            </a:r>
            <a:r>
              <a:rPr lang="en-AU" sz="1800" dirty="0" smtClean="0">
                <a:ea typeface="ＭＳ Ｐゴシック" pitchFamily="34" charset="-128"/>
              </a:rPr>
              <a:t>, </a:t>
            </a:r>
            <a:r>
              <a:rPr lang="en-AU" sz="1800" dirty="0">
                <a:ea typeface="ＭＳ Ｐゴシック" pitchFamily="34" charset="-128"/>
              </a:rPr>
              <a:t>Name, Mobile…</a:t>
            </a:r>
            <a:endParaRPr lang="en-AU" sz="1800" dirty="0"/>
          </a:p>
        </p:txBody>
      </p:sp>
      <p:sp>
        <p:nvSpPr>
          <p:cNvPr id="33" name="Rectangle 32"/>
          <p:cNvSpPr>
            <a:spLocks noChangeArrowheads="1"/>
          </p:cNvSpPr>
          <p:nvPr/>
        </p:nvSpPr>
        <p:spPr bwMode="auto">
          <a:xfrm>
            <a:off x="6324600" y="2438400"/>
            <a:ext cx="1524000" cy="646331"/>
          </a:xfrm>
          <a:prstGeom prst="rect">
            <a:avLst/>
          </a:prstGeom>
          <a:noFill/>
          <a:ln w="9525">
            <a:noFill/>
            <a:miter lim="800000"/>
            <a:headEnd/>
            <a:tailEnd/>
          </a:ln>
        </p:spPr>
        <p:txBody>
          <a:bodyPr wrap="square">
            <a:spAutoFit/>
          </a:bodyPr>
          <a:lstStyle/>
          <a:p>
            <a:pPr algn="l"/>
            <a:r>
              <a:rPr lang="en-AU" sz="1800" i="1" u="sng" dirty="0" err="1" smtClean="0">
                <a:ea typeface="ＭＳ Ｐゴシック" pitchFamily="34" charset="-128"/>
              </a:rPr>
              <a:t>LicenceNum</a:t>
            </a:r>
            <a:r>
              <a:rPr lang="en-AU" sz="1800" dirty="0" smtClean="0">
                <a:ea typeface="ＭＳ Ｐゴシック" pitchFamily="34" charset="-128"/>
              </a:rPr>
              <a:t>, </a:t>
            </a:r>
            <a:r>
              <a:rPr lang="en-AU" sz="1800" i="1" u="sng" dirty="0" err="1" smtClean="0">
                <a:ea typeface="ＭＳ Ｐゴシック" pitchFamily="34" charset="-128"/>
              </a:rPr>
              <a:t>SerialNum</a:t>
            </a:r>
            <a:endParaRPr lang="en-AU" sz="1800" i="1" u="sng" dirty="0"/>
          </a:p>
        </p:txBody>
      </p:sp>
      <p:sp>
        <p:nvSpPr>
          <p:cNvPr id="34" name="Rectangle 33"/>
          <p:cNvSpPr>
            <a:spLocks noChangeArrowheads="1"/>
          </p:cNvSpPr>
          <p:nvPr/>
        </p:nvSpPr>
        <p:spPr bwMode="auto">
          <a:xfrm>
            <a:off x="3886200" y="5410200"/>
            <a:ext cx="2362200" cy="923330"/>
          </a:xfrm>
          <a:prstGeom prst="rect">
            <a:avLst/>
          </a:prstGeom>
          <a:noFill/>
          <a:ln w="9525">
            <a:noFill/>
            <a:miter lim="800000"/>
            <a:headEnd/>
            <a:tailEnd/>
          </a:ln>
        </p:spPr>
        <p:txBody>
          <a:bodyPr wrap="square">
            <a:spAutoFit/>
          </a:bodyPr>
          <a:lstStyle/>
          <a:p>
            <a:pPr algn="r"/>
            <a:r>
              <a:rPr lang="en-AU" sz="1800" u="sng" dirty="0" err="1" smtClean="0">
                <a:ea typeface="ＭＳ Ｐゴシック" pitchFamily="34" charset="-128"/>
              </a:rPr>
              <a:t>SerialNum</a:t>
            </a:r>
            <a:r>
              <a:rPr lang="en-AU" sz="1800" dirty="0" smtClean="0">
                <a:ea typeface="ＭＳ Ｐゴシック" pitchFamily="34" charset="-128"/>
              </a:rPr>
              <a:t>, </a:t>
            </a:r>
            <a:r>
              <a:rPr lang="en-AU" sz="1800" dirty="0">
                <a:ea typeface="ＭＳ Ｐゴシック" pitchFamily="34" charset="-128"/>
              </a:rPr>
              <a:t>Brand, Model, Cost, Description…</a:t>
            </a:r>
            <a:endParaRPr lang="en-AU" sz="1800" dirty="0"/>
          </a:p>
        </p:txBody>
      </p:sp>
      <p:cxnSp>
        <p:nvCxnSpPr>
          <p:cNvPr id="36" name="Straight Connector 35"/>
          <p:cNvCxnSpPr/>
          <p:nvPr/>
        </p:nvCxnSpPr>
        <p:spPr bwMode="auto">
          <a:xfrm rot="16200000" flipH="1">
            <a:off x="4876800" y="3581400"/>
            <a:ext cx="152401" cy="1"/>
          </a:xfrm>
          <a:prstGeom prst="line">
            <a:avLst/>
          </a:prstGeom>
          <a:ln w="28575"/>
        </p:spPr>
        <p:style>
          <a:lnRef idx="1">
            <a:schemeClr val="dk1"/>
          </a:lnRef>
          <a:fillRef idx="0">
            <a:schemeClr val="dk1"/>
          </a:fillRef>
          <a:effectRef idx="0">
            <a:schemeClr val="dk1"/>
          </a:effectRef>
          <a:fontRef idx="minor">
            <a:schemeClr val="tx1"/>
          </a:fontRef>
        </p:style>
      </p:cxnSp>
      <p:sp>
        <p:nvSpPr>
          <p:cNvPr id="40" name="Oval 39"/>
          <p:cNvSpPr/>
          <p:nvPr/>
        </p:nvSpPr>
        <p:spPr>
          <a:xfrm>
            <a:off x="5943600" y="3505200"/>
            <a:ext cx="152400" cy="152400"/>
          </a:xfrm>
          <a:prstGeom prst="ellipse">
            <a:avLst/>
          </a:prstGeom>
        </p:spPr>
        <p:style>
          <a:lnRef idx="2">
            <a:schemeClr val="dk1"/>
          </a:lnRef>
          <a:fillRef idx="1">
            <a:schemeClr val="lt1"/>
          </a:fillRef>
          <a:effectRef idx="0">
            <a:schemeClr val="dk1"/>
          </a:effectRef>
          <a:fontRef idx="minor">
            <a:schemeClr val="dk1"/>
          </a:fontRef>
        </p:style>
        <p:txBody>
          <a:bodyPr anchor="ctr"/>
          <a:lstStyle/>
          <a:p>
            <a:endParaRPr lang="en-US">
              <a:solidFill>
                <a:srgbClr val="000000"/>
              </a:solidFill>
            </a:endParaRPr>
          </a:p>
        </p:txBody>
      </p:sp>
      <p:cxnSp>
        <p:nvCxnSpPr>
          <p:cNvPr id="41" name="Straight Connector 40"/>
          <p:cNvCxnSpPr/>
          <p:nvPr/>
        </p:nvCxnSpPr>
        <p:spPr bwMode="auto">
          <a:xfrm rot="16200000" flipH="1">
            <a:off x="1905000" y="3581400"/>
            <a:ext cx="152401" cy="1"/>
          </a:xfrm>
          <a:prstGeom prst="line">
            <a:avLst/>
          </a:prstGeom>
          <a:ln w="28575"/>
        </p:spPr>
        <p:style>
          <a:lnRef idx="1">
            <a:schemeClr val="dk1"/>
          </a:lnRef>
          <a:fillRef idx="0">
            <a:schemeClr val="dk1"/>
          </a:fillRef>
          <a:effectRef idx="0">
            <a:schemeClr val="dk1"/>
          </a:effectRef>
          <a:fontRef idx="minor">
            <a:schemeClr val="tx1"/>
          </a:fontRef>
        </p:style>
      </p:cxnSp>
      <p:sp>
        <p:nvSpPr>
          <p:cNvPr id="43" name="Oval 42"/>
          <p:cNvSpPr/>
          <p:nvPr/>
        </p:nvSpPr>
        <p:spPr>
          <a:xfrm>
            <a:off x="2971800" y="3505200"/>
            <a:ext cx="152400" cy="152400"/>
          </a:xfrm>
          <a:prstGeom prst="ellipse">
            <a:avLst/>
          </a:prstGeom>
        </p:spPr>
        <p:style>
          <a:lnRef idx="2">
            <a:schemeClr val="dk1"/>
          </a:lnRef>
          <a:fillRef idx="1">
            <a:schemeClr val="lt1"/>
          </a:fillRef>
          <a:effectRef idx="0">
            <a:schemeClr val="dk1"/>
          </a:effectRef>
          <a:fontRef idx="minor">
            <a:schemeClr val="dk1"/>
          </a:fontRef>
        </p:style>
        <p:txBody>
          <a:bodyPr anchor="ctr"/>
          <a:lstStyle/>
          <a:p>
            <a:endParaRPr lang="en-US">
              <a:solidFill>
                <a:srgbClr val="000000"/>
              </a:solidFill>
            </a:endParaRPr>
          </a:p>
        </p:txBody>
      </p:sp>
      <p:cxnSp>
        <p:nvCxnSpPr>
          <p:cNvPr id="46" name="Straight Connector 45"/>
          <p:cNvCxnSpPr/>
          <p:nvPr/>
        </p:nvCxnSpPr>
        <p:spPr bwMode="auto">
          <a:xfrm rot="10800000" flipV="1">
            <a:off x="6934200" y="5257800"/>
            <a:ext cx="152399"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48" name="Straight Connector 47"/>
          <p:cNvCxnSpPr/>
          <p:nvPr/>
        </p:nvCxnSpPr>
        <p:spPr bwMode="auto">
          <a:xfrm rot="10800000" flipV="1">
            <a:off x="6934200" y="4267200"/>
            <a:ext cx="152399" cy="1"/>
          </a:xfrm>
          <a:prstGeom prst="line">
            <a:avLst/>
          </a:prstGeom>
          <a:ln w="28575"/>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9" grpId="0" animBg="1"/>
      <p:bldP spid="20" grpId="0" animBg="1"/>
      <p:bldP spid="31" grpId="0"/>
      <p:bldP spid="32" grpId="0"/>
      <p:bldP spid="33" grpId="0"/>
      <p:bldP spid="34" grpId="0"/>
      <p:bldP spid="40" grpId="0" animBg="1"/>
      <p:bldP spid="4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AU" dirty="0" smtClean="0">
                <a:latin typeface="Arial Narrow" pitchFamily="34" charset="0"/>
                <a:ea typeface="ＭＳ Ｐゴシック" pitchFamily="34" charset="-128"/>
              </a:rPr>
              <a:t>Creating ER models from Normalised Relations</a:t>
            </a:r>
          </a:p>
        </p:txBody>
      </p:sp>
      <p:sp>
        <p:nvSpPr>
          <p:cNvPr id="46083" name="Rectangle 3"/>
          <p:cNvSpPr>
            <a:spLocks noGrp="1" noChangeArrowheads="1"/>
          </p:cNvSpPr>
          <p:nvPr>
            <p:ph idx="1"/>
          </p:nvPr>
        </p:nvSpPr>
        <p:spPr>
          <a:xfrm>
            <a:off x="228600" y="838200"/>
            <a:ext cx="8686800" cy="5715000"/>
          </a:xfrm>
        </p:spPr>
        <p:txBody>
          <a:bodyPr/>
          <a:lstStyle/>
          <a:p>
            <a:pPr eaLnBrk="1" hangingPunct="1"/>
            <a:r>
              <a:rPr lang="en-AU" dirty="0" smtClean="0">
                <a:ea typeface="ＭＳ Ｐゴシック" pitchFamily="34" charset="-128"/>
                <a:cs typeface="Times New Roman" pitchFamily="18" charset="0"/>
              </a:rPr>
              <a:t>In previous weeks we applied the normalisation process to produce sets of well-structured relations.  For example:</a:t>
            </a:r>
          </a:p>
          <a:p>
            <a:pPr eaLnBrk="1" hangingPunct="1">
              <a:buFont typeface="Wingdings" pitchFamily="2" charset="2"/>
              <a:buNone/>
            </a:pPr>
            <a:r>
              <a:rPr lang="en-AU" sz="1400" dirty="0" smtClean="0">
                <a:ea typeface="ＭＳ Ｐゴシック" pitchFamily="34" charset="-128"/>
                <a:cs typeface="Times New Roman" pitchFamily="18" charset="0"/>
              </a:rPr>
              <a:t>		</a:t>
            </a:r>
          </a:p>
          <a:p>
            <a:pPr eaLnBrk="1" hangingPunct="1">
              <a:buFont typeface="Wingdings" pitchFamily="2" charset="2"/>
              <a:buNone/>
            </a:pPr>
            <a:r>
              <a:rPr lang="en-AU" sz="2200" dirty="0" smtClean="0">
                <a:ea typeface="ＭＳ Ｐゴシック" pitchFamily="34" charset="-128"/>
                <a:cs typeface="Times New Roman" pitchFamily="18" charset="0"/>
              </a:rPr>
              <a:t>    		</a:t>
            </a:r>
            <a:r>
              <a:rPr lang="en-AU" sz="2200" b="1" dirty="0" smtClean="0">
                <a:ea typeface="ＭＳ Ｐゴシック" pitchFamily="34" charset="-128"/>
                <a:cs typeface="Times New Roman" pitchFamily="18" charset="0"/>
              </a:rPr>
              <a:t> Student  (</a:t>
            </a:r>
            <a:r>
              <a:rPr lang="en-AU" sz="2200" u="sng" dirty="0" err="1" smtClean="0">
                <a:ea typeface="ＭＳ Ｐゴシック" pitchFamily="34" charset="-128"/>
                <a:cs typeface="Times New Roman" pitchFamily="18" charset="0"/>
              </a:rPr>
              <a:t>StudentNum</a:t>
            </a:r>
            <a:r>
              <a:rPr lang="en-AU" sz="2200" dirty="0" smtClean="0">
                <a:ea typeface="ＭＳ Ｐゴシック" pitchFamily="34" charset="-128"/>
                <a:cs typeface="Times New Roman" pitchFamily="18" charset="0"/>
              </a:rPr>
              <a:t>, Student Name</a:t>
            </a:r>
            <a:r>
              <a:rPr lang="en-AU" sz="2200" b="1" dirty="0" smtClean="0">
                <a:ea typeface="ＭＳ Ｐゴシック" pitchFamily="34" charset="-128"/>
                <a:cs typeface="Times New Roman" pitchFamily="18" charset="0"/>
              </a:rPr>
              <a:t>)</a:t>
            </a:r>
          </a:p>
          <a:p>
            <a:pPr eaLnBrk="1" hangingPunct="1">
              <a:buFont typeface="Wingdings" pitchFamily="2" charset="2"/>
              <a:buNone/>
            </a:pPr>
            <a:r>
              <a:rPr lang="en-AU" sz="2200" dirty="0" smtClean="0">
                <a:ea typeface="ＭＳ Ｐゴシック" pitchFamily="34" charset="-128"/>
                <a:cs typeface="Times New Roman" pitchFamily="18" charset="0"/>
              </a:rPr>
              <a:t>    		</a:t>
            </a:r>
            <a:r>
              <a:rPr lang="en-AU" sz="2200" b="1" dirty="0" smtClean="0">
                <a:ea typeface="ＭＳ Ｐゴシック" pitchFamily="34" charset="-128"/>
                <a:cs typeface="Times New Roman" pitchFamily="18" charset="0"/>
              </a:rPr>
              <a:t> Enrolment  (</a:t>
            </a:r>
            <a:r>
              <a:rPr lang="en-AU" sz="2200" i="1" u="sng" dirty="0" err="1" smtClean="0">
                <a:ea typeface="ＭＳ Ｐゴシック" pitchFamily="34" charset="-128"/>
                <a:cs typeface="Times New Roman" pitchFamily="18" charset="0"/>
              </a:rPr>
              <a:t>StudentNum</a:t>
            </a:r>
            <a:r>
              <a:rPr lang="en-AU" sz="2200" dirty="0" smtClean="0">
                <a:ea typeface="ＭＳ Ｐゴシック" pitchFamily="34" charset="-128"/>
                <a:cs typeface="Times New Roman" pitchFamily="18" charset="0"/>
              </a:rPr>
              <a:t>, </a:t>
            </a:r>
            <a:r>
              <a:rPr lang="en-AU" sz="2200" i="1" u="sng" dirty="0" smtClean="0">
                <a:ea typeface="ＭＳ Ｐゴシック" pitchFamily="34" charset="-128"/>
                <a:cs typeface="Times New Roman" pitchFamily="18" charset="0"/>
              </a:rPr>
              <a:t>Unit Code</a:t>
            </a:r>
            <a:r>
              <a:rPr lang="en-AU" sz="2200" b="1" dirty="0" smtClean="0">
                <a:ea typeface="ＭＳ Ｐゴシック" pitchFamily="34" charset="-128"/>
                <a:cs typeface="Times New Roman" pitchFamily="18" charset="0"/>
              </a:rPr>
              <a:t>)</a:t>
            </a:r>
          </a:p>
          <a:p>
            <a:pPr eaLnBrk="1" hangingPunct="1">
              <a:buFont typeface="Wingdings" pitchFamily="2" charset="2"/>
              <a:buNone/>
            </a:pPr>
            <a:r>
              <a:rPr lang="en-AU" sz="2200" dirty="0" smtClean="0">
                <a:ea typeface="ＭＳ Ｐゴシック" pitchFamily="34" charset="-128"/>
                <a:cs typeface="Times New Roman" pitchFamily="18" charset="0"/>
              </a:rPr>
              <a:t>    		</a:t>
            </a:r>
            <a:r>
              <a:rPr lang="en-AU" sz="2200" b="1" dirty="0" smtClean="0">
                <a:ea typeface="ＭＳ Ｐゴシック" pitchFamily="34" charset="-128"/>
                <a:cs typeface="Times New Roman" pitchFamily="18" charset="0"/>
              </a:rPr>
              <a:t> Unit  (</a:t>
            </a:r>
            <a:r>
              <a:rPr lang="en-AU" sz="2200" u="sng" dirty="0" smtClean="0">
                <a:ea typeface="ＭＳ Ｐゴシック" pitchFamily="34" charset="-128"/>
                <a:cs typeface="Times New Roman" pitchFamily="18" charset="0"/>
              </a:rPr>
              <a:t>Unit Code</a:t>
            </a:r>
            <a:r>
              <a:rPr lang="en-AU" sz="2200" dirty="0" smtClean="0">
                <a:ea typeface="ＭＳ Ｐゴシック" pitchFamily="34" charset="-128"/>
                <a:cs typeface="Times New Roman" pitchFamily="18" charset="0"/>
              </a:rPr>
              <a:t>, Unit Name</a:t>
            </a:r>
            <a:r>
              <a:rPr lang="en-AU" sz="2200" b="1" dirty="0" smtClean="0">
                <a:ea typeface="ＭＳ Ｐゴシック" pitchFamily="34" charset="-128"/>
                <a:cs typeface="Times New Roman" pitchFamily="18" charset="0"/>
              </a:rPr>
              <a:t>)</a:t>
            </a:r>
          </a:p>
          <a:p>
            <a:pPr eaLnBrk="1" hangingPunct="1">
              <a:buFontTx/>
              <a:buNone/>
            </a:pPr>
            <a:r>
              <a:rPr lang="en-AU" sz="1400" dirty="0" smtClean="0">
                <a:solidFill>
                  <a:srgbClr val="000000"/>
                </a:solidFill>
                <a:ea typeface="ＭＳ Ｐゴシック" pitchFamily="34" charset="-128"/>
                <a:cs typeface="Times New Roman" pitchFamily="18" charset="0"/>
              </a:rPr>
              <a:t>		</a:t>
            </a:r>
          </a:p>
          <a:p>
            <a:pPr eaLnBrk="1" hangingPunct="1"/>
            <a:r>
              <a:rPr lang="en-US" dirty="0" smtClean="0">
                <a:ea typeface="ＭＳ Ｐゴシック" pitchFamily="34" charset="-128"/>
                <a:cs typeface="Times New Roman" pitchFamily="18" charset="0"/>
              </a:rPr>
              <a:t>Converting normalisation results to an ER diagram is usually very straightforward and logical:</a:t>
            </a:r>
          </a:p>
          <a:p>
            <a:pPr lvl="1" eaLnBrk="1" hangingPunct="1"/>
            <a:r>
              <a:rPr lang="en-US" dirty="0" smtClean="0">
                <a:ea typeface="ＭＳ Ｐゴシック" pitchFamily="34" charset="-128"/>
                <a:cs typeface="Times New Roman" pitchFamily="18" charset="0"/>
              </a:rPr>
              <a:t>Each relation corresponds to an entity in the ER diagram (the name of the relation becomes the name of the entity, and all attributes are carried across)</a:t>
            </a:r>
          </a:p>
          <a:p>
            <a:pPr lvl="4" eaLnBrk="1" hangingPunct="1"/>
            <a:endParaRPr lang="en-US" dirty="0" smtClean="0">
              <a:ea typeface="ＭＳ Ｐゴシック" pitchFamily="34" charset="-128"/>
              <a:cs typeface="Times New Roman" pitchFamily="18" charset="0"/>
            </a:endParaRPr>
          </a:p>
          <a:p>
            <a:pPr lvl="1" eaLnBrk="1" hangingPunct="1"/>
            <a:r>
              <a:rPr lang="en-US" dirty="0" smtClean="0">
                <a:ea typeface="ＭＳ Ｐゴシック" pitchFamily="34" charset="-128"/>
                <a:cs typeface="Times New Roman" pitchFamily="18" charset="0"/>
              </a:rPr>
              <a:t>Each primary to foreign key link between relations corresponds to a 1:M (or 1:1) relationship in the ER diagram</a:t>
            </a:r>
            <a:endParaRPr lang="en-AU" sz="2600" b="1" dirty="0" smtClean="0">
              <a:ea typeface="ＭＳ Ｐゴシック" pitchFamily="34" charset="-128"/>
            </a:endParaRPr>
          </a:p>
          <a:p>
            <a:pPr eaLnBrk="1" hangingPunct="1">
              <a:buFont typeface="Wingdings" pitchFamily="2" charset="2"/>
              <a:buNone/>
            </a:pPr>
            <a:endParaRPr lang="en-AU" b="1" dirty="0" smtClean="0">
              <a:ea typeface="ＭＳ Ｐゴシック"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08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08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AU" dirty="0" smtClean="0">
                <a:latin typeface="Arial Narrow" pitchFamily="34" charset="0"/>
                <a:ea typeface="ＭＳ Ｐゴシック" pitchFamily="34" charset="-128"/>
              </a:rPr>
              <a:t>Creating ER models from normalised data sets</a:t>
            </a:r>
          </a:p>
        </p:txBody>
      </p:sp>
      <p:sp>
        <p:nvSpPr>
          <p:cNvPr id="47107" name="Rectangle 3"/>
          <p:cNvSpPr>
            <a:spLocks noGrp="1" noChangeArrowheads="1"/>
          </p:cNvSpPr>
          <p:nvPr>
            <p:ph idx="1"/>
          </p:nvPr>
        </p:nvSpPr>
        <p:spPr>
          <a:xfrm>
            <a:off x="228600" y="838200"/>
            <a:ext cx="8686800" cy="5715000"/>
          </a:xfrm>
        </p:spPr>
        <p:txBody>
          <a:bodyPr/>
          <a:lstStyle/>
          <a:p>
            <a:pPr eaLnBrk="1" hangingPunct="1"/>
            <a:r>
              <a:rPr lang="en-AU" dirty="0" smtClean="0">
                <a:ea typeface="ＭＳ Ｐゴシック" pitchFamily="34" charset="-128"/>
                <a:cs typeface="Times New Roman" pitchFamily="18" charset="0"/>
              </a:rPr>
              <a:t>Hence,</a:t>
            </a:r>
          </a:p>
          <a:p>
            <a:pPr lvl="0" eaLnBrk="1" hangingPunct="1">
              <a:buNone/>
            </a:pPr>
            <a:r>
              <a:rPr lang="en-AU" sz="2200" dirty="0" smtClean="0">
                <a:solidFill>
                  <a:srgbClr val="000000"/>
                </a:solidFill>
                <a:ea typeface="ＭＳ Ｐゴシック" pitchFamily="34" charset="-128"/>
                <a:cs typeface="Times New Roman" pitchFamily="18" charset="0"/>
              </a:rPr>
              <a:t> 		</a:t>
            </a:r>
            <a:r>
              <a:rPr lang="en-AU" sz="2200" b="1" dirty="0" smtClean="0">
                <a:solidFill>
                  <a:srgbClr val="000000"/>
                </a:solidFill>
                <a:ea typeface="ＭＳ Ｐゴシック" pitchFamily="34" charset="-128"/>
                <a:cs typeface="Times New Roman" pitchFamily="18" charset="0"/>
              </a:rPr>
              <a:t> Student  (</a:t>
            </a:r>
            <a:r>
              <a:rPr lang="en-AU" sz="2200" u="sng" dirty="0" err="1" smtClean="0">
                <a:solidFill>
                  <a:srgbClr val="000000"/>
                </a:solidFill>
                <a:ea typeface="ＭＳ Ｐゴシック" pitchFamily="34" charset="-128"/>
                <a:cs typeface="Times New Roman" pitchFamily="18" charset="0"/>
              </a:rPr>
              <a:t>StudentNum</a:t>
            </a:r>
            <a:r>
              <a:rPr lang="en-AU" sz="2200" dirty="0" smtClean="0">
                <a:solidFill>
                  <a:srgbClr val="000000"/>
                </a:solidFill>
                <a:ea typeface="ＭＳ Ｐゴシック" pitchFamily="34" charset="-128"/>
                <a:cs typeface="Times New Roman" pitchFamily="18" charset="0"/>
              </a:rPr>
              <a:t>, Student Name</a:t>
            </a:r>
            <a:r>
              <a:rPr lang="en-AU" sz="2200" b="1" dirty="0" smtClean="0">
                <a:solidFill>
                  <a:srgbClr val="000000"/>
                </a:solidFill>
                <a:ea typeface="ＭＳ Ｐゴシック" pitchFamily="34" charset="-128"/>
                <a:cs typeface="Times New Roman" pitchFamily="18" charset="0"/>
              </a:rPr>
              <a:t>)</a:t>
            </a:r>
          </a:p>
          <a:p>
            <a:pPr lvl="0" eaLnBrk="1" hangingPunct="1">
              <a:buNone/>
            </a:pPr>
            <a:r>
              <a:rPr lang="en-AU" sz="2200" dirty="0" smtClean="0">
                <a:solidFill>
                  <a:srgbClr val="000000"/>
                </a:solidFill>
                <a:ea typeface="ＭＳ Ｐゴシック" pitchFamily="34" charset="-128"/>
                <a:cs typeface="Times New Roman" pitchFamily="18" charset="0"/>
              </a:rPr>
              <a:t>    		</a:t>
            </a:r>
            <a:r>
              <a:rPr lang="en-AU" sz="2200" b="1" dirty="0" smtClean="0">
                <a:solidFill>
                  <a:srgbClr val="000000"/>
                </a:solidFill>
                <a:ea typeface="ＭＳ Ｐゴシック" pitchFamily="34" charset="-128"/>
                <a:cs typeface="Times New Roman" pitchFamily="18" charset="0"/>
              </a:rPr>
              <a:t> Enrolment  (</a:t>
            </a:r>
            <a:r>
              <a:rPr lang="en-AU" sz="2200" i="1" u="sng" dirty="0" err="1" smtClean="0">
                <a:solidFill>
                  <a:srgbClr val="000000"/>
                </a:solidFill>
                <a:ea typeface="ＭＳ Ｐゴシック" pitchFamily="34" charset="-128"/>
                <a:cs typeface="Times New Roman" pitchFamily="18" charset="0"/>
              </a:rPr>
              <a:t>StudentNum</a:t>
            </a:r>
            <a:r>
              <a:rPr lang="en-AU" sz="2200" dirty="0" smtClean="0">
                <a:solidFill>
                  <a:srgbClr val="000000"/>
                </a:solidFill>
                <a:ea typeface="ＭＳ Ｐゴシック" pitchFamily="34" charset="-128"/>
                <a:cs typeface="Times New Roman" pitchFamily="18" charset="0"/>
              </a:rPr>
              <a:t>, </a:t>
            </a:r>
            <a:r>
              <a:rPr lang="en-AU" sz="2200" i="1" u="sng" dirty="0" smtClean="0">
                <a:solidFill>
                  <a:srgbClr val="000000"/>
                </a:solidFill>
                <a:ea typeface="ＭＳ Ｐゴシック" pitchFamily="34" charset="-128"/>
                <a:cs typeface="Times New Roman" pitchFamily="18" charset="0"/>
              </a:rPr>
              <a:t>Unit Code</a:t>
            </a:r>
            <a:r>
              <a:rPr lang="en-AU" sz="2200" b="1" dirty="0" smtClean="0">
                <a:solidFill>
                  <a:srgbClr val="000000"/>
                </a:solidFill>
                <a:ea typeface="ＭＳ Ｐゴシック" pitchFamily="34" charset="-128"/>
                <a:cs typeface="Times New Roman" pitchFamily="18" charset="0"/>
              </a:rPr>
              <a:t>)</a:t>
            </a:r>
          </a:p>
          <a:p>
            <a:pPr lvl="0" eaLnBrk="1" hangingPunct="1">
              <a:buNone/>
            </a:pPr>
            <a:r>
              <a:rPr lang="en-AU" sz="2200" dirty="0" smtClean="0">
                <a:solidFill>
                  <a:srgbClr val="000000"/>
                </a:solidFill>
                <a:ea typeface="ＭＳ Ｐゴシック" pitchFamily="34" charset="-128"/>
                <a:cs typeface="Times New Roman" pitchFamily="18" charset="0"/>
              </a:rPr>
              <a:t>    		</a:t>
            </a:r>
            <a:r>
              <a:rPr lang="en-AU" sz="2200" b="1" dirty="0" smtClean="0">
                <a:solidFill>
                  <a:srgbClr val="000000"/>
                </a:solidFill>
                <a:ea typeface="ＭＳ Ｐゴシック" pitchFamily="34" charset="-128"/>
                <a:cs typeface="Times New Roman" pitchFamily="18" charset="0"/>
              </a:rPr>
              <a:t> Unit  (</a:t>
            </a:r>
            <a:r>
              <a:rPr lang="en-AU" sz="2200" u="sng" dirty="0" smtClean="0">
                <a:solidFill>
                  <a:srgbClr val="000000"/>
                </a:solidFill>
                <a:ea typeface="ＭＳ Ｐゴシック" pitchFamily="34" charset="-128"/>
                <a:cs typeface="Times New Roman" pitchFamily="18" charset="0"/>
              </a:rPr>
              <a:t>Unit Code</a:t>
            </a:r>
            <a:r>
              <a:rPr lang="en-AU" sz="2200" dirty="0" smtClean="0">
                <a:solidFill>
                  <a:srgbClr val="000000"/>
                </a:solidFill>
                <a:ea typeface="ＭＳ Ｐゴシック" pitchFamily="34" charset="-128"/>
                <a:cs typeface="Times New Roman" pitchFamily="18" charset="0"/>
              </a:rPr>
              <a:t>, Unit Name</a:t>
            </a:r>
            <a:r>
              <a:rPr lang="en-AU" sz="2200" b="1" dirty="0" smtClean="0">
                <a:solidFill>
                  <a:srgbClr val="000000"/>
                </a:solidFill>
                <a:ea typeface="ＭＳ Ｐゴシック" pitchFamily="34" charset="-128"/>
                <a:cs typeface="Times New Roman" pitchFamily="18" charset="0"/>
              </a:rPr>
              <a:t>)</a:t>
            </a:r>
            <a:r>
              <a:rPr lang="en-AU" sz="1400" dirty="0" smtClean="0">
                <a:solidFill>
                  <a:srgbClr val="000000"/>
                </a:solidFill>
                <a:ea typeface="ＭＳ Ｐゴシック" pitchFamily="34" charset="-128"/>
                <a:cs typeface="Times New Roman" pitchFamily="18" charset="0"/>
              </a:rPr>
              <a:t>		</a:t>
            </a:r>
          </a:p>
          <a:p>
            <a:pPr lvl="3" eaLnBrk="1" hangingPunct="1"/>
            <a:endParaRPr lang="en-AU" dirty="0" smtClean="0">
              <a:ea typeface="ＭＳ Ｐゴシック" pitchFamily="34" charset="-128"/>
              <a:cs typeface="Times New Roman" pitchFamily="18" charset="0"/>
            </a:endParaRPr>
          </a:p>
          <a:p>
            <a:pPr eaLnBrk="1" hangingPunct="1"/>
            <a:r>
              <a:rPr lang="en-AU" dirty="0" smtClean="0">
                <a:ea typeface="ＭＳ Ｐゴシック" pitchFamily="34" charset="-128"/>
                <a:cs typeface="Times New Roman" pitchFamily="18" charset="0"/>
              </a:rPr>
              <a:t>Becomes…</a:t>
            </a:r>
          </a:p>
          <a:p>
            <a:pPr eaLnBrk="1" hangingPunct="1"/>
            <a:endParaRPr lang="en-AU" b="1" dirty="0" smtClean="0">
              <a:ea typeface="ＭＳ Ｐゴシック" pitchFamily="34" charset="-128"/>
              <a:cs typeface="Times New Roman" pitchFamily="18" charset="0"/>
            </a:endParaRPr>
          </a:p>
          <a:p>
            <a:pPr eaLnBrk="1" hangingPunct="1"/>
            <a:endParaRPr lang="en-AU" b="1" dirty="0" smtClean="0">
              <a:ea typeface="ＭＳ Ｐゴシック" pitchFamily="34" charset="-128"/>
              <a:cs typeface="Times New Roman" pitchFamily="18" charset="0"/>
            </a:endParaRPr>
          </a:p>
          <a:p>
            <a:pPr eaLnBrk="1" hangingPunct="1"/>
            <a:endParaRPr lang="en-AU" b="1" dirty="0" smtClean="0">
              <a:ea typeface="ＭＳ Ｐゴシック" pitchFamily="34" charset="-128"/>
              <a:cs typeface="Times New Roman" pitchFamily="18" charset="0"/>
            </a:endParaRPr>
          </a:p>
          <a:p>
            <a:pPr eaLnBrk="1" hangingPunct="1"/>
            <a:endParaRPr lang="en-AU" b="1" dirty="0" smtClean="0">
              <a:ea typeface="ＭＳ Ｐゴシック" pitchFamily="34" charset="-128"/>
              <a:cs typeface="Times New Roman" pitchFamily="18" charset="0"/>
            </a:endParaRPr>
          </a:p>
          <a:p>
            <a:pPr eaLnBrk="1" hangingPunct="1"/>
            <a:endParaRPr lang="en-AU" b="1" dirty="0" smtClean="0">
              <a:ea typeface="ＭＳ Ｐゴシック" pitchFamily="34" charset="-128"/>
              <a:cs typeface="Times New Roman" pitchFamily="18" charset="0"/>
            </a:endParaRPr>
          </a:p>
          <a:p>
            <a:pPr eaLnBrk="1" hangingPunct="1"/>
            <a:r>
              <a:rPr lang="en-AU" b="1" dirty="0" smtClean="0">
                <a:ea typeface="ＭＳ Ｐゴシック" pitchFamily="34" charset="-128"/>
                <a:cs typeface="Times New Roman" pitchFamily="18" charset="0"/>
              </a:rPr>
              <a:t>Note:  </a:t>
            </a:r>
            <a:r>
              <a:rPr lang="en-AU" dirty="0" smtClean="0">
                <a:ea typeface="ＭＳ Ｐゴシック" pitchFamily="34" charset="-128"/>
                <a:cs typeface="Times New Roman" pitchFamily="18" charset="0"/>
              </a:rPr>
              <a:t>The ERD produced from normalised data sets is </a:t>
            </a:r>
            <a:r>
              <a:rPr lang="en-AU" i="1" dirty="0" smtClean="0">
                <a:ea typeface="ＭＳ Ｐゴシック" pitchFamily="34" charset="-128"/>
                <a:cs typeface="Times New Roman" pitchFamily="18" charset="0"/>
              </a:rPr>
              <a:t>physical</a:t>
            </a:r>
            <a:r>
              <a:rPr lang="en-AU" dirty="0" smtClean="0">
                <a:ea typeface="ＭＳ Ｐゴシック" pitchFamily="34" charset="-128"/>
                <a:cs typeface="Times New Roman" pitchFamily="18" charset="0"/>
              </a:rPr>
              <a:t>, due to the inclusion of the foreign keys</a:t>
            </a:r>
            <a:endParaRPr lang="en-AU" b="1" dirty="0" smtClean="0">
              <a:ea typeface="ＭＳ Ｐゴシック" pitchFamily="34" charset="-128"/>
            </a:endParaRPr>
          </a:p>
          <a:p>
            <a:pPr eaLnBrk="1" hangingPunct="1">
              <a:buFont typeface="Wingdings" pitchFamily="2" charset="2"/>
              <a:buNone/>
            </a:pPr>
            <a:endParaRPr lang="en-AU" b="1" dirty="0" smtClean="0">
              <a:ea typeface="ＭＳ Ｐゴシック" pitchFamily="34" charset="-128"/>
            </a:endParaRPr>
          </a:p>
        </p:txBody>
      </p:sp>
      <p:grpSp>
        <p:nvGrpSpPr>
          <p:cNvPr id="2" name="Group 16"/>
          <p:cNvGrpSpPr>
            <a:grpSpLocks/>
          </p:cNvGrpSpPr>
          <p:nvPr/>
        </p:nvGrpSpPr>
        <p:grpSpPr bwMode="auto">
          <a:xfrm rot="-5400000">
            <a:off x="2933700" y="3162300"/>
            <a:ext cx="304800" cy="1447800"/>
            <a:chOff x="7543800" y="3200400"/>
            <a:chExt cx="304800" cy="1676400"/>
          </a:xfrm>
        </p:grpSpPr>
        <p:cxnSp>
          <p:nvCxnSpPr>
            <p:cNvPr id="8" name="Straight Connector 7"/>
            <p:cNvCxnSpPr/>
            <p:nvPr/>
          </p:nvCxnSpPr>
          <p:spPr>
            <a:xfrm rot="5400000">
              <a:off x="6859588" y="4037013"/>
              <a:ext cx="1676400" cy="3175"/>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cxnSp>
          <p:nvCxnSpPr>
            <p:cNvPr id="9" name="Straight Connector 8"/>
            <p:cNvCxnSpPr/>
            <p:nvPr/>
          </p:nvCxnSpPr>
          <p:spPr>
            <a:xfrm rot="5400000" flipV="1">
              <a:off x="7684168" y="4712368"/>
              <a:ext cx="176463" cy="152400"/>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cxnSp>
          <p:nvCxnSpPr>
            <p:cNvPr id="10" name="Straight Connector 9"/>
            <p:cNvCxnSpPr/>
            <p:nvPr/>
          </p:nvCxnSpPr>
          <p:spPr>
            <a:xfrm rot="5400000">
              <a:off x="7531768" y="4712368"/>
              <a:ext cx="176463" cy="152400"/>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grpSp>
      <p:grpSp>
        <p:nvGrpSpPr>
          <p:cNvPr id="3" name="Group 16"/>
          <p:cNvGrpSpPr>
            <a:grpSpLocks/>
          </p:cNvGrpSpPr>
          <p:nvPr/>
        </p:nvGrpSpPr>
        <p:grpSpPr bwMode="auto">
          <a:xfrm rot="5400000">
            <a:off x="5905500" y="3162300"/>
            <a:ext cx="304800" cy="1447800"/>
            <a:chOff x="7543800" y="3200400"/>
            <a:chExt cx="304800" cy="1676400"/>
          </a:xfrm>
        </p:grpSpPr>
        <p:cxnSp>
          <p:nvCxnSpPr>
            <p:cNvPr id="12" name="Straight Connector 11"/>
            <p:cNvCxnSpPr/>
            <p:nvPr/>
          </p:nvCxnSpPr>
          <p:spPr>
            <a:xfrm rot="5400000">
              <a:off x="6859588" y="4037013"/>
              <a:ext cx="1676400" cy="3175"/>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cxnSp>
          <p:nvCxnSpPr>
            <p:cNvPr id="13" name="Straight Connector 12"/>
            <p:cNvCxnSpPr/>
            <p:nvPr/>
          </p:nvCxnSpPr>
          <p:spPr>
            <a:xfrm rot="5400000" flipV="1">
              <a:off x="7684168" y="4712368"/>
              <a:ext cx="176463" cy="152400"/>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cxnSp>
          <p:nvCxnSpPr>
            <p:cNvPr id="14" name="Straight Connector 13"/>
            <p:cNvCxnSpPr/>
            <p:nvPr/>
          </p:nvCxnSpPr>
          <p:spPr>
            <a:xfrm rot="5400000">
              <a:off x="7531768" y="4712368"/>
              <a:ext cx="176463" cy="152400"/>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grpSp>
      <p:sp>
        <p:nvSpPr>
          <p:cNvPr id="15" name="Rectangle 14"/>
          <p:cNvSpPr>
            <a:spLocks noChangeArrowheads="1"/>
          </p:cNvSpPr>
          <p:nvPr/>
        </p:nvSpPr>
        <p:spPr bwMode="auto">
          <a:xfrm>
            <a:off x="838200" y="4343400"/>
            <a:ext cx="1905000" cy="646113"/>
          </a:xfrm>
          <a:prstGeom prst="rect">
            <a:avLst/>
          </a:prstGeom>
          <a:noFill/>
          <a:ln w="9525">
            <a:noFill/>
            <a:miter lim="800000"/>
            <a:headEnd/>
            <a:tailEnd/>
          </a:ln>
        </p:spPr>
        <p:txBody>
          <a:bodyPr>
            <a:spAutoFit/>
          </a:bodyPr>
          <a:lstStyle/>
          <a:p>
            <a:pPr algn="l"/>
            <a:r>
              <a:rPr lang="en-AU" sz="1800" u="sng" dirty="0" err="1" smtClean="0">
                <a:ea typeface="ＭＳ Ｐゴシック" pitchFamily="34" charset="-128"/>
              </a:rPr>
              <a:t>StudentNum</a:t>
            </a:r>
            <a:r>
              <a:rPr lang="en-AU" sz="1800" dirty="0" smtClean="0">
                <a:ea typeface="ＭＳ Ｐゴシック" pitchFamily="34" charset="-128"/>
              </a:rPr>
              <a:t>, </a:t>
            </a:r>
            <a:r>
              <a:rPr lang="en-AU" sz="1800" dirty="0" err="1">
                <a:ea typeface="ＭＳ Ｐゴシック" pitchFamily="34" charset="-128"/>
              </a:rPr>
              <a:t>StudentName</a:t>
            </a:r>
            <a:endParaRPr lang="en-AU" sz="1800" dirty="0"/>
          </a:p>
        </p:txBody>
      </p:sp>
      <p:sp>
        <p:nvSpPr>
          <p:cNvPr id="16" name="Rectangle 15"/>
          <p:cNvSpPr>
            <a:spLocks noChangeArrowheads="1"/>
          </p:cNvSpPr>
          <p:nvPr/>
        </p:nvSpPr>
        <p:spPr bwMode="auto">
          <a:xfrm>
            <a:off x="3809999" y="4343400"/>
            <a:ext cx="1523999" cy="646331"/>
          </a:xfrm>
          <a:prstGeom prst="rect">
            <a:avLst/>
          </a:prstGeom>
          <a:noFill/>
          <a:ln w="9525">
            <a:noFill/>
            <a:miter lim="800000"/>
            <a:headEnd/>
            <a:tailEnd/>
          </a:ln>
        </p:spPr>
        <p:txBody>
          <a:bodyPr wrap="square">
            <a:spAutoFit/>
          </a:bodyPr>
          <a:lstStyle/>
          <a:p>
            <a:pPr algn="l"/>
            <a:r>
              <a:rPr lang="en-AU" sz="1800" i="1" u="sng" dirty="0" err="1" smtClean="0">
                <a:ea typeface="ＭＳ Ｐゴシック" pitchFamily="34" charset="-128"/>
              </a:rPr>
              <a:t>StudentNum</a:t>
            </a:r>
            <a:r>
              <a:rPr lang="en-AU" sz="1800" dirty="0" smtClean="0">
                <a:ea typeface="ＭＳ Ｐゴシック" pitchFamily="34" charset="-128"/>
              </a:rPr>
              <a:t>, </a:t>
            </a:r>
            <a:r>
              <a:rPr lang="en-AU" sz="1800" i="1" u="sng" dirty="0" err="1">
                <a:ea typeface="ＭＳ Ｐゴシック" pitchFamily="34" charset="-128"/>
              </a:rPr>
              <a:t>UnitCode</a:t>
            </a:r>
            <a:endParaRPr lang="en-AU" sz="1800" i="1" u="sng" dirty="0"/>
          </a:p>
        </p:txBody>
      </p:sp>
      <p:sp>
        <p:nvSpPr>
          <p:cNvPr id="17" name="Rectangle 16"/>
          <p:cNvSpPr>
            <a:spLocks noChangeArrowheads="1"/>
          </p:cNvSpPr>
          <p:nvPr/>
        </p:nvSpPr>
        <p:spPr bwMode="auto">
          <a:xfrm>
            <a:off x="6781800" y="4343400"/>
            <a:ext cx="1524000" cy="646113"/>
          </a:xfrm>
          <a:prstGeom prst="rect">
            <a:avLst/>
          </a:prstGeom>
          <a:noFill/>
          <a:ln w="9525">
            <a:noFill/>
            <a:miter lim="800000"/>
            <a:headEnd/>
            <a:tailEnd/>
          </a:ln>
        </p:spPr>
        <p:txBody>
          <a:bodyPr>
            <a:spAutoFit/>
          </a:bodyPr>
          <a:lstStyle/>
          <a:p>
            <a:pPr algn="l"/>
            <a:r>
              <a:rPr lang="en-AU" sz="1800" u="sng">
                <a:ea typeface="ＭＳ Ｐゴシック" pitchFamily="34" charset="-128"/>
              </a:rPr>
              <a:t>UnitCode</a:t>
            </a:r>
            <a:r>
              <a:rPr lang="en-AU" sz="1800">
                <a:ea typeface="ＭＳ Ｐゴシック" pitchFamily="34" charset="-128"/>
              </a:rPr>
              <a:t>, UnitName</a:t>
            </a:r>
            <a:endParaRPr lang="en-AU" sz="1800"/>
          </a:p>
        </p:txBody>
      </p:sp>
      <p:sp>
        <p:nvSpPr>
          <p:cNvPr id="18" name="Oval 17"/>
          <p:cNvSpPr/>
          <p:nvPr/>
        </p:nvSpPr>
        <p:spPr>
          <a:xfrm>
            <a:off x="3505200" y="3810000"/>
            <a:ext cx="152400" cy="152400"/>
          </a:xfrm>
          <a:prstGeom prst="ellipse">
            <a:avLst/>
          </a:prstGeom>
        </p:spPr>
        <p:style>
          <a:lnRef idx="2">
            <a:schemeClr val="dk1"/>
          </a:lnRef>
          <a:fillRef idx="1">
            <a:schemeClr val="lt1"/>
          </a:fillRef>
          <a:effectRef idx="0">
            <a:schemeClr val="dk1"/>
          </a:effectRef>
          <a:fontRef idx="minor">
            <a:schemeClr val="dk1"/>
          </a:fontRef>
        </p:style>
        <p:txBody>
          <a:bodyPr anchor="ctr"/>
          <a:lstStyle/>
          <a:p>
            <a:endParaRPr lang="en-US">
              <a:solidFill>
                <a:srgbClr val="000000"/>
              </a:solidFill>
            </a:endParaRPr>
          </a:p>
        </p:txBody>
      </p:sp>
      <p:sp>
        <p:nvSpPr>
          <p:cNvPr id="19" name="Oval 18"/>
          <p:cNvSpPr/>
          <p:nvPr/>
        </p:nvSpPr>
        <p:spPr>
          <a:xfrm>
            <a:off x="5486400" y="3810000"/>
            <a:ext cx="152400" cy="152400"/>
          </a:xfrm>
          <a:prstGeom prst="ellipse">
            <a:avLst/>
          </a:prstGeom>
        </p:spPr>
        <p:style>
          <a:lnRef idx="2">
            <a:schemeClr val="dk1"/>
          </a:lnRef>
          <a:fillRef idx="1">
            <a:schemeClr val="lt1"/>
          </a:fillRef>
          <a:effectRef idx="0">
            <a:schemeClr val="dk1"/>
          </a:effectRef>
          <a:fontRef idx="minor">
            <a:schemeClr val="dk1"/>
          </a:fontRef>
        </p:style>
        <p:txBody>
          <a:bodyPr anchor="ctr"/>
          <a:lstStyle/>
          <a:p>
            <a:endParaRPr lang="en-US">
              <a:solidFill>
                <a:srgbClr val="000000"/>
              </a:solidFill>
            </a:endParaRPr>
          </a:p>
        </p:txBody>
      </p:sp>
      <p:cxnSp>
        <p:nvCxnSpPr>
          <p:cNvPr id="22" name="Straight Connector 21"/>
          <p:cNvCxnSpPr/>
          <p:nvPr/>
        </p:nvCxnSpPr>
        <p:spPr bwMode="auto">
          <a:xfrm rot="16200000" flipH="1">
            <a:off x="2438399" y="3886200"/>
            <a:ext cx="1524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bwMode="auto">
          <a:xfrm rot="16200000" flipH="1">
            <a:off x="6553199" y="3886200"/>
            <a:ext cx="152401" cy="1"/>
          </a:xfrm>
          <a:prstGeom prst="line">
            <a:avLst/>
          </a:prstGeom>
          <a:ln w="28575"/>
        </p:spPr>
        <p:style>
          <a:lnRef idx="1">
            <a:schemeClr val="dk1"/>
          </a:lnRef>
          <a:fillRef idx="0">
            <a:schemeClr val="dk1"/>
          </a:fillRef>
          <a:effectRef idx="0">
            <a:schemeClr val="dk1"/>
          </a:effectRef>
          <a:fontRef idx="minor">
            <a:schemeClr val="tx1"/>
          </a:fontRef>
        </p:style>
      </p:cxnSp>
      <p:sp>
        <p:nvSpPr>
          <p:cNvPr id="5" name="Rounded Rectangle 4"/>
          <p:cNvSpPr/>
          <p:nvPr/>
        </p:nvSpPr>
        <p:spPr>
          <a:xfrm>
            <a:off x="3810000" y="3429000"/>
            <a:ext cx="1524000" cy="914400"/>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anchor="ctr"/>
          <a:lstStyle/>
          <a:p>
            <a:r>
              <a:rPr lang="en-AU" sz="2000">
                <a:solidFill>
                  <a:srgbClr val="000000"/>
                </a:solidFill>
              </a:rPr>
              <a:t>Enrolment</a:t>
            </a:r>
            <a:endParaRPr lang="en-AU" sz="1800">
              <a:solidFill>
                <a:srgbClr val="000000"/>
              </a:solidFill>
            </a:endParaRPr>
          </a:p>
        </p:txBody>
      </p:sp>
      <p:sp>
        <p:nvSpPr>
          <p:cNvPr id="4" name="Rounded Rectangle 3"/>
          <p:cNvSpPr/>
          <p:nvPr/>
        </p:nvSpPr>
        <p:spPr>
          <a:xfrm>
            <a:off x="6781800" y="3429000"/>
            <a:ext cx="1524000" cy="914400"/>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anchor="ctr"/>
          <a:lstStyle/>
          <a:p>
            <a:r>
              <a:rPr lang="en-AU" sz="2000">
                <a:solidFill>
                  <a:srgbClr val="000000"/>
                </a:solidFill>
              </a:rPr>
              <a:t>Unit</a:t>
            </a:r>
            <a:endParaRPr lang="en-AU" sz="1800">
              <a:solidFill>
                <a:srgbClr val="000000"/>
              </a:solidFill>
            </a:endParaRPr>
          </a:p>
        </p:txBody>
      </p:sp>
      <p:sp>
        <p:nvSpPr>
          <p:cNvPr id="6" name="Rounded Rectangle 5"/>
          <p:cNvSpPr/>
          <p:nvPr/>
        </p:nvSpPr>
        <p:spPr>
          <a:xfrm>
            <a:off x="838200" y="3429000"/>
            <a:ext cx="1524000" cy="914400"/>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anchor="ctr"/>
          <a:lstStyle/>
          <a:p>
            <a:r>
              <a:rPr lang="en-AU" sz="2000">
                <a:solidFill>
                  <a:srgbClr val="000000"/>
                </a:solidFill>
              </a:rPr>
              <a:t>Student</a:t>
            </a:r>
            <a:endParaRPr lang="en-AU" sz="18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710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animBg="1"/>
      <p:bldP spid="19" grpId="0" animBg="1"/>
      <p:bldP spid="5" grpId="0" animBg="1"/>
      <p:bldP spid="4"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5" name="Rectangle 2"/>
          <p:cNvSpPr>
            <a:spLocks noGrp="1" noChangeArrowheads="1"/>
          </p:cNvSpPr>
          <p:nvPr>
            <p:ph type="title"/>
          </p:nvPr>
        </p:nvSpPr>
        <p:spPr/>
        <p:txBody>
          <a:bodyPr/>
          <a:lstStyle/>
          <a:p>
            <a:r>
              <a:rPr lang="en-AU" dirty="0" smtClean="0"/>
              <a:t>Steps from 2NF to 3NF – Example 5</a:t>
            </a:r>
          </a:p>
        </p:txBody>
      </p:sp>
      <p:sp>
        <p:nvSpPr>
          <p:cNvPr id="7174" name="Rectangle 3"/>
          <p:cNvSpPr>
            <a:spLocks noGrp="1" noChangeArrowheads="1"/>
          </p:cNvSpPr>
          <p:nvPr>
            <p:ph idx="1"/>
          </p:nvPr>
        </p:nvSpPr>
        <p:spPr>
          <a:xfrm>
            <a:off x="381000" y="990600"/>
            <a:ext cx="8534400" cy="685800"/>
          </a:xfrm>
        </p:spPr>
        <p:txBody>
          <a:bodyPr/>
          <a:lstStyle/>
          <a:p>
            <a:pPr eaLnBrk="1" hangingPunct="1"/>
            <a:r>
              <a:rPr lang="en-AU" dirty="0" smtClean="0">
                <a:ea typeface="ＭＳ Ｐゴシック" pitchFamily="34" charset="-128"/>
              </a:rPr>
              <a:t>To illustrate the potential for anomalies, lets go over the race example from last week…</a:t>
            </a:r>
          </a:p>
          <a:p>
            <a:pPr marL="457200" indent="-457200" eaLnBrk="1" hangingPunct="1">
              <a:defRPr/>
            </a:pPr>
            <a:endParaRPr lang="en-AU" sz="2400" dirty="0" smtClean="0"/>
          </a:p>
          <a:p>
            <a:pPr marL="457200" indent="-457200" eaLnBrk="1" hangingPunct="1">
              <a:defRPr/>
            </a:pPr>
            <a:endParaRPr lang="en-AU" sz="2400" dirty="0" smtClean="0"/>
          </a:p>
          <a:p>
            <a:pPr marL="457200" indent="-457200" eaLnBrk="1" hangingPunct="1">
              <a:defRPr/>
            </a:pPr>
            <a:endParaRPr lang="en-AU" sz="2400" dirty="0" smtClean="0"/>
          </a:p>
          <a:p>
            <a:pPr marL="457200" indent="-457200" eaLnBrk="1" hangingPunct="1">
              <a:defRPr/>
            </a:pPr>
            <a:endParaRPr lang="en-AU" sz="2400" dirty="0" smtClean="0"/>
          </a:p>
          <a:p>
            <a:pPr marL="457200" indent="-457200" eaLnBrk="1" hangingPunct="1">
              <a:defRPr/>
            </a:pPr>
            <a:endParaRPr lang="en-AU" sz="2400" dirty="0" smtClean="0"/>
          </a:p>
          <a:p>
            <a:pPr marL="457200" indent="-457200" eaLnBrk="1" hangingPunct="1">
              <a:defRPr/>
            </a:pPr>
            <a:endParaRPr lang="en-AU" sz="2400" dirty="0" smtClean="0"/>
          </a:p>
          <a:p>
            <a:pPr marL="457200" indent="-457200" eaLnBrk="1" hangingPunct="1">
              <a:defRPr/>
            </a:pPr>
            <a:endParaRPr lang="en-AU" sz="1400" dirty="0" smtClean="0"/>
          </a:p>
          <a:p>
            <a:pPr eaLnBrk="1" hangingPunct="1"/>
            <a:r>
              <a:rPr lang="en-AU" dirty="0" smtClean="0">
                <a:solidFill>
                  <a:srgbClr val="000000"/>
                </a:solidFill>
                <a:ea typeface="ＭＳ Ｐゴシック" pitchFamily="34" charset="-128"/>
              </a:rPr>
              <a:t>Unnormalised data set (0NF):</a:t>
            </a:r>
          </a:p>
        </p:txBody>
      </p:sp>
      <p:graphicFrame>
        <p:nvGraphicFramePr>
          <p:cNvPr id="4" name="Table 3"/>
          <p:cNvGraphicFramePr>
            <a:graphicFrameLocks noGrp="1"/>
          </p:cNvGraphicFramePr>
          <p:nvPr/>
        </p:nvGraphicFramePr>
        <p:xfrm>
          <a:off x="457200" y="2286000"/>
          <a:ext cx="8153399" cy="2433320"/>
        </p:xfrm>
        <a:graphic>
          <a:graphicData uri="http://schemas.openxmlformats.org/drawingml/2006/table">
            <a:tbl>
              <a:tblPr firstRow="1" bandRow="1">
                <a:tableStyleId>{5C22544A-7EE6-4342-B048-85BDC9FD1C3A}</a:tableStyleId>
              </a:tblPr>
              <a:tblGrid>
                <a:gridCol w="1219200"/>
                <a:gridCol w="838200"/>
                <a:gridCol w="762000"/>
                <a:gridCol w="1143000"/>
                <a:gridCol w="1295400"/>
                <a:gridCol w="1219200"/>
                <a:gridCol w="1676399"/>
              </a:tblGrid>
              <a:tr h="370840">
                <a:tc>
                  <a:txBody>
                    <a:bodyPr/>
                    <a:lstStyle/>
                    <a:p>
                      <a:pPr algn="ctr"/>
                      <a:r>
                        <a:rPr lang="en-US" sz="1600" b="1" dirty="0" smtClean="0"/>
                        <a:t>Race Date</a:t>
                      </a:r>
                      <a:endParaRPr lang="en-US" sz="16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lumMod val="50000"/>
                      </a:schemeClr>
                    </a:solidFill>
                  </a:tcPr>
                </a:tc>
                <a:tc>
                  <a:txBody>
                    <a:bodyPr/>
                    <a:lstStyle/>
                    <a:p>
                      <a:pPr algn="ctr"/>
                      <a:r>
                        <a:rPr lang="en-US" sz="1600" b="1" dirty="0" smtClean="0"/>
                        <a:t>Race</a:t>
                      </a:r>
                      <a:r>
                        <a:rPr lang="en-US" sz="1600" b="1" baseline="0" dirty="0" smtClean="0"/>
                        <a:t> #</a:t>
                      </a:r>
                      <a:endParaRPr lang="en-US" sz="1600" b="1" dirty="0"/>
                    </a:p>
                  </a:txBody>
                  <a:tcPr anchor="ctr">
                    <a:lnT w="12700" cap="flat" cmpd="sng" algn="ctr">
                      <a:solidFill>
                        <a:schemeClr val="tx1"/>
                      </a:solidFill>
                      <a:prstDash val="solid"/>
                      <a:round/>
                      <a:headEnd type="none" w="med" len="med"/>
                      <a:tailEnd type="none" w="med" len="med"/>
                    </a:lnT>
                    <a:solidFill>
                      <a:schemeClr val="accent5">
                        <a:lumMod val="50000"/>
                      </a:schemeClr>
                    </a:solidFill>
                  </a:tcPr>
                </a:tc>
                <a:tc>
                  <a:txBody>
                    <a:bodyPr/>
                    <a:lstStyle/>
                    <a:p>
                      <a:pPr algn="ctr"/>
                      <a:r>
                        <a:rPr lang="en-US" sz="1600" b="1" dirty="0" smtClean="0"/>
                        <a:t>Car #</a:t>
                      </a:r>
                      <a:endParaRPr lang="en-US" sz="1600" b="1" dirty="0"/>
                    </a:p>
                  </a:txBody>
                  <a:tcPr anchor="ctr">
                    <a:lnT w="12700" cap="flat" cmpd="sng" algn="ctr">
                      <a:solidFill>
                        <a:schemeClr val="tx1"/>
                      </a:solidFill>
                      <a:prstDash val="solid"/>
                      <a:round/>
                      <a:headEnd type="none" w="med" len="med"/>
                      <a:tailEnd type="none" w="med" len="med"/>
                    </a:lnT>
                    <a:solidFill>
                      <a:schemeClr val="accent5">
                        <a:lumMod val="50000"/>
                      </a:schemeClr>
                    </a:solidFill>
                  </a:tcPr>
                </a:tc>
                <a:tc>
                  <a:txBody>
                    <a:bodyPr/>
                    <a:lstStyle/>
                    <a:p>
                      <a:pPr algn="ctr"/>
                      <a:r>
                        <a:rPr lang="en-US" sz="1600" b="1" dirty="0" smtClean="0"/>
                        <a:t>Car Class</a:t>
                      </a:r>
                      <a:endParaRPr lang="en-US" sz="1600" b="1" dirty="0"/>
                    </a:p>
                  </a:txBody>
                  <a:tcPr anchor="ctr">
                    <a:lnT w="12700" cap="flat" cmpd="sng" algn="ctr">
                      <a:solidFill>
                        <a:schemeClr val="tx1"/>
                      </a:solidFill>
                      <a:prstDash val="solid"/>
                      <a:round/>
                      <a:headEnd type="none" w="med" len="med"/>
                      <a:tailEnd type="none" w="med" len="med"/>
                    </a:lnT>
                    <a:solidFill>
                      <a:schemeClr val="accent5">
                        <a:lumMod val="50000"/>
                      </a:schemeClr>
                    </a:solidFill>
                  </a:tcPr>
                </a:tc>
                <a:tc>
                  <a:txBody>
                    <a:bodyPr/>
                    <a:lstStyle/>
                    <a:p>
                      <a:pPr algn="ctr"/>
                      <a:r>
                        <a:rPr lang="en-US" sz="1600" b="1" dirty="0" smtClean="0"/>
                        <a:t>Class Limit</a:t>
                      </a:r>
                      <a:endParaRPr lang="en-US" sz="1600" b="1" dirty="0"/>
                    </a:p>
                  </a:txBody>
                  <a:tcPr anchor="ctr">
                    <a:lnT w="12700" cap="flat" cmpd="sng" algn="ctr">
                      <a:solidFill>
                        <a:schemeClr val="tx1"/>
                      </a:solidFill>
                      <a:prstDash val="solid"/>
                      <a:round/>
                      <a:headEnd type="none" w="med" len="med"/>
                      <a:tailEnd type="none" w="med" len="med"/>
                    </a:lnT>
                    <a:solidFill>
                      <a:schemeClr val="accent5">
                        <a:lumMod val="50000"/>
                      </a:schemeClr>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FFFFFF"/>
                          </a:solidFill>
                          <a:effectLst/>
                          <a:latin typeface="Arial" charset="0"/>
                        </a:rPr>
                        <a:t>Owner Phone</a:t>
                      </a:r>
                    </a:p>
                  </a:txBody>
                  <a:tcPr anchor="ctr" horzOverflow="overflow">
                    <a:lnT w="12700" cap="flat" cmpd="sng" algn="ctr">
                      <a:solidFill>
                        <a:schemeClr val="tx1"/>
                      </a:solidFill>
                      <a:prstDash val="solid"/>
                      <a:round/>
                      <a:headEnd type="none" w="med" len="med"/>
                      <a:tailEnd type="none" w="med" len="med"/>
                    </a:lnT>
                    <a:solidFill>
                      <a:schemeClr val="accent5">
                        <a:lumMod val="50000"/>
                      </a:schemeClr>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FFFFFF"/>
                          </a:solidFill>
                          <a:effectLst/>
                          <a:latin typeface="Arial" charset="0"/>
                        </a:rPr>
                        <a:t>Car Owner</a:t>
                      </a:r>
                    </a:p>
                  </a:txBody>
                  <a:tcPr anchor="ctr" horzOverflow="overflow">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5">
                        <a:lumMod val="50000"/>
                      </a:schemeClr>
                    </a:solidFill>
                  </a:tcPr>
                </a:tc>
              </a:tr>
              <a:tr h="370840">
                <a:tc>
                  <a:txBody>
                    <a:bodyPr/>
                    <a:lstStyle/>
                    <a:p>
                      <a:pPr algn="ctr"/>
                      <a:r>
                        <a:rPr lang="en-US" sz="1600" b="1" dirty="0" smtClean="0"/>
                        <a:t>06 Jun</a:t>
                      </a:r>
                      <a:endParaRPr lang="en-US" sz="1600" b="1" dirty="0"/>
                    </a:p>
                  </a:txBody>
                  <a:tcPr>
                    <a:lnL w="12700" cap="flat" cmpd="sng" algn="ctr">
                      <a:solidFill>
                        <a:schemeClr val="tx1"/>
                      </a:solidFill>
                      <a:prstDash val="solid"/>
                      <a:round/>
                      <a:headEnd type="none" w="med" len="med"/>
                      <a:tailEnd type="none" w="med" len="med"/>
                    </a:lnL>
                  </a:tcPr>
                </a:tc>
                <a:tc>
                  <a:txBody>
                    <a:bodyPr/>
                    <a:lstStyle/>
                    <a:p>
                      <a:pPr algn="ctr"/>
                      <a:r>
                        <a:rPr lang="en-US" sz="1600" b="1" dirty="0" smtClean="0"/>
                        <a:t>3</a:t>
                      </a:r>
                      <a:endParaRPr lang="en-US" sz="1600" b="1" dirty="0"/>
                    </a:p>
                  </a:txBody>
                  <a:tcPr/>
                </a:tc>
                <a:tc>
                  <a:txBody>
                    <a:bodyPr/>
                    <a:lstStyle/>
                    <a:p>
                      <a:pPr algn="ctr"/>
                      <a:r>
                        <a:rPr lang="en-US" sz="1600" b="1" dirty="0" smtClean="0"/>
                        <a:t>2476</a:t>
                      </a:r>
                      <a:endParaRPr lang="en-US" sz="1600" b="1" dirty="0"/>
                    </a:p>
                  </a:txBody>
                  <a:tcPr/>
                </a:tc>
                <a:tc>
                  <a:txBody>
                    <a:bodyPr/>
                    <a:lstStyle/>
                    <a:p>
                      <a:pPr algn="ctr"/>
                      <a:r>
                        <a:rPr lang="en-US" sz="1600" b="1" dirty="0" smtClean="0"/>
                        <a:t>Sedan</a:t>
                      </a:r>
                      <a:endParaRPr lang="en-US" sz="1600" b="1" dirty="0"/>
                    </a:p>
                  </a:txBody>
                  <a:tcPr/>
                </a:tc>
                <a:tc>
                  <a:txBody>
                    <a:bodyPr/>
                    <a:lstStyle/>
                    <a:p>
                      <a:pPr algn="ctr"/>
                      <a:r>
                        <a:rPr lang="en-US" sz="1600" b="1" dirty="0" smtClean="0"/>
                        <a:t>1800cc</a:t>
                      </a: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smtClean="0"/>
                        <a:t>9884 5254</a:t>
                      </a:r>
                    </a:p>
                  </a:txBody>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Arial" charset="0"/>
                        </a:rPr>
                        <a:t>T Barnes</a:t>
                      </a:r>
                    </a:p>
                  </a:txBody>
                  <a:tcPr horzOverflow="overflow">
                    <a:lnR w="12700" cap="flat" cmpd="sng" algn="ctr">
                      <a:solidFill>
                        <a:schemeClr val="tx1"/>
                      </a:solidFill>
                      <a:prstDash val="solid"/>
                      <a:round/>
                      <a:headEnd type="none" w="med" len="med"/>
                      <a:tailEnd type="none" w="med" len="med"/>
                    </a:lnR>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smtClean="0"/>
                        <a:t>06 Jun</a:t>
                      </a:r>
                    </a:p>
                  </a:txBody>
                  <a:tcPr>
                    <a:lnL w="12700" cap="flat" cmpd="sng" algn="ctr">
                      <a:solidFill>
                        <a:schemeClr val="tx1"/>
                      </a:solidFill>
                      <a:prstDash val="solid"/>
                      <a:round/>
                      <a:headEnd type="none" w="med" len="med"/>
                      <a:tailEnd type="none" w="med" len="med"/>
                    </a:lnL>
                  </a:tcPr>
                </a:tc>
                <a:tc>
                  <a:txBody>
                    <a:bodyPr/>
                    <a:lstStyle/>
                    <a:p>
                      <a:pPr algn="ctr"/>
                      <a:r>
                        <a:rPr lang="en-US" sz="1600" b="1" dirty="0" smtClean="0"/>
                        <a:t>5</a:t>
                      </a:r>
                      <a:endParaRPr lang="en-US" sz="1600" b="1" dirty="0"/>
                    </a:p>
                  </a:txBody>
                  <a:tcPr/>
                </a:tc>
                <a:tc>
                  <a:txBody>
                    <a:bodyPr/>
                    <a:lstStyle/>
                    <a:p>
                      <a:pPr algn="ctr"/>
                      <a:r>
                        <a:rPr lang="en-US" sz="1600" b="1" dirty="0" smtClean="0"/>
                        <a:t>1973</a:t>
                      </a:r>
                      <a:endParaRPr lang="en-US" sz="1600" b="1" dirty="0"/>
                    </a:p>
                  </a:txBody>
                  <a:tcPr/>
                </a:tc>
                <a:tc>
                  <a:txBody>
                    <a:bodyPr/>
                    <a:lstStyle/>
                    <a:p>
                      <a:pPr algn="ctr"/>
                      <a:r>
                        <a:rPr lang="en-US" sz="1600" b="1" dirty="0" smtClean="0"/>
                        <a:t>Touring</a:t>
                      </a:r>
                      <a:endParaRPr lang="en-US" sz="1600" b="1" dirty="0"/>
                    </a:p>
                  </a:txBody>
                  <a:tcPr/>
                </a:tc>
                <a:tc>
                  <a:txBody>
                    <a:bodyPr/>
                    <a:lstStyle/>
                    <a:p>
                      <a:pPr algn="ctr"/>
                      <a:r>
                        <a:rPr lang="en-US" sz="1600" b="1" dirty="0" smtClean="0"/>
                        <a:t>2200cc</a:t>
                      </a:r>
                      <a:endParaRPr lang="en-US" sz="1600" b="1" dirty="0"/>
                    </a:p>
                  </a:txBody>
                  <a:tcPr/>
                </a:tc>
                <a:tc>
                  <a:txBody>
                    <a:bodyPr/>
                    <a:lstStyle/>
                    <a:p>
                      <a:pPr algn="ctr"/>
                      <a:r>
                        <a:rPr lang="en-US" sz="1600" b="1" dirty="0" smtClean="0"/>
                        <a:t>9265 3321</a:t>
                      </a:r>
                      <a:endParaRPr lang="en-US" sz="1600" b="1" dirty="0"/>
                    </a:p>
                  </a:txBody>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Arial" charset="0"/>
                        </a:rPr>
                        <a:t>J </a:t>
                      </a:r>
                      <a:r>
                        <a:rPr kumimoji="0" lang="en-US" sz="1600" b="1" i="0" u="none" strike="noStrike" cap="none" normalizeH="0" baseline="0" dirty="0" err="1" smtClean="0">
                          <a:ln>
                            <a:noFill/>
                          </a:ln>
                          <a:solidFill>
                            <a:srgbClr val="000000"/>
                          </a:solidFill>
                          <a:effectLst/>
                          <a:latin typeface="Arial" charset="0"/>
                        </a:rPr>
                        <a:t>Gaden</a:t>
                      </a:r>
                      <a:endParaRPr kumimoji="0" lang="en-US" sz="1600" b="1" i="0" u="none" strike="noStrike" cap="none" normalizeH="0" baseline="0" dirty="0" smtClean="0">
                        <a:ln>
                          <a:noFill/>
                        </a:ln>
                        <a:solidFill>
                          <a:srgbClr val="000000"/>
                        </a:solidFill>
                        <a:effectLst/>
                        <a:latin typeface="Arial" charset="0"/>
                      </a:endParaRPr>
                    </a:p>
                  </a:txBody>
                  <a:tcPr horzOverflow="overflow">
                    <a:lnR w="12700" cap="flat" cmpd="sng" algn="ctr">
                      <a:solidFill>
                        <a:schemeClr val="tx1"/>
                      </a:solidFill>
                      <a:prstDash val="solid"/>
                      <a:round/>
                      <a:headEnd type="none" w="med" len="med"/>
                      <a:tailEnd type="none" w="med" len="med"/>
                    </a:lnR>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smtClean="0"/>
                        <a:t>13 Jun</a:t>
                      </a:r>
                    </a:p>
                  </a:txBody>
                  <a:tcPr>
                    <a:lnL w="12700" cap="flat" cmpd="sng" algn="ctr">
                      <a:solidFill>
                        <a:schemeClr val="tx1"/>
                      </a:solidFill>
                      <a:prstDash val="solid"/>
                      <a:round/>
                      <a:headEnd type="none" w="med" len="med"/>
                      <a:tailEnd type="none" w="med" len="med"/>
                    </a:lnL>
                  </a:tcPr>
                </a:tc>
                <a:tc>
                  <a:txBody>
                    <a:bodyPr/>
                    <a:lstStyle/>
                    <a:p>
                      <a:pPr algn="ctr"/>
                      <a:r>
                        <a:rPr lang="en-US" sz="1600" b="1" dirty="0" smtClean="0"/>
                        <a:t>1</a:t>
                      </a:r>
                      <a:endParaRPr lang="en-US" sz="1600" b="1" dirty="0"/>
                    </a:p>
                  </a:txBody>
                  <a:tcPr/>
                </a:tc>
                <a:tc>
                  <a:txBody>
                    <a:bodyPr/>
                    <a:lstStyle/>
                    <a:p>
                      <a:pPr algn="ctr"/>
                      <a:r>
                        <a:rPr lang="en-US" sz="1600" b="1" dirty="0" smtClean="0"/>
                        <a:t>2997</a:t>
                      </a:r>
                      <a:endParaRPr lang="en-US" sz="1600" b="1" dirty="0"/>
                    </a:p>
                  </a:txBody>
                  <a:tcPr/>
                </a:tc>
                <a:tc>
                  <a:txBody>
                    <a:bodyPr/>
                    <a:lstStyle/>
                    <a:p>
                      <a:pPr algn="ctr"/>
                      <a:r>
                        <a:rPr lang="en-US" sz="1600" b="1" dirty="0" smtClean="0"/>
                        <a:t>Touring</a:t>
                      </a:r>
                      <a:endParaRPr lang="en-US" sz="1600" b="1" dirty="0"/>
                    </a:p>
                  </a:txBody>
                  <a:tcPr/>
                </a:tc>
                <a:tc>
                  <a:txBody>
                    <a:bodyPr/>
                    <a:lstStyle/>
                    <a:p>
                      <a:pPr algn="ctr"/>
                      <a:r>
                        <a:rPr lang="en-US" sz="1600" b="1" dirty="0" smtClean="0"/>
                        <a:t>2200cc</a:t>
                      </a:r>
                      <a:endParaRPr lang="en-US" sz="1600" b="1" dirty="0"/>
                    </a:p>
                  </a:txBody>
                  <a:tcPr/>
                </a:tc>
                <a:tc>
                  <a:txBody>
                    <a:bodyPr/>
                    <a:lstStyle/>
                    <a:p>
                      <a:pPr algn="ctr"/>
                      <a:r>
                        <a:rPr lang="en-US" sz="1600" b="1" dirty="0" smtClean="0"/>
                        <a:t>9855 4744</a:t>
                      </a:r>
                      <a:endParaRPr lang="en-US" sz="1600" b="1" dirty="0"/>
                    </a:p>
                  </a:txBody>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Arial" charset="0"/>
                        </a:rPr>
                        <a:t>B Mills</a:t>
                      </a:r>
                    </a:p>
                  </a:txBody>
                  <a:tcPr horzOverflow="overflow">
                    <a:lnR w="12700" cap="flat" cmpd="sng" algn="ctr">
                      <a:solidFill>
                        <a:schemeClr val="tx1"/>
                      </a:solidFill>
                      <a:prstDash val="solid"/>
                      <a:round/>
                      <a:headEnd type="none" w="med" len="med"/>
                      <a:tailEnd type="none" w="med" len="med"/>
                    </a:lnR>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smtClean="0"/>
                        <a:t>13 Jun</a:t>
                      </a:r>
                    </a:p>
                  </a:txBody>
                  <a:tcPr>
                    <a:lnL w="12700" cap="flat" cmpd="sng" algn="ctr">
                      <a:solidFill>
                        <a:schemeClr val="tx1"/>
                      </a:solidFill>
                      <a:prstDash val="solid"/>
                      <a:round/>
                      <a:headEnd type="none" w="med" len="med"/>
                      <a:tailEnd type="none" w="med" len="med"/>
                    </a:lnL>
                  </a:tcPr>
                </a:tc>
                <a:tc>
                  <a:txBody>
                    <a:bodyPr/>
                    <a:lstStyle/>
                    <a:p>
                      <a:pPr algn="ctr"/>
                      <a:r>
                        <a:rPr lang="en-US" sz="1600" b="1" dirty="0" smtClean="0"/>
                        <a:t>4</a:t>
                      </a:r>
                      <a:endParaRPr lang="en-US" sz="1600" b="1" dirty="0"/>
                    </a:p>
                  </a:txBody>
                  <a:tcPr/>
                </a:tc>
                <a:tc>
                  <a:txBody>
                    <a:bodyPr/>
                    <a:lstStyle/>
                    <a:p>
                      <a:pPr algn="ctr"/>
                      <a:r>
                        <a:rPr lang="en-US" sz="1600" b="1" dirty="0" smtClean="0"/>
                        <a:t>1774</a:t>
                      </a:r>
                      <a:endParaRPr lang="en-US" sz="1600" b="1" dirty="0"/>
                    </a:p>
                  </a:txBody>
                  <a:tcPr/>
                </a:tc>
                <a:tc>
                  <a:txBody>
                    <a:bodyPr/>
                    <a:lstStyle/>
                    <a:p>
                      <a:pPr algn="ctr"/>
                      <a:r>
                        <a:rPr lang="en-US" sz="1600" b="1" dirty="0" smtClean="0"/>
                        <a:t>Rally</a:t>
                      </a:r>
                      <a:endParaRPr lang="en-US" sz="1600" b="1" dirty="0"/>
                    </a:p>
                  </a:txBody>
                  <a:tcPr/>
                </a:tc>
                <a:tc>
                  <a:txBody>
                    <a:bodyPr/>
                    <a:lstStyle/>
                    <a:p>
                      <a:pPr algn="ctr"/>
                      <a:r>
                        <a:rPr lang="en-US" sz="1600" b="1" dirty="0" smtClean="0"/>
                        <a:t>1100cc</a:t>
                      </a:r>
                      <a:endParaRPr lang="en-US" sz="1600" b="1" dirty="0"/>
                    </a:p>
                  </a:txBody>
                  <a:tcPr/>
                </a:tc>
                <a:tc>
                  <a:txBody>
                    <a:bodyPr/>
                    <a:lstStyle/>
                    <a:p>
                      <a:pPr algn="ctr"/>
                      <a:r>
                        <a:rPr lang="en-US" sz="1600" b="1" dirty="0" smtClean="0"/>
                        <a:t>9265 3321</a:t>
                      </a:r>
                      <a:endParaRPr lang="en-US" sz="1600" b="1" dirty="0"/>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Arial" charset="0"/>
                        </a:rPr>
                        <a:t>J </a:t>
                      </a:r>
                      <a:r>
                        <a:rPr kumimoji="0" lang="en-US" sz="1600" b="1" i="0" u="none" strike="noStrike" cap="none" normalizeH="0" baseline="0" dirty="0" err="1" smtClean="0">
                          <a:ln>
                            <a:noFill/>
                          </a:ln>
                          <a:solidFill>
                            <a:srgbClr val="000000"/>
                          </a:solidFill>
                          <a:effectLst/>
                          <a:latin typeface="Arial" charset="0"/>
                        </a:rPr>
                        <a:t>Gaden</a:t>
                      </a:r>
                      <a:endParaRPr kumimoji="0" lang="en-US" sz="1600" b="1" i="0" u="none" strike="noStrike" cap="none" normalizeH="0" baseline="0" dirty="0" smtClean="0">
                        <a:ln>
                          <a:noFill/>
                        </a:ln>
                        <a:solidFill>
                          <a:srgbClr val="000000"/>
                        </a:solidFill>
                        <a:effectLst/>
                        <a:latin typeface="Arial" charset="0"/>
                      </a:endParaRPr>
                    </a:p>
                  </a:txBody>
                  <a:tcPr horzOverflow="overflow">
                    <a:lnR w="12700" cap="flat" cmpd="sng" algn="ctr">
                      <a:solidFill>
                        <a:schemeClr val="tx1"/>
                      </a:solidFill>
                      <a:prstDash val="solid"/>
                      <a:round/>
                      <a:headEnd type="none" w="med" len="med"/>
                      <a:tailEnd type="none" w="med" len="med"/>
                    </a:lnR>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smtClean="0"/>
                        <a:t>20 Jun</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600" b="1" dirty="0" smtClean="0"/>
                        <a:t>2</a:t>
                      </a:r>
                      <a:endParaRPr lang="en-US" sz="1600" b="1" dirty="0"/>
                    </a:p>
                  </a:txBody>
                  <a:tcPr>
                    <a:lnB w="12700" cap="flat" cmpd="sng" algn="ctr">
                      <a:solidFill>
                        <a:schemeClr val="tx1"/>
                      </a:solidFill>
                      <a:prstDash val="solid"/>
                      <a:round/>
                      <a:headEnd type="none" w="med" len="med"/>
                      <a:tailEnd type="none" w="med" len="med"/>
                    </a:lnB>
                  </a:tcPr>
                </a:tc>
                <a:tc>
                  <a:txBody>
                    <a:bodyPr/>
                    <a:lstStyle/>
                    <a:p>
                      <a:pPr algn="ctr"/>
                      <a:r>
                        <a:rPr lang="en-US" sz="1600" b="1" dirty="0" smtClean="0"/>
                        <a:t>2476</a:t>
                      </a:r>
                      <a:endParaRPr lang="en-US" sz="1600" b="1" dirty="0"/>
                    </a:p>
                  </a:txBody>
                  <a:tcPr>
                    <a:lnB w="12700" cap="flat" cmpd="sng" algn="ctr">
                      <a:solidFill>
                        <a:schemeClr val="tx1"/>
                      </a:solidFill>
                      <a:prstDash val="solid"/>
                      <a:round/>
                      <a:headEnd type="none" w="med" len="med"/>
                      <a:tailEnd type="none" w="med" len="med"/>
                    </a:lnB>
                  </a:tcPr>
                </a:tc>
                <a:tc>
                  <a:txBody>
                    <a:bodyPr/>
                    <a:lstStyle/>
                    <a:p>
                      <a:pPr algn="ctr"/>
                      <a:r>
                        <a:rPr lang="en-US" sz="1600" b="1" dirty="0" smtClean="0"/>
                        <a:t>Sedan</a:t>
                      </a:r>
                      <a:endParaRPr lang="en-US" sz="1600" b="1" dirty="0"/>
                    </a:p>
                  </a:txBody>
                  <a:tcPr>
                    <a:lnB w="12700" cap="flat" cmpd="sng" algn="ctr">
                      <a:solidFill>
                        <a:schemeClr val="tx1"/>
                      </a:solidFill>
                      <a:prstDash val="solid"/>
                      <a:round/>
                      <a:headEnd type="none" w="med" len="med"/>
                      <a:tailEnd type="none" w="med" len="med"/>
                    </a:lnB>
                  </a:tcPr>
                </a:tc>
                <a:tc>
                  <a:txBody>
                    <a:bodyPr/>
                    <a:lstStyle/>
                    <a:p>
                      <a:pPr algn="ctr"/>
                      <a:r>
                        <a:rPr lang="en-US" sz="1600" b="1" dirty="0" smtClean="0"/>
                        <a:t>1800cc</a:t>
                      </a:r>
                      <a:endParaRPr lang="en-US" sz="1600" b="1" dirty="0"/>
                    </a:p>
                  </a:txBody>
                  <a:tcPr>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smtClean="0"/>
                        <a:t>9884 5254</a:t>
                      </a:r>
                    </a:p>
                  </a:txBody>
                  <a:tcP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Arial" charset="0"/>
                        </a:rPr>
                        <a:t>T Barnes</a:t>
                      </a:r>
                    </a:p>
                  </a:txBody>
                  <a:tcPr horzOverflow="overflow">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5" name="Rectangle 4"/>
          <p:cNvSpPr/>
          <p:nvPr/>
        </p:nvSpPr>
        <p:spPr>
          <a:xfrm>
            <a:off x="457200" y="1905000"/>
            <a:ext cx="8153400" cy="369332"/>
          </a:xfrm>
          <a:prstGeom prst="rect">
            <a:avLst/>
          </a:prstGeom>
          <a:solidFill>
            <a:schemeClr val="accent5"/>
          </a:solidFill>
          <a:ln w="19050">
            <a:solidFill>
              <a:schemeClr val="tx1"/>
            </a:solidFill>
          </a:ln>
        </p:spPr>
        <p:txBody>
          <a:bodyPr wrap="square">
            <a:spAutoFit/>
          </a:bodyPr>
          <a:lstStyle/>
          <a:p>
            <a:r>
              <a:rPr lang="en-AU" sz="1800" b="0" dirty="0" smtClean="0"/>
              <a:t>Driver #: </a:t>
            </a:r>
            <a:r>
              <a:rPr lang="en-AU" sz="1800" dirty="0" smtClean="0"/>
              <a:t>41</a:t>
            </a:r>
            <a:r>
              <a:rPr lang="en-AU" sz="1800" b="0" dirty="0" smtClean="0"/>
              <a:t>    Driver Name: </a:t>
            </a:r>
            <a:r>
              <a:rPr lang="en-AU" sz="1800" dirty="0" smtClean="0"/>
              <a:t>Joe </a:t>
            </a:r>
            <a:r>
              <a:rPr lang="en-AU" sz="1800" dirty="0" err="1" smtClean="0"/>
              <a:t>Bloggs</a:t>
            </a:r>
            <a:endParaRPr lang="en-AU" sz="1800" dirty="0"/>
          </a:p>
        </p:txBody>
      </p:sp>
      <p:sp>
        <p:nvSpPr>
          <p:cNvPr id="6" name="Rectangle 5"/>
          <p:cNvSpPr/>
          <p:nvPr/>
        </p:nvSpPr>
        <p:spPr>
          <a:xfrm>
            <a:off x="304800" y="5334000"/>
            <a:ext cx="8610600" cy="830997"/>
          </a:xfrm>
          <a:prstGeom prst="rect">
            <a:avLst/>
          </a:prstGeom>
        </p:spPr>
        <p:txBody>
          <a:bodyPr wrap="square">
            <a:spAutoFit/>
          </a:bodyPr>
          <a:lstStyle/>
          <a:p>
            <a:pPr lvl="0" algn="l">
              <a:spcBef>
                <a:spcPct val="50000"/>
              </a:spcBef>
            </a:pPr>
            <a:r>
              <a:rPr lang="en-AU" b="1" dirty="0" smtClean="0">
                <a:solidFill>
                  <a:srgbClr val="2D2D8A"/>
                </a:solidFill>
                <a:latin typeface="Arial"/>
                <a:cs typeface="Times New Roman" pitchFamily="18" charset="0"/>
              </a:rPr>
              <a:t>R1 = 	(</a:t>
            </a:r>
            <a:r>
              <a:rPr lang="en-AU" dirty="0" smtClean="0">
                <a:solidFill>
                  <a:srgbClr val="2D2D8A"/>
                </a:solidFill>
                <a:latin typeface="Arial"/>
                <a:cs typeface="Times New Roman" pitchFamily="18" charset="0"/>
              </a:rPr>
              <a:t>Driver #, Driver Name, </a:t>
            </a:r>
            <a:r>
              <a:rPr lang="en-AU" b="1" dirty="0" smtClean="0">
                <a:solidFill>
                  <a:srgbClr val="2D2D8A"/>
                </a:solidFill>
                <a:latin typeface="Arial"/>
                <a:cs typeface="Times New Roman" pitchFamily="18" charset="0"/>
              </a:rPr>
              <a:t>{</a:t>
            </a:r>
            <a:r>
              <a:rPr lang="en-AU" dirty="0" smtClean="0">
                <a:solidFill>
                  <a:srgbClr val="2D2D8A"/>
                </a:solidFill>
                <a:latin typeface="Arial"/>
                <a:cs typeface="Times New Roman" pitchFamily="18" charset="0"/>
              </a:rPr>
              <a:t>Race #, Race Date,		Car #, Car Class, Class Limit, Owner, Owner Phone</a:t>
            </a:r>
            <a:r>
              <a:rPr lang="en-AU" b="1" dirty="0" smtClean="0">
                <a:solidFill>
                  <a:srgbClr val="2D2D8A"/>
                </a:solidFill>
                <a:latin typeface="Arial"/>
                <a:cs typeface="Times New Roman" pitchFamily="18" charset="0"/>
              </a:rPr>
              <a:t>})</a:t>
            </a:r>
            <a:endParaRPr lang="en-AU" b="1" dirty="0">
              <a:solidFill>
                <a:srgbClr val="2D2D8A"/>
              </a:solidFill>
              <a:latin typeface="Arial"/>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AU" dirty="0" smtClean="0">
                <a:solidFill>
                  <a:srgbClr val="FFFFFF"/>
                </a:solidFill>
                <a:latin typeface="Arial Narrow" pitchFamily="34" charset="0"/>
                <a:ea typeface="ＭＳ Ｐゴシック" pitchFamily="34" charset="-128"/>
              </a:rPr>
              <a:t>Creating ER models from normalised data sets</a:t>
            </a:r>
            <a:endParaRPr lang="en-AU" sz="2800" dirty="0" smtClean="0">
              <a:latin typeface="Arial Narrow" pitchFamily="34" charset="0"/>
              <a:ea typeface="ＭＳ Ｐゴシック" pitchFamily="34" charset="-128"/>
            </a:endParaRPr>
          </a:p>
        </p:txBody>
      </p:sp>
      <p:sp>
        <p:nvSpPr>
          <p:cNvPr id="48131" name="Rectangle 3"/>
          <p:cNvSpPr>
            <a:spLocks noGrp="1" noChangeArrowheads="1"/>
          </p:cNvSpPr>
          <p:nvPr>
            <p:ph idx="1"/>
          </p:nvPr>
        </p:nvSpPr>
        <p:spPr>
          <a:xfrm>
            <a:off x="304800" y="914400"/>
            <a:ext cx="8534400" cy="4114800"/>
          </a:xfrm>
        </p:spPr>
        <p:txBody>
          <a:bodyPr/>
          <a:lstStyle/>
          <a:p>
            <a:pPr eaLnBrk="1" hangingPunct="1"/>
            <a:r>
              <a:rPr lang="en-AU" dirty="0" smtClean="0">
                <a:ea typeface="ＭＳ Ｐゴシック" pitchFamily="34" charset="-128"/>
              </a:rPr>
              <a:t>Now try creating a model for the car race example:</a:t>
            </a:r>
          </a:p>
          <a:p>
            <a:pPr eaLnBrk="1" hangingPunct="1"/>
            <a:endParaRPr lang="en-AU" sz="800" dirty="0" smtClean="0">
              <a:ea typeface="ＭＳ Ｐゴシック" pitchFamily="34" charset="-128"/>
            </a:endParaRPr>
          </a:p>
          <a:p>
            <a:pPr eaLnBrk="1" hangingPunct="1">
              <a:spcBef>
                <a:spcPct val="50000"/>
              </a:spcBef>
              <a:buFontTx/>
              <a:buNone/>
            </a:pPr>
            <a:r>
              <a:rPr lang="en-AU" dirty="0" smtClean="0">
                <a:ea typeface="ＭＳ Ｐゴシック" pitchFamily="34" charset="-128"/>
                <a:cs typeface="Times New Roman" pitchFamily="18" charset="0"/>
              </a:rPr>
              <a:t>		</a:t>
            </a:r>
            <a:r>
              <a:rPr lang="en-AU" b="1" dirty="0" smtClean="0">
                <a:ea typeface="ＭＳ Ｐゴシック" pitchFamily="34" charset="-128"/>
                <a:cs typeface="Times New Roman" pitchFamily="18" charset="0"/>
              </a:rPr>
              <a:t> Driver  (</a:t>
            </a:r>
            <a:r>
              <a:rPr lang="en-AU" u="sng" dirty="0" smtClean="0">
                <a:ea typeface="ＭＳ Ｐゴシック" pitchFamily="34" charset="-128"/>
                <a:cs typeface="Times New Roman" pitchFamily="18" charset="0"/>
              </a:rPr>
              <a:t>Driver #</a:t>
            </a:r>
            <a:r>
              <a:rPr lang="en-AU" dirty="0" smtClean="0">
                <a:ea typeface="ＭＳ Ｐゴシック" pitchFamily="34" charset="-128"/>
                <a:cs typeface="Times New Roman" pitchFamily="18" charset="0"/>
              </a:rPr>
              <a:t>, Driver Name</a:t>
            </a:r>
            <a:r>
              <a:rPr lang="en-AU" b="1" dirty="0" smtClean="0">
                <a:ea typeface="ＭＳ Ｐゴシック" pitchFamily="34" charset="-128"/>
                <a:cs typeface="Times New Roman" pitchFamily="18" charset="0"/>
              </a:rPr>
              <a:t>)</a:t>
            </a:r>
          </a:p>
          <a:p>
            <a:pPr eaLnBrk="1" hangingPunct="1">
              <a:spcBef>
                <a:spcPct val="50000"/>
              </a:spcBef>
              <a:buFontTx/>
              <a:buNone/>
            </a:pPr>
            <a:r>
              <a:rPr lang="en-AU" dirty="0" smtClean="0">
                <a:ea typeface="ＭＳ Ｐゴシック" pitchFamily="34" charset="-128"/>
                <a:cs typeface="Times New Roman" pitchFamily="18" charset="0"/>
              </a:rPr>
              <a:t>		</a:t>
            </a:r>
            <a:r>
              <a:rPr lang="en-AU" b="1" dirty="0" smtClean="0">
                <a:ea typeface="ＭＳ Ｐゴシック" pitchFamily="34" charset="-128"/>
                <a:cs typeface="Times New Roman" pitchFamily="18" charset="0"/>
              </a:rPr>
              <a:t> Race Entry  (</a:t>
            </a:r>
            <a:r>
              <a:rPr lang="en-AU" i="1" u="sng" dirty="0" smtClean="0">
                <a:ea typeface="ＭＳ Ｐゴシック" pitchFamily="34" charset="-128"/>
                <a:cs typeface="Times New Roman" pitchFamily="18" charset="0"/>
              </a:rPr>
              <a:t>Driver #</a:t>
            </a:r>
            <a:r>
              <a:rPr lang="en-AU" dirty="0" smtClean="0">
                <a:ea typeface="ＭＳ Ｐゴシック" pitchFamily="34" charset="-128"/>
                <a:cs typeface="Times New Roman" pitchFamily="18" charset="0"/>
              </a:rPr>
              <a:t>, </a:t>
            </a:r>
            <a:r>
              <a:rPr lang="en-AU" i="1" u="sng" dirty="0" smtClean="0">
                <a:ea typeface="ＭＳ Ｐゴシック" pitchFamily="34" charset="-128"/>
                <a:cs typeface="Times New Roman" pitchFamily="18" charset="0"/>
              </a:rPr>
              <a:t>Race #</a:t>
            </a:r>
            <a:r>
              <a:rPr lang="en-AU" dirty="0" smtClean="0">
                <a:ea typeface="ＭＳ Ｐゴシック" pitchFamily="34" charset="-128"/>
                <a:cs typeface="Times New Roman" pitchFamily="18" charset="0"/>
              </a:rPr>
              <a:t>, </a:t>
            </a:r>
            <a:r>
              <a:rPr lang="en-AU" i="1" dirty="0" smtClean="0">
                <a:ea typeface="ＭＳ Ｐゴシック" pitchFamily="34" charset="-128"/>
                <a:cs typeface="Times New Roman" pitchFamily="18" charset="0"/>
              </a:rPr>
              <a:t>Car #</a:t>
            </a:r>
            <a:r>
              <a:rPr lang="en-AU" b="1" dirty="0" smtClean="0">
                <a:ea typeface="ＭＳ Ｐゴシック" pitchFamily="34" charset="-128"/>
                <a:cs typeface="Times New Roman" pitchFamily="18" charset="0"/>
              </a:rPr>
              <a:t>)</a:t>
            </a:r>
          </a:p>
          <a:p>
            <a:pPr eaLnBrk="1" hangingPunct="1">
              <a:spcBef>
                <a:spcPct val="50000"/>
              </a:spcBef>
              <a:buFontTx/>
              <a:buNone/>
            </a:pPr>
            <a:r>
              <a:rPr lang="en-AU" dirty="0" smtClean="0">
                <a:ea typeface="ＭＳ Ｐゴシック" pitchFamily="34" charset="-128"/>
                <a:cs typeface="Times New Roman" pitchFamily="18" charset="0"/>
              </a:rPr>
              <a:t>		</a:t>
            </a:r>
            <a:r>
              <a:rPr lang="en-AU" b="1" dirty="0" smtClean="0">
                <a:ea typeface="ＭＳ Ｐゴシック" pitchFamily="34" charset="-128"/>
                <a:cs typeface="Times New Roman" pitchFamily="18" charset="0"/>
              </a:rPr>
              <a:t> Car  (</a:t>
            </a:r>
            <a:r>
              <a:rPr lang="en-AU" u="sng" dirty="0" smtClean="0">
                <a:ea typeface="ＭＳ Ｐゴシック" pitchFamily="34" charset="-128"/>
                <a:cs typeface="Times New Roman" pitchFamily="18" charset="0"/>
              </a:rPr>
              <a:t>Car #</a:t>
            </a:r>
            <a:r>
              <a:rPr lang="en-AU" dirty="0" smtClean="0">
                <a:ea typeface="ＭＳ Ｐゴシック" pitchFamily="34" charset="-128"/>
                <a:cs typeface="Times New Roman" pitchFamily="18" charset="0"/>
              </a:rPr>
              <a:t>, </a:t>
            </a:r>
            <a:r>
              <a:rPr lang="en-AU" i="1" dirty="0" smtClean="0">
                <a:ea typeface="ＭＳ Ｐゴシック" pitchFamily="34" charset="-128"/>
                <a:cs typeface="Times New Roman" pitchFamily="18" charset="0"/>
              </a:rPr>
              <a:t>Car Class</a:t>
            </a:r>
            <a:r>
              <a:rPr lang="en-AU" dirty="0" smtClean="0">
                <a:ea typeface="ＭＳ Ｐゴシック" pitchFamily="34" charset="-128"/>
                <a:cs typeface="Times New Roman" pitchFamily="18" charset="0"/>
              </a:rPr>
              <a:t>, </a:t>
            </a:r>
            <a:r>
              <a:rPr lang="en-AU" i="1" dirty="0" smtClean="0">
                <a:ea typeface="ＭＳ Ｐゴシック" pitchFamily="34" charset="-128"/>
                <a:cs typeface="Times New Roman" pitchFamily="18" charset="0"/>
              </a:rPr>
              <a:t>Owner</a:t>
            </a:r>
            <a:r>
              <a:rPr lang="en-AU" b="1" dirty="0" smtClean="0">
                <a:ea typeface="ＭＳ Ｐゴシック" pitchFamily="34" charset="-128"/>
                <a:cs typeface="Times New Roman" pitchFamily="18" charset="0"/>
              </a:rPr>
              <a:t>)</a:t>
            </a:r>
          </a:p>
          <a:p>
            <a:pPr eaLnBrk="1" hangingPunct="1">
              <a:spcBef>
                <a:spcPct val="50000"/>
              </a:spcBef>
              <a:buFontTx/>
              <a:buNone/>
            </a:pPr>
            <a:r>
              <a:rPr lang="en-AU" dirty="0" smtClean="0">
                <a:ea typeface="ＭＳ Ｐゴシック" pitchFamily="34" charset="-128"/>
                <a:cs typeface="Times New Roman" pitchFamily="18" charset="0"/>
              </a:rPr>
              <a:t>		</a:t>
            </a:r>
            <a:r>
              <a:rPr lang="en-AU" b="1" dirty="0" smtClean="0">
                <a:ea typeface="ＭＳ Ｐゴシック" pitchFamily="34" charset="-128"/>
                <a:cs typeface="Times New Roman" pitchFamily="18" charset="0"/>
              </a:rPr>
              <a:t> Car Class  (</a:t>
            </a:r>
            <a:r>
              <a:rPr lang="en-AU" u="sng" dirty="0" smtClean="0">
                <a:ea typeface="ＭＳ Ｐゴシック" pitchFamily="34" charset="-128"/>
                <a:cs typeface="Times New Roman" pitchFamily="18" charset="0"/>
              </a:rPr>
              <a:t>Car Class</a:t>
            </a:r>
            <a:r>
              <a:rPr lang="en-AU" dirty="0" smtClean="0">
                <a:ea typeface="ＭＳ Ｐゴシック" pitchFamily="34" charset="-128"/>
                <a:cs typeface="Times New Roman" pitchFamily="18" charset="0"/>
              </a:rPr>
              <a:t>, Class Limit</a:t>
            </a:r>
            <a:r>
              <a:rPr lang="en-AU" b="1" dirty="0" smtClean="0">
                <a:ea typeface="ＭＳ Ｐゴシック" pitchFamily="34" charset="-128"/>
                <a:cs typeface="Times New Roman" pitchFamily="18" charset="0"/>
              </a:rPr>
              <a:t>)</a:t>
            </a:r>
          </a:p>
          <a:p>
            <a:pPr eaLnBrk="1" hangingPunct="1">
              <a:spcBef>
                <a:spcPct val="50000"/>
              </a:spcBef>
              <a:buFontTx/>
              <a:buNone/>
            </a:pPr>
            <a:r>
              <a:rPr lang="en-AU" dirty="0" smtClean="0">
                <a:ea typeface="ＭＳ Ｐゴシック" pitchFamily="34" charset="-128"/>
                <a:cs typeface="Times New Roman" pitchFamily="18" charset="0"/>
              </a:rPr>
              <a:t>		</a:t>
            </a:r>
            <a:r>
              <a:rPr lang="en-AU" b="1" dirty="0" smtClean="0">
                <a:ea typeface="ＭＳ Ｐゴシック" pitchFamily="34" charset="-128"/>
                <a:cs typeface="Times New Roman" pitchFamily="18" charset="0"/>
              </a:rPr>
              <a:t> Owner  (</a:t>
            </a:r>
            <a:r>
              <a:rPr lang="en-AU" u="sng" dirty="0" smtClean="0">
                <a:ea typeface="ＭＳ Ｐゴシック" pitchFamily="34" charset="-128"/>
                <a:cs typeface="Times New Roman" pitchFamily="18" charset="0"/>
              </a:rPr>
              <a:t>Owner Phone</a:t>
            </a:r>
            <a:r>
              <a:rPr lang="en-AU" dirty="0" smtClean="0">
                <a:ea typeface="ＭＳ Ｐゴシック" pitchFamily="34" charset="-128"/>
                <a:cs typeface="Times New Roman" pitchFamily="18" charset="0"/>
              </a:rPr>
              <a:t>, Owner Name</a:t>
            </a:r>
            <a:r>
              <a:rPr lang="en-AU" b="1" dirty="0" smtClean="0">
                <a:ea typeface="ＭＳ Ｐゴシック" pitchFamily="34" charset="-128"/>
                <a:cs typeface="Times New Roman" pitchFamily="18" charset="0"/>
              </a:rPr>
              <a:t>)</a:t>
            </a:r>
          </a:p>
          <a:p>
            <a:pPr eaLnBrk="1" hangingPunct="1">
              <a:spcBef>
                <a:spcPct val="50000"/>
              </a:spcBef>
              <a:buFontTx/>
              <a:buNone/>
            </a:pPr>
            <a:r>
              <a:rPr lang="en-AU" dirty="0" smtClean="0">
                <a:ea typeface="ＭＳ Ｐゴシック" pitchFamily="34" charset="-128"/>
                <a:cs typeface="Times New Roman" pitchFamily="18" charset="0"/>
              </a:rPr>
              <a:t>		</a:t>
            </a:r>
            <a:r>
              <a:rPr lang="en-AU" b="1" dirty="0" smtClean="0">
                <a:ea typeface="ＭＳ Ｐゴシック" pitchFamily="34" charset="-128"/>
                <a:cs typeface="Times New Roman" pitchFamily="18" charset="0"/>
              </a:rPr>
              <a:t> Race  (</a:t>
            </a:r>
            <a:r>
              <a:rPr lang="en-AU" u="sng" dirty="0" smtClean="0">
                <a:ea typeface="ＭＳ Ｐゴシック" pitchFamily="34" charset="-128"/>
                <a:cs typeface="Times New Roman" pitchFamily="18" charset="0"/>
              </a:rPr>
              <a:t>Race #</a:t>
            </a:r>
            <a:r>
              <a:rPr lang="en-AU" dirty="0" smtClean="0">
                <a:ea typeface="ＭＳ Ｐゴシック" pitchFamily="34" charset="-128"/>
                <a:cs typeface="Times New Roman" pitchFamily="18" charset="0"/>
              </a:rPr>
              <a:t>, Race Date</a:t>
            </a:r>
            <a:r>
              <a:rPr lang="en-AU" b="1" dirty="0" smtClean="0">
                <a:ea typeface="ＭＳ Ｐゴシック" pitchFamily="34" charset="-128"/>
                <a:cs typeface="Times New Roman" pitchFamily="18" charset="0"/>
              </a:rPr>
              <a:t>)</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AU" dirty="0" smtClean="0">
                <a:latin typeface="Arial Narrow" pitchFamily="34" charset="0"/>
                <a:ea typeface="ＭＳ Ｐゴシック" pitchFamily="34" charset="-128"/>
              </a:rPr>
              <a:t>Creating ER models from normalised data sets</a:t>
            </a:r>
          </a:p>
        </p:txBody>
      </p:sp>
      <p:grpSp>
        <p:nvGrpSpPr>
          <p:cNvPr id="49155" name="Group 16"/>
          <p:cNvGrpSpPr>
            <a:grpSpLocks/>
          </p:cNvGrpSpPr>
          <p:nvPr/>
        </p:nvGrpSpPr>
        <p:grpSpPr bwMode="auto">
          <a:xfrm rot="-5400000">
            <a:off x="2933700" y="1638300"/>
            <a:ext cx="304800" cy="1447800"/>
            <a:chOff x="7543800" y="3200400"/>
            <a:chExt cx="304800" cy="1676400"/>
          </a:xfrm>
        </p:grpSpPr>
        <p:cxnSp>
          <p:nvCxnSpPr>
            <p:cNvPr id="33" name="Straight Connector 32"/>
            <p:cNvCxnSpPr/>
            <p:nvPr/>
          </p:nvCxnSpPr>
          <p:spPr>
            <a:xfrm rot="5400000">
              <a:off x="6859588" y="4037013"/>
              <a:ext cx="1676400" cy="3175"/>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cxnSp>
          <p:nvCxnSpPr>
            <p:cNvPr id="34" name="Straight Connector 33"/>
            <p:cNvCxnSpPr/>
            <p:nvPr/>
          </p:nvCxnSpPr>
          <p:spPr>
            <a:xfrm rot="5400000" flipV="1">
              <a:off x="7684168" y="4712368"/>
              <a:ext cx="176463" cy="152400"/>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cxnSp>
          <p:nvCxnSpPr>
            <p:cNvPr id="35" name="Straight Connector 34"/>
            <p:cNvCxnSpPr/>
            <p:nvPr/>
          </p:nvCxnSpPr>
          <p:spPr>
            <a:xfrm rot="5400000">
              <a:off x="7531768" y="4712368"/>
              <a:ext cx="176463" cy="152400"/>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grpSp>
      <p:grpSp>
        <p:nvGrpSpPr>
          <p:cNvPr id="49156" name="Group 16"/>
          <p:cNvGrpSpPr>
            <a:grpSpLocks/>
          </p:cNvGrpSpPr>
          <p:nvPr/>
        </p:nvGrpSpPr>
        <p:grpSpPr bwMode="auto">
          <a:xfrm rot="5400000">
            <a:off x="5905500" y="1638300"/>
            <a:ext cx="304800" cy="1447800"/>
            <a:chOff x="7543800" y="3200400"/>
            <a:chExt cx="304800" cy="1676400"/>
          </a:xfrm>
        </p:grpSpPr>
        <p:cxnSp>
          <p:nvCxnSpPr>
            <p:cNvPr id="37" name="Straight Connector 36"/>
            <p:cNvCxnSpPr/>
            <p:nvPr/>
          </p:nvCxnSpPr>
          <p:spPr>
            <a:xfrm rot="5400000">
              <a:off x="6859587" y="4037013"/>
              <a:ext cx="1676400" cy="3175"/>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cxnSp>
          <p:nvCxnSpPr>
            <p:cNvPr id="38" name="Straight Connector 37"/>
            <p:cNvCxnSpPr/>
            <p:nvPr/>
          </p:nvCxnSpPr>
          <p:spPr>
            <a:xfrm rot="5400000" flipV="1">
              <a:off x="7684168" y="4712368"/>
              <a:ext cx="176463" cy="152400"/>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cxnSp>
          <p:nvCxnSpPr>
            <p:cNvPr id="39" name="Straight Connector 38"/>
            <p:cNvCxnSpPr/>
            <p:nvPr/>
          </p:nvCxnSpPr>
          <p:spPr>
            <a:xfrm rot="5400000">
              <a:off x="7531768" y="4712368"/>
              <a:ext cx="176463" cy="152400"/>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grpSp>
      <p:sp>
        <p:nvSpPr>
          <p:cNvPr id="49157" name="Rectangle 39"/>
          <p:cNvSpPr>
            <a:spLocks noChangeArrowheads="1"/>
          </p:cNvSpPr>
          <p:nvPr/>
        </p:nvSpPr>
        <p:spPr bwMode="auto">
          <a:xfrm>
            <a:off x="838200" y="2819400"/>
            <a:ext cx="1905000" cy="646113"/>
          </a:xfrm>
          <a:prstGeom prst="rect">
            <a:avLst/>
          </a:prstGeom>
          <a:noFill/>
          <a:ln w="9525">
            <a:noFill/>
            <a:miter lim="800000"/>
            <a:headEnd/>
            <a:tailEnd/>
          </a:ln>
        </p:spPr>
        <p:txBody>
          <a:bodyPr>
            <a:spAutoFit/>
          </a:bodyPr>
          <a:lstStyle/>
          <a:p>
            <a:pPr algn="l"/>
            <a:r>
              <a:rPr lang="en-AU" sz="1800" u="sng">
                <a:ea typeface="ＭＳ Ｐゴシック" pitchFamily="34" charset="-128"/>
              </a:rPr>
              <a:t>Driver#</a:t>
            </a:r>
            <a:r>
              <a:rPr lang="en-AU" sz="1800">
                <a:ea typeface="ＭＳ Ｐゴシック" pitchFamily="34" charset="-128"/>
              </a:rPr>
              <a:t>, DriverName</a:t>
            </a:r>
            <a:endParaRPr lang="en-AU" sz="1800"/>
          </a:p>
        </p:txBody>
      </p:sp>
      <p:sp>
        <p:nvSpPr>
          <p:cNvPr id="49158" name="Rectangle 40"/>
          <p:cNvSpPr>
            <a:spLocks noChangeArrowheads="1"/>
          </p:cNvSpPr>
          <p:nvPr/>
        </p:nvSpPr>
        <p:spPr bwMode="auto">
          <a:xfrm>
            <a:off x="3505200" y="2809875"/>
            <a:ext cx="990600" cy="923925"/>
          </a:xfrm>
          <a:prstGeom prst="rect">
            <a:avLst/>
          </a:prstGeom>
          <a:noFill/>
          <a:ln w="9525">
            <a:noFill/>
            <a:miter lim="800000"/>
            <a:headEnd/>
            <a:tailEnd/>
          </a:ln>
        </p:spPr>
        <p:txBody>
          <a:bodyPr>
            <a:spAutoFit/>
          </a:bodyPr>
          <a:lstStyle/>
          <a:p>
            <a:pPr algn="l"/>
            <a:r>
              <a:rPr lang="en-AU" sz="1800" i="1" u="sng" dirty="0">
                <a:ea typeface="ＭＳ Ｐゴシック" pitchFamily="34" charset="-128"/>
              </a:rPr>
              <a:t>Driver#</a:t>
            </a:r>
            <a:r>
              <a:rPr lang="en-AU" sz="1800" dirty="0">
                <a:ea typeface="ＭＳ Ｐゴシック" pitchFamily="34" charset="-128"/>
              </a:rPr>
              <a:t>, </a:t>
            </a:r>
            <a:r>
              <a:rPr lang="en-AU" sz="1800" i="1" u="sng" dirty="0">
                <a:ea typeface="ＭＳ Ｐゴシック" pitchFamily="34" charset="-128"/>
              </a:rPr>
              <a:t>Race#</a:t>
            </a:r>
            <a:r>
              <a:rPr lang="en-AU" sz="1800" dirty="0">
                <a:ea typeface="ＭＳ Ｐゴシック" pitchFamily="34" charset="-128"/>
              </a:rPr>
              <a:t>, </a:t>
            </a:r>
            <a:r>
              <a:rPr lang="en-AU" sz="1800" i="1" dirty="0">
                <a:ea typeface="ＭＳ Ｐゴシック" pitchFamily="34" charset="-128"/>
              </a:rPr>
              <a:t>Car#</a:t>
            </a:r>
            <a:endParaRPr lang="en-AU" sz="1800" i="1" dirty="0"/>
          </a:p>
        </p:txBody>
      </p:sp>
      <p:sp>
        <p:nvSpPr>
          <p:cNvPr id="49159" name="Rectangle 41"/>
          <p:cNvSpPr>
            <a:spLocks noChangeArrowheads="1"/>
          </p:cNvSpPr>
          <p:nvPr/>
        </p:nvSpPr>
        <p:spPr bwMode="auto">
          <a:xfrm>
            <a:off x="6781800" y="2819400"/>
            <a:ext cx="1524000" cy="646113"/>
          </a:xfrm>
          <a:prstGeom prst="rect">
            <a:avLst/>
          </a:prstGeom>
          <a:noFill/>
          <a:ln w="9525">
            <a:noFill/>
            <a:miter lim="800000"/>
            <a:headEnd/>
            <a:tailEnd/>
          </a:ln>
        </p:spPr>
        <p:txBody>
          <a:bodyPr>
            <a:spAutoFit/>
          </a:bodyPr>
          <a:lstStyle/>
          <a:p>
            <a:pPr algn="l"/>
            <a:r>
              <a:rPr lang="en-AU" sz="1800" u="sng">
                <a:ea typeface="ＭＳ Ｐゴシック" pitchFamily="34" charset="-128"/>
              </a:rPr>
              <a:t>Race#</a:t>
            </a:r>
            <a:r>
              <a:rPr lang="en-AU" sz="1800">
                <a:ea typeface="ＭＳ Ｐゴシック" pitchFamily="34" charset="-128"/>
              </a:rPr>
              <a:t>, RaceDate</a:t>
            </a:r>
            <a:endParaRPr lang="en-AU" sz="1800"/>
          </a:p>
        </p:txBody>
      </p:sp>
      <p:grpSp>
        <p:nvGrpSpPr>
          <p:cNvPr id="49160" name="Group 16"/>
          <p:cNvGrpSpPr>
            <a:grpSpLocks/>
          </p:cNvGrpSpPr>
          <p:nvPr/>
        </p:nvGrpSpPr>
        <p:grpSpPr bwMode="auto">
          <a:xfrm rot="-5400000">
            <a:off x="2933700" y="3990975"/>
            <a:ext cx="304800" cy="1447800"/>
            <a:chOff x="7543800" y="3200400"/>
            <a:chExt cx="304800" cy="1676400"/>
          </a:xfrm>
        </p:grpSpPr>
        <p:cxnSp>
          <p:nvCxnSpPr>
            <p:cNvPr id="47" name="Straight Connector 46"/>
            <p:cNvCxnSpPr/>
            <p:nvPr/>
          </p:nvCxnSpPr>
          <p:spPr>
            <a:xfrm rot="5400000">
              <a:off x="6859588" y="4037013"/>
              <a:ext cx="1676400" cy="3175"/>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cxnSp>
          <p:nvCxnSpPr>
            <p:cNvPr id="48" name="Straight Connector 47"/>
            <p:cNvCxnSpPr/>
            <p:nvPr/>
          </p:nvCxnSpPr>
          <p:spPr>
            <a:xfrm rot="5400000" flipV="1">
              <a:off x="7684168" y="4712368"/>
              <a:ext cx="176463" cy="152400"/>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cxnSp>
          <p:nvCxnSpPr>
            <p:cNvPr id="49" name="Straight Connector 48"/>
            <p:cNvCxnSpPr/>
            <p:nvPr/>
          </p:nvCxnSpPr>
          <p:spPr>
            <a:xfrm rot="5400000">
              <a:off x="7531768" y="4712368"/>
              <a:ext cx="176463" cy="152400"/>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grpSp>
      <p:grpSp>
        <p:nvGrpSpPr>
          <p:cNvPr id="49161" name="Group 16"/>
          <p:cNvGrpSpPr>
            <a:grpSpLocks/>
          </p:cNvGrpSpPr>
          <p:nvPr/>
        </p:nvGrpSpPr>
        <p:grpSpPr bwMode="auto">
          <a:xfrm rot="5400000">
            <a:off x="5905500" y="3990975"/>
            <a:ext cx="304800" cy="1447800"/>
            <a:chOff x="7543800" y="3200400"/>
            <a:chExt cx="304800" cy="1676400"/>
          </a:xfrm>
        </p:grpSpPr>
        <p:cxnSp>
          <p:nvCxnSpPr>
            <p:cNvPr id="51" name="Straight Connector 50"/>
            <p:cNvCxnSpPr/>
            <p:nvPr/>
          </p:nvCxnSpPr>
          <p:spPr>
            <a:xfrm rot="5400000">
              <a:off x="6859587" y="4037013"/>
              <a:ext cx="1676400" cy="3175"/>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cxnSp>
          <p:nvCxnSpPr>
            <p:cNvPr id="52" name="Straight Connector 51"/>
            <p:cNvCxnSpPr/>
            <p:nvPr/>
          </p:nvCxnSpPr>
          <p:spPr>
            <a:xfrm rot="5400000" flipV="1">
              <a:off x="7684168" y="4712368"/>
              <a:ext cx="176463" cy="152400"/>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cxnSp>
          <p:nvCxnSpPr>
            <p:cNvPr id="53" name="Straight Connector 52"/>
            <p:cNvCxnSpPr/>
            <p:nvPr/>
          </p:nvCxnSpPr>
          <p:spPr>
            <a:xfrm rot="5400000">
              <a:off x="7531768" y="4712368"/>
              <a:ext cx="176463" cy="152400"/>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grpSp>
      <p:sp>
        <p:nvSpPr>
          <p:cNvPr id="49162" name="Rectangle 53"/>
          <p:cNvSpPr>
            <a:spLocks noChangeArrowheads="1"/>
          </p:cNvSpPr>
          <p:nvPr/>
        </p:nvSpPr>
        <p:spPr bwMode="auto">
          <a:xfrm>
            <a:off x="838200" y="5172075"/>
            <a:ext cx="1905000" cy="647700"/>
          </a:xfrm>
          <a:prstGeom prst="rect">
            <a:avLst/>
          </a:prstGeom>
          <a:noFill/>
          <a:ln w="9525">
            <a:noFill/>
            <a:miter lim="800000"/>
            <a:headEnd/>
            <a:tailEnd/>
          </a:ln>
        </p:spPr>
        <p:txBody>
          <a:bodyPr>
            <a:spAutoFit/>
          </a:bodyPr>
          <a:lstStyle/>
          <a:p>
            <a:pPr algn="l"/>
            <a:r>
              <a:rPr lang="en-AU" sz="1800" u="sng">
                <a:ea typeface="ＭＳ Ｐゴシック" pitchFamily="34" charset="-128"/>
              </a:rPr>
              <a:t>CarClass</a:t>
            </a:r>
            <a:r>
              <a:rPr lang="en-AU" sz="1800">
                <a:ea typeface="ＭＳ Ｐゴシック" pitchFamily="34" charset="-128"/>
              </a:rPr>
              <a:t>, ClassLimit</a:t>
            </a:r>
            <a:endParaRPr lang="en-AU" sz="1800"/>
          </a:p>
        </p:txBody>
      </p:sp>
      <p:sp>
        <p:nvSpPr>
          <p:cNvPr id="49163" name="Rectangle 54"/>
          <p:cNvSpPr>
            <a:spLocks noChangeArrowheads="1"/>
          </p:cNvSpPr>
          <p:nvPr/>
        </p:nvSpPr>
        <p:spPr bwMode="auto">
          <a:xfrm>
            <a:off x="3810000" y="5172075"/>
            <a:ext cx="1524000" cy="923925"/>
          </a:xfrm>
          <a:prstGeom prst="rect">
            <a:avLst/>
          </a:prstGeom>
          <a:noFill/>
          <a:ln w="9525">
            <a:noFill/>
            <a:miter lim="800000"/>
            <a:headEnd/>
            <a:tailEnd/>
          </a:ln>
        </p:spPr>
        <p:txBody>
          <a:bodyPr>
            <a:spAutoFit/>
          </a:bodyPr>
          <a:lstStyle/>
          <a:p>
            <a:pPr algn="l"/>
            <a:r>
              <a:rPr lang="en-AU" sz="1800" i="1" u="sng">
                <a:ea typeface="ＭＳ Ｐゴシック" pitchFamily="34" charset="-128"/>
              </a:rPr>
              <a:t>Car#</a:t>
            </a:r>
            <a:r>
              <a:rPr lang="en-AU" sz="1800">
                <a:ea typeface="ＭＳ Ｐゴシック" pitchFamily="34" charset="-128"/>
              </a:rPr>
              <a:t>, </a:t>
            </a:r>
            <a:r>
              <a:rPr lang="en-AU" sz="1800" i="1">
                <a:ea typeface="ＭＳ Ｐゴシック" pitchFamily="34" charset="-128"/>
              </a:rPr>
              <a:t>CarClass</a:t>
            </a:r>
            <a:r>
              <a:rPr lang="en-AU" sz="1800">
                <a:ea typeface="ＭＳ Ｐゴシック" pitchFamily="34" charset="-128"/>
              </a:rPr>
              <a:t>, </a:t>
            </a:r>
            <a:r>
              <a:rPr lang="en-AU" sz="1800" i="1">
                <a:ea typeface="ＭＳ Ｐゴシック" pitchFamily="34" charset="-128"/>
              </a:rPr>
              <a:t>Owner</a:t>
            </a:r>
            <a:endParaRPr lang="en-AU" sz="1800" i="1"/>
          </a:p>
        </p:txBody>
      </p:sp>
      <p:sp>
        <p:nvSpPr>
          <p:cNvPr id="49164" name="Rectangle 55"/>
          <p:cNvSpPr>
            <a:spLocks noChangeArrowheads="1"/>
          </p:cNvSpPr>
          <p:nvPr/>
        </p:nvSpPr>
        <p:spPr bwMode="auto">
          <a:xfrm>
            <a:off x="6781800" y="5172075"/>
            <a:ext cx="1676400" cy="646331"/>
          </a:xfrm>
          <a:prstGeom prst="rect">
            <a:avLst/>
          </a:prstGeom>
          <a:noFill/>
          <a:ln w="9525">
            <a:noFill/>
            <a:miter lim="800000"/>
            <a:headEnd/>
            <a:tailEnd/>
          </a:ln>
        </p:spPr>
        <p:txBody>
          <a:bodyPr wrap="square">
            <a:spAutoFit/>
          </a:bodyPr>
          <a:lstStyle/>
          <a:p>
            <a:pPr algn="l"/>
            <a:r>
              <a:rPr lang="en-AU" sz="1800" u="sng" dirty="0" err="1" smtClean="0">
                <a:ea typeface="ＭＳ Ｐゴシック" pitchFamily="34" charset="-128"/>
              </a:rPr>
              <a:t>OwnerPhone</a:t>
            </a:r>
            <a:r>
              <a:rPr lang="en-AU" sz="1800" dirty="0" smtClean="0">
                <a:ea typeface="ＭＳ Ｐゴシック" pitchFamily="34" charset="-128"/>
              </a:rPr>
              <a:t>, </a:t>
            </a:r>
            <a:r>
              <a:rPr lang="en-AU" sz="1800" dirty="0" err="1" smtClean="0">
                <a:ea typeface="ＭＳ Ｐゴシック" pitchFamily="34" charset="-128"/>
              </a:rPr>
              <a:t>OwnerName</a:t>
            </a:r>
            <a:endParaRPr lang="en-AU" sz="1800" dirty="0"/>
          </a:p>
        </p:txBody>
      </p:sp>
      <p:grpSp>
        <p:nvGrpSpPr>
          <p:cNvPr id="49165" name="Group 16"/>
          <p:cNvGrpSpPr>
            <a:grpSpLocks/>
          </p:cNvGrpSpPr>
          <p:nvPr/>
        </p:nvGrpSpPr>
        <p:grpSpPr bwMode="auto">
          <a:xfrm rot="10800000">
            <a:off x="4419600" y="2819400"/>
            <a:ext cx="304800" cy="1447800"/>
            <a:chOff x="7543800" y="3200400"/>
            <a:chExt cx="304800" cy="1676400"/>
          </a:xfrm>
        </p:grpSpPr>
        <p:cxnSp>
          <p:nvCxnSpPr>
            <p:cNvPr id="58" name="Straight Connector 57"/>
            <p:cNvCxnSpPr/>
            <p:nvPr/>
          </p:nvCxnSpPr>
          <p:spPr>
            <a:xfrm rot="5400000">
              <a:off x="6861174" y="4037013"/>
              <a:ext cx="1676400" cy="3175"/>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cxnSp>
          <p:nvCxnSpPr>
            <p:cNvPr id="59" name="Straight Connector 58"/>
            <p:cNvCxnSpPr/>
            <p:nvPr/>
          </p:nvCxnSpPr>
          <p:spPr>
            <a:xfrm rot="5400000" flipV="1">
              <a:off x="7685755" y="4712368"/>
              <a:ext cx="176463" cy="152400"/>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0" name="Straight Connector 59"/>
            <p:cNvCxnSpPr/>
            <p:nvPr/>
          </p:nvCxnSpPr>
          <p:spPr>
            <a:xfrm rot="5400000">
              <a:off x="7533355" y="4712368"/>
              <a:ext cx="176463" cy="152400"/>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grpSp>
      <p:sp>
        <p:nvSpPr>
          <p:cNvPr id="29" name="Rounded Rectangle 28"/>
          <p:cNvSpPr/>
          <p:nvPr/>
        </p:nvSpPr>
        <p:spPr>
          <a:xfrm>
            <a:off x="6781800" y="1905000"/>
            <a:ext cx="1524000" cy="914400"/>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anchor="ctr"/>
          <a:lstStyle/>
          <a:p>
            <a:r>
              <a:rPr lang="en-AU" sz="2000">
                <a:solidFill>
                  <a:srgbClr val="000000"/>
                </a:solidFill>
              </a:rPr>
              <a:t>Race</a:t>
            </a:r>
            <a:endParaRPr lang="en-AU" sz="1800">
              <a:solidFill>
                <a:srgbClr val="000000"/>
              </a:solidFill>
            </a:endParaRPr>
          </a:p>
        </p:txBody>
      </p:sp>
      <p:sp>
        <p:nvSpPr>
          <p:cNvPr id="30" name="Rounded Rectangle 29"/>
          <p:cNvSpPr/>
          <p:nvPr/>
        </p:nvSpPr>
        <p:spPr>
          <a:xfrm>
            <a:off x="3810000" y="1905000"/>
            <a:ext cx="1524000" cy="914400"/>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anchor="ctr"/>
          <a:lstStyle/>
          <a:p>
            <a:r>
              <a:rPr lang="en-AU" sz="2000">
                <a:solidFill>
                  <a:srgbClr val="000000"/>
                </a:solidFill>
              </a:rPr>
              <a:t>Race </a:t>
            </a:r>
          </a:p>
          <a:p>
            <a:r>
              <a:rPr lang="en-AU" sz="2000">
                <a:solidFill>
                  <a:srgbClr val="000000"/>
                </a:solidFill>
              </a:rPr>
              <a:t>Entry</a:t>
            </a:r>
            <a:endParaRPr lang="en-AU" sz="1800">
              <a:solidFill>
                <a:srgbClr val="000000"/>
              </a:solidFill>
            </a:endParaRPr>
          </a:p>
        </p:txBody>
      </p:sp>
      <p:sp>
        <p:nvSpPr>
          <p:cNvPr id="31" name="Rounded Rectangle 30"/>
          <p:cNvSpPr/>
          <p:nvPr/>
        </p:nvSpPr>
        <p:spPr>
          <a:xfrm>
            <a:off x="838200" y="1905000"/>
            <a:ext cx="1524000" cy="914400"/>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anchor="ctr"/>
          <a:lstStyle/>
          <a:p>
            <a:r>
              <a:rPr lang="en-AU" sz="2000">
                <a:solidFill>
                  <a:srgbClr val="000000"/>
                </a:solidFill>
              </a:rPr>
              <a:t>Driver</a:t>
            </a:r>
            <a:endParaRPr lang="en-AU" sz="1800">
              <a:solidFill>
                <a:srgbClr val="000000"/>
              </a:solidFill>
            </a:endParaRPr>
          </a:p>
        </p:txBody>
      </p:sp>
      <p:sp>
        <p:nvSpPr>
          <p:cNvPr id="43" name="Rounded Rectangle 42"/>
          <p:cNvSpPr/>
          <p:nvPr/>
        </p:nvSpPr>
        <p:spPr>
          <a:xfrm>
            <a:off x="6781800" y="4257675"/>
            <a:ext cx="1524000" cy="914400"/>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anchor="ctr"/>
          <a:lstStyle/>
          <a:p>
            <a:r>
              <a:rPr lang="en-AU" sz="2000">
                <a:solidFill>
                  <a:srgbClr val="000000"/>
                </a:solidFill>
              </a:rPr>
              <a:t>Owner</a:t>
            </a:r>
            <a:endParaRPr lang="en-AU" sz="1800">
              <a:solidFill>
                <a:srgbClr val="000000"/>
              </a:solidFill>
            </a:endParaRPr>
          </a:p>
        </p:txBody>
      </p:sp>
      <p:sp>
        <p:nvSpPr>
          <p:cNvPr id="44" name="Rounded Rectangle 43"/>
          <p:cNvSpPr/>
          <p:nvPr/>
        </p:nvSpPr>
        <p:spPr>
          <a:xfrm>
            <a:off x="3810000" y="4257675"/>
            <a:ext cx="1524000" cy="914400"/>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anchor="ctr"/>
          <a:lstStyle/>
          <a:p>
            <a:pPr>
              <a:defRPr/>
            </a:pPr>
            <a:r>
              <a:rPr lang="en-AU" sz="2000" dirty="0"/>
              <a:t>Car</a:t>
            </a:r>
          </a:p>
        </p:txBody>
      </p:sp>
      <p:sp>
        <p:nvSpPr>
          <p:cNvPr id="45" name="Rounded Rectangle 44"/>
          <p:cNvSpPr/>
          <p:nvPr/>
        </p:nvSpPr>
        <p:spPr>
          <a:xfrm>
            <a:off x="838200" y="4257675"/>
            <a:ext cx="1524000" cy="914400"/>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anchor="ctr"/>
          <a:lstStyle/>
          <a:p>
            <a:r>
              <a:rPr lang="en-AU" sz="2000">
                <a:solidFill>
                  <a:srgbClr val="000000"/>
                </a:solidFill>
              </a:rPr>
              <a:t>Car</a:t>
            </a:r>
          </a:p>
          <a:p>
            <a:r>
              <a:rPr lang="en-AU" sz="2000">
                <a:solidFill>
                  <a:srgbClr val="000000"/>
                </a:solidFill>
              </a:rPr>
              <a:t>Class</a:t>
            </a:r>
            <a:endParaRPr lang="en-AU" sz="1800">
              <a:solidFill>
                <a:srgbClr val="000000"/>
              </a:solidFill>
            </a:endParaRPr>
          </a:p>
        </p:txBody>
      </p:sp>
      <p:sp>
        <p:nvSpPr>
          <p:cNvPr id="36" name="Oval 35"/>
          <p:cNvSpPr/>
          <p:nvPr/>
        </p:nvSpPr>
        <p:spPr>
          <a:xfrm>
            <a:off x="3505200" y="2286000"/>
            <a:ext cx="152400" cy="152400"/>
          </a:xfrm>
          <a:prstGeom prst="ellipse">
            <a:avLst/>
          </a:prstGeom>
        </p:spPr>
        <p:style>
          <a:lnRef idx="2">
            <a:schemeClr val="dk1"/>
          </a:lnRef>
          <a:fillRef idx="1">
            <a:schemeClr val="lt1"/>
          </a:fillRef>
          <a:effectRef idx="0">
            <a:schemeClr val="dk1"/>
          </a:effectRef>
          <a:fontRef idx="minor">
            <a:schemeClr val="dk1"/>
          </a:fontRef>
        </p:style>
        <p:txBody>
          <a:bodyPr anchor="ctr"/>
          <a:lstStyle/>
          <a:p>
            <a:endParaRPr lang="en-US">
              <a:solidFill>
                <a:srgbClr val="000000"/>
              </a:solidFill>
            </a:endParaRPr>
          </a:p>
        </p:txBody>
      </p:sp>
      <p:cxnSp>
        <p:nvCxnSpPr>
          <p:cNvPr id="40" name="Straight Connector 39"/>
          <p:cNvCxnSpPr/>
          <p:nvPr/>
        </p:nvCxnSpPr>
        <p:spPr bwMode="auto">
          <a:xfrm rot="16200000" flipH="1">
            <a:off x="2438399" y="2362200"/>
            <a:ext cx="152401" cy="1"/>
          </a:xfrm>
          <a:prstGeom prst="line">
            <a:avLst/>
          </a:prstGeom>
          <a:ln w="28575"/>
        </p:spPr>
        <p:style>
          <a:lnRef idx="1">
            <a:schemeClr val="dk1"/>
          </a:lnRef>
          <a:fillRef idx="0">
            <a:schemeClr val="dk1"/>
          </a:fillRef>
          <a:effectRef idx="0">
            <a:schemeClr val="dk1"/>
          </a:effectRef>
          <a:fontRef idx="minor">
            <a:schemeClr val="tx1"/>
          </a:fontRef>
        </p:style>
      </p:cxnSp>
      <p:sp>
        <p:nvSpPr>
          <p:cNvPr id="41" name="Oval 40"/>
          <p:cNvSpPr/>
          <p:nvPr/>
        </p:nvSpPr>
        <p:spPr>
          <a:xfrm>
            <a:off x="5486400" y="2286000"/>
            <a:ext cx="152400" cy="152400"/>
          </a:xfrm>
          <a:prstGeom prst="ellipse">
            <a:avLst/>
          </a:prstGeom>
        </p:spPr>
        <p:style>
          <a:lnRef idx="2">
            <a:schemeClr val="dk1"/>
          </a:lnRef>
          <a:fillRef idx="1">
            <a:schemeClr val="lt1"/>
          </a:fillRef>
          <a:effectRef idx="0">
            <a:schemeClr val="dk1"/>
          </a:effectRef>
          <a:fontRef idx="minor">
            <a:schemeClr val="dk1"/>
          </a:fontRef>
        </p:style>
        <p:txBody>
          <a:bodyPr anchor="ctr"/>
          <a:lstStyle/>
          <a:p>
            <a:endParaRPr lang="en-US">
              <a:solidFill>
                <a:srgbClr val="000000"/>
              </a:solidFill>
            </a:endParaRPr>
          </a:p>
        </p:txBody>
      </p:sp>
      <p:cxnSp>
        <p:nvCxnSpPr>
          <p:cNvPr id="42" name="Straight Connector 41"/>
          <p:cNvCxnSpPr/>
          <p:nvPr/>
        </p:nvCxnSpPr>
        <p:spPr bwMode="auto">
          <a:xfrm rot="16200000" flipH="1">
            <a:off x="6553200" y="2362200"/>
            <a:ext cx="1524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46" name="Straight Connector 45"/>
          <p:cNvCxnSpPr/>
          <p:nvPr/>
        </p:nvCxnSpPr>
        <p:spPr bwMode="auto">
          <a:xfrm>
            <a:off x="4495800" y="4114800"/>
            <a:ext cx="152401" cy="1"/>
          </a:xfrm>
          <a:prstGeom prst="line">
            <a:avLst/>
          </a:prstGeom>
          <a:ln w="28575"/>
        </p:spPr>
        <p:style>
          <a:lnRef idx="1">
            <a:schemeClr val="dk1"/>
          </a:lnRef>
          <a:fillRef idx="0">
            <a:schemeClr val="dk1"/>
          </a:fillRef>
          <a:effectRef idx="0">
            <a:schemeClr val="dk1"/>
          </a:effectRef>
          <a:fontRef idx="minor">
            <a:schemeClr val="tx1"/>
          </a:fontRef>
        </p:style>
      </p:cxnSp>
      <p:sp>
        <p:nvSpPr>
          <p:cNvPr id="55" name="Oval 54"/>
          <p:cNvSpPr/>
          <p:nvPr/>
        </p:nvSpPr>
        <p:spPr>
          <a:xfrm>
            <a:off x="4495800" y="2971800"/>
            <a:ext cx="152400" cy="152400"/>
          </a:xfrm>
          <a:prstGeom prst="ellipse">
            <a:avLst/>
          </a:prstGeom>
        </p:spPr>
        <p:style>
          <a:lnRef idx="2">
            <a:schemeClr val="dk1"/>
          </a:lnRef>
          <a:fillRef idx="1">
            <a:schemeClr val="lt1"/>
          </a:fillRef>
          <a:effectRef idx="0">
            <a:schemeClr val="dk1"/>
          </a:effectRef>
          <a:fontRef idx="minor">
            <a:schemeClr val="dk1"/>
          </a:fontRef>
        </p:style>
        <p:txBody>
          <a:bodyPr anchor="ctr"/>
          <a:lstStyle/>
          <a:p>
            <a:endParaRPr lang="en-US">
              <a:solidFill>
                <a:srgbClr val="000000"/>
              </a:solidFill>
            </a:endParaRPr>
          </a:p>
        </p:txBody>
      </p:sp>
      <p:sp>
        <p:nvSpPr>
          <p:cNvPr id="56" name="Oval 55"/>
          <p:cNvSpPr/>
          <p:nvPr/>
        </p:nvSpPr>
        <p:spPr>
          <a:xfrm>
            <a:off x="3505200" y="4648200"/>
            <a:ext cx="152400" cy="152400"/>
          </a:xfrm>
          <a:prstGeom prst="ellipse">
            <a:avLst/>
          </a:prstGeom>
        </p:spPr>
        <p:style>
          <a:lnRef idx="2">
            <a:schemeClr val="dk1"/>
          </a:lnRef>
          <a:fillRef idx="1">
            <a:schemeClr val="lt1"/>
          </a:fillRef>
          <a:effectRef idx="0">
            <a:schemeClr val="dk1"/>
          </a:effectRef>
          <a:fontRef idx="minor">
            <a:schemeClr val="dk1"/>
          </a:fontRef>
        </p:style>
        <p:txBody>
          <a:bodyPr anchor="ctr"/>
          <a:lstStyle/>
          <a:p>
            <a:endParaRPr lang="en-US">
              <a:solidFill>
                <a:srgbClr val="000000"/>
              </a:solidFill>
            </a:endParaRPr>
          </a:p>
        </p:txBody>
      </p:sp>
      <p:cxnSp>
        <p:nvCxnSpPr>
          <p:cNvPr id="57" name="Straight Connector 56"/>
          <p:cNvCxnSpPr/>
          <p:nvPr/>
        </p:nvCxnSpPr>
        <p:spPr bwMode="auto">
          <a:xfrm rot="16200000" flipH="1">
            <a:off x="2438399" y="4724400"/>
            <a:ext cx="1524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62" name="Straight Connector 61"/>
          <p:cNvCxnSpPr/>
          <p:nvPr/>
        </p:nvCxnSpPr>
        <p:spPr bwMode="auto">
          <a:xfrm rot="16200000" flipH="1">
            <a:off x="6553200" y="4724400"/>
            <a:ext cx="1524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63" name="Straight Connector 62"/>
          <p:cNvCxnSpPr/>
          <p:nvPr/>
        </p:nvCxnSpPr>
        <p:spPr bwMode="auto">
          <a:xfrm rot="16200000" flipH="1">
            <a:off x="5486400" y="4724400"/>
            <a:ext cx="152401" cy="1"/>
          </a:xfrm>
          <a:prstGeom prst="line">
            <a:avLst/>
          </a:prstGeom>
          <a:ln w="28575"/>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15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915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915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915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915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916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916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916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916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916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916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7" grpId="0"/>
      <p:bldP spid="49158" grpId="0"/>
      <p:bldP spid="49159" grpId="0"/>
      <p:bldP spid="49162" grpId="0"/>
      <p:bldP spid="49163" grpId="0"/>
      <p:bldP spid="49164" grpId="0"/>
      <p:bldP spid="29" grpId="0" animBg="1"/>
      <p:bldP spid="30" grpId="0" animBg="1"/>
      <p:bldP spid="31" grpId="0" animBg="1"/>
      <p:bldP spid="43" grpId="0" animBg="1"/>
      <p:bldP spid="44" grpId="0" animBg="1"/>
      <p:bldP spid="45" grpId="0" animBg="1"/>
      <p:bldP spid="36" grpId="0" animBg="1"/>
      <p:bldP spid="41" grpId="0" animBg="1"/>
      <p:bldP spid="55" grpId="0" animBg="1"/>
      <p:bldP spid="5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smtClean="0">
                <a:latin typeface="Arial Narrow" pitchFamily="34" charset="0"/>
                <a:ea typeface="ＭＳ Ｐゴシック" pitchFamily="34" charset="-128"/>
              </a:rPr>
              <a:t>Summary</a:t>
            </a:r>
            <a:endParaRPr lang="en-AU" smtClean="0">
              <a:latin typeface="Arial Narrow" pitchFamily="34" charset="0"/>
              <a:ea typeface="ＭＳ Ｐゴシック" pitchFamily="34" charset="-128"/>
            </a:endParaRPr>
          </a:p>
        </p:txBody>
      </p:sp>
      <p:sp>
        <p:nvSpPr>
          <p:cNvPr id="50179" name="Rectangle 3"/>
          <p:cNvSpPr>
            <a:spLocks noGrp="1" noChangeArrowheads="1"/>
          </p:cNvSpPr>
          <p:nvPr>
            <p:ph idx="1"/>
          </p:nvPr>
        </p:nvSpPr>
        <p:spPr>
          <a:xfrm>
            <a:off x="304800" y="914400"/>
            <a:ext cx="8686800" cy="5643563"/>
          </a:xfrm>
        </p:spPr>
        <p:txBody>
          <a:bodyPr/>
          <a:lstStyle/>
          <a:p>
            <a:pPr eaLnBrk="1" hangingPunct="1">
              <a:lnSpc>
                <a:spcPct val="90000"/>
              </a:lnSpc>
            </a:pPr>
            <a:r>
              <a:rPr lang="en-AU" dirty="0" smtClean="0">
                <a:ea typeface="ＭＳ Ｐゴシック" pitchFamily="34" charset="-128"/>
              </a:rPr>
              <a:t>Entities are the things about which we wish to store data</a:t>
            </a:r>
          </a:p>
          <a:p>
            <a:pPr lvl="1" eaLnBrk="1" hangingPunct="1">
              <a:lnSpc>
                <a:spcPct val="90000"/>
              </a:lnSpc>
            </a:pPr>
            <a:endParaRPr lang="en-AU" dirty="0" smtClean="0">
              <a:ea typeface="ＭＳ Ｐゴシック" pitchFamily="34" charset="-128"/>
            </a:endParaRPr>
          </a:p>
          <a:p>
            <a:pPr eaLnBrk="1" hangingPunct="1">
              <a:lnSpc>
                <a:spcPct val="90000"/>
              </a:lnSpc>
            </a:pPr>
            <a:r>
              <a:rPr lang="en-US" dirty="0" smtClean="0">
                <a:ea typeface="ＭＳ Ｐゴシック" pitchFamily="34" charset="-128"/>
              </a:rPr>
              <a:t>Three types of relationships - 1:1, 1:M and M:M</a:t>
            </a:r>
          </a:p>
          <a:p>
            <a:pPr lvl="1" eaLnBrk="1" hangingPunct="1">
              <a:lnSpc>
                <a:spcPct val="90000"/>
              </a:lnSpc>
            </a:pPr>
            <a:r>
              <a:rPr lang="en-US" dirty="0" smtClean="0">
                <a:ea typeface="ＭＳ Ｐゴシック" pitchFamily="34" charset="-128"/>
              </a:rPr>
              <a:t>1:1 relationships are quite rare</a:t>
            </a:r>
          </a:p>
          <a:p>
            <a:pPr lvl="1" eaLnBrk="1" hangingPunct="1">
              <a:lnSpc>
                <a:spcPct val="90000"/>
              </a:lnSpc>
            </a:pPr>
            <a:r>
              <a:rPr lang="en-US" dirty="0" smtClean="0">
                <a:ea typeface="ＭＳ Ｐゴシック" pitchFamily="34" charset="-128"/>
              </a:rPr>
              <a:t>1:M relationships are the most common</a:t>
            </a:r>
          </a:p>
          <a:p>
            <a:pPr lvl="1" eaLnBrk="1" hangingPunct="1">
              <a:lnSpc>
                <a:spcPct val="90000"/>
              </a:lnSpc>
            </a:pPr>
            <a:r>
              <a:rPr lang="en-US" dirty="0" smtClean="0">
                <a:ea typeface="ＭＳ Ｐゴシック" pitchFamily="34" charset="-128"/>
              </a:rPr>
              <a:t>M:M relationships are resolved by adding an intermediary entity and connecting a pair of 1:M relationships to it</a:t>
            </a:r>
          </a:p>
          <a:p>
            <a:pPr lvl="1" eaLnBrk="1" hangingPunct="1">
              <a:lnSpc>
                <a:spcPct val="90000"/>
              </a:lnSpc>
            </a:pPr>
            <a:endParaRPr lang="en-AU" dirty="0" smtClean="0">
              <a:ea typeface="ＭＳ Ｐゴシック" pitchFamily="34" charset="-128"/>
              <a:cs typeface="Times New Roman" pitchFamily="18" charset="0"/>
            </a:endParaRPr>
          </a:p>
          <a:p>
            <a:pPr eaLnBrk="1" hangingPunct="1">
              <a:lnSpc>
                <a:spcPct val="90000"/>
              </a:lnSpc>
            </a:pPr>
            <a:r>
              <a:rPr lang="en-AU" dirty="0" smtClean="0">
                <a:ea typeface="ＭＳ Ｐゴシック" pitchFamily="34" charset="-128"/>
                <a:cs typeface="Times New Roman" pitchFamily="18" charset="0"/>
              </a:rPr>
              <a:t>Foreign keys only flow from 1 </a:t>
            </a:r>
            <a:r>
              <a:rPr lang="en-AU" dirty="0" smtClean="0">
                <a:latin typeface="Times New Roman" pitchFamily="18" charset="0"/>
                <a:ea typeface="ＭＳ Ｐゴシック" pitchFamily="34" charset="-128"/>
                <a:cs typeface="Times New Roman" pitchFamily="18" charset="0"/>
                <a:sym typeface="Wingdings" pitchFamily="2" charset="2"/>
              </a:rPr>
              <a:t></a:t>
            </a:r>
            <a:r>
              <a:rPr lang="en-AU" dirty="0" smtClean="0">
                <a:ea typeface="ＭＳ Ｐゴシック" pitchFamily="34" charset="-128"/>
                <a:cs typeface="Times New Roman" pitchFamily="18" charset="0"/>
              </a:rPr>
              <a:t> Many, never the other way</a:t>
            </a:r>
          </a:p>
          <a:p>
            <a:pPr lvl="1" eaLnBrk="1" hangingPunct="1">
              <a:lnSpc>
                <a:spcPct val="90000"/>
              </a:lnSpc>
            </a:pPr>
            <a:r>
              <a:rPr lang="en-AU" dirty="0" smtClean="0">
                <a:ea typeface="ＭＳ Ｐゴシック" pitchFamily="34" charset="-128"/>
                <a:cs typeface="Times New Roman" pitchFamily="18" charset="0"/>
              </a:rPr>
              <a:t>Foreign keys are only shown in </a:t>
            </a:r>
            <a:r>
              <a:rPr lang="en-AU" i="1" dirty="0" smtClean="0">
                <a:ea typeface="ＭＳ Ｐゴシック" pitchFamily="34" charset="-128"/>
                <a:cs typeface="Times New Roman" pitchFamily="18" charset="0"/>
              </a:rPr>
              <a:t>physical</a:t>
            </a:r>
            <a:r>
              <a:rPr lang="en-AU" dirty="0" smtClean="0">
                <a:ea typeface="ＭＳ Ｐゴシック" pitchFamily="34" charset="-128"/>
                <a:cs typeface="Times New Roman" pitchFamily="18" charset="0"/>
              </a:rPr>
              <a:t> ERDs</a:t>
            </a:r>
          </a:p>
          <a:p>
            <a:pPr lvl="1" eaLnBrk="1" hangingPunct="1">
              <a:lnSpc>
                <a:spcPct val="90000"/>
              </a:lnSpc>
            </a:pPr>
            <a:endParaRPr lang="en-AU" dirty="0" smtClean="0">
              <a:ea typeface="ＭＳ Ｐゴシック" pitchFamily="34" charset="-128"/>
            </a:endParaRPr>
          </a:p>
          <a:p>
            <a:pPr eaLnBrk="1" hangingPunct="1">
              <a:lnSpc>
                <a:spcPct val="90000"/>
              </a:lnSpc>
            </a:pPr>
            <a:r>
              <a:rPr lang="en-AU" dirty="0" smtClean="0">
                <a:ea typeface="ＭＳ Ｐゴシック" pitchFamily="34" charset="-128"/>
              </a:rPr>
              <a:t>Cardinality and attributes provide further detail</a:t>
            </a:r>
          </a:p>
          <a:p>
            <a:pPr lvl="1" eaLnBrk="1" hangingPunct="1">
              <a:lnSpc>
                <a:spcPct val="90000"/>
              </a:lnSpc>
            </a:pPr>
            <a:endParaRPr lang="en-AU" dirty="0" smtClean="0">
              <a:ea typeface="ＭＳ Ｐゴシック" pitchFamily="34" charset="-128"/>
            </a:endParaRPr>
          </a:p>
          <a:p>
            <a:pPr eaLnBrk="1" hangingPunct="1">
              <a:lnSpc>
                <a:spcPct val="90000"/>
              </a:lnSpc>
            </a:pPr>
            <a:r>
              <a:rPr lang="en-US" dirty="0" smtClean="0">
                <a:ea typeface="ＭＳ Ｐゴシック" pitchFamily="34" charset="-128"/>
              </a:rPr>
              <a:t>ER diagrams may be created from problem statements or from normalisation results</a:t>
            </a:r>
            <a:endParaRPr lang="en-AU" dirty="0" smtClean="0">
              <a:ea typeface="ＭＳ Ｐゴシック" pitchFamily="34" charset="-128"/>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AU" smtClean="0">
                <a:latin typeface="Arial Narrow" pitchFamily="34" charset="0"/>
                <a:ea typeface="ＭＳ Ｐゴシック" pitchFamily="34" charset="-128"/>
              </a:rPr>
              <a:t>Review Discussion</a:t>
            </a:r>
            <a:endParaRPr lang="en-AU" sz="2800" smtClean="0">
              <a:latin typeface="Arial Narrow" pitchFamily="34" charset="0"/>
              <a:ea typeface="ＭＳ Ｐゴシック" pitchFamily="34" charset="-128"/>
            </a:endParaRPr>
          </a:p>
        </p:txBody>
      </p:sp>
      <p:graphicFrame>
        <p:nvGraphicFramePr>
          <p:cNvPr id="8" name="Table 7"/>
          <p:cNvGraphicFramePr>
            <a:graphicFrameLocks noGrp="1"/>
          </p:cNvGraphicFramePr>
          <p:nvPr>
            <p:extLst>
              <p:ext uri="{D42A27DB-BD31-4B8C-83A1-F6EECF244321}">
                <p14:modId xmlns:p14="http://schemas.microsoft.com/office/powerpoint/2010/main" val="933003288"/>
              </p:ext>
            </p:extLst>
          </p:nvPr>
        </p:nvGraphicFramePr>
        <p:xfrm>
          <a:off x="304800" y="2514600"/>
          <a:ext cx="8610600" cy="2436495"/>
        </p:xfrm>
        <a:graphic>
          <a:graphicData uri="http://schemas.openxmlformats.org/drawingml/2006/table">
            <a:tbl>
              <a:tblPr/>
              <a:tblGrid>
                <a:gridCol w="776315"/>
                <a:gridCol w="870648"/>
                <a:gridCol w="927866"/>
                <a:gridCol w="691260"/>
                <a:gridCol w="668064"/>
                <a:gridCol w="964981"/>
                <a:gridCol w="890752"/>
                <a:gridCol w="1484587"/>
                <a:gridCol w="1336127"/>
              </a:tblGrid>
              <a:tr h="371475">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FFFFFF"/>
                          </a:solidFill>
                          <a:effectLst/>
                          <a:latin typeface="Arial" charset="0"/>
                        </a:rPr>
                        <a:t>Driver#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4597A0"/>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FFFF"/>
                          </a:solidFill>
                          <a:effectLst/>
                          <a:latin typeface="Arial" charset="0"/>
                        </a:rPr>
                        <a:t>Driver Name</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4597A0"/>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FFFFFF"/>
                          </a:solidFill>
                          <a:effectLst/>
                          <a:latin typeface="Arial" charset="0"/>
                        </a:rPr>
                        <a:t>Race Date</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4597A0"/>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FFFFFF"/>
                          </a:solidFill>
                          <a:effectLst/>
                          <a:latin typeface="Arial" charset="0"/>
                        </a:rPr>
                        <a:t>Race #</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4597A0"/>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FFFFFF"/>
                          </a:solidFill>
                          <a:effectLst/>
                          <a:latin typeface="Arial" charset="0"/>
                        </a:rPr>
                        <a:t>Car #</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4597A0"/>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FFFFFF"/>
                          </a:solidFill>
                          <a:effectLst/>
                          <a:latin typeface="Arial" charset="0"/>
                        </a:rPr>
                        <a:t>Car Class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4597A0"/>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FFFFFF"/>
                          </a:solidFill>
                          <a:effectLst/>
                          <a:latin typeface="Arial" charset="0"/>
                        </a:rPr>
                        <a:t>Class Limit</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4597A0"/>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FFFFFF"/>
                          </a:solidFill>
                          <a:effectLst/>
                          <a:latin typeface="Arial" charset="0"/>
                        </a:rPr>
                        <a:t>Owner Phone</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4597A0"/>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FFFFFF"/>
                          </a:solidFill>
                          <a:effectLst/>
                          <a:latin typeface="Arial" charset="0"/>
                        </a:rPr>
                        <a:t>Owner Name</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4597A0"/>
                    </a:solidFill>
                  </a:tcPr>
                </a:tc>
              </a:tr>
              <a:tr h="371475">
                <a:tc rowSpan="5">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Arial" charset="0"/>
                        </a:rPr>
                        <a:t>41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3F4"/>
                    </a:solidFill>
                  </a:tcPr>
                </a:tc>
                <a:tc rowSpan="5">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Arial" charset="0"/>
                        </a:rPr>
                        <a:t>Joe </a:t>
                      </a:r>
                      <a:r>
                        <a:rPr kumimoji="0" lang="en-US" sz="1600" b="1" i="0" u="none" strike="noStrike" cap="none" normalizeH="0" baseline="0" dirty="0" err="1" smtClean="0">
                          <a:ln>
                            <a:noFill/>
                          </a:ln>
                          <a:solidFill>
                            <a:srgbClr val="000000"/>
                          </a:solidFill>
                          <a:effectLst/>
                          <a:latin typeface="Arial" charset="0"/>
                        </a:rPr>
                        <a:t>Bloggs</a:t>
                      </a:r>
                      <a:endParaRPr kumimoji="0" lang="en-US" sz="1600" b="1" i="0" u="none" strike="noStrike" cap="none" normalizeH="0" baseline="0" dirty="0" smtClean="0">
                        <a:ln>
                          <a:noFill/>
                        </a:ln>
                        <a:solidFill>
                          <a:srgbClr val="000000"/>
                        </a:solidFill>
                        <a:effectLst/>
                        <a:latin typeface="Arial"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Arial" charset="0"/>
                        </a:rPr>
                        <a:t>06 Jun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Arial" charset="0"/>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Arial" charset="0"/>
                        </a:rPr>
                        <a:t>2476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Arial" charset="0"/>
                        </a:rPr>
                        <a:t>Sedan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Arial" charset="0"/>
                        </a:rPr>
                        <a:t>1800cc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smtClean="0"/>
                        <a:t>9884 5254</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Arial" charset="0"/>
                        </a:rPr>
                        <a:t>T Barnes</a:t>
                      </a: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371475">
                <a:tc vMerge="1">
                  <a:txBody>
                    <a:bodyPr/>
                    <a:lstStyle/>
                    <a:p>
                      <a:endParaRPr lang="en-AU"/>
                    </a:p>
                  </a:txBody>
                  <a:tcPr/>
                </a:tc>
                <a:tc vMerge="1">
                  <a:txBody>
                    <a:bodyPr/>
                    <a:lstStyle/>
                    <a:p>
                      <a:endParaRPr lang="en-AU"/>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Arial" charset="0"/>
                        </a:rPr>
                        <a:t>06 Jun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Arial" charset="0"/>
                        </a:rPr>
                        <a:t>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Arial" charset="0"/>
                        </a:rPr>
                        <a:t>1973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Arial" charset="0"/>
                        </a:rPr>
                        <a:t>Touring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Arial" charset="0"/>
                        </a:rPr>
                        <a:t>2200cc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algn="ctr"/>
                      <a:r>
                        <a:rPr lang="en-US" sz="1600" b="1" dirty="0" smtClean="0"/>
                        <a:t>9265 3321</a:t>
                      </a:r>
                      <a:endParaRPr lang="en-US" sz="1600" b="1"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Arial" charset="0"/>
                        </a:rPr>
                        <a:t>J </a:t>
                      </a:r>
                      <a:r>
                        <a:rPr kumimoji="0" lang="en-US" sz="1600" b="1" i="0" u="none" strike="noStrike" cap="none" normalizeH="0" baseline="0" dirty="0" err="1" smtClean="0">
                          <a:ln>
                            <a:noFill/>
                          </a:ln>
                          <a:solidFill>
                            <a:srgbClr val="000000"/>
                          </a:solidFill>
                          <a:effectLst/>
                          <a:latin typeface="Arial" charset="0"/>
                        </a:rPr>
                        <a:t>Gaden</a:t>
                      </a:r>
                      <a:endParaRPr kumimoji="0" lang="en-US" sz="1600" b="1" i="0" u="none" strike="noStrike" cap="none" normalizeH="0" baseline="0" dirty="0" smtClean="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371475">
                <a:tc vMerge="1">
                  <a:txBody>
                    <a:bodyPr/>
                    <a:lstStyle/>
                    <a:p>
                      <a:endParaRPr lang="en-AU"/>
                    </a:p>
                  </a:txBody>
                  <a:tcPr/>
                </a:tc>
                <a:tc vMerge="1">
                  <a:txBody>
                    <a:bodyPr/>
                    <a:lstStyle/>
                    <a:p>
                      <a:endParaRPr lang="en-AU"/>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Arial" charset="0"/>
                        </a:rPr>
                        <a:t>13 Jun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Arial" charset="0"/>
                        </a:rPr>
                        <a:t>2997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Arial" charset="0"/>
                        </a:rPr>
                        <a:t>Touring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Arial" charset="0"/>
                        </a:rPr>
                        <a:t>2200cc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algn="ctr"/>
                      <a:r>
                        <a:rPr lang="en-US" sz="1600" b="1" dirty="0" smtClean="0"/>
                        <a:t>9855 4744</a:t>
                      </a:r>
                      <a:endParaRPr lang="en-US" sz="1600" b="1"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Arial" charset="0"/>
                        </a:rPr>
                        <a:t>B Mills</a:t>
                      </a: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371475">
                <a:tc vMerge="1">
                  <a:txBody>
                    <a:bodyPr/>
                    <a:lstStyle/>
                    <a:p>
                      <a:endParaRPr lang="en-AU"/>
                    </a:p>
                  </a:txBody>
                  <a:tcPr/>
                </a:tc>
                <a:tc vMerge="1">
                  <a:txBody>
                    <a:bodyPr/>
                    <a:lstStyle/>
                    <a:p>
                      <a:endParaRPr lang="en-AU"/>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Arial" charset="0"/>
                        </a:rPr>
                        <a:t>13 Jun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Arial"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Arial" charset="0"/>
                        </a:rPr>
                        <a:t>1774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Arial" charset="0"/>
                        </a:rPr>
                        <a:t>Rally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Arial" charset="0"/>
                        </a:rPr>
                        <a:t>1100cc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algn="ctr"/>
                      <a:r>
                        <a:rPr lang="en-US" sz="1600" b="1" dirty="0" smtClean="0"/>
                        <a:t>9265 3321</a:t>
                      </a:r>
                      <a:endParaRPr lang="en-US" sz="1600" b="1"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Arial" charset="0"/>
                        </a:rPr>
                        <a:t>J </a:t>
                      </a:r>
                      <a:r>
                        <a:rPr kumimoji="0" lang="en-US" sz="1600" b="1" i="0" u="none" strike="noStrike" cap="none" normalizeH="0" baseline="0" dirty="0" err="1" smtClean="0">
                          <a:ln>
                            <a:noFill/>
                          </a:ln>
                          <a:solidFill>
                            <a:srgbClr val="000000"/>
                          </a:solidFill>
                          <a:effectLst/>
                          <a:latin typeface="Arial" charset="0"/>
                        </a:rPr>
                        <a:t>Gaden</a:t>
                      </a:r>
                      <a:endParaRPr kumimoji="0" lang="en-US" sz="1600" b="1" i="0" u="none" strike="noStrike" cap="none" normalizeH="0" baseline="0" dirty="0" smtClean="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371475">
                <a:tc vMerge="1">
                  <a:txBody>
                    <a:bodyPr/>
                    <a:lstStyle/>
                    <a:p>
                      <a:endParaRPr lang="en-AU"/>
                    </a:p>
                  </a:txBody>
                  <a:tcPr/>
                </a:tc>
                <a:tc vMerge="1">
                  <a:txBody>
                    <a:bodyPr/>
                    <a:lstStyle/>
                    <a:p>
                      <a:endParaRPr lang="en-AU"/>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Arial" charset="0"/>
                        </a:rPr>
                        <a:t>20 Jun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Arial"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Arial" charset="0"/>
                        </a:rPr>
                        <a:t>2476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Arial" charset="0"/>
                        </a:rPr>
                        <a:t>Sedan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Arial" charset="0"/>
                        </a:rPr>
                        <a:t>1800cc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3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smtClean="0"/>
                        <a:t>9884 5254</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Arial" charset="0"/>
                        </a:rPr>
                        <a:t>T Barnes</a:t>
                      </a: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3F4"/>
                    </a:solidFill>
                  </a:tcPr>
                </a:tc>
              </a:tr>
            </a:tbl>
          </a:graphicData>
        </a:graphic>
      </p:graphicFrame>
      <p:sp>
        <p:nvSpPr>
          <p:cNvPr id="6211" name="Rectangle 11"/>
          <p:cNvSpPr>
            <a:spLocks noChangeArrowheads="1"/>
          </p:cNvSpPr>
          <p:nvPr/>
        </p:nvSpPr>
        <p:spPr bwMode="auto">
          <a:xfrm>
            <a:off x="228600" y="1455738"/>
            <a:ext cx="8686800" cy="830997"/>
          </a:xfrm>
          <a:prstGeom prst="rect">
            <a:avLst/>
          </a:prstGeom>
          <a:noFill/>
          <a:ln w="9525">
            <a:noFill/>
            <a:miter lim="800000"/>
            <a:headEnd/>
            <a:tailEnd/>
          </a:ln>
        </p:spPr>
        <p:txBody>
          <a:bodyPr>
            <a:spAutoFit/>
          </a:bodyPr>
          <a:lstStyle/>
          <a:p>
            <a:pPr marL="901700" lvl="0" indent="-901700" algn="l">
              <a:spcBef>
                <a:spcPct val="50000"/>
              </a:spcBef>
            </a:pPr>
            <a:r>
              <a:rPr lang="en-AU" b="1" dirty="0" smtClean="0">
                <a:solidFill>
                  <a:srgbClr val="2D2D8A"/>
                </a:solidFill>
                <a:latin typeface="Arial"/>
                <a:cs typeface="Times New Roman" pitchFamily="18" charset="0"/>
              </a:rPr>
              <a:t>R1 = 	(</a:t>
            </a:r>
            <a:r>
              <a:rPr lang="en-AU" dirty="0" smtClean="0">
                <a:solidFill>
                  <a:srgbClr val="2D2D8A"/>
                </a:solidFill>
                <a:latin typeface="Arial"/>
                <a:cs typeface="Times New Roman" pitchFamily="18" charset="0"/>
              </a:rPr>
              <a:t>Driver #, Driver Name, </a:t>
            </a:r>
            <a:r>
              <a:rPr lang="en-AU" b="1" dirty="0" smtClean="0">
                <a:solidFill>
                  <a:srgbClr val="2D2D8A"/>
                </a:solidFill>
                <a:latin typeface="Arial"/>
                <a:cs typeface="Times New Roman" pitchFamily="18" charset="0"/>
              </a:rPr>
              <a:t>{</a:t>
            </a:r>
            <a:r>
              <a:rPr lang="en-AU" dirty="0" smtClean="0">
                <a:solidFill>
                  <a:srgbClr val="2D2D8A"/>
                </a:solidFill>
                <a:latin typeface="Arial"/>
                <a:cs typeface="Times New Roman" pitchFamily="18" charset="0"/>
              </a:rPr>
              <a:t>Race #, Race Date,</a:t>
            </a:r>
            <a:r>
              <a:rPr lang="en-AU" dirty="0">
                <a:solidFill>
                  <a:srgbClr val="2D2D8A"/>
                </a:solidFill>
                <a:latin typeface="Arial"/>
                <a:cs typeface="Times New Roman" pitchFamily="18" charset="0"/>
              </a:rPr>
              <a:t> </a:t>
            </a:r>
            <a:r>
              <a:rPr lang="en-AU" dirty="0" smtClean="0">
                <a:solidFill>
                  <a:srgbClr val="2D2D8A"/>
                </a:solidFill>
                <a:latin typeface="Arial"/>
                <a:cs typeface="Times New Roman" pitchFamily="18" charset="0"/>
              </a:rPr>
              <a:t>Car #,         Car Class, Class Limit, Owner Phone</a:t>
            </a:r>
            <a:r>
              <a:rPr lang="en-AU" dirty="0">
                <a:solidFill>
                  <a:srgbClr val="2D2D8A"/>
                </a:solidFill>
                <a:latin typeface="Arial"/>
                <a:cs typeface="Times New Roman" pitchFamily="18" charset="0"/>
              </a:rPr>
              <a:t>, </a:t>
            </a:r>
            <a:r>
              <a:rPr lang="en-AU" dirty="0" smtClean="0">
                <a:solidFill>
                  <a:srgbClr val="2D2D8A"/>
                </a:solidFill>
                <a:latin typeface="Arial"/>
                <a:cs typeface="Times New Roman" pitchFamily="18" charset="0"/>
              </a:rPr>
              <a:t>Owner Name</a:t>
            </a:r>
            <a:r>
              <a:rPr lang="en-AU" b="1" dirty="0" smtClean="0">
                <a:solidFill>
                  <a:srgbClr val="2D2D8A"/>
                </a:solidFill>
                <a:latin typeface="Arial"/>
                <a:cs typeface="Times New Roman" pitchFamily="18" charset="0"/>
              </a:rPr>
              <a:t>})</a:t>
            </a:r>
            <a:endParaRPr lang="en-AU" b="1" dirty="0">
              <a:solidFill>
                <a:srgbClr val="2D2D8A"/>
              </a:solidFill>
              <a:latin typeface="Arial"/>
              <a:cs typeface="Times New Roman" pitchFamily="18" charset="0"/>
            </a:endParaRPr>
          </a:p>
        </p:txBody>
      </p:sp>
      <p:sp>
        <p:nvSpPr>
          <p:cNvPr id="13" name="Rectangle 12"/>
          <p:cNvSpPr/>
          <p:nvPr/>
        </p:nvSpPr>
        <p:spPr>
          <a:xfrm>
            <a:off x="304800" y="914400"/>
            <a:ext cx="4787900" cy="461963"/>
          </a:xfrm>
          <a:prstGeom prst="rect">
            <a:avLst/>
          </a:prstGeom>
        </p:spPr>
        <p:txBody>
          <a:bodyPr wrap="none">
            <a:spAutoFit/>
          </a:bodyPr>
          <a:lstStyle/>
          <a:p>
            <a:pPr marL="457200" indent="-457200" algn="l">
              <a:spcBef>
                <a:spcPct val="20000"/>
              </a:spcBef>
              <a:buClr>
                <a:srgbClr val="2D2D8A"/>
              </a:buClr>
              <a:buFontTx/>
              <a:buChar char="•"/>
              <a:defRPr/>
            </a:pPr>
            <a:r>
              <a:rPr lang="en-AU" kern="0" dirty="0" smtClean="0">
                <a:solidFill>
                  <a:srgbClr val="000000"/>
                </a:solidFill>
                <a:latin typeface="Arial"/>
                <a:ea typeface="ＭＳ Ｐゴシック" pitchFamily="-65" charset="-128"/>
              </a:rPr>
              <a:t>Unnormalised </a:t>
            </a:r>
            <a:r>
              <a:rPr lang="en-AU" kern="0" dirty="0">
                <a:solidFill>
                  <a:srgbClr val="000000"/>
                </a:solidFill>
                <a:latin typeface="Arial"/>
                <a:ea typeface="ＭＳ Ｐゴシック" pitchFamily="-65" charset="-128"/>
              </a:rPr>
              <a:t>data set (0NF):</a:t>
            </a:r>
          </a:p>
        </p:txBody>
      </p:sp>
      <p:sp>
        <p:nvSpPr>
          <p:cNvPr id="14" name="Rectangle 13"/>
          <p:cNvSpPr/>
          <p:nvPr/>
        </p:nvSpPr>
        <p:spPr>
          <a:xfrm>
            <a:off x="3200400" y="6172200"/>
            <a:ext cx="5757863" cy="461665"/>
          </a:xfrm>
          <a:prstGeom prst="rect">
            <a:avLst/>
          </a:prstGeom>
        </p:spPr>
        <p:txBody>
          <a:bodyPr wrap="square">
            <a:spAutoFit/>
          </a:bodyPr>
          <a:lstStyle/>
          <a:p>
            <a:pPr algn="r"/>
            <a:r>
              <a:rPr lang="en-AU" i="1" dirty="0" smtClean="0">
                <a:solidFill>
                  <a:srgbClr val="000000"/>
                </a:solidFill>
                <a:ea typeface="ＭＳ Ｐゴシック" pitchFamily="34" charset="-128"/>
              </a:rPr>
              <a:t>Anomalies (insertion, deletion, update)?</a:t>
            </a:r>
            <a:endParaRPr lang="en-AU"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AU" smtClean="0">
                <a:latin typeface="Arial Narrow" pitchFamily="34" charset="0"/>
                <a:ea typeface="ＭＳ Ｐゴシック" pitchFamily="34" charset="-128"/>
              </a:rPr>
              <a:t>Review Discussion</a:t>
            </a:r>
            <a:endParaRPr lang="en-AU" sz="2800" smtClean="0">
              <a:latin typeface="Arial Narrow" pitchFamily="34" charset="0"/>
              <a:ea typeface="ＭＳ Ｐゴシック" pitchFamily="34" charset="-128"/>
            </a:endParaRPr>
          </a:p>
        </p:txBody>
      </p:sp>
      <p:sp>
        <p:nvSpPr>
          <p:cNvPr id="13" name="Rectangle 12"/>
          <p:cNvSpPr/>
          <p:nvPr/>
        </p:nvSpPr>
        <p:spPr>
          <a:xfrm>
            <a:off x="304800" y="914400"/>
            <a:ext cx="5029200" cy="461963"/>
          </a:xfrm>
          <a:prstGeom prst="rect">
            <a:avLst/>
          </a:prstGeom>
        </p:spPr>
        <p:txBody>
          <a:bodyPr wrap="none">
            <a:spAutoFit/>
          </a:bodyPr>
          <a:lstStyle/>
          <a:p>
            <a:pPr marL="457200" indent="-457200" algn="l">
              <a:spcBef>
                <a:spcPct val="20000"/>
              </a:spcBef>
              <a:buClr>
                <a:srgbClr val="2D2D8A"/>
              </a:buClr>
              <a:buFontTx/>
              <a:buChar char="•"/>
              <a:defRPr/>
            </a:pPr>
            <a:r>
              <a:rPr lang="en-AU" kern="0" dirty="0">
                <a:solidFill>
                  <a:srgbClr val="000000"/>
                </a:solidFill>
                <a:latin typeface="Arial"/>
                <a:ea typeface="ＭＳ Ｐゴシック" pitchFamily="-65" charset="-128"/>
              </a:rPr>
              <a:t>1NF (remove repeating groups):</a:t>
            </a:r>
          </a:p>
        </p:txBody>
      </p:sp>
      <p:sp>
        <p:nvSpPr>
          <p:cNvPr id="7172" name="Rectangle 5"/>
          <p:cNvSpPr>
            <a:spLocks noChangeArrowheads="1"/>
          </p:cNvSpPr>
          <p:nvPr/>
        </p:nvSpPr>
        <p:spPr bwMode="auto">
          <a:xfrm>
            <a:off x="304800" y="1371600"/>
            <a:ext cx="8458200" cy="1184940"/>
          </a:xfrm>
          <a:prstGeom prst="rect">
            <a:avLst/>
          </a:prstGeom>
          <a:noFill/>
          <a:ln w="9525">
            <a:noFill/>
            <a:miter lim="800000"/>
            <a:headEnd/>
            <a:tailEnd/>
          </a:ln>
        </p:spPr>
        <p:txBody>
          <a:bodyPr>
            <a:spAutoFit/>
          </a:bodyPr>
          <a:lstStyle/>
          <a:p>
            <a:pPr marL="342900" lvl="0" indent="-342900" algn="l">
              <a:lnSpc>
                <a:spcPct val="115000"/>
              </a:lnSpc>
              <a:spcBef>
                <a:spcPct val="20000"/>
              </a:spcBef>
              <a:spcAft>
                <a:spcPts val="0"/>
              </a:spcAft>
              <a:buClr>
                <a:srgbClr val="2D2D8A"/>
              </a:buClr>
            </a:pPr>
            <a:r>
              <a:rPr lang="en-AU" sz="2000" b="1" kern="0" dirty="0" smtClean="0">
                <a:solidFill>
                  <a:srgbClr val="333399"/>
                </a:solidFill>
                <a:latin typeface="Arial"/>
                <a:ea typeface="SimSun"/>
                <a:cs typeface="Cordia New"/>
              </a:rPr>
              <a:t>R11 = (</a:t>
            </a:r>
            <a:r>
              <a:rPr lang="en-AU" sz="2000" b="1" u="sng" kern="0" dirty="0" smtClean="0">
                <a:solidFill>
                  <a:srgbClr val="2D2D8A"/>
                </a:solidFill>
                <a:latin typeface="Arial"/>
                <a:ea typeface="ＭＳ Ｐゴシック" pitchFamily="-65" charset="-128"/>
                <a:cs typeface="Times New Roman" pitchFamily="18" charset="0"/>
              </a:rPr>
              <a:t>Driver #</a:t>
            </a:r>
            <a:r>
              <a:rPr lang="en-AU" sz="2000" kern="0" dirty="0" smtClean="0">
                <a:solidFill>
                  <a:srgbClr val="2D2D8A"/>
                </a:solidFill>
                <a:latin typeface="Arial"/>
                <a:ea typeface="ＭＳ Ｐゴシック" pitchFamily="-65" charset="-128"/>
                <a:cs typeface="Times New Roman" pitchFamily="18" charset="0"/>
              </a:rPr>
              <a:t>, Driver Name</a:t>
            </a:r>
            <a:r>
              <a:rPr lang="en-AU" sz="2000" b="1" kern="0" dirty="0" smtClean="0">
                <a:solidFill>
                  <a:srgbClr val="333399"/>
                </a:solidFill>
                <a:latin typeface="Arial"/>
                <a:ea typeface="SimSun"/>
                <a:cs typeface="Cordia New"/>
              </a:rPr>
              <a:t>)</a:t>
            </a:r>
            <a:endParaRPr lang="en-AU" sz="2000" b="1" kern="0" dirty="0" smtClean="0">
              <a:solidFill>
                <a:srgbClr val="333399"/>
              </a:solidFill>
              <a:latin typeface="Calibri"/>
              <a:ea typeface="SimSun"/>
              <a:cs typeface="Cordia New"/>
            </a:endParaRPr>
          </a:p>
          <a:p>
            <a:pPr marL="342900" lvl="0" indent="-342900" algn="l">
              <a:spcBef>
                <a:spcPct val="20000"/>
              </a:spcBef>
              <a:spcAft>
                <a:spcPts val="0"/>
              </a:spcAft>
              <a:buClr>
                <a:srgbClr val="2D2D8A"/>
              </a:buClr>
            </a:pPr>
            <a:r>
              <a:rPr lang="en-AU" sz="2000" b="1" kern="0" dirty="0" smtClean="0">
                <a:solidFill>
                  <a:srgbClr val="333399"/>
                </a:solidFill>
                <a:latin typeface="Arial"/>
                <a:ea typeface="SimSun"/>
                <a:cs typeface="Cordia New"/>
              </a:rPr>
              <a:t>R12 = (</a:t>
            </a:r>
            <a:r>
              <a:rPr lang="en-AU" sz="2000" b="1" i="1" u="sng" kern="0" dirty="0" smtClean="0">
                <a:solidFill>
                  <a:srgbClr val="2D2D8A"/>
                </a:solidFill>
                <a:latin typeface="Arial"/>
                <a:ea typeface="ＭＳ Ｐゴシック" pitchFamily="-65" charset="-128"/>
                <a:cs typeface="Times New Roman" pitchFamily="18" charset="0"/>
              </a:rPr>
              <a:t>Driver #</a:t>
            </a:r>
            <a:r>
              <a:rPr lang="en-AU" sz="2000" kern="0" dirty="0" smtClean="0">
                <a:solidFill>
                  <a:srgbClr val="2D2D8A"/>
                </a:solidFill>
                <a:latin typeface="Arial"/>
                <a:ea typeface="ＭＳ Ｐゴシック" pitchFamily="-65" charset="-128"/>
                <a:cs typeface="Times New Roman" pitchFamily="18" charset="0"/>
              </a:rPr>
              <a:t>, </a:t>
            </a:r>
            <a:r>
              <a:rPr lang="en-AU" sz="2000" b="1" u="sng" kern="0" dirty="0" smtClean="0">
                <a:solidFill>
                  <a:srgbClr val="2D2D8A"/>
                </a:solidFill>
                <a:latin typeface="Arial"/>
                <a:ea typeface="ＭＳ Ｐゴシック" pitchFamily="-65" charset="-128"/>
                <a:cs typeface="Times New Roman" pitchFamily="18" charset="0"/>
              </a:rPr>
              <a:t>Race #</a:t>
            </a:r>
            <a:r>
              <a:rPr lang="en-AU" sz="2000" kern="0" dirty="0" smtClean="0">
                <a:solidFill>
                  <a:srgbClr val="2D2D8A"/>
                </a:solidFill>
                <a:latin typeface="Arial"/>
                <a:ea typeface="ＭＳ Ｐゴシック" pitchFamily="-65" charset="-128"/>
                <a:cs typeface="Times New Roman" pitchFamily="18" charset="0"/>
              </a:rPr>
              <a:t>, Race Date, Car #, Car Class, Class Limit,   </a:t>
            </a:r>
          </a:p>
          <a:p>
            <a:pPr marL="342900" lvl="0" indent="-342900" algn="l">
              <a:spcBef>
                <a:spcPct val="20000"/>
              </a:spcBef>
              <a:spcAft>
                <a:spcPts val="0"/>
              </a:spcAft>
              <a:buClr>
                <a:srgbClr val="2D2D8A"/>
              </a:buClr>
            </a:pPr>
            <a:r>
              <a:rPr lang="en-AU" sz="2000" kern="0" dirty="0" smtClean="0">
                <a:solidFill>
                  <a:srgbClr val="2D2D8A"/>
                </a:solidFill>
                <a:latin typeface="Arial"/>
                <a:ea typeface="ＭＳ Ｐゴシック" pitchFamily="-65" charset="-128"/>
                <a:cs typeface="Times New Roman" pitchFamily="18" charset="0"/>
              </a:rPr>
              <a:t>           Owner Phone</a:t>
            </a:r>
            <a:r>
              <a:rPr lang="en-AU" sz="2000" kern="0" dirty="0">
                <a:solidFill>
                  <a:srgbClr val="2D2D8A"/>
                </a:solidFill>
                <a:latin typeface="Arial"/>
                <a:ea typeface="ＭＳ Ｐゴシック" pitchFamily="-65" charset="-128"/>
                <a:cs typeface="Times New Roman" pitchFamily="18" charset="0"/>
              </a:rPr>
              <a:t>, </a:t>
            </a:r>
            <a:r>
              <a:rPr lang="en-AU" sz="2000" kern="0" dirty="0" smtClean="0">
                <a:solidFill>
                  <a:srgbClr val="2D2D8A"/>
                </a:solidFill>
                <a:latin typeface="Arial"/>
                <a:ea typeface="ＭＳ Ｐゴシック" pitchFamily="-65" charset="-128"/>
                <a:cs typeface="Times New Roman" pitchFamily="18" charset="0"/>
              </a:rPr>
              <a:t>Owner</a:t>
            </a:r>
            <a:r>
              <a:rPr lang="en-AU" sz="2000" kern="0" dirty="0">
                <a:solidFill>
                  <a:srgbClr val="2D2D8A"/>
                </a:solidFill>
                <a:latin typeface="Arial"/>
                <a:ea typeface="ＭＳ Ｐゴシック" pitchFamily="-65" charset="-128"/>
                <a:cs typeface="Times New Roman" pitchFamily="18" charset="0"/>
              </a:rPr>
              <a:t> Name</a:t>
            </a:r>
            <a:r>
              <a:rPr lang="en-AU" sz="2000" b="1" kern="0" dirty="0" smtClean="0">
                <a:solidFill>
                  <a:srgbClr val="333399"/>
                </a:solidFill>
                <a:latin typeface="Arial"/>
                <a:ea typeface="SimSun"/>
                <a:cs typeface="Cordia New"/>
              </a:rPr>
              <a:t>)</a:t>
            </a:r>
          </a:p>
        </p:txBody>
      </p:sp>
      <p:graphicFrame>
        <p:nvGraphicFramePr>
          <p:cNvPr id="7" name="Table 6"/>
          <p:cNvGraphicFramePr>
            <a:graphicFrameLocks noGrp="1"/>
          </p:cNvGraphicFramePr>
          <p:nvPr>
            <p:extLst>
              <p:ext uri="{D42A27DB-BD31-4B8C-83A1-F6EECF244321}">
                <p14:modId xmlns:p14="http://schemas.microsoft.com/office/powerpoint/2010/main" val="3168144266"/>
              </p:ext>
            </p:extLst>
          </p:nvPr>
        </p:nvGraphicFramePr>
        <p:xfrm>
          <a:off x="990600" y="4291013"/>
          <a:ext cx="7772399" cy="2255520"/>
        </p:xfrm>
        <a:graphic>
          <a:graphicData uri="http://schemas.openxmlformats.org/drawingml/2006/table">
            <a:tbl>
              <a:tblPr/>
              <a:tblGrid>
                <a:gridCol w="838200"/>
                <a:gridCol w="821583"/>
                <a:gridCol w="904273"/>
                <a:gridCol w="651878"/>
                <a:gridCol w="939374"/>
                <a:gridCol w="867501"/>
                <a:gridCol w="1301791"/>
                <a:gridCol w="1447799"/>
              </a:tblGrid>
              <a:tr h="466725">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1" u="sng" strike="noStrike" cap="none" normalizeH="0" baseline="0" dirty="0" smtClean="0">
                          <a:ln>
                            <a:noFill/>
                          </a:ln>
                          <a:solidFill>
                            <a:srgbClr val="FFFFFF"/>
                          </a:solidFill>
                          <a:effectLst/>
                          <a:latin typeface="Arial" charset="0"/>
                        </a:rPr>
                        <a:t>Driver#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4597A0"/>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sng" strike="noStrike" cap="none" normalizeH="0" baseline="0" dirty="0" smtClean="0">
                          <a:ln>
                            <a:noFill/>
                          </a:ln>
                          <a:solidFill>
                            <a:srgbClr val="FFFFFF"/>
                          </a:solidFill>
                          <a:effectLst/>
                          <a:latin typeface="Arial" charset="0"/>
                        </a:rPr>
                        <a:t>Race #</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4597A0"/>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Arial" charset="0"/>
                        </a:rPr>
                        <a:t>Race Date</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4597A0"/>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Arial" charset="0"/>
                        </a:rPr>
                        <a:t>Car #</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4597A0"/>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FFFFFF"/>
                          </a:solidFill>
                          <a:effectLst/>
                          <a:latin typeface="Arial" charset="0"/>
                        </a:rPr>
                        <a:t>Car Class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4597A0"/>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Arial" charset="0"/>
                        </a:rPr>
                        <a:t>Class Limit</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4597A0"/>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FFFFFF"/>
                          </a:solidFill>
                          <a:effectLst/>
                          <a:latin typeface="Arial" charset="0"/>
                        </a:rPr>
                        <a:t>Owner Phone</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4597A0"/>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FFFFFF"/>
                          </a:solidFill>
                          <a:effectLst/>
                          <a:latin typeface="Arial" charset="0"/>
                        </a:rPr>
                        <a:t>Owner Name</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4597A0"/>
                    </a:solidFill>
                  </a:tcPr>
                </a:tc>
              </a:tr>
              <a:tr h="3333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charset="0"/>
                        </a:rPr>
                        <a:t>41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a:noFill/>
                    </a:lnB>
                    <a:lnTlToBr>
                      <a:noFill/>
                    </a:lnTlToBr>
                    <a:lnBlToTr>
                      <a:noFill/>
                    </a:lnBlToTr>
                    <a:solidFill>
                      <a:srgbClr val="E7F3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charset="0"/>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charset="0"/>
                        </a:rPr>
                        <a:t>06 Jun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charset="0"/>
                        </a:rPr>
                        <a:t>2476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charset="0"/>
                        </a:rPr>
                        <a:t>Sedan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charset="0"/>
                        </a:rPr>
                        <a:t>1800cc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smtClean="0"/>
                        <a:t>9884 5254</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Arial" charset="0"/>
                        </a:rPr>
                        <a:t>T Barnes</a:t>
                      </a: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3333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charset="0"/>
                        </a:rPr>
                        <a:t>41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solidFill>
                      <a:srgbClr val="F3F9FA"/>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charset="0"/>
                        </a:rPr>
                        <a:t>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charset="0"/>
                        </a:rPr>
                        <a:t>06 Jun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charset="0"/>
                        </a:rPr>
                        <a:t>1973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charset="0"/>
                        </a:rPr>
                        <a:t>Touring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charset="0"/>
                        </a:rPr>
                        <a:t>2200cc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algn="ctr"/>
                      <a:r>
                        <a:rPr lang="en-US" sz="1600" b="1" dirty="0" smtClean="0"/>
                        <a:t>9265 3321</a:t>
                      </a:r>
                      <a:endParaRPr lang="en-US" sz="1600" b="1"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Arial" charset="0"/>
                        </a:rPr>
                        <a:t>J </a:t>
                      </a:r>
                      <a:r>
                        <a:rPr kumimoji="0" lang="en-US" sz="1600" b="1" i="0" u="none" strike="noStrike" cap="none" normalizeH="0" baseline="0" dirty="0" err="1" smtClean="0">
                          <a:ln>
                            <a:noFill/>
                          </a:ln>
                          <a:solidFill>
                            <a:srgbClr val="000000"/>
                          </a:solidFill>
                          <a:effectLst/>
                          <a:latin typeface="Arial" charset="0"/>
                        </a:rPr>
                        <a:t>Gaden</a:t>
                      </a:r>
                      <a:endParaRPr kumimoji="0" lang="en-US" sz="1600" b="1" i="0" u="none" strike="noStrike" cap="none" normalizeH="0" baseline="0" dirty="0" smtClean="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3333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rPr>
                        <a:t>41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solidFill>
                      <a:srgbClr val="E7F3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rPr>
                        <a:t>13 Jun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charset="0"/>
                        </a:rPr>
                        <a:t>2997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rPr>
                        <a:t>Touring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rPr>
                        <a:t>2200cc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algn="ctr"/>
                      <a:r>
                        <a:rPr lang="en-US" sz="1600" b="1" dirty="0" smtClean="0"/>
                        <a:t>9855 4744</a:t>
                      </a:r>
                      <a:endParaRPr lang="en-US" sz="1600" b="1"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Arial" charset="0"/>
                        </a:rPr>
                        <a:t>B Mills</a:t>
                      </a: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3333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rPr>
                        <a:t>41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solidFill>
                      <a:srgbClr val="F3F9FA"/>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rPr>
                        <a:t>13 Jun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rPr>
                        <a:t>1774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rPr>
                        <a:t>Rally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rPr>
                        <a:t>1100cc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algn="ctr"/>
                      <a:r>
                        <a:rPr lang="en-US" sz="1600" b="1" dirty="0" smtClean="0"/>
                        <a:t>9265 3321</a:t>
                      </a:r>
                      <a:endParaRPr lang="en-US" sz="1600" b="1"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Arial" charset="0"/>
                        </a:rPr>
                        <a:t>J </a:t>
                      </a:r>
                      <a:r>
                        <a:rPr kumimoji="0" lang="en-US" sz="1600" b="1" i="0" u="none" strike="noStrike" cap="none" normalizeH="0" baseline="0" dirty="0" err="1" smtClean="0">
                          <a:ln>
                            <a:noFill/>
                          </a:ln>
                          <a:solidFill>
                            <a:srgbClr val="000000"/>
                          </a:solidFill>
                          <a:effectLst/>
                          <a:latin typeface="Arial" charset="0"/>
                        </a:rPr>
                        <a:t>Gaden</a:t>
                      </a:r>
                      <a:endParaRPr kumimoji="0" lang="en-US" sz="1600" b="1" i="0" u="none" strike="noStrike" cap="none" normalizeH="0" baseline="0" dirty="0" smtClean="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3333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charset="0"/>
                        </a:rPr>
                        <a:t>41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charset="0"/>
                        </a:rPr>
                        <a:t>20 Jun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rPr>
                        <a:t>2476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rPr>
                        <a:t>Sedan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rPr>
                        <a:t>1800cc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3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smtClean="0"/>
                        <a:t>9884 5254</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Arial" charset="0"/>
                        </a:rPr>
                        <a:t>T Barnes</a:t>
                      </a: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3F4"/>
                    </a:solidFill>
                  </a:tcPr>
                </a:tc>
              </a:tr>
            </a:tbl>
          </a:graphicData>
        </a:graphic>
      </p:graphicFrame>
      <p:sp>
        <p:nvSpPr>
          <p:cNvPr id="7238" name="Rectangle 8"/>
          <p:cNvSpPr>
            <a:spLocks noChangeArrowheads="1"/>
          </p:cNvSpPr>
          <p:nvPr/>
        </p:nvSpPr>
        <p:spPr bwMode="auto">
          <a:xfrm>
            <a:off x="4202113" y="3810000"/>
            <a:ext cx="750887" cy="461963"/>
          </a:xfrm>
          <a:prstGeom prst="rect">
            <a:avLst/>
          </a:prstGeom>
          <a:noFill/>
          <a:ln w="9525">
            <a:noFill/>
            <a:miter lim="800000"/>
            <a:headEnd/>
            <a:tailEnd/>
          </a:ln>
        </p:spPr>
        <p:txBody>
          <a:bodyPr wrap="none">
            <a:spAutoFit/>
          </a:bodyPr>
          <a:lstStyle/>
          <a:p>
            <a:r>
              <a:rPr lang="en-AU" b="1">
                <a:solidFill>
                  <a:srgbClr val="2D2D8A"/>
                </a:solidFill>
                <a:cs typeface="Times New Roman" pitchFamily="18" charset="0"/>
              </a:rPr>
              <a:t>R12</a:t>
            </a:r>
            <a:endParaRPr lang="en-AU"/>
          </a:p>
        </p:txBody>
      </p:sp>
      <p:sp>
        <p:nvSpPr>
          <p:cNvPr id="7239" name="Rectangle 9"/>
          <p:cNvSpPr>
            <a:spLocks noChangeArrowheads="1"/>
          </p:cNvSpPr>
          <p:nvPr/>
        </p:nvSpPr>
        <p:spPr bwMode="auto">
          <a:xfrm>
            <a:off x="838200" y="2667000"/>
            <a:ext cx="733425" cy="461963"/>
          </a:xfrm>
          <a:prstGeom prst="rect">
            <a:avLst/>
          </a:prstGeom>
          <a:noFill/>
          <a:ln w="9525">
            <a:noFill/>
            <a:miter lim="800000"/>
            <a:headEnd/>
            <a:tailEnd/>
          </a:ln>
        </p:spPr>
        <p:txBody>
          <a:bodyPr wrap="none">
            <a:spAutoFit/>
          </a:bodyPr>
          <a:lstStyle/>
          <a:p>
            <a:r>
              <a:rPr lang="en-AU" b="1">
                <a:solidFill>
                  <a:srgbClr val="2D2D8A"/>
                </a:solidFill>
                <a:cs typeface="Times New Roman" pitchFamily="18" charset="0"/>
              </a:rPr>
              <a:t>R11</a:t>
            </a:r>
            <a:endParaRPr lang="en-AU"/>
          </a:p>
        </p:txBody>
      </p:sp>
      <p:graphicFrame>
        <p:nvGraphicFramePr>
          <p:cNvPr id="11" name="Table 10"/>
          <p:cNvGraphicFramePr>
            <a:graphicFrameLocks noGrp="1"/>
          </p:cNvGraphicFramePr>
          <p:nvPr>
            <p:extLst>
              <p:ext uri="{D42A27DB-BD31-4B8C-83A1-F6EECF244321}">
                <p14:modId xmlns:p14="http://schemas.microsoft.com/office/powerpoint/2010/main" val="482293354"/>
              </p:ext>
            </p:extLst>
          </p:nvPr>
        </p:nvGraphicFramePr>
        <p:xfrm>
          <a:off x="304800" y="3124200"/>
          <a:ext cx="2057400" cy="1036320"/>
        </p:xfrm>
        <a:graphic>
          <a:graphicData uri="http://schemas.openxmlformats.org/drawingml/2006/table">
            <a:tbl>
              <a:tblPr firstRow="1" bandRow="1">
                <a:tableStyleId>{5C22544A-7EE6-4342-B048-85BDC9FD1C3A}</a:tableStyleId>
              </a:tblPr>
              <a:tblGrid>
                <a:gridCol w="936823"/>
                <a:gridCol w="1120577"/>
              </a:tblGrid>
              <a:tr h="466011">
                <a:tc>
                  <a:txBody>
                    <a:bodyPr/>
                    <a:lstStyle/>
                    <a:p>
                      <a:pPr algn="ctr"/>
                      <a:r>
                        <a:rPr lang="en-US" sz="1400" b="1" u="sng" dirty="0" smtClean="0"/>
                        <a:t>Driver#</a:t>
                      </a:r>
                      <a:endParaRPr lang="en-US" sz="1400" b="1" u="sng"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lumMod val="50000"/>
                      </a:schemeClr>
                    </a:solidFill>
                  </a:tcPr>
                </a:tc>
                <a:tc>
                  <a:txBody>
                    <a:bodyPr/>
                    <a:lstStyle/>
                    <a:p>
                      <a:pPr algn="ctr"/>
                      <a:r>
                        <a:rPr lang="en-US" sz="1400" b="1" dirty="0" smtClean="0"/>
                        <a:t>Driver Name</a:t>
                      </a:r>
                      <a:endParaRPr lang="en-US" sz="14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5">
                        <a:lumMod val="50000"/>
                      </a:schemeClr>
                    </a:solidFill>
                  </a:tcPr>
                </a:tc>
              </a:tr>
              <a:tr h="3335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41</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400" b="1" dirty="0" smtClean="0"/>
                        <a:t>Joe </a:t>
                      </a:r>
                      <a:r>
                        <a:rPr lang="en-US" sz="1400" b="1" dirty="0" err="1" smtClean="0"/>
                        <a:t>Bloggs</a:t>
                      </a:r>
                      <a:endParaRPr lang="en-US" sz="1400" b="1"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14" name="Rectangle 13"/>
          <p:cNvSpPr/>
          <p:nvPr/>
        </p:nvSpPr>
        <p:spPr>
          <a:xfrm>
            <a:off x="7086600" y="3048000"/>
            <a:ext cx="1795463" cy="461963"/>
          </a:xfrm>
          <a:prstGeom prst="rect">
            <a:avLst/>
          </a:prstGeom>
        </p:spPr>
        <p:txBody>
          <a:bodyPr wrap="none">
            <a:spAutoFit/>
          </a:bodyPr>
          <a:lstStyle/>
          <a:p>
            <a:r>
              <a:rPr lang="en-AU" i="1">
                <a:solidFill>
                  <a:srgbClr val="000000"/>
                </a:solidFill>
                <a:ea typeface="ＭＳ Ｐゴシック" pitchFamily="34" charset="-128"/>
              </a:rPr>
              <a:t>Anomalies?</a:t>
            </a:r>
            <a:endParaRPr lang="en-AU"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AU" smtClean="0">
                <a:latin typeface="Arial Narrow" pitchFamily="34" charset="0"/>
                <a:ea typeface="ＭＳ Ｐゴシック" pitchFamily="34" charset="-128"/>
              </a:rPr>
              <a:t>Review Discussion</a:t>
            </a:r>
            <a:endParaRPr lang="en-AU" sz="2800" smtClean="0">
              <a:latin typeface="Arial Narrow" pitchFamily="34" charset="0"/>
              <a:ea typeface="ＭＳ Ｐゴシック" pitchFamily="34" charset="-128"/>
            </a:endParaRPr>
          </a:p>
        </p:txBody>
      </p:sp>
      <p:sp>
        <p:nvSpPr>
          <p:cNvPr id="13" name="Rectangle 12"/>
          <p:cNvSpPr/>
          <p:nvPr/>
        </p:nvSpPr>
        <p:spPr>
          <a:xfrm>
            <a:off x="304800" y="914400"/>
            <a:ext cx="5561013" cy="461963"/>
          </a:xfrm>
          <a:prstGeom prst="rect">
            <a:avLst/>
          </a:prstGeom>
        </p:spPr>
        <p:txBody>
          <a:bodyPr wrap="none">
            <a:spAutoFit/>
          </a:bodyPr>
          <a:lstStyle/>
          <a:p>
            <a:pPr marL="457200" indent="-457200" algn="l">
              <a:spcBef>
                <a:spcPct val="20000"/>
              </a:spcBef>
              <a:buClr>
                <a:srgbClr val="2D2D8A"/>
              </a:buClr>
              <a:buFontTx/>
              <a:buChar char="•"/>
              <a:defRPr/>
            </a:pPr>
            <a:r>
              <a:rPr lang="en-AU" kern="0" dirty="0">
                <a:solidFill>
                  <a:srgbClr val="000000"/>
                </a:solidFill>
                <a:latin typeface="Arial"/>
                <a:ea typeface="ＭＳ Ｐゴシック" pitchFamily="-65" charset="-128"/>
              </a:rPr>
              <a:t>2NF (remove partial dependencies):</a:t>
            </a:r>
          </a:p>
        </p:txBody>
      </p:sp>
      <p:graphicFrame>
        <p:nvGraphicFramePr>
          <p:cNvPr id="7" name="Table 6"/>
          <p:cNvGraphicFramePr>
            <a:graphicFrameLocks noGrp="1"/>
          </p:cNvGraphicFramePr>
          <p:nvPr>
            <p:extLst>
              <p:ext uri="{D42A27DB-BD31-4B8C-83A1-F6EECF244321}">
                <p14:modId xmlns:p14="http://schemas.microsoft.com/office/powerpoint/2010/main" val="827816969"/>
              </p:ext>
            </p:extLst>
          </p:nvPr>
        </p:nvGraphicFramePr>
        <p:xfrm>
          <a:off x="304800" y="4450080"/>
          <a:ext cx="6303963" cy="2255520"/>
        </p:xfrm>
        <a:graphic>
          <a:graphicData uri="http://schemas.openxmlformats.org/drawingml/2006/table">
            <a:tbl>
              <a:tblPr/>
              <a:tblGrid>
                <a:gridCol w="717550"/>
                <a:gridCol w="639763"/>
                <a:gridCol w="619125"/>
                <a:gridCol w="892175"/>
                <a:gridCol w="825500"/>
                <a:gridCol w="1182687"/>
                <a:gridCol w="1427163"/>
              </a:tblGrid>
              <a:tr h="53999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1" u="sng" strike="noStrike" cap="none" normalizeH="0" baseline="0" dirty="0" smtClean="0">
                          <a:ln>
                            <a:noFill/>
                          </a:ln>
                          <a:solidFill>
                            <a:srgbClr val="FFFFFF"/>
                          </a:solidFill>
                          <a:effectLst/>
                          <a:latin typeface="Arial" charset="0"/>
                        </a:rPr>
                        <a:t>Driver#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4597A0"/>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1" u="sng" strike="noStrike" cap="none" normalizeH="0" baseline="0" dirty="0" smtClean="0">
                          <a:ln>
                            <a:noFill/>
                          </a:ln>
                          <a:solidFill>
                            <a:srgbClr val="FFFFFF"/>
                          </a:solidFill>
                          <a:effectLst/>
                          <a:latin typeface="Arial" charset="0"/>
                        </a:rPr>
                        <a:t>Race #</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4597A0"/>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FFFFFF"/>
                          </a:solidFill>
                          <a:effectLst/>
                          <a:latin typeface="Arial" charset="0"/>
                        </a:rPr>
                        <a:t>Car #</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4597A0"/>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FFFFFF"/>
                          </a:solidFill>
                          <a:effectLst/>
                          <a:latin typeface="Arial" charset="0"/>
                        </a:rPr>
                        <a:t>Car Class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4597A0"/>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Arial" charset="0"/>
                        </a:rPr>
                        <a:t>Class Limit</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4597A0"/>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FFFFFF"/>
                          </a:solidFill>
                          <a:effectLst/>
                          <a:latin typeface="Arial" charset="0"/>
                        </a:rPr>
                        <a:t>Owner Phone</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4597A0"/>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FFFFFF"/>
                          </a:solidFill>
                          <a:effectLst/>
                          <a:latin typeface="Arial" charset="0"/>
                        </a:rPr>
                        <a:t>Owner Name</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4597A0"/>
                    </a:solidFill>
                  </a:tcPr>
                </a:tc>
              </a:tr>
              <a:tr h="31262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rPr>
                        <a:t>41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a:noFill/>
                    </a:lnB>
                    <a:lnTlToBr>
                      <a:noFill/>
                    </a:lnTlToBr>
                    <a:lnBlToTr>
                      <a:noFill/>
                    </a:lnBlToTr>
                    <a:solidFill>
                      <a:srgbClr val="E7F3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rPr>
                        <a:t>2476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rPr>
                        <a:t>Sedan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rPr>
                        <a:t>1800cc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smtClean="0"/>
                        <a:t>9884 5254</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Arial" charset="0"/>
                        </a:rPr>
                        <a:t>T Barnes</a:t>
                      </a: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31262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rPr>
                        <a:t>41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solidFill>
                      <a:srgbClr val="F3F9FA"/>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rPr>
                        <a:t>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rPr>
                        <a:t>1973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rPr>
                        <a:t>Touring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rPr>
                        <a:t>2200cc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algn="ctr"/>
                      <a:r>
                        <a:rPr lang="en-US" sz="1600" b="1" dirty="0" smtClean="0"/>
                        <a:t>9265 3321</a:t>
                      </a:r>
                      <a:endParaRPr lang="en-US" sz="1600" b="1"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Arial" charset="0"/>
                        </a:rPr>
                        <a:t>J </a:t>
                      </a:r>
                      <a:r>
                        <a:rPr kumimoji="0" lang="en-US" sz="1600" b="1" i="0" u="none" strike="noStrike" cap="none" normalizeH="0" baseline="0" dirty="0" err="1" smtClean="0">
                          <a:ln>
                            <a:noFill/>
                          </a:ln>
                          <a:solidFill>
                            <a:srgbClr val="000000"/>
                          </a:solidFill>
                          <a:effectLst/>
                          <a:latin typeface="Arial" charset="0"/>
                        </a:rPr>
                        <a:t>Gaden</a:t>
                      </a:r>
                      <a:endParaRPr kumimoji="0" lang="en-US" sz="1600" b="1" i="0" u="none" strike="noStrike" cap="none" normalizeH="0" baseline="0" dirty="0" smtClean="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31262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rPr>
                        <a:t>41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solidFill>
                      <a:srgbClr val="E7F3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rPr>
                        <a:t>2997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rPr>
                        <a:t>Touring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rPr>
                        <a:t>2200cc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algn="ctr"/>
                      <a:r>
                        <a:rPr lang="en-US" sz="1600" b="1" dirty="0" smtClean="0"/>
                        <a:t>9855 4744</a:t>
                      </a:r>
                      <a:endParaRPr lang="en-US" sz="1600" b="1"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Arial" charset="0"/>
                        </a:rPr>
                        <a:t>B Mills</a:t>
                      </a: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31262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rPr>
                        <a:t>41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solidFill>
                      <a:srgbClr val="F3F9FA"/>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rPr>
                        <a:t>1774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rPr>
                        <a:t>Rally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rPr>
                        <a:t>1100cc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algn="ctr"/>
                      <a:r>
                        <a:rPr lang="en-US" sz="1600" b="1" dirty="0" smtClean="0"/>
                        <a:t>9265 3321</a:t>
                      </a:r>
                      <a:endParaRPr lang="en-US" sz="1600" b="1"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Arial" charset="0"/>
                        </a:rPr>
                        <a:t>J </a:t>
                      </a:r>
                      <a:r>
                        <a:rPr kumimoji="0" lang="en-US" sz="1600" b="1" i="0" u="none" strike="noStrike" cap="none" normalizeH="0" baseline="0" dirty="0" err="1" smtClean="0">
                          <a:ln>
                            <a:noFill/>
                          </a:ln>
                          <a:solidFill>
                            <a:srgbClr val="000000"/>
                          </a:solidFill>
                          <a:effectLst/>
                          <a:latin typeface="Arial" charset="0"/>
                        </a:rPr>
                        <a:t>Gaden</a:t>
                      </a:r>
                      <a:endParaRPr kumimoji="0" lang="en-US" sz="1600" b="1" i="0" u="none" strike="noStrike" cap="none" normalizeH="0" baseline="0" dirty="0" smtClean="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31262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rPr>
                        <a:t>41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rPr>
                        <a:t>2476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rPr>
                        <a:t>Sedan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rPr>
                        <a:t>1800cc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3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smtClean="0"/>
                        <a:t>9884 5254</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Arial" charset="0"/>
                        </a:rPr>
                        <a:t>T Barnes</a:t>
                      </a: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3F4"/>
                    </a:solidFill>
                  </a:tcPr>
                </a:tc>
              </a:tr>
            </a:tbl>
          </a:graphicData>
        </a:graphic>
      </p:graphicFrame>
      <p:sp>
        <p:nvSpPr>
          <p:cNvPr id="8254" name="Rectangle 8"/>
          <p:cNvSpPr>
            <a:spLocks noChangeArrowheads="1"/>
          </p:cNvSpPr>
          <p:nvPr/>
        </p:nvSpPr>
        <p:spPr bwMode="auto">
          <a:xfrm>
            <a:off x="3048000" y="3916680"/>
            <a:ext cx="922338" cy="461963"/>
          </a:xfrm>
          <a:prstGeom prst="rect">
            <a:avLst/>
          </a:prstGeom>
          <a:noFill/>
          <a:ln w="9525">
            <a:noFill/>
            <a:miter lim="800000"/>
            <a:headEnd/>
            <a:tailEnd/>
          </a:ln>
        </p:spPr>
        <p:txBody>
          <a:bodyPr wrap="none">
            <a:spAutoFit/>
          </a:bodyPr>
          <a:lstStyle/>
          <a:p>
            <a:r>
              <a:rPr lang="en-AU" b="1">
                <a:solidFill>
                  <a:srgbClr val="2D2D8A"/>
                </a:solidFill>
                <a:cs typeface="Times New Roman" pitchFamily="18" charset="0"/>
              </a:rPr>
              <a:t>R121</a:t>
            </a:r>
            <a:endParaRPr lang="en-AU"/>
          </a:p>
        </p:txBody>
      </p:sp>
      <p:sp>
        <p:nvSpPr>
          <p:cNvPr id="8255" name="Rectangle 9"/>
          <p:cNvSpPr>
            <a:spLocks noChangeArrowheads="1"/>
          </p:cNvSpPr>
          <p:nvPr/>
        </p:nvSpPr>
        <p:spPr bwMode="auto">
          <a:xfrm>
            <a:off x="838200" y="2773680"/>
            <a:ext cx="733425" cy="461963"/>
          </a:xfrm>
          <a:prstGeom prst="rect">
            <a:avLst/>
          </a:prstGeom>
          <a:noFill/>
          <a:ln w="9525">
            <a:noFill/>
            <a:miter lim="800000"/>
            <a:headEnd/>
            <a:tailEnd/>
          </a:ln>
        </p:spPr>
        <p:txBody>
          <a:bodyPr wrap="none">
            <a:spAutoFit/>
          </a:bodyPr>
          <a:lstStyle/>
          <a:p>
            <a:r>
              <a:rPr lang="en-AU" b="1">
                <a:solidFill>
                  <a:srgbClr val="2D2D8A"/>
                </a:solidFill>
                <a:cs typeface="Times New Roman" pitchFamily="18" charset="0"/>
              </a:rPr>
              <a:t>R11</a:t>
            </a:r>
            <a:endParaRPr lang="en-AU"/>
          </a:p>
        </p:txBody>
      </p:sp>
      <p:graphicFrame>
        <p:nvGraphicFramePr>
          <p:cNvPr id="11" name="Table 10"/>
          <p:cNvGraphicFramePr>
            <a:graphicFrameLocks noGrp="1"/>
          </p:cNvGraphicFramePr>
          <p:nvPr>
            <p:extLst>
              <p:ext uri="{D42A27DB-BD31-4B8C-83A1-F6EECF244321}">
                <p14:modId xmlns:p14="http://schemas.microsoft.com/office/powerpoint/2010/main" val="2589787900"/>
              </p:ext>
            </p:extLst>
          </p:nvPr>
        </p:nvGraphicFramePr>
        <p:xfrm>
          <a:off x="304800" y="3230880"/>
          <a:ext cx="2057400" cy="1036320"/>
        </p:xfrm>
        <a:graphic>
          <a:graphicData uri="http://schemas.openxmlformats.org/drawingml/2006/table">
            <a:tbl>
              <a:tblPr firstRow="1" bandRow="1">
                <a:tableStyleId>{5C22544A-7EE6-4342-B048-85BDC9FD1C3A}</a:tableStyleId>
              </a:tblPr>
              <a:tblGrid>
                <a:gridCol w="936823"/>
                <a:gridCol w="1120577"/>
              </a:tblGrid>
              <a:tr h="466011">
                <a:tc>
                  <a:txBody>
                    <a:bodyPr/>
                    <a:lstStyle/>
                    <a:p>
                      <a:pPr algn="ctr"/>
                      <a:r>
                        <a:rPr lang="en-US" sz="1400" b="1" u="sng" dirty="0" smtClean="0"/>
                        <a:t>Driver#</a:t>
                      </a:r>
                      <a:endParaRPr lang="en-US" sz="1400" b="1" u="sng"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lumMod val="50000"/>
                      </a:schemeClr>
                    </a:solidFill>
                  </a:tcPr>
                </a:tc>
                <a:tc>
                  <a:txBody>
                    <a:bodyPr/>
                    <a:lstStyle/>
                    <a:p>
                      <a:pPr algn="ctr"/>
                      <a:r>
                        <a:rPr lang="en-US" sz="1400" b="1" dirty="0" smtClean="0"/>
                        <a:t>Driver Name</a:t>
                      </a:r>
                      <a:endParaRPr lang="en-US" sz="14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5">
                        <a:lumMod val="50000"/>
                      </a:schemeClr>
                    </a:solidFill>
                  </a:tcPr>
                </a:tc>
              </a:tr>
              <a:tr h="3335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41</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400" b="1" dirty="0" smtClean="0"/>
                        <a:t>Joe </a:t>
                      </a:r>
                      <a:r>
                        <a:rPr lang="en-US" sz="1400" b="1" dirty="0" err="1" smtClean="0"/>
                        <a:t>Bloggs</a:t>
                      </a:r>
                      <a:endParaRPr lang="en-US" sz="1400" b="1"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267" name="Rectangle 11"/>
          <p:cNvSpPr>
            <a:spLocks noChangeArrowheads="1"/>
          </p:cNvSpPr>
          <p:nvPr/>
        </p:nvSpPr>
        <p:spPr bwMode="auto">
          <a:xfrm>
            <a:off x="152400" y="1371600"/>
            <a:ext cx="8991600" cy="1075679"/>
          </a:xfrm>
          <a:prstGeom prst="rect">
            <a:avLst/>
          </a:prstGeom>
          <a:noFill/>
          <a:ln w="9525">
            <a:noFill/>
            <a:miter lim="800000"/>
            <a:headEnd/>
            <a:tailEnd/>
          </a:ln>
        </p:spPr>
        <p:txBody>
          <a:bodyPr>
            <a:spAutoFit/>
          </a:bodyPr>
          <a:lstStyle/>
          <a:p>
            <a:pPr marL="342900" lvl="0" indent="-342900" algn="l">
              <a:lnSpc>
                <a:spcPct val="115000"/>
              </a:lnSpc>
              <a:spcBef>
                <a:spcPct val="20000"/>
              </a:spcBef>
              <a:spcAft>
                <a:spcPts val="0"/>
              </a:spcAft>
              <a:buClr>
                <a:srgbClr val="2D2D8A"/>
              </a:buClr>
            </a:pPr>
            <a:r>
              <a:rPr lang="en-AU" sz="1800" b="1" kern="0" dirty="0" smtClean="0">
                <a:solidFill>
                  <a:srgbClr val="333399"/>
                </a:solidFill>
                <a:latin typeface="Arial"/>
                <a:ea typeface="SimSun"/>
                <a:cs typeface="Cordia New"/>
              </a:rPr>
              <a:t>R11 = (</a:t>
            </a:r>
            <a:r>
              <a:rPr lang="en-AU" sz="1800" b="1" u="sng" kern="0" dirty="0" smtClean="0">
                <a:solidFill>
                  <a:srgbClr val="2D2D8A"/>
                </a:solidFill>
                <a:latin typeface="Arial"/>
                <a:ea typeface="ＭＳ Ｐゴシック" pitchFamily="-65" charset="-128"/>
                <a:cs typeface="Times New Roman" pitchFamily="18" charset="0"/>
              </a:rPr>
              <a:t>Driver #</a:t>
            </a:r>
            <a:r>
              <a:rPr lang="en-AU" sz="1800" kern="0" dirty="0" smtClean="0">
                <a:solidFill>
                  <a:srgbClr val="2D2D8A"/>
                </a:solidFill>
                <a:latin typeface="Arial"/>
                <a:ea typeface="ＭＳ Ｐゴシック" pitchFamily="-65" charset="-128"/>
                <a:cs typeface="Times New Roman" pitchFamily="18" charset="0"/>
              </a:rPr>
              <a:t>, Driver Name</a:t>
            </a:r>
            <a:r>
              <a:rPr lang="en-AU" sz="1800" b="1" kern="0" dirty="0" smtClean="0">
                <a:solidFill>
                  <a:srgbClr val="333399"/>
                </a:solidFill>
                <a:latin typeface="Arial"/>
                <a:ea typeface="SimSun"/>
                <a:cs typeface="Cordia New"/>
              </a:rPr>
              <a:t>)</a:t>
            </a:r>
            <a:endParaRPr lang="en-AU" sz="1800" b="1" kern="0" dirty="0" smtClean="0">
              <a:solidFill>
                <a:srgbClr val="333399"/>
              </a:solidFill>
              <a:latin typeface="Calibri"/>
              <a:ea typeface="SimSun"/>
              <a:cs typeface="Cordia New"/>
            </a:endParaRPr>
          </a:p>
          <a:p>
            <a:pPr marL="342900" lvl="0" indent="-342900" algn="l">
              <a:spcBef>
                <a:spcPct val="20000"/>
              </a:spcBef>
              <a:spcAft>
                <a:spcPts val="0"/>
              </a:spcAft>
              <a:buClr>
                <a:srgbClr val="2D2D8A"/>
              </a:buClr>
            </a:pPr>
            <a:r>
              <a:rPr lang="en-AU" sz="1800" b="1" kern="0" dirty="0" smtClean="0">
                <a:solidFill>
                  <a:srgbClr val="333399"/>
                </a:solidFill>
                <a:latin typeface="Arial"/>
                <a:ea typeface="SimSun"/>
                <a:cs typeface="Cordia New"/>
              </a:rPr>
              <a:t>R121 = (</a:t>
            </a:r>
            <a:r>
              <a:rPr lang="en-AU" sz="1800" b="1" i="1" u="sng" kern="0" dirty="0" smtClean="0">
                <a:solidFill>
                  <a:srgbClr val="2D2D8A"/>
                </a:solidFill>
                <a:latin typeface="Arial"/>
                <a:ea typeface="ＭＳ Ｐゴシック" pitchFamily="-65" charset="-128"/>
                <a:cs typeface="Times New Roman" pitchFamily="18" charset="0"/>
              </a:rPr>
              <a:t>Driver #</a:t>
            </a:r>
            <a:r>
              <a:rPr lang="en-AU" sz="1800" kern="0" dirty="0" smtClean="0">
                <a:solidFill>
                  <a:srgbClr val="2D2D8A"/>
                </a:solidFill>
                <a:latin typeface="Arial"/>
                <a:ea typeface="ＭＳ Ｐゴシック" pitchFamily="-65" charset="-128"/>
                <a:cs typeface="Times New Roman" pitchFamily="18" charset="0"/>
              </a:rPr>
              <a:t>, </a:t>
            </a:r>
            <a:r>
              <a:rPr lang="en-AU" sz="1800" b="1" i="1" u="sng" kern="0" dirty="0" smtClean="0">
                <a:solidFill>
                  <a:srgbClr val="2D2D8A"/>
                </a:solidFill>
                <a:latin typeface="Arial"/>
                <a:ea typeface="ＭＳ Ｐゴシック" pitchFamily="-65" charset="-128"/>
                <a:cs typeface="Times New Roman" pitchFamily="18" charset="0"/>
              </a:rPr>
              <a:t>Race #</a:t>
            </a:r>
            <a:r>
              <a:rPr lang="en-AU" sz="1800" kern="0" dirty="0" smtClean="0">
                <a:solidFill>
                  <a:srgbClr val="2D2D8A"/>
                </a:solidFill>
                <a:latin typeface="Arial"/>
                <a:ea typeface="ＭＳ Ｐゴシック" pitchFamily="-65" charset="-128"/>
                <a:cs typeface="Times New Roman" pitchFamily="18" charset="0"/>
              </a:rPr>
              <a:t>, Car #, Car Class, Class Limit, Owner Phone</a:t>
            </a:r>
            <a:r>
              <a:rPr lang="en-AU" sz="1800" kern="0" dirty="0">
                <a:solidFill>
                  <a:srgbClr val="2D2D8A"/>
                </a:solidFill>
                <a:latin typeface="Arial"/>
                <a:ea typeface="ＭＳ Ｐゴシック" pitchFamily="-65" charset="-128"/>
                <a:cs typeface="Times New Roman" pitchFamily="18" charset="0"/>
              </a:rPr>
              <a:t>, </a:t>
            </a:r>
            <a:r>
              <a:rPr lang="en-AU" sz="1800" kern="0" dirty="0" smtClean="0">
                <a:solidFill>
                  <a:srgbClr val="2D2D8A"/>
                </a:solidFill>
                <a:latin typeface="Arial"/>
                <a:ea typeface="ＭＳ Ｐゴシック" pitchFamily="-65" charset="-128"/>
                <a:cs typeface="Times New Roman" pitchFamily="18" charset="0"/>
              </a:rPr>
              <a:t>Owner Name</a:t>
            </a:r>
            <a:r>
              <a:rPr lang="en-AU" sz="1800" b="1" kern="0" dirty="0" smtClean="0">
                <a:solidFill>
                  <a:srgbClr val="333399"/>
                </a:solidFill>
                <a:latin typeface="Arial"/>
                <a:ea typeface="SimSun"/>
                <a:cs typeface="Cordia New"/>
              </a:rPr>
              <a:t>)</a:t>
            </a:r>
          </a:p>
          <a:p>
            <a:pPr marL="342900" lvl="0" indent="-342900" algn="l">
              <a:spcBef>
                <a:spcPct val="20000"/>
              </a:spcBef>
              <a:spcAft>
                <a:spcPts val="0"/>
              </a:spcAft>
              <a:buClr>
                <a:srgbClr val="2D2D8A"/>
              </a:buClr>
            </a:pPr>
            <a:r>
              <a:rPr lang="en-AU" sz="1800" b="1" kern="0" dirty="0" smtClean="0">
                <a:solidFill>
                  <a:srgbClr val="333399"/>
                </a:solidFill>
                <a:latin typeface="Arial"/>
                <a:ea typeface="SimSun"/>
                <a:cs typeface="Cordia New"/>
              </a:rPr>
              <a:t>R122 = (</a:t>
            </a:r>
            <a:r>
              <a:rPr lang="en-AU" sz="1800" b="1" u="sng" kern="0" dirty="0" smtClean="0">
                <a:solidFill>
                  <a:srgbClr val="2D2D8A"/>
                </a:solidFill>
                <a:latin typeface="Arial"/>
                <a:ea typeface="ＭＳ Ｐゴシック" pitchFamily="-65" charset="-128"/>
                <a:cs typeface="Times New Roman" pitchFamily="18" charset="0"/>
              </a:rPr>
              <a:t>Race #</a:t>
            </a:r>
            <a:r>
              <a:rPr lang="en-AU" sz="1800" kern="0" dirty="0" smtClean="0">
                <a:solidFill>
                  <a:srgbClr val="2D2D8A"/>
                </a:solidFill>
                <a:latin typeface="Arial"/>
                <a:ea typeface="ＭＳ Ｐゴシック" pitchFamily="-65" charset="-128"/>
                <a:cs typeface="Times New Roman" pitchFamily="18" charset="0"/>
              </a:rPr>
              <a:t>, Race Date</a:t>
            </a:r>
            <a:r>
              <a:rPr lang="en-AU" sz="1800" b="1" kern="0" dirty="0" smtClean="0">
                <a:solidFill>
                  <a:srgbClr val="333399"/>
                </a:solidFill>
                <a:latin typeface="Arial"/>
                <a:ea typeface="SimSun"/>
                <a:cs typeface="Cordia New"/>
              </a:rPr>
              <a:t>)</a:t>
            </a:r>
          </a:p>
        </p:txBody>
      </p:sp>
      <p:sp>
        <p:nvSpPr>
          <p:cNvPr id="8268" name="Rectangle 13"/>
          <p:cNvSpPr>
            <a:spLocks noChangeArrowheads="1"/>
          </p:cNvSpPr>
          <p:nvPr/>
        </p:nvSpPr>
        <p:spPr bwMode="auto">
          <a:xfrm>
            <a:off x="6934200" y="4038600"/>
            <a:ext cx="922338" cy="461963"/>
          </a:xfrm>
          <a:prstGeom prst="rect">
            <a:avLst/>
          </a:prstGeom>
          <a:noFill/>
          <a:ln w="9525">
            <a:noFill/>
            <a:miter lim="800000"/>
            <a:headEnd/>
            <a:tailEnd/>
          </a:ln>
        </p:spPr>
        <p:txBody>
          <a:bodyPr wrap="none">
            <a:spAutoFit/>
          </a:bodyPr>
          <a:lstStyle/>
          <a:p>
            <a:r>
              <a:rPr lang="en-AU" b="1">
                <a:solidFill>
                  <a:srgbClr val="2D2D8A"/>
                </a:solidFill>
                <a:cs typeface="Times New Roman" pitchFamily="18" charset="0"/>
              </a:rPr>
              <a:t>R122</a:t>
            </a:r>
            <a:endParaRPr lang="en-AU"/>
          </a:p>
        </p:txBody>
      </p:sp>
      <p:graphicFrame>
        <p:nvGraphicFramePr>
          <p:cNvPr id="15" name="Table 14"/>
          <p:cNvGraphicFramePr>
            <a:graphicFrameLocks noGrp="1"/>
          </p:cNvGraphicFramePr>
          <p:nvPr/>
        </p:nvGraphicFramePr>
        <p:xfrm>
          <a:off x="6934200" y="4495800"/>
          <a:ext cx="1752600" cy="2185035"/>
        </p:xfrm>
        <a:graphic>
          <a:graphicData uri="http://schemas.openxmlformats.org/drawingml/2006/table">
            <a:tbl>
              <a:tblPr/>
              <a:tblGrid>
                <a:gridCol w="750888"/>
                <a:gridCol w="1001712"/>
              </a:tblGrid>
              <a:tr h="466725">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sng" strike="noStrike" cap="none" normalizeH="0" baseline="0" dirty="0" smtClean="0">
                          <a:ln>
                            <a:noFill/>
                          </a:ln>
                          <a:solidFill>
                            <a:srgbClr val="FFFFFF"/>
                          </a:solidFill>
                          <a:effectLst/>
                          <a:latin typeface="Arial" charset="0"/>
                        </a:rPr>
                        <a:t>Race#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4597A0"/>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FFFFFF"/>
                          </a:solidFill>
                          <a:effectLst/>
                          <a:latin typeface="Arial" charset="0"/>
                        </a:rPr>
                        <a:t>Race Date</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4597A0"/>
                    </a:solidFill>
                  </a:tcPr>
                </a:tc>
              </a:tr>
              <a:tr h="333375">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rPr>
                        <a:t>06 Jun</a:t>
                      </a: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333375">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rPr>
                        <a:t>06 Jun</a:t>
                      </a: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333375">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rPr>
                        <a:t>13 Jun</a:t>
                      </a: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333375">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rPr>
                        <a:t>13 Jun</a:t>
                      </a: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333375">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rPr>
                        <a:t>20 Jun</a:t>
                      </a: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3F4"/>
                    </a:solidFill>
                  </a:tcPr>
                </a:tc>
              </a:tr>
            </a:tbl>
          </a:graphicData>
        </a:graphic>
      </p:graphicFrame>
      <p:sp>
        <p:nvSpPr>
          <p:cNvPr id="16" name="Rectangle 15"/>
          <p:cNvSpPr/>
          <p:nvPr/>
        </p:nvSpPr>
        <p:spPr>
          <a:xfrm>
            <a:off x="7010400" y="3124200"/>
            <a:ext cx="1795463" cy="461963"/>
          </a:xfrm>
          <a:prstGeom prst="rect">
            <a:avLst/>
          </a:prstGeom>
        </p:spPr>
        <p:txBody>
          <a:bodyPr wrap="none">
            <a:spAutoFit/>
          </a:bodyPr>
          <a:lstStyle/>
          <a:p>
            <a:r>
              <a:rPr lang="en-AU" i="1" dirty="0">
                <a:solidFill>
                  <a:srgbClr val="000000"/>
                </a:solidFill>
                <a:ea typeface="ＭＳ Ｐゴシック" pitchFamily="34" charset="-128"/>
              </a:rPr>
              <a:t>Anomalies?</a:t>
            </a:r>
            <a:endParaRPr lang="en-AU"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AU" smtClean="0">
                <a:latin typeface="Arial Narrow" pitchFamily="34" charset="0"/>
                <a:ea typeface="ＭＳ Ｐゴシック" pitchFamily="34" charset="-128"/>
              </a:rPr>
              <a:t>Review Discussion</a:t>
            </a:r>
            <a:endParaRPr lang="en-AU" sz="2800" smtClean="0">
              <a:latin typeface="Arial Narrow" pitchFamily="34" charset="0"/>
              <a:ea typeface="ＭＳ Ｐゴシック" pitchFamily="34" charset="-128"/>
            </a:endParaRPr>
          </a:p>
        </p:txBody>
      </p:sp>
      <p:sp>
        <p:nvSpPr>
          <p:cNvPr id="13" name="Rectangle 12"/>
          <p:cNvSpPr/>
          <p:nvPr/>
        </p:nvSpPr>
        <p:spPr>
          <a:xfrm>
            <a:off x="304800" y="914400"/>
            <a:ext cx="5953125" cy="461963"/>
          </a:xfrm>
          <a:prstGeom prst="rect">
            <a:avLst/>
          </a:prstGeom>
        </p:spPr>
        <p:txBody>
          <a:bodyPr wrap="none">
            <a:spAutoFit/>
          </a:bodyPr>
          <a:lstStyle/>
          <a:p>
            <a:pPr marL="457200" indent="-457200" algn="l">
              <a:spcBef>
                <a:spcPct val="20000"/>
              </a:spcBef>
              <a:buClr>
                <a:srgbClr val="2D2D8A"/>
              </a:buClr>
              <a:buFontTx/>
              <a:buChar char="•"/>
              <a:defRPr/>
            </a:pPr>
            <a:r>
              <a:rPr lang="en-AU" kern="0" dirty="0">
                <a:solidFill>
                  <a:srgbClr val="000000"/>
                </a:solidFill>
                <a:latin typeface="Arial"/>
                <a:ea typeface="ＭＳ Ｐゴシック" pitchFamily="-65" charset="-128"/>
              </a:rPr>
              <a:t>3NF (remove transitive dependencies):</a:t>
            </a:r>
          </a:p>
        </p:txBody>
      </p:sp>
      <p:sp>
        <p:nvSpPr>
          <p:cNvPr id="9220" name="Rectangle 8"/>
          <p:cNvSpPr>
            <a:spLocks noChangeArrowheads="1"/>
          </p:cNvSpPr>
          <p:nvPr/>
        </p:nvSpPr>
        <p:spPr bwMode="auto">
          <a:xfrm>
            <a:off x="2590800" y="4267200"/>
            <a:ext cx="992188" cy="369887"/>
          </a:xfrm>
          <a:prstGeom prst="rect">
            <a:avLst/>
          </a:prstGeom>
          <a:noFill/>
          <a:ln w="9525">
            <a:noFill/>
            <a:miter lim="800000"/>
            <a:headEnd/>
            <a:tailEnd/>
          </a:ln>
        </p:spPr>
        <p:txBody>
          <a:bodyPr wrap="none">
            <a:spAutoFit/>
          </a:bodyPr>
          <a:lstStyle/>
          <a:p>
            <a:r>
              <a:rPr lang="en-AU" sz="1800" b="1" dirty="0">
                <a:solidFill>
                  <a:srgbClr val="2D2D8A"/>
                </a:solidFill>
                <a:cs typeface="Times New Roman" pitchFamily="18" charset="0"/>
              </a:rPr>
              <a:t>R12121</a:t>
            </a:r>
            <a:endParaRPr lang="en-AU" sz="1800" dirty="0"/>
          </a:p>
        </p:txBody>
      </p:sp>
      <p:sp>
        <p:nvSpPr>
          <p:cNvPr id="9221" name="Rectangle 9"/>
          <p:cNvSpPr>
            <a:spLocks noChangeArrowheads="1"/>
          </p:cNvSpPr>
          <p:nvPr/>
        </p:nvSpPr>
        <p:spPr bwMode="auto">
          <a:xfrm>
            <a:off x="228600" y="2657476"/>
            <a:ext cx="595313" cy="369887"/>
          </a:xfrm>
          <a:prstGeom prst="rect">
            <a:avLst/>
          </a:prstGeom>
          <a:noFill/>
          <a:ln w="9525">
            <a:noFill/>
            <a:miter lim="800000"/>
            <a:headEnd/>
            <a:tailEnd/>
          </a:ln>
        </p:spPr>
        <p:txBody>
          <a:bodyPr wrap="none">
            <a:spAutoFit/>
          </a:bodyPr>
          <a:lstStyle/>
          <a:p>
            <a:r>
              <a:rPr lang="en-AU" sz="1800" b="1" dirty="0">
                <a:solidFill>
                  <a:srgbClr val="2D2D8A"/>
                </a:solidFill>
                <a:cs typeface="Times New Roman" pitchFamily="18" charset="0"/>
              </a:rPr>
              <a:t>R11</a:t>
            </a:r>
            <a:endParaRPr lang="en-AU" sz="1800" dirty="0"/>
          </a:p>
        </p:txBody>
      </p:sp>
      <p:graphicFrame>
        <p:nvGraphicFramePr>
          <p:cNvPr id="11" name="Table 10"/>
          <p:cNvGraphicFramePr>
            <a:graphicFrameLocks noGrp="1"/>
          </p:cNvGraphicFramePr>
          <p:nvPr/>
        </p:nvGraphicFramePr>
        <p:xfrm>
          <a:off x="228600" y="3063875"/>
          <a:ext cx="1981200" cy="822960"/>
        </p:xfrm>
        <a:graphic>
          <a:graphicData uri="http://schemas.openxmlformats.org/drawingml/2006/table">
            <a:tbl>
              <a:tblPr firstRow="1" bandRow="1">
                <a:tableStyleId>{5C22544A-7EE6-4342-B048-85BDC9FD1C3A}</a:tableStyleId>
              </a:tblPr>
              <a:tblGrid>
                <a:gridCol w="810490"/>
                <a:gridCol w="1170710"/>
              </a:tblGrid>
              <a:tr h="152400">
                <a:tc>
                  <a:txBody>
                    <a:bodyPr/>
                    <a:lstStyle/>
                    <a:p>
                      <a:pPr algn="ctr"/>
                      <a:r>
                        <a:rPr lang="en-US" sz="1400" b="1" u="sng" dirty="0" smtClean="0"/>
                        <a:t>Driver#</a:t>
                      </a:r>
                      <a:endParaRPr lang="en-US" sz="1400" b="1" u="sng"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lumMod val="50000"/>
                      </a:schemeClr>
                    </a:solidFill>
                  </a:tcPr>
                </a:tc>
                <a:tc>
                  <a:txBody>
                    <a:bodyPr/>
                    <a:lstStyle/>
                    <a:p>
                      <a:pPr algn="ctr"/>
                      <a:r>
                        <a:rPr lang="en-US" sz="1400" b="1" dirty="0" smtClean="0"/>
                        <a:t>Driver Name</a:t>
                      </a:r>
                      <a:endParaRPr lang="en-US" sz="14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5">
                        <a:lumMod val="50000"/>
                      </a:schemeClr>
                    </a:solidFill>
                  </a:tcPr>
                </a:tc>
              </a:tr>
              <a:tr h="1524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41</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400" b="1" dirty="0" smtClean="0"/>
                        <a:t>Joe </a:t>
                      </a:r>
                      <a:r>
                        <a:rPr lang="en-US" sz="1400" b="1" dirty="0" err="1" smtClean="0"/>
                        <a:t>Bloggs</a:t>
                      </a:r>
                      <a:endParaRPr lang="en-US" sz="1400" b="1"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9233" name="Rectangle 13"/>
          <p:cNvSpPr>
            <a:spLocks noChangeArrowheads="1"/>
          </p:cNvSpPr>
          <p:nvPr/>
        </p:nvSpPr>
        <p:spPr bwMode="auto">
          <a:xfrm>
            <a:off x="7459663" y="4267200"/>
            <a:ext cx="736600" cy="369887"/>
          </a:xfrm>
          <a:prstGeom prst="rect">
            <a:avLst/>
          </a:prstGeom>
          <a:noFill/>
          <a:ln w="9525">
            <a:noFill/>
            <a:miter lim="800000"/>
            <a:headEnd/>
            <a:tailEnd/>
          </a:ln>
        </p:spPr>
        <p:txBody>
          <a:bodyPr wrap="none">
            <a:spAutoFit/>
          </a:bodyPr>
          <a:lstStyle/>
          <a:p>
            <a:r>
              <a:rPr lang="en-AU" sz="1800" b="1">
                <a:solidFill>
                  <a:srgbClr val="2D2D8A"/>
                </a:solidFill>
                <a:cs typeface="Times New Roman" pitchFamily="18" charset="0"/>
              </a:rPr>
              <a:t>R122</a:t>
            </a:r>
            <a:endParaRPr lang="en-AU" sz="1800"/>
          </a:p>
        </p:txBody>
      </p:sp>
      <p:graphicFrame>
        <p:nvGraphicFramePr>
          <p:cNvPr id="15" name="Table 14"/>
          <p:cNvGraphicFramePr>
            <a:graphicFrameLocks noGrp="1"/>
          </p:cNvGraphicFramePr>
          <p:nvPr/>
        </p:nvGraphicFramePr>
        <p:xfrm>
          <a:off x="7467600" y="4648200"/>
          <a:ext cx="1371600" cy="2042160"/>
        </p:xfrm>
        <a:graphic>
          <a:graphicData uri="http://schemas.openxmlformats.org/drawingml/2006/table">
            <a:tbl>
              <a:tblPr/>
              <a:tblGrid>
                <a:gridCol w="609600"/>
                <a:gridCol w="762000"/>
              </a:tblGrid>
              <a:tr h="31908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sng" strike="noStrike" cap="none" normalizeH="0" baseline="0" dirty="0" smtClean="0">
                          <a:ln>
                            <a:noFill/>
                          </a:ln>
                          <a:solidFill>
                            <a:srgbClr val="FFFFFF"/>
                          </a:solidFill>
                          <a:effectLst/>
                          <a:latin typeface="Arial" charset="0"/>
                        </a:rPr>
                        <a:t>Race#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4597A0"/>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FFFFFF"/>
                          </a:solidFill>
                          <a:effectLst/>
                          <a:latin typeface="Arial" charset="0"/>
                        </a:rPr>
                        <a:t>Race Date</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4597A0"/>
                    </a:solidFill>
                  </a:tcPr>
                </a:tc>
              </a:tr>
              <a:tr h="206375">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rPr>
                        <a:t>06 Jun</a:t>
                      </a: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206375">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rPr>
                        <a:t>06 Jun</a:t>
                      </a: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206375">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rPr>
                        <a:t>13 Jun</a:t>
                      </a: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206375">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rPr>
                        <a:t>13 Jun</a:t>
                      </a: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206375">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rPr>
                        <a:t>20 Jun</a:t>
                      </a: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3F4"/>
                    </a:solidFill>
                  </a:tcPr>
                </a:tc>
              </a:tr>
            </a:tbl>
          </a:graphicData>
        </a:graphic>
      </p:graphicFrame>
      <p:sp>
        <p:nvSpPr>
          <p:cNvPr id="16" name="Rectangle 15"/>
          <p:cNvSpPr/>
          <p:nvPr/>
        </p:nvSpPr>
        <p:spPr>
          <a:xfrm>
            <a:off x="3124200" y="3200400"/>
            <a:ext cx="1795463" cy="461963"/>
          </a:xfrm>
          <a:prstGeom prst="rect">
            <a:avLst/>
          </a:prstGeom>
        </p:spPr>
        <p:txBody>
          <a:bodyPr wrap="none">
            <a:spAutoFit/>
          </a:bodyPr>
          <a:lstStyle/>
          <a:p>
            <a:r>
              <a:rPr lang="en-AU" i="1">
                <a:solidFill>
                  <a:srgbClr val="000000"/>
                </a:solidFill>
                <a:ea typeface="ＭＳ Ｐゴシック" pitchFamily="34" charset="-128"/>
              </a:rPr>
              <a:t>Anomalies?</a:t>
            </a:r>
            <a:endParaRPr lang="en-AU" i="1"/>
          </a:p>
        </p:txBody>
      </p:sp>
      <p:sp>
        <p:nvSpPr>
          <p:cNvPr id="9258" name="Rectangle 16"/>
          <p:cNvSpPr>
            <a:spLocks noChangeArrowheads="1"/>
          </p:cNvSpPr>
          <p:nvPr/>
        </p:nvSpPr>
        <p:spPr bwMode="auto">
          <a:xfrm>
            <a:off x="228600" y="1295400"/>
            <a:ext cx="8686800" cy="1077913"/>
          </a:xfrm>
          <a:prstGeom prst="rect">
            <a:avLst/>
          </a:prstGeom>
          <a:noFill/>
          <a:ln w="9525">
            <a:noFill/>
            <a:miter lim="800000"/>
            <a:headEnd/>
            <a:tailEnd/>
          </a:ln>
        </p:spPr>
        <p:txBody>
          <a:bodyPr>
            <a:spAutoFit/>
          </a:bodyPr>
          <a:lstStyle/>
          <a:p>
            <a:pPr algn="l">
              <a:spcBef>
                <a:spcPct val="50000"/>
              </a:spcBef>
            </a:pPr>
            <a:r>
              <a:rPr lang="en-AU" sz="1600" b="1" dirty="0">
                <a:solidFill>
                  <a:srgbClr val="2D2D8A"/>
                </a:solidFill>
                <a:cs typeface="Times New Roman" pitchFamily="18" charset="0"/>
              </a:rPr>
              <a:t>R11 =	</a:t>
            </a:r>
            <a:r>
              <a:rPr lang="en-AU" sz="1600" b="1" dirty="0" smtClean="0">
                <a:solidFill>
                  <a:srgbClr val="2D2D8A"/>
                </a:solidFill>
                <a:cs typeface="Times New Roman" pitchFamily="18" charset="0"/>
              </a:rPr>
              <a:t>(</a:t>
            </a:r>
            <a:r>
              <a:rPr lang="en-AU" sz="1600" b="1" u="sng" dirty="0">
                <a:solidFill>
                  <a:srgbClr val="2D2D8A"/>
                </a:solidFill>
                <a:cs typeface="Times New Roman" pitchFamily="18" charset="0"/>
              </a:rPr>
              <a:t>Driver #</a:t>
            </a:r>
            <a:r>
              <a:rPr lang="en-AU" sz="1600" dirty="0">
                <a:solidFill>
                  <a:srgbClr val="2D2D8A"/>
                </a:solidFill>
                <a:cs typeface="Times New Roman" pitchFamily="18" charset="0"/>
              </a:rPr>
              <a:t>, Driver Name</a:t>
            </a:r>
            <a:r>
              <a:rPr lang="en-AU" sz="1600" b="1" dirty="0">
                <a:solidFill>
                  <a:srgbClr val="2D2D8A"/>
                </a:solidFill>
                <a:cs typeface="Times New Roman" pitchFamily="18" charset="0"/>
              </a:rPr>
              <a:t>)		R12122 = (</a:t>
            </a:r>
            <a:r>
              <a:rPr lang="en-AU" sz="1600" b="1" u="sng" dirty="0">
                <a:solidFill>
                  <a:srgbClr val="2D2D8A"/>
                </a:solidFill>
                <a:cs typeface="Times New Roman" pitchFamily="18" charset="0"/>
              </a:rPr>
              <a:t>Car Class</a:t>
            </a:r>
            <a:r>
              <a:rPr lang="en-AU" sz="1600" dirty="0">
                <a:solidFill>
                  <a:srgbClr val="2D2D8A"/>
                </a:solidFill>
                <a:cs typeface="Times New Roman" pitchFamily="18" charset="0"/>
              </a:rPr>
              <a:t>, Class Limit</a:t>
            </a:r>
            <a:r>
              <a:rPr lang="en-AU" sz="1600" b="1" dirty="0">
                <a:solidFill>
                  <a:srgbClr val="2D2D8A"/>
                </a:solidFill>
                <a:cs typeface="Times New Roman" pitchFamily="18" charset="0"/>
              </a:rPr>
              <a:t>)</a:t>
            </a:r>
            <a:endParaRPr lang="en-AU" sz="1600" dirty="0">
              <a:solidFill>
                <a:srgbClr val="2D2D8A"/>
              </a:solidFill>
              <a:cs typeface="Times New Roman" pitchFamily="18" charset="0"/>
            </a:endParaRPr>
          </a:p>
          <a:p>
            <a:pPr algn="l">
              <a:spcBef>
                <a:spcPct val="50000"/>
              </a:spcBef>
            </a:pPr>
            <a:r>
              <a:rPr lang="en-AU" sz="1600" b="1" dirty="0">
                <a:solidFill>
                  <a:srgbClr val="2D2D8A"/>
                </a:solidFill>
                <a:cs typeface="Times New Roman" pitchFamily="18" charset="0"/>
              </a:rPr>
              <a:t>R1211 =   (</a:t>
            </a:r>
            <a:r>
              <a:rPr lang="en-AU" sz="1600" b="1" i="1" u="sng" dirty="0">
                <a:solidFill>
                  <a:srgbClr val="2D2D8A"/>
                </a:solidFill>
                <a:cs typeface="Times New Roman" pitchFamily="18" charset="0"/>
              </a:rPr>
              <a:t>Driver #</a:t>
            </a:r>
            <a:r>
              <a:rPr lang="en-AU" sz="1600" u="sng" dirty="0">
                <a:solidFill>
                  <a:srgbClr val="2D2D8A"/>
                </a:solidFill>
                <a:cs typeface="Times New Roman" pitchFamily="18" charset="0"/>
              </a:rPr>
              <a:t>, </a:t>
            </a:r>
            <a:r>
              <a:rPr lang="en-AU" sz="1600" b="1" i="1" u="sng" dirty="0">
                <a:solidFill>
                  <a:srgbClr val="2D2D8A"/>
                </a:solidFill>
                <a:cs typeface="Times New Roman" pitchFamily="18" charset="0"/>
              </a:rPr>
              <a:t>Race #</a:t>
            </a:r>
            <a:r>
              <a:rPr lang="en-AU" sz="1600" dirty="0">
                <a:solidFill>
                  <a:srgbClr val="2D2D8A"/>
                </a:solidFill>
                <a:cs typeface="Times New Roman" pitchFamily="18" charset="0"/>
              </a:rPr>
              <a:t>, </a:t>
            </a:r>
            <a:r>
              <a:rPr lang="en-AU" sz="1600" i="1" dirty="0">
                <a:solidFill>
                  <a:srgbClr val="2D2D8A"/>
                </a:solidFill>
                <a:cs typeface="Times New Roman" pitchFamily="18" charset="0"/>
              </a:rPr>
              <a:t>Car #</a:t>
            </a:r>
            <a:r>
              <a:rPr lang="en-AU" sz="1600" b="1" dirty="0">
                <a:solidFill>
                  <a:srgbClr val="2D2D8A"/>
                </a:solidFill>
                <a:cs typeface="Times New Roman" pitchFamily="18" charset="0"/>
              </a:rPr>
              <a:t>)		R12123 = (</a:t>
            </a:r>
            <a:r>
              <a:rPr lang="en-AU" sz="1600" b="1" u="sng" dirty="0" smtClean="0">
                <a:solidFill>
                  <a:srgbClr val="2D2D8A"/>
                </a:solidFill>
                <a:cs typeface="Times New Roman" pitchFamily="18" charset="0"/>
              </a:rPr>
              <a:t>Owner Phone</a:t>
            </a:r>
            <a:r>
              <a:rPr lang="en-AU" sz="1600" dirty="0" smtClean="0">
                <a:solidFill>
                  <a:srgbClr val="2D2D8A"/>
                </a:solidFill>
                <a:cs typeface="Times New Roman" pitchFamily="18" charset="0"/>
              </a:rPr>
              <a:t>, Owner Name</a:t>
            </a:r>
            <a:r>
              <a:rPr lang="en-AU" sz="1600" b="1" dirty="0" smtClean="0">
                <a:solidFill>
                  <a:srgbClr val="2D2D8A"/>
                </a:solidFill>
                <a:cs typeface="Times New Roman" pitchFamily="18" charset="0"/>
              </a:rPr>
              <a:t>)</a:t>
            </a:r>
            <a:endParaRPr lang="en-AU" sz="1600" dirty="0">
              <a:solidFill>
                <a:srgbClr val="2D2D8A"/>
              </a:solidFill>
              <a:cs typeface="Times New Roman" pitchFamily="18" charset="0"/>
            </a:endParaRPr>
          </a:p>
          <a:p>
            <a:pPr algn="l">
              <a:spcBef>
                <a:spcPct val="50000"/>
              </a:spcBef>
            </a:pPr>
            <a:r>
              <a:rPr lang="en-AU" sz="1600" b="1" dirty="0">
                <a:solidFill>
                  <a:srgbClr val="2D2D8A"/>
                </a:solidFill>
                <a:cs typeface="Times New Roman" pitchFamily="18" charset="0"/>
              </a:rPr>
              <a:t>R12121 = (</a:t>
            </a:r>
            <a:r>
              <a:rPr lang="en-AU" sz="1600" b="1" i="1" u="sng" dirty="0">
                <a:solidFill>
                  <a:srgbClr val="2D2D8A"/>
                </a:solidFill>
                <a:cs typeface="Times New Roman" pitchFamily="18" charset="0"/>
              </a:rPr>
              <a:t>Car #</a:t>
            </a:r>
            <a:r>
              <a:rPr lang="en-AU" sz="1600" i="1" dirty="0">
                <a:solidFill>
                  <a:srgbClr val="2D2D8A"/>
                </a:solidFill>
                <a:cs typeface="Times New Roman" pitchFamily="18" charset="0"/>
              </a:rPr>
              <a:t>, Car Class</a:t>
            </a:r>
            <a:r>
              <a:rPr lang="en-AU" sz="1600" dirty="0">
                <a:solidFill>
                  <a:srgbClr val="2D2D8A"/>
                </a:solidFill>
                <a:cs typeface="Times New Roman" pitchFamily="18" charset="0"/>
              </a:rPr>
              <a:t>, </a:t>
            </a:r>
            <a:r>
              <a:rPr lang="en-AU" sz="1600" i="1" dirty="0">
                <a:solidFill>
                  <a:srgbClr val="2D2D8A"/>
                </a:solidFill>
                <a:cs typeface="Times New Roman" pitchFamily="18" charset="0"/>
              </a:rPr>
              <a:t>Owner</a:t>
            </a:r>
            <a:r>
              <a:rPr lang="en-AU" sz="1600" b="1" dirty="0">
                <a:solidFill>
                  <a:srgbClr val="2D2D8A"/>
                </a:solidFill>
                <a:cs typeface="Times New Roman" pitchFamily="18" charset="0"/>
              </a:rPr>
              <a:t>) 		R122 =  	(</a:t>
            </a:r>
            <a:r>
              <a:rPr lang="en-AU" sz="1600" b="1" u="sng" dirty="0">
                <a:solidFill>
                  <a:srgbClr val="2D2D8A"/>
                </a:solidFill>
                <a:cs typeface="Times New Roman" pitchFamily="18" charset="0"/>
              </a:rPr>
              <a:t>Race #</a:t>
            </a:r>
            <a:r>
              <a:rPr lang="en-AU" sz="1600" dirty="0">
                <a:solidFill>
                  <a:srgbClr val="2D2D8A"/>
                </a:solidFill>
                <a:cs typeface="Times New Roman" pitchFamily="18" charset="0"/>
              </a:rPr>
              <a:t>, Race Date</a:t>
            </a:r>
            <a:r>
              <a:rPr lang="en-AU" sz="1600" b="1" dirty="0">
                <a:solidFill>
                  <a:srgbClr val="2D2D8A"/>
                </a:solidFill>
                <a:cs typeface="Times New Roman" pitchFamily="18" charset="0"/>
              </a:rPr>
              <a:t>)</a:t>
            </a:r>
            <a:endParaRPr lang="en-AU" sz="1400" b="1" dirty="0">
              <a:solidFill>
                <a:srgbClr val="2D2D8A"/>
              </a:solidFill>
              <a:cs typeface="Times New Roman" pitchFamily="18" charset="0"/>
            </a:endParaRPr>
          </a:p>
        </p:txBody>
      </p:sp>
      <p:graphicFrame>
        <p:nvGraphicFramePr>
          <p:cNvPr id="20" name="Table 19"/>
          <p:cNvGraphicFramePr>
            <a:graphicFrameLocks noGrp="1"/>
          </p:cNvGraphicFramePr>
          <p:nvPr>
            <p:extLst>
              <p:ext uri="{D42A27DB-BD31-4B8C-83A1-F6EECF244321}">
                <p14:modId xmlns:p14="http://schemas.microsoft.com/office/powerpoint/2010/main" val="2318921593"/>
              </p:ext>
            </p:extLst>
          </p:nvPr>
        </p:nvGraphicFramePr>
        <p:xfrm>
          <a:off x="6324600" y="2882741"/>
          <a:ext cx="2463210" cy="1097280"/>
        </p:xfrm>
        <a:graphic>
          <a:graphicData uri="http://schemas.openxmlformats.org/drawingml/2006/table">
            <a:tbl>
              <a:tblPr firstRow="1" bandRow="1">
                <a:tableStyleId>{5C22544A-7EE6-4342-B048-85BDC9FD1C3A}</a:tableStyleId>
              </a:tblPr>
              <a:tblGrid>
                <a:gridCol w="1295400"/>
                <a:gridCol w="1167810"/>
              </a:tblGrid>
              <a:tr h="193005">
                <a:tc>
                  <a:txBody>
                    <a:bodyPr/>
                    <a:lstStyle/>
                    <a:p>
                      <a:pPr algn="ctr"/>
                      <a:r>
                        <a:rPr lang="en-US" sz="1200" b="1" u="sng" dirty="0" smtClean="0"/>
                        <a:t>Owner Phone</a:t>
                      </a:r>
                      <a:endParaRPr lang="en-US" sz="1200" b="1" u="sng"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lumMod val="50000"/>
                      </a:schemeClr>
                    </a:solidFill>
                  </a:tcPr>
                </a:tc>
                <a:tc>
                  <a:txBody>
                    <a:bodyPr/>
                    <a:lstStyle/>
                    <a:p>
                      <a:pPr algn="ctr"/>
                      <a:r>
                        <a:rPr lang="en-US" sz="1200" b="1" u="none" dirty="0" smtClean="0"/>
                        <a:t>Owner Name</a:t>
                      </a:r>
                      <a:endParaRPr lang="en-US" sz="1200" b="1" u="none"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5">
                        <a:lumMod val="50000"/>
                      </a:schemeClr>
                    </a:solidFill>
                  </a:tcPr>
                </a:tc>
              </a:tr>
              <a:tr h="12422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t>9884 5254</a:t>
                      </a:r>
                    </a:p>
                  </a:txBody>
                  <a:tcPr>
                    <a:lnL w="12700" cap="flat" cmpd="sng" algn="ctr">
                      <a:solidFill>
                        <a:schemeClr val="tx1"/>
                      </a:solidFill>
                      <a:prstDash val="solid"/>
                      <a:round/>
                      <a:headEnd type="none" w="med" len="med"/>
                      <a:tailEnd type="none" w="med" len="med"/>
                    </a:lnL>
                  </a:tcPr>
                </a:tc>
                <a:tc>
                  <a:txBody>
                    <a:bodyPr/>
                    <a:lstStyle/>
                    <a:p>
                      <a:pPr algn="ctr"/>
                      <a:r>
                        <a:rPr lang="en-US" sz="1200" b="1" dirty="0" smtClean="0"/>
                        <a:t>T Barnes</a:t>
                      </a:r>
                      <a:endParaRPr lang="en-US" sz="1200" b="1" dirty="0"/>
                    </a:p>
                  </a:txBody>
                  <a:tcPr>
                    <a:lnR w="12700" cap="flat" cmpd="sng" algn="ctr">
                      <a:solidFill>
                        <a:schemeClr val="tx1"/>
                      </a:solidFill>
                      <a:prstDash val="solid"/>
                      <a:round/>
                      <a:headEnd type="none" w="med" len="med"/>
                      <a:tailEnd type="none" w="med" len="med"/>
                    </a:lnR>
                  </a:tcPr>
                </a:tc>
              </a:tr>
              <a:tr h="124229">
                <a:tc>
                  <a:txBody>
                    <a:bodyPr/>
                    <a:lstStyle/>
                    <a:p>
                      <a:pPr algn="ctr"/>
                      <a:r>
                        <a:rPr lang="en-US" sz="1200" b="1" dirty="0" smtClean="0"/>
                        <a:t>9265 3321</a:t>
                      </a:r>
                      <a:endParaRPr lang="en-US" sz="1200" b="1" dirty="0"/>
                    </a:p>
                  </a:txBody>
                  <a:tcPr>
                    <a:lnL w="12700" cap="flat" cmpd="sng" algn="ctr">
                      <a:solidFill>
                        <a:schemeClr val="tx1"/>
                      </a:solidFill>
                      <a:prstDash val="solid"/>
                      <a:round/>
                      <a:headEnd type="none" w="med" len="med"/>
                      <a:tailEnd type="none" w="med" len="med"/>
                    </a:lnL>
                  </a:tcPr>
                </a:tc>
                <a:tc>
                  <a:txBody>
                    <a:bodyPr/>
                    <a:lstStyle/>
                    <a:p>
                      <a:pPr algn="ctr"/>
                      <a:r>
                        <a:rPr lang="en-US" sz="1200" b="1" dirty="0" smtClean="0"/>
                        <a:t>J Gaden</a:t>
                      </a:r>
                      <a:endParaRPr lang="en-US" sz="1200" b="1" dirty="0"/>
                    </a:p>
                  </a:txBody>
                  <a:tcPr>
                    <a:lnR w="12700" cap="flat" cmpd="sng" algn="ctr">
                      <a:solidFill>
                        <a:schemeClr val="tx1"/>
                      </a:solidFill>
                      <a:prstDash val="solid"/>
                      <a:round/>
                      <a:headEnd type="none" w="med" len="med"/>
                      <a:tailEnd type="none" w="med" len="med"/>
                    </a:lnR>
                  </a:tcPr>
                </a:tc>
              </a:tr>
              <a:tr h="124229">
                <a:tc>
                  <a:txBody>
                    <a:bodyPr/>
                    <a:lstStyle/>
                    <a:p>
                      <a:pPr algn="ctr"/>
                      <a:r>
                        <a:rPr lang="en-US" sz="1200" b="1" dirty="0" smtClean="0"/>
                        <a:t>9855 4744</a:t>
                      </a:r>
                      <a:endParaRPr lang="en-US" sz="1200" b="1"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200" b="1" dirty="0" smtClean="0"/>
                        <a:t>B Mills</a:t>
                      </a:r>
                      <a:endParaRPr lang="en-US" sz="1200" b="1"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graphicFrame>
        <p:nvGraphicFramePr>
          <p:cNvPr id="21" name="Table 20"/>
          <p:cNvGraphicFramePr>
            <a:graphicFrameLocks noGrp="1"/>
          </p:cNvGraphicFramePr>
          <p:nvPr/>
        </p:nvGraphicFramePr>
        <p:xfrm>
          <a:off x="5445125" y="4648200"/>
          <a:ext cx="1717546" cy="1432560"/>
        </p:xfrm>
        <a:graphic>
          <a:graphicData uri="http://schemas.openxmlformats.org/drawingml/2006/table">
            <a:tbl>
              <a:tblPr firstRow="1" bandRow="1">
                <a:tableStyleId>{5C22544A-7EE6-4342-B048-85BDC9FD1C3A}</a:tableStyleId>
              </a:tblPr>
              <a:tblGrid>
                <a:gridCol w="893124"/>
                <a:gridCol w="824422"/>
              </a:tblGrid>
              <a:tr h="301390">
                <a:tc>
                  <a:txBody>
                    <a:bodyPr/>
                    <a:lstStyle/>
                    <a:p>
                      <a:pPr algn="ctr"/>
                      <a:r>
                        <a:rPr lang="en-US" sz="1400" b="1" u="sng" dirty="0" smtClean="0"/>
                        <a:t>Car Class</a:t>
                      </a:r>
                      <a:endParaRPr lang="en-US" sz="1400" b="1" u="sng"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lumMod val="50000"/>
                      </a:schemeClr>
                    </a:solidFill>
                  </a:tcPr>
                </a:tc>
                <a:tc>
                  <a:txBody>
                    <a:bodyPr/>
                    <a:lstStyle/>
                    <a:p>
                      <a:pPr algn="ctr"/>
                      <a:r>
                        <a:rPr lang="en-US" sz="1400" b="1" dirty="0" smtClean="0"/>
                        <a:t>Class Limit</a:t>
                      </a:r>
                      <a:endParaRPr lang="en-US" sz="14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5">
                        <a:lumMod val="50000"/>
                      </a:schemeClr>
                    </a:solidFill>
                  </a:tcPr>
                </a:tc>
              </a:tr>
              <a:tr h="193992">
                <a:tc>
                  <a:txBody>
                    <a:bodyPr/>
                    <a:lstStyle/>
                    <a:p>
                      <a:pPr algn="ctr"/>
                      <a:r>
                        <a:rPr lang="en-US" sz="1400" b="1" dirty="0" smtClean="0"/>
                        <a:t>Sedan</a:t>
                      </a:r>
                      <a:endParaRPr lang="en-US" sz="1400" b="1" dirty="0"/>
                    </a:p>
                  </a:txBody>
                  <a:tcPr>
                    <a:lnL w="12700" cap="flat" cmpd="sng" algn="ctr">
                      <a:solidFill>
                        <a:schemeClr val="tx1"/>
                      </a:solidFill>
                      <a:prstDash val="solid"/>
                      <a:round/>
                      <a:headEnd type="none" w="med" len="med"/>
                      <a:tailEnd type="none" w="med" len="med"/>
                    </a:lnL>
                  </a:tcPr>
                </a:tc>
                <a:tc>
                  <a:txBody>
                    <a:bodyPr/>
                    <a:lstStyle/>
                    <a:p>
                      <a:pPr algn="ctr"/>
                      <a:r>
                        <a:rPr lang="en-US" sz="1400" b="1" dirty="0" smtClean="0"/>
                        <a:t>1800cc</a:t>
                      </a:r>
                      <a:endParaRPr lang="en-US" sz="1400" b="1" dirty="0"/>
                    </a:p>
                  </a:txBody>
                  <a:tcPr>
                    <a:lnR w="12700" cap="flat" cmpd="sng" algn="ctr">
                      <a:solidFill>
                        <a:schemeClr val="tx1"/>
                      </a:solidFill>
                      <a:prstDash val="solid"/>
                      <a:round/>
                      <a:headEnd type="none" w="med" len="med"/>
                      <a:tailEnd type="none" w="med" len="med"/>
                    </a:lnR>
                  </a:tcPr>
                </a:tc>
              </a:tr>
              <a:tr h="193992">
                <a:tc>
                  <a:txBody>
                    <a:bodyPr/>
                    <a:lstStyle/>
                    <a:p>
                      <a:pPr algn="ctr"/>
                      <a:r>
                        <a:rPr lang="en-US" sz="1400" b="1" dirty="0" smtClean="0"/>
                        <a:t>Touring</a:t>
                      </a:r>
                      <a:endParaRPr lang="en-US" sz="1400" b="1" dirty="0"/>
                    </a:p>
                  </a:txBody>
                  <a:tcPr>
                    <a:lnL w="12700" cap="flat" cmpd="sng" algn="ctr">
                      <a:solidFill>
                        <a:schemeClr val="tx1"/>
                      </a:solidFill>
                      <a:prstDash val="solid"/>
                      <a:round/>
                      <a:headEnd type="none" w="med" len="med"/>
                      <a:tailEnd type="none" w="med" len="med"/>
                    </a:lnL>
                  </a:tcPr>
                </a:tc>
                <a:tc>
                  <a:txBody>
                    <a:bodyPr/>
                    <a:lstStyle/>
                    <a:p>
                      <a:pPr algn="ctr"/>
                      <a:r>
                        <a:rPr lang="en-US" sz="1400" b="1" dirty="0" smtClean="0"/>
                        <a:t>2200cc</a:t>
                      </a:r>
                      <a:endParaRPr lang="en-US" sz="1400" b="1" dirty="0"/>
                    </a:p>
                  </a:txBody>
                  <a:tcPr>
                    <a:lnR w="12700" cap="flat" cmpd="sng" algn="ctr">
                      <a:solidFill>
                        <a:schemeClr val="tx1"/>
                      </a:solidFill>
                      <a:prstDash val="solid"/>
                      <a:round/>
                      <a:headEnd type="none" w="med" len="med"/>
                      <a:tailEnd type="none" w="med" len="med"/>
                    </a:lnR>
                  </a:tcPr>
                </a:tc>
              </a:tr>
              <a:tr h="193992">
                <a:tc>
                  <a:txBody>
                    <a:bodyPr/>
                    <a:lstStyle/>
                    <a:p>
                      <a:pPr algn="ctr"/>
                      <a:r>
                        <a:rPr lang="en-US" sz="1400" b="1" dirty="0" smtClean="0"/>
                        <a:t>Rally</a:t>
                      </a:r>
                      <a:endParaRPr lang="en-US" sz="1400" b="1"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400" b="1" dirty="0" smtClean="0"/>
                        <a:t>1100cc</a:t>
                      </a:r>
                      <a:endParaRPr lang="en-US" sz="1400" b="1"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1601566619"/>
              </p:ext>
            </p:extLst>
          </p:nvPr>
        </p:nvGraphicFramePr>
        <p:xfrm>
          <a:off x="2590800" y="4648200"/>
          <a:ext cx="2590799" cy="1737360"/>
        </p:xfrm>
        <a:graphic>
          <a:graphicData uri="http://schemas.openxmlformats.org/drawingml/2006/table">
            <a:tbl>
              <a:tblPr firstRow="1" bandRow="1">
                <a:tableStyleId>{5C22544A-7EE6-4342-B048-85BDC9FD1C3A}</a:tableStyleId>
              </a:tblPr>
              <a:tblGrid>
                <a:gridCol w="666205"/>
                <a:gridCol w="857795"/>
                <a:gridCol w="1066799"/>
              </a:tblGrid>
              <a:tr h="247197">
                <a:tc>
                  <a:txBody>
                    <a:bodyPr/>
                    <a:lstStyle/>
                    <a:p>
                      <a:pPr algn="ctr"/>
                      <a:r>
                        <a:rPr lang="en-US" sz="1400" b="1" i="1" u="sng" dirty="0" smtClean="0"/>
                        <a:t>Car #</a:t>
                      </a:r>
                      <a:endParaRPr lang="en-US" sz="1400" b="1" i="1" u="sng"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lumMod val="50000"/>
                      </a:schemeClr>
                    </a:solidFill>
                  </a:tcPr>
                </a:tc>
                <a:tc>
                  <a:txBody>
                    <a:bodyPr/>
                    <a:lstStyle/>
                    <a:p>
                      <a:pPr algn="ctr"/>
                      <a:r>
                        <a:rPr lang="en-US" sz="1400" b="1" i="1" dirty="0" smtClean="0"/>
                        <a:t>Car Class</a:t>
                      </a:r>
                      <a:endParaRPr lang="en-US" sz="1400" b="1" i="1" dirty="0"/>
                    </a:p>
                  </a:txBody>
                  <a:tcPr anchor="ctr">
                    <a:lnT w="12700" cap="flat" cmpd="sng" algn="ctr">
                      <a:solidFill>
                        <a:schemeClr val="tx1"/>
                      </a:solidFill>
                      <a:prstDash val="solid"/>
                      <a:round/>
                      <a:headEnd type="none" w="med" len="med"/>
                      <a:tailEnd type="none" w="med" len="med"/>
                    </a:lnT>
                    <a:solidFill>
                      <a:schemeClr val="accent5">
                        <a:lumMod val="50000"/>
                      </a:schemeClr>
                    </a:solidFill>
                  </a:tcPr>
                </a:tc>
                <a:tc>
                  <a:txBody>
                    <a:bodyPr/>
                    <a:lstStyle/>
                    <a:p>
                      <a:pPr algn="ctr"/>
                      <a:r>
                        <a:rPr lang="en-US" sz="1400" b="1" i="1" dirty="0" smtClean="0"/>
                        <a:t>Owner Phone</a:t>
                      </a:r>
                      <a:endParaRPr lang="en-US" sz="1400" b="1" i="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5">
                        <a:lumMod val="50000"/>
                      </a:schemeClr>
                    </a:solidFill>
                  </a:tcPr>
                </a:tc>
              </a:tr>
              <a:tr h="159111">
                <a:tc>
                  <a:txBody>
                    <a:bodyPr/>
                    <a:lstStyle/>
                    <a:p>
                      <a:pPr algn="ctr"/>
                      <a:r>
                        <a:rPr lang="en-US" sz="1400" b="1" dirty="0" smtClean="0"/>
                        <a:t>2476</a:t>
                      </a:r>
                      <a:endParaRPr lang="en-US" sz="1400" b="1" dirty="0"/>
                    </a:p>
                  </a:txBody>
                  <a:tcPr>
                    <a:lnL w="12700" cap="flat" cmpd="sng" algn="ctr">
                      <a:solidFill>
                        <a:schemeClr val="tx1"/>
                      </a:solidFill>
                      <a:prstDash val="solid"/>
                      <a:round/>
                      <a:headEnd type="none" w="med" len="med"/>
                      <a:tailEnd type="none" w="med" len="med"/>
                    </a:lnL>
                  </a:tcPr>
                </a:tc>
                <a:tc>
                  <a:txBody>
                    <a:bodyPr/>
                    <a:lstStyle/>
                    <a:p>
                      <a:pPr algn="ctr"/>
                      <a:r>
                        <a:rPr lang="en-US" sz="1400" b="1" dirty="0" smtClean="0"/>
                        <a:t>Sedan</a:t>
                      </a:r>
                      <a:endParaRPr lang="en-US" sz="14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9884 5254</a:t>
                      </a:r>
                    </a:p>
                  </a:txBody>
                  <a:tcPr>
                    <a:lnR w="12700" cap="flat" cmpd="sng" algn="ctr">
                      <a:solidFill>
                        <a:schemeClr val="tx1"/>
                      </a:solidFill>
                      <a:prstDash val="solid"/>
                      <a:round/>
                      <a:headEnd type="none" w="med" len="med"/>
                      <a:tailEnd type="none" w="med" len="med"/>
                    </a:lnR>
                  </a:tcPr>
                </a:tc>
              </a:tr>
              <a:tr h="159111">
                <a:tc>
                  <a:txBody>
                    <a:bodyPr/>
                    <a:lstStyle/>
                    <a:p>
                      <a:pPr algn="ctr"/>
                      <a:r>
                        <a:rPr lang="en-US" sz="1400" b="1" dirty="0" smtClean="0"/>
                        <a:t>1973</a:t>
                      </a:r>
                      <a:endParaRPr lang="en-US" sz="1400" b="1" dirty="0"/>
                    </a:p>
                  </a:txBody>
                  <a:tcPr>
                    <a:lnL w="12700" cap="flat" cmpd="sng" algn="ctr">
                      <a:solidFill>
                        <a:schemeClr val="tx1"/>
                      </a:solidFill>
                      <a:prstDash val="solid"/>
                      <a:round/>
                      <a:headEnd type="none" w="med" len="med"/>
                      <a:tailEnd type="none" w="med" len="med"/>
                    </a:lnL>
                  </a:tcPr>
                </a:tc>
                <a:tc>
                  <a:txBody>
                    <a:bodyPr/>
                    <a:lstStyle/>
                    <a:p>
                      <a:pPr algn="ctr"/>
                      <a:r>
                        <a:rPr lang="en-US" sz="1400" b="1" dirty="0" smtClean="0"/>
                        <a:t>Touring</a:t>
                      </a:r>
                      <a:endParaRPr lang="en-US" sz="1400" b="1" dirty="0"/>
                    </a:p>
                  </a:txBody>
                  <a:tcPr/>
                </a:tc>
                <a:tc>
                  <a:txBody>
                    <a:bodyPr/>
                    <a:lstStyle/>
                    <a:p>
                      <a:pPr algn="ctr"/>
                      <a:r>
                        <a:rPr lang="en-US" sz="1400" b="1" dirty="0" smtClean="0"/>
                        <a:t>9265 3321</a:t>
                      </a:r>
                      <a:endParaRPr lang="en-US" sz="1400" b="1" dirty="0"/>
                    </a:p>
                  </a:txBody>
                  <a:tcPr>
                    <a:lnR w="12700" cap="flat" cmpd="sng" algn="ctr">
                      <a:solidFill>
                        <a:schemeClr val="tx1"/>
                      </a:solidFill>
                      <a:prstDash val="solid"/>
                      <a:round/>
                      <a:headEnd type="none" w="med" len="med"/>
                      <a:tailEnd type="none" w="med" len="med"/>
                    </a:lnR>
                  </a:tcPr>
                </a:tc>
              </a:tr>
              <a:tr h="159111">
                <a:tc>
                  <a:txBody>
                    <a:bodyPr/>
                    <a:lstStyle/>
                    <a:p>
                      <a:pPr algn="ctr"/>
                      <a:r>
                        <a:rPr lang="en-US" sz="1400" b="1" dirty="0" smtClean="0"/>
                        <a:t>2997</a:t>
                      </a:r>
                      <a:endParaRPr lang="en-US" sz="1400" b="1" dirty="0"/>
                    </a:p>
                  </a:txBody>
                  <a:tcPr>
                    <a:lnL w="12700" cap="flat" cmpd="sng" algn="ctr">
                      <a:solidFill>
                        <a:schemeClr val="tx1"/>
                      </a:solidFill>
                      <a:prstDash val="solid"/>
                      <a:round/>
                      <a:headEnd type="none" w="med" len="med"/>
                      <a:tailEnd type="none" w="med" len="med"/>
                    </a:lnL>
                  </a:tcPr>
                </a:tc>
                <a:tc>
                  <a:txBody>
                    <a:bodyPr/>
                    <a:lstStyle/>
                    <a:p>
                      <a:pPr algn="ctr"/>
                      <a:r>
                        <a:rPr lang="en-US" sz="1400" b="1" dirty="0" smtClean="0"/>
                        <a:t>Touring</a:t>
                      </a:r>
                      <a:endParaRPr lang="en-US" sz="1400" b="1" dirty="0"/>
                    </a:p>
                  </a:txBody>
                  <a:tcPr/>
                </a:tc>
                <a:tc>
                  <a:txBody>
                    <a:bodyPr/>
                    <a:lstStyle/>
                    <a:p>
                      <a:pPr algn="ctr"/>
                      <a:r>
                        <a:rPr lang="en-US" sz="1400" b="1" dirty="0" smtClean="0"/>
                        <a:t>9855 4744</a:t>
                      </a:r>
                      <a:endParaRPr lang="en-US" sz="1400" b="1" dirty="0"/>
                    </a:p>
                  </a:txBody>
                  <a:tcPr>
                    <a:lnR w="12700" cap="flat" cmpd="sng" algn="ctr">
                      <a:solidFill>
                        <a:schemeClr val="tx1"/>
                      </a:solidFill>
                      <a:prstDash val="solid"/>
                      <a:round/>
                      <a:headEnd type="none" w="med" len="med"/>
                      <a:tailEnd type="none" w="med" len="med"/>
                    </a:lnR>
                  </a:tcPr>
                </a:tc>
              </a:tr>
              <a:tr h="159111">
                <a:tc>
                  <a:txBody>
                    <a:bodyPr/>
                    <a:lstStyle/>
                    <a:p>
                      <a:pPr algn="ctr"/>
                      <a:r>
                        <a:rPr lang="en-US" sz="1400" b="1" dirty="0" smtClean="0"/>
                        <a:t>1774</a:t>
                      </a:r>
                      <a:endParaRPr lang="en-US" sz="1400" b="1"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400" b="1" dirty="0" smtClean="0"/>
                        <a:t>Rally</a:t>
                      </a:r>
                      <a:endParaRPr lang="en-US" sz="1400" b="1" dirty="0"/>
                    </a:p>
                  </a:txBody>
                  <a:tcPr>
                    <a:lnB w="12700" cap="flat" cmpd="sng" algn="ctr">
                      <a:solidFill>
                        <a:schemeClr val="tx1"/>
                      </a:solidFill>
                      <a:prstDash val="solid"/>
                      <a:round/>
                      <a:headEnd type="none" w="med" len="med"/>
                      <a:tailEnd type="none" w="med" len="med"/>
                    </a:lnB>
                  </a:tcPr>
                </a:tc>
                <a:tc>
                  <a:txBody>
                    <a:bodyPr/>
                    <a:lstStyle/>
                    <a:p>
                      <a:pPr algn="ctr"/>
                      <a:r>
                        <a:rPr lang="en-US" sz="1400" b="1" dirty="0" smtClean="0"/>
                        <a:t>9265 3321</a:t>
                      </a:r>
                      <a:endParaRPr lang="en-US" sz="1400" b="1"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9335" name="Rectangle 22"/>
          <p:cNvSpPr>
            <a:spLocks noChangeArrowheads="1"/>
          </p:cNvSpPr>
          <p:nvPr/>
        </p:nvSpPr>
        <p:spPr bwMode="auto">
          <a:xfrm>
            <a:off x="5410200" y="4267200"/>
            <a:ext cx="992188" cy="369887"/>
          </a:xfrm>
          <a:prstGeom prst="rect">
            <a:avLst/>
          </a:prstGeom>
          <a:noFill/>
          <a:ln w="9525">
            <a:noFill/>
            <a:miter lim="800000"/>
            <a:headEnd/>
            <a:tailEnd/>
          </a:ln>
        </p:spPr>
        <p:txBody>
          <a:bodyPr wrap="none">
            <a:spAutoFit/>
          </a:bodyPr>
          <a:lstStyle/>
          <a:p>
            <a:r>
              <a:rPr lang="en-AU" sz="1800" b="1">
                <a:solidFill>
                  <a:srgbClr val="2D2D8A"/>
                </a:solidFill>
                <a:cs typeface="Times New Roman" pitchFamily="18" charset="0"/>
              </a:rPr>
              <a:t>R12122</a:t>
            </a:r>
            <a:endParaRPr lang="en-AU" sz="1800"/>
          </a:p>
        </p:txBody>
      </p:sp>
      <p:sp>
        <p:nvSpPr>
          <p:cNvPr id="9336" name="Rectangle 23"/>
          <p:cNvSpPr>
            <a:spLocks noChangeArrowheads="1"/>
          </p:cNvSpPr>
          <p:nvPr/>
        </p:nvSpPr>
        <p:spPr bwMode="auto">
          <a:xfrm>
            <a:off x="7802563" y="2470944"/>
            <a:ext cx="992187" cy="369888"/>
          </a:xfrm>
          <a:prstGeom prst="rect">
            <a:avLst/>
          </a:prstGeom>
          <a:noFill/>
          <a:ln w="9525">
            <a:noFill/>
            <a:miter lim="800000"/>
            <a:headEnd/>
            <a:tailEnd/>
          </a:ln>
        </p:spPr>
        <p:txBody>
          <a:bodyPr wrap="none">
            <a:spAutoFit/>
          </a:bodyPr>
          <a:lstStyle/>
          <a:p>
            <a:r>
              <a:rPr lang="en-AU" sz="1800" b="1">
                <a:solidFill>
                  <a:srgbClr val="2D2D8A"/>
                </a:solidFill>
                <a:cs typeface="Times New Roman" pitchFamily="18" charset="0"/>
              </a:rPr>
              <a:t>R12123</a:t>
            </a:r>
            <a:endParaRPr lang="en-AU" sz="1800"/>
          </a:p>
        </p:txBody>
      </p:sp>
      <p:sp>
        <p:nvSpPr>
          <p:cNvPr id="9337" name="Rectangle 24"/>
          <p:cNvSpPr>
            <a:spLocks noChangeArrowheads="1"/>
          </p:cNvSpPr>
          <p:nvPr/>
        </p:nvSpPr>
        <p:spPr bwMode="auto">
          <a:xfrm>
            <a:off x="152400" y="4267200"/>
            <a:ext cx="850900" cy="369887"/>
          </a:xfrm>
          <a:prstGeom prst="rect">
            <a:avLst/>
          </a:prstGeom>
          <a:noFill/>
          <a:ln w="9525">
            <a:noFill/>
            <a:miter lim="800000"/>
            <a:headEnd/>
            <a:tailEnd/>
          </a:ln>
        </p:spPr>
        <p:txBody>
          <a:bodyPr wrap="none">
            <a:spAutoFit/>
          </a:bodyPr>
          <a:lstStyle/>
          <a:p>
            <a:r>
              <a:rPr lang="en-AU" sz="1800" b="1">
                <a:solidFill>
                  <a:srgbClr val="2D2D8A"/>
                </a:solidFill>
                <a:cs typeface="Times New Roman" pitchFamily="18" charset="0"/>
              </a:rPr>
              <a:t>R1211</a:t>
            </a:r>
            <a:endParaRPr lang="en-AU" sz="1800"/>
          </a:p>
        </p:txBody>
      </p:sp>
      <p:graphicFrame>
        <p:nvGraphicFramePr>
          <p:cNvPr id="26" name="Table 25"/>
          <p:cNvGraphicFramePr>
            <a:graphicFrameLocks noGrp="1"/>
          </p:cNvGraphicFramePr>
          <p:nvPr/>
        </p:nvGraphicFramePr>
        <p:xfrm>
          <a:off x="228600" y="4664075"/>
          <a:ext cx="2057400" cy="2042160"/>
        </p:xfrm>
        <a:graphic>
          <a:graphicData uri="http://schemas.openxmlformats.org/drawingml/2006/table">
            <a:tbl>
              <a:tblPr/>
              <a:tblGrid>
                <a:gridCol w="771525"/>
                <a:gridCol w="676275"/>
                <a:gridCol w="609600"/>
              </a:tblGrid>
              <a:tr h="15716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1" u="sng" strike="noStrike" cap="none" normalizeH="0" baseline="0" dirty="0" smtClean="0">
                          <a:ln>
                            <a:noFill/>
                          </a:ln>
                          <a:solidFill>
                            <a:srgbClr val="FFFFFF"/>
                          </a:solidFill>
                          <a:effectLst/>
                          <a:latin typeface="Arial" charset="0"/>
                        </a:rPr>
                        <a:t>Driver#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4597A0"/>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1" u="sng" strike="noStrike" cap="none" normalizeH="0" baseline="0" dirty="0" smtClean="0">
                          <a:ln>
                            <a:noFill/>
                          </a:ln>
                          <a:solidFill>
                            <a:srgbClr val="FFFFFF"/>
                          </a:solidFill>
                          <a:effectLst/>
                          <a:latin typeface="Arial" charset="0"/>
                        </a:rPr>
                        <a:t>Race #</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4597A0"/>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1" u="none" strike="noStrike" cap="none" normalizeH="0" baseline="0" dirty="0" smtClean="0">
                          <a:ln>
                            <a:noFill/>
                          </a:ln>
                          <a:solidFill>
                            <a:srgbClr val="FFFFFF"/>
                          </a:solidFill>
                          <a:effectLst/>
                          <a:latin typeface="Arial" charset="0"/>
                        </a:rPr>
                        <a:t>Car #</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4597A0"/>
                    </a:solidFill>
                  </a:tcPr>
                </a:tc>
              </a:tr>
              <a:tr h="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rPr>
                        <a:t>41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rPr>
                        <a:t>2476</a:t>
                      </a: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rPr>
                        <a:t>41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rPr>
                        <a:t>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rPr>
                        <a:t>1973</a:t>
                      </a: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rPr>
                        <a:t>41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rPr>
                        <a:t>2997</a:t>
                      </a: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rPr>
                        <a:t>41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rPr>
                        <a:t>1774</a:t>
                      </a: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rPr>
                        <a:t>41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rPr>
                        <a:t>2476</a:t>
                      </a: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3F4"/>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theme/theme1.xml><?xml version="1.0" encoding="utf-8"?>
<a:theme xmlns:a="http://schemas.openxmlformats.org/drawingml/2006/main" name="ecu_ppt4_blu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ecu_ppt4_blue</Template>
  <TotalTime>3938</TotalTime>
  <Words>5439</Words>
  <Application>Microsoft Office PowerPoint</Application>
  <PresentationFormat>On-screen Show (4:3)</PresentationFormat>
  <Paragraphs>997</Paragraphs>
  <Slides>52</Slides>
  <Notes>29</Notes>
  <HiddenSlides>1</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ecu_ppt4_blue</vt:lpstr>
      <vt:lpstr>CSG1207/CSI5135  Systems and Database Design</vt:lpstr>
      <vt:lpstr>Objectives</vt:lpstr>
      <vt:lpstr>Review Discussion</vt:lpstr>
      <vt:lpstr>Review Discussion – Anomaly Recap</vt:lpstr>
      <vt:lpstr>Steps from 2NF to 3NF – Example 5</vt:lpstr>
      <vt:lpstr>Review Discussion</vt:lpstr>
      <vt:lpstr>Review Discussion</vt:lpstr>
      <vt:lpstr>Review Discussion</vt:lpstr>
      <vt:lpstr>Review Discussion</vt:lpstr>
      <vt:lpstr>Review Discussion</vt:lpstr>
      <vt:lpstr>PowerPoint Presentation</vt:lpstr>
      <vt:lpstr>What is Entity Relationship (ER) Modelling?</vt:lpstr>
      <vt:lpstr>Entities</vt:lpstr>
      <vt:lpstr>Entities</vt:lpstr>
      <vt:lpstr>Naming Entities</vt:lpstr>
      <vt:lpstr>Naming Entities</vt:lpstr>
      <vt:lpstr>Defining Entities</vt:lpstr>
      <vt:lpstr>Relationships</vt:lpstr>
      <vt:lpstr>One-to-One Relationship</vt:lpstr>
      <vt:lpstr>One-to-Many Relationship</vt:lpstr>
      <vt:lpstr>Many-to-Many Relationship</vt:lpstr>
      <vt:lpstr>Resolving a M:M Relationship </vt:lpstr>
      <vt:lpstr>Resolving a M:M Relationship Cont…</vt:lpstr>
      <vt:lpstr>Resolving a M:M Relationship</vt:lpstr>
      <vt:lpstr>Resolving a M:M Relationship Cont…</vt:lpstr>
      <vt:lpstr>When to Resolve M:M Relationships</vt:lpstr>
      <vt:lpstr>Naming Relationships</vt:lpstr>
      <vt:lpstr>Cardinality</vt:lpstr>
      <vt:lpstr>Cardinality</vt:lpstr>
      <vt:lpstr>Cardinality</vt:lpstr>
      <vt:lpstr>Cardinality</vt:lpstr>
      <vt:lpstr>Attributes </vt:lpstr>
      <vt:lpstr>Attributes </vt:lpstr>
      <vt:lpstr>Alternative Attribute Notations</vt:lpstr>
      <vt:lpstr>Foreign Keys in ER models</vt:lpstr>
      <vt:lpstr>Logical  Physical Foreign Key Transfer</vt:lpstr>
      <vt:lpstr>Logical  Physical Foreign Key Transfer</vt:lpstr>
      <vt:lpstr>Logical  Physical Diagram Summary</vt:lpstr>
      <vt:lpstr>Entities for Lists of Values</vt:lpstr>
      <vt:lpstr>Entities for Lists of Values</vt:lpstr>
      <vt:lpstr>Creating ER models from problem statements</vt:lpstr>
      <vt:lpstr>Problem Statement Example</vt:lpstr>
      <vt:lpstr>Problem Statement Example</vt:lpstr>
      <vt:lpstr>Problem Statement Example – Step 1</vt:lpstr>
      <vt:lpstr>Problem Statement Example – Step 1</vt:lpstr>
      <vt:lpstr>Problem Statement Example – Step 2 (and Step 3)</vt:lpstr>
      <vt:lpstr>Problem Statement Example – Step 4</vt:lpstr>
      <vt:lpstr>Creating ER models from Normalised Relations</vt:lpstr>
      <vt:lpstr>Creating ER models from normalised data sets</vt:lpstr>
      <vt:lpstr>Creating ER models from normalised data sets</vt:lpstr>
      <vt:lpstr>Creating ER models from normalised data sets</vt:lpstr>
      <vt:lpstr>Summary</vt:lpstr>
    </vt:vector>
  </TitlesOfParts>
  <Company>Edith Cowan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CSG1207 - Lecture 3</dc:title>
  <dc:creator>C Bolan, J Xiao, G Baatard</dc:creator>
  <cp:lastModifiedBy>Greg Baatard</cp:lastModifiedBy>
  <cp:revision>316</cp:revision>
  <dcterms:created xsi:type="dcterms:W3CDTF">2001-07-23T01:56:31Z</dcterms:created>
  <dcterms:modified xsi:type="dcterms:W3CDTF">2014-11-28T02:40:37Z</dcterms:modified>
</cp:coreProperties>
</file>