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5" r:id="rId12"/>
    <p:sldId id="274" r:id="rId13"/>
    <p:sldId id="267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1E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22/08/16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from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Software_development_process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/wiki/Scrum_(</a:t>
            </a:r>
            <a:r>
              <a:rPr lang="en-US" dirty="0" err="1" smtClean="0"/>
              <a:t>software_development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28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Constraints of the platform</a:t>
            </a:r>
          </a:p>
          <a:p>
            <a:r>
              <a:rPr lang="en-US" baseline="0" dirty="0" smtClean="0"/>
              <a:t>	limited screen size</a:t>
            </a:r>
          </a:p>
          <a:p>
            <a:r>
              <a:rPr lang="en-US" baseline="0" dirty="0" smtClean="0"/>
              <a:t>	limited storage</a:t>
            </a:r>
          </a:p>
          <a:p>
            <a:r>
              <a:rPr lang="en-US" baseline="0" dirty="0" smtClean="0"/>
              <a:t>	short sessions</a:t>
            </a:r>
          </a:p>
          <a:p>
            <a:r>
              <a:rPr lang="en-US" baseline="0" dirty="0" smtClean="0"/>
              <a:t>	small downloads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network connectivity  -&gt; helps to experiment with options, reduce unnecessary features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</a:t>
            </a:r>
            <a:r>
              <a:rPr lang="en-US" baseline="0" dirty="0" smtClean="0"/>
              <a:t> not familiar with apps -&gt; use of prototypes/incremental updates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for user feedback</a:t>
            </a:r>
          </a:p>
          <a:p>
            <a:r>
              <a:rPr lang="en-US" baseline="0" dirty="0" smtClean="0"/>
              <a:t>Rapid pace of change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app instrumentation and analytics -&gt; refining apps based on experience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Device diversity-&gt;</a:t>
            </a:r>
            <a:r>
              <a:rPr lang="en-US" baseline="0" dirty="0" smtClean="0"/>
              <a:t>Need for frequent revision/testing across a range of devices and OSs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Users do not tolerate crashes and errors -&gt; frequent testing during development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1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www.scrumalliance.org</a:t>
            </a:r>
            <a:r>
              <a:rPr lang="en-US" dirty="0" smtClean="0"/>
              <a:t>/why-scrum</a:t>
            </a:r>
          </a:p>
          <a:p>
            <a:endParaRPr lang="en-US" dirty="0" smtClean="0"/>
          </a:p>
          <a:p>
            <a:r>
              <a:rPr lang="en-US" dirty="0" smtClean="0"/>
              <a:t>The Scrum Guide can be found at http://</a:t>
            </a:r>
            <a:r>
              <a:rPr lang="en-US" dirty="0" err="1" smtClean="0"/>
              <a:t>www.scrumguides.org</a:t>
            </a:r>
            <a:r>
              <a:rPr lang="en-US" dirty="0" smtClean="0"/>
              <a:t>/docs/</a:t>
            </a:r>
            <a:r>
              <a:rPr lang="en-US" dirty="0" err="1" smtClean="0"/>
              <a:t>scrumguide</a:t>
            </a:r>
            <a:r>
              <a:rPr lang="en-US" dirty="0" smtClean="0"/>
              <a:t>/v2016/2016-Scrum-Guide-US.pdf#zoom=100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51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answers: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Not appropriate for this context! Closest thing might be the unit coordinator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project team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Could be any team member – becomes a kind of team leader – but more of a coach/facilitator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81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seem natural</a:t>
            </a:r>
            <a:r>
              <a:rPr lang="en-US" baseline="0" dirty="0" smtClean="0"/>
              <a:t> to have one sprint per project requirement</a:t>
            </a:r>
          </a:p>
          <a:p>
            <a:r>
              <a:rPr lang="en-US" baseline="0" dirty="0" smtClean="0"/>
              <a:t>If started early enough, this would mean about a week for each sprint.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9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823619" TargetMode="External"/><Relationship Id="rId4" Type="http://schemas.openxmlformats.org/officeDocument/2006/relationships/hyperlink" Target="https://www.youtube.com/watch?v=nBh8wEXneK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</a:t>
            </a:r>
            <a:r>
              <a:rPr lang="en-US" altLang="en-US" dirty="0"/>
              <a:t>9</a:t>
            </a:r>
            <a:r>
              <a:rPr lang="en-US" altLang="en-US" dirty="0" smtClean="0"/>
              <a:t>: Development Methodology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313"/>
            <a:ext cx="7344544" cy="539750"/>
          </a:xfrm>
        </p:spPr>
        <p:txBody>
          <a:bodyPr/>
          <a:lstStyle/>
          <a:p>
            <a:r>
              <a:rPr lang="en-US" dirty="0" smtClean="0"/>
              <a:t>Syndicate exercise– why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 the </a:t>
            </a:r>
            <a:r>
              <a:rPr lang="en-US" sz="2400" dirty="0"/>
              <a:t>online article </a:t>
            </a:r>
            <a:r>
              <a:rPr lang="en-US" sz="2400" dirty="0">
                <a:hlinkClick r:id="rId3"/>
              </a:rPr>
              <a:t>http://www.gartner.com/newsroom/id/</a:t>
            </a:r>
            <a:r>
              <a:rPr lang="en-US" sz="2400" dirty="0" smtClean="0">
                <a:hlinkClick r:id="rId3"/>
              </a:rPr>
              <a:t>2823619</a:t>
            </a:r>
            <a:endParaRPr lang="en-US" sz="2400" dirty="0" smtClean="0"/>
          </a:p>
          <a:p>
            <a:r>
              <a:rPr lang="en-US" sz="2400" dirty="0" smtClean="0"/>
              <a:t>and watch the </a:t>
            </a:r>
            <a:r>
              <a:rPr lang="en-US" sz="2400" dirty="0" err="1" smtClean="0"/>
              <a:t>UTube</a:t>
            </a:r>
            <a:r>
              <a:rPr lang="en-US" sz="2400" dirty="0"/>
              <a:t> video </a:t>
            </a:r>
            <a:r>
              <a:rPr lang="en-US" sz="2400" dirty="0" smtClean="0"/>
              <a:t>(about the first 15 </a:t>
            </a:r>
            <a:r>
              <a:rPr lang="en-US" sz="2400" dirty="0" err="1" smtClean="0"/>
              <a:t>mins</a:t>
            </a:r>
            <a:r>
              <a:rPr lang="en-US" sz="2400" dirty="0"/>
              <a:t>) </a:t>
            </a:r>
            <a:r>
              <a:rPr lang="en-US" sz="2400" dirty="0">
                <a:hlinkClick r:id="rId4"/>
              </a:rPr>
              <a:t>https://www.youtube.com/watch?v=</a:t>
            </a:r>
            <a:r>
              <a:rPr lang="en-US" sz="2400" dirty="0" smtClean="0">
                <a:hlinkClick r:id="rId4"/>
              </a:rPr>
              <a:t>nBh8wEXneKg</a:t>
            </a:r>
            <a:endParaRPr lang="en-US" sz="2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Your Question: Why use agile methods for mobile app development?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The Scrum framework in 30 seconds</a:t>
            </a:r>
          </a:p>
          <a:p>
            <a:r>
              <a:rPr lang="en-US" sz="1600" dirty="0"/>
              <a:t>A </a:t>
            </a:r>
            <a:r>
              <a:rPr lang="en-US" sz="1600" i="1" dirty="0"/>
              <a:t>product owner </a:t>
            </a:r>
            <a:r>
              <a:rPr lang="en-US" sz="1600" dirty="0"/>
              <a:t>creates a prioritized wish list called a </a:t>
            </a:r>
            <a:r>
              <a:rPr lang="en-US" sz="1600" i="1" dirty="0"/>
              <a:t>product backlog</a:t>
            </a:r>
            <a:r>
              <a:rPr lang="en-US" sz="1600" dirty="0"/>
              <a:t>.</a:t>
            </a:r>
          </a:p>
          <a:p>
            <a:r>
              <a:rPr lang="en-US" sz="1600" dirty="0"/>
              <a:t>During sprint planning, the team pulls a small chunk from the top of that wish list, a</a:t>
            </a:r>
            <a:r>
              <a:rPr lang="en-US" sz="1600" i="1" dirty="0"/>
              <a:t> sprint backlog</a:t>
            </a:r>
            <a:r>
              <a:rPr lang="en-US" sz="1600" dirty="0"/>
              <a:t>, and decides how to implement those pieces.</a:t>
            </a:r>
          </a:p>
          <a:p>
            <a:r>
              <a:rPr lang="en-US" sz="1600" dirty="0"/>
              <a:t>The team has a certain amount of time — a </a:t>
            </a:r>
            <a:r>
              <a:rPr lang="en-US" sz="1600" i="1" dirty="0"/>
              <a:t>sprint</a:t>
            </a:r>
            <a:r>
              <a:rPr lang="en-US" sz="1600" dirty="0"/>
              <a:t> (usually two to four weeks) — to complete its work, but it meets each day to assess its progress (</a:t>
            </a:r>
            <a:r>
              <a:rPr lang="en-US" sz="1600" i="1" dirty="0"/>
              <a:t>daily Scrum</a:t>
            </a:r>
            <a:r>
              <a:rPr lang="en-US" sz="1600" dirty="0"/>
              <a:t>).</a:t>
            </a:r>
          </a:p>
          <a:p>
            <a:r>
              <a:rPr lang="en-US" sz="1600" dirty="0"/>
              <a:t>Along the way, the </a:t>
            </a:r>
            <a:r>
              <a:rPr lang="en-US" sz="1600" i="1" dirty="0" err="1"/>
              <a:t>ScrumMaster</a:t>
            </a:r>
            <a:r>
              <a:rPr lang="en-US" sz="1600" dirty="0"/>
              <a:t> keeps the team focused on its goal.</a:t>
            </a:r>
          </a:p>
          <a:p>
            <a:r>
              <a:rPr lang="en-US" sz="1600" dirty="0"/>
              <a:t>At the end of the sprint, the work should be potentially shippable: ready to hand to a customer, put on a store shelf, or show to a stakeholder.</a:t>
            </a:r>
          </a:p>
          <a:p>
            <a:r>
              <a:rPr lang="en-US" sz="1600" dirty="0"/>
              <a:t>The sprint ends with a </a:t>
            </a:r>
            <a:r>
              <a:rPr lang="en-US" sz="1600" i="1" dirty="0"/>
              <a:t>sprint review and retrospective</a:t>
            </a:r>
            <a:r>
              <a:rPr lang="en-US" sz="1600" dirty="0"/>
              <a:t>.</a:t>
            </a:r>
          </a:p>
          <a:p>
            <a:r>
              <a:rPr lang="en-US" sz="1600" dirty="0"/>
              <a:t>As the next sprint begins, the team chooses another chunk of the product backlog and begins working again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2931790"/>
            <a:ext cx="5184576" cy="1600438"/>
          </a:xfrm>
          <a:prstGeom prst="rect">
            <a:avLst/>
          </a:prstGeom>
          <a:solidFill>
            <a:srgbClr val="FFA31E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“When </a:t>
            </a:r>
            <a:r>
              <a:rPr lang="en-US" sz="1400" dirty="0"/>
              <a:t>Jeff Sutherland created the scrum process in 1993, he borrowed the term "scrum" from an analogy put forth in a 1986 study by Takeuchi and </a:t>
            </a:r>
            <a:r>
              <a:rPr lang="en-US" sz="1400" dirty="0" err="1"/>
              <a:t>Nonaka</a:t>
            </a:r>
            <a:r>
              <a:rPr lang="en-US" sz="1400" dirty="0"/>
              <a:t>, published in the Harvard Business Review. In that study, Takeuchi and </a:t>
            </a:r>
            <a:r>
              <a:rPr lang="en-US" sz="1400" dirty="0" err="1"/>
              <a:t>Nonaka</a:t>
            </a:r>
            <a:r>
              <a:rPr lang="en-US" sz="1400" dirty="0"/>
              <a:t> compare high-performing, cross-functional teams to the scrum formation used by Rugby teams</a:t>
            </a:r>
            <a:r>
              <a:rPr lang="en-US" sz="1400" dirty="0" smtClean="0"/>
              <a:t>.“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733731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</a:t>
            </a:r>
            <a:r>
              <a:rPr lang="en-US" dirty="0" err="1"/>
              <a:t>www.scrumalliance.org</a:t>
            </a:r>
            <a:r>
              <a:rPr lang="en-US" dirty="0"/>
              <a:t>/why-scrum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Scrum Guide and then do a syndicate exercise:</a:t>
            </a:r>
          </a:p>
          <a:p>
            <a:r>
              <a:rPr lang="en-US" dirty="0" smtClean="0"/>
              <a:t>Doing the unit project using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Syndicate Exercise - Project as Scrum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46214"/>
              </p:ext>
            </p:extLst>
          </p:nvPr>
        </p:nvGraphicFramePr>
        <p:xfrm>
          <a:off x="539552" y="1785409"/>
          <a:ext cx="6628448" cy="301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410200" imgH="2463800" progId="Word.Document.12">
                  <p:embed/>
                </p:oleObj>
              </mc:Choice>
              <mc:Fallback>
                <p:oleObj name="Document" r:id="rId3" imgW="5410200" imgH="246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85409"/>
                        <a:ext cx="6628448" cy="3018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3553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Let us treat the project requirements as the Product </a:t>
            </a:r>
            <a:r>
              <a:rPr lang="en-US" sz="2000" b="1" dirty="0"/>
              <a:t>B</a:t>
            </a:r>
            <a:r>
              <a:rPr lang="en-US" sz="2000" b="1" dirty="0" smtClean="0"/>
              <a:t>acklog: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147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would be the Product Owner?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would be the Development Team?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would be the Scrum Master?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sprints?</a:t>
            </a:r>
          </a:p>
          <a:p>
            <a:r>
              <a:rPr lang="en-US" dirty="0" smtClean="0"/>
              <a:t>How long would each sprint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sprint planning for the first sprint</a:t>
            </a:r>
          </a:p>
          <a:p>
            <a:pPr lvl="1"/>
            <a:r>
              <a:rPr lang="en-US" dirty="0" smtClean="0"/>
              <a:t>What can get done?</a:t>
            </a:r>
          </a:p>
          <a:p>
            <a:pPr lvl="1"/>
            <a:r>
              <a:rPr lang="en-US" dirty="0" smtClean="0"/>
              <a:t>How will it get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would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using Scrum for the project</a:t>
            </a:r>
          </a:p>
          <a:p>
            <a:pPr lvl="1"/>
            <a:r>
              <a:rPr lang="en-US" dirty="0" smtClean="0"/>
              <a:t>daily scrums</a:t>
            </a:r>
          </a:p>
          <a:p>
            <a:pPr lvl="1"/>
            <a:r>
              <a:rPr lang="en-US" dirty="0" smtClean="0"/>
              <a:t>weekly sprint review and retrospective</a:t>
            </a:r>
          </a:p>
          <a:p>
            <a:pPr lvl="1"/>
            <a:r>
              <a:rPr lang="en-US" dirty="0" smtClean="0"/>
              <a:t>maintaining a product backlog and sprint backlogs</a:t>
            </a:r>
          </a:p>
          <a:p>
            <a:r>
              <a:rPr lang="en-US" dirty="0" smtClean="0"/>
              <a:t>How well do you think this would work,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Development Methodologies for Mobile Apps</a:t>
            </a:r>
          </a:p>
          <a:p>
            <a:r>
              <a:rPr lang="en-AU" sz="2800" dirty="0" smtClean="0"/>
              <a:t>The Scrum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sz="3200" dirty="0" smtClean="0"/>
              <a:t>Software Development Methodologies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development projects benefit from good management</a:t>
            </a:r>
          </a:p>
          <a:p>
            <a:r>
              <a:rPr lang="en-US" sz="2400" dirty="0" smtClean="0"/>
              <a:t>Various Software Development Methodologies have been developed over time for different kinds of development projects</a:t>
            </a:r>
          </a:p>
          <a:p>
            <a:r>
              <a:rPr lang="en-US" sz="2400" dirty="0" smtClean="0"/>
              <a:t>In this lecture we will have a brief look at one that seems well-suited to mobile app development</a:t>
            </a:r>
          </a:p>
          <a:p>
            <a:r>
              <a:rPr lang="en-US" sz="2400" dirty="0" smtClean="0"/>
              <a:t>First – a quick overview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5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Sequential development</a:t>
            </a:r>
          </a:p>
          <a:p>
            <a:pPr lvl="1"/>
            <a:r>
              <a:rPr lang="en-US" sz="2400" dirty="0" smtClean="0"/>
              <a:t>requirements</a:t>
            </a:r>
          </a:p>
          <a:p>
            <a:pPr lvl="1"/>
            <a:r>
              <a:rPr lang="en-US" sz="2400" dirty="0" smtClean="0"/>
              <a:t>design</a:t>
            </a:r>
          </a:p>
          <a:p>
            <a:pPr lvl="1"/>
            <a:r>
              <a:rPr lang="en-US" sz="2400" dirty="0" smtClean="0"/>
              <a:t>implementation</a:t>
            </a:r>
          </a:p>
          <a:p>
            <a:pPr lvl="1"/>
            <a:r>
              <a:rPr lang="en-US" sz="2400" dirty="0" smtClean="0"/>
              <a:t>testing</a:t>
            </a:r>
          </a:p>
          <a:p>
            <a:pPr lvl="1"/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maintenance</a:t>
            </a:r>
          </a:p>
          <a:p>
            <a:r>
              <a:rPr lang="en-US" sz="2800" dirty="0" smtClean="0"/>
              <a:t>Emphasis on tight control, planning, deadlines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9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mini-waterfalls, each covering part of the system, or</a:t>
            </a:r>
          </a:p>
          <a:p>
            <a:r>
              <a:rPr lang="en-US" dirty="0" smtClean="0"/>
              <a:t>Series of incremental mini-waterfalls </a:t>
            </a:r>
            <a:r>
              <a:rPr lang="en-US" dirty="0" err="1" smtClean="0"/>
              <a:t>withing</a:t>
            </a:r>
            <a:r>
              <a:rPr lang="en-US" dirty="0" smtClean="0"/>
              <a:t> an overall design context, or</a:t>
            </a:r>
          </a:p>
          <a:p>
            <a:r>
              <a:rPr lang="en-US" dirty="0" smtClean="0"/>
              <a:t>System core define via waterfall, then incremental </a:t>
            </a:r>
            <a:r>
              <a:rPr lang="en-US" dirty="0" err="1" smtClean="0"/>
              <a:t>implimentation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 through</a:t>
            </a:r>
          </a:p>
          <a:p>
            <a:pPr lvl="1"/>
            <a:r>
              <a:rPr lang="en-US" dirty="0" smtClean="0"/>
              <a:t>determine objectives</a:t>
            </a:r>
          </a:p>
          <a:p>
            <a:pPr lvl="1"/>
            <a:r>
              <a:rPr lang="en-US" dirty="0" smtClean="0"/>
              <a:t>identify and resolve risks</a:t>
            </a:r>
          </a:p>
          <a:p>
            <a:pPr lvl="1"/>
            <a:r>
              <a:rPr lang="en-US" dirty="0" smtClean="0"/>
              <a:t>develop and test</a:t>
            </a:r>
          </a:p>
          <a:p>
            <a:pPr lvl="1"/>
            <a:r>
              <a:rPr lang="en-US" dirty="0" smtClean="0"/>
              <a:t>plan next cycle</a:t>
            </a:r>
          </a:p>
          <a:p>
            <a:r>
              <a:rPr lang="en-US" dirty="0" smtClean="0"/>
              <a:t>Increasing scope with each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5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7313"/>
            <a:ext cx="7272536" cy="539750"/>
          </a:xfrm>
        </p:spPr>
        <p:txBody>
          <a:bodyPr/>
          <a:lstStyle/>
          <a:p>
            <a:r>
              <a:rPr lang="en-US" sz="3200" dirty="0" smtClean="0"/>
              <a:t>Rapid Application Development (RAD)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use of prototypes</a:t>
            </a:r>
          </a:p>
          <a:p>
            <a:r>
              <a:rPr lang="en-US" dirty="0" smtClean="0"/>
              <a:t>Iterates over</a:t>
            </a:r>
          </a:p>
          <a:p>
            <a:pPr lvl="1"/>
            <a:r>
              <a:rPr lang="en-US" dirty="0" smtClean="0"/>
              <a:t>requirements planning</a:t>
            </a:r>
          </a:p>
          <a:p>
            <a:pPr lvl="1"/>
            <a:r>
              <a:rPr lang="en-US" dirty="0" smtClean="0"/>
              <a:t>prototyping</a:t>
            </a:r>
          </a:p>
          <a:p>
            <a:r>
              <a:rPr lang="en-US" dirty="0" smtClean="0"/>
              <a:t>Output is combined business requirements/technical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4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</a:p>
          <a:p>
            <a:r>
              <a:rPr lang="en-US" dirty="0"/>
              <a:t>W</a:t>
            </a:r>
            <a:r>
              <a:rPr lang="en-US" dirty="0" smtClean="0"/>
              <a:t>ith continuous feedback</a:t>
            </a:r>
          </a:p>
          <a:p>
            <a:r>
              <a:rPr lang="en-US" dirty="0" smtClean="0"/>
              <a:t>Using cross-functional teams</a:t>
            </a:r>
          </a:p>
          <a:p>
            <a:r>
              <a:rPr lang="en-US" dirty="0" smtClean="0"/>
              <a:t>(We will look at Scrum)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5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 - overview</a:t>
            </a:r>
            <a:endParaRPr lang="en-US" dirty="0"/>
          </a:p>
        </p:txBody>
      </p:sp>
      <p:pic>
        <p:nvPicPr>
          <p:cNvPr id="4" name="Content Placeholder 3" descr="Scrum_proces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" b="7513"/>
          <a:stretch>
            <a:fillRect/>
          </a:stretch>
        </p:blipFill>
        <p:spPr>
          <a:xfrm>
            <a:off x="250825" y="1275607"/>
            <a:ext cx="7489527" cy="3182731"/>
          </a:xfrm>
        </p:spPr>
      </p:pic>
      <p:sp>
        <p:nvSpPr>
          <p:cNvPr id="5" name="TextBox 4"/>
          <p:cNvSpPr txBox="1"/>
          <p:nvPr/>
        </p:nvSpPr>
        <p:spPr>
          <a:xfrm>
            <a:off x="0" y="46152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Lakeworks</a:t>
            </a:r>
            <a:r>
              <a:rPr lang="en-US" sz="1400" dirty="0"/>
              <a:t> - Own work, GFDL, https://</a:t>
            </a:r>
            <a:r>
              <a:rPr lang="en-US" sz="1400" dirty="0" err="1"/>
              <a:t>commons.wikimedia.org</a:t>
            </a:r>
            <a:r>
              <a:rPr lang="en-US" sz="1400" dirty="0"/>
              <a:t>/w/</a:t>
            </a:r>
            <a:r>
              <a:rPr lang="en-US" sz="1400" dirty="0" err="1"/>
              <a:t>index.php?curid</a:t>
            </a:r>
            <a:r>
              <a:rPr lang="en-US" sz="1400" dirty="0"/>
              <a:t>=3526338</a:t>
            </a:r>
          </a:p>
        </p:txBody>
      </p:sp>
    </p:spTree>
    <p:extLst>
      <p:ext uri="{BB962C8B-B14F-4D97-AF65-F5344CB8AC3E}">
        <p14:creationId xmlns:p14="http://schemas.microsoft.com/office/powerpoint/2010/main" val="208539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47159</TotalTime>
  <Words>777</Words>
  <Application>Microsoft Macintosh PowerPoint</Application>
  <PresentationFormat>On-screen Show (16:9)</PresentationFormat>
  <Paragraphs>115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Microsoft Word Document</vt:lpstr>
      <vt:lpstr>CSP2108: Introduction to Mobile Applications Development</vt:lpstr>
      <vt:lpstr>Topics this week</vt:lpstr>
      <vt:lpstr>Software Development Methodologies</vt:lpstr>
      <vt:lpstr>Waterfall</vt:lpstr>
      <vt:lpstr>Incremental</vt:lpstr>
      <vt:lpstr>Spiral</vt:lpstr>
      <vt:lpstr>Rapid Application Development (RAD)</vt:lpstr>
      <vt:lpstr>Agile</vt:lpstr>
      <vt:lpstr>Scrum Process - overview</vt:lpstr>
      <vt:lpstr>Syndicate exercise– why agile?</vt:lpstr>
      <vt:lpstr>Scrum</vt:lpstr>
      <vt:lpstr>Scrum</vt:lpstr>
      <vt:lpstr>Syndicate Exercise - Project as Scrum</vt:lpstr>
      <vt:lpstr>Roles</vt:lpstr>
      <vt:lpstr>Sprints</vt:lpstr>
      <vt:lpstr>Sprint planning</vt:lpstr>
      <vt:lpstr>How well would it work?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282</cp:revision>
  <dcterms:created xsi:type="dcterms:W3CDTF">2009-09-07T06:18:52Z</dcterms:created>
  <dcterms:modified xsi:type="dcterms:W3CDTF">2016-08-23T07:35:56Z</dcterms:modified>
</cp:coreProperties>
</file>