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17" r:id="rId1"/>
  </p:sldMasterIdLst>
  <p:notesMasterIdLst>
    <p:notesMasterId r:id="rId43"/>
  </p:notesMasterIdLst>
  <p:handoutMasterIdLst>
    <p:handoutMasterId r:id="rId44"/>
  </p:handoutMasterIdLst>
  <p:sldIdLst>
    <p:sldId id="256" r:id="rId2"/>
    <p:sldId id="503" r:id="rId3"/>
    <p:sldId id="545" r:id="rId4"/>
    <p:sldId id="546" r:id="rId5"/>
    <p:sldId id="547" r:id="rId6"/>
    <p:sldId id="548" r:id="rId7"/>
    <p:sldId id="549" r:id="rId8"/>
    <p:sldId id="569" r:id="rId9"/>
    <p:sldId id="568" r:id="rId10"/>
    <p:sldId id="550" r:id="rId11"/>
    <p:sldId id="551" r:id="rId12"/>
    <p:sldId id="552" r:id="rId13"/>
    <p:sldId id="570" r:id="rId14"/>
    <p:sldId id="571" r:id="rId15"/>
    <p:sldId id="553" r:id="rId16"/>
    <p:sldId id="554" r:id="rId17"/>
    <p:sldId id="555" r:id="rId18"/>
    <p:sldId id="556" r:id="rId19"/>
    <p:sldId id="557" r:id="rId20"/>
    <p:sldId id="558" r:id="rId21"/>
    <p:sldId id="572" r:id="rId22"/>
    <p:sldId id="574" r:id="rId23"/>
    <p:sldId id="573" r:id="rId24"/>
    <p:sldId id="560" r:id="rId25"/>
    <p:sldId id="561" r:id="rId26"/>
    <p:sldId id="562" r:id="rId27"/>
    <p:sldId id="575" r:id="rId28"/>
    <p:sldId id="563" r:id="rId29"/>
    <p:sldId id="564" r:id="rId30"/>
    <p:sldId id="565" r:id="rId31"/>
    <p:sldId id="566" r:id="rId32"/>
    <p:sldId id="567" r:id="rId33"/>
    <p:sldId id="584" r:id="rId34"/>
    <p:sldId id="576" r:id="rId35"/>
    <p:sldId id="577" r:id="rId36"/>
    <p:sldId id="585" r:id="rId37"/>
    <p:sldId id="578" r:id="rId38"/>
    <p:sldId id="582" r:id="rId39"/>
    <p:sldId id="579" r:id="rId40"/>
    <p:sldId id="580" r:id="rId41"/>
    <p:sldId id="583" r:id="rId42"/>
  </p:sldIdLst>
  <p:sldSz cx="9144000" cy="6858000" type="screen4x3"/>
  <p:notesSz cx="6731000" cy="9856788"/>
  <p:defaultTextStyle>
    <a:defPPr>
      <a:defRPr lang="en-AU"/>
    </a:defPPr>
    <a:lvl1pPr algn="ctr" rtl="0" fontAlgn="base">
      <a:spcBef>
        <a:spcPct val="0"/>
      </a:spcBef>
      <a:spcAft>
        <a:spcPct val="0"/>
      </a:spcAft>
      <a:defRPr sz="2400" kern="1200">
        <a:solidFill>
          <a:schemeClr val="tx1"/>
        </a:solidFill>
        <a:latin typeface="Arial" charset="0"/>
        <a:ea typeface="+mn-ea"/>
        <a:cs typeface="+mn-cs"/>
      </a:defRPr>
    </a:lvl1pPr>
    <a:lvl2pPr marL="457200" algn="ctr" rtl="0" fontAlgn="base">
      <a:spcBef>
        <a:spcPct val="0"/>
      </a:spcBef>
      <a:spcAft>
        <a:spcPct val="0"/>
      </a:spcAft>
      <a:defRPr sz="2400" kern="1200">
        <a:solidFill>
          <a:schemeClr val="tx1"/>
        </a:solidFill>
        <a:latin typeface="Arial" charset="0"/>
        <a:ea typeface="+mn-ea"/>
        <a:cs typeface="+mn-cs"/>
      </a:defRPr>
    </a:lvl2pPr>
    <a:lvl3pPr marL="914400" algn="ctr" rtl="0" fontAlgn="base">
      <a:spcBef>
        <a:spcPct val="0"/>
      </a:spcBef>
      <a:spcAft>
        <a:spcPct val="0"/>
      </a:spcAft>
      <a:defRPr sz="2400" kern="1200">
        <a:solidFill>
          <a:schemeClr val="tx1"/>
        </a:solidFill>
        <a:latin typeface="Arial" charset="0"/>
        <a:ea typeface="+mn-ea"/>
        <a:cs typeface="+mn-cs"/>
      </a:defRPr>
    </a:lvl3pPr>
    <a:lvl4pPr marL="1371600" algn="ctr" rtl="0" fontAlgn="base">
      <a:spcBef>
        <a:spcPct val="0"/>
      </a:spcBef>
      <a:spcAft>
        <a:spcPct val="0"/>
      </a:spcAft>
      <a:defRPr sz="2400" kern="1200">
        <a:solidFill>
          <a:schemeClr val="tx1"/>
        </a:solidFill>
        <a:latin typeface="Arial" charset="0"/>
        <a:ea typeface="+mn-ea"/>
        <a:cs typeface="+mn-cs"/>
      </a:defRPr>
    </a:lvl4pPr>
    <a:lvl5pPr marL="1828800" algn="ctr" rtl="0" fontAlgn="base">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Greg Baatard" initials="GB"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C00000"/>
    <a:srgbClr val="008000"/>
    <a:srgbClr val="0000FF"/>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170" autoAdjust="0"/>
    <p:restoredTop sz="80479" autoAdjust="0"/>
  </p:normalViewPr>
  <p:slideViewPr>
    <p:cSldViewPr>
      <p:cViewPr>
        <p:scale>
          <a:sx n="75" d="100"/>
          <a:sy n="75" d="100"/>
        </p:scale>
        <p:origin x="-2580" y="-696"/>
      </p:cViewPr>
      <p:guideLst>
        <p:guide orient="horz" pos="2160"/>
        <p:guide pos="2880"/>
      </p:guideLst>
    </p:cSldViewPr>
  </p:slideViewPr>
  <p:outlineViewPr>
    <p:cViewPr>
      <p:scale>
        <a:sx n="100" d="100"/>
        <a:sy n="100" d="100"/>
      </p:scale>
      <p:origin x="0" y="0"/>
    </p:cViewPr>
    <p:sldLst>
      <p:sld r:id="rId1" collapse="1"/>
    </p:sldLst>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986" name="Rectangle 2"/>
          <p:cNvSpPr>
            <a:spLocks noGrp="1" noChangeArrowheads="1"/>
          </p:cNvSpPr>
          <p:nvPr>
            <p:ph type="hdr" sz="quarter"/>
          </p:nvPr>
        </p:nvSpPr>
        <p:spPr bwMode="auto">
          <a:xfrm>
            <a:off x="0" y="0"/>
            <a:ext cx="2916238" cy="4921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latin typeface="Tahoma" pitchFamily="34" charset="0"/>
              </a:defRPr>
            </a:lvl1pPr>
          </a:lstStyle>
          <a:p>
            <a:endParaRPr lang="en-US"/>
          </a:p>
        </p:txBody>
      </p:sp>
      <p:sp>
        <p:nvSpPr>
          <p:cNvPr id="41987" name="Rectangle 3"/>
          <p:cNvSpPr>
            <a:spLocks noGrp="1" noChangeArrowheads="1"/>
          </p:cNvSpPr>
          <p:nvPr>
            <p:ph type="dt" sz="quarter" idx="1"/>
          </p:nvPr>
        </p:nvSpPr>
        <p:spPr bwMode="auto">
          <a:xfrm>
            <a:off x="3814763" y="0"/>
            <a:ext cx="2916237" cy="4921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ahoma" pitchFamily="34" charset="0"/>
              </a:defRPr>
            </a:lvl1pPr>
          </a:lstStyle>
          <a:p>
            <a:endParaRPr lang="en-US"/>
          </a:p>
        </p:txBody>
      </p:sp>
      <p:sp>
        <p:nvSpPr>
          <p:cNvPr id="41988" name="Rectangle 4"/>
          <p:cNvSpPr>
            <a:spLocks noGrp="1" noChangeArrowheads="1"/>
          </p:cNvSpPr>
          <p:nvPr>
            <p:ph type="ftr" sz="quarter" idx="2"/>
          </p:nvPr>
        </p:nvSpPr>
        <p:spPr bwMode="auto">
          <a:xfrm>
            <a:off x="0" y="9364663"/>
            <a:ext cx="2916238" cy="4921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latin typeface="Tahoma" pitchFamily="34" charset="0"/>
              </a:defRPr>
            </a:lvl1pPr>
          </a:lstStyle>
          <a:p>
            <a:endParaRPr lang="en-US"/>
          </a:p>
        </p:txBody>
      </p:sp>
      <p:sp>
        <p:nvSpPr>
          <p:cNvPr id="41989" name="Rectangle 5"/>
          <p:cNvSpPr>
            <a:spLocks noGrp="1" noChangeArrowheads="1"/>
          </p:cNvSpPr>
          <p:nvPr>
            <p:ph type="sldNum" sz="quarter" idx="3"/>
          </p:nvPr>
        </p:nvSpPr>
        <p:spPr bwMode="auto">
          <a:xfrm>
            <a:off x="3814763" y="9364663"/>
            <a:ext cx="2916237" cy="4921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ahoma" pitchFamily="34" charset="0"/>
              </a:defRPr>
            </a:lvl1pPr>
          </a:lstStyle>
          <a:p>
            <a:fld id="{2E65A06D-C4BB-44A6-A051-DE0C4A50490B}" type="slidenum">
              <a:rPr lang="en-AU"/>
              <a:pPr/>
              <a:t>‹#›</a:t>
            </a:fld>
            <a:endParaRPr lang="en-AU"/>
          </a:p>
        </p:txBody>
      </p:sp>
    </p:spTree>
    <p:extLst>
      <p:ext uri="{BB962C8B-B14F-4D97-AF65-F5344CB8AC3E}">
        <p14:creationId xmlns:p14="http://schemas.microsoft.com/office/powerpoint/2010/main" val="150775403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914" name="Rectangle 2"/>
          <p:cNvSpPr>
            <a:spLocks noGrp="1" noChangeArrowheads="1"/>
          </p:cNvSpPr>
          <p:nvPr>
            <p:ph type="hdr" sz="quarter"/>
          </p:nvPr>
        </p:nvSpPr>
        <p:spPr bwMode="auto">
          <a:xfrm>
            <a:off x="0" y="0"/>
            <a:ext cx="2916238" cy="4921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latin typeface="Tahoma" pitchFamily="34" charset="0"/>
              </a:defRPr>
            </a:lvl1pPr>
          </a:lstStyle>
          <a:p>
            <a:endParaRPr lang="en-US"/>
          </a:p>
        </p:txBody>
      </p:sp>
      <p:sp>
        <p:nvSpPr>
          <p:cNvPr id="38915" name="Rectangle 3"/>
          <p:cNvSpPr>
            <a:spLocks noGrp="1" noChangeArrowheads="1"/>
          </p:cNvSpPr>
          <p:nvPr>
            <p:ph type="dt" idx="1"/>
          </p:nvPr>
        </p:nvSpPr>
        <p:spPr bwMode="auto">
          <a:xfrm>
            <a:off x="3814763" y="0"/>
            <a:ext cx="2916237" cy="4921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ahoma" pitchFamily="34" charset="0"/>
              </a:defRPr>
            </a:lvl1pPr>
          </a:lstStyle>
          <a:p>
            <a:endParaRPr lang="en-US"/>
          </a:p>
        </p:txBody>
      </p:sp>
      <p:sp>
        <p:nvSpPr>
          <p:cNvPr id="52228" name="Rectangle 4"/>
          <p:cNvSpPr>
            <a:spLocks noGrp="1" noRot="1" noChangeAspect="1" noChangeArrowheads="1" noTextEdit="1"/>
          </p:cNvSpPr>
          <p:nvPr>
            <p:ph type="sldImg" idx="2"/>
          </p:nvPr>
        </p:nvSpPr>
        <p:spPr bwMode="auto">
          <a:xfrm>
            <a:off x="901700" y="739775"/>
            <a:ext cx="4927600" cy="3695700"/>
          </a:xfrm>
          <a:prstGeom prst="rect">
            <a:avLst/>
          </a:prstGeom>
          <a:noFill/>
          <a:ln w="9525">
            <a:solidFill>
              <a:srgbClr val="000000"/>
            </a:solidFill>
            <a:miter lim="800000"/>
            <a:headEnd/>
            <a:tailEnd/>
          </a:ln>
        </p:spPr>
      </p:sp>
      <p:sp>
        <p:nvSpPr>
          <p:cNvPr id="38917" name="Rectangle 5"/>
          <p:cNvSpPr>
            <a:spLocks noGrp="1" noChangeArrowheads="1"/>
          </p:cNvSpPr>
          <p:nvPr>
            <p:ph type="body" sz="quarter" idx="3"/>
          </p:nvPr>
        </p:nvSpPr>
        <p:spPr bwMode="auto">
          <a:xfrm>
            <a:off x="896938" y="4681538"/>
            <a:ext cx="4937125" cy="4435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AU" noProof="0" smtClean="0"/>
              <a:t>Click to edit Master text styles</a:t>
            </a:r>
          </a:p>
          <a:p>
            <a:pPr lvl="1"/>
            <a:r>
              <a:rPr lang="en-AU" noProof="0" smtClean="0"/>
              <a:t>Second level</a:t>
            </a:r>
          </a:p>
          <a:p>
            <a:pPr lvl="2"/>
            <a:r>
              <a:rPr lang="en-AU" noProof="0" smtClean="0"/>
              <a:t>Third level</a:t>
            </a:r>
          </a:p>
          <a:p>
            <a:pPr lvl="3"/>
            <a:r>
              <a:rPr lang="en-AU" noProof="0" smtClean="0"/>
              <a:t>Fourth level</a:t>
            </a:r>
          </a:p>
          <a:p>
            <a:pPr lvl="4"/>
            <a:r>
              <a:rPr lang="en-AU" noProof="0" smtClean="0"/>
              <a:t>Fifth level</a:t>
            </a:r>
          </a:p>
        </p:txBody>
      </p:sp>
      <p:sp>
        <p:nvSpPr>
          <p:cNvPr id="38918" name="Rectangle 6"/>
          <p:cNvSpPr>
            <a:spLocks noGrp="1" noChangeArrowheads="1"/>
          </p:cNvSpPr>
          <p:nvPr>
            <p:ph type="ftr" sz="quarter" idx="4"/>
          </p:nvPr>
        </p:nvSpPr>
        <p:spPr bwMode="auto">
          <a:xfrm>
            <a:off x="0" y="9364663"/>
            <a:ext cx="2916238" cy="4921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latin typeface="Tahoma" pitchFamily="34" charset="0"/>
              </a:defRPr>
            </a:lvl1pPr>
          </a:lstStyle>
          <a:p>
            <a:endParaRPr lang="en-US"/>
          </a:p>
        </p:txBody>
      </p:sp>
      <p:sp>
        <p:nvSpPr>
          <p:cNvPr id="38919" name="Rectangle 7"/>
          <p:cNvSpPr>
            <a:spLocks noGrp="1" noChangeArrowheads="1"/>
          </p:cNvSpPr>
          <p:nvPr>
            <p:ph type="sldNum" sz="quarter" idx="5"/>
          </p:nvPr>
        </p:nvSpPr>
        <p:spPr bwMode="auto">
          <a:xfrm>
            <a:off x="3814763" y="9364663"/>
            <a:ext cx="2916237" cy="4921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ahoma" pitchFamily="34" charset="0"/>
              </a:defRPr>
            </a:lvl1pPr>
          </a:lstStyle>
          <a:p>
            <a:fld id="{CB7AEB2E-5CC0-4160-BF18-AB10A56A5B5B}" type="slidenum">
              <a:rPr lang="en-AU"/>
              <a:pPr/>
              <a:t>‹#›</a:t>
            </a:fld>
            <a:endParaRPr lang="en-AU"/>
          </a:p>
        </p:txBody>
      </p:sp>
    </p:spTree>
    <p:extLst>
      <p:ext uri="{BB962C8B-B14F-4D97-AF65-F5344CB8AC3E}">
        <p14:creationId xmlns:p14="http://schemas.microsoft.com/office/powerpoint/2010/main" val="414481698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p>
            <a:fld id="{E81927ED-503C-4A4D-A30B-BB277EA49BE1}" type="slidenum">
              <a:rPr lang="en-AU"/>
              <a:pPr/>
              <a:t>1</a:t>
            </a:fld>
            <a:endParaRPr lang="en-AU" dirty="0"/>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p:spPr>
        <p:txBody>
          <a:bodyPr/>
          <a:lstStyle/>
          <a:p>
            <a:pPr eaLnBrk="1" hangingPunct="1"/>
            <a:r>
              <a:rPr lang="en-AU" dirty="0" smtClean="0"/>
              <a:t> </a:t>
            </a:r>
          </a:p>
          <a:p>
            <a:pPr eaLnBrk="1" hangingPunct="1"/>
            <a:r>
              <a:rPr lang="en-AU" dirty="0" smtClean="0"/>
              <a:t> </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AU" dirty="0" smtClean="0"/>
              <a:t>It is</a:t>
            </a:r>
            <a:r>
              <a:rPr lang="en-AU" baseline="0" dirty="0" smtClean="0"/>
              <a:t> worth noting that “INNER” is optional – if you just write “JOIN” it will assume it is an inner join.</a:t>
            </a:r>
          </a:p>
          <a:p>
            <a:r>
              <a:rPr lang="en-AU" baseline="0" dirty="0" smtClean="0"/>
              <a:t>This makes sense, since inner joins are the most common.</a:t>
            </a:r>
          </a:p>
          <a:p>
            <a:endParaRPr lang="en-AU" baseline="0" dirty="0" smtClean="0"/>
          </a:p>
          <a:p>
            <a:r>
              <a:rPr lang="en-AU" baseline="0" dirty="0" smtClean="0"/>
              <a:t>Dot notation (</a:t>
            </a:r>
            <a:r>
              <a:rPr lang="en-AU" baseline="0" dirty="0" err="1" smtClean="0"/>
              <a:t>table_name.column_name</a:t>
            </a:r>
            <a:r>
              <a:rPr lang="en-AU" baseline="0" dirty="0" smtClean="0"/>
              <a:t>) used to specify columns where it is ambiguous.</a:t>
            </a:r>
          </a:p>
        </p:txBody>
      </p:sp>
      <p:sp>
        <p:nvSpPr>
          <p:cNvPr id="4" name="Slide Number Placeholder 3"/>
          <p:cNvSpPr>
            <a:spLocks noGrp="1"/>
          </p:cNvSpPr>
          <p:nvPr>
            <p:ph type="sldNum" sz="quarter" idx="10"/>
          </p:nvPr>
        </p:nvSpPr>
        <p:spPr/>
        <p:txBody>
          <a:bodyPr/>
          <a:lstStyle/>
          <a:p>
            <a:fld id="{CB7AEB2E-5CC0-4160-BF18-AB10A56A5B5B}" type="slidenum">
              <a:rPr lang="en-AU" smtClean="0"/>
              <a:pPr/>
              <a:t>10</a:t>
            </a:fld>
            <a:endParaRPr lang="en-AU"/>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AU" sz="1200" kern="1200" dirty="0" smtClean="0">
                <a:solidFill>
                  <a:schemeClr val="tx1"/>
                </a:solidFill>
                <a:latin typeface="Times New Roman" pitchFamily="18" charset="0"/>
                <a:ea typeface="+mn-ea"/>
                <a:cs typeface="+mn-cs"/>
              </a:rPr>
              <a:t>This is the example from the start</a:t>
            </a:r>
            <a:r>
              <a:rPr lang="en-AU" sz="1200" kern="1200" baseline="0" dirty="0" smtClean="0">
                <a:solidFill>
                  <a:schemeClr val="tx1"/>
                </a:solidFill>
                <a:latin typeface="Times New Roman" pitchFamily="18" charset="0"/>
                <a:ea typeface="+mn-ea"/>
                <a:cs typeface="+mn-cs"/>
              </a:rPr>
              <a:t> of the lecture…</a:t>
            </a:r>
          </a:p>
          <a:p>
            <a:pPr marL="0" marR="0" indent="0" algn="l" defTabSz="914400" rtl="0" eaLnBrk="0" fontAlgn="base" latinLnBrk="0" hangingPunct="0">
              <a:lnSpc>
                <a:spcPct val="100000"/>
              </a:lnSpc>
              <a:spcBef>
                <a:spcPct val="30000"/>
              </a:spcBef>
              <a:spcAft>
                <a:spcPct val="0"/>
              </a:spcAft>
              <a:buClrTx/>
              <a:buSzTx/>
              <a:buFontTx/>
              <a:buNone/>
              <a:tabLst/>
              <a:defRPr/>
            </a:pPr>
            <a:endParaRPr lang="en-AU" sz="1200" kern="1200" baseline="0" dirty="0" smtClean="0">
              <a:solidFill>
                <a:schemeClr val="tx1"/>
              </a:solidFill>
              <a:latin typeface="Times New Roman" pitchFamily="18"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AU" sz="1200" kern="1200" baseline="0" dirty="0" smtClean="0">
                <a:solidFill>
                  <a:schemeClr val="tx1"/>
                </a:solidFill>
                <a:latin typeface="Times New Roman" pitchFamily="18" charset="0"/>
                <a:ea typeface="+mn-ea"/>
                <a:cs typeface="+mn-cs"/>
              </a:rPr>
              <a:t>As you can see, an inner/</a:t>
            </a:r>
            <a:r>
              <a:rPr lang="en-AU" sz="1200" kern="1200" baseline="0" dirty="0" err="1" smtClean="0">
                <a:solidFill>
                  <a:schemeClr val="tx1"/>
                </a:solidFill>
                <a:latin typeface="Times New Roman" pitchFamily="18" charset="0"/>
                <a:ea typeface="+mn-ea"/>
                <a:cs typeface="+mn-cs"/>
              </a:rPr>
              <a:t>equi</a:t>
            </a:r>
            <a:r>
              <a:rPr lang="en-AU" sz="1200" kern="1200" baseline="0" dirty="0" smtClean="0">
                <a:solidFill>
                  <a:schemeClr val="tx1"/>
                </a:solidFill>
                <a:latin typeface="Times New Roman" pitchFamily="18" charset="0"/>
                <a:ea typeface="+mn-ea"/>
                <a:cs typeface="+mn-cs"/>
              </a:rPr>
              <a:t> join is usually a case of saying “Show me some meaningful data in another table (e.g. a department name) that corresponds with this foreign key id value”</a:t>
            </a:r>
            <a:endParaRPr lang="en-AU" sz="1200" kern="1200" dirty="0" smtClean="0">
              <a:solidFill>
                <a:schemeClr val="tx1"/>
              </a:solidFill>
              <a:latin typeface="Times New Roman" pitchFamily="18" charset="0"/>
              <a:ea typeface="+mn-ea"/>
              <a:cs typeface="+mn-cs"/>
            </a:endParaRPr>
          </a:p>
        </p:txBody>
      </p:sp>
      <p:sp>
        <p:nvSpPr>
          <p:cNvPr id="4" name="Slide Number Placeholder 3"/>
          <p:cNvSpPr>
            <a:spLocks noGrp="1"/>
          </p:cNvSpPr>
          <p:nvPr>
            <p:ph type="sldNum" sz="quarter" idx="10"/>
          </p:nvPr>
        </p:nvSpPr>
        <p:spPr/>
        <p:txBody>
          <a:bodyPr/>
          <a:lstStyle/>
          <a:p>
            <a:fld id="{CB7AEB2E-5CC0-4160-BF18-AB10A56A5B5B}" type="slidenum">
              <a:rPr lang="en-AU" smtClean="0"/>
              <a:pPr/>
              <a:t>11</a:t>
            </a:fld>
            <a:endParaRPr lang="en-AU"/>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AU" dirty="0" smtClean="0"/>
              <a:t>Since natural joins are not as well known (evidenced in threads</a:t>
            </a:r>
            <a:r>
              <a:rPr lang="en-AU" baseline="0" dirty="0" smtClean="0"/>
              <a:t> such as http://www.sqlservercentral.com/Forums/Topic600976-338-1.aspx</a:t>
            </a:r>
            <a:r>
              <a:rPr lang="en-AU" dirty="0" smtClean="0"/>
              <a:t>)</a:t>
            </a:r>
            <a:r>
              <a:rPr lang="en-AU" baseline="0" dirty="0" smtClean="0"/>
              <a:t> or supported in many </a:t>
            </a:r>
            <a:r>
              <a:rPr lang="en-AU" baseline="0" dirty="0" err="1" smtClean="0"/>
              <a:t>RDBMSs</a:t>
            </a:r>
            <a:r>
              <a:rPr lang="en-AU" baseline="0" dirty="0" smtClean="0"/>
              <a:t>, it can be argued that it is better </a:t>
            </a:r>
            <a:r>
              <a:rPr lang="en-AU" i="1" baseline="0" dirty="0" smtClean="0"/>
              <a:t>not </a:t>
            </a:r>
            <a:r>
              <a:rPr lang="en-AU" i="0" baseline="0" dirty="0" smtClean="0"/>
              <a:t>to use specific syntax for it even if it is available.  People reading the query may not be familiar with what the syntax does, while they are probably familiar with an inner join that just specifies columns and conditions as normal…</a:t>
            </a:r>
          </a:p>
          <a:p>
            <a:endParaRPr lang="en-AU" i="0" baseline="0" dirty="0" smtClean="0"/>
          </a:p>
          <a:p>
            <a:r>
              <a:rPr lang="en-AU" i="0" baseline="0" dirty="0" smtClean="0"/>
              <a:t>It’s sort of like ordering a coffee by some little-known Italian name, when it can just be described as “a strong flat white with hotter than normal milk” or something.  </a:t>
            </a:r>
          </a:p>
        </p:txBody>
      </p:sp>
      <p:sp>
        <p:nvSpPr>
          <p:cNvPr id="4" name="Slide Number Placeholder 3"/>
          <p:cNvSpPr>
            <a:spLocks noGrp="1"/>
          </p:cNvSpPr>
          <p:nvPr>
            <p:ph type="sldNum" sz="quarter" idx="10"/>
          </p:nvPr>
        </p:nvSpPr>
        <p:spPr/>
        <p:txBody>
          <a:bodyPr/>
          <a:lstStyle/>
          <a:p>
            <a:fld id="{CB7AEB2E-5CC0-4160-BF18-AB10A56A5B5B}" type="slidenum">
              <a:rPr lang="en-AU" smtClean="0"/>
              <a:pPr/>
              <a:t>12</a:t>
            </a:fld>
            <a:endParaRPr lang="en-AU"/>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AU" dirty="0"/>
          </a:p>
        </p:txBody>
      </p:sp>
      <p:sp>
        <p:nvSpPr>
          <p:cNvPr id="4" name="Slide Number Placeholder 3"/>
          <p:cNvSpPr>
            <a:spLocks noGrp="1"/>
          </p:cNvSpPr>
          <p:nvPr>
            <p:ph type="sldNum" sz="quarter" idx="10"/>
          </p:nvPr>
        </p:nvSpPr>
        <p:spPr/>
        <p:txBody>
          <a:bodyPr/>
          <a:lstStyle/>
          <a:p>
            <a:fld id="{CB7AEB2E-5CC0-4160-BF18-AB10A56A5B5B}" type="slidenum">
              <a:rPr lang="en-AU" smtClean="0"/>
              <a:pPr/>
              <a:t>13</a:t>
            </a:fld>
            <a:endParaRPr lang="en-AU"/>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AU" dirty="0" smtClean="0"/>
              <a:t>These</a:t>
            </a:r>
            <a:r>
              <a:rPr lang="en-AU" baseline="0" dirty="0" smtClean="0"/>
              <a:t> two tables do not have a primary to foreign key relationship.  This is often the case when non-</a:t>
            </a:r>
            <a:r>
              <a:rPr lang="en-AU" baseline="0" dirty="0" err="1" smtClean="0"/>
              <a:t>equi</a:t>
            </a:r>
            <a:r>
              <a:rPr lang="en-AU" baseline="0" dirty="0" smtClean="0"/>
              <a:t>-joins are involved.  If a PK/FK relationship is being used in a join, it’s usually going to be checking for equality since that makes sense… but in other circumstances such as this, other comparison operators are likely to be useful.</a:t>
            </a:r>
            <a:endParaRPr lang="en-AU" dirty="0"/>
          </a:p>
        </p:txBody>
      </p:sp>
      <p:sp>
        <p:nvSpPr>
          <p:cNvPr id="4" name="Slide Number Placeholder 3"/>
          <p:cNvSpPr>
            <a:spLocks noGrp="1"/>
          </p:cNvSpPr>
          <p:nvPr>
            <p:ph type="sldNum" sz="quarter" idx="10"/>
          </p:nvPr>
        </p:nvSpPr>
        <p:spPr/>
        <p:txBody>
          <a:bodyPr/>
          <a:lstStyle/>
          <a:p>
            <a:fld id="{CB7AEB2E-5CC0-4160-BF18-AB10A56A5B5B}" type="slidenum">
              <a:rPr lang="en-AU" smtClean="0"/>
              <a:pPr/>
              <a:t>14</a:t>
            </a:fld>
            <a:endParaRPr lang="en-AU"/>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AU" dirty="0"/>
          </a:p>
        </p:txBody>
      </p:sp>
      <p:sp>
        <p:nvSpPr>
          <p:cNvPr id="4" name="Slide Number Placeholder 3"/>
          <p:cNvSpPr>
            <a:spLocks noGrp="1"/>
          </p:cNvSpPr>
          <p:nvPr>
            <p:ph type="sldNum" sz="quarter" idx="10"/>
          </p:nvPr>
        </p:nvSpPr>
        <p:spPr/>
        <p:txBody>
          <a:bodyPr/>
          <a:lstStyle/>
          <a:p>
            <a:fld id="{CB7AEB2E-5CC0-4160-BF18-AB10A56A5B5B}" type="slidenum">
              <a:rPr lang="en-AU" smtClean="0"/>
              <a:pPr/>
              <a:t>15</a:t>
            </a:fld>
            <a:endParaRPr lang="en-AU"/>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AU" dirty="0" smtClean="0"/>
              <a:t>Ambiguous</a:t>
            </a:r>
            <a:r>
              <a:rPr lang="en-AU" baseline="0" dirty="0" smtClean="0"/>
              <a:t> columns are quite common in select statements which use joins – PK/FK columns are the most frequently noticed… you are often joining these, and hence need to be able to specify which one (i.e. in which table) is which.  Commonly used column names are another source of clashes – e.g. a “name” or “title” column may be used in a unit table, a student table, an assignment table, a school table…  Other common names are things like date, timestamp, etc.  This can be somewhat mitigated by using globally-specific column names – e.g. </a:t>
            </a:r>
            <a:r>
              <a:rPr lang="en-AU" baseline="0" dirty="0" err="1" smtClean="0"/>
              <a:t>unit_name</a:t>
            </a:r>
            <a:r>
              <a:rPr lang="en-AU" baseline="0" dirty="0" smtClean="0"/>
              <a:t>, </a:t>
            </a:r>
            <a:r>
              <a:rPr lang="en-AU" baseline="0" dirty="0" err="1" smtClean="0"/>
              <a:t>school_name</a:t>
            </a:r>
            <a:r>
              <a:rPr lang="en-AU" baseline="0" dirty="0" smtClean="0"/>
              <a:t>, </a:t>
            </a:r>
            <a:r>
              <a:rPr lang="en-AU" baseline="0" dirty="0" err="1" smtClean="0"/>
              <a:t>student_name</a:t>
            </a:r>
            <a:r>
              <a:rPr lang="en-AU" baseline="0" dirty="0" smtClean="0"/>
              <a:t>…</a:t>
            </a:r>
          </a:p>
        </p:txBody>
      </p:sp>
      <p:sp>
        <p:nvSpPr>
          <p:cNvPr id="4" name="Slide Number Placeholder 3"/>
          <p:cNvSpPr>
            <a:spLocks noGrp="1"/>
          </p:cNvSpPr>
          <p:nvPr>
            <p:ph type="sldNum" sz="quarter" idx="10"/>
          </p:nvPr>
        </p:nvSpPr>
        <p:spPr/>
        <p:txBody>
          <a:bodyPr/>
          <a:lstStyle/>
          <a:p>
            <a:fld id="{CB7AEB2E-5CC0-4160-BF18-AB10A56A5B5B}" type="slidenum">
              <a:rPr lang="en-AU" smtClean="0"/>
              <a:pPr/>
              <a:t>16</a:t>
            </a:fld>
            <a:endParaRPr lang="en-AU"/>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AU" dirty="0" smtClean="0"/>
              <a:t>http://msdn.microsoft.com/en-us/library/ms187455.aspx</a:t>
            </a:r>
          </a:p>
        </p:txBody>
      </p:sp>
      <p:sp>
        <p:nvSpPr>
          <p:cNvPr id="4" name="Slide Number Placeholder 3"/>
          <p:cNvSpPr>
            <a:spLocks noGrp="1"/>
          </p:cNvSpPr>
          <p:nvPr>
            <p:ph type="sldNum" sz="quarter" idx="10"/>
          </p:nvPr>
        </p:nvSpPr>
        <p:spPr/>
        <p:txBody>
          <a:bodyPr/>
          <a:lstStyle/>
          <a:p>
            <a:fld id="{CB7AEB2E-5CC0-4160-BF18-AB10A56A5B5B}" type="slidenum">
              <a:rPr lang="en-AU" smtClean="0"/>
              <a:pPr/>
              <a:t>17</a:t>
            </a:fld>
            <a:endParaRPr lang="en-AU"/>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CB7AEB2E-5CC0-4160-BF18-AB10A56A5B5B}" type="slidenum">
              <a:rPr lang="en-AU" smtClean="0"/>
              <a:pPr/>
              <a:t>18</a:t>
            </a:fld>
            <a:endParaRPr lang="en-AU"/>
          </a:p>
        </p:txBody>
      </p:sp>
    </p:spTree>
    <p:extLst>
      <p:ext uri="{BB962C8B-B14F-4D97-AF65-F5344CB8AC3E}">
        <p14:creationId xmlns:p14="http://schemas.microsoft.com/office/powerpoint/2010/main" val="148373978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AU" dirty="0" smtClean="0"/>
              <a:t>http://msdn.microsoft.com/en-us/library/ms187518.aspx</a:t>
            </a:r>
            <a:endParaRPr lang="en-AU" dirty="0"/>
          </a:p>
        </p:txBody>
      </p:sp>
      <p:sp>
        <p:nvSpPr>
          <p:cNvPr id="4" name="Slide Number Placeholder 3"/>
          <p:cNvSpPr>
            <a:spLocks noGrp="1"/>
          </p:cNvSpPr>
          <p:nvPr>
            <p:ph type="sldNum" sz="quarter" idx="10"/>
          </p:nvPr>
        </p:nvSpPr>
        <p:spPr/>
        <p:txBody>
          <a:bodyPr/>
          <a:lstStyle/>
          <a:p>
            <a:fld id="{CB7AEB2E-5CC0-4160-BF18-AB10A56A5B5B}" type="slidenum">
              <a:rPr lang="en-AU" smtClean="0"/>
              <a:pPr/>
              <a:t>19</a:t>
            </a:fld>
            <a:endParaRPr lang="en-AU"/>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CB7AEB2E-5CC0-4160-BF18-AB10A56A5B5B}" type="slidenum">
              <a:rPr lang="en-AU" smtClean="0"/>
              <a:pPr/>
              <a:t>2</a:t>
            </a:fld>
            <a:endParaRPr lang="en-AU"/>
          </a:p>
        </p:txBody>
      </p:sp>
    </p:spTree>
    <p:extLst>
      <p:ext uri="{BB962C8B-B14F-4D97-AF65-F5344CB8AC3E}">
        <p14:creationId xmlns:p14="http://schemas.microsoft.com/office/powerpoint/2010/main" val="362975914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CB7AEB2E-5CC0-4160-BF18-AB10A56A5B5B}" type="slidenum">
              <a:rPr lang="en-AU" smtClean="0"/>
              <a:pPr/>
              <a:t>20</a:t>
            </a:fld>
            <a:endParaRPr lang="en-AU"/>
          </a:p>
        </p:txBody>
      </p:sp>
    </p:spTree>
    <p:extLst>
      <p:ext uri="{BB962C8B-B14F-4D97-AF65-F5344CB8AC3E}">
        <p14:creationId xmlns:p14="http://schemas.microsoft.com/office/powerpoint/2010/main" val="297865465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AU" sz="1200" kern="1200" dirty="0" smtClean="0">
                <a:solidFill>
                  <a:schemeClr val="tx1"/>
                </a:solidFill>
                <a:latin typeface="Times New Roman" pitchFamily="18" charset="0"/>
                <a:ea typeface="+mn-ea"/>
                <a:cs typeface="+mn-cs"/>
              </a:rPr>
              <a:t>The employee without a department is included.</a:t>
            </a:r>
          </a:p>
        </p:txBody>
      </p:sp>
      <p:sp>
        <p:nvSpPr>
          <p:cNvPr id="4" name="Slide Number Placeholder 3"/>
          <p:cNvSpPr>
            <a:spLocks noGrp="1"/>
          </p:cNvSpPr>
          <p:nvPr>
            <p:ph type="sldNum" sz="quarter" idx="10"/>
          </p:nvPr>
        </p:nvSpPr>
        <p:spPr/>
        <p:txBody>
          <a:bodyPr/>
          <a:lstStyle/>
          <a:p>
            <a:fld id="{CB7AEB2E-5CC0-4160-BF18-AB10A56A5B5B}" type="slidenum">
              <a:rPr lang="en-AU" smtClean="0"/>
              <a:pPr/>
              <a:t>21</a:t>
            </a:fld>
            <a:endParaRPr lang="en-AU"/>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AU" sz="1200" kern="1200" dirty="0" smtClean="0">
                <a:solidFill>
                  <a:schemeClr val="tx1"/>
                </a:solidFill>
                <a:latin typeface="Times New Roman" pitchFamily="18" charset="0"/>
                <a:ea typeface="+mn-ea"/>
                <a:cs typeface="+mn-cs"/>
              </a:rPr>
              <a:t>The department with nobody in it is included.</a:t>
            </a:r>
          </a:p>
        </p:txBody>
      </p:sp>
      <p:sp>
        <p:nvSpPr>
          <p:cNvPr id="4" name="Slide Number Placeholder 3"/>
          <p:cNvSpPr>
            <a:spLocks noGrp="1"/>
          </p:cNvSpPr>
          <p:nvPr>
            <p:ph type="sldNum" sz="quarter" idx="10"/>
          </p:nvPr>
        </p:nvSpPr>
        <p:spPr/>
        <p:txBody>
          <a:bodyPr/>
          <a:lstStyle/>
          <a:p>
            <a:fld id="{CB7AEB2E-5CC0-4160-BF18-AB10A56A5B5B}" type="slidenum">
              <a:rPr lang="en-AU" smtClean="0"/>
              <a:pPr/>
              <a:t>22</a:t>
            </a:fld>
            <a:endParaRPr lang="en-AU"/>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AU" sz="1200" kern="1200" dirty="0" smtClean="0">
                <a:solidFill>
                  <a:schemeClr val="tx1"/>
                </a:solidFill>
                <a:latin typeface="Times New Roman" pitchFamily="18" charset="0"/>
                <a:ea typeface="+mn-ea"/>
                <a:cs typeface="+mn-cs"/>
              </a:rPr>
              <a:t>Both the employee without a department and the department with</a:t>
            </a:r>
            <a:r>
              <a:rPr lang="en-AU" sz="1200" kern="1200" baseline="0" dirty="0" smtClean="0">
                <a:solidFill>
                  <a:schemeClr val="tx1"/>
                </a:solidFill>
                <a:latin typeface="Times New Roman" pitchFamily="18" charset="0"/>
                <a:ea typeface="+mn-ea"/>
                <a:cs typeface="+mn-cs"/>
              </a:rPr>
              <a:t> no employees</a:t>
            </a:r>
            <a:r>
              <a:rPr lang="en-AU" sz="1200" kern="1200" dirty="0" smtClean="0">
                <a:solidFill>
                  <a:schemeClr val="tx1"/>
                </a:solidFill>
                <a:latin typeface="Times New Roman" pitchFamily="18" charset="0"/>
                <a:ea typeface="+mn-ea"/>
                <a:cs typeface="+mn-cs"/>
              </a:rPr>
              <a:t> are included.</a:t>
            </a:r>
          </a:p>
        </p:txBody>
      </p:sp>
      <p:sp>
        <p:nvSpPr>
          <p:cNvPr id="4" name="Slide Number Placeholder 3"/>
          <p:cNvSpPr>
            <a:spLocks noGrp="1"/>
          </p:cNvSpPr>
          <p:nvPr>
            <p:ph type="sldNum" sz="quarter" idx="10"/>
          </p:nvPr>
        </p:nvSpPr>
        <p:spPr/>
        <p:txBody>
          <a:bodyPr/>
          <a:lstStyle/>
          <a:p>
            <a:fld id="{CB7AEB2E-5CC0-4160-BF18-AB10A56A5B5B}" type="slidenum">
              <a:rPr lang="en-AU" smtClean="0"/>
              <a:pPr/>
              <a:t>23</a:t>
            </a:fld>
            <a:endParaRPr lang="en-AU"/>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AU" dirty="0" smtClean="0"/>
              <a:t>There’s only really</a:t>
            </a:r>
            <a:r>
              <a:rPr lang="en-AU" baseline="0" dirty="0" smtClean="0"/>
              <a:t> one special consideration between self joins and any other type of join, but it’s important: Since the same table is being used twice in the statement, you need to give it two different table aliases in the FROM clause.</a:t>
            </a:r>
            <a:endParaRPr lang="en-AU" dirty="0"/>
          </a:p>
        </p:txBody>
      </p:sp>
      <p:sp>
        <p:nvSpPr>
          <p:cNvPr id="4" name="Slide Number Placeholder 3"/>
          <p:cNvSpPr>
            <a:spLocks noGrp="1"/>
          </p:cNvSpPr>
          <p:nvPr>
            <p:ph type="sldNum" sz="quarter" idx="10"/>
          </p:nvPr>
        </p:nvSpPr>
        <p:spPr/>
        <p:txBody>
          <a:bodyPr/>
          <a:lstStyle/>
          <a:p>
            <a:fld id="{CB7AEB2E-5CC0-4160-BF18-AB10A56A5B5B}" type="slidenum">
              <a:rPr lang="en-AU" smtClean="0"/>
              <a:pPr/>
              <a:t>24</a:t>
            </a:fld>
            <a:endParaRPr lang="en-AU"/>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AU" dirty="0" smtClean="0"/>
              <a:t>Since we have an employee</a:t>
            </a:r>
            <a:r>
              <a:rPr lang="en-AU" baseline="0" dirty="0" smtClean="0"/>
              <a:t> with no manager, we’ll use a LEFT OUTER JOIN to make sure we include him.</a:t>
            </a:r>
          </a:p>
          <a:p>
            <a:endParaRPr lang="en-AU" baseline="0" dirty="0" smtClean="0"/>
          </a:p>
          <a:p>
            <a:r>
              <a:rPr lang="en-AU" baseline="0" dirty="0" smtClean="0"/>
              <a:t>Things to note:</a:t>
            </a:r>
          </a:p>
          <a:p>
            <a:pPr>
              <a:buFont typeface="Arial" charset="0"/>
              <a:buChar char="•"/>
            </a:pPr>
            <a:r>
              <a:rPr lang="en-AU" baseline="0" dirty="0" smtClean="0"/>
              <a:t> We have given the employee table an alias of e for the left half of the join, and m for the right half</a:t>
            </a:r>
          </a:p>
          <a:p>
            <a:pPr>
              <a:buFont typeface="Arial" charset="0"/>
              <a:buChar char="•"/>
            </a:pPr>
            <a:r>
              <a:rPr lang="en-AU" baseline="0" dirty="0" smtClean="0"/>
              <a:t> We have used the table aliases in the ON clause and in our SELECT column list</a:t>
            </a:r>
          </a:p>
          <a:p>
            <a:pPr>
              <a:buFont typeface="Arial" charset="0"/>
              <a:buChar char="•"/>
            </a:pPr>
            <a:r>
              <a:rPr lang="en-AU" baseline="0" dirty="0" smtClean="0"/>
              <a:t> We have used column aliases for extra clarity</a:t>
            </a:r>
            <a:endParaRPr lang="en-AU" dirty="0"/>
          </a:p>
        </p:txBody>
      </p:sp>
      <p:sp>
        <p:nvSpPr>
          <p:cNvPr id="4" name="Slide Number Placeholder 3"/>
          <p:cNvSpPr>
            <a:spLocks noGrp="1"/>
          </p:cNvSpPr>
          <p:nvPr>
            <p:ph type="sldNum" sz="quarter" idx="10"/>
          </p:nvPr>
        </p:nvSpPr>
        <p:spPr/>
        <p:txBody>
          <a:bodyPr/>
          <a:lstStyle/>
          <a:p>
            <a:fld id="{CB7AEB2E-5CC0-4160-BF18-AB10A56A5B5B}" type="slidenum">
              <a:rPr lang="en-AU" smtClean="0"/>
              <a:pPr/>
              <a:t>25</a:t>
            </a:fld>
            <a:endParaRPr lang="en-AU"/>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CB7AEB2E-5CC0-4160-BF18-AB10A56A5B5B}" type="slidenum">
              <a:rPr lang="en-AU" smtClean="0"/>
              <a:pPr/>
              <a:t>26</a:t>
            </a:fld>
            <a:endParaRPr lang="en-AU"/>
          </a:p>
        </p:txBody>
      </p:sp>
    </p:spTree>
    <p:extLst>
      <p:ext uri="{BB962C8B-B14F-4D97-AF65-F5344CB8AC3E}">
        <p14:creationId xmlns:p14="http://schemas.microsoft.com/office/powerpoint/2010/main" val="257460326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AU" dirty="0" smtClean="0"/>
              <a:t>You can combine</a:t>
            </a:r>
            <a:r>
              <a:rPr lang="en-AU" baseline="0" dirty="0" smtClean="0"/>
              <a:t> many joins and where clauses and join conditions, etc, to create very precise and meaningful queries.</a:t>
            </a:r>
            <a:endParaRPr lang="en-AU" dirty="0" smtClean="0"/>
          </a:p>
        </p:txBody>
      </p:sp>
      <p:sp>
        <p:nvSpPr>
          <p:cNvPr id="4" name="Slide Number Placeholder 3"/>
          <p:cNvSpPr>
            <a:spLocks noGrp="1"/>
          </p:cNvSpPr>
          <p:nvPr>
            <p:ph type="sldNum" sz="quarter" idx="10"/>
          </p:nvPr>
        </p:nvSpPr>
        <p:spPr/>
        <p:txBody>
          <a:bodyPr/>
          <a:lstStyle/>
          <a:p>
            <a:fld id="{CB7AEB2E-5CC0-4160-BF18-AB10A56A5B5B}" type="slidenum">
              <a:rPr lang="en-AU" smtClean="0"/>
              <a:pPr/>
              <a:t>27</a:t>
            </a:fld>
            <a:endParaRPr lang="en-AU"/>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CB7AEB2E-5CC0-4160-BF18-AB10A56A5B5B}" type="slidenum">
              <a:rPr lang="en-AU" smtClean="0"/>
              <a:pPr/>
              <a:t>28</a:t>
            </a:fld>
            <a:endParaRPr lang="en-AU"/>
          </a:p>
        </p:txBody>
      </p:sp>
    </p:spTree>
    <p:extLst>
      <p:ext uri="{BB962C8B-B14F-4D97-AF65-F5344CB8AC3E}">
        <p14:creationId xmlns:p14="http://schemas.microsoft.com/office/powerpoint/2010/main" val="118957119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AU" dirty="0" smtClean="0"/>
              <a:t>http://msdn.microsoft.com/en-us/library/ms173454.aspx</a:t>
            </a:r>
          </a:p>
          <a:p>
            <a:endParaRPr lang="en-AU" dirty="0"/>
          </a:p>
        </p:txBody>
      </p:sp>
      <p:sp>
        <p:nvSpPr>
          <p:cNvPr id="4" name="Slide Number Placeholder 3"/>
          <p:cNvSpPr>
            <a:spLocks noGrp="1"/>
          </p:cNvSpPr>
          <p:nvPr>
            <p:ph type="sldNum" sz="quarter" idx="10"/>
          </p:nvPr>
        </p:nvSpPr>
        <p:spPr/>
        <p:txBody>
          <a:bodyPr/>
          <a:lstStyle/>
          <a:p>
            <a:fld id="{CB7AEB2E-5CC0-4160-BF18-AB10A56A5B5B}" type="slidenum">
              <a:rPr lang="en-AU" smtClean="0"/>
              <a:pPr/>
              <a:t>29</a:t>
            </a:fld>
            <a:endParaRPr lang="en-AU"/>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AU" dirty="0" smtClean="0"/>
              <a:t>Obviously,</a:t>
            </a:r>
            <a:r>
              <a:rPr lang="en-AU" baseline="0" dirty="0" smtClean="0"/>
              <a:t> the links between tables are established via primary and foreign keys.</a:t>
            </a:r>
            <a:endParaRPr lang="en-AU" dirty="0"/>
          </a:p>
        </p:txBody>
      </p:sp>
      <p:sp>
        <p:nvSpPr>
          <p:cNvPr id="4" name="Slide Number Placeholder 3"/>
          <p:cNvSpPr>
            <a:spLocks noGrp="1"/>
          </p:cNvSpPr>
          <p:nvPr>
            <p:ph type="sldNum" sz="quarter" idx="10"/>
          </p:nvPr>
        </p:nvSpPr>
        <p:spPr/>
        <p:txBody>
          <a:bodyPr/>
          <a:lstStyle/>
          <a:p>
            <a:fld id="{CB7AEB2E-5CC0-4160-BF18-AB10A56A5B5B}" type="slidenum">
              <a:rPr lang="en-AU" smtClean="0"/>
              <a:pPr/>
              <a:t>3</a:t>
            </a:fld>
            <a:endParaRPr lang="en-AU"/>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AU" dirty="0" smtClean="0"/>
              <a:t>AVG 	http://msdn.microsoft.com/en-us/library/ms177677.aspx</a:t>
            </a:r>
          </a:p>
          <a:p>
            <a:r>
              <a:rPr lang="en-AU" dirty="0" smtClean="0"/>
              <a:t>SUM 	http://msdn.microsoft.com/en-us/library/ms187810.aspx</a:t>
            </a:r>
          </a:p>
          <a:p>
            <a:r>
              <a:rPr lang="en-AU" dirty="0" smtClean="0"/>
              <a:t>MIN 	http://msdn.microsoft.com/en-us/library/ms179916.aspx</a:t>
            </a:r>
          </a:p>
          <a:p>
            <a:r>
              <a:rPr lang="en-AU" dirty="0" smtClean="0"/>
              <a:t>MAX 	http://msdn.microsoft.com/en-us/library/ms187751.aspx</a:t>
            </a:r>
          </a:p>
          <a:p>
            <a:r>
              <a:rPr lang="en-AU" dirty="0" smtClean="0"/>
              <a:t>COUNT 	http://msdn.microsoft.com/en-us/library/ms175997.aspx</a:t>
            </a:r>
          </a:p>
          <a:p>
            <a:endParaRPr lang="en-AU" dirty="0"/>
          </a:p>
        </p:txBody>
      </p:sp>
      <p:sp>
        <p:nvSpPr>
          <p:cNvPr id="4" name="Slide Number Placeholder 3"/>
          <p:cNvSpPr>
            <a:spLocks noGrp="1"/>
          </p:cNvSpPr>
          <p:nvPr>
            <p:ph type="sldNum" sz="quarter" idx="10"/>
          </p:nvPr>
        </p:nvSpPr>
        <p:spPr/>
        <p:txBody>
          <a:bodyPr/>
          <a:lstStyle/>
          <a:p>
            <a:fld id="{CB7AEB2E-5CC0-4160-BF18-AB10A56A5B5B}" type="slidenum">
              <a:rPr lang="en-AU" smtClean="0"/>
              <a:pPr/>
              <a:t>31</a:t>
            </a:fld>
            <a:endParaRPr lang="en-AU"/>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AU" dirty="0" smtClean="0"/>
              <a:t>DISTINCT is often most useful when dealing with joins and whatnot which have resulted</a:t>
            </a:r>
            <a:r>
              <a:rPr lang="en-AU" baseline="0" dirty="0" smtClean="0"/>
              <a:t> in duplicate results that you want to omit…  This example is a bit meaningless – getting the average of </a:t>
            </a:r>
            <a:r>
              <a:rPr lang="en-AU" i="1" baseline="0" dirty="0" smtClean="0"/>
              <a:t>different</a:t>
            </a:r>
            <a:r>
              <a:rPr lang="en-AU" i="0" baseline="0" dirty="0" smtClean="0"/>
              <a:t> salaries – i.e. If multiple people have the same salary, it is only counted once.</a:t>
            </a:r>
            <a:endParaRPr lang="en-AU" dirty="0"/>
          </a:p>
        </p:txBody>
      </p:sp>
      <p:sp>
        <p:nvSpPr>
          <p:cNvPr id="4" name="Slide Number Placeholder 3"/>
          <p:cNvSpPr>
            <a:spLocks noGrp="1"/>
          </p:cNvSpPr>
          <p:nvPr>
            <p:ph type="sldNum" sz="quarter" idx="10"/>
          </p:nvPr>
        </p:nvSpPr>
        <p:spPr/>
        <p:txBody>
          <a:bodyPr/>
          <a:lstStyle/>
          <a:p>
            <a:fld id="{CB7AEB2E-5CC0-4160-BF18-AB10A56A5B5B}" type="slidenum">
              <a:rPr lang="en-AU" smtClean="0"/>
              <a:pPr/>
              <a:t>33</a:t>
            </a:fld>
            <a:endParaRPr lang="en-AU"/>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AU" dirty="0" smtClean="0"/>
              <a:t>http://msdn.microsoft.com/en-us/library/ms175997.aspx</a:t>
            </a:r>
          </a:p>
        </p:txBody>
      </p:sp>
      <p:sp>
        <p:nvSpPr>
          <p:cNvPr id="4" name="Slide Number Placeholder 3"/>
          <p:cNvSpPr>
            <a:spLocks noGrp="1"/>
          </p:cNvSpPr>
          <p:nvPr>
            <p:ph type="sldNum" sz="quarter" idx="10"/>
          </p:nvPr>
        </p:nvSpPr>
        <p:spPr/>
        <p:txBody>
          <a:bodyPr/>
          <a:lstStyle/>
          <a:p>
            <a:fld id="{CB7AEB2E-5CC0-4160-BF18-AB10A56A5B5B}" type="slidenum">
              <a:rPr lang="en-AU" smtClean="0"/>
              <a:pPr/>
              <a:t>34</a:t>
            </a:fld>
            <a:endParaRPr lang="en-AU"/>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AU" dirty="0" smtClean="0"/>
              <a:t>http://msdn.microsoft.com/en-us/library/ms177673.aspx</a:t>
            </a:r>
            <a:endParaRPr lang="en-AU" dirty="0"/>
          </a:p>
        </p:txBody>
      </p:sp>
      <p:sp>
        <p:nvSpPr>
          <p:cNvPr id="4" name="Slide Number Placeholder 3"/>
          <p:cNvSpPr>
            <a:spLocks noGrp="1"/>
          </p:cNvSpPr>
          <p:nvPr>
            <p:ph type="sldNum" sz="quarter" idx="10"/>
          </p:nvPr>
        </p:nvSpPr>
        <p:spPr/>
        <p:txBody>
          <a:bodyPr/>
          <a:lstStyle/>
          <a:p>
            <a:fld id="{CB7AEB2E-5CC0-4160-BF18-AB10A56A5B5B}" type="slidenum">
              <a:rPr lang="en-AU" smtClean="0"/>
              <a:pPr/>
              <a:t>35</a:t>
            </a:fld>
            <a:endParaRPr lang="en-AU"/>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AU" dirty="0" smtClean="0"/>
              <a:t>http://msdn.microsoft.com/en-us/library/ms177673.aspx</a:t>
            </a:r>
            <a:endParaRPr lang="en-AU" dirty="0"/>
          </a:p>
        </p:txBody>
      </p:sp>
      <p:sp>
        <p:nvSpPr>
          <p:cNvPr id="4" name="Slide Number Placeholder 3"/>
          <p:cNvSpPr>
            <a:spLocks noGrp="1"/>
          </p:cNvSpPr>
          <p:nvPr>
            <p:ph type="sldNum" sz="quarter" idx="10"/>
          </p:nvPr>
        </p:nvSpPr>
        <p:spPr/>
        <p:txBody>
          <a:bodyPr/>
          <a:lstStyle/>
          <a:p>
            <a:fld id="{CB7AEB2E-5CC0-4160-BF18-AB10A56A5B5B}" type="slidenum">
              <a:rPr lang="en-AU" smtClean="0"/>
              <a:pPr/>
              <a:t>36</a:t>
            </a:fld>
            <a:endParaRPr lang="en-AU"/>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The behaviour described in the note</a:t>
            </a:r>
            <a:r>
              <a:rPr lang="en-AU" baseline="0" dirty="0" smtClean="0"/>
              <a:t> makes sense – the whole point of a PK column is to uniquely identify each row in a table… so if you group by it, there is no chance that other columns from the same table will have varying values (which would cause them to be grouped separately)…  e.g. “GROUP BY </a:t>
            </a:r>
            <a:r>
              <a:rPr lang="en-AU" baseline="0" dirty="0" err="1" smtClean="0"/>
              <a:t>job_id</a:t>
            </a:r>
            <a:r>
              <a:rPr lang="en-AU" baseline="0" dirty="0" smtClean="0"/>
              <a:t>, </a:t>
            </a:r>
            <a:r>
              <a:rPr lang="en-AU" baseline="0" dirty="0" err="1" smtClean="0"/>
              <a:t>job_title</a:t>
            </a:r>
            <a:r>
              <a:rPr lang="en-AU" baseline="0" dirty="0" smtClean="0"/>
              <a:t>” – once the results have been grouped by job id, you’re not going to have more than one job title for each job id.  </a:t>
            </a:r>
          </a:p>
          <a:p>
            <a:endParaRPr lang="en-AU" baseline="0" dirty="0" smtClean="0"/>
          </a:p>
          <a:p>
            <a:r>
              <a:rPr lang="en-AU" baseline="0" dirty="0" smtClean="0"/>
              <a:t>This can be useful if you need to include the columns in your results.</a:t>
            </a:r>
            <a:endParaRPr lang="en-AU" dirty="0"/>
          </a:p>
        </p:txBody>
      </p:sp>
      <p:sp>
        <p:nvSpPr>
          <p:cNvPr id="4" name="Slide Number Placeholder 3"/>
          <p:cNvSpPr>
            <a:spLocks noGrp="1"/>
          </p:cNvSpPr>
          <p:nvPr>
            <p:ph type="sldNum" sz="quarter" idx="10"/>
          </p:nvPr>
        </p:nvSpPr>
        <p:spPr/>
        <p:txBody>
          <a:bodyPr/>
          <a:lstStyle/>
          <a:p>
            <a:fld id="{CB7AEB2E-5CC0-4160-BF18-AB10A56A5B5B}" type="slidenum">
              <a:rPr lang="en-AU" smtClean="0"/>
              <a:pPr/>
              <a:t>37</a:t>
            </a:fld>
            <a:endParaRPr lang="en-AU"/>
          </a:p>
        </p:txBody>
      </p:sp>
    </p:spTree>
    <p:extLst>
      <p:ext uri="{BB962C8B-B14F-4D97-AF65-F5344CB8AC3E}">
        <p14:creationId xmlns:p14="http://schemas.microsoft.com/office/powerpoint/2010/main" val="303527092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AU" dirty="0" smtClean="0"/>
              <a:t>http://msdn.microsoft.com/en-us/library/ms180199.aspx</a:t>
            </a:r>
          </a:p>
          <a:p>
            <a:endParaRPr lang="en-AU" dirty="0" smtClean="0"/>
          </a:p>
          <a:p>
            <a:r>
              <a:rPr lang="en-AU" dirty="0" smtClean="0"/>
              <a:t>It’s essentially a WHERE clause that</a:t>
            </a:r>
            <a:r>
              <a:rPr lang="en-AU" baseline="0" dirty="0" smtClean="0"/>
              <a:t> is aggregate-function compatible, allowing you to specify criteria relating to aggregate functions</a:t>
            </a:r>
            <a:endParaRPr lang="en-AU" dirty="0"/>
          </a:p>
        </p:txBody>
      </p:sp>
      <p:sp>
        <p:nvSpPr>
          <p:cNvPr id="4" name="Slide Number Placeholder 3"/>
          <p:cNvSpPr>
            <a:spLocks noGrp="1"/>
          </p:cNvSpPr>
          <p:nvPr>
            <p:ph type="sldNum" sz="quarter" idx="10"/>
          </p:nvPr>
        </p:nvSpPr>
        <p:spPr/>
        <p:txBody>
          <a:bodyPr/>
          <a:lstStyle/>
          <a:p>
            <a:fld id="{CB7AEB2E-5CC0-4160-BF18-AB10A56A5B5B}" type="slidenum">
              <a:rPr lang="en-AU" smtClean="0"/>
              <a:pPr/>
              <a:t>38</a:t>
            </a:fld>
            <a:endParaRPr lang="en-AU"/>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AU" dirty="0" smtClean="0"/>
              <a:t>We want a</a:t>
            </a:r>
            <a:r>
              <a:rPr lang="en-AU" baseline="0" dirty="0" smtClean="0"/>
              <a:t> query to return two columns, but those columns are in different tables.</a:t>
            </a:r>
          </a:p>
          <a:p>
            <a:r>
              <a:rPr lang="en-AU" baseline="0" dirty="0" smtClean="0"/>
              <a:t>So, we need to perform a join, to link one table to another.</a:t>
            </a:r>
          </a:p>
          <a:p>
            <a:r>
              <a:rPr lang="en-AU" baseline="0" dirty="0" smtClean="0"/>
              <a:t>In this case, the employee table has a </a:t>
            </a:r>
            <a:r>
              <a:rPr lang="en-AU" baseline="0" dirty="0" err="1" smtClean="0"/>
              <a:t>department_id</a:t>
            </a:r>
            <a:r>
              <a:rPr lang="en-AU" baseline="0" dirty="0" smtClean="0"/>
              <a:t> column (FK), which corresponds to the </a:t>
            </a:r>
            <a:r>
              <a:rPr lang="en-AU" sz="1200" kern="1200" baseline="0" dirty="0" err="1" smtClean="0">
                <a:solidFill>
                  <a:schemeClr val="tx1"/>
                </a:solidFill>
                <a:latin typeface="Times New Roman" pitchFamily="18" charset="0"/>
                <a:ea typeface="+mn-ea"/>
                <a:cs typeface="+mn-cs"/>
              </a:rPr>
              <a:t>department_id</a:t>
            </a:r>
            <a:r>
              <a:rPr lang="en-AU" sz="1200" kern="1200" baseline="0" dirty="0" smtClean="0">
                <a:solidFill>
                  <a:schemeClr val="tx1"/>
                </a:solidFill>
                <a:latin typeface="Times New Roman" pitchFamily="18" charset="0"/>
                <a:ea typeface="+mn-ea"/>
                <a:cs typeface="+mn-cs"/>
              </a:rPr>
              <a:t> column in the department table, where it is a PK.</a:t>
            </a:r>
          </a:p>
          <a:p>
            <a:r>
              <a:rPr lang="en-AU" dirty="0" smtClean="0"/>
              <a:t>Hence, the</a:t>
            </a:r>
            <a:r>
              <a:rPr lang="en-AU" baseline="0" dirty="0" smtClean="0"/>
              <a:t> values in the </a:t>
            </a:r>
            <a:r>
              <a:rPr lang="en-AU" sz="1200" kern="1200" baseline="0" dirty="0" err="1" smtClean="0">
                <a:solidFill>
                  <a:schemeClr val="tx1"/>
                </a:solidFill>
                <a:latin typeface="Times New Roman" pitchFamily="18" charset="0"/>
                <a:ea typeface="+mn-ea"/>
                <a:cs typeface="+mn-cs"/>
              </a:rPr>
              <a:t>department_id</a:t>
            </a:r>
            <a:r>
              <a:rPr lang="en-AU" sz="1200" kern="1200" baseline="0" dirty="0" smtClean="0">
                <a:solidFill>
                  <a:schemeClr val="tx1"/>
                </a:solidFill>
                <a:latin typeface="Times New Roman" pitchFamily="18" charset="0"/>
                <a:ea typeface="+mn-ea"/>
                <a:cs typeface="+mn-cs"/>
              </a:rPr>
              <a:t> column in the employee table all correspond to a value in the </a:t>
            </a:r>
            <a:r>
              <a:rPr lang="en-AU" sz="1200" kern="1200" baseline="0" dirty="0" err="1" smtClean="0">
                <a:solidFill>
                  <a:schemeClr val="tx1"/>
                </a:solidFill>
                <a:latin typeface="Times New Roman" pitchFamily="18" charset="0"/>
                <a:ea typeface="+mn-ea"/>
                <a:cs typeface="+mn-cs"/>
              </a:rPr>
              <a:t>department_id</a:t>
            </a:r>
            <a:r>
              <a:rPr lang="en-AU" sz="1200" kern="1200" baseline="0" dirty="0" smtClean="0">
                <a:solidFill>
                  <a:schemeClr val="tx1"/>
                </a:solidFill>
                <a:latin typeface="Times New Roman" pitchFamily="18" charset="0"/>
                <a:ea typeface="+mn-ea"/>
                <a:cs typeface="+mn-cs"/>
              </a:rPr>
              <a:t> column in the department table… and since it’s a PK, the whole row – i.e. the department name (and </a:t>
            </a:r>
            <a:r>
              <a:rPr lang="en-AU" sz="1200" kern="1200" baseline="0" dirty="0" err="1" smtClean="0">
                <a:solidFill>
                  <a:schemeClr val="tx1"/>
                </a:solidFill>
                <a:latin typeface="Times New Roman" pitchFamily="18" charset="0"/>
                <a:ea typeface="+mn-ea"/>
                <a:cs typeface="+mn-cs"/>
              </a:rPr>
              <a:t>location_id</a:t>
            </a:r>
            <a:r>
              <a:rPr lang="en-AU" sz="1200" kern="1200" baseline="0" dirty="0" smtClean="0">
                <a:solidFill>
                  <a:schemeClr val="tx1"/>
                </a:solidFill>
                <a:latin typeface="Times New Roman" pitchFamily="18" charset="0"/>
                <a:ea typeface="+mn-ea"/>
                <a:cs typeface="+mn-cs"/>
              </a:rPr>
              <a:t>, but that isn’t important here.)</a:t>
            </a:r>
          </a:p>
          <a:p>
            <a:r>
              <a:rPr lang="en-AU" dirty="0" smtClean="0"/>
              <a:t>So by joining the two columns, we</a:t>
            </a:r>
            <a:r>
              <a:rPr lang="en-AU" baseline="0" dirty="0" smtClean="0"/>
              <a:t> can determine the corresponding department name for the </a:t>
            </a:r>
            <a:r>
              <a:rPr lang="en-AU" baseline="0" dirty="0" err="1" smtClean="0"/>
              <a:t>department_id</a:t>
            </a:r>
            <a:r>
              <a:rPr lang="en-AU" baseline="0" dirty="0" smtClean="0"/>
              <a:t> for each employee.</a:t>
            </a:r>
            <a:endParaRPr lang="en-AU" dirty="0"/>
          </a:p>
        </p:txBody>
      </p:sp>
      <p:sp>
        <p:nvSpPr>
          <p:cNvPr id="4" name="Slide Number Placeholder 3"/>
          <p:cNvSpPr>
            <a:spLocks noGrp="1"/>
          </p:cNvSpPr>
          <p:nvPr>
            <p:ph type="sldNum" sz="quarter" idx="10"/>
          </p:nvPr>
        </p:nvSpPr>
        <p:spPr/>
        <p:txBody>
          <a:bodyPr/>
          <a:lstStyle/>
          <a:p>
            <a:fld id="{CB7AEB2E-5CC0-4160-BF18-AB10A56A5B5B}" type="slidenum">
              <a:rPr lang="en-AU" smtClean="0"/>
              <a:pPr/>
              <a:t>4</a:t>
            </a:fld>
            <a:endParaRPr lang="en-AU"/>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1" eaLnBrk="1" hangingPunct="1"/>
            <a:r>
              <a:rPr lang="en-US" b="0" dirty="0" smtClean="0"/>
              <a:t>There are many tutorials and whatnot available</a:t>
            </a:r>
            <a:r>
              <a:rPr lang="en-US" b="0" baseline="0" dirty="0" smtClean="0"/>
              <a:t> online that explain joins:</a:t>
            </a:r>
            <a:endParaRPr lang="en-US" b="0" dirty="0" smtClean="0"/>
          </a:p>
          <a:p>
            <a:pPr lvl="1" eaLnBrk="1" hangingPunct="1"/>
            <a:r>
              <a:rPr lang="en-US" b="0" dirty="0" smtClean="0"/>
              <a:t>http://msdn.microsoft.com/en-us/library/ms191517.aspx</a:t>
            </a:r>
          </a:p>
          <a:p>
            <a:pPr lvl="1" eaLnBrk="1" hangingPunct="1"/>
            <a:r>
              <a:rPr lang="en-US" b="0" dirty="0" smtClean="0"/>
              <a:t>http://dotnetslackers.com/articles/sql/SQL-SERVER-JOINs.aspx</a:t>
            </a:r>
          </a:p>
          <a:p>
            <a:pPr lvl="1" eaLnBrk="1" hangingPunct="1"/>
            <a:r>
              <a:rPr lang="en-US" b="0" dirty="0" smtClean="0"/>
              <a:t>http://www.techbubbles.com/sql-server/joins-in-sql-server/</a:t>
            </a:r>
          </a:p>
        </p:txBody>
      </p:sp>
      <p:sp>
        <p:nvSpPr>
          <p:cNvPr id="4" name="Slide Number Placeholder 3"/>
          <p:cNvSpPr>
            <a:spLocks noGrp="1"/>
          </p:cNvSpPr>
          <p:nvPr>
            <p:ph type="sldNum" sz="quarter" idx="10"/>
          </p:nvPr>
        </p:nvSpPr>
        <p:spPr/>
        <p:txBody>
          <a:bodyPr/>
          <a:lstStyle/>
          <a:p>
            <a:fld id="{CB7AEB2E-5CC0-4160-BF18-AB10A56A5B5B}" type="slidenum">
              <a:rPr lang="en-AU" smtClean="0"/>
              <a:pPr/>
              <a:t>5</a:t>
            </a:fld>
            <a:endParaRPr lang="en-AU"/>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AU" dirty="0"/>
          </a:p>
        </p:txBody>
      </p:sp>
      <p:sp>
        <p:nvSpPr>
          <p:cNvPr id="4" name="Slide Number Placeholder 3"/>
          <p:cNvSpPr>
            <a:spLocks noGrp="1"/>
          </p:cNvSpPr>
          <p:nvPr>
            <p:ph type="sldNum" sz="quarter" idx="10"/>
          </p:nvPr>
        </p:nvSpPr>
        <p:spPr/>
        <p:txBody>
          <a:bodyPr/>
          <a:lstStyle/>
          <a:p>
            <a:fld id="{CB7AEB2E-5CC0-4160-BF18-AB10A56A5B5B}" type="slidenum">
              <a:rPr lang="en-AU" smtClean="0"/>
              <a:pPr/>
              <a:t>6</a:t>
            </a:fld>
            <a:endParaRPr lang="en-AU"/>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CB7AEB2E-5CC0-4160-BF18-AB10A56A5B5B}" type="slidenum">
              <a:rPr lang="en-AU" smtClean="0"/>
              <a:pPr/>
              <a:t>7</a:t>
            </a:fld>
            <a:endParaRPr lang="en-AU"/>
          </a:p>
        </p:txBody>
      </p:sp>
    </p:spTree>
    <p:extLst>
      <p:ext uri="{BB962C8B-B14F-4D97-AF65-F5344CB8AC3E}">
        <p14:creationId xmlns:p14="http://schemas.microsoft.com/office/powerpoint/2010/main" val="31560647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AU" dirty="0" smtClean="0"/>
              <a:t>I’ve omitted half the rows</a:t>
            </a:r>
            <a:r>
              <a:rPr lang="en-AU" baseline="0" dirty="0" smtClean="0"/>
              <a:t> of the result, but as you can probably tell, it just repeats the four country names for the other two regions.  A total of 16 rows – i.e. the 4 rows in country multiplied by the 4 rows in region.</a:t>
            </a:r>
          </a:p>
          <a:p>
            <a:endParaRPr lang="en-AU" baseline="0" dirty="0" smtClean="0"/>
          </a:p>
          <a:p>
            <a:r>
              <a:rPr lang="en-AU" baseline="0" dirty="0" smtClean="0"/>
              <a:t>As you can tell, the results of this cross join are pretty useless.</a:t>
            </a:r>
          </a:p>
        </p:txBody>
      </p:sp>
      <p:sp>
        <p:nvSpPr>
          <p:cNvPr id="4" name="Slide Number Placeholder 3"/>
          <p:cNvSpPr>
            <a:spLocks noGrp="1"/>
          </p:cNvSpPr>
          <p:nvPr>
            <p:ph type="sldNum" sz="quarter" idx="10"/>
          </p:nvPr>
        </p:nvSpPr>
        <p:spPr/>
        <p:txBody>
          <a:bodyPr/>
          <a:lstStyle/>
          <a:p>
            <a:fld id="{CB7AEB2E-5CC0-4160-BF18-AB10A56A5B5B}" type="slidenum">
              <a:rPr lang="en-AU" smtClean="0"/>
              <a:pPr/>
              <a:t>8</a:t>
            </a:fld>
            <a:endParaRPr lang="en-AU"/>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AU" dirty="0" smtClean="0"/>
              <a:t>While you can think of an inner</a:t>
            </a:r>
            <a:r>
              <a:rPr lang="en-AU" baseline="0" dirty="0" smtClean="0"/>
              <a:t> join as a cross join with a condition, this is not normally how the server would process such a thing, since cross joins are time consuming and inefficient.</a:t>
            </a:r>
          </a:p>
          <a:p>
            <a:endParaRPr lang="en-AU" dirty="0" smtClean="0"/>
          </a:p>
          <a:p>
            <a:r>
              <a:rPr lang="en-AU" dirty="0" smtClean="0"/>
              <a:t>Note that </a:t>
            </a:r>
            <a:r>
              <a:rPr lang="en-AU" dirty="0" err="1" smtClean="0"/>
              <a:t>equi</a:t>
            </a:r>
            <a:r>
              <a:rPr lang="en-AU" dirty="0" smtClean="0"/>
              <a:t>-joins</a:t>
            </a:r>
            <a:r>
              <a:rPr lang="en-AU" baseline="0" dirty="0" smtClean="0"/>
              <a:t> do not have a specific syntax associated with them – they are just the name given to the most common form of inner joins.</a:t>
            </a:r>
            <a:endParaRPr lang="en-AU" dirty="0"/>
          </a:p>
        </p:txBody>
      </p:sp>
      <p:sp>
        <p:nvSpPr>
          <p:cNvPr id="4" name="Slide Number Placeholder 3"/>
          <p:cNvSpPr>
            <a:spLocks noGrp="1"/>
          </p:cNvSpPr>
          <p:nvPr>
            <p:ph type="sldNum" sz="quarter" idx="10"/>
          </p:nvPr>
        </p:nvSpPr>
        <p:spPr/>
        <p:txBody>
          <a:bodyPr/>
          <a:lstStyle/>
          <a:p>
            <a:fld id="{CB7AEB2E-5CC0-4160-BF18-AB10A56A5B5B}" type="slidenum">
              <a:rPr lang="en-AU" smtClean="0"/>
              <a:pPr/>
              <a:t>9</a:t>
            </a:fld>
            <a:endParaRPr lang="en-AU"/>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lgn="ctr">
              <a:defRPr sz="4000" b="1">
                <a:solidFill>
                  <a:schemeClr val="accent6"/>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69075" y="0"/>
            <a:ext cx="2128838" cy="61658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79388" y="0"/>
            <a:ext cx="6237287" cy="61658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ctr">
              <a:defRPr sz="4000" b="1" cap="none" baseline="0">
                <a:solidFill>
                  <a:schemeClr val="accent6"/>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lgn="ctr">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68313" y="1196975"/>
            <a:ext cx="4038600" cy="4968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59313" y="1196975"/>
            <a:ext cx="4038600" cy="4968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6" descr="swirl.png"/>
          <p:cNvPicPr>
            <a:picLocks noChangeAspect="1"/>
          </p:cNvPicPr>
          <p:nvPr/>
        </p:nvPicPr>
        <p:blipFill>
          <a:blip r:embed="rId13" cstate="print"/>
          <a:srcRect/>
          <a:stretch>
            <a:fillRect/>
          </a:stretch>
        </p:blipFill>
        <p:spPr bwMode="auto">
          <a:xfrm>
            <a:off x="0" y="776288"/>
            <a:ext cx="5638800" cy="6081712"/>
          </a:xfrm>
          <a:prstGeom prst="rect">
            <a:avLst/>
          </a:prstGeom>
          <a:noFill/>
          <a:ln w="9525">
            <a:noFill/>
            <a:miter lim="800000"/>
            <a:headEnd/>
            <a:tailEnd/>
          </a:ln>
        </p:spPr>
      </p:pic>
      <p:sp>
        <p:nvSpPr>
          <p:cNvPr id="1027" name="Rectangle 3"/>
          <p:cNvSpPr>
            <a:spLocks noGrp="1" noChangeArrowheads="1"/>
          </p:cNvSpPr>
          <p:nvPr>
            <p:ph type="body" idx="1"/>
          </p:nvPr>
        </p:nvSpPr>
        <p:spPr bwMode="auto">
          <a:xfrm>
            <a:off x="285750" y="1000125"/>
            <a:ext cx="8572500" cy="56435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smtClean="0"/>
          </a:p>
        </p:txBody>
      </p:sp>
      <p:sp>
        <p:nvSpPr>
          <p:cNvPr id="1034" name="Rectangle 10"/>
          <p:cNvSpPr>
            <a:spLocks noChangeArrowheads="1"/>
          </p:cNvSpPr>
          <p:nvPr/>
        </p:nvSpPr>
        <p:spPr bwMode="auto">
          <a:xfrm>
            <a:off x="0" y="0"/>
            <a:ext cx="8123238" cy="715963"/>
          </a:xfrm>
          <a:prstGeom prst="rect">
            <a:avLst/>
          </a:prstGeom>
          <a:solidFill>
            <a:srgbClr val="004B85"/>
          </a:solidFill>
          <a:ln w="9525">
            <a:noFill/>
            <a:miter lim="800000"/>
            <a:headEnd/>
            <a:tailEnd/>
          </a:ln>
          <a:effectLst/>
        </p:spPr>
        <p:txBody>
          <a:bodyPr wrap="none" anchor="ctr"/>
          <a:lstStyle/>
          <a:p>
            <a:endParaRPr lang="en-US"/>
          </a:p>
        </p:txBody>
      </p:sp>
      <p:sp>
        <p:nvSpPr>
          <p:cNvPr id="1029" name="Rectangle 2"/>
          <p:cNvSpPr>
            <a:spLocks noGrp="1" noChangeArrowheads="1"/>
          </p:cNvSpPr>
          <p:nvPr>
            <p:ph type="title"/>
          </p:nvPr>
        </p:nvSpPr>
        <p:spPr bwMode="auto">
          <a:xfrm>
            <a:off x="381000" y="0"/>
            <a:ext cx="7696200" cy="7921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AU" smtClean="0"/>
              <a:t>Heading Goes Here</a:t>
            </a:r>
          </a:p>
        </p:txBody>
      </p:sp>
      <p:pic>
        <p:nvPicPr>
          <p:cNvPr id="1030" name="Picture 15" descr="ECU_AUS_logo_C"/>
          <p:cNvPicPr>
            <a:picLocks noChangeAspect="1" noChangeArrowheads="1"/>
          </p:cNvPicPr>
          <p:nvPr/>
        </p:nvPicPr>
        <p:blipFill>
          <a:blip r:embed="rId14" cstate="print"/>
          <a:srcRect/>
          <a:stretch>
            <a:fillRect/>
          </a:stretch>
        </p:blipFill>
        <p:spPr bwMode="auto">
          <a:xfrm>
            <a:off x="8129588" y="0"/>
            <a:ext cx="1014412" cy="750888"/>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818" r:id="rId1"/>
    <p:sldLayoutId id="2147483819" r:id="rId2"/>
    <p:sldLayoutId id="2147483820" r:id="rId3"/>
    <p:sldLayoutId id="2147483821" r:id="rId4"/>
    <p:sldLayoutId id="2147483822" r:id="rId5"/>
    <p:sldLayoutId id="2147483823" r:id="rId6"/>
    <p:sldLayoutId id="2147483824" r:id="rId7"/>
    <p:sldLayoutId id="2147483825" r:id="rId8"/>
    <p:sldLayoutId id="2147483826" r:id="rId9"/>
    <p:sldLayoutId id="2147483827" r:id="rId10"/>
    <p:sldLayoutId id="2147483828" r:id="rId11"/>
  </p:sldLayoutIdLst>
  <p:hf hdr="0"/>
  <p:txStyles>
    <p:titleStyle>
      <a:lvl1pPr algn="l" rtl="0" eaLnBrk="0" fontAlgn="base" hangingPunct="0">
        <a:spcBef>
          <a:spcPct val="0"/>
        </a:spcBef>
        <a:spcAft>
          <a:spcPct val="0"/>
        </a:spcAft>
        <a:defRPr sz="3000">
          <a:solidFill>
            <a:schemeClr val="bg1"/>
          </a:solidFill>
          <a:latin typeface="Arial Narrow"/>
          <a:ea typeface="ＭＳ Ｐゴシック" pitchFamily="-65" charset="-128"/>
          <a:cs typeface="+mj-cs"/>
        </a:defRPr>
      </a:lvl1pPr>
      <a:lvl2pPr algn="l" rtl="0" eaLnBrk="0" fontAlgn="base" hangingPunct="0">
        <a:spcBef>
          <a:spcPct val="0"/>
        </a:spcBef>
        <a:spcAft>
          <a:spcPct val="0"/>
        </a:spcAft>
        <a:defRPr sz="3000">
          <a:solidFill>
            <a:schemeClr val="bg1"/>
          </a:solidFill>
          <a:latin typeface="Arial Narrow" pitchFamily="-65" charset="0"/>
          <a:ea typeface="ＭＳ Ｐゴシック" pitchFamily="-65" charset="-128"/>
        </a:defRPr>
      </a:lvl2pPr>
      <a:lvl3pPr algn="l" rtl="0" eaLnBrk="0" fontAlgn="base" hangingPunct="0">
        <a:spcBef>
          <a:spcPct val="0"/>
        </a:spcBef>
        <a:spcAft>
          <a:spcPct val="0"/>
        </a:spcAft>
        <a:defRPr sz="3000">
          <a:solidFill>
            <a:schemeClr val="bg1"/>
          </a:solidFill>
          <a:latin typeface="Arial Narrow" pitchFamily="-65" charset="0"/>
          <a:ea typeface="ＭＳ Ｐゴシック" pitchFamily="-65" charset="-128"/>
        </a:defRPr>
      </a:lvl3pPr>
      <a:lvl4pPr algn="l" rtl="0" eaLnBrk="0" fontAlgn="base" hangingPunct="0">
        <a:spcBef>
          <a:spcPct val="0"/>
        </a:spcBef>
        <a:spcAft>
          <a:spcPct val="0"/>
        </a:spcAft>
        <a:defRPr sz="3000">
          <a:solidFill>
            <a:schemeClr val="bg1"/>
          </a:solidFill>
          <a:latin typeface="Arial Narrow" pitchFamily="-65" charset="0"/>
          <a:ea typeface="ＭＳ Ｐゴシック" pitchFamily="-65" charset="-128"/>
        </a:defRPr>
      </a:lvl4pPr>
      <a:lvl5pPr algn="l" rtl="0" eaLnBrk="0" fontAlgn="base" hangingPunct="0">
        <a:spcBef>
          <a:spcPct val="0"/>
        </a:spcBef>
        <a:spcAft>
          <a:spcPct val="0"/>
        </a:spcAft>
        <a:defRPr sz="3000">
          <a:solidFill>
            <a:schemeClr val="bg1"/>
          </a:solidFill>
          <a:latin typeface="Arial Narrow" pitchFamily="-65" charset="0"/>
          <a:ea typeface="ＭＳ Ｐゴシック" pitchFamily="-65" charset="-128"/>
        </a:defRPr>
      </a:lvl5pPr>
      <a:lvl6pPr marL="457200" algn="l" rtl="0" eaLnBrk="1" fontAlgn="base" hangingPunct="1">
        <a:spcBef>
          <a:spcPct val="0"/>
        </a:spcBef>
        <a:spcAft>
          <a:spcPct val="0"/>
        </a:spcAft>
        <a:defRPr sz="3200">
          <a:solidFill>
            <a:schemeClr val="bg1"/>
          </a:solidFill>
          <a:latin typeface="Arial" pitchFamily="-65" charset="0"/>
        </a:defRPr>
      </a:lvl6pPr>
      <a:lvl7pPr marL="914400" algn="l" rtl="0" eaLnBrk="1" fontAlgn="base" hangingPunct="1">
        <a:spcBef>
          <a:spcPct val="0"/>
        </a:spcBef>
        <a:spcAft>
          <a:spcPct val="0"/>
        </a:spcAft>
        <a:defRPr sz="3200">
          <a:solidFill>
            <a:schemeClr val="bg1"/>
          </a:solidFill>
          <a:latin typeface="Arial" pitchFamily="-65" charset="0"/>
        </a:defRPr>
      </a:lvl7pPr>
      <a:lvl8pPr marL="1371600" algn="l" rtl="0" eaLnBrk="1" fontAlgn="base" hangingPunct="1">
        <a:spcBef>
          <a:spcPct val="0"/>
        </a:spcBef>
        <a:spcAft>
          <a:spcPct val="0"/>
        </a:spcAft>
        <a:defRPr sz="3200">
          <a:solidFill>
            <a:schemeClr val="bg1"/>
          </a:solidFill>
          <a:latin typeface="Arial" pitchFamily="-65" charset="0"/>
        </a:defRPr>
      </a:lvl8pPr>
      <a:lvl9pPr marL="1828800" algn="l" rtl="0" eaLnBrk="1" fontAlgn="base" hangingPunct="1">
        <a:spcBef>
          <a:spcPct val="0"/>
        </a:spcBef>
        <a:spcAft>
          <a:spcPct val="0"/>
        </a:spcAft>
        <a:defRPr sz="3200">
          <a:solidFill>
            <a:schemeClr val="bg1"/>
          </a:solidFill>
          <a:latin typeface="Arial" pitchFamily="-65" charset="0"/>
        </a:defRPr>
      </a:lvl9pPr>
    </p:titleStyle>
    <p:bodyStyle>
      <a:lvl1pPr marL="342900" indent="-342900" algn="l" rtl="0" eaLnBrk="0" fontAlgn="base" hangingPunct="0">
        <a:spcBef>
          <a:spcPct val="20000"/>
        </a:spcBef>
        <a:spcAft>
          <a:spcPct val="0"/>
        </a:spcAft>
        <a:buClr>
          <a:srgbClr val="2D2D8A"/>
        </a:buClr>
        <a:buChar char="•"/>
        <a:defRPr sz="2400">
          <a:solidFill>
            <a:schemeClr val="tx1"/>
          </a:solidFill>
          <a:latin typeface="+mn-lt"/>
          <a:ea typeface="ＭＳ Ｐゴシック" pitchFamily="-65" charset="-128"/>
          <a:cs typeface="+mn-cs"/>
        </a:defRPr>
      </a:lvl1pPr>
      <a:lvl2pPr marL="742950" indent="-285750" algn="l" rtl="0" eaLnBrk="0" fontAlgn="base" hangingPunct="0">
        <a:spcBef>
          <a:spcPct val="20000"/>
        </a:spcBef>
        <a:spcAft>
          <a:spcPct val="0"/>
        </a:spcAft>
        <a:buClr>
          <a:schemeClr val="bg2"/>
        </a:buClr>
        <a:buChar char="–"/>
        <a:defRPr sz="2200">
          <a:solidFill>
            <a:schemeClr val="tx1"/>
          </a:solidFill>
          <a:latin typeface="+mn-lt"/>
          <a:ea typeface="ＭＳ Ｐゴシック" pitchFamily="-65" charset="-128"/>
        </a:defRPr>
      </a:lvl2pPr>
      <a:lvl3pPr marL="1143000" indent="-228600" algn="l" rtl="0" eaLnBrk="0" fontAlgn="base" hangingPunct="0">
        <a:spcBef>
          <a:spcPct val="20000"/>
        </a:spcBef>
        <a:spcAft>
          <a:spcPct val="0"/>
        </a:spcAft>
        <a:buClr>
          <a:srgbClr val="2D2D8A"/>
        </a:buClr>
        <a:buChar char="•"/>
        <a:defRPr sz="2000">
          <a:solidFill>
            <a:schemeClr val="tx1"/>
          </a:solidFill>
          <a:latin typeface="+mn-lt"/>
          <a:ea typeface="ＭＳ Ｐゴシック" pitchFamily="-65" charset="-128"/>
        </a:defRPr>
      </a:lvl3pPr>
      <a:lvl4pPr marL="1600200" indent="-228600" algn="l" rtl="0" eaLnBrk="0" fontAlgn="base" hangingPunct="0">
        <a:spcBef>
          <a:spcPct val="20000"/>
        </a:spcBef>
        <a:spcAft>
          <a:spcPct val="0"/>
        </a:spcAft>
        <a:buClr>
          <a:schemeClr val="bg2"/>
        </a:buClr>
        <a:buChar char="–"/>
        <a:defRPr sz="1900">
          <a:solidFill>
            <a:schemeClr val="tx1"/>
          </a:solidFill>
          <a:latin typeface="+mn-lt"/>
          <a:ea typeface="ＭＳ Ｐゴシック" pitchFamily="-65" charset="-128"/>
        </a:defRPr>
      </a:lvl4pPr>
      <a:lvl5pPr marL="2057400" indent="-228600" algn="l" rtl="0" eaLnBrk="0" fontAlgn="base" hangingPunct="0">
        <a:spcBef>
          <a:spcPct val="20000"/>
        </a:spcBef>
        <a:spcAft>
          <a:spcPct val="0"/>
        </a:spcAft>
        <a:buClr>
          <a:srgbClr val="2D2D8A"/>
        </a:buClr>
        <a:buChar char="»"/>
        <a:defRPr>
          <a:solidFill>
            <a:schemeClr val="tx1"/>
          </a:solidFill>
          <a:latin typeface="+mn-lt"/>
          <a:ea typeface="ＭＳ Ｐゴシック" pitchFamily="-65" charset="-128"/>
        </a:defRPr>
      </a:lvl5pPr>
      <a:lvl6pPr marL="2514600" indent="-228600" algn="l" rtl="0" eaLnBrk="1" fontAlgn="base" hangingPunct="1">
        <a:spcBef>
          <a:spcPct val="20000"/>
        </a:spcBef>
        <a:spcAft>
          <a:spcPct val="0"/>
        </a:spcAft>
        <a:buChar char="»"/>
        <a:defRPr sz="2000">
          <a:solidFill>
            <a:schemeClr val="tx1"/>
          </a:solidFill>
          <a:latin typeface="+mn-lt"/>
          <a:ea typeface="ＭＳ Ｐゴシック" pitchFamily="-65" charset="-128"/>
        </a:defRPr>
      </a:lvl6pPr>
      <a:lvl7pPr marL="2971800" indent="-228600" algn="l" rtl="0" eaLnBrk="1" fontAlgn="base" hangingPunct="1">
        <a:spcBef>
          <a:spcPct val="20000"/>
        </a:spcBef>
        <a:spcAft>
          <a:spcPct val="0"/>
        </a:spcAft>
        <a:buChar char="»"/>
        <a:defRPr sz="2000">
          <a:solidFill>
            <a:schemeClr val="tx1"/>
          </a:solidFill>
          <a:latin typeface="+mn-lt"/>
          <a:ea typeface="ＭＳ Ｐゴシック" pitchFamily="-65" charset="-128"/>
        </a:defRPr>
      </a:lvl7pPr>
      <a:lvl8pPr marL="3429000" indent="-228600" algn="l" rtl="0" eaLnBrk="1" fontAlgn="base" hangingPunct="1">
        <a:spcBef>
          <a:spcPct val="20000"/>
        </a:spcBef>
        <a:spcAft>
          <a:spcPct val="0"/>
        </a:spcAft>
        <a:buChar char="»"/>
        <a:defRPr sz="2000">
          <a:solidFill>
            <a:schemeClr val="tx1"/>
          </a:solidFill>
          <a:latin typeface="+mn-lt"/>
          <a:ea typeface="ＭＳ Ｐゴシック" pitchFamily="-65" charset="-128"/>
        </a:defRPr>
      </a:lvl8pPr>
      <a:lvl9pPr marL="3886200" indent="-228600" algn="l" rtl="0" eaLnBrk="1" fontAlgn="base" hangingPunct="1">
        <a:spcBef>
          <a:spcPct val="20000"/>
        </a:spcBef>
        <a:spcAft>
          <a:spcPct val="0"/>
        </a:spcAft>
        <a:buChar char="»"/>
        <a:defRPr sz="2000">
          <a:solidFill>
            <a:schemeClr val="tx1"/>
          </a:solidFill>
          <a:latin typeface="+mn-lt"/>
          <a:ea typeface="ＭＳ Ｐゴシック" pitchFamily="-65"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ctrTitle"/>
          </p:nvPr>
        </p:nvSpPr>
        <p:spPr/>
        <p:txBody>
          <a:bodyPr/>
          <a:lstStyle/>
          <a:p>
            <a:pPr eaLnBrk="1" hangingPunct="1">
              <a:defRPr/>
            </a:pPr>
            <a:r>
              <a:rPr lang="en-AU" smtClean="0"/>
              <a:t>CSG1207/CSI5135 </a:t>
            </a:r>
            <a:r>
              <a:rPr lang="en-AU" dirty="0" smtClean="0"/>
              <a:t/>
            </a:r>
            <a:br>
              <a:rPr lang="en-AU" dirty="0" smtClean="0"/>
            </a:br>
            <a:r>
              <a:rPr lang="en-AU" dirty="0" smtClean="0"/>
              <a:t>Systems and Database Design</a:t>
            </a:r>
          </a:p>
        </p:txBody>
      </p:sp>
      <p:sp>
        <p:nvSpPr>
          <p:cNvPr id="2051" name="Rectangle 3"/>
          <p:cNvSpPr>
            <a:spLocks noGrp="1" noChangeArrowheads="1"/>
          </p:cNvSpPr>
          <p:nvPr>
            <p:ph type="subTitle" idx="1"/>
          </p:nvPr>
        </p:nvSpPr>
        <p:spPr>
          <a:xfrm>
            <a:off x="457200" y="3886200"/>
            <a:ext cx="8229600" cy="1752600"/>
          </a:xfrm>
        </p:spPr>
        <p:txBody>
          <a:bodyPr/>
          <a:lstStyle/>
          <a:p>
            <a:pPr eaLnBrk="1" hangingPunct="1"/>
            <a:r>
              <a:rPr lang="en-AU" dirty="0" smtClean="0">
                <a:ea typeface="ＭＳ Ｐゴシック" pitchFamily="34" charset="-128"/>
              </a:rPr>
              <a:t>Lecture 09</a:t>
            </a:r>
          </a:p>
          <a:p>
            <a:pPr eaLnBrk="1" hangingPunct="1"/>
            <a:endParaRPr lang="en-AU" sz="1400" dirty="0" smtClean="0">
              <a:ea typeface="ＭＳ Ｐゴシック" pitchFamily="34" charset="-128"/>
            </a:endParaRPr>
          </a:p>
          <a:p>
            <a:pPr eaLnBrk="1" hangingPunct="1"/>
            <a:r>
              <a:rPr lang="en-AU" sz="3600" dirty="0" smtClean="0"/>
              <a:t>Joins and Aggregate Functions</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Inner Join / </a:t>
            </a:r>
            <a:r>
              <a:rPr lang="en-AU" dirty="0" err="1" smtClean="0"/>
              <a:t>Equi</a:t>
            </a:r>
            <a:r>
              <a:rPr lang="en-AU" dirty="0" smtClean="0"/>
              <a:t>-Join Example</a:t>
            </a:r>
            <a:endParaRPr lang="en-AU" dirty="0"/>
          </a:p>
        </p:txBody>
      </p:sp>
      <p:sp>
        <p:nvSpPr>
          <p:cNvPr id="5" name="Rectangle 4"/>
          <p:cNvSpPr>
            <a:spLocks noChangeArrowheads="1"/>
          </p:cNvSpPr>
          <p:nvPr/>
        </p:nvSpPr>
        <p:spPr bwMode="auto">
          <a:xfrm>
            <a:off x="228600" y="762000"/>
            <a:ext cx="1476366" cy="462307"/>
          </a:xfrm>
          <a:prstGeom prst="rect">
            <a:avLst/>
          </a:prstGeom>
          <a:noFill/>
          <a:ln w="9525">
            <a:noFill/>
            <a:miter lim="800000"/>
            <a:headEnd/>
            <a:tailEnd/>
          </a:ln>
        </p:spPr>
        <p:txBody>
          <a:bodyPr wrap="none" lIns="92075" tIns="46038" rIns="92075" bIns="46038">
            <a:spAutoFit/>
          </a:bodyPr>
          <a:lstStyle/>
          <a:p>
            <a:pPr algn="l" eaLnBrk="0" hangingPunct="0"/>
            <a:r>
              <a:rPr lang="en-US" b="1" dirty="0" smtClean="0">
                <a:latin typeface="Courier New" pitchFamily="49" charset="0"/>
              </a:rPr>
              <a:t>country</a:t>
            </a:r>
            <a:endParaRPr lang="en-US" b="1" dirty="0">
              <a:latin typeface="Courier New" pitchFamily="49" charset="0"/>
            </a:endParaRPr>
          </a:p>
        </p:txBody>
      </p:sp>
      <p:sp>
        <p:nvSpPr>
          <p:cNvPr id="6" name="Rectangle 6"/>
          <p:cNvSpPr>
            <a:spLocks noChangeArrowheads="1"/>
          </p:cNvSpPr>
          <p:nvPr/>
        </p:nvSpPr>
        <p:spPr bwMode="auto">
          <a:xfrm>
            <a:off x="2133600" y="4267200"/>
            <a:ext cx="1530350" cy="366713"/>
          </a:xfrm>
          <a:prstGeom prst="rect">
            <a:avLst/>
          </a:prstGeom>
          <a:noFill/>
          <a:ln w="9525">
            <a:noFill/>
            <a:miter lim="800000"/>
            <a:headEnd/>
            <a:tailEnd/>
          </a:ln>
        </p:spPr>
        <p:txBody>
          <a:bodyPr wrap="none" lIns="92075" tIns="46038" rIns="92075" bIns="46038">
            <a:spAutoFit/>
          </a:bodyPr>
          <a:lstStyle/>
          <a:p>
            <a:pPr algn="l" eaLnBrk="0" hangingPunct="0"/>
            <a:r>
              <a:rPr lang="en-US" sz="1800" b="1" i="1" dirty="0">
                <a:latin typeface="Arial" charset="0"/>
              </a:rPr>
              <a:t>Query result</a:t>
            </a:r>
          </a:p>
        </p:txBody>
      </p:sp>
      <p:sp>
        <p:nvSpPr>
          <p:cNvPr id="7" name="Rectangle 8"/>
          <p:cNvSpPr>
            <a:spLocks noChangeArrowheads="1"/>
          </p:cNvSpPr>
          <p:nvPr/>
        </p:nvSpPr>
        <p:spPr bwMode="auto">
          <a:xfrm>
            <a:off x="2133600" y="4633912"/>
            <a:ext cx="4572000" cy="1766888"/>
          </a:xfrm>
          <a:prstGeom prst="rect">
            <a:avLst/>
          </a:prstGeom>
          <a:noFill/>
          <a:ln w="9525" algn="ctr">
            <a:solidFill>
              <a:schemeClr val="tx1"/>
            </a:solidFill>
            <a:miter lim="800000"/>
            <a:headEnd/>
            <a:tailEnd/>
          </a:ln>
        </p:spPr>
        <p:txBody>
          <a:bodyPr wrap="none" anchor="ctr"/>
          <a:lstStyle/>
          <a:p>
            <a:pPr marL="457200" indent="-457200" algn="l"/>
            <a:r>
              <a:rPr lang="en-US" sz="1400" b="1" noProof="1" smtClean="0">
                <a:latin typeface="Courier New" pitchFamily="49" charset="0"/>
                <a:cs typeface="Courier New" pitchFamily="49" charset="0"/>
              </a:rPr>
              <a:t>country_name                  region_name</a:t>
            </a:r>
          </a:p>
          <a:p>
            <a:pPr marL="457200" indent="-457200" algn="l"/>
            <a:r>
              <a:rPr lang="en-US" sz="1400" b="1" noProof="1" smtClean="0">
                <a:latin typeface="Courier New" pitchFamily="49" charset="0"/>
                <a:cs typeface="Courier New" pitchFamily="49" charset="0"/>
              </a:rPr>
              <a:t>----------------------------- -----------</a:t>
            </a:r>
          </a:p>
          <a:p>
            <a:pPr marL="457200" indent="-457200" algn="l"/>
            <a:r>
              <a:rPr lang="en-US" sz="1400" b="1" noProof="1" smtClean="0">
                <a:latin typeface="Courier New" pitchFamily="49" charset="0"/>
                <a:cs typeface="Courier New" pitchFamily="49" charset="0"/>
              </a:rPr>
              <a:t>Canada                        Americas</a:t>
            </a:r>
          </a:p>
          <a:p>
            <a:pPr marL="457200" indent="-457200" algn="l"/>
            <a:r>
              <a:rPr lang="en-US" sz="1400" b="1" noProof="1" smtClean="0">
                <a:latin typeface="Courier New" pitchFamily="49" charset="0"/>
                <a:cs typeface="Courier New" pitchFamily="49" charset="0"/>
              </a:rPr>
              <a:t>Germany                       Europe</a:t>
            </a:r>
          </a:p>
          <a:p>
            <a:pPr marL="457200" indent="-457200" algn="l"/>
            <a:r>
              <a:rPr lang="en-US" sz="1400" b="1" noProof="1" smtClean="0">
                <a:latin typeface="Courier New" pitchFamily="49" charset="0"/>
                <a:cs typeface="Courier New" pitchFamily="49" charset="0"/>
              </a:rPr>
              <a:t>United Kingdom                Europe</a:t>
            </a:r>
          </a:p>
          <a:p>
            <a:pPr marL="457200" indent="-457200" algn="l"/>
            <a:r>
              <a:rPr lang="en-US" sz="1400" b="1" noProof="1" smtClean="0">
                <a:latin typeface="Courier New" pitchFamily="49" charset="0"/>
                <a:cs typeface="Courier New" pitchFamily="49" charset="0"/>
              </a:rPr>
              <a:t>United States of America      Americas</a:t>
            </a:r>
          </a:p>
          <a:p>
            <a:pPr marL="457200" indent="-457200" algn="l"/>
            <a:endParaRPr lang="en-US" sz="1400" b="1" noProof="1" smtClean="0">
              <a:latin typeface="Courier New" pitchFamily="49" charset="0"/>
              <a:cs typeface="Courier New" pitchFamily="49" charset="0"/>
            </a:endParaRPr>
          </a:p>
          <a:p>
            <a:pPr marL="457200" indent="-457200" algn="l"/>
            <a:r>
              <a:rPr lang="en-US" sz="1400" b="1" noProof="1" smtClean="0">
                <a:latin typeface="Courier New" pitchFamily="49" charset="0"/>
                <a:cs typeface="Courier New" pitchFamily="49" charset="0"/>
              </a:rPr>
              <a:t>(4 row(s) affected)</a:t>
            </a:r>
          </a:p>
        </p:txBody>
      </p:sp>
      <p:sp>
        <p:nvSpPr>
          <p:cNvPr id="8" name="Rectangle 9"/>
          <p:cNvSpPr>
            <a:spLocks noChangeArrowheads="1"/>
          </p:cNvSpPr>
          <p:nvPr/>
        </p:nvSpPr>
        <p:spPr bwMode="auto">
          <a:xfrm>
            <a:off x="228600" y="1143000"/>
            <a:ext cx="4953000" cy="1371600"/>
          </a:xfrm>
          <a:prstGeom prst="rect">
            <a:avLst/>
          </a:prstGeom>
          <a:noFill/>
          <a:ln w="9525" algn="ctr">
            <a:solidFill>
              <a:schemeClr val="tx1"/>
            </a:solidFill>
            <a:miter lim="800000"/>
            <a:headEnd/>
            <a:tailEnd/>
          </a:ln>
        </p:spPr>
        <p:txBody>
          <a:bodyPr wrap="none" lIns="54000" tIns="36000" rIns="54000" bIns="10800" anchor="ctr"/>
          <a:lstStyle/>
          <a:p>
            <a:pPr marL="457200" indent="-457200" algn="l"/>
            <a:r>
              <a:rPr lang="en-US" sz="1400" b="1" noProof="1" smtClean="0">
                <a:latin typeface="Courier New" pitchFamily="49" charset="0"/>
                <a:cs typeface="Courier New" pitchFamily="49" charset="0"/>
              </a:rPr>
              <a:t>country_id country_name             region_id</a:t>
            </a:r>
          </a:p>
          <a:p>
            <a:pPr marL="457200" indent="-457200" algn="l"/>
            <a:r>
              <a:rPr lang="en-US" sz="1400" b="1" noProof="1" smtClean="0">
                <a:latin typeface="Courier New" pitchFamily="49" charset="0"/>
                <a:cs typeface="Courier New" pitchFamily="49" charset="0"/>
              </a:rPr>
              <a:t>---------- ------------------------ ---------</a:t>
            </a:r>
          </a:p>
          <a:p>
            <a:pPr marL="457200" indent="-457200" algn="l"/>
            <a:r>
              <a:rPr lang="en-US" sz="1400" b="1" noProof="1" smtClean="0">
                <a:latin typeface="Courier New" pitchFamily="49" charset="0"/>
                <a:cs typeface="Courier New" pitchFamily="49" charset="0"/>
              </a:rPr>
              <a:t>CA         Canada                   2</a:t>
            </a:r>
          </a:p>
          <a:p>
            <a:pPr marL="457200" indent="-457200" algn="l"/>
            <a:r>
              <a:rPr lang="en-US" sz="1400" b="1" noProof="1" smtClean="0">
                <a:latin typeface="Courier New" pitchFamily="49" charset="0"/>
                <a:cs typeface="Courier New" pitchFamily="49" charset="0"/>
              </a:rPr>
              <a:t>DE         Germany                  1</a:t>
            </a:r>
          </a:p>
          <a:p>
            <a:pPr marL="457200" indent="-457200" algn="l"/>
            <a:r>
              <a:rPr lang="en-US" sz="1400" b="1" noProof="1" smtClean="0">
                <a:latin typeface="Courier New" pitchFamily="49" charset="0"/>
                <a:cs typeface="Courier New" pitchFamily="49" charset="0"/>
              </a:rPr>
              <a:t>UK         United Kingdom           1</a:t>
            </a:r>
          </a:p>
          <a:p>
            <a:pPr marL="457200" indent="-457200" algn="l"/>
            <a:r>
              <a:rPr lang="en-US" sz="1400" b="1" noProof="1" smtClean="0">
                <a:latin typeface="Courier New" pitchFamily="49" charset="0"/>
                <a:cs typeface="Courier New" pitchFamily="49" charset="0"/>
              </a:rPr>
              <a:t>US         United States of America 2</a:t>
            </a:r>
            <a:endParaRPr lang="en-AU" sz="1400" b="1" noProof="1">
              <a:latin typeface="Courier New" pitchFamily="49" charset="0"/>
              <a:cs typeface="Courier New" pitchFamily="49" charset="0"/>
            </a:endParaRPr>
          </a:p>
        </p:txBody>
      </p:sp>
      <p:sp>
        <p:nvSpPr>
          <p:cNvPr id="9" name="Rectangle 8"/>
          <p:cNvSpPr>
            <a:spLocks noChangeArrowheads="1"/>
          </p:cNvSpPr>
          <p:nvPr/>
        </p:nvSpPr>
        <p:spPr bwMode="auto">
          <a:xfrm>
            <a:off x="5334000" y="762000"/>
            <a:ext cx="1292020" cy="462307"/>
          </a:xfrm>
          <a:prstGeom prst="rect">
            <a:avLst/>
          </a:prstGeom>
          <a:noFill/>
          <a:ln w="9525">
            <a:noFill/>
            <a:miter lim="800000"/>
            <a:headEnd/>
            <a:tailEnd/>
          </a:ln>
        </p:spPr>
        <p:txBody>
          <a:bodyPr wrap="none" lIns="92075" tIns="46038" rIns="92075" bIns="46038">
            <a:spAutoFit/>
          </a:bodyPr>
          <a:lstStyle/>
          <a:p>
            <a:pPr algn="l" eaLnBrk="0" hangingPunct="0"/>
            <a:r>
              <a:rPr lang="en-US" b="1" dirty="0" smtClean="0">
                <a:latin typeface="Courier New" pitchFamily="49" charset="0"/>
              </a:rPr>
              <a:t>region</a:t>
            </a:r>
            <a:endParaRPr lang="en-US" b="1" dirty="0">
              <a:latin typeface="Courier New" pitchFamily="49" charset="0"/>
            </a:endParaRPr>
          </a:p>
        </p:txBody>
      </p:sp>
      <p:sp>
        <p:nvSpPr>
          <p:cNvPr id="10" name="Rectangle 9"/>
          <p:cNvSpPr>
            <a:spLocks noChangeArrowheads="1"/>
          </p:cNvSpPr>
          <p:nvPr/>
        </p:nvSpPr>
        <p:spPr bwMode="auto">
          <a:xfrm>
            <a:off x="5334000" y="1143000"/>
            <a:ext cx="3581400" cy="1371600"/>
          </a:xfrm>
          <a:prstGeom prst="rect">
            <a:avLst/>
          </a:prstGeom>
          <a:noFill/>
          <a:ln w="9525" algn="ctr">
            <a:solidFill>
              <a:schemeClr val="tx1"/>
            </a:solidFill>
            <a:miter lim="800000"/>
            <a:headEnd/>
            <a:tailEnd/>
          </a:ln>
        </p:spPr>
        <p:txBody>
          <a:bodyPr wrap="none" lIns="54000" tIns="36000" rIns="54000" bIns="10800" anchor="ctr"/>
          <a:lstStyle/>
          <a:p>
            <a:pPr marL="457200" indent="-457200" algn="l"/>
            <a:r>
              <a:rPr lang="en-US" sz="1400" b="1" noProof="1" smtClean="0">
                <a:latin typeface="Courier New" pitchFamily="49" charset="0"/>
                <a:cs typeface="Courier New" pitchFamily="49" charset="0"/>
              </a:rPr>
              <a:t>region_id region_name</a:t>
            </a:r>
          </a:p>
          <a:p>
            <a:pPr marL="457200" indent="-457200" algn="l"/>
            <a:r>
              <a:rPr lang="en-US" sz="1400" b="1" noProof="1" smtClean="0">
                <a:latin typeface="Courier New" pitchFamily="49" charset="0"/>
                <a:cs typeface="Courier New" pitchFamily="49" charset="0"/>
              </a:rPr>
              <a:t>--------- ----------------------</a:t>
            </a:r>
          </a:p>
          <a:p>
            <a:pPr marL="457200" indent="-457200" algn="l"/>
            <a:r>
              <a:rPr lang="en-US" sz="1400" b="1" noProof="1" smtClean="0">
                <a:latin typeface="Courier New" pitchFamily="49" charset="0"/>
                <a:cs typeface="Courier New" pitchFamily="49" charset="0"/>
              </a:rPr>
              <a:t>1         Europe</a:t>
            </a:r>
          </a:p>
          <a:p>
            <a:pPr marL="457200" indent="-457200" algn="l"/>
            <a:r>
              <a:rPr lang="en-US" sz="1400" b="1" noProof="1" smtClean="0">
                <a:latin typeface="Courier New" pitchFamily="49" charset="0"/>
                <a:cs typeface="Courier New" pitchFamily="49" charset="0"/>
              </a:rPr>
              <a:t>2         Americas</a:t>
            </a:r>
          </a:p>
          <a:p>
            <a:pPr marL="457200" indent="-457200" algn="l"/>
            <a:r>
              <a:rPr lang="en-US" sz="1400" b="1" noProof="1" smtClean="0">
                <a:latin typeface="Courier New" pitchFamily="49" charset="0"/>
                <a:cs typeface="Courier New" pitchFamily="49" charset="0"/>
              </a:rPr>
              <a:t>3         Asia</a:t>
            </a:r>
          </a:p>
          <a:p>
            <a:pPr marL="457200" indent="-457200" algn="l"/>
            <a:r>
              <a:rPr lang="en-US" sz="1400" b="1" noProof="1" smtClean="0">
                <a:latin typeface="Courier New" pitchFamily="49" charset="0"/>
                <a:cs typeface="Courier New" pitchFamily="49" charset="0"/>
              </a:rPr>
              <a:t>4         Middle East and Africa</a:t>
            </a:r>
            <a:endParaRPr lang="en-AU" sz="1400" b="1" noProof="1">
              <a:latin typeface="Courier New" pitchFamily="49" charset="0"/>
              <a:cs typeface="Courier New" pitchFamily="49" charset="0"/>
            </a:endParaRPr>
          </a:p>
        </p:txBody>
      </p:sp>
      <p:sp>
        <p:nvSpPr>
          <p:cNvPr id="11" name="Rectangle 10"/>
          <p:cNvSpPr>
            <a:spLocks noChangeArrowheads="1"/>
          </p:cNvSpPr>
          <p:nvPr/>
        </p:nvSpPr>
        <p:spPr bwMode="auto">
          <a:xfrm>
            <a:off x="1295400" y="3048000"/>
            <a:ext cx="6248400" cy="914400"/>
          </a:xfrm>
          <a:prstGeom prst="rect">
            <a:avLst/>
          </a:prstGeom>
          <a:solidFill>
            <a:srgbClr val="CCFFCC"/>
          </a:solidFill>
          <a:ln w="25400">
            <a:solidFill>
              <a:srgbClr val="000000"/>
            </a:solidFill>
            <a:miter lim="800000"/>
            <a:headEnd/>
            <a:tailEnd/>
          </a:ln>
          <a:effectLst/>
        </p:spPr>
        <p:txBody>
          <a:bodyPr wrap="none" lIns="92075" tIns="46038" rIns="92075" bIns="46038" anchor="ctr"/>
          <a:lstStyle/>
          <a:p>
            <a:pPr algn="l" eaLnBrk="0" hangingPunct="0">
              <a:tabLst>
                <a:tab pos="1200150" algn="l"/>
              </a:tabLst>
              <a:defRPr/>
            </a:pPr>
            <a:r>
              <a:rPr lang="en-US" sz="1800" b="1" dirty="0" smtClean="0">
                <a:solidFill>
                  <a:srgbClr val="000000"/>
                </a:solidFill>
                <a:latin typeface="Courier New" pitchFamily="49" charset="0"/>
              </a:rPr>
              <a:t>SELECT </a:t>
            </a:r>
            <a:r>
              <a:rPr lang="en-US" sz="1800" b="1" dirty="0" err="1" smtClean="0">
                <a:solidFill>
                  <a:srgbClr val="000000"/>
                </a:solidFill>
                <a:latin typeface="Courier New" pitchFamily="49" charset="0"/>
              </a:rPr>
              <a:t>country_name</a:t>
            </a:r>
            <a:r>
              <a:rPr lang="en-US" sz="1800" b="1" dirty="0" smtClean="0">
                <a:solidFill>
                  <a:srgbClr val="000000"/>
                </a:solidFill>
                <a:latin typeface="Courier New" pitchFamily="49" charset="0"/>
              </a:rPr>
              <a:t>, </a:t>
            </a:r>
            <a:r>
              <a:rPr lang="en-US" sz="1800" b="1" dirty="0" err="1" smtClean="0">
                <a:solidFill>
                  <a:srgbClr val="000000"/>
                </a:solidFill>
                <a:latin typeface="Courier New" pitchFamily="49" charset="0"/>
              </a:rPr>
              <a:t>region_name</a:t>
            </a:r>
            <a:endParaRPr lang="en-US" sz="1800" b="1" dirty="0" smtClean="0">
              <a:solidFill>
                <a:srgbClr val="000000"/>
              </a:solidFill>
              <a:latin typeface="Courier New" pitchFamily="49" charset="0"/>
            </a:endParaRPr>
          </a:p>
          <a:p>
            <a:pPr algn="l" eaLnBrk="0" hangingPunct="0">
              <a:tabLst>
                <a:tab pos="1200150" algn="l"/>
              </a:tabLst>
              <a:defRPr/>
            </a:pPr>
            <a:r>
              <a:rPr lang="en-US" sz="1800" b="1" dirty="0" smtClean="0">
                <a:solidFill>
                  <a:srgbClr val="000000"/>
                </a:solidFill>
                <a:latin typeface="Courier New" pitchFamily="49" charset="0"/>
              </a:rPr>
              <a:t>FROM country INNER JOIN region</a:t>
            </a:r>
          </a:p>
          <a:p>
            <a:pPr algn="l" eaLnBrk="0" hangingPunct="0">
              <a:tabLst>
                <a:tab pos="1200150" algn="l"/>
              </a:tabLst>
              <a:defRPr/>
            </a:pPr>
            <a:r>
              <a:rPr lang="en-US" sz="1800" b="1" dirty="0" smtClean="0">
                <a:solidFill>
                  <a:srgbClr val="000000"/>
                </a:solidFill>
                <a:latin typeface="Courier New" pitchFamily="49" charset="0"/>
              </a:rPr>
              <a:t>  ON </a:t>
            </a:r>
            <a:r>
              <a:rPr lang="en-US" sz="1800" b="1" dirty="0" err="1" smtClean="0">
                <a:solidFill>
                  <a:srgbClr val="000000"/>
                </a:solidFill>
                <a:latin typeface="Courier New" pitchFamily="49" charset="0"/>
              </a:rPr>
              <a:t>country.region_id</a:t>
            </a:r>
            <a:r>
              <a:rPr lang="en-US" sz="1800" b="1" dirty="0" smtClean="0">
                <a:solidFill>
                  <a:srgbClr val="000000"/>
                </a:solidFill>
                <a:latin typeface="Courier New" pitchFamily="49" charset="0"/>
              </a:rPr>
              <a:t> = </a:t>
            </a:r>
            <a:r>
              <a:rPr lang="en-US" sz="1800" b="1" dirty="0" err="1" smtClean="0">
                <a:solidFill>
                  <a:srgbClr val="000000"/>
                </a:solidFill>
                <a:latin typeface="Courier New" pitchFamily="49" charset="0"/>
              </a:rPr>
              <a:t>region.region_id</a:t>
            </a:r>
            <a:r>
              <a:rPr lang="en-US" sz="1800" b="1" dirty="0" smtClean="0">
                <a:solidFill>
                  <a:srgbClr val="000000"/>
                </a:solidFill>
                <a:latin typeface="Courier New" pitchFamily="49" charset="0"/>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p:bldP spid="11"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Inner Join / </a:t>
            </a:r>
            <a:r>
              <a:rPr lang="en-AU" dirty="0" err="1" smtClean="0"/>
              <a:t>Equi</a:t>
            </a:r>
            <a:r>
              <a:rPr lang="en-AU" dirty="0" smtClean="0"/>
              <a:t>-Join Example 2</a:t>
            </a:r>
            <a:endParaRPr lang="en-AU" dirty="0"/>
          </a:p>
        </p:txBody>
      </p:sp>
      <p:sp>
        <p:nvSpPr>
          <p:cNvPr id="4" name="Rectangle 3"/>
          <p:cNvSpPr>
            <a:spLocks noChangeArrowheads="1"/>
          </p:cNvSpPr>
          <p:nvPr/>
        </p:nvSpPr>
        <p:spPr bwMode="auto">
          <a:xfrm>
            <a:off x="457200" y="762000"/>
            <a:ext cx="1660711" cy="462307"/>
          </a:xfrm>
          <a:prstGeom prst="rect">
            <a:avLst/>
          </a:prstGeom>
          <a:noFill/>
          <a:ln w="9525">
            <a:noFill/>
            <a:miter lim="800000"/>
            <a:headEnd/>
            <a:tailEnd/>
          </a:ln>
        </p:spPr>
        <p:txBody>
          <a:bodyPr wrap="none" lIns="92075" tIns="46038" rIns="92075" bIns="46038">
            <a:spAutoFit/>
          </a:bodyPr>
          <a:lstStyle/>
          <a:p>
            <a:pPr algn="l" eaLnBrk="0" hangingPunct="0"/>
            <a:r>
              <a:rPr lang="en-US" b="1" dirty="0" smtClean="0">
                <a:latin typeface="Courier New" pitchFamily="49" charset="0"/>
              </a:rPr>
              <a:t>employee</a:t>
            </a:r>
            <a:endParaRPr lang="en-US" b="1" dirty="0">
              <a:latin typeface="Courier New" pitchFamily="49" charset="0"/>
            </a:endParaRPr>
          </a:p>
        </p:txBody>
      </p:sp>
      <p:sp>
        <p:nvSpPr>
          <p:cNvPr id="5" name="Rectangle 6"/>
          <p:cNvSpPr>
            <a:spLocks noChangeArrowheads="1"/>
          </p:cNvSpPr>
          <p:nvPr/>
        </p:nvSpPr>
        <p:spPr bwMode="auto">
          <a:xfrm>
            <a:off x="3048000" y="4433887"/>
            <a:ext cx="1530350" cy="366713"/>
          </a:xfrm>
          <a:prstGeom prst="rect">
            <a:avLst/>
          </a:prstGeom>
          <a:noFill/>
          <a:ln w="9525">
            <a:noFill/>
            <a:miter lim="800000"/>
            <a:headEnd/>
            <a:tailEnd/>
          </a:ln>
        </p:spPr>
        <p:txBody>
          <a:bodyPr wrap="none" lIns="92075" tIns="46038" rIns="92075" bIns="46038">
            <a:spAutoFit/>
          </a:bodyPr>
          <a:lstStyle/>
          <a:p>
            <a:pPr algn="l" eaLnBrk="0" hangingPunct="0"/>
            <a:r>
              <a:rPr lang="en-US" sz="1800" b="1" i="1" dirty="0">
                <a:latin typeface="Arial" charset="0"/>
              </a:rPr>
              <a:t>Query result</a:t>
            </a:r>
          </a:p>
        </p:txBody>
      </p:sp>
      <p:sp>
        <p:nvSpPr>
          <p:cNvPr id="6" name="Rectangle 8"/>
          <p:cNvSpPr>
            <a:spLocks noChangeArrowheads="1"/>
          </p:cNvSpPr>
          <p:nvPr/>
        </p:nvSpPr>
        <p:spPr bwMode="auto">
          <a:xfrm>
            <a:off x="3048000" y="4800600"/>
            <a:ext cx="3200400" cy="1676400"/>
          </a:xfrm>
          <a:prstGeom prst="rect">
            <a:avLst/>
          </a:prstGeom>
          <a:noFill/>
          <a:ln w="9525" algn="ctr">
            <a:solidFill>
              <a:schemeClr val="tx1"/>
            </a:solidFill>
            <a:miter lim="800000"/>
            <a:headEnd/>
            <a:tailEnd/>
          </a:ln>
        </p:spPr>
        <p:txBody>
          <a:bodyPr wrap="none" anchor="ctr"/>
          <a:lstStyle/>
          <a:p>
            <a:pPr marL="457200" indent="-457200" algn="l"/>
            <a:r>
              <a:rPr lang="en-AU" sz="1400" b="1" noProof="1" smtClean="0">
                <a:latin typeface="Courier New" pitchFamily="49" charset="0"/>
                <a:cs typeface="Courier New" pitchFamily="49" charset="0"/>
              </a:rPr>
              <a:t>last_name    department_name</a:t>
            </a:r>
          </a:p>
          <a:p>
            <a:pPr marL="457200" indent="-457200" algn="l"/>
            <a:r>
              <a:rPr lang="en-AU" sz="1400" b="1" noProof="1" smtClean="0">
                <a:latin typeface="Courier New" pitchFamily="49" charset="0"/>
                <a:cs typeface="Courier New" pitchFamily="49" charset="0"/>
              </a:rPr>
              <a:t>------------</a:t>
            </a:r>
            <a:r>
              <a:rPr lang="en-AU" sz="1400" b="1" dirty="0" smtClean="0">
                <a:latin typeface="Courier New" pitchFamily="49" charset="0"/>
                <a:cs typeface="Courier New" pitchFamily="49" charset="0"/>
              </a:rPr>
              <a:t> </a:t>
            </a:r>
            <a:r>
              <a:rPr lang="en-AU" sz="1400" b="1" noProof="1" smtClean="0">
                <a:latin typeface="Courier New" pitchFamily="49" charset="0"/>
                <a:cs typeface="Courier New" pitchFamily="49" charset="0"/>
              </a:rPr>
              <a:t>---------------</a:t>
            </a:r>
          </a:p>
          <a:p>
            <a:pPr marL="457200" indent="-457200" algn="l"/>
            <a:r>
              <a:rPr lang="en-AU" sz="1400" b="1" noProof="1" smtClean="0">
                <a:latin typeface="Courier New" pitchFamily="49" charset="0"/>
                <a:cs typeface="Courier New" pitchFamily="49" charset="0"/>
              </a:rPr>
              <a:t>King         Executive</a:t>
            </a:r>
          </a:p>
          <a:p>
            <a:pPr marL="457200" indent="-457200" algn="l"/>
            <a:r>
              <a:rPr lang="en-AU" sz="1400" b="1" noProof="1" smtClean="0">
                <a:latin typeface="Courier New" pitchFamily="49" charset="0"/>
                <a:cs typeface="Courier New" pitchFamily="49" charset="0"/>
              </a:rPr>
              <a:t>Kochhar      Executive</a:t>
            </a:r>
            <a:endParaRPr lang="en-AU" sz="1400" b="1" dirty="0" smtClean="0">
              <a:latin typeface="Courier New" pitchFamily="49" charset="0"/>
              <a:cs typeface="Courier New" pitchFamily="49" charset="0"/>
            </a:endParaRPr>
          </a:p>
          <a:p>
            <a:pPr marL="457200" indent="-457200" algn="l"/>
            <a:r>
              <a:rPr lang="en-AU" sz="1400" b="1" dirty="0" smtClean="0">
                <a:latin typeface="Courier New" pitchFamily="49" charset="0"/>
                <a:cs typeface="Courier New" pitchFamily="49" charset="0"/>
              </a:rPr>
              <a:t>...</a:t>
            </a:r>
            <a:endParaRPr lang="en-AU" sz="1400" b="1" noProof="1" smtClean="0">
              <a:latin typeface="Courier New" pitchFamily="49" charset="0"/>
              <a:cs typeface="Courier New" pitchFamily="49" charset="0"/>
            </a:endParaRPr>
          </a:p>
          <a:p>
            <a:pPr marL="457200" indent="-457200" algn="l"/>
            <a:r>
              <a:rPr lang="en-AU" sz="1400" b="1" noProof="1" smtClean="0">
                <a:latin typeface="Courier New" pitchFamily="49" charset="0"/>
                <a:cs typeface="Courier New" pitchFamily="49" charset="0"/>
              </a:rPr>
              <a:t>Higgins      Accounting</a:t>
            </a:r>
          </a:p>
          <a:p>
            <a:pPr marL="457200" indent="-457200" algn="l"/>
            <a:r>
              <a:rPr lang="en-AU" sz="1400" b="1" noProof="1" smtClean="0">
                <a:latin typeface="Courier New" pitchFamily="49" charset="0"/>
                <a:cs typeface="Courier New" pitchFamily="49" charset="0"/>
              </a:rPr>
              <a:t>Gietz        Accounting</a:t>
            </a:r>
            <a:endParaRPr lang="en-US" sz="1400" b="1" dirty="0">
              <a:latin typeface="Courier New" pitchFamily="49" charset="0"/>
              <a:cs typeface="Courier New" pitchFamily="49" charset="0"/>
            </a:endParaRPr>
          </a:p>
        </p:txBody>
      </p:sp>
      <p:sp>
        <p:nvSpPr>
          <p:cNvPr id="7" name="Rectangle 9"/>
          <p:cNvSpPr>
            <a:spLocks noChangeArrowheads="1"/>
          </p:cNvSpPr>
          <p:nvPr/>
        </p:nvSpPr>
        <p:spPr bwMode="auto">
          <a:xfrm>
            <a:off x="457200" y="1143000"/>
            <a:ext cx="4038600" cy="1905000"/>
          </a:xfrm>
          <a:prstGeom prst="rect">
            <a:avLst/>
          </a:prstGeom>
          <a:noFill/>
          <a:ln w="9525" algn="ctr">
            <a:solidFill>
              <a:schemeClr val="tx1"/>
            </a:solidFill>
            <a:miter lim="800000"/>
            <a:headEnd/>
            <a:tailEnd/>
          </a:ln>
        </p:spPr>
        <p:txBody>
          <a:bodyPr wrap="none" lIns="54000" tIns="36000" rIns="54000" bIns="10800" anchor="ctr"/>
          <a:lstStyle/>
          <a:p>
            <a:pPr marL="457200" indent="-457200" algn="l"/>
            <a:r>
              <a:rPr lang="en-AU" sz="1400" b="1" noProof="1">
                <a:latin typeface="Courier New" pitchFamily="49" charset="0"/>
                <a:cs typeface="Courier New" pitchFamily="49" charset="0"/>
              </a:rPr>
              <a:t>employee_id last_name  </a:t>
            </a:r>
            <a:r>
              <a:rPr lang="en-AU" sz="1400" b="1" dirty="0">
                <a:latin typeface="Courier New" pitchFamily="49" charset="0"/>
                <a:cs typeface="Courier New" pitchFamily="49" charset="0"/>
              </a:rPr>
              <a:t>d</a:t>
            </a:r>
            <a:r>
              <a:rPr lang="en-AU" sz="1400" b="1" noProof="1">
                <a:latin typeface="Courier New" pitchFamily="49" charset="0"/>
                <a:cs typeface="Courier New" pitchFamily="49" charset="0"/>
              </a:rPr>
              <a:t>epartment_id</a:t>
            </a:r>
          </a:p>
          <a:p>
            <a:pPr marL="457200" indent="-457200" algn="l"/>
            <a:r>
              <a:rPr lang="en-AU" sz="1400" b="1" noProof="1">
                <a:latin typeface="Courier New" pitchFamily="49" charset="0"/>
                <a:cs typeface="Courier New" pitchFamily="49" charset="0"/>
              </a:rPr>
              <a:t>----------- --------- </a:t>
            </a:r>
            <a:r>
              <a:rPr lang="en-AU" sz="1400" b="1" dirty="0">
                <a:latin typeface="Courier New" pitchFamily="49" charset="0"/>
                <a:cs typeface="Courier New" pitchFamily="49" charset="0"/>
              </a:rPr>
              <a:t> </a:t>
            </a:r>
            <a:r>
              <a:rPr lang="en-AU" sz="1400" b="1" noProof="1">
                <a:latin typeface="Courier New" pitchFamily="49" charset="0"/>
                <a:cs typeface="Courier New" pitchFamily="49" charset="0"/>
              </a:rPr>
              <a:t>------------</a:t>
            </a:r>
            <a:r>
              <a:rPr lang="en-AU" sz="1400" b="1" dirty="0">
                <a:latin typeface="Courier New" pitchFamily="49" charset="0"/>
                <a:cs typeface="Courier New" pitchFamily="49" charset="0"/>
              </a:rPr>
              <a:t>-</a:t>
            </a:r>
            <a:endParaRPr lang="en-AU" sz="1400" b="1" noProof="1">
              <a:latin typeface="Courier New" pitchFamily="49" charset="0"/>
              <a:cs typeface="Courier New" pitchFamily="49" charset="0"/>
            </a:endParaRPr>
          </a:p>
          <a:p>
            <a:pPr marL="457200" indent="-457200" algn="l"/>
            <a:r>
              <a:rPr lang="en-AU" sz="1400" b="1" noProof="1" smtClean="0">
                <a:latin typeface="Courier New" pitchFamily="49" charset="0"/>
                <a:cs typeface="Courier New" pitchFamily="49" charset="0"/>
              </a:rPr>
              <a:t>1           </a:t>
            </a:r>
            <a:r>
              <a:rPr lang="en-AU" sz="1400" b="1" noProof="1">
                <a:latin typeface="Courier New" pitchFamily="49" charset="0"/>
                <a:cs typeface="Courier New" pitchFamily="49" charset="0"/>
              </a:rPr>
              <a:t>King       </a:t>
            </a:r>
            <a:r>
              <a:rPr lang="en-AU" sz="1400" b="1" noProof="1" smtClean="0">
                <a:latin typeface="Courier New" pitchFamily="49" charset="0"/>
                <a:cs typeface="Courier New" pitchFamily="49" charset="0"/>
              </a:rPr>
              <a:t>60</a:t>
            </a:r>
            <a:endParaRPr lang="en-AU" sz="1400" b="1" noProof="1">
              <a:latin typeface="Courier New" pitchFamily="49" charset="0"/>
              <a:cs typeface="Courier New" pitchFamily="49" charset="0"/>
            </a:endParaRPr>
          </a:p>
          <a:p>
            <a:pPr marL="457200" indent="-457200" algn="l"/>
            <a:r>
              <a:rPr lang="en-AU" sz="1400" b="1" noProof="1" smtClean="0">
                <a:latin typeface="Courier New" pitchFamily="49" charset="0"/>
                <a:cs typeface="Courier New" pitchFamily="49" charset="0"/>
              </a:rPr>
              <a:t>2           </a:t>
            </a:r>
            <a:r>
              <a:rPr lang="en-AU" sz="1400" b="1" noProof="1">
                <a:latin typeface="Courier New" pitchFamily="49" charset="0"/>
                <a:cs typeface="Courier New" pitchFamily="49" charset="0"/>
              </a:rPr>
              <a:t>Kochhar    </a:t>
            </a:r>
            <a:r>
              <a:rPr lang="en-AU" sz="1400" b="1" noProof="1" smtClean="0">
                <a:latin typeface="Courier New" pitchFamily="49" charset="0"/>
                <a:cs typeface="Courier New" pitchFamily="49" charset="0"/>
              </a:rPr>
              <a:t>60</a:t>
            </a:r>
            <a:endParaRPr lang="en-AU" sz="1400" b="1" noProof="1">
              <a:latin typeface="Courier New" pitchFamily="49" charset="0"/>
              <a:cs typeface="Courier New" pitchFamily="49" charset="0"/>
            </a:endParaRPr>
          </a:p>
          <a:p>
            <a:pPr marL="457200" indent="-457200" algn="l"/>
            <a:r>
              <a:rPr lang="en-AU" sz="1400" b="1" dirty="0" smtClean="0">
                <a:latin typeface="Courier New" pitchFamily="49" charset="0"/>
                <a:cs typeface="Courier New" pitchFamily="49" charset="0"/>
              </a:rPr>
              <a:t>3           </a:t>
            </a:r>
            <a:r>
              <a:rPr lang="en-AU" sz="1400" b="1" noProof="1" smtClean="0">
                <a:latin typeface="Courier New" pitchFamily="49" charset="0"/>
                <a:cs typeface="Courier New" pitchFamily="49" charset="0"/>
              </a:rPr>
              <a:t>De </a:t>
            </a:r>
            <a:r>
              <a:rPr lang="en-AU" sz="1400" b="1" noProof="1">
                <a:latin typeface="Courier New" pitchFamily="49" charset="0"/>
                <a:cs typeface="Courier New" pitchFamily="49" charset="0"/>
              </a:rPr>
              <a:t>Haan   </a:t>
            </a:r>
            <a:r>
              <a:rPr lang="en-AU" sz="1400" b="1" dirty="0">
                <a:latin typeface="Courier New" pitchFamily="49" charset="0"/>
                <a:cs typeface="Courier New" pitchFamily="49" charset="0"/>
              </a:rPr>
              <a:t> </a:t>
            </a:r>
            <a:r>
              <a:rPr lang="en-AU" sz="1400" b="1" noProof="1" smtClean="0">
                <a:latin typeface="Courier New" pitchFamily="49" charset="0"/>
                <a:cs typeface="Courier New" pitchFamily="49" charset="0"/>
              </a:rPr>
              <a:t>60</a:t>
            </a:r>
            <a:endParaRPr lang="en-AU" sz="1400" b="1" dirty="0">
              <a:latin typeface="Courier New" pitchFamily="49" charset="0"/>
              <a:cs typeface="Courier New" pitchFamily="49" charset="0"/>
            </a:endParaRPr>
          </a:p>
          <a:p>
            <a:pPr marL="457200" indent="-457200" algn="l"/>
            <a:r>
              <a:rPr lang="en-AU" sz="1400" b="1" dirty="0" smtClean="0">
                <a:latin typeface="Courier New" pitchFamily="49" charset="0"/>
                <a:cs typeface="Courier New" pitchFamily="49" charset="0"/>
              </a:rPr>
              <a:t>...</a:t>
            </a:r>
            <a:endParaRPr lang="en-AU" sz="1400" b="1" noProof="1">
              <a:latin typeface="Courier New" pitchFamily="49" charset="0"/>
              <a:cs typeface="Courier New" pitchFamily="49" charset="0"/>
            </a:endParaRPr>
          </a:p>
          <a:p>
            <a:pPr marL="457200" indent="-457200" algn="l"/>
            <a:r>
              <a:rPr lang="en-AU" sz="1400" b="1" noProof="1" smtClean="0">
                <a:latin typeface="Courier New" pitchFamily="49" charset="0"/>
                <a:cs typeface="Courier New" pitchFamily="49" charset="0"/>
              </a:rPr>
              <a:t>19          </a:t>
            </a:r>
            <a:r>
              <a:rPr lang="en-AU" sz="1400" b="1" noProof="1">
                <a:latin typeface="Courier New" pitchFamily="49" charset="0"/>
                <a:cs typeface="Courier New" pitchFamily="49" charset="0"/>
              </a:rPr>
              <a:t>Higgins    </a:t>
            </a:r>
            <a:r>
              <a:rPr lang="en-AU" sz="1400" b="1" noProof="1" smtClean="0">
                <a:latin typeface="Courier New" pitchFamily="49" charset="0"/>
                <a:cs typeface="Courier New" pitchFamily="49" charset="0"/>
              </a:rPr>
              <a:t>70</a:t>
            </a:r>
            <a:endParaRPr lang="en-AU" sz="1400" b="1" noProof="1">
              <a:latin typeface="Courier New" pitchFamily="49" charset="0"/>
              <a:cs typeface="Courier New" pitchFamily="49" charset="0"/>
            </a:endParaRPr>
          </a:p>
          <a:p>
            <a:pPr marL="457200" indent="-457200" algn="l"/>
            <a:r>
              <a:rPr lang="en-AU" sz="1400" b="1" noProof="1" smtClean="0">
                <a:latin typeface="Courier New" pitchFamily="49" charset="0"/>
                <a:cs typeface="Courier New" pitchFamily="49" charset="0"/>
              </a:rPr>
              <a:t>20          </a:t>
            </a:r>
            <a:r>
              <a:rPr lang="en-AU" sz="1400" b="1" noProof="1">
                <a:latin typeface="Courier New" pitchFamily="49" charset="0"/>
                <a:cs typeface="Courier New" pitchFamily="49" charset="0"/>
              </a:rPr>
              <a:t>Gietz      </a:t>
            </a:r>
            <a:r>
              <a:rPr lang="en-AU" sz="1400" b="1" noProof="1" smtClean="0">
                <a:latin typeface="Courier New" pitchFamily="49" charset="0"/>
                <a:cs typeface="Courier New" pitchFamily="49" charset="0"/>
              </a:rPr>
              <a:t>70</a:t>
            </a:r>
            <a:endParaRPr lang="en-AU" sz="1400" b="1" noProof="1">
              <a:latin typeface="Courier New" pitchFamily="49" charset="0"/>
              <a:cs typeface="Courier New" pitchFamily="49" charset="0"/>
            </a:endParaRPr>
          </a:p>
        </p:txBody>
      </p:sp>
      <p:sp>
        <p:nvSpPr>
          <p:cNvPr id="8" name="Rectangle 11"/>
          <p:cNvSpPr>
            <a:spLocks noChangeArrowheads="1"/>
          </p:cNvSpPr>
          <p:nvPr/>
        </p:nvSpPr>
        <p:spPr bwMode="auto">
          <a:xfrm>
            <a:off x="5181600" y="1143000"/>
            <a:ext cx="3505200" cy="1905000"/>
          </a:xfrm>
          <a:prstGeom prst="rect">
            <a:avLst/>
          </a:prstGeom>
          <a:noFill/>
          <a:ln w="9525" algn="ctr">
            <a:solidFill>
              <a:schemeClr val="tx1"/>
            </a:solidFill>
            <a:miter lim="800000"/>
            <a:headEnd/>
            <a:tailEnd/>
          </a:ln>
        </p:spPr>
        <p:txBody>
          <a:bodyPr wrap="none" lIns="54000" tIns="10800" rIns="54000" bIns="10800" anchor="ctr"/>
          <a:lstStyle/>
          <a:p>
            <a:pPr marL="457200" indent="-457200" algn="l"/>
            <a:r>
              <a:rPr lang="en-AU" sz="1400" b="1" noProof="1">
                <a:latin typeface="Courier New" pitchFamily="49" charset="0"/>
                <a:cs typeface="Courier New" pitchFamily="49" charset="0"/>
              </a:rPr>
              <a:t>department_id </a:t>
            </a:r>
            <a:r>
              <a:rPr lang="en-AU" sz="1400" b="1" dirty="0">
                <a:latin typeface="Courier New" pitchFamily="49" charset="0"/>
                <a:cs typeface="Courier New" pitchFamily="49" charset="0"/>
              </a:rPr>
              <a:t> </a:t>
            </a:r>
            <a:r>
              <a:rPr lang="en-AU" sz="1400" b="1" noProof="1" smtClean="0">
                <a:latin typeface="Courier New" pitchFamily="49" charset="0"/>
                <a:cs typeface="Courier New" pitchFamily="49" charset="0"/>
              </a:rPr>
              <a:t>department_name</a:t>
            </a:r>
            <a:endParaRPr lang="en-AU" sz="1400" b="1" noProof="1">
              <a:latin typeface="Courier New" pitchFamily="49" charset="0"/>
              <a:cs typeface="Courier New" pitchFamily="49" charset="0"/>
            </a:endParaRPr>
          </a:p>
          <a:p>
            <a:pPr marL="457200" indent="-457200" algn="l"/>
            <a:r>
              <a:rPr lang="en-AU" sz="1400" b="1" noProof="1">
                <a:latin typeface="Courier New" pitchFamily="49" charset="0"/>
                <a:cs typeface="Courier New" pitchFamily="49" charset="0"/>
              </a:rPr>
              <a:t>------------- </a:t>
            </a:r>
            <a:r>
              <a:rPr lang="en-AU" sz="1400" b="1" dirty="0">
                <a:latin typeface="Courier New" pitchFamily="49" charset="0"/>
                <a:cs typeface="Courier New" pitchFamily="49" charset="0"/>
              </a:rPr>
              <a:t> </a:t>
            </a:r>
            <a:r>
              <a:rPr lang="en-AU" sz="1400" b="1" noProof="1" smtClean="0">
                <a:latin typeface="Courier New" pitchFamily="49" charset="0"/>
                <a:cs typeface="Courier New" pitchFamily="49" charset="0"/>
              </a:rPr>
              <a:t>----------------</a:t>
            </a:r>
            <a:endParaRPr lang="en-AU" sz="1400" b="1" noProof="1">
              <a:latin typeface="Courier New" pitchFamily="49" charset="0"/>
              <a:cs typeface="Courier New" pitchFamily="49" charset="0"/>
            </a:endParaRPr>
          </a:p>
          <a:p>
            <a:pPr marL="457200" indent="-457200" algn="l"/>
            <a:r>
              <a:rPr lang="en-AU" sz="1400" b="1" noProof="1">
                <a:latin typeface="Courier New" pitchFamily="49" charset="0"/>
                <a:cs typeface="Courier New" pitchFamily="49" charset="0"/>
              </a:rPr>
              <a:t>10            </a:t>
            </a:r>
            <a:r>
              <a:rPr lang="en-AU" sz="1400" b="1" dirty="0">
                <a:latin typeface="Courier New" pitchFamily="49" charset="0"/>
                <a:cs typeface="Courier New" pitchFamily="49" charset="0"/>
              </a:rPr>
              <a:t> </a:t>
            </a:r>
            <a:r>
              <a:rPr lang="en-AU" sz="1400" b="1" noProof="1" smtClean="0">
                <a:latin typeface="Courier New" pitchFamily="49" charset="0"/>
                <a:cs typeface="Courier New" pitchFamily="49" charset="0"/>
              </a:rPr>
              <a:t>Administration</a:t>
            </a:r>
            <a:endParaRPr lang="en-AU" sz="1400" b="1" noProof="1">
              <a:latin typeface="Courier New" pitchFamily="49" charset="0"/>
              <a:cs typeface="Courier New" pitchFamily="49" charset="0"/>
            </a:endParaRPr>
          </a:p>
          <a:p>
            <a:pPr marL="457200" indent="-457200" algn="l"/>
            <a:r>
              <a:rPr lang="en-AU" sz="1400" b="1" noProof="1">
                <a:latin typeface="Courier New" pitchFamily="49" charset="0"/>
                <a:cs typeface="Courier New" pitchFamily="49" charset="0"/>
              </a:rPr>
              <a:t>20            </a:t>
            </a:r>
            <a:r>
              <a:rPr lang="en-AU" sz="1400" b="1" dirty="0">
                <a:latin typeface="Courier New" pitchFamily="49" charset="0"/>
                <a:cs typeface="Courier New" pitchFamily="49" charset="0"/>
              </a:rPr>
              <a:t> </a:t>
            </a:r>
            <a:r>
              <a:rPr lang="en-AU" sz="1400" b="1" noProof="1" smtClean="0">
                <a:latin typeface="Courier New" pitchFamily="49" charset="0"/>
                <a:cs typeface="Courier New" pitchFamily="49" charset="0"/>
              </a:rPr>
              <a:t>Marketing</a:t>
            </a:r>
            <a:endParaRPr lang="en-AU" sz="1400" b="1" noProof="1">
              <a:latin typeface="Courier New" pitchFamily="49" charset="0"/>
              <a:cs typeface="Courier New" pitchFamily="49" charset="0"/>
            </a:endParaRPr>
          </a:p>
          <a:p>
            <a:pPr marL="457200" indent="-457200" algn="l"/>
            <a:r>
              <a:rPr lang="en-AU" sz="1400" b="1" dirty="0" smtClean="0">
                <a:latin typeface="Courier New" pitchFamily="49" charset="0"/>
                <a:cs typeface="Courier New" pitchFamily="49" charset="0"/>
              </a:rPr>
              <a:t>...</a:t>
            </a:r>
            <a:endParaRPr lang="en-AU" sz="1400" b="1" noProof="1">
              <a:latin typeface="Courier New" pitchFamily="49" charset="0"/>
              <a:cs typeface="Courier New" pitchFamily="49" charset="0"/>
            </a:endParaRPr>
          </a:p>
          <a:p>
            <a:pPr marL="457200" indent="-457200" algn="l"/>
            <a:r>
              <a:rPr lang="en-AU" sz="1400" b="1" noProof="1" smtClean="0">
                <a:latin typeface="Courier New" pitchFamily="49" charset="0"/>
                <a:cs typeface="Courier New" pitchFamily="49" charset="0"/>
              </a:rPr>
              <a:t>60            </a:t>
            </a:r>
            <a:r>
              <a:rPr lang="en-AU" sz="1400" b="1" dirty="0" smtClean="0">
                <a:latin typeface="Courier New" pitchFamily="49" charset="0"/>
                <a:cs typeface="Courier New" pitchFamily="49" charset="0"/>
              </a:rPr>
              <a:t> </a:t>
            </a:r>
            <a:r>
              <a:rPr lang="en-AU" sz="1400" b="1" noProof="1" smtClean="0">
                <a:latin typeface="Courier New" pitchFamily="49" charset="0"/>
                <a:cs typeface="Courier New" pitchFamily="49" charset="0"/>
              </a:rPr>
              <a:t>Executive</a:t>
            </a:r>
            <a:endParaRPr lang="en-AU" sz="1400" b="1" noProof="1">
              <a:latin typeface="Courier New" pitchFamily="49" charset="0"/>
              <a:cs typeface="Courier New" pitchFamily="49" charset="0"/>
            </a:endParaRPr>
          </a:p>
          <a:p>
            <a:pPr marL="457200" indent="-457200" algn="l"/>
            <a:r>
              <a:rPr lang="en-AU" sz="1400" b="1" noProof="1" smtClean="0">
                <a:latin typeface="Courier New" pitchFamily="49" charset="0"/>
                <a:cs typeface="Courier New" pitchFamily="49" charset="0"/>
              </a:rPr>
              <a:t>70            </a:t>
            </a:r>
            <a:r>
              <a:rPr lang="en-AU" sz="1400" b="1" dirty="0" smtClean="0">
                <a:latin typeface="Courier New" pitchFamily="49" charset="0"/>
                <a:cs typeface="Courier New" pitchFamily="49" charset="0"/>
              </a:rPr>
              <a:t> </a:t>
            </a:r>
            <a:r>
              <a:rPr lang="en-AU" sz="1400" b="1" noProof="1" smtClean="0">
                <a:latin typeface="Courier New" pitchFamily="49" charset="0"/>
                <a:cs typeface="Courier New" pitchFamily="49" charset="0"/>
              </a:rPr>
              <a:t>Accounting</a:t>
            </a:r>
            <a:endParaRPr lang="en-AU" sz="1400" b="1" noProof="1">
              <a:latin typeface="Courier New" pitchFamily="49" charset="0"/>
              <a:cs typeface="Courier New" pitchFamily="49" charset="0"/>
            </a:endParaRPr>
          </a:p>
          <a:p>
            <a:pPr marL="457200" indent="-457200" algn="l"/>
            <a:r>
              <a:rPr lang="en-AU" sz="1400" b="1" noProof="1" smtClean="0">
                <a:latin typeface="Courier New" pitchFamily="49" charset="0"/>
                <a:cs typeface="Courier New" pitchFamily="49" charset="0"/>
              </a:rPr>
              <a:t>80            </a:t>
            </a:r>
            <a:r>
              <a:rPr lang="en-AU" sz="1400" b="1" dirty="0" smtClean="0">
                <a:latin typeface="Courier New" pitchFamily="49" charset="0"/>
                <a:cs typeface="Courier New" pitchFamily="49" charset="0"/>
              </a:rPr>
              <a:t> </a:t>
            </a:r>
            <a:r>
              <a:rPr lang="en-AU" sz="1400" b="1" noProof="1" smtClean="0">
                <a:latin typeface="Courier New" pitchFamily="49" charset="0"/>
                <a:cs typeface="Courier New" pitchFamily="49" charset="0"/>
              </a:rPr>
              <a:t>Contracting</a:t>
            </a:r>
            <a:endParaRPr lang="en-US" sz="1400" b="1" dirty="0">
              <a:latin typeface="Courier New" pitchFamily="49" charset="0"/>
              <a:cs typeface="Courier New" pitchFamily="49" charset="0"/>
            </a:endParaRPr>
          </a:p>
        </p:txBody>
      </p:sp>
      <p:sp>
        <p:nvSpPr>
          <p:cNvPr id="9" name="Rectangle 13"/>
          <p:cNvSpPr>
            <a:spLocks noChangeArrowheads="1"/>
          </p:cNvSpPr>
          <p:nvPr/>
        </p:nvSpPr>
        <p:spPr bwMode="auto">
          <a:xfrm>
            <a:off x="5181600" y="762000"/>
            <a:ext cx="2029402" cy="462307"/>
          </a:xfrm>
          <a:prstGeom prst="rect">
            <a:avLst/>
          </a:prstGeom>
          <a:noFill/>
          <a:ln w="9525">
            <a:noFill/>
            <a:miter lim="800000"/>
            <a:headEnd/>
            <a:tailEnd/>
          </a:ln>
        </p:spPr>
        <p:txBody>
          <a:bodyPr wrap="none" lIns="92075" tIns="46038" rIns="92075" bIns="46038">
            <a:spAutoFit/>
          </a:bodyPr>
          <a:lstStyle/>
          <a:p>
            <a:pPr algn="l" eaLnBrk="0" hangingPunct="0"/>
            <a:r>
              <a:rPr lang="en-US" b="1" dirty="0" smtClean="0">
                <a:latin typeface="Courier New" pitchFamily="49" charset="0"/>
              </a:rPr>
              <a:t>department</a:t>
            </a:r>
            <a:endParaRPr lang="en-US" b="1" dirty="0">
              <a:latin typeface="Courier New" pitchFamily="49" charset="0"/>
            </a:endParaRPr>
          </a:p>
        </p:txBody>
      </p:sp>
      <p:sp>
        <p:nvSpPr>
          <p:cNvPr id="18" name="Rectangle 17"/>
          <p:cNvSpPr>
            <a:spLocks noChangeArrowheads="1"/>
          </p:cNvSpPr>
          <p:nvPr/>
        </p:nvSpPr>
        <p:spPr bwMode="auto">
          <a:xfrm>
            <a:off x="609600" y="3276600"/>
            <a:ext cx="7848600" cy="914400"/>
          </a:xfrm>
          <a:prstGeom prst="rect">
            <a:avLst/>
          </a:prstGeom>
          <a:solidFill>
            <a:srgbClr val="CCFFCC"/>
          </a:solidFill>
          <a:ln w="25400">
            <a:solidFill>
              <a:srgbClr val="000000"/>
            </a:solidFill>
            <a:miter lim="800000"/>
            <a:headEnd/>
            <a:tailEnd/>
          </a:ln>
          <a:effectLst/>
        </p:spPr>
        <p:txBody>
          <a:bodyPr wrap="none" lIns="92075" tIns="46038" rIns="92075" bIns="46038" anchor="ctr"/>
          <a:lstStyle/>
          <a:p>
            <a:pPr algn="l" eaLnBrk="0" hangingPunct="0">
              <a:tabLst>
                <a:tab pos="1200150" algn="l"/>
              </a:tabLst>
              <a:defRPr/>
            </a:pPr>
            <a:r>
              <a:rPr lang="en-US" sz="1800" b="1" dirty="0" smtClean="0">
                <a:solidFill>
                  <a:srgbClr val="000000"/>
                </a:solidFill>
                <a:latin typeface="Courier New" pitchFamily="49" charset="0"/>
              </a:rPr>
              <a:t>SELECT </a:t>
            </a:r>
            <a:r>
              <a:rPr lang="en-US" sz="1800" b="1" dirty="0" err="1" smtClean="0">
                <a:solidFill>
                  <a:srgbClr val="000000"/>
                </a:solidFill>
                <a:latin typeface="Courier New" pitchFamily="49" charset="0"/>
              </a:rPr>
              <a:t>last_name</a:t>
            </a:r>
            <a:r>
              <a:rPr lang="en-US" sz="1800" b="1" dirty="0" smtClean="0">
                <a:solidFill>
                  <a:srgbClr val="000000"/>
                </a:solidFill>
                <a:latin typeface="Courier New" pitchFamily="49" charset="0"/>
              </a:rPr>
              <a:t>, </a:t>
            </a:r>
            <a:r>
              <a:rPr lang="en-US" sz="1800" b="1" dirty="0" err="1" smtClean="0">
                <a:solidFill>
                  <a:srgbClr val="000000"/>
                </a:solidFill>
                <a:latin typeface="Courier New" pitchFamily="49" charset="0"/>
              </a:rPr>
              <a:t>department_name</a:t>
            </a:r>
            <a:endParaRPr lang="en-US" sz="1800" b="1" dirty="0" smtClean="0">
              <a:solidFill>
                <a:srgbClr val="000000"/>
              </a:solidFill>
              <a:latin typeface="Courier New" pitchFamily="49" charset="0"/>
            </a:endParaRPr>
          </a:p>
          <a:p>
            <a:pPr algn="l" eaLnBrk="0" hangingPunct="0">
              <a:tabLst>
                <a:tab pos="1200150" algn="l"/>
              </a:tabLst>
              <a:defRPr/>
            </a:pPr>
            <a:r>
              <a:rPr lang="en-US" sz="1800" b="1" dirty="0" smtClean="0">
                <a:solidFill>
                  <a:srgbClr val="000000"/>
                </a:solidFill>
                <a:latin typeface="Courier New" pitchFamily="49" charset="0"/>
              </a:rPr>
              <a:t>FROM employee INNER JOIN department</a:t>
            </a:r>
          </a:p>
          <a:p>
            <a:pPr algn="l" eaLnBrk="0" hangingPunct="0">
              <a:tabLst>
                <a:tab pos="1200150" algn="l"/>
              </a:tabLst>
              <a:defRPr/>
            </a:pPr>
            <a:r>
              <a:rPr lang="en-US" sz="1800" b="1" dirty="0" smtClean="0">
                <a:solidFill>
                  <a:srgbClr val="000000"/>
                </a:solidFill>
                <a:latin typeface="Courier New" pitchFamily="49" charset="0"/>
              </a:rPr>
              <a:t>  ON </a:t>
            </a:r>
            <a:r>
              <a:rPr lang="en-US" sz="1800" b="1" dirty="0" err="1" smtClean="0">
                <a:solidFill>
                  <a:srgbClr val="000000"/>
                </a:solidFill>
                <a:latin typeface="Courier New" pitchFamily="49" charset="0"/>
              </a:rPr>
              <a:t>employee.department_id</a:t>
            </a:r>
            <a:r>
              <a:rPr lang="en-US" sz="1800" b="1" dirty="0" smtClean="0">
                <a:solidFill>
                  <a:srgbClr val="000000"/>
                </a:solidFill>
                <a:latin typeface="Courier New" pitchFamily="49" charset="0"/>
              </a:rPr>
              <a:t> = </a:t>
            </a:r>
            <a:r>
              <a:rPr lang="en-US" sz="1800" b="1" dirty="0" err="1" smtClean="0">
                <a:solidFill>
                  <a:srgbClr val="000000"/>
                </a:solidFill>
                <a:latin typeface="Courier New" pitchFamily="49" charset="0"/>
              </a:rPr>
              <a:t>department.department_id</a:t>
            </a:r>
            <a:r>
              <a:rPr lang="en-US" sz="1800" b="1" dirty="0" smtClean="0">
                <a:solidFill>
                  <a:srgbClr val="000000"/>
                </a:solidFill>
                <a:latin typeface="Courier New" pitchFamily="49" charset="0"/>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P spid="18" grpId="0" animBg="1"/>
    </p:bld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Inner Joins / Natural Joins</a:t>
            </a:r>
            <a:endParaRPr lang="en-AU" dirty="0"/>
          </a:p>
        </p:txBody>
      </p:sp>
      <p:sp>
        <p:nvSpPr>
          <p:cNvPr id="3" name="Content Placeholder 2"/>
          <p:cNvSpPr>
            <a:spLocks noGrp="1"/>
          </p:cNvSpPr>
          <p:nvPr>
            <p:ph idx="1"/>
          </p:nvPr>
        </p:nvSpPr>
        <p:spPr>
          <a:xfrm>
            <a:off x="285750" y="1000125"/>
            <a:ext cx="8705850" cy="5643563"/>
          </a:xfrm>
        </p:spPr>
        <p:txBody>
          <a:bodyPr/>
          <a:lstStyle/>
          <a:p>
            <a:r>
              <a:rPr lang="en-AU" dirty="0" smtClean="0"/>
              <a:t>If you “SELECT </a:t>
            </a:r>
            <a:r>
              <a:rPr lang="en-AU" b="1" dirty="0" smtClean="0"/>
              <a:t>*</a:t>
            </a:r>
            <a:r>
              <a:rPr lang="en-AU" dirty="0" smtClean="0"/>
              <a:t>” (all columns) in an inner join, you will get duplicates of the columns used in the join (FK and PK)</a:t>
            </a:r>
          </a:p>
          <a:p>
            <a:pPr lvl="1"/>
            <a:r>
              <a:rPr lang="en-AU" dirty="0" err="1" smtClean="0"/>
              <a:t>department_id</a:t>
            </a:r>
            <a:r>
              <a:rPr lang="en-AU" dirty="0" smtClean="0"/>
              <a:t> exists in both employee and department</a:t>
            </a:r>
          </a:p>
          <a:p>
            <a:pPr lvl="1"/>
            <a:r>
              <a:rPr lang="en-AU" dirty="0" err="1" smtClean="0"/>
              <a:t>region_id</a:t>
            </a:r>
            <a:r>
              <a:rPr lang="en-AU" dirty="0" smtClean="0"/>
              <a:t> exists in both country and region</a:t>
            </a:r>
          </a:p>
          <a:p>
            <a:pPr lvl="4"/>
            <a:endParaRPr lang="en-AU" dirty="0" smtClean="0"/>
          </a:p>
          <a:p>
            <a:r>
              <a:rPr lang="en-AU" dirty="0" smtClean="0"/>
              <a:t>A natural join is defined as a join that…</a:t>
            </a:r>
          </a:p>
          <a:p>
            <a:pPr marL="914400" lvl="1" indent="-457200">
              <a:buFont typeface="+mj-lt"/>
              <a:buAutoNum type="arabicPeriod"/>
            </a:pPr>
            <a:r>
              <a:rPr lang="en-AU" dirty="0" smtClean="0"/>
              <a:t>Eliminates these duplicate columns, only showing one</a:t>
            </a:r>
          </a:p>
          <a:p>
            <a:pPr marL="914400" lvl="1" indent="-457200">
              <a:buFont typeface="+mj-lt"/>
              <a:buAutoNum type="arabicPeriod"/>
            </a:pPr>
            <a:r>
              <a:rPr lang="en-AU" dirty="0" smtClean="0"/>
              <a:t>Automatically defines an equality comparison between columns with the same names in the joined tables</a:t>
            </a:r>
          </a:p>
          <a:p>
            <a:pPr marL="2228850" lvl="4" indent="-457200"/>
            <a:endParaRPr lang="en-AU" dirty="0" smtClean="0"/>
          </a:p>
          <a:p>
            <a:r>
              <a:rPr lang="en-AU" dirty="0" smtClean="0"/>
              <a:t>They are easily implemented by just specifying the columns to return, and any join conditions needed</a:t>
            </a:r>
          </a:p>
          <a:p>
            <a:pPr lvl="1"/>
            <a:r>
              <a:rPr lang="en-AU" dirty="0" smtClean="0"/>
              <a:t>While some RDBMSs provide specific NATURAL JOIN syntax, SQL Server does </a:t>
            </a:r>
            <a:r>
              <a:rPr lang="en-AU" i="1" dirty="0" smtClean="0"/>
              <a:t>not </a:t>
            </a:r>
            <a:r>
              <a:rPr lang="en-AU" dirty="0" smtClean="0"/>
              <a:t>– just write the join yourself</a:t>
            </a:r>
            <a:endParaRPr lang="en-AU"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Inner Joins that are not </a:t>
            </a:r>
            <a:r>
              <a:rPr lang="en-AU" dirty="0" err="1" smtClean="0"/>
              <a:t>Equi</a:t>
            </a:r>
            <a:r>
              <a:rPr lang="en-AU" dirty="0" smtClean="0"/>
              <a:t>-Joins</a:t>
            </a:r>
            <a:endParaRPr lang="en-AU" dirty="0"/>
          </a:p>
        </p:txBody>
      </p:sp>
      <p:sp>
        <p:nvSpPr>
          <p:cNvPr id="3" name="Content Placeholder 2"/>
          <p:cNvSpPr>
            <a:spLocks noGrp="1"/>
          </p:cNvSpPr>
          <p:nvPr>
            <p:ph idx="1"/>
          </p:nvPr>
        </p:nvSpPr>
        <p:spPr>
          <a:xfrm>
            <a:off x="285750" y="1000125"/>
            <a:ext cx="8572500" cy="1362075"/>
          </a:xfrm>
        </p:spPr>
        <p:txBody>
          <a:bodyPr/>
          <a:lstStyle/>
          <a:p>
            <a:r>
              <a:rPr lang="en-AU" dirty="0" smtClean="0"/>
              <a:t>As previously stated, inner joins can use any comparison between columns, not just equality (=)</a:t>
            </a:r>
          </a:p>
          <a:p>
            <a:pPr lvl="1"/>
            <a:r>
              <a:rPr lang="en-AU" dirty="0" smtClean="0"/>
              <a:t>This also includes comparison operators like BETWEEN</a:t>
            </a:r>
          </a:p>
          <a:p>
            <a:pPr lvl="1"/>
            <a:endParaRPr lang="en-AU" dirty="0" smtClean="0"/>
          </a:p>
          <a:p>
            <a:pPr lvl="1"/>
            <a:endParaRPr lang="en-AU" dirty="0" smtClean="0"/>
          </a:p>
        </p:txBody>
      </p:sp>
      <p:sp>
        <p:nvSpPr>
          <p:cNvPr id="4" name="Rectangle 3"/>
          <p:cNvSpPr>
            <a:spLocks noChangeArrowheads="1"/>
          </p:cNvSpPr>
          <p:nvPr/>
        </p:nvSpPr>
        <p:spPr bwMode="auto">
          <a:xfrm>
            <a:off x="1219200" y="2338576"/>
            <a:ext cx="6705600" cy="328424"/>
          </a:xfrm>
          <a:prstGeom prst="rect">
            <a:avLst/>
          </a:prstGeom>
          <a:noFill/>
          <a:ln w="9525">
            <a:noFill/>
            <a:miter lim="800000"/>
            <a:headEnd/>
            <a:tailEnd/>
          </a:ln>
        </p:spPr>
        <p:txBody>
          <a:bodyPr wrap="square" lIns="92075" tIns="46038" rIns="92075" bIns="46038">
            <a:spAutoFit/>
          </a:bodyPr>
          <a:lstStyle/>
          <a:p>
            <a:pPr defTabSz="346075" eaLnBrk="0" hangingPunct="0">
              <a:lnSpc>
                <a:spcPct val="85000"/>
              </a:lnSpc>
              <a:spcBef>
                <a:spcPct val="35000"/>
              </a:spcBef>
              <a:tabLst>
                <a:tab pos="576263" algn="l"/>
              </a:tabLst>
            </a:pPr>
            <a:r>
              <a:rPr lang="en-US" sz="1800" b="1" dirty="0" smtClean="0"/>
              <a:t>“List the last name, salary and grade level of employees</a:t>
            </a:r>
            <a:r>
              <a:rPr lang="en-US" sz="1800" b="1" dirty="0" smtClean="0">
                <a:latin typeface="Arial" charset="0"/>
              </a:rPr>
              <a:t>.”</a:t>
            </a:r>
            <a:endParaRPr lang="en-US" sz="1800" b="1" dirty="0">
              <a:latin typeface="Arial" charset="0"/>
            </a:endParaRPr>
          </a:p>
        </p:txBody>
      </p:sp>
      <p:sp>
        <p:nvSpPr>
          <p:cNvPr id="9" name="Rectangle 4"/>
          <p:cNvSpPr>
            <a:spLocks noChangeArrowheads="1"/>
          </p:cNvSpPr>
          <p:nvPr/>
        </p:nvSpPr>
        <p:spPr bwMode="auto">
          <a:xfrm>
            <a:off x="685800" y="3200400"/>
            <a:ext cx="2667000" cy="3276600"/>
          </a:xfrm>
          <a:prstGeom prst="rect">
            <a:avLst/>
          </a:prstGeom>
          <a:noFill/>
          <a:ln w="9525" algn="ctr">
            <a:solidFill>
              <a:schemeClr val="tx1"/>
            </a:solidFill>
            <a:miter lim="800000"/>
            <a:headEnd/>
            <a:tailEnd/>
          </a:ln>
        </p:spPr>
        <p:txBody>
          <a:bodyPr wrap="none" anchor="ctr"/>
          <a:lstStyle/>
          <a:p>
            <a:pPr marL="457200" indent="-457200" algn="l"/>
            <a:r>
              <a:rPr lang="en-AU" sz="1400" b="1" noProof="1">
                <a:latin typeface="Courier New" pitchFamily="49" charset="0"/>
                <a:cs typeface="Courier New" pitchFamily="49" charset="0"/>
              </a:rPr>
              <a:t>employee_id </a:t>
            </a:r>
            <a:r>
              <a:rPr lang="en-AU" sz="1400" b="1" noProof="1" smtClean="0">
                <a:latin typeface="Courier New" pitchFamily="49" charset="0"/>
                <a:cs typeface="Courier New" pitchFamily="49" charset="0"/>
              </a:rPr>
              <a:t>  salary</a:t>
            </a:r>
            <a:endParaRPr lang="en-AU" sz="1400" b="1" noProof="1">
              <a:latin typeface="Courier New" pitchFamily="49" charset="0"/>
              <a:cs typeface="Courier New" pitchFamily="49" charset="0"/>
            </a:endParaRPr>
          </a:p>
          <a:p>
            <a:pPr marL="457200" indent="-457200" algn="l"/>
            <a:r>
              <a:rPr lang="en-AU" sz="1400" b="1" noProof="1" smtClean="0">
                <a:latin typeface="Courier New" pitchFamily="49" charset="0"/>
                <a:cs typeface="Courier New" pitchFamily="49" charset="0"/>
              </a:rPr>
              <a:t>------------- </a:t>
            </a:r>
            <a:r>
              <a:rPr lang="en-AU" sz="1400" b="1" noProof="1">
                <a:latin typeface="Courier New" pitchFamily="49" charset="0"/>
                <a:cs typeface="Courier New" pitchFamily="49" charset="0"/>
              </a:rPr>
              <a:t>---------</a:t>
            </a:r>
          </a:p>
          <a:p>
            <a:pPr marL="457200" indent="-457200" algn="l"/>
            <a:r>
              <a:rPr lang="en-AU" sz="1400" b="1" noProof="1" smtClean="0">
                <a:latin typeface="Courier New" pitchFamily="49" charset="0"/>
                <a:cs typeface="Courier New" pitchFamily="49" charset="0"/>
              </a:rPr>
              <a:t>1             24000.00</a:t>
            </a:r>
            <a:endParaRPr lang="en-AU" sz="1400" b="1" noProof="1">
              <a:latin typeface="Courier New" pitchFamily="49" charset="0"/>
              <a:cs typeface="Courier New" pitchFamily="49" charset="0"/>
            </a:endParaRPr>
          </a:p>
          <a:p>
            <a:pPr marL="457200" indent="-457200" algn="l"/>
            <a:r>
              <a:rPr lang="en-AU" sz="1400" b="1" noProof="1" smtClean="0">
                <a:latin typeface="Courier New" pitchFamily="49" charset="0"/>
                <a:cs typeface="Courier New" pitchFamily="49" charset="0"/>
              </a:rPr>
              <a:t>2             17000.00</a:t>
            </a:r>
            <a:endParaRPr lang="en-AU" sz="1400" b="1" noProof="1">
              <a:latin typeface="Courier New" pitchFamily="49" charset="0"/>
              <a:cs typeface="Courier New" pitchFamily="49" charset="0"/>
            </a:endParaRPr>
          </a:p>
          <a:p>
            <a:pPr marL="457200" indent="-457200" algn="l"/>
            <a:r>
              <a:rPr lang="en-AU" sz="1400" b="1" noProof="1" smtClean="0">
                <a:latin typeface="Courier New" pitchFamily="49" charset="0"/>
                <a:cs typeface="Courier New" pitchFamily="49" charset="0"/>
              </a:rPr>
              <a:t>3             17000.00</a:t>
            </a:r>
            <a:endParaRPr lang="en-AU" sz="1400" b="1" noProof="1">
              <a:latin typeface="Courier New" pitchFamily="49" charset="0"/>
              <a:cs typeface="Courier New" pitchFamily="49" charset="0"/>
            </a:endParaRPr>
          </a:p>
          <a:p>
            <a:pPr marL="457200" indent="-457200" algn="l"/>
            <a:r>
              <a:rPr lang="en-AU" sz="1400" b="1" noProof="1" smtClean="0">
                <a:latin typeface="Courier New" pitchFamily="49" charset="0"/>
                <a:cs typeface="Courier New" pitchFamily="49" charset="0"/>
              </a:rPr>
              <a:t>4             9000.00</a:t>
            </a:r>
            <a:endParaRPr lang="en-AU" sz="1400" b="1" noProof="1">
              <a:latin typeface="Courier New" pitchFamily="49" charset="0"/>
              <a:cs typeface="Courier New" pitchFamily="49" charset="0"/>
            </a:endParaRPr>
          </a:p>
          <a:p>
            <a:pPr marL="457200" indent="-457200" algn="l"/>
            <a:r>
              <a:rPr lang="en-AU" sz="1400" b="1" noProof="1" smtClean="0">
                <a:latin typeface="Courier New" pitchFamily="49" charset="0"/>
                <a:cs typeface="Courier New" pitchFamily="49" charset="0"/>
              </a:rPr>
              <a:t>5             </a:t>
            </a:r>
            <a:r>
              <a:rPr lang="en-AU" sz="1400" b="1" noProof="1">
                <a:latin typeface="Courier New" pitchFamily="49" charset="0"/>
                <a:cs typeface="Courier New" pitchFamily="49" charset="0"/>
              </a:rPr>
              <a:t>6000.00</a:t>
            </a:r>
          </a:p>
          <a:p>
            <a:pPr marL="457200" indent="-457200" algn="l"/>
            <a:r>
              <a:rPr lang="en-AU" sz="1400" b="1" noProof="1" smtClean="0">
                <a:latin typeface="Courier New" pitchFamily="49" charset="0"/>
                <a:cs typeface="Courier New" pitchFamily="49" charset="0"/>
              </a:rPr>
              <a:t>6             4200.00</a:t>
            </a:r>
            <a:endParaRPr lang="en-AU" sz="1400" b="1" noProof="1">
              <a:latin typeface="Courier New" pitchFamily="49" charset="0"/>
              <a:cs typeface="Courier New" pitchFamily="49" charset="0"/>
            </a:endParaRPr>
          </a:p>
          <a:p>
            <a:pPr marL="457200" indent="-457200" algn="l"/>
            <a:r>
              <a:rPr lang="en-AU" sz="1400" b="1" noProof="1" smtClean="0">
                <a:latin typeface="Courier New" pitchFamily="49" charset="0"/>
                <a:cs typeface="Courier New" pitchFamily="49" charset="0"/>
              </a:rPr>
              <a:t>7             6000.00</a:t>
            </a:r>
            <a:endParaRPr lang="en-AU" sz="1400" b="1" noProof="1">
              <a:latin typeface="Courier New" pitchFamily="49" charset="0"/>
              <a:cs typeface="Courier New" pitchFamily="49" charset="0"/>
            </a:endParaRPr>
          </a:p>
          <a:p>
            <a:pPr marL="457200" indent="-457200" algn="l"/>
            <a:r>
              <a:rPr lang="en-AU" sz="1400" b="1" noProof="1" smtClean="0">
                <a:latin typeface="Courier New" pitchFamily="49" charset="0"/>
                <a:cs typeface="Courier New" pitchFamily="49" charset="0"/>
              </a:rPr>
              <a:t>8             </a:t>
            </a:r>
            <a:r>
              <a:rPr lang="en-AU" sz="1400" b="1" noProof="1">
                <a:latin typeface="Courier New" pitchFamily="49" charset="0"/>
                <a:cs typeface="Courier New" pitchFamily="49" charset="0"/>
              </a:rPr>
              <a:t>3500.00</a:t>
            </a:r>
          </a:p>
          <a:p>
            <a:pPr marL="457200" indent="-457200" algn="l"/>
            <a:r>
              <a:rPr lang="en-AU" sz="1400" b="1" noProof="1" smtClean="0">
                <a:latin typeface="Courier New" pitchFamily="49" charset="0"/>
                <a:cs typeface="Courier New" pitchFamily="49" charset="0"/>
              </a:rPr>
              <a:t>9             </a:t>
            </a:r>
            <a:r>
              <a:rPr lang="en-AU" sz="1400" b="1" noProof="1">
                <a:latin typeface="Courier New" pitchFamily="49" charset="0"/>
                <a:cs typeface="Courier New" pitchFamily="49" charset="0"/>
              </a:rPr>
              <a:t>3100.00</a:t>
            </a:r>
          </a:p>
          <a:p>
            <a:pPr marL="457200" indent="-457200" algn="l"/>
            <a:r>
              <a:rPr lang="en-AU" sz="1400" b="1" dirty="0" smtClean="0">
                <a:latin typeface="Courier New" pitchFamily="49" charset="0"/>
                <a:cs typeface="Courier New" pitchFamily="49" charset="0"/>
              </a:rPr>
              <a:t>10            </a:t>
            </a:r>
            <a:r>
              <a:rPr lang="en-AU" sz="1400" b="1" noProof="1">
                <a:latin typeface="Courier New" pitchFamily="49" charset="0"/>
                <a:cs typeface="Courier New" pitchFamily="49" charset="0"/>
              </a:rPr>
              <a:t>2600.00</a:t>
            </a:r>
            <a:endParaRPr lang="en-AU" sz="1400" b="1" dirty="0">
              <a:latin typeface="Courier New" pitchFamily="49" charset="0"/>
              <a:cs typeface="Courier New" pitchFamily="49" charset="0"/>
            </a:endParaRPr>
          </a:p>
          <a:p>
            <a:pPr marL="457200" indent="-457200" algn="l"/>
            <a:r>
              <a:rPr lang="en-AU" sz="1400" b="1" dirty="0" smtClean="0">
                <a:latin typeface="Courier New" pitchFamily="49" charset="0"/>
                <a:cs typeface="Courier New" pitchFamily="49" charset="0"/>
              </a:rPr>
              <a:t>...</a:t>
            </a:r>
            <a:endParaRPr lang="en-AU" sz="1400" b="1" dirty="0">
              <a:latin typeface="Courier New" pitchFamily="49" charset="0"/>
              <a:cs typeface="Courier New" pitchFamily="49" charset="0"/>
            </a:endParaRPr>
          </a:p>
          <a:p>
            <a:pPr marL="457200" indent="-457200" algn="l"/>
            <a:r>
              <a:rPr lang="en-AU" sz="1400" b="1" noProof="1">
                <a:latin typeface="Courier New" pitchFamily="49" charset="0"/>
                <a:cs typeface="Courier New" pitchFamily="49" charset="0"/>
              </a:rPr>
              <a:t>(20 row(s) affected)</a:t>
            </a:r>
          </a:p>
        </p:txBody>
      </p:sp>
      <p:sp>
        <p:nvSpPr>
          <p:cNvPr id="10" name="Rectangle 5"/>
          <p:cNvSpPr>
            <a:spLocks noChangeArrowheads="1"/>
          </p:cNvSpPr>
          <p:nvPr/>
        </p:nvSpPr>
        <p:spPr bwMode="auto">
          <a:xfrm>
            <a:off x="3810000" y="3200400"/>
            <a:ext cx="3962400" cy="2209800"/>
          </a:xfrm>
          <a:prstGeom prst="rect">
            <a:avLst/>
          </a:prstGeom>
          <a:noFill/>
          <a:ln w="9525" algn="ctr">
            <a:solidFill>
              <a:schemeClr val="tx1"/>
            </a:solidFill>
            <a:miter lim="800000"/>
            <a:headEnd/>
            <a:tailEnd/>
          </a:ln>
        </p:spPr>
        <p:txBody>
          <a:bodyPr wrap="none" anchor="ctr"/>
          <a:lstStyle/>
          <a:p>
            <a:pPr marL="457200" indent="-457200" algn="l"/>
            <a:r>
              <a:rPr lang="en-AU" sz="1400" b="1" noProof="1">
                <a:latin typeface="Courier New" pitchFamily="49" charset="0"/>
                <a:cs typeface="Courier New" pitchFamily="49" charset="0"/>
              </a:rPr>
              <a:t>grade_level lowest_sal  highest_sal</a:t>
            </a:r>
          </a:p>
          <a:p>
            <a:pPr marL="457200" indent="-457200" algn="l"/>
            <a:r>
              <a:rPr lang="en-AU" sz="1400" b="1" noProof="1">
                <a:latin typeface="Courier New" pitchFamily="49" charset="0"/>
                <a:cs typeface="Courier New" pitchFamily="49" charset="0"/>
              </a:rPr>
              <a:t>----------- ----------- -----------</a:t>
            </a:r>
          </a:p>
          <a:p>
            <a:pPr marL="457200" indent="-457200" algn="l"/>
            <a:r>
              <a:rPr lang="en-AU" sz="1400" b="1" noProof="1">
                <a:latin typeface="Courier New" pitchFamily="49" charset="0"/>
                <a:cs typeface="Courier New" pitchFamily="49" charset="0"/>
              </a:rPr>
              <a:t>A           </a:t>
            </a:r>
            <a:r>
              <a:rPr lang="en-AU" sz="1400" b="1" noProof="1" smtClean="0">
                <a:latin typeface="Courier New" pitchFamily="49" charset="0"/>
                <a:cs typeface="Courier New" pitchFamily="49" charset="0"/>
              </a:rPr>
              <a:t>1000.00     2999.00</a:t>
            </a:r>
            <a:endParaRPr lang="en-AU" sz="1400" b="1" noProof="1">
              <a:latin typeface="Courier New" pitchFamily="49" charset="0"/>
              <a:cs typeface="Courier New" pitchFamily="49" charset="0"/>
            </a:endParaRPr>
          </a:p>
          <a:p>
            <a:pPr marL="457200" indent="-457200" algn="l"/>
            <a:r>
              <a:rPr lang="en-AU" sz="1400" b="1" noProof="1">
                <a:latin typeface="Courier New" pitchFamily="49" charset="0"/>
                <a:cs typeface="Courier New" pitchFamily="49" charset="0"/>
              </a:rPr>
              <a:t>B           </a:t>
            </a:r>
            <a:r>
              <a:rPr lang="en-AU" sz="1400" b="1" noProof="1" smtClean="0">
                <a:latin typeface="Courier New" pitchFamily="49" charset="0"/>
                <a:cs typeface="Courier New" pitchFamily="49" charset="0"/>
              </a:rPr>
              <a:t>3000.00     5999.00</a:t>
            </a:r>
            <a:endParaRPr lang="en-AU" sz="1400" b="1" noProof="1">
              <a:latin typeface="Courier New" pitchFamily="49" charset="0"/>
              <a:cs typeface="Courier New" pitchFamily="49" charset="0"/>
            </a:endParaRPr>
          </a:p>
          <a:p>
            <a:pPr marL="457200" indent="-457200" algn="l"/>
            <a:r>
              <a:rPr lang="en-AU" sz="1400" b="1" noProof="1">
                <a:latin typeface="Courier New" pitchFamily="49" charset="0"/>
                <a:cs typeface="Courier New" pitchFamily="49" charset="0"/>
              </a:rPr>
              <a:t>C           </a:t>
            </a:r>
            <a:r>
              <a:rPr lang="en-AU" sz="1400" b="1" noProof="1" smtClean="0">
                <a:latin typeface="Courier New" pitchFamily="49" charset="0"/>
                <a:cs typeface="Courier New" pitchFamily="49" charset="0"/>
              </a:rPr>
              <a:t>6000.00     9999.00</a:t>
            </a:r>
            <a:endParaRPr lang="en-AU" sz="1400" b="1" noProof="1">
              <a:latin typeface="Courier New" pitchFamily="49" charset="0"/>
              <a:cs typeface="Courier New" pitchFamily="49" charset="0"/>
            </a:endParaRPr>
          </a:p>
          <a:p>
            <a:pPr marL="457200" indent="-457200" algn="l"/>
            <a:r>
              <a:rPr lang="en-AU" sz="1400" b="1" noProof="1">
                <a:latin typeface="Courier New" pitchFamily="49" charset="0"/>
                <a:cs typeface="Courier New" pitchFamily="49" charset="0"/>
              </a:rPr>
              <a:t>D           </a:t>
            </a:r>
            <a:r>
              <a:rPr lang="en-AU" sz="1400" b="1" noProof="1" smtClean="0">
                <a:latin typeface="Courier New" pitchFamily="49" charset="0"/>
                <a:cs typeface="Courier New" pitchFamily="49" charset="0"/>
              </a:rPr>
              <a:t>10000.00    14999.00</a:t>
            </a:r>
            <a:endParaRPr lang="en-AU" sz="1400" b="1" noProof="1">
              <a:latin typeface="Courier New" pitchFamily="49" charset="0"/>
              <a:cs typeface="Courier New" pitchFamily="49" charset="0"/>
            </a:endParaRPr>
          </a:p>
          <a:p>
            <a:pPr marL="457200" indent="-457200" algn="l"/>
            <a:r>
              <a:rPr lang="en-AU" sz="1400" b="1" noProof="1">
                <a:latin typeface="Courier New" pitchFamily="49" charset="0"/>
                <a:cs typeface="Courier New" pitchFamily="49" charset="0"/>
              </a:rPr>
              <a:t>E           </a:t>
            </a:r>
            <a:r>
              <a:rPr lang="en-AU" sz="1400" b="1" noProof="1" smtClean="0">
                <a:latin typeface="Courier New" pitchFamily="49" charset="0"/>
                <a:cs typeface="Courier New" pitchFamily="49" charset="0"/>
              </a:rPr>
              <a:t>15000.00    24999.00</a:t>
            </a:r>
            <a:endParaRPr lang="en-AU" sz="1400" b="1" noProof="1">
              <a:latin typeface="Courier New" pitchFamily="49" charset="0"/>
              <a:cs typeface="Courier New" pitchFamily="49" charset="0"/>
            </a:endParaRPr>
          </a:p>
          <a:p>
            <a:pPr marL="457200" indent="-457200" algn="l"/>
            <a:r>
              <a:rPr lang="en-AU" sz="1400" b="1" noProof="1">
                <a:latin typeface="Courier New" pitchFamily="49" charset="0"/>
                <a:cs typeface="Courier New" pitchFamily="49" charset="0"/>
              </a:rPr>
              <a:t>F           </a:t>
            </a:r>
            <a:r>
              <a:rPr lang="en-AU" sz="1400" b="1" noProof="1" smtClean="0">
                <a:latin typeface="Courier New" pitchFamily="49" charset="0"/>
                <a:cs typeface="Courier New" pitchFamily="49" charset="0"/>
              </a:rPr>
              <a:t>25000.00    40000.00</a:t>
            </a:r>
            <a:endParaRPr lang="en-AU" sz="1400" b="1" noProof="1">
              <a:latin typeface="Courier New" pitchFamily="49" charset="0"/>
              <a:cs typeface="Courier New" pitchFamily="49" charset="0"/>
            </a:endParaRPr>
          </a:p>
          <a:p>
            <a:pPr marL="457200" indent="-457200" algn="l"/>
            <a:endParaRPr lang="en-AU" sz="800" b="1" noProof="1">
              <a:latin typeface="Courier New" pitchFamily="49" charset="0"/>
              <a:cs typeface="Courier New" pitchFamily="49" charset="0"/>
            </a:endParaRPr>
          </a:p>
          <a:p>
            <a:pPr marL="457200" indent="-457200" algn="l"/>
            <a:r>
              <a:rPr lang="en-AU" sz="1400" b="1" noProof="1">
                <a:latin typeface="Courier New" pitchFamily="49" charset="0"/>
                <a:cs typeface="Courier New" pitchFamily="49" charset="0"/>
              </a:rPr>
              <a:t>(6 row(s) affected)</a:t>
            </a:r>
          </a:p>
        </p:txBody>
      </p:sp>
      <p:sp>
        <p:nvSpPr>
          <p:cNvPr id="11" name="Rectangle 10"/>
          <p:cNvSpPr>
            <a:spLocks noChangeArrowheads="1"/>
          </p:cNvSpPr>
          <p:nvPr/>
        </p:nvSpPr>
        <p:spPr bwMode="auto">
          <a:xfrm>
            <a:off x="685800" y="2738093"/>
            <a:ext cx="1660711" cy="462307"/>
          </a:xfrm>
          <a:prstGeom prst="rect">
            <a:avLst/>
          </a:prstGeom>
          <a:noFill/>
          <a:ln w="9525">
            <a:noFill/>
            <a:miter lim="800000"/>
            <a:headEnd/>
            <a:tailEnd/>
          </a:ln>
        </p:spPr>
        <p:txBody>
          <a:bodyPr wrap="none" lIns="92075" tIns="46038" rIns="92075" bIns="46038">
            <a:spAutoFit/>
          </a:bodyPr>
          <a:lstStyle/>
          <a:p>
            <a:pPr algn="l" eaLnBrk="0" hangingPunct="0"/>
            <a:r>
              <a:rPr lang="en-US" b="1" dirty="0" smtClean="0">
                <a:latin typeface="Courier New" pitchFamily="49" charset="0"/>
              </a:rPr>
              <a:t>employee</a:t>
            </a:r>
            <a:endParaRPr lang="en-US" b="1" dirty="0">
              <a:latin typeface="Courier New" pitchFamily="49" charset="0"/>
            </a:endParaRPr>
          </a:p>
        </p:txBody>
      </p:sp>
      <p:sp>
        <p:nvSpPr>
          <p:cNvPr id="12" name="Rectangle 13"/>
          <p:cNvSpPr>
            <a:spLocks noChangeArrowheads="1"/>
          </p:cNvSpPr>
          <p:nvPr/>
        </p:nvSpPr>
        <p:spPr bwMode="auto">
          <a:xfrm>
            <a:off x="3810000" y="2743200"/>
            <a:ext cx="1845057" cy="462307"/>
          </a:xfrm>
          <a:prstGeom prst="rect">
            <a:avLst/>
          </a:prstGeom>
          <a:noFill/>
          <a:ln w="9525">
            <a:noFill/>
            <a:miter lim="800000"/>
            <a:headEnd/>
            <a:tailEnd/>
          </a:ln>
        </p:spPr>
        <p:txBody>
          <a:bodyPr wrap="none" lIns="92075" tIns="46038" rIns="92075" bIns="46038">
            <a:spAutoFit/>
          </a:bodyPr>
          <a:lstStyle/>
          <a:p>
            <a:pPr algn="l" eaLnBrk="0" hangingPunct="0"/>
            <a:r>
              <a:rPr lang="en-US" b="1" dirty="0" err="1" smtClean="0">
                <a:latin typeface="Courier New" pitchFamily="49" charset="0"/>
              </a:rPr>
              <a:t>job_grade</a:t>
            </a:r>
            <a:endParaRPr lang="en-US" b="1" dirty="0">
              <a:latin typeface="Courier New" pitchFamily="49" charset="0"/>
            </a:endParaRPr>
          </a:p>
        </p:txBody>
      </p:sp>
      <p:sp>
        <p:nvSpPr>
          <p:cNvPr id="13" name="Rectangle 12"/>
          <p:cNvSpPr>
            <a:spLocks noChangeArrowheads="1"/>
          </p:cNvSpPr>
          <p:nvPr/>
        </p:nvSpPr>
        <p:spPr bwMode="auto">
          <a:xfrm>
            <a:off x="3733800" y="5596912"/>
            <a:ext cx="5181600" cy="956288"/>
          </a:xfrm>
          <a:prstGeom prst="rect">
            <a:avLst/>
          </a:prstGeom>
          <a:noFill/>
          <a:ln w="9525">
            <a:noFill/>
            <a:miter lim="800000"/>
            <a:headEnd/>
            <a:tailEnd/>
          </a:ln>
        </p:spPr>
        <p:txBody>
          <a:bodyPr wrap="square" lIns="92075" tIns="46038" rIns="92075" bIns="46038">
            <a:spAutoFit/>
          </a:bodyPr>
          <a:lstStyle/>
          <a:p>
            <a:pPr algn="l" defTabSz="346075" eaLnBrk="0" hangingPunct="0">
              <a:lnSpc>
                <a:spcPct val="85000"/>
              </a:lnSpc>
              <a:spcBef>
                <a:spcPct val="35000"/>
              </a:spcBef>
              <a:tabLst>
                <a:tab pos="576263" algn="l"/>
              </a:tabLst>
            </a:pPr>
            <a:r>
              <a:rPr lang="en-US" sz="2200" dirty="0" smtClean="0"/>
              <a:t>Join condition checks if the </a:t>
            </a:r>
            <a:r>
              <a:rPr lang="en-US" sz="2200" i="1" dirty="0" smtClean="0"/>
              <a:t>salary</a:t>
            </a:r>
            <a:r>
              <a:rPr lang="en-US" sz="2200" dirty="0" smtClean="0"/>
              <a:t> of an </a:t>
            </a:r>
            <a:r>
              <a:rPr lang="en-US" sz="2200" i="1" dirty="0" smtClean="0"/>
              <a:t>employee</a:t>
            </a:r>
            <a:r>
              <a:rPr lang="en-US" sz="2200" dirty="0" smtClean="0"/>
              <a:t> is </a:t>
            </a:r>
            <a:r>
              <a:rPr lang="en-US" sz="2200" i="1" dirty="0" smtClean="0"/>
              <a:t>between</a:t>
            </a:r>
            <a:r>
              <a:rPr lang="en-US" sz="2200" dirty="0" smtClean="0"/>
              <a:t> the </a:t>
            </a:r>
            <a:r>
              <a:rPr lang="en-US" sz="2200" i="1" dirty="0" err="1" smtClean="0"/>
              <a:t>lowest_sal</a:t>
            </a:r>
            <a:r>
              <a:rPr lang="en-US" sz="2200" dirty="0" smtClean="0"/>
              <a:t> and </a:t>
            </a:r>
            <a:r>
              <a:rPr lang="en-US" sz="2200" i="1" dirty="0" err="1" smtClean="0"/>
              <a:t>highest_sal</a:t>
            </a:r>
            <a:r>
              <a:rPr lang="en-US" sz="2200" dirty="0" smtClean="0"/>
              <a:t> values of a </a:t>
            </a:r>
            <a:r>
              <a:rPr lang="en-US" sz="2200" i="1" dirty="0" smtClean="0"/>
              <a:t>grade level</a:t>
            </a:r>
            <a:endParaRPr lang="en-US" sz="2200" i="1" dirty="0">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9" grpId="0" animBg="1"/>
      <p:bldP spid="10" grpId="0" animBg="1"/>
      <p:bldP spid="11" grpId="0"/>
      <p:bldP spid="12" grpId="0"/>
      <p:bldP spid="1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Inner Joins that are not </a:t>
            </a:r>
            <a:r>
              <a:rPr lang="en-AU" dirty="0" err="1" smtClean="0"/>
              <a:t>Equi</a:t>
            </a:r>
            <a:r>
              <a:rPr lang="en-AU" dirty="0" smtClean="0"/>
              <a:t>-Joins</a:t>
            </a:r>
            <a:endParaRPr lang="en-AU" dirty="0"/>
          </a:p>
        </p:txBody>
      </p:sp>
      <p:sp>
        <p:nvSpPr>
          <p:cNvPr id="4" name="Rectangle 3"/>
          <p:cNvSpPr>
            <a:spLocks noChangeArrowheads="1"/>
          </p:cNvSpPr>
          <p:nvPr/>
        </p:nvSpPr>
        <p:spPr bwMode="auto">
          <a:xfrm>
            <a:off x="1219200" y="966976"/>
            <a:ext cx="6705600" cy="328424"/>
          </a:xfrm>
          <a:prstGeom prst="rect">
            <a:avLst/>
          </a:prstGeom>
          <a:noFill/>
          <a:ln w="9525">
            <a:noFill/>
            <a:miter lim="800000"/>
            <a:headEnd/>
            <a:tailEnd/>
          </a:ln>
        </p:spPr>
        <p:txBody>
          <a:bodyPr wrap="square" lIns="92075" tIns="46038" rIns="92075" bIns="46038">
            <a:spAutoFit/>
          </a:bodyPr>
          <a:lstStyle/>
          <a:p>
            <a:pPr defTabSz="346075" eaLnBrk="0" hangingPunct="0">
              <a:lnSpc>
                <a:spcPct val="85000"/>
              </a:lnSpc>
              <a:spcBef>
                <a:spcPct val="35000"/>
              </a:spcBef>
              <a:tabLst>
                <a:tab pos="576263" algn="l"/>
              </a:tabLst>
            </a:pPr>
            <a:r>
              <a:rPr lang="en-US" sz="1800" b="1" dirty="0" smtClean="0"/>
              <a:t>“List the last name, salary and grade level of employees</a:t>
            </a:r>
            <a:r>
              <a:rPr lang="en-US" sz="1800" b="1" dirty="0" smtClean="0">
                <a:latin typeface="Arial" charset="0"/>
              </a:rPr>
              <a:t>.”</a:t>
            </a:r>
            <a:endParaRPr lang="en-US" sz="1800" b="1" dirty="0">
              <a:latin typeface="Arial" charset="0"/>
            </a:endParaRPr>
          </a:p>
        </p:txBody>
      </p:sp>
      <p:sp>
        <p:nvSpPr>
          <p:cNvPr id="5" name="Rectangle 6"/>
          <p:cNvSpPr>
            <a:spLocks noChangeArrowheads="1"/>
          </p:cNvSpPr>
          <p:nvPr/>
        </p:nvSpPr>
        <p:spPr bwMode="auto">
          <a:xfrm>
            <a:off x="2286000" y="2971800"/>
            <a:ext cx="1530350" cy="366713"/>
          </a:xfrm>
          <a:prstGeom prst="rect">
            <a:avLst/>
          </a:prstGeom>
          <a:noFill/>
          <a:ln w="9525">
            <a:noFill/>
            <a:miter lim="800000"/>
            <a:headEnd/>
            <a:tailEnd/>
          </a:ln>
        </p:spPr>
        <p:txBody>
          <a:bodyPr wrap="none" lIns="92075" tIns="46038" rIns="92075" bIns="46038">
            <a:spAutoFit/>
          </a:bodyPr>
          <a:lstStyle/>
          <a:p>
            <a:pPr algn="l" eaLnBrk="0" hangingPunct="0"/>
            <a:r>
              <a:rPr lang="en-US" sz="1800" b="1" i="1" dirty="0">
                <a:latin typeface="Arial" charset="0"/>
              </a:rPr>
              <a:t>Query result</a:t>
            </a:r>
          </a:p>
        </p:txBody>
      </p:sp>
      <p:sp>
        <p:nvSpPr>
          <p:cNvPr id="6" name="Rectangle 8"/>
          <p:cNvSpPr>
            <a:spLocks noChangeArrowheads="1"/>
          </p:cNvSpPr>
          <p:nvPr/>
        </p:nvSpPr>
        <p:spPr bwMode="auto">
          <a:xfrm>
            <a:off x="2286000" y="3352800"/>
            <a:ext cx="4419600" cy="3048000"/>
          </a:xfrm>
          <a:prstGeom prst="rect">
            <a:avLst/>
          </a:prstGeom>
          <a:noFill/>
          <a:ln w="9525" algn="ctr">
            <a:solidFill>
              <a:schemeClr val="tx1"/>
            </a:solidFill>
            <a:miter lim="800000"/>
            <a:headEnd/>
            <a:tailEnd/>
          </a:ln>
        </p:spPr>
        <p:txBody>
          <a:bodyPr wrap="none" anchor="ctr"/>
          <a:lstStyle/>
          <a:p>
            <a:pPr marL="457200" indent="-457200" algn="l"/>
            <a:r>
              <a:rPr lang="en-US" sz="1400" b="1" noProof="1" smtClean="0">
                <a:latin typeface="Courier New" pitchFamily="49" charset="0"/>
                <a:cs typeface="Courier New" pitchFamily="49" charset="0"/>
              </a:rPr>
              <a:t>last_name       salary       grade_level</a:t>
            </a:r>
          </a:p>
          <a:p>
            <a:pPr marL="457200" indent="-457200" algn="l"/>
            <a:r>
              <a:rPr lang="en-US" sz="1400" b="1" noProof="1" smtClean="0">
                <a:latin typeface="Courier New" pitchFamily="49" charset="0"/>
                <a:cs typeface="Courier New" pitchFamily="49" charset="0"/>
              </a:rPr>
              <a:t>--------------- ------------ -----------</a:t>
            </a:r>
          </a:p>
          <a:p>
            <a:pPr marL="457200" indent="-457200" algn="l"/>
            <a:r>
              <a:rPr lang="en-US" sz="1400" b="1" noProof="1" smtClean="0">
                <a:latin typeface="Courier New" pitchFamily="49" charset="0"/>
                <a:cs typeface="Courier New" pitchFamily="49" charset="0"/>
              </a:rPr>
              <a:t>Matos           2600.00      A</a:t>
            </a:r>
          </a:p>
          <a:p>
            <a:pPr marL="457200" indent="-457200" algn="l"/>
            <a:r>
              <a:rPr lang="en-US" sz="1400" b="1" noProof="1" smtClean="0">
                <a:latin typeface="Courier New" pitchFamily="49" charset="0"/>
                <a:cs typeface="Courier New" pitchFamily="49" charset="0"/>
              </a:rPr>
              <a:t>Vargas          2500.00      A</a:t>
            </a:r>
          </a:p>
          <a:p>
            <a:pPr marL="457200" indent="-457200" algn="l"/>
            <a:r>
              <a:rPr lang="en-US" sz="1400" b="1" noProof="1" smtClean="0">
                <a:latin typeface="Courier New" pitchFamily="49" charset="0"/>
                <a:cs typeface="Courier New" pitchFamily="49" charset="0"/>
              </a:rPr>
              <a:t>Lorentz         4200.00      B</a:t>
            </a:r>
          </a:p>
          <a:p>
            <a:pPr marL="457200" indent="-457200" algn="l"/>
            <a:r>
              <a:rPr lang="en-US" sz="1400" b="1" noProof="1" smtClean="0">
                <a:latin typeface="Courier New" pitchFamily="49" charset="0"/>
                <a:cs typeface="Courier New" pitchFamily="49" charset="0"/>
              </a:rPr>
              <a:t>Mourgos         6000.00      B</a:t>
            </a:r>
          </a:p>
          <a:p>
            <a:pPr marL="457200" indent="-457200" algn="l"/>
            <a:r>
              <a:rPr lang="en-US" sz="1400" b="1" noProof="1" smtClean="0">
                <a:latin typeface="Courier New" pitchFamily="49" charset="0"/>
                <a:cs typeface="Courier New" pitchFamily="49" charset="0"/>
              </a:rPr>
              <a:t>...</a:t>
            </a:r>
          </a:p>
          <a:p>
            <a:pPr marL="457200" indent="-457200" algn="l"/>
            <a:r>
              <a:rPr lang="en-US" sz="1400" b="1" noProof="1" smtClean="0">
                <a:latin typeface="Courier New" pitchFamily="49" charset="0"/>
                <a:cs typeface="Courier New" pitchFamily="49" charset="0"/>
              </a:rPr>
              <a:t>Hartstein       13000.00     D</a:t>
            </a:r>
          </a:p>
          <a:p>
            <a:pPr marL="457200" indent="-457200" algn="l"/>
            <a:r>
              <a:rPr lang="en-US" sz="1400" b="1" noProof="1" smtClean="0">
                <a:latin typeface="Courier New" pitchFamily="49" charset="0"/>
                <a:cs typeface="Courier New" pitchFamily="49" charset="0"/>
              </a:rPr>
              <a:t>Higgins         12000.00     D</a:t>
            </a:r>
          </a:p>
          <a:p>
            <a:pPr marL="457200" indent="-457200" algn="l"/>
            <a:r>
              <a:rPr lang="en-US" sz="1400" b="1" noProof="1" smtClean="0">
                <a:latin typeface="Courier New" pitchFamily="49" charset="0"/>
                <a:cs typeface="Courier New" pitchFamily="49" charset="0"/>
              </a:rPr>
              <a:t>King            24000.00     E</a:t>
            </a:r>
          </a:p>
          <a:p>
            <a:pPr marL="457200" indent="-457200" algn="l"/>
            <a:r>
              <a:rPr lang="en-US" sz="1400" b="1" noProof="1" smtClean="0">
                <a:latin typeface="Courier New" pitchFamily="49" charset="0"/>
                <a:cs typeface="Courier New" pitchFamily="49" charset="0"/>
              </a:rPr>
              <a:t>Kochhar         17000.00     E</a:t>
            </a:r>
          </a:p>
          <a:p>
            <a:pPr marL="457200" indent="-457200" algn="l"/>
            <a:r>
              <a:rPr lang="en-US" sz="1400" b="1" noProof="1" smtClean="0">
                <a:latin typeface="Courier New" pitchFamily="49" charset="0"/>
                <a:cs typeface="Courier New" pitchFamily="49" charset="0"/>
              </a:rPr>
              <a:t>De Haan         17000.00     E</a:t>
            </a:r>
          </a:p>
          <a:p>
            <a:pPr marL="457200" indent="-457200" algn="l"/>
            <a:endParaRPr lang="en-US" sz="1400" b="1" noProof="1" smtClean="0">
              <a:latin typeface="Courier New" pitchFamily="49" charset="0"/>
              <a:cs typeface="Courier New" pitchFamily="49" charset="0"/>
            </a:endParaRPr>
          </a:p>
          <a:p>
            <a:pPr marL="457200" indent="-457200" algn="l"/>
            <a:r>
              <a:rPr lang="en-US" sz="1400" b="1" noProof="1" smtClean="0">
                <a:latin typeface="Courier New" pitchFamily="49" charset="0"/>
                <a:cs typeface="Courier New" pitchFamily="49" charset="0"/>
              </a:rPr>
              <a:t>(20 row(s) affected)</a:t>
            </a:r>
            <a:endParaRPr lang="en-US" sz="1400" b="1" dirty="0">
              <a:latin typeface="Courier New" pitchFamily="49" charset="0"/>
              <a:cs typeface="Courier New" pitchFamily="49" charset="0"/>
            </a:endParaRPr>
          </a:p>
        </p:txBody>
      </p:sp>
      <p:sp>
        <p:nvSpPr>
          <p:cNvPr id="8" name="Rectangle 7"/>
          <p:cNvSpPr>
            <a:spLocks noChangeArrowheads="1"/>
          </p:cNvSpPr>
          <p:nvPr/>
        </p:nvSpPr>
        <p:spPr bwMode="auto">
          <a:xfrm>
            <a:off x="609600" y="1676400"/>
            <a:ext cx="7848600" cy="914400"/>
          </a:xfrm>
          <a:prstGeom prst="rect">
            <a:avLst/>
          </a:prstGeom>
          <a:solidFill>
            <a:srgbClr val="CCFFCC"/>
          </a:solidFill>
          <a:ln w="25400">
            <a:solidFill>
              <a:srgbClr val="000000"/>
            </a:solidFill>
            <a:miter lim="800000"/>
            <a:headEnd/>
            <a:tailEnd/>
          </a:ln>
          <a:effectLst/>
        </p:spPr>
        <p:txBody>
          <a:bodyPr wrap="none" lIns="92075" tIns="46038" rIns="92075" bIns="46038" anchor="ctr"/>
          <a:lstStyle/>
          <a:p>
            <a:pPr algn="l" eaLnBrk="0" hangingPunct="0">
              <a:tabLst>
                <a:tab pos="1200150" algn="l"/>
              </a:tabLst>
              <a:defRPr/>
            </a:pPr>
            <a:r>
              <a:rPr lang="en-US" sz="1800" b="1" dirty="0" smtClean="0">
                <a:solidFill>
                  <a:srgbClr val="000000"/>
                </a:solidFill>
                <a:latin typeface="Courier New" pitchFamily="49" charset="0"/>
              </a:rPr>
              <a:t>SELECT </a:t>
            </a:r>
            <a:r>
              <a:rPr lang="en-US" sz="1800" b="1" dirty="0" err="1" smtClean="0">
                <a:solidFill>
                  <a:srgbClr val="000000"/>
                </a:solidFill>
                <a:latin typeface="Courier New" pitchFamily="49" charset="0"/>
              </a:rPr>
              <a:t>last_name</a:t>
            </a:r>
            <a:r>
              <a:rPr lang="en-US" sz="1800" b="1" dirty="0" smtClean="0">
                <a:solidFill>
                  <a:srgbClr val="000000"/>
                </a:solidFill>
                <a:latin typeface="Courier New" pitchFamily="49" charset="0"/>
              </a:rPr>
              <a:t>, salary, </a:t>
            </a:r>
            <a:r>
              <a:rPr lang="en-US" sz="1800" b="1" dirty="0" err="1" smtClean="0">
                <a:solidFill>
                  <a:srgbClr val="000000"/>
                </a:solidFill>
                <a:latin typeface="Courier New" pitchFamily="49" charset="0"/>
              </a:rPr>
              <a:t>grade_level</a:t>
            </a:r>
            <a:endParaRPr lang="en-US" sz="1800" b="1" dirty="0" smtClean="0">
              <a:solidFill>
                <a:srgbClr val="000000"/>
              </a:solidFill>
              <a:latin typeface="Courier New" pitchFamily="49" charset="0"/>
            </a:endParaRPr>
          </a:p>
          <a:p>
            <a:pPr algn="l" eaLnBrk="0" hangingPunct="0">
              <a:tabLst>
                <a:tab pos="1200150" algn="l"/>
              </a:tabLst>
              <a:defRPr/>
            </a:pPr>
            <a:r>
              <a:rPr lang="en-US" sz="1800" b="1" dirty="0" smtClean="0">
                <a:solidFill>
                  <a:srgbClr val="000000"/>
                </a:solidFill>
                <a:latin typeface="Courier New" pitchFamily="49" charset="0"/>
              </a:rPr>
              <a:t>FROM employee INNER JOIN </a:t>
            </a:r>
            <a:r>
              <a:rPr lang="en-US" sz="1800" b="1" dirty="0" err="1" smtClean="0">
                <a:solidFill>
                  <a:srgbClr val="000000"/>
                </a:solidFill>
                <a:latin typeface="Courier New" pitchFamily="49" charset="0"/>
              </a:rPr>
              <a:t>job_grade</a:t>
            </a:r>
            <a:endParaRPr lang="en-US" sz="1800" b="1" dirty="0" smtClean="0">
              <a:solidFill>
                <a:srgbClr val="000000"/>
              </a:solidFill>
              <a:latin typeface="Courier New" pitchFamily="49" charset="0"/>
            </a:endParaRPr>
          </a:p>
          <a:p>
            <a:pPr algn="l" eaLnBrk="0" hangingPunct="0">
              <a:tabLst>
                <a:tab pos="1200150" algn="l"/>
              </a:tabLst>
              <a:defRPr/>
            </a:pPr>
            <a:r>
              <a:rPr lang="en-US" sz="1800" b="1" dirty="0" smtClean="0">
                <a:solidFill>
                  <a:srgbClr val="000000"/>
                </a:solidFill>
                <a:latin typeface="Courier New" pitchFamily="49" charset="0"/>
              </a:rPr>
              <a:t>  ON salary BETWEEN </a:t>
            </a:r>
            <a:r>
              <a:rPr lang="en-US" sz="1800" b="1" dirty="0" err="1" smtClean="0">
                <a:solidFill>
                  <a:srgbClr val="000000"/>
                </a:solidFill>
                <a:latin typeface="Courier New" pitchFamily="49" charset="0"/>
              </a:rPr>
              <a:t>lowest_sal</a:t>
            </a:r>
            <a:r>
              <a:rPr lang="en-US" sz="1800" b="1" dirty="0" smtClean="0">
                <a:solidFill>
                  <a:srgbClr val="000000"/>
                </a:solidFill>
                <a:latin typeface="Courier New" pitchFamily="49" charset="0"/>
              </a:rPr>
              <a:t> AND </a:t>
            </a:r>
            <a:r>
              <a:rPr lang="en-US" sz="1800" b="1" dirty="0" err="1" smtClean="0">
                <a:solidFill>
                  <a:srgbClr val="000000"/>
                </a:solidFill>
                <a:latin typeface="Courier New" pitchFamily="49" charset="0"/>
              </a:rPr>
              <a:t>highest_sal</a:t>
            </a:r>
            <a:r>
              <a:rPr lang="en-US" sz="1800" b="1" dirty="0" smtClean="0">
                <a:solidFill>
                  <a:srgbClr val="000000"/>
                </a:solidFill>
                <a:latin typeface="Courier New" pitchFamily="49" charset="0"/>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P spid="8"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WHERE Clauses and Joins</a:t>
            </a:r>
            <a:endParaRPr lang="en-AU" dirty="0"/>
          </a:p>
        </p:txBody>
      </p:sp>
      <p:sp>
        <p:nvSpPr>
          <p:cNvPr id="3" name="Content Placeholder 2"/>
          <p:cNvSpPr>
            <a:spLocks noGrp="1"/>
          </p:cNvSpPr>
          <p:nvPr>
            <p:ph idx="1"/>
          </p:nvPr>
        </p:nvSpPr>
        <p:spPr>
          <a:xfrm>
            <a:off x="285750" y="1000125"/>
            <a:ext cx="8572500" cy="1666875"/>
          </a:xfrm>
        </p:spPr>
        <p:txBody>
          <a:bodyPr/>
          <a:lstStyle/>
          <a:p>
            <a:r>
              <a:rPr lang="en-AU" dirty="0" smtClean="0"/>
              <a:t>You can specify WHERE clauses as normal after a join, in order to specify more specific criteria</a:t>
            </a:r>
          </a:p>
          <a:p>
            <a:endParaRPr lang="en-AU" dirty="0"/>
          </a:p>
        </p:txBody>
      </p:sp>
      <p:sp>
        <p:nvSpPr>
          <p:cNvPr id="4" name="Rectangle 3"/>
          <p:cNvSpPr>
            <a:spLocks noChangeArrowheads="1"/>
          </p:cNvSpPr>
          <p:nvPr/>
        </p:nvSpPr>
        <p:spPr bwMode="auto">
          <a:xfrm>
            <a:off x="1676400" y="1874527"/>
            <a:ext cx="5791200" cy="563873"/>
          </a:xfrm>
          <a:prstGeom prst="rect">
            <a:avLst/>
          </a:prstGeom>
          <a:noFill/>
          <a:ln w="9525">
            <a:noFill/>
            <a:miter lim="800000"/>
            <a:headEnd/>
            <a:tailEnd/>
          </a:ln>
        </p:spPr>
        <p:txBody>
          <a:bodyPr wrap="square" lIns="92075" tIns="46038" rIns="92075" bIns="46038">
            <a:spAutoFit/>
          </a:bodyPr>
          <a:lstStyle/>
          <a:p>
            <a:pPr defTabSz="346075" eaLnBrk="0" hangingPunct="0">
              <a:lnSpc>
                <a:spcPct val="85000"/>
              </a:lnSpc>
              <a:spcBef>
                <a:spcPct val="35000"/>
              </a:spcBef>
              <a:tabLst>
                <a:tab pos="576263" algn="l"/>
              </a:tabLst>
            </a:pPr>
            <a:r>
              <a:rPr lang="en-US" sz="1800" b="1" dirty="0" smtClean="0"/>
              <a:t>“List the last name, salary and department name of employees who have a salary of at least $10,000</a:t>
            </a:r>
            <a:r>
              <a:rPr lang="en-US" sz="1800" b="1" dirty="0" smtClean="0">
                <a:latin typeface="Arial" charset="0"/>
              </a:rPr>
              <a:t>.”</a:t>
            </a:r>
            <a:endParaRPr lang="en-US" sz="1800" b="1" dirty="0">
              <a:latin typeface="Arial" charset="0"/>
            </a:endParaRPr>
          </a:p>
        </p:txBody>
      </p:sp>
      <p:sp>
        <p:nvSpPr>
          <p:cNvPr id="5" name="Rectangle 6"/>
          <p:cNvSpPr>
            <a:spLocks noChangeArrowheads="1"/>
          </p:cNvSpPr>
          <p:nvPr/>
        </p:nvSpPr>
        <p:spPr bwMode="auto">
          <a:xfrm>
            <a:off x="2057400" y="3886200"/>
            <a:ext cx="1530350" cy="366713"/>
          </a:xfrm>
          <a:prstGeom prst="rect">
            <a:avLst/>
          </a:prstGeom>
          <a:noFill/>
          <a:ln w="9525">
            <a:noFill/>
            <a:miter lim="800000"/>
            <a:headEnd/>
            <a:tailEnd/>
          </a:ln>
        </p:spPr>
        <p:txBody>
          <a:bodyPr wrap="none" lIns="92075" tIns="46038" rIns="92075" bIns="46038">
            <a:spAutoFit/>
          </a:bodyPr>
          <a:lstStyle/>
          <a:p>
            <a:pPr algn="l" eaLnBrk="0" hangingPunct="0"/>
            <a:r>
              <a:rPr lang="en-US" sz="1800" b="1" i="1" dirty="0">
                <a:latin typeface="Arial" charset="0"/>
              </a:rPr>
              <a:t>Query result</a:t>
            </a:r>
          </a:p>
        </p:txBody>
      </p:sp>
      <p:sp>
        <p:nvSpPr>
          <p:cNvPr id="6" name="Rectangle 8"/>
          <p:cNvSpPr>
            <a:spLocks noChangeArrowheads="1"/>
          </p:cNvSpPr>
          <p:nvPr/>
        </p:nvSpPr>
        <p:spPr bwMode="auto">
          <a:xfrm>
            <a:off x="2057400" y="4267200"/>
            <a:ext cx="5029200" cy="2362200"/>
          </a:xfrm>
          <a:prstGeom prst="rect">
            <a:avLst/>
          </a:prstGeom>
          <a:noFill/>
          <a:ln w="9525" algn="ctr">
            <a:solidFill>
              <a:schemeClr val="tx1"/>
            </a:solidFill>
            <a:miter lim="800000"/>
            <a:headEnd/>
            <a:tailEnd/>
          </a:ln>
        </p:spPr>
        <p:txBody>
          <a:bodyPr wrap="none" anchor="ctr"/>
          <a:lstStyle/>
          <a:p>
            <a:pPr marL="457200" indent="-457200" algn="l"/>
            <a:r>
              <a:rPr lang="en-US" sz="1400" b="1" noProof="1" smtClean="0">
                <a:latin typeface="Courier New" pitchFamily="49" charset="0"/>
                <a:cs typeface="Courier New" pitchFamily="49" charset="0"/>
              </a:rPr>
              <a:t>last_name       salary        department_name</a:t>
            </a:r>
          </a:p>
          <a:p>
            <a:pPr marL="457200" indent="-457200" algn="l"/>
            <a:r>
              <a:rPr lang="en-US" sz="1400" b="1" noProof="1" smtClean="0">
                <a:latin typeface="Courier New" pitchFamily="49" charset="0"/>
                <a:cs typeface="Courier New" pitchFamily="49" charset="0"/>
              </a:rPr>
              <a:t>--------------- ------------- ---------------</a:t>
            </a:r>
          </a:p>
          <a:p>
            <a:pPr marL="457200" indent="-457200" algn="l"/>
            <a:r>
              <a:rPr lang="en-US" sz="1400" b="1" noProof="1" smtClean="0">
                <a:latin typeface="Courier New" pitchFamily="49" charset="0"/>
                <a:cs typeface="Courier New" pitchFamily="49" charset="0"/>
              </a:rPr>
              <a:t>King            24000.00      Executive</a:t>
            </a:r>
          </a:p>
          <a:p>
            <a:pPr marL="457200" indent="-457200" algn="l"/>
            <a:r>
              <a:rPr lang="en-US" sz="1400" b="1" noProof="1" smtClean="0">
                <a:latin typeface="Courier New" pitchFamily="49" charset="0"/>
                <a:cs typeface="Courier New" pitchFamily="49" charset="0"/>
              </a:rPr>
              <a:t>Kochhar         17000.00      Executive</a:t>
            </a:r>
          </a:p>
          <a:p>
            <a:pPr marL="457200" indent="-457200" algn="l"/>
            <a:r>
              <a:rPr lang="en-US" sz="1400" b="1" noProof="1" smtClean="0">
                <a:latin typeface="Courier New" pitchFamily="49" charset="0"/>
                <a:cs typeface="Courier New" pitchFamily="49" charset="0"/>
              </a:rPr>
              <a:t>De Haan         17000.00      Executive</a:t>
            </a:r>
          </a:p>
          <a:p>
            <a:pPr marL="457200" indent="-457200" algn="l"/>
            <a:r>
              <a:rPr lang="en-US" sz="1400" b="1" noProof="1" smtClean="0">
                <a:latin typeface="Courier New" pitchFamily="49" charset="0"/>
                <a:cs typeface="Courier New" pitchFamily="49" charset="0"/>
              </a:rPr>
              <a:t>Zlotkey         10500.00      Sales</a:t>
            </a:r>
          </a:p>
          <a:p>
            <a:pPr marL="457200" indent="-457200" algn="l"/>
            <a:r>
              <a:rPr lang="en-US" sz="1400" b="1" noProof="1" smtClean="0">
                <a:latin typeface="Courier New" pitchFamily="49" charset="0"/>
                <a:cs typeface="Courier New" pitchFamily="49" charset="0"/>
              </a:rPr>
              <a:t>Abel            11000.00      Sales</a:t>
            </a:r>
          </a:p>
          <a:p>
            <a:pPr marL="457200" indent="-457200" algn="l"/>
            <a:r>
              <a:rPr lang="en-US" sz="1400" b="1" noProof="1" smtClean="0">
                <a:latin typeface="Courier New" pitchFamily="49" charset="0"/>
                <a:cs typeface="Courier New" pitchFamily="49" charset="0"/>
              </a:rPr>
              <a:t>Hartstein       13000.00      Marketing</a:t>
            </a:r>
          </a:p>
          <a:p>
            <a:pPr marL="457200" indent="-457200" algn="l"/>
            <a:r>
              <a:rPr lang="en-US" sz="1400" b="1" noProof="1" smtClean="0">
                <a:latin typeface="Courier New" pitchFamily="49" charset="0"/>
                <a:cs typeface="Courier New" pitchFamily="49" charset="0"/>
              </a:rPr>
              <a:t>Higgins         12000.00      Accounting</a:t>
            </a:r>
          </a:p>
          <a:p>
            <a:pPr marL="457200" indent="-457200" algn="l"/>
            <a:endParaRPr lang="en-US" sz="1400" b="1" noProof="1" smtClean="0">
              <a:latin typeface="Courier New" pitchFamily="49" charset="0"/>
              <a:cs typeface="Courier New" pitchFamily="49" charset="0"/>
            </a:endParaRPr>
          </a:p>
          <a:p>
            <a:pPr marL="457200" indent="-457200" algn="l"/>
            <a:r>
              <a:rPr lang="en-US" sz="1400" b="1" noProof="1" smtClean="0">
                <a:latin typeface="Courier New" pitchFamily="49" charset="0"/>
                <a:cs typeface="Courier New" pitchFamily="49" charset="0"/>
              </a:rPr>
              <a:t>(7 row(s) affected)</a:t>
            </a:r>
            <a:endParaRPr lang="en-US" sz="1400" b="1" dirty="0">
              <a:latin typeface="Courier New" pitchFamily="49" charset="0"/>
              <a:cs typeface="Courier New" pitchFamily="49" charset="0"/>
            </a:endParaRPr>
          </a:p>
        </p:txBody>
      </p:sp>
      <p:sp>
        <p:nvSpPr>
          <p:cNvPr id="9" name="Rectangle 8"/>
          <p:cNvSpPr>
            <a:spLocks noChangeArrowheads="1"/>
          </p:cNvSpPr>
          <p:nvPr/>
        </p:nvSpPr>
        <p:spPr bwMode="auto">
          <a:xfrm>
            <a:off x="609600" y="2590800"/>
            <a:ext cx="7848600" cy="1143000"/>
          </a:xfrm>
          <a:prstGeom prst="rect">
            <a:avLst/>
          </a:prstGeom>
          <a:solidFill>
            <a:srgbClr val="CCFFCC"/>
          </a:solidFill>
          <a:ln w="25400">
            <a:solidFill>
              <a:srgbClr val="000000"/>
            </a:solidFill>
            <a:miter lim="800000"/>
            <a:headEnd/>
            <a:tailEnd/>
          </a:ln>
          <a:effectLst/>
        </p:spPr>
        <p:txBody>
          <a:bodyPr wrap="none" lIns="92075" tIns="46038" rIns="92075" bIns="46038" anchor="ctr"/>
          <a:lstStyle/>
          <a:p>
            <a:pPr algn="l" eaLnBrk="0" hangingPunct="0">
              <a:tabLst>
                <a:tab pos="1200150" algn="l"/>
              </a:tabLst>
              <a:defRPr/>
            </a:pPr>
            <a:r>
              <a:rPr lang="en-US" sz="1800" b="1" dirty="0" smtClean="0">
                <a:solidFill>
                  <a:srgbClr val="000000"/>
                </a:solidFill>
                <a:latin typeface="Courier New" pitchFamily="49" charset="0"/>
              </a:rPr>
              <a:t>SELECT </a:t>
            </a:r>
            <a:r>
              <a:rPr lang="en-US" sz="1800" b="1" dirty="0" err="1" smtClean="0">
                <a:solidFill>
                  <a:srgbClr val="000000"/>
                </a:solidFill>
                <a:latin typeface="Courier New" pitchFamily="49" charset="0"/>
              </a:rPr>
              <a:t>last_name</a:t>
            </a:r>
            <a:r>
              <a:rPr lang="en-US" sz="1800" b="1" dirty="0" smtClean="0">
                <a:solidFill>
                  <a:srgbClr val="000000"/>
                </a:solidFill>
                <a:latin typeface="Courier New" pitchFamily="49" charset="0"/>
              </a:rPr>
              <a:t>, salary, </a:t>
            </a:r>
            <a:r>
              <a:rPr lang="en-US" sz="1800" b="1" dirty="0" err="1" smtClean="0">
                <a:solidFill>
                  <a:srgbClr val="000000"/>
                </a:solidFill>
                <a:latin typeface="Courier New" pitchFamily="49" charset="0"/>
              </a:rPr>
              <a:t>department_name</a:t>
            </a:r>
            <a:endParaRPr lang="en-US" sz="1800" b="1" dirty="0" smtClean="0">
              <a:solidFill>
                <a:srgbClr val="000000"/>
              </a:solidFill>
              <a:latin typeface="Courier New" pitchFamily="49" charset="0"/>
            </a:endParaRPr>
          </a:p>
          <a:p>
            <a:pPr algn="l" eaLnBrk="0" hangingPunct="0">
              <a:tabLst>
                <a:tab pos="1200150" algn="l"/>
              </a:tabLst>
              <a:defRPr/>
            </a:pPr>
            <a:r>
              <a:rPr lang="en-US" sz="1800" b="1" dirty="0" smtClean="0">
                <a:solidFill>
                  <a:srgbClr val="000000"/>
                </a:solidFill>
                <a:latin typeface="Courier New" pitchFamily="49" charset="0"/>
              </a:rPr>
              <a:t>FROM employee INNER JOIN department</a:t>
            </a:r>
          </a:p>
          <a:p>
            <a:pPr algn="l" eaLnBrk="0" hangingPunct="0">
              <a:tabLst>
                <a:tab pos="1200150" algn="l"/>
              </a:tabLst>
              <a:defRPr/>
            </a:pPr>
            <a:r>
              <a:rPr lang="en-US" sz="1800" b="1" dirty="0" smtClean="0">
                <a:solidFill>
                  <a:srgbClr val="000000"/>
                </a:solidFill>
                <a:latin typeface="Courier New" pitchFamily="49" charset="0"/>
              </a:rPr>
              <a:t>  ON </a:t>
            </a:r>
            <a:r>
              <a:rPr lang="en-US" sz="1800" b="1" dirty="0" err="1" smtClean="0">
                <a:solidFill>
                  <a:srgbClr val="000000"/>
                </a:solidFill>
                <a:latin typeface="Courier New" pitchFamily="49" charset="0"/>
              </a:rPr>
              <a:t>employee.department_id</a:t>
            </a:r>
            <a:r>
              <a:rPr lang="en-US" sz="1800" b="1" dirty="0" smtClean="0">
                <a:solidFill>
                  <a:srgbClr val="000000"/>
                </a:solidFill>
                <a:latin typeface="Courier New" pitchFamily="49" charset="0"/>
              </a:rPr>
              <a:t> = </a:t>
            </a:r>
            <a:r>
              <a:rPr lang="en-US" sz="1800" b="1" dirty="0" err="1" smtClean="0">
                <a:solidFill>
                  <a:srgbClr val="000000"/>
                </a:solidFill>
                <a:latin typeface="Courier New" pitchFamily="49" charset="0"/>
              </a:rPr>
              <a:t>department.department_id</a:t>
            </a:r>
            <a:endParaRPr lang="en-US" sz="1800" b="1" dirty="0" smtClean="0">
              <a:solidFill>
                <a:srgbClr val="000000"/>
              </a:solidFill>
              <a:latin typeface="Courier New" pitchFamily="49" charset="0"/>
            </a:endParaRPr>
          </a:p>
          <a:p>
            <a:pPr algn="l" eaLnBrk="0" hangingPunct="0">
              <a:tabLst>
                <a:tab pos="1200150" algn="l"/>
              </a:tabLst>
              <a:defRPr/>
            </a:pPr>
            <a:r>
              <a:rPr lang="en-US" sz="1800" b="1" dirty="0" smtClean="0">
                <a:solidFill>
                  <a:srgbClr val="000000"/>
                </a:solidFill>
                <a:latin typeface="Courier New" pitchFamily="49" charset="0"/>
              </a:rPr>
              <a:t>WHERE salary &gt;= 10000;</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
                                            <p:txEl>
                                              <p:pRg st="3" end="3"/>
                                            </p:txEl>
                                          </p:spTgt>
                                        </p:tgtEl>
                                        <p:attrNameLst>
                                          <p:attrName>style.visibility</p:attrName>
                                        </p:attrNameLst>
                                      </p:cBhvr>
                                      <p:to>
                                        <p:strVal val="visible"/>
                                      </p:to>
                                    </p:set>
                                    <p:animEffect transition="in" filter="fade">
                                      <p:cBhvr>
                                        <p:cTn id="17" dur="500"/>
                                        <p:tgtEl>
                                          <p:spTgt spid="9">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fade">
                                      <p:cBhvr>
                                        <p:cTn id="2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P spid="9" grpId="0" build="allAtOnce"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Dealing with Ambiguity</a:t>
            </a:r>
            <a:endParaRPr lang="en-AU" dirty="0"/>
          </a:p>
        </p:txBody>
      </p:sp>
      <p:sp>
        <p:nvSpPr>
          <p:cNvPr id="3" name="Content Placeholder 2"/>
          <p:cNvSpPr>
            <a:spLocks noGrp="1"/>
          </p:cNvSpPr>
          <p:nvPr>
            <p:ph idx="1"/>
          </p:nvPr>
        </p:nvSpPr>
        <p:spPr/>
        <p:txBody>
          <a:bodyPr/>
          <a:lstStyle/>
          <a:p>
            <a:r>
              <a:rPr lang="en-AU" dirty="0" smtClean="0"/>
              <a:t>Columns in a query must be able to be </a:t>
            </a:r>
            <a:r>
              <a:rPr lang="en-AU" i="1" dirty="0" smtClean="0"/>
              <a:t>uniquely identified</a:t>
            </a:r>
          </a:p>
          <a:p>
            <a:endParaRPr lang="en-AU" dirty="0" smtClean="0"/>
          </a:p>
          <a:p>
            <a:r>
              <a:rPr lang="en-AU" dirty="0" smtClean="0"/>
              <a:t>Now that we’re working with multiple tables, it’s possible (and quite likely) that there will be duplicate column names</a:t>
            </a:r>
          </a:p>
          <a:p>
            <a:pPr lvl="1"/>
            <a:r>
              <a:rPr lang="en-AU" dirty="0" smtClean="0"/>
              <a:t>Primary and foreign key columns</a:t>
            </a:r>
          </a:p>
          <a:p>
            <a:pPr lvl="1"/>
            <a:r>
              <a:rPr lang="en-AU" dirty="0" smtClean="0"/>
              <a:t>Commonly occurring columns such as “name” or “title”</a:t>
            </a:r>
          </a:p>
          <a:p>
            <a:pPr lvl="1"/>
            <a:endParaRPr lang="en-AU" dirty="0" smtClean="0"/>
          </a:p>
          <a:p>
            <a:r>
              <a:rPr lang="en-AU" dirty="0" smtClean="0"/>
              <a:t>To specify a column unambiguously, precede it with the table name and a full stop – “</a:t>
            </a:r>
            <a:r>
              <a:rPr lang="en-AU" b="1" dirty="0" err="1" smtClean="0"/>
              <a:t>table_name.column_name</a:t>
            </a:r>
            <a:r>
              <a:rPr lang="en-AU" dirty="0" smtClean="0"/>
              <a:t>”</a:t>
            </a:r>
          </a:p>
          <a:p>
            <a:pPr lvl="1"/>
            <a:r>
              <a:rPr lang="en-AU" dirty="0" smtClean="0"/>
              <a:t>e.g. </a:t>
            </a:r>
            <a:r>
              <a:rPr lang="en-AU" dirty="0" err="1" smtClean="0"/>
              <a:t>employee.department_id</a:t>
            </a:r>
            <a:r>
              <a:rPr lang="en-AU" dirty="0" smtClean="0"/>
              <a:t> = </a:t>
            </a:r>
            <a:r>
              <a:rPr lang="en-AU" dirty="0" err="1" smtClean="0"/>
              <a:t>department.department_id</a:t>
            </a:r>
            <a:endParaRPr lang="en-AU" dirty="0" smtClean="0"/>
          </a:p>
          <a:p>
            <a:pPr lvl="1"/>
            <a:r>
              <a:rPr lang="en-AU" dirty="0" smtClean="0"/>
              <a:t>This must be done </a:t>
            </a:r>
            <a:r>
              <a:rPr lang="en-AU" i="1" dirty="0" smtClean="0"/>
              <a:t>wherever ambiguity exists, in any part of the statement</a:t>
            </a:r>
            <a:r>
              <a:rPr lang="en-AU" dirty="0" smtClean="0"/>
              <a:t> (not just the JOIN/ON clause)</a:t>
            </a:r>
          </a:p>
          <a:p>
            <a:pPr lvl="2"/>
            <a:r>
              <a:rPr lang="en-AU" dirty="0" smtClean="0"/>
              <a:t>Column list after SELECT, WHERE clause, ORDER BY, etc…</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Table Aliases</a:t>
            </a:r>
            <a:endParaRPr lang="en-AU" dirty="0"/>
          </a:p>
        </p:txBody>
      </p:sp>
      <p:sp>
        <p:nvSpPr>
          <p:cNvPr id="3" name="Content Placeholder 2"/>
          <p:cNvSpPr>
            <a:spLocks noGrp="1"/>
          </p:cNvSpPr>
          <p:nvPr>
            <p:ph idx="1"/>
          </p:nvPr>
        </p:nvSpPr>
        <p:spPr/>
        <p:txBody>
          <a:bodyPr/>
          <a:lstStyle/>
          <a:p>
            <a:r>
              <a:rPr lang="en-AU" dirty="0" smtClean="0"/>
              <a:t>To make the task of unambiguously referring to columns less tedious/long, you can define</a:t>
            </a:r>
            <a:r>
              <a:rPr lang="en-AU" b="1" dirty="0" smtClean="0"/>
              <a:t> table aliases</a:t>
            </a:r>
          </a:p>
          <a:p>
            <a:pPr lvl="1"/>
            <a:r>
              <a:rPr lang="en-AU" dirty="0" smtClean="0"/>
              <a:t>Similar concept to defining a column alias in the SELECT list</a:t>
            </a:r>
          </a:p>
          <a:p>
            <a:pPr lvl="1"/>
            <a:endParaRPr lang="en-AU" dirty="0" smtClean="0"/>
          </a:p>
          <a:p>
            <a:r>
              <a:rPr lang="en-AU" dirty="0" smtClean="0"/>
              <a:t>Table aliases are defined after the table name in the FROM clause of the SELECT statement</a:t>
            </a:r>
          </a:p>
          <a:p>
            <a:pPr lvl="1"/>
            <a:r>
              <a:rPr lang="en-AU" dirty="0" smtClean="0"/>
              <a:t>The AS keyword is optional</a:t>
            </a:r>
          </a:p>
          <a:p>
            <a:pPr lvl="1"/>
            <a:r>
              <a:rPr lang="en-AU" dirty="0" smtClean="0"/>
              <a:t>Table aliases are usually created to be concise, rather than being descriptive or explanatory like column aliases often are</a:t>
            </a:r>
            <a:endParaRPr lang="en-AU" dirty="0"/>
          </a:p>
        </p:txBody>
      </p:sp>
      <p:sp>
        <p:nvSpPr>
          <p:cNvPr id="4" name="Rectangle 3"/>
          <p:cNvSpPr>
            <a:spLocks noChangeArrowheads="1"/>
          </p:cNvSpPr>
          <p:nvPr/>
        </p:nvSpPr>
        <p:spPr bwMode="auto">
          <a:xfrm>
            <a:off x="457200" y="4953000"/>
            <a:ext cx="8153400" cy="1447800"/>
          </a:xfrm>
          <a:prstGeom prst="rect">
            <a:avLst/>
          </a:prstGeom>
          <a:solidFill>
            <a:srgbClr val="CCFFCC"/>
          </a:solidFill>
          <a:ln w="25400">
            <a:solidFill>
              <a:srgbClr val="000000"/>
            </a:solidFill>
            <a:miter lim="800000"/>
            <a:headEnd/>
            <a:tailEnd/>
          </a:ln>
          <a:effectLst/>
        </p:spPr>
        <p:txBody>
          <a:bodyPr wrap="none" lIns="92075" tIns="46038" rIns="92075" bIns="46038" anchor="ctr"/>
          <a:lstStyle/>
          <a:p>
            <a:pPr algn="l" eaLnBrk="0" hangingPunct="0">
              <a:tabLst>
                <a:tab pos="1200150" algn="l"/>
              </a:tabLst>
              <a:defRPr/>
            </a:pPr>
            <a:r>
              <a:rPr lang="en-US" sz="1800" b="1" dirty="0" smtClean="0">
                <a:solidFill>
                  <a:srgbClr val="000000"/>
                </a:solidFill>
                <a:latin typeface="Courier New" pitchFamily="49" charset="0"/>
              </a:rPr>
              <a:t>SELECT </a:t>
            </a:r>
            <a:r>
              <a:rPr lang="en-US" sz="1800" b="1" dirty="0" err="1" smtClean="0">
                <a:solidFill>
                  <a:srgbClr val="000000"/>
                </a:solidFill>
                <a:latin typeface="Courier New" pitchFamily="49" charset="0"/>
              </a:rPr>
              <a:t>last_name</a:t>
            </a:r>
            <a:r>
              <a:rPr lang="en-US" sz="1800" b="1" dirty="0" smtClean="0">
                <a:solidFill>
                  <a:srgbClr val="000000"/>
                </a:solidFill>
                <a:latin typeface="Courier New" pitchFamily="49" charset="0"/>
              </a:rPr>
              <a:t>, salary, </a:t>
            </a:r>
            <a:r>
              <a:rPr lang="en-US" sz="1800" b="1" dirty="0" err="1" smtClean="0">
                <a:solidFill>
                  <a:srgbClr val="000000"/>
                </a:solidFill>
                <a:latin typeface="Courier New" pitchFamily="49" charset="0"/>
              </a:rPr>
              <a:t>e.department_id</a:t>
            </a:r>
            <a:r>
              <a:rPr lang="en-US" sz="1800" b="1" dirty="0" smtClean="0">
                <a:solidFill>
                  <a:srgbClr val="000000"/>
                </a:solidFill>
                <a:latin typeface="Courier New" pitchFamily="49" charset="0"/>
              </a:rPr>
              <a:t>, </a:t>
            </a:r>
            <a:r>
              <a:rPr lang="en-US" sz="1800" b="1" dirty="0" err="1" smtClean="0">
                <a:solidFill>
                  <a:srgbClr val="000000"/>
                </a:solidFill>
                <a:latin typeface="Courier New" pitchFamily="49" charset="0"/>
              </a:rPr>
              <a:t>department_name</a:t>
            </a:r>
            <a:endParaRPr lang="en-US" sz="1800" b="1" dirty="0" smtClean="0">
              <a:solidFill>
                <a:srgbClr val="000000"/>
              </a:solidFill>
              <a:latin typeface="Courier New" pitchFamily="49" charset="0"/>
            </a:endParaRPr>
          </a:p>
          <a:p>
            <a:pPr algn="l" eaLnBrk="0" hangingPunct="0">
              <a:tabLst>
                <a:tab pos="1200150" algn="l"/>
              </a:tabLst>
              <a:defRPr/>
            </a:pPr>
            <a:r>
              <a:rPr lang="en-US" sz="1800" b="1" dirty="0" smtClean="0">
                <a:solidFill>
                  <a:srgbClr val="000000"/>
                </a:solidFill>
                <a:latin typeface="Courier New" pitchFamily="49" charset="0"/>
              </a:rPr>
              <a:t>FROM employee AS e INNER JOIN department AS d</a:t>
            </a:r>
          </a:p>
          <a:p>
            <a:pPr algn="l" eaLnBrk="0" hangingPunct="0">
              <a:tabLst>
                <a:tab pos="1200150" algn="l"/>
              </a:tabLst>
              <a:defRPr/>
            </a:pPr>
            <a:r>
              <a:rPr lang="en-US" sz="1800" b="1" dirty="0" smtClean="0">
                <a:solidFill>
                  <a:srgbClr val="000000"/>
                </a:solidFill>
                <a:latin typeface="Courier New" pitchFamily="49" charset="0"/>
              </a:rPr>
              <a:t>  ON </a:t>
            </a:r>
            <a:r>
              <a:rPr lang="en-US" sz="1800" b="1" dirty="0" err="1" smtClean="0">
                <a:solidFill>
                  <a:srgbClr val="000000"/>
                </a:solidFill>
                <a:latin typeface="Courier New" pitchFamily="49" charset="0"/>
              </a:rPr>
              <a:t>e.department_id</a:t>
            </a:r>
            <a:r>
              <a:rPr lang="en-US" sz="1800" b="1" dirty="0" smtClean="0">
                <a:solidFill>
                  <a:srgbClr val="000000"/>
                </a:solidFill>
                <a:latin typeface="Courier New" pitchFamily="49" charset="0"/>
              </a:rPr>
              <a:t> = </a:t>
            </a:r>
            <a:r>
              <a:rPr lang="en-US" sz="1800" b="1" dirty="0" err="1" smtClean="0">
                <a:solidFill>
                  <a:srgbClr val="000000"/>
                </a:solidFill>
                <a:latin typeface="Courier New" pitchFamily="49" charset="0"/>
              </a:rPr>
              <a:t>d.department_id</a:t>
            </a:r>
            <a:endParaRPr lang="en-US" sz="1800" b="1" dirty="0" smtClean="0">
              <a:solidFill>
                <a:srgbClr val="000000"/>
              </a:solidFill>
              <a:latin typeface="Courier New" pitchFamily="49" charset="0"/>
            </a:endParaRPr>
          </a:p>
          <a:p>
            <a:pPr algn="l" eaLnBrk="0" hangingPunct="0">
              <a:tabLst>
                <a:tab pos="1200150" algn="l"/>
              </a:tabLst>
              <a:defRPr/>
            </a:pPr>
            <a:r>
              <a:rPr lang="en-US" sz="1800" b="1" dirty="0" smtClean="0">
                <a:solidFill>
                  <a:srgbClr val="000000"/>
                </a:solidFill>
                <a:latin typeface="Courier New" pitchFamily="49" charset="0"/>
              </a:rPr>
              <a:t>WHERE salary &gt;= 10000</a:t>
            </a:r>
          </a:p>
          <a:p>
            <a:pPr algn="l" eaLnBrk="0" hangingPunct="0">
              <a:tabLst>
                <a:tab pos="1200150" algn="l"/>
              </a:tabLst>
              <a:defRPr/>
            </a:pPr>
            <a:r>
              <a:rPr lang="en-US" sz="1800" b="1" dirty="0" smtClean="0">
                <a:solidFill>
                  <a:srgbClr val="000000"/>
                </a:solidFill>
                <a:latin typeface="Courier New" pitchFamily="49" charset="0"/>
              </a:rPr>
              <a:t>ORDER BY </a:t>
            </a:r>
            <a:r>
              <a:rPr lang="en-US" sz="1800" b="1" dirty="0" err="1" smtClean="0">
                <a:solidFill>
                  <a:srgbClr val="000000"/>
                </a:solidFill>
                <a:latin typeface="Courier New" pitchFamily="49" charset="0"/>
              </a:rPr>
              <a:t>e.department_id</a:t>
            </a:r>
            <a:r>
              <a:rPr lang="en-US" sz="1800" b="1" dirty="0" smtClean="0">
                <a:solidFill>
                  <a:srgbClr val="000000"/>
                </a:solidFill>
                <a:latin typeface="Courier New" pitchFamily="49" charset="0"/>
              </a:rPr>
              <a:t>;</a:t>
            </a:r>
          </a:p>
        </p:txBody>
      </p:sp>
      <p:cxnSp>
        <p:nvCxnSpPr>
          <p:cNvPr id="6" name="Straight Connector 5"/>
          <p:cNvCxnSpPr/>
          <p:nvPr/>
        </p:nvCxnSpPr>
        <p:spPr>
          <a:xfrm>
            <a:off x="2438400" y="5515800"/>
            <a:ext cx="609600" cy="1588"/>
          </a:xfrm>
          <a:prstGeom prst="line">
            <a:avLst/>
          </a:prstGeom>
          <a:ln w="28575">
            <a:solidFill>
              <a:srgbClr val="C00000"/>
            </a:solidFill>
          </a:ln>
        </p:spPr>
        <p:style>
          <a:lnRef idx="1">
            <a:schemeClr val="accent6"/>
          </a:lnRef>
          <a:fillRef idx="0">
            <a:schemeClr val="accent6"/>
          </a:fillRef>
          <a:effectRef idx="0">
            <a:schemeClr val="accent6"/>
          </a:effectRef>
          <a:fontRef idx="minor">
            <a:schemeClr val="tx1"/>
          </a:fontRef>
        </p:style>
      </p:cxnSp>
      <p:cxnSp>
        <p:nvCxnSpPr>
          <p:cNvPr id="7" name="Straight Connector 6"/>
          <p:cNvCxnSpPr/>
          <p:nvPr/>
        </p:nvCxnSpPr>
        <p:spPr>
          <a:xfrm>
            <a:off x="4050000" y="5235600"/>
            <a:ext cx="228600" cy="1588"/>
          </a:xfrm>
          <a:prstGeom prst="line">
            <a:avLst/>
          </a:prstGeom>
          <a:ln w="28575">
            <a:solidFill>
              <a:srgbClr val="C00000"/>
            </a:solidFill>
          </a:ln>
        </p:spPr>
        <p:style>
          <a:lnRef idx="1">
            <a:schemeClr val="accent6"/>
          </a:lnRef>
          <a:fillRef idx="0">
            <a:schemeClr val="accent6"/>
          </a:fillRef>
          <a:effectRef idx="0">
            <a:schemeClr val="accent6"/>
          </a:effectRef>
          <a:fontRef idx="minor">
            <a:schemeClr val="tx1"/>
          </a:fontRef>
        </p:style>
      </p:cxnSp>
      <p:cxnSp>
        <p:nvCxnSpPr>
          <p:cNvPr id="8" name="Straight Connector 7"/>
          <p:cNvCxnSpPr/>
          <p:nvPr/>
        </p:nvCxnSpPr>
        <p:spPr>
          <a:xfrm>
            <a:off x="1188000" y="5775600"/>
            <a:ext cx="228600" cy="1588"/>
          </a:xfrm>
          <a:prstGeom prst="line">
            <a:avLst/>
          </a:prstGeom>
          <a:ln w="28575">
            <a:solidFill>
              <a:srgbClr val="C00000"/>
            </a:solidFill>
          </a:ln>
        </p:spPr>
        <p:style>
          <a:lnRef idx="1">
            <a:schemeClr val="accent6"/>
          </a:lnRef>
          <a:fillRef idx="0">
            <a:schemeClr val="accent6"/>
          </a:fillRef>
          <a:effectRef idx="0">
            <a:schemeClr val="accent6"/>
          </a:effectRef>
          <a:fontRef idx="minor">
            <a:schemeClr val="tx1"/>
          </a:fontRef>
        </p:style>
      </p:cxnSp>
      <p:cxnSp>
        <p:nvCxnSpPr>
          <p:cNvPr id="9" name="Straight Connector 8"/>
          <p:cNvCxnSpPr/>
          <p:nvPr/>
        </p:nvCxnSpPr>
        <p:spPr>
          <a:xfrm>
            <a:off x="3657600" y="5775600"/>
            <a:ext cx="228600" cy="1588"/>
          </a:xfrm>
          <a:prstGeom prst="line">
            <a:avLst/>
          </a:prstGeom>
          <a:ln w="28575">
            <a:solidFill>
              <a:schemeClr val="accent6"/>
            </a:solidFill>
          </a:ln>
        </p:spPr>
        <p:style>
          <a:lnRef idx="1">
            <a:schemeClr val="accent6"/>
          </a:lnRef>
          <a:fillRef idx="0">
            <a:schemeClr val="accent6"/>
          </a:fillRef>
          <a:effectRef idx="0">
            <a:schemeClr val="accent6"/>
          </a:effectRef>
          <a:fontRef idx="minor">
            <a:schemeClr val="tx1"/>
          </a:fontRef>
        </p:style>
      </p:cxnSp>
      <p:cxnSp>
        <p:nvCxnSpPr>
          <p:cNvPr id="10" name="Straight Connector 9"/>
          <p:cNvCxnSpPr/>
          <p:nvPr/>
        </p:nvCxnSpPr>
        <p:spPr>
          <a:xfrm>
            <a:off x="6096000" y="5515800"/>
            <a:ext cx="648600" cy="1588"/>
          </a:xfrm>
          <a:prstGeom prst="line">
            <a:avLst/>
          </a:prstGeom>
          <a:ln w="28575">
            <a:solidFill>
              <a:schemeClr val="accent6"/>
            </a:solidFill>
          </a:ln>
        </p:spPr>
        <p:style>
          <a:lnRef idx="1">
            <a:schemeClr val="accent6"/>
          </a:lnRef>
          <a:fillRef idx="0">
            <a:schemeClr val="accent6"/>
          </a:fillRef>
          <a:effectRef idx="0">
            <a:schemeClr val="accent6"/>
          </a:effectRef>
          <a:fontRef idx="minor">
            <a:schemeClr val="tx1"/>
          </a:fontRef>
        </p:style>
      </p:cxnSp>
      <p:cxnSp>
        <p:nvCxnSpPr>
          <p:cNvPr id="18" name="Straight Connector 17"/>
          <p:cNvCxnSpPr/>
          <p:nvPr/>
        </p:nvCxnSpPr>
        <p:spPr>
          <a:xfrm>
            <a:off x="1728000" y="6321000"/>
            <a:ext cx="228600" cy="1588"/>
          </a:xfrm>
          <a:prstGeom prst="line">
            <a:avLst/>
          </a:prstGeom>
          <a:ln w="28575">
            <a:solidFill>
              <a:srgbClr val="C00000"/>
            </a:solidFill>
          </a:ln>
        </p:spPr>
        <p:style>
          <a:lnRef idx="1">
            <a:schemeClr val="accent6"/>
          </a:lnRef>
          <a:fillRef idx="0">
            <a:schemeClr val="accent6"/>
          </a:fillRef>
          <a:effectRef idx="0">
            <a:schemeClr val="accent6"/>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8"/>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7"/>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9"/>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Outer Joins</a:t>
            </a:r>
            <a:endParaRPr lang="en-AU" dirty="0"/>
          </a:p>
        </p:txBody>
      </p:sp>
      <p:sp>
        <p:nvSpPr>
          <p:cNvPr id="3" name="Content Placeholder 2"/>
          <p:cNvSpPr>
            <a:spLocks noGrp="1"/>
          </p:cNvSpPr>
          <p:nvPr>
            <p:ph idx="1"/>
          </p:nvPr>
        </p:nvSpPr>
        <p:spPr/>
        <p:txBody>
          <a:bodyPr/>
          <a:lstStyle/>
          <a:p>
            <a:r>
              <a:rPr lang="en-AU" dirty="0" smtClean="0"/>
              <a:t>When using an inner join, any NULL values in the columns being joined will result in the row being omitted</a:t>
            </a:r>
          </a:p>
          <a:p>
            <a:pPr lvl="1"/>
            <a:r>
              <a:rPr lang="en-AU" dirty="0" smtClean="0"/>
              <a:t>e.g. if an employee has NULL for their </a:t>
            </a:r>
            <a:r>
              <a:rPr lang="en-AU" dirty="0" err="1" smtClean="0"/>
              <a:t>department_id</a:t>
            </a:r>
            <a:r>
              <a:rPr lang="en-AU" dirty="0" smtClean="0"/>
              <a:t> (perhaps they do not work in a specific department), they </a:t>
            </a:r>
            <a:r>
              <a:rPr lang="en-AU" i="1" dirty="0" smtClean="0"/>
              <a:t>would not appear</a:t>
            </a:r>
            <a:r>
              <a:rPr lang="en-AU" dirty="0" smtClean="0"/>
              <a:t> in an inner join involving </a:t>
            </a:r>
            <a:r>
              <a:rPr lang="en-AU" dirty="0" err="1" smtClean="0"/>
              <a:t>department_id</a:t>
            </a:r>
            <a:endParaRPr lang="en-AU" dirty="0" smtClean="0"/>
          </a:p>
          <a:p>
            <a:pPr lvl="1"/>
            <a:r>
              <a:rPr lang="en-AU" dirty="0" smtClean="0"/>
              <a:t>Only the rows that </a:t>
            </a:r>
            <a:r>
              <a:rPr lang="en-AU" i="1" dirty="0" smtClean="0"/>
              <a:t>meet the join condition </a:t>
            </a:r>
            <a:r>
              <a:rPr lang="en-AU" dirty="0" smtClean="0"/>
              <a:t>are returned in an inner join</a:t>
            </a:r>
          </a:p>
          <a:p>
            <a:pPr lvl="4"/>
            <a:endParaRPr lang="en-AU" dirty="0" smtClean="0"/>
          </a:p>
          <a:p>
            <a:r>
              <a:rPr lang="en-AU" dirty="0" smtClean="0"/>
              <a:t>Outer joins return matching rows, a</a:t>
            </a:r>
            <a:r>
              <a:rPr lang="en-AU" i="1" dirty="0" smtClean="0"/>
              <a:t>s well as rows which do not match anything or contain NULL values</a:t>
            </a:r>
          </a:p>
          <a:p>
            <a:pPr lvl="1"/>
            <a:r>
              <a:rPr lang="en-AU" dirty="0" smtClean="0"/>
              <a:t>Can choose to include non-matched/NULL rows from the either or both of the tables involved in the join</a:t>
            </a:r>
          </a:p>
          <a:p>
            <a:pPr lvl="4"/>
            <a:endParaRPr lang="en-AU" dirty="0" smtClean="0"/>
          </a:p>
          <a:p>
            <a:r>
              <a:rPr lang="en-AU" dirty="0" smtClean="0"/>
              <a:t>Which to use?  Depends on if there can be/are NULL values in the columns, and if you need to see those rows</a:t>
            </a:r>
            <a:endParaRPr lang="en-AU"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Outer Joins</a:t>
            </a:r>
            <a:endParaRPr lang="en-AU" dirty="0"/>
          </a:p>
        </p:txBody>
      </p:sp>
      <p:sp>
        <p:nvSpPr>
          <p:cNvPr id="4" name="Rectangle 4"/>
          <p:cNvSpPr>
            <a:spLocks noChangeArrowheads="1"/>
          </p:cNvSpPr>
          <p:nvPr/>
        </p:nvSpPr>
        <p:spPr bwMode="auto">
          <a:xfrm>
            <a:off x="381000" y="1219200"/>
            <a:ext cx="3352800" cy="3657600"/>
          </a:xfrm>
          <a:prstGeom prst="rect">
            <a:avLst/>
          </a:prstGeom>
          <a:noFill/>
          <a:ln w="9525" algn="ctr">
            <a:solidFill>
              <a:schemeClr val="tx1"/>
            </a:solidFill>
            <a:miter lim="800000"/>
            <a:headEnd/>
            <a:tailEnd/>
          </a:ln>
        </p:spPr>
        <p:txBody>
          <a:bodyPr wrap="none" anchor="ctr"/>
          <a:lstStyle/>
          <a:p>
            <a:pPr marL="457200" indent="-457200" algn="l"/>
            <a:r>
              <a:rPr lang="en-AU" sz="1400" b="1" noProof="1" smtClean="0">
                <a:latin typeface="Courier New" pitchFamily="49" charset="0"/>
                <a:cs typeface="Courier New" pitchFamily="49" charset="0"/>
              </a:rPr>
              <a:t>last_name        department_id</a:t>
            </a:r>
          </a:p>
          <a:p>
            <a:pPr marL="457200" indent="-457200" algn="l"/>
            <a:r>
              <a:rPr lang="en-AU" sz="1400" b="1" noProof="1" smtClean="0">
                <a:latin typeface="Courier New" pitchFamily="49" charset="0"/>
                <a:cs typeface="Courier New" pitchFamily="49" charset="0"/>
              </a:rPr>
              <a:t>---------------- -------------</a:t>
            </a:r>
          </a:p>
          <a:p>
            <a:pPr marL="457200" indent="-457200" algn="l"/>
            <a:r>
              <a:rPr lang="en-AU" sz="1400" b="1" noProof="1" smtClean="0">
                <a:latin typeface="Courier New" pitchFamily="49" charset="0"/>
                <a:cs typeface="Courier New" pitchFamily="49" charset="0"/>
              </a:rPr>
              <a:t>King             60</a:t>
            </a:r>
          </a:p>
          <a:p>
            <a:pPr marL="457200" indent="-457200" algn="l"/>
            <a:r>
              <a:rPr lang="en-AU" sz="1400" b="1" noProof="1" smtClean="0">
                <a:latin typeface="Courier New" pitchFamily="49" charset="0"/>
                <a:cs typeface="Courier New" pitchFamily="49" charset="0"/>
              </a:rPr>
              <a:t>Kochhar          60</a:t>
            </a:r>
          </a:p>
          <a:p>
            <a:pPr marL="457200" indent="-457200" algn="l"/>
            <a:r>
              <a:rPr lang="en-AU" sz="1400" b="1" noProof="1" smtClean="0">
                <a:latin typeface="Courier New" pitchFamily="49" charset="0"/>
                <a:cs typeface="Courier New" pitchFamily="49" charset="0"/>
              </a:rPr>
              <a:t>De Haan          60</a:t>
            </a:r>
          </a:p>
          <a:p>
            <a:pPr marL="457200" indent="-457200" algn="l"/>
            <a:r>
              <a:rPr lang="en-AU" sz="1400" b="1" noProof="1" smtClean="0">
                <a:latin typeface="Courier New" pitchFamily="49" charset="0"/>
                <a:cs typeface="Courier New" pitchFamily="49" charset="0"/>
              </a:rPr>
              <a:t>...</a:t>
            </a:r>
          </a:p>
          <a:p>
            <a:pPr marL="457200" indent="-457200" algn="l"/>
            <a:r>
              <a:rPr lang="en-AU" sz="1400" b="1" noProof="1" smtClean="0">
                <a:latin typeface="Courier New" pitchFamily="49" charset="0"/>
                <a:cs typeface="Courier New" pitchFamily="49" charset="0"/>
              </a:rPr>
              <a:t>Zlotkey          50</a:t>
            </a:r>
          </a:p>
          <a:p>
            <a:pPr marL="457200" indent="-457200" algn="l"/>
            <a:r>
              <a:rPr lang="en-AU" sz="1400" b="1" noProof="1" smtClean="0">
                <a:latin typeface="Courier New" pitchFamily="49" charset="0"/>
                <a:cs typeface="Courier New" pitchFamily="49" charset="0"/>
              </a:rPr>
              <a:t>Abel             50</a:t>
            </a:r>
          </a:p>
          <a:p>
            <a:pPr marL="457200" indent="-457200" algn="l"/>
            <a:r>
              <a:rPr lang="en-AU" sz="1400" b="1" noProof="1" smtClean="0">
                <a:latin typeface="Courier New" pitchFamily="49" charset="0"/>
                <a:cs typeface="Courier New" pitchFamily="49" charset="0"/>
              </a:rPr>
              <a:t>Taylor           50</a:t>
            </a:r>
          </a:p>
          <a:p>
            <a:pPr marL="457200" indent="-457200" algn="l"/>
            <a:r>
              <a:rPr lang="en-AU" sz="1400" b="1" noProof="1" smtClean="0">
                <a:latin typeface="Courier New" pitchFamily="49" charset="0"/>
                <a:cs typeface="Courier New" pitchFamily="49" charset="0"/>
              </a:rPr>
              <a:t>Grant            NULL</a:t>
            </a:r>
          </a:p>
          <a:p>
            <a:pPr marL="457200" indent="-457200" algn="l"/>
            <a:r>
              <a:rPr lang="en-AU" sz="1400" b="1" noProof="1" smtClean="0">
                <a:latin typeface="Courier New" pitchFamily="49" charset="0"/>
                <a:cs typeface="Courier New" pitchFamily="49" charset="0"/>
              </a:rPr>
              <a:t>Whalen           10</a:t>
            </a:r>
          </a:p>
          <a:p>
            <a:pPr marL="457200" indent="-457200" algn="l"/>
            <a:r>
              <a:rPr lang="en-AU" sz="1400" b="1" noProof="1" smtClean="0">
                <a:latin typeface="Courier New" pitchFamily="49" charset="0"/>
                <a:cs typeface="Courier New" pitchFamily="49" charset="0"/>
              </a:rPr>
              <a:t>Hartstein        20</a:t>
            </a:r>
          </a:p>
          <a:p>
            <a:pPr marL="457200" indent="-457200" algn="l"/>
            <a:r>
              <a:rPr lang="en-AU" sz="1400" b="1" noProof="1" smtClean="0">
                <a:latin typeface="Courier New" pitchFamily="49" charset="0"/>
                <a:cs typeface="Courier New" pitchFamily="49" charset="0"/>
              </a:rPr>
              <a:t>Fay              20</a:t>
            </a:r>
          </a:p>
          <a:p>
            <a:pPr marL="457200" indent="-457200" algn="l"/>
            <a:r>
              <a:rPr lang="en-AU" sz="1400" b="1" noProof="1" smtClean="0">
                <a:latin typeface="Courier New" pitchFamily="49" charset="0"/>
                <a:cs typeface="Courier New" pitchFamily="49" charset="0"/>
              </a:rPr>
              <a:t>Higgins          70</a:t>
            </a:r>
          </a:p>
          <a:p>
            <a:pPr marL="457200" indent="-457200" algn="l"/>
            <a:r>
              <a:rPr lang="en-AU" sz="1400" b="1" noProof="1" smtClean="0">
                <a:latin typeface="Courier New" pitchFamily="49" charset="0"/>
                <a:cs typeface="Courier New" pitchFamily="49" charset="0"/>
              </a:rPr>
              <a:t>Gietz            70</a:t>
            </a:r>
          </a:p>
          <a:p>
            <a:pPr marL="457200" indent="-457200" algn="l"/>
            <a:endParaRPr lang="en-AU" sz="1400" b="1" noProof="1" smtClean="0">
              <a:latin typeface="Courier New" pitchFamily="49" charset="0"/>
              <a:cs typeface="Courier New" pitchFamily="49" charset="0"/>
            </a:endParaRPr>
          </a:p>
          <a:p>
            <a:pPr marL="457200" indent="-457200" algn="l"/>
            <a:r>
              <a:rPr lang="en-AU" sz="1400" b="1" noProof="1" smtClean="0">
                <a:latin typeface="Courier New" pitchFamily="49" charset="0"/>
                <a:cs typeface="Courier New" pitchFamily="49" charset="0"/>
              </a:rPr>
              <a:t>(20 row(s) affected)</a:t>
            </a:r>
            <a:endParaRPr lang="en-AU" sz="1400" b="1" noProof="1">
              <a:latin typeface="Courier New" pitchFamily="49" charset="0"/>
              <a:cs typeface="Courier New" pitchFamily="49" charset="0"/>
            </a:endParaRPr>
          </a:p>
        </p:txBody>
      </p:sp>
      <p:sp>
        <p:nvSpPr>
          <p:cNvPr id="5" name="Rectangle 4"/>
          <p:cNvSpPr>
            <a:spLocks noChangeArrowheads="1"/>
          </p:cNvSpPr>
          <p:nvPr/>
        </p:nvSpPr>
        <p:spPr bwMode="auto">
          <a:xfrm>
            <a:off x="381000" y="838200"/>
            <a:ext cx="1660711" cy="462307"/>
          </a:xfrm>
          <a:prstGeom prst="rect">
            <a:avLst/>
          </a:prstGeom>
          <a:noFill/>
          <a:ln w="9525">
            <a:noFill/>
            <a:miter lim="800000"/>
            <a:headEnd/>
            <a:tailEnd/>
          </a:ln>
        </p:spPr>
        <p:txBody>
          <a:bodyPr wrap="none" lIns="92075" tIns="46038" rIns="92075" bIns="46038">
            <a:spAutoFit/>
          </a:bodyPr>
          <a:lstStyle/>
          <a:p>
            <a:pPr algn="l" eaLnBrk="0" hangingPunct="0"/>
            <a:r>
              <a:rPr lang="en-US" b="1" dirty="0" smtClean="0">
                <a:latin typeface="Courier New" pitchFamily="49" charset="0"/>
              </a:rPr>
              <a:t>employee</a:t>
            </a:r>
            <a:endParaRPr lang="en-US" b="1" dirty="0">
              <a:latin typeface="Courier New" pitchFamily="49" charset="0"/>
            </a:endParaRPr>
          </a:p>
        </p:txBody>
      </p:sp>
      <p:sp>
        <p:nvSpPr>
          <p:cNvPr id="6" name="Rectangle 4"/>
          <p:cNvSpPr>
            <a:spLocks noChangeArrowheads="1"/>
          </p:cNvSpPr>
          <p:nvPr/>
        </p:nvSpPr>
        <p:spPr bwMode="auto">
          <a:xfrm>
            <a:off x="4800600" y="1219200"/>
            <a:ext cx="3352800" cy="2590800"/>
          </a:xfrm>
          <a:prstGeom prst="rect">
            <a:avLst/>
          </a:prstGeom>
          <a:noFill/>
          <a:ln w="9525" algn="ctr">
            <a:solidFill>
              <a:schemeClr val="tx1"/>
            </a:solidFill>
            <a:miter lim="800000"/>
            <a:headEnd/>
            <a:tailEnd/>
          </a:ln>
        </p:spPr>
        <p:txBody>
          <a:bodyPr wrap="none" anchor="ctr"/>
          <a:lstStyle/>
          <a:p>
            <a:pPr marL="457200" indent="-457200" algn="l"/>
            <a:r>
              <a:rPr lang="en-US" sz="1400" b="1" noProof="1" smtClean="0">
                <a:latin typeface="Courier New" pitchFamily="49" charset="0"/>
                <a:cs typeface="Courier New" pitchFamily="49" charset="0"/>
              </a:rPr>
              <a:t>department_id  department_name</a:t>
            </a:r>
          </a:p>
          <a:p>
            <a:pPr marL="457200" indent="-457200" algn="l"/>
            <a:r>
              <a:rPr lang="en-US" sz="1400" b="1" noProof="1" smtClean="0">
                <a:latin typeface="Courier New" pitchFamily="49" charset="0"/>
                <a:cs typeface="Courier New" pitchFamily="49" charset="0"/>
              </a:rPr>
              <a:t>-------------- ---------------</a:t>
            </a:r>
          </a:p>
          <a:p>
            <a:pPr marL="457200" indent="-457200" algn="l"/>
            <a:r>
              <a:rPr lang="en-US" sz="1400" b="1" noProof="1" smtClean="0">
                <a:latin typeface="Courier New" pitchFamily="49" charset="0"/>
                <a:cs typeface="Courier New" pitchFamily="49" charset="0"/>
              </a:rPr>
              <a:t>10             Administration</a:t>
            </a:r>
          </a:p>
          <a:p>
            <a:pPr marL="457200" indent="-457200" algn="l"/>
            <a:r>
              <a:rPr lang="en-US" sz="1400" b="1" noProof="1" smtClean="0">
                <a:latin typeface="Courier New" pitchFamily="49" charset="0"/>
                <a:cs typeface="Courier New" pitchFamily="49" charset="0"/>
              </a:rPr>
              <a:t>20             Marketing</a:t>
            </a:r>
          </a:p>
          <a:p>
            <a:pPr marL="457200" indent="-457200" algn="l"/>
            <a:r>
              <a:rPr lang="en-US" sz="1400" b="1" noProof="1" smtClean="0">
                <a:latin typeface="Courier New" pitchFamily="49" charset="0"/>
                <a:cs typeface="Courier New" pitchFamily="49" charset="0"/>
              </a:rPr>
              <a:t>30             Shipping</a:t>
            </a:r>
          </a:p>
          <a:p>
            <a:pPr marL="457200" indent="-457200" algn="l"/>
            <a:r>
              <a:rPr lang="en-US" sz="1400" b="1" noProof="1" smtClean="0">
                <a:latin typeface="Courier New" pitchFamily="49" charset="0"/>
                <a:cs typeface="Courier New" pitchFamily="49" charset="0"/>
              </a:rPr>
              <a:t>40             IT</a:t>
            </a:r>
          </a:p>
          <a:p>
            <a:pPr marL="457200" indent="-457200" algn="l"/>
            <a:r>
              <a:rPr lang="en-US" sz="1400" b="1" noProof="1" smtClean="0">
                <a:latin typeface="Courier New" pitchFamily="49" charset="0"/>
                <a:cs typeface="Courier New" pitchFamily="49" charset="0"/>
              </a:rPr>
              <a:t>50             Sales</a:t>
            </a:r>
          </a:p>
          <a:p>
            <a:pPr marL="457200" indent="-457200" algn="l"/>
            <a:r>
              <a:rPr lang="en-US" sz="1400" b="1" noProof="1" smtClean="0">
                <a:latin typeface="Courier New" pitchFamily="49" charset="0"/>
                <a:cs typeface="Courier New" pitchFamily="49" charset="0"/>
              </a:rPr>
              <a:t>60             Executive</a:t>
            </a:r>
          </a:p>
          <a:p>
            <a:pPr marL="457200" indent="-457200" algn="l"/>
            <a:r>
              <a:rPr lang="en-US" sz="1400" b="1" noProof="1" smtClean="0">
                <a:latin typeface="Courier New" pitchFamily="49" charset="0"/>
                <a:cs typeface="Courier New" pitchFamily="49" charset="0"/>
              </a:rPr>
              <a:t>70             Accounting</a:t>
            </a:r>
          </a:p>
          <a:p>
            <a:pPr marL="457200" indent="-457200" algn="l"/>
            <a:r>
              <a:rPr lang="en-US" sz="1400" b="1" noProof="1" smtClean="0">
                <a:latin typeface="Courier New" pitchFamily="49" charset="0"/>
                <a:cs typeface="Courier New" pitchFamily="49" charset="0"/>
              </a:rPr>
              <a:t>80             Contracting</a:t>
            </a:r>
          </a:p>
          <a:p>
            <a:pPr marL="457200" indent="-457200" algn="l"/>
            <a:endParaRPr lang="en-US" sz="1400" b="1" noProof="1" smtClean="0">
              <a:latin typeface="Courier New" pitchFamily="49" charset="0"/>
              <a:cs typeface="Courier New" pitchFamily="49" charset="0"/>
            </a:endParaRPr>
          </a:p>
          <a:p>
            <a:pPr marL="457200" indent="-457200" algn="l"/>
            <a:r>
              <a:rPr lang="en-US" sz="1400" b="1" noProof="1" smtClean="0">
                <a:latin typeface="Courier New" pitchFamily="49" charset="0"/>
                <a:cs typeface="Courier New" pitchFamily="49" charset="0"/>
              </a:rPr>
              <a:t>(8 row(s) affected)</a:t>
            </a:r>
            <a:endParaRPr lang="en-AU" sz="1400" b="1" noProof="1">
              <a:latin typeface="Courier New" pitchFamily="49" charset="0"/>
              <a:cs typeface="Courier New" pitchFamily="49" charset="0"/>
            </a:endParaRPr>
          </a:p>
        </p:txBody>
      </p:sp>
      <p:sp>
        <p:nvSpPr>
          <p:cNvPr id="7" name="Rectangle 6"/>
          <p:cNvSpPr>
            <a:spLocks noChangeArrowheads="1"/>
          </p:cNvSpPr>
          <p:nvPr/>
        </p:nvSpPr>
        <p:spPr bwMode="auto">
          <a:xfrm>
            <a:off x="4800600" y="838200"/>
            <a:ext cx="2029402" cy="462307"/>
          </a:xfrm>
          <a:prstGeom prst="rect">
            <a:avLst/>
          </a:prstGeom>
          <a:noFill/>
          <a:ln w="9525">
            <a:noFill/>
            <a:miter lim="800000"/>
            <a:headEnd/>
            <a:tailEnd/>
          </a:ln>
        </p:spPr>
        <p:txBody>
          <a:bodyPr wrap="none" lIns="92075" tIns="46038" rIns="92075" bIns="46038">
            <a:spAutoFit/>
          </a:bodyPr>
          <a:lstStyle/>
          <a:p>
            <a:pPr algn="l" eaLnBrk="0" hangingPunct="0"/>
            <a:r>
              <a:rPr lang="en-US" b="1" dirty="0" smtClean="0">
                <a:latin typeface="Courier New" pitchFamily="49" charset="0"/>
              </a:rPr>
              <a:t>department</a:t>
            </a:r>
            <a:endParaRPr lang="en-US" b="1" dirty="0">
              <a:latin typeface="Courier New" pitchFamily="49" charset="0"/>
            </a:endParaRPr>
          </a:p>
        </p:txBody>
      </p:sp>
      <p:sp>
        <p:nvSpPr>
          <p:cNvPr id="8" name="Rectangle 7"/>
          <p:cNvSpPr/>
          <p:nvPr/>
        </p:nvSpPr>
        <p:spPr>
          <a:xfrm>
            <a:off x="381000" y="3150000"/>
            <a:ext cx="3352800" cy="228600"/>
          </a:xfrm>
          <a:prstGeom prst="rect">
            <a:avLst/>
          </a:prstGeom>
          <a:noFill/>
          <a:ln>
            <a:solidFill>
              <a:srgbClr val="C00000"/>
            </a:solidFill>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en-AU"/>
          </a:p>
        </p:txBody>
      </p:sp>
      <p:sp>
        <p:nvSpPr>
          <p:cNvPr id="9" name="Rectangle 8"/>
          <p:cNvSpPr>
            <a:spLocks noChangeArrowheads="1"/>
          </p:cNvSpPr>
          <p:nvPr/>
        </p:nvSpPr>
        <p:spPr bwMode="auto">
          <a:xfrm>
            <a:off x="304800" y="5105400"/>
            <a:ext cx="4495800" cy="956288"/>
          </a:xfrm>
          <a:prstGeom prst="rect">
            <a:avLst/>
          </a:prstGeom>
          <a:noFill/>
          <a:ln w="9525">
            <a:noFill/>
            <a:miter lim="800000"/>
            <a:headEnd/>
            <a:tailEnd/>
          </a:ln>
        </p:spPr>
        <p:txBody>
          <a:bodyPr wrap="square" lIns="92075" tIns="46038" rIns="92075" bIns="46038">
            <a:spAutoFit/>
          </a:bodyPr>
          <a:lstStyle/>
          <a:p>
            <a:pPr algn="l" defTabSz="346075" eaLnBrk="0" hangingPunct="0">
              <a:lnSpc>
                <a:spcPct val="85000"/>
              </a:lnSpc>
              <a:spcBef>
                <a:spcPct val="35000"/>
              </a:spcBef>
              <a:tabLst>
                <a:tab pos="576263" algn="l"/>
              </a:tabLst>
            </a:pPr>
            <a:r>
              <a:rPr lang="en-US" sz="2200" dirty="0" err="1" smtClean="0"/>
              <a:t>department_id</a:t>
            </a:r>
            <a:r>
              <a:rPr lang="en-US" sz="2200" dirty="0" smtClean="0"/>
              <a:t> is NULL, so an inner join with department table will not include this employee</a:t>
            </a:r>
            <a:endParaRPr lang="en-US" sz="2200" i="1" dirty="0">
              <a:latin typeface="Arial" charset="0"/>
            </a:endParaRPr>
          </a:p>
        </p:txBody>
      </p:sp>
      <p:sp>
        <p:nvSpPr>
          <p:cNvPr id="10" name="Rectangle 9"/>
          <p:cNvSpPr/>
          <p:nvPr/>
        </p:nvSpPr>
        <p:spPr>
          <a:xfrm>
            <a:off x="4800600" y="3150000"/>
            <a:ext cx="3352800" cy="228600"/>
          </a:xfrm>
          <a:prstGeom prst="rect">
            <a:avLst/>
          </a:prstGeom>
          <a:noFill/>
          <a:ln>
            <a:solidFill>
              <a:srgbClr val="C00000"/>
            </a:solidFill>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en-AU"/>
          </a:p>
        </p:txBody>
      </p:sp>
      <p:sp>
        <p:nvSpPr>
          <p:cNvPr id="11" name="Rectangle 10"/>
          <p:cNvSpPr>
            <a:spLocks noChangeArrowheads="1"/>
          </p:cNvSpPr>
          <p:nvPr/>
        </p:nvSpPr>
        <p:spPr bwMode="auto">
          <a:xfrm>
            <a:off x="4724400" y="4038600"/>
            <a:ext cx="4267200" cy="1244060"/>
          </a:xfrm>
          <a:prstGeom prst="rect">
            <a:avLst/>
          </a:prstGeom>
          <a:noFill/>
          <a:ln w="9525">
            <a:noFill/>
            <a:miter lim="800000"/>
            <a:headEnd/>
            <a:tailEnd/>
          </a:ln>
        </p:spPr>
        <p:txBody>
          <a:bodyPr wrap="square" lIns="92075" tIns="46038" rIns="92075" bIns="46038">
            <a:spAutoFit/>
          </a:bodyPr>
          <a:lstStyle/>
          <a:p>
            <a:pPr algn="l" defTabSz="346075" eaLnBrk="0" hangingPunct="0">
              <a:lnSpc>
                <a:spcPct val="85000"/>
              </a:lnSpc>
              <a:spcBef>
                <a:spcPct val="35000"/>
              </a:spcBef>
              <a:tabLst>
                <a:tab pos="576263" algn="l"/>
              </a:tabLst>
            </a:pPr>
            <a:r>
              <a:rPr lang="en-US" sz="2200" dirty="0" smtClean="0"/>
              <a:t>No employees work in this department, so it will not be included in an inner join between employees and departments</a:t>
            </a:r>
            <a:endParaRPr lang="en-US" sz="2200" i="1" dirty="0">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p:bldP spid="10" grpId="0" animBg="1"/>
      <p:bldP spid="11"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Objectives</a:t>
            </a:r>
            <a:endParaRPr lang="en-AU" dirty="0"/>
          </a:p>
        </p:txBody>
      </p:sp>
      <p:sp>
        <p:nvSpPr>
          <p:cNvPr id="3" name="Content Placeholder 2"/>
          <p:cNvSpPr>
            <a:spLocks noGrp="1"/>
          </p:cNvSpPr>
          <p:nvPr>
            <p:ph idx="1"/>
          </p:nvPr>
        </p:nvSpPr>
        <p:spPr/>
        <p:txBody>
          <a:bodyPr/>
          <a:lstStyle/>
          <a:p>
            <a:r>
              <a:rPr lang="en-US" dirty="0" smtClean="0"/>
              <a:t>After completing this lesson, you should be able to do the following: </a:t>
            </a:r>
          </a:p>
          <a:p>
            <a:pPr lvl="3"/>
            <a:endParaRPr lang="en-US" dirty="0" smtClean="0"/>
          </a:p>
          <a:p>
            <a:pPr lvl="1"/>
            <a:r>
              <a:rPr lang="en-US" dirty="0" smtClean="0"/>
              <a:t>Access data from more than one table using various types of joins (cross, inner, outer joins, etc)</a:t>
            </a:r>
          </a:p>
          <a:p>
            <a:pPr lvl="4"/>
            <a:endParaRPr lang="en-US" dirty="0" smtClean="0"/>
          </a:p>
          <a:p>
            <a:pPr lvl="1"/>
            <a:r>
              <a:rPr lang="en-US" dirty="0" smtClean="0"/>
              <a:t>Apply the required syntax for the main join types </a:t>
            </a:r>
          </a:p>
          <a:p>
            <a:pPr lvl="4"/>
            <a:endParaRPr lang="en-US" dirty="0" smtClean="0"/>
          </a:p>
          <a:p>
            <a:pPr lvl="1"/>
            <a:r>
              <a:rPr lang="en-US" dirty="0" smtClean="0"/>
              <a:t>Identify and use available aggregate functions</a:t>
            </a:r>
          </a:p>
          <a:p>
            <a:pPr lvl="4"/>
            <a:endParaRPr lang="en-US" dirty="0" smtClean="0"/>
          </a:p>
          <a:p>
            <a:pPr lvl="1"/>
            <a:r>
              <a:rPr lang="en-US" dirty="0" smtClean="0"/>
              <a:t>Group data using the GROUP BY clause</a:t>
            </a:r>
          </a:p>
          <a:p>
            <a:pPr lvl="4"/>
            <a:endParaRPr lang="en-US" dirty="0" smtClean="0"/>
          </a:p>
          <a:p>
            <a:pPr lvl="1"/>
            <a:r>
              <a:rPr lang="en-US" dirty="0" smtClean="0"/>
              <a:t>Specify criteria for aggregate functions using the HAVING clause</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Outer Join Types and Syntaxes</a:t>
            </a:r>
            <a:endParaRPr lang="en-AU" dirty="0"/>
          </a:p>
        </p:txBody>
      </p:sp>
      <p:sp>
        <p:nvSpPr>
          <p:cNvPr id="3" name="Content Placeholder 2"/>
          <p:cNvSpPr>
            <a:spLocks noGrp="1"/>
          </p:cNvSpPr>
          <p:nvPr>
            <p:ph idx="1"/>
          </p:nvPr>
        </p:nvSpPr>
        <p:spPr/>
        <p:txBody>
          <a:bodyPr/>
          <a:lstStyle/>
          <a:p>
            <a:r>
              <a:rPr lang="en-AU" dirty="0" smtClean="0"/>
              <a:t>Three types of outer joins:</a:t>
            </a:r>
          </a:p>
          <a:p>
            <a:pPr lvl="1"/>
            <a:r>
              <a:rPr lang="en-AU" b="1" dirty="0" smtClean="0"/>
              <a:t>LEFT</a:t>
            </a:r>
            <a:r>
              <a:rPr lang="en-AU" dirty="0" smtClean="0"/>
              <a:t>	(Returns matched rows, and unmatched rows due 			to </a:t>
            </a:r>
            <a:r>
              <a:rPr lang="en-AU" i="1" dirty="0" smtClean="0"/>
              <a:t>NULL</a:t>
            </a:r>
            <a:r>
              <a:rPr lang="en-AU" dirty="0" smtClean="0"/>
              <a:t> values, in the </a:t>
            </a:r>
            <a:r>
              <a:rPr lang="en-AU" i="1" dirty="0" smtClean="0"/>
              <a:t>left</a:t>
            </a:r>
            <a:r>
              <a:rPr lang="en-AU" dirty="0" smtClean="0"/>
              <a:t> table)</a:t>
            </a:r>
          </a:p>
          <a:p>
            <a:pPr lvl="1"/>
            <a:endParaRPr lang="en-AU" dirty="0" smtClean="0"/>
          </a:p>
          <a:p>
            <a:pPr lvl="1"/>
            <a:r>
              <a:rPr lang="en-AU" b="1" dirty="0" smtClean="0"/>
              <a:t>RIGHT</a:t>
            </a:r>
            <a:r>
              <a:rPr lang="en-AU" dirty="0" smtClean="0"/>
              <a:t>	(Returns matched rows, and unmatched rows due 			to </a:t>
            </a:r>
            <a:r>
              <a:rPr lang="en-AU" i="1" dirty="0" smtClean="0"/>
              <a:t>no matches</a:t>
            </a:r>
            <a:r>
              <a:rPr lang="en-AU" dirty="0" smtClean="0"/>
              <a:t>, in the </a:t>
            </a:r>
            <a:r>
              <a:rPr lang="en-AU" i="1" dirty="0" smtClean="0"/>
              <a:t>right</a:t>
            </a:r>
            <a:r>
              <a:rPr lang="en-AU" dirty="0" smtClean="0"/>
              <a:t> table)</a:t>
            </a:r>
          </a:p>
          <a:p>
            <a:pPr lvl="1"/>
            <a:endParaRPr lang="en-AU" dirty="0" smtClean="0"/>
          </a:p>
          <a:p>
            <a:pPr lvl="1"/>
            <a:r>
              <a:rPr lang="en-AU" b="1" dirty="0" smtClean="0"/>
              <a:t>FULL</a:t>
            </a:r>
            <a:r>
              <a:rPr lang="en-AU" dirty="0" smtClean="0"/>
              <a:t>	(Returns matched rows, and unmatched rows due to 		</a:t>
            </a:r>
            <a:r>
              <a:rPr lang="en-AU" i="1" dirty="0" err="1" smtClean="0"/>
              <a:t>NULLs</a:t>
            </a:r>
            <a:r>
              <a:rPr lang="en-AU" dirty="0" smtClean="0"/>
              <a:t> in </a:t>
            </a:r>
            <a:r>
              <a:rPr lang="en-AU" i="1" dirty="0" smtClean="0"/>
              <a:t>left</a:t>
            </a:r>
            <a:r>
              <a:rPr lang="en-AU" dirty="0" smtClean="0"/>
              <a:t> table </a:t>
            </a:r>
            <a:r>
              <a:rPr lang="en-AU" i="1" dirty="0" smtClean="0"/>
              <a:t>and</a:t>
            </a:r>
            <a:r>
              <a:rPr lang="en-AU" dirty="0" smtClean="0"/>
              <a:t> </a:t>
            </a:r>
            <a:r>
              <a:rPr lang="en-AU" i="1" dirty="0" smtClean="0"/>
              <a:t>no matches </a:t>
            </a:r>
            <a:r>
              <a:rPr lang="en-AU" dirty="0" smtClean="0"/>
              <a:t>in </a:t>
            </a:r>
            <a:r>
              <a:rPr lang="en-AU" i="1" dirty="0" smtClean="0"/>
              <a:t>right</a:t>
            </a:r>
            <a:r>
              <a:rPr lang="en-AU" dirty="0" smtClean="0"/>
              <a:t> table)</a:t>
            </a:r>
          </a:p>
          <a:p>
            <a:pPr lvl="1"/>
            <a:endParaRPr lang="en-AU" dirty="0" smtClean="0"/>
          </a:p>
          <a:p>
            <a:r>
              <a:rPr lang="en-AU" dirty="0" smtClean="0"/>
              <a:t>Syntax is:	</a:t>
            </a:r>
            <a:r>
              <a:rPr lang="en-AU" b="1" dirty="0" smtClean="0">
                <a:latin typeface="Courier New" pitchFamily="49" charset="0"/>
                <a:cs typeface="Courier New" pitchFamily="49" charset="0"/>
              </a:rPr>
              <a:t>{LEFT|RIGHT|FULL} [OUTER] </a:t>
            </a:r>
            <a:r>
              <a:rPr lang="en-AU" b="1" noProof="1" smtClean="0">
                <a:latin typeface="Courier New" pitchFamily="49" charset="0"/>
                <a:cs typeface="Courier New" pitchFamily="49" charset="0"/>
              </a:rPr>
              <a:t>JOIN</a:t>
            </a:r>
          </a:p>
          <a:p>
            <a:pPr lvl="1"/>
            <a:r>
              <a:rPr lang="en-AU" dirty="0" smtClean="0"/>
              <a:t>“OUTER” is optional, since it only makes sense to specify LEFT / RIGHT / FULL before JOIN for an outer join</a:t>
            </a:r>
            <a:endParaRPr lang="en-AU"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2"/>
          <p:cNvSpPr>
            <a:spLocks noGrp="1"/>
          </p:cNvSpPr>
          <p:nvPr>
            <p:ph idx="1"/>
          </p:nvPr>
        </p:nvSpPr>
        <p:spPr>
          <a:xfrm>
            <a:off x="285750" y="1000125"/>
            <a:ext cx="8572500" cy="5643563"/>
          </a:xfrm>
        </p:spPr>
        <p:txBody>
          <a:bodyPr/>
          <a:lstStyle/>
          <a:p>
            <a:r>
              <a:rPr lang="en-AU" dirty="0" smtClean="0"/>
              <a:t>An INNER JOIN, as per previous example…</a:t>
            </a:r>
          </a:p>
          <a:p>
            <a:endParaRPr lang="en-AU" dirty="0" smtClean="0"/>
          </a:p>
          <a:p>
            <a:endParaRPr lang="en-AU" dirty="0" smtClean="0"/>
          </a:p>
          <a:p>
            <a:endParaRPr lang="en-AU" dirty="0" smtClean="0"/>
          </a:p>
          <a:p>
            <a:endParaRPr lang="en-AU" dirty="0" smtClean="0"/>
          </a:p>
          <a:p>
            <a:endParaRPr lang="en-AU" dirty="0" smtClean="0"/>
          </a:p>
          <a:p>
            <a:endParaRPr lang="en-AU" dirty="0" smtClean="0"/>
          </a:p>
          <a:p>
            <a:pPr lvl="2"/>
            <a:endParaRPr lang="en-AU" dirty="0" smtClean="0"/>
          </a:p>
          <a:p>
            <a:pPr lvl="2"/>
            <a:endParaRPr lang="en-AU" dirty="0" smtClean="0"/>
          </a:p>
          <a:p>
            <a:endParaRPr lang="en-AU" dirty="0" smtClean="0"/>
          </a:p>
          <a:p>
            <a:r>
              <a:rPr lang="en-AU" dirty="0" smtClean="0"/>
              <a:t>A LEFT OUTER JOIN…</a:t>
            </a:r>
            <a:endParaRPr lang="en-AU" dirty="0"/>
          </a:p>
        </p:txBody>
      </p:sp>
      <p:sp>
        <p:nvSpPr>
          <p:cNvPr id="2" name="Title 1"/>
          <p:cNvSpPr>
            <a:spLocks noGrp="1"/>
          </p:cNvSpPr>
          <p:nvPr>
            <p:ph type="title"/>
          </p:nvPr>
        </p:nvSpPr>
        <p:spPr/>
        <p:txBody>
          <a:bodyPr/>
          <a:lstStyle/>
          <a:p>
            <a:r>
              <a:rPr lang="en-AU" dirty="0" smtClean="0"/>
              <a:t>Inner Join vs. LEFT Outer Join</a:t>
            </a:r>
            <a:endParaRPr lang="en-AU" dirty="0"/>
          </a:p>
        </p:txBody>
      </p:sp>
      <p:sp>
        <p:nvSpPr>
          <p:cNvPr id="5" name="Rectangle 6"/>
          <p:cNvSpPr>
            <a:spLocks noChangeArrowheads="1"/>
          </p:cNvSpPr>
          <p:nvPr/>
        </p:nvSpPr>
        <p:spPr bwMode="auto">
          <a:xfrm>
            <a:off x="609600" y="2362200"/>
            <a:ext cx="2481449" cy="369974"/>
          </a:xfrm>
          <a:prstGeom prst="rect">
            <a:avLst/>
          </a:prstGeom>
          <a:noFill/>
          <a:ln w="9525">
            <a:noFill/>
            <a:miter lim="800000"/>
            <a:headEnd/>
            <a:tailEnd/>
          </a:ln>
        </p:spPr>
        <p:txBody>
          <a:bodyPr wrap="none" lIns="92075" tIns="46038" rIns="92075" bIns="46038">
            <a:spAutoFit/>
          </a:bodyPr>
          <a:lstStyle/>
          <a:p>
            <a:pPr algn="l" eaLnBrk="0" hangingPunct="0"/>
            <a:r>
              <a:rPr lang="en-US" sz="1800" b="1" i="1" dirty="0">
                <a:latin typeface="Arial" charset="0"/>
              </a:rPr>
              <a:t>Query </a:t>
            </a:r>
            <a:r>
              <a:rPr lang="en-US" sz="1800" b="1" i="1" dirty="0" smtClean="0">
                <a:latin typeface="Arial" charset="0"/>
              </a:rPr>
              <a:t>result (INNER)</a:t>
            </a:r>
            <a:endParaRPr lang="en-US" sz="1800" b="1" i="1" dirty="0">
              <a:latin typeface="Arial" charset="0"/>
            </a:endParaRPr>
          </a:p>
        </p:txBody>
      </p:sp>
      <p:sp>
        <p:nvSpPr>
          <p:cNvPr id="6" name="Rectangle 8"/>
          <p:cNvSpPr>
            <a:spLocks noChangeArrowheads="1"/>
          </p:cNvSpPr>
          <p:nvPr/>
        </p:nvSpPr>
        <p:spPr bwMode="auto">
          <a:xfrm>
            <a:off x="609600" y="2728912"/>
            <a:ext cx="3200400" cy="1995488"/>
          </a:xfrm>
          <a:prstGeom prst="rect">
            <a:avLst/>
          </a:prstGeom>
          <a:noFill/>
          <a:ln w="9525" algn="ctr">
            <a:solidFill>
              <a:schemeClr val="tx1"/>
            </a:solidFill>
            <a:miter lim="800000"/>
            <a:headEnd/>
            <a:tailEnd/>
          </a:ln>
        </p:spPr>
        <p:txBody>
          <a:bodyPr wrap="none" anchor="ctr"/>
          <a:lstStyle/>
          <a:p>
            <a:pPr marL="457200" indent="-457200" algn="l"/>
            <a:r>
              <a:rPr lang="en-AU" sz="1400" b="1" noProof="1" smtClean="0">
                <a:latin typeface="Courier New" pitchFamily="49" charset="0"/>
                <a:cs typeface="Courier New" pitchFamily="49" charset="0"/>
              </a:rPr>
              <a:t>last_name    department_name</a:t>
            </a:r>
          </a:p>
          <a:p>
            <a:pPr marL="457200" indent="-457200" algn="l"/>
            <a:r>
              <a:rPr lang="en-AU" sz="1400" b="1" noProof="1" smtClean="0">
                <a:latin typeface="Courier New" pitchFamily="49" charset="0"/>
                <a:cs typeface="Courier New" pitchFamily="49" charset="0"/>
              </a:rPr>
              <a:t>------------</a:t>
            </a:r>
            <a:r>
              <a:rPr lang="en-AU" sz="1400" b="1" dirty="0" smtClean="0">
                <a:latin typeface="Courier New" pitchFamily="49" charset="0"/>
                <a:cs typeface="Courier New" pitchFamily="49" charset="0"/>
              </a:rPr>
              <a:t> </a:t>
            </a:r>
            <a:r>
              <a:rPr lang="en-AU" sz="1400" b="1" noProof="1" smtClean="0">
                <a:latin typeface="Courier New" pitchFamily="49" charset="0"/>
                <a:cs typeface="Courier New" pitchFamily="49" charset="0"/>
              </a:rPr>
              <a:t>---------------</a:t>
            </a:r>
          </a:p>
          <a:p>
            <a:pPr marL="457200" indent="-457200" algn="l"/>
            <a:r>
              <a:rPr lang="en-AU" sz="1400" b="1" noProof="1" smtClean="0">
                <a:latin typeface="Courier New" pitchFamily="49" charset="0"/>
                <a:cs typeface="Courier New" pitchFamily="49" charset="0"/>
              </a:rPr>
              <a:t>King         Executive</a:t>
            </a:r>
          </a:p>
          <a:p>
            <a:pPr marL="457200" indent="-457200" algn="l"/>
            <a:r>
              <a:rPr lang="en-AU" sz="1400" b="1" noProof="1" smtClean="0">
                <a:latin typeface="Courier New" pitchFamily="49" charset="0"/>
                <a:cs typeface="Courier New" pitchFamily="49" charset="0"/>
              </a:rPr>
              <a:t>Kochhar      Executive</a:t>
            </a:r>
            <a:endParaRPr lang="en-AU" sz="1400" b="1" dirty="0" smtClean="0">
              <a:latin typeface="Courier New" pitchFamily="49" charset="0"/>
              <a:cs typeface="Courier New" pitchFamily="49" charset="0"/>
            </a:endParaRPr>
          </a:p>
          <a:p>
            <a:pPr marL="457200" indent="-457200" algn="l"/>
            <a:r>
              <a:rPr lang="en-AU" sz="1400" b="1" noProof="1" smtClean="0">
                <a:latin typeface="Courier New" pitchFamily="49" charset="0"/>
                <a:cs typeface="Courier New" pitchFamily="49" charset="0"/>
              </a:rPr>
              <a:t>Higgins      Accounting</a:t>
            </a:r>
          </a:p>
          <a:p>
            <a:pPr marL="457200" indent="-457200" algn="l"/>
            <a:r>
              <a:rPr lang="en-AU" sz="1400" b="1" noProof="1" smtClean="0">
                <a:latin typeface="Courier New" pitchFamily="49" charset="0"/>
                <a:cs typeface="Courier New" pitchFamily="49" charset="0"/>
              </a:rPr>
              <a:t>Gietz        Accounting</a:t>
            </a:r>
          </a:p>
          <a:p>
            <a:pPr marL="457200" indent="-457200" algn="l"/>
            <a:r>
              <a:rPr lang="en-AU" sz="1400" b="1" dirty="0" smtClean="0">
                <a:latin typeface="Courier New" pitchFamily="49" charset="0"/>
                <a:cs typeface="Courier New" pitchFamily="49" charset="0"/>
              </a:rPr>
              <a:t>...</a:t>
            </a:r>
            <a:endParaRPr lang="en-AU" sz="1400" b="1" noProof="1" smtClean="0">
              <a:latin typeface="Courier New" pitchFamily="49" charset="0"/>
              <a:cs typeface="Courier New" pitchFamily="49" charset="0"/>
            </a:endParaRPr>
          </a:p>
          <a:p>
            <a:pPr marL="457200" indent="-457200" algn="l"/>
            <a:endParaRPr lang="en-AU" sz="1400" b="1" noProof="1" smtClean="0">
              <a:latin typeface="Courier New" pitchFamily="49" charset="0"/>
              <a:cs typeface="Courier New" pitchFamily="49" charset="0"/>
            </a:endParaRPr>
          </a:p>
          <a:p>
            <a:pPr marL="457200" indent="-457200" algn="l"/>
            <a:r>
              <a:rPr lang="en-US" sz="1400" b="1" dirty="0" smtClean="0">
                <a:latin typeface="Courier New" pitchFamily="49" charset="0"/>
                <a:cs typeface="Courier New" pitchFamily="49" charset="0"/>
              </a:rPr>
              <a:t>(19 row(s) affected)</a:t>
            </a:r>
          </a:p>
        </p:txBody>
      </p:sp>
      <p:sp>
        <p:nvSpPr>
          <p:cNvPr id="18" name="Rectangle 17"/>
          <p:cNvSpPr>
            <a:spLocks noChangeArrowheads="1"/>
          </p:cNvSpPr>
          <p:nvPr/>
        </p:nvSpPr>
        <p:spPr bwMode="auto">
          <a:xfrm>
            <a:off x="609600" y="1447800"/>
            <a:ext cx="7848600" cy="914400"/>
          </a:xfrm>
          <a:prstGeom prst="rect">
            <a:avLst/>
          </a:prstGeom>
          <a:solidFill>
            <a:srgbClr val="CCFFCC"/>
          </a:solidFill>
          <a:ln w="25400">
            <a:solidFill>
              <a:srgbClr val="000000"/>
            </a:solidFill>
            <a:miter lim="800000"/>
            <a:headEnd/>
            <a:tailEnd/>
          </a:ln>
          <a:effectLst/>
        </p:spPr>
        <p:txBody>
          <a:bodyPr wrap="none" lIns="92075" tIns="46038" rIns="92075" bIns="46038" anchor="ctr"/>
          <a:lstStyle/>
          <a:p>
            <a:pPr algn="l" eaLnBrk="0" hangingPunct="0">
              <a:tabLst>
                <a:tab pos="1200150" algn="l"/>
              </a:tabLst>
              <a:defRPr/>
            </a:pPr>
            <a:r>
              <a:rPr lang="en-US" sz="1800" b="1" dirty="0" smtClean="0">
                <a:solidFill>
                  <a:srgbClr val="000000"/>
                </a:solidFill>
                <a:latin typeface="Courier New" pitchFamily="49" charset="0"/>
              </a:rPr>
              <a:t>SELECT </a:t>
            </a:r>
            <a:r>
              <a:rPr lang="en-US" sz="1800" b="1" dirty="0" err="1" smtClean="0">
                <a:solidFill>
                  <a:srgbClr val="000000"/>
                </a:solidFill>
                <a:latin typeface="Courier New" pitchFamily="49" charset="0"/>
              </a:rPr>
              <a:t>last_name</a:t>
            </a:r>
            <a:r>
              <a:rPr lang="en-US" sz="1800" b="1" dirty="0" smtClean="0">
                <a:solidFill>
                  <a:srgbClr val="000000"/>
                </a:solidFill>
                <a:latin typeface="Courier New" pitchFamily="49" charset="0"/>
              </a:rPr>
              <a:t>, </a:t>
            </a:r>
            <a:r>
              <a:rPr lang="en-US" sz="1800" b="1" dirty="0" err="1" smtClean="0">
                <a:solidFill>
                  <a:srgbClr val="000000"/>
                </a:solidFill>
                <a:latin typeface="Courier New" pitchFamily="49" charset="0"/>
              </a:rPr>
              <a:t>department_name</a:t>
            </a:r>
            <a:endParaRPr lang="en-US" sz="1800" b="1" dirty="0" smtClean="0">
              <a:solidFill>
                <a:srgbClr val="000000"/>
              </a:solidFill>
              <a:latin typeface="Courier New" pitchFamily="49" charset="0"/>
            </a:endParaRPr>
          </a:p>
          <a:p>
            <a:pPr algn="l" eaLnBrk="0" hangingPunct="0">
              <a:tabLst>
                <a:tab pos="1200150" algn="l"/>
              </a:tabLst>
              <a:defRPr/>
            </a:pPr>
            <a:r>
              <a:rPr lang="en-US" sz="1800" b="1" dirty="0" smtClean="0">
                <a:solidFill>
                  <a:srgbClr val="000000"/>
                </a:solidFill>
                <a:latin typeface="Courier New" pitchFamily="49" charset="0"/>
              </a:rPr>
              <a:t>FROM employee INNER JOIN department</a:t>
            </a:r>
          </a:p>
          <a:p>
            <a:pPr algn="l" eaLnBrk="0" hangingPunct="0">
              <a:tabLst>
                <a:tab pos="1200150" algn="l"/>
              </a:tabLst>
              <a:defRPr/>
            </a:pPr>
            <a:r>
              <a:rPr lang="en-US" sz="1800" b="1" dirty="0" smtClean="0">
                <a:solidFill>
                  <a:srgbClr val="000000"/>
                </a:solidFill>
                <a:latin typeface="Courier New" pitchFamily="49" charset="0"/>
              </a:rPr>
              <a:t>  ON </a:t>
            </a:r>
            <a:r>
              <a:rPr lang="en-US" sz="1800" b="1" dirty="0" err="1" smtClean="0">
                <a:solidFill>
                  <a:srgbClr val="000000"/>
                </a:solidFill>
                <a:latin typeface="Courier New" pitchFamily="49" charset="0"/>
              </a:rPr>
              <a:t>employee.department_id</a:t>
            </a:r>
            <a:r>
              <a:rPr lang="en-US" sz="1800" b="1" dirty="0" smtClean="0">
                <a:solidFill>
                  <a:srgbClr val="000000"/>
                </a:solidFill>
                <a:latin typeface="Courier New" pitchFamily="49" charset="0"/>
              </a:rPr>
              <a:t> = </a:t>
            </a:r>
            <a:r>
              <a:rPr lang="en-US" sz="1800" b="1" dirty="0" err="1" smtClean="0">
                <a:solidFill>
                  <a:srgbClr val="000000"/>
                </a:solidFill>
                <a:latin typeface="Courier New" pitchFamily="49" charset="0"/>
              </a:rPr>
              <a:t>department.department_id</a:t>
            </a:r>
            <a:r>
              <a:rPr lang="en-US" sz="1800" b="1" dirty="0" smtClean="0">
                <a:solidFill>
                  <a:srgbClr val="000000"/>
                </a:solidFill>
                <a:latin typeface="Courier New" pitchFamily="49" charset="0"/>
              </a:rPr>
              <a:t>;</a:t>
            </a:r>
          </a:p>
        </p:txBody>
      </p:sp>
      <p:sp>
        <p:nvSpPr>
          <p:cNvPr id="13" name="Rectangle 12"/>
          <p:cNvSpPr/>
          <p:nvPr/>
        </p:nvSpPr>
        <p:spPr>
          <a:xfrm>
            <a:off x="609600" y="4419600"/>
            <a:ext cx="3200400" cy="304800"/>
          </a:xfrm>
          <a:prstGeom prst="rect">
            <a:avLst/>
          </a:prstGeom>
          <a:noFill/>
          <a:ln>
            <a:solidFill>
              <a:srgbClr val="C00000"/>
            </a:solidFill>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en-AU"/>
          </a:p>
        </p:txBody>
      </p:sp>
      <p:sp>
        <p:nvSpPr>
          <p:cNvPr id="14" name="Rectangle 6"/>
          <p:cNvSpPr>
            <a:spLocks noChangeArrowheads="1"/>
          </p:cNvSpPr>
          <p:nvPr/>
        </p:nvSpPr>
        <p:spPr bwMode="auto">
          <a:xfrm>
            <a:off x="5410200" y="3124200"/>
            <a:ext cx="3212418" cy="369974"/>
          </a:xfrm>
          <a:prstGeom prst="rect">
            <a:avLst/>
          </a:prstGeom>
          <a:noFill/>
          <a:ln w="9525">
            <a:noFill/>
            <a:miter lim="800000"/>
            <a:headEnd/>
            <a:tailEnd/>
          </a:ln>
        </p:spPr>
        <p:txBody>
          <a:bodyPr wrap="none" lIns="92075" tIns="46038" rIns="92075" bIns="46038">
            <a:spAutoFit/>
          </a:bodyPr>
          <a:lstStyle/>
          <a:p>
            <a:pPr algn="l" eaLnBrk="0" hangingPunct="0"/>
            <a:r>
              <a:rPr lang="en-US" sz="1800" b="1" i="1" dirty="0">
                <a:latin typeface="Arial" charset="0"/>
              </a:rPr>
              <a:t>Query </a:t>
            </a:r>
            <a:r>
              <a:rPr lang="en-US" sz="1800" b="1" i="1" dirty="0" smtClean="0">
                <a:latin typeface="Arial" charset="0"/>
              </a:rPr>
              <a:t>result (LEFT OUTER)</a:t>
            </a:r>
            <a:endParaRPr lang="en-US" sz="1800" b="1" i="1" dirty="0">
              <a:latin typeface="Arial" charset="0"/>
            </a:endParaRPr>
          </a:p>
        </p:txBody>
      </p:sp>
      <p:sp>
        <p:nvSpPr>
          <p:cNvPr id="15" name="Rectangle 8"/>
          <p:cNvSpPr>
            <a:spLocks noChangeArrowheads="1"/>
          </p:cNvSpPr>
          <p:nvPr/>
        </p:nvSpPr>
        <p:spPr bwMode="auto">
          <a:xfrm>
            <a:off x="5410200" y="3490912"/>
            <a:ext cx="3200400" cy="1995488"/>
          </a:xfrm>
          <a:prstGeom prst="rect">
            <a:avLst/>
          </a:prstGeom>
          <a:noFill/>
          <a:ln w="9525" algn="ctr">
            <a:solidFill>
              <a:schemeClr val="tx1"/>
            </a:solidFill>
            <a:miter lim="800000"/>
            <a:headEnd/>
            <a:tailEnd/>
          </a:ln>
        </p:spPr>
        <p:txBody>
          <a:bodyPr wrap="none" anchor="ctr"/>
          <a:lstStyle/>
          <a:p>
            <a:pPr marL="457200" indent="-457200" algn="l"/>
            <a:r>
              <a:rPr lang="en-AU" sz="1400" b="1" noProof="1" smtClean="0">
                <a:latin typeface="Courier New" pitchFamily="49" charset="0"/>
                <a:cs typeface="Courier New" pitchFamily="49" charset="0"/>
              </a:rPr>
              <a:t>last_name    department_name</a:t>
            </a:r>
          </a:p>
          <a:p>
            <a:pPr marL="457200" indent="-457200" algn="l"/>
            <a:r>
              <a:rPr lang="en-AU" sz="1400" b="1" noProof="1" smtClean="0">
                <a:latin typeface="Courier New" pitchFamily="49" charset="0"/>
                <a:cs typeface="Courier New" pitchFamily="49" charset="0"/>
              </a:rPr>
              <a:t>------------</a:t>
            </a:r>
            <a:r>
              <a:rPr lang="en-AU" sz="1400" b="1" dirty="0" smtClean="0">
                <a:latin typeface="Courier New" pitchFamily="49" charset="0"/>
                <a:cs typeface="Courier New" pitchFamily="49" charset="0"/>
              </a:rPr>
              <a:t> </a:t>
            </a:r>
            <a:r>
              <a:rPr lang="en-AU" sz="1400" b="1" noProof="1" smtClean="0">
                <a:latin typeface="Courier New" pitchFamily="49" charset="0"/>
                <a:cs typeface="Courier New" pitchFamily="49" charset="0"/>
              </a:rPr>
              <a:t>---------------</a:t>
            </a:r>
          </a:p>
          <a:p>
            <a:pPr marL="457200" indent="-457200" algn="l"/>
            <a:r>
              <a:rPr lang="en-US" sz="1400" b="1" noProof="1" smtClean="0">
                <a:latin typeface="Courier New" pitchFamily="49" charset="0"/>
                <a:cs typeface="Courier New" pitchFamily="49" charset="0"/>
              </a:rPr>
              <a:t>Taylor       Sales</a:t>
            </a:r>
          </a:p>
          <a:p>
            <a:pPr marL="457200" indent="-457200" algn="l"/>
            <a:r>
              <a:rPr lang="en-US" sz="1400" b="1" noProof="1" smtClean="0">
                <a:latin typeface="Courier New" pitchFamily="49" charset="0"/>
                <a:cs typeface="Courier New" pitchFamily="49" charset="0"/>
              </a:rPr>
              <a:t>Grant        NULL</a:t>
            </a:r>
          </a:p>
          <a:p>
            <a:pPr marL="457200" indent="-457200" algn="l"/>
            <a:r>
              <a:rPr lang="en-US" sz="1400" b="1" noProof="1" smtClean="0">
                <a:latin typeface="Courier New" pitchFamily="49" charset="0"/>
                <a:cs typeface="Courier New" pitchFamily="49" charset="0"/>
              </a:rPr>
              <a:t>Whalen       Administration</a:t>
            </a:r>
          </a:p>
          <a:p>
            <a:pPr marL="457200" indent="-457200" algn="l"/>
            <a:r>
              <a:rPr lang="en-US" sz="1400" b="1" noProof="1" smtClean="0">
                <a:latin typeface="Courier New" pitchFamily="49" charset="0"/>
                <a:cs typeface="Courier New" pitchFamily="49" charset="0"/>
              </a:rPr>
              <a:t>Hartstein    Marketing</a:t>
            </a:r>
          </a:p>
          <a:p>
            <a:pPr marL="457200" indent="-457200" algn="l"/>
            <a:r>
              <a:rPr lang="en-AU" sz="1400" b="1" dirty="0" smtClean="0">
                <a:latin typeface="Courier New" pitchFamily="49" charset="0"/>
                <a:cs typeface="Courier New" pitchFamily="49" charset="0"/>
              </a:rPr>
              <a:t>...</a:t>
            </a:r>
            <a:endParaRPr lang="en-AU" sz="1400" b="1" noProof="1" smtClean="0">
              <a:latin typeface="Courier New" pitchFamily="49" charset="0"/>
              <a:cs typeface="Courier New" pitchFamily="49" charset="0"/>
            </a:endParaRPr>
          </a:p>
          <a:p>
            <a:pPr marL="457200" indent="-457200" algn="l"/>
            <a:endParaRPr lang="en-AU" sz="1400" b="1" noProof="1" smtClean="0">
              <a:latin typeface="Courier New" pitchFamily="49" charset="0"/>
              <a:cs typeface="Courier New" pitchFamily="49" charset="0"/>
            </a:endParaRPr>
          </a:p>
          <a:p>
            <a:pPr marL="457200" indent="-457200" algn="l"/>
            <a:r>
              <a:rPr lang="en-US" sz="1400" b="1" dirty="0" smtClean="0">
                <a:latin typeface="Courier New" pitchFamily="49" charset="0"/>
                <a:cs typeface="Courier New" pitchFamily="49" charset="0"/>
              </a:rPr>
              <a:t>(20 row(s) affected)</a:t>
            </a:r>
          </a:p>
        </p:txBody>
      </p:sp>
      <p:sp>
        <p:nvSpPr>
          <p:cNvPr id="16" name="Rectangle 15"/>
          <p:cNvSpPr>
            <a:spLocks noChangeArrowheads="1"/>
          </p:cNvSpPr>
          <p:nvPr/>
        </p:nvSpPr>
        <p:spPr bwMode="auto">
          <a:xfrm>
            <a:off x="762000" y="5715000"/>
            <a:ext cx="7848600" cy="914400"/>
          </a:xfrm>
          <a:prstGeom prst="rect">
            <a:avLst/>
          </a:prstGeom>
          <a:solidFill>
            <a:srgbClr val="CCFFCC"/>
          </a:solidFill>
          <a:ln w="25400">
            <a:solidFill>
              <a:srgbClr val="000000"/>
            </a:solidFill>
            <a:miter lim="800000"/>
            <a:headEnd/>
            <a:tailEnd/>
          </a:ln>
          <a:effectLst/>
        </p:spPr>
        <p:txBody>
          <a:bodyPr wrap="none" lIns="92075" tIns="46038" rIns="92075" bIns="46038" anchor="ctr"/>
          <a:lstStyle/>
          <a:p>
            <a:pPr algn="l" eaLnBrk="0" hangingPunct="0">
              <a:tabLst>
                <a:tab pos="1200150" algn="l"/>
              </a:tabLst>
              <a:defRPr/>
            </a:pPr>
            <a:r>
              <a:rPr lang="en-US" sz="1800" b="1" dirty="0" smtClean="0">
                <a:solidFill>
                  <a:srgbClr val="000000"/>
                </a:solidFill>
                <a:latin typeface="Courier New" pitchFamily="49" charset="0"/>
              </a:rPr>
              <a:t>SELECT </a:t>
            </a:r>
            <a:r>
              <a:rPr lang="en-US" sz="1800" b="1" dirty="0" err="1" smtClean="0">
                <a:solidFill>
                  <a:srgbClr val="000000"/>
                </a:solidFill>
                <a:latin typeface="Courier New" pitchFamily="49" charset="0"/>
              </a:rPr>
              <a:t>last_name</a:t>
            </a:r>
            <a:r>
              <a:rPr lang="en-US" sz="1800" b="1" dirty="0" smtClean="0">
                <a:solidFill>
                  <a:srgbClr val="000000"/>
                </a:solidFill>
                <a:latin typeface="Courier New" pitchFamily="49" charset="0"/>
              </a:rPr>
              <a:t>, </a:t>
            </a:r>
            <a:r>
              <a:rPr lang="en-US" sz="1800" b="1" dirty="0" err="1" smtClean="0">
                <a:solidFill>
                  <a:srgbClr val="000000"/>
                </a:solidFill>
                <a:latin typeface="Courier New" pitchFamily="49" charset="0"/>
              </a:rPr>
              <a:t>department_name</a:t>
            </a:r>
            <a:endParaRPr lang="en-US" sz="1800" b="1" dirty="0" smtClean="0">
              <a:solidFill>
                <a:srgbClr val="000000"/>
              </a:solidFill>
              <a:latin typeface="Courier New" pitchFamily="49" charset="0"/>
            </a:endParaRPr>
          </a:p>
          <a:p>
            <a:pPr algn="l" eaLnBrk="0" hangingPunct="0">
              <a:tabLst>
                <a:tab pos="1200150" algn="l"/>
              </a:tabLst>
              <a:defRPr/>
            </a:pPr>
            <a:r>
              <a:rPr lang="en-US" sz="1800" b="1" dirty="0" smtClean="0">
                <a:solidFill>
                  <a:srgbClr val="000000"/>
                </a:solidFill>
                <a:latin typeface="Courier New" pitchFamily="49" charset="0"/>
              </a:rPr>
              <a:t>FROM employee LEFT OUTER JOIN department</a:t>
            </a:r>
          </a:p>
          <a:p>
            <a:pPr algn="l" eaLnBrk="0" hangingPunct="0">
              <a:tabLst>
                <a:tab pos="1200150" algn="l"/>
              </a:tabLst>
              <a:defRPr/>
            </a:pPr>
            <a:r>
              <a:rPr lang="en-US" sz="1800" b="1" dirty="0" smtClean="0">
                <a:solidFill>
                  <a:srgbClr val="000000"/>
                </a:solidFill>
                <a:latin typeface="Courier New" pitchFamily="49" charset="0"/>
              </a:rPr>
              <a:t>  ON </a:t>
            </a:r>
            <a:r>
              <a:rPr lang="en-US" sz="1800" b="1" dirty="0" err="1" smtClean="0">
                <a:solidFill>
                  <a:srgbClr val="000000"/>
                </a:solidFill>
                <a:latin typeface="Courier New" pitchFamily="49" charset="0"/>
              </a:rPr>
              <a:t>employee.department_id</a:t>
            </a:r>
            <a:r>
              <a:rPr lang="en-US" sz="1800" b="1" dirty="0" smtClean="0">
                <a:solidFill>
                  <a:srgbClr val="000000"/>
                </a:solidFill>
                <a:latin typeface="Courier New" pitchFamily="49" charset="0"/>
              </a:rPr>
              <a:t> = </a:t>
            </a:r>
            <a:r>
              <a:rPr lang="en-US" sz="1800" b="1" dirty="0" err="1" smtClean="0">
                <a:solidFill>
                  <a:srgbClr val="000000"/>
                </a:solidFill>
                <a:latin typeface="Courier New" pitchFamily="49" charset="0"/>
              </a:rPr>
              <a:t>department.department_id</a:t>
            </a:r>
            <a:r>
              <a:rPr lang="en-US" sz="1800" b="1" dirty="0" smtClean="0">
                <a:solidFill>
                  <a:srgbClr val="000000"/>
                </a:solidFill>
                <a:latin typeface="Courier New" pitchFamily="49" charset="0"/>
              </a:rPr>
              <a:t>;</a:t>
            </a:r>
          </a:p>
        </p:txBody>
      </p:sp>
      <p:sp>
        <p:nvSpPr>
          <p:cNvPr id="19" name="Rectangle 18"/>
          <p:cNvSpPr/>
          <p:nvPr/>
        </p:nvSpPr>
        <p:spPr>
          <a:xfrm>
            <a:off x="5410200" y="5181600"/>
            <a:ext cx="3200400" cy="304800"/>
          </a:xfrm>
          <a:prstGeom prst="rect">
            <a:avLst/>
          </a:prstGeom>
          <a:noFill/>
          <a:ln>
            <a:solidFill>
              <a:srgbClr val="C00000"/>
            </a:solidFill>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en-AU"/>
          </a:p>
        </p:txBody>
      </p:sp>
      <p:sp>
        <p:nvSpPr>
          <p:cNvPr id="21" name="Rectangle 20"/>
          <p:cNvSpPr/>
          <p:nvPr/>
        </p:nvSpPr>
        <p:spPr>
          <a:xfrm>
            <a:off x="5410200" y="4147200"/>
            <a:ext cx="3200400" cy="228600"/>
          </a:xfrm>
          <a:prstGeom prst="rect">
            <a:avLst/>
          </a:prstGeom>
          <a:noFill/>
          <a:ln>
            <a:solidFill>
              <a:srgbClr val="C00000"/>
            </a:solidFill>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en-AU"/>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10" end="1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fade">
                                      <p:cBhvr>
                                        <p:cTn id="13" dur="500"/>
                                        <p:tgtEl>
                                          <p:spTgt spid="14"/>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fade">
                                      <p:cBhvr>
                                        <p:cTn id="16" dur="500"/>
                                        <p:tgtEl>
                                          <p:spTgt spid="15"/>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animBg="1"/>
      <p:bldP spid="16" grpId="0" animBg="1"/>
      <p:bldP spid="19" grpId="0" animBg="1"/>
      <p:bldP spid="21"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2"/>
          <p:cNvSpPr>
            <a:spLocks noGrp="1"/>
          </p:cNvSpPr>
          <p:nvPr>
            <p:ph idx="1"/>
          </p:nvPr>
        </p:nvSpPr>
        <p:spPr>
          <a:xfrm>
            <a:off x="285750" y="1000125"/>
            <a:ext cx="8572500" cy="5643563"/>
          </a:xfrm>
        </p:spPr>
        <p:txBody>
          <a:bodyPr/>
          <a:lstStyle/>
          <a:p>
            <a:r>
              <a:rPr lang="en-AU" dirty="0" smtClean="0"/>
              <a:t>An INNER JOIN, as per previous example…</a:t>
            </a:r>
          </a:p>
          <a:p>
            <a:endParaRPr lang="en-AU" dirty="0" smtClean="0"/>
          </a:p>
          <a:p>
            <a:endParaRPr lang="en-AU" dirty="0" smtClean="0"/>
          </a:p>
          <a:p>
            <a:endParaRPr lang="en-AU" dirty="0" smtClean="0"/>
          </a:p>
          <a:p>
            <a:endParaRPr lang="en-AU" dirty="0" smtClean="0"/>
          </a:p>
          <a:p>
            <a:endParaRPr lang="en-AU" dirty="0" smtClean="0"/>
          </a:p>
          <a:p>
            <a:endParaRPr lang="en-AU" dirty="0" smtClean="0"/>
          </a:p>
          <a:p>
            <a:pPr lvl="2"/>
            <a:endParaRPr lang="en-AU" dirty="0" smtClean="0"/>
          </a:p>
          <a:p>
            <a:pPr lvl="2"/>
            <a:endParaRPr lang="en-AU" dirty="0" smtClean="0"/>
          </a:p>
          <a:p>
            <a:endParaRPr lang="en-AU" dirty="0" smtClean="0"/>
          </a:p>
          <a:p>
            <a:r>
              <a:rPr lang="en-AU" dirty="0" smtClean="0"/>
              <a:t>A RIGHT OUTER JOIN…</a:t>
            </a:r>
            <a:endParaRPr lang="en-AU" dirty="0"/>
          </a:p>
        </p:txBody>
      </p:sp>
      <p:sp>
        <p:nvSpPr>
          <p:cNvPr id="2" name="Title 1"/>
          <p:cNvSpPr>
            <a:spLocks noGrp="1"/>
          </p:cNvSpPr>
          <p:nvPr>
            <p:ph type="title"/>
          </p:nvPr>
        </p:nvSpPr>
        <p:spPr/>
        <p:txBody>
          <a:bodyPr/>
          <a:lstStyle/>
          <a:p>
            <a:r>
              <a:rPr lang="en-AU" dirty="0" smtClean="0"/>
              <a:t>Inner Join vs. RIGHT Outer Join</a:t>
            </a:r>
            <a:endParaRPr lang="en-AU" dirty="0"/>
          </a:p>
        </p:txBody>
      </p:sp>
      <p:sp>
        <p:nvSpPr>
          <p:cNvPr id="5" name="Rectangle 6"/>
          <p:cNvSpPr>
            <a:spLocks noChangeArrowheads="1"/>
          </p:cNvSpPr>
          <p:nvPr/>
        </p:nvSpPr>
        <p:spPr bwMode="auto">
          <a:xfrm>
            <a:off x="609600" y="2362200"/>
            <a:ext cx="2481449" cy="369974"/>
          </a:xfrm>
          <a:prstGeom prst="rect">
            <a:avLst/>
          </a:prstGeom>
          <a:noFill/>
          <a:ln w="9525">
            <a:noFill/>
            <a:miter lim="800000"/>
            <a:headEnd/>
            <a:tailEnd/>
          </a:ln>
        </p:spPr>
        <p:txBody>
          <a:bodyPr wrap="none" lIns="92075" tIns="46038" rIns="92075" bIns="46038">
            <a:spAutoFit/>
          </a:bodyPr>
          <a:lstStyle/>
          <a:p>
            <a:pPr algn="l" eaLnBrk="0" hangingPunct="0"/>
            <a:r>
              <a:rPr lang="en-US" sz="1800" b="1" i="1" dirty="0">
                <a:latin typeface="Arial" charset="0"/>
              </a:rPr>
              <a:t>Query </a:t>
            </a:r>
            <a:r>
              <a:rPr lang="en-US" sz="1800" b="1" i="1" dirty="0" smtClean="0">
                <a:latin typeface="Arial" charset="0"/>
              </a:rPr>
              <a:t>result (INNER)</a:t>
            </a:r>
            <a:endParaRPr lang="en-US" sz="1800" b="1" i="1" dirty="0">
              <a:latin typeface="Arial" charset="0"/>
            </a:endParaRPr>
          </a:p>
        </p:txBody>
      </p:sp>
      <p:sp>
        <p:nvSpPr>
          <p:cNvPr id="6" name="Rectangle 8"/>
          <p:cNvSpPr>
            <a:spLocks noChangeArrowheads="1"/>
          </p:cNvSpPr>
          <p:nvPr/>
        </p:nvSpPr>
        <p:spPr bwMode="auto">
          <a:xfrm>
            <a:off x="609600" y="2728912"/>
            <a:ext cx="3200400" cy="1995488"/>
          </a:xfrm>
          <a:prstGeom prst="rect">
            <a:avLst/>
          </a:prstGeom>
          <a:noFill/>
          <a:ln w="9525" algn="ctr">
            <a:solidFill>
              <a:schemeClr val="tx1"/>
            </a:solidFill>
            <a:miter lim="800000"/>
            <a:headEnd/>
            <a:tailEnd/>
          </a:ln>
        </p:spPr>
        <p:txBody>
          <a:bodyPr wrap="none" anchor="ctr"/>
          <a:lstStyle/>
          <a:p>
            <a:pPr marL="457200" indent="-457200" algn="l"/>
            <a:r>
              <a:rPr lang="en-AU" sz="1400" b="1" noProof="1" smtClean="0">
                <a:latin typeface="Courier New" pitchFamily="49" charset="0"/>
                <a:cs typeface="Courier New" pitchFamily="49" charset="0"/>
              </a:rPr>
              <a:t>last_name    department_name</a:t>
            </a:r>
          </a:p>
          <a:p>
            <a:pPr marL="457200" indent="-457200" algn="l"/>
            <a:r>
              <a:rPr lang="en-AU" sz="1400" b="1" noProof="1" smtClean="0">
                <a:latin typeface="Courier New" pitchFamily="49" charset="0"/>
                <a:cs typeface="Courier New" pitchFamily="49" charset="0"/>
              </a:rPr>
              <a:t>------------</a:t>
            </a:r>
            <a:r>
              <a:rPr lang="en-AU" sz="1400" b="1" dirty="0" smtClean="0">
                <a:latin typeface="Courier New" pitchFamily="49" charset="0"/>
                <a:cs typeface="Courier New" pitchFamily="49" charset="0"/>
              </a:rPr>
              <a:t> </a:t>
            </a:r>
            <a:r>
              <a:rPr lang="en-AU" sz="1400" b="1" noProof="1" smtClean="0">
                <a:latin typeface="Courier New" pitchFamily="49" charset="0"/>
                <a:cs typeface="Courier New" pitchFamily="49" charset="0"/>
              </a:rPr>
              <a:t>---------------</a:t>
            </a:r>
          </a:p>
          <a:p>
            <a:pPr marL="457200" indent="-457200" algn="l"/>
            <a:r>
              <a:rPr lang="en-AU" sz="1400" b="1" noProof="1" smtClean="0">
                <a:latin typeface="Courier New" pitchFamily="49" charset="0"/>
                <a:cs typeface="Courier New" pitchFamily="49" charset="0"/>
              </a:rPr>
              <a:t>King         Executive</a:t>
            </a:r>
          </a:p>
          <a:p>
            <a:pPr marL="457200" indent="-457200" algn="l"/>
            <a:r>
              <a:rPr lang="en-AU" sz="1400" b="1" noProof="1" smtClean="0">
                <a:latin typeface="Courier New" pitchFamily="49" charset="0"/>
                <a:cs typeface="Courier New" pitchFamily="49" charset="0"/>
              </a:rPr>
              <a:t>Kochhar      Executive</a:t>
            </a:r>
            <a:endParaRPr lang="en-AU" sz="1400" b="1" dirty="0" smtClean="0">
              <a:latin typeface="Courier New" pitchFamily="49" charset="0"/>
              <a:cs typeface="Courier New" pitchFamily="49" charset="0"/>
            </a:endParaRPr>
          </a:p>
          <a:p>
            <a:pPr marL="457200" indent="-457200" algn="l"/>
            <a:r>
              <a:rPr lang="en-AU" sz="1400" b="1" noProof="1" smtClean="0">
                <a:latin typeface="Courier New" pitchFamily="49" charset="0"/>
                <a:cs typeface="Courier New" pitchFamily="49" charset="0"/>
              </a:rPr>
              <a:t>Higgins      Accounting</a:t>
            </a:r>
          </a:p>
          <a:p>
            <a:pPr marL="457200" indent="-457200" algn="l"/>
            <a:r>
              <a:rPr lang="en-AU" sz="1400" b="1" noProof="1" smtClean="0">
                <a:latin typeface="Courier New" pitchFamily="49" charset="0"/>
                <a:cs typeface="Courier New" pitchFamily="49" charset="0"/>
              </a:rPr>
              <a:t>Gietz        Accounting</a:t>
            </a:r>
          </a:p>
          <a:p>
            <a:pPr marL="457200" indent="-457200" algn="l"/>
            <a:r>
              <a:rPr lang="en-AU" sz="1400" b="1" dirty="0" smtClean="0">
                <a:latin typeface="Courier New" pitchFamily="49" charset="0"/>
                <a:cs typeface="Courier New" pitchFamily="49" charset="0"/>
              </a:rPr>
              <a:t>...</a:t>
            </a:r>
            <a:endParaRPr lang="en-AU" sz="1400" b="1" noProof="1" smtClean="0">
              <a:latin typeface="Courier New" pitchFamily="49" charset="0"/>
              <a:cs typeface="Courier New" pitchFamily="49" charset="0"/>
            </a:endParaRPr>
          </a:p>
          <a:p>
            <a:pPr marL="457200" indent="-457200" algn="l"/>
            <a:endParaRPr lang="en-AU" sz="1400" b="1" noProof="1" smtClean="0">
              <a:latin typeface="Courier New" pitchFamily="49" charset="0"/>
              <a:cs typeface="Courier New" pitchFamily="49" charset="0"/>
            </a:endParaRPr>
          </a:p>
          <a:p>
            <a:pPr marL="457200" indent="-457200" algn="l"/>
            <a:r>
              <a:rPr lang="en-US" sz="1400" b="1" dirty="0" smtClean="0">
                <a:latin typeface="Courier New" pitchFamily="49" charset="0"/>
                <a:cs typeface="Courier New" pitchFamily="49" charset="0"/>
              </a:rPr>
              <a:t>(19 row(s) affected)</a:t>
            </a:r>
          </a:p>
        </p:txBody>
      </p:sp>
      <p:sp>
        <p:nvSpPr>
          <p:cNvPr id="18" name="Rectangle 17"/>
          <p:cNvSpPr>
            <a:spLocks noChangeArrowheads="1"/>
          </p:cNvSpPr>
          <p:nvPr/>
        </p:nvSpPr>
        <p:spPr bwMode="auto">
          <a:xfrm>
            <a:off x="609600" y="1447800"/>
            <a:ext cx="7848600" cy="914400"/>
          </a:xfrm>
          <a:prstGeom prst="rect">
            <a:avLst/>
          </a:prstGeom>
          <a:solidFill>
            <a:srgbClr val="CCFFCC"/>
          </a:solidFill>
          <a:ln w="25400">
            <a:solidFill>
              <a:srgbClr val="000000"/>
            </a:solidFill>
            <a:miter lim="800000"/>
            <a:headEnd/>
            <a:tailEnd/>
          </a:ln>
          <a:effectLst/>
        </p:spPr>
        <p:txBody>
          <a:bodyPr wrap="none" lIns="92075" tIns="46038" rIns="92075" bIns="46038" anchor="ctr"/>
          <a:lstStyle/>
          <a:p>
            <a:pPr algn="l" eaLnBrk="0" hangingPunct="0">
              <a:tabLst>
                <a:tab pos="1200150" algn="l"/>
              </a:tabLst>
              <a:defRPr/>
            </a:pPr>
            <a:r>
              <a:rPr lang="en-US" sz="1800" b="1" dirty="0" smtClean="0">
                <a:solidFill>
                  <a:srgbClr val="000000"/>
                </a:solidFill>
                <a:latin typeface="Courier New" pitchFamily="49" charset="0"/>
              </a:rPr>
              <a:t>SELECT </a:t>
            </a:r>
            <a:r>
              <a:rPr lang="en-US" sz="1800" b="1" dirty="0" err="1" smtClean="0">
                <a:solidFill>
                  <a:srgbClr val="000000"/>
                </a:solidFill>
                <a:latin typeface="Courier New" pitchFamily="49" charset="0"/>
              </a:rPr>
              <a:t>last_name</a:t>
            </a:r>
            <a:r>
              <a:rPr lang="en-US" sz="1800" b="1" dirty="0" smtClean="0">
                <a:solidFill>
                  <a:srgbClr val="000000"/>
                </a:solidFill>
                <a:latin typeface="Courier New" pitchFamily="49" charset="0"/>
              </a:rPr>
              <a:t>, </a:t>
            </a:r>
            <a:r>
              <a:rPr lang="en-US" sz="1800" b="1" dirty="0" err="1" smtClean="0">
                <a:solidFill>
                  <a:srgbClr val="000000"/>
                </a:solidFill>
                <a:latin typeface="Courier New" pitchFamily="49" charset="0"/>
              </a:rPr>
              <a:t>department_name</a:t>
            </a:r>
            <a:endParaRPr lang="en-US" sz="1800" b="1" dirty="0" smtClean="0">
              <a:solidFill>
                <a:srgbClr val="000000"/>
              </a:solidFill>
              <a:latin typeface="Courier New" pitchFamily="49" charset="0"/>
            </a:endParaRPr>
          </a:p>
          <a:p>
            <a:pPr algn="l" eaLnBrk="0" hangingPunct="0">
              <a:tabLst>
                <a:tab pos="1200150" algn="l"/>
              </a:tabLst>
              <a:defRPr/>
            </a:pPr>
            <a:r>
              <a:rPr lang="en-US" sz="1800" b="1" dirty="0" smtClean="0">
                <a:solidFill>
                  <a:srgbClr val="000000"/>
                </a:solidFill>
                <a:latin typeface="Courier New" pitchFamily="49" charset="0"/>
              </a:rPr>
              <a:t>FROM employee INNER JOIN department</a:t>
            </a:r>
          </a:p>
          <a:p>
            <a:pPr algn="l" eaLnBrk="0" hangingPunct="0">
              <a:tabLst>
                <a:tab pos="1200150" algn="l"/>
              </a:tabLst>
              <a:defRPr/>
            </a:pPr>
            <a:r>
              <a:rPr lang="en-US" sz="1800" b="1" dirty="0" smtClean="0">
                <a:solidFill>
                  <a:srgbClr val="000000"/>
                </a:solidFill>
                <a:latin typeface="Courier New" pitchFamily="49" charset="0"/>
              </a:rPr>
              <a:t>  ON </a:t>
            </a:r>
            <a:r>
              <a:rPr lang="en-US" sz="1800" b="1" dirty="0" err="1" smtClean="0">
                <a:solidFill>
                  <a:srgbClr val="000000"/>
                </a:solidFill>
                <a:latin typeface="Courier New" pitchFamily="49" charset="0"/>
              </a:rPr>
              <a:t>employee.department_id</a:t>
            </a:r>
            <a:r>
              <a:rPr lang="en-US" sz="1800" b="1" dirty="0" smtClean="0">
                <a:solidFill>
                  <a:srgbClr val="000000"/>
                </a:solidFill>
                <a:latin typeface="Courier New" pitchFamily="49" charset="0"/>
              </a:rPr>
              <a:t> = </a:t>
            </a:r>
            <a:r>
              <a:rPr lang="en-US" sz="1800" b="1" dirty="0" err="1" smtClean="0">
                <a:solidFill>
                  <a:srgbClr val="000000"/>
                </a:solidFill>
                <a:latin typeface="Courier New" pitchFamily="49" charset="0"/>
              </a:rPr>
              <a:t>department.department_id</a:t>
            </a:r>
            <a:r>
              <a:rPr lang="en-US" sz="1800" b="1" dirty="0" smtClean="0">
                <a:solidFill>
                  <a:srgbClr val="000000"/>
                </a:solidFill>
                <a:latin typeface="Courier New" pitchFamily="49" charset="0"/>
              </a:rPr>
              <a:t>;</a:t>
            </a:r>
          </a:p>
        </p:txBody>
      </p:sp>
      <p:sp>
        <p:nvSpPr>
          <p:cNvPr id="13" name="Rectangle 12"/>
          <p:cNvSpPr/>
          <p:nvPr/>
        </p:nvSpPr>
        <p:spPr>
          <a:xfrm>
            <a:off x="609600" y="4419600"/>
            <a:ext cx="3200400" cy="304800"/>
          </a:xfrm>
          <a:prstGeom prst="rect">
            <a:avLst/>
          </a:prstGeom>
          <a:noFill/>
          <a:ln>
            <a:solidFill>
              <a:srgbClr val="C00000"/>
            </a:solidFill>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en-AU"/>
          </a:p>
        </p:txBody>
      </p:sp>
      <p:sp>
        <p:nvSpPr>
          <p:cNvPr id="14" name="Rectangle 6"/>
          <p:cNvSpPr>
            <a:spLocks noChangeArrowheads="1"/>
          </p:cNvSpPr>
          <p:nvPr/>
        </p:nvSpPr>
        <p:spPr bwMode="auto">
          <a:xfrm>
            <a:off x="5410200" y="3124200"/>
            <a:ext cx="3353482" cy="369974"/>
          </a:xfrm>
          <a:prstGeom prst="rect">
            <a:avLst/>
          </a:prstGeom>
          <a:noFill/>
          <a:ln w="9525">
            <a:noFill/>
            <a:miter lim="800000"/>
            <a:headEnd/>
            <a:tailEnd/>
          </a:ln>
        </p:spPr>
        <p:txBody>
          <a:bodyPr wrap="none" lIns="92075" tIns="46038" rIns="92075" bIns="46038">
            <a:spAutoFit/>
          </a:bodyPr>
          <a:lstStyle/>
          <a:p>
            <a:pPr algn="l" eaLnBrk="0" hangingPunct="0"/>
            <a:r>
              <a:rPr lang="en-US" sz="1800" b="1" i="1" dirty="0">
                <a:latin typeface="Arial" charset="0"/>
              </a:rPr>
              <a:t>Query </a:t>
            </a:r>
            <a:r>
              <a:rPr lang="en-US" sz="1800" b="1" i="1" dirty="0" smtClean="0">
                <a:latin typeface="Arial" charset="0"/>
              </a:rPr>
              <a:t>result (RIGHT OUTER)</a:t>
            </a:r>
            <a:endParaRPr lang="en-US" sz="1800" b="1" i="1" dirty="0">
              <a:latin typeface="Arial" charset="0"/>
            </a:endParaRPr>
          </a:p>
        </p:txBody>
      </p:sp>
      <p:sp>
        <p:nvSpPr>
          <p:cNvPr id="15" name="Rectangle 8"/>
          <p:cNvSpPr>
            <a:spLocks noChangeArrowheads="1"/>
          </p:cNvSpPr>
          <p:nvPr/>
        </p:nvSpPr>
        <p:spPr bwMode="auto">
          <a:xfrm>
            <a:off x="5410200" y="3490912"/>
            <a:ext cx="3200400" cy="1995488"/>
          </a:xfrm>
          <a:prstGeom prst="rect">
            <a:avLst/>
          </a:prstGeom>
          <a:noFill/>
          <a:ln w="9525" algn="ctr">
            <a:solidFill>
              <a:schemeClr val="tx1"/>
            </a:solidFill>
            <a:miter lim="800000"/>
            <a:headEnd/>
            <a:tailEnd/>
          </a:ln>
        </p:spPr>
        <p:txBody>
          <a:bodyPr wrap="none" anchor="ctr"/>
          <a:lstStyle/>
          <a:p>
            <a:pPr marL="457200" indent="-457200" algn="l"/>
            <a:r>
              <a:rPr lang="en-AU" sz="1400" b="1" noProof="1" smtClean="0">
                <a:latin typeface="Courier New" pitchFamily="49" charset="0"/>
                <a:cs typeface="Courier New" pitchFamily="49" charset="0"/>
              </a:rPr>
              <a:t>last_name    department_name</a:t>
            </a:r>
          </a:p>
          <a:p>
            <a:pPr marL="457200" indent="-457200" algn="l"/>
            <a:r>
              <a:rPr lang="en-AU" sz="1400" b="1" noProof="1" smtClean="0">
                <a:latin typeface="Courier New" pitchFamily="49" charset="0"/>
                <a:cs typeface="Courier New" pitchFamily="49" charset="0"/>
              </a:rPr>
              <a:t>------------</a:t>
            </a:r>
            <a:r>
              <a:rPr lang="en-AU" sz="1400" b="1" dirty="0" smtClean="0">
                <a:latin typeface="Courier New" pitchFamily="49" charset="0"/>
                <a:cs typeface="Courier New" pitchFamily="49" charset="0"/>
              </a:rPr>
              <a:t> </a:t>
            </a:r>
            <a:r>
              <a:rPr lang="en-AU" sz="1400" b="1" noProof="1" smtClean="0">
                <a:latin typeface="Courier New" pitchFamily="49" charset="0"/>
                <a:cs typeface="Courier New" pitchFamily="49" charset="0"/>
              </a:rPr>
              <a:t>---------------</a:t>
            </a:r>
          </a:p>
          <a:p>
            <a:pPr marL="457200" indent="-457200" algn="l"/>
            <a:r>
              <a:rPr lang="en-AU" sz="1400" b="1" dirty="0" smtClean="0">
                <a:latin typeface="Courier New" pitchFamily="49" charset="0"/>
                <a:cs typeface="Courier New" pitchFamily="49" charset="0"/>
              </a:rPr>
              <a:t>...</a:t>
            </a:r>
            <a:endParaRPr lang="en-US" sz="1400" b="1" noProof="1" smtClean="0">
              <a:latin typeface="Courier New" pitchFamily="49" charset="0"/>
              <a:cs typeface="Courier New" pitchFamily="49" charset="0"/>
            </a:endParaRPr>
          </a:p>
          <a:p>
            <a:pPr marL="457200" indent="-457200" algn="l"/>
            <a:r>
              <a:rPr lang="en-US" sz="1400" b="1" noProof="1" smtClean="0">
                <a:latin typeface="Courier New" pitchFamily="49" charset="0"/>
                <a:cs typeface="Courier New" pitchFamily="49" charset="0"/>
              </a:rPr>
              <a:t>De Haan      Executive</a:t>
            </a:r>
          </a:p>
          <a:p>
            <a:pPr marL="457200" indent="-457200" algn="l"/>
            <a:r>
              <a:rPr lang="en-US" sz="1400" b="1" noProof="1" smtClean="0">
                <a:latin typeface="Courier New" pitchFamily="49" charset="0"/>
                <a:cs typeface="Courier New" pitchFamily="49" charset="0"/>
              </a:rPr>
              <a:t>Higgins      Accounting</a:t>
            </a:r>
          </a:p>
          <a:p>
            <a:pPr marL="457200" indent="-457200" algn="l"/>
            <a:r>
              <a:rPr lang="en-US" sz="1400" b="1" noProof="1" smtClean="0">
                <a:latin typeface="Courier New" pitchFamily="49" charset="0"/>
                <a:cs typeface="Courier New" pitchFamily="49" charset="0"/>
              </a:rPr>
              <a:t>Gietz        Accounting</a:t>
            </a:r>
          </a:p>
          <a:p>
            <a:pPr marL="457200" indent="-457200" algn="l"/>
            <a:r>
              <a:rPr lang="en-US" sz="1400" b="1" noProof="1" smtClean="0">
                <a:latin typeface="Courier New" pitchFamily="49" charset="0"/>
                <a:cs typeface="Courier New" pitchFamily="49" charset="0"/>
              </a:rPr>
              <a:t>NULL         Contracting</a:t>
            </a:r>
          </a:p>
          <a:p>
            <a:pPr marL="457200" indent="-457200" algn="l"/>
            <a:endParaRPr lang="en-AU" sz="1400" b="1" noProof="1" smtClean="0">
              <a:latin typeface="Courier New" pitchFamily="49" charset="0"/>
              <a:cs typeface="Courier New" pitchFamily="49" charset="0"/>
            </a:endParaRPr>
          </a:p>
          <a:p>
            <a:pPr marL="457200" indent="-457200" algn="l"/>
            <a:r>
              <a:rPr lang="en-US" sz="1400" b="1" dirty="0" smtClean="0">
                <a:latin typeface="Courier New" pitchFamily="49" charset="0"/>
                <a:cs typeface="Courier New" pitchFamily="49" charset="0"/>
              </a:rPr>
              <a:t>(20 row(s) affected)</a:t>
            </a:r>
          </a:p>
        </p:txBody>
      </p:sp>
      <p:sp>
        <p:nvSpPr>
          <p:cNvPr id="16" name="Rectangle 15"/>
          <p:cNvSpPr>
            <a:spLocks noChangeArrowheads="1"/>
          </p:cNvSpPr>
          <p:nvPr/>
        </p:nvSpPr>
        <p:spPr bwMode="auto">
          <a:xfrm>
            <a:off x="762000" y="5715000"/>
            <a:ext cx="7848600" cy="914400"/>
          </a:xfrm>
          <a:prstGeom prst="rect">
            <a:avLst/>
          </a:prstGeom>
          <a:solidFill>
            <a:srgbClr val="CCFFCC"/>
          </a:solidFill>
          <a:ln w="25400">
            <a:solidFill>
              <a:srgbClr val="000000"/>
            </a:solidFill>
            <a:miter lim="800000"/>
            <a:headEnd/>
            <a:tailEnd/>
          </a:ln>
          <a:effectLst/>
        </p:spPr>
        <p:txBody>
          <a:bodyPr wrap="none" lIns="92075" tIns="46038" rIns="92075" bIns="46038" anchor="ctr"/>
          <a:lstStyle/>
          <a:p>
            <a:pPr algn="l" eaLnBrk="0" hangingPunct="0">
              <a:tabLst>
                <a:tab pos="1200150" algn="l"/>
              </a:tabLst>
              <a:defRPr/>
            </a:pPr>
            <a:r>
              <a:rPr lang="en-US" sz="1800" b="1" dirty="0" smtClean="0">
                <a:solidFill>
                  <a:srgbClr val="000000"/>
                </a:solidFill>
                <a:latin typeface="Courier New" pitchFamily="49" charset="0"/>
              </a:rPr>
              <a:t>SELECT </a:t>
            </a:r>
            <a:r>
              <a:rPr lang="en-US" sz="1800" b="1" dirty="0" err="1" smtClean="0">
                <a:solidFill>
                  <a:srgbClr val="000000"/>
                </a:solidFill>
                <a:latin typeface="Courier New" pitchFamily="49" charset="0"/>
              </a:rPr>
              <a:t>last_name</a:t>
            </a:r>
            <a:r>
              <a:rPr lang="en-US" sz="1800" b="1" dirty="0" smtClean="0">
                <a:solidFill>
                  <a:srgbClr val="000000"/>
                </a:solidFill>
                <a:latin typeface="Courier New" pitchFamily="49" charset="0"/>
              </a:rPr>
              <a:t>, </a:t>
            </a:r>
            <a:r>
              <a:rPr lang="en-US" sz="1800" b="1" dirty="0" err="1" smtClean="0">
                <a:solidFill>
                  <a:srgbClr val="000000"/>
                </a:solidFill>
                <a:latin typeface="Courier New" pitchFamily="49" charset="0"/>
              </a:rPr>
              <a:t>department_name</a:t>
            </a:r>
            <a:endParaRPr lang="en-US" sz="1800" b="1" dirty="0" smtClean="0">
              <a:solidFill>
                <a:srgbClr val="000000"/>
              </a:solidFill>
              <a:latin typeface="Courier New" pitchFamily="49" charset="0"/>
            </a:endParaRPr>
          </a:p>
          <a:p>
            <a:pPr algn="l" eaLnBrk="0" hangingPunct="0">
              <a:tabLst>
                <a:tab pos="1200150" algn="l"/>
              </a:tabLst>
              <a:defRPr/>
            </a:pPr>
            <a:r>
              <a:rPr lang="en-US" sz="1800" b="1" dirty="0" smtClean="0">
                <a:solidFill>
                  <a:srgbClr val="000000"/>
                </a:solidFill>
                <a:latin typeface="Courier New" pitchFamily="49" charset="0"/>
              </a:rPr>
              <a:t>FROM employee RIGHT OUTER JOIN department</a:t>
            </a:r>
          </a:p>
          <a:p>
            <a:pPr algn="l" eaLnBrk="0" hangingPunct="0">
              <a:tabLst>
                <a:tab pos="1200150" algn="l"/>
              </a:tabLst>
              <a:defRPr/>
            </a:pPr>
            <a:r>
              <a:rPr lang="en-US" sz="1800" b="1" dirty="0" smtClean="0">
                <a:solidFill>
                  <a:srgbClr val="000000"/>
                </a:solidFill>
                <a:latin typeface="Courier New" pitchFamily="49" charset="0"/>
              </a:rPr>
              <a:t>  ON </a:t>
            </a:r>
            <a:r>
              <a:rPr lang="en-US" sz="1800" b="1" dirty="0" err="1" smtClean="0">
                <a:solidFill>
                  <a:srgbClr val="000000"/>
                </a:solidFill>
                <a:latin typeface="Courier New" pitchFamily="49" charset="0"/>
              </a:rPr>
              <a:t>employee.department_id</a:t>
            </a:r>
            <a:r>
              <a:rPr lang="en-US" sz="1800" b="1" dirty="0" smtClean="0">
                <a:solidFill>
                  <a:srgbClr val="000000"/>
                </a:solidFill>
                <a:latin typeface="Courier New" pitchFamily="49" charset="0"/>
              </a:rPr>
              <a:t> = </a:t>
            </a:r>
            <a:r>
              <a:rPr lang="en-US" sz="1800" b="1" dirty="0" err="1" smtClean="0">
                <a:solidFill>
                  <a:srgbClr val="000000"/>
                </a:solidFill>
                <a:latin typeface="Courier New" pitchFamily="49" charset="0"/>
              </a:rPr>
              <a:t>department.department_id</a:t>
            </a:r>
            <a:r>
              <a:rPr lang="en-US" sz="1800" b="1" dirty="0" smtClean="0">
                <a:solidFill>
                  <a:srgbClr val="000000"/>
                </a:solidFill>
                <a:latin typeface="Courier New" pitchFamily="49" charset="0"/>
              </a:rPr>
              <a:t>;</a:t>
            </a:r>
          </a:p>
        </p:txBody>
      </p:sp>
      <p:sp>
        <p:nvSpPr>
          <p:cNvPr id="19" name="Rectangle 18"/>
          <p:cNvSpPr/>
          <p:nvPr/>
        </p:nvSpPr>
        <p:spPr>
          <a:xfrm>
            <a:off x="5410200" y="5181600"/>
            <a:ext cx="3200400" cy="304800"/>
          </a:xfrm>
          <a:prstGeom prst="rect">
            <a:avLst/>
          </a:prstGeom>
          <a:noFill/>
          <a:ln>
            <a:solidFill>
              <a:srgbClr val="C00000"/>
            </a:solidFill>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en-AU"/>
          </a:p>
        </p:txBody>
      </p:sp>
      <p:sp>
        <p:nvSpPr>
          <p:cNvPr id="21" name="Rectangle 20"/>
          <p:cNvSpPr/>
          <p:nvPr/>
        </p:nvSpPr>
        <p:spPr>
          <a:xfrm>
            <a:off x="5410200" y="4800600"/>
            <a:ext cx="3200400" cy="228600"/>
          </a:xfrm>
          <a:prstGeom prst="rect">
            <a:avLst/>
          </a:prstGeom>
          <a:noFill/>
          <a:ln>
            <a:solidFill>
              <a:srgbClr val="C00000"/>
            </a:solidFill>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en-AU"/>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10" end="1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fade">
                                      <p:cBhvr>
                                        <p:cTn id="13" dur="500"/>
                                        <p:tgtEl>
                                          <p:spTgt spid="14"/>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fade">
                                      <p:cBhvr>
                                        <p:cTn id="16" dur="500"/>
                                        <p:tgtEl>
                                          <p:spTgt spid="15"/>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animBg="1"/>
      <p:bldP spid="16" grpId="0" animBg="1"/>
      <p:bldP spid="19" grpId="0" animBg="1"/>
      <p:bldP spid="21"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2"/>
          <p:cNvSpPr>
            <a:spLocks noGrp="1"/>
          </p:cNvSpPr>
          <p:nvPr>
            <p:ph idx="1"/>
          </p:nvPr>
        </p:nvSpPr>
        <p:spPr>
          <a:xfrm>
            <a:off x="285750" y="1000125"/>
            <a:ext cx="8572500" cy="5643563"/>
          </a:xfrm>
        </p:spPr>
        <p:txBody>
          <a:bodyPr/>
          <a:lstStyle/>
          <a:p>
            <a:r>
              <a:rPr lang="en-AU" dirty="0" smtClean="0"/>
              <a:t>An INNER JOIN, as per previous example…</a:t>
            </a:r>
          </a:p>
          <a:p>
            <a:endParaRPr lang="en-AU" dirty="0" smtClean="0"/>
          </a:p>
          <a:p>
            <a:endParaRPr lang="en-AU" dirty="0" smtClean="0"/>
          </a:p>
          <a:p>
            <a:endParaRPr lang="en-AU" dirty="0" smtClean="0"/>
          </a:p>
          <a:p>
            <a:endParaRPr lang="en-AU" dirty="0" smtClean="0"/>
          </a:p>
          <a:p>
            <a:endParaRPr lang="en-AU" dirty="0" smtClean="0"/>
          </a:p>
          <a:p>
            <a:endParaRPr lang="en-AU" dirty="0" smtClean="0"/>
          </a:p>
          <a:p>
            <a:pPr lvl="2"/>
            <a:endParaRPr lang="en-AU" dirty="0" smtClean="0"/>
          </a:p>
          <a:p>
            <a:pPr lvl="2"/>
            <a:endParaRPr lang="en-AU" dirty="0" smtClean="0"/>
          </a:p>
          <a:p>
            <a:endParaRPr lang="en-AU" dirty="0" smtClean="0"/>
          </a:p>
          <a:p>
            <a:r>
              <a:rPr lang="en-AU" dirty="0" smtClean="0"/>
              <a:t>A FULL OUTER JOIN…</a:t>
            </a:r>
            <a:endParaRPr lang="en-AU" dirty="0"/>
          </a:p>
        </p:txBody>
      </p:sp>
      <p:sp>
        <p:nvSpPr>
          <p:cNvPr id="2" name="Title 1"/>
          <p:cNvSpPr>
            <a:spLocks noGrp="1"/>
          </p:cNvSpPr>
          <p:nvPr>
            <p:ph type="title"/>
          </p:nvPr>
        </p:nvSpPr>
        <p:spPr/>
        <p:txBody>
          <a:bodyPr/>
          <a:lstStyle/>
          <a:p>
            <a:r>
              <a:rPr lang="en-AU" dirty="0" smtClean="0"/>
              <a:t>Inner Join vs. FULL Outer Join</a:t>
            </a:r>
            <a:endParaRPr lang="en-AU" dirty="0"/>
          </a:p>
        </p:txBody>
      </p:sp>
      <p:sp>
        <p:nvSpPr>
          <p:cNvPr id="5" name="Rectangle 6"/>
          <p:cNvSpPr>
            <a:spLocks noChangeArrowheads="1"/>
          </p:cNvSpPr>
          <p:nvPr/>
        </p:nvSpPr>
        <p:spPr bwMode="auto">
          <a:xfrm>
            <a:off x="609600" y="2362200"/>
            <a:ext cx="2481449" cy="369974"/>
          </a:xfrm>
          <a:prstGeom prst="rect">
            <a:avLst/>
          </a:prstGeom>
          <a:noFill/>
          <a:ln w="9525">
            <a:noFill/>
            <a:miter lim="800000"/>
            <a:headEnd/>
            <a:tailEnd/>
          </a:ln>
        </p:spPr>
        <p:txBody>
          <a:bodyPr wrap="none" lIns="92075" tIns="46038" rIns="92075" bIns="46038">
            <a:spAutoFit/>
          </a:bodyPr>
          <a:lstStyle/>
          <a:p>
            <a:pPr algn="l" eaLnBrk="0" hangingPunct="0"/>
            <a:r>
              <a:rPr lang="en-US" sz="1800" b="1" i="1" dirty="0">
                <a:latin typeface="Arial" charset="0"/>
              </a:rPr>
              <a:t>Query </a:t>
            </a:r>
            <a:r>
              <a:rPr lang="en-US" sz="1800" b="1" i="1" dirty="0" smtClean="0">
                <a:latin typeface="Arial" charset="0"/>
              </a:rPr>
              <a:t>result (INNER)</a:t>
            </a:r>
            <a:endParaRPr lang="en-US" sz="1800" b="1" i="1" dirty="0">
              <a:latin typeface="Arial" charset="0"/>
            </a:endParaRPr>
          </a:p>
        </p:txBody>
      </p:sp>
      <p:sp>
        <p:nvSpPr>
          <p:cNvPr id="6" name="Rectangle 8"/>
          <p:cNvSpPr>
            <a:spLocks noChangeArrowheads="1"/>
          </p:cNvSpPr>
          <p:nvPr/>
        </p:nvSpPr>
        <p:spPr bwMode="auto">
          <a:xfrm>
            <a:off x="609600" y="2728912"/>
            <a:ext cx="3200400" cy="1995488"/>
          </a:xfrm>
          <a:prstGeom prst="rect">
            <a:avLst/>
          </a:prstGeom>
          <a:noFill/>
          <a:ln w="9525" algn="ctr">
            <a:solidFill>
              <a:schemeClr val="tx1"/>
            </a:solidFill>
            <a:miter lim="800000"/>
            <a:headEnd/>
            <a:tailEnd/>
          </a:ln>
        </p:spPr>
        <p:txBody>
          <a:bodyPr wrap="none" anchor="ctr"/>
          <a:lstStyle/>
          <a:p>
            <a:pPr marL="457200" indent="-457200" algn="l"/>
            <a:r>
              <a:rPr lang="en-AU" sz="1400" b="1" noProof="1" smtClean="0">
                <a:latin typeface="Courier New" pitchFamily="49" charset="0"/>
                <a:cs typeface="Courier New" pitchFamily="49" charset="0"/>
              </a:rPr>
              <a:t>last_name    department_name</a:t>
            </a:r>
          </a:p>
          <a:p>
            <a:pPr marL="457200" indent="-457200" algn="l"/>
            <a:r>
              <a:rPr lang="en-AU" sz="1400" b="1" noProof="1" smtClean="0">
                <a:latin typeface="Courier New" pitchFamily="49" charset="0"/>
                <a:cs typeface="Courier New" pitchFamily="49" charset="0"/>
              </a:rPr>
              <a:t>------------</a:t>
            </a:r>
            <a:r>
              <a:rPr lang="en-AU" sz="1400" b="1" dirty="0" smtClean="0">
                <a:latin typeface="Courier New" pitchFamily="49" charset="0"/>
                <a:cs typeface="Courier New" pitchFamily="49" charset="0"/>
              </a:rPr>
              <a:t> </a:t>
            </a:r>
            <a:r>
              <a:rPr lang="en-AU" sz="1400" b="1" noProof="1" smtClean="0">
                <a:latin typeface="Courier New" pitchFamily="49" charset="0"/>
                <a:cs typeface="Courier New" pitchFamily="49" charset="0"/>
              </a:rPr>
              <a:t>---------------</a:t>
            </a:r>
          </a:p>
          <a:p>
            <a:pPr marL="457200" indent="-457200" algn="l"/>
            <a:r>
              <a:rPr lang="en-AU" sz="1400" b="1" noProof="1" smtClean="0">
                <a:latin typeface="Courier New" pitchFamily="49" charset="0"/>
                <a:cs typeface="Courier New" pitchFamily="49" charset="0"/>
              </a:rPr>
              <a:t>King         Executive</a:t>
            </a:r>
          </a:p>
          <a:p>
            <a:pPr marL="457200" indent="-457200" algn="l"/>
            <a:r>
              <a:rPr lang="en-AU" sz="1400" b="1" noProof="1" smtClean="0">
                <a:latin typeface="Courier New" pitchFamily="49" charset="0"/>
                <a:cs typeface="Courier New" pitchFamily="49" charset="0"/>
              </a:rPr>
              <a:t>Kochhar      Executive</a:t>
            </a:r>
            <a:endParaRPr lang="en-AU" sz="1400" b="1" dirty="0" smtClean="0">
              <a:latin typeface="Courier New" pitchFamily="49" charset="0"/>
              <a:cs typeface="Courier New" pitchFamily="49" charset="0"/>
            </a:endParaRPr>
          </a:p>
          <a:p>
            <a:pPr marL="457200" indent="-457200" algn="l"/>
            <a:r>
              <a:rPr lang="en-AU" sz="1400" b="1" noProof="1" smtClean="0">
                <a:latin typeface="Courier New" pitchFamily="49" charset="0"/>
                <a:cs typeface="Courier New" pitchFamily="49" charset="0"/>
              </a:rPr>
              <a:t>Higgins      Accounting</a:t>
            </a:r>
          </a:p>
          <a:p>
            <a:pPr marL="457200" indent="-457200" algn="l"/>
            <a:r>
              <a:rPr lang="en-AU" sz="1400" b="1" noProof="1" smtClean="0">
                <a:latin typeface="Courier New" pitchFamily="49" charset="0"/>
                <a:cs typeface="Courier New" pitchFamily="49" charset="0"/>
              </a:rPr>
              <a:t>Gietz        Accounting</a:t>
            </a:r>
          </a:p>
          <a:p>
            <a:pPr marL="457200" indent="-457200" algn="l"/>
            <a:r>
              <a:rPr lang="en-AU" sz="1400" b="1" dirty="0" smtClean="0">
                <a:latin typeface="Courier New" pitchFamily="49" charset="0"/>
                <a:cs typeface="Courier New" pitchFamily="49" charset="0"/>
              </a:rPr>
              <a:t>...</a:t>
            </a:r>
            <a:endParaRPr lang="en-AU" sz="1400" b="1" noProof="1" smtClean="0">
              <a:latin typeface="Courier New" pitchFamily="49" charset="0"/>
              <a:cs typeface="Courier New" pitchFamily="49" charset="0"/>
            </a:endParaRPr>
          </a:p>
          <a:p>
            <a:pPr marL="457200" indent="-457200" algn="l"/>
            <a:endParaRPr lang="en-AU" sz="1400" b="1" noProof="1" smtClean="0">
              <a:latin typeface="Courier New" pitchFamily="49" charset="0"/>
              <a:cs typeface="Courier New" pitchFamily="49" charset="0"/>
            </a:endParaRPr>
          </a:p>
          <a:p>
            <a:pPr marL="457200" indent="-457200" algn="l"/>
            <a:r>
              <a:rPr lang="en-US" sz="1400" b="1" dirty="0" smtClean="0">
                <a:latin typeface="Courier New" pitchFamily="49" charset="0"/>
                <a:cs typeface="Courier New" pitchFamily="49" charset="0"/>
              </a:rPr>
              <a:t>(19 row(s) affected)</a:t>
            </a:r>
          </a:p>
        </p:txBody>
      </p:sp>
      <p:sp>
        <p:nvSpPr>
          <p:cNvPr id="18" name="Rectangle 17"/>
          <p:cNvSpPr>
            <a:spLocks noChangeArrowheads="1"/>
          </p:cNvSpPr>
          <p:nvPr/>
        </p:nvSpPr>
        <p:spPr bwMode="auto">
          <a:xfrm>
            <a:off x="609600" y="1447800"/>
            <a:ext cx="7848600" cy="914400"/>
          </a:xfrm>
          <a:prstGeom prst="rect">
            <a:avLst/>
          </a:prstGeom>
          <a:solidFill>
            <a:srgbClr val="CCFFCC"/>
          </a:solidFill>
          <a:ln w="25400">
            <a:solidFill>
              <a:srgbClr val="000000"/>
            </a:solidFill>
            <a:miter lim="800000"/>
            <a:headEnd/>
            <a:tailEnd/>
          </a:ln>
          <a:effectLst/>
        </p:spPr>
        <p:txBody>
          <a:bodyPr wrap="none" lIns="92075" tIns="46038" rIns="92075" bIns="46038" anchor="ctr"/>
          <a:lstStyle/>
          <a:p>
            <a:pPr algn="l" eaLnBrk="0" hangingPunct="0">
              <a:tabLst>
                <a:tab pos="1200150" algn="l"/>
              </a:tabLst>
              <a:defRPr/>
            </a:pPr>
            <a:r>
              <a:rPr lang="en-US" sz="1800" b="1" dirty="0" smtClean="0">
                <a:solidFill>
                  <a:srgbClr val="000000"/>
                </a:solidFill>
                <a:latin typeface="Courier New" pitchFamily="49" charset="0"/>
              </a:rPr>
              <a:t>SELECT </a:t>
            </a:r>
            <a:r>
              <a:rPr lang="en-US" sz="1800" b="1" dirty="0" err="1" smtClean="0">
                <a:solidFill>
                  <a:srgbClr val="000000"/>
                </a:solidFill>
                <a:latin typeface="Courier New" pitchFamily="49" charset="0"/>
              </a:rPr>
              <a:t>last_name</a:t>
            </a:r>
            <a:r>
              <a:rPr lang="en-US" sz="1800" b="1" dirty="0" smtClean="0">
                <a:solidFill>
                  <a:srgbClr val="000000"/>
                </a:solidFill>
                <a:latin typeface="Courier New" pitchFamily="49" charset="0"/>
              </a:rPr>
              <a:t>, </a:t>
            </a:r>
            <a:r>
              <a:rPr lang="en-US" sz="1800" b="1" dirty="0" err="1" smtClean="0">
                <a:solidFill>
                  <a:srgbClr val="000000"/>
                </a:solidFill>
                <a:latin typeface="Courier New" pitchFamily="49" charset="0"/>
              </a:rPr>
              <a:t>department_name</a:t>
            </a:r>
            <a:endParaRPr lang="en-US" sz="1800" b="1" dirty="0" smtClean="0">
              <a:solidFill>
                <a:srgbClr val="000000"/>
              </a:solidFill>
              <a:latin typeface="Courier New" pitchFamily="49" charset="0"/>
            </a:endParaRPr>
          </a:p>
          <a:p>
            <a:pPr algn="l" eaLnBrk="0" hangingPunct="0">
              <a:tabLst>
                <a:tab pos="1200150" algn="l"/>
              </a:tabLst>
              <a:defRPr/>
            </a:pPr>
            <a:r>
              <a:rPr lang="en-US" sz="1800" b="1" dirty="0" smtClean="0">
                <a:solidFill>
                  <a:srgbClr val="000000"/>
                </a:solidFill>
                <a:latin typeface="Courier New" pitchFamily="49" charset="0"/>
              </a:rPr>
              <a:t>FROM employee INNER JOIN department</a:t>
            </a:r>
          </a:p>
          <a:p>
            <a:pPr algn="l" eaLnBrk="0" hangingPunct="0">
              <a:tabLst>
                <a:tab pos="1200150" algn="l"/>
              </a:tabLst>
              <a:defRPr/>
            </a:pPr>
            <a:r>
              <a:rPr lang="en-US" sz="1800" b="1" dirty="0" smtClean="0">
                <a:solidFill>
                  <a:srgbClr val="000000"/>
                </a:solidFill>
                <a:latin typeface="Courier New" pitchFamily="49" charset="0"/>
              </a:rPr>
              <a:t>  ON </a:t>
            </a:r>
            <a:r>
              <a:rPr lang="en-US" sz="1800" b="1" dirty="0" err="1" smtClean="0">
                <a:solidFill>
                  <a:srgbClr val="000000"/>
                </a:solidFill>
                <a:latin typeface="Courier New" pitchFamily="49" charset="0"/>
              </a:rPr>
              <a:t>employee.department_id</a:t>
            </a:r>
            <a:r>
              <a:rPr lang="en-US" sz="1800" b="1" dirty="0" smtClean="0">
                <a:solidFill>
                  <a:srgbClr val="000000"/>
                </a:solidFill>
                <a:latin typeface="Courier New" pitchFamily="49" charset="0"/>
              </a:rPr>
              <a:t> = </a:t>
            </a:r>
            <a:r>
              <a:rPr lang="en-US" sz="1800" b="1" dirty="0" err="1" smtClean="0">
                <a:solidFill>
                  <a:srgbClr val="000000"/>
                </a:solidFill>
                <a:latin typeface="Courier New" pitchFamily="49" charset="0"/>
              </a:rPr>
              <a:t>department.department_id</a:t>
            </a:r>
            <a:r>
              <a:rPr lang="en-US" sz="1800" b="1" dirty="0" smtClean="0">
                <a:solidFill>
                  <a:srgbClr val="000000"/>
                </a:solidFill>
                <a:latin typeface="Courier New" pitchFamily="49" charset="0"/>
              </a:rPr>
              <a:t>;</a:t>
            </a:r>
          </a:p>
        </p:txBody>
      </p:sp>
      <p:sp>
        <p:nvSpPr>
          <p:cNvPr id="13" name="Rectangle 12"/>
          <p:cNvSpPr/>
          <p:nvPr/>
        </p:nvSpPr>
        <p:spPr>
          <a:xfrm>
            <a:off x="609600" y="4419600"/>
            <a:ext cx="3200400" cy="304800"/>
          </a:xfrm>
          <a:prstGeom prst="rect">
            <a:avLst/>
          </a:prstGeom>
          <a:noFill/>
          <a:ln>
            <a:solidFill>
              <a:srgbClr val="C00000"/>
            </a:solidFill>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en-AU"/>
          </a:p>
        </p:txBody>
      </p:sp>
      <p:sp>
        <p:nvSpPr>
          <p:cNvPr id="14" name="Rectangle 6"/>
          <p:cNvSpPr>
            <a:spLocks noChangeArrowheads="1"/>
          </p:cNvSpPr>
          <p:nvPr/>
        </p:nvSpPr>
        <p:spPr bwMode="auto">
          <a:xfrm>
            <a:off x="5410200" y="2514600"/>
            <a:ext cx="3221075" cy="369974"/>
          </a:xfrm>
          <a:prstGeom prst="rect">
            <a:avLst/>
          </a:prstGeom>
          <a:noFill/>
          <a:ln w="9525">
            <a:noFill/>
            <a:miter lim="800000"/>
            <a:headEnd/>
            <a:tailEnd/>
          </a:ln>
        </p:spPr>
        <p:txBody>
          <a:bodyPr wrap="none" lIns="92075" tIns="46038" rIns="92075" bIns="46038">
            <a:spAutoFit/>
          </a:bodyPr>
          <a:lstStyle/>
          <a:p>
            <a:pPr algn="l" eaLnBrk="0" hangingPunct="0"/>
            <a:r>
              <a:rPr lang="en-US" sz="1800" b="1" i="1" dirty="0">
                <a:latin typeface="Arial" charset="0"/>
              </a:rPr>
              <a:t>Query </a:t>
            </a:r>
            <a:r>
              <a:rPr lang="en-US" sz="1800" b="1" i="1" dirty="0" smtClean="0">
                <a:latin typeface="Arial" charset="0"/>
              </a:rPr>
              <a:t>result (FULL OUTER)</a:t>
            </a:r>
            <a:endParaRPr lang="en-US" sz="1800" b="1" i="1" dirty="0">
              <a:latin typeface="Arial" charset="0"/>
            </a:endParaRPr>
          </a:p>
        </p:txBody>
      </p:sp>
      <p:sp>
        <p:nvSpPr>
          <p:cNvPr id="15" name="Rectangle 8"/>
          <p:cNvSpPr>
            <a:spLocks noChangeArrowheads="1"/>
          </p:cNvSpPr>
          <p:nvPr/>
        </p:nvSpPr>
        <p:spPr bwMode="auto">
          <a:xfrm>
            <a:off x="5410200" y="2895600"/>
            <a:ext cx="3200400" cy="2590800"/>
          </a:xfrm>
          <a:prstGeom prst="rect">
            <a:avLst/>
          </a:prstGeom>
          <a:noFill/>
          <a:ln w="9525" algn="ctr">
            <a:solidFill>
              <a:schemeClr val="tx1"/>
            </a:solidFill>
            <a:miter lim="800000"/>
            <a:headEnd/>
            <a:tailEnd/>
          </a:ln>
        </p:spPr>
        <p:txBody>
          <a:bodyPr wrap="none" anchor="ctr"/>
          <a:lstStyle/>
          <a:p>
            <a:pPr marL="457200" indent="-457200" algn="l"/>
            <a:r>
              <a:rPr lang="en-AU" sz="1400" b="1" noProof="1" smtClean="0">
                <a:latin typeface="Courier New" pitchFamily="49" charset="0"/>
                <a:cs typeface="Courier New" pitchFamily="49" charset="0"/>
              </a:rPr>
              <a:t>last_name    department_name</a:t>
            </a:r>
          </a:p>
          <a:p>
            <a:pPr marL="457200" indent="-457200" algn="l"/>
            <a:r>
              <a:rPr lang="en-AU" sz="1400" b="1" noProof="1" smtClean="0">
                <a:latin typeface="Courier New" pitchFamily="49" charset="0"/>
                <a:cs typeface="Courier New" pitchFamily="49" charset="0"/>
              </a:rPr>
              <a:t>------------</a:t>
            </a:r>
            <a:r>
              <a:rPr lang="en-AU" sz="1400" b="1" dirty="0" smtClean="0">
                <a:latin typeface="Courier New" pitchFamily="49" charset="0"/>
                <a:cs typeface="Courier New" pitchFamily="49" charset="0"/>
              </a:rPr>
              <a:t> </a:t>
            </a:r>
            <a:r>
              <a:rPr lang="en-AU" sz="1400" b="1" noProof="1" smtClean="0">
                <a:latin typeface="Courier New" pitchFamily="49" charset="0"/>
                <a:cs typeface="Courier New" pitchFamily="49" charset="0"/>
              </a:rPr>
              <a:t>---------------</a:t>
            </a:r>
          </a:p>
          <a:p>
            <a:pPr marL="457200" indent="-457200" algn="l"/>
            <a:r>
              <a:rPr lang="en-AU" sz="1400" b="1" dirty="0" smtClean="0">
                <a:latin typeface="Courier New" pitchFamily="49" charset="0"/>
                <a:cs typeface="Courier New" pitchFamily="49" charset="0"/>
              </a:rPr>
              <a:t>...</a:t>
            </a:r>
            <a:endParaRPr lang="en-AU" sz="1400" b="1" noProof="1" smtClean="0">
              <a:latin typeface="Courier New" pitchFamily="49" charset="0"/>
              <a:cs typeface="Courier New" pitchFamily="49" charset="0"/>
            </a:endParaRPr>
          </a:p>
          <a:p>
            <a:pPr marL="457200" indent="-457200" algn="l"/>
            <a:r>
              <a:rPr lang="en-US" sz="1400" b="1" noProof="1" smtClean="0">
                <a:latin typeface="Courier New" pitchFamily="49" charset="0"/>
                <a:cs typeface="Courier New" pitchFamily="49" charset="0"/>
              </a:rPr>
              <a:t>Grant        NULL</a:t>
            </a:r>
          </a:p>
          <a:p>
            <a:pPr marL="457200" indent="-457200" algn="l"/>
            <a:r>
              <a:rPr lang="en-US" sz="1400" b="1" noProof="1" smtClean="0">
                <a:latin typeface="Courier New" pitchFamily="49" charset="0"/>
                <a:cs typeface="Courier New" pitchFamily="49" charset="0"/>
              </a:rPr>
              <a:t>Whalen       Administration</a:t>
            </a:r>
          </a:p>
          <a:p>
            <a:pPr marL="457200" indent="-457200" algn="l"/>
            <a:r>
              <a:rPr lang="en-US" sz="1400" b="1" noProof="1" smtClean="0">
                <a:latin typeface="Courier New" pitchFamily="49" charset="0"/>
                <a:cs typeface="Courier New" pitchFamily="49" charset="0"/>
              </a:rPr>
              <a:t>Hartstein    Marketing</a:t>
            </a:r>
          </a:p>
          <a:p>
            <a:pPr marL="457200" indent="-457200" algn="l"/>
            <a:r>
              <a:rPr lang="en-US" sz="1400" b="1" noProof="1" smtClean="0">
                <a:latin typeface="Courier New" pitchFamily="49" charset="0"/>
                <a:cs typeface="Courier New" pitchFamily="49" charset="0"/>
              </a:rPr>
              <a:t>Fay          Marketing</a:t>
            </a:r>
          </a:p>
          <a:p>
            <a:pPr marL="457200" indent="-457200" algn="l"/>
            <a:r>
              <a:rPr lang="en-US" sz="1400" b="1" noProof="1" smtClean="0">
                <a:latin typeface="Courier New" pitchFamily="49" charset="0"/>
                <a:cs typeface="Courier New" pitchFamily="49" charset="0"/>
              </a:rPr>
              <a:t>Higgins      Accounting</a:t>
            </a:r>
          </a:p>
          <a:p>
            <a:pPr marL="457200" indent="-457200" algn="l"/>
            <a:r>
              <a:rPr lang="en-US" sz="1400" b="1" noProof="1" smtClean="0">
                <a:latin typeface="Courier New" pitchFamily="49" charset="0"/>
                <a:cs typeface="Courier New" pitchFamily="49" charset="0"/>
              </a:rPr>
              <a:t>Gietz        Accounting</a:t>
            </a:r>
          </a:p>
          <a:p>
            <a:pPr marL="457200" indent="-457200" algn="l"/>
            <a:r>
              <a:rPr lang="en-US" sz="1400" b="1" noProof="1" smtClean="0">
                <a:latin typeface="Courier New" pitchFamily="49" charset="0"/>
                <a:cs typeface="Courier New" pitchFamily="49" charset="0"/>
              </a:rPr>
              <a:t>NULL         Contracting</a:t>
            </a:r>
          </a:p>
          <a:p>
            <a:pPr marL="457200" indent="-457200" algn="l"/>
            <a:endParaRPr lang="en-AU" sz="1400" b="1" noProof="1" smtClean="0">
              <a:latin typeface="Courier New" pitchFamily="49" charset="0"/>
              <a:cs typeface="Courier New" pitchFamily="49" charset="0"/>
            </a:endParaRPr>
          </a:p>
          <a:p>
            <a:pPr marL="457200" indent="-457200" algn="l"/>
            <a:r>
              <a:rPr lang="en-US" sz="1400" b="1" dirty="0" smtClean="0">
                <a:latin typeface="Courier New" pitchFamily="49" charset="0"/>
                <a:cs typeface="Courier New" pitchFamily="49" charset="0"/>
              </a:rPr>
              <a:t>(21 row(s) affected)</a:t>
            </a:r>
          </a:p>
        </p:txBody>
      </p:sp>
      <p:sp>
        <p:nvSpPr>
          <p:cNvPr id="16" name="Rectangle 15"/>
          <p:cNvSpPr>
            <a:spLocks noChangeArrowheads="1"/>
          </p:cNvSpPr>
          <p:nvPr/>
        </p:nvSpPr>
        <p:spPr bwMode="auto">
          <a:xfrm>
            <a:off x="762000" y="5715000"/>
            <a:ext cx="7848600" cy="914400"/>
          </a:xfrm>
          <a:prstGeom prst="rect">
            <a:avLst/>
          </a:prstGeom>
          <a:solidFill>
            <a:srgbClr val="CCFFCC"/>
          </a:solidFill>
          <a:ln w="25400">
            <a:solidFill>
              <a:srgbClr val="000000"/>
            </a:solidFill>
            <a:miter lim="800000"/>
            <a:headEnd/>
            <a:tailEnd/>
          </a:ln>
          <a:effectLst/>
        </p:spPr>
        <p:txBody>
          <a:bodyPr wrap="none" lIns="92075" tIns="46038" rIns="92075" bIns="46038" anchor="ctr"/>
          <a:lstStyle/>
          <a:p>
            <a:pPr algn="l" eaLnBrk="0" hangingPunct="0">
              <a:tabLst>
                <a:tab pos="1200150" algn="l"/>
              </a:tabLst>
              <a:defRPr/>
            </a:pPr>
            <a:r>
              <a:rPr lang="en-US" sz="1800" b="1" dirty="0" smtClean="0">
                <a:solidFill>
                  <a:srgbClr val="000000"/>
                </a:solidFill>
                <a:latin typeface="Courier New" pitchFamily="49" charset="0"/>
              </a:rPr>
              <a:t>SELECT </a:t>
            </a:r>
            <a:r>
              <a:rPr lang="en-US" sz="1800" b="1" dirty="0" err="1" smtClean="0">
                <a:solidFill>
                  <a:srgbClr val="000000"/>
                </a:solidFill>
                <a:latin typeface="Courier New" pitchFamily="49" charset="0"/>
              </a:rPr>
              <a:t>last_name</a:t>
            </a:r>
            <a:r>
              <a:rPr lang="en-US" sz="1800" b="1" dirty="0" smtClean="0">
                <a:solidFill>
                  <a:srgbClr val="000000"/>
                </a:solidFill>
                <a:latin typeface="Courier New" pitchFamily="49" charset="0"/>
              </a:rPr>
              <a:t>, </a:t>
            </a:r>
            <a:r>
              <a:rPr lang="en-US" sz="1800" b="1" dirty="0" err="1" smtClean="0">
                <a:solidFill>
                  <a:srgbClr val="000000"/>
                </a:solidFill>
                <a:latin typeface="Courier New" pitchFamily="49" charset="0"/>
              </a:rPr>
              <a:t>department_name</a:t>
            </a:r>
            <a:endParaRPr lang="en-US" sz="1800" b="1" dirty="0" smtClean="0">
              <a:solidFill>
                <a:srgbClr val="000000"/>
              </a:solidFill>
              <a:latin typeface="Courier New" pitchFamily="49" charset="0"/>
            </a:endParaRPr>
          </a:p>
          <a:p>
            <a:pPr algn="l" eaLnBrk="0" hangingPunct="0">
              <a:tabLst>
                <a:tab pos="1200150" algn="l"/>
              </a:tabLst>
              <a:defRPr/>
            </a:pPr>
            <a:r>
              <a:rPr lang="en-US" sz="1800" b="1" dirty="0" smtClean="0">
                <a:solidFill>
                  <a:srgbClr val="000000"/>
                </a:solidFill>
                <a:latin typeface="Courier New" pitchFamily="49" charset="0"/>
              </a:rPr>
              <a:t>FROM employee FULL OUTER JOIN department</a:t>
            </a:r>
          </a:p>
          <a:p>
            <a:pPr algn="l" eaLnBrk="0" hangingPunct="0">
              <a:tabLst>
                <a:tab pos="1200150" algn="l"/>
              </a:tabLst>
              <a:defRPr/>
            </a:pPr>
            <a:r>
              <a:rPr lang="en-US" sz="1800" b="1" dirty="0" smtClean="0">
                <a:solidFill>
                  <a:srgbClr val="000000"/>
                </a:solidFill>
                <a:latin typeface="Courier New" pitchFamily="49" charset="0"/>
              </a:rPr>
              <a:t>  ON </a:t>
            </a:r>
            <a:r>
              <a:rPr lang="en-US" sz="1800" b="1" dirty="0" err="1" smtClean="0">
                <a:solidFill>
                  <a:srgbClr val="000000"/>
                </a:solidFill>
                <a:latin typeface="Courier New" pitchFamily="49" charset="0"/>
              </a:rPr>
              <a:t>employee.department_id</a:t>
            </a:r>
            <a:r>
              <a:rPr lang="en-US" sz="1800" b="1" dirty="0" smtClean="0">
                <a:solidFill>
                  <a:srgbClr val="000000"/>
                </a:solidFill>
                <a:latin typeface="Courier New" pitchFamily="49" charset="0"/>
              </a:rPr>
              <a:t> = </a:t>
            </a:r>
            <a:r>
              <a:rPr lang="en-US" sz="1800" b="1" dirty="0" err="1" smtClean="0">
                <a:solidFill>
                  <a:srgbClr val="000000"/>
                </a:solidFill>
                <a:latin typeface="Courier New" pitchFamily="49" charset="0"/>
              </a:rPr>
              <a:t>department.department_id</a:t>
            </a:r>
            <a:r>
              <a:rPr lang="en-US" sz="1800" b="1" dirty="0" smtClean="0">
                <a:solidFill>
                  <a:srgbClr val="000000"/>
                </a:solidFill>
                <a:latin typeface="Courier New" pitchFamily="49" charset="0"/>
              </a:rPr>
              <a:t>;</a:t>
            </a:r>
          </a:p>
        </p:txBody>
      </p:sp>
      <p:sp>
        <p:nvSpPr>
          <p:cNvPr id="19" name="Rectangle 18"/>
          <p:cNvSpPr/>
          <p:nvPr/>
        </p:nvSpPr>
        <p:spPr>
          <a:xfrm>
            <a:off x="5410200" y="5181600"/>
            <a:ext cx="3200400" cy="304800"/>
          </a:xfrm>
          <a:prstGeom prst="rect">
            <a:avLst/>
          </a:prstGeom>
          <a:noFill/>
          <a:ln>
            <a:solidFill>
              <a:srgbClr val="C00000"/>
            </a:solidFill>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en-AU"/>
          </a:p>
        </p:txBody>
      </p:sp>
      <p:sp>
        <p:nvSpPr>
          <p:cNvPr id="21" name="Rectangle 20"/>
          <p:cNvSpPr/>
          <p:nvPr/>
        </p:nvSpPr>
        <p:spPr>
          <a:xfrm>
            <a:off x="5410200" y="3528000"/>
            <a:ext cx="3200400" cy="228600"/>
          </a:xfrm>
          <a:prstGeom prst="rect">
            <a:avLst/>
          </a:prstGeom>
          <a:noFill/>
          <a:ln>
            <a:solidFill>
              <a:srgbClr val="C00000"/>
            </a:solidFill>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en-AU"/>
          </a:p>
        </p:txBody>
      </p:sp>
      <p:sp>
        <p:nvSpPr>
          <p:cNvPr id="17" name="Rectangle 16"/>
          <p:cNvSpPr/>
          <p:nvPr/>
        </p:nvSpPr>
        <p:spPr>
          <a:xfrm>
            <a:off x="5410200" y="4824000"/>
            <a:ext cx="3200400" cy="228600"/>
          </a:xfrm>
          <a:prstGeom prst="rect">
            <a:avLst/>
          </a:prstGeom>
          <a:noFill/>
          <a:ln>
            <a:solidFill>
              <a:srgbClr val="C00000"/>
            </a:solidFill>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en-AU"/>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10" end="1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fade">
                                      <p:cBhvr>
                                        <p:cTn id="13" dur="500"/>
                                        <p:tgtEl>
                                          <p:spTgt spid="14"/>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fade">
                                      <p:cBhvr>
                                        <p:cTn id="16" dur="500"/>
                                        <p:tgtEl>
                                          <p:spTgt spid="15"/>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animBg="1"/>
      <p:bldP spid="16" grpId="0" animBg="1"/>
      <p:bldP spid="19" grpId="0" animBg="1"/>
      <p:bldP spid="21" grpId="0" animBg="1"/>
      <p:bldP spid="17"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Self Joins</a:t>
            </a:r>
            <a:endParaRPr lang="en-AU" dirty="0"/>
          </a:p>
        </p:txBody>
      </p:sp>
      <p:sp>
        <p:nvSpPr>
          <p:cNvPr id="3" name="Content Placeholder 2"/>
          <p:cNvSpPr>
            <a:spLocks noGrp="1"/>
          </p:cNvSpPr>
          <p:nvPr>
            <p:ph idx="1"/>
          </p:nvPr>
        </p:nvSpPr>
        <p:spPr/>
        <p:txBody>
          <a:bodyPr/>
          <a:lstStyle/>
          <a:p>
            <a:r>
              <a:rPr lang="en-AU" dirty="0" smtClean="0"/>
              <a:t>Self joins involve joining </a:t>
            </a:r>
            <a:r>
              <a:rPr lang="en-AU" i="1" dirty="0" smtClean="0"/>
              <a:t>two columns in the same table</a:t>
            </a:r>
          </a:p>
          <a:p>
            <a:pPr lvl="1"/>
            <a:r>
              <a:rPr lang="en-AU" i="1" dirty="0" smtClean="0"/>
              <a:t>i.e. A self-referencing relationship</a:t>
            </a:r>
          </a:p>
          <a:p>
            <a:pPr lvl="4"/>
            <a:endParaRPr lang="en-AU" sz="1200" dirty="0" smtClean="0"/>
          </a:p>
          <a:p>
            <a:r>
              <a:rPr lang="en-AU" dirty="0" smtClean="0"/>
              <a:t>No specific join syntax</a:t>
            </a:r>
          </a:p>
          <a:p>
            <a:pPr lvl="4"/>
            <a:endParaRPr lang="en-AU" sz="1200" dirty="0" smtClean="0"/>
          </a:p>
          <a:p>
            <a:r>
              <a:rPr lang="en-AU" dirty="0" smtClean="0"/>
              <a:t>The same table appears </a:t>
            </a:r>
            <a:r>
              <a:rPr lang="en-AU" i="1" dirty="0" smtClean="0"/>
              <a:t>twice</a:t>
            </a:r>
            <a:r>
              <a:rPr lang="en-AU" dirty="0" smtClean="0"/>
              <a:t> in the FROM clause</a:t>
            </a:r>
          </a:p>
          <a:p>
            <a:pPr lvl="4"/>
            <a:endParaRPr lang="en-AU" sz="1200" i="1" dirty="0" smtClean="0"/>
          </a:p>
          <a:p>
            <a:r>
              <a:rPr lang="en-AU" i="1" dirty="0" smtClean="0"/>
              <a:t>Table aliases </a:t>
            </a:r>
            <a:r>
              <a:rPr lang="en-AU" dirty="0" smtClean="0"/>
              <a:t>must be used to make it possible to do this</a:t>
            </a:r>
            <a:endParaRPr lang="en-AU" dirty="0"/>
          </a:p>
        </p:txBody>
      </p:sp>
      <p:sp>
        <p:nvSpPr>
          <p:cNvPr id="4" name="Rectangle 8"/>
          <p:cNvSpPr>
            <a:spLocks noChangeArrowheads="1"/>
          </p:cNvSpPr>
          <p:nvPr/>
        </p:nvSpPr>
        <p:spPr bwMode="auto">
          <a:xfrm>
            <a:off x="2438400" y="4267200"/>
            <a:ext cx="4191000" cy="1981200"/>
          </a:xfrm>
          <a:prstGeom prst="rect">
            <a:avLst/>
          </a:prstGeom>
          <a:noFill/>
          <a:ln w="9525" algn="ctr">
            <a:solidFill>
              <a:schemeClr val="tx1"/>
            </a:solidFill>
            <a:miter lim="800000"/>
            <a:headEnd/>
            <a:tailEnd/>
          </a:ln>
        </p:spPr>
        <p:txBody>
          <a:bodyPr wrap="none" anchor="ctr"/>
          <a:lstStyle/>
          <a:p>
            <a:pPr marL="457200" indent="-457200" algn="l"/>
            <a:r>
              <a:rPr lang="en-US" sz="1400" b="1" noProof="1" smtClean="0">
                <a:latin typeface="Courier New" pitchFamily="49" charset="0"/>
                <a:cs typeface="Courier New" pitchFamily="49" charset="0"/>
              </a:rPr>
              <a:t>employee_id last_name      manager_id</a:t>
            </a:r>
          </a:p>
          <a:p>
            <a:pPr marL="457200" indent="-457200" algn="l"/>
            <a:r>
              <a:rPr lang="en-US" sz="1400" b="1" noProof="1" smtClean="0">
                <a:latin typeface="Courier New" pitchFamily="49" charset="0"/>
                <a:cs typeface="Courier New" pitchFamily="49" charset="0"/>
              </a:rPr>
              <a:t>----------- -------------- -----------</a:t>
            </a:r>
          </a:p>
          <a:p>
            <a:pPr marL="457200" indent="-457200" algn="l"/>
            <a:r>
              <a:rPr lang="en-US" sz="1400" b="1" noProof="1" smtClean="0">
                <a:latin typeface="Courier New" pitchFamily="49" charset="0"/>
                <a:cs typeface="Courier New" pitchFamily="49" charset="0"/>
              </a:rPr>
              <a:t>1           King           NULL</a:t>
            </a:r>
          </a:p>
          <a:p>
            <a:pPr marL="457200" indent="-457200" algn="l"/>
            <a:r>
              <a:rPr lang="en-US" sz="1400" b="1" noProof="1" smtClean="0">
                <a:latin typeface="Courier New" pitchFamily="49" charset="0"/>
                <a:cs typeface="Courier New" pitchFamily="49" charset="0"/>
              </a:rPr>
              <a:t>2           Kochhar        1</a:t>
            </a:r>
          </a:p>
          <a:p>
            <a:pPr marL="457200" indent="-457200" algn="l"/>
            <a:r>
              <a:rPr lang="en-US" sz="1400" b="1" noProof="1" smtClean="0">
                <a:latin typeface="Courier New" pitchFamily="49" charset="0"/>
                <a:cs typeface="Courier New" pitchFamily="49" charset="0"/>
              </a:rPr>
              <a:t>3           De Haan        1</a:t>
            </a:r>
          </a:p>
          <a:p>
            <a:pPr marL="457200" indent="-457200" algn="l"/>
            <a:r>
              <a:rPr lang="en-US" sz="1400" b="1" noProof="1" smtClean="0">
                <a:latin typeface="Courier New" pitchFamily="49" charset="0"/>
                <a:cs typeface="Courier New" pitchFamily="49" charset="0"/>
              </a:rPr>
              <a:t>4           Hunold         3</a:t>
            </a:r>
          </a:p>
          <a:p>
            <a:pPr marL="457200" indent="-457200" algn="l"/>
            <a:r>
              <a:rPr lang="en-US" sz="1400" b="1" noProof="1" smtClean="0">
                <a:latin typeface="Courier New" pitchFamily="49" charset="0"/>
                <a:cs typeface="Courier New" pitchFamily="49" charset="0"/>
              </a:rPr>
              <a:t>5           Ernst          4</a:t>
            </a:r>
          </a:p>
          <a:p>
            <a:pPr marL="457200" indent="-457200" algn="l"/>
            <a:r>
              <a:rPr lang="en-US" sz="1400" b="1" noProof="1" smtClean="0">
                <a:latin typeface="Courier New" pitchFamily="49" charset="0"/>
                <a:cs typeface="Courier New" pitchFamily="49" charset="0"/>
              </a:rPr>
              <a:t>7           Lorentz        4</a:t>
            </a:r>
          </a:p>
          <a:p>
            <a:pPr marL="457200" indent="-457200" algn="l"/>
            <a:r>
              <a:rPr lang="en-US" sz="1400" b="1" noProof="1" smtClean="0">
                <a:latin typeface="Courier New" pitchFamily="49" charset="0"/>
                <a:cs typeface="Courier New" pitchFamily="49" charset="0"/>
              </a:rPr>
              <a:t>...</a:t>
            </a:r>
            <a:endParaRPr lang="en-US" sz="1400" b="1" dirty="0">
              <a:latin typeface="Courier New" pitchFamily="49" charset="0"/>
              <a:cs typeface="Courier New" pitchFamily="49" charset="0"/>
            </a:endParaRPr>
          </a:p>
        </p:txBody>
      </p:sp>
      <p:sp>
        <p:nvSpPr>
          <p:cNvPr id="5" name="Rectangle 4"/>
          <p:cNvSpPr>
            <a:spLocks noChangeArrowheads="1"/>
          </p:cNvSpPr>
          <p:nvPr/>
        </p:nvSpPr>
        <p:spPr bwMode="auto">
          <a:xfrm>
            <a:off x="2438400" y="3886200"/>
            <a:ext cx="1660711" cy="462307"/>
          </a:xfrm>
          <a:prstGeom prst="rect">
            <a:avLst/>
          </a:prstGeom>
          <a:noFill/>
          <a:ln w="9525">
            <a:noFill/>
            <a:miter lim="800000"/>
            <a:headEnd/>
            <a:tailEnd/>
          </a:ln>
        </p:spPr>
        <p:txBody>
          <a:bodyPr wrap="none" lIns="92075" tIns="46038" rIns="92075" bIns="46038">
            <a:spAutoFit/>
          </a:bodyPr>
          <a:lstStyle/>
          <a:p>
            <a:pPr algn="l" eaLnBrk="0" hangingPunct="0"/>
            <a:r>
              <a:rPr lang="en-US" b="1" dirty="0" smtClean="0">
                <a:latin typeface="Courier New" pitchFamily="49" charset="0"/>
              </a:rPr>
              <a:t>employee</a:t>
            </a:r>
            <a:endParaRPr lang="en-US" b="1" dirty="0">
              <a:latin typeface="Courier New" pitchFamily="49" charset="0"/>
            </a:endParaRPr>
          </a:p>
        </p:txBody>
      </p:sp>
      <p:sp>
        <p:nvSpPr>
          <p:cNvPr id="6" name="Arc 5"/>
          <p:cNvSpPr/>
          <p:nvPr/>
        </p:nvSpPr>
        <p:spPr>
          <a:xfrm rot="10800000">
            <a:off x="2667000" y="5867400"/>
            <a:ext cx="2819400" cy="685800"/>
          </a:xfrm>
          <a:prstGeom prst="arc">
            <a:avLst>
              <a:gd name="adj1" fmla="val 10789451"/>
              <a:gd name="adj2" fmla="val 90890"/>
            </a:avLst>
          </a:prstGeom>
          <a:ln w="19050">
            <a:solidFill>
              <a:srgbClr val="C00000"/>
            </a:solidFill>
            <a:prstDash val="dash"/>
            <a:tailEnd type="triangle" w="lg" len="med"/>
          </a:ln>
        </p:spPr>
        <p:style>
          <a:lnRef idx="1">
            <a:schemeClr val="accent6"/>
          </a:lnRef>
          <a:fillRef idx="0">
            <a:schemeClr val="accent6"/>
          </a:fillRef>
          <a:effectRef idx="0">
            <a:schemeClr val="accent6"/>
          </a:effectRef>
          <a:fontRef idx="minor">
            <a:schemeClr val="tx1"/>
          </a:fontRef>
        </p:style>
        <p:txBody>
          <a:bodyPr rtlCol="0" anchor="ctr"/>
          <a:lstStyle/>
          <a:p>
            <a:pPr algn="ctr"/>
            <a:endParaRPr lang="en-AU"/>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22" presetClass="entr" presetSubtype="2"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wipe(right)">
                                      <p:cBhvr>
                                        <p:cTn id="2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6"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Self Join Example</a:t>
            </a:r>
            <a:endParaRPr lang="en-AU" dirty="0"/>
          </a:p>
        </p:txBody>
      </p:sp>
      <p:sp>
        <p:nvSpPr>
          <p:cNvPr id="4" name="Rectangle 3"/>
          <p:cNvSpPr>
            <a:spLocks noChangeArrowheads="1"/>
          </p:cNvSpPr>
          <p:nvPr/>
        </p:nvSpPr>
        <p:spPr bwMode="auto">
          <a:xfrm>
            <a:off x="457200" y="914400"/>
            <a:ext cx="8229600" cy="328424"/>
          </a:xfrm>
          <a:prstGeom prst="rect">
            <a:avLst/>
          </a:prstGeom>
          <a:noFill/>
          <a:ln w="9525">
            <a:noFill/>
            <a:miter lim="800000"/>
            <a:headEnd/>
            <a:tailEnd/>
          </a:ln>
        </p:spPr>
        <p:txBody>
          <a:bodyPr wrap="square" lIns="92075" tIns="46038" rIns="92075" bIns="46038">
            <a:spAutoFit/>
          </a:bodyPr>
          <a:lstStyle/>
          <a:p>
            <a:pPr defTabSz="346075" eaLnBrk="0" hangingPunct="0">
              <a:lnSpc>
                <a:spcPct val="85000"/>
              </a:lnSpc>
              <a:spcBef>
                <a:spcPct val="35000"/>
              </a:spcBef>
              <a:tabLst>
                <a:tab pos="576263" algn="l"/>
              </a:tabLst>
            </a:pPr>
            <a:r>
              <a:rPr lang="en-US" sz="1800" b="1" dirty="0" smtClean="0"/>
              <a:t>“List the last name of all employees, and the last name of their manager</a:t>
            </a:r>
            <a:r>
              <a:rPr lang="en-US" sz="1800" b="1" dirty="0" smtClean="0">
                <a:latin typeface="Arial" charset="0"/>
              </a:rPr>
              <a:t>.”</a:t>
            </a:r>
            <a:endParaRPr lang="en-US" sz="1800" b="1" dirty="0">
              <a:latin typeface="Arial" charset="0"/>
            </a:endParaRPr>
          </a:p>
        </p:txBody>
      </p:sp>
      <p:sp>
        <p:nvSpPr>
          <p:cNvPr id="5" name="Rectangle 6"/>
          <p:cNvSpPr>
            <a:spLocks noChangeArrowheads="1"/>
          </p:cNvSpPr>
          <p:nvPr/>
        </p:nvSpPr>
        <p:spPr bwMode="auto">
          <a:xfrm>
            <a:off x="2514600" y="2895600"/>
            <a:ext cx="1530350" cy="366713"/>
          </a:xfrm>
          <a:prstGeom prst="rect">
            <a:avLst/>
          </a:prstGeom>
          <a:noFill/>
          <a:ln w="9525">
            <a:noFill/>
            <a:miter lim="800000"/>
            <a:headEnd/>
            <a:tailEnd/>
          </a:ln>
        </p:spPr>
        <p:txBody>
          <a:bodyPr wrap="none" lIns="92075" tIns="46038" rIns="92075" bIns="46038">
            <a:spAutoFit/>
          </a:bodyPr>
          <a:lstStyle/>
          <a:p>
            <a:pPr algn="l" eaLnBrk="0" hangingPunct="0"/>
            <a:r>
              <a:rPr lang="en-US" sz="1800" b="1" i="1" dirty="0">
                <a:latin typeface="Arial" charset="0"/>
              </a:rPr>
              <a:t>Query result</a:t>
            </a:r>
          </a:p>
        </p:txBody>
      </p:sp>
      <p:sp>
        <p:nvSpPr>
          <p:cNvPr id="6" name="Rectangle 8"/>
          <p:cNvSpPr>
            <a:spLocks noChangeArrowheads="1"/>
          </p:cNvSpPr>
          <p:nvPr/>
        </p:nvSpPr>
        <p:spPr bwMode="auto">
          <a:xfrm>
            <a:off x="2514600" y="3276600"/>
            <a:ext cx="3810000" cy="2819400"/>
          </a:xfrm>
          <a:prstGeom prst="rect">
            <a:avLst/>
          </a:prstGeom>
          <a:noFill/>
          <a:ln w="9525" algn="ctr">
            <a:solidFill>
              <a:schemeClr val="tx1"/>
            </a:solidFill>
            <a:miter lim="800000"/>
            <a:headEnd/>
            <a:tailEnd/>
          </a:ln>
        </p:spPr>
        <p:txBody>
          <a:bodyPr wrap="none" anchor="ctr"/>
          <a:lstStyle/>
          <a:p>
            <a:pPr marL="457200" indent="-457200" algn="l"/>
            <a:r>
              <a:rPr lang="en-US" sz="1400" b="1" noProof="1" smtClean="0">
                <a:latin typeface="Courier New" pitchFamily="49" charset="0"/>
                <a:cs typeface="Courier New" pitchFamily="49" charset="0"/>
              </a:rPr>
              <a:t>employee                  manager</a:t>
            </a:r>
          </a:p>
          <a:p>
            <a:pPr marL="457200" indent="-457200" algn="l"/>
            <a:r>
              <a:rPr lang="en-US" sz="1400" b="1" noProof="1" smtClean="0">
                <a:latin typeface="Courier New" pitchFamily="49" charset="0"/>
                <a:cs typeface="Courier New" pitchFamily="49" charset="0"/>
              </a:rPr>
              <a:t>------------------------- --------</a:t>
            </a:r>
          </a:p>
          <a:p>
            <a:pPr marL="457200" indent="-457200" algn="l"/>
            <a:r>
              <a:rPr lang="en-US" sz="1400" b="1" noProof="1" smtClean="0">
                <a:latin typeface="Courier New" pitchFamily="49" charset="0"/>
                <a:cs typeface="Courier New" pitchFamily="49" charset="0"/>
              </a:rPr>
              <a:t>King                      NULL</a:t>
            </a:r>
          </a:p>
          <a:p>
            <a:pPr marL="457200" indent="-457200" algn="l"/>
            <a:r>
              <a:rPr lang="en-US" sz="1400" b="1" noProof="1" smtClean="0">
                <a:latin typeface="Courier New" pitchFamily="49" charset="0"/>
                <a:cs typeface="Courier New" pitchFamily="49" charset="0"/>
              </a:rPr>
              <a:t>Kochhar                   King</a:t>
            </a:r>
          </a:p>
          <a:p>
            <a:pPr marL="457200" indent="-457200" algn="l"/>
            <a:r>
              <a:rPr lang="en-US" sz="1400" b="1" noProof="1" smtClean="0">
                <a:latin typeface="Courier New" pitchFamily="49" charset="0"/>
                <a:cs typeface="Courier New" pitchFamily="49" charset="0"/>
              </a:rPr>
              <a:t>De Haan                   King</a:t>
            </a:r>
          </a:p>
          <a:p>
            <a:pPr marL="457200" indent="-457200" algn="l"/>
            <a:r>
              <a:rPr lang="en-US" sz="1400" b="1" noProof="1" smtClean="0">
                <a:latin typeface="Courier New" pitchFamily="49" charset="0"/>
                <a:cs typeface="Courier New" pitchFamily="49" charset="0"/>
              </a:rPr>
              <a:t>Hunold                    De Haan</a:t>
            </a:r>
          </a:p>
          <a:p>
            <a:pPr marL="457200" indent="-457200" algn="l"/>
            <a:r>
              <a:rPr lang="en-US" sz="1400" b="1" noProof="1" smtClean="0">
                <a:latin typeface="Courier New" pitchFamily="49" charset="0"/>
                <a:cs typeface="Courier New" pitchFamily="49" charset="0"/>
              </a:rPr>
              <a:t>Ernst                     Hunold</a:t>
            </a:r>
          </a:p>
          <a:p>
            <a:pPr marL="457200" indent="-457200" algn="l"/>
            <a:r>
              <a:rPr lang="en-US" sz="1400" b="1" noProof="1" smtClean="0">
                <a:latin typeface="Courier New" pitchFamily="49" charset="0"/>
                <a:cs typeface="Courier New" pitchFamily="49" charset="0"/>
              </a:rPr>
              <a:t>Lorentz                   Hunold</a:t>
            </a:r>
          </a:p>
          <a:p>
            <a:pPr marL="457200" indent="-457200" algn="l"/>
            <a:r>
              <a:rPr lang="en-US" sz="1400" b="1" noProof="1" smtClean="0">
                <a:latin typeface="Courier New" pitchFamily="49" charset="0"/>
                <a:cs typeface="Courier New" pitchFamily="49" charset="0"/>
              </a:rPr>
              <a:t>Mourgos                   King</a:t>
            </a:r>
          </a:p>
          <a:p>
            <a:pPr marL="457200" indent="-457200" algn="l"/>
            <a:r>
              <a:rPr lang="en-US" sz="1400" b="1" noProof="1" smtClean="0">
                <a:latin typeface="Courier New" pitchFamily="49" charset="0"/>
                <a:cs typeface="Courier New" pitchFamily="49" charset="0"/>
              </a:rPr>
              <a:t>Rajs                      Mourgos</a:t>
            </a:r>
          </a:p>
          <a:p>
            <a:pPr marL="457200" indent="-457200" algn="l"/>
            <a:r>
              <a:rPr lang="en-US" sz="1400" b="1" noProof="1" smtClean="0">
                <a:latin typeface="Courier New" pitchFamily="49" charset="0"/>
                <a:cs typeface="Courier New" pitchFamily="49" charset="0"/>
              </a:rPr>
              <a:t>...</a:t>
            </a:r>
          </a:p>
          <a:p>
            <a:pPr marL="457200" indent="-457200" algn="l"/>
            <a:endParaRPr lang="en-US" sz="1400" b="1" noProof="1" smtClean="0">
              <a:latin typeface="Courier New" pitchFamily="49" charset="0"/>
              <a:cs typeface="Courier New" pitchFamily="49" charset="0"/>
            </a:endParaRPr>
          </a:p>
          <a:p>
            <a:pPr marL="457200" indent="-457200" algn="l"/>
            <a:r>
              <a:rPr lang="en-US" sz="1400" b="1" noProof="1" smtClean="0">
                <a:latin typeface="Courier New" pitchFamily="49" charset="0"/>
                <a:cs typeface="Courier New" pitchFamily="49" charset="0"/>
              </a:rPr>
              <a:t>(20 row(s) affected)</a:t>
            </a:r>
            <a:endParaRPr lang="en-US" sz="1400" b="1" dirty="0">
              <a:latin typeface="Courier New" pitchFamily="49" charset="0"/>
              <a:cs typeface="Courier New" pitchFamily="49" charset="0"/>
            </a:endParaRPr>
          </a:p>
        </p:txBody>
      </p:sp>
      <p:sp>
        <p:nvSpPr>
          <p:cNvPr id="7" name="Rectangle 6"/>
          <p:cNvSpPr>
            <a:spLocks noChangeArrowheads="1"/>
          </p:cNvSpPr>
          <p:nvPr/>
        </p:nvSpPr>
        <p:spPr bwMode="auto">
          <a:xfrm>
            <a:off x="533400" y="1524000"/>
            <a:ext cx="8153400" cy="990600"/>
          </a:xfrm>
          <a:prstGeom prst="rect">
            <a:avLst/>
          </a:prstGeom>
          <a:solidFill>
            <a:srgbClr val="CCFFCC"/>
          </a:solidFill>
          <a:ln w="25400">
            <a:solidFill>
              <a:srgbClr val="000000"/>
            </a:solidFill>
            <a:miter lim="800000"/>
            <a:headEnd/>
            <a:tailEnd/>
          </a:ln>
          <a:effectLst/>
        </p:spPr>
        <p:txBody>
          <a:bodyPr wrap="none" lIns="92075" tIns="46038" rIns="92075" bIns="46038" anchor="ctr"/>
          <a:lstStyle/>
          <a:p>
            <a:pPr algn="l" eaLnBrk="0" hangingPunct="0">
              <a:tabLst>
                <a:tab pos="1200150" algn="l"/>
              </a:tabLst>
              <a:defRPr/>
            </a:pPr>
            <a:r>
              <a:rPr lang="en-US" sz="1800" b="1" dirty="0" smtClean="0">
                <a:solidFill>
                  <a:srgbClr val="000000"/>
                </a:solidFill>
                <a:latin typeface="Courier New" pitchFamily="49" charset="0"/>
              </a:rPr>
              <a:t>SELECT </a:t>
            </a:r>
            <a:r>
              <a:rPr lang="en-US" sz="1800" b="1" dirty="0" err="1" smtClean="0">
                <a:solidFill>
                  <a:srgbClr val="000000"/>
                </a:solidFill>
                <a:latin typeface="Courier New" pitchFamily="49" charset="0"/>
              </a:rPr>
              <a:t>e.last_name</a:t>
            </a:r>
            <a:r>
              <a:rPr lang="en-US" sz="1800" b="1" dirty="0" smtClean="0">
                <a:solidFill>
                  <a:srgbClr val="000000"/>
                </a:solidFill>
                <a:latin typeface="Courier New" pitchFamily="49" charset="0"/>
              </a:rPr>
              <a:t> AS 'employee', </a:t>
            </a:r>
            <a:r>
              <a:rPr lang="en-US" sz="1800" b="1" dirty="0" err="1" smtClean="0">
                <a:solidFill>
                  <a:srgbClr val="000000"/>
                </a:solidFill>
                <a:latin typeface="Courier New" pitchFamily="49" charset="0"/>
              </a:rPr>
              <a:t>m.last_name</a:t>
            </a:r>
            <a:r>
              <a:rPr lang="en-US" sz="1800" b="1" dirty="0" smtClean="0">
                <a:solidFill>
                  <a:srgbClr val="000000"/>
                </a:solidFill>
                <a:latin typeface="Courier New" pitchFamily="49" charset="0"/>
              </a:rPr>
              <a:t> AS 'manager'</a:t>
            </a:r>
          </a:p>
          <a:p>
            <a:pPr algn="l" eaLnBrk="0" hangingPunct="0">
              <a:tabLst>
                <a:tab pos="1200150" algn="l"/>
              </a:tabLst>
              <a:defRPr/>
            </a:pPr>
            <a:r>
              <a:rPr lang="en-US" sz="1800" b="1" dirty="0" smtClean="0">
                <a:solidFill>
                  <a:srgbClr val="000000"/>
                </a:solidFill>
                <a:latin typeface="Courier New" pitchFamily="49" charset="0"/>
              </a:rPr>
              <a:t>FROM employee AS e LEFT OUTER JOIN employee AS m</a:t>
            </a:r>
          </a:p>
          <a:p>
            <a:pPr algn="l" eaLnBrk="0" hangingPunct="0">
              <a:tabLst>
                <a:tab pos="1200150" algn="l"/>
              </a:tabLst>
              <a:defRPr/>
            </a:pPr>
            <a:r>
              <a:rPr lang="en-US" sz="1800" b="1" dirty="0" smtClean="0">
                <a:solidFill>
                  <a:srgbClr val="000000"/>
                </a:solidFill>
                <a:latin typeface="Courier New" pitchFamily="49" charset="0"/>
              </a:rPr>
              <a:t>  ON </a:t>
            </a:r>
            <a:r>
              <a:rPr lang="en-US" sz="1800" b="1" dirty="0" err="1" smtClean="0">
                <a:solidFill>
                  <a:srgbClr val="000000"/>
                </a:solidFill>
                <a:latin typeface="Courier New" pitchFamily="49" charset="0"/>
              </a:rPr>
              <a:t>e.manager_id</a:t>
            </a:r>
            <a:r>
              <a:rPr lang="en-US" sz="1800" b="1" dirty="0" smtClean="0">
                <a:solidFill>
                  <a:srgbClr val="000000"/>
                </a:solidFill>
                <a:latin typeface="Courier New" pitchFamily="49" charset="0"/>
              </a:rPr>
              <a:t> = </a:t>
            </a:r>
            <a:r>
              <a:rPr lang="en-US" sz="1800" b="1" dirty="0" err="1" smtClean="0">
                <a:solidFill>
                  <a:srgbClr val="000000"/>
                </a:solidFill>
                <a:latin typeface="Courier New" pitchFamily="49" charset="0"/>
              </a:rPr>
              <a:t>m.employee_id</a:t>
            </a:r>
            <a:r>
              <a:rPr lang="en-US" sz="1800" b="1" dirty="0" smtClean="0">
                <a:solidFill>
                  <a:srgbClr val="000000"/>
                </a:solidFill>
                <a:latin typeface="Courier New" pitchFamily="49" charset="0"/>
              </a:rPr>
              <a:t>;</a:t>
            </a:r>
          </a:p>
        </p:txBody>
      </p:sp>
      <p:cxnSp>
        <p:nvCxnSpPr>
          <p:cNvPr id="8" name="Straight Connector 7"/>
          <p:cNvCxnSpPr/>
          <p:nvPr/>
        </p:nvCxnSpPr>
        <p:spPr>
          <a:xfrm>
            <a:off x="2514600" y="2116800"/>
            <a:ext cx="609600" cy="1588"/>
          </a:xfrm>
          <a:prstGeom prst="line">
            <a:avLst/>
          </a:prstGeom>
          <a:ln w="28575">
            <a:solidFill>
              <a:srgbClr val="C00000"/>
            </a:solidFill>
          </a:ln>
        </p:spPr>
        <p:style>
          <a:lnRef idx="1">
            <a:schemeClr val="accent6"/>
          </a:lnRef>
          <a:fillRef idx="0">
            <a:schemeClr val="accent6"/>
          </a:fillRef>
          <a:effectRef idx="0">
            <a:schemeClr val="accent6"/>
          </a:effectRef>
          <a:fontRef idx="minor">
            <a:schemeClr val="tx1"/>
          </a:fontRef>
        </p:style>
      </p:cxnSp>
      <p:cxnSp>
        <p:nvCxnSpPr>
          <p:cNvPr id="10" name="Straight Connector 9"/>
          <p:cNvCxnSpPr/>
          <p:nvPr/>
        </p:nvCxnSpPr>
        <p:spPr>
          <a:xfrm>
            <a:off x="1280337" y="2376000"/>
            <a:ext cx="228600" cy="1588"/>
          </a:xfrm>
          <a:prstGeom prst="line">
            <a:avLst/>
          </a:prstGeom>
          <a:ln w="28575">
            <a:solidFill>
              <a:srgbClr val="C00000"/>
            </a:solidFill>
          </a:ln>
        </p:spPr>
        <p:style>
          <a:lnRef idx="1">
            <a:schemeClr val="accent6"/>
          </a:lnRef>
          <a:fillRef idx="0">
            <a:schemeClr val="accent6"/>
          </a:fillRef>
          <a:effectRef idx="0">
            <a:schemeClr val="accent6"/>
          </a:effectRef>
          <a:fontRef idx="minor">
            <a:schemeClr val="tx1"/>
          </a:fontRef>
        </p:style>
      </p:cxnSp>
      <p:cxnSp>
        <p:nvCxnSpPr>
          <p:cNvPr id="11" name="Straight Connector 10"/>
          <p:cNvCxnSpPr/>
          <p:nvPr/>
        </p:nvCxnSpPr>
        <p:spPr>
          <a:xfrm>
            <a:off x="3337737" y="2376000"/>
            <a:ext cx="228600" cy="1588"/>
          </a:xfrm>
          <a:prstGeom prst="line">
            <a:avLst/>
          </a:prstGeom>
          <a:ln w="28575">
            <a:solidFill>
              <a:schemeClr val="accent6"/>
            </a:solidFill>
          </a:ln>
        </p:spPr>
        <p:style>
          <a:lnRef idx="1">
            <a:schemeClr val="accent6"/>
          </a:lnRef>
          <a:fillRef idx="0">
            <a:schemeClr val="accent6"/>
          </a:fillRef>
          <a:effectRef idx="0">
            <a:schemeClr val="accent6"/>
          </a:effectRef>
          <a:fontRef idx="minor">
            <a:schemeClr val="tx1"/>
          </a:fontRef>
        </p:style>
      </p:cxnSp>
      <p:cxnSp>
        <p:nvCxnSpPr>
          <p:cNvPr id="12" name="Straight Connector 11"/>
          <p:cNvCxnSpPr/>
          <p:nvPr/>
        </p:nvCxnSpPr>
        <p:spPr>
          <a:xfrm>
            <a:off x="6553200" y="2116800"/>
            <a:ext cx="685800" cy="1588"/>
          </a:xfrm>
          <a:prstGeom prst="line">
            <a:avLst/>
          </a:prstGeom>
          <a:ln w="28575">
            <a:solidFill>
              <a:schemeClr val="accent6"/>
            </a:solidFill>
          </a:ln>
        </p:spPr>
        <p:style>
          <a:lnRef idx="1">
            <a:schemeClr val="accent6"/>
          </a:lnRef>
          <a:fillRef idx="0">
            <a:schemeClr val="accent6"/>
          </a:fillRef>
          <a:effectRef idx="0">
            <a:schemeClr val="accent6"/>
          </a:effectRef>
          <a:fontRef idx="minor">
            <a:schemeClr val="tx1"/>
          </a:fontRef>
        </p:style>
      </p:cxnSp>
      <p:cxnSp>
        <p:nvCxnSpPr>
          <p:cNvPr id="13" name="Straight Connector 12"/>
          <p:cNvCxnSpPr/>
          <p:nvPr/>
        </p:nvCxnSpPr>
        <p:spPr>
          <a:xfrm>
            <a:off x="1524000" y="1836000"/>
            <a:ext cx="228600" cy="1588"/>
          </a:xfrm>
          <a:prstGeom prst="line">
            <a:avLst/>
          </a:prstGeom>
          <a:ln w="28575">
            <a:solidFill>
              <a:srgbClr val="C00000"/>
            </a:solidFill>
          </a:ln>
        </p:spPr>
        <p:style>
          <a:lnRef idx="1">
            <a:schemeClr val="accent6"/>
          </a:lnRef>
          <a:fillRef idx="0">
            <a:schemeClr val="accent6"/>
          </a:fillRef>
          <a:effectRef idx="0">
            <a:schemeClr val="accent6"/>
          </a:effectRef>
          <a:fontRef idx="minor">
            <a:schemeClr val="tx1"/>
          </a:fontRef>
        </p:style>
      </p:cxnSp>
      <p:cxnSp>
        <p:nvCxnSpPr>
          <p:cNvPr id="18" name="Straight Connector 17"/>
          <p:cNvCxnSpPr/>
          <p:nvPr/>
        </p:nvCxnSpPr>
        <p:spPr>
          <a:xfrm>
            <a:off x="5220000" y="1836000"/>
            <a:ext cx="228600" cy="1588"/>
          </a:xfrm>
          <a:prstGeom prst="line">
            <a:avLst/>
          </a:prstGeom>
          <a:ln w="28575">
            <a:solidFill>
              <a:schemeClr val="accent6"/>
            </a:solidFill>
          </a:ln>
        </p:spPr>
        <p:style>
          <a:lnRef idx="1">
            <a:schemeClr val="accent6"/>
          </a:lnRef>
          <a:fillRef idx="0">
            <a:schemeClr val="accent6"/>
          </a:fillRef>
          <a:effectRef idx="0">
            <a:schemeClr val="accent6"/>
          </a:effectRef>
          <a:fontRef idx="minor">
            <a:schemeClr val="tx1"/>
          </a:fontRef>
        </p:style>
      </p:cxnSp>
      <p:cxnSp>
        <p:nvCxnSpPr>
          <p:cNvPr id="19" name="Straight Connector 18"/>
          <p:cNvCxnSpPr/>
          <p:nvPr/>
        </p:nvCxnSpPr>
        <p:spPr>
          <a:xfrm>
            <a:off x="3200400" y="1836000"/>
            <a:ext cx="1752600" cy="1588"/>
          </a:xfrm>
          <a:prstGeom prst="line">
            <a:avLst/>
          </a:prstGeom>
          <a:ln w="28575">
            <a:solidFill>
              <a:srgbClr val="008000"/>
            </a:solidFill>
          </a:ln>
        </p:spPr>
        <p:style>
          <a:lnRef idx="1">
            <a:schemeClr val="accent6"/>
          </a:lnRef>
          <a:fillRef idx="0">
            <a:schemeClr val="accent6"/>
          </a:fillRef>
          <a:effectRef idx="0">
            <a:schemeClr val="accent6"/>
          </a:effectRef>
          <a:fontRef idx="minor">
            <a:schemeClr val="tx1"/>
          </a:fontRef>
        </p:style>
      </p:cxnSp>
      <p:cxnSp>
        <p:nvCxnSpPr>
          <p:cNvPr id="22" name="Straight Connector 21"/>
          <p:cNvCxnSpPr/>
          <p:nvPr/>
        </p:nvCxnSpPr>
        <p:spPr>
          <a:xfrm>
            <a:off x="6858000" y="1828800"/>
            <a:ext cx="1676400" cy="1588"/>
          </a:xfrm>
          <a:prstGeom prst="line">
            <a:avLst/>
          </a:prstGeom>
          <a:ln w="28575">
            <a:solidFill>
              <a:srgbClr val="008000"/>
            </a:solidFill>
          </a:ln>
        </p:spPr>
        <p:style>
          <a:lnRef idx="1">
            <a:schemeClr val="accent6"/>
          </a:lnRef>
          <a:fillRef idx="0">
            <a:schemeClr val="accent6"/>
          </a:fillRef>
          <a:effectRef idx="0">
            <a:schemeClr val="accent6"/>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500"/>
                                        <p:tgtEl>
                                          <p:spTgt spid="6"/>
                                        </p:tgtEl>
                                      </p:cBhvr>
                                    </p:animEffec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9"/>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P spid="7"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Joining More than Two Tables</a:t>
            </a:r>
            <a:endParaRPr lang="en-AU" dirty="0"/>
          </a:p>
        </p:txBody>
      </p:sp>
      <p:sp>
        <p:nvSpPr>
          <p:cNvPr id="3" name="Content Placeholder 2"/>
          <p:cNvSpPr>
            <a:spLocks noGrp="1"/>
          </p:cNvSpPr>
          <p:nvPr>
            <p:ph idx="1"/>
          </p:nvPr>
        </p:nvSpPr>
        <p:spPr>
          <a:xfrm>
            <a:off x="152400" y="990600"/>
            <a:ext cx="8572500" cy="5643563"/>
          </a:xfrm>
        </p:spPr>
        <p:txBody>
          <a:bodyPr/>
          <a:lstStyle/>
          <a:p>
            <a:r>
              <a:rPr lang="en-AU" dirty="0" smtClean="0"/>
              <a:t>Multiple joins can be used in a statement as needed</a:t>
            </a:r>
            <a:endParaRPr lang="en-AU" dirty="0"/>
          </a:p>
        </p:txBody>
      </p:sp>
      <p:sp>
        <p:nvSpPr>
          <p:cNvPr id="4" name="Rectangle 3"/>
          <p:cNvSpPr>
            <a:spLocks noChangeArrowheads="1"/>
          </p:cNvSpPr>
          <p:nvPr/>
        </p:nvSpPr>
        <p:spPr bwMode="auto">
          <a:xfrm>
            <a:off x="2057400" y="1524000"/>
            <a:ext cx="5029200" cy="563873"/>
          </a:xfrm>
          <a:prstGeom prst="rect">
            <a:avLst/>
          </a:prstGeom>
          <a:noFill/>
          <a:ln w="9525">
            <a:noFill/>
            <a:miter lim="800000"/>
            <a:headEnd/>
            <a:tailEnd/>
          </a:ln>
        </p:spPr>
        <p:txBody>
          <a:bodyPr wrap="square" lIns="92075" tIns="46038" rIns="92075" bIns="46038">
            <a:spAutoFit/>
          </a:bodyPr>
          <a:lstStyle/>
          <a:p>
            <a:pPr defTabSz="346075" eaLnBrk="0" hangingPunct="0">
              <a:lnSpc>
                <a:spcPct val="85000"/>
              </a:lnSpc>
              <a:spcBef>
                <a:spcPct val="35000"/>
              </a:spcBef>
              <a:tabLst>
                <a:tab pos="576263" algn="l"/>
              </a:tabLst>
            </a:pPr>
            <a:r>
              <a:rPr lang="en-US" sz="1800" b="1" dirty="0" smtClean="0"/>
              <a:t>“List the last name of all employees, and the city in which their department is located</a:t>
            </a:r>
            <a:r>
              <a:rPr lang="en-US" sz="1800" b="1" dirty="0" smtClean="0">
                <a:latin typeface="Arial" charset="0"/>
              </a:rPr>
              <a:t>.”</a:t>
            </a:r>
            <a:endParaRPr lang="en-US" sz="1800" b="1" dirty="0">
              <a:latin typeface="Arial" charset="0"/>
            </a:endParaRPr>
          </a:p>
        </p:txBody>
      </p:sp>
      <p:sp>
        <p:nvSpPr>
          <p:cNvPr id="5" name="Rectangle 17"/>
          <p:cNvSpPr>
            <a:spLocks noChangeArrowheads="1"/>
          </p:cNvSpPr>
          <p:nvPr/>
        </p:nvSpPr>
        <p:spPr bwMode="auto">
          <a:xfrm>
            <a:off x="3048000" y="2895600"/>
            <a:ext cx="2819400" cy="2667000"/>
          </a:xfrm>
          <a:prstGeom prst="rect">
            <a:avLst/>
          </a:prstGeom>
          <a:noFill/>
          <a:ln w="9525" algn="ctr">
            <a:solidFill>
              <a:schemeClr val="tx1"/>
            </a:solidFill>
            <a:miter lim="800000"/>
            <a:headEnd/>
            <a:tailEnd/>
          </a:ln>
        </p:spPr>
        <p:txBody>
          <a:bodyPr wrap="none" anchor="ctr"/>
          <a:lstStyle/>
          <a:p>
            <a:pPr algn="l"/>
            <a:r>
              <a:rPr lang="en-AU" sz="1400" b="1" dirty="0">
                <a:latin typeface="Courier New" pitchFamily="49" charset="0"/>
                <a:cs typeface="Courier New" pitchFamily="49" charset="0"/>
              </a:rPr>
              <a:t>d</a:t>
            </a:r>
            <a:r>
              <a:rPr lang="en-AU" sz="1400" b="1" noProof="1">
                <a:latin typeface="Courier New" pitchFamily="49" charset="0"/>
                <a:cs typeface="Courier New" pitchFamily="49" charset="0"/>
              </a:rPr>
              <a:t>epartment_id location_id</a:t>
            </a:r>
          </a:p>
          <a:p>
            <a:pPr algn="l"/>
            <a:r>
              <a:rPr lang="en-AU" sz="1400" b="1" noProof="1">
                <a:latin typeface="Courier New" pitchFamily="49" charset="0"/>
                <a:cs typeface="Courier New" pitchFamily="49" charset="0"/>
              </a:rPr>
              <a:t>------------- -----------</a:t>
            </a:r>
          </a:p>
          <a:p>
            <a:pPr algn="l"/>
            <a:r>
              <a:rPr lang="en-AU" sz="1400" b="1" noProof="1">
                <a:latin typeface="Courier New" pitchFamily="49" charset="0"/>
                <a:cs typeface="Courier New" pitchFamily="49" charset="0"/>
              </a:rPr>
              <a:t>10            </a:t>
            </a:r>
            <a:r>
              <a:rPr lang="en-AU" sz="1400" b="1" noProof="1" smtClean="0">
                <a:latin typeface="Courier New" pitchFamily="49" charset="0"/>
                <a:cs typeface="Courier New" pitchFamily="49" charset="0"/>
              </a:rPr>
              <a:t>3</a:t>
            </a:r>
            <a:endParaRPr lang="en-AU" sz="1400" b="1" noProof="1">
              <a:latin typeface="Courier New" pitchFamily="49" charset="0"/>
              <a:cs typeface="Courier New" pitchFamily="49" charset="0"/>
            </a:endParaRPr>
          </a:p>
          <a:p>
            <a:pPr algn="l"/>
            <a:r>
              <a:rPr lang="en-AU" sz="1400" b="1" noProof="1">
                <a:latin typeface="Courier New" pitchFamily="49" charset="0"/>
                <a:cs typeface="Courier New" pitchFamily="49" charset="0"/>
              </a:rPr>
              <a:t>20            </a:t>
            </a:r>
            <a:r>
              <a:rPr lang="en-AU" sz="1400" b="1" noProof="1" smtClean="0">
                <a:latin typeface="Courier New" pitchFamily="49" charset="0"/>
                <a:cs typeface="Courier New" pitchFamily="49" charset="0"/>
              </a:rPr>
              <a:t>4</a:t>
            </a:r>
            <a:endParaRPr lang="en-AU" sz="1400" b="1" noProof="1">
              <a:latin typeface="Courier New" pitchFamily="49" charset="0"/>
              <a:cs typeface="Courier New" pitchFamily="49" charset="0"/>
            </a:endParaRPr>
          </a:p>
          <a:p>
            <a:pPr algn="l"/>
            <a:r>
              <a:rPr lang="en-AU" sz="1400" b="1" noProof="1" smtClean="0">
                <a:latin typeface="Courier New" pitchFamily="49" charset="0"/>
                <a:cs typeface="Courier New" pitchFamily="49" charset="0"/>
              </a:rPr>
              <a:t>30            2</a:t>
            </a:r>
            <a:endParaRPr lang="en-AU" sz="1400" b="1" noProof="1">
              <a:latin typeface="Courier New" pitchFamily="49" charset="0"/>
              <a:cs typeface="Courier New" pitchFamily="49" charset="0"/>
            </a:endParaRPr>
          </a:p>
          <a:p>
            <a:pPr algn="l"/>
            <a:r>
              <a:rPr lang="en-AU" sz="1400" b="1" noProof="1" smtClean="0">
                <a:latin typeface="Courier New" pitchFamily="49" charset="0"/>
                <a:cs typeface="Courier New" pitchFamily="49" charset="0"/>
              </a:rPr>
              <a:t>40            1</a:t>
            </a:r>
            <a:endParaRPr lang="en-AU" sz="1400" b="1" noProof="1">
              <a:latin typeface="Courier New" pitchFamily="49" charset="0"/>
              <a:cs typeface="Courier New" pitchFamily="49" charset="0"/>
            </a:endParaRPr>
          </a:p>
          <a:p>
            <a:pPr algn="l"/>
            <a:r>
              <a:rPr lang="en-AU" sz="1400" b="1" noProof="1" smtClean="0">
                <a:latin typeface="Courier New" pitchFamily="49" charset="0"/>
                <a:cs typeface="Courier New" pitchFamily="49" charset="0"/>
              </a:rPr>
              <a:t>50            5</a:t>
            </a:r>
            <a:endParaRPr lang="en-AU" sz="1400" b="1" noProof="1">
              <a:latin typeface="Courier New" pitchFamily="49" charset="0"/>
              <a:cs typeface="Courier New" pitchFamily="49" charset="0"/>
            </a:endParaRPr>
          </a:p>
          <a:p>
            <a:pPr algn="l"/>
            <a:r>
              <a:rPr lang="en-AU" sz="1400" b="1" noProof="1" smtClean="0">
                <a:latin typeface="Courier New" pitchFamily="49" charset="0"/>
                <a:cs typeface="Courier New" pitchFamily="49" charset="0"/>
              </a:rPr>
              <a:t>60            3</a:t>
            </a:r>
            <a:endParaRPr lang="en-AU" sz="1400" b="1" noProof="1">
              <a:latin typeface="Courier New" pitchFamily="49" charset="0"/>
              <a:cs typeface="Courier New" pitchFamily="49" charset="0"/>
            </a:endParaRPr>
          </a:p>
          <a:p>
            <a:pPr algn="l"/>
            <a:r>
              <a:rPr lang="en-AU" sz="1400" b="1" noProof="1" smtClean="0">
                <a:latin typeface="Courier New" pitchFamily="49" charset="0"/>
                <a:cs typeface="Courier New" pitchFamily="49" charset="0"/>
              </a:rPr>
              <a:t>70            3</a:t>
            </a:r>
            <a:endParaRPr lang="en-AU" sz="1400" b="1" noProof="1">
              <a:latin typeface="Courier New" pitchFamily="49" charset="0"/>
              <a:cs typeface="Courier New" pitchFamily="49" charset="0"/>
            </a:endParaRPr>
          </a:p>
          <a:p>
            <a:pPr algn="l"/>
            <a:r>
              <a:rPr lang="en-AU" sz="1400" b="1" noProof="1" smtClean="0">
                <a:latin typeface="Courier New" pitchFamily="49" charset="0"/>
                <a:cs typeface="Courier New" pitchFamily="49" charset="0"/>
              </a:rPr>
              <a:t>80            3</a:t>
            </a:r>
            <a:endParaRPr lang="en-AU" sz="1400" b="1" noProof="1">
              <a:latin typeface="Courier New" pitchFamily="49" charset="0"/>
              <a:cs typeface="Courier New" pitchFamily="49" charset="0"/>
            </a:endParaRPr>
          </a:p>
          <a:p>
            <a:pPr algn="l"/>
            <a:endParaRPr lang="en-AU" sz="1400" b="1" noProof="1">
              <a:latin typeface="Courier New" pitchFamily="49" charset="0"/>
              <a:cs typeface="Courier New" pitchFamily="49" charset="0"/>
            </a:endParaRPr>
          </a:p>
          <a:p>
            <a:pPr algn="l"/>
            <a:r>
              <a:rPr lang="en-AU" sz="1400" b="1" noProof="1">
                <a:latin typeface="Courier New" pitchFamily="49" charset="0"/>
                <a:cs typeface="Courier New" pitchFamily="49" charset="0"/>
              </a:rPr>
              <a:t>(8 row(s) affected)</a:t>
            </a:r>
          </a:p>
        </p:txBody>
      </p:sp>
      <p:sp>
        <p:nvSpPr>
          <p:cNvPr id="6" name="Rectangle 16"/>
          <p:cNvSpPr>
            <a:spLocks noChangeArrowheads="1"/>
          </p:cNvSpPr>
          <p:nvPr/>
        </p:nvSpPr>
        <p:spPr bwMode="auto">
          <a:xfrm>
            <a:off x="228600" y="2895600"/>
            <a:ext cx="2590800" cy="3276600"/>
          </a:xfrm>
          <a:prstGeom prst="rect">
            <a:avLst/>
          </a:prstGeom>
          <a:noFill/>
          <a:ln w="9525" algn="ctr">
            <a:solidFill>
              <a:schemeClr val="tx1"/>
            </a:solidFill>
            <a:miter lim="800000"/>
            <a:headEnd/>
            <a:tailEnd/>
          </a:ln>
        </p:spPr>
        <p:txBody>
          <a:bodyPr wrap="none" anchor="ctr"/>
          <a:lstStyle/>
          <a:p>
            <a:pPr algn="l"/>
            <a:r>
              <a:rPr lang="en-AU" sz="1400" b="1" noProof="1">
                <a:latin typeface="Courier New" pitchFamily="49" charset="0"/>
                <a:cs typeface="Courier New" pitchFamily="49" charset="0"/>
              </a:rPr>
              <a:t>last_name department_id</a:t>
            </a:r>
          </a:p>
          <a:p>
            <a:pPr algn="l"/>
            <a:r>
              <a:rPr lang="en-AU" sz="1400" b="1" noProof="1">
                <a:latin typeface="Courier New" pitchFamily="49" charset="0"/>
                <a:cs typeface="Courier New" pitchFamily="49" charset="0"/>
              </a:rPr>
              <a:t>--------- -------------</a:t>
            </a:r>
          </a:p>
          <a:p>
            <a:pPr algn="l"/>
            <a:r>
              <a:rPr lang="en-AU" sz="1400" b="1" noProof="1">
                <a:latin typeface="Courier New" pitchFamily="49" charset="0"/>
                <a:cs typeface="Courier New" pitchFamily="49" charset="0"/>
              </a:rPr>
              <a:t>King      </a:t>
            </a:r>
            <a:r>
              <a:rPr lang="en-AU" sz="1400" b="1" noProof="1" smtClean="0">
                <a:latin typeface="Courier New" pitchFamily="49" charset="0"/>
                <a:cs typeface="Courier New" pitchFamily="49" charset="0"/>
              </a:rPr>
              <a:t>60</a:t>
            </a:r>
            <a:endParaRPr lang="en-AU" sz="1400" b="1" noProof="1">
              <a:latin typeface="Courier New" pitchFamily="49" charset="0"/>
              <a:cs typeface="Courier New" pitchFamily="49" charset="0"/>
            </a:endParaRPr>
          </a:p>
          <a:p>
            <a:pPr algn="l"/>
            <a:r>
              <a:rPr lang="en-AU" sz="1400" b="1" noProof="1">
                <a:latin typeface="Courier New" pitchFamily="49" charset="0"/>
                <a:cs typeface="Courier New" pitchFamily="49" charset="0"/>
              </a:rPr>
              <a:t>Kochhar   </a:t>
            </a:r>
            <a:r>
              <a:rPr lang="en-AU" sz="1400" b="1" noProof="1" smtClean="0">
                <a:latin typeface="Courier New" pitchFamily="49" charset="0"/>
                <a:cs typeface="Courier New" pitchFamily="49" charset="0"/>
              </a:rPr>
              <a:t>60</a:t>
            </a:r>
            <a:endParaRPr lang="en-AU" sz="1400" b="1" noProof="1">
              <a:latin typeface="Courier New" pitchFamily="49" charset="0"/>
              <a:cs typeface="Courier New" pitchFamily="49" charset="0"/>
            </a:endParaRPr>
          </a:p>
          <a:p>
            <a:pPr algn="l"/>
            <a:r>
              <a:rPr lang="en-AU" sz="1400" b="1" noProof="1">
                <a:latin typeface="Courier New" pitchFamily="49" charset="0"/>
                <a:cs typeface="Courier New" pitchFamily="49" charset="0"/>
              </a:rPr>
              <a:t>De Haan   </a:t>
            </a:r>
            <a:r>
              <a:rPr lang="en-AU" sz="1400" b="1" noProof="1" smtClean="0">
                <a:latin typeface="Courier New" pitchFamily="49" charset="0"/>
                <a:cs typeface="Courier New" pitchFamily="49" charset="0"/>
              </a:rPr>
              <a:t>60</a:t>
            </a:r>
            <a:endParaRPr lang="en-AU" sz="1400" b="1" noProof="1">
              <a:latin typeface="Courier New" pitchFamily="49" charset="0"/>
              <a:cs typeface="Courier New" pitchFamily="49" charset="0"/>
            </a:endParaRPr>
          </a:p>
          <a:p>
            <a:pPr algn="l"/>
            <a:r>
              <a:rPr lang="en-AU" sz="1400" b="1" noProof="1">
                <a:latin typeface="Courier New" pitchFamily="49" charset="0"/>
                <a:cs typeface="Courier New" pitchFamily="49" charset="0"/>
              </a:rPr>
              <a:t>Hunold    </a:t>
            </a:r>
            <a:r>
              <a:rPr lang="en-AU" sz="1400" b="1" noProof="1" smtClean="0">
                <a:latin typeface="Courier New" pitchFamily="49" charset="0"/>
                <a:cs typeface="Courier New" pitchFamily="49" charset="0"/>
              </a:rPr>
              <a:t>40</a:t>
            </a:r>
            <a:endParaRPr lang="en-AU" sz="1400" b="1" noProof="1">
              <a:latin typeface="Courier New" pitchFamily="49" charset="0"/>
              <a:cs typeface="Courier New" pitchFamily="49" charset="0"/>
            </a:endParaRPr>
          </a:p>
          <a:p>
            <a:pPr algn="l"/>
            <a:r>
              <a:rPr lang="en-AU" sz="1400" b="1" noProof="1">
                <a:latin typeface="Courier New" pitchFamily="49" charset="0"/>
                <a:cs typeface="Courier New" pitchFamily="49" charset="0"/>
              </a:rPr>
              <a:t>Ernst     </a:t>
            </a:r>
            <a:r>
              <a:rPr lang="en-AU" sz="1400" b="1" noProof="1" smtClean="0">
                <a:latin typeface="Courier New" pitchFamily="49" charset="0"/>
                <a:cs typeface="Courier New" pitchFamily="49" charset="0"/>
              </a:rPr>
              <a:t>40</a:t>
            </a:r>
            <a:endParaRPr lang="en-AU" sz="1400" b="1" noProof="1">
              <a:latin typeface="Courier New" pitchFamily="49" charset="0"/>
              <a:cs typeface="Courier New" pitchFamily="49" charset="0"/>
            </a:endParaRPr>
          </a:p>
          <a:p>
            <a:pPr algn="l"/>
            <a:r>
              <a:rPr lang="en-AU" sz="1400" b="1" noProof="1">
                <a:latin typeface="Courier New" pitchFamily="49" charset="0"/>
                <a:cs typeface="Courier New" pitchFamily="49" charset="0"/>
              </a:rPr>
              <a:t>Lorentz   </a:t>
            </a:r>
            <a:r>
              <a:rPr lang="en-AU" sz="1400" b="1" noProof="1" smtClean="0">
                <a:latin typeface="Courier New" pitchFamily="49" charset="0"/>
                <a:cs typeface="Courier New" pitchFamily="49" charset="0"/>
              </a:rPr>
              <a:t>40</a:t>
            </a:r>
            <a:endParaRPr lang="en-AU" sz="1400" b="1" noProof="1">
              <a:latin typeface="Courier New" pitchFamily="49" charset="0"/>
              <a:cs typeface="Courier New" pitchFamily="49" charset="0"/>
            </a:endParaRPr>
          </a:p>
          <a:p>
            <a:pPr algn="l"/>
            <a:r>
              <a:rPr lang="en-AU" sz="1400" b="1" noProof="1">
                <a:latin typeface="Courier New" pitchFamily="49" charset="0"/>
                <a:cs typeface="Courier New" pitchFamily="49" charset="0"/>
              </a:rPr>
              <a:t>Mourgos   </a:t>
            </a:r>
            <a:r>
              <a:rPr lang="en-AU" sz="1400" b="1" noProof="1" smtClean="0">
                <a:latin typeface="Courier New" pitchFamily="49" charset="0"/>
                <a:cs typeface="Courier New" pitchFamily="49" charset="0"/>
              </a:rPr>
              <a:t>30</a:t>
            </a:r>
            <a:endParaRPr lang="en-AU" sz="1400" b="1" noProof="1">
              <a:latin typeface="Courier New" pitchFamily="49" charset="0"/>
              <a:cs typeface="Courier New" pitchFamily="49" charset="0"/>
            </a:endParaRPr>
          </a:p>
          <a:p>
            <a:pPr algn="l"/>
            <a:r>
              <a:rPr lang="en-AU" sz="1400" b="1" noProof="1">
                <a:latin typeface="Courier New" pitchFamily="49" charset="0"/>
                <a:cs typeface="Courier New" pitchFamily="49" charset="0"/>
              </a:rPr>
              <a:t>Rajs      </a:t>
            </a:r>
            <a:r>
              <a:rPr lang="en-AU" sz="1400" b="1" noProof="1" smtClean="0">
                <a:latin typeface="Courier New" pitchFamily="49" charset="0"/>
                <a:cs typeface="Courier New" pitchFamily="49" charset="0"/>
              </a:rPr>
              <a:t>30</a:t>
            </a:r>
            <a:endParaRPr lang="en-AU" sz="1400" b="1" noProof="1">
              <a:latin typeface="Courier New" pitchFamily="49" charset="0"/>
              <a:cs typeface="Courier New" pitchFamily="49" charset="0"/>
            </a:endParaRPr>
          </a:p>
          <a:p>
            <a:pPr algn="l"/>
            <a:r>
              <a:rPr lang="en-AU" sz="1400" b="1" noProof="1">
                <a:latin typeface="Courier New" pitchFamily="49" charset="0"/>
                <a:cs typeface="Courier New" pitchFamily="49" charset="0"/>
              </a:rPr>
              <a:t>Davies    </a:t>
            </a:r>
            <a:r>
              <a:rPr lang="en-AU" sz="1400" b="1" dirty="0" smtClean="0">
                <a:latin typeface="Courier New" pitchFamily="49" charset="0"/>
                <a:cs typeface="Courier New" pitchFamily="49" charset="0"/>
              </a:rPr>
              <a:t>3</a:t>
            </a:r>
            <a:r>
              <a:rPr lang="en-AU" sz="1400" b="1" noProof="1" smtClean="0">
                <a:latin typeface="Courier New" pitchFamily="49" charset="0"/>
                <a:cs typeface="Courier New" pitchFamily="49" charset="0"/>
              </a:rPr>
              <a:t>0</a:t>
            </a:r>
            <a:endParaRPr lang="en-AU" sz="1400" b="1" noProof="1">
              <a:latin typeface="Courier New" pitchFamily="49" charset="0"/>
              <a:cs typeface="Courier New" pitchFamily="49" charset="0"/>
            </a:endParaRPr>
          </a:p>
          <a:p>
            <a:pPr algn="l"/>
            <a:r>
              <a:rPr lang="en-AU" sz="1400" b="1" noProof="1">
                <a:latin typeface="Courier New" pitchFamily="49" charset="0"/>
                <a:cs typeface="Courier New" pitchFamily="49" charset="0"/>
              </a:rPr>
              <a:t>Matos     </a:t>
            </a:r>
            <a:r>
              <a:rPr lang="en-AU" sz="1400" b="1" noProof="1" smtClean="0">
                <a:latin typeface="Courier New" pitchFamily="49" charset="0"/>
                <a:cs typeface="Courier New" pitchFamily="49" charset="0"/>
              </a:rPr>
              <a:t>30</a:t>
            </a:r>
            <a:endParaRPr lang="en-AU" sz="1400" b="1" noProof="1">
              <a:latin typeface="Courier New" pitchFamily="49" charset="0"/>
              <a:cs typeface="Courier New" pitchFamily="49" charset="0"/>
            </a:endParaRPr>
          </a:p>
          <a:p>
            <a:pPr algn="l"/>
            <a:r>
              <a:rPr lang="en-AU" sz="1400" b="1" dirty="0" smtClean="0">
                <a:latin typeface="Courier New" pitchFamily="49" charset="0"/>
                <a:cs typeface="Courier New" pitchFamily="49" charset="0"/>
              </a:rPr>
              <a:t>...</a:t>
            </a:r>
            <a:endParaRPr lang="en-AU" sz="1400" b="1" noProof="1">
              <a:latin typeface="Courier New" pitchFamily="49" charset="0"/>
              <a:cs typeface="Courier New" pitchFamily="49" charset="0"/>
            </a:endParaRPr>
          </a:p>
          <a:p>
            <a:pPr algn="l"/>
            <a:endParaRPr lang="en-AU" sz="1400" b="1" noProof="1">
              <a:latin typeface="Courier New" pitchFamily="49" charset="0"/>
              <a:cs typeface="Courier New" pitchFamily="49" charset="0"/>
            </a:endParaRPr>
          </a:p>
          <a:p>
            <a:pPr algn="l"/>
            <a:r>
              <a:rPr lang="en-AU" sz="1400" b="1" noProof="1">
                <a:latin typeface="Courier New" pitchFamily="49" charset="0"/>
                <a:cs typeface="Courier New" pitchFamily="49" charset="0"/>
              </a:rPr>
              <a:t>(20 row(s) affected)</a:t>
            </a:r>
          </a:p>
        </p:txBody>
      </p:sp>
      <p:sp>
        <p:nvSpPr>
          <p:cNvPr id="7" name="Rectangle 18"/>
          <p:cNvSpPr>
            <a:spLocks noChangeArrowheads="1"/>
          </p:cNvSpPr>
          <p:nvPr/>
        </p:nvSpPr>
        <p:spPr bwMode="auto">
          <a:xfrm>
            <a:off x="6096000" y="2895600"/>
            <a:ext cx="2819400" cy="2057400"/>
          </a:xfrm>
          <a:prstGeom prst="rect">
            <a:avLst/>
          </a:prstGeom>
          <a:noFill/>
          <a:ln w="9525" algn="ctr">
            <a:solidFill>
              <a:schemeClr val="tx1"/>
            </a:solidFill>
            <a:miter lim="800000"/>
            <a:headEnd/>
            <a:tailEnd/>
          </a:ln>
        </p:spPr>
        <p:txBody>
          <a:bodyPr wrap="none" anchor="ctr"/>
          <a:lstStyle/>
          <a:p>
            <a:pPr algn="l"/>
            <a:r>
              <a:rPr lang="en-AU" sz="1400" b="1" noProof="1">
                <a:latin typeface="Courier New" pitchFamily="49" charset="0"/>
                <a:cs typeface="Courier New" pitchFamily="49" charset="0"/>
              </a:rPr>
              <a:t>location_id city</a:t>
            </a:r>
          </a:p>
          <a:p>
            <a:pPr algn="l"/>
            <a:r>
              <a:rPr lang="en-AU" sz="1400" b="1" noProof="1">
                <a:latin typeface="Courier New" pitchFamily="49" charset="0"/>
                <a:cs typeface="Courier New" pitchFamily="49" charset="0"/>
              </a:rPr>
              <a:t>----------- ----------</a:t>
            </a:r>
          </a:p>
          <a:p>
            <a:pPr algn="l"/>
            <a:r>
              <a:rPr lang="en-AU" sz="1400" b="1" noProof="1" smtClean="0">
                <a:latin typeface="Courier New" pitchFamily="49" charset="0"/>
                <a:cs typeface="Courier New" pitchFamily="49" charset="0"/>
              </a:rPr>
              <a:t>1           Southlake</a:t>
            </a:r>
            <a:endParaRPr lang="en-AU" sz="1400" b="1" noProof="1">
              <a:latin typeface="Courier New" pitchFamily="49" charset="0"/>
              <a:cs typeface="Courier New" pitchFamily="49" charset="0"/>
            </a:endParaRPr>
          </a:p>
          <a:p>
            <a:pPr algn="l"/>
            <a:r>
              <a:rPr lang="en-AU" sz="1400" b="1" noProof="1" smtClean="0">
                <a:latin typeface="Courier New" pitchFamily="49" charset="0"/>
                <a:cs typeface="Courier New" pitchFamily="49" charset="0"/>
              </a:rPr>
              <a:t>2           San </a:t>
            </a:r>
            <a:r>
              <a:rPr lang="en-AU" sz="1400" b="1" noProof="1">
                <a:latin typeface="Courier New" pitchFamily="49" charset="0"/>
                <a:cs typeface="Courier New" pitchFamily="49" charset="0"/>
              </a:rPr>
              <a:t>Francisco</a:t>
            </a:r>
          </a:p>
          <a:p>
            <a:pPr algn="l"/>
            <a:r>
              <a:rPr lang="en-AU" sz="1400" b="1" noProof="1" smtClean="0">
                <a:latin typeface="Courier New" pitchFamily="49" charset="0"/>
                <a:cs typeface="Courier New" pitchFamily="49" charset="0"/>
              </a:rPr>
              <a:t>3           Seattle</a:t>
            </a:r>
            <a:endParaRPr lang="en-AU" sz="1400" b="1" noProof="1">
              <a:latin typeface="Courier New" pitchFamily="49" charset="0"/>
              <a:cs typeface="Courier New" pitchFamily="49" charset="0"/>
            </a:endParaRPr>
          </a:p>
          <a:p>
            <a:pPr algn="l"/>
            <a:r>
              <a:rPr lang="en-AU" sz="1400" b="1" noProof="1" smtClean="0">
                <a:latin typeface="Courier New" pitchFamily="49" charset="0"/>
                <a:cs typeface="Courier New" pitchFamily="49" charset="0"/>
              </a:rPr>
              <a:t>4           </a:t>
            </a:r>
            <a:r>
              <a:rPr lang="en-AU" sz="1400" b="1" noProof="1">
                <a:latin typeface="Courier New" pitchFamily="49" charset="0"/>
                <a:cs typeface="Courier New" pitchFamily="49" charset="0"/>
              </a:rPr>
              <a:t>Toronto</a:t>
            </a:r>
          </a:p>
          <a:p>
            <a:pPr algn="l"/>
            <a:r>
              <a:rPr lang="en-AU" sz="1400" b="1" noProof="1" smtClean="0">
                <a:latin typeface="Courier New" pitchFamily="49" charset="0"/>
                <a:cs typeface="Courier New" pitchFamily="49" charset="0"/>
              </a:rPr>
              <a:t>5           </a:t>
            </a:r>
            <a:r>
              <a:rPr lang="en-AU" sz="1400" b="1" noProof="1">
                <a:latin typeface="Courier New" pitchFamily="49" charset="0"/>
                <a:cs typeface="Courier New" pitchFamily="49" charset="0"/>
              </a:rPr>
              <a:t>Oxford</a:t>
            </a:r>
          </a:p>
          <a:p>
            <a:pPr algn="l"/>
            <a:endParaRPr lang="en-AU" sz="1400" b="1" noProof="1">
              <a:latin typeface="Courier New" pitchFamily="49" charset="0"/>
              <a:cs typeface="Courier New" pitchFamily="49" charset="0"/>
            </a:endParaRPr>
          </a:p>
          <a:p>
            <a:pPr algn="l"/>
            <a:r>
              <a:rPr lang="en-AU" sz="1400" b="1" noProof="1">
                <a:latin typeface="Courier New" pitchFamily="49" charset="0"/>
                <a:cs typeface="Courier New" pitchFamily="49" charset="0"/>
              </a:rPr>
              <a:t>(5 row(s) affected)</a:t>
            </a:r>
          </a:p>
        </p:txBody>
      </p:sp>
      <p:sp>
        <p:nvSpPr>
          <p:cNvPr id="12" name="Rectangle 11"/>
          <p:cNvSpPr/>
          <p:nvPr/>
        </p:nvSpPr>
        <p:spPr>
          <a:xfrm>
            <a:off x="2438400" y="2133600"/>
            <a:ext cx="1007006" cy="461665"/>
          </a:xfrm>
          <a:prstGeom prst="rect">
            <a:avLst/>
          </a:prstGeom>
        </p:spPr>
        <p:txBody>
          <a:bodyPr wrap="none">
            <a:spAutoFit/>
          </a:bodyPr>
          <a:lstStyle/>
          <a:p>
            <a:r>
              <a:rPr lang="en-AU" dirty="0" smtClean="0">
                <a:solidFill>
                  <a:srgbClr val="C00000"/>
                </a:solidFill>
              </a:rPr>
              <a:t>Join 1</a:t>
            </a:r>
            <a:endParaRPr lang="en-AU" dirty="0">
              <a:solidFill>
                <a:srgbClr val="C00000"/>
              </a:solidFill>
            </a:endParaRPr>
          </a:p>
        </p:txBody>
      </p:sp>
      <p:sp>
        <p:nvSpPr>
          <p:cNvPr id="13" name="Left Brace 12"/>
          <p:cNvSpPr/>
          <p:nvPr/>
        </p:nvSpPr>
        <p:spPr>
          <a:xfrm rot="5400000">
            <a:off x="2781300" y="1866900"/>
            <a:ext cx="304800" cy="1752600"/>
          </a:xfrm>
          <a:prstGeom prst="leftBrace">
            <a:avLst>
              <a:gd name="adj1" fmla="val 25520"/>
              <a:gd name="adj2" fmla="val 50000"/>
            </a:avLst>
          </a:prstGeom>
          <a:noFill/>
          <a:ln>
            <a:solidFill>
              <a:srgbClr val="C00000"/>
            </a:solidFill>
            <a:prstDash val="solid"/>
          </a:ln>
        </p:spPr>
        <p:style>
          <a:lnRef idx="2">
            <a:schemeClr val="dk1"/>
          </a:lnRef>
          <a:fillRef idx="1">
            <a:schemeClr val="lt1"/>
          </a:fillRef>
          <a:effectRef idx="0">
            <a:schemeClr val="dk1"/>
          </a:effectRef>
          <a:fontRef idx="minor">
            <a:schemeClr val="dk1"/>
          </a:fontRef>
        </p:style>
        <p:txBody>
          <a:bodyPr rtlCol="0" anchor="t" anchorCtr="0"/>
          <a:lstStyle/>
          <a:p>
            <a:endParaRPr lang="en-AU" dirty="0">
              <a:solidFill>
                <a:srgbClr val="C00000"/>
              </a:solidFill>
            </a:endParaRPr>
          </a:p>
        </p:txBody>
      </p:sp>
      <p:sp>
        <p:nvSpPr>
          <p:cNvPr id="15" name="Rectangle 14"/>
          <p:cNvSpPr/>
          <p:nvPr/>
        </p:nvSpPr>
        <p:spPr>
          <a:xfrm>
            <a:off x="5486400" y="2133600"/>
            <a:ext cx="1007006" cy="461665"/>
          </a:xfrm>
          <a:prstGeom prst="rect">
            <a:avLst/>
          </a:prstGeom>
        </p:spPr>
        <p:txBody>
          <a:bodyPr wrap="none">
            <a:spAutoFit/>
          </a:bodyPr>
          <a:lstStyle/>
          <a:p>
            <a:r>
              <a:rPr lang="en-AU" dirty="0" smtClean="0">
                <a:solidFill>
                  <a:srgbClr val="C00000"/>
                </a:solidFill>
              </a:rPr>
              <a:t>Join 2</a:t>
            </a:r>
            <a:endParaRPr lang="en-AU" dirty="0">
              <a:solidFill>
                <a:srgbClr val="C00000"/>
              </a:solidFill>
            </a:endParaRPr>
          </a:p>
        </p:txBody>
      </p:sp>
      <p:sp>
        <p:nvSpPr>
          <p:cNvPr id="16" name="Left Brace 15"/>
          <p:cNvSpPr/>
          <p:nvPr/>
        </p:nvSpPr>
        <p:spPr>
          <a:xfrm rot="5400000">
            <a:off x="5829300" y="1866900"/>
            <a:ext cx="304800" cy="1752600"/>
          </a:xfrm>
          <a:prstGeom prst="leftBrace">
            <a:avLst>
              <a:gd name="adj1" fmla="val 25520"/>
              <a:gd name="adj2" fmla="val 50000"/>
            </a:avLst>
          </a:prstGeom>
          <a:noFill/>
          <a:ln>
            <a:solidFill>
              <a:srgbClr val="C00000"/>
            </a:solidFill>
            <a:prstDash val="solid"/>
          </a:ln>
        </p:spPr>
        <p:style>
          <a:lnRef idx="2">
            <a:schemeClr val="dk1"/>
          </a:lnRef>
          <a:fillRef idx="1">
            <a:schemeClr val="lt1"/>
          </a:fillRef>
          <a:effectRef idx="0">
            <a:schemeClr val="dk1"/>
          </a:effectRef>
          <a:fontRef idx="minor">
            <a:schemeClr val="dk1"/>
          </a:fontRef>
        </p:style>
        <p:txBody>
          <a:bodyPr rtlCol="0" anchor="t" anchorCtr="0"/>
          <a:lstStyle/>
          <a:p>
            <a:endParaRPr lang="en-AU" dirty="0">
              <a:solidFill>
                <a:srgbClr val="C00000"/>
              </a:solidFill>
            </a:endParaRPr>
          </a:p>
        </p:txBody>
      </p:sp>
      <p:sp>
        <p:nvSpPr>
          <p:cNvPr id="14" name="Rectangle 13"/>
          <p:cNvSpPr>
            <a:spLocks noChangeArrowheads="1"/>
          </p:cNvSpPr>
          <p:nvPr/>
        </p:nvSpPr>
        <p:spPr bwMode="auto">
          <a:xfrm>
            <a:off x="693644" y="6172200"/>
            <a:ext cx="1660711" cy="462307"/>
          </a:xfrm>
          <a:prstGeom prst="rect">
            <a:avLst/>
          </a:prstGeom>
          <a:noFill/>
          <a:ln w="9525">
            <a:noFill/>
            <a:miter lim="800000"/>
            <a:headEnd/>
            <a:tailEnd/>
          </a:ln>
        </p:spPr>
        <p:txBody>
          <a:bodyPr wrap="none" lIns="92075" tIns="46038" rIns="92075" bIns="46038">
            <a:spAutoFit/>
          </a:bodyPr>
          <a:lstStyle/>
          <a:p>
            <a:pPr algn="l" eaLnBrk="0" hangingPunct="0"/>
            <a:r>
              <a:rPr lang="en-US" b="1" dirty="0" smtClean="0">
                <a:latin typeface="Courier New" pitchFamily="49" charset="0"/>
              </a:rPr>
              <a:t>employee</a:t>
            </a:r>
            <a:endParaRPr lang="en-US" b="1" dirty="0">
              <a:latin typeface="Courier New" pitchFamily="49" charset="0"/>
            </a:endParaRPr>
          </a:p>
        </p:txBody>
      </p:sp>
      <p:sp>
        <p:nvSpPr>
          <p:cNvPr id="17" name="Rectangle 16"/>
          <p:cNvSpPr>
            <a:spLocks noChangeArrowheads="1"/>
          </p:cNvSpPr>
          <p:nvPr/>
        </p:nvSpPr>
        <p:spPr bwMode="auto">
          <a:xfrm>
            <a:off x="3442999" y="5555512"/>
            <a:ext cx="2029402" cy="462307"/>
          </a:xfrm>
          <a:prstGeom prst="rect">
            <a:avLst/>
          </a:prstGeom>
          <a:noFill/>
          <a:ln w="9525">
            <a:noFill/>
            <a:miter lim="800000"/>
            <a:headEnd/>
            <a:tailEnd/>
          </a:ln>
        </p:spPr>
        <p:txBody>
          <a:bodyPr wrap="none" lIns="92075" tIns="46038" rIns="92075" bIns="46038">
            <a:spAutoFit/>
          </a:bodyPr>
          <a:lstStyle/>
          <a:p>
            <a:pPr algn="l" eaLnBrk="0" hangingPunct="0"/>
            <a:r>
              <a:rPr lang="en-US" b="1" dirty="0" smtClean="0">
                <a:latin typeface="Courier New" pitchFamily="49" charset="0"/>
              </a:rPr>
              <a:t>department</a:t>
            </a:r>
            <a:endParaRPr lang="en-US" b="1" dirty="0">
              <a:latin typeface="Courier New" pitchFamily="49" charset="0"/>
            </a:endParaRPr>
          </a:p>
        </p:txBody>
      </p:sp>
      <p:sp>
        <p:nvSpPr>
          <p:cNvPr id="18" name="Rectangle 17"/>
          <p:cNvSpPr>
            <a:spLocks noChangeArrowheads="1"/>
          </p:cNvSpPr>
          <p:nvPr/>
        </p:nvSpPr>
        <p:spPr bwMode="auto">
          <a:xfrm>
            <a:off x="6675344" y="4951227"/>
            <a:ext cx="1660711" cy="462307"/>
          </a:xfrm>
          <a:prstGeom prst="rect">
            <a:avLst/>
          </a:prstGeom>
          <a:noFill/>
          <a:ln w="9525">
            <a:noFill/>
            <a:miter lim="800000"/>
            <a:headEnd/>
            <a:tailEnd/>
          </a:ln>
        </p:spPr>
        <p:txBody>
          <a:bodyPr wrap="none" lIns="92075" tIns="46038" rIns="92075" bIns="46038">
            <a:spAutoFit/>
          </a:bodyPr>
          <a:lstStyle/>
          <a:p>
            <a:pPr algn="l" eaLnBrk="0" hangingPunct="0"/>
            <a:r>
              <a:rPr lang="en-US" b="1" dirty="0" smtClean="0">
                <a:latin typeface="Courier New" pitchFamily="49" charset="0"/>
              </a:rPr>
              <a:t>location</a:t>
            </a:r>
            <a:endParaRPr lang="en-US" b="1" dirty="0">
              <a:latin typeface="Courier New"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par>
                                <p:cTn id="12" presetID="1" presetClass="entr" presetSubtype="0" fill="hold" grpId="0" nodeType="withEffect">
                                  <p:stCondLst>
                                    <p:cond delay="0"/>
                                  </p:stCondLst>
                                  <p:childTnLst>
                                    <p:set>
                                      <p:cBhvr>
                                        <p:cTn id="13" dur="1" fill="hold">
                                          <p:stCondLst>
                                            <p:cond delay="0"/>
                                          </p:stCondLst>
                                        </p:cTn>
                                        <p:tgtEl>
                                          <p:spTgt spid="14"/>
                                        </p:tgtEl>
                                        <p:attrNameLst>
                                          <p:attrName>style.visibility</p:attrName>
                                        </p:attrNameLst>
                                      </p:cBhvr>
                                      <p:to>
                                        <p:strVal val="visible"/>
                                      </p:to>
                                    </p:set>
                                  </p:childTnLst>
                                </p:cTn>
                              </p:par>
                              <p:par>
                                <p:cTn id="14" presetID="10" presetClass="entr" presetSubtype="0"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500"/>
                                        <p:tgtEl>
                                          <p:spTgt spid="7"/>
                                        </p:tgtEl>
                                      </p:cBhvr>
                                    </p:animEffect>
                                  </p:childTnLst>
                                </p:cTn>
                              </p:par>
                              <p:par>
                                <p:cTn id="20" presetID="1" presetClass="entr" presetSubtype="0" fill="hold" grpId="0" nodeType="withEffect">
                                  <p:stCondLst>
                                    <p:cond delay="0"/>
                                  </p:stCondLst>
                                  <p:childTnLst>
                                    <p:set>
                                      <p:cBhvr>
                                        <p:cTn id="21" dur="1" fill="hold">
                                          <p:stCondLst>
                                            <p:cond delay="0"/>
                                          </p:stCondLst>
                                        </p:cTn>
                                        <p:tgtEl>
                                          <p:spTgt spid="17"/>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18"/>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fade">
                                      <p:cBhvr>
                                        <p:cTn id="28" dur="500"/>
                                        <p:tgtEl>
                                          <p:spTgt spid="12"/>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fade">
                                      <p:cBhvr>
                                        <p:cTn id="31" dur="500"/>
                                        <p:tgtEl>
                                          <p:spTgt spid="13"/>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15"/>
                                        </p:tgtEl>
                                        <p:attrNameLst>
                                          <p:attrName>style.visibility</p:attrName>
                                        </p:attrNameLst>
                                      </p:cBhvr>
                                      <p:to>
                                        <p:strVal val="visible"/>
                                      </p:to>
                                    </p:set>
                                    <p:animEffect transition="in" filter="fade">
                                      <p:cBhvr>
                                        <p:cTn id="36" dur="500"/>
                                        <p:tgtEl>
                                          <p:spTgt spid="15"/>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6"/>
                                        </p:tgtEl>
                                        <p:attrNameLst>
                                          <p:attrName>style.visibility</p:attrName>
                                        </p:attrNameLst>
                                      </p:cBhvr>
                                      <p:to>
                                        <p:strVal val="visible"/>
                                      </p:to>
                                    </p:set>
                                    <p:animEffect transition="in" filter="fade">
                                      <p:cBhvr>
                                        <p:cTn id="39"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P spid="6" grpId="0" animBg="1"/>
      <p:bldP spid="7" grpId="0" animBg="1"/>
      <p:bldP spid="12" grpId="0"/>
      <p:bldP spid="13" grpId="0" animBg="1"/>
      <p:bldP spid="15" grpId="0"/>
      <p:bldP spid="16" grpId="0" animBg="1"/>
      <p:bldP spid="14" grpId="0"/>
      <p:bldP spid="17" grpId="0"/>
      <p:bldP spid="18"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Joining More than Two Tables</a:t>
            </a:r>
            <a:endParaRPr lang="en-AU" dirty="0"/>
          </a:p>
        </p:txBody>
      </p:sp>
      <p:sp>
        <p:nvSpPr>
          <p:cNvPr id="4" name="Rectangle 3"/>
          <p:cNvSpPr>
            <a:spLocks noChangeArrowheads="1"/>
          </p:cNvSpPr>
          <p:nvPr/>
        </p:nvSpPr>
        <p:spPr bwMode="auto">
          <a:xfrm>
            <a:off x="2057400" y="914400"/>
            <a:ext cx="5029200" cy="563873"/>
          </a:xfrm>
          <a:prstGeom prst="rect">
            <a:avLst/>
          </a:prstGeom>
          <a:noFill/>
          <a:ln w="9525">
            <a:noFill/>
            <a:miter lim="800000"/>
            <a:headEnd/>
            <a:tailEnd/>
          </a:ln>
        </p:spPr>
        <p:txBody>
          <a:bodyPr wrap="square" lIns="92075" tIns="46038" rIns="92075" bIns="46038">
            <a:spAutoFit/>
          </a:bodyPr>
          <a:lstStyle/>
          <a:p>
            <a:pPr defTabSz="346075" eaLnBrk="0" hangingPunct="0">
              <a:lnSpc>
                <a:spcPct val="85000"/>
              </a:lnSpc>
              <a:spcBef>
                <a:spcPct val="35000"/>
              </a:spcBef>
              <a:tabLst>
                <a:tab pos="576263" algn="l"/>
              </a:tabLst>
            </a:pPr>
            <a:r>
              <a:rPr lang="en-US" sz="1800" b="1" dirty="0" smtClean="0"/>
              <a:t>“List the last name of all employees, and the city in which their department is located.”</a:t>
            </a:r>
            <a:endParaRPr lang="en-US" sz="1800" b="1" dirty="0"/>
          </a:p>
        </p:txBody>
      </p:sp>
      <p:sp>
        <p:nvSpPr>
          <p:cNvPr id="5" name="Rectangle 6"/>
          <p:cNvSpPr>
            <a:spLocks noChangeArrowheads="1"/>
          </p:cNvSpPr>
          <p:nvPr/>
        </p:nvSpPr>
        <p:spPr bwMode="auto">
          <a:xfrm>
            <a:off x="685800" y="3505200"/>
            <a:ext cx="1530350" cy="366713"/>
          </a:xfrm>
          <a:prstGeom prst="rect">
            <a:avLst/>
          </a:prstGeom>
          <a:noFill/>
          <a:ln w="9525">
            <a:noFill/>
            <a:miter lim="800000"/>
            <a:headEnd/>
            <a:tailEnd/>
          </a:ln>
        </p:spPr>
        <p:txBody>
          <a:bodyPr wrap="none" lIns="92075" tIns="46038" rIns="92075" bIns="46038">
            <a:spAutoFit/>
          </a:bodyPr>
          <a:lstStyle/>
          <a:p>
            <a:pPr algn="l" eaLnBrk="0" hangingPunct="0"/>
            <a:r>
              <a:rPr lang="en-US" sz="1800" b="1" i="1" dirty="0">
                <a:latin typeface="Arial" charset="0"/>
              </a:rPr>
              <a:t>Query result</a:t>
            </a:r>
          </a:p>
        </p:txBody>
      </p:sp>
      <p:sp>
        <p:nvSpPr>
          <p:cNvPr id="6" name="Rectangle 8"/>
          <p:cNvSpPr>
            <a:spLocks noChangeArrowheads="1"/>
          </p:cNvSpPr>
          <p:nvPr/>
        </p:nvSpPr>
        <p:spPr bwMode="auto">
          <a:xfrm>
            <a:off x="685800" y="3886200"/>
            <a:ext cx="3962400" cy="2590800"/>
          </a:xfrm>
          <a:prstGeom prst="rect">
            <a:avLst/>
          </a:prstGeom>
          <a:noFill/>
          <a:ln w="9525" algn="ctr">
            <a:solidFill>
              <a:schemeClr val="tx1"/>
            </a:solidFill>
            <a:miter lim="800000"/>
            <a:headEnd/>
            <a:tailEnd/>
          </a:ln>
        </p:spPr>
        <p:txBody>
          <a:bodyPr wrap="none" anchor="ctr"/>
          <a:lstStyle/>
          <a:p>
            <a:pPr marL="457200" indent="-457200" algn="l"/>
            <a:r>
              <a:rPr lang="en-US" sz="1400" b="1" noProof="1" smtClean="0">
                <a:latin typeface="Courier New" pitchFamily="49" charset="0"/>
                <a:cs typeface="Courier New" pitchFamily="49" charset="0"/>
              </a:rPr>
              <a:t>last_name                 city</a:t>
            </a:r>
          </a:p>
          <a:p>
            <a:pPr marL="457200" indent="-457200" algn="l"/>
            <a:r>
              <a:rPr lang="en-US" sz="1400" b="1" noProof="1" smtClean="0">
                <a:latin typeface="Courier New" pitchFamily="49" charset="0"/>
                <a:cs typeface="Courier New" pitchFamily="49" charset="0"/>
              </a:rPr>
              <a:t>-------------------- ---------------</a:t>
            </a:r>
          </a:p>
          <a:p>
            <a:pPr marL="457200" indent="-457200" algn="l"/>
            <a:r>
              <a:rPr lang="en-US" sz="1400" b="1" noProof="1" smtClean="0">
                <a:latin typeface="Courier New" pitchFamily="49" charset="0"/>
                <a:cs typeface="Courier New" pitchFamily="49" charset="0"/>
              </a:rPr>
              <a:t>King                 Seattle</a:t>
            </a:r>
          </a:p>
          <a:p>
            <a:pPr marL="457200" indent="-457200" algn="l"/>
            <a:r>
              <a:rPr lang="en-US" sz="1400" b="1" noProof="1" smtClean="0">
                <a:latin typeface="Courier New" pitchFamily="49" charset="0"/>
                <a:cs typeface="Courier New" pitchFamily="49" charset="0"/>
              </a:rPr>
              <a:t>Kochhar              Seattle</a:t>
            </a:r>
          </a:p>
          <a:p>
            <a:pPr marL="457200" indent="-457200" algn="l"/>
            <a:r>
              <a:rPr lang="en-US" sz="1400" b="1" noProof="1" smtClean="0">
                <a:latin typeface="Courier New" pitchFamily="49" charset="0"/>
                <a:cs typeface="Courier New" pitchFamily="49" charset="0"/>
              </a:rPr>
              <a:t>De Haan              Seattle</a:t>
            </a:r>
          </a:p>
          <a:p>
            <a:pPr marL="457200" indent="-457200" algn="l"/>
            <a:r>
              <a:rPr lang="en-US" sz="1400" b="1" noProof="1" smtClean="0">
                <a:latin typeface="Courier New" pitchFamily="49" charset="0"/>
                <a:cs typeface="Courier New" pitchFamily="49" charset="0"/>
              </a:rPr>
              <a:t>Hunold               Southlake</a:t>
            </a:r>
          </a:p>
          <a:p>
            <a:pPr marL="457200" indent="-457200" algn="l"/>
            <a:r>
              <a:rPr lang="en-US" sz="1400" b="1" noProof="1" smtClean="0">
                <a:latin typeface="Courier New" pitchFamily="49" charset="0"/>
                <a:cs typeface="Courier New" pitchFamily="49" charset="0"/>
              </a:rPr>
              <a:t>Ernst                Southlake</a:t>
            </a:r>
          </a:p>
          <a:p>
            <a:pPr marL="457200" indent="-457200" algn="l"/>
            <a:r>
              <a:rPr lang="en-US" sz="1400" b="1" noProof="1" smtClean="0">
                <a:latin typeface="Courier New" pitchFamily="49" charset="0"/>
                <a:cs typeface="Courier New" pitchFamily="49" charset="0"/>
              </a:rPr>
              <a:t>Lorentz              Southlake</a:t>
            </a:r>
          </a:p>
          <a:p>
            <a:pPr marL="457200" indent="-457200" algn="l"/>
            <a:r>
              <a:rPr lang="en-US" sz="1400" b="1" noProof="1" smtClean="0">
                <a:latin typeface="Courier New" pitchFamily="49" charset="0"/>
                <a:cs typeface="Courier New" pitchFamily="49" charset="0"/>
              </a:rPr>
              <a:t>Mourgos              San Francisco</a:t>
            </a:r>
          </a:p>
          <a:p>
            <a:pPr marL="457200" indent="-457200" algn="l"/>
            <a:r>
              <a:rPr lang="en-US" sz="1400" b="1" noProof="1" smtClean="0">
                <a:latin typeface="Courier New" pitchFamily="49" charset="0"/>
                <a:cs typeface="Courier New" pitchFamily="49" charset="0"/>
              </a:rPr>
              <a:t>...</a:t>
            </a:r>
          </a:p>
          <a:p>
            <a:pPr marL="457200" indent="-457200" algn="l"/>
            <a:endParaRPr lang="en-US" sz="1400" b="1" noProof="1" smtClean="0">
              <a:latin typeface="Courier New" pitchFamily="49" charset="0"/>
              <a:cs typeface="Courier New" pitchFamily="49" charset="0"/>
            </a:endParaRPr>
          </a:p>
          <a:p>
            <a:pPr marL="457200" indent="-457200" algn="l"/>
            <a:r>
              <a:rPr lang="en-US" sz="1400" b="1" dirty="0" smtClean="0">
                <a:latin typeface="Courier New" pitchFamily="49" charset="0"/>
                <a:cs typeface="Courier New" pitchFamily="49" charset="0"/>
              </a:rPr>
              <a:t>(19 row(s) affected)</a:t>
            </a:r>
            <a:endParaRPr lang="en-US" sz="1400" b="1" dirty="0">
              <a:latin typeface="Courier New" pitchFamily="49" charset="0"/>
              <a:cs typeface="Courier New" pitchFamily="49" charset="0"/>
            </a:endParaRPr>
          </a:p>
        </p:txBody>
      </p:sp>
      <p:sp>
        <p:nvSpPr>
          <p:cNvPr id="7" name="Rectangle 6"/>
          <p:cNvSpPr>
            <a:spLocks noChangeArrowheads="1"/>
          </p:cNvSpPr>
          <p:nvPr/>
        </p:nvSpPr>
        <p:spPr bwMode="auto">
          <a:xfrm>
            <a:off x="1371600" y="1752600"/>
            <a:ext cx="6400800" cy="1447800"/>
          </a:xfrm>
          <a:prstGeom prst="rect">
            <a:avLst/>
          </a:prstGeom>
          <a:solidFill>
            <a:srgbClr val="CCFFCC"/>
          </a:solidFill>
          <a:ln w="25400">
            <a:solidFill>
              <a:srgbClr val="000000"/>
            </a:solidFill>
            <a:miter lim="800000"/>
            <a:headEnd/>
            <a:tailEnd/>
          </a:ln>
          <a:effectLst/>
        </p:spPr>
        <p:txBody>
          <a:bodyPr wrap="none" lIns="92075" tIns="46038" rIns="92075" bIns="46038" anchor="ctr"/>
          <a:lstStyle/>
          <a:p>
            <a:pPr algn="l" eaLnBrk="0" hangingPunct="0">
              <a:tabLst>
                <a:tab pos="1200150" algn="l"/>
              </a:tabLst>
              <a:defRPr/>
            </a:pPr>
            <a:r>
              <a:rPr lang="en-US" sz="1800" b="1" dirty="0" smtClean="0">
                <a:solidFill>
                  <a:srgbClr val="000000"/>
                </a:solidFill>
                <a:latin typeface="Courier New" pitchFamily="49" charset="0"/>
              </a:rPr>
              <a:t>SELECT </a:t>
            </a:r>
            <a:r>
              <a:rPr lang="en-US" sz="1800" b="1" dirty="0" err="1" smtClean="0">
                <a:solidFill>
                  <a:srgbClr val="000000"/>
                </a:solidFill>
                <a:latin typeface="Courier New" pitchFamily="49" charset="0"/>
              </a:rPr>
              <a:t>last_name</a:t>
            </a:r>
            <a:r>
              <a:rPr lang="en-US" sz="1800" b="1" dirty="0" smtClean="0">
                <a:solidFill>
                  <a:srgbClr val="000000"/>
                </a:solidFill>
                <a:latin typeface="Courier New" pitchFamily="49" charset="0"/>
              </a:rPr>
              <a:t>, city</a:t>
            </a:r>
          </a:p>
          <a:p>
            <a:pPr algn="l" eaLnBrk="0" hangingPunct="0">
              <a:tabLst>
                <a:tab pos="1200150" algn="l"/>
              </a:tabLst>
              <a:defRPr/>
            </a:pPr>
            <a:r>
              <a:rPr lang="en-US" sz="1800" b="1" dirty="0" smtClean="0">
                <a:solidFill>
                  <a:srgbClr val="000000"/>
                </a:solidFill>
                <a:latin typeface="Courier New" pitchFamily="49" charset="0"/>
              </a:rPr>
              <a:t>FROM employee AS e INNER JOIN department AS d </a:t>
            </a:r>
          </a:p>
          <a:p>
            <a:pPr algn="l" eaLnBrk="0" hangingPunct="0">
              <a:tabLst>
                <a:tab pos="1200150" algn="l"/>
              </a:tabLst>
              <a:defRPr/>
            </a:pPr>
            <a:r>
              <a:rPr lang="en-US" sz="1800" b="1" dirty="0" smtClean="0">
                <a:solidFill>
                  <a:srgbClr val="000000"/>
                </a:solidFill>
                <a:latin typeface="Courier New" pitchFamily="49" charset="0"/>
              </a:rPr>
              <a:t>  ON </a:t>
            </a:r>
            <a:r>
              <a:rPr lang="en-US" sz="1800" b="1" dirty="0" err="1" smtClean="0">
                <a:solidFill>
                  <a:srgbClr val="000000"/>
                </a:solidFill>
                <a:latin typeface="Courier New" pitchFamily="49" charset="0"/>
              </a:rPr>
              <a:t>e.department_id</a:t>
            </a:r>
            <a:r>
              <a:rPr lang="en-US" sz="1800" b="1" dirty="0" smtClean="0">
                <a:solidFill>
                  <a:srgbClr val="000000"/>
                </a:solidFill>
                <a:latin typeface="Courier New" pitchFamily="49" charset="0"/>
              </a:rPr>
              <a:t> = </a:t>
            </a:r>
            <a:r>
              <a:rPr lang="en-US" sz="1800" b="1" dirty="0" err="1" smtClean="0">
                <a:solidFill>
                  <a:srgbClr val="000000"/>
                </a:solidFill>
                <a:latin typeface="Courier New" pitchFamily="49" charset="0"/>
              </a:rPr>
              <a:t>d.department_id</a:t>
            </a:r>
            <a:r>
              <a:rPr lang="en-US" sz="1800" b="1" dirty="0" smtClean="0">
                <a:solidFill>
                  <a:srgbClr val="000000"/>
                </a:solidFill>
                <a:latin typeface="Courier New" pitchFamily="49" charset="0"/>
              </a:rPr>
              <a:t> </a:t>
            </a:r>
          </a:p>
          <a:p>
            <a:pPr algn="l" eaLnBrk="0" hangingPunct="0">
              <a:tabLst>
                <a:tab pos="1200150" algn="l"/>
              </a:tabLst>
              <a:defRPr/>
            </a:pPr>
            <a:r>
              <a:rPr lang="en-US" sz="1800" b="1" dirty="0" smtClean="0">
                <a:solidFill>
                  <a:srgbClr val="000000"/>
                </a:solidFill>
                <a:latin typeface="Courier New" pitchFamily="49" charset="0"/>
              </a:rPr>
              <a:t>  INNER JOIN location AS l </a:t>
            </a:r>
          </a:p>
          <a:p>
            <a:pPr algn="l" eaLnBrk="0" hangingPunct="0">
              <a:tabLst>
                <a:tab pos="1200150" algn="l"/>
              </a:tabLst>
              <a:defRPr/>
            </a:pPr>
            <a:r>
              <a:rPr lang="en-US" sz="1800" b="1" dirty="0" smtClean="0">
                <a:solidFill>
                  <a:srgbClr val="000000"/>
                </a:solidFill>
                <a:latin typeface="Courier New" pitchFamily="49" charset="0"/>
              </a:rPr>
              <a:t>  ON </a:t>
            </a:r>
            <a:r>
              <a:rPr lang="en-US" sz="1800" b="1" dirty="0" err="1" smtClean="0">
                <a:solidFill>
                  <a:srgbClr val="000000"/>
                </a:solidFill>
                <a:latin typeface="Courier New" pitchFamily="49" charset="0"/>
              </a:rPr>
              <a:t>d.location_id</a:t>
            </a:r>
            <a:r>
              <a:rPr lang="en-US" sz="1800" b="1" dirty="0" smtClean="0">
                <a:solidFill>
                  <a:srgbClr val="000000"/>
                </a:solidFill>
                <a:latin typeface="Courier New" pitchFamily="49" charset="0"/>
              </a:rPr>
              <a:t> = </a:t>
            </a:r>
            <a:r>
              <a:rPr lang="en-US" sz="1800" b="1" dirty="0" err="1" smtClean="0">
                <a:solidFill>
                  <a:srgbClr val="000000"/>
                </a:solidFill>
                <a:latin typeface="Courier New" pitchFamily="49" charset="0"/>
              </a:rPr>
              <a:t>l.location_id</a:t>
            </a:r>
            <a:r>
              <a:rPr lang="en-US" sz="1800" b="1" dirty="0" smtClean="0">
                <a:solidFill>
                  <a:srgbClr val="000000"/>
                </a:solidFill>
                <a:latin typeface="Courier New" pitchFamily="49" charset="0"/>
              </a:rPr>
              <a:t>;</a:t>
            </a:r>
          </a:p>
        </p:txBody>
      </p:sp>
      <p:sp>
        <p:nvSpPr>
          <p:cNvPr id="8" name="Content Placeholder 2"/>
          <p:cNvSpPr>
            <a:spLocks noGrp="1"/>
          </p:cNvSpPr>
          <p:nvPr>
            <p:ph idx="1"/>
          </p:nvPr>
        </p:nvSpPr>
        <p:spPr>
          <a:xfrm>
            <a:off x="4419600" y="3429000"/>
            <a:ext cx="4495800" cy="3138488"/>
          </a:xfrm>
        </p:spPr>
        <p:txBody>
          <a:bodyPr/>
          <a:lstStyle/>
          <a:p>
            <a:pPr lvl="1"/>
            <a:r>
              <a:rPr lang="en-AU" dirty="0" smtClean="0"/>
              <a:t>Note the syntax – do not repeat the name of any tables… the “left” part of the second join is the first join</a:t>
            </a:r>
          </a:p>
          <a:p>
            <a:pPr lvl="4"/>
            <a:endParaRPr lang="en-AU" sz="1200" dirty="0" smtClean="0"/>
          </a:p>
          <a:p>
            <a:pPr lvl="1"/>
            <a:r>
              <a:rPr lang="en-AU" dirty="0" smtClean="0"/>
              <a:t>table1 JOIN table 2 ON condition JOIN table3 ON condition JOIN table4 ON condition…</a:t>
            </a:r>
            <a:endParaRPr lang="en-AU"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500"/>
                                        <p:tgtEl>
                                          <p:spTgt spid="6"/>
                                        </p:tgtEl>
                                      </p:cBhvr>
                                    </p:animEffec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P spid="7"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Join Summary</a:t>
            </a:r>
            <a:endParaRPr lang="en-AU" dirty="0"/>
          </a:p>
        </p:txBody>
      </p:sp>
      <p:sp>
        <p:nvSpPr>
          <p:cNvPr id="3" name="Content Placeholder 2"/>
          <p:cNvSpPr>
            <a:spLocks noGrp="1"/>
          </p:cNvSpPr>
          <p:nvPr>
            <p:ph idx="1"/>
          </p:nvPr>
        </p:nvSpPr>
        <p:spPr>
          <a:xfrm>
            <a:off x="285750" y="1000125"/>
            <a:ext cx="8705850" cy="5643563"/>
          </a:xfrm>
        </p:spPr>
        <p:txBody>
          <a:bodyPr/>
          <a:lstStyle/>
          <a:p>
            <a:r>
              <a:rPr lang="en-AU" dirty="0" smtClean="0"/>
              <a:t>Joins allow you to draw together corresponding rows of data from different tables, based on specified conditions</a:t>
            </a:r>
          </a:p>
          <a:p>
            <a:endParaRPr lang="en-AU" dirty="0" smtClean="0"/>
          </a:p>
          <a:p>
            <a:r>
              <a:rPr lang="en-AU" dirty="0" smtClean="0"/>
              <a:t>Cross joins match every row in one table with every row in the other table – not much use in most circumstances</a:t>
            </a:r>
          </a:p>
          <a:p>
            <a:endParaRPr lang="en-AU" dirty="0" smtClean="0"/>
          </a:p>
          <a:p>
            <a:r>
              <a:rPr lang="en-AU" dirty="0" smtClean="0"/>
              <a:t>Most common join/condition is equality between FK and PK</a:t>
            </a:r>
          </a:p>
          <a:p>
            <a:pPr lvl="1"/>
            <a:r>
              <a:rPr lang="en-AU" dirty="0" smtClean="0"/>
              <a:t>Known as an </a:t>
            </a:r>
            <a:r>
              <a:rPr lang="en-AU" dirty="0" err="1" smtClean="0"/>
              <a:t>equi</a:t>
            </a:r>
            <a:r>
              <a:rPr lang="en-AU" dirty="0" smtClean="0"/>
              <a:t>-join, and is a type of inner join</a:t>
            </a:r>
          </a:p>
          <a:p>
            <a:endParaRPr lang="en-AU" dirty="0" smtClean="0"/>
          </a:p>
          <a:p>
            <a:r>
              <a:rPr lang="en-AU" dirty="0" smtClean="0"/>
              <a:t>Outer joins can be used to include unmatched or NULL rows</a:t>
            </a:r>
          </a:p>
          <a:p>
            <a:endParaRPr lang="en-AU" dirty="0" smtClean="0"/>
          </a:p>
          <a:p>
            <a:r>
              <a:rPr lang="en-AU" dirty="0" smtClean="0"/>
              <a:t>Multiple </a:t>
            </a:r>
            <a:r>
              <a:rPr lang="en-AU" dirty="0" err="1" smtClean="0"/>
              <a:t>JOINs</a:t>
            </a:r>
            <a:r>
              <a:rPr lang="en-AU" dirty="0" smtClean="0"/>
              <a:t>, ON clauses, WHERE clauses, etc can be combined to draw data together exactly how you want it</a:t>
            </a:r>
            <a:endParaRPr lang="en-AU"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Aggregate Functions</a:t>
            </a:r>
            <a:endParaRPr lang="en-AU" dirty="0"/>
          </a:p>
        </p:txBody>
      </p:sp>
      <p:sp>
        <p:nvSpPr>
          <p:cNvPr id="3" name="Content Placeholder 2"/>
          <p:cNvSpPr>
            <a:spLocks noGrp="1"/>
          </p:cNvSpPr>
          <p:nvPr>
            <p:ph idx="1"/>
          </p:nvPr>
        </p:nvSpPr>
        <p:spPr/>
        <p:txBody>
          <a:bodyPr/>
          <a:lstStyle/>
          <a:p>
            <a:r>
              <a:rPr lang="en-AU" dirty="0" smtClean="0"/>
              <a:t>Aggregate functions perform a calculation on a set of values from a column in multiple rows</a:t>
            </a:r>
          </a:p>
          <a:p>
            <a:pPr lvl="1"/>
            <a:r>
              <a:rPr lang="en-AU" dirty="0" smtClean="0"/>
              <a:t>They return one value only, rather than one value per row</a:t>
            </a:r>
          </a:p>
          <a:p>
            <a:pPr lvl="1"/>
            <a:endParaRPr lang="en-AU" dirty="0" smtClean="0"/>
          </a:p>
          <a:p>
            <a:r>
              <a:rPr lang="en-AU" dirty="0" smtClean="0"/>
              <a:t>Commonly used aggregate functions in SQL Server:</a:t>
            </a:r>
          </a:p>
          <a:p>
            <a:pPr lvl="1"/>
            <a:r>
              <a:rPr lang="en-AU" dirty="0" smtClean="0"/>
              <a:t>AVG</a:t>
            </a:r>
          </a:p>
          <a:p>
            <a:pPr lvl="1"/>
            <a:r>
              <a:rPr lang="en-AU" dirty="0" smtClean="0"/>
              <a:t>SUM</a:t>
            </a:r>
          </a:p>
          <a:p>
            <a:pPr lvl="1"/>
            <a:r>
              <a:rPr lang="en-AU" dirty="0" smtClean="0"/>
              <a:t>MIN</a:t>
            </a:r>
          </a:p>
          <a:p>
            <a:pPr lvl="1"/>
            <a:r>
              <a:rPr lang="en-AU" dirty="0" smtClean="0"/>
              <a:t>MAX</a:t>
            </a:r>
          </a:p>
          <a:p>
            <a:pPr lvl="1"/>
            <a:r>
              <a:rPr lang="en-AU" dirty="0" smtClean="0"/>
              <a:t>COUNT</a:t>
            </a:r>
            <a:endParaRPr lang="en-AU"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Joins</a:t>
            </a:r>
            <a:endParaRPr lang="en-AU" dirty="0"/>
          </a:p>
        </p:txBody>
      </p:sp>
      <p:sp>
        <p:nvSpPr>
          <p:cNvPr id="3" name="Content Placeholder 2"/>
          <p:cNvSpPr>
            <a:spLocks noGrp="1"/>
          </p:cNvSpPr>
          <p:nvPr>
            <p:ph idx="1"/>
          </p:nvPr>
        </p:nvSpPr>
        <p:spPr/>
        <p:txBody>
          <a:bodyPr/>
          <a:lstStyle/>
          <a:p>
            <a:r>
              <a:rPr lang="en-US" dirty="0" smtClean="0"/>
              <a:t>Relational database stores data in separate tables in order to reduce data redundancy</a:t>
            </a:r>
          </a:p>
          <a:p>
            <a:pPr lvl="1"/>
            <a:r>
              <a:rPr lang="en-US" dirty="0" smtClean="0"/>
              <a:t>Each table stores only one logically related data set </a:t>
            </a:r>
          </a:p>
          <a:p>
            <a:pPr lvl="1">
              <a:buNone/>
            </a:pPr>
            <a:r>
              <a:rPr lang="en-US" dirty="0" smtClean="0"/>
              <a:t>	(i.e. a </a:t>
            </a:r>
            <a:r>
              <a:rPr lang="en-US" dirty="0" err="1" smtClean="0"/>
              <a:t>normalised</a:t>
            </a:r>
            <a:r>
              <a:rPr lang="en-US" dirty="0" smtClean="0"/>
              <a:t> data set)</a:t>
            </a:r>
          </a:p>
          <a:p>
            <a:pPr lvl="1"/>
            <a:endParaRPr lang="en-AU" dirty="0" smtClean="0"/>
          </a:p>
          <a:p>
            <a:r>
              <a:rPr lang="en-AU" dirty="0" smtClean="0"/>
              <a:t>A join allows you to </a:t>
            </a:r>
            <a:r>
              <a:rPr lang="en-US" dirty="0" smtClean="0"/>
              <a:t>bring together data that is stored in separate tables in a SELECT statement</a:t>
            </a:r>
          </a:p>
          <a:p>
            <a:pPr lvl="1"/>
            <a:endParaRPr lang="en-US" dirty="0" smtClean="0"/>
          </a:p>
          <a:p>
            <a:r>
              <a:rPr lang="en-US" dirty="0" smtClean="0"/>
              <a:t>This allows the corresponding rows in related sets of data to be drawn together in a query</a:t>
            </a:r>
          </a:p>
          <a:p>
            <a:pPr lvl="1"/>
            <a:r>
              <a:rPr lang="en-US" dirty="0" smtClean="0"/>
              <a:t>The data remains </a:t>
            </a:r>
            <a:r>
              <a:rPr lang="en-US" i="1" dirty="0" smtClean="0"/>
              <a:t>stored</a:t>
            </a:r>
            <a:r>
              <a:rPr lang="en-US" dirty="0" smtClean="0"/>
              <a:t> in a </a:t>
            </a:r>
            <a:r>
              <a:rPr lang="en-US" dirty="0" err="1" smtClean="0"/>
              <a:t>normalised</a:t>
            </a:r>
            <a:r>
              <a:rPr lang="en-US" dirty="0" smtClean="0"/>
              <a:t>, relational manner</a:t>
            </a:r>
          </a:p>
          <a:p>
            <a:pPr lvl="1"/>
            <a:r>
              <a:rPr lang="en-US" dirty="0" smtClean="0"/>
              <a:t>It is only drawn together as needed within the SELECT query</a:t>
            </a:r>
          </a:p>
          <a:p>
            <a:pPr lvl="1"/>
            <a:r>
              <a:rPr lang="en-US" dirty="0" smtClean="0"/>
              <a:t>Hence, the efficiency and structure of </a:t>
            </a:r>
            <a:r>
              <a:rPr lang="en-US" dirty="0" err="1" smtClean="0"/>
              <a:t>normalised</a:t>
            </a:r>
            <a:r>
              <a:rPr lang="en-US" dirty="0" smtClean="0"/>
              <a:t> data is combined with the accessibility of “flat-file” data</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Sample Uses of Aggregate Functions</a:t>
            </a:r>
            <a:endParaRPr lang="en-AU" dirty="0"/>
          </a:p>
        </p:txBody>
      </p:sp>
      <p:sp>
        <p:nvSpPr>
          <p:cNvPr id="3" name="Content Placeholder 2"/>
          <p:cNvSpPr>
            <a:spLocks noGrp="1"/>
          </p:cNvSpPr>
          <p:nvPr>
            <p:ph idx="1"/>
          </p:nvPr>
        </p:nvSpPr>
        <p:spPr/>
        <p:txBody>
          <a:bodyPr/>
          <a:lstStyle/>
          <a:p>
            <a:r>
              <a:rPr lang="en-AU" dirty="0" smtClean="0"/>
              <a:t>Aggregate functions can be used in many scenarios…</a:t>
            </a:r>
          </a:p>
          <a:p>
            <a:endParaRPr lang="en-AU" dirty="0" smtClean="0"/>
          </a:p>
          <a:p>
            <a:pPr lvl="1"/>
            <a:r>
              <a:rPr lang="en-AU" dirty="0" smtClean="0"/>
              <a:t>What is the average salary of employees?</a:t>
            </a:r>
          </a:p>
          <a:p>
            <a:pPr lvl="1"/>
            <a:endParaRPr lang="en-AU" dirty="0" smtClean="0"/>
          </a:p>
          <a:p>
            <a:pPr lvl="1"/>
            <a:r>
              <a:rPr lang="en-AU" dirty="0" smtClean="0"/>
              <a:t>What is the total salary of IT_PROG employees?</a:t>
            </a:r>
          </a:p>
          <a:p>
            <a:pPr lvl="1"/>
            <a:endParaRPr lang="en-AU" dirty="0" smtClean="0"/>
          </a:p>
          <a:p>
            <a:pPr lvl="1"/>
            <a:r>
              <a:rPr lang="en-AU" dirty="0" smtClean="0"/>
              <a:t>What is the highest / lowest salary in the employee table?</a:t>
            </a:r>
          </a:p>
          <a:p>
            <a:pPr lvl="1"/>
            <a:endParaRPr lang="en-AU" dirty="0" smtClean="0"/>
          </a:p>
          <a:p>
            <a:pPr lvl="1"/>
            <a:r>
              <a:rPr lang="en-AU" dirty="0" smtClean="0"/>
              <a:t>How many SA_REP employees are there?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Simple Aggregate Function Examples</a:t>
            </a:r>
            <a:endParaRPr lang="en-AU" dirty="0"/>
          </a:p>
        </p:txBody>
      </p:sp>
      <p:sp>
        <p:nvSpPr>
          <p:cNvPr id="4" name="Rectangle 3"/>
          <p:cNvSpPr>
            <a:spLocks noChangeArrowheads="1"/>
          </p:cNvSpPr>
          <p:nvPr/>
        </p:nvSpPr>
        <p:spPr bwMode="auto">
          <a:xfrm>
            <a:off x="228600" y="914400"/>
            <a:ext cx="5410200" cy="328424"/>
          </a:xfrm>
          <a:prstGeom prst="rect">
            <a:avLst/>
          </a:prstGeom>
          <a:noFill/>
          <a:ln w="9525">
            <a:noFill/>
            <a:miter lim="800000"/>
            <a:headEnd/>
            <a:tailEnd/>
          </a:ln>
        </p:spPr>
        <p:txBody>
          <a:bodyPr wrap="square" lIns="92075" tIns="46038" rIns="92075" bIns="46038">
            <a:spAutoFit/>
          </a:bodyPr>
          <a:lstStyle/>
          <a:p>
            <a:pPr marL="0" lvl="1" algn="l" defTabSz="346075" eaLnBrk="0" hangingPunct="0">
              <a:lnSpc>
                <a:spcPct val="85000"/>
              </a:lnSpc>
              <a:spcBef>
                <a:spcPct val="35000"/>
              </a:spcBef>
              <a:tabLst>
                <a:tab pos="576263" algn="l"/>
              </a:tabLst>
            </a:pPr>
            <a:r>
              <a:rPr lang="en-US" sz="1800" b="1" dirty="0" smtClean="0"/>
              <a:t>“What is the average salary of employees?”</a:t>
            </a:r>
            <a:endParaRPr lang="en-US" sz="1800" b="1" dirty="0"/>
          </a:p>
        </p:txBody>
      </p:sp>
      <p:sp>
        <p:nvSpPr>
          <p:cNvPr id="5" name="Rectangle 6"/>
          <p:cNvSpPr>
            <a:spLocks noChangeArrowheads="1"/>
          </p:cNvSpPr>
          <p:nvPr/>
        </p:nvSpPr>
        <p:spPr bwMode="auto">
          <a:xfrm>
            <a:off x="7162800" y="928687"/>
            <a:ext cx="1682750" cy="366713"/>
          </a:xfrm>
          <a:prstGeom prst="rect">
            <a:avLst/>
          </a:prstGeom>
          <a:noFill/>
          <a:ln w="9525">
            <a:noFill/>
            <a:miter lim="800000"/>
            <a:headEnd/>
            <a:tailEnd/>
          </a:ln>
        </p:spPr>
        <p:txBody>
          <a:bodyPr wrap="square" lIns="92075" tIns="46038" rIns="92075" bIns="46038">
            <a:spAutoFit/>
          </a:bodyPr>
          <a:lstStyle/>
          <a:p>
            <a:pPr algn="l" eaLnBrk="0" hangingPunct="0"/>
            <a:r>
              <a:rPr lang="en-US" sz="1800" b="1" i="1" dirty="0">
                <a:latin typeface="Arial" charset="0"/>
              </a:rPr>
              <a:t>Query result</a:t>
            </a:r>
          </a:p>
        </p:txBody>
      </p:sp>
      <p:sp>
        <p:nvSpPr>
          <p:cNvPr id="6" name="Rectangle 8"/>
          <p:cNvSpPr>
            <a:spLocks noChangeArrowheads="1"/>
          </p:cNvSpPr>
          <p:nvPr/>
        </p:nvSpPr>
        <p:spPr bwMode="auto">
          <a:xfrm>
            <a:off x="7162800" y="1295400"/>
            <a:ext cx="1758950" cy="685800"/>
          </a:xfrm>
          <a:prstGeom prst="rect">
            <a:avLst/>
          </a:prstGeom>
          <a:noFill/>
          <a:ln w="9525" algn="ctr">
            <a:solidFill>
              <a:schemeClr val="tx1"/>
            </a:solidFill>
            <a:miter lim="800000"/>
            <a:headEnd/>
            <a:tailEnd/>
          </a:ln>
        </p:spPr>
        <p:txBody>
          <a:bodyPr wrap="none" anchor="ctr"/>
          <a:lstStyle/>
          <a:p>
            <a:pPr marL="457200" indent="-457200" algn="l"/>
            <a:r>
              <a:rPr lang="en-US" sz="1400" b="1" noProof="1" smtClean="0">
                <a:latin typeface="Courier New" pitchFamily="49" charset="0"/>
                <a:cs typeface="Courier New" pitchFamily="49" charset="0"/>
              </a:rPr>
              <a:t>average salary</a:t>
            </a:r>
          </a:p>
          <a:p>
            <a:pPr marL="457200" indent="-457200" algn="l"/>
            <a:r>
              <a:rPr lang="en-US" sz="1400" b="1" noProof="1" smtClean="0">
                <a:latin typeface="Courier New" pitchFamily="49" charset="0"/>
                <a:cs typeface="Courier New" pitchFamily="49" charset="0"/>
              </a:rPr>
              <a:t>---------------</a:t>
            </a:r>
          </a:p>
          <a:p>
            <a:pPr marL="457200" indent="-457200" algn="l"/>
            <a:r>
              <a:rPr lang="en-US" sz="1400" b="1" noProof="1" smtClean="0">
                <a:latin typeface="Courier New" pitchFamily="49" charset="0"/>
                <a:cs typeface="Courier New" pitchFamily="49" charset="0"/>
              </a:rPr>
              <a:t>8615.00</a:t>
            </a:r>
            <a:endParaRPr lang="en-US" sz="1400" b="1" dirty="0">
              <a:latin typeface="Courier New" pitchFamily="49" charset="0"/>
              <a:cs typeface="Courier New" pitchFamily="49" charset="0"/>
            </a:endParaRPr>
          </a:p>
        </p:txBody>
      </p:sp>
      <p:sp>
        <p:nvSpPr>
          <p:cNvPr id="7" name="Rectangle 6"/>
          <p:cNvSpPr>
            <a:spLocks noChangeArrowheads="1"/>
          </p:cNvSpPr>
          <p:nvPr/>
        </p:nvSpPr>
        <p:spPr bwMode="auto">
          <a:xfrm>
            <a:off x="228600" y="1295400"/>
            <a:ext cx="5943600" cy="685800"/>
          </a:xfrm>
          <a:prstGeom prst="rect">
            <a:avLst/>
          </a:prstGeom>
          <a:solidFill>
            <a:srgbClr val="CCFFCC"/>
          </a:solidFill>
          <a:ln w="25400">
            <a:solidFill>
              <a:srgbClr val="000000"/>
            </a:solidFill>
            <a:miter lim="800000"/>
            <a:headEnd/>
            <a:tailEnd/>
          </a:ln>
          <a:effectLst/>
        </p:spPr>
        <p:txBody>
          <a:bodyPr wrap="none" lIns="92075" tIns="46038" rIns="92075" bIns="46038" anchor="ctr"/>
          <a:lstStyle/>
          <a:p>
            <a:pPr algn="l" eaLnBrk="0" hangingPunct="0">
              <a:tabLst>
                <a:tab pos="1200150" algn="l"/>
              </a:tabLst>
              <a:defRPr/>
            </a:pPr>
            <a:r>
              <a:rPr lang="en-US" sz="1800" b="1" dirty="0" smtClean="0">
                <a:solidFill>
                  <a:srgbClr val="000000"/>
                </a:solidFill>
                <a:latin typeface="Courier New" pitchFamily="49" charset="0"/>
              </a:rPr>
              <a:t>SELECT AVG(salary) AS 'average salary'</a:t>
            </a:r>
          </a:p>
          <a:p>
            <a:pPr algn="l" eaLnBrk="0" hangingPunct="0">
              <a:tabLst>
                <a:tab pos="1200150" algn="l"/>
              </a:tabLst>
              <a:defRPr/>
            </a:pPr>
            <a:r>
              <a:rPr lang="en-US" sz="1800" b="1" dirty="0" smtClean="0">
                <a:solidFill>
                  <a:srgbClr val="000000"/>
                </a:solidFill>
                <a:latin typeface="Courier New" pitchFamily="49" charset="0"/>
              </a:rPr>
              <a:t>FROM employee;</a:t>
            </a:r>
          </a:p>
        </p:txBody>
      </p:sp>
      <p:sp>
        <p:nvSpPr>
          <p:cNvPr id="9" name="Rectangle 8"/>
          <p:cNvSpPr>
            <a:spLocks noChangeArrowheads="1"/>
          </p:cNvSpPr>
          <p:nvPr/>
        </p:nvSpPr>
        <p:spPr bwMode="auto">
          <a:xfrm>
            <a:off x="228600" y="2286000"/>
            <a:ext cx="6172200" cy="328424"/>
          </a:xfrm>
          <a:prstGeom prst="rect">
            <a:avLst/>
          </a:prstGeom>
          <a:noFill/>
          <a:ln w="9525">
            <a:noFill/>
            <a:miter lim="800000"/>
            <a:headEnd/>
            <a:tailEnd/>
          </a:ln>
        </p:spPr>
        <p:txBody>
          <a:bodyPr wrap="square" lIns="92075" tIns="46038" rIns="92075" bIns="46038">
            <a:spAutoFit/>
          </a:bodyPr>
          <a:lstStyle/>
          <a:p>
            <a:pPr marL="0" lvl="1" algn="l" defTabSz="346075" eaLnBrk="0" hangingPunct="0">
              <a:lnSpc>
                <a:spcPct val="85000"/>
              </a:lnSpc>
              <a:spcBef>
                <a:spcPct val="35000"/>
              </a:spcBef>
              <a:tabLst>
                <a:tab pos="576263" algn="l"/>
              </a:tabLst>
            </a:pPr>
            <a:r>
              <a:rPr lang="en-US" sz="1800" b="1" dirty="0" smtClean="0"/>
              <a:t>“What is the total salary of IT_PROG employees?”</a:t>
            </a:r>
            <a:endParaRPr lang="en-US" sz="1800" b="1" dirty="0"/>
          </a:p>
        </p:txBody>
      </p:sp>
      <p:sp>
        <p:nvSpPr>
          <p:cNvPr id="10" name="Rectangle 6"/>
          <p:cNvSpPr>
            <a:spLocks noChangeArrowheads="1"/>
          </p:cNvSpPr>
          <p:nvPr/>
        </p:nvSpPr>
        <p:spPr bwMode="auto">
          <a:xfrm>
            <a:off x="7162800" y="2300287"/>
            <a:ext cx="1752600" cy="366713"/>
          </a:xfrm>
          <a:prstGeom prst="rect">
            <a:avLst/>
          </a:prstGeom>
          <a:noFill/>
          <a:ln w="9525">
            <a:noFill/>
            <a:miter lim="800000"/>
            <a:headEnd/>
            <a:tailEnd/>
          </a:ln>
        </p:spPr>
        <p:txBody>
          <a:bodyPr wrap="square" lIns="92075" tIns="46038" rIns="92075" bIns="46038">
            <a:spAutoFit/>
          </a:bodyPr>
          <a:lstStyle/>
          <a:p>
            <a:pPr algn="l" eaLnBrk="0" hangingPunct="0"/>
            <a:r>
              <a:rPr lang="en-US" sz="1800" b="1" i="1" dirty="0">
                <a:latin typeface="Arial" charset="0"/>
              </a:rPr>
              <a:t>Query result</a:t>
            </a:r>
          </a:p>
        </p:txBody>
      </p:sp>
      <p:sp>
        <p:nvSpPr>
          <p:cNvPr id="11" name="Rectangle 8"/>
          <p:cNvSpPr>
            <a:spLocks noChangeArrowheads="1"/>
          </p:cNvSpPr>
          <p:nvPr/>
        </p:nvSpPr>
        <p:spPr bwMode="auto">
          <a:xfrm>
            <a:off x="7162800" y="2652713"/>
            <a:ext cx="1752600" cy="685800"/>
          </a:xfrm>
          <a:prstGeom prst="rect">
            <a:avLst/>
          </a:prstGeom>
          <a:noFill/>
          <a:ln w="9525" algn="ctr">
            <a:solidFill>
              <a:schemeClr val="tx1"/>
            </a:solidFill>
            <a:miter lim="800000"/>
            <a:headEnd/>
            <a:tailEnd/>
          </a:ln>
        </p:spPr>
        <p:txBody>
          <a:bodyPr wrap="none" anchor="ctr"/>
          <a:lstStyle/>
          <a:p>
            <a:pPr marL="457200" indent="-457200" algn="l"/>
            <a:r>
              <a:rPr lang="en-US" sz="1400" b="1" noProof="1" smtClean="0">
                <a:latin typeface="Courier New" pitchFamily="49" charset="0"/>
                <a:cs typeface="Courier New" pitchFamily="49" charset="0"/>
              </a:rPr>
              <a:t>total salary</a:t>
            </a:r>
          </a:p>
          <a:p>
            <a:pPr marL="457200" indent="-457200" algn="l"/>
            <a:r>
              <a:rPr lang="en-US" sz="1400" b="1" noProof="1" smtClean="0">
                <a:latin typeface="Courier New" pitchFamily="49" charset="0"/>
                <a:cs typeface="Courier New" pitchFamily="49" charset="0"/>
              </a:rPr>
              <a:t>---------------</a:t>
            </a:r>
          </a:p>
          <a:p>
            <a:pPr marL="457200" indent="-457200" algn="l"/>
            <a:r>
              <a:rPr lang="en-US" sz="1400" b="1" noProof="1" smtClean="0">
                <a:latin typeface="Courier New" pitchFamily="49" charset="0"/>
                <a:cs typeface="Courier New" pitchFamily="49" charset="0"/>
              </a:rPr>
              <a:t>19200.00</a:t>
            </a:r>
            <a:endParaRPr lang="en-US" sz="1400" b="1" dirty="0">
              <a:latin typeface="Courier New" pitchFamily="49" charset="0"/>
              <a:cs typeface="Courier New" pitchFamily="49" charset="0"/>
            </a:endParaRPr>
          </a:p>
        </p:txBody>
      </p:sp>
      <p:sp>
        <p:nvSpPr>
          <p:cNvPr id="12" name="Rectangle 11"/>
          <p:cNvSpPr>
            <a:spLocks noChangeArrowheads="1"/>
          </p:cNvSpPr>
          <p:nvPr/>
        </p:nvSpPr>
        <p:spPr bwMode="auto">
          <a:xfrm>
            <a:off x="228600" y="2667000"/>
            <a:ext cx="5943600" cy="914400"/>
          </a:xfrm>
          <a:prstGeom prst="rect">
            <a:avLst/>
          </a:prstGeom>
          <a:solidFill>
            <a:srgbClr val="CCFFCC"/>
          </a:solidFill>
          <a:ln w="25400">
            <a:solidFill>
              <a:srgbClr val="000000"/>
            </a:solidFill>
            <a:miter lim="800000"/>
            <a:headEnd/>
            <a:tailEnd/>
          </a:ln>
          <a:effectLst/>
        </p:spPr>
        <p:txBody>
          <a:bodyPr wrap="none" lIns="92075" tIns="46038" rIns="92075" bIns="46038" anchor="ctr"/>
          <a:lstStyle/>
          <a:p>
            <a:pPr algn="l" eaLnBrk="0" hangingPunct="0">
              <a:tabLst>
                <a:tab pos="1200150" algn="l"/>
              </a:tabLst>
              <a:defRPr/>
            </a:pPr>
            <a:r>
              <a:rPr lang="en-AU" sz="1800" b="1" dirty="0" smtClean="0">
                <a:solidFill>
                  <a:srgbClr val="000000"/>
                </a:solidFill>
                <a:latin typeface="Courier New" pitchFamily="49" charset="0"/>
              </a:rPr>
              <a:t>SELECT SUM(salary) AS 'total salary'</a:t>
            </a:r>
          </a:p>
          <a:p>
            <a:pPr algn="l" eaLnBrk="0" hangingPunct="0">
              <a:tabLst>
                <a:tab pos="1200150" algn="l"/>
              </a:tabLst>
              <a:defRPr/>
            </a:pPr>
            <a:r>
              <a:rPr lang="en-AU" sz="1800" b="1" dirty="0" smtClean="0">
                <a:solidFill>
                  <a:srgbClr val="000000"/>
                </a:solidFill>
                <a:latin typeface="Courier New" pitchFamily="49" charset="0"/>
              </a:rPr>
              <a:t>FROM employee</a:t>
            </a:r>
          </a:p>
          <a:p>
            <a:pPr algn="l" eaLnBrk="0" hangingPunct="0">
              <a:tabLst>
                <a:tab pos="1200150" algn="l"/>
              </a:tabLst>
              <a:defRPr/>
            </a:pPr>
            <a:r>
              <a:rPr lang="en-AU" sz="1800" b="1" dirty="0" smtClean="0">
                <a:solidFill>
                  <a:srgbClr val="000000"/>
                </a:solidFill>
                <a:latin typeface="Courier New" pitchFamily="49" charset="0"/>
              </a:rPr>
              <a:t>WHERE </a:t>
            </a:r>
            <a:r>
              <a:rPr lang="en-AU" sz="1800" b="1" dirty="0" err="1" smtClean="0">
                <a:solidFill>
                  <a:srgbClr val="000000"/>
                </a:solidFill>
                <a:latin typeface="Courier New" pitchFamily="49" charset="0"/>
              </a:rPr>
              <a:t>job_id</a:t>
            </a:r>
            <a:r>
              <a:rPr lang="en-AU" sz="1800" b="1" dirty="0" smtClean="0">
                <a:solidFill>
                  <a:srgbClr val="000000"/>
                </a:solidFill>
                <a:latin typeface="Courier New" pitchFamily="49" charset="0"/>
              </a:rPr>
              <a:t> = 'IT_PROG';</a:t>
            </a:r>
          </a:p>
        </p:txBody>
      </p:sp>
      <p:sp>
        <p:nvSpPr>
          <p:cNvPr id="13" name="Rectangle 12"/>
          <p:cNvSpPr>
            <a:spLocks noChangeArrowheads="1"/>
          </p:cNvSpPr>
          <p:nvPr/>
        </p:nvSpPr>
        <p:spPr bwMode="auto">
          <a:xfrm>
            <a:off x="228600" y="3886200"/>
            <a:ext cx="6172200" cy="328424"/>
          </a:xfrm>
          <a:prstGeom prst="rect">
            <a:avLst/>
          </a:prstGeom>
          <a:noFill/>
          <a:ln w="9525">
            <a:noFill/>
            <a:miter lim="800000"/>
            <a:headEnd/>
            <a:tailEnd/>
          </a:ln>
        </p:spPr>
        <p:txBody>
          <a:bodyPr wrap="square" lIns="92075" tIns="46038" rIns="92075" bIns="46038">
            <a:spAutoFit/>
          </a:bodyPr>
          <a:lstStyle/>
          <a:p>
            <a:pPr marL="0" lvl="1" algn="l" defTabSz="346075" eaLnBrk="0" hangingPunct="0">
              <a:lnSpc>
                <a:spcPct val="85000"/>
              </a:lnSpc>
              <a:spcBef>
                <a:spcPct val="35000"/>
              </a:spcBef>
              <a:tabLst>
                <a:tab pos="576263" algn="l"/>
              </a:tabLst>
            </a:pPr>
            <a:r>
              <a:rPr lang="en-US" sz="1800" b="1" dirty="0" smtClean="0"/>
              <a:t>“What is the highest salary in the employee table?”</a:t>
            </a:r>
            <a:endParaRPr lang="en-US" sz="1800" b="1" dirty="0"/>
          </a:p>
        </p:txBody>
      </p:sp>
      <p:sp>
        <p:nvSpPr>
          <p:cNvPr id="14" name="Rectangle 6"/>
          <p:cNvSpPr>
            <a:spLocks noChangeArrowheads="1"/>
          </p:cNvSpPr>
          <p:nvPr/>
        </p:nvSpPr>
        <p:spPr bwMode="auto">
          <a:xfrm>
            <a:off x="7162800" y="3900487"/>
            <a:ext cx="1752600" cy="366713"/>
          </a:xfrm>
          <a:prstGeom prst="rect">
            <a:avLst/>
          </a:prstGeom>
          <a:noFill/>
          <a:ln w="9525">
            <a:noFill/>
            <a:miter lim="800000"/>
            <a:headEnd/>
            <a:tailEnd/>
          </a:ln>
        </p:spPr>
        <p:txBody>
          <a:bodyPr wrap="square" lIns="92075" tIns="46038" rIns="92075" bIns="46038">
            <a:spAutoFit/>
          </a:bodyPr>
          <a:lstStyle/>
          <a:p>
            <a:pPr algn="l" eaLnBrk="0" hangingPunct="0"/>
            <a:r>
              <a:rPr lang="en-US" sz="1800" b="1" i="1" dirty="0">
                <a:latin typeface="Arial" charset="0"/>
              </a:rPr>
              <a:t>Query result</a:t>
            </a:r>
          </a:p>
        </p:txBody>
      </p:sp>
      <p:sp>
        <p:nvSpPr>
          <p:cNvPr id="15" name="Rectangle 8"/>
          <p:cNvSpPr>
            <a:spLocks noChangeArrowheads="1"/>
          </p:cNvSpPr>
          <p:nvPr/>
        </p:nvSpPr>
        <p:spPr bwMode="auto">
          <a:xfrm>
            <a:off x="7162800" y="4252913"/>
            <a:ext cx="1752600" cy="685800"/>
          </a:xfrm>
          <a:prstGeom prst="rect">
            <a:avLst/>
          </a:prstGeom>
          <a:noFill/>
          <a:ln w="9525" algn="ctr">
            <a:solidFill>
              <a:schemeClr val="tx1"/>
            </a:solidFill>
            <a:miter lim="800000"/>
            <a:headEnd/>
            <a:tailEnd/>
          </a:ln>
        </p:spPr>
        <p:txBody>
          <a:bodyPr wrap="none" anchor="ctr"/>
          <a:lstStyle/>
          <a:p>
            <a:pPr marL="457200" indent="-457200" algn="l"/>
            <a:r>
              <a:rPr lang="en-US" sz="1400" b="1" noProof="1" smtClean="0">
                <a:latin typeface="Courier New" pitchFamily="49" charset="0"/>
                <a:cs typeface="Courier New" pitchFamily="49" charset="0"/>
              </a:rPr>
              <a:t>max salary</a:t>
            </a:r>
          </a:p>
          <a:p>
            <a:pPr marL="457200" indent="-457200" algn="l"/>
            <a:r>
              <a:rPr lang="en-US" sz="1400" b="1" noProof="1" smtClean="0">
                <a:latin typeface="Courier New" pitchFamily="49" charset="0"/>
                <a:cs typeface="Courier New" pitchFamily="49" charset="0"/>
              </a:rPr>
              <a:t>---------------</a:t>
            </a:r>
          </a:p>
          <a:p>
            <a:pPr marL="457200" indent="-457200" algn="l"/>
            <a:r>
              <a:rPr lang="en-US" sz="1400" b="1" noProof="1" smtClean="0">
                <a:latin typeface="Courier New" pitchFamily="49" charset="0"/>
                <a:cs typeface="Courier New" pitchFamily="49" charset="0"/>
              </a:rPr>
              <a:t>24000.00</a:t>
            </a:r>
            <a:endParaRPr lang="en-US" sz="1400" b="1" dirty="0">
              <a:latin typeface="Courier New" pitchFamily="49" charset="0"/>
              <a:cs typeface="Courier New" pitchFamily="49" charset="0"/>
            </a:endParaRPr>
          </a:p>
        </p:txBody>
      </p:sp>
      <p:sp>
        <p:nvSpPr>
          <p:cNvPr id="16" name="Rectangle 15"/>
          <p:cNvSpPr>
            <a:spLocks noChangeArrowheads="1"/>
          </p:cNvSpPr>
          <p:nvPr/>
        </p:nvSpPr>
        <p:spPr bwMode="auto">
          <a:xfrm>
            <a:off x="228600" y="4267200"/>
            <a:ext cx="5943600" cy="685800"/>
          </a:xfrm>
          <a:prstGeom prst="rect">
            <a:avLst/>
          </a:prstGeom>
          <a:solidFill>
            <a:srgbClr val="CCFFCC"/>
          </a:solidFill>
          <a:ln w="25400">
            <a:solidFill>
              <a:srgbClr val="000000"/>
            </a:solidFill>
            <a:miter lim="800000"/>
            <a:headEnd/>
            <a:tailEnd/>
          </a:ln>
          <a:effectLst/>
        </p:spPr>
        <p:txBody>
          <a:bodyPr wrap="none" lIns="92075" tIns="46038" rIns="92075" bIns="46038" anchor="ctr"/>
          <a:lstStyle/>
          <a:p>
            <a:pPr algn="l" eaLnBrk="0" hangingPunct="0">
              <a:tabLst>
                <a:tab pos="1200150" algn="l"/>
              </a:tabLst>
              <a:defRPr/>
            </a:pPr>
            <a:r>
              <a:rPr lang="en-US" sz="1800" b="1" dirty="0" smtClean="0">
                <a:solidFill>
                  <a:srgbClr val="000000"/>
                </a:solidFill>
                <a:latin typeface="Courier New" pitchFamily="49" charset="0"/>
              </a:rPr>
              <a:t>SELECT MAX(salary) AS 'max salary'</a:t>
            </a:r>
          </a:p>
          <a:p>
            <a:pPr algn="l" eaLnBrk="0" hangingPunct="0">
              <a:tabLst>
                <a:tab pos="1200150" algn="l"/>
              </a:tabLst>
              <a:defRPr/>
            </a:pPr>
            <a:r>
              <a:rPr lang="en-US" sz="1800" b="1" dirty="0" smtClean="0">
                <a:solidFill>
                  <a:srgbClr val="000000"/>
                </a:solidFill>
                <a:latin typeface="Courier New" pitchFamily="49" charset="0"/>
              </a:rPr>
              <a:t>FROM employee;</a:t>
            </a:r>
          </a:p>
        </p:txBody>
      </p:sp>
      <p:sp>
        <p:nvSpPr>
          <p:cNvPr id="17" name="Rectangle 16"/>
          <p:cNvSpPr>
            <a:spLocks noChangeArrowheads="1"/>
          </p:cNvSpPr>
          <p:nvPr/>
        </p:nvSpPr>
        <p:spPr bwMode="auto">
          <a:xfrm>
            <a:off x="228600" y="5257800"/>
            <a:ext cx="6172200" cy="328424"/>
          </a:xfrm>
          <a:prstGeom prst="rect">
            <a:avLst/>
          </a:prstGeom>
          <a:noFill/>
          <a:ln w="9525">
            <a:noFill/>
            <a:miter lim="800000"/>
            <a:headEnd/>
            <a:tailEnd/>
          </a:ln>
        </p:spPr>
        <p:txBody>
          <a:bodyPr wrap="square" lIns="92075" tIns="46038" rIns="92075" bIns="46038">
            <a:spAutoFit/>
          </a:bodyPr>
          <a:lstStyle/>
          <a:p>
            <a:pPr marL="0" lvl="1" algn="l" defTabSz="346075" eaLnBrk="0" hangingPunct="0">
              <a:lnSpc>
                <a:spcPct val="85000"/>
              </a:lnSpc>
              <a:spcBef>
                <a:spcPct val="35000"/>
              </a:spcBef>
              <a:tabLst>
                <a:tab pos="576263" algn="l"/>
              </a:tabLst>
            </a:pPr>
            <a:r>
              <a:rPr lang="en-US" sz="1800" b="1" dirty="0" smtClean="0"/>
              <a:t>“How many SA_REP employees are there?”</a:t>
            </a:r>
            <a:endParaRPr lang="en-US" sz="1800" b="1" dirty="0"/>
          </a:p>
        </p:txBody>
      </p:sp>
      <p:sp>
        <p:nvSpPr>
          <p:cNvPr id="18" name="Rectangle 6"/>
          <p:cNvSpPr>
            <a:spLocks noChangeArrowheads="1"/>
          </p:cNvSpPr>
          <p:nvPr/>
        </p:nvSpPr>
        <p:spPr bwMode="auto">
          <a:xfrm>
            <a:off x="7162800" y="5272087"/>
            <a:ext cx="1752600" cy="366713"/>
          </a:xfrm>
          <a:prstGeom prst="rect">
            <a:avLst/>
          </a:prstGeom>
          <a:noFill/>
          <a:ln w="9525">
            <a:noFill/>
            <a:miter lim="800000"/>
            <a:headEnd/>
            <a:tailEnd/>
          </a:ln>
        </p:spPr>
        <p:txBody>
          <a:bodyPr wrap="square" lIns="92075" tIns="46038" rIns="92075" bIns="46038">
            <a:spAutoFit/>
          </a:bodyPr>
          <a:lstStyle/>
          <a:p>
            <a:pPr algn="l" eaLnBrk="0" hangingPunct="0"/>
            <a:r>
              <a:rPr lang="en-US" sz="1800" b="1" i="1" dirty="0">
                <a:latin typeface="Arial" charset="0"/>
              </a:rPr>
              <a:t>Query result</a:t>
            </a:r>
          </a:p>
        </p:txBody>
      </p:sp>
      <p:sp>
        <p:nvSpPr>
          <p:cNvPr id="19" name="Rectangle 8"/>
          <p:cNvSpPr>
            <a:spLocks noChangeArrowheads="1"/>
          </p:cNvSpPr>
          <p:nvPr/>
        </p:nvSpPr>
        <p:spPr bwMode="auto">
          <a:xfrm>
            <a:off x="7162800" y="5624513"/>
            <a:ext cx="1752600" cy="685800"/>
          </a:xfrm>
          <a:prstGeom prst="rect">
            <a:avLst/>
          </a:prstGeom>
          <a:noFill/>
          <a:ln w="9525" algn="ctr">
            <a:solidFill>
              <a:schemeClr val="tx1"/>
            </a:solidFill>
            <a:miter lim="800000"/>
            <a:headEnd/>
            <a:tailEnd/>
          </a:ln>
        </p:spPr>
        <p:txBody>
          <a:bodyPr wrap="none" anchor="ctr"/>
          <a:lstStyle/>
          <a:p>
            <a:pPr marL="457200" indent="-457200" algn="l"/>
            <a:r>
              <a:rPr lang="en-US" sz="1400" b="1" noProof="1" smtClean="0">
                <a:latin typeface="Courier New" pitchFamily="49" charset="0"/>
                <a:cs typeface="Courier New" pitchFamily="49" charset="0"/>
              </a:rPr>
              <a:t>sales reps</a:t>
            </a:r>
          </a:p>
          <a:p>
            <a:pPr marL="457200" indent="-457200" algn="l"/>
            <a:r>
              <a:rPr lang="en-US" sz="1400" b="1" noProof="1" smtClean="0">
                <a:latin typeface="Courier New" pitchFamily="49" charset="0"/>
                <a:cs typeface="Courier New" pitchFamily="49" charset="0"/>
              </a:rPr>
              <a:t>---------------</a:t>
            </a:r>
          </a:p>
          <a:p>
            <a:pPr marL="457200" indent="-457200" algn="l"/>
            <a:r>
              <a:rPr lang="en-US" sz="1400" b="1" noProof="1" smtClean="0">
                <a:latin typeface="Courier New" pitchFamily="49" charset="0"/>
                <a:cs typeface="Courier New" pitchFamily="49" charset="0"/>
              </a:rPr>
              <a:t>3</a:t>
            </a:r>
            <a:endParaRPr lang="en-US" sz="1400" b="1" dirty="0">
              <a:latin typeface="Courier New" pitchFamily="49" charset="0"/>
              <a:cs typeface="Courier New" pitchFamily="49" charset="0"/>
            </a:endParaRPr>
          </a:p>
        </p:txBody>
      </p:sp>
      <p:sp>
        <p:nvSpPr>
          <p:cNvPr id="20" name="Rectangle 19"/>
          <p:cNvSpPr>
            <a:spLocks noChangeArrowheads="1"/>
          </p:cNvSpPr>
          <p:nvPr/>
        </p:nvSpPr>
        <p:spPr bwMode="auto">
          <a:xfrm>
            <a:off x="228600" y="5638800"/>
            <a:ext cx="5943600" cy="914400"/>
          </a:xfrm>
          <a:prstGeom prst="rect">
            <a:avLst/>
          </a:prstGeom>
          <a:solidFill>
            <a:srgbClr val="CCFFCC"/>
          </a:solidFill>
          <a:ln w="25400">
            <a:solidFill>
              <a:srgbClr val="000000"/>
            </a:solidFill>
            <a:miter lim="800000"/>
            <a:headEnd/>
            <a:tailEnd/>
          </a:ln>
          <a:effectLst/>
        </p:spPr>
        <p:txBody>
          <a:bodyPr wrap="none" lIns="92075" tIns="46038" rIns="92075" bIns="46038" anchor="ctr"/>
          <a:lstStyle/>
          <a:p>
            <a:pPr algn="l" eaLnBrk="0" hangingPunct="0">
              <a:tabLst>
                <a:tab pos="1200150" algn="l"/>
              </a:tabLst>
              <a:defRPr/>
            </a:pPr>
            <a:r>
              <a:rPr lang="en-AU" sz="1800" b="1" dirty="0" smtClean="0">
                <a:solidFill>
                  <a:srgbClr val="000000"/>
                </a:solidFill>
                <a:latin typeface="Courier New" pitchFamily="49" charset="0"/>
              </a:rPr>
              <a:t>SELECT COUNT(*) AS 'sales reps'</a:t>
            </a:r>
          </a:p>
          <a:p>
            <a:pPr algn="l" eaLnBrk="0" hangingPunct="0">
              <a:tabLst>
                <a:tab pos="1200150" algn="l"/>
              </a:tabLst>
              <a:defRPr/>
            </a:pPr>
            <a:r>
              <a:rPr lang="en-AU" sz="1800" b="1" dirty="0" smtClean="0">
                <a:solidFill>
                  <a:srgbClr val="000000"/>
                </a:solidFill>
                <a:latin typeface="Courier New" pitchFamily="49" charset="0"/>
              </a:rPr>
              <a:t>FROM employee</a:t>
            </a:r>
          </a:p>
          <a:p>
            <a:pPr algn="l" eaLnBrk="0" hangingPunct="0">
              <a:tabLst>
                <a:tab pos="1200150" algn="l"/>
              </a:tabLst>
              <a:defRPr/>
            </a:pPr>
            <a:r>
              <a:rPr lang="en-AU" sz="1800" b="1" dirty="0" smtClean="0">
                <a:solidFill>
                  <a:srgbClr val="000000"/>
                </a:solidFill>
                <a:latin typeface="Courier New" pitchFamily="49" charset="0"/>
              </a:rPr>
              <a:t>WHERE </a:t>
            </a:r>
            <a:r>
              <a:rPr lang="en-AU" sz="1800" b="1" dirty="0" err="1" smtClean="0">
                <a:solidFill>
                  <a:srgbClr val="000000"/>
                </a:solidFill>
                <a:latin typeface="Courier New" pitchFamily="49" charset="0"/>
              </a:rPr>
              <a:t>job_id</a:t>
            </a:r>
            <a:r>
              <a:rPr lang="en-AU" sz="1800" b="1" dirty="0" smtClean="0">
                <a:solidFill>
                  <a:srgbClr val="000000"/>
                </a:solidFill>
                <a:latin typeface="Courier New" pitchFamily="49" charset="0"/>
              </a:rPr>
              <a:t> = 'SA_REP';</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fade">
                                      <p:cBhvr>
                                        <p:cTn id="31" dur="500"/>
                                        <p:tgtEl>
                                          <p:spTgt spid="10"/>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fade">
                                      <p:cBhvr>
                                        <p:cTn id="34" dur="500"/>
                                        <p:tgtEl>
                                          <p:spTgt spid="11"/>
                                        </p:tgtEl>
                                      </p:cBhvr>
                                    </p:animEffec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4"/>
                                        </p:tgtEl>
                                        <p:attrNameLst>
                                          <p:attrName>style.visibility</p:attrName>
                                        </p:attrNameLst>
                                      </p:cBhvr>
                                      <p:to>
                                        <p:strVal val="visible"/>
                                      </p:to>
                                    </p:set>
                                    <p:animEffect transition="in" filter="fade">
                                      <p:cBhvr>
                                        <p:cTn id="47" dur="500"/>
                                        <p:tgtEl>
                                          <p:spTgt spid="14"/>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15"/>
                                        </p:tgtEl>
                                        <p:attrNameLst>
                                          <p:attrName>style.visibility</p:attrName>
                                        </p:attrNameLst>
                                      </p:cBhvr>
                                      <p:to>
                                        <p:strVal val="visible"/>
                                      </p:to>
                                    </p:set>
                                    <p:animEffect transition="in" filter="fade">
                                      <p:cBhvr>
                                        <p:cTn id="50" dur="500"/>
                                        <p:tgtEl>
                                          <p:spTgt spid="15"/>
                                        </p:tgtEl>
                                      </p:cBhvr>
                                    </p:animEffec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7"/>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20"/>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grpId="0" nodeType="clickEffect">
                                  <p:stCondLst>
                                    <p:cond delay="0"/>
                                  </p:stCondLst>
                                  <p:childTnLst>
                                    <p:set>
                                      <p:cBhvr>
                                        <p:cTn id="62" dur="1" fill="hold">
                                          <p:stCondLst>
                                            <p:cond delay="0"/>
                                          </p:stCondLst>
                                        </p:cTn>
                                        <p:tgtEl>
                                          <p:spTgt spid="18"/>
                                        </p:tgtEl>
                                        <p:attrNameLst>
                                          <p:attrName>style.visibility</p:attrName>
                                        </p:attrNameLst>
                                      </p:cBhvr>
                                      <p:to>
                                        <p:strVal val="visible"/>
                                      </p:to>
                                    </p:set>
                                    <p:animEffect transition="in" filter="fade">
                                      <p:cBhvr>
                                        <p:cTn id="63" dur="500"/>
                                        <p:tgtEl>
                                          <p:spTgt spid="18"/>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19"/>
                                        </p:tgtEl>
                                        <p:attrNameLst>
                                          <p:attrName>style.visibility</p:attrName>
                                        </p:attrNameLst>
                                      </p:cBhvr>
                                      <p:to>
                                        <p:strVal val="visible"/>
                                      </p:to>
                                    </p:set>
                                    <p:animEffect transition="in" filter="fade">
                                      <p:cBhvr>
                                        <p:cTn id="66"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animBg="1"/>
      <p:bldP spid="7" grpId="0" animBg="1"/>
      <p:bldP spid="9" grpId="0"/>
      <p:bldP spid="10" grpId="0"/>
      <p:bldP spid="11" grpId="0" animBg="1"/>
      <p:bldP spid="12" grpId="0" animBg="1"/>
      <p:bldP spid="13" grpId="0"/>
      <p:bldP spid="14" grpId="0"/>
      <p:bldP spid="15" grpId="0" animBg="1"/>
      <p:bldP spid="16" grpId="0" animBg="1"/>
      <p:bldP spid="17" grpId="0"/>
      <p:bldP spid="18" grpId="0"/>
      <p:bldP spid="19" grpId="0" animBg="1"/>
      <p:bldP spid="20"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Aggregate Function Notes</a:t>
            </a:r>
            <a:endParaRPr lang="en-AU" dirty="0"/>
          </a:p>
        </p:txBody>
      </p:sp>
      <p:sp>
        <p:nvSpPr>
          <p:cNvPr id="3" name="Content Placeholder 2"/>
          <p:cNvSpPr>
            <a:spLocks noGrp="1"/>
          </p:cNvSpPr>
          <p:nvPr>
            <p:ph idx="1"/>
          </p:nvPr>
        </p:nvSpPr>
        <p:spPr/>
        <p:txBody>
          <a:bodyPr/>
          <a:lstStyle/>
          <a:p>
            <a:r>
              <a:rPr lang="en-AU" dirty="0" smtClean="0"/>
              <a:t>AVG and SUM only work on </a:t>
            </a:r>
            <a:r>
              <a:rPr lang="en-AU" i="1" dirty="0" smtClean="0"/>
              <a:t>numeric</a:t>
            </a:r>
            <a:r>
              <a:rPr lang="en-AU" dirty="0" smtClean="0"/>
              <a:t> data types</a:t>
            </a:r>
          </a:p>
          <a:p>
            <a:pPr lvl="4"/>
            <a:endParaRPr lang="en-AU" dirty="0" smtClean="0"/>
          </a:p>
          <a:p>
            <a:pPr lvl="4"/>
            <a:endParaRPr lang="en-AU" dirty="0" smtClean="0"/>
          </a:p>
          <a:p>
            <a:r>
              <a:rPr lang="en-AU" dirty="0" smtClean="0"/>
              <a:t>MIN and MAX can by used on </a:t>
            </a:r>
            <a:r>
              <a:rPr lang="en-AU" i="1" dirty="0" smtClean="0"/>
              <a:t>numeric</a:t>
            </a:r>
            <a:r>
              <a:rPr lang="en-AU" dirty="0" smtClean="0"/>
              <a:t>, </a:t>
            </a:r>
            <a:r>
              <a:rPr lang="en-AU" i="1" dirty="0" smtClean="0"/>
              <a:t>character</a:t>
            </a:r>
            <a:r>
              <a:rPr lang="en-AU" dirty="0" smtClean="0"/>
              <a:t> and </a:t>
            </a:r>
            <a:r>
              <a:rPr lang="en-AU" i="1" dirty="0" smtClean="0"/>
              <a:t>date</a:t>
            </a:r>
          </a:p>
          <a:p>
            <a:pPr lvl="1"/>
            <a:r>
              <a:rPr lang="en-AU" dirty="0" smtClean="0"/>
              <a:t>Character:  Alphabetic, with A being MIN and Z being MAX</a:t>
            </a:r>
          </a:p>
          <a:p>
            <a:pPr lvl="1"/>
            <a:r>
              <a:rPr lang="en-AU" dirty="0" smtClean="0"/>
              <a:t>Date: Earliest time is MIN, most recent time is MAX</a:t>
            </a:r>
          </a:p>
          <a:p>
            <a:pPr lvl="4"/>
            <a:endParaRPr lang="en-AU" dirty="0" smtClean="0"/>
          </a:p>
          <a:p>
            <a:pPr lvl="4"/>
            <a:endParaRPr lang="en-AU" dirty="0" smtClean="0"/>
          </a:p>
          <a:p>
            <a:r>
              <a:rPr lang="en-AU" dirty="0" smtClean="0"/>
              <a:t>Can use multiple aggregate functions in a statement:</a:t>
            </a:r>
          </a:p>
        </p:txBody>
      </p:sp>
      <p:sp>
        <p:nvSpPr>
          <p:cNvPr id="4" name="Rectangle 3"/>
          <p:cNvSpPr>
            <a:spLocks noChangeArrowheads="1"/>
          </p:cNvSpPr>
          <p:nvPr/>
        </p:nvSpPr>
        <p:spPr bwMode="auto">
          <a:xfrm>
            <a:off x="228600" y="4572000"/>
            <a:ext cx="8686800" cy="914400"/>
          </a:xfrm>
          <a:prstGeom prst="rect">
            <a:avLst/>
          </a:prstGeom>
          <a:solidFill>
            <a:srgbClr val="CCFFCC"/>
          </a:solidFill>
          <a:ln w="25400">
            <a:solidFill>
              <a:srgbClr val="000000"/>
            </a:solidFill>
            <a:miter lim="800000"/>
            <a:headEnd/>
            <a:tailEnd/>
          </a:ln>
          <a:effectLst/>
        </p:spPr>
        <p:txBody>
          <a:bodyPr wrap="none" lIns="92075" tIns="46038" rIns="92075" bIns="46038" anchor="ctr"/>
          <a:lstStyle/>
          <a:p>
            <a:pPr algn="l" eaLnBrk="0" hangingPunct="0">
              <a:tabLst>
                <a:tab pos="1200150" algn="l"/>
              </a:tabLst>
              <a:defRPr/>
            </a:pPr>
            <a:r>
              <a:rPr lang="en-US" sz="1800" b="1" dirty="0" smtClean="0">
                <a:solidFill>
                  <a:srgbClr val="000000"/>
                </a:solidFill>
                <a:latin typeface="Courier New" pitchFamily="49" charset="0"/>
              </a:rPr>
              <a:t>SELECT MIN(salary) AS 'min </a:t>
            </a:r>
            <a:r>
              <a:rPr lang="en-US" sz="1800" b="1" dirty="0" err="1" smtClean="0">
                <a:solidFill>
                  <a:srgbClr val="000000"/>
                </a:solidFill>
                <a:latin typeface="Courier New" pitchFamily="49" charset="0"/>
              </a:rPr>
              <a:t>sal</a:t>
            </a:r>
            <a:r>
              <a:rPr lang="en-US" sz="1800" b="1" dirty="0" smtClean="0">
                <a:solidFill>
                  <a:srgbClr val="000000"/>
                </a:solidFill>
                <a:latin typeface="Courier New" pitchFamily="49" charset="0"/>
              </a:rPr>
              <a:t>', MAX(salary) AS 'max </a:t>
            </a:r>
            <a:r>
              <a:rPr lang="en-US" sz="1800" b="1" dirty="0" err="1" smtClean="0">
                <a:solidFill>
                  <a:srgbClr val="000000"/>
                </a:solidFill>
                <a:latin typeface="Courier New" pitchFamily="49" charset="0"/>
              </a:rPr>
              <a:t>sal</a:t>
            </a:r>
            <a:r>
              <a:rPr lang="en-US" sz="1800" b="1" dirty="0" smtClean="0">
                <a:solidFill>
                  <a:srgbClr val="000000"/>
                </a:solidFill>
                <a:latin typeface="Courier New" pitchFamily="49" charset="0"/>
              </a:rPr>
              <a:t>', </a:t>
            </a:r>
          </a:p>
          <a:p>
            <a:pPr algn="l" eaLnBrk="0" hangingPunct="0">
              <a:tabLst>
                <a:tab pos="1200150" algn="l"/>
              </a:tabLst>
              <a:defRPr/>
            </a:pPr>
            <a:r>
              <a:rPr lang="en-US" sz="1800" b="1" dirty="0" smtClean="0">
                <a:solidFill>
                  <a:srgbClr val="000000"/>
                </a:solidFill>
                <a:latin typeface="Courier New" pitchFamily="49" charset="0"/>
              </a:rPr>
              <a:t>       AVG(salary) AS '</a:t>
            </a:r>
            <a:r>
              <a:rPr lang="en-US" sz="1800" b="1" dirty="0" err="1" smtClean="0">
                <a:solidFill>
                  <a:srgbClr val="000000"/>
                </a:solidFill>
                <a:latin typeface="Courier New" pitchFamily="49" charset="0"/>
              </a:rPr>
              <a:t>avg</a:t>
            </a:r>
            <a:r>
              <a:rPr lang="en-US" sz="1800" b="1" dirty="0" smtClean="0">
                <a:solidFill>
                  <a:srgbClr val="000000"/>
                </a:solidFill>
                <a:latin typeface="Courier New" pitchFamily="49" charset="0"/>
              </a:rPr>
              <a:t> </a:t>
            </a:r>
            <a:r>
              <a:rPr lang="en-US" sz="1800" b="1" dirty="0" err="1" smtClean="0">
                <a:solidFill>
                  <a:srgbClr val="000000"/>
                </a:solidFill>
                <a:latin typeface="Courier New" pitchFamily="49" charset="0"/>
              </a:rPr>
              <a:t>sal</a:t>
            </a:r>
            <a:r>
              <a:rPr lang="en-US" sz="1800" b="1" dirty="0" smtClean="0">
                <a:solidFill>
                  <a:srgbClr val="000000"/>
                </a:solidFill>
                <a:latin typeface="Courier New" pitchFamily="49" charset="0"/>
              </a:rPr>
              <a:t>', COUNT(*) AS 'employees'</a:t>
            </a:r>
          </a:p>
          <a:p>
            <a:pPr algn="l" eaLnBrk="0" hangingPunct="0">
              <a:tabLst>
                <a:tab pos="1200150" algn="l"/>
              </a:tabLst>
              <a:defRPr/>
            </a:pPr>
            <a:r>
              <a:rPr lang="en-US" sz="1800" b="1" dirty="0" smtClean="0">
                <a:solidFill>
                  <a:srgbClr val="000000"/>
                </a:solidFill>
                <a:latin typeface="Courier New" pitchFamily="49" charset="0"/>
              </a:rPr>
              <a:t>FROM employee;</a:t>
            </a:r>
          </a:p>
        </p:txBody>
      </p:sp>
      <p:sp>
        <p:nvSpPr>
          <p:cNvPr id="5" name="Rectangle 8"/>
          <p:cNvSpPr>
            <a:spLocks noChangeArrowheads="1"/>
          </p:cNvSpPr>
          <p:nvPr/>
        </p:nvSpPr>
        <p:spPr bwMode="auto">
          <a:xfrm>
            <a:off x="1905000" y="5715000"/>
            <a:ext cx="5410200" cy="685800"/>
          </a:xfrm>
          <a:prstGeom prst="rect">
            <a:avLst/>
          </a:prstGeom>
          <a:noFill/>
          <a:ln w="9525" algn="ctr">
            <a:solidFill>
              <a:schemeClr val="tx1"/>
            </a:solidFill>
            <a:miter lim="800000"/>
            <a:headEnd/>
            <a:tailEnd/>
          </a:ln>
        </p:spPr>
        <p:txBody>
          <a:bodyPr wrap="none" anchor="ctr"/>
          <a:lstStyle/>
          <a:p>
            <a:pPr marL="457200" indent="-457200" algn="l"/>
            <a:r>
              <a:rPr lang="en-US" sz="1400" b="1" noProof="1" smtClean="0">
                <a:latin typeface="Courier New" pitchFamily="49" charset="0"/>
                <a:cs typeface="Courier New" pitchFamily="49" charset="0"/>
              </a:rPr>
              <a:t>min sal    max sal     avg sal        employees</a:t>
            </a:r>
          </a:p>
          <a:p>
            <a:pPr marL="457200" indent="-457200" algn="l"/>
            <a:r>
              <a:rPr lang="en-US" sz="1400" b="1" noProof="1" smtClean="0">
                <a:latin typeface="Courier New" pitchFamily="49" charset="0"/>
                <a:cs typeface="Courier New" pitchFamily="49" charset="0"/>
              </a:rPr>
              <a:t>---------  ----------  -------------  -----------</a:t>
            </a:r>
          </a:p>
          <a:p>
            <a:pPr marL="457200" indent="-457200" algn="l"/>
            <a:r>
              <a:rPr lang="en-US" sz="1400" b="1" noProof="1" smtClean="0">
                <a:latin typeface="Courier New" pitchFamily="49" charset="0"/>
                <a:cs typeface="Courier New" pitchFamily="49" charset="0"/>
              </a:rPr>
              <a:t>2500.00    24000.00    8615.00        20</a:t>
            </a:r>
            <a:endParaRPr lang="en-US" sz="1400" b="1" dirty="0">
              <a:latin typeface="Courier New" pitchFamily="49" charset="0"/>
              <a:cs typeface="Courier New"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fade">
                                      <p:cBhvr>
                                        <p:cTn id="2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Aggregate Function Notes</a:t>
            </a:r>
            <a:endParaRPr lang="en-AU" dirty="0"/>
          </a:p>
        </p:txBody>
      </p:sp>
      <p:sp>
        <p:nvSpPr>
          <p:cNvPr id="3" name="Content Placeholder 2"/>
          <p:cNvSpPr>
            <a:spLocks noGrp="1"/>
          </p:cNvSpPr>
          <p:nvPr>
            <p:ph idx="1"/>
          </p:nvPr>
        </p:nvSpPr>
        <p:spPr/>
        <p:txBody>
          <a:bodyPr/>
          <a:lstStyle/>
          <a:p>
            <a:r>
              <a:rPr lang="en-AU" dirty="0" smtClean="0"/>
              <a:t>DISTINCT can be used to eliminate duplicate values:</a:t>
            </a:r>
          </a:p>
          <a:p>
            <a:endParaRPr lang="en-AU" dirty="0" smtClean="0"/>
          </a:p>
          <a:p>
            <a:endParaRPr lang="en-AU" dirty="0" smtClean="0"/>
          </a:p>
          <a:p>
            <a:endParaRPr lang="en-AU" dirty="0" smtClean="0"/>
          </a:p>
          <a:p>
            <a:endParaRPr lang="en-AU" dirty="0" smtClean="0"/>
          </a:p>
          <a:p>
            <a:endParaRPr lang="en-AU" dirty="0" smtClean="0"/>
          </a:p>
          <a:p>
            <a:r>
              <a:rPr lang="en-AU" dirty="0" smtClean="0"/>
              <a:t>Aggregate functions will not have column names, so it is a good idea to use column aliases</a:t>
            </a:r>
          </a:p>
          <a:p>
            <a:endParaRPr lang="en-AU" i="1" dirty="0" smtClean="0"/>
          </a:p>
          <a:p>
            <a:r>
              <a:rPr lang="en-AU" dirty="0" smtClean="0"/>
              <a:t>You </a:t>
            </a:r>
            <a:r>
              <a:rPr lang="en-AU" i="1" dirty="0" smtClean="0"/>
              <a:t>cannot mix normal columns and aggregate functions</a:t>
            </a:r>
          </a:p>
          <a:p>
            <a:endParaRPr lang="en-AU" dirty="0" smtClean="0"/>
          </a:p>
          <a:p>
            <a:endParaRPr lang="en-AU" i="1" dirty="0" smtClean="0"/>
          </a:p>
          <a:p>
            <a:pPr lvl="1"/>
            <a:r>
              <a:rPr lang="en-AU" i="1" dirty="0" smtClean="0"/>
              <a:t>(unless you use GROUP BY – covered shortly!)</a:t>
            </a:r>
          </a:p>
        </p:txBody>
      </p:sp>
      <p:sp>
        <p:nvSpPr>
          <p:cNvPr id="4" name="Rectangle 3"/>
          <p:cNvSpPr>
            <a:spLocks noChangeArrowheads="1"/>
          </p:cNvSpPr>
          <p:nvPr/>
        </p:nvSpPr>
        <p:spPr bwMode="auto">
          <a:xfrm>
            <a:off x="1143000" y="1524000"/>
            <a:ext cx="6781800" cy="914400"/>
          </a:xfrm>
          <a:prstGeom prst="rect">
            <a:avLst/>
          </a:prstGeom>
          <a:solidFill>
            <a:srgbClr val="CCFFCC"/>
          </a:solidFill>
          <a:ln w="25400">
            <a:solidFill>
              <a:srgbClr val="000000"/>
            </a:solidFill>
            <a:miter lim="800000"/>
            <a:headEnd/>
            <a:tailEnd/>
          </a:ln>
          <a:effectLst/>
        </p:spPr>
        <p:txBody>
          <a:bodyPr wrap="none" lIns="92075" tIns="46038" rIns="92075" bIns="46038" anchor="ctr"/>
          <a:lstStyle/>
          <a:p>
            <a:pPr algn="l" eaLnBrk="0" hangingPunct="0">
              <a:tabLst>
                <a:tab pos="1200150" algn="l"/>
              </a:tabLst>
              <a:defRPr/>
            </a:pPr>
            <a:r>
              <a:rPr lang="en-AU" sz="1800" b="1" dirty="0">
                <a:solidFill>
                  <a:srgbClr val="000000"/>
                </a:solidFill>
                <a:latin typeface="Courier New" pitchFamily="49" charset="0"/>
              </a:rPr>
              <a:t>SELECT COUNT(</a:t>
            </a:r>
            <a:r>
              <a:rPr lang="en-AU" sz="1800" b="1" dirty="0" err="1">
                <a:solidFill>
                  <a:srgbClr val="000000"/>
                </a:solidFill>
                <a:latin typeface="Courier New" pitchFamily="49" charset="0"/>
              </a:rPr>
              <a:t>job_id</a:t>
            </a:r>
            <a:r>
              <a:rPr lang="en-AU" sz="1800" b="1" dirty="0">
                <a:solidFill>
                  <a:srgbClr val="000000"/>
                </a:solidFill>
                <a:latin typeface="Courier New" pitchFamily="49" charset="0"/>
              </a:rPr>
              <a:t>) AS 'jobs', </a:t>
            </a:r>
          </a:p>
          <a:p>
            <a:pPr algn="l" eaLnBrk="0" hangingPunct="0">
              <a:tabLst>
                <a:tab pos="1200150" algn="l"/>
              </a:tabLst>
              <a:defRPr/>
            </a:pPr>
            <a:r>
              <a:rPr lang="en-AU" sz="1800" b="1" dirty="0">
                <a:solidFill>
                  <a:srgbClr val="000000"/>
                </a:solidFill>
                <a:latin typeface="Courier New" pitchFamily="49" charset="0"/>
              </a:rPr>
              <a:t>       COUNT(DISTINCT </a:t>
            </a:r>
            <a:r>
              <a:rPr lang="en-AU" sz="1800" b="1" dirty="0" err="1">
                <a:solidFill>
                  <a:srgbClr val="000000"/>
                </a:solidFill>
                <a:latin typeface="Courier New" pitchFamily="49" charset="0"/>
              </a:rPr>
              <a:t>job_id</a:t>
            </a:r>
            <a:r>
              <a:rPr lang="en-AU" sz="1800" b="1" dirty="0">
                <a:solidFill>
                  <a:srgbClr val="000000"/>
                </a:solidFill>
                <a:latin typeface="Courier New" pitchFamily="49" charset="0"/>
              </a:rPr>
              <a:t>) AS 'distinct jobs'</a:t>
            </a:r>
          </a:p>
          <a:p>
            <a:pPr algn="l" eaLnBrk="0" hangingPunct="0">
              <a:tabLst>
                <a:tab pos="1200150" algn="l"/>
              </a:tabLst>
              <a:defRPr/>
            </a:pPr>
            <a:r>
              <a:rPr lang="en-AU" sz="1800" b="1" dirty="0">
                <a:solidFill>
                  <a:srgbClr val="000000"/>
                </a:solidFill>
                <a:latin typeface="Courier New" pitchFamily="49" charset="0"/>
              </a:rPr>
              <a:t>FROM employee;</a:t>
            </a:r>
          </a:p>
        </p:txBody>
      </p:sp>
      <p:sp>
        <p:nvSpPr>
          <p:cNvPr id="5" name="Rectangle 8"/>
          <p:cNvSpPr>
            <a:spLocks noChangeArrowheads="1"/>
          </p:cNvSpPr>
          <p:nvPr/>
        </p:nvSpPr>
        <p:spPr bwMode="auto">
          <a:xfrm>
            <a:off x="3048000" y="2590800"/>
            <a:ext cx="3276600" cy="685800"/>
          </a:xfrm>
          <a:prstGeom prst="rect">
            <a:avLst/>
          </a:prstGeom>
          <a:noFill/>
          <a:ln w="9525" algn="ctr">
            <a:solidFill>
              <a:schemeClr val="tx1"/>
            </a:solidFill>
            <a:miter lim="800000"/>
            <a:headEnd/>
            <a:tailEnd/>
          </a:ln>
        </p:spPr>
        <p:txBody>
          <a:bodyPr wrap="none" anchor="ctr"/>
          <a:lstStyle/>
          <a:p>
            <a:pPr marL="457200" indent="-457200" algn="l"/>
            <a:r>
              <a:rPr lang="en-AU" sz="1400" b="1" noProof="1">
                <a:latin typeface="Courier New" pitchFamily="49" charset="0"/>
                <a:cs typeface="Courier New" pitchFamily="49" charset="0"/>
              </a:rPr>
              <a:t>jobs        distinct jobs</a:t>
            </a:r>
          </a:p>
          <a:p>
            <a:pPr marL="457200" indent="-457200" algn="l"/>
            <a:r>
              <a:rPr lang="en-AU" sz="1400" b="1" noProof="1">
                <a:latin typeface="Courier New" pitchFamily="49" charset="0"/>
                <a:cs typeface="Courier New" pitchFamily="49" charset="0"/>
              </a:rPr>
              <a:t>----------- -------------</a:t>
            </a:r>
          </a:p>
          <a:p>
            <a:pPr marL="457200" indent="-457200" algn="l"/>
            <a:r>
              <a:rPr lang="en-AU" sz="1400" b="1" noProof="1">
                <a:latin typeface="Courier New" pitchFamily="49" charset="0"/>
                <a:cs typeface="Courier New" pitchFamily="49" charset="0"/>
              </a:rPr>
              <a:t>20          </a:t>
            </a:r>
            <a:r>
              <a:rPr lang="en-AU" sz="1400" b="1" noProof="1" smtClean="0">
                <a:latin typeface="Courier New" pitchFamily="49" charset="0"/>
                <a:cs typeface="Courier New" pitchFamily="49" charset="0"/>
              </a:rPr>
              <a:t>12</a:t>
            </a:r>
            <a:endParaRPr lang="en-AU" sz="1400" b="1" noProof="1">
              <a:latin typeface="Courier New" pitchFamily="49" charset="0"/>
              <a:cs typeface="Courier New" pitchFamily="49" charset="0"/>
            </a:endParaRPr>
          </a:p>
        </p:txBody>
      </p:sp>
      <p:sp>
        <p:nvSpPr>
          <p:cNvPr id="7" name="Rectangle 6"/>
          <p:cNvSpPr>
            <a:spLocks noChangeArrowheads="1"/>
          </p:cNvSpPr>
          <p:nvPr/>
        </p:nvSpPr>
        <p:spPr bwMode="auto">
          <a:xfrm>
            <a:off x="1371600" y="5410200"/>
            <a:ext cx="6324600" cy="685800"/>
          </a:xfrm>
          <a:prstGeom prst="rect">
            <a:avLst/>
          </a:prstGeom>
          <a:solidFill>
            <a:srgbClr val="CCFFCC"/>
          </a:solidFill>
          <a:ln w="25400">
            <a:solidFill>
              <a:srgbClr val="000000"/>
            </a:solidFill>
            <a:miter lim="800000"/>
            <a:headEnd/>
            <a:tailEnd/>
          </a:ln>
          <a:effectLst/>
        </p:spPr>
        <p:txBody>
          <a:bodyPr wrap="none" lIns="92075" tIns="46038" rIns="92075" bIns="46038" anchor="ctr"/>
          <a:lstStyle/>
          <a:p>
            <a:pPr algn="l" eaLnBrk="0" hangingPunct="0">
              <a:tabLst>
                <a:tab pos="1200150" algn="l"/>
              </a:tabLst>
              <a:defRPr/>
            </a:pPr>
            <a:r>
              <a:rPr lang="en-US" sz="1800" b="1" dirty="0" smtClean="0">
                <a:solidFill>
                  <a:srgbClr val="000000"/>
                </a:solidFill>
                <a:latin typeface="Courier New" pitchFamily="49" charset="0"/>
              </a:rPr>
              <a:t>SELECT MAX(salary) AS 'max salary', </a:t>
            </a:r>
            <a:r>
              <a:rPr lang="en-US" sz="1800" b="1" dirty="0" err="1" smtClean="0">
                <a:solidFill>
                  <a:srgbClr val="000000"/>
                </a:solidFill>
                <a:latin typeface="Courier New" pitchFamily="49" charset="0"/>
              </a:rPr>
              <a:t>last_name</a:t>
            </a:r>
            <a:endParaRPr lang="en-US" sz="1800" b="1" dirty="0" smtClean="0">
              <a:solidFill>
                <a:srgbClr val="000000"/>
              </a:solidFill>
              <a:latin typeface="Courier New" pitchFamily="49" charset="0"/>
            </a:endParaRPr>
          </a:p>
          <a:p>
            <a:pPr algn="l" eaLnBrk="0" hangingPunct="0">
              <a:tabLst>
                <a:tab pos="1200150" algn="l"/>
              </a:tabLst>
              <a:defRPr/>
            </a:pPr>
            <a:r>
              <a:rPr lang="en-US" sz="1800" b="1" dirty="0" smtClean="0">
                <a:solidFill>
                  <a:srgbClr val="000000"/>
                </a:solidFill>
                <a:latin typeface="Courier New" pitchFamily="49" charset="0"/>
              </a:rPr>
              <a:t>FROM employee;</a:t>
            </a:r>
          </a:p>
        </p:txBody>
      </p:sp>
      <p:sp>
        <p:nvSpPr>
          <p:cNvPr id="8" name="Multiply 7"/>
          <p:cNvSpPr/>
          <p:nvPr/>
        </p:nvSpPr>
        <p:spPr>
          <a:xfrm>
            <a:off x="304800" y="5105400"/>
            <a:ext cx="8458200" cy="1295400"/>
          </a:xfrm>
          <a:prstGeom prst="mathMultiply">
            <a:avLst>
              <a:gd name="adj1" fmla="val 14458"/>
            </a:avLst>
          </a:prstGeom>
          <a:solidFill>
            <a:srgbClr val="C00000">
              <a:alpha val="50196"/>
            </a:srgb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AU"/>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7"/>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500"/>
                                        <p:tgtEl>
                                          <p:spTgt spid="8"/>
                                        </p:tgtEl>
                                      </p:cBhvr>
                                    </p:animEffec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7" grpId="0" animBg="1"/>
      <p:bldP spid="8"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Aggregate Functions and Nulls</a:t>
            </a:r>
            <a:endParaRPr lang="en-AU" dirty="0"/>
          </a:p>
        </p:txBody>
      </p:sp>
      <p:sp>
        <p:nvSpPr>
          <p:cNvPr id="3" name="Content Placeholder 2"/>
          <p:cNvSpPr>
            <a:spLocks noGrp="1"/>
          </p:cNvSpPr>
          <p:nvPr>
            <p:ph idx="1"/>
          </p:nvPr>
        </p:nvSpPr>
        <p:spPr/>
        <p:txBody>
          <a:bodyPr/>
          <a:lstStyle/>
          <a:p>
            <a:r>
              <a:rPr lang="en-AU" dirty="0" smtClean="0"/>
              <a:t>Aggregate functions </a:t>
            </a:r>
            <a:r>
              <a:rPr lang="en-AU" i="1" dirty="0" smtClean="0"/>
              <a:t>ignore</a:t>
            </a:r>
            <a:r>
              <a:rPr lang="en-AU" dirty="0" smtClean="0"/>
              <a:t> NULL values</a:t>
            </a:r>
          </a:p>
          <a:p>
            <a:pPr lvl="4"/>
            <a:endParaRPr lang="en-AU" sz="1400" dirty="0" smtClean="0"/>
          </a:p>
          <a:p>
            <a:r>
              <a:rPr lang="en-AU" dirty="0" smtClean="0"/>
              <a:t>The exception is </a:t>
            </a:r>
            <a:r>
              <a:rPr lang="en-AU" b="1" dirty="0" smtClean="0"/>
              <a:t>COUNT(*)</a:t>
            </a:r>
            <a:r>
              <a:rPr lang="en-AU" dirty="0" smtClean="0"/>
              <a:t>:</a:t>
            </a:r>
            <a:endParaRPr lang="en-AU" b="1" dirty="0" smtClean="0"/>
          </a:p>
          <a:p>
            <a:pPr lvl="1"/>
            <a:r>
              <a:rPr lang="en-AU" dirty="0" smtClean="0"/>
              <a:t>When COUNT is given a column, e.g. COUNT(</a:t>
            </a:r>
            <a:r>
              <a:rPr lang="en-AU" dirty="0" err="1" smtClean="0"/>
              <a:t>manager_id</a:t>
            </a:r>
            <a:r>
              <a:rPr lang="en-AU" dirty="0" smtClean="0"/>
              <a:t>), it ignores nulls – counts </a:t>
            </a:r>
            <a:r>
              <a:rPr lang="en-AU" i="1" dirty="0" smtClean="0"/>
              <a:t>number of non-null rows</a:t>
            </a:r>
          </a:p>
          <a:p>
            <a:pPr lvl="1"/>
            <a:endParaRPr lang="en-AU" i="1" dirty="0" smtClean="0"/>
          </a:p>
          <a:p>
            <a:pPr lvl="1"/>
            <a:endParaRPr lang="en-AU" i="1" dirty="0" smtClean="0"/>
          </a:p>
          <a:p>
            <a:pPr lvl="1"/>
            <a:endParaRPr lang="en-AU" sz="2000" i="1" dirty="0" smtClean="0"/>
          </a:p>
          <a:p>
            <a:pPr lvl="1"/>
            <a:endParaRPr lang="en-AU" sz="1800" i="1" dirty="0" smtClean="0"/>
          </a:p>
          <a:p>
            <a:pPr lvl="1"/>
            <a:endParaRPr lang="en-AU" sz="2400" i="1" dirty="0" smtClean="0"/>
          </a:p>
          <a:p>
            <a:pPr lvl="1"/>
            <a:r>
              <a:rPr lang="en-AU" dirty="0" smtClean="0"/>
              <a:t>When COUNT(*) is used, it counts </a:t>
            </a:r>
            <a:r>
              <a:rPr lang="en-AU" i="1" dirty="0" smtClean="0"/>
              <a:t>every row, including nulls</a:t>
            </a:r>
            <a:endParaRPr lang="en-AU" i="1" dirty="0"/>
          </a:p>
        </p:txBody>
      </p:sp>
      <p:sp>
        <p:nvSpPr>
          <p:cNvPr id="4" name="Rectangle 3"/>
          <p:cNvSpPr>
            <a:spLocks noChangeArrowheads="1"/>
          </p:cNvSpPr>
          <p:nvPr/>
        </p:nvSpPr>
        <p:spPr bwMode="auto">
          <a:xfrm>
            <a:off x="1371600" y="2895600"/>
            <a:ext cx="6629400" cy="685800"/>
          </a:xfrm>
          <a:prstGeom prst="rect">
            <a:avLst/>
          </a:prstGeom>
          <a:solidFill>
            <a:srgbClr val="CCFFCC"/>
          </a:solidFill>
          <a:ln w="25400">
            <a:solidFill>
              <a:srgbClr val="000000"/>
            </a:solidFill>
            <a:miter lim="800000"/>
            <a:headEnd/>
            <a:tailEnd/>
          </a:ln>
          <a:effectLst/>
        </p:spPr>
        <p:txBody>
          <a:bodyPr wrap="none" lIns="92075" tIns="46038" rIns="92075" bIns="46038" anchor="ctr"/>
          <a:lstStyle/>
          <a:p>
            <a:pPr algn="l" eaLnBrk="0" hangingPunct="0">
              <a:tabLst>
                <a:tab pos="1200150" algn="l"/>
              </a:tabLst>
              <a:defRPr/>
            </a:pPr>
            <a:r>
              <a:rPr lang="en-US" sz="1800" b="1" dirty="0" smtClean="0">
                <a:solidFill>
                  <a:srgbClr val="000000"/>
                </a:solidFill>
                <a:latin typeface="Courier New" pitchFamily="49" charset="0"/>
              </a:rPr>
              <a:t>SELECT COUNT(</a:t>
            </a:r>
            <a:r>
              <a:rPr lang="en-US" sz="1800" b="1" dirty="0" err="1" smtClean="0">
                <a:solidFill>
                  <a:srgbClr val="000000"/>
                </a:solidFill>
                <a:latin typeface="Courier New" pitchFamily="49" charset="0"/>
              </a:rPr>
              <a:t>manager_id</a:t>
            </a:r>
            <a:r>
              <a:rPr lang="en-US" sz="1800" b="1" dirty="0" smtClean="0">
                <a:solidFill>
                  <a:srgbClr val="000000"/>
                </a:solidFill>
                <a:latin typeface="Courier New" pitchFamily="49" charset="0"/>
              </a:rPr>
              <a:t>) AS 'managed employees'</a:t>
            </a:r>
          </a:p>
          <a:p>
            <a:pPr algn="l" eaLnBrk="0" hangingPunct="0">
              <a:tabLst>
                <a:tab pos="1200150" algn="l"/>
              </a:tabLst>
              <a:defRPr/>
            </a:pPr>
            <a:r>
              <a:rPr lang="en-US" sz="1800" b="1" dirty="0" smtClean="0">
                <a:solidFill>
                  <a:srgbClr val="000000"/>
                </a:solidFill>
                <a:latin typeface="Courier New" pitchFamily="49" charset="0"/>
              </a:rPr>
              <a:t>FROM employee;</a:t>
            </a:r>
          </a:p>
        </p:txBody>
      </p:sp>
      <p:sp>
        <p:nvSpPr>
          <p:cNvPr id="5" name="Rectangle 8"/>
          <p:cNvSpPr>
            <a:spLocks noChangeArrowheads="1"/>
          </p:cNvSpPr>
          <p:nvPr/>
        </p:nvSpPr>
        <p:spPr bwMode="auto">
          <a:xfrm>
            <a:off x="685800" y="3657600"/>
            <a:ext cx="8001000" cy="914400"/>
          </a:xfrm>
          <a:prstGeom prst="rect">
            <a:avLst/>
          </a:prstGeom>
          <a:noFill/>
          <a:ln w="9525" algn="ctr">
            <a:solidFill>
              <a:schemeClr val="tx1"/>
            </a:solidFill>
            <a:miter lim="800000"/>
            <a:headEnd/>
            <a:tailEnd/>
          </a:ln>
        </p:spPr>
        <p:txBody>
          <a:bodyPr wrap="none" anchor="ctr"/>
          <a:lstStyle/>
          <a:p>
            <a:pPr marL="457200" indent="-457200" algn="l"/>
            <a:r>
              <a:rPr lang="en-US" sz="1400" b="1" noProof="1" smtClean="0">
                <a:latin typeface="Courier New" pitchFamily="49" charset="0"/>
                <a:cs typeface="Courier New" pitchFamily="49" charset="0"/>
              </a:rPr>
              <a:t>managed employees</a:t>
            </a:r>
          </a:p>
          <a:p>
            <a:pPr marL="457200" indent="-457200" algn="l"/>
            <a:r>
              <a:rPr lang="en-US" sz="1400" b="1" noProof="1" smtClean="0">
                <a:latin typeface="Courier New" pitchFamily="49" charset="0"/>
                <a:cs typeface="Courier New" pitchFamily="49" charset="0"/>
              </a:rPr>
              <a:t>-----------------</a:t>
            </a:r>
          </a:p>
          <a:p>
            <a:pPr marL="457200" indent="-457200" algn="l"/>
            <a:r>
              <a:rPr lang="en-US" sz="1400" b="1" noProof="1" smtClean="0">
                <a:latin typeface="Courier New" pitchFamily="49" charset="0"/>
                <a:cs typeface="Courier New" pitchFamily="49" charset="0"/>
              </a:rPr>
              <a:t>19</a:t>
            </a:r>
          </a:p>
          <a:p>
            <a:pPr marL="457200" indent="-457200" algn="l"/>
            <a:r>
              <a:rPr lang="en-US" sz="1400" b="1" noProof="1" smtClean="0">
                <a:latin typeface="Courier New" pitchFamily="49" charset="0"/>
                <a:cs typeface="Courier New" pitchFamily="49" charset="0"/>
              </a:rPr>
              <a:t>Warning: Null value is eliminated by an aggregate or other SET operation.</a:t>
            </a:r>
            <a:endParaRPr lang="en-US" sz="1400" b="1" dirty="0">
              <a:latin typeface="Courier New" pitchFamily="49" charset="0"/>
              <a:cs typeface="Courier New" pitchFamily="49" charset="0"/>
            </a:endParaRPr>
          </a:p>
        </p:txBody>
      </p:sp>
      <p:sp>
        <p:nvSpPr>
          <p:cNvPr id="6" name="Rectangle 5"/>
          <p:cNvSpPr>
            <a:spLocks noChangeArrowheads="1"/>
          </p:cNvSpPr>
          <p:nvPr/>
        </p:nvSpPr>
        <p:spPr bwMode="auto">
          <a:xfrm>
            <a:off x="1371600" y="5257800"/>
            <a:ext cx="6629400" cy="685800"/>
          </a:xfrm>
          <a:prstGeom prst="rect">
            <a:avLst/>
          </a:prstGeom>
          <a:solidFill>
            <a:srgbClr val="CCFFCC"/>
          </a:solidFill>
          <a:ln w="25400">
            <a:solidFill>
              <a:srgbClr val="000000"/>
            </a:solidFill>
            <a:miter lim="800000"/>
            <a:headEnd/>
            <a:tailEnd/>
          </a:ln>
          <a:effectLst/>
        </p:spPr>
        <p:txBody>
          <a:bodyPr wrap="none" lIns="92075" tIns="46038" rIns="92075" bIns="46038" anchor="ctr"/>
          <a:lstStyle/>
          <a:p>
            <a:pPr algn="l" eaLnBrk="0" hangingPunct="0">
              <a:tabLst>
                <a:tab pos="1200150" algn="l"/>
              </a:tabLst>
              <a:defRPr/>
            </a:pPr>
            <a:r>
              <a:rPr lang="en-US" sz="1800" b="1" dirty="0" smtClean="0">
                <a:solidFill>
                  <a:srgbClr val="000000"/>
                </a:solidFill>
                <a:latin typeface="Courier New" pitchFamily="49" charset="0"/>
              </a:rPr>
              <a:t>SELECT COUNT(*) AS 'employees'</a:t>
            </a:r>
          </a:p>
          <a:p>
            <a:pPr algn="l" eaLnBrk="0" hangingPunct="0">
              <a:tabLst>
                <a:tab pos="1200150" algn="l"/>
              </a:tabLst>
              <a:defRPr/>
            </a:pPr>
            <a:r>
              <a:rPr lang="en-US" sz="1800" b="1" dirty="0" smtClean="0">
                <a:solidFill>
                  <a:srgbClr val="000000"/>
                </a:solidFill>
                <a:latin typeface="Courier New" pitchFamily="49" charset="0"/>
              </a:rPr>
              <a:t>FROM employee;</a:t>
            </a:r>
          </a:p>
        </p:txBody>
      </p:sp>
      <p:sp>
        <p:nvSpPr>
          <p:cNvPr id="7" name="Rectangle 8"/>
          <p:cNvSpPr>
            <a:spLocks noChangeArrowheads="1"/>
          </p:cNvSpPr>
          <p:nvPr/>
        </p:nvSpPr>
        <p:spPr bwMode="auto">
          <a:xfrm>
            <a:off x="685800" y="6019800"/>
            <a:ext cx="8001000" cy="685800"/>
          </a:xfrm>
          <a:prstGeom prst="rect">
            <a:avLst/>
          </a:prstGeom>
          <a:noFill/>
          <a:ln w="9525" algn="ctr">
            <a:solidFill>
              <a:schemeClr val="tx1"/>
            </a:solidFill>
            <a:miter lim="800000"/>
            <a:headEnd/>
            <a:tailEnd/>
          </a:ln>
        </p:spPr>
        <p:txBody>
          <a:bodyPr wrap="none" anchor="ctr"/>
          <a:lstStyle/>
          <a:p>
            <a:pPr marL="457200" indent="-457200" algn="l"/>
            <a:r>
              <a:rPr lang="en-US" sz="1400" b="1" noProof="1" smtClean="0">
                <a:latin typeface="Courier New" pitchFamily="49" charset="0"/>
                <a:cs typeface="Courier New" pitchFamily="49" charset="0"/>
              </a:rPr>
              <a:t>employees</a:t>
            </a:r>
          </a:p>
          <a:p>
            <a:pPr marL="457200" indent="-457200" algn="l"/>
            <a:r>
              <a:rPr lang="en-US" sz="1400" b="1" noProof="1" smtClean="0">
                <a:latin typeface="Courier New" pitchFamily="49" charset="0"/>
                <a:cs typeface="Courier New" pitchFamily="49" charset="0"/>
              </a:rPr>
              <a:t>-----------</a:t>
            </a:r>
          </a:p>
          <a:p>
            <a:pPr marL="457200" indent="-457200" algn="l"/>
            <a:r>
              <a:rPr lang="en-US" sz="1400" b="1" noProof="1" smtClean="0">
                <a:latin typeface="Courier New" pitchFamily="49" charset="0"/>
                <a:cs typeface="Courier New" pitchFamily="49" charset="0"/>
              </a:rPr>
              <a:t>20</a:t>
            </a:r>
            <a:endParaRPr lang="en-US" sz="1400" b="1" dirty="0">
              <a:latin typeface="Courier New" pitchFamily="49" charset="0"/>
              <a:cs typeface="Courier New"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6"/>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fade">
                                      <p:cBhvr>
                                        <p:cTn id="2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The GROUP BY Clause</a:t>
            </a:r>
            <a:endParaRPr lang="en-AU" dirty="0"/>
          </a:p>
        </p:txBody>
      </p:sp>
      <p:sp>
        <p:nvSpPr>
          <p:cNvPr id="3" name="Content Placeholder 2"/>
          <p:cNvSpPr>
            <a:spLocks noGrp="1"/>
          </p:cNvSpPr>
          <p:nvPr>
            <p:ph idx="1"/>
          </p:nvPr>
        </p:nvSpPr>
        <p:spPr>
          <a:xfrm>
            <a:off x="285750" y="1000125"/>
            <a:ext cx="8572500" cy="676275"/>
          </a:xfrm>
        </p:spPr>
        <p:txBody>
          <a:bodyPr/>
          <a:lstStyle/>
          <a:p>
            <a:r>
              <a:rPr lang="en-AU" dirty="0" smtClean="0"/>
              <a:t>The GROUP BY clause lets you specify grouping of output</a:t>
            </a:r>
          </a:p>
        </p:txBody>
      </p:sp>
      <p:sp>
        <p:nvSpPr>
          <p:cNvPr id="6" name="Rectangle 5"/>
          <p:cNvSpPr>
            <a:spLocks noChangeArrowheads="1"/>
          </p:cNvSpPr>
          <p:nvPr/>
        </p:nvSpPr>
        <p:spPr bwMode="auto">
          <a:xfrm>
            <a:off x="1066800" y="1676400"/>
            <a:ext cx="6705600" cy="328424"/>
          </a:xfrm>
          <a:prstGeom prst="rect">
            <a:avLst/>
          </a:prstGeom>
          <a:noFill/>
          <a:ln w="9525">
            <a:noFill/>
            <a:miter lim="800000"/>
            <a:headEnd/>
            <a:tailEnd/>
          </a:ln>
        </p:spPr>
        <p:txBody>
          <a:bodyPr wrap="square" lIns="92075" tIns="46038" rIns="92075" bIns="46038">
            <a:spAutoFit/>
          </a:bodyPr>
          <a:lstStyle/>
          <a:p>
            <a:pPr marL="0" lvl="1" algn="l" defTabSz="346075" eaLnBrk="0" hangingPunct="0">
              <a:lnSpc>
                <a:spcPct val="85000"/>
              </a:lnSpc>
              <a:spcBef>
                <a:spcPct val="35000"/>
              </a:spcBef>
              <a:tabLst>
                <a:tab pos="576263" algn="l"/>
              </a:tabLst>
            </a:pPr>
            <a:r>
              <a:rPr lang="en-US" sz="1800" b="1" dirty="0" smtClean="0"/>
              <a:t>“What is the average salary of employees </a:t>
            </a:r>
            <a:r>
              <a:rPr lang="en-US" sz="1800" b="1" i="1" dirty="0" smtClean="0"/>
              <a:t>per department</a:t>
            </a:r>
            <a:r>
              <a:rPr lang="en-US" sz="1800" b="1" dirty="0" smtClean="0"/>
              <a:t>?”</a:t>
            </a:r>
            <a:endParaRPr lang="en-US" sz="1800" b="1" dirty="0"/>
          </a:p>
        </p:txBody>
      </p:sp>
      <p:sp>
        <p:nvSpPr>
          <p:cNvPr id="7" name="Rectangle 6"/>
          <p:cNvSpPr>
            <a:spLocks noChangeArrowheads="1"/>
          </p:cNvSpPr>
          <p:nvPr/>
        </p:nvSpPr>
        <p:spPr bwMode="auto">
          <a:xfrm>
            <a:off x="990600" y="2057400"/>
            <a:ext cx="6858000" cy="914400"/>
          </a:xfrm>
          <a:prstGeom prst="rect">
            <a:avLst/>
          </a:prstGeom>
          <a:solidFill>
            <a:srgbClr val="CCFFCC"/>
          </a:solidFill>
          <a:ln w="25400">
            <a:solidFill>
              <a:srgbClr val="000000"/>
            </a:solidFill>
            <a:miter lim="800000"/>
            <a:headEnd/>
            <a:tailEnd/>
          </a:ln>
          <a:effectLst/>
        </p:spPr>
        <p:txBody>
          <a:bodyPr wrap="none" lIns="92075" tIns="46038" rIns="92075" bIns="46038" anchor="ctr"/>
          <a:lstStyle/>
          <a:p>
            <a:pPr algn="l" eaLnBrk="0" hangingPunct="0">
              <a:tabLst>
                <a:tab pos="1200150" algn="l"/>
              </a:tabLst>
              <a:defRPr/>
            </a:pPr>
            <a:r>
              <a:rPr lang="en-US" sz="1800" b="1" dirty="0" smtClean="0">
                <a:solidFill>
                  <a:srgbClr val="000000"/>
                </a:solidFill>
                <a:latin typeface="Courier New" pitchFamily="49" charset="0"/>
              </a:rPr>
              <a:t>SELECT </a:t>
            </a:r>
            <a:r>
              <a:rPr lang="en-US" sz="1800" b="1" dirty="0" err="1" smtClean="0">
                <a:solidFill>
                  <a:srgbClr val="000000"/>
                </a:solidFill>
                <a:latin typeface="Courier New" pitchFamily="49" charset="0"/>
              </a:rPr>
              <a:t>department_id</a:t>
            </a:r>
            <a:r>
              <a:rPr lang="en-US" sz="1800" b="1" dirty="0" smtClean="0">
                <a:solidFill>
                  <a:srgbClr val="000000"/>
                </a:solidFill>
                <a:latin typeface="Courier New" pitchFamily="49" charset="0"/>
              </a:rPr>
              <a:t>, AVG(salary) AS '</a:t>
            </a:r>
            <a:r>
              <a:rPr lang="en-US" sz="1800" b="1" dirty="0" err="1" smtClean="0">
                <a:solidFill>
                  <a:srgbClr val="000000"/>
                </a:solidFill>
                <a:latin typeface="Courier New" pitchFamily="49" charset="0"/>
              </a:rPr>
              <a:t>avg</a:t>
            </a:r>
            <a:r>
              <a:rPr lang="en-US" sz="1800" b="1" dirty="0" smtClean="0">
                <a:solidFill>
                  <a:srgbClr val="000000"/>
                </a:solidFill>
                <a:latin typeface="Courier New" pitchFamily="49" charset="0"/>
              </a:rPr>
              <a:t> salary'</a:t>
            </a:r>
          </a:p>
          <a:p>
            <a:pPr algn="l" eaLnBrk="0" hangingPunct="0">
              <a:tabLst>
                <a:tab pos="1200150" algn="l"/>
              </a:tabLst>
              <a:defRPr/>
            </a:pPr>
            <a:r>
              <a:rPr lang="en-US" sz="1800" b="1" dirty="0" smtClean="0">
                <a:solidFill>
                  <a:srgbClr val="000000"/>
                </a:solidFill>
                <a:latin typeface="Courier New" pitchFamily="49" charset="0"/>
              </a:rPr>
              <a:t>FROM employee</a:t>
            </a:r>
          </a:p>
          <a:p>
            <a:pPr algn="l" eaLnBrk="0" hangingPunct="0">
              <a:tabLst>
                <a:tab pos="1200150" algn="l"/>
              </a:tabLst>
              <a:defRPr/>
            </a:pPr>
            <a:r>
              <a:rPr lang="en-US" sz="1800" b="1" dirty="0" smtClean="0">
                <a:solidFill>
                  <a:srgbClr val="000000"/>
                </a:solidFill>
                <a:latin typeface="Courier New" pitchFamily="49" charset="0"/>
              </a:rPr>
              <a:t>GROUP BY </a:t>
            </a:r>
            <a:r>
              <a:rPr lang="en-US" sz="1800" b="1" dirty="0" err="1" smtClean="0">
                <a:solidFill>
                  <a:srgbClr val="000000"/>
                </a:solidFill>
                <a:latin typeface="Courier New" pitchFamily="49" charset="0"/>
              </a:rPr>
              <a:t>department_id</a:t>
            </a:r>
            <a:r>
              <a:rPr lang="en-US" sz="1800" b="1" dirty="0" smtClean="0">
                <a:solidFill>
                  <a:srgbClr val="000000"/>
                </a:solidFill>
                <a:latin typeface="Courier New" pitchFamily="49" charset="0"/>
              </a:rPr>
              <a:t>;</a:t>
            </a:r>
          </a:p>
        </p:txBody>
      </p:sp>
      <p:sp>
        <p:nvSpPr>
          <p:cNvPr id="8" name="Rectangle 6"/>
          <p:cNvSpPr>
            <a:spLocks noChangeArrowheads="1"/>
          </p:cNvSpPr>
          <p:nvPr/>
        </p:nvSpPr>
        <p:spPr bwMode="auto">
          <a:xfrm>
            <a:off x="990600" y="3352800"/>
            <a:ext cx="1530350" cy="366713"/>
          </a:xfrm>
          <a:prstGeom prst="rect">
            <a:avLst/>
          </a:prstGeom>
          <a:noFill/>
          <a:ln w="9525">
            <a:noFill/>
            <a:miter lim="800000"/>
            <a:headEnd/>
            <a:tailEnd/>
          </a:ln>
        </p:spPr>
        <p:txBody>
          <a:bodyPr wrap="none" lIns="92075" tIns="46038" rIns="92075" bIns="46038">
            <a:spAutoFit/>
          </a:bodyPr>
          <a:lstStyle/>
          <a:p>
            <a:pPr algn="l" eaLnBrk="0" hangingPunct="0"/>
            <a:r>
              <a:rPr lang="en-US" sz="1800" b="1" i="1" dirty="0">
                <a:latin typeface="Arial" charset="0"/>
              </a:rPr>
              <a:t>Query result</a:t>
            </a:r>
          </a:p>
        </p:txBody>
      </p:sp>
      <p:sp>
        <p:nvSpPr>
          <p:cNvPr id="9" name="Rectangle 8"/>
          <p:cNvSpPr>
            <a:spLocks noChangeArrowheads="1"/>
          </p:cNvSpPr>
          <p:nvPr/>
        </p:nvSpPr>
        <p:spPr bwMode="auto">
          <a:xfrm>
            <a:off x="990600" y="3733800"/>
            <a:ext cx="3276600" cy="2667000"/>
          </a:xfrm>
          <a:prstGeom prst="rect">
            <a:avLst/>
          </a:prstGeom>
          <a:noFill/>
          <a:ln w="9525" algn="ctr">
            <a:solidFill>
              <a:schemeClr val="tx1"/>
            </a:solidFill>
            <a:miter lim="800000"/>
            <a:headEnd/>
            <a:tailEnd/>
          </a:ln>
        </p:spPr>
        <p:txBody>
          <a:bodyPr wrap="none" anchor="ctr"/>
          <a:lstStyle/>
          <a:p>
            <a:pPr marL="457200" indent="-457200" algn="l"/>
            <a:r>
              <a:rPr lang="en-US" sz="1400" b="1" noProof="1" smtClean="0">
                <a:latin typeface="Courier New" pitchFamily="49" charset="0"/>
                <a:cs typeface="Courier New" pitchFamily="49" charset="0"/>
              </a:rPr>
              <a:t>department_id    avg salary</a:t>
            </a:r>
          </a:p>
          <a:p>
            <a:pPr marL="457200" indent="-457200" algn="l"/>
            <a:r>
              <a:rPr lang="en-US" sz="1400" b="1" noProof="1" smtClean="0">
                <a:latin typeface="Courier New" pitchFamily="49" charset="0"/>
                <a:cs typeface="Courier New" pitchFamily="49" charset="0"/>
              </a:rPr>
              <a:t>---------------  ------------</a:t>
            </a:r>
          </a:p>
          <a:p>
            <a:pPr marL="457200" indent="-457200" algn="l"/>
            <a:r>
              <a:rPr lang="it-IT" sz="1400" b="1" noProof="1" smtClean="0">
                <a:latin typeface="Courier New" pitchFamily="49" charset="0"/>
                <a:cs typeface="Courier New" pitchFamily="49" charset="0"/>
              </a:rPr>
              <a:t>NULL             7000.00</a:t>
            </a:r>
          </a:p>
          <a:p>
            <a:pPr marL="457200" indent="-457200" algn="l"/>
            <a:r>
              <a:rPr lang="it-IT" sz="1400" b="1" noProof="1" smtClean="0">
                <a:latin typeface="Courier New" pitchFamily="49" charset="0"/>
                <a:cs typeface="Courier New" pitchFamily="49" charset="0"/>
              </a:rPr>
              <a:t>10               4400.00</a:t>
            </a:r>
          </a:p>
          <a:p>
            <a:pPr marL="457200" indent="-457200" algn="l"/>
            <a:r>
              <a:rPr lang="it-IT" sz="1400" b="1" noProof="1" smtClean="0">
                <a:latin typeface="Courier New" pitchFamily="49" charset="0"/>
                <a:cs typeface="Courier New" pitchFamily="49" charset="0"/>
              </a:rPr>
              <a:t>20               8250.00</a:t>
            </a:r>
          </a:p>
          <a:p>
            <a:pPr marL="457200" indent="-457200" algn="l"/>
            <a:r>
              <a:rPr lang="it-IT" sz="1400" b="1" noProof="1" smtClean="0">
                <a:latin typeface="Courier New" pitchFamily="49" charset="0"/>
                <a:cs typeface="Courier New" pitchFamily="49" charset="0"/>
              </a:rPr>
              <a:t>30               3540.00</a:t>
            </a:r>
          </a:p>
          <a:p>
            <a:pPr marL="457200" indent="-457200" algn="l"/>
            <a:r>
              <a:rPr lang="it-IT" sz="1400" b="1" noProof="1" smtClean="0">
                <a:latin typeface="Courier New" pitchFamily="49" charset="0"/>
                <a:cs typeface="Courier New" pitchFamily="49" charset="0"/>
              </a:rPr>
              <a:t>40               6400.00</a:t>
            </a:r>
          </a:p>
          <a:p>
            <a:pPr marL="457200" indent="-457200" algn="l"/>
            <a:r>
              <a:rPr lang="it-IT" sz="1400" b="1" noProof="1" smtClean="0">
                <a:latin typeface="Courier New" pitchFamily="49" charset="0"/>
                <a:cs typeface="Courier New" pitchFamily="49" charset="0"/>
              </a:rPr>
              <a:t>50               9833.3333</a:t>
            </a:r>
          </a:p>
          <a:p>
            <a:pPr marL="457200" indent="-457200" algn="l"/>
            <a:r>
              <a:rPr lang="it-IT" sz="1400" b="1" noProof="1">
                <a:latin typeface="Courier New" pitchFamily="49" charset="0"/>
                <a:cs typeface="Courier New" pitchFamily="49" charset="0"/>
              </a:rPr>
              <a:t>6</a:t>
            </a:r>
            <a:r>
              <a:rPr lang="it-IT" sz="1400" b="1" noProof="1" smtClean="0">
                <a:latin typeface="Courier New" pitchFamily="49" charset="0"/>
                <a:cs typeface="Courier New" pitchFamily="49" charset="0"/>
              </a:rPr>
              <a:t>0               19333.3333</a:t>
            </a:r>
          </a:p>
          <a:p>
            <a:pPr marL="457200" indent="-457200" algn="l"/>
            <a:r>
              <a:rPr lang="it-IT" sz="1400" b="1" noProof="1" smtClean="0">
                <a:latin typeface="Courier New" pitchFamily="49" charset="0"/>
                <a:cs typeface="Courier New" pitchFamily="49" charset="0"/>
              </a:rPr>
              <a:t>70               10000.00</a:t>
            </a:r>
          </a:p>
          <a:p>
            <a:pPr marL="457200" indent="-457200" algn="l"/>
            <a:endParaRPr lang="en-US" sz="1400" b="1" noProof="1" smtClean="0">
              <a:latin typeface="Courier New" pitchFamily="49" charset="0"/>
              <a:cs typeface="Courier New" pitchFamily="49" charset="0"/>
            </a:endParaRPr>
          </a:p>
          <a:p>
            <a:pPr marL="457200" indent="-457200" algn="l"/>
            <a:r>
              <a:rPr lang="en-US" sz="1400" b="1" noProof="1" smtClean="0">
                <a:latin typeface="Courier New" pitchFamily="49" charset="0"/>
                <a:cs typeface="Courier New" pitchFamily="49" charset="0"/>
              </a:rPr>
              <a:t>(8 row(s) affected)</a:t>
            </a:r>
            <a:endParaRPr lang="en-US" sz="1400" b="1" dirty="0">
              <a:latin typeface="Courier New" pitchFamily="49" charset="0"/>
              <a:cs typeface="Courier New" pitchFamily="49" charset="0"/>
            </a:endParaRPr>
          </a:p>
        </p:txBody>
      </p:sp>
      <p:sp>
        <p:nvSpPr>
          <p:cNvPr id="13" name="Content Placeholder 2"/>
          <p:cNvSpPr txBox="1">
            <a:spLocks/>
          </p:cNvSpPr>
          <p:nvPr/>
        </p:nvSpPr>
        <p:spPr bwMode="auto">
          <a:xfrm>
            <a:off x="4419600" y="3124200"/>
            <a:ext cx="4438650" cy="35194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55600" marR="0" lvl="1" indent="-355600" algn="l" defTabSz="914400" rtl="0" eaLnBrk="0" fontAlgn="base" latinLnBrk="0" hangingPunct="0">
              <a:lnSpc>
                <a:spcPct val="100000"/>
              </a:lnSpc>
              <a:spcBef>
                <a:spcPct val="20000"/>
              </a:spcBef>
              <a:spcAft>
                <a:spcPct val="0"/>
              </a:spcAft>
              <a:buClr>
                <a:schemeClr val="bg2"/>
              </a:buClr>
              <a:buSzTx/>
              <a:buFontTx/>
              <a:buChar char="–"/>
              <a:tabLst/>
              <a:defRPr/>
            </a:pPr>
            <a:r>
              <a:rPr kumimoji="0" lang="en-AU" sz="2200" b="0" i="0" u="none" strike="noStrike" kern="0" cap="none" spc="0" normalizeH="0" baseline="0" noProof="0" dirty="0" smtClean="0">
                <a:ln>
                  <a:noFill/>
                </a:ln>
                <a:solidFill>
                  <a:schemeClr val="tx1"/>
                </a:solidFill>
                <a:effectLst/>
                <a:uLnTx/>
                <a:uFillTx/>
                <a:latin typeface="+mn-lt"/>
                <a:ea typeface="ＭＳ Ｐゴシック" pitchFamily="-65" charset="-128"/>
              </a:rPr>
              <a:t>Aggregate function performed for each distinct</a:t>
            </a:r>
            <a:r>
              <a:rPr kumimoji="0" lang="en-AU" sz="2200" b="0" i="0" u="none" strike="noStrike" kern="0" cap="none" spc="0" normalizeH="0" noProof="0" dirty="0" smtClean="0">
                <a:ln>
                  <a:noFill/>
                </a:ln>
                <a:solidFill>
                  <a:schemeClr val="tx1"/>
                </a:solidFill>
                <a:effectLst/>
                <a:uLnTx/>
                <a:uFillTx/>
                <a:latin typeface="+mn-lt"/>
                <a:ea typeface="ＭＳ Ｐゴシック" pitchFamily="-65" charset="-128"/>
              </a:rPr>
              <a:t> group value</a:t>
            </a:r>
            <a:endParaRPr kumimoji="0" lang="en-AU" sz="2200" b="0" i="0" u="none" strike="noStrike" kern="0" cap="none" spc="0" normalizeH="0" baseline="0" noProof="0" dirty="0" smtClean="0">
              <a:ln>
                <a:noFill/>
              </a:ln>
              <a:solidFill>
                <a:schemeClr val="tx1"/>
              </a:solidFill>
              <a:effectLst/>
              <a:uLnTx/>
              <a:uFillTx/>
              <a:latin typeface="+mn-lt"/>
              <a:ea typeface="ＭＳ Ｐゴシック" pitchFamily="-65" charset="-128"/>
            </a:endParaRPr>
          </a:p>
          <a:p>
            <a:pPr marL="355600" marR="0" lvl="1" indent="-355600" algn="l" defTabSz="914400" rtl="0" eaLnBrk="0" fontAlgn="base" latinLnBrk="0" hangingPunct="0">
              <a:lnSpc>
                <a:spcPct val="100000"/>
              </a:lnSpc>
              <a:spcBef>
                <a:spcPct val="20000"/>
              </a:spcBef>
              <a:spcAft>
                <a:spcPct val="0"/>
              </a:spcAft>
              <a:buClr>
                <a:schemeClr val="bg2"/>
              </a:buClr>
              <a:buSzTx/>
              <a:buFontTx/>
              <a:buChar char="–"/>
              <a:tabLst/>
              <a:defRPr/>
            </a:pPr>
            <a:endParaRPr lang="en-AU" sz="2200" kern="0" dirty="0">
              <a:latin typeface="+mn-lt"/>
              <a:ea typeface="ＭＳ Ｐゴシック" pitchFamily="-65" charset="-128"/>
            </a:endParaRPr>
          </a:p>
          <a:p>
            <a:pPr marL="355600" marR="0" lvl="1" indent="-355600" algn="l" defTabSz="914400" rtl="0" eaLnBrk="0" fontAlgn="base" latinLnBrk="0" hangingPunct="0">
              <a:lnSpc>
                <a:spcPct val="100000"/>
              </a:lnSpc>
              <a:spcBef>
                <a:spcPct val="20000"/>
              </a:spcBef>
              <a:spcAft>
                <a:spcPct val="0"/>
              </a:spcAft>
              <a:buClr>
                <a:schemeClr val="bg2"/>
              </a:buClr>
              <a:buSzTx/>
              <a:buFontTx/>
              <a:buChar char="–"/>
              <a:tabLst/>
              <a:defRPr/>
            </a:pPr>
            <a:r>
              <a:rPr kumimoji="0" lang="en-AU" sz="2200" b="0" i="0" u="none" strike="noStrike" kern="0" cap="none" spc="0" normalizeH="0" baseline="0" noProof="0" dirty="0" smtClean="0">
                <a:ln>
                  <a:noFill/>
                </a:ln>
                <a:solidFill>
                  <a:schemeClr val="tx1"/>
                </a:solidFill>
                <a:effectLst/>
                <a:uLnTx/>
                <a:uFillTx/>
                <a:latin typeface="+mn-lt"/>
                <a:ea typeface="ＭＳ Ｐゴシック" pitchFamily="-65" charset="-128"/>
              </a:rPr>
              <a:t>Columns in the GROUP</a:t>
            </a:r>
            <a:r>
              <a:rPr kumimoji="0" lang="en-AU" sz="2200" b="0" i="0" u="none" strike="noStrike" kern="0" cap="none" spc="0" normalizeH="0" noProof="0" dirty="0" smtClean="0">
                <a:ln>
                  <a:noFill/>
                </a:ln>
                <a:solidFill>
                  <a:schemeClr val="tx1"/>
                </a:solidFill>
                <a:effectLst/>
                <a:uLnTx/>
                <a:uFillTx/>
                <a:latin typeface="+mn-lt"/>
                <a:ea typeface="ＭＳ Ｐゴシック" pitchFamily="-65" charset="-128"/>
              </a:rPr>
              <a:t> BY clause can be included in the select list</a:t>
            </a:r>
          </a:p>
          <a:p>
            <a:pPr marL="355600" marR="0" lvl="1" indent="-355600" algn="l" defTabSz="914400" rtl="0" eaLnBrk="0" fontAlgn="base" latinLnBrk="0" hangingPunct="0">
              <a:lnSpc>
                <a:spcPct val="100000"/>
              </a:lnSpc>
              <a:spcBef>
                <a:spcPct val="20000"/>
              </a:spcBef>
              <a:spcAft>
                <a:spcPct val="0"/>
              </a:spcAft>
              <a:buClr>
                <a:schemeClr val="bg2"/>
              </a:buClr>
              <a:buSzTx/>
              <a:buFontTx/>
              <a:buChar char="–"/>
              <a:tabLst/>
              <a:defRPr/>
            </a:pPr>
            <a:endParaRPr lang="en-AU" sz="2200" kern="0" baseline="0" dirty="0" smtClean="0">
              <a:latin typeface="+mn-lt"/>
              <a:ea typeface="ＭＳ Ｐゴシック" pitchFamily="-65" charset="-128"/>
            </a:endParaRPr>
          </a:p>
          <a:p>
            <a:pPr marL="355600" lvl="1" indent="-355600" algn="l" eaLnBrk="0" hangingPunct="0">
              <a:spcBef>
                <a:spcPct val="20000"/>
              </a:spcBef>
              <a:buClr>
                <a:schemeClr val="bg2"/>
              </a:buClr>
              <a:buFontTx/>
              <a:buChar char="–"/>
            </a:pPr>
            <a:r>
              <a:rPr kumimoji="0" lang="en-AU" sz="2200" b="0" i="1" u="none" strike="noStrike" kern="0" cap="none" spc="0" normalizeH="0" noProof="0" dirty="0" smtClean="0">
                <a:ln>
                  <a:noFill/>
                </a:ln>
                <a:solidFill>
                  <a:schemeClr val="tx1"/>
                </a:solidFill>
                <a:effectLst/>
                <a:uLnTx/>
                <a:uFillTx/>
                <a:latin typeface="+mn-lt"/>
                <a:ea typeface="ＭＳ Ｐゴシック" pitchFamily="-65" charset="-128"/>
              </a:rPr>
              <a:t>i.e. It allows you to mix </a:t>
            </a:r>
            <a:r>
              <a:rPr lang="en-AU" sz="2200" i="1" kern="0" dirty="0" smtClean="0">
                <a:latin typeface="+mn-lt"/>
                <a:ea typeface="ＭＳ Ｐゴシック" pitchFamily="-65" charset="-128"/>
              </a:rPr>
              <a:t>normal and </a:t>
            </a:r>
            <a:r>
              <a:rPr kumimoji="0" lang="en-AU" sz="2200" b="0" i="1" u="none" strike="noStrike" kern="0" cap="none" spc="0" normalizeH="0" noProof="0" dirty="0" smtClean="0">
                <a:ln>
                  <a:noFill/>
                </a:ln>
                <a:solidFill>
                  <a:schemeClr val="tx1"/>
                </a:solidFill>
                <a:effectLst/>
                <a:uLnTx/>
                <a:uFillTx/>
                <a:latin typeface="+mn-lt"/>
                <a:ea typeface="ＭＳ Ｐゴシック" pitchFamily="-65" charset="-128"/>
              </a:rPr>
              <a:t>aggregate </a:t>
            </a:r>
            <a:r>
              <a:rPr lang="en-AU" sz="2200" i="1" kern="0" dirty="0" smtClean="0">
                <a:latin typeface="+mn-lt"/>
                <a:ea typeface="ＭＳ Ｐゴシック" pitchFamily="-65" charset="-128"/>
              </a:rPr>
              <a:t>columns</a:t>
            </a:r>
            <a:endParaRPr kumimoji="0" lang="en-AU" sz="2200" b="0" i="1" u="none" strike="noStrike" kern="0" cap="none" spc="0" normalizeH="0" baseline="0" noProof="0" dirty="0">
              <a:ln>
                <a:noFill/>
              </a:ln>
              <a:solidFill>
                <a:schemeClr val="tx1"/>
              </a:solidFill>
              <a:effectLst/>
              <a:uLnTx/>
              <a:uFillTx/>
              <a:latin typeface="+mn-lt"/>
              <a:ea typeface="ＭＳ Ｐゴシック" pitchFamily="-65" charset="-128"/>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3">
                                            <p:txEl>
                                              <p:pRg st="2" end="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p:bldP spid="8" grpId="0"/>
      <p:bldP spid="9"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2"/>
          <p:cNvSpPr>
            <a:spLocks noGrp="1"/>
          </p:cNvSpPr>
          <p:nvPr>
            <p:ph idx="1"/>
          </p:nvPr>
        </p:nvSpPr>
        <p:spPr>
          <a:xfrm>
            <a:off x="285750" y="1000125"/>
            <a:ext cx="8572500" cy="5643563"/>
          </a:xfrm>
        </p:spPr>
        <p:txBody>
          <a:bodyPr/>
          <a:lstStyle/>
          <a:p>
            <a:endParaRPr lang="en-AU" dirty="0" smtClean="0"/>
          </a:p>
          <a:p>
            <a:endParaRPr lang="en-AU" dirty="0" smtClean="0"/>
          </a:p>
          <a:p>
            <a:endParaRPr lang="en-AU" dirty="0" smtClean="0"/>
          </a:p>
          <a:p>
            <a:endParaRPr lang="en-AU" dirty="0" smtClean="0"/>
          </a:p>
          <a:p>
            <a:endParaRPr lang="en-AU" dirty="0" smtClean="0"/>
          </a:p>
          <a:p>
            <a:endParaRPr lang="en-AU" dirty="0" smtClean="0"/>
          </a:p>
          <a:p>
            <a:r>
              <a:rPr lang="en-AU" dirty="0" smtClean="0"/>
              <a:t>The GROUP BY column does not need to be selected:</a:t>
            </a:r>
          </a:p>
          <a:p>
            <a:endParaRPr lang="en-AU" dirty="0" smtClean="0"/>
          </a:p>
          <a:p>
            <a:endParaRPr lang="en-AU" sz="2000" dirty="0" smtClean="0"/>
          </a:p>
          <a:p>
            <a:endParaRPr lang="en-AU" sz="2000" dirty="0" smtClean="0"/>
          </a:p>
          <a:p>
            <a:endParaRPr lang="en-AU" sz="1800" dirty="0" smtClean="0"/>
          </a:p>
          <a:p>
            <a:pPr lvl="1"/>
            <a:r>
              <a:rPr lang="en-AU" dirty="0" smtClean="0"/>
              <a:t>This may make the results meaningless</a:t>
            </a:r>
            <a:endParaRPr lang="en-AU" dirty="0"/>
          </a:p>
        </p:txBody>
      </p:sp>
      <p:sp>
        <p:nvSpPr>
          <p:cNvPr id="2" name="Title 1"/>
          <p:cNvSpPr>
            <a:spLocks noGrp="1"/>
          </p:cNvSpPr>
          <p:nvPr>
            <p:ph type="title"/>
          </p:nvPr>
        </p:nvSpPr>
        <p:spPr/>
        <p:txBody>
          <a:bodyPr/>
          <a:lstStyle/>
          <a:p>
            <a:r>
              <a:rPr lang="en-AU" dirty="0" smtClean="0"/>
              <a:t>The GROUP BY Clause</a:t>
            </a:r>
            <a:endParaRPr lang="en-AU" dirty="0"/>
          </a:p>
        </p:txBody>
      </p:sp>
      <p:sp>
        <p:nvSpPr>
          <p:cNvPr id="6" name="Rectangle 5"/>
          <p:cNvSpPr>
            <a:spLocks noChangeArrowheads="1"/>
          </p:cNvSpPr>
          <p:nvPr/>
        </p:nvSpPr>
        <p:spPr bwMode="auto">
          <a:xfrm>
            <a:off x="228600" y="914400"/>
            <a:ext cx="5562600" cy="328424"/>
          </a:xfrm>
          <a:prstGeom prst="rect">
            <a:avLst/>
          </a:prstGeom>
          <a:noFill/>
          <a:ln w="9525">
            <a:noFill/>
            <a:miter lim="800000"/>
            <a:headEnd/>
            <a:tailEnd/>
          </a:ln>
        </p:spPr>
        <p:txBody>
          <a:bodyPr wrap="square" lIns="92075" tIns="46038" rIns="92075" bIns="46038">
            <a:spAutoFit/>
          </a:bodyPr>
          <a:lstStyle/>
          <a:p>
            <a:pPr marL="0" lvl="1" algn="l" defTabSz="346075" eaLnBrk="0" hangingPunct="0">
              <a:lnSpc>
                <a:spcPct val="85000"/>
              </a:lnSpc>
              <a:spcBef>
                <a:spcPct val="35000"/>
              </a:spcBef>
              <a:tabLst>
                <a:tab pos="576263" algn="l"/>
              </a:tabLst>
            </a:pPr>
            <a:r>
              <a:rPr lang="en-US" sz="1800" b="1" dirty="0" smtClean="0"/>
              <a:t>“How many locations are there in each country?”</a:t>
            </a:r>
            <a:endParaRPr lang="en-US" sz="1800" b="1" dirty="0"/>
          </a:p>
        </p:txBody>
      </p:sp>
      <p:sp>
        <p:nvSpPr>
          <p:cNvPr id="7" name="Rectangle 6"/>
          <p:cNvSpPr>
            <a:spLocks noChangeArrowheads="1"/>
          </p:cNvSpPr>
          <p:nvPr/>
        </p:nvSpPr>
        <p:spPr bwMode="auto">
          <a:xfrm>
            <a:off x="228600" y="1295400"/>
            <a:ext cx="6019800" cy="914400"/>
          </a:xfrm>
          <a:prstGeom prst="rect">
            <a:avLst/>
          </a:prstGeom>
          <a:solidFill>
            <a:srgbClr val="CCFFCC"/>
          </a:solidFill>
          <a:ln w="25400">
            <a:solidFill>
              <a:srgbClr val="000000"/>
            </a:solidFill>
            <a:miter lim="800000"/>
            <a:headEnd/>
            <a:tailEnd/>
          </a:ln>
          <a:effectLst/>
        </p:spPr>
        <p:txBody>
          <a:bodyPr wrap="none" lIns="92075" tIns="46038" rIns="92075" bIns="46038" anchor="ctr"/>
          <a:lstStyle/>
          <a:p>
            <a:pPr algn="l" eaLnBrk="0" hangingPunct="0">
              <a:tabLst>
                <a:tab pos="1200150" algn="l"/>
              </a:tabLst>
              <a:defRPr/>
            </a:pPr>
            <a:r>
              <a:rPr lang="en-AU" sz="1800" b="1" dirty="0" smtClean="0">
                <a:solidFill>
                  <a:srgbClr val="000000"/>
                </a:solidFill>
                <a:latin typeface="Courier New" pitchFamily="49" charset="0"/>
              </a:rPr>
              <a:t>SELECT </a:t>
            </a:r>
            <a:r>
              <a:rPr lang="en-AU" sz="1800" b="1" dirty="0" err="1" smtClean="0">
                <a:solidFill>
                  <a:srgbClr val="000000"/>
                </a:solidFill>
                <a:latin typeface="Courier New" pitchFamily="49" charset="0"/>
              </a:rPr>
              <a:t>country_id</a:t>
            </a:r>
            <a:r>
              <a:rPr lang="en-AU" sz="1800" b="1" dirty="0" smtClean="0">
                <a:solidFill>
                  <a:srgbClr val="000000"/>
                </a:solidFill>
                <a:latin typeface="Courier New" pitchFamily="49" charset="0"/>
              </a:rPr>
              <a:t>, COUNT(*) AS 'locations'</a:t>
            </a:r>
          </a:p>
          <a:p>
            <a:pPr algn="l" eaLnBrk="0" hangingPunct="0">
              <a:tabLst>
                <a:tab pos="1200150" algn="l"/>
              </a:tabLst>
              <a:defRPr/>
            </a:pPr>
            <a:r>
              <a:rPr lang="en-AU" sz="1800" b="1" dirty="0" smtClean="0">
                <a:solidFill>
                  <a:srgbClr val="000000"/>
                </a:solidFill>
                <a:latin typeface="Courier New" pitchFamily="49" charset="0"/>
              </a:rPr>
              <a:t>FROM location</a:t>
            </a:r>
          </a:p>
          <a:p>
            <a:pPr algn="l" eaLnBrk="0" hangingPunct="0">
              <a:tabLst>
                <a:tab pos="1200150" algn="l"/>
              </a:tabLst>
              <a:defRPr/>
            </a:pPr>
            <a:r>
              <a:rPr lang="en-AU" sz="1800" b="1" dirty="0" smtClean="0">
                <a:solidFill>
                  <a:srgbClr val="000000"/>
                </a:solidFill>
                <a:latin typeface="Courier New" pitchFamily="49" charset="0"/>
              </a:rPr>
              <a:t>GROUP BY </a:t>
            </a:r>
            <a:r>
              <a:rPr lang="en-AU" sz="1800" b="1" dirty="0" err="1" smtClean="0">
                <a:solidFill>
                  <a:srgbClr val="000000"/>
                </a:solidFill>
                <a:latin typeface="Courier New" pitchFamily="49" charset="0"/>
              </a:rPr>
              <a:t>country_id</a:t>
            </a:r>
            <a:r>
              <a:rPr lang="en-AU" sz="1800" b="1" dirty="0" smtClean="0">
                <a:solidFill>
                  <a:srgbClr val="000000"/>
                </a:solidFill>
                <a:latin typeface="Courier New" pitchFamily="49" charset="0"/>
              </a:rPr>
              <a:t>;</a:t>
            </a:r>
            <a:endParaRPr lang="en-US" sz="1800" b="1" dirty="0" smtClean="0">
              <a:solidFill>
                <a:srgbClr val="000000"/>
              </a:solidFill>
              <a:latin typeface="Courier New" pitchFamily="49" charset="0"/>
            </a:endParaRPr>
          </a:p>
        </p:txBody>
      </p:sp>
      <p:sp>
        <p:nvSpPr>
          <p:cNvPr id="8" name="Rectangle 6"/>
          <p:cNvSpPr>
            <a:spLocks noChangeArrowheads="1"/>
          </p:cNvSpPr>
          <p:nvPr/>
        </p:nvSpPr>
        <p:spPr bwMode="auto">
          <a:xfrm>
            <a:off x="6400800" y="914400"/>
            <a:ext cx="1530350" cy="366713"/>
          </a:xfrm>
          <a:prstGeom prst="rect">
            <a:avLst/>
          </a:prstGeom>
          <a:noFill/>
          <a:ln w="9525">
            <a:noFill/>
            <a:miter lim="800000"/>
            <a:headEnd/>
            <a:tailEnd/>
          </a:ln>
        </p:spPr>
        <p:txBody>
          <a:bodyPr wrap="none" lIns="92075" tIns="46038" rIns="92075" bIns="46038">
            <a:spAutoFit/>
          </a:bodyPr>
          <a:lstStyle/>
          <a:p>
            <a:pPr algn="l" eaLnBrk="0" hangingPunct="0"/>
            <a:r>
              <a:rPr lang="en-US" sz="1800" b="1" i="1" dirty="0">
                <a:latin typeface="Arial" charset="0"/>
              </a:rPr>
              <a:t>Query result</a:t>
            </a:r>
          </a:p>
        </p:txBody>
      </p:sp>
      <p:sp>
        <p:nvSpPr>
          <p:cNvPr id="9" name="Rectangle 8"/>
          <p:cNvSpPr>
            <a:spLocks noChangeArrowheads="1"/>
          </p:cNvSpPr>
          <p:nvPr/>
        </p:nvSpPr>
        <p:spPr bwMode="auto">
          <a:xfrm>
            <a:off x="6400800" y="1295400"/>
            <a:ext cx="2514600" cy="1600200"/>
          </a:xfrm>
          <a:prstGeom prst="rect">
            <a:avLst/>
          </a:prstGeom>
          <a:noFill/>
          <a:ln w="9525" algn="ctr">
            <a:solidFill>
              <a:schemeClr val="tx1"/>
            </a:solidFill>
            <a:miter lim="800000"/>
            <a:headEnd/>
            <a:tailEnd/>
          </a:ln>
        </p:spPr>
        <p:txBody>
          <a:bodyPr wrap="none" anchor="ctr"/>
          <a:lstStyle/>
          <a:p>
            <a:pPr marL="457200" indent="-457200" algn="l"/>
            <a:r>
              <a:rPr lang="en-AU" sz="1400" b="1" noProof="1" smtClean="0">
                <a:latin typeface="Courier New" pitchFamily="49" charset="0"/>
                <a:cs typeface="Courier New" pitchFamily="49" charset="0"/>
              </a:rPr>
              <a:t>country_id locations</a:t>
            </a:r>
          </a:p>
          <a:p>
            <a:pPr marL="457200" indent="-457200" algn="l"/>
            <a:r>
              <a:rPr lang="en-AU" sz="1400" b="1" noProof="1" smtClean="0">
                <a:latin typeface="Courier New" pitchFamily="49" charset="0"/>
                <a:cs typeface="Courier New" pitchFamily="49" charset="0"/>
              </a:rPr>
              <a:t>---------- -----------</a:t>
            </a:r>
          </a:p>
          <a:p>
            <a:pPr marL="457200" indent="-457200" algn="l"/>
            <a:r>
              <a:rPr lang="en-AU" sz="1400" b="1" noProof="1" smtClean="0">
                <a:latin typeface="Courier New" pitchFamily="49" charset="0"/>
                <a:cs typeface="Courier New" pitchFamily="49" charset="0"/>
              </a:rPr>
              <a:t>CA         1</a:t>
            </a:r>
          </a:p>
          <a:p>
            <a:pPr marL="457200" indent="-457200" algn="l"/>
            <a:r>
              <a:rPr lang="en-AU" sz="1400" b="1" noProof="1" smtClean="0">
                <a:latin typeface="Courier New" pitchFamily="49" charset="0"/>
                <a:cs typeface="Courier New" pitchFamily="49" charset="0"/>
              </a:rPr>
              <a:t>UK         1</a:t>
            </a:r>
          </a:p>
          <a:p>
            <a:pPr marL="457200" indent="-457200" algn="l"/>
            <a:r>
              <a:rPr lang="en-AU" sz="1400" b="1" noProof="1" smtClean="0">
                <a:latin typeface="Courier New" pitchFamily="49" charset="0"/>
                <a:cs typeface="Courier New" pitchFamily="49" charset="0"/>
              </a:rPr>
              <a:t>US         3</a:t>
            </a:r>
          </a:p>
          <a:p>
            <a:pPr marL="457200" indent="-457200" algn="l"/>
            <a:endParaRPr lang="en-AU" sz="1400" b="1" noProof="1" smtClean="0">
              <a:latin typeface="Courier New" pitchFamily="49" charset="0"/>
              <a:cs typeface="Courier New" pitchFamily="49" charset="0"/>
            </a:endParaRPr>
          </a:p>
          <a:p>
            <a:pPr marL="457200" indent="-457200" algn="l"/>
            <a:r>
              <a:rPr lang="en-AU" sz="1400" b="1" noProof="1" smtClean="0">
                <a:latin typeface="Courier New" pitchFamily="49" charset="0"/>
                <a:cs typeface="Courier New" pitchFamily="49" charset="0"/>
              </a:rPr>
              <a:t>(3 row(s) affected)</a:t>
            </a:r>
            <a:endParaRPr lang="en-US" sz="1400" b="1" dirty="0">
              <a:latin typeface="Courier New" pitchFamily="49" charset="0"/>
              <a:cs typeface="Courier New" pitchFamily="49" charset="0"/>
            </a:endParaRPr>
          </a:p>
        </p:txBody>
      </p:sp>
      <p:sp>
        <p:nvSpPr>
          <p:cNvPr id="12" name="Rectangle 11"/>
          <p:cNvSpPr>
            <a:spLocks noChangeArrowheads="1"/>
          </p:cNvSpPr>
          <p:nvPr/>
        </p:nvSpPr>
        <p:spPr bwMode="auto">
          <a:xfrm>
            <a:off x="228600" y="4114800"/>
            <a:ext cx="5562600" cy="328424"/>
          </a:xfrm>
          <a:prstGeom prst="rect">
            <a:avLst/>
          </a:prstGeom>
          <a:noFill/>
          <a:ln w="9525">
            <a:noFill/>
            <a:miter lim="800000"/>
            <a:headEnd/>
            <a:tailEnd/>
          </a:ln>
        </p:spPr>
        <p:txBody>
          <a:bodyPr wrap="square" lIns="92075" tIns="46038" rIns="92075" bIns="46038">
            <a:spAutoFit/>
          </a:bodyPr>
          <a:lstStyle/>
          <a:p>
            <a:pPr marL="0" lvl="1" algn="l" defTabSz="346075" eaLnBrk="0" hangingPunct="0">
              <a:lnSpc>
                <a:spcPct val="85000"/>
              </a:lnSpc>
              <a:spcBef>
                <a:spcPct val="35000"/>
              </a:spcBef>
              <a:tabLst>
                <a:tab pos="576263" algn="l"/>
              </a:tabLst>
            </a:pPr>
            <a:r>
              <a:rPr lang="en-US" sz="1800" b="1" dirty="0" smtClean="0"/>
              <a:t>“How many locations are there in each country?”</a:t>
            </a:r>
            <a:endParaRPr lang="en-US" sz="1800" b="1" dirty="0"/>
          </a:p>
        </p:txBody>
      </p:sp>
      <p:sp>
        <p:nvSpPr>
          <p:cNvPr id="13" name="Rectangle 12"/>
          <p:cNvSpPr>
            <a:spLocks noChangeArrowheads="1"/>
          </p:cNvSpPr>
          <p:nvPr/>
        </p:nvSpPr>
        <p:spPr bwMode="auto">
          <a:xfrm>
            <a:off x="228600" y="4495800"/>
            <a:ext cx="6019800" cy="914400"/>
          </a:xfrm>
          <a:prstGeom prst="rect">
            <a:avLst/>
          </a:prstGeom>
          <a:solidFill>
            <a:srgbClr val="CCFFCC"/>
          </a:solidFill>
          <a:ln w="25400">
            <a:solidFill>
              <a:srgbClr val="000000"/>
            </a:solidFill>
            <a:miter lim="800000"/>
            <a:headEnd/>
            <a:tailEnd/>
          </a:ln>
          <a:effectLst/>
        </p:spPr>
        <p:txBody>
          <a:bodyPr wrap="none" lIns="92075" tIns="46038" rIns="92075" bIns="46038" anchor="ctr"/>
          <a:lstStyle/>
          <a:p>
            <a:pPr algn="l" eaLnBrk="0" hangingPunct="0">
              <a:tabLst>
                <a:tab pos="1200150" algn="l"/>
              </a:tabLst>
              <a:defRPr/>
            </a:pPr>
            <a:r>
              <a:rPr lang="en-AU" sz="1800" b="1" dirty="0" smtClean="0">
                <a:solidFill>
                  <a:srgbClr val="000000"/>
                </a:solidFill>
                <a:latin typeface="Courier New" pitchFamily="49" charset="0"/>
              </a:rPr>
              <a:t>SELECT COUNT(*) AS 'locations'</a:t>
            </a:r>
          </a:p>
          <a:p>
            <a:pPr algn="l" eaLnBrk="0" hangingPunct="0">
              <a:tabLst>
                <a:tab pos="1200150" algn="l"/>
              </a:tabLst>
              <a:defRPr/>
            </a:pPr>
            <a:r>
              <a:rPr lang="en-AU" sz="1800" b="1" dirty="0" smtClean="0">
                <a:solidFill>
                  <a:srgbClr val="000000"/>
                </a:solidFill>
                <a:latin typeface="Courier New" pitchFamily="49" charset="0"/>
              </a:rPr>
              <a:t>FROM location</a:t>
            </a:r>
          </a:p>
          <a:p>
            <a:pPr algn="l" eaLnBrk="0" hangingPunct="0">
              <a:tabLst>
                <a:tab pos="1200150" algn="l"/>
              </a:tabLst>
              <a:defRPr/>
            </a:pPr>
            <a:r>
              <a:rPr lang="en-AU" sz="1800" b="1" dirty="0" smtClean="0">
                <a:solidFill>
                  <a:srgbClr val="000000"/>
                </a:solidFill>
                <a:latin typeface="Courier New" pitchFamily="49" charset="0"/>
              </a:rPr>
              <a:t>GROUP BY </a:t>
            </a:r>
            <a:r>
              <a:rPr lang="en-AU" sz="1800" b="1" dirty="0" err="1" smtClean="0">
                <a:solidFill>
                  <a:srgbClr val="000000"/>
                </a:solidFill>
                <a:latin typeface="Courier New" pitchFamily="49" charset="0"/>
              </a:rPr>
              <a:t>country_id</a:t>
            </a:r>
            <a:r>
              <a:rPr lang="en-AU" sz="1800" b="1" dirty="0" smtClean="0">
                <a:solidFill>
                  <a:srgbClr val="000000"/>
                </a:solidFill>
                <a:latin typeface="Courier New" pitchFamily="49" charset="0"/>
              </a:rPr>
              <a:t>;</a:t>
            </a:r>
            <a:endParaRPr lang="en-US" sz="1800" b="1" dirty="0" smtClean="0">
              <a:solidFill>
                <a:srgbClr val="000000"/>
              </a:solidFill>
              <a:latin typeface="Courier New" pitchFamily="49" charset="0"/>
            </a:endParaRPr>
          </a:p>
        </p:txBody>
      </p:sp>
      <p:sp>
        <p:nvSpPr>
          <p:cNvPr id="14" name="Rectangle 6"/>
          <p:cNvSpPr>
            <a:spLocks noChangeArrowheads="1"/>
          </p:cNvSpPr>
          <p:nvPr/>
        </p:nvSpPr>
        <p:spPr bwMode="auto">
          <a:xfrm>
            <a:off x="6400800" y="4114800"/>
            <a:ext cx="1530350" cy="366713"/>
          </a:xfrm>
          <a:prstGeom prst="rect">
            <a:avLst/>
          </a:prstGeom>
          <a:noFill/>
          <a:ln w="9525">
            <a:noFill/>
            <a:miter lim="800000"/>
            <a:headEnd/>
            <a:tailEnd/>
          </a:ln>
        </p:spPr>
        <p:txBody>
          <a:bodyPr wrap="none" lIns="92075" tIns="46038" rIns="92075" bIns="46038">
            <a:spAutoFit/>
          </a:bodyPr>
          <a:lstStyle/>
          <a:p>
            <a:pPr algn="l" eaLnBrk="0" hangingPunct="0"/>
            <a:r>
              <a:rPr lang="en-US" sz="1800" b="1" i="1" dirty="0">
                <a:latin typeface="Arial" charset="0"/>
              </a:rPr>
              <a:t>Query result</a:t>
            </a:r>
          </a:p>
        </p:txBody>
      </p:sp>
      <p:sp>
        <p:nvSpPr>
          <p:cNvPr id="15" name="Rectangle 14"/>
          <p:cNvSpPr>
            <a:spLocks noChangeArrowheads="1"/>
          </p:cNvSpPr>
          <p:nvPr/>
        </p:nvSpPr>
        <p:spPr bwMode="auto">
          <a:xfrm>
            <a:off x="6400800" y="4495800"/>
            <a:ext cx="2514600" cy="1600200"/>
          </a:xfrm>
          <a:prstGeom prst="rect">
            <a:avLst/>
          </a:prstGeom>
          <a:noFill/>
          <a:ln w="9525" algn="ctr">
            <a:solidFill>
              <a:schemeClr val="tx1"/>
            </a:solidFill>
            <a:miter lim="800000"/>
            <a:headEnd/>
            <a:tailEnd/>
          </a:ln>
        </p:spPr>
        <p:txBody>
          <a:bodyPr wrap="none" anchor="ctr"/>
          <a:lstStyle/>
          <a:p>
            <a:pPr marL="457200" indent="-457200" algn="l"/>
            <a:r>
              <a:rPr lang="en-US" sz="1400" b="1" noProof="1" smtClean="0">
                <a:latin typeface="Courier New" pitchFamily="49" charset="0"/>
                <a:cs typeface="Courier New" pitchFamily="49" charset="0"/>
              </a:rPr>
              <a:t>locations</a:t>
            </a:r>
          </a:p>
          <a:p>
            <a:pPr marL="457200" indent="-457200" algn="l"/>
            <a:r>
              <a:rPr lang="en-US" sz="1400" b="1" noProof="1" smtClean="0">
                <a:latin typeface="Courier New" pitchFamily="49" charset="0"/>
                <a:cs typeface="Courier New" pitchFamily="49" charset="0"/>
              </a:rPr>
              <a:t>-----------</a:t>
            </a:r>
          </a:p>
          <a:p>
            <a:pPr marL="457200" indent="-457200" algn="l"/>
            <a:r>
              <a:rPr lang="en-US" sz="1400" b="1" noProof="1" smtClean="0">
                <a:latin typeface="Courier New" pitchFamily="49" charset="0"/>
                <a:cs typeface="Courier New" pitchFamily="49" charset="0"/>
              </a:rPr>
              <a:t>1</a:t>
            </a:r>
          </a:p>
          <a:p>
            <a:pPr marL="457200" indent="-457200" algn="l"/>
            <a:r>
              <a:rPr lang="en-US" sz="1400" b="1" noProof="1" smtClean="0">
                <a:latin typeface="Courier New" pitchFamily="49" charset="0"/>
                <a:cs typeface="Courier New" pitchFamily="49" charset="0"/>
              </a:rPr>
              <a:t>1</a:t>
            </a:r>
          </a:p>
          <a:p>
            <a:pPr marL="457200" indent="-457200" algn="l"/>
            <a:r>
              <a:rPr lang="en-US" sz="1400" b="1" noProof="1" smtClean="0">
                <a:latin typeface="Courier New" pitchFamily="49" charset="0"/>
                <a:cs typeface="Courier New" pitchFamily="49" charset="0"/>
              </a:rPr>
              <a:t>3</a:t>
            </a:r>
          </a:p>
          <a:p>
            <a:pPr marL="457200" indent="-457200" algn="l"/>
            <a:endParaRPr lang="en-US" sz="1400" b="1" noProof="1" smtClean="0">
              <a:latin typeface="Courier New" pitchFamily="49" charset="0"/>
              <a:cs typeface="Courier New" pitchFamily="49" charset="0"/>
            </a:endParaRPr>
          </a:p>
          <a:p>
            <a:pPr marL="457200" indent="-457200" algn="l"/>
            <a:r>
              <a:rPr lang="en-US" sz="1400" b="1" noProof="1" smtClean="0">
                <a:latin typeface="Courier New" pitchFamily="49" charset="0"/>
                <a:cs typeface="Courier New" pitchFamily="49" charset="0"/>
              </a:rPr>
              <a:t>(3 row(s) affected)</a:t>
            </a:r>
            <a:endParaRPr lang="en-US" sz="1400" b="1" dirty="0">
              <a:latin typeface="Courier New" pitchFamily="49" charset="0"/>
              <a:cs typeface="Courier New"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500"/>
                                        <p:tgtEl>
                                          <p:spTgt spid="9"/>
                                        </p:tgtEl>
                                      </p:cBhvr>
                                    </p:animEffec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fade">
                                      <p:cBhvr>
                                        <p:cTn id="31" dur="500"/>
                                        <p:tgtEl>
                                          <p:spTgt spid="14"/>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5"/>
                                        </p:tgtEl>
                                        <p:attrNameLst>
                                          <p:attrName>style.visibility</p:attrName>
                                        </p:attrNameLst>
                                      </p:cBhvr>
                                      <p:to>
                                        <p:strVal val="visible"/>
                                      </p:to>
                                    </p:set>
                                    <p:animEffect transition="in" filter="fade">
                                      <p:cBhvr>
                                        <p:cTn id="34" dur="500"/>
                                        <p:tgtEl>
                                          <p:spTgt spid="15"/>
                                        </p:tgtEl>
                                      </p:cBhvr>
                                    </p:animEffec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1">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9" grpId="0" animBg="1"/>
      <p:bldP spid="12" grpId="0"/>
      <p:bldP spid="13" grpId="0" animBg="1"/>
      <p:bldP spid="14" grpId="0"/>
      <p:bldP spid="15"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The GROUP BY Clause</a:t>
            </a:r>
            <a:endParaRPr lang="en-AU" dirty="0"/>
          </a:p>
        </p:txBody>
      </p:sp>
      <p:sp>
        <p:nvSpPr>
          <p:cNvPr id="4" name="Content Placeholder 3"/>
          <p:cNvSpPr>
            <a:spLocks noGrp="1"/>
          </p:cNvSpPr>
          <p:nvPr>
            <p:ph idx="1"/>
          </p:nvPr>
        </p:nvSpPr>
        <p:spPr/>
        <p:txBody>
          <a:bodyPr/>
          <a:lstStyle/>
          <a:p>
            <a:r>
              <a:rPr lang="en-AU" dirty="0" smtClean="0"/>
              <a:t>You can group by more than one column</a:t>
            </a:r>
          </a:p>
          <a:p>
            <a:endParaRPr lang="en-AU" dirty="0"/>
          </a:p>
          <a:p>
            <a:endParaRPr lang="en-AU" dirty="0" smtClean="0"/>
          </a:p>
          <a:p>
            <a:endParaRPr lang="en-AU" dirty="0"/>
          </a:p>
          <a:p>
            <a:endParaRPr lang="en-AU" dirty="0" smtClean="0"/>
          </a:p>
          <a:p>
            <a:endParaRPr lang="en-AU" dirty="0"/>
          </a:p>
          <a:p>
            <a:endParaRPr lang="en-AU" dirty="0" smtClean="0"/>
          </a:p>
          <a:p>
            <a:r>
              <a:rPr lang="en-AU" dirty="0" smtClean="0"/>
              <a:t>Note:  If you group by the </a:t>
            </a:r>
            <a:r>
              <a:rPr lang="en-AU" b="1" dirty="0" smtClean="0"/>
              <a:t>PK</a:t>
            </a:r>
          </a:p>
          <a:p>
            <a:pPr marL="0" indent="0">
              <a:buNone/>
            </a:pPr>
            <a:r>
              <a:rPr lang="en-AU" b="1" dirty="0"/>
              <a:t> </a:t>
            </a:r>
            <a:r>
              <a:rPr lang="en-AU" b="1" dirty="0" smtClean="0"/>
              <a:t>   column</a:t>
            </a:r>
            <a:r>
              <a:rPr lang="en-AU" dirty="0" smtClean="0"/>
              <a:t> of a table, the results</a:t>
            </a:r>
            <a:endParaRPr lang="en-AU" dirty="0"/>
          </a:p>
          <a:p>
            <a:pPr marL="0" indent="0">
              <a:buNone/>
            </a:pPr>
            <a:r>
              <a:rPr lang="en-AU" dirty="0"/>
              <a:t> </a:t>
            </a:r>
            <a:r>
              <a:rPr lang="en-AU" dirty="0" smtClean="0"/>
              <a:t>   will not change if you also</a:t>
            </a:r>
          </a:p>
          <a:p>
            <a:pPr marL="0" indent="0">
              <a:buNone/>
            </a:pPr>
            <a:r>
              <a:rPr lang="en-AU" dirty="0"/>
              <a:t> </a:t>
            </a:r>
            <a:r>
              <a:rPr lang="en-AU" dirty="0" smtClean="0"/>
              <a:t>   group by</a:t>
            </a:r>
            <a:r>
              <a:rPr lang="en-AU" i="1" dirty="0" smtClean="0"/>
              <a:t> other columns in that</a:t>
            </a:r>
          </a:p>
          <a:p>
            <a:pPr marL="0" indent="0">
              <a:buNone/>
            </a:pPr>
            <a:r>
              <a:rPr lang="en-AU" i="1" dirty="0"/>
              <a:t> </a:t>
            </a:r>
            <a:r>
              <a:rPr lang="en-AU" i="1" dirty="0" smtClean="0"/>
              <a:t>   table</a:t>
            </a:r>
            <a:r>
              <a:rPr lang="en-AU" dirty="0" smtClean="0"/>
              <a:t>, e.g. “</a:t>
            </a:r>
            <a:r>
              <a:rPr lang="en-AU" dirty="0" err="1" smtClean="0"/>
              <a:t>job_id</a:t>
            </a:r>
            <a:r>
              <a:rPr lang="en-AU" dirty="0" smtClean="0"/>
              <a:t>, </a:t>
            </a:r>
            <a:r>
              <a:rPr lang="en-AU" dirty="0" err="1" smtClean="0"/>
              <a:t>job_title</a:t>
            </a:r>
            <a:r>
              <a:rPr lang="en-AU" dirty="0" smtClean="0"/>
              <a:t>”</a:t>
            </a:r>
            <a:endParaRPr lang="en-AU" dirty="0"/>
          </a:p>
        </p:txBody>
      </p:sp>
      <p:sp>
        <p:nvSpPr>
          <p:cNvPr id="5" name="Rectangle 4"/>
          <p:cNvSpPr>
            <a:spLocks noChangeArrowheads="1"/>
          </p:cNvSpPr>
          <p:nvPr/>
        </p:nvSpPr>
        <p:spPr bwMode="auto">
          <a:xfrm>
            <a:off x="1066800" y="1524000"/>
            <a:ext cx="6934200" cy="328424"/>
          </a:xfrm>
          <a:prstGeom prst="rect">
            <a:avLst/>
          </a:prstGeom>
          <a:noFill/>
          <a:ln w="9525">
            <a:noFill/>
            <a:miter lim="800000"/>
            <a:headEnd/>
            <a:tailEnd/>
          </a:ln>
        </p:spPr>
        <p:txBody>
          <a:bodyPr wrap="square" lIns="92075" tIns="46038" rIns="92075" bIns="46038">
            <a:spAutoFit/>
          </a:bodyPr>
          <a:lstStyle/>
          <a:p>
            <a:pPr marL="0" lvl="1" algn="l" defTabSz="346075" eaLnBrk="0" hangingPunct="0">
              <a:lnSpc>
                <a:spcPct val="85000"/>
              </a:lnSpc>
              <a:spcBef>
                <a:spcPct val="35000"/>
              </a:spcBef>
              <a:tabLst>
                <a:tab pos="576263" algn="l"/>
              </a:tabLst>
            </a:pPr>
            <a:r>
              <a:rPr lang="en-US" sz="1800" b="1" dirty="0" smtClean="0"/>
              <a:t>“What are the total salaries for </a:t>
            </a:r>
            <a:r>
              <a:rPr lang="en-US" sz="1800" b="1" i="1" dirty="0" smtClean="0"/>
              <a:t>each job </a:t>
            </a:r>
            <a:r>
              <a:rPr lang="en-US" sz="1800" b="1" dirty="0" smtClean="0"/>
              <a:t>in </a:t>
            </a:r>
            <a:r>
              <a:rPr lang="en-US" sz="1800" b="1" i="1" dirty="0" smtClean="0"/>
              <a:t>each department</a:t>
            </a:r>
            <a:r>
              <a:rPr lang="en-US" sz="1800" b="1" dirty="0" smtClean="0"/>
              <a:t>?”</a:t>
            </a:r>
            <a:endParaRPr lang="en-US" sz="1800" b="1" dirty="0"/>
          </a:p>
        </p:txBody>
      </p:sp>
      <p:sp>
        <p:nvSpPr>
          <p:cNvPr id="6" name="Rectangle 5"/>
          <p:cNvSpPr>
            <a:spLocks noChangeArrowheads="1"/>
          </p:cNvSpPr>
          <p:nvPr/>
        </p:nvSpPr>
        <p:spPr bwMode="auto">
          <a:xfrm>
            <a:off x="457200" y="1981200"/>
            <a:ext cx="8229600" cy="1219200"/>
          </a:xfrm>
          <a:prstGeom prst="rect">
            <a:avLst/>
          </a:prstGeom>
          <a:solidFill>
            <a:srgbClr val="CCFFCC"/>
          </a:solidFill>
          <a:ln w="25400">
            <a:solidFill>
              <a:srgbClr val="000000"/>
            </a:solidFill>
            <a:miter lim="800000"/>
            <a:headEnd/>
            <a:tailEnd/>
          </a:ln>
          <a:effectLst/>
        </p:spPr>
        <p:txBody>
          <a:bodyPr wrap="none" lIns="92075" tIns="46038" rIns="92075" bIns="46038" anchor="ctr"/>
          <a:lstStyle/>
          <a:p>
            <a:pPr algn="l" eaLnBrk="0" hangingPunct="0">
              <a:tabLst>
                <a:tab pos="1200150" algn="l"/>
              </a:tabLst>
              <a:defRPr/>
            </a:pPr>
            <a:r>
              <a:rPr lang="en-US" sz="1800" b="1" dirty="0" smtClean="0">
                <a:solidFill>
                  <a:srgbClr val="000000"/>
                </a:solidFill>
                <a:latin typeface="Courier New" pitchFamily="49" charset="0"/>
              </a:rPr>
              <a:t>SELECT </a:t>
            </a:r>
            <a:r>
              <a:rPr lang="en-US" sz="1800" b="1" dirty="0" err="1" smtClean="0">
                <a:solidFill>
                  <a:srgbClr val="000000"/>
                </a:solidFill>
                <a:latin typeface="Courier New" pitchFamily="49" charset="0"/>
              </a:rPr>
              <a:t>department_id</a:t>
            </a:r>
            <a:r>
              <a:rPr lang="en-US" sz="1800" b="1" dirty="0" smtClean="0">
                <a:solidFill>
                  <a:srgbClr val="000000"/>
                </a:solidFill>
                <a:latin typeface="Courier New" pitchFamily="49" charset="0"/>
              </a:rPr>
              <a:t>, </a:t>
            </a:r>
            <a:r>
              <a:rPr lang="en-US" sz="1800" b="1" dirty="0" err="1" smtClean="0">
                <a:solidFill>
                  <a:srgbClr val="000000"/>
                </a:solidFill>
                <a:latin typeface="Courier New" pitchFamily="49" charset="0"/>
              </a:rPr>
              <a:t>job_id</a:t>
            </a:r>
            <a:r>
              <a:rPr lang="en-US" sz="1800" b="1" dirty="0" smtClean="0">
                <a:solidFill>
                  <a:srgbClr val="000000"/>
                </a:solidFill>
                <a:latin typeface="Courier New" pitchFamily="49" charset="0"/>
              </a:rPr>
              <a:t>, SUM(salary) AS 'total salary'  </a:t>
            </a:r>
          </a:p>
          <a:p>
            <a:pPr algn="l" eaLnBrk="0" hangingPunct="0">
              <a:tabLst>
                <a:tab pos="1200150" algn="l"/>
              </a:tabLst>
              <a:defRPr/>
            </a:pPr>
            <a:r>
              <a:rPr lang="en-US" sz="1800" b="1" dirty="0" smtClean="0">
                <a:solidFill>
                  <a:srgbClr val="000000"/>
                </a:solidFill>
                <a:latin typeface="Courier New" pitchFamily="49" charset="0"/>
              </a:rPr>
              <a:t>FROM employee</a:t>
            </a:r>
          </a:p>
          <a:p>
            <a:pPr algn="l" eaLnBrk="0" hangingPunct="0">
              <a:tabLst>
                <a:tab pos="1200150" algn="l"/>
              </a:tabLst>
              <a:defRPr/>
            </a:pPr>
            <a:r>
              <a:rPr lang="en-US" sz="1800" b="1" dirty="0" smtClean="0">
                <a:solidFill>
                  <a:srgbClr val="000000"/>
                </a:solidFill>
                <a:latin typeface="Courier New" pitchFamily="49" charset="0"/>
              </a:rPr>
              <a:t>GROUP BY </a:t>
            </a:r>
            <a:r>
              <a:rPr lang="en-US" sz="1800" b="1" dirty="0" err="1" smtClean="0">
                <a:solidFill>
                  <a:srgbClr val="000000"/>
                </a:solidFill>
                <a:latin typeface="Courier New" pitchFamily="49" charset="0"/>
              </a:rPr>
              <a:t>department_id</a:t>
            </a:r>
            <a:r>
              <a:rPr lang="en-US" sz="1800" b="1" dirty="0" smtClean="0">
                <a:solidFill>
                  <a:srgbClr val="000000"/>
                </a:solidFill>
                <a:latin typeface="Courier New" pitchFamily="49" charset="0"/>
              </a:rPr>
              <a:t>, </a:t>
            </a:r>
            <a:r>
              <a:rPr lang="en-US" sz="1800" b="1" dirty="0" err="1" smtClean="0">
                <a:solidFill>
                  <a:srgbClr val="000000"/>
                </a:solidFill>
                <a:latin typeface="Courier New" pitchFamily="49" charset="0"/>
              </a:rPr>
              <a:t>job_id</a:t>
            </a:r>
            <a:endParaRPr lang="en-US" sz="1800" b="1" dirty="0" smtClean="0">
              <a:solidFill>
                <a:srgbClr val="000000"/>
              </a:solidFill>
              <a:latin typeface="Courier New" pitchFamily="49" charset="0"/>
            </a:endParaRPr>
          </a:p>
          <a:p>
            <a:pPr algn="l" eaLnBrk="0" hangingPunct="0">
              <a:tabLst>
                <a:tab pos="1200150" algn="l"/>
              </a:tabLst>
              <a:defRPr/>
            </a:pPr>
            <a:r>
              <a:rPr lang="en-US" sz="1800" b="1" dirty="0" smtClean="0">
                <a:solidFill>
                  <a:srgbClr val="000000"/>
                </a:solidFill>
                <a:latin typeface="Courier New" pitchFamily="49" charset="0"/>
              </a:rPr>
              <a:t>ORDER BY </a:t>
            </a:r>
            <a:r>
              <a:rPr lang="en-US" sz="1800" b="1" dirty="0" err="1" smtClean="0">
                <a:solidFill>
                  <a:srgbClr val="000000"/>
                </a:solidFill>
                <a:latin typeface="Courier New" pitchFamily="49" charset="0"/>
              </a:rPr>
              <a:t>department_id</a:t>
            </a:r>
            <a:r>
              <a:rPr lang="en-US" sz="1800" b="1" dirty="0" smtClean="0">
                <a:solidFill>
                  <a:srgbClr val="000000"/>
                </a:solidFill>
                <a:latin typeface="Courier New" pitchFamily="49" charset="0"/>
              </a:rPr>
              <a:t>, </a:t>
            </a:r>
            <a:r>
              <a:rPr lang="en-US" sz="1800" b="1" dirty="0" err="1" smtClean="0">
                <a:solidFill>
                  <a:srgbClr val="000000"/>
                </a:solidFill>
                <a:latin typeface="Courier New" pitchFamily="49" charset="0"/>
              </a:rPr>
              <a:t>job_id</a:t>
            </a:r>
            <a:r>
              <a:rPr lang="en-US" sz="1800" b="1" dirty="0" smtClean="0">
                <a:solidFill>
                  <a:srgbClr val="000000"/>
                </a:solidFill>
                <a:latin typeface="Courier New" pitchFamily="49" charset="0"/>
              </a:rPr>
              <a:t>;</a:t>
            </a:r>
          </a:p>
        </p:txBody>
      </p:sp>
      <p:sp>
        <p:nvSpPr>
          <p:cNvPr id="7" name="Rectangle 6"/>
          <p:cNvSpPr>
            <a:spLocks noChangeArrowheads="1"/>
          </p:cNvSpPr>
          <p:nvPr/>
        </p:nvSpPr>
        <p:spPr bwMode="auto">
          <a:xfrm>
            <a:off x="4800600" y="2590800"/>
            <a:ext cx="1530350" cy="366713"/>
          </a:xfrm>
          <a:prstGeom prst="rect">
            <a:avLst/>
          </a:prstGeom>
          <a:noFill/>
          <a:ln w="9525">
            <a:noFill/>
            <a:miter lim="800000"/>
            <a:headEnd/>
            <a:tailEnd/>
          </a:ln>
        </p:spPr>
        <p:txBody>
          <a:bodyPr wrap="none" lIns="92075" tIns="46038" rIns="92075" bIns="46038">
            <a:spAutoFit/>
          </a:bodyPr>
          <a:lstStyle/>
          <a:p>
            <a:pPr algn="l" eaLnBrk="0" hangingPunct="0"/>
            <a:r>
              <a:rPr lang="en-US" sz="1800" b="1" i="1" dirty="0">
                <a:latin typeface="Arial" charset="0"/>
              </a:rPr>
              <a:t>Query result</a:t>
            </a:r>
          </a:p>
        </p:txBody>
      </p:sp>
      <p:sp>
        <p:nvSpPr>
          <p:cNvPr id="8" name="Rectangle 7"/>
          <p:cNvSpPr>
            <a:spLocks noChangeArrowheads="1"/>
          </p:cNvSpPr>
          <p:nvPr/>
        </p:nvSpPr>
        <p:spPr bwMode="auto">
          <a:xfrm>
            <a:off x="4876800" y="2971800"/>
            <a:ext cx="4114800" cy="3733800"/>
          </a:xfrm>
          <a:prstGeom prst="rect">
            <a:avLst/>
          </a:prstGeom>
          <a:solidFill>
            <a:schemeClr val="bg1"/>
          </a:solidFill>
          <a:ln w="9525" algn="ctr">
            <a:solidFill>
              <a:schemeClr val="tx1"/>
            </a:solidFill>
            <a:miter lim="800000"/>
            <a:headEnd/>
            <a:tailEnd/>
          </a:ln>
        </p:spPr>
        <p:txBody>
          <a:bodyPr wrap="none" anchor="ctr"/>
          <a:lstStyle/>
          <a:p>
            <a:pPr marL="457200" indent="-457200" algn="l"/>
            <a:r>
              <a:rPr lang="en-US" sz="1400" b="1" noProof="1" smtClean="0">
                <a:latin typeface="Courier New" pitchFamily="49" charset="0"/>
                <a:cs typeface="Courier New" pitchFamily="49" charset="0"/>
              </a:rPr>
              <a:t>department_id job_id     total salary</a:t>
            </a:r>
          </a:p>
          <a:p>
            <a:pPr marL="457200" indent="-457200" algn="l"/>
            <a:r>
              <a:rPr lang="en-US" sz="1400" b="1" noProof="1" smtClean="0">
                <a:latin typeface="Courier New" pitchFamily="49" charset="0"/>
                <a:cs typeface="Courier New" pitchFamily="49" charset="0"/>
              </a:rPr>
              <a:t>------------- ---------- ------------</a:t>
            </a:r>
          </a:p>
          <a:p>
            <a:pPr marL="457200" indent="-457200" algn="l"/>
            <a:r>
              <a:rPr lang="en-AU" sz="1400" b="1" noProof="1" smtClean="0">
                <a:latin typeface="Courier New" pitchFamily="49" charset="0"/>
                <a:cs typeface="Courier New" pitchFamily="49" charset="0"/>
              </a:rPr>
              <a:t>NULL          SA_REP     7000.00</a:t>
            </a:r>
          </a:p>
          <a:p>
            <a:pPr marL="457200" indent="-457200" algn="l"/>
            <a:r>
              <a:rPr lang="en-AU" sz="1400" b="1" noProof="1" smtClean="0">
                <a:latin typeface="Courier New" pitchFamily="49" charset="0"/>
                <a:cs typeface="Courier New" pitchFamily="49" charset="0"/>
              </a:rPr>
              <a:t>10            AD_ASST    4400.00</a:t>
            </a:r>
          </a:p>
          <a:p>
            <a:pPr marL="457200" indent="-457200" algn="l"/>
            <a:r>
              <a:rPr lang="en-AU" sz="1400" b="1" noProof="1" smtClean="0">
                <a:latin typeface="Courier New" pitchFamily="49" charset="0"/>
                <a:cs typeface="Courier New" pitchFamily="49" charset="0"/>
              </a:rPr>
              <a:t>20            MK_MAN     13000.00</a:t>
            </a:r>
          </a:p>
          <a:p>
            <a:pPr marL="457200" indent="-457200" algn="l"/>
            <a:r>
              <a:rPr lang="en-AU" sz="1400" b="1" noProof="1" smtClean="0">
                <a:latin typeface="Courier New" pitchFamily="49" charset="0"/>
                <a:cs typeface="Courier New" pitchFamily="49" charset="0"/>
              </a:rPr>
              <a:t>20            MK_REP     3500.00</a:t>
            </a:r>
          </a:p>
          <a:p>
            <a:pPr marL="457200" indent="-457200" algn="l"/>
            <a:r>
              <a:rPr lang="en-AU" sz="1400" b="1" noProof="1" smtClean="0">
                <a:latin typeface="Courier New" pitchFamily="49" charset="0"/>
                <a:cs typeface="Courier New" pitchFamily="49" charset="0"/>
              </a:rPr>
              <a:t>30            ST_CLERK   11700.00</a:t>
            </a:r>
          </a:p>
          <a:p>
            <a:pPr marL="457200" indent="-457200" algn="l"/>
            <a:r>
              <a:rPr lang="en-AU" sz="1400" b="1" noProof="1" smtClean="0">
                <a:latin typeface="Courier New" pitchFamily="49" charset="0"/>
                <a:cs typeface="Courier New" pitchFamily="49" charset="0"/>
              </a:rPr>
              <a:t>30            ST_MAN     6000.00</a:t>
            </a:r>
          </a:p>
          <a:p>
            <a:pPr marL="457200" indent="-457200" algn="l"/>
            <a:r>
              <a:rPr lang="en-AU" sz="1400" b="1" noProof="1" smtClean="0">
                <a:latin typeface="Courier New" pitchFamily="49" charset="0"/>
                <a:cs typeface="Courier New" pitchFamily="49" charset="0"/>
              </a:rPr>
              <a:t>40            IT_PROG    19200.00</a:t>
            </a:r>
          </a:p>
          <a:p>
            <a:pPr marL="457200" indent="-457200" algn="l"/>
            <a:r>
              <a:rPr lang="en-AU" sz="1400" b="1" noProof="1" smtClean="0">
                <a:latin typeface="Courier New" pitchFamily="49" charset="0"/>
                <a:cs typeface="Courier New" pitchFamily="49" charset="0"/>
              </a:rPr>
              <a:t>50            SA_MAN     10500.00</a:t>
            </a:r>
          </a:p>
          <a:p>
            <a:pPr marL="457200" indent="-457200" algn="l"/>
            <a:r>
              <a:rPr lang="en-AU" sz="1400" b="1" noProof="1" smtClean="0">
                <a:latin typeface="Courier New" pitchFamily="49" charset="0"/>
                <a:cs typeface="Courier New" pitchFamily="49" charset="0"/>
              </a:rPr>
              <a:t>50            SA_REP     19000.00</a:t>
            </a:r>
          </a:p>
          <a:p>
            <a:pPr marL="457200" indent="-457200" algn="l"/>
            <a:r>
              <a:rPr lang="en-AU" sz="1400" b="1" noProof="1" smtClean="0">
                <a:latin typeface="Courier New" pitchFamily="49" charset="0"/>
                <a:cs typeface="Courier New" pitchFamily="49" charset="0"/>
              </a:rPr>
              <a:t>60            AD_PRES    24000.00</a:t>
            </a:r>
          </a:p>
          <a:p>
            <a:pPr marL="457200" indent="-457200" algn="l"/>
            <a:r>
              <a:rPr lang="en-AU" sz="1400" b="1" noProof="1" smtClean="0">
                <a:latin typeface="Courier New" pitchFamily="49" charset="0"/>
                <a:cs typeface="Courier New" pitchFamily="49" charset="0"/>
              </a:rPr>
              <a:t>60            AD_VP      34000.00</a:t>
            </a:r>
          </a:p>
          <a:p>
            <a:pPr marL="457200" indent="-457200" algn="l"/>
            <a:r>
              <a:rPr lang="en-AU" sz="1400" b="1" noProof="1" smtClean="0">
                <a:latin typeface="Courier New" pitchFamily="49" charset="0"/>
                <a:cs typeface="Courier New" pitchFamily="49" charset="0"/>
              </a:rPr>
              <a:t>70            AC_ACCOUNT 8000.00</a:t>
            </a:r>
          </a:p>
          <a:p>
            <a:pPr marL="457200" indent="-457200" algn="l"/>
            <a:r>
              <a:rPr lang="en-AU" sz="1400" b="1" noProof="1" smtClean="0">
                <a:latin typeface="Courier New" pitchFamily="49" charset="0"/>
                <a:cs typeface="Courier New" pitchFamily="49" charset="0"/>
              </a:rPr>
              <a:t>70            AC_MGR     12000.00</a:t>
            </a:r>
          </a:p>
          <a:p>
            <a:pPr marL="457200" indent="-457200" algn="l"/>
            <a:endParaRPr lang="en-US" sz="1400" b="1" noProof="1" smtClean="0">
              <a:latin typeface="Courier New" pitchFamily="49" charset="0"/>
              <a:cs typeface="Courier New" pitchFamily="49" charset="0"/>
            </a:endParaRPr>
          </a:p>
          <a:p>
            <a:pPr marL="457200" indent="-457200" algn="l"/>
            <a:r>
              <a:rPr lang="en-US" sz="1400" b="1" noProof="1" smtClean="0">
                <a:latin typeface="Courier New" pitchFamily="49" charset="0"/>
                <a:cs typeface="Courier New" pitchFamily="49" charset="0"/>
              </a:rPr>
              <a:t>(13 row(s) affected)</a:t>
            </a:r>
            <a:endParaRPr lang="en-US" sz="1400" b="1" dirty="0">
              <a:latin typeface="Courier New" pitchFamily="49" charset="0"/>
              <a:cs typeface="Courier New"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500"/>
                                        <p:tgtEl>
                                          <p:spTgt spid="8"/>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9" end="9"/>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
                                            <p:txEl>
                                              <p:pRg st="10" end="10"/>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P spid="7" grpId="0"/>
      <p:bldP spid="8"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The HAVING Clause</a:t>
            </a:r>
            <a:endParaRPr lang="en-AU" dirty="0"/>
          </a:p>
        </p:txBody>
      </p:sp>
      <p:sp>
        <p:nvSpPr>
          <p:cNvPr id="3" name="Content Placeholder 2"/>
          <p:cNvSpPr>
            <a:spLocks noGrp="1"/>
          </p:cNvSpPr>
          <p:nvPr>
            <p:ph idx="1"/>
          </p:nvPr>
        </p:nvSpPr>
        <p:spPr>
          <a:xfrm>
            <a:off x="285750" y="1000125"/>
            <a:ext cx="8858250" cy="5643563"/>
          </a:xfrm>
        </p:spPr>
        <p:txBody>
          <a:bodyPr/>
          <a:lstStyle/>
          <a:p>
            <a:r>
              <a:rPr lang="en-AU" dirty="0" smtClean="0"/>
              <a:t>The HAVING clause is used to specify conditions involving aggregate functions </a:t>
            </a:r>
          </a:p>
          <a:p>
            <a:pPr lvl="1"/>
            <a:r>
              <a:rPr lang="en-AU" dirty="0" smtClean="0"/>
              <a:t>(can’t use aggregate functions in WHERE clauses)</a:t>
            </a:r>
          </a:p>
          <a:p>
            <a:pPr lvl="4"/>
            <a:endParaRPr lang="en-AU" dirty="0" smtClean="0"/>
          </a:p>
          <a:p>
            <a:r>
              <a:rPr lang="en-AU" dirty="0" smtClean="0"/>
              <a:t>Syntax is:		</a:t>
            </a:r>
            <a:r>
              <a:rPr lang="en-AU" b="1" dirty="0" smtClean="0">
                <a:latin typeface="Courier New" pitchFamily="49" charset="0"/>
                <a:cs typeface="Courier New" pitchFamily="49" charset="0"/>
              </a:rPr>
              <a:t>HAVING &lt;search condition&gt;</a:t>
            </a:r>
            <a:endParaRPr lang="en-AU" b="1" noProof="1" smtClean="0">
              <a:latin typeface="Courier New" pitchFamily="49" charset="0"/>
              <a:cs typeface="Courier New" pitchFamily="49" charset="0"/>
            </a:endParaRPr>
          </a:p>
          <a:p>
            <a:pPr lvl="1"/>
            <a:r>
              <a:rPr lang="en-AU" dirty="0" smtClean="0"/>
              <a:t>Typically goes after the GROUP BY clause</a:t>
            </a:r>
          </a:p>
          <a:p>
            <a:pPr lvl="1"/>
            <a:r>
              <a:rPr lang="en-AU" dirty="0" smtClean="0"/>
              <a:t>Search condition is just any normal comparison</a:t>
            </a:r>
          </a:p>
          <a:p>
            <a:pPr lvl="1"/>
            <a:r>
              <a:rPr lang="en-AU" dirty="0" smtClean="0"/>
              <a:t>Allows you to use aggregate functions in criteria</a:t>
            </a:r>
          </a:p>
        </p:txBody>
      </p:sp>
      <p:sp>
        <p:nvSpPr>
          <p:cNvPr id="5" name="Rectangle 4"/>
          <p:cNvSpPr>
            <a:spLocks noChangeArrowheads="1"/>
          </p:cNvSpPr>
          <p:nvPr/>
        </p:nvSpPr>
        <p:spPr bwMode="auto">
          <a:xfrm>
            <a:off x="381000" y="5029200"/>
            <a:ext cx="4419600" cy="1600200"/>
          </a:xfrm>
          <a:prstGeom prst="rect">
            <a:avLst/>
          </a:prstGeom>
          <a:solidFill>
            <a:srgbClr val="CCFFCC"/>
          </a:solidFill>
          <a:ln w="25400">
            <a:solidFill>
              <a:srgbClr val="000000"/>
            </a:solidFill>
            <a:miter lim="800000"/>
            <a:headEnd/>
            <a:tailEnd/>
          </a:ln>
          <a:effectLst/>
        </p:spPr>
        <p:txBody>
          <a:bodyPr wrap="none" lIns="92075" tIns="46038" rIns="92075" bIns="46038" anchor="ctr"/>
          <a:lstStyle/>
          <a:p>
            <a:pPr algn="l" eaLnBrk="0" hangingPunct="0">
              <a:tabLst>
                <a:tab pos="1200150" algn="l"/>
              </a:tabLst>
              <a:defRPr/>
            </a:pPr>
            <a:r>
              <a:rPr lang="en-US" sz="1800" b="1" dirty="0" smtClean="0">
                <a:solidFill>
                  <a:srgbClr val="000000"/>
                </a:solidFill>
                <a:latin typeface="Courier New" pitchFamily="49" charset="0"/>
              </a:rPr>
              <a:t>SELECT </a:t>
            </a:r>
            <a:r>
              <a:rPr lang="en-US" sz="1800" b="1" dirty="0" err="1" smtClean="0">
                <a:solidFill>
                  <a:srgbClr val="000000"/>
                </a:solidFill>
                <a:latin typeface="Courier New" pitchFamily="49" charset="0"/>
              </a:rPr>
              <a:t>department_id</a:t>
            </a:r>
            <a:r>
              <a:rPr lang="en-US" sz="1800" b="1" dirty="0" smtClean="0">
                <a:solidFill>
                  <a:srgbClr val="000000"/>
                </a:solidFill>
                <a:latin typeface="Courier New" pitchFamily="49" charset="0"/>
              </a:rPr>
              <a:t>, </a:t>
            </a:r>
          </a:p>
          <a:p>
            <a:pPr algn="l" eaLnBrk="0" hangingPunct="0">
              <a:tabLst>
                <a:tab pos="1200150" algn="l"/>
              </a:tabLst>
              <a:defRPr/>
            </a:pPr>
            <a:r>
              <a:rPr lang="en-US" sz="1800" b="1" dirty="0" smtClean="0">
                <a:solidFill>
                  <a:srgbClr val="000000"/>
                </a:solidFill>
                <a:latin typeface="Courier New" pitchFamily="49" charset="0"/>
              </a:rPr>
              <a:t>       AVG(salary) AS '</a:t>
            </a:r>
            <a:r>
              <a:rPr lang="en-US" sz="1800" b="1" dirty="0" err="1" smtClean="0">
                <a:solidFill>
                  <a:srgbClr val="000000"/>
                </a:solidFill>
                <a:latin typeface="Courier New" pitchFamily="49" charset="0"/>
              </a:rPr>
              <a:t>avg</a:t>
            </a:r>
            <a:r>
              <a:rPr lang="en-US" sz="1800" b="1" dirty="0" smtClean="0">
                <a:solidFill>
                  <a:srgbClr val="000000"/>
                </a:solidFill>
                <a:latin typeface="Courier New" pitchFamily="49" charset="0"/>
              </a:rPr>
              <a:t> </a:t>
            </a:r>
            <a:r>
              <a:rPr lang="en-US" sz="1800" b="1" dirty="0" err="1" smtClean="0">
                <a:solidFill>
                  <a:srgbClr val="000000"/>
                </a:solidFill>
                <a:latin typeface="Courier New" pitchFamily="49" charset="0"/>
              </a:rPr>
              <a:t>sal</a:t>
            </a:r>
            <a:r>
              <a:rPr lang="en-US" sz="1800" b="1" dirty="0" smtClean="0">
                <a:solidFill>
                  <a:srgbClr val="000000"/>
                </a:solidFill>
                <a:latin typeface="Courier New" pitchFamily="49" charset="0"/>
              </a:rPr>
              <a:t>'</a:t>
            </a:r>
          </a:p>
          <a:p>
            <a:pPr algn="l" eaLnBrk="0" hangingPunct="0">
              <a:tabLst>
                <a:tab pos="1200150" algn="l"/>
              </a:tabLst>
              <a:defRPr/>
            </a:pPr>
            <a:r>
              <a:rPr lang="en-US" sz="1800" b="1" dirty="0" smtClean="0">
                <a:solidFill>
                  <a:srgbClr val="000000"/>
                </a:solidFill>
                <a:latin typeface="Courier New" pitchFamily="49" charset="0"/>
              </a:rPr>
              <a:t>FROM employee</a:t>
            </a:r>
          </a:p>
          <a:p>
            <a:pPr algn="l" eaLnBrk="0" hangingPunct="0">
              <a:tabLst>
                <a:tab pos="1200150" algn="l"/>
              </a:tabLst>
              <a:defRPr/>
            </a:pPr>
            <a:r>
              <a:rPr lang="en-US" sz="1800" b="1" dirty="0" smtClean="0">
                <a:solidFill>
                  <a:srgbClr val="000000"/>
                </a:solidFill>
                <a:latin typeface="Courier New" pitchFamily="49" charset="0"/>
              </a:rPr>
              <a:t>GROUP BY </a:t>
            </a:r>
            <a:r>
              <a:rPr lang="en-US" sz="1800" b="1" dirty="0" err="1" smtClean="0">
                <a:solidFill>
                  <a:srgbClr val="000000"/>
                </a:solidFill>
                <a:latin typeface="Courier New" pitchFamily="49" charset="0"/>
              </a:rPr>
              <a:t>department_id</a:t>
            </a:r>
            <a:endParaRPr lang="en-US" sz="1800" b="1" dirty="0" smtClean="0">
              <a:solidFill>
                <a:srgbClr val="000000"/>
              </a:solidFill>
              <a:latin typeface="Courier New" pitchFamily="49" charset="0"/>
            </a:endParaRPr>
          </a:p>
          <a:p>
            <a:pPr algn="l" eaLnBrk="0" hangingPunct="0">
              <a:tabLst>
                <a:tab pos="1200150" algn="l"/>
              </a:tabLst>
              <a:defRPr/>
            </a:pPr>
            <a:r>
              <a:rPr lang="en-US" sz="1800" b="1" dirty="0" smtClean="0">
                <a:solidFill>
                  <a:srgbClr val="000000"/>
                </a:solidFill>
                <a:latin typeface="Courier New" pitchFamily="49" charset="0"/>
              </a:rPr>
              <a:t>HAVING AVG(salary) &gt; 6500;</a:t>
            </a:r>
          </a:p>
        </p:txBody>
      </p:sp>
      <p:sp>
        <p:nvSpPr>
          <p:cNvPr id="6" name="Rectangle 5"/>
          <p:cNvSpPr>
            <a:spLocks noChangeArrowheads="1"/>
          </p:cNvSpPr>
          <p:nvPr/>
        </p:nvSpPr>
        <p:spPr bwMode="auto">
          <a:xfrm>
            <a:off x="5638800" y="4267200"/>
            <a:ext cx="1530350" cy="366713"/>
          </a:xfrm>
          <a:prstGeom prst="rect">
            <a:avLst/>
          </a:prstGeom>
          <a:noFill/>
          <a:ln w="9525">
            <a:noFill/>
            <a:miter lim="800000"/>
            <a:headEnd/>
            <a:tailEnd/>
          </a:ln>
        </p:spPr>
        <p:txBody>
          <a:bodyPr wrap="none" lIns="92075" tIns="46038" rIns="92075" bIns="46038">
            <a:spAutoFit/>
          </a:bodyPr>
          <a:lstStyle/>
          <a:p>
            <a:pPr algn="l" eaLnBrk="0" hangingPunct="0"/>
            <a:r>
              <a:rPr lang="en-US" sz="1800" b="1" i="1" dirty="0">
                <a:latin typeface="Arial" charset="0"/>
              </a:rPr>
              <a:t>Query result</a:t>
            </a:r>
          </a:p>
        </p:txBody>
      </p:sp>
      <p:sp>
        <p:nvSpPr>
          <p:cNvPr id="7" name="Rectangle 6"/>
          <p:cNvSpPr>
            <a:spLocks noChangeArrowheads="1"/>
          </p:cNvSpPr>
          <p:nvPr/>
        </p:nvSpPr>
        <p:spPr bwMode="auto">
          <a:xfrm>
            <a:off x="5638800" y="4648200"/>
            <a:ext cx="3124200" cy="1981200"/>
          </a:xfrm>
          <a:prstGeom prst="rect">
            <a:avLst/>
          </a:prstGeom>
          <a:solidFill>
            <a:schemeClr val="bg1"/>
          </a:solidFill>
          <a:ln w="9525" algn="ctr">
            <a:solidFill>
              <a:schemeClr val="tx1"/>
            </a:solidFill>
            <a:miter lim="800000"/>
            <a:headEnd/>
            <a:tailEnd/>
          </a:ln>
        </p:spPr>
        <p:txBody>
          <a:bodyPr wrap="none" anchor="ctr"/>
          <a:lstStyle/>
          <a:p>
            <a:pPr marL="457200" indent="-457200" algn="l"/>
            <a:r>
              <a:rPr lang="en-US" sz="1400" b="1" noProof="1" smtClean="0">
                <a:latin typeface="Courier New" pitchFamily="49" charset="0"/>
                <a:cs typeface="Courier New" pitchFamily="49" charset="0"/>
              </a:rPr>
              <a:t>department_id  avg sal</a:t>
            </a:r>
          </a:p>
          <a:p>
            <a:pPr marL="457200" indent="-457200" algn="l"/>
            <a:r>
              <a:rPr lang="en-US" sz="1400" b="1" noProof="1" smtClean="0">
                <a:latin typeface="Courier New" pitchFamily="49" charset="0"/>
                <a:cs typeface="Courier New" pitchFamily="49" charset="0"/>
              </a:rPr>
              <a:t>-------------  -------------</a:t>
            </a:r>
          </a:p>
          <a:p>
            <a:pPr marL="457200" indent="-457200" algn="l"/>
            <a:r>
              <a:rPr lang="it-IT" sz="1400" b="1" noProof="1" smtClean="0">
                <a:latin typeface="Courier New" pitchFamily="49" charset="0"/>
                <a:cs typeface="Courier New" pitchFamily="49" charset="0"/>
              </a:rPr>
              <a:t>NULL          7000.00</a:t>
            </a:r>
          </a:p>
          <a:p>
            <a:pPr marL="457200" indent="-457200" algn="l"/>
            <a:r>
              <a:rPr lang="it-IT" sz="1400" b="1" noProof="1" smtClean="0">
                <a:latin typeface="Courier New" pitchFamily="49" charset="0"/>
                <a:cs typeface="Courier New" pitchFamily="49" charset="0"/>
              </a:rPr>
              <a:t>20            8250.00</a:t>
            </a:r>
          </a:p>
          <a:p>
            <a:pPr marL="457200" indent="-457200" algn="l"/>
            <a:r>
              <a:rPr lang="it-IT" sz="1400" b="1" noProof="1" smtClean="0">
                <a:latin typeface="Courier New" pitchFamily="49" charset="0"/>
                <a:cs typeface="Courier New" pitchFamily="49" charset="0"/>
              </a:rPr>
              <a:t>50            9833.3333</a:t>
            </a:r>
          </a:p>
          <a:p>
            <a:pPr marL="457200" indent="-457200" algn="l"/>
            <a:r>
              <a:rPr lang="it-IT" sz="1400" b="1" noProof="1" smtClean="0">
                <a:latin typeface="Courier New" pitchFamily="49" charset="0"/>
                <a:cs typeface="Courier New" pitchFamily="49" charset="0"/>
              </a:rPr>
              <a:t>60            19333.3333</a:t>
            </a:r>
          </a:p>
          <a:p>
            <a:pPr marL="457200" indent="-457200" algn="l"/>
            <a:r>
              <a:rPr lang="it-IT" sz="1400" b="1" noProof="1" smtClean="0">
                <a:latin typeface="Courier New" pitchFamily="49" charset="0"/>
                <a:cs typeface="Courier New" pitchFamily="49" charset="0"/>
              </a:rPr>
              <a:t>70            10000.00</a:t>
            </a:r>
          </a:p>
          <a:p>
            <a:pPr marL="457200" indent="-457200" algn="l"/>
            <a:endParaRPr lang="en-US" sz="1400" b="1" noProof="1" smtClean="0">
              <a:latin typeface="Courier New" pitchFamily="49" charset="0"/>
              <a:cs typeface="Courier New" pitchFamily="49" charset="0"/>
            </a:endParaRPr>
          </a:p>
          <a:p>
            <a:pPr marL="457200" indent="-457200" algn="l"/>
            <a:r>
              <a:rPr lang="en-US" sz="1400" b="1" noProof="1" smtClean="0">
                <a:latin typeface="Courier New" pitchFamily="49" charset="0"/>
                <a:cs typeface="Courier New" pitchFamily="49" charset="0"/>
              </a:rPr>
              <a:t>(5 row(s) affected)</a:t>
            </a:r>
            <a:endParaRPr lang="en-US" sz="1400" b="1" dirty="0">
              <a:latin typeface="Courier New" pitchFamily="49" charset="0"/>
              <a:cs typeface="Courier New" pitchFamily="49" charset="0"/>
            </a:endParaRPr>
          </a:p>
        </p:txBody>
      </p:sp>
      <p:sp>
        <p:nvSpPr>
          <p:cNvPr id="8" name="Rectangle 7"/>
          <p:cNvSpPr>
            <a:spLocks noChangeArrowheads="1"/>
          </p:cNvSpPr>
          <p:nvPr/>
        </p:nvSpPr>
        <p:spPr bwMode="auto">
          <a:xfrm>
            <a:off x="76200" y="4389127"/>
            <a:ext cx="5105400" cy="563873"/>
          </a:xfrm>
          <a:prstGeom prst="rect">
            <a:avLst/>
          </a:prstGeom>
          <a:noFill/>
          <a:ln w="9525">
            <a:noFill/>
            <a:miter lim="800000"/>
            <a:headEnd/>
            <a:tailEnd/>
          </a:ln>
        </p:spPr>
        <p:txBody>
          <a:bodyPr wrap="square" lIns="92075" tIns="46038" rIns="92075" bIns="46038">
            <a:spAutoFit/>
          </a:bodyPr>
          <a:lstStyle/>
          <a:p>
            <a:pPr marL="0" lvl="1" defTabSz="346075" eaLnBrk="0" hangingPunct="0">
              <a:lnSpc>
                <a:spcPct val="85000"/>
              </a:lnSpc>
              <a:spcBef>
                <a:spcPct val="35000"/>
              </a:spcBef>
              <a:tabLst>
                <a:tab pos="576263" algn="l"/>
              </a:tabLst>
            </a:pPr>
            <a:r>
              <a:rPr lang="en-US" sz="1800" b="1" dirty="0" smtClean="0"/>
              <a:t>“Display the average salary of departments that is greater than 6500.”</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fade">
                                      <p:cBhvr>
                                        <p:cTn id="31" dur="500"/>
                                        <p:tgtEl>
                                          <p:spTgt spid="6"/>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7"/>
                                        </p:tgtEl>
                                        <p:attrNameLst>
                                          <p:attrName>style.visibility</p:attrName>
                                        </p:attrNameLst>
                                      </p:cBhvr>
                                      <p:to>
                                        <p:strVal val="visible"/>
                                      </p:to>
                                    </p:set>
                                    <p:animEffect transition="in" filter="fade">
                                      <p:cBhvr>
                                        <p:cTn id="3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animBg="1"/>
      <p:bldP spid="8"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Combining it all</a:t>
            </a:r>
            <a:endParaRPr lang="en-AU" dirty="0"/>
          </a:p>
        </p:txBody>
      </p:sp>
      <p:sp>
        <p:nvSpPr>
          <p:cNvPr id="3" name="Content Placeholder 2"/>
          <p:cNvSpPr>
            <a:spLocks noGrp="1"/>
          </p:cNvSpPr>
          <p:nvPr>
            <p:ph idx="1"/>
          </p:nvPr>
        </p:nvSpPr>
        <p:spPr/>
        <p:txBody>
          <a:bodyPr/>
          <a:lstStyle/>
          <a:p>
            <a:r>
              <a:rPr lang="en-AU" dirty="0" smtClean="0"/>
              <a:t>You can combine joins, aggregate functions, groups, etc…</a:t>
            </a:r>
          </a:p>
          <a:p>
            <a:endParaRPr lang="en-AU" dirty="0" smtClean="0"/>
          </a:p>
          <a:p>
            <a:endParaRPr lang="en-AU" dirty="0" smtClean="0"/>
          </a:p>
          <a:p>
            <a:endParaRPr lang="en-AU" dirty="0" smtClean="0"/>
          </a:p>
          <a:p>
            <a:endParaRPr lang="en-AU" dirty="0" smtClean="0"/>
          </a:p>
          <a:p>
            <a:endParaRPr lang="en-AU" sz="2800" dirty="0" smtClean="0"/>
          </a:p>
          <a:p>
            <a:pPr lvl="1"/>
            <a:endParaRPr lang="en-AU" sz="2400" dirty="0" smtClean="0"/>
          </a:p>
          <a:p>
            <a:pPr lvl="1"/>
            <a:r>
              <a:rPr lang="en-AU" dirty="0" smtClean="0"/>
              <a:t>Uses two joins to get the department names and job titles, since they’re more user friendly than the id numbers/codes</a:t>
            </a:r>
          </a:p>
          <a:p>
            <a:pPr lvl="1"/>
            <a:endParaRPr lang="en-AU" dirty="0" smtClean="0"/>
          </a:p>
          <a:p>
            <a:pPr lvl="1"/>
            <a:r>
              <a:rPr lang="en-AU" dirty="0" smtClean="0"/>
              <a:t>Shows average salary of each job within each department</a:t>
            </a:r>
          </a:p>
          <a:p>
            <a:pPr lvl="1"/>
            <a:endParaRPr lang="en-AU" dirty="0" smtClean="0"/>
          </a:p>
          <a:p>
            <a:pPr lvl="1"/>
            <a:r>
              <a:rPr lang="en-AU" dirty="0" smtClean="0"/>
              <a:t>Average salary must be above $6500</a:t>
            </a:r>
            <a:endParaRPr lang="en-AU" dirty="0"/>
          </a:p>
        </p:txBody>
      </p:sp>
      <p:sp>
        <p:nvSpPr>
          <p:cNvPr id="4" name="Rectangle 3"/>
          <p:cNvSpPr>
            <a:spLocks noChangeArrowheads="1"/>
          </p:cNvSpPr>
          <p:nvPr/>
        </p:nvSpPr>
        <p:spPr bwMode="auto">
          <a:xfrm>
            <a:off x="228600" y="1600200"/>
            <a:ext cx="8686800" cy="2362200"/>
          </a:xfrm>
          <a:prstGeom prst="rect">
            <a:avLst/>
          </a:prstGeom>
          <a:solidFill>
            <a:srgbClr val="CCFFCC"/>
          </a:solidFill>
          <a:ln w="25400">
            <a:solidFill>
              <a:srgbClr val="000000"/>
            </a:solidFill>
            <a:miter lim="800000"/>
            <a:headEnd/>
            <a:tailEnd/>
          </a:ln>
          <a:effectLst/>
        </p:spPr>
        <p:txBody>
          <a:bodyPr wrap="none" lIns="92075" tIns="46038" rIns="92075" bIns="46038" anchor="ctr"/>
          <a:lstStyle/>
          <a:p>
            <a:pPr algn="l" eaLnBrk="0" hangingPunct="0">
              <a:tabLst>
                <a:tab pos="1200150" algn="l"/>
              </a:tabLst>
              <a:defRPr/>
            </a:pPr>
            <a:r>
              <a:rPr lang="en-US" sz="1800" b="1" dirty="0" smtClean="0">
                <a:solidFill>
                  <a:srgbClr val="000000"/>
                </a:solidFill>
                <a:latin typeface="Courier New" pitchFamily="49" charset="0"/>
              </a:rPr>
              <a:t>SELECT </a:t>
            </a:r>
            <a:r>
              <a:rPr lang="en-US" sz="1800" b="1" dirty="0" err="1" smtClean="0">
                <a:solidFill>
                  <a:srgbClr val="000000"/>
                </a:solidFill>
                <a:latin typeface="Courier New" pitchFamily="49" charset="0"/>
              </a:rPr>
              <a:t>department_name</a:t>
            </a:r>
            <a:r>
              <a:rPr lang="en-US" sz="1800" b="1" dirty="0" smtClean="0">
                <a:solidFill>
                  <a:srgbClr val="000000"/>
                </a:solidFill>
                <a:latin typeface="Courier New" pitchFamily="49" charset="0"/>
              </a:rPr>
              <a:t>, </a:t>
            </a:r>
            <a:r>
              <a:rPr lang="en-US" sz="1800" b="1" dirty="0" err="1" smtClean="0">
                <a:solidFill>
                  <a:srgbClr val="000000"/>
                </a:solidFill>
                <a:latin typeface="Courier New" pitchFamily="49" charset="0"/>
              </a:rPr>
              <a:t>job_title</a:t>
            </a:r>
            <a:r>
              <a:rPr lang="en-US" sz="1800" b="1" dirty="0" smtClean="0">
                <a:solidFill>
                  <a:srgbClr val="000000"/>
                </a:solidFill>
                <a:latin typeface="Courier New" pitchFamily="49" charset="0"/>
              </a:rPr>
              <a:t>, AVG(salary) AS '</a:t>
            </a:r>
            <a:r>
              <a:rPr lang="en-US" sz="1800" b="1" dirty="0" err="1" smtClean="0">
                <a:solidFill>
                  <a:srgbClr val="000000"/>
                </a:solidFill>
                <a:latin typeface="Courier New" pitchFamily="49" charset="0"/>
              </a:rPr>
              <a:t>avg</a:t>
            </a:r>
            <a:r>
              <a:rPr lang="en-US" sz="1800" b="1" dirty="0" smtClean="0">
                <a:solidFill>
                  <a:srgbClr val="000000"/>
                </a:solidFill>
                <a:latin typeface="Courier New" pitchFamily="49" charset="0"/>
              </a:rPr>
              <a:t> salary'</a:t>
            </a:r>
          </a:p>
          <a:p>
            <a:pPr algn="l" eaLnBrk="0" hangingPunct="0">
              <a:tabLst>
                <a:tab pos="1200150" algn="l"/>
              </a:tabLst>
              <a:defRPr/>
            </a:pPr>
            <a:r>
              <a:rPr lang="en-US" sz="1800" b="1" dirty="0" smtClean="0">
                <a:solidFill>
                  <a:srgbClr val="000000"/>
                </a:solidFill>
                <a:latin typeface="Courier New" pitchFamily="49" charset="0"/>
              </a:rPr>
              <a:t>FROM employee e FULL OUTER JOIN department d</a:t>
            </a:r>
          </a:p>
          <a:p>
            <a:pPr algn="l" eaLnBrk="0" hangingPunct="0">
              <a:tabLst>
                <a:tab pos="1200150" algn="l"/>
              </a:tabLst>
              <a:defRPr/>
            </a:pPr>
            <a:r>
              <a:rPr lang="en-US" sz="1800" b="1" dirty="0" smtClean="0">
                <a:solidFill>
                  <a:srgbClr val="000000"/>
                </a:solidFill>
                <a:latin typeface="Courier New" pitchFamily="49" charset="0"/>
              </a:rPr>
              <a:t>  ON </a:t>
            </a:r>
            <a:r>
              <a:rPr lang="en-US" sz="1800" b="1" dirty="0" err="1" smtClean="0">
                <a:solidFill>
                  <a:srgbClr val="000000"/>
                </a:solidFill>
                <a:latin typeface="Courier New" pitchFamily="49" charset="0"/>
              </a:rPr>
              <a:t>e.department_id</a:t>
            </a:r>
            <a:r>
              <a:rPr lang="en-US" sz="1800" b="1" dirty="0" smtClean="0">
                <a:solidFill>
                  <a:srgbClr val="000000"/>
                </a:solidFill>
                <a:latin typeface="Courier New" pitchFamily="49" charset="0"/>
              </a:rPr>
              <a:t> = </a:t>
            </a:r>
            <a:r>
              <a:rPr lang="en-US" sz="1800" b="1" dirty="0" err="1" smtClean="0">
                <a:solidFill>
                  <a:srgbClr val="000000"/>
                </a:solidFill>
                <a:latin typeface="Courier New" pitchFamily="49" charset="0"/>
              </a:rPr>
              <a:t>d.department_id</a:t>
            </a:r>
            <a:endParaRPr lang="en-US" sz="1800" b="1" dirty="0" smtClean="0">
              <a:solidFill>
                <a:srgbClr val="000000"/>
              </a:solidFill>
              <a:latin typeface="Courier New" pitchFamily="49" charset="0"/>
            </a:endParaRPr>
          </a:p>
          <a:p>
            <a:pPr algn="l" eaLnBrk="0" hangingPunct="0">
              <a:tabLst>
                <a:tab pos="1200150" algn="l"/>
              </a:tabLst>
              <a:defRPr/>
            </a:pPr>
            <a:r>
              <a:rPr lang="en-US" sz="1800" b="1" dirty="0" smtClean="0">
                <a:solidFill>
                  <a:srgbClr val="000000"/>
                </a:solidFill>
                <a:latin typeface="Courier New" pitchFamily="49" charset="0"/>
              </a:rPr>
              <a:t>  INNER JOIN job j</a:t>
            </a:r>
          </a:p>
          <a:p>
            <a:pPr algn="l" eaLnBrk="0" hangingPunct="0">
              <a:tabLst>
                <a:tab pos="1200150" algn="l"/>
              </a:tabLst>
              <a:defRPr/>
            </a:pPr>
            <a:r>
              <a:rPr lang="en-US" sz="1800" b="1" dirty="0" smtClean="0">
                <a:solidFill>
                  <a:srgbClr val="000000"/>
                </a:solidFill>
                <a:latin typeface="Courier New" pitchFamily="49" charset="0"/>
              </a:rPr>
              <a:t>  ON </a:t>
            </a:r>
            <a:r>
              <a:rPr lang="en-US" sz="1800" b="1" dirty="0" err="1" smtClean="0">
                <a:solidFill>
                  <a:srgbClr val="000000"/>
                </a:solidFill>
                <a:latin typeface="Courier New" pitchFamily="49" charset="0"/>
              </a:rPr>
              <a:t>e.job_id</a:t>
            </a:r>
            <a:r>
              <a:rPr lang="en-US" sz="1800" b="1" dirty="0" smtClean="0">
                <a:solidFill>
                  <a:srgbClr val="000000"/>
                </a:solidFill>
                <a:latin typeface="Courier New" pitchFamily="49" charset="0"/>
              </a:rPr>
              <a:t> = </a:t>
            </a:r>
            <a:r>
              <a:rPr lang="en-US" sz="1800" b="1" dirty="0" err="1" smtClean="0">
                <a:solidFill>
                  <a:srgbClr val="000000"/>
                </a:solidFill>
                <a:latin typeface="Courier New" pitchFamily="49" charset="0"/>
              </a:rPr>
              <a:t>j.job_id</a:t>
            </a:r>
            <a:endParaRPr lang="en-US" sz="1800" b="1" dirty="0" smtClean="0">
              <a:solidFill>
                <a:srgbClr val="000000"/>
              </a:solidFill>
              <a:latin typeface="Courier New" pitchFamily="49" charset="0"/>
            </a:endParaRPr>
          </a:p>
          <a:p>
            <a:pPr algn="l" eaLnBrk="0" hangingPunct="0">
              <a:tabLst>
                <a:tab pos="1200150" algn="l"/>
              </a:tabLst>
              <a:defRPr/>
            </a:pPr>
            <a:r>
              <a:rPr lang="en-US" sz="1800" b="1" dirty="0" smtClean="0">
                <a:solidFill>
                  <a:srgbClr val="000000"/>
                </a:solidFill>
                <a:latin typeface="Courier New" pitchFamily="49" charset="0"/>
              </a:rPr>
              <a:t>GROUP BY </a:t>
            </a:r>
            <a:r>
              <a:rPr lang="en-US" sz="1800" b="1" dirty="0" err="1" smtClean="0">
                <a:solidFill>
                  <a:srgbClr val="000000"/>
                </a:solidFill>
                <a:latin typeface="Courier New" pitchFamily="49" charset="0"/>
              </a:rPr>
              <a:t>department_name</a:t>
            </a:r>
            <a:r>
              <a:rPr lang="en-US" sz="1800" b="1" dirty="0" smtClean="0">
                <a:solidFill>
                  <a:srgbClr val="000000"/>
                </a:solidFill>
                <a:latin typeface="Courier New" pitchFamily="49" charset="0"/>
              </a:rPr>
              <a:t>, </a:t>
            </a:r>
            <a:r>
              <a:rPr lang="en-US" sz="1800" b="1" dirty="0" err="1" smtClean="0">
                <a:solidFill>
                  <a:srgbClr val="000000"/>
                </a:solidFill>
                <a:latin typeface="Courier New" pitchFamily="49" charset="0"/>
              </a:rPr>
              <a:t>job_title</a:t>
            </a:r>
            <a:endParaRPr lang="en-US" sz="1800" b="1" dirty="0" smtClean="0">
              <a:solidFill>
                <a:srgbClr val="000000"/>
              </a:solidFill>
              <a:latin typeface="Courier New" pitchFamily="49" charset="0"/>
            </a:endParaRPr>
          </a:p>
          <a:p>
            <a:pPr algn="l" eaLnBrk="0" hangingPunct="0">
              <a:tabLst>
                <a:tab pos="1200150" algn="l"/>
              </a:tabLst>
              <a:defRPr/>
            </a:pPr>
            <a:r>
              <a:rPr lang="en-US" sz="1800" b="1" dirty="0" smtClean="0">
                <a:solidFill>
                  <a:srgbClr val="000000"/>
                </a:solidFill>
                <a:latin typeface="Courier New" pitchFamily="49" charset="0"/>
              </a:rPr>
              <a:t>HAVING AVG(salary) &gt; 6500</a:t>
            </a:r>
          </a:p>
          <a:p>
            <a:pPr algn="l" eaLnBrk="0" hangingPunct="0">
              <a:tabLst>
                <a:tab pos="1200150" algn="l"/>
              </a:tabLst>
              <a:defRPr/>
            </a:pPr>
            <a:r>
              <a:rPr lang="en-US" sz="1800" b="1" dirty="0" smtClean="0">
                <a:solidFill>
                  <a:srgbClr val="000000"/>
                </a:solidFill>
                <a:latin typeface="Courier New" pitchFamily="49" charset="0"/>
              </a:rPr>
              <a:t>ORDER BY </a:t>
            </a:r>
            <a:r>
              <a:rPr lang="en-US" sz="1800" b="1" dirty="0" err="1" smtClean="0">
                <a:solidFill>
                  <a:srgbClr val="000000"/>
                </a:solidFill>
                <a:latin typeface="Courier New" pitchFamily="49" charset="0"/>
              </a:rPr>
              <a:t>department_name</a:t>
            </a:r>
            <a:r>
              <a:rPr lang="en-US" sz="1800" b="1" dirty="0" smtClean="0">
                <a:solidFill>
                  <a:srgbClr val="000000"/>
                </a:solidFill>
                <a:latin typeface="Courier New" pitchFamily="49" charset="0"/>
              </a:rPr>
              <a:t>, </a:t>
            </a:r>
            <a:r>
              <a:rPr lang="en-US" sz="1800" b="1" dirty="0" err="1" smtClean="0">
                <a:solidFill>
                  <a:srgbClr val="000000"/>
                </a:solidFill>
                <a:latin typeface="Courier New" pitchFamily="49" charset="0"/>
              </a:rPr>
              <a:t>job_title</a:t>
            </a:r>
            <a:r>
              <a:rPr lang="en-US" sz="1800" b="1" dirty="0" smtClean="0">
                <a:solidFill>
                  <a:srgbClr val="000000"/>
                </a:solidFill>
                <a:latin typeface="Courier New" pitchFamily="49" charset="0"/>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11"/>
          <p:cNvSpPr>
            <a:spLocks noChangeArrowheads="1"/>
          </p:cNvSpPr>
          <p:nvPr/>
        </p:nvSpPr>
        <p:spPr bwMode="auto">
          <a:xfrm>
            <a:off x="5105400" y="2057400"/>
            <a:ext cx="3505200" cy="1905000"/>
          </a:xfrm>
          <a:prstGeom prst="rect">
            <a:avLst/>
          </a:prstGeom>
          <a:noFill/>
          <a:ln w="9525" algn="ctr">
            <a:solidFill>
              <a:schemeClr val="tx1"/>
            </a:solidFill>
            <a:miter lim="800000"/>
            <a:headEnd/>
            <a:tailEnd/>
          </a:ln>
        </p:spPr>
        <p:txBody>
          <a:bodyPr wrap="none" lIns="54000" tIns="10800" rIns="54000" bIns="10800" anchor="ctr"/>
          <a:lstStyle/>
          <a:p>
            <a:pPr marL="457200" indent="-457200" algn="l"/>
            <a:r>
              <a:rPr lang="en-AU" sz="1400" b="1" noProof="1">
                <a:latin typeface="Courier New" pitchFamily="49" charset="0"/>
                <a:cs typeface="Courier New" pitchFamily="49" charset="0"/>
              </a:rPr>
              <a:t>department_id </a:t>
            </a:r>
            <a:r>
              <a:rPr lang="en-AU" sz="1400" b="1" dirty="0">
                <a:latin typeface="Courier New" pitchFamily="49" charset="0"/>
                <a:cs typeface="Courier New" pitchFamily="49" charset="0"/>
              </a:rPr>
              <a:t> </a:t>
            </a:r>
            <a:r>
              <a:rPr lang="en-AU" sz="1400" b="1" noProof="1" smtClean="0">
                <a:latin typeface="Courier New" pitchFamily="49" charset="0"/>
                <a:cs typeface="Courier New" pitchFamily="49" charset="0"/>
              </a:rPr>
              <a:t>department_name</a:t>
            </a:r>
            <a:endParaRPr lang="en-AU" sz="1400" b="1" noProof="1">
              <a:latin typeface="Courier New" pitchFamily="49" charset="0"/>
              <a:cs typeface="Courier New" pitchFamily="49" charset="0"/>
            </a:endParaRPr>
          </a:p>
          <a:p>
            <a:pPr marL="457200" indent="-457200" algn="l"/>
            <a:r>
              <a:rPr lang="en-AU" sz="1400" b="1" noProof="1">
                <a:latin typeface="Courier New" pitchFamily="49" charset="0"/>
                <a:cs typeface="Courier New" pitchFamily="49" charset="0"/>
              </a:rPr>
              <a:t>------------- </a:t>
            </a:r>
            <a:r>
              <a:rPr lang="en-AU" sz="1400" b="1" dirty="0">
                <a:latin typeface="Courier New" pitchFamily="49" charset="0"/>
                <a:cs typeface="Courier New" pitchFamily="49" charset="0"/>
              </a:rPr>
              <a:t> </a:t>
            </a:r>
            <a:r>
              <a:rPr lang="en-AU" sz="1400" b="1" noProof="1" smtClean="0">
                <a:latin typeface="Courier New" pitchFamily="49" charset="0"/>
                <a:cs typeface="Courier New" pitchFamily="49" charset="0"/>
              </a:rPr>
              <a:t>----------------</a:t>
            </a:r>
            <a:endParaRPr lang="en-AU" sz="1400" b="1" noProof="1">
              <a:latin typeface="Courier New" pitchFamily="49" charset="0"/>
              <a:cs typeface="Courier New" pitchFamily="49" charset="0"/>
            </a:endParaRPr>
          </a:p>
          <a:p>
            <a:pPr marL="457200" indent="-457200" algn="l"/>
            <a:r>
              <a:rPr lang="en-AU" sz="1400" b="1" noProof="1">
                <a:latin typeface="Courier New" pitchFamily="49" charset="0"/>
                <a:cs typeface="Courier New" pitchFamily="49" charset="0"/>
              </a:rPr>
              <a:t>10            </a:t>
            </a:r>
            <a:r>
              <a:rPr lang="en-AU" sz="1400" b="1" dirty="0">
                <a:latin typeface="Courier New" pitchFamily="49" charset="0"/>
                <a:cs typeface="Courier New" pitchFamily="49" charset="0"/>
              </a:rPr>
              <a:t> </a:t>
            </a:r>
            <a:r>
              <a:rPr lang="en-AU" sz="1400" b="1" noProof="1" smtClean="0">
                <a:latin typeface="Courier New" pitchFamily="49" charset="0"/>
                <a:cs typeface="Courier New" pitchFamily="49" charset="0"/>
              </a:rPr>
              <a:t>Administration</a:t>
            </a:r>
            <a:endParaRPr lang="en-AU" sz="1400" b="1" noProof="1">
              <a:latin typeface="Courier New" pitchFamily="49" charset="0"/>
              <a:cs typeface="Courier New" pitchFamily="49" charset="0"/>
            </a:endParaRPr>
          </a:p>
          <a:p>
            <a:pPr marL="457200" indent="-457200" algn="l"/>
            <a:r>
              <a:rPr lang="en-AU" sz="1400" b="1" noProof="1">
                <a:latin typeface="Courier New" pitchFamily="49" charset="0"/>
                <a:cs typeface="Courier New" pitchFamily="49" charset="0"/>
              </a:rPr>
              <a:t>20            </a:t>
            </a:r>
            <a:r>
              <a:rPr lang="en-AU" sz="1400" b="1" dirty="0">
                <a:latin typeface="Courier New" pitchFamily="49" charset="0"/>
                <a:cs typeface="Courier New" pitchFamily="49" charset="0"/>
              </a:rPr>
              <a:t> </a:t>
            </a:r>
            <a:r>
              <a:rPr lang="en-AU" sz="1400" b="1" noProof="1" smtClean="0">
                <a:latin typeface="Courier New" pitchFamily="49" charset="0"/>
                <a:cs typeface="Courier New" pitchFamily="49" charset="0"/>
              </a:rPr>
              <a:t>Marketing</a:t>
            </a:r>
            <a:endParaRPr lang="en-AU" sz="1400" b="1" noProof="1">
              <a:latin typeface="Courier New" pitchFamily="49" charset="0"/>
              <a:cs typeface="Courier New" pitchFamily="49" charset="0"/>
            </a:endParaRPr>
          </a:p>
          <a:p>
            <a:pPr marL="457200" indent="-457200" algn="l"/>
            <a:r>
              <a:rPr lang="en-AU" sz="1400" b="1" dirty="0" smtClean="0">
                <a:latin typeface="Courier New" pitchFamily="49" charset="0"/>
                <a:cs typeface="Courier New" pitchFamily="49" charset="0"/>
              </a:rPr>
              <a:t>...</a:t>
            </a:r>
            <a:endParaRPr lang="en-AU" sz="1400" b="1" noProof="1">
              <a:latin typeface="Courier New" pitchFamily="49" charset="0"/>
              <a:cs typeface="Courier New" pitchFamily="49" charset="0"/>
            </a:endParaRPr>
          </a:p>
          <a:p>
            <a:pPr marL="457200" indent="-457200" algn="l"/>
            <a:r>
              <a:rPr lang="en-AU" sz="1400" b="1" noProof="1" smtClean="0">
                <a:latin typeface="Courier New" pitchFamily="49" charset="0"/>
                <a:cs typeface="Courier New" pitchFamily="49" charset="0"/>
              </a:rPr>
              <a:t>60            </a:t>
            </a:r>
            <a:r>
              <a:rPr lang="en-AU" sz="1400" b="1" dirty="0" smtClean="0">
                <a:latin typeface="Courier New" pitchFamily="49" charset="0"/>
                <a:cs typeface="Courier New" pitchFamily="49" charset="0"/>
              </a:rPr>
              <a:t> </a:t>
            </a:r>
            <a:r>
              <a:rPr lang="en-AU" sz="1400" b="1" noProof="1" smtClean="0">
                <a:latin typeface="Courier New" pitchFamily="49" charset="0"/>
                <a:cs typeface="Courier New" pitchFamily="49" charset="0"/>
              </a:rPr>
              <a:t>Executive</a:t>
            </a:r>
            <a:endParaRPr lang="en-AU" sz="1400" b="1" noProof="1">
              <a:latin typeface="Courier New" pitchFamily="49" charset="0"/>
              <a:cs typeface="Courier New" pitchFamily="49" charset="0"/>
            </a:endParaRPr>
          </a:p>
          <a:p>
            <a:pPr marL="457200" indent="-457200" algn="l"/>
            <a:r>
              <a:rPr lang="en-AU" sz="1400" b="1" noProof="1" smtClean="0">
                <a:latin typeface="Courier New" pitchFamily="49" charset="0"/>
                <a:cs typeface="Courier New" pitchFamily="49" charset="0"/>
              </a:rPr>
              <a:t>70            </a:t>
            </a:r>
            <a:r>
              <a:rPr lang="en-AU" sz="1400" b="1" dirty="0" smtClean="0">
                <a:latin typeface="Courier New" pitchFamily="49" charset="0"/>
                <a:cs typeface="Courier New" pitchFamily="49" charset="0"/>
              </a:rPr>
              <a:t> </a:t>
            </a:r>
            <a:r>
              <a:rPr lang="en-AU" sz="1400" b="1" noProof="1" smtClean="0">
                <a:latin typeface="Courier New" pitchFamily="49" charset="0"/>
                <a:cs typeface="Courier New" pitchFamily="49" charset="0"/>
              </a:rPr>
              <a:t>Accounting</a:t>
            </a:r>
            <a:endParaRPr lang="en-AU" sz="1400" b="1" noProof="1">
              <a:latin typeface="Courier New" pitchFamily="49" charset="0"/>
              <a:cs typeface="Courier New" pitchFamily="49" charset="0"/>
            </a:endParaRPr>
          </a:p>
          <a:p>
            <a:pPr marL="457200" indent="-457200" algn="l"/>
            <a:r>
              <a:rPr lang="en-AU" sz="1400" b="1" noProof="1" smtClean="0">
                <a:latin typeface="Courier New" pitchFamily="49" charset="0"/>
                <a:cs typeface="Courier New" pitchFamily="49" charset="0"/>
              </a:rPr>
              <a:t>80            </a:t>
            </a:r>
            <a:r>
              <a:rPr lang="en-AU" sz="1400" b="1" dirty="0" smtClean="0">
                <a:latin typeface="Courier New" pitchFamily="49" charset="0"/>
                <a:cs typeface="Courier New" pitchFamily="49" charset="0"/>
              </a:rPr>
              <a:t> </a:t>
            </a:r>
            <a:r>
              <a:rPr lang="en-AU" sz="1400" b="1" noProof="1" smtClean="0">
                <a:latin typeface="Courier New" pitchFamily="49" charset="0"/>
                <a:cs typeface="Courier New" pitchFamily="49" charset="0"/>
              </a:rPr>
              <a:t>Contracting</a:t>
            </a:r>
            <a:endParaRPr lang="en-US" sz="1400" b="1" dirty="0">
              <a:latin typeface="Courier New" pitchFamily="49" charset="0"/>
              <a:cs typeface="Courier New" pitchFamily="49" charset="0"/>
            </a:endParaRPr>
          </a:p>
        </p:txBody>
      </p:sp>
      <p:sp>
        <p:nvSpPr>
          <p:cNvPr id="2" name="Title 1"/>
          <p:cNvSpPr>
            <a:spLocks noGrp="1"/>
          </p:cNvSpPr>
          <p:nvPr>
            <p:ph type="title"/>
          </p:nvPr>
        </p:nvSpPr>
        <p:spPr/>
        <p:txBody>
          <a:bodyPr/>
          <a:lstStyle/>
          <a:p>
            <a:r>
              <a:rPr lang="en-US" dirty="0" smtClean="0"/>
              <a:t>Retrieving Data from Multiple Tables</a:t>
            </a:r>
            <a:endParaRPr lang="en-AU" dirty="0"/>
          </a:p>
        </p:txBody>
      </p:sp>
      <p:sp>
        <p:nvSpPr>
          <p:cNvPr id="4" name="Rectangle 3"/>
          <p:cNvSpPr>
            <a:spLocks noChangeArrowheads="1"/>
          </p:cNvSpPr>
          <p:nvPr/>
        </p:nvSpPr>
        <p:spPr bwMode="auto">
          <a:xfrm>
            <a:off x="533400" y="1676400"/>
            <a:ext cx="1660711" cy="462307"/>
          </a:xfrm>
          <a:prstGeom prst="rect">
            <a:avLst/>
          </a:prstGeom>
          <a:noFill/>
          <a:ln w="9525">
            <a:noFill/>
            <a:miter lim="800000"/>
            <a:headEnd/>
            <a:tailEnd/>
          </a:ln>
        </p:spPr>
        <p:txBody>
          <a:bodyPr wrap="none" lIns="92075" tIns="46038" rIns="92075" bIns="46038">
            <a:spAutoFit/>
          </a:bodyPr>
          <a:lstStyle/>
          <a:p>
            <a:pPr algn="l" eaLnBrk="0" hangingPunct="0"/>
            <a:r>
              <a:rPr lang="en-US" b="1" dirty="0" smtClean="0">
                <a:latin typeface="Courier New" pitchFamily="49" charset="0"/>
              </a:rPr>
              <a:t>employee</a:t>
            </a:r>
            <a:endParaRPr lang="en-US" b="1" dirty="0">
              <a:latin typeface="Courier New" pitchFamily="49" charset="0"/>
            </a:endParaRPr>
          </a:p>
        </p:txBody>
      </p:sp>
      <p:sp>
        <p:nvSpPr>
          <p:cNvPr id="6" name="Rectangle 6"/>
          <p:cNvSpPr>
            <a:spLocks noChangeArrowheads="1"/>
          </p:cNvSpPr>
          <p:nvPr/>
        </p:nvSpPr>
        <p:spPr bwMode="auto">
          <a:xfrm>
            <a:off x="3048000" y="4357687"/>
            <a:ext cx="1530350" cy="366713"/>
          </a:xfrm>
          <a:prstGeom prst="rect">
            <a:avLst/>
          </a:prstGeom>
          <a:noFill/>
          <a:ln w="9525">
            <a:noFill/>
            <a:miter lim="800000"/>
            <a:headEnd/>
            <a:tailEnd/>
          </a:ln>
        </p:spPr>
        <p:txBody>
          <a:bodyPr wrap="none" lIns="92075" tIns="46038" rIns="92075" bIns="46038">
            <a:spAutoFit/>
          </a:bodyPr>
          <a:lstStyle/>
          <a:p>
            <a:pPr algn="l" eaLnBrk="0" hangingPunct="0"/>
            <a:r>
              <a:rPr lang="en-US" sz="1800" b="1" i="1" dirty="0">
                <a:latin typeface="Arial" charset="0"/>
              </a:rPr>
              <a:t>Query result</a:t>
            </a:r>
          </a:p>
        </p:txBody>
      </p:sp>
      <p:sp>
        <p:nvSpPr>
          <p:cNvPr id="7" name="Rectangle 8"/>
          <p:cNvSpPr>
            <a:spLocks noChangeArrowheads="1"/>
          </p:cNvSpPr>
          <p:nvPr/>
        </p:nvSpPr>
        <p:spPr bwMode="auto">
          <a:xfrm>
            <a:off x="3048000" y="4724400"/>
            <a:ext cx="3200400" cy="1676400"/>
          </a:xfrm>
          <a:prstGeom prst="rect">
            <a:avLst/>
          </a:prstGeom>
          <a:noFill/>
          <a:ln w="9525" algn="ctr">
            <a:solidFill>
              <a:schemeClr val="tx1"/>
            </a:solidFill>
            <a:miter lim="800000"/>
            <a:headEnd/>
            <a:tailEnd/>
          </a:ln>
        </p:spPr>
        <p:txBody>
          <a:bodyPr wrap="none" anchor="ctr"/>
          <a:lstStyle/>
          <a:p>
            <a:pPr marL="457200" indent="-457200" algn="l"/>
            <a:r>
              <a:rPr lang="en-AU" sz="1400" b="1" noProof="1" smtClean="0">
                <a:latin typeface="Courier New" pitchFamily="49" charset="0"/>
                <a:cs typeface="Courier New" pitchFamily="49" charset="0"/>
              </a:rPr>
              <a:t>last_name    </a:t>
            </a:r>
            <a:r>
              <a:rPr lang="en-AU" sz="1400" b="1" noProof="1">
                <a:latin typeface="Courier New" pitchFamily="49" charset="0"/>
                <a:cs typeface="Courier New" pitchFamily="49" charset="0"/>
              </a:rPr>
              <a:t>department_name</a:t>
            </a:r>
          </a:p>
          <a:p>
            <a:pPr marL="457200" indent="-457200" algn="l"/>
            <a:r>
              <a:rPr lang="en-AU" sz="1400" b="1" noProof="1" smtClean="0">
                <a:latin typeface="Courier New" pitchFamily="49" charset="0"/>
                <a:cs typeface="Courier New" pitchFamily="49" charset="0"/>
              </a:rPr>
              <a:t>-----------</a:t>
            </a:r>
            <a:r>
              <a:rPr lang="en-AU" sz="1400" b="1" dirty="0" smtClean="0">
                <a:latin typeface="Courier New" pitchFamily="49" charset="0"/>
                <a:cs typeface="Courier New" pitchFamily="49" charset="0"/>
              </a:rPr>
              <a:t>-</a:t>
            </a:r>
            <a:r>
              <a:rPr lang="en-AU" sz="1400" b="1" noProof="1" smtClean="0">
                <a:latin typeface="Courier New" pitchFamily="49" charset="0"/>
                <a:cs typeface="Courier New" pitchFamily="49" charset="0"/>
              </a:rPr>
              <a:t> </a:t>
            </a:r>
            <a:r>
              <a:rPr lang="en-AU" sz="1400" b="1" noProof="1">
                <a:latin typeface="Courier New" pitchFamily="49" charset="0"/>
                <a:cs typeface="Courier New" pitchFamily="49" charset="0"/>
              </a:rPr>
              <a:t>---------------</a:t>
            </a:r>
          </a:p>
          <a:p>
            <a:pPr marL="457200" indent="-457200" algn="l"/>
            <a:r>
              <a:rPr lang="en-AU" sz="1400" b="1" noProof="1" smtClean="0">
                <a:latin typeface="Courier New" pitchFamily="49" charset="0"/>
                <a:cs typeface="Courier New" pitchFamily="49" charset="0"/>
              </a:rPr>
              <a:t>King         </a:t>
            </a:r>
            <a:r>
              <a:rPr lang="en-AU" sz="1400" b="1" noProof="1">
                <a:latin typeface="Courier New" pitchFamily="49" charset="0"/>
                <a:cs typeface="Courier New" pitchFamily="49" charset="0"/>
              </a:rPr>
              <a:t>Executive</a:t>
            </a:r>
          </a:p>
          <a:p>
            <a:pPr marL="457200" indent="-457200" algn="l"/>
            <a:r>
              <a:rPr lang="en-AU" sz="1400" b="1" noProof="1" smtClean="0">
                <a:latin typeface="Courier New" pitchFamily="49" charset="0"/>
                <a:cs typeface="Courier New" pitchFamily="49" charset="0"/>
              </a:rPr>
              <a:t>Kochhar      </a:t>
            </a:r>
            <a:r>
              <a:rPr lang="en-AU" sz="1400" b="1" noProof="1">
                <a:latin typeface="Courier New" pitchFamily="49" charset="0"/>
                <a:cs typeface="Courier New" pitchFamily="49" charset="0"/>
              </a:rPr>
              <a:t>Executive</a:t>
            </a:r>
            <a:endParaRPr lang="en-AU" sz="1400" b="1" dirty="0">
              <a:latin typeface="Courier New" pitchFamily="49" charset="0"/>
              <a:cs typeface="Courier New" pitchFamily="49" charset="0"/>
            </a:endParaRPr>
          </a:p>
          <a:p>
            <a:pPr marL="457200" indent="-457200" algn="l"/>
            <a:r>
              <a:rPr lang="en-AU" sz="1400" b="1" dirty="0" smtClean="0">
                <a:latin typeface="Courier New" pitchFamily="49" charset="0"/>
                <a:cs typeface="Courier New" pitchFamily="49" charset="0"/>
              </a:rPr>
              <a:t>...</a:t>
            </a:r>
            <a:endParaRPr lang="en-AU" sz="1400" b="1" noProof="1">
              <a:latin typeface="Courier New" pitchFamily="49" charset="0"/>
              <a:cs typeface="Courier New" pitchFamily="49" charset="0"/>
            </a:endParaRPr>
          </a:p>
          <a:p>
            <a:pPr marL="457200" indent="-457200" algn="l"/>
            <a:r>
              <a:rPr lang="en-AU" sz="1400" b="1" noProof="1" smtClean="0">
                <a:latin typeface="Courier New" pitchFamily="49" charset="0"/>
                <a:cs typeface="Courier New" pitchFamily="49" charset="0"/>
              </a:rPr>
              <a:t>Higgins      </a:t>
            </a:r>
            <a:r>
              <a:rPr lang="en-AU" sz="1400" b="1" noProof="1">
                <a:latin typeface="Courier New" pitchFamily="49" charset="0"/>
                <a:cs typeface="Courier New" pitchFamily="49" charset="0"/>
              </a:rPr>
              <a:t>Accounting</a:t>
            </a:r>
          </a:p>
          <a:p>
            <a:pPr marL="457200" indent="-457200" algn="l"/>
            <a:r>
              <a:rPr lang="en-AU" sz="1400" b="1" noProof="1" smtClean="0">
                <a:latin typeface="Courier New" pitchFamily="49" charset="0"/>
                <a:cs typeface="Courier New" pitchFamily="49" charset="0"/>
              </a:rPr>
              <a:t>Gietz        </a:t>
            </a:r>
            <a:r>
              <a:rPr lang="en-AU" sz="1400" b="1" noProof="1">
                <a:latin typeface="Courier New" pitchFamily="49" charset="0"/>
                <a:cs typeface="Courier New" pitchFamily="49" charset="0"/>
              </a:rPr>
              <a:t>Accounting</a:t>
            </a:r>
            <a:endParaRPr lang="en-US" sz="1400" b="1" dirty="0">
              <a:latin typeface="Courier New" pitchFamily="49" charset="0"/>
              <a:cs typeface="Courier New" pitchFamily="49" charset="0"/>
            </a:endParaRPr>
          </a:p>
        </p:txBody>
      </p:sp>
      <p:sp>
        <p:nvSpPr>
          <p:cNvPr id="8" name="Rectangle 9"/>
          <p:cNvSpPr>
            <a:spLocks noChangeArrowheads="1"/>
          </p:cNvSpPr>
          <p:nvPr/>
        </p:nvSpPr>
        <p:spPr bwMode="auto">
          <a:xfrm>
            <a:off x="533400" y="2057400"/>
            <a:ext cx="4038600" cy="1905000"/>
          </a:xfrm>
          <a:prstGeom prst="rect">
            <a:avLst/>
          </a:prstGeom>
          <a:noFill/>
          <a:ln w="9525" algn="ctr">
            <a:solidFill>
              <a:schemeClr val="tx1"/>
            </a:solidFill>
            <a:miter lim="800000"/>
            <a:headEnd/>
            <a:tailEnd/>
          </a:ln>
        </p:spPr>
        <p:txBody>
          <a:bodyPr wrap="none" lIns="54000" tIns="36000" rIns="54000" bIns="10800" anchor="ctr"/>
          <a:lstStyle/>
          <a:p>
            <a:pPr marL="457200" indent="-457200" algn="l"/>
            <a:r>
              <a:rPr lang="en-AU" sz="1400" b="1" noProof="1">
                <a:latin typeface="Courier New" pitchFamily="49" charset="0"/>
                <a:cs typeface="Courier New" pitchFamily="49" charset="0"/>
              </a:rPr>
              <a:t>employee_id last_name  </a:t>
            </a:r>
            <a:r>
              <a:rPr lang="en-AU" sz="1400" b="1" dirty="0">
                <a:latin typeface="Courier New" pitchFamily="49" charset="0"/>
                <a:cs typeface="Courier New" pitchFamily="49" charset="0"/>
              </a:rPr>
              <a:t>d</a:t>
            </a:r>
            <a:r>
              <a:rPr lang="en-AU" sz="1400" b="1" noProof="1">
                <a:latin typeface="Courier New" pitchFamily="49" charset="0"/>
                <a:cs typeface="Courier New" pitchFamily="49" charset="0"/>
              </a:rPr>
              <a:t>epartment_id</a:t>
            </a:r>
          </a:p>
          <a:p>
            <a:pPr marL="457200" indent="-457200" algn="l"/>
            <a:r>
              <a:rPr lang="en-AU" sz="1400" b="1" noProof="1">
                <a:latin typeface="Courier New" pitchFamily="49" charset="0"/>
                <a:cs typeface="Courier New" pitchFamily="49" charset="0"/>
              </a:rPr>
              <a:t>----------- --------- </a:t>
            </a:r>
            <a:r>
              <a:rPr lang="en-AU" sz="1400" b="1" dirty="0">
                <a:latin typeface="Courier New" pitchFamily="49" charset="0"/>
                <a:cs typeface="Courier New" pitchFamily="49" charset="0"/>
              </a:rPr>
              <a:t> </a:t>
            </a:r>
            <a:r>
              <a:rPr lang="en-AU" sz="1400" b="1" noProof="1">
                <a:latin typeface="Courier New" pitchFamily="49" charset="0"/>
                <a:cs typeface="Courier New" pitchFamily="49" charset="0"/>
              </a:rPr>
              <a:t>------------</a:t>
            </a:r>
            <a:r>
              <a:rPr lang="en-AU" sz="1400" b="1" dirty="0">
                <a:latin typeface="Courier New" pitchFamily="49" charset="0"/>
                <a:cs typeface="Courier New" pitchFamily="49" charset="0"/>
              </a:rPr>
              <a:t>-</a:t>
            </a:r>
            <a:endParaRPr lang="en-AU" sz="1400" b="1" noProof="1">
              <a:latin typeface="Courier New" pitchFamily="49" charset="0"/>
              <a:cs typeface="Courier New" pitchFamily="49" charset="0"/>
            </a:endParaRPr>
          </a:p>
          <a:p>
            <a:pPr marL="457200" indent="-457200" algn="l"/>
            <a:r>
              <a:rPr lang="en-AU" sz="1400" b="1" noProof="1" smtClean="0">
                <a:latin typeface="Courier New" pitchFamily="49" charset="0"/>
                <a:cs typeface="Courier New" pitchFamily="49" charset="0"/>
              </a:rPr>
              <a:t>1           </a:t>
            </a:r>
            <a:r>
              <a:rPr lang="en-AU" sz="1400" b="1" noProof="1">
                <a:latin typeface="Courier New" pitchFamily="49" charset="0"/>
                <a:cs typeface="Courier New" pitchFamily="49" charset="0"/>
              </a:rPr>
              <a:t>King       </a:t>
            </a:r>
            <a:r>
              <a:rPr lang="en-AU" sz="1400" b="1" noProof="1" smtClean="0">
                <a:latin typeface="Courier New" pitchFamily="49" charset="0"/>
                <a:cs typeface="Courier New" pitchFamily="49" charset="0"/>
              </a:rPr>
              <a:t>60</a:t>
            </a:r>
            <a:endParaRPr lang="en-AU" sz="1400" b="1" noProof="1">
              <a:latin typeface="Courier New" pitchFamily="49" charset="0"/>
              <a:cs typeface="Courier New" pitchFamily="49" charset="0"/>
            </a:endParaRPr>
          </a:p>
          <a:p>
            <a:pPr marL="457200" indent="-457200" algn="l"/>
            <a:r>
              <a:rPr lang="en-AU" sz="1400" b="1" noProof="1" smtClean="0">
                <a:latin typeface="Courier New" pitchFamily="49" charset="0"/>
                <a:cs typeface="Courier New" pitchFamily="49" charset="0"/>
              </a:rPr>
              <a:t>2           </a:t>
            </a:r>
            <a:r>
              <a:rPr lang="en-AU" sz="1400" b="1" noProof="1">
                <a:latin typeface="Courier New" pitchFamily="49" charset="0"/>
                <a:cs typeface="Courier New" pitchFamily="49" charset="0"/>
              </a:rPr>
              <a:t>Kochhar    </a:t>
            </a:r>
            <a:r>
              <a:rPr lang="en-AU" sz="1400" b="1" noProof="1" smtClean="0">
                <a:latin typeface="Courier New" pitchFamily="49" charset="0"/>
                <a:cs typeface="Courier New" pitchFamily="49" charset="0"/>
              </a:rPr>
              <a:t>60</a:t>
            </a:r>
            <a:endParaRPr lang="en-AU" sz="1400" b="1" noProof="1">
              <a:latin typeface="Courier New" pitchFamily="49" charset="0"/>
              <a:cs typeface="Courier New" pitchFamily="49" charset="0"/>
            </a:endParaRPr>
          </a:p>
          <a:p>
            <a:pPr marL="457200" indent="-457200" algn="l"/>
            <a:r>
              <a:rPr lang="en-AU" sz="1400" b="1" dirty="0" smtClean="0">
                <a:latin typeface="Courier New" pitchFamily="49" charset="0"/>
                <a:cs typeface="Courier New" pitchFamily="49" charset="0"/>
              </a:rPr>
              <a:t>3           </a:t>
            </a:r>
            <a:r>
              <a:rPr lang="en-AU" sz="1400" b="1" noProof="1" smtClean="0">
                <a:latin typeface="Courier New" pitchFamily="49" charset="0"/>
                <a:cs typeface="Courier New" pitchFamily="49" charset="0"/>
              </a:rPr>
              <a:t>De </a:t>
            </a:r>
            <a:r>
              <a:rPr lang="en-AU" sz="1400" b="1" noProof="1">
                <a:latin typeface="Courier New" pitchFamily="49" charset="0"/>
                <a:cs typeface="Courier New" pitchFamily="49" charset="0"/>
              </a:rPr>
              <a:t>Haan   </a:t>
            </a:r>
            <a:r>
              <a:rPr lang="en-AU" sz="1400" b="1" dirty="0">
                <a:latin typeface="Courier New" pitchFamily="49" charset="0"/>
                <a:cs typeface="Courier New" pitchFamily="49" charset="0"/>
              </a:rPr>
              <a:t> </a:t>
            </a:r>
            <a:r>
              <a:rPr lang="en-AU" sz="1400" b="1" noProof="1" smtClean="0">
                <a:latin typeface="Courier New" pitchFamily="49" charset="0"/>
                <a:cs typeface="Courier New" pitchFamily="49" charset="0"/>
              </a:rPr>
              <a:t>60</a:t>
            </a:r>
            <a:endParaRPr lang="en-AU" sz="1400" b="1" dirty="0">
              <a:latin typeface="Courier New" pitchFamily="49" charset="0"/>
              <a:cs typeface="Courier New" pitchFamily="49" charset="0"/>
            </a:endParaRPr>
          </a:p>
          <a:p>
            <a:pPr marL="457200" indent="-457200" algn="l"/>
            <a:r>
              <a:rPr lang="en-AU" sz="1400" b="1" dirty="0" smtClean="0">
                <a:latin typeface="Courier New" pitchFamily="49" charset="0"/>
                <a:cs typeface="Courier New" pitchFamily="49" charset="0"/>
              </a:rPr>
              <a:t>...</a:t>
            </a:r>
            <a:endParaRPr lang="en-AU" sz="1400" b="1" noProof="1">
              <a:latin typeface="Courier New" pitchFamily="49" charset="0"/>
              <a:cs typeface="Courier New" pitchFamily="49" charset="0"/>
            </a:endParaRPr>
          </a:p>
          <a:p>
            <a:pPr marL="457200" indent="-457200" algn="l"/>
            <a:r>
              <a:rPr lang="en-AU" sz="1400" b="1" noProof="1" smtClean="0">
                <a:latin typeface="Courier New" pitchFamily="49" charset="0"/>
                <a:cs typeface="Courier New" pitchFamily="49" charset="0"/>
              </a:rPr>
              <a:t>19          </a:t>
            </a:r>
            <a:r>
              <a:rPr lang="en-AU" sz="1400" b="1" noProof="1">
                <a:latin typeface="Courier New" pitchFamily="49" charset="0"/>
                <a:cs typeface="Courier New" pitchFamily="49" charset="0"/>
              </a:rPr>
              <a:t>Higgins    </a:t>
            </a:r>
            <a:r>
              <a:rPr lang="en-AU" sz="1400" b="1" noProof="1" smtClean="0">
                <a:latin typeface="Courier New" pitchFamily="49" charset="0"/>
                <a:cs typeface="Courier New" pitchFamily="49" charset="0"/>
              </a:rPr>
              <a:t>70</a:t>
            </a:r>
            <a:endParaRPr lang="en-AU" sz="1400" b="1" noProof="1">
              <a:latin typeface="Courier New" pitchFamily="49" charset="0"/>
              <a:cs typeface="Courier New" pitchFamily="49" charset="0"/>
            </a:endParaRPr>
          </a:p>
          <a:p>
            <a:pPr marL="457200" indent="-457200" algn="l"/>
            <a:r>
              <a:rPr lang="en-AU" sz="1400" b="1" noProof="1" smtClean="0">
                <a:latin typeface="Courier New" pitchFamily="49" charset="0"/>
                <a:cs typeface="Courier New" pitchFamily="49" charset="0"/>
              </a:rPr>
              <a:t>20          </a:t>
            </a:r>
            <a:r>
              <a:rPr lang="en-AU" sz="1400" b="1" noProof="1">
                <a:latin typeface="Courier New" pitchFamily="49" charset="0"/>
                <a:cs typeface="Courier New" pitchFamily="49" charset="0"/>
              </a:rPr>
              <a:t>Gietz      </a:t>
            </a:r>
            <a:r>
              <a:rPr lang="en-AU" sz="1400" b="1" noProof="1" smtClean="0">
                <a:latin typeface="Courier New" pitchFamily="49" charset="0"/>
                <a:cs typeface="Courier New" pitchFamily="49" charset="0"/>
              </a:rPr>
              <a:t>70</a:t>
            </a:r>
            <a:endParaRPr lang="en-AU" sz="1400" b="1" noProof="1">
              <a:latin typeface="Courier New" pitchFamily="49" charset="0"/>
              <a:cs typeface="Courier New" pitchFamily="49" charset="0"/>
            </a:endParaRPr>
          </a:p>
        </p:txBody>
      </p:sp>
      <p:sp>
        <p:nvSpPr>
          <p:cNvPr id="11" name="Rectangle 15"/>
          <p:cNvSpPr>
            <a:spLocks noChangeArrowheads="1"/>
          </p:cNvSpPr>
          <p:nvPr/>
        </p:nvSpPr>
        <p:spPr bwMode="auto">
          <a:xfrm>
            <a:off x="1828800" y="2133600"/>
            <a:ext cx="1066800" cy="1752600"/>
          </a:xfrm>
          <a:prstGeom prst="rect">
            <a:avLst/>
          </a:prstGeom>
          <a:noFill/>
          <a:ln w="25400">
            <a:solidFill>
              <a:srgbClr val="C00000"/>
            </a:solidFill>
            <a:prstDash val="dash"/>
            <a:miter lim="800000"/>
            <a:headEnd/>
            <a:tailEnd/>
          </a:ln>
        </p:spPr>
        <p:txBody>
          <a:bodyPr wrap="none" anchor="ctr"/>
          <a:lstStyle/>
          <a:p>
            <a:endParaRPr lang="en-US"/>
          </a:p>
        </p:txBody>
      </p:sp>
      <p:sp>
        <p:nvSpPr>
          <p:cNvPr id="12" name="Rectangle 16"/>
          <p:cNvSpPr>
            <a:spLocks noChangeArrowheads="1"/>
          </p:cNvSpPr>
          <p:nvPr/>
        </p:nvSpPr>
        <p:spPr bwMode="auto">
          <a:xfrm>
            <a:off x="6705600" y="2133600"/>
            <a:ext cx="1752600" cy="1752600"/>
          </a:xfrm>
          <a:prstGeom prst="rect">
            <a:avLst/>
          </a:prstGeom>
          <a:noFill/>
          <a:ln w="25400">
            <a:solidFill>
              <a:srgbClr val="C00000"/>
            </a:solidFill>
            <a:prstDash val="dash"/>
            <a:miter lim="800000"/>
            <a:headEnd/>
            <a:tailEnd/>
          </a:ln>
        </p:spPr>
        <p:txBody>
          <a:bodyPr wrap="none" anchor="ctr"/>
          <a:lstStyle/>
          <a:p>
            <a:endParaRPr lang="en-US"/>
          </a:p>
        </p:txBody>
      </p:sp>
      <p:sp>
        <p:nvSpPr>
          <p:cNvPr id="13" name="Rectangle 17"/>
          <p:cNvSpPr>
            <a:spLocks noChangeArrowheads="1"/>
          </p:cNvSpPr>
          <p:nvPr/>
        </p:nvSpPr>
        <p:spPr bwMode="auto">
          <a:xfrm>
            <a:off x="2971800" y="2133600"/>
            <a:ext cx="1524000" cy="1752600"/>
          </a:xfrm>
          <a:prstGeom prst="rect">
            <a:avLst/>
          </a:prstGeom>
          <a:noFill/>
          <a:ln w="25400">
            <a:solidFill>
              <a:srgbClr val="0000FF"/>
            </a:solidFill>
            <a:prstDash val="dash"/>
            <a:miter lim="800000"/>
            <a:headEnd/>
            <a:tailEnd/>
          </a:ln>
        </p:spPr>
        <p:txBody>
          <a:bodyPr wrap="none" anchor="ctr"/>
          <a:lstStyle/>
          <a:p>
            <a:endParaRPr lang="en-US"/>
          </a:p>
        </p:txBody>
      </p:sp>
      <p:sp>
        <p:nvSpPr>
          <p:cNvPr id="14" name="Rectangle 18"/>
          <p:cNvSpPr>
            <a:spLocks noChangeArrowheads="1"/>
          </p:cNvSpPr>
          <p:nvPr/>
        </p:nvSpPr>
        <p:spPr bwMode="auto">
          <a:xfrm>
            <a:off x="5181600" y="2133600"/>
            <a:ext cx="1447800" cy="1752600"/>
          </a:xfrm>
          <a:prstGeom prst="rect">
            <a:avLst/>
          </a:prstGeom>
          <a:noFill/>
          <a:ln w="25400">
            <a:solidFill>
              <a:srgbClr val="0000FF"/>
            </a:solidFill>
            <a:prstDash val="dash"/>
            <a:miter lim="800000"/>
            <a:headEnd/>
            <a:tailEnd/>
          </a:ln>
        </p:spPr>
        <p:txBody>
          <a:bodyPr wrap="none" anchor="ctr"/>
          <a:lstStyle/>
          <a:p>
            <a:endParaRPr lang="en-US"/>
          </a:p>
        </p:txBody>
      </p:sp>
      <p:sp>
        <p:nvSpPr>
          <p:cNvPr id="15" name="Rectangle 19"/>
          <p:cNvSpPr>
            <a:spLocks noChangeArrowheads="1"/>
          </p:cNvSpPr>
          <p:nvPr/>
        </p:nvSpPr>
        <p:spPr bwMode="auto">
          <a:xfrm>
            <a:off x="3124200" y="4800600"/>
            <a:ext cx="3048000" cy="1524000"/>
          </a:xfrm>
          <a:prstGeom prst="rect">
            <a:avLst/>
          </a:prstGeom>
          <a:noFill/>
          <a:ln w="25400">
            <a:solidFill>
              <a:srgbClr val="C00000"/>
            </a:solidFill>
            <a:prstDash val="dash"/>
            <a:miter lim="800000"/>
            <a:headEnd/>
            <a:tailEnd/>
          </a:ln>
        </p:spPr>
        <p:txBody>
          <a:bodyPr wrap="none" anchor="ctr"/>
          <a:lstStyle/>
          <a:p>
            <a:endParaRPr lang="en-US"/>
          </a:p>
        </p:txBody>
      </p:sp>
      <p:cxnSp>
        <p:nvCxnSpPr>
          <p:cNvPr id="16" name="Elbow Connector 15"/>
          <p:cNvCxnSpPr>
            <a:cxnSpLocks noChangeShapeType="1"/>
          </p:cNvCxnSpPr>
          <p:nvPr/>
        </p:nvCxnSpPr>
        <p:spPr bwMode="auto">
          <a:xfrm>
            <a:off x="3276600" y="2700000"/>
            <a:ext cx="1828800" cy="612000"/>
          </a:xfrm>
          <a:prstGeom prst="bentConnector3">
            <a:avLst>
              <a:gd name="adj1" fmla="val 50000"/>
            </a:avLst>
          </a:prstGeom>
          <a:noFill/>
          <a:ln w="25400" algn="ctr">
            <a:solidFill>
              <a:srgbClr val="0000FF"/>
            </a:solidFill>
            <a:prstDash val="solid"/>
            <a:round/>
            <a:headEnd type="none" w="med" len="med"/>
            <a:tailEnd type="triangle" w="lg" len="med"/>
          </a:ln>
        </p:spPr>
      </p:cxnSp>
      <p:cxnSp>
        <p:nvCxnSpPr>
          <p:cNvPr id="17" name="Straight Arrow Connector 16"/>
          <p:cNvCxnSpPr>
            <a:cxnSpLocks noChangeShapeType="1"/>
          </p:cNvCxnSpPr>
          <p:nvPr/>
        </p:nvCxnSpPr>
        <p:spPr bwMode="auto">
          <a:xfrm>
            <a:off x="3429000" y="3564000"/>
            <a:ext cx="1676400" cy="1588"/>
          </a:xfrm>
          <a:prstGeom prst="straightConnector1">
            <a:avLst/>
          </a:prstGeom>
          <a:noFill/>
          <a:ln w="25400" algn="ctr">
            <a:solidFill>
              <a:srgbClr val="0000FF"/>
            </a:solidFill>
            <a:prstDash val="solid"/>
            <a:round/>
            <a:headEnd type="none" w="med" len="med"/>
            <a:tailEnd type="triangle" w="lg" len="med"/>
          </a:ln>
        </p:spPr>
      </p:cxnSp>
      <p:sp>
        <p:nvSpPr>
          <p:cNvPr id="18" name="Rectangle 17"/>
          <p:cNvSpPr>
            <a:spLocks noChangeArrowheads="1"/>
          </p:cNvSpPr>
          <p:nvPr/>
        </p:nvSpPr>
        <p:spPr bwMode="auto">
          <a:xfrm>
            <a:off x="990600" y="990600"/>
            <a:ext cx="7086600" cy="328424"/>
          </a:xfrm>
          <a:prstGeom prst="rect">
            <a:avLst/>
          </a:prstGeom>
          <a:noFill/>
          <a:ln w="9525">
            <a:noFill/>
            <a:miter lim="800000"/>
            <a:headEnd/>
            <a:tailEnd/>
          </a:ln>
        </p:spPr>
        <p:txBody>
          <a:bodyPr wrap="square" lIns="92075" tIns="46038" rIns="92075" bIns="46038">
            <a:spAutoFit/>
          </a:bodyPr>
          <a:lstStyle/>
          <a:p>
            <a:pPr algn="l" defTabSz="346075" eaLnBrk="0" hangingPunct="0">
              <a:lnSpc>
                <a:spcPct val="85000"/>
              </a:lnSpc>
              <a:spcBef>
                <a:spcPct val="35000"/>
              </a:spcBef>
              <a:tabLst>
                <a:tab pos="576263" algn="l"/>
              </a:tabLst>
            </a:pPr>
            <a:r>
              <a:rPr lang="en-US" sz="1800" b="1" dirty="0" smtClean="0"/>
              <a:t>“List employees’ last name and the name of their department</a:t>
            </a:r>
            <a:r>
              <a:rPr lang="en-US" sz="1800" b="1" dirty="0" smtClean="0">
                <a:latin typeface="Arial" charset="0"/>
              </a:rPr>
              <a:t>.”</a:t>
            </a:r>
            <a:endParaRPr lang="en-US" sz="1800" b="1" dirty="0">
              <a:latin typeface="Arial" charset="0"/>
            </a:endParaRPr>
          </a:p>
        </p:txBody>
      </p:sp>
      <p:sp>
        <p:nvSpPr>
          <p:cNvPr id="24" name="Rectangle 13"/>
          <p:cNvSpPr>
            <a:spLocks noChangeArrowheads="1"/>
          </p:cNvSpPr>
          <p:nvPr/>
        </p:nvSpPr>
        <p:spPr bwMode="auto">
          <a:xfrm>
            <a:off x="5105400" y="1671293"/>
            <a:ext cx="2029402" cy="462307"/>
          </a:xfrm>
          <a:prstGeom prst="rect">
            <a:avLst/>
          </a:prstGeom>
          <a:noFill/>
          <a:ln w="9525">
            <a:noFill/>
            <a:miter lim="800000"/>
            <a:headEnd/>
            <a:tailEnd/>
          </a:ln>
        </p:spPr>
        <p:txBody>
          <a:bodyPr wrap="none" lIns="92075" tIns="46038" rIns="92075" bIns="46038">
            <a:spAutoFit/>
          </a:bodyPr>
          <a:lstStyle/>
          <a:p>
            <a:pPr algn="l" eaLnBrk="0" hangingPunct="0"/>
            <a:r>
              <a:rPr lang="en-US" b="1" dirty="0" smtClean="0">
                <a:latin typeface="Courier New" pitchFamily="49" charset="0"/>
              </a:rPr>
              <a:t>department</a:t>
            </a:r>
            <a:endParaRPr lang="en-US" b="1" dirty="0">
              <a:latin typeface="Courier New"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wipe(left)">
                                      <p:cBhvr>
                                        <p:cTn id="21" dur="500"/>
                                        <p:tgtEl>
                                          <p:spTgt spid="16"/>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17"/>
                                        </p:tgtEl>
                                        <p:attrNameLst>
                                          <p:attrName>style.visibility</p:attrName>
                                        </p:attrNameLst>
                                      </p:cBhvr>
                                      <p:to>
                                        <p:strVal val="visible"/>
                                      </p:to>
                                    </p:set>
                                    <p:animEffect transition="in" filter="wipe(left)">
                                      <p:cBhvr>
                                        <p:cTn id="26" dur="500"/>
                                        <p:tgtEl>
                                          <p:spTgt spid="17"/>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fade">
                                      <p:cBhvr>
                                        <p:cTn id="31" dur="500"/>
                                        <p:tgtEl>
                                          <p:spTgt spid="6"/>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7"/>
                                        </p:tgtEl>
                                        <p:attrNameLst>
                                          <p:attrName>style.visibility</p:attrName>
                                        </p:attrNameLst>
                                      </p:cBhvr>
                                      <p:to>
                                        <p:strVal val="visible"/>
                                      </p:to>
                                    </p:set>
                                    <p:animEffect transition="in" filter="fade">
                                      <p:cBhvr>
                                        <p:cTn id="34" dur="500"/>
                                        <p:tgtEl>
                                          <p:spTgt spid="7"/>
                                        </p:tgtEl>
                                      </p:cBhvr>
                                    </p:animEffec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p:bldP spid="11" grpId="0" animBg="1"/>
      <p:bldP spid="12" grpId="0" animBg="1"/>
      <p:bldP spid="13" grpId="0" animBg="1"/>
      <p:bldP spid="14" grpId="0" animBg="1"/>
      <p:bldP spid="15"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Combining it all</a:t>
            </a:r>
            <a:endParaRPr lang="en-AU" dirty="0"/>
          </a:p>
        </p:txBody>
      </p:sp>
      <p:sp>
        <p:nvSpPr>
          <p:cNvPr id="4" name="Rectangle 3"/>
          <p:cNvSpPr>
            <a:spLocks noChangeArrowheads="1"/>
          </p:cNvSpPr>
          <p:nvPr/>
        </p:nvSpPr>
        <p:spPr bwMode="auto">
          <a:xfrm>
            <a:off x="457200" y="990600"/>
            <a:ext cx="1530350" cy="366713"/>
          </a:xfrm>
          <a:prstGeom prst="rect">
            <a:avLst/>
          </a:prstGeom>
          <a:noFill/>
          <a:ln w="9525">
            <a:noFill/>
            <a:miter lim="800000"/>
            <a:headEnd/>
            <a:tailEnd/>
          </a:ln>
        </p:spPr>
        <p:txBody>
          <a:bodyPr wrap="none" lIns="92075" tIns="46038" rIns="92075" bIns="46038">
            <a:spAutoFit/>
          </a:bodyPr>
          <a:lstStyle/>
          <a:p>
            <a:pPr algn="l" eaLnBrk="0" hangingPunct="0"/>
            <a:r>
              <a:rPr lang="en-US" sz="1800" b="1" i="1" dirty="0">
                <a:latin typeface="Arial" charset="0"/>
              </a:rPr>
              <a:t>Query result</a:t>
            </a:r>
          </a:p>
        </p:txBody>
      </p:sp>
      <p:sp>
        <p:nvSpPr>
          <p:cNvPr id="5" name="Rectangle 4"/>
          <p:cNvSpPr>
            <a:spLocks noChangeArrowheads="1"/>
          </p:cNvSpPr>
          <p:nvPr/>
        </p:nvSpPr>
        <p:spPr bwMode="auto">
          <a:xfrm>
            <a:off x="457200" y="1371600"/>
            <a:ext cx="8229600" cy="3048000"/>
          </a:xfrm>
          <a:prstGeom prst="rect">
            <a:avLst/>
          </a:prstGeom>
          <a:solidFill>
            <a:schemeClr val="bg1"/>
          </a:solidFill>
          <a:ln w="9525" algn="ctr">
            <a:solidFill>
              <a:schemeClr val="tx1"/>
            </a:solidFill>
            <a:miter lim="800000"/>
            <a:headEnd/>
            <a:tailEnd/>
          </a:ln>
        </p:spPr>
        <p:txBody>
          <a:bodyPr wrap="none" anchor="ctr"/>
          <a:lstStyle/>
          <a:p>
            <a:pPr marL="457200" indent="-457200" algn="l"/>
            <a:r>
              <a:rPr lang="en-US" sz="1600" b="1" noProof="1" smtClean="0">
                <a:latin typeface="Courier New" pitchFamily="49" charset="0"/>
                <a:cs typeface="Courier New" pitchFamily="49" charset="0"/>
              </a:rPr>
              <a:t>department_name    job_title                        avg salary</a:t>
            </a:r>
          </a:p>
          <a:p>
            <a:pPr marL="457200" indent="-457200" algn="l"/>
            <a:r>
              <a:rPr lang="en-US" sz="1600" b="1" noProof="1" smtClean="0">
                <a:latin typeface="Courier New" pitchFamily="49" charset="0"/>
                <a:cs typeface="Courier New" pitchFamily="49" charset="0"/>
              </a:rPr>
              <a:t>-----------------  -------------------------------  --------------</a:t>
            </a:r>
          </a:p>
          <a:p>
            <a:pPr marL="457200" indent="-457200" algn="l"/>
            <a:r>
              <a:rPr lang="en-AU" sz="1600" b="1" noProof="1" smtClean="0">
                <a:latin typeface="Courier New" pitchFamily="49" charset="0"/>
                <a:cs typeface="Courier New" pitchFamily="49" charset="0"/>
              </a:rPr>
              <a:t>NULL               Sales Representative             7000.00</a:t>
            </a:r>
          </a:p>
          <a:p>
            <a:pPr marL="457200" indent="-457200" algn="l"/>
            <a:r>
              <a:rPr lang="en-AU" sz="1600" b="1" noProof="1" smtClean="0">
                <a:latin typeface="Courier New" pitchFamily="49" charset="0"/>
                <a:cs typeface="Courier New" pitchFamily="49" charset="0"/>
              </a:rPr>
              <a:t>Accounting         Accounting Manager               12000.00</a:t>
            </a:r>
          </a:p>
          <a:p>
            <a:pPr marL="457200" indent="-457200" algn="l"/>
            <a:r>
              <a:rPr lang="en-AU" sz="1600" b="1" noProof="1" smtClean="0">
                <a:latin typeface="Courier New" pitchFamily="49" charset="0"/>
                <a:cs typeface="Courier New" pitchFamily="49" charset="0"/>
              </a:rPr>
              <a:t>Accounting         Public Accountant                8000.00</a:t>
            </a:r>
          </a:p>
          <a:p>
            <a:pPr marL="457200" indent="-457200" algn="l"/>
            <a:r>
              <a:rPr lang="en-AU" sz="1600" b="1" noProof="1" smtClean="0">
                <a:latin typeface="Courier New" pitchFamily="49" charset="0"/>
                <a:cs typeface="Courier New" pitchFamily="49" charset="0"/>
              </a:rPr>
              <a:t>Executive          Administration Vice President    17000.00</a:t>
            </a:r>
          </a:p>
          <a:p>
            <a:pPr marL="457200" indent="-457200" algn="l"/>
            <a:r>
              <a:rPr lang="en-AU" sz="1600" b="1" noProof="1" smtClean="0">
                <a:latin typeface="Courier New" pitchFamily="49" charset="0"/>
                <a:cs typeface="Courier New" pitchFamily="49" charset="0"/>
              </a:rPr>
              <a:t>Executive          President                        24000.00</a:t>
            </a:r>
          </a:p>
          <a:p>
            <a:pPr marL="457200" indent="-457200" algn="l"/>
            <a:r>
              <a:rPr lang="en-AU" sz="1600" b="1" noProof="1" smtClean="0">
                <a:latin typeface="Courier New" pitchFamily="49" charset="0"/>
                <a:cs typeface="Courier New" pitchFamily="49" charset="0"/>
              </a:rPr>
              <a:t>Marketing          Marketing Manager                13000.00</a:t>
            </a:r>
          </a:p>
          <a:p>
            <a:pPr marL="457200" indent="-457200" algn="l"/>
            <a:r>
              <a:rPr lang="en-AU" sz="1600" b="1" noProof="1" smtClean="0">
                <a:latin typeface="Courier New" pitchFamily="49" charset="0"/>
                <a:cs typeface="Courier New" pitchFamily="49" charset="0"/>
              </a:rPr>
              <a:t>Sales              Sales Manager                    10500.00</a:t>
            </a:r>
          </a:p>
          <a:p>
            <a:pPr marL="457200" indent="-457200" algn="l"/>
            <a:r>
              <a:rPr lang="en-AU" sz="1600" b="1" noProof="1" smtClean="0">
                <a:latin typeface="Courier New" pitchFamily="49" charset="0"/>
                <a:cs typeface="Courier New" pitchFamily="49" charset="0"/>
              </a:rPr>
              <a:t>Sales              Sales Representative             9500.00</a:t>
            </a:r>
          </a:p>
          <a:p>
            <a:pPr marL="457200" indent="-457200" algn="l"/>
            <a:endParaRPr lang="en-US" sz="1600" b="1" noProof="1" smtClean="0">
              <a:latin typeface="Courier New" pitchFamily="49" charset="0"/>
              <a:cs typeface="Courier New" pitchFamily="49" charset="0"/>
            </a:endParaRPr>
          </a:p>
          <a:p>
            <a:pPr marL="457200" indent="-457200" algn="l"/>
            <a:r>
              <a:rPr lang="en-US" sz="1600" b="1" noProof="1" smtClean="0">
                <a:latin typeface="Courier New" pitchFamily="49" charset="0"/>
                <a:cs typeface="Courier New" pitchFamily="49" charset="0"/>
              </a:rPr>
              <a:t>(8 row(s) affected)</a:t>
            </a:r>
            <a:endParaRPr lang="en-US" sz="1600"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Aggregate Function Summary</a:t>
            </a:r>
            <a:endParaRPr lang="en-AU" dirty="0"/>
          </a:p>
        </p:txBody>
      </p:sp>
      <p:sp>
        <p:nvSpPr>
          <p:cNvPr id="3" name="Content Placeholder 2"/>
          <p:cNvSpPr>
            <a:spLocks noGrp="1"/>
          </p:cNvSpPr>
          <p:nvPr>
            <p:ph idx="1"/>
          </p:nvPr>
        </p:nvSpPr>
        <p:spPr>
          <a:xfrm>
            <a:off x="285750" y="1000125"/>
            <a:ext cx="8858250" cy="5643563"/>
          </a:xfrm>
        </p:spPr>
        <p:txBody>
          <a:bodyPr/>
          <a:lstStyle/>
          <a:p>
            <a:r>
              <a:rPr lang="en-AU" dirty="0" smtClean="0"/>
              <a:t>Aggregate functions perform calculations on a set of values and return a single result</a:t>
            </a:r>
          </a:p>
          <a:p>
            <a:pPr lvl="1"/>
            <a:r>
              <a:rPr lang="en-AU" dirty="0" smtClean="0"/>
              <a:t>AVG, SUM, MIN, MAX and COUNT are the common ones</a:t>
            </a:r>
          </a:p>
          <a:p>
            <a:pPr lvl="4"/>
            <a:endParaRPr lang="en-AU" dirty="0" smtClean="0"/>
          </a:p>
          <a:p>
            <a:r>
              <a:rPr lang="en-AU" dirty="0" smtClean="0"/>
              <a:t>Null values ignored by aggregate functions except COUNT(*)</a:t>
            </a:r>
          </a:p>
          <a:p>
            <a:pPr lvl="4"/>
            <a:endParaRPr lang="en-AU" dirty="0" smtClean="0"/>
          </a:p>
          <a:p>
            <a:r>
              <a:rPr lang="en-AU" dirty="0" smtClean="0"/>
              <a:t>You cannot mix aggregate functions and normal columns in a select, unless they are listed in the GROUP BY clause</a:t>
            </a:r>
          </a:p>
          <a:p>
            <a:pPr lvl="1"/>
            <a:r>
              <a:rPr lang="en-AU" dirty="0" smtClean="0"/>
              <a:t>GROUP BY lets you specify grouping of output</a:t>
            </a:r>
          </a:p>
          <a:p>
            <a:pPr lvl="4"/>
            <a:endParaRPr lang="en-AU" sz="1600" dirty="0" smtClean="0"/>
          </a:p>
          <a:p>
            <a:r>
              <a:rPr lang="en-AU" dirty="0" smtClean="0"/>
              <a:t>The HAVING clause allows criteria for aggregate functions</a:t>
            </a:r>
          </a:p>
          <a:p>
            <a:pPr lvl="4"/>
            <a:endParaRPr lang="en-AU" sz="1600" dirty="0" smtClean="0"/>
          </a:p>
          <a:p>
            <a:r>
              <a:rPr lang="en-AU" dirty="0" smtClean="0"/>
              <a:t>As usual, everything can be combined for specific queries</a:t>
            </a:r>
          </a:p>
          <a:p>
            <a:pPr lvl="4"/>
            <a:endParaRPr lang="en-AU" sz="1200" dirty="0" smtClean="0"/>
          </a:p>
          <a:p>
            <a:pPr lvl="0" algn="ctr">
              <a:buNone/>
            </a:pPr>
            <a:r>
              <a:rPr lang="en-AU" sz="2000" b="1" dirty="0" smtClean="0">
                <a:solidFill>
                  <a:srgbClr val="000000"/>
                </a:solidFill>
              </a:rPr>
              <a:t>That’s all for this week – See you in the labs!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Different Types of Joins in SQL Server</a:t>
            </a:r>
            <a:endParaRPr lang="en-AU" dirty="0"/>
          </a:p>
        </p:txBody>
      </p:sp>
      <p:sp>
        <p:nvSpPr>
          <p:cNvPr id="3" name="Content Placeholder 2"/>
          <p:cNvSpPr>
            <a:spLocks noGrp="1"/>
          </p:cNvSpPr>
          <p:nvPr>
            <p:ph idx="1"/>
          </p:nvPr>
        </p:nvSpPr>
        <p:spPr/>
        <p:txBody>
          <a:bodyPr/>
          <a:lstStyle/>
          <a:p>
            <a:pPr eaLnBrk="1" hangingPunct="1">
              <a:lnSpc>
                <a:spcPct val="90000"/>
              </a:lnSpc>
            </a:pPr>
            <a:r>
              <a:rPr lang="en-US" b="1" dirty="0" smtClean="0"/>
              <a:t>Cross Joins</a:t>
            </a:r>
          </a:p>
          <a:p>
            <a:pPr lvl="1" eaLnBrk="1" hangingPunct="1">
              <a:lnSpc>
                <a:spcPct val="90000"/>
              </a:lnSpc>
            </a:pPr>
            <a:r>
              <a:rPr lang="en-US" dirty="0" smtClean="0"/>
              <a:t>Returns every possible combination of rows (Cartesian product) in the two tables</a:t>
            </a:r>
          </a:p>
          <a:p>
            <a:pPr lvl="4" eaLnBrk="1" hangingPunct="1">
              <a:lnSpc>
                <a:spcPct val="90000"/>
              </a:lnSpc>
            </a:pPr>
            <a:endParaRPr lang="en-US" b="1" dirty="0" smtClean="0"/>
          </a:p>
          <a:p>
            <a:pPr eaLnBrk="1" hangingPunct="1">
              <a:lnSpc>
                <a:spcPct val="90000"/>
              </a:lnSpc>
            </a:pPr>
            <a:r>
              <a:rPr lang="en-US" b="1" dirty="0" smtClean="0"/>
              <a:t>Inner Joins (including </a:t>
            </a:r>
            <a:r>
              <a:rPr lang="en-US" b="1" dirty="0" err="1" smtClean="0"/>
              <a:t>Equi</a:t>
            </a:r>
            <a:r>
              <a:rPr lang="en-US" b="1" dirty="0" smtClean="0"/>
              <a:t>-Joins)</a:t>
            </a:r>
          </a:p>
          <a:p>
            <a:pPr lvl="1" eaLnBrk="1" hangingPunct="1">
              <a:lnSpc>
                <a:spcPct val="90000"/>
              </a:lnSpc>
            </a:pPr>
            <a:r>
              <a:rPr lang="en-US" dirty="0" smtClean="0"/>
              <a:t>Matches </a:t>
            </a:r>
            <a:r>
              <a:rPr lang="en-US" i="1" dirty="0" smtClean="0"/>
              <a:t>common values between columns </a:t>
            </a:r>
            <a:r>
              <a:rPr lang="en-US" dirty="0" smtClean="0"/>
              <a:t>in two tables, usually based on PK to FK relationships</a:t>
            </a:r>
          </a:p>
          <a:p>
            <a:pPr lvl="4" eaLnBrk="1" hangingPunct="1">
              <a:lnSpc>
                <a:spcPct val="90000"/>
              </a:lnSpc>
            </a:pPr>
            <a:endParaRPr lang="en-US" dirty="0" smtClean="0"/>
          </a:p>
          <a:p>
            <a:pPr eaLnBrk="1" hangingPunct="1">
              <a:lnSpc>
                <a:spcPct val="90000"/>
              </a:lnSpc>
            </a:pPr>
            <a:r>
              <a:rPr lang="en-US" b="1" dirty="0" smtClean="0"/>
              <a:t>Outer Joins</a:t>
            </a:r>
          </a:p>
          <a:p>
            <a:pPr lvl="1" eaLnBrk="1" hangingPunct="1">
              <a:lnSpc>
                <a:spcPct val="90000"/>
              </a:lnSpc>
            </a:pPr>
            <a:r>
              <a:rPr lang="en-US" dirty="0" smtClean="0"/>
              <a:t>Results of a join also includes rows which do not match the join condition due to NULL values or no matches</a:t>
            </a:r>
          </a:p>
          <a:p>
            <a:pPr lvl="4" eaLnBrk="1" hangingPunct="1">
              <a:lnSpc>
                <a:spcPct val="90000"/>
              </a:lnSpc>
            </a:pPr>
            <a:endParaRPr lang="en-US" dirty="0" smtClean="0"/>
          </a:p>
          <a:p>
            <a:pPr eaLnBrk="1" hangingPunct="1">
              <a:lnSpc>
                <a:spcPct val="90000"/>
              </a:lnSpc>
            </a:pPr>
            <a:r>
              <a:rPr lang="en-US" b="1" dirty="0" smtClean="0"/>
              <a:t>Self Joins</a:t>
            </a:r>
          </a:p>
          <a:p>
            <a:pPr lvl="1" eaLnBrk="1" hangingPunct="1">
              <a:lnSpc>
                <a:spcPct val="90000"/>
              </a:lnSpc>
            </a:pPr>
            <a:r>
              <a:rPr lang="en-US" dirty="0" smtClean="0"/>
              <a:t>Technically falling under classification of other join types, but involves a single table rather than two different tables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Syntax of Specifying a Join</a:t>
            </a:r>
            <a:endParaRPr lang="en-AU" dirty="0"/>
          </a:p>
        </p:txBody>
      </p:sp>
      <p:sp>
        <p:nvSpPr>
          <p:cNvPr id="3" name="Content Placeholder 2"/>
          <p:cNvSpPr>
            <a:spLocks noGrp="1"/>
          </p:cNvSpPr>
          <p:nvPr>
            <p:ph idx="1"/>
          </p:nvPr>
        </p:nvSpPr>
        <p:spPr/>
        <p:txBody>
          <a:bodyPr/>
          <a:lstStyle/>
          <a:p>
            <a:r>
              <a:rPr lang="en-AU" dirty="0" smtClean="0"/>
              <a:t>As of the </a:t>
            </a:r>
            <a:r>
              <a:rPr lang="en-US" dirty="0" smtClean="0"/>
              <a:t>SQL92 standard, joins use these keyword:</a:t>
            </a:r>
          </a:p>
          <a:p>
            <a:pPr lvl="1"/>
            <a:r>
              <a:rPr lang="en-AU" dirty="0" smtClean="0"/>
              <a:t>[INNER] JOIN </a:t>
            </a:r>
          </a:p>
          <a:p>
            <a:pPr lvl="1"/>
            <a:r>
              <a:rPr lang="en-AU" dirty="0" smtClean="0"/>
              <a:t>CROSS JOIN</a:t>
            </a:r>
          </a:p>
          <a:p>
            <a:pPr lvl="1"/>
            <a:r>
              <a:rPr lang="en-AU" dirty="0" smtClean="0"/>
              <a:t>{LEFT | RIGHT | FULL} [OUTER] JOIN</a:t>
            </a:r>
          </a:p>
          <a:p>
            <a:pPr lvl="1"/>
            <a:endParaRPr lang="en-AU" dirty="0" smtClean="0"/>
          </a:p>
          <a:p>
            <a:r>
              <a:rPr lang="en-AU" dirty="0" smtClean="0"/>
              <a:t>Syntax placed in the FROM clause of a SELECT statement</a:t>
            </a:r>
          </a:p>
          <a:p>
            <a:endParaRPr lang="en-AU" dirty="0" smtClean="0"/>
          </a:p>
          <a:p>
            <a:r>
              <a:rPr lang="en-AU" dirty="0" smtClean="0"/>
              <a:t>After specifying the tables to join, the ON keyword is used to specify join conditions</a:t>
            </a:r>
          </a:p>
          <a:p>
            <a:endParaRPr lang="en-AU" dirty="0"/>
          </a:p>
          <a:p>
            <a:r>
              <a:rPr lang="en-AU" dirty="0" smtClean="0"/>
              <a:t>General syntax:</a:t>
            </a:r>
          </a:p>
          <a:p>
            <a:pPr lvl="1"/>
            <a:r>
              <a:rPr lang="en-AU" dirty="0" smtClean="0"/>
              <a:t>table1 </a:t>
            </a:r>
            <a:r>
              <a:rPr lang="en-AU" b="1" dirty="0" smtClean="0"/>
              <a:t>[join type] JOIN </a:t>
            </a:r>
            <a:r>
              <a:rPr lang="en-AU" dirty="0" smtClean="0"/>
              <a:t>table2 </a:t>
            </a:r>
            <a:r>
              <a:rPr lang="en-AU" b="1" dirty="0" smtClean="0"/>
              <a:t>ON</a:t>
            </a:r>
            <a:r>
              <a:rPr lang="en-AU" dirty="0" smtClean="0"/>
              <a:t> </a:t>
            </a:r>
            <a:r>
              <a:rPr lang="en-AU" b="1" dirty="0" smtClean="0"/>
              <a:t>[condition]</a:t>
            </a:r>
          </a:p>
          <a:p>
            <a:pPr lvl="1"/>
            <a:r>
              <a:rPr lang="en-AU" dirty="0" smtClean="0"/>
              <a:t>employee INNER JOIN job ON </a:t>
            </a:r>
            <a:r>
              <a:rPr lang="en-AU" dirty="0" err="1" smtClean="0"/>
              <a:t>employee.job_id</a:t>
            </a:r>
            <a:r>
              <a:rPr lang="en-AU" dirty="0" smtClean="0"/>
              <a:t> = </a:t>
            </a:r>
            <a:r>
              <a:rPr lang="en-AU" dirty="0" err="1" smtClean="0"/>
              <a:t>job.job_id</a:t>
            </a:r>
            <a:endParaRPr lang="en-AU"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Cross Joins</a:t>
            </a:r>
            <a:endParaRPr lang="en-AU" dirty="0"/>
          </a:p>
        </p:txBody>
      </p:sp>
      <p:sp>
        <p:nvSpPr>
          <p:cNvPr id="3" name="Content Placeholder 2"/>
          <p:cNvSpPr>
            <a:spLocks noGrp="1"/>
          </p:cNvSpPr>
          <p:nvPr>
            <p:ph idx="1"/>
          </p:nvPr>
        </p:nvSpPr>
        <p:spPr/>
        <p:txBody>
          <a:bodyPr/>
          <a:lstStyle/>
          <a:p>
            <a:r>
              <a:rPr lang="en-AU" dirty="0" smtClean="0"/>
              <a:t>A cross join has no join condition, resulting in the Cartesian product of the two tables</a:t>
            </a:r>
          </a:p>
          <a:p>
            <a:pPr lvl="1"/>
            <a:r>
              <a:rPr lang="en-AU" dirty="0" smtClean="0"/>
              <a:t>Result set includes every row in the first table matched with every row in the second table</a:t>
            </a:r>
          </a:p>
          <a:p>
            <a:pPr lvl="1"/>
            <a:endParaRPr lang="en-AU" dirty="0" smtClean="0"/>
          </a:p>
          <a:p>
            <a:pPr lvl="1"/>
            <a:r>
              <a:rPr lang="en-AU" dirty="0" smtClean="0"/>
              <a:t>Number of rows in first table multiplied by number of rows in second table… Typically results in large number of results!</a:t>
            </a:r>
          </a:p>
          <a:p>
            <a:pPr lvl="1"/>
            <a:endParaRPr lang="en-AU" dirty="0" smtClean="0"/>
          </a:p>
          <a:p>
            <a:pPr lvl="1"/>
            <a:r>
              <a:rPr lang="en-AU" dirty="0" smtClean="0"/>
              <a:t>Not used very often as it is often meaningless</a:t>
            </a:r>
          </a:p>
          <a:p>
            <a:pPr lvl="1"/>
            <a:endParaRPr lang="en-AU" dirty="0" smtClean="0"/>
          </a:p>
          <a:p>
            <a:pPr lvl="1"/>
            <a:r>
              <a:rPr lang="en-AU" dirty="0" smtClean="0"/>
              <a:t>Adding a join condition makes a cross join an inner join – since only the rows meeting the condition will be returned</a:t>
            </a:r>
            <a:endParaRPr lang="en-AU"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Cross Join Example</a:t>
            </a:r>
            <a:endParaRPr lang="en-AU" dirty="0"/>
          </a:p>
        </p:txBody>
      </p:sp>
      <p:sp>
        <p:nvSpPr>
          <p:cNvPr id="4" name="Rectangle 3"/>
          <p:cNvSpPr>
            <a:spLocks noChangeArrowheads="1"/>
          </p:cNvSpPr>
          <p:nvPr/>
        </p:nvSpPr>
        <p:spPr bwMode="auto">
          <a:xfrm>
            <a:off x="228600" y="762000"/>
            <a:ext cx="1476366" cy="462307"/>
          </a:xfrm>
          <a:prstGeom prst="rect">
            <a:avLst/>
          </a:prstGeom>
          <a:noFill/>
          <a:ln w="9525">
            <a:noFill/>
            <a:miter lim="800000"/>
            <a:headEnd/>
            <a:tailEnd/>
          </a:ln>
        </p:spPr>
        <p:txBody>
          <a:bodyPr wrap="none" lIns="92075" tIns="46038" rIns="92075" bIns="46038">
            <a:spAutoFit/>
          </a:bodyPr>
          <a:lstStyle/>
          <a:p>
            <a:pPr algn="l" eaLnBrk="0" hangingPunct="0"/>
            <a:r>
              <a:rPr lang="en-US" b="1" dirty="0" smtClean="0">
                <a:latin typeface="Courier New" pitchFamily="49" charset="0"/>
              </a:rPr>
              <a:t>country</a:t>
            </a:r>
            <a:endParaRPr lang="en-US" b="1" dirty="0">
              <a:latin typeface="Courier New" pitchFamily="49" charset="0"/>
            </a:endParaRPr>
          </a:p>
        </p:txBody>
      </p:sp>
      <p:sp>
        <p:nvSpPr>
          <p:cNvPr id="5" name="Rectangle 6"/>
          <p:cNvSpPr>
            <a:spLocks noChangeArrowheads="1"/>
          </p:cNvSpPr>
          <p:nvPr/>
        </p:nvSpPr>
        <p:spPr bwMode="auto">
          <a:xfrm>
            <a:off x="2133600" y="3505200"/>
            <a:ext cx="1530350" cy="366713"/>
          </a:xfrm>
          <a:prstGeom prst="rect">
            <a:avLst/>
          </a:prstGeom>
          <a:noFill/>
          <a:ln w="9525">
            <a:noFill/>
            <a:miter lim="800000"/>
            <a:headEnd/>
            <a:tailEnd/>
          </a:ln>
        </p:spPr>
        <p:txBody>
          <a:bodyPr wrap="none" lIns="92075" tIns="46038" rIns="92075" bIns="46038">
            <a:spAutoFit/>
          </a:bodyPr>
          <a:lstStyle/>
          <a:p>
            <a:pPr algn="l" eaLnBrk="0" hangingPunct="0"/>
            <a:r>
              <a:rPr lang="en-US" sz="1800" b="1" i="1" dirty="0">
                <a:latin typeface="Arial" charset="0"/>
              </a:rPr>
              <a:t>Query result</a:t>
            </a:r>
          </a:p>
        </p:txBody>
      </p:sp>
      <p:sp>
        <p:nvSpPr>
          <p:cNvPr id="6" name="Rectangle 8"/>
          <p:cNvSpPr>
            <a:spLocks noChangeArrowheads="1"/>
          </p:cNvSpPr>
          <p:nvPr/>
        </p:nvSpPr>
        <p:spPr bwMode="auto">
          <a:xfrm>
            <a:off x="2133600" y="3871912"/>
            <a:ext cx="4572000" cy="2833688"/>
          </a:xfrm>
          <a:prstGeom prst="rect">
            <a:avLst/>
          </a:prstGeom>
          <a:noFill/>
          <a:ln w="9525" algn="ctr">
            <a:solidFill>
              <a:schemeClr val="tx1"/>
            </a:solidFill>
            <a:miter lim="800000"/>
            <a:headEnd/>
            <a:tailEnd/>
          </a:ln>
        </p:spPr>
        <p:txBody>
          <a:bodyPr wrap="none" anchor="ctr"/>
          <a:lstStyle/>
          <a:p>
            <a:pPr marL="457200" indent="-457200" algn="l"/>
            <a:r>
              <a:rPr lang="en-US" sz="1400" b="1" noProof="1" smtClean="0">
                <a:latin typeface="Courier New" pitchFamily="49" charset="0"/>
                <a:cs typeface="Courier New" pitchFamily="49" charset="0"/>
              </a:rPr>
              <a:t>country_name                  region_name</a:t>
            </a:r>
          </a:p>
          <a:p>
            <a:pPr marL="457200" indent="-457200" algn="l"/>
            <a:r>
              <a:rPr lang="en-US" sz="1400" b="1" noProof="1" smtClean="0">
                <a:latin typeface="Courier New" pitchFamily="49" charset="0"/>
                <a:cs typeface="Courier New" pitchFamily="49" charset="0"/>
              </a:rPr>
              <a:t>----------------------------- -----------</a:t>
            </a:r>
          </a:p>
          <a:p>
            <a:pPr marL="457200" indent="-457200" algn="l"/>
            <a:r>
              <a:rPr lang="en-US" sz="1400" b="1" noProof="1" smtClean="0">
                <a:latin typeface="Courier New" pitchFamily="49" charset="0"/>
                <a:cs typeface="Courier New" pitchFamily="49" charset="0"/>
              </a:rPr>
              <a:t>Canada                        Europe</a:t>
            </a:r>
          </a:p>
          <a:p>
            <a:pPr marL="457200" indent="-457200" algn="l"/>
            <a:r>
              <a:rPr lang="en-US" sz="1400" b="1" noProof="1" smtClean="0">
                <a:latin typeface="Courier New" pitchFamily="49" charset="0"/>
                <a:cs typeface="Courier New" pitchFamily="49" charset="0"/>
              </a:rPr>
              <a:t>Germany                       Europe</a:t>
            </a:r>
          </a:p>
          <a:p>
            <a:pPr marL="457200" indent="-457200" algn="l"/>
            <a:r>
              <a:rPr lang="en-US" sz="1400" b="1" noProof="1" smtClean="0">
                <a:latin typeface="Courier New" pitchFamily="49" charset="0"/>
                <a:cs typeface="Courier New" pitchFamily="49" charset="0"/>
              </a:rPr>
              <a:t>United Kingdom                Europe</a:t>
            </a:r>
          </a:p>
          <a:p>
            <a:pPr marL="457200" indent="-457200" algn="l"/>
            <a:r>
              <a:rPr lang="en-US" sz="1400" b="1" noProof="1" smtClean="0">
                <a:latin typeface="Courier New" pitchFamily="49" charset="0"/>
                <a:cs typeface="Courier New" pitchFamily="49" charset="0"/>
              </a:rPr>
              <a:t>United States of America      Europe</a:t>
            </a:r>
          </a:p>
          <a:p>
            <a:pPr marL="457200" indent="-457200" algn="l"/>
            <a:r>
              <a:rPr lang="en-US" sz="1400" b="1" noProof="1" smtClean="0">
                <a:latin typeface="Courier New" pitchFamily="49" charset="0"/>
                <a:cs typeface="Courier New" pitchFamily="49" charset="0"/>
              </a:rPr>
              <a:t>Canada                        Americas</a:t>
            </a:r>
          </a:p>
          <a:p>
            <a:pPr marL="457200" indent="-457200" algn="l"/>
            <a:r>
              <a:rPr lang="en-US" sz="1400" b="1" noProof="1" smtClean="0">
                <a:latin typeface="Courier New" pitchFamily="49" charset="0"/>
                <a:cs typeface="Courier New" pitchFamily="49" charset="0"/>
              </a:rPr>
              <a:t>Germany                       Americas</a:t>
            </a:r>
          </a:p>
          <a:p>
            <a:pPr marL="457200" indent="-457200" algn="l"/>
            <a:r>
              <a:rPr lang="en-US" sz="1400" b="1" noProof="1" smtClean="0">
                <a:latin typeface="Courier New" pitchFamily="49" charset="0"/>
                <a:cs typeface="Courier New" pitchFamily="49" charset="0"/>
              </a:rPr>
              <a:t>United Kingdom                Americas</a:t>
            </a:r>
          </a:p>
          <a:p>
            <a:pPr marL="457200" indent="-457200" algn="l"/>
            <a:r>
              <a:rPr lang="en-US" sz="1400" b="1" noProof="1" smtClean="0">
                <a:latin typeface="Courier New" pitchFamily="49" charset="0"/>
                <a:cs typeface="Courier New" pitchFamily="49" charset="0"/>
              </a:rPr>
              <a:t>United States of America      Americas</a:t>
            </a:r>
          </a:p>
          <a:p>
            <a:pPr marL="457200" indent="-457200" algn="l"/>
            <a:r>
              <a:rPr lang="en-US" sz="1400" b="1" noProof="1" smtClean="0">
                <a:latin typeface="Courier New" pitchFamily="49" charset="0"/>
                <a:cs typeface="Courier New" pitchFamily="49" charset="0"/>
              </a:rPr>
              <a:t>...</a:t>
            </a:r>
          </a:p>
          <a:p>
            <a:pPr marL="457200" indent="-457200" algn="l"/>
            <a:endParaRPr lang="en-US" sz="1400" b="1" noProof="1" smtClean="0">
              <a:latin typeface="Courier New" pitchFamily="49" charset="0"/>
              <a:cs typeface="Courier New" pitchFamily="49" charset="0"/>
            </a:endParaRPr>
          </a:p>
          <a:p>
            <a:pPr marL="457200" indent="-457200" algn="l"/>
            <a:r>
              <a:rPr lang="en-US" sz="1400" b="1" noProof="1" smtClean="0">
                <a:latin typeface="Courier New" pitchFamily="49" charset="0"/>
                <a:cs typeface="Courier New" pitchFamily="49" charset="0"/>
              </a:rPr>
              <a:t>(16 row(s) affected)</a:t>
            </a:r>
          </a:p>
        </p:txBody>
      </p:sp>
      <p:sp>
        <p:nvSpPr>
          <p:cNvPr id="7" name="Rectangle 9"/>
          <p:cNvSpPr>
            <a:spLocks noChangeArrowheads="1"/>
          </p:cNvSpPr>
          <p:nvPr/>
        </p:nvSpPr>
        <p:spPr bwMode="auto">
          <a:xfrm>
            <a:off x="228600" y="1143000"/>
            <a:ext cx="4953000" cy="1371600"/>
          </a:xfrm>
          <a:prstGeom prst="rect">
            <a:avLst/>
          </a:prstGeom>
          <a:noFill/>
          <a:ln w="9525" algn="ctr">
            <a:solidFill>
              <a:schemeClr val="tx1"/>
            </a:solidFill>
            <a:miter lim="800000"/>
            <a:headEnd/>
            <a:tailEnd/>
          </a:ln>
        </p:spPr>
        <p:txBody>
          <a:bodyPr wrap="none" lIns="54000" tIns="36000" rIns="54000" bIns="10800" anchor="ctr"/>
          <a:lstStyle/>
          <a:p>
            <a:pPr marL="457200" indent="-457200" algn="l"/>
            <a:r>
              <a:rPr lang="en-US" sz="1400" b="1" noProof="1" smtClean="0">
                <a:latin typeface="Courier New" pitchFamily="49" charset="0"/>
                <a:cs typeface="Courier New" pitchFamily="49" charset="0"/>
              </a:rPr>
              <a:t>country_id country_name             region_id</a:t>
            </a:r>
          </a:p>
          <a:p>
            <a:pPr marL="457200" indent="-457200" algn="l"/>
            <a:r>
              <a:rPr lang="en-US" sz="1400" b="1" noProof="1" smtClean="0">
                <a:latin typeface="Courier New" pitchFamily="49" charset="0"/>
                <a:cs typeface="Courier New" pitchFamily="49" charset="0"/>
              </a:rPr>
              <a:t>---------- ------------------------ ---------</a:t>
            </a:r>
          </a:p>
          <a:p>
            <a:pPr marL="457200" indent="-457200" algn="l"/>
            <a:r>
              <a:rPr lang="en-US" sz="1400" b="1" noProof="1" smtClean="0">
                <a:latin typeface="Courier New" pitchFamily="49" charset="0"/>
                <a:cs typeface="Courier New" pitchFamily="49" charset="0"/>
              </a:rPr>
              <a:t>CA         Canada                   2</a:t>
            </a:r>
          </a:p>
          <a:p>
            <a:pPr marL="457200" indent="-457200" algn="l"/>
            <a:r>
              <a:rPr lang="en-US" sz="1400" b="1" noProof="1" smtClean="0">
                <a:latin typeface="Courier New" pitchFamily="49" charset="0"/>
                <a:cs typeface="Courier New" pitchFamily="49" charset="0"/>
              </a:rPr>
              <a:t>DE         Germany                  1</a:t>
            </a:r>
          </a:p>
          <a:p>
            <a:pPr marL="457200" indent="-457200" algn="l"/>
            <a:r>
              <a:rPr lang="en-US" sz="1400" b="1" noProof="1" smtClean="0">
                <a:latin typeface="Courier New" pitchFamily="49" charset="0"/>
                <a:cs typeface="Courier New" pitchFamily="49" charset="0"/>
              </a:rPr>
              <a:t>UK         United Kingdom           1</a:t>
            </a:r>
          </a:p>
          <a:p>
            <a:pPr marL="457200" indent="-457200" algn="l"/>
            <a:r>
              <a:rPr lang="en-US" sz="1400" b="1" noProof="1" smtClean="0">
                <a:latin typeface="Courier New" pitchFamily="49" charset="0"/>
                <a:cs typeface="Courier New" pitchFamily="49" charset="0"/>
              </a:rPr>
              <a:t>US         United States of America 2</a:t>
            </a:r>
            <a:endParaRPr lang="en-AU" sz="1400" b="1" noProof="1">
              <a:latin typeface="Courier New" pitchFamily="49" charset="0"/>
              <a:cs typeface="Courier New" pitchFamily="49" charset="0"/>
            </a:endParaRPr>
          </a:p>
        </p:txBody>
      </p:sp>
      <p:sp>
        <p:nvSpPr>
          <p:cNvPr id="8" name="Rectangle 7"/>
          <p:cNvSpPr>
            <a:spLocks noChangeArrowheads="1"/>
          </p:cNvSpPr>
          <p:nvPr/>
        </p:nvSpPr>
        <p:spPr bwMode="auto">
          <a:xfrm>
            <a:off x="5334000" y="762000"/>
            <a:ext cx="1292020" cy="462307"/>
          </a:xfrm>
          <a:prstGeom prst="rect">
            <a:avLst/>
          </a:prstGeom>
          <a:noFill/>
          <a:ln w="9525">
            <a:noFill/>
            <a:miter lim="800000"/>
            <a:headEnd/>
            <a:tailEnd/>
          </a:ln>
        </p:spPr>
        <p:txBody>
          <a:bodyPr wrap="none" lIns="92075" tIns="46038" rIns="92075" bIns="46038">
            <a:spAutoFit/>
          </a:bodyPr>
          <a:lstStyle/>
          <a:p>
            <a:pPr algn="l" eaLnBrk="0" hangingPunct="0"/>
            <a:r>
              <a:rPr lang="en-US" b="1" dirty="0" smtClean="0">
                <a:latin typeface="Courier New" pitchFamily="49" charset="0"/>
              </a:rPr>
              <a:t>region</a:t>
            </a:r>
            <a:endParaRPr lang="en-US" b="1" dirty="0">
              <a:latin typeface="Courier New" pitchFamily="49" charset="0"/>
            </a:endParaRPr>
          </a:p>
        </p:txBody>
      </p:sp>
      <p:sp>
        <p:nvSpPr>
          <p:cNvPr id="9" name="Rectangle 9"/>
          <p:cNvSpPr>
            <a:spLocks noChangeArrowheads="1"/>
          </p:cNvSpPr>
          <p:nvPr/>
        </p:nvSpPr>
        <p:spPr bwMode="auto">
          <a:xfrm>
            <a:off x="5334000" y="1143000"/>
            <a:ext cx="3581400" cy="1371600"/>
          </a:xfrm>
          <a:prstGeom prst="rect">
            <a:avLst/>
          </a:prstGeom>
          <a:noFill/>
          <a:ln w="9525" algn="ctr">
            <a:solidFill>
              <a:schemeClr val="tx1"/>
            </a:solidFill>
            <a:miter lim="800000"/>
            <a:headEnd/>
            <a:tailEnd/>
          </a:ln>
        </p:spPr>
        <p:txBody>
          <a:bodyPr wrap="none" lIns="54000" tIns="36000" rIns="54000" bIns="10800" anchor="ctr"/>
          <a:lstStyle/>
          <a:p>
            <a:pPr marL="457200" indent="-457200" algn="l"/>
            <a:r>
              <a:rPr lang="en-US" sz="1400" b="1" noProof="1" smtClean="0">
                <a:latin typeface="Courier New" pitchFamily="49" charset="0"/>
                <a:cs typeface="Courier New" pitchFamily="49" charset="0"/>
              </a:rPr>
              <a:t>region_id region_name</a:t>
            </a:r>
          </a:p>
          <a:p>
            <a:pPr marL="457200" indent="-457200" algn="l"/>
            <a:r>
              <a:rPr lang="en-US" sz="1400" b="1" noProof="1" smtClean="0">
                <a:latin typeface="Courier New" pitchFamily="49" charset="0"/>
                <a:cs typeface="Courier New" pitchFamily="49" charset="0"/>
              </a:rPr>
              <a:t>--------- ----------------------</a:t>
            </a:r>
          </a:p>
          <a:p>
            <a:pPr marL="457200" indent="-457200" algn="l"/>
            <a:r>
              <a:rPr lang="en-US" sz="1400" b="1" noProof="1" smtClean="0">
                <a:latin typeface="Courier New" pitchFamily="49" charset="0"/>
                <a:cs typeface="Courier New" pitchFamily="49" charset="0"/>
              </a:rPr>
              <a:t>1         Europe</a:t>
            </a:r>
          </a:p>
          <a:p>
            <a:pPr marL="457200" indent="-457200" algn="l"/>
            <a:r>
              <a:rPr lang="en-US" sz="1400" b="1" noProof="1" smtClean="0">
                <a:latin typeface="Courier New" pitchFamily="49" charset="0"/>
                <a:cs typeface="Courier New" pitchFamily="49" charset="0"/>
              </a:rPr>
              <a:t>2         Americas</a:t>
            </a:r>
          </a:p>
          <a:p>
            <a:pPr marL="457200" indent="-457200" algn="l"/>
            <a:r>
              <a:rPr lang="en-US" sz="1400" b="1" noProof="1" smtClean="0">
                <a:latin typeface="Courier New" pitchFamily="49" charset="0"/>
                <a:cs typeface="Courier New" pitchFamily="49" charset="0"/>
              </a:rPr>
              <a:t>3         Asia</a:t>
            </a:r>
          </a:p>
          <a:p>
            <a:pPr marL="457200" indent="-457200" algn="l"/>
            <a:r>
              <a:rPr lang="en-US" sz="1400" b="1" noProof="1" smtClean="0">
                <a:latin typeface="Courier New" pitchFamily="49" charset="0"/>
                <a:cs typeface="Courier New" pitchFamily="49" charset="0"/>
              </a:rPr>
              <a:t>4         Middle East and Africa</a:t>
            </a:r>
            <a:endParaRPr lang="en-AU" sz="1400" b="1" noProof="1">
              <a:latin typeface="Courier New" pitchFamily="49" charset="0"/>
              <a:cs typeface="Courier New" pitchFamily="49" charset="0"/>
            </a:endParaRPr>
          </a:p>
        </p:txBody>
      </p:sp>
      <p:sp>
        <p:nvSpPr>
          <p:cNvPr id="11" name="Rectangle 10"/>
          <p:cNvSpPr>
            <a:spLocks noChangeArrowheads="1"/>
          </p:cNvSpPr>
          <p:nvPr/>
        </p:nvSpPr>
        <p:spPr bwMode="auto">
          <a:xfrm>
            <a:off x="2133600" y="2743200"/>
            <a:ext cx="4572000" cy="685800"/>
          </a:xfrm>
          <a:prstGeom prst="rect">
            <a:avLst/>
          </a:prstGeom>
          <a:solidFill>
            <a:srgbClr val="CCFFCC"/>
          </a:solidFill>
          <a:ln w="25400">
            <a:solidFill>
              <a:srgbClr val="000000"/>
            </a:solidFill>
            <a:miter lim="800000"/>
            <a:headEnd/>
            <a:tailEnd/>
          </a:ln>
          <a:effectLst/>
        </p:spPr>
        <p:txBody>
          <a:bodyPr wrap="none" lIns="92075" tIns="46038" rIns="92075" bIns="46038" anchor="ctr"/>
          <a:lstStyle/>
          <a:p>
            <a:pPr algn="l" eaLnBrk="0" hangingPunct="0">
              <a:tabLst>
                <a:tab pos="1200150" algn="l"/>
              </a:tabLst>
              <a:defRPr/>
            </a:pPr>
            <a:r>
              <a:rPr lang="en-US" sz="1800" b="1" dirty="0" smtClean="0">
                <a:solidFill>
                  <a:srgbClr val="000000"/>
                </a:solidFill>
                <a:latin typeface="Courier New" pitchFamily="49" charset="0"/>
              </a:rPr>
              <a:t>SELECT </a:t>
            </a:r>
            <a:r>
              <a:rPr lang="en-US" sz="1800" b="1" dirty="0" err="1" smtClean="0">
                <a:solidFill>
                  <a:srgbClr val="000000"/>
                </a:solidFill>
                <a:latin typeface="Courier New" pitchFamily="49" charset="0"/>
              </a:rPr>
              <a:t>country_name</a:t>
            </a:r>
            <a:r>
              <a:rPr lang="en-US" sz="1800" b="1" dirty="0" smtClean="0">
                <a:solidFill>
                  <a:srgbClr val="000000"/>
                </a:solidFill>
                <a:latin typeface="Courier New" pitchFamily="49" charset="0"/>
              </a:rPr>
              <a:t>, </a:t>
            </a:r>
            <a:r>
              <a:rPr lang="en-US" sz="1800" b="1" dirty="0" err="1" smtClean="0">
                <a:solidFill>
                  <a:srgbClr val="000000"/>
                </a:solidFill>
                <a:latin typeface="Courier New" pitchFamily="49" charset="0"/>
              </a:rPr>
              <a:t>region_name</a:t>
            </a:r>
            <a:endParaRPr lang="en-US" sz="1800" b="1" dirty="0" smtClean="0">
              <a:solidFill>
                <a:srgbClr val="000000"/>
              </a:solidFill>
              <a:latin typeface="Courier New" pitchFamily="49" charset="0"/>
            </a:endParaRPr>
          </a:p>
          <a:p>
            <a:pPr algn="l" eaLnBrk="0" hangingPunct="0">
              <a:tabLst>
                <a:tab pos="1200150" algn="l"/>
              </a:tabLst>
              <a:defRPr/>
            </a:pPr>
            <a:r>
              <a:rPr lang="en-US" sz="1800" b="1" dirty="0" smtClean="0">
                <a:solidFill>
                  <a:srgbClr val="000000"/>
                </a:solidFill>
                <a:latin typeface="Courier New" pitchFamily="49" charset="0"/>
              </a:rPr>
              <a:t>FROM country CROSS JOIN region;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P spid="1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Inner Joins / </a:t>
            </a:r>
            <a:r>
              <a:rPr lang="en-AU" dirty="0" err="1" smtClean="0"/>
              <a:t>Equi</a:t>
            </a:r>
            <a:r>
              <a:rPr lang="en-AU" dirty="0" smtClean="0"/>
              <a:t>-Joins</a:t>
            </a:r>
            <a:endParaRPr lang="en-AU" dirty="0"/>
          </a:p>
        </p:txBody>
      </p:sp>
      <p:sp>
        <p:nvSpPr>
          <p:cNvPr id="3" name="Content Placeholder 2"/>
          <p:cNvSpPr>
            <a:spLocks noGrp="1"/>
          </p:cNvSpPr>
          <p:nvPr>
            <p:ph idx="1"/>
          </p:nvPr>
        </p:nvSpPr>
        <p:spPr/>
        <p:txBody>
          <a:bodyPr/>
          <a:lstStyle/>
          <a:p>
            <a:r>
              <a:rPr lang="en-AU" dirty="0" smtClean="0"/>
              <a:t>An inner join can be thought of as a cross join with a </a:t>
            </a:r>
            <a:r>
              <a:rPr lang="en-AU" i="1" dirty="0" smtClean="0"/>
              <a:t>join condition</a:t>
            </a:r>
          </a:p>
          <a:p>
            <a:endParaRPr lang="en-AU" dirty="0" smtClean="0"/>
          </a:p>
          <a:p>
            <a:pPr lvl="1"/>
            <a:r>
              <a:rPr lang="en-AU" dirty="0" smtClean="0"/>
              <a:t>The condition can be </a:t>
            </a:r>
            <a:r>
              <a:rPr lang="en-AU" i="1" dirty="0" smtClean="0"/>
              <a:t>any</a:t>
            </a:r>
            <a:r>
              <a:rPr lang="en-AU" dirty="0" smtClean="0"/>
              <a:t> </a:t>
            </a:r>
            <a:r>
              <a:rPr lang="en-AU" i="1" dirty="0" smtClean="0"/>
              <a:t>comparison</a:t>
            </a:r>
            <a:r>
              <a:rPr lang="en-AU" dirty="0" smtClean="0"/>
              <a:t> </a:t>
            </a:r>
            <a:r>
              <a:rPr lang="en-AU" i="1" dirty="0" smtClean="0"/>
              <a:t>between two columns </a:t>
            </a:r>
            <a:r>
              <a:rPr lang="en-AU" dirty="0" smtClean="0"/>
              <a:t>(=, &lt;, &gt;, !=, etc)</a:t>
            </a:r>
          </a:p>
          <a:p>
            <a:pPr lvl="1"/>
            <a:endParaRPr lang="en-AU" dirty="0" smtClean="0"/>
          </a:p>
          <a:p>
            <a:pPr lvl="1"/>
            <a:r>
              <a:rPr lang="en-AU" dirty="0" smtClean="0"/>
              <a:t>The most common condition is </a:t>
            </a:r>
            <a:r>
              <a:rPr lang="en-AU" i="1" dirty="0" smtClean="0"/>
              <a:t>equality</a:t>
            </a:r>
            <a:r>
              <a:rPr lang="en-AU" dirty="0" smtClean="0"/>
              <a:t> between two columns</a:t>
            </a:r>
          </a:p>
          <a:p>
            <a:pPr lvl="1"/>
            <a:endParaRPr lang="en-AU" dirty="0" smtClean="0"/>
          </a:p>
          <a:p>
            <a:pPr lvl="1"/>
            <a:r>
              <a:rPr lang="en-AU" dirty="0" smtClean="0"/>
              <a:t>Usually, this is equality between a </a:t>
            </a:r>
            <a:r>
              <a:rPr lang="en-AU" i="1" dirty="0" smtClean="0"/>
              <a:t>FK and a PK</a:t>
            </a:r>
          </a:p>
          <a:p>
            <a:pPr lvl="1"/>
            <a:endParaRPr lang="en-AU" i="1" dirty="0" smtClean="0"/>
          </a:p>
          <a:p>
            <a:pPr lvl="1"/>
            <a:r>
              <a:rPr lang="en-AU" dirty="0" smtClean="0"/>
              <a:t>An inner join which only has equality-based join conditions is known as an </a:t>
            </a:r>
            <a:r>
              <a:rPr lang="en-AU" i="1" dirty="0" err="1" smtClean="0"/>
              <a:t>equi</a:t>
            </a:r>
            <a:r>
              <a:rPr lang="en-AU" i="1" dirty="0" smtClean="0"/>
              <a:t>-join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ecu_ppt4_blue">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ecu_ppt4_blue</Template>
  <TotalTime>7593</TotalTime>
  <Words>4693</Words>
  <Application>Microsoft Office PowerPoint</Application>
  <PresentationFormat>On-screen Show (4:3)</PresentationFormat>
  <Paragraphs>952</Paragraphs>
  <Slides>41</Slides>
  <Notes>36</Notes>
  <HiddenSlides>1</HiddenSlides>
  <MMClips>0</MMClips>
  <ScaleCrop>false</ScaleCrop>
  <HeadingPairs>
    <vt:vector size="4" baseType="variant">
      <vt:variant>
        <vt:lpstr>Theme</vt:lpstr>
      </vt:variant>
      <vt:variant>
        <vt:i4>1</vt:i4>
      </vt:variant>
      <vt:variant>
        <vt:lpstr>Slide Titles</vt:lpstr>
      </vt:variant>
      <vt:variant>
        <vt:i4>41</vt:i4>
      </vt:variant>
    </vt:vector>
  </HeadingPairs>
  <TitlesOfParts>
    <vt:vector size="42" baseType="lpstr">
      <vt:lpstr>ecu_ppt4_blue</vt:lpstr>
      <vt:lpstr>CSG1207/CSI5135  Systems and Database Design</vt:lpstr>
      <vt:lpstr>Objectives</vt:lpstr>
      <vt:lpstr>Joins</vt:lpstr>
      <vt:lpstr>Retrieving Data from Multiple Tables</vt:lpstr>
      <vt:lpstr>Different Types of Joins in SQL Server</vt:lpstr>
      <vt:lpstr>Syntax of Specifying a Join</vt:lpstr>
      <vt:lpstr>Cross Joins</vt:lpstr>
      <vt:lpstr>Cross Join Example</vt:lpstr>
      <vt:lpstr>Inner Joins / Equi-Joins</vt:lpstr>
      <vt:lpstr>Inner Join / Equi-Join Example</vt:lpstr>
      <vt:lpstr>Inner Join / Equi-Join Example 2</vt:lpstr>
      <vt:lpstr>Inner Joins / Natural Joins</vt:lpstr>
      <vt:lpstr>Inner Joins that are not Equi-Joins</vt:lpstr>
      <vt:lpstr>Inner Joins that are not Equi-Joins</vt:lpstr>
      <vt:lpstr>WHERE Clauses and Joins</vt:lpstr>
      <vt:lpstr>Dealing with Ambiguity</vt:lpstr>
      <vt:lpstr>Table Aliases</vt:lpstr>
      <vt:lpstr>Outer Joins</vt:lpstr>
      <vt:lpstr>Outer Joins</vt:lpstr>
      <vt:lpstr>Outer Join Types and Syntaxes</vt:lpstr>
      <vt:lpstr>Inner Join vs. LEFT Outer Join</vt:lpstr>
      <vt:lpstr>Inner Join vs. RIGHT Outer Join</vt:lpstr>
      <vt:lpstr>Inner Join vs. FULL Outer Join</vt:lpstr>
      <vt:lpstr>Self Joins</vt:lpstr>
      <vt:lpstr>Self Join Example</vt:lpstr>
      <vt:lpstr>Joining More than Two Tables</vt:lpstr>
      <vt:lpstr>Joining More than Two Tables</vt:lpstr>
      <vt:lpstr>Join Summary</vt:lpstr>
      <vt:lpstr>Aggregate Functions</vt:lpstr>
      <vt:lpstr>Sample Uses of Aggregate Functions</vt:lpstr>
      <vt:lpstr>Simple Aggregate Function Examples</vt:lpstr>
      <vt:lpstr>Aggregate Function Notes</vt:lpstr>
      <vt:lpstr>Aggregate Function Notes</vt:lpstr>
      <vt:lpstr>Aggregate Functions and Nulls</vt:lpstr>
      <vt:lpstr>The GROUP BY Clause</vt:lpstr>
      <vt:lpstr>The GROUP BY Clause</vt:lpstr>
      <vt:lpstr>The GROUP BY Clause</vt:lpstr>
      <vt:lpstr>The HAVING Clause</vt:lpstr>
      <vt:lpstr>Combining it all</vt:lpstr>
      <vt:lpstr>Combining it all</vt:lpstr>
      <vt:lpstr>Aggregate Function Summary</vt:lpstr>
    </vt:vector>
  </TitlesOfParts>
  <Company>Edith Cowan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CSG1207 - Lecture 9</dc:title>
  <dc:creator>C Bolan, J Xiao, G Baatard</dc:creator>
  <cp:lastModifiedBy>Greg Baatard</cp:lastModifiedBy>
  <cp:revision>619</cp:revision>
  <dcterms:created xsi:type="dcterms:W3CDTF">2001-07-23T01:56:31Z</dcterms:created>
  <dcterms:modified xsi:type="dcterms:W3CDTF">2014-11-28T02:49:29Z</dcterms:modified>
</cp:coreProperties>
</file>