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4" r:id="rId23"/>
    <p:sldId id="323" r:id="rId24"/>
    <p:sldId id="325" r:id="rId25"/>
    <p:sldId id="326" r:id="rId26"/>
    <p:sldId id="302" r:id="rId27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26" autoAdjust="0"/>
  </p:normalViewPr>
  <p:slideViewPr>
    <p:cSldViewPr>
      <p:cViewPr varScale="1">
        <p:scale>
          <a:sx n="67" d="100"/>
          <a:sy n="67" d="100"/>
        </p:scale>
        <p:origin x="190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BB6B709A-C31A-4821-BE9E-1AEECE35DD07}" type="datetime1">
              <a:rPr lang="en-US"/>
              <a:pPr>
                <a:defRPr/>
              </a:pPr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92299FB-C1ED-4168-8C3B-5CCD56E53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49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299FB-C1ED-4168-8C3B-5CCD56E5337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is a long example (3</a:t>
            </a:r>
            <a:r>
              <a:rPr lang="en-AU" baseline="0" dirty="0" smtClean="0"/>
              <a:t> slides worth).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299FB-C1ED-4168-8C3B-5CCD56E5337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Note:</a:t>
            </a:r>
            <a:r>
              <a:rPr lang="en-AU" baseline="0" dirty="0" smtClean="0"/>
              <a:t> This could be implemented much better (input checking, OO to reduce redundant code etc.)</a:t>
            </a:r>
          </a:p>
          <a:p>
            <a:endParaRPr lang="en-AU" baseline="0" dirty="0" smtClean="0"/>
          </a:p>
          <a:p>
            <a:r>
              <a:rPr lang="en-AU" baseline="0" dirty="0" smtClean="0"/>
              <a:t>We can see that once </a:t>
            </a:r>
            <a:r>
              <a:rPr lang="en-AU" baseline="0" dirty="0" err="1" smtClean="0"/>
              <a:t>setLength</a:t>
            </a:r>
            <a:r>
              <a:rPr lang="en-AU" baseline="0" dirty="0" smtClean="0"/>
              <a:t> or </a:t>
            </a:r>
            <a:r>
              <a:rPr lang="en-AU" baseline="0" dirty="0" err="1" smtClean="0"/>
              <a:t>setWidth</a:t>
            </a:r>
            <a:r>
              <a:rPr lang="en-AU" baseline="0" dirty="0" smtClean="0"/>
              <a:t> have been called the price will be calculated at that time if we refer back to our previous slide.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299FB-C1ED-4168-8C3B-5CCD56E5337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5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first has</a:t>
            </a:r>
            <a:r>
              <a:rPr lang="en-AU" baseline="0" dirty="0" smtClean="0"/>
              <a:t> some ambiguity in the parameter so when accessing the method this could be misconstrued.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second example uses the scope resolution operator for the variable so both can share the same name, meaning that method declaration has more accurately descriptive parameters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299FB-C1ED-4168-8C3B-5CCD56E5337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2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299FB-C1ED-4168-8C3B-5CCD56E5337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2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6055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102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0"/>
            <a:ext cx="2128838" cy="616585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37287" cy="616585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42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76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967821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80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3561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701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973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6825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9229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wir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288"/>
            <a:ext cx="5638800" cy="60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8123238" cy="715963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696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Heading Goes Here</a:t>
            </a:r>
          </a:p>
        </p:txBody>
      </p:sp>
      <p:pic>
        <p:nvPicPr>
          <p:cNvPr id="1030" name="Picture 15" descr="ECU_AUS_logo_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0"/>
            <a:ext cx="10144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 Light" panose="020F0302020204030204" pitchFamily="34" charset="0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2116137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itchFamily="-65" charset="-128"/>
              </a:rPr>
              <a:t>CSP2104 Object-Oriented Programming in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  <a:ea typeface="ＭＳ Ｐゴシック" pitchFamily="-65" charset="-128"/>
              </a:rPr>
              <a:t>Module </a:t>
            </a:r>
            <a:r>
              <a:rPr lang="en-US" altLang="en-US" dirty="0" smtClean="0">
                <a:latin typeface="Calibri Light" panose="020F0302020204030204" pitchFamily="34" charset="0"/>
                <a:ea typeface="ＭＳ Ｐゴシック" pitchFamily="-65" charset="-128"/>
              </a:rPr>
              <a:t>8</a:t>
            </a:r>
            <a:endParaRPr lang="en-US" altLang="en-US" dirty="0" smtClean="0">
              <a:latin typeface="Calibri Light" panose="020F0302020204030204" pitchFamily="34" charset="0"/>
              <a:ea typeface="ＭＳ Ｐゴシック" pitchFamily="-65" charset="-128"/>
            </a:endParaRPr>
          </a:p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  <a:ea typeface="ＭＳ Ｐゴシック" pitchFamily="-65" charset="-128"/>
              </a:rPr>
              <a:t>C++ Classes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Static Field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class can have static variables or function members</a:t>
            </a:r>
          </a:p>
          <a:p>
            <a:r>
              <a:rPr lang="en-AU" dirty="0" smtClean="0"/>
              <a:t>Static fields must include a formal definition outside of the class, in the global scope to initialise it</a:t>
            </a:r>
          </a:p>
          <a:p>
            <a:r>
              <a:rPr lang="en-AU" dirty="0" smtClean="0"/>
              <a:t>Cannot use the keyword </a:t>
            </a:r>
            <a:r>
              <a:rPr lang="en-AU" sz="2800" dirty="0" smtClean="0">
                <a:latin typeface="Lucida Console" panose="020B0609040504020204" pitchFamily="49" charset="0"/>
              </a:rPr>
              <a:t>this</a:t>
            </a:r>
            <a:r>
              <a:rPr lang="en-AU" sz="2800" dirty="0" smtClean="0"/>
              <a:t> </a:t>
            </a:r>
            <a:r>
              <a:rPr lang="en-AU" dirty="0" smtClean="0"/>
              <a:t>on a static field</a:t>
            </a:r>
          </a:p>
          <a:p>
            <a:r>
              <a:rPr lang="en-AU" dirty="0" smtClean="0"/>
              <a:t>Only one memory location is allocated, all members of the class share a single storage location for a static data member of that same class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2458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To Be Confused With </a:t>
            </a:r>
            <a:r>
              <a:rPr lang="en-AU" dirty="0" err="1" smtClean="0"/>
              <a:t>Const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</a:t>
            </a:r>
            <a:r>
              <a:rPr lang="en-AU" sz="2800" dirty="0" err="1" smtClean="0">
                <a:latin typeface="Lucida Console" panose="020B0609040504020204" pitchFamily="49" charset="0"/>
              </a:rPr>
              <a:t>const</a:t>
            </a:r>
            <a:r>
              <a:rPr lang="en-AU" sz="2800" dirty="0" smtClean="0"/>
              <a:t> </a:t>
            </a:r>
            <a:r>
              <a:rPr lang="en-AU" dirty="0" err="1" smtClean="0"/>
              <a:t>lvalue</a:t>
            </a:r>
            <a:r>
              <a:rPr lang="en-AU" dirty="0" smtClean="0"/>
              <a:t> cannot change</a:t>
            </a:r>
          </a:p>
          <a:p>
            <a:pPr lvl="1"/>
            <a:r>
              <a:rPr lang="en-AU" dirty="0" smtClean="0"/>
              <a:t>It is assigned a value at declaration and this never changes</a:t>
            </a:r>
          </a:p>
          <a:p>
            <a:r>
              <a:rPr lang="en-AU" dirty="0" smtClean="0"/>
              <a:t>A </a:t>
            </a:r>
            <a:r>
              <a:rPr lang="en-AU" sz="2800" dirty="0" smtClean="0">
                <a:latin typeface="Lucida Console" panose="020B0609040504020204" pitchFamily="49" charset="0"/>
              </a:rPr>
              <a:t>static</a:t>
            </a:r>
            <a:r>
              <a:rPr lang="en-AU" sz="2800" dirty="0" smtClean="0"/>
              <a:t> </a:t>
            </a:r>
            <a:r>
              <a:rPr lang="en-AU" dirty="0" err="1" smtClean="0"/>
              <a:t>lvalue</a:t>
            </a:r>
            <a:r>
              <a:rPr lang="en-AU" dirty="0" smtClean="0"/>
              <a:t> cannot move</a:t>
            </a:r>
          </a:p>
          <a:p>
            <a:pPr lvl="1"/>
            <a:r>
              <a:rPr lang="en-AU" dirty="0" smtClean="0"/>
              <a:t>It is assigned a memory location and this is not destroyed when you leave the scope</a:t>
            </a:r>
          </a:p>
          <a:p>
            <a:r>
              <a:rPr lang="en-AU" dirty="0" smtClean="0"/>
              <a:t>You can combine </a:t>
            </a:r>
            <a:r>
              <a:rPr lang="en-AU" sz="2800" dirty="0" smtClean="0">
                <a:latin typeface="Lucida Console" panose="020B0609040504020204" pitchFamily="49" charset="0"/>
              </a:rPr>
              <a:t>static</a:t>
            </a:r>
            <a:r>
              <a:rPr lang="en-AU" sz="2800" dirty="0" smtClean="0"/>
              <a:t> </a:t>
            </a:r>
            <a:r>
              <a:rPr lang="en-AU" dirty="0" smtClean="0"/>
              <a:t>and </a:t>
            </a:r>
            <a:r>
              <a:rPr lang="en-AU" sz="2800" dirty="0" err="1" smtClean="0">
                <a:latin typeface="Lucida Console" panose="020B0609040504020204" pitchFamily="49" charset="0"/>
              </a:rPr>
              <a:t>const</a:t>
            </a:r>
            <a:r>
              <a:rPr lang="en-AU" sz="2800" dirty="0"/>
              <a:t> </a:t>
            </a:r>
            <a:r>
              <a:rPr lang="en-AU" dirty="0" smtClean="0"/>
              <a:t>on the same </a:t>
            </a:r>
            <a:r>
              <a:rPr lang="en-AU" dirty="0" err="1" smtClean="0"/>
              <a:t>lvalue</a:t>
            </a:r>
            <a:endParaRPr lang="en-AU" dirty="0" smtClean="0"/>
          </a:p>
          <a:p>
            <a:pPr lvl="1"/>
            <a:r>
              <a:rPr lang="en-AU" dirty="0" smtClean="0"/>
              <a:t>Example: </a:t>
            </a:r>
            <a:r>
              <a:rPr lang="en-AU" sz="2000" dirty="0" smtClean="0">
                <a:latin typeface="Lucida Console" panose="020B0609040504020204" pitchFamily="49" charset="0"/>
              </a:rPr>
              <a:t>static </a:t>
            </a:r>
            <a:r>
              <a:rPr lang="en-AU" sz="2000" dirty="0" err="1" smtClean="0">
                <a:latin typeface="Lucida Console" panose="020B0609040504020204" pitchFamily="49" charset="0"/>
              </a:rPr>
              <a:t>const</a:t>
            </a:r>
            <a:r>
              <a:rPr lang="en-AU" sz="2000" dirty="0" smtClean="0">
                <a:latin typeface="Lucida Console" panose="020B0609040504020204" pitchFamily="49" charset="0"/>
              </a:rPr>
              <a:t> int MY_CONST = 5;</a:t>
            </a:r>
            <a:endParaRPr lang="en-AU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3296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Designing Classes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2952105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When designing classes you need to decide on the Class name, data and function members</a:t>
            </a:r>
          </a:p>
          <a:p>
            <a:r>
              <a:rPr lang="en-AU" dirty="0" smtClean="0"/>
              <a:t>Data members are declared using a data type and an identifier (variables)</a:t>
            </a:r>
          </a:p>
          <a:p>
            <a:r>
              <a:rPr lang="en-AU" dirty="0" smtClean="0"/>
              <a:t>Function members are declared by writing its prototype, which serves as the interface to the function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424509" y="3933056"/>
            <a:ext cx="431720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#include &lt;</a:t>
            </a:r>
            <a:r>
              <a:rPr lang="en-AU" sz="1600" dirty="0" err="1" smtClean="0">
                <a:latin typeface="Lucida Console" panose="020B0609040504020204" pitchFamily="49" charset="0"/>
              </a:rPr>
              <a:t>iostream</a:t>
            </a:r>
            <a:r>
              <a:rPr lang="en-AU" sz="16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using namespace </a:t>
            </a:r>
            <a:r>
              <a:rPr lang="en-AU" sz="1600" dirty="0" err="1" smtClean="0">
                <a:latin typeface="Lucida Console" panose="020B0609040504020204" pitchFamily="49" charset="0"/>
              </a:rPr>
              <a:t>std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smtClean="0">
                <a:latin typeface="Lucida Console" panose="020B0609040504020204" pitchFamily="49" charset="0"/>
              </a:rPr>
              <a:t>class Student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string names;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double </a:t>
            </a:r>
            <a:r>
              <a:rPr lang="en-AU" sz="1600" dirty="0" err="1" smtClean="0">
                <a:latin typeface="Lucida Console" panose="020B0609040504020204" pitchFamily="49" charset="0"/>
              </a:rPr>
              <a:t>gradePointAverage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void </a:t>
            </a:r>
            <a:r>
              <a:rPr lang="en-AU" sz="1600" dirty="0" err="1" smtClean="0">
                <a:latin typeface="Lucida Console" panose="020B0609040504020204" pitchFamily="49" charset="0"/>
              </a:rPr>
              <a:t>displayStudentData</a:t>
            </a:r>
            <a:r>
              <a:rPr lang="en-AU" sz="16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};</a:t>
            </a:r>
            <a:endParaRPr lang="en-A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4922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Designing Classes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When you construct a class you create 2 parts</a:t>
            </a:r>
          </a:p>
          <a:p>
            <a:pPr lvl="1"/>
            <a:r>
              <a:rPr lang="en-AU" dirty="0" smtClean="0"/>
              <a:t>Declaration Section</a:t>
            </a:r>
          </a:p>
          <a:p>
            <a:pPr lvl="2"/>
            <a:r>
              <a:rPr lang="en-AU" dirty="0" smtClean="0"/>
              <a:t>Contains the class name, variables and function prototypes</a:t>
            </a:r>
          </a:p>
          <a:p>
            <a:pPr lvl="1"/>
            <a:r>
              <a:rPr lang="en-AU" dirty="0" smtClean="0"/>
              <a:t>Implementation section</a:t>
            </a:r>
          </a:p>
          <a:p>
            <a:pPr lvl="2"/>
            <a:r>
              <a:rPr lang="en-AU" dirty="0" smtClean="0"/>
              <a:t>Contains the functions</a:t>
            </a:r>
          </a:p>
          <a:p>
            <a:pPr lvl="2"/>
            <a:r>
              <a:rPr lang="en-AU" dirty="0" smtClean="0"/>
              <a:t>Use both the class name and the scope resolution operator (::) when you implement a member function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39974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Designing Classes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792163"/>
            <a:ext cx="687560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// Declaration Section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class Student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int </a:t>
            </a:r>
            <a:r>
              <a:rPr lang="en-AU" sz="14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string names;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double </a:t>
            </a:r>
            <a:r>
              <a:rPr lang="en-AU" sz="1400" dirty="0" err="1" smtClean="0">
                <a:latin typeface="Lucida Console" panose="020B0609040504020204" pitchFamily="49" charset="0"/>
              </a:rPr>
              <a:t>gradePointAverage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void </a:t>
            </a:r>
            <a:r>
              <a:rPr lang="en-AU" sz="1400" dirty="0" err="1" smtClean="0">
                <a:latin typeface="Lucida Console" panose="020B0609040504020204" pitchFamily="49" charset="0"/>
              </a:rPr>
              <a:t>displayStudentData</a:t>
            </a:r>
            <a:r>
              <a:rPr lang="en-AU" sz="1400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void </a:t>
            </a:r>
            <a:r>
              <a:rPr lang="en-AU" sz="1400" dirty="0" err="1" smtClean="0">
                <a:latin typeface="Lucida Console" panose="020B0609040504020204" pitchFamily="49" charset="0"/>
              </a:rPr>
              <a:t>setIDNumber</a:t>
            </a:r>
            <a:r>
              <a:rPr lang="en-AU" sz="1400" dirty="0" smtClean="0">
                <a:latin typeface="Lucida Console" panose="020B0609040504020204" pitchFamily="49" charset="0"/>
              </a:rPr>
              <a:t>(int);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void </a:t>
            </a:r>
            <a:r>
              <a:rPr lang="en-AU" sz="1400" dirty="0" err="1" smtClean="0">
                <a:latin typeface="Lucida Console" panose="020B0609040504020204" pitchFamily="49" charset="0"/>
              </a:rPr>
              <a:t>setNames</a:t>
            </a:r>
            <a:r>
              <a:rPr lang="en-AU" sz="1400" dirty="0" smtClean="0">
                <a:latin typeface="Lucida Console" panose="020B0609040504020204" pitchFamily="49" charset="0"/>
              </a:rPr>
              <a:t>(string);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void </a:t>
            </a:r>
            <a:r>
              <a:rPr lang="en-AU" sz="1400" dirty="0" err="1" smtClean="0">
                <a:latin typeface="Lucida Console" panose="020B0609040504020204" pitchFamily="49" charset="0"/>
              </a:rPr>
              <a:t>setGradePointAverage</a:t>
            </a:r>
            <a:r>
              <a:rPr lang="en-AU" sz="1400" dirty="0" smtClean="0">
                <a:latin typeface="Lucida Console" panose="020B0609040504020204" pitchFamily="49" charset="0"/>
              </a:rPr>
              <a:t>(double);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};</a:t>
            </a:r>
          </a:p>
          <a:p>
            <a:endParaRPr lang="en-AU" sz="1400" dirty="0" smtClean="0">
              <a:latin typeface="Lucida Console" panose="020B0609040504020204" pitchFamily="49" charset="0"/>
            </a:endParaRPr>
          </a:p>
          <a:p>
            <a:r>
              <a:rPr lang="en-AU" sz="1400" dirty="0" smtClean="0">
                <a:latin typeface="Lucida Console" panose="020B0609040504020204" pitchFamily="49" charset="0"/>
              </a:rPr>
              <a:t>// Implementation Section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void Student::</a:t>
            </a:r>
            <a:r>
              <a:rPr lang="en-AU" sz="1400" dirty="0" err="1" smtClean="0">
                <a:latin typeface="Lucida Console" panose="020B0609040504020204" pitchFamily="49" charset="0"/>
              </a:rPr>
              <a:t>displayStudentData</a:t>
            </a:r>
            <a:r>
              <a:rPr lang="en-AU" sz="14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“Student number is: “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“Student name is: “ &lt;&lt; names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“Student grade is: “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gradePointAverage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 smtClean="0">
                <a:latin typeface="Lucida Console" panose="020B0609040504020204" pitchFamily="49" charset="0"/>
              </a:rPr>
              <a:t>void Student::</a:t>
            </a:r>
            <a:r>
              <a:rPr lang="en-AU" sz="1400" dirty="0" err="1" smtClean="0">
                <a:latin typeface="Lucida Console" panose="020B0609040504020204" pitchFamily="49" charset="0"/>
              </a:rPr>
              <a:t>setIDNumber</a:t>
            </a:r>
            <a:r>
              <a:rPr lang="en-AU" sz="1400" dirty="0" smtClean="0">
                <a:latin typeface="Lucida Console" panose="020B0609040504020204" pitchFamily="49" charset="0"/>
              </a:rPr>
              <a:t>(int id) {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400" dirty="0" smtClean="0">
                <a:latin typeface="Lucida Console" panose="020B0609040504020204" pitchFamily="49" charset="0"/>
              </a:rPr>
              <a:t> = id + 1;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void Student::</a:t>
            </a:r>
            <a:r>
              <a:rPr lang="en-AU" sz="1400" dirty="0" err="1" smtClean="0">
                <a:latin typeface="Lucida Console" panose="020B0609040504020204" pitchFamily="49" charset="0"/>
              </a:rPr>
              <a:t>setNames</a:t>
            </a:r>
            <a:r>
              <a:rPr lang="en-AU" sz="1400" dirty="0" smtClean="0">
                <a:latin typeface="Lucida Console" panose="020B0609040504020204" pitchFamily="49" charset="0"/>
              </a:rPr>
              <a:t>(string name)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names = name;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void Student::</a:t>
            </a:r>
            <a:r>
              <a:rPr lang="en-AU" sz="1400" dirty="0" err="1" smtClean="0">
                <a:latin typeface="Lucida Console" panose="020B0609040504020204" pitchFamily="49" charset="0"/>
              </a:rPr>
              <a:t>setGradePointAverage</a:t>
            </a:r>
            <a:r>
              <a:rPr lang="en-AU" sz="1400" dirty="0" smtClean="0">
                <a:latin typeface="Lucida Console" panose="020B0609040504020204" pitchFamily="49" charset="0"/>
              </a:rPr>
              <a:t>(double grade) {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gradePointAverage</a:t>
            </a:r>
            <a:r>
              <a:rPr lang="en-AU" sz="1400" dirty="0" smtClean="0">
                <a:latin typeface="Lucida Console" panose="020B0609040504020204" pitchFamily="49" charset="0"/>
              </a:rPr>
              <a:t> = grade;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75927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Public Functions to Alter Private Data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2160017"/>
          </a:xfrm>
        </p:spPr>
        <p:txBody>
          <a:bodyPr/>
          <a:lstStyle/>
          <a:p>
            <a:r>
              <a:rPr lang="en-AU" dirty="0" smtClean="0"/>
              <a:t>When working with classes you should always maintain the variables as private data</a:t>
            </a:r>
          </a:p>
          <a:p>
            <a:r>
              <a:rPr lang="en-AU" dirty="0" smtClean="0"/>
              <a:t>Create a setter and getter method to modify or access the data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01097" y="3761804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class Student {</a:t>
            </a:r>
          </a:p>
          <a:p>
            <a:pPr lvl="1"/>
            <a:r>
              <a:rPr lang="en-AU" dirty="0" smtClean="0"/>
              <a:t>private:</a:t>
            </a:r>
          </a:p>
          <a:p>
            <a:pPr lvl="2"/>
            <a:r>
              <a:rPr lang="en-AU" dirty="0" smtClean="0"/>
              <a:t>int </a:t>
            </a:r>
            <a:r>
              <a:rPr lang="en-AU" dirty="0" err="1" smtClean="0"/>
              <a:t>idNumber</a:t>
            </a:r>
            <a:r>
              <a:rPr lang="en-AU" dirty="0" smtClean="0"/>
              <a:t>;</a:t>
            </a:r>
          </a:p>
          <a:p>
            <a:pPr lvl="1"/>
            <a:r>
              <a:rPr lang="en-AU" dirty="0" smtClean="0"/>
              <a:t>public:</a:t>
            </a:r>
          </a:p>
          <a:p>
            <a:pPr lvl="2"/>
            <a:r>
              <a:rPr lang="en-AU" dirty="0" smtClean="0"/>
              <a:t>void </a:t>
            </a:r>
            <a:r>
              <a:rPr lang="en-AU" dirty="0" err="1" smtClean="0"/>
              <a:t>setIDNumber</a:t>
            </a:r>
            <a:r>
              <a:rPr lang="en-AU" dirty="0" smtClean="0"/>
              <a:t>(int);</a:t>
            </a:r>
          </a:p>
          <a:p>
            <a:pPr lvl="2"/>
            <a:r>
              <a:rPr lang="en-AU" dirty="0" smtClean="0"/>
              <a:t>int </a:t>
            </a:r>
            <a:r>
              <a:rPr lang="en-AU" dirty="0" err="1" smtClean="0"/>
              <a:t>getIDNumber</a:t>
            </a:r>
            <a:r>
              <a:rPr lang="en-AU" dirty="0" smtClean="0"/>
              <a:t>();</a:t>
            </a:r>
          </a:p>
          <a:p>
            <a:r>
              <a:rPr lang="en-AU" dirty="0" smtClean="0"/>
              <a:t>};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152242" y="3761804"/>
            <a:ext cx="4551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int main() {</a:t>
            </a:r>
          </a:p>
          <a:p>
            <a:pPr lvl="1"/>
            <a:r>
              <a:rPr lang="en-AU" dirty="0" smtClean="0"/>
              <a:t>Student </a:t>
            </a:r>
            <a:r>
              <a:rPr lang="en-AU" dirty="0" err="1" smtClean="0"/>
              <a:t>aStudent</a:t>
            </a:r>
            <a:r>
              <a:rPr lang="en-AU" dirty="0" smtClean="0"/>
              <a:t>;</a:t>
            </a:r>
          </a:p>
          <a:p>
            <a:pPr lvl="1"/>
            <a:endParaRPr lang="en-AU" dirty="0"/>
          </a:p>
          <a:p>
            <a:pPr lvl="1"/>
            <a:r>
              <a:rPr lang="en-AU" dirty="0" err="1" smtClean="0"/>
              <a:t>aStudent.setIDNumber</a:t>
            </a:r>
            <a:r>
              <a:rPr lang="en-AU" dirty="0" smtClean="0"/>
              <a:t>(5);</a:t>
            </a:r>
          </a:p>
          <a:p>
            <a:pPr lvl="1"/>
            <a:endParaRPr lang="en-AU" dirty="0"/>
          </a:p>
          <a:p>
            <a:pPr lvl="1"/>
            <a:r>
              <a:rPr lang="en-AU" dirty="0" err="1" smtClean="0"/>
              <a:t>cout</a:t>
            </a:r>
            <a:r>
              <a:rPr lang="en-AU" dirty="0" smtClean="0"/>
              <a:t> &lt;&lt; “Student ID: “ &lt;&lt;</a:t>
            </a:r>
          </a:p>
          <a:p>
            <a:pPr lvl="1"/>
            <a:r>
              <a:rPr lang="en-AU" dirty="0"/>
              <a:t>	</a:t>
            </a:r>
            <a:r>
              <a:rPr lang="en-AU" dirty="0" err="1" smtClean="0"/>
              <a:t>aStudent.getIDNumber</a:t>
            </a:r>
            <a:r>
              <a:rPr lang="en-AU" dirty="0" smtClean="0"/>
              <a:t>() &lt;&lt; </a:t>
            </a:r>
            <a:r>
              <a:rPr lang="en-AU" dirty="0" err="1" smtClean="0"/>
              <a:t>endl</a:t>
            </a:r>
            <a:r>
              <a:rPr lang="en-AU" dirty="0" smtClean="0"/>
              <a:t>;</a:t>
            </a:r>
          </a:p>
          <a:p>
            <a:r>
              <a:rPr lang="en-A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44680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Using Private Functions and Private Data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8313" y="1196975"/>
            <a:ext cx="4175695" cy="5280025"/>
          </a:xfrm>
        </p:spPr>
        <p:txBody>
          <a:bodyPr/>
          <a:lstStyle/>
          <a:p>
            <a:r>
              <a:rPr lang="en-AU" dirty="0" smtClean="0"/>
              <a:t>Note that the function </a:t>
            </a:r>
            <a:r>
              <a:rPr lang="en-AU" sz="2400" dirty="0" err="1" smtClean="0">
                <a:latin typeface="Lucida Console" panose="020B0609040504020204" pitchFamily="49" charset="0"/>
              </a:rPr>
              <a:t>setPrice</a:t>
            </a:r>
            <a:r>
              <a:rPr lang="en-AU" sz="2400" dirty="0" smtClean="0">
                <a:latin typeface="Lucida Console" panose="020B0609040504020204" pitchFamily="49" charset="0"/>
              </a:rPr>
              <a:t>() </a:t>
            </a:r>
            <a:r>
              <a:rPr lang="en-AU" dirty="0" smtClean="0"/>
              <a:t>is located in Private</a:t>
            </a:r>
          </a:p>
          <a:p>
            <a:r>
              <a:rPr lang="en-AU" dirty="0" smtClean="0"/>
              <a:t>This means that the other functions can access it like a private variable</a:t>
            </a:r>
          </a:p>
          <a:p>
            <a:r>
              <a:rPr lang="en-AU" dirty="0" smtClean="0"/>
              <a:t>It is inaccessible to other locations of the application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1436330"/>
            <a:ext cx="38972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#include &lt;</a:t>
            </a:r>
            <a:r>
              <a:rPr lang="en-AU" dirty="0" err="1" smtClean="0">
                <a:latin typeface="Lucida Console" panose="020B0609040504020204" pitchFamily="49" charset="0"/>
              </a:rPr>
              <a:t>iostream</a:t>
            </a:r>
            <a:r>
              <a:rPr lang="en-AU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using namespace </a:t>
            </a:r>
            <a:r>
              <a:rPr lang="en-AU" dirty="0" err="1" smtClean="0">
                <a:latin typeface="Lucida Console" panose="020B0609040504020204" pitchFamily="49" charset="0"/>
              </a:rPr>
              <a:t>std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smtClean="0">
                <a:latin typeface="Lucida Console" panose="020B0609040504020204" pitchFamily="49" charset="0"/>
              </a:rPr>
              <a:t>// Declaration Section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class Carpet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length;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width;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double price;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void </a:t>
            </a:r>
            <a:r>
              <a:rPr lang="en-AU" dirty="0" err="1" smtClean="0">
                <a:latin typeface="Lucida Console" panose="020B0609040504020204" pitchFamily="49" charset="0"/>
              </a:rPr>
              <a:t>setPrice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getLength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getWidth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double </a:t>
            </a:r>
            <a:r>
              <a:rPr lang="en-AU" dirty="0" err="1" smtClean="0">
                <a:latin typeface="Lucida Console" panose="020B0609040504020204" pitchFamily="49" charset="0"/>
              </a:rPr>
              <a:t>getPrice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void </a:t>
            </a:r>
            <a:r>
              <a:rPr lang="en-AU" dirty="0" err="1" smtClean="0">
                <a:latin typeface="Lucida Console" panose="020B0609040504020204" pitchFamily="49" charset="0"/>
              </a:rPr>
              <a:t>setLength</a:t>
            </a:r>
            <a:r>
              <a:rPr lang="en-AU" dirty="0" smtClean="0">
                <a:latin typeface="Lucida Console" panose="020B0609040504020204" pitchFamily="49" charset="0"/>
              </a:rPr>
              <a:t>(</a:t>
            </a:r>
            <a:r>
              <a:rPr lang="en-AU" dirty="0" err="1" smtClean="0"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);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void </a:t>
            </a:r>
            <a:r>
              <a:rPr lang="en-AU" dirty="0" err="1" smtClean="0">
                <a:latin typeface="Lucida Console" panose="020B0609040504020204" pitchFamily="49" charset="0"/>
              </a:rPr>
              <a:t>setWidth</a:t>
            </a:r>
            <a:r>
              <a:rPr lang="en-AU" dirty="0" smtClean="0">
                <a:latin typeface="Lucida Console" panose="020B0609040504020204" pitchFamily="49" charset="0"/>
              </a:rPr>
              <a:t>(</a:t>
            </a:r>
            <a:r>
              <a:rPr lang="en-AU" dirty="0" err="1" smtClean="0"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97557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Private Functions and Private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3887663" cy="5280025"/>
          </a:xfrm>
        </p:spPr>
        <p:txBody>
          <a:bodyPr/>
          <a:lstStyle/>
          <a:p>
            <a:r>
              <a:rPr lang="en-AU" dirty="0" smtClean="0"/>
              <a:t>The private function </a:t>
            </a:r>
            <a:r>
              <a:rPr lang="en-AU" sz="2400" dirty="0" err="1" smtClean="0">
                <a:latin typeface="Lucida Console" panose="020B0609040504020204" pitchFamily="49" charset="0"/>
              </a:rPr>
              <a:t>setPrice</a:t>
            </a:r>
            <a:r>
              <a:rPr lang="en-AU" sz="2400" dirty="0" smtClean="0">
                <a:latin typeface="Lucida Console" panose="020B0609040504020204" pitchFamily="49" charset="0"/>
              </a:rPr>
              <a:t>()</a:t>
            </a:r>
            <a:r>
              <a:rPr lang="en-AU" dirty="0" smtClean="0"/>
              <a:t> is called from within </a:t>
            </a:r>
            <a:r>
              <a:rPr lang="en-AU" sz="2400" dirty="0" err="1" smtClean="0">
                <a:latin typeface="Lucida Console" panose="020B0609040504020204" pitchFamily="49" charset="0"/>
              </a:rPr>
              <a:t>setLength</a:t>
            </a:r>
            <a:r>
              <a:rPr lang="en-AU" sz="2400" dirty="0" smtClean="0">
                <a:latin typeface="Lucida Console" panose="020B0609040504020204" pitchFamily="49" charset="0"/>
              </a:rPr>
              <a:t>()</a:t>
            </a:r>
            <a:r>
              <a:rPr lang="en-AU" dirty="0" smtClean="0"/>
              <a:t> and </a:t>
            </a:r>
            <a:r>
              <a:rPr lang="en-AU" sz="2400" dirty="0" err="1" smtClean="0">
                <a:latin typeface="Lucida Console" panose="020B0609040504020204" pitchFamily="49" charset="0"/>
              </a:rPr>
              <a:t>setWidth</a:t>
            </a:r>
            <a:r>
              <a:rPr lang="en-AU" sz="2400" dirty="0" smtClean="0">
                <a:latin typeface="Lucida Console" panose="020B0609040504020204" pitchFamily="49" charset="0"/>
              </a:rPr>
              <a:t>()</a:t>
            </a:r>
          </a:p>
          <a:p>
            <a:r>
              <a:rPr lang="en-AU" dirty="0" smtClean="0"/>
              <a:t>This is the only legal call for this function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743832"/>
            <a:ext cx="325281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Lucida Console" panose="020B0609040504020204" pitchFamily="49" charset="0"/>
              </a:rPr>
              <a:t>// Implementation Section</a:t>
            </a:r>
          </a:p>
          <a:p>
            <a:r>
              <a:rPr lang="en-AU" sz="1200" dirty="0" err="1" smtClean="0">
                <a:latin typeface="Lucida Console" panose="020B0609040504020204" pitchFamily="49" charset="0"/>
              </a:rPr>
              <a:t>int</a:t>
            </a:r>
            <a:r>
              <a:rPr lang="en-AU" sz="1200" dirty="0" smtClean="0">
                <a:latin typeface="Lucida Console" panose="020B0609040504020204" pitchFamily="49" charset="0"/>
              </a:rPr>
              <a:t> Carpet::</a:t>
            </a:r>
            <a:r>
              <a:rPr lang="en-AU" sz="1200" dirty="0" err="1" smtClean="0">
                <a:latin typeface="Lucida Console" panose="020B0609040504020204" pitchFamily="49" charset="0"/>
              </a:rPr>
              <a:t>getLength</a:t>
            </a:r>
            <a:r>
              <a:rPr lang="en-AU" sz="12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return length;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200" dirty="0" err="1" smtClean="0">
                <a:latin typeface="Lucida Console" panose="020B0609040504020204" pitchFamily="49" charset="0"/>
              </a:rPr>
              <a:t>int</a:t>
            </a:r>
            <a:r>
              <a:rPr lang="en-AU" sz="1200" dirty="0" smtClean="0">
                <a:latin typeface="Lucida Console" panose="020B0609040504020204" pitchFamily="49" charset="0"/>
              </a:rPr>
              <a:t> Carpet::</a:t>
            </a:r>
            <a:r>
              <a:rPr lang="en-AU" sz="1200" dirty="0" err="1" smtClean="0">
                <a:latin typeface="Lucida Console" panose="020B0609040504020204" pitchFamily="49" charset="0"/>
              </a:rPr>
              <a:t>getWidth</a:t>
            </a:r>
            <a:r>
              <a:rPr lang="en-AU" sz="12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return width;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d</a:t>
            </a:r>
            <a:r>
              <a:rPr lang="en-AU" sz="1200" dirty="0" smtClean="0">
                <a:latin typeface="Lucida Console" panose="020B0609040504020204" pitchFamily="49" charset="0"/>
              </a:rPr>
              <a:t>ouble Carpet::</a:t>
            </a:r>
            <a:r>
              <a:rPr lang="en-AU" sz="1200" dirty="0" err="1" smtClean="0">
                <a:latin typeface="Lucida Console" panose="020B0609040504020204" pitchFamily="49" charset="0"/>
              </a:rPr>
              <a:t>getPrice</a:t>
            </a:r>
            <a:r>
              <a:rPr lang="en-AU" sz="12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return price;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void Carpet::</a:t>
            </a:r>
            <a:r>
              <a:rPr lang="en-AU" sz="1200" dirty="0" err="1" smtClean="0">
                <a:latin typeface="Lucida Console" panose="020B0609040504020204" pitchFamily="49" charset="0"/>
              </a:rPr>
              <a:t>setLength</a:t>
            </a:r>
            <a:r>
              <a:rPr lang="en-AU" sz="1200" dirty="0" smtClean="0">
                <a:latin typeface="Lucida Console" panose="020B0609040504020204" pitchFamily="49" charset="0"/>
              </a:rPr>
              <a:t>(</a:t>
            </a:r>
            <a:r>
              <a:rPr lang="en-AU" sz="1200" dirty="0" err="1" smtClean="0">
                <a:latin typeface="Lucida Console" panose="020B0609040504020204" pitchFamily="49" charset="0"/>
              </a:rPr>
              <a:t>int</a:t>
            </a:r>
            <a:r>
              <a:rPr lang="en-AU" sz="1200" dirty="0" smtClean="0">
                <a:latin typeface="Lucida Console" panose="020B0609040504020204" pitchFamily="49" charset="0"/>
              </a:rPr>
              <a:t> </a:t>
            </a:r>
            <a:r>
              <a:rPr lang="en-AU" sz="1200" dirty="0" err="1" smtClean="0">
                <a:latin typeface="Lucida Console" panose="020B0609040504020204" pitchFamily="49" charset="0"/>
              </a:rPr>
              <a:t>len</a:t>
            </a:r>
            <a:r>
              <a:rPr lang="en-AU" sz="12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length = </a:t>
            </a:r>
            <a:r>
              <a:rPr lang="en-AU" sz="1200" dirty="0" err="1" smtClean="0">
                <a:latin typeface="Lucida Console" panose="020B0609040504020204" pitchFamily="49" charset="0"/>
              </a:rPr>
              <a:t>len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setPrice</a:t>
            </a:r>
            <a:r>
              <a:rPr lang="en-AU" sz="12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void Carpet::</a:t>
            </a:r>
            <a:r>
              <a:rPr lang="en-AU" sz="1200" dirty="0" err="1" smtClean="0">
                <a:latin typeface="Lucida Console" panose="020B0609040504020204" pitchFamily="49" charset="0"/>
              </a:rPr>
              <a:t>setWidth</a:t>
            </a:r>
            <a:r>
              <a:rPr lang="en-AU" sz="1200" dirty="0" smtClean="0">
                <a:latin typeface="Lucida Console" panose="020B0609040504020204" pitchFamily="49" charset="0"/>
              </a:rPr>
              <a:t>(</a:t>
            </a:r>
            <a:r>
              <a:rPr lang="en-AU" sz="1200" dirty="0" err="1" smtClean="0">
                <a:latin typeface="Lucida Console" panose="020B0609040504020204" pitchFamily="49" charset="0"/>
              </a:rPr>
              <a:t>int</a:t>
            </a:r>
            <a:r>
              <a:rPr lang="en-AU" sz="1200" dirty="0" smtClean="0">
                <a:latin typeface="Lucida Console" panose="020B0609040504020204" pitchFamily="49" charset="0"/>
              </a:rPr>
              <a:t> </a:t>
            </a:r>
            <a:r>
              <a:rPr lang="en-AU" sz="1200" dirty="0" err="1" smtClean="0">
                <a:latin typeface="Lucida Console" panose="020B0609040504020204" pitchFamily="49" charset="0"/>
              </a:rPr>
              <a:t>wid</a:t>
            </a:r>
            <a:r>
              <a:rPr lang="en-AU" sz="12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width = </a:t>
            </a:r>
            <a:r>
              <a:rPr lang="en-AU" sz="1200" dirty="0" err="1" smtClean="0">
                <a:latin typeface="Lucida Console" panose="020B0609040504020204" pitchFamily="49" charset="0"/>
              </a:rPr>
              <a:t>wid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setPrice</a:t>
            </a:r>
            <a:r>
              <a:rPr lang="en-AU" sz="12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void Carpet::</a:t>
            </a:r>
            <a:r>
              <a:rPr lang="en-AU" sz="1200" dirty="0" err="1" smtClean="0">
                <a:latin typeface="Lucida Console" panose="020B0609040504020204" pitchFamily="49" charset="0"/>
              </a:rPr>
              <a:t>setPrice</a:t>
            </a:r>
            <a:r>
              <a:rPr lang="en-AU" sz="12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const</a:t>
            </a:r>
            <a:r>
              <a:rPr lang="en-AU" sz="1200" dirty="0" smtClean="0">
                <a:latin typeface="Lucida Console" panose="020B0609040504020204" pitchFamily="49" charset="0"/>
              </a:rPr>
              <a:t> </a:t>
            </a:r>
            <a:r>
              <a:rPr lang="en-AU" sz="1200" dirty="0" err="1" smtClean="0">
                <a:latin typeface="Lucida Console" panose="020B0609040504020204" pitchFamily="49" charset="0"/>
              </a:rPr>
              <a:t>int</a:t>
            </a:r>
            <a:r>
              <a:rPr lang="en-AU" sz="1200" dirty="0" smtClean="0">
                <a:latin typeface="Lucida Console" panose="020B0609040504020204" pitchFamily="49" charset="0"/>
              </a:rPr>
              <a:t> SMALL = 12;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const</a:t>
            </a:r>
            <a:r>
              <a:rPr lang="en-AU" sz="1200" dirty="0" smtClean="0">
                <a:latin typeface="Lucida Console" panose="020B0609040504020204" pitchFamily="49" charset="0"/>
              </a:rPr>
              <a:t> </a:t>
            </a:r>
            <a:r>
              <a:rPr lang="en-AU" sz="1200" dirty="0" err="1" smtClean="0">
                <a:latin typeface="Lucida Console" panose="020B0609040504020204" pitchFamily="49" charset="0"/>
              </a:rPr>
              <a:t>int</a:t>
            </a:r>
            <a:r>
              <a:rPr lang="en-AU" sz="1200" dirty="0" smtClean="0">
                <a:latin typeface="Lucida Console" panose="020B0609040504020204" pitchFamily="49" charset="0"/>
              </a:rPr>
              <a:t> MED = 24;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const</a:t>
            </a:r>
            <a:r>
              <a:rPr lang="en-AU" sz="1200" dirty="0" smtClean="0">
                <a:latin typeface="Lucida Console" panose="020B0609040504020204" pitchFamily="49" charset="0"/>
              </a:rPr>
              <a:t> double PRICE1 = 29.99;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const</a:t>
            </a:r>
            <a:r>
              <a:rPr lang="en-AU" sz="1200" dirty="0" smtClean="0">
                <a:latin typeface="Lucida Console" panose="020B0609040504020204" pitchFamily="49" charset="0"/>
              </a:rPr>
              <a:t> double PRICE2 = 59.99;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const</a:t>
            </a:r>
            <a:r>
              <a:rPr lang="en-AU" sz="1200" dirty="0" smtClean="0">
                <a:latin typeface="Lucida Console" panose="020B0609040504020204" pitchFamily="49" charset="0"/>
              </a:rPr>
              <a:t> double PRICE3 = 89.99;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int</a:t>
            </a:r>
            <a:r>
              <a:rPr lang="en-AU" sz="1200" dirty="0" smtClean="0">
                <a:latin typeface="Lucida Console" panose="020B0609040504020204" pitchFamily="49" charset="0"/>
              </a:rPr>
              <a:t> area = length * width;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if (area &lt;= SMALL)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price = PRICE1;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else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if (area &lt;= MED)</a:t>
            </a:r>
          </a:p>
          <a:p>
            <a:pPr lvl="3"/>
            <a:r>
              <a:rPr lang="en-AU" sz="1200" dirty="0" smtClean="0">
                <a:latin typeface="Lucida Console" panose="020B0609040504020204" pitchFamily="49" charset="0"/>
              </a:rPr>
              <a:t>price = PRICE2;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else</a:t>
            </a:r>
          </a:p>
          <a:p>
            <a:pPr lvl="3"/>
            <a:r>
              <a:rPr lang="en-AU" sz="1200" dirty="0" smtClean="0">
                <a:latin typeface="Lucida Console" panose="020B0609040504020204" pitchFamily="49" charset="0"/>
              </a:rPr>
              <a:t>price = PRICE3;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76535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Private Functions and Private Data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692696"/>
            <a:ext cx="770275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 smtClean="0">
                <a:latin typeface="Lucida Console" panose="020B0609040504020204" pitchFamily="49" charset="0"/>
              </a:rPr>
              <a:t>int</a:t>
            </a:r>
            <a:r>
              <a:rPr lang="en-AU" sz="1200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Carpet </a:t>
            </a:r>
            <a:r>
              <a:rPr lang="en-AU" sz="1200" dirty="0" err="1" smtClean="0">
                <a:latin typeface="Lucida Console" panose="020B0609040504020204" pitchFamily="49" charset="0"/>
              </a:rPr>
              <a:t>aRug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const</a:t>
            </a:r>
            <a:r>
              <a:rPr lang="en-AU" sz="1200" dirty="0" smtClean="0">
                <a:latin typeface="Lucida Console" panose="020B0609040504020204" pitchFamily="49" charset="0"/>
              </a:rPr>
              <a:t> char QUIT = ‘Q’;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char dim;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int</a:t>
            </a:r>
            <a:r>
              <a:rPr lang="en-AU" sz="1200" dirty="0" smtClean="0">
                <a:latin typeface="Lucida Console" panose="020B0609040504020204" pitchFamily="49" charset="0"/>
              </a:rPr>
              <a:t> length, width;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aRug</a:t>
            </a:r>
            <a:r>
              <a:rPr lang="en-AU" sz="1200" dirty="0" smtClean="0">
                <a:latin typeface="Lucida Console" panose="020B0609040504020204" pitchFamily="49" charset="0"/>
              </a:rPr>
              <a:t> = </a:t>
            </a:r>
            <a:r>
              <a:rPr lang="en-AU" sz="1200" dirty="0" err="1" smtClean="0">
                <a:latin typeface="Lucida Console" panose="020B0609040504020204" pitchFamily="49" charset="0"/>
              </a:rPr>
              <a:t>setLength</a:t>
            </a:r>
            <a:r>
              <a:rPr lang="en-AU" sz="1200" dirty="0" smtClean="0">
                <a:latin typeface="Lucida Console" panose="020B0609040504020204" pitchFamily="49" charset="0"/>
              </a:rPr>
              <a:t>(1);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aRug</a:t>
            </a:r>
            <a:r>
              <a:rPr lang="en-AU" sz="1200" dirty="0" smtClean="0">
                <a:latin typeface="Lucida Console" panose="020B0609040504020204" pitchFamily="49" charset="0"/>
              </a:rPr>
              <a:t> = </a:t>
            </a:r>
            <a:r>
              <a:rPr lang="en-AU" sz="1200" dirty="0" err="1" smtClean="0">
                <a:latin typeface="Lucida Console" panose="020B0609040504020204" pitchFamily="49" charset="0"/>
              </a:rPr>
              <a:t>setWidth</a:t>
            </a:r>
            <a:r>
              <a:rPr lang="en-AU" sz="1200" dirty="0" smtClean="0">
                <a:latin typeface="Lucida Console" panose="020B0609040504020204" pitchFamily="49" charset="0"/>
              </a:rPr>
              <a:t>(1);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“Enter L to enter length or W to enter width or “ &lt;&lt; QUIT 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&lt;&lt; “ to quit &gt; “;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cin</a:t>
            </a:r>
            <a:r>
              <a:rPr lang="en-AU" sz="1200" dirty="0" smtClean="0">
                <a:latin typeface="Lucida Console" panose="020B0609040504020204" pitchFamily="49" charset="0"/>
              </a:rPr>
              <a:t> &gt;&gt; dim;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while (dim != QUIT) {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if (dim == ‘L’) {</a:t>
            </a:r>
          </a:p>
          <a:p>
            <a:pPr lvl="3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“Enter a length &gt; “;</a:t>
            </a:r>
          </a:p>
          <a:p>
            <a:pPr lvl="3"/>
            <a:r>
              <a:rPr lang="en-AU" sz="1200" dirty="0" err="1" smtClean="0">
                <a:latin typeface="Lucida Console" panose="020B0609040504020204" pitchFamily="49" charset="0"/>
              </a:rPr>
              <a:t>cin</a:t>
            </a:r>
            <a:r>
              <a:rPr lang="en-AU" sz="1200" dirty="0" smtClean="0">
                <a:latin typeface="Lucida Console" panose="020B0609040504020204" pitchFamily="49" charset="0"/>
              </a:rPr>
              <a:t> &gt;&gt; length;</a:t>
            </a:r>
          </a:p>
          <a:p>
            <a:pPr lvl="3"/>
            <a:r>
              <a:rPr lang="en-AU" sz="1200" dirty="0" err="1" smtClean="0">
                <a:latin typeface="Lucida Console" panose="020B0609040504020204" pitchFamily="49" charset="0"/>
              </a:rPr>
              <a:t>aRug.setLength</a:t>
            </a:r>
            <a:r>
              <a:rPr lang="en-AU" sz="1200" dirty="0" smtClean="0">
                <a:latin typeface="Lucida Console" panose="020B0609040504020204" pitchFamily="49" charset="0"/>
              </a:rPr>
              <a:t>(length);</a:t>
            </a:r>
          </a:p>
          <a:p>
            <a:pPr lvl="3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“Length is “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aRug.getLength</a:t>
            </a:r>
            <a:r>
              <a:rPr lang="en-AU" sz="1200" dirty="0" smtClean="0">
                <a:latin typeface="Lucida Console" panose="020B0609040504020204" pitchFamily="49" charset="0"/>
              </a:rPr>
              <a:t>() &lt;&lt; “ Width is “ &lt;&lt; </a:t>
            </a:r>
          </a:p>
          <a:p>
            <a:pPr lvl="4"/>
            <a:r>
              <a:rPr lang="en-AU" sz="1200" dirty="0" err="1" smtClean="0">
                <a:latin typeface="Lucida Console" panose="020B0609040504020204" pitchFamily="49" charset="0"/>
              </a:rPr>
              <a:t>aRug.getWidth</a:t>
            </a:r>
            <a:r>
              <a:rPr lang="en-AU" sz="1200" dirty="0" smtClean="0">
                <a:latin typeface="Lucida Console" panose="020B0609040504020204" pitchFamily="49" charset="0"/>
              </a:rPr>
              <a:t>()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endl</a:t>
            </a:r>
            <a:r>
              <a:rPr lang="en-AU" sz="1200" dirty="0" smtClean="0">
                <a:latin typeface="Lucida Console" panose="020B0609040504020204" pitchFamily="49" charset="0"/>
              </a:rPr>
              <a:t> &lt;&lt; “Price is “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aRug.getPrice</a:t>
            </a:r>
            <a:r>
              <a:rPr lang="en-AU" sz="1200" dirty="0" smtClean="0">
                <a:latin typeface="Lucida Console" panose="020B0609040504020204" pitchFamily="49" charset="0"/>
              </a:rPr>
              <a:t>() </a:t>
            </a:r>
          </a:p>
          <a:p>
            <a:pPr lvl="4"/>
            <a:r>
              <a:rPr lang="en-AU" sz="1200" dirty="0" smtClean="0">
                <a:latin typeface="Lucida Console" panose="020B0609040504020204" pitchFamily="49" charset="0"/>
              </a:rPr>
              <a:t>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endl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else {</a:t>
            </a:r>
          </a:p>
          <a:p>
            <a:pPr lvl="3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“Enter a width &gt; “;</a:t>
            </a:r>
          </a:p>
          <a:p>
            <a:pPr lvl="3"/>
            <a:r>
              <a:rPr lang="en-AU" sz="1200" dirty="0" err="1" smtClean="0">
                <a:latin typeface="Lucida Console" panose="020B0609040504020204" pitchFamily="49" charset="0"/>
              </a:rPr>
              <a:t>cin</a:t>
            </a:r>
            <a:r>
              <a:rPr lang="en-AU" sz="1200" dirty="0" smtClean="0">
                <a:latin typeface="Lucida Console" panose="020B0609040504020204" pitchFamily="49" charset="0"/>
              </a:rPr>
              <a:t> &gt;&gt; width;</a:t>
            </a:r>
          </a:p>
          <a:p>
            <a:pPr lvl="3"/>
            <a:r>
              <a:rPr lang="en-AU" sz="1200" dirty="0" err="1" smtClean="0">
                <a:latin typeface="Lucida Console" panose="020B0609040504020204" pitchFamily="49" charset="0"/>
              </a:rPr>
              <a:t>aRug.setWidth</a:t>
            </a:r>
            <a:r>
              <a:rPr lang="en-AU" sz="1200" dirty="0" smtClean="0">
                <a:latin typeface="Lucida Console" panose="020B0609040504020204" pitchFamily="49" charset="0"/>
              </a:rPr>
              <a:t>(width);</a:t>
            </a:r>
          </a:p>
          <a:p>
            <a:pPr lvl="3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“Length is “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aRug.getLength</a:t>
            </a:r>
            <a:r>
              <a:rPr lang="en-AU" sz="1200" dirty="0" smtClean="0">
                <a:latin typeface="Lucida Console" panose="020B0609040504020204" pitchFamily="49" charset="0"/>
              </a:rPr>
              <a:t>() &lt;&lt; “ Width is “ </a:t>
            </a:r>
          </a:p>
          <a:p>
            <a:pPr lvl="4"/>
            <a:r>
              <a:rPr lang="en-AU" sz="1200" dirty="0" smtClean="0">
                <a:latin typeface="Lucida Console" panose="020B0609040504020204" pitchFamily="49" charset="0"/>
              </a:rPr>
              <a:t>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aRug.getWidth</a:t>
            </a:r>
            <a:r>
              <a:rPr lang="en-AU" sz="1200" dirty="0" smtClean="0">
                <a:latin typeface="Lucida Console" panose="020B0609040504020204" pitchFamily="49" charset="0"/>
              </a:rPr>
              <a:t>()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endl</a:t>
            </a:r>
            <a:r>
              <a:rPr lang="en-AU" sz="1200" dirty="0" smtClean="0">
                <a:latin typeface="Lucida Console" panose="020B0609040504020204" pitchFamily="49" charset="0"/>
              </a:rPr>
              <a:t> &lt;&lt; “Price is “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aRug.getPrice</a:t>
            </a:r>
            <a:r>
              <a:rPr lang="en-AU" sz="1200" dirty="0" smtClean="0">
                <a:latin typeface="Lucida Console" panose="020B0609040504020204" pitchFamily="49" charset="0"/>
              </a:rPr>
              <a:t>() </a:t>
            </a:r>
          </a:p>
          <a:p>
            <a:pPr lvl="4"/>
            <a:r>
              <a:rPr lang="en-AU" sz="1200" dirty="0" smtClean="0">
                <a:latin typeface="Lucida Console" panose="020B0609040504020204" pitchFamily="49" charset="0"/>
              </a:rPr>
              <a:t>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endl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pPr lvl="2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“Enter L to enter length or W to enter width or “ &lt;&lt; QUIT </a:t>
            </a:r>
          </a:p>
          <a:p>
            <a:pPr lvl="3"/>
            <a:r>
              <a:rPr lang="en-AU" sz="1200" dirty="0" smtClean="0">
                <a:latin typeface="Lucida Console" panose="020B0609040504020204" pitchFamily="49" charset="0"/>
              </a:rPr>
              <a:t>&lt;&lt; “ to quit &gt; “;</a:t>
            </a:r>
          </a:p>
          <a:p>
            <a:pPr lvl="2"/>
            <a:r>
              <a:rPr lang="en-AU" sz="1200" dirty="0" err="1" smtClean="0">
                <a:latin typeface="Lucida Console" panose="020B0609040504020204" pitchFamily="49" charset="0"/>
              </a:rPr>
              <a:t>cin</a:t>
            </a:r>
            <a:r>
              <a:rPr lang="en-AU" sz="1200" dirty="0" smtClean="0">
                <a:latin typeface="Lucida Console" panose="020B0609040504020204" pitchFamily="49" charset="0"/>
              </a:rPr>
              <a:t> &gt;&gt; dim;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}</a:t>
            </a:r>
            <a:endParaRPr lang="en-AU" sz="12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3974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 smtClean="0"/>
              <a:t>Considering Scope when Defining Member Functions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3887663" cy="5280025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Scope refers to whether a variable or function is currently available</a:t>
            </a:r>
          </a:p>
          <a:p>
            <a:r>
              <a:rPr lang="en-AU" dirty="0" smtClean="0"/>
              <a:t>You can specify the scope of a variable or function by using the scope resolution operator (Name::Object)</a:t>
            </a:r>
          </a:p>
          <a:p>
            <a:r>
              <a:rPr lang="en-AU" dirty="0" smtClean="0"/>
              <a:t>This is used very commonly when creating a new class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448484" y="1097775"/>
            <a:ext cx="4695516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#include &lt;</a:t>
            </a:r>
            <a:r>
              <a:rPr lang="en-AU" sz="1400" dirty="0" err="1" smtClean="0">
                <a:latin typeface="Lucida Console" panose="020B0609040504020204" pitchFamily="49" charset="0"/>
              </a:rPr>
              <a:t>iostream</a:t>
            </a:r>
            <a:r>
              <a:rPr lang="en-AU" sz="14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#include &lt;string&gt;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using namespace </a:t>
            </a:r>
            <a:r>
              <a:rPr lang="en-AU" sz="1400" dirty="0" err="1" smtClean="0">
                <a:latin typeface="Lucida Console" panose="020B0609040504020204" pitchFamily="49" charset="0"/>
              </a:rPr>
              <a:t>std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class Customer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string name;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double balance;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void </a:t>
            </a:r>
            <a:r>
              <a:rPr lang="en-AU" sz="1400" dirty="0" err="1" smtClean="0">
                <a:latin typeface="Lucida Console" panose="020B0609040504020204" pitchFamily="49" charset="0"/>
              </a:rPr>
              <a:t>setName</a:t>
            </a:r>
            <a:r>
              <a:rPr lang="en-AU" sz="1400" dirty="0" smtClean="0">
                <a:latin typeface="Lucida Console" panose="020B0609040504020204" pitchFamily="49" charset="0"/>
              </a:rPr>
              <a:t>(string);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void </a:t>
            </a:r>
            <a:r>
              <a:rPr lang="en-AU" sz="1400" dirty="0" err="1" smtClean="0">
                <a:latin typeface="Lucida Console" panose="020B0609040504020204" pitchFamily="49" charset="0"/>
              </a:rPr>
              <a:t>setBalance</a:t>
            </a:r>
            <a:r>
              <a:rPr lang="en-AU" sz="1400" dirty="0" smtClean="0">
                <a:latin typeface="Lucida Console" panose="020B0609040504020204" pitchFamily="49" charset="0"/>
              </a:rPr>
              <a:t>(double);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string </a:t>
            </a:r>
            <a:r>
              <a:rPr lang="en-AU" sz="1400" dirty="0" err="1" smtClean="0">
                <a:latin typeface="Lucida Console" panose="020B0609040504020204" pitchFamily="49" charset="0"/>
              </a:rPr>
              <a:t>getName</a:t>
            </a:r>
            <a:r>
              <a:rPr lang="en-AU" sz="1400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double </a:t>
            </a:r>
            <a:r>
              <a:rPr lang="en-AU" sz="1400" dirty="0" err="1" smtClean="0">
                <a:latin typeface="Lucida Console" panose="020B0609040504020204" pitchFamily="49" charset="0"/>
              </a:rPr>
              <a:t>getBalance</a:t>
            </a:r>
            <a:r>
              <a:rPr lang="en-AU" sz="14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void </a:t>
            </a:r>
            <a:r>
              <a:rPr lang="en-AU" sz="1400" b="1" dirty="0" smtClean="0">
                <a:latin typeface="Lucida Console" panose="020B0609040504020204" pitchFamily="49" charset="0"/>
              </a:rPr>
              <a:t>Customer::</a:t>
            </a:r>
            <a:r>
              <a:rPr lang="en-AU" sz="1400" dirty="0" err="1" smtClean="0">
                <a:latin typeface="Lucida Console" panose="020B0609040504020204" pitchFamily="49" charset="0"/>
              </a:rPr>
              <a:t>setName</a:t>
            </a:r>
            <a:r>
              <a:rPr lang="en-AU" sz="1400" dirty="0" smtClean="0">
                <a:latin typeface="Lucida Console" panose="020B0609040504020204" pitchFamily="49" charset="0"/>
              </a:rPr>
              <a:t>(string </a:t>
            </a:r>
            <a:r>
              <a:rPr lang="en-AU" sz="1400" dirty="0" err="1" smtClean="0">
                <a:latin typeface="Lucida Console" panose="020B0609040504020204" pitchFamily="49" charset="0"/>
              </a:rPr>
              <a:t>custName</a:t>
            </a:r>
            <a:r>
              <a:rPr lang="en-AU" sz="14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name = </a:t>
            </a:r>
            <a:r>
              <a:rPr lang="en-AU" sz="1400" dirty="0" err="1" smtClean="0">
                <a:latin typeface="Lucida Console" panose="020B0609040504020204" pitchFamily="49" charset="0"/>
              </a:rPr>
              <a:t>custName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void Customer::</a:t>
            </a:r>
            <a:r>
              <a:rPr lang="en-AU" sz="1400" dirty="0" err="1" smtClean="0">
                <a:latin typeface="Lucida Console" panose="020B0609040504020204" pitchFamily="49" charset="0"/>
              </a:rPr>
              <a:t>setBalance</a:t>
            </a:r>
            <a:r>
              <a:rPr lang="en-AU" sz="1400" dirty="0" smtClean="0">
                <a:latin typeface="Lucida Console" panose="020B0609040504020204" pitchFamily="49" charset="0"/>
              </a:rPr>
              <a:t>(double amount)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balance = amount;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string Customer::</a:t>
            </a:r>
            <a:r>
              <a:rPr lang="en-AU" sz="1400" dirty="0" err="1" smtClean="0">
                <a:latin typeface="Lucida Console" panose="020B0609040504020204" pitchFamily="49" charset="0"/>
              </a:rPr>
              <a:t>getName</a:t>
            </a:r>
            <a:r>
              <a:rPr lang="en-AU" sz="14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return name;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double Customer::</a:t>
            </a:r>
            <a:r>
              <a:rPr lang="en-AU" sz="1400" dirty="0" err="1" smtClean="0">
                <a:latin typeface="Lucida Console" panose="020B0609040504020204" pitchFamily="49" charset="0"/>
              </a:rPr>
              <a:t>getBalance</a:t>
            </a:r>
            <a:r>
              <a:rPr lang="en-AU" sz="14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return balance;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  <a:endParaRPr lang="en-AU" sz="14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807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 the Agenda…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Classes in C++ and review of key OO principles</a:t>
            </a:r>
          </a:p>
          <a:p>
            <a:r>
              <a:rPr lang="en-AU" dirty="0" smtClean="0"/>
              <a:t>Creating and implementing classes</a:t>
            </a:r>
          </a:p>
          <a:p>
            <a:r>
              <a:rPr lang="en-AU" dirty="0" smtClean="0"/>
              <a:t>Encapsulating class components</a:t>
            </a:r>
          </a:p>
          <a:p>
            <a:r>
              <a:rPr lang="en-AU" dirty="0" smtClean="0"/>
              <a:t>Data encapsulation</a:t>
            </a:r>
          </a:p>
          <a:p>
            <a:r>
              <a:rPr lang="en-AU" dirty="0" smtClean="0"/>
              <a:t>Implement functions in a class</a:t>
            </a:r>
          </a:p>
        </p:txBody>
      </p:sp>
    </p:spTree>
    <p:extLst>
      <p:ext uri="{BB962C8B-B14F-4D97-AF65-F5344CB8AC3E}">
        <p14:creationId xmlns:p14="http://schemas.microsoft.com/office/powerpoint/2010/main" val="2037306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 smtClean="0"/>
              <a:t>Considering Scope when Defining Member Functions</a:t>
            </a:r>
            <a:endParaRPr lang="en-AU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can see the scope is specified for the function and we have two different variable names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We can do the same with variables so that the parameters can be more accurately descriptive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780928"/>
            <a:ext cx="6042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void Customer::</a:t>
            </a:r>
            <a:r>
              <a:rPr lang="en-AU" dirty="0" err="1" smtClean="0">
                <a:latin typeface="Lucida Console" panose="020B0609040504020204" pitchFamily="49" charset="0"/>
              </a:rPr>
              <a:t>setBalance</a:t>
            </a:r>
            <a:r>
              <a:rPr lang="en-AU" dirty="0" smtClean="0">
                <a:latin typeface="Lucida Console" panose="020B0609040504020204" pitchFamily="49" charset="0"/>
              </a:rPr>
              <a:t>(double amount)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balance = amount;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2093" y="5277171"/>
            <a:ext cx="6181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void Customer::</a:t>
            </a:r>
            <a:r>
              <a:rPr lang="en-AU" dirty="0" err="1" smtClean="0">
                <a:latin typeface="Lucida Console" panose="020B0609040504020204" pitchFamily="49" charset="0"/>
              </a:rPr>
              <a:t>setBalance</a:t>
            </a:r>
            <a:r>
              <a:rPr lang="en-AU" dirty="0" smtClean="0">
                <a:latin typeface="Lucida Console" panose="020B0609040504020204" pitchFamily="49" charset="0"/>
              </a:rPr>
              <a:t>(double balance)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Customer::balance = balance;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998503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Defining Static Data Members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8313" y="1196975"/>
            <a:ext cx="3887663" cy="5280025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Notice that the static member is initialized globally (outside of any function)</a:t>
            </a:r>
          </a:p>
          <a:p>
            <a:r>
              <a:rPr lang="en-AU" dirty="0" smtClean="0"/>
              <a:t>Accessing this value in two different ways, directly, or through its getter has the potential to show different information</a:t>
            </a:r>
          </a:p>
          <a:p>
            <a:pPr lvl="1"/>
            <a:r>
              <a:rPr lang="en-AU" dirty="0" smtClean="0"/>
              <a:t>Example getter on next slide showing this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515810" y="908720"/>
            <a:ext cx="4628190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#include &lt;</a:t>
            </a:r>
            <a:r>
              <a:rPr lang="en-AU" sz="1600" dirty="0" err="1" smtClean="0">
                <a:latin typeface="Lucida Console" panose="020B0609040504020204" pitchFamily="49" charset="0"/>
              </a:rPr>
              <a:t>iostream</a:t>
            </a:r>
            <a:r>
              <a:rPr lang="en-AU" sz="16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using namespace </a:t>
            </a:r>
            <a:r>
              <a:rPr lang="en-AU" sz="1600" dirty="0" err="1" smtClean="0">
                <a:latin typeface="Lucida Console" panose="020B0609040504020204" pitchFamily="49" charset="0"/>
              </a:rPr>
              <a:t>std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smtClean="0">
                <a:latin typeface="Lucida Console" panose="020B0609040504020204" pitchFamily="49" charset="0"/>
              </a:rPr>
              <a:t>class Student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idNum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static double </a:t>
            </a:r>
            <a:r>
              <a:rPr lang="en-AU" sz="1600" dirty="0" err="1" smtClean="0">
                <a:latin typeface="Lucida Console" panose="020B0609040504020204" pitchFamily="49" charset="0"/>
              </a:rPr>
              <a:t>athleticFee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bool</a:t>
            </a:r>
            <a:r>
              <a:rPr lang="en-AU" sz="1600" dirty="0" smtClean="0">
                <a:latin typeface="Lucida Console" panose="020B0609040504020204" pitchFamily="49" charset="0"/>
              </a:rPr>
              <a:t> discounted;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void </a:t>
            </a:r>
            <a:r>
              <a:rPr lang="en-AU" sz="1600" dirty="0" err="1" smtClean="0">
                <a:latin typeface="Lucida Console" panose="020B0609040504020204" pitchFamily="49" charset="0"/>
              </a:rPr>
              <a:t>setIDNum</a:t>
            </a:r>
            <a:r>
              <a:rPr lang="en-AU" sz="1600" dirty="0" smtClean="0">
                <a:latin typeface="Lucida Console" panose="020B0609040504020204" pitchFamily="49" charset="0"/>
              </a:rPr>
              <a:t>(int);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void </a:t>
            </a:r>
            <a:r>
              <a:rPr lang="en-AU" sz="1600" dirty="0" err="1" smtClean="0">
                <a:latin typeface="Lucida Console" panose="020B0609040504020204" pitchFamily="49" charset="0"/>
              </a:rPr>
              <a:t>setDiscounted</a:t>
            </a:r>
            <a:r>
              <a:rPr lang="en-AU" sz="1600" dirty="0" smtClean="0">
                <a:latin typeface="Lucida Console" panose="020B0609040504020204" pitchFamily="49" charset="0"/>
              </a:rPr>
              <a:t>(</a:t>
            </a:r>
            <a:r>
              <a:rPr lang="en-AU" sz="1600" dirty="0" err="1" smtClean="0">
                <a:latin typeface="Lucida Console" panose="020B0609040504020204" pitchFamily="49" charset="0"/>
              </a:rPr>
              <a:t>bool</a:t>
            </a:r>
            <a:r>
              <a:rPr lang="en-AU" sz="1600" dirty="0" smtClean="0">
                <a:latin typeface="Lucida Console" panose="020B0609040504020204" pitchFamily="49" charset="0"/>
              </a:rPr>
              <a:t>);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getIDNum</a:t>
            </a:r>
            <a:r>
              <a:rPr lang="en-AU" sz="1600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bool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getDiscounted</a:t>
            </a:r>
            <a:r>
              <a:rPr lang="en-AU" sz="1600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double </a:t>
            </a:r>
            <a:r>
              <a:rPr lang="en-AU" sz="1600" dirty="0" err="1" smtClean="0">
                <a:latin typeface="Lucida Console" panose="020B0609040504020204" pitchFamily="49" charset="0"/>
              </a:rPr>
              <a:t>getAthleticFee</a:t>
            </a:r>
            <a:r>
              <a:rPr lang="en-AU" sz="16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double Student::</a:t>
            </a:r>
            <a:r>
              <a:rPr lang="en-AU" sz="1600" dirty="0" err="1" smtClean="0">
                <a:latin typeface="Lucida Console" panose="020B0609040504020204" pitchFamily="49" charset="0"/>
              </a:rPr>
              <a:t>athleticFee</a:t>
            </a:r>
            <a:r>
              <a:rPr lang="en-AU" sz="1600" dirty="0" smtClean="0">
                <a:latin typeface="Lucida Console" panose="020B0609040504020204" pitchFamily="49" charset="0"/>
              </a:rPr>
              <a:t> = 45.25;</a:t>
            </a:r>
          </a:p>
          <a:p>
            <a:endParaRPr lang="en-AU" sz="1600" dirty="0" smtClean="0">
              <a:latin typeface="Lucida Console" panose="020B0609040504020204" pitchFamily="49" charset="0"/>
            </a:endParaRPr>
          </a:p>
          <a:p>
            <a:r>
              <a:rPr lang="en-AU" sz="1600" dirty="0" smtClean="0">
                <a:latin typeface="Lucida Console" panose="020B0609040504020204" pitchFamily="49" charset="0"/>
              </a:rPr>
              <a:t>void Student::</a:t>
            </a:r>
            <a:r>
              <a:rPr lang="en-AU" sz="1600" dirty="0" err="1" smtClean="0">
                <a:latin typeface="Lucida Console" panose="020B0609040504020204" pitchFamily="49" charset="0"/>
              </a:rPr>
              <a:t>setIDNum</a:t>
            </a:r>
            <a:r>
              <a:rPr lang="en-AU" sz="1600" dirty="0" smtClean="0">
                <a:latin typeface="Lucida Console" panose="020B0609040504020204" pitchFamily="49" charset="0"/>
              </a:rPr>
              <a:t>(int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idNum</a:t>
            </a:r>
            <a:r>
              <a:rPr lang="en-AU" sz="1600" dirty="0" smtClean="0">
                <a:latin typeface="Lucida Console" panose="020B0609040504020204" pitchFamily="49" charset="0"/>
              </a:rPr>
              <a:t> =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int Student::</a:t>
            </a:r>
            <a:r>
              <a:rPr lang="en-AU" sz="1600" dirty="0" err="1" smtClean="0">
                <a:latin typeface="Lucida Console" panose="020B0609040504020204" pitchFamily="49" charset="0"/>
              </a:rPr>
              <a:t>getIDNum</a:t>
            </a:r>
            <a:r>
              <a:rPr lang="en-AU" sz="16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</a:t>
            </a:r>
            <a:r>
              <a:rPr lang="en-AU" sz="1600" dirty="0" err="1" smtClean="0">
                <a:latin typeface="Lucida Console" panose="020B0609040504020204" pitchFamily="49" charset="0"/>
              </a:rPr>
              <a:t>idNum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243165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Defining Static Data Members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8313" y="1196975"/>
            <a:ext cx="3887663" cy="5280025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We have a getter which will determine whether the fee will be discounted</a:t>
            </a:r>
          </a:p>
          <a:p>
            <a:r>
              <a:rPr lang="en-AU" dirty="0" smtClean="0"/>
              <a:t>When we call the getter on an object it will return a potentially lower fee</a:t>
            </a:r>
          </a:p>
          <a:p>
            <a:r>
              <a:rPr lang="en-AU" dirty="0" smtClean="0"/>
              <a:t>When we access the static member directly, it prints out the normal value</a:t>
            </a:r>
            <a:endParaRPr lang="en-AU" dirty="0"/>
          </a:p>
          <a:p>
            <a:pPr lvl="1"/>
            <a:r>
              <a:rPr lang="en-AU" dirty="0" smtClean="0"/>
              <a:t>Be careful, unless it is also a </a:t>
            </a:r>
            <a:r>
              <a:rPr lang="en-AU" sz="2400" dirty="0" err="1" smtClean="0">
                <a:latin typeface="Lucida Console" panose="020B0609040504020204" pitchFamily="49" charset="0"/>
              </a:rPr>
              <a:t>const</a:t>
            </a:r>
            <a:r>
              <a:rPr lang="en-AU" sz="2400" dirty="0" smtClean="0"/>
              <a:t> </a:t>
            </a:r>
            <a:r>
              <a:rPr lang="en-AU" dirty="0" smtClean="0"/>
              <a:t>you can accidentally modify this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1574829"/>
            <a:ext cx="43813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double Student::</a:t>
            </a:r>
            <a:r>
              <a:rPr lang="en-AU" sz="1600" dirty="0" err="1" smtClean="0">
                <a:latin typeface="Lucida Console" panose="020B0609040504020204" pitchFamily="49" charset="0"/>
              </a:rPr>
              <a:t>getAthleticFee</a:t>
            </a:r>
            <a:r>
              <a:rPr lang="en-AU" sz="16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double fee = </a:t>
            </a:r>
            <a:r>
              <a:rPr lang="en-AU" sz="1600" dirty="0" err="1" smtClean="0">
                <a:latin typeface="Lucida Console" panose="020B0609040504020204" pitchFamily="49" charset="0"/>
              </a:rPr>
              <a:t>athleticFee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if (discounted)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athleticFee</a:t>
            </a:r>
            <a:r>
              <a:rPr lang="en-AU" sz="1600" dirty="0" smtClean="0">
                <a:latin typeface="Lucida Console" panose="020B0609040504020204" pitchFamily="49" charset="0"/>
              </a:rPr>
              <a:t> *= 0.8;</a:t>
            </a:r>
          </a:p>
          <a:p>
            <a:pPr lvl="1"/>
            <a:endParaRPr lang="en-AU" sz="1600" dirty="0">
              <a:latin typeface="Lucida Console" panose="020B0609040504020204" pitchFamily="49" charset="0"/>
            </a:endParaRP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fee;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Student </a:t>
            </a:r>
            <a:r>
              <a:rPr lang="en-AU" sz="1600" dirty="0" err="1" smtClean="0">
                <a:latin typeface="Lucida Console" panose="020B0609040504020204" pitchFamily="49" charset="0"/>
              </a:rPr>
              <a:t>aStudent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aStudent.setDiscounted</a:t>
            </a:r>
            <a:r>
              <a:rPr lang="en-AU" sz="1600" dirty="0" smtClean="0">
                <a:latin typeface="Lucida Console" panose="020B0609040504020204" pitchFamily="49" charset="0"/>
              </a:rPr>
              <a:t>(true);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“Normal Fee: $“ &lt;&lt; 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Student::</a:t>
            </a:r>
            <a:r>
              <a:rPr lang="en-AU" sz="1600" dirty="0" err="1" smtClean="0">
                <a:latin typeface="Lucida Console" panose="020B0609040504020204" pitchFamily="49" charset="0"/>
              </a:rPr>
              <a:t>athleticFee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“Discount Fee: $” &lt;&lt;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aStudent.getAthleticFee</a:t>
            </a:r>
            <a:r>
              <a:rPr lang="en-AU" sz="1600" dirty="0" smtClean="0">
                <a:latin typeface="Lucida Console" panose="020B0609040504020204" pitchFamily="49" charset="0"/>
              </a:rPr>
              <a:t> &lt;&lt;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  <a:endParaRPr lang="en-AU" sz="16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84240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Static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static function can be used with a declared object</a:t>
            </a:r>
          </a:p>
          <a:p>
            <a:r>
              <a:rPr lang="en-AU" dirty="0" smtClean="0"/>
              <a:t>Non-static functions can access static variables (provided there is an object)</a:t>
            </a:r>
          </a:p>
          <a:p>
            <a:r>
              <a:rPr lang="en-AU" dirty="0" smtClean="0"/>
              <a:t>Static functions cannot access non-static variables</a:t>
            </a:r>
            <a:endParaRPr lang="en-AU" dirty="0"/>
          </a:p>
          <a:p>
            <a:pPr lvl="1"/>
            <a:r>
              <a:rPr lang="en-AU" dirty="0" smtClean="0"/>
              <a:t>The example on the previous slide is illegal when making it a static function</a:t>
            </a:r>
          </a:p>
        </p:txBody>
      </p:sp>
    </p:spTree>
    <p:extLst>
      <p:ext uri="{BB962C8B-B14F-4D97-AF65-F5344CB8AC3E}">
        <p14:creationId xmlns:p14="http://schemas.microsoft.com/office/powerpoint/2010/main" val="21968546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the </a:t>
            </a:r>
            <a:r>
              <a:rPr lang="en-AU" sz="2400" dirty="0" smtClean="0">
                <a:latin typeface="Lucida Console" panose="020B0609040504020204" pitchFamily="49" charset="0"/>
              </a:rPr>
              <a:t>this</a:t>
            </a:r>
            <a:r>
              <a:rPr lang="en-AU" sz="2400" dirty="0" smtClean="0"/>
              <a:t> </a:t>
            </a:r>
            <a:r>
              <a:rPr lang="en-AU" dirty="0" smtClean="0"/>
              <a:t>Pointer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sz="2600" dirty="0" smtClean="0">
                <a:latin typeface="Lucida Console" panose="020B0609040504020204" pitchFamily="49" charset="0"/>
              </a:rPr>
              <a:t>this</a:t>
            </a:r>
            <a:r>
              <a:rPr lang="en-AU" sz="2800" dirty="0" smtClean="0"/>
              <a:t> </a:t>
            </a:r>
            <a:r>
              <a:rPr lang="en-AU" dirty="0" smtClean="0"/>
              <a:t>pointer holds the memory address of the current object that is using the function</a:t>
            </a:r>
          </a:p>
          <a:p>
            <a:r>
              <a:rPr lang="en-AU" dirty="0" smtClean="0"/>
              <a:t>The </a:t>
            </a:r>
            <a:r>
              <a:rPr lang="en-AU" sz="2600" dirty="0" smtClean="0">
                <a:latin typeface="Lucida Console" panose="020B0609040504020204" pitchFamily="49" charset="0"/>
              </a:rPr>
              <a:t>this</a:t>
            </a:r>
            <a:r>
              <a:rPr lang="en-AU" sz="2800" dirty="0" smtClean="0"/>
              <a:t> </a:t>
            </a:r>
            <a:r>
              <a:rPr lang="en-AU" dirty="0" smtClean="0"/>
              <a:t>pointer is automatically supplied when you call a non-static member function of a class</a:t>
            </a:r>
          </a:p>
          <a:p>
            <a:pPr lvl="1"/>
            <a:r>
              <a:rPr lang="en-AU" dirty="0" smtClean="0"/>
              <a:t>Example: </a:t>
            </a:r>
            <a:r>
              <a:rPr lang="en-AU" dirty="0" err="1" smtClean="0"/>
              <a:t>aStudent.getIDNumber</a:t>
            </a:r>
            <a:r>
              <a:rPr lang="en-AU" dirty="0" smtClean="0"/>
              <a:t>();</a:t>
            </a:r>
          </a:p>
          <a:p>
            <a:r>
              <a:rPr lang="en-AU" dirty="0" smtClean="0"/>
              <a:t>The </a:t>
            </a:r>
            <a:r>
              <a:rPr lang="en-AU" sz="2600" dirty="0" smtClean="0">
                <a:latin typeface="Lucida Console" panose="020B0609040504020204" pitchFamily="49" charset="0"/>
              </a:rPr>
              <a:t>this</a:t>
            </a:r>
            <a:r>
              <a:rPr lang="en-AU" sz="2800" dirty="0" smtClean="0"/>
              <a:t> </a:t>
            </a:r>
            <a:r>
              <a:rPr lang="en-AU" dirty="0" smtClean="0"/>
              <a:t>pointer is a constant pointer</a:t>
            </a:r>
          </a:p>
          <a:p>
            <a:r>
              <a:rPr lang="en-AU" dirty="0" smtClean="0"/>
              <a:t>Allows you to have the variable in a class and a methods parameter name to be the same</a:t>
            </a:r>
          </a:p>
        </p:txBody>
      </p:sp>
    </p:spTree>
    <p:extLst>
      <p:ext uri="{BB962C8B-B14F-4D97-AF65-F5344CB8AC3E}">
        <p14:creationId xmlns:p14="http://schemas.microsoft.com/office/powerpoint/2010/main" val="94934992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Using the this Pointer Explicitly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943993"/>
          </a:xfrm>
        </p:spPr>
        <p:txBody>
          <a:bodyPr/>
          <a:lstStyle/>
          <a:p>
            <a:r>
              <a:rPr lang="en-AU" dirty="0" smtClean="0"/>
              <a:t>Two examples showing how to use the </a:t>
            </a:r>
            <a:r>
              <a:rPr lang="en-AU" sz="2400" dirty="0" smtClean="0">
                <a:latin typeface="Lucida Console" panose="020B0609040504020204" pitchFamily="49" charset="0"/>
              </a:rPr>
              <a:t>this</a:t>
            </a:r>
            <a:r>
              <a:rPr lang="en-AU" sz="2400" dirty="0" smtClean="0"/>
              <a:t> </a:t>
            </a:r>
            <a:r>
              <a:rPr lang="en-AU" dirty="0" smtClean="0"/>
              <a:t>pointer</a:t>
            </a:r>
          </a:p>
          <a:p>
            <a:r>
              <a:rPr lang="en-AU" dirty="0" smtClean="0"/>
              <a:t>The second is the preferred method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62093" y="3545780"/>
            <a:ext cx="6042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void Employee::</a:t>
            </a:r>
            <a:r>
              <a:rPr lang="en-AU" dirty="0" err="1" smtClean="0">
                <a:latin typeface="Lucida Console" panose="020B0609040504020204" pitchFamily="49" charset="0"/>
              </a:rPr>
              <a:t>setIDNumber</a:t>
            </a:r>
            <a:r>
              <a:rPr lang="en-AU" dirty="0" smtClean="0">
                <a:latin typeface="Lucida Console" panose="020B0609040504020204" pitchFamily="49" charset="0"/>
              </a:rPr>
              <a:t>(int </a:t>
            </a:r>
            <a:r>
              <a:rPr lang="en-AU" dirty="0" err="1" smtClean="0">
                <a:latin typeface="Lucida Console" panose="020B0609040504020204" pitchFamily="49" charset="0"/>
              </a:rPr>
              <a:t>idNumber</a:t>
            </a:r>
            <a:r>
              <a:rPr lang="en-AU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(*this).</a:t>
            </a:r>
            <a:r>
              <a:rPr lang="en-AU" dirty="0" err="1" smtClean="0">
                <a:latin typeface="Lucida Console" panose="020B0609040504020204" pitchFamily="49" charset="0"/>
              </a:rPr>
              <a:t>idNumber</a:t>
            </a:r>
            <a:r>
              <a:rPr lang="en-AU" dirty="0" smtClean="0">
                <a:latin typeface="Lucida Console" panose="020B0609040504020204" pitchFamily="49" charset="0"/>
              </a:rPr>
              <a:t> = </a:t>
            </a:r>
            <a:r>
              <a:rPr lang="en-AU" dirty="0" err="1" smtClean="0">
                <a:latin typeface="Lucida Console" panose="020B0609040504020204" pitchFamily="49" charset="0"/>
              </a:rPr>
              <a:t>idNumber</a:t>
            </a:r>
            <a:endParaRPr lang="en-AU" dirty="0" smtClean="0">
              <a:latin typeface="Lucida Console" panose="020B0609040504020204" pitchFamily="49" charset="0"/>
            </a:endParaRP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2092" y="4873922"/>
            <a:ext cx="6042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void Employee::</a:t>
            </a:r>
            <a:r>
              <a:rPr lang="en-AU" dirty="0" err="1" smtClean="0">
                <a:latin typeface="Lucida Console" panose="020B0609040504020204" pitchFamily="49" charset="0"/>
              </a:rPr>
              <a:t>setIDNumber</a:t>
            </a:r>
            <a:r>
              <a:rPr lang="en-AU" dirty="0" smtClean="0">
                <a:latin typeface="Lucida Console" panose="020B0609040504020204" pitchFamily="49" charset="0"/>
              </a:rPr>
              <a:t>(int </a:t>
            </a:r>
            <a:r>
              <a:rPr lang="en-AU" dirty="0" err="1" smtClean="0">
                <a:latin typeface="Lucida Console" panose="020B0609040504020204" pitchFamily="49" charset="0"/>
              </a:rPr>
              <a:t>idNumber</a:t>
            </a:r>
            <a:r>
              <a:rPr lang="en-AU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this-&gt;</a:t>
            </a:r>
            <a:r>
              <a:rPr lang="en-AU" dirty="0" err="1" smtClean="0">
                <a:latin typeface="Lucida Console" panose="020B0609040504020204" pitchFamily="49" charset="0"/>
              </a:rPr>
              <a:t>idNumber</a:t>
            </a:r>
            <a:r>
              <a:rPr lang="en-AU" dirty="0" smtClean="0">
                <a:latin typeface="Lucida Console" panose="020B0609040504020204" pitchFamily="49" charset="0"/>
              </a:rPr>
              <a:t> = </a:t>
            </a:r>
            <a:r>
              <a:rPr lang="en-AU" dirty="0" err="1" smtClean="0">
                <a:latin typeface="Lucida Console" panose="020B0609040504020204" pitchFamily="49" charset="0"/>
              </a:rPr>
              <a:t>idNumber</a:t>
            </a:r>
            <a:endParaRPr lang="en-AU" dirty="0" smtClean="0">
              <a:latin typeface="Lucida Console" panose="020B0609040504020204" pitchFamily="49" charset="0"/>
            </a:endParaRP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50722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ips.net.au/wp-content/uploads/2011/06/ECU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011363"/>
            <a:ext cx="381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80513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Review – Object Oriented Programming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Class</a:t>
            </a:r>
          </a:p>
          <a:p>
            <a:pPr lvl="1"/>
            <a:r>
              <a:rPr lang="en-AU" dirty="0" smtClean="0">
                <a:latin typeface="Calibri Light" panose="020F0302020204030204" pitchFamily="34" charset="0"/>
              </a:rPr>
              <a:t>Describing the characteristics common to all its instances</a:t>
            </a:r>
          </a:p>
          <a:p>
            <a:pPr lvl="2"/>
            <a:r>
              <a:rPr lang="en-AU" dirty="0" smtClean="0">
                <a:latin typeface="Calibri Light" panose="020F0302020204030204" pitchFamily="34" charset="0"/>
              </a:rPr>
              <a:t>The blueprint form which individual objects are created</a:t>
            </a:r>
          </a:p>
          <a:p>
            <a:pPr lvl="2"/>
            <a:r>
              <a:rPr lang="en-AU" dirty="0" smtClean="0">
                <a:latin typeface="Calibri Light" panose="020F0302020204030204" pitchFamily="34" charset="0"/>
              </a:rPr>
              <a:t>The combination of data and related operations is called </a:t>
            </a:r>
            <a:r>
              <a:rPr lang="en-AU" b="1" dirty="0" smtClean="0">
                <a:latin typeface="Calibri Light" panose="020F0302020204030204" pitchFamily="34" charset="0"/>
              </a:rPr>
              <a:t>data encapsulation</a:t>
            </a:r>
          </a:p>
          <a:p>
            <a:r>
              <a:rPr lang="en-AU" dirty="0" smtClean="0"/>
              <a:t>Inheritance</a:t>
            </a:r>
          </a:p>
          <a:p>
            <a:pPr lvl="1"/>
            <a:r>
              <a:rPr lang="en-AU" dirty="0" smtClean="0">
                <a:latin typeface="Calibri Light" panose="020F0302020204030204" pitchFamily="34" charset="0"/>
              </a:rPr>
              <a:t>Is used to derive new classes from existing ones by modifying or extending the inherited class(</a:t>
            </a:r>
            <a:r>
              <a:rPr lang="en-AU" dirty="0" err="1" smtClean="0">
                <a:latin typeface="Calibri Light" panose="020F0302020204030204" pitchFamily="34" charset="0"/>
              </a:rPr>
              <a:t>es</a:t>
            </a:r>
            <a:r>
              <a:rPr lang="en-AU" dirty="0" smtClean="0">
                <a:latin typeface="Calibri Light" panose="020F0302020204030204" pitchFamily="34" charset="0"/>
              </a:rPr>
              <a:t>)</a:t>
            </a:r>
          </a:p>
          <a:p>
            <a:r>
              <a:rPr lang="en-AU" dirty="0" smtClean="0"/>
              <a:t>Encapsulating</a:t>
            </a:r>
          </a:p>
          <a:p>
            <a:pPr lvl="1"/>
            <a:r>
              <a:rPr lang="en-AU" dirty="0" smtClean="0">
                <a:latin typeface="Calibri Light" panose="020F0302020204030204" pitchFamily="34" charset="0"/>
              </a:rPr>
              <a:t>OO Mechanism to provide data/function hiding and data type access</a:t>
            </a:r>
          </a:p>
          <a:p>
            <a:pPr lvl="1"/>
            <a:r>
              <a:rPr lang="en-AU" dirty="0" smtClean="0"/>
              <a:t>Be default:</a:t>
            </a:r>
          </a:p>
          <a:p>
            <a:pPr lvl="2"/>
            <a:r>
              <a:rPr lang="en-AU" dirty="0" smtClean="0">
                <a:latin typeface="Calibri Light" panose="020F0302020204030204" pitchFamily="34" charset="0"/>
              </a:rPr>
              <a:t>All instance variables have private visibility</a:t>
            </a:r>
          </a:p>
          <a:p>
            <a:pPr lvl="2"/>
            <a:r>
              <a:rPr lang="en-AU" dirty="0" smtClean="0"/>
              <a:t>All member functions have public visibility</a:t>
            </a:r>
            <a:endParaRPr lang="en-A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954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Review – Object Oriented Programming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Polymorphism is an OO mechanism which allows the same operation to be carried out differently depending on the object</a:t>
            </a:r>
          </a:p>
          <a:p>
            <a:pPr lvl="1"/>
            <a:r>
              <a:rPr lang="en-AU" dirty="0" smtClean="0"/>
              <a:t>Example:</a:t>
            </a:r>
          </a:p>
          <a:p>
            <a:pPr marL="914400" lvl="2" indent="0">
              <a:buNone/>
            </a:pP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err="1" smtClean="0"/>
              <a:t>cleric.getId</a:t>
            </a:r>
            <a:r>
              <a:rPr lang="en-AU" dirty="0" smtClean="0"/>
              <a:t>() &lt;&lt; </a:t>
            </a:r>
            <a:r>
              <a:rPr lang="en-AU" dirty="0" err="1" smtClean="0"/>
              <a:t>endl</a:t>
            </a:r>
            <a:r>
              <a:rPr lang="en-AU" dirty="0" smtClean="0"/>
              <a:t>;</a:t>
            </a:r>
          </a:p>
          <a:p>
            <a:pPr marL="914400" lvl="2" indent="0">
              <a:buNone/>
            </a:pP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err="1" smtClean="0"/>
              <a:t>driver.getId</a:t>
            </a:r>
            <a:r>
              <a:rPr lang="en-AU" dirty="0" smtClean="0"/>
              <a:t>();</a:t>
            </a:r>
          </a:p>
          <a:p>
            <a:r>
              <a:rPr lang="en-AU" dirty="0" smtClean="0"/>
              <a:t>When you can apply the same function name to different objects, your programs become easier to read and make more sense</a:t>
            </a:r>
          </a:p>
        </p:txBody>
      </p:sp>
    </p:spTree>
    <p:extLst>
      <p:ext uri="{BB962C8B-B14F-4D97-AF65-F5344CB8AC3E}">
        <p14:creationId xmlns:p14="http://schemas.microsoft.com/office/powerpoint/2010/main" val="18012403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Classes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C++ class is a category of objects</a:t>
            </a:r>
          </a:p>
          <a:p>
            <a:pPr lvl="1"/>
            <a:r>
              <a:rPr lang="en-AU" dirty="0" smtClean="0"/>
              <a:t>Provides a description of all objects that are members of that class</a:t>
            </a:r>
          </a:p>
          <a:p>
            <a:pPr lvl="1"/>
            <a:r>
              <a:rPr lang="en-AU" dirty="0" smtClean="0"/>
              <a:t>Provides a convenient way to group related data and the functions that use the data</a:t>
            </a:r>
          </a:p>
          <a:p>
            <a:pPr lvl="1"/>
            <a:r>
              <a:rPr lang="en-AU" dirty="0" smtClean="0"/>
              <a:t>When you create an object from the class, you automatically create all the related fields</a:t>
            </a:r>
          </a:p>
          <a:p>
            <a:pPr lvl="1"/>
            <a:r>
              <a:rPr lang="en-AU" dirty="0" smtClean="0"/>
              <a:t>You think about them and manipulate them as real-life classes and objects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96389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Classes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840614"/>
            <a:ext cx="7686720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 smtClean="0">
                <a:latin typeface="Lucida Console" panose="020B0609040504020204" pitchFamily="49" charset="0"/>
              </a:rPr>
              <a:t>#include &lt;</a:t>
            </a:r>
            <a:r>
              <a:rPr lang="en-AU" sz="1500" dirty="0" err="1" smtClean="0">
                <a:latin typeface="Lucida Console" panose="020B0609040504020204" pitchFamily="49" charset="0"/>
              </a:rPr>
              <a:t>iostream</a:t>
            </a:r>
            <a:r>
              <a:rPr lang="en-AU" sz="15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500" dirty="0" smtClean="0">
                <a:latin typeface="Lucida Console" panose="020B0609040504020204" pitchFamily="49" charset="0"/>
              </a:rPr>
              <a:t>using namespace </a:t>
            </a:r>
            <a:r>
              <a:rPr lang="en-AU" sz="1500" dirty="0" err="1" smtClean="0">
                <a:latin typeface="Lucida Console" panose="020B0609040504020204" pitchFamily="49" charset="0"/>
              </a:rPr>
              <a:t>std</a:t>
            </a:r>
            <a:r>
              <a:rPr lang="en-AU" sz="1500" dirty="0" smtClean="0">
                <a:latin typeface="Lucida Console" panose="020B0609040504020204" pitchFamily="49" charset="0"/>
              </a:rPr>
              <a:t>;</a:t>
            </a:r>
          </a:p>
          <a:p>
            <a:endParaRPr lang="en-AU" sz="1500" dirty="0">
              <a:latin typeface="Lucida Console" panose="020B0609040504020204" pitchFamily="49" charset="0"/>
            </a:endParaRPr>
          </a:p>
          <a:p>
            <a:r>
              <a:rPr lang="en-AU" sz="1500" dirty="0" smtClean="0">
                <a:latin typeface="Lucida Console" panose="020B0609040504020204" pitchFamily="49" charset="0"/>
              </a:rPr>
              <a:t>class </a:t>
            </a:r>
            <a:r>
              <a:rPr lang="en-AU" sz="1500" dirty="0" err="1" smtClean="0">
                <a:latin typeface="Lucida Console" panose="020B0609040504020204" pitchFamily="49" charset="0"/>
              </a:rPr>
              <a:t>ThreeDimension</a:t>
            </a:r>
            <a:r>
              <a:rPr lang="en-AU" sz="1500" dirty="0" smtClean="0">
                <a:latin typeface="Lucida Console" panose="020B0609040504020204" pitchFamily="49" charset="0"/>
              </a:rPr>
              <a:t> {</a:t>
            </a:r>
          </a:p>
          <a:p>
            <a:pPr lvl="1"/>
            <a:r>
              <a:rPr lang="en-AU" sz="15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500" dirty="0" smtClean="0">
                <a:latin typeface="Lucida Console" panose="020B0609040504020204" pitchFamily="49" charset="0"/>
              </a:rPr>
              <a:t>int x;</a:t>
            </a:r>
          </a:p>
          <a:p>
            <a:pPr lvl="2"/>
            <a:r>
              <a:rPr lang="en-AU" sz="1500" dirty="0" smtClean="0">
                <a:latin typeface="Lucida Console" panose="020B0609040504020204" pitchFamily="49" charset="0"/>
              </a:rPr>
              <a:t>int y;</a:t>
            </a:r>
          </a:p>
          <a:p>
            <a:pPr lvl="2"/>
            <a:r>
              <a:rPr lang="en-AU" sz="1500" dirty="0" smtClean="0">
                <a:latin typeface="Lucida Console" panose="020B0609040504020204" pitchFamily="49" charset="0"/>
              </a:rPr>
              <a:t>int z;</a:t>
            </a:r>
          </a:p>
          <a:p>
            <a:r>
              <a:rPr lang="en-AU" sz="1500" dirty="0" smtClean="0">
                <a:latin typeface="Lucida Console" panose="020B0609040504020204" pitchFamily="49" charset="0"/>
              </a:rPr>
              <a:t>}; // Take note of the semicolon here</a:t>
            </a:r>
          </a:p>
          <a:p>
            <a:endParaRPr lang="en-AU" sz="1500" dirty="0">
              <a:latin typeface="Lucida Console" panose="020B0609040504020204" pitchFamily="49" charset="0"/>
            </a:endParaRPr>
          </a:p>
          <a:p>
            <a:r>
              <a:rPr lang="en-AU" sz="1500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500" dirty="0" err="1" smtClean="0">
                <a:latin typeface="Lucida Console" panose="020B0609040504020204" pitchFamily="49" charset="0"/>
              </a:rPr>
              <a:t>ThreeDimension</a:t>
            </a:r>
            <a:r>
              <a:rPr lang="en-AU" sz="1500" dirty="0" smtClean="0">
                <a:latin typeface="Lucida Console" panose="020B0609040504020204" pitchFamily="49" charset="0"/>
              </a:rPr>
              <a:t> </a:t>
            </a:r>
            <a:r>
              <a:rPr lang="en-AU" sz="1500" dirty="0" err="1" smtClean="0">
                <a:latin typeface="Lucida Console" panose="020B0609040504020204" pitchFamily="49" charset="0"/>
              </a:rPr>
              <a:t>myDimension</a:t>
            </a:r>
            <a:r>
              <a:rPr lang="en-AU" sz="15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500" dirty="0" smtClean="0">
                <a:latin typeface="Lucida Console" panose="020B0609040504020204" pitchFamily="49" charset="0"/>
              </a:rPr>
              <a:t>int range;</a:t>
            </a:r>
          </a:p>
          <a:p>
            <a:pPr lvl="1"/>
            <a:endParaRPr lang="en-AU" sz="1500" dirty="0">
              <a:latin typeface="Lucida Console" panose="020B0609040504020204" pitchFamily="49" charset="0"/>
            </a:endParaRPr>
          </a:p>
          <a:p>
            <a:pPr lvl="1"/>
            <a:r>
              <a:rPr lang="en-AU" sz="1500" dirty="0" err="1" smtClean="0">
                <a:latin typeface="Lucida Console" panose="020B0609040504020204" pitchFamily="49" charset="0"/>
              </a:rPr>
              <a:t>myDimension.x</a:t>
            </a:r>
            <a:r>
              <a:rPr lang="en-AU" sz="1500" dirty="0" smtClean="0">
                <a:latin typeface="Lucida Console" panose="020B0609040504020204" pitchFamily="49" charset="0"/>
              </a:rPr>
              <a:t> = 7;</a:t>
            </a:r>
          </a:p>
          <a:p>
            <a:pPr lvl="1"/>
            <a:r>
              <a:rPr lang="en-AU" sz="1500" dirty="0" err="1" smtClean="0">
                <a:latin typeface="Lucida Console" panose="020B0609040504020204" pitchFamily="49" charset="0"/>
              </a:rPr>
              <a:t>myDimension.y</a:t>
            </a:r>
            <a:r>
              <a:rPr lang="en-AU" sz="1500" dirty="0" smtClean="0">
                <a:latin typeface="Lucida Console" panose="020B0609040504020204" pitchFamily="49" charset="0"/>
              </a:rPr>
              <a:t> = 16;</a:t>
            </a:r>
          </a:p>
          <a:p>
            <a:pPr lvl="1"/>
            <a:r>
              <a:rPr lang="en-AU" sz="1500" dirty="0" err="1" smtClean="0">
                <a:latin typeface="Lucida Console" panose="020B0609040504020204" pitchFamily="49" charset="0"/>
              </a:rPr>
              <a:t>myDimension.z</a:t>
            </a:r>
            <a:r>
              <a:rPr lang="en-AU" sz="1500" dirty="0" smtClean="0">
                <a:latin typeface="Lucida Console" panose="020B0609040504020204" pitchFamily="49" charset="0"/>
              </a:rPr>
              <a:t> = 21;</a:t>
            </a:r>
          </a:p>
          <a:p>
            <a:pPr lvl="1"/>
            <a:endParaRPr lang="en-AU" sz="1500" dirty="0">
              <a:latin typeface="Lucida Console" panose="020B0609040504020204" pitchFamily="49" charset="0"/>
            </a:endParaRPr>
          </a:p>
          <a:p>
            <a:pPr lvl="1"/>
            <a:r>
              <a:rPr lang="en-AU" sz="1500" dirty="0" smtClean="0">
                <a:latin typeface="Lucida Console" panose="020B0609040504020204" pitchFamily="49" charset="0"/>
              </a:rPr>
              <a:t>range = </a:t>
            </a:r>
            <a:r>
              <a:rPr lang="en-AU" sz="1500" dirty="0" err="1" smtClean="0">
                <a:latin typeface="Lucida Console" panose="020B0609040504020204" pitchFamily="49" charset="0"/>
              </a:rPr>
              <a:t>myDimension.y</a:t>
            </a:r>
            <a:r>
              <a:rPr lang="en-AU" sz="1500" dirty="0" smtClean="0">
                <a:latin typeface="Lucida Console" panose="020B0609040504020204" pitchFamily="49" charset="0"/>
              </a:rPr>
              <a:t> * </a:t>
            </a:r>
            <a:r>
              <a:rPr lang="en-AU" sz="1500" dirty="0" err="1" smtClean="0">
                <a:latin typeface="Lucida Console" panose="020B0609040504020204" pitchFamily="49" charset="0"/>
              </a:rPr>
              <a:t>myDimension.z</a:t>
            </a:r>
            <a:r>
              <a:rPr lang="en-AU" sz="15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endParaRPr lang="en-AU" sz="1500" dirty="0">
              <a:latin typeface="Lucida Console" panose="020B0609040504020204" pitchFamily="49" charset="0"/>
            </a:endParaRPr>
          </a:p>
          <a:p>
            <a:pPr lvl="1"/>
            <a:r>
              <a:rPr lang="en-AU" sz="1500" dirty="0" err="1" smtClean="0">
                <a:latin typeface="Lucida Console" panose="020B0609040504020204" pitchFamily="49" charset="0"/>
              </a:rPr>
              <a:t>cout</a:t>
            </a:r>
            <a:r>
              <a:rPr lang="en-AU" sz="1500" dirty="0" smtClean="0">
                <a:latin typeface="Lucida Console" panose="020B0609040504020204" pitchFamily="49" charset="0"/>
              </a:rPr>
              <a:t> &lt;&lt; “Compute the range assuming a full tank of gas is: “ </a:t>
            </a:r>
          </a:p>
          <a:p>
            <a:pPr lvl="2"/>
            <a:r>
              <a:rPr lang="en-AU" sz="1500" dirty="0" smtClean="0">
                <a:latin typeface="Lucida Console" panose="020B0609040504020204" pitchFamily="49" charset="0"/>
              </a:rPr>
              <a:t>&lt;&lt; range &lt;&lt; </a:t>
            </a:r>
            <a:r>
              <a:rPr lang="en-AU" sz="1500" dirty="0" err="1" smtClean="0">
                <a:latin typeface="Lucida Console" panose="020B0609040504020204" pitchFamily="49" charset="0"/>
              </a:rPr>
              <a:t>endl</a:t>
            </a:r>
            <a:r>
              <a:rPr lang="en-AU" sz="15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500" dirty="0" smtClean="0">
                <a:latin typeface="Lucida Console" panose="020B0609040504020204" pitchFamily="49" charset="0"/>
              </a:rPr>
              <a:t>system(“pause”);</a:t>
            </a:r>
          </a:p>
          <a:p>
            <a:pPr lvl="1"/>
            <a:r>
              <a:rPr lang="en-AU" sz="1500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500" dirty="0">
                <a:latin typeface="Lucida Console" panose="020B0609040504020204" pitchFamily="49" charset="0"/>
              </a:rPr>
              <a:t>}</a:t>
            </a:r>
            <a:endParaRPr lang="en-AU" sz="15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31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Classes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377136"/>
            <a:ext cx="526458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#include &lt;</a:t>
            </a:r>
            <a:r>
              <a:rPr lang="en-AU" sz="1400" dirty="0" err="1" smtClean="0">
                <a:latin typeface="Lucida Console" panose="020B0609040504020204" pitchFamily="49" charset="0"/>
              </a:rPr>
              <a:t>iostream</a:t>
            </a:r>
            <a:r>
              <a:rPr lang="en-AU" sz="14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using namespace </a:t>
            </a:r>
            <a:r>
              <a:rPr lang="en-AU" sz="1400" dirty="0" err="1" smtClean="0">
                <a:latin typeface="Lucida Console" panose="020B0609040504020204" pitchFamily="49" charset="0"/>
              </a:rPr>
              <a:t>std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 smtClean="0">
                <a:latin typeface="Lucida Console" panose="020B0609040504020204" pitchFamily="49" charset="0"/>
              </a:rPr>
              <a:t>class Date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Date(int = 1, int = 1, int = 2014);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void print();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int day;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int month;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int year;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};</a:t>
            </a:r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 smtClean="0">
                <a:latin typeface="Lucida Console" panose="020B0609040504020204" pitchFamily="49" charset="0"/>
              </a:rPr>
              <a:t>Date::Date(int d, int m, int y)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day = d;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month = m;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year = y;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void Date::print() {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day &lt;&lt; “/” &lt;&lt; month &lt;&lt; “/” &lt;&lt; year;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4095" y="1484857"/>
            <a:ext cx="357822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Date date1(8, 8, 2015);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Date date2;</a:t>
            </a:r>
          </a:p>
          <a:p>
            <a:pPr lvl="1"/>
            <a:endParaRPr lang="en-AU" sz="14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“date1 = “;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date1.print();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“\ndate2 = “;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date2.print();</a:t>
            </a:r>
          </a:p>
          <a:p>
            <a:pPr lvl="1"/>
            <a:endParaRPr lang="en-AU" sz="14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date2 = date1;</a:t>
            </a:r>
          </a:p>
          <a:p>
            <a:pPr lvl="1"/>
            <a:endParaRPr lang="en-AU" sz="14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“\n\</a:t>
            </a:r>
            <a:r>
              <a:rPr lang="en-AU" sz="1400" dirty="0" err="1" smtClean="0">
                <a:latin typeface="Lucida Console" panose="020B0609040504020204" pitchFamily="49" charset="0"/>
              </a:rPr>
              <a:t>nAfter</a:t>
            </a:r>
            <a:r>
              <a:rPr lang="en-AU" sz="1400" dirty="0" smtClean="0">
                <a:latin typeface="Lucida Console" panose="020B0609040504020204" pitchFamily="49" charset="0"/>
              </a:rPr>
              <a:t> default 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memberwise</a:t>
            </a:r>
            <a:r>
              <a:rPr lang="en-AU" sz="1400" dirty="0" smtClean="0">
                <a:latin typeface="Lucida Console" panose="020B0609040504020204" pitchFamily="49" charset="0"/>
              </a:rPr>
              <a:t> assignment, 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date2 = “;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date2.print();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system(“pause”);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  <a:endParaRPr lang="en-AU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742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Access Modifiers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public:</a:t>
            </a:r>
          </a:p>
          <a:p>
            <a:pPr lvl="1"/>
            <a:r>
              <a:rPr lang="en-AU" dirty="0" smtClean="0"/>
              <a:t>Members can be accessed anywhere, including outside of the class itself</a:t>
            </a:r>
          </a:p>
          <a:p>
            <a:r>
              <a:rPr lang="en-AU" dirty="0" smtClean="0"/>
              <a:t>protected:</a:t>
            </a:r>
          </a:p>
          <a:p>
            <a:pPr lvl="1"/>
            <a:r>
              <a:rPr lang="en-AU" dirty="0" smtClean="0"/>
              <a:t>Members can be accessed within the class in which they are declared and within derived classes including from their friends</a:t>
            </a:r>
          </a:p>
          <a:p>
            <a:r>
              <a:rPr lang="en-AU" dirty="0" smtClean="0"/>
              <a:t>private:</a:t>
            </a:r>
          </a:p>
          <a:p>
            <a:pPr lvl="1"/>
            <a:r>
              <a:rPr lang="en-AU" dirty="0" smtClean="0"/>
              <a:t>Members can be accessed only within the class in which they are declared including from their friends.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39451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a </a:t>
            </a:r>
            <a:r>
              <a:rPr lang="en-AU" dirty="0" smtClean="0">
                <a:latin typeface="Lucida Console" panose="020B0609040504020204" pitchFamily="49" charset="0"/>
              </a:rPr>
              <a:t>static</a:t>
            </a:r>
            <a:r>
              <a:rPr lang="en-AU" dirty="0" smtClean="0"/>
              <a:t> Field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99304" y="792163"/>
            <a:ext cx="8379217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 smtClean="0">
                <a:latin typeface="Lucida Console" panose="020B0609040504020204" pitchFamily="49" charset="0"/>
              </a:rPr>
              <a:t>class Letter {</a:t>
            </a:r>
          </a:p>
          <a:p>
            <a:pPr lvl="1"/>
            <a:r>
              <a:rPr lang="en-AU" sz="15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500" dirty="0" smtClean="0">
                <a:latin typeface="Lucida Console" panose="020B0609040504020204" pitchFamily="49" charset="0"/>
              </a:rPr>
              <a:t>string title, recipient;</a:t>
            </a:r>
          </a:p>
          <a:p>
            <a:pPr lvl="2"/>
            <a:r>
              <a:rPr lang="en-AU" sz="1500" dirty="0" smtClean="0">
                <a:latin typeface="Lucida Console" panose="020B0609040504020204" pitchFamily="49" charset="0"/>
              </a:rPr>
              <a:t>static int count;</a:t>
            </a:r>
          </a:p>
          <a:p>
            <a:pPr lvl="1"/>
            <a:r>
              <a:rPr lang="en-AU" sz="15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500" dirty="0" smtClean="0">
                <a:latin typeface="Lucida Console" panose="020B0609040504020204" pitchFamily="49" charset="0"/>
              </a:rPr>
              <a:t>void </a:t>
            </a:r>
            <a:r>
              <a:rPr lang="en-AU" sz="1500" dirty="0" err="1" smtClean="0">
                <a:latin typeface="Lucida Console" panose="020B0609040504020204" pitchFamily="49" charset="0"/>
              </a:rPr>
              <a:t>setRecipient</a:t>
            </a:r>
            <a:r>
              <a:rPr lang="en-AU" sz="1500" dirty="0" smtClean="0">
                <a:latin typeface="Lucida Console" panose="020B0609040504020204" pitchFamily="49" charset="0"/>
              </a:rPr>
              <a:t>(string, </a:t>
            </a:r>
            <a:r>
              <a:rPr lang="en-AU" sz="1500" dirty="0" err="1" smtClean="0">
                <a:latin typeface="Lucida Console" panose="020B0609040504020204" pitchFamily="49" charset="0"/>
              </a:rPr>
              <a:t>sring</a:t>
            </a:r>
            <a:r>
              <a:rPr lang="en-AU" sz="1500" dirty="0" smtClean="0">
                <a:latin typeface="Lucida Console" panose="020B0609040504020204" pitchFamily="49" charset="0"/>
              </a:rPr>
              <a:t>);</a:t>
            </a:r>
          </a:p>
          <a:p>
            <a:pPr lvl="2"/>
            <a:r>
              <a:rPr lang="en-AU" sz="1500" dirty="0" smtClean="0">
                <a:latin typeface="Lucida Console" panose="020B0609040504020204" pitchFamily="49" charset="0"/>
              </a:rPr>
              <a:t>void </a:t>
            </a:r>
            <a:r>
              <a:rPr lang="en-AU" sz="1500" dirty="0" err="1" smtClean="0">
                <a:latin typeface="Lucida Console" panose="020B0609040504020204" pitchFamily="49" charset="0"/>
              </a:rPr>
              <a:t>displayGreeting</a:t>
            </a:r>
            <a:r>
              <a:rPr lang="en-AU" sz="1500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sz="1500" dirty="0" smtClean="0">
                <a:latin typeface="Lucida Console" panose="020B0609040504020204" pitchFamily="49" charset="0"/>
              </a:rPr>
              <a:t>static void </a:t>
            </a:r>
            <a:r>
              <a:rPr lang="en-AU" sz="1500" dirty="0" err="1" smtClean="0">
                <a:latin typeface="Lucida Console" panose="020B0609040504020204" pitchFamily="49" charset="0"/>
              </a:rPr>
              <a:t>displayCount</a:t>
            </a:r>
            <a:r>
              <a:rPr lang="en-AU" sz="15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500" dirty="0" smtClean="0">
                <a:latin typeface="Lucida Console" panose="020B0609040504020204" pitchFamily="49" charset="0"/>
              </a:rPr>
              <a:t>};</a:t>
            </a:r>
          </a:p>
          <a:p>
            <a:endParaRPr lang="en-AU" sz="1500" dirty="0">
              <a:latin typeface="Lucida Console" panose="020B0609040504020204" pitchFamily="49" charset="0"/>
            </a:endParaRPr>
          </a:p>
          <a:p>
            <a:r>
              <a:rPr lang="en-AU" sz="1500" dirty="0" smtClean="0">
                <a:latin typeface="Lucida Console" panose="020B0609040504020204" pitchFamily="49" charset="0"/>
              </a:rPr>
              <a:t>int Letter::count = 0;</a:t>
            </a:r>
            <a:r>
              <a:rPr lang="en-AU" sz="1500" dirty="0">
                <a:latin typeface="Lucida Console" panose="020B0609040504020204" pitchFamily="49" charset="0"/>
              </a:rPr>
              <a:t> </a:t>
            </a:r>
            <a:r>
              <a:rPr lang="en-AU" sz="1500" dirty="0" smtClean="0">
                <a:latin typeface="Lucida Console" panose="020B0609040504020204" pitchFamily="49" charset="0"/>
              </a:rPr>
              <a:t>// Note: must be initialised in the global scope</a:t>
            </a:r>
          </a:p>
          <a:p>
            <a:endParaRPr lang="en-AU" sz="1500" dirty="0">
              <a:latin typeface="Lucida Console" panose="020B0609040504020204" pitchFamily="49" charset="0"/>
            </a:endParaRPr>
          </a:p>
          <a:p>
            <a:r>
              <a:rPr lang="en-AU" sz="1500" dirty="0" smtClean="0">
                <a:latin typeface="Lucida Console" panose="020B0609040504020204" pitchFamily="49" charset="0"/>
              </a:rPr>
              <a:t>void Letter::</a:t>
            </a:r>
            <a:r>
              <a:rPr lang="en-AU" sz="1500" dirty="0" err="1" smtClean="0">
                <a:latin typeface="Lucida Console" panose="020B0609040504020204" pitchFamily="49" charset="0"/>
              </a:rPr>
              <a:t>setRecipient</a:t>
            </a:r>
            <a:r>
              <a:rPr lang="en-AU" sz="1500" dirty="0" smtClean="0">
                <a:latin typeface="Lucida Console" panose="020B0609040504020204" pitchFamily="49" charset="0"/>
              </a:rPr>
              <a:t>(string title, string name) {</a:t>
            </a:r>
          </a:p>
          <a:p>
            <a:pPr lvl="1"/>
            <a:r>
              <a:rPr lang="en-AU" sz="1500" dirty="0" smtClean="0">
                <a:latin typeface="Lucida Console" panose="020B0609040504020204" pitchFamily="49" charset="0"/>
              </a:rPr>
              <a:t>this-&gt;title = title;</a:t>
            </a:r>
          </a:p>
          <a:p>
            <a:pPr lvl="1"/>
            <a:r>
              <a:rPr lang="en-AU" sz="1500" dirty="0" smtClean="0">
                <a:latin typeface="Lucida Console" panose="020B0609040504020204" pitchFamily="49" charset="0"/>
              </a:rPr>
              <a:t>recipient = name;</a:t>
            </a:r>
          </a:p>
          <a:p>
            <a:pPr lvl="1"/>
            <a:r>
              <a:rPr lang="en-AU" sz="1500" dirty="0" smtClean="0">
                <a:latin typeface="Lucida Console" panose="020B0609040504020204" pitchFamily="49" charset="0"/>
              </a:rPr>
              <a:t>++count;</a:t>
            </a:r>
          </a:p>
          <a:p>
            <a:r>
              <a:rPr lang="en-AU" sz="1500" dirty="0" smtClean="0">
                <a:latin typeface="Lucida Console" panose="020B0609040504020204" pitchFamily="49" charset="0"/>
              </a:rPr>
              <a:t>}</a:t>
            </a:r>
          </a:p>
          <a:p>
            <a:endParaRPr lang="en-AU" sz="1500" dirty="0">
              <a:latin typeface="Lucida Console" panose="020B0609040504020204" pitchFamily="49" charset="0"/>
            </a:endParaRPr>
          </a:p>
          <a:p>
            <a:r>
              <a:rPr lang="en-AU" sz="1500" dirty="0" smtClean="0">
                <a:latin typeface="Lucida Console" panose="020B0609040504020204" pitchFamily="49" charset="0"/>
              </a:rPr>
              <a:t>void Letter::</a:t>
            </a:r>
            <a:r>
              <a:rPr lang="en-AU" sz="1500" dirty="0" err="1" smtClean="0">
                <a:latin typeface="Lucida Console" panose="020B0609040504020204" pitchFamily="49" charset="0"/>
              </a:rPr>
              <a:t>displayGreeting</a:t>
            </a:r>
            <a:r>
              <a:rPr lang="en-AU" sz="15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500" dirty="0" err="1" smtClean="0">
                <a:latin typeface="Lucida Console" panose="020B0609040504020204" pitchFamily="49" charset="0"/>
              </a:rPr>
              <a:t>cout</a:t>
            </a:r>
            <a:r>
              <a:rPr lang="en-AU" sz="1500" dirty="0" smtClean="0">
                <a:latin typeface="Lucida Console" panose="020B0609040504020204" pitchFamily="49" charset="0"/>
              </a:rPr>
              <a:t> &lt;&lt; “Dear “ &lt;&lt; title &lt;&lt; “. “ &lt;&lt; recipient &lt;&lt; “,” &lt;&lt; </a:t>
            </a:r>
            <a:r>
              <a:rPr lang="en-AU" sz="1500" dirty="0" err="1" smtClean="0">
                <a:latin typeface="Lucida Console" panose="020B0609040504020204" pitchFamily="49" charset="0"/>
              </a:rPr>
              <a:t>endl</a:t>
            </a:r>
            <a:r>
              <a:rPr lang="en-AU" sz="15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500" dirty="0" smtClean="0">
                <a:latin typeface="Lucida Console" panose="020B0609040504020204" pitchFamily="49" charset="0"/>
              </a:rPr>
              <a:t>}</a:t>
            </a:r>
          </a:p>
          <a:p>
            <a:endParaRPr lang="en-AU" sz="1500" dirty="0">
              <a:latin typeface="Lucida Console" panose="020B0609040504020204" pitchFamily="49" charset="0"/>
            </a:endParaRPr>
          </a:p>
          <a:p>
            <a:r>
              <a:rPr lang="en-AU" sz="1500" dirty="0" smtClean="0">
                <a:latin typeface="Lucida Console" panose="020B0609040504020204" pitchFamily="49" charset="0"/>
              </a:rPr>
              <a:t>void Letter::</a:t>
            </a:r>
            <a:r>
              <a:rPr lang="en-AU" sz="1500" dirty="0" err="1" smtClean="0">
                <a:latin typeface="Lucida Console" panose="020B0609040504020204" pitchFamily="49" charset="0"/>
              </a:rPr>
              <a:t>displayCount</a:t>
            </a:r>
            <a:r>
              <a:rPr lang="en-AU" sz="15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500" dirty="0" err="1" smtClean="0">
                <a:latin typeface="Lucida Console" panose="020B0609040504020204" pitchFamily="49" charset="0"/>
              </a:rPr>
              <a:t>cout</a:t>
            </a:r>
            <a:r>
              <a:rPr lang="en-AU" sz="1500" dirty="0" smtClean="0">
                <a:latin typeface="Lucida Console" panose="020B0609040504020204" pitchFamily="49" charset="0"/>
              </a:rPr>
              <a:t> &lt;&lt; “Current </a:t>
            </a:r>
            <a:r>
              <a:rPr lang="en-AU" sz="1500" dirty="0" err="1" smtClean="0">
                <a:latin typeface="Lucida Console" panose="020B0609040504020204" pitchFamily="49" charset="0"/>
              </a:rPr>
              <a:t>coutn</a:t>
            </a:r>
            <a:r>
              <a:rPr lang="en-AU" sz="1500" dirty="0" smtClean="0">
                <a:latin typeface="Lucida Console" panose="020B0609040504020204" pitchFamily="49" charset="0"/>
              </a:rPr>
              <a:t> is “ &lt;&lt; count &lt;&lt; </a:t>
            </a:r>
            <a:r>
              <a:rPr lang="en-AU" sz="1500" dirty="0" err="1" smtClean="0">
                <a:latin typeface="Lucida Console" panose="020B0609040504020204" pitchFamily="49" charset="0"/>
              </a:rPr>
              <a:t>endl</a:t>
            </a:r>
            <a:r>
              <a:rPr lang="en-AU" sz="1500" dirty="0">
                <a:latin typeface="Lucida Console" panose="020B0609040504020204" pitchFamily="49" charset="0"/>
              </a:rPr>
              <a:t> </a:t>
            </a:r>
            <a:r>
              <a:rPr lang="en-AU" sz="1500" dirty="0" smtClean="0">
                <a:latin typeface="Lucida Console" panose="020B0609040504020204" pitchFamily="49" charset="0"/>
              </a:rPr>
              <a:t>&lt;&lt; </a:t>
            </a:r>
            <a:r>
              <a:rPr lang="en-AU" sz="1500" dirty="0" err="1" smtClean="0">
                <a:latin typeface="Lucida Console" panose="020B0609040504020204" pitchFamily="49" charset="0"/>
              </a:rPr>
              <a:t>endl</a:t>
            </a:r>
            <a:r>
              <a:rPr lang="en-AU" sz="15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500" dirty="0">
                <a:latin typeface="Lucida Console" panose="020B0609040504020204" pitchFamily="49" charset="0"/>
              </a:rPr>
              <a:t>}</a:t>
            </a:r>
            <a:endParaRPr lang="en-AU" sz="15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304" y="3056768"/>
            <a:ext cx="8379217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8159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6228</TotalTime>
  <Words>2235</Words>
  <Application>Microsoft Office PowerPoint</Application>
  <PresentationFormat>On-screen Show (4:3)</PresentationFormat>
  <Paragraphs>426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Arial Narrow</vt:lpstr>
      <vt:lpstr>Calibri</vt:lpstr>
      <vt:lpstr>Calibri Light</vt:lpstr>
      <vt:lpstr>Lucida Console</vt:lpstr>
      <vt:lpstr>Default Design</vt:lpstr>
      <vt:lpstr>CSP2104 Object-Oriented Programming in C++</vt:lpstr>
      <vt:lpstr>On the Agenda…</vt:lpstr>
      <vt:lpstr>Review – Object Oriented Programming</vt:lpstr>
      <vt:lpstr>Review – Object Oriented Programming </vt:lpstr>
      <vt:lpstr>Creating Classes</vt:lpstr>
      <vt:lpstr>Creating Classes</vt:lpstr>
      <vt:lpstr>Creating Classes</vt:lpstr>
      <vt:lpstr>Access Modifiers</vt:lpstr>
      <vt:lpstr>Using a static Field</vt:lpstr>
      <vt:lpstr>Static Field</vt:lpstr>
      <vt:lpstr>Not To Be Confused With Const</vt:lpstr>
      <vt:lpstr>Designing Classes</vt:lpstr>
      <vt:lpstr>Designing Classes</vt:lpstr>
      <vt:lpstr>Designing Classes</vt:lpstr>
      <vt:lpstr>Using Public Functions to Alter Private Data </vt:lpstr>
      <vt:lpstr>Using Private Functions and Private Data</vt:lpstr>
      <vt:lpstr>Using Private Functions and Private Data</vt:lpstr>
      <vt:lpstr>Using Private Functions and Private Data</vt:lpstr>
      <vt:lpstr>Considering Scope when Defining Member Functions</vt:lpstr>
      <vt:lpstr>Considering Scope when Defining Member Functions</vt:lpstr>
      <vt:lpstr>Defining Static Data Members</vt:lpstr>
      <vt:lpstr>Defining Static Data Members</vt:lpstr>
      <vt:lpstr>Using Static Functions</vt:lpstr>
      <vt:lpstr>Understanding the this Pointer</vt:lpstr>
      <vt:lpstr>Using the this Pointer Explicitly</vt:lpstr>
      <vt:lpstr>PowerPoint Presentation</vt:lpstr>
    </vt:vector>
  </TitlesOfParts>
  <Company>Edith Cowan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Martin MASEK</cp:lastModifiedBy>
  <cp:revision>43</cp:revision>
  <dcterms:created xsi:type="dcterms:W3CDTF">2009-09-07T06:19:36Z</dcterms:created>
  <dcterms:modified xsi:type="dcterms:W3CDTF">2017-03-20T21:38:37Z</dcterms:modified>
</cp:coreProperties>
</file>