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sldIdLst>
    <p:sldId id="332" r:id="rId2"/>
    <p:sldId id="256" r:id="rId3"/>
    <p:sldId id="257" r:id="rId4"/>
    <p:sldId id="260" r:id="rId5"/>
    <p:sldId id="258" r:id="rId6"/>
    <p:sldId id="261" r:id="rId7"/>
    <p:sldId id="262" r:id="rId8"/>
    <p:sldId id="263" r:id="rId9"/>
    <p:sldId id="279" r:id="rId10"/>
    <p:sldId id="278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66" r:id="rId19"/>
    <p:sldId id="273" r:id="rId20"/>
    <p:sldId id="274" r:id="rId21"/>
    <p:sldId id="275" r:id="rId22"/>
    <p:sldId id="319" r:id="rId23"/>
    <p:sldId id="277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301" r:id="rId41"/>
    <p:sldId id="298" r:id="rId42"/>
    <p:sldId id="299" r:id="rId43"/>
    <p:sldId id="300" r:id="rId44"/>
    <p:sldId id="304" r:id="rId45"/>
    <p:sldId id="302" r:id="rId46"/>
    <p:sldId id="303" r:id="rId47"/>
    <p:sldId id="305" r:id="rId48"/>
    <p:sldId id="306" r:id="rId49"/>
    <p:sldId id="307" r:id="rId50"/>
    <p:sldId id="308" r:id="rId51"/>
    <p:sldId id="291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25" r:id="rId62"/>
    <p:sldId id="276" r:id="rId63"/>
    <p:sldId id="320" r:id="rId64"/>
    <p:sldId id="321" r:id="rId65"/>
    <p:sldId id="322" r:id="rId66"/>
    <p:sldId id="323" r:id="rId67"/>
    <p:sldId id="318" r:id="rId68"/>
    <p:sldId id="324" r:id="rId69"/>
    <p:sldId id="326" r:id="rId70"/>
    <p:sldId id="327" r:id="rId71"/>
    <p:sldId id="328" r:id="rId72"/>
    <p:sldId id="329" r:id="rId73"/>
    <p:sldId id="330" r:id="rId74"/>
    <p:sldId id="272" r:id="rId75"/>
    <p:sldId id="331" r:id="rId76"/>
  </p:sldIdLst>
  <p:sldSz cx="12192000" cy="6858000"/>
  <p:notesSz cx="6858000" cy="9144000"/>
  <p:embeddedFontLst>
    <p:embeddedFont>
      <p:font typeface="Calibri Light" panose="020F0302020204030204" pitchFamily="34" charset="0"/>
      <p:regular r:id="rId77"/>
      <p:italic r:id="rId78"/>
    </p:embeddedFont>
    <p:embeddedFont>
      <p:font typeface="Open Sans" panose="020B0606030504020204" pitchFamily="34" charset="0"/>
      <p:regular r:id="rId79"/>
      <p:bold r:id="rId80"/>
      <p:italic r:id="rId81"/>
      <p:boldItalic r:id="rId82"/>
    </p:embeddedFont>
    <p:embeddedFont>
      <p:font typeface="Calibri" panose="020F0502020204030204" pitchFamily="34" charset="0"/>
      <p:regular r:id="rId83"/>
      <p:bold r:id="rId84"/>
      <p:italic r:id="rId85"/>
      <p:boldItalic r:id="rId8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7AD52"/>
    <a:srgbClr val="11111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8.fntdata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7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font" Target="fonts/font6.fntdata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4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9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0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5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11/05/2015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03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11/05/2015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48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11/05/2015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1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11/05/2015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11/05/2015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1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11/05/2015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1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11/05/2015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6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lifecycle/search/default.aspx?alpha=Vista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microsoft.com/en-au/internet-explorer/ie-system-requirements#ie=ie-11" TargetMode="External"/><Relationship Id="rId2" Type="http://schemas.openxmlformats.org/officeDocument/2006/relationships/hyperlink" Target="http://windows.microsoft.com/en-au/windows/lifecycl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ulnerability-list/vendor_id-26/product_id-9591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urityfocus.com/bid/28360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ersion-list/26/9900/1/Microsoft-Internet-Explorer.htm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edetails.com/cve/CVE-2013-3918/" TargetMode="External"/><Relationship Id="rId2" Type="http://schemas.openxmlformats.org/officeDocument/2006/relationships/hyperlink" Target="https://technet.microsoft.com/library/security/ms13-090?f=255&amp;MSPPError=-214721739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rkreading.com/new-ie-vulnerability-found-in-the-wild-sophisticated-web-exploit-follows/d/d-id/1140858?" TargetMode="External"/><Relationship Id="rId5" Type="http://schemas.openxmlformats.org/officeDocument/2006/relationships/hyperlink" Target="https://www.fireeye.com/blog/threat-research/2013/11/operation-ephemeral-hydra-ie-zero-day-linked-to-deputydog-uses-diskless-method.html" TargetMode="External"/><Relationship Id="rId4" Type="http://schemas.openxmlformats.org/officeDocument/2006/relationships/hyperlink" Target="https://www.fireeye.com/blog/threat-research/2013/11/new-ie-zero-day-found-in-watering-hole-attack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icar.org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terprise.bitdefender.com/au/" TargetMode="External"/><Relationship Id="rId2" Type="http://schemas.openxmlformats.org/officeDocument/2006/relationships/hyperlink" Target="https://www.avast.com/en-au/enterpris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aspersky.com/au/business-secur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14-1532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tracker.com/id?1023446" TargetMode="External"/><Relationship Id="rId2" Type="http://schemas.openxmlformats.org/officeDocument/2006/relationships/hyperlink" Target="http://www.securityfocus.com/bid/37756/info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06-2198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dobe.com/reader/otherversions/" TargetMode="External"/><Relationship Id="rId2" Type="http://schemas.openxmlformats.org/officeDocument/2006/relationships/hyperlink" Target="https://www.mozilla.org/en-US/firefox/new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mirc.com/get.html" TargetMode="External"/><Relationship Id="rId4" Type="http://schemas.openxmlformats.org/officeDocument/2006/relationships/hyperlink" Target="https://www.openoffice.org/download/index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zGzB-yYKcc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itservices.stanford.edu/service/accounts/passwords/quickguide" TargetMode="External"/><Relationship Id="rId2" Type="http://schemas.openxmlformats.org/officeDocument/2006/relationships/hyperlink" Target="http://arstechnica.com/security/2014/04/25/stanfords-password-policy-shuns-one-size-fits-all-security/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security/2015/04/09/hacked-french-network-exposed-its-own-passwords-during-tv-interview/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.microsoft.com/en-au/windows/what-is-user-account-control#1TC=windows-vista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windows.microsoft.com/en-au/windows/what-is-user-account-control#1TC=windows-vista" TargetMode="External"/><Relationship Id="rId3" Type="http://schemas.openxmlformats.org/officeDocument/2006/relationships/hyperlink" Target="http://arstechnica.com/security/2014/04/25/stanfords-password-policy-shuns-one-size-fits-all-security/" TargetMode="External"/><Relationship Id="rId7" Type="http://schemas.openxmlformats.org/officeDocument/2006/relationships/hyperlink" Target="http://windows.microsoft.com/en-au/internet-explorer/ie-system-requirements#ie=ie-11" TargetMode="External"/><Relationship Id="rId2" Type="http://schemas.openxmlformats.org/officeDocument/2006/relationships/hyperlink" Target="https://www.fireeye.com/blog/threat-research/2013/11/new-ie-zero-day-found-in-watering-hole-attack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upport.microsoft.com/lifecycle/search/default.aspx?alpha=Vista" TargetMode="External"/><Relationship Id="rId11" Type="http://schemas.openxmlformats.org/officeDocument/2006/relationships/hyperlink" Target="https://www.fireeye.com/blog/threat-research/2013/11/operation-ephemeral-hydra-ie-zero-day-linked-to-deputydog-uses-diskless-method.html" TargetMode="External"/><Relationship Id="rId5" Type="http://schemas.openxmlformats.org/officeDocument/2006/relationships/hyperlink" Target="http://windows.microsoft.com/en-au/windows/lifecycle" TargetMode="External"/><Relationship Id="rId10" Type="http://schemas.openxmlformats.org/officeDocument/2006/relationships/hyperlink" Target="http://cve.mitre.org/cgi-bin/cvename.cgi?name=CVE-2014-1532" TargetMode="External"/><Relationship Id="rId4" Type="http://schemas.openxmlformats.org/officeDocument/2006/relationships/hyperlink" Target="https://technet.microsoft.com/library/security/ms13-090?f=255&amp;MSPPError=-2147217396" TargetMode="External"/><Relationship Id="rId9" Type="http://schemas.openxmlformats.org/officeDocument/2006/relationships/hyperlink" Target="http://cve.mitre.org/cgi-bin/cvename.cgi?name=CVE-2006-2198" TargetMode="Externa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curitytracker.com/id?1023446" TargetMode="External"/><Relationship Id="rId3" Type="http://schemas.openxmlformats.org/officeDocument/2006/relationships/hyperlink" Target="http://www.cvedetails.com/cve/CVE-2013-3918/" TargetMode="External"/><Relationship Id="rId7" Type="http://schemas.openxmlformats.org/officeDocument/2006/relationships/hyperlink" Target="http://www.securityfocus.com/bid/37756/info" TargetMode="External"/><Relationship Id="rId2" Type="http://schemas.openxmlformats.org/officeDocument/2006/relationships/hyperlink" Target="https://www.youtube.com/watch?v=yzGzB-yYKc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ecurityfocus.com/bid/28360" TargetMode="External"/><Relationship Id="rId5" Type="http://schemas.openxmlformats.org/officeDocument/2006/relationships/hyperlink" Target="http://www.cvedetails.com/version-list/26/9900/1/Microsoft-Internet-Explorer.html" TargetMode="External"/><Relationship Id="rId4" Type="http://schemas.openxmlformats.org/officeDocument/2006/relationships/hyperlink" Target="http://www.cvedetails.com/vulnerability-list/vendor_id-26/product_id-9591/Microsoft-Windows-Vista.html" TargetMode="External"/><Relationship Id="rId9" Type="http://schemas.openxmlformats.org/officeDocument/2006/relationships/hyperlink" Target="http://www.darkreading.com/new-ie-vulnerability-found-in-the-wild-sophisticated-web-exploit-follows/d/d-id/114085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6858000"/>
          </a:xfrm>
        </p:spPr>
        <p:txBody>
          <a:bodyPr anchor="ctr">
            <a:no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Mitigation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7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facts about YOUR operating system…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Vista is getting 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Superseded by two versions of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Almost three, with pending release of 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eventually become obsolete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on 11 April 2017 </a:t>
            </a:r>
            <a:r>
              <a:rPr lang="en-AU" sz="2600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2015)</a:t>
            </a:r>
            <a:endParaRPr lang="en-AU" sz="2600" dirty="0" smtClean="0">
              <a:solidFill>
                <a:srgbClr val="E7AD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 used by Blue Ink may also eventually end support for Vista</a:t>
            </a:r>
          </a:p>
        </p:txBody>
      </p:sp>
    </p:spTree>
    <p:extLst>
      <p:ext uri="{BB962C8B-B14F-4D97-AF65-F5344CB8AC3E}">
        <p14:creationId xmlns:p14="http://schemas.microsoft.com/office/powerpoint/2010/main" val="3385487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this mean?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will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longer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provide security updates for Vista after 11 April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or when vendors of third party applications decide to stop supporting Vista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particular application may no longer receive security updates as well</a:t>
            </a:r>
          </a:p>
        </p:txBody>
      </p:sp>
    </p:spTree>
    <p:extLst>
      <p:ext uri="{BB962C8B-B14F-4D97-AF65-F5344CB8AC3E}">
        <p14:creationId xmlns:p14="http://schemas.microsoft.com/office/powerpoint/2010/main" val="29316061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security updates anyway?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security vulnerability in a program has been found or disclosed, the developer may release an update for the program to resolve the known vulnerability in order to stop it from being exploited by attackers.</a:t>
            </a:r>
          </a:p>
        </p:txBody>
      </p:sp>
    </p:spTree>
    <p:extLst>
      <p:ext uri="{BB962C8B-B14F-4D97-AF65-F5344CB8AC3E}">
        <p14:creationId xmlns:p14="http://schemas.microsoft.com/office/powerpoint/2010/main" val="747631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to a modern version of Microsoft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Windows 8.1, Microsoft’s latest version of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service packs and/or security updates for your new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41611985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6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no longer be susceptible to vulnerabilities associated with Windows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Microsoft’s support will be extended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2014)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Microsoft Windows 8.1 support ends 9 January 2018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10 January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included with operating system such as Internet Explorer or Windows Defender will also be upgraded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Windows 8.1 ships with Internet Explorer 11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n.d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.-a)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06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46629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77074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28237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license for each copy of OS must be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hardware may need upgraded to run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Deployment of new OS may require down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may depend on software which may not be compatible with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may require training in use of new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 may have evolved since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then become susceptible to unresolved vulnerabilities in new OS</a:t>
            </a:r>
          </a:p>
        </p:txBody>
      </p:sp>
    </p:spTree>
    <p:extLst>
      <p:ext uri="{BB962C8B-B14F-4D97-AF65-F5344CB8AC3E}">
        <p14:creationId xmlns:p14="http://schemas.microsoft.com/office/powerpoint/2010/main" val="19467411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80571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What’s the alternative option?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336799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848428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packs and security updates must be installed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do not have any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moment,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524 known vulnerabilities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exist for all versions of Windows Vista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(Ozkan,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SP0 through to SP2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now, Blue Ink’s computers are susceptible to all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Including…</a:t>
            </a:r>
          </a:p>
        </p:txBody>
      </p:sp>
    </p:spTree>
    <p:extLst>
      <p:ext uri="{BB962C8B-B14F-4D97-AF65-F5344CB8AC3E}">
        <p14:creationId xmlns:p14="http://schemas.microsoft.com/office/powerpoint/2010/main" val="18118271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CVE-2008-0951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Auto-run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2008)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Windows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include malicious code on removable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CD-ROM or USB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malicious code will be executed once the removable media is inserted into the computer</a:t>
            </a:r>
          </a:p>
        </p:txBody>
      </p:sp>
    </p:spTree>
    <p:extLst>
      <p:ext uri="{BB962C8B-B14F-4D97-AF65-F5344CB8AC3E}">
        <p14:creationId xmlns:p14="http://schemas.microsoft.com/office/powerpoint/2010/main" val="310235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219669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any updates…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23230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susceptible to all 524 known vulnerabilities.</a:t>
            </a:r>
          </a:p>
          <a:p>
            <a:pPr algn="ctr"/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updates have also kept included software such as Internet Explorer severely outdated.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43593"/>
              </p:ext>
            </p:extLst>
          </p:nvPr>
        </p:nvGraphicFramePr>
        <p:xfrm>
          <a:off x="2494845" y="3830764"/>
          <a:ext cx="7224888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2513"/>
                <a:gridCol w="359237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Internet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Explorer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No. of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vulnerabilities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7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206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8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249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9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564625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IE 9 is latest compatible version with Vista.</a:t>
            </a: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Excerpt of IE vulnerabilities list 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(Ozkan, n.d.)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399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CVE-2013-3918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Active-X Control 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2013;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Ozkan, 2013)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Ink’s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remotely execute code on a victim’s computer through a malicious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exploited in a “watering hole attack” which silently propagated malware on website viewer’s computers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(Chen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Casalden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Moran,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Wilson, 2013)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currently not safe from it</a:t>
            </a:r>
          </a:p>
        </p:txBody>
      </p:sp>
    </p:spTree>
    <p:extLst>
      <p:ext uri="{BB962C8B-B14F-4D97-AF65-F5344CB8AC3E}">
        <p14:creationId xmlns:p14="http://schemas.microsoft.com/office/powerpoint/2010/main" val="1606794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7625" y="0"/>
            <a:ext cx="115214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 for Blue Ink</a:t>
            </a:r>
          </a:p>
          <a:p>
            <a:r>
              <a:rPr lang="en-AU" sz="40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Ponce, ID 10371381</a:t>
            </a:r>
          </a:p>
          <a:p>
            <a:endParaRPr lang="en-AU" sz="40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Szewczyk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82634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05116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affected by lack of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Severely obsolete virus/malware signatures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updates since version 1.0.0.0 on 14 July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for anti-malware/virus program to be effective, it must have its signatures list regularly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that it can protect the computer from current known threats (Goodrich &amp; Tamassia, 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failed to detect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www.eicar.org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pseudo-viruses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01" y="4886254"/>
            <a:ext cx="580317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6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44" y="3160709"/>
            <a:ext cx="4120444" cy="31659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9013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2723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38866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“Automatic Updates” in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highlighted icon in the Notification Area on the right side of the task bar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01" y="4625059"/>
            <a:ext cx="2692063" cy="1701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3160709"/>
            <a:ext cx="52380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select “Have Windows install updates automatically”</a:t>
            </a:r>
          </a:p>
        </p:txBody>
      </p:sp>
    </p:spTree>
    <p:extLst>
      <p:ext uri="{BB962C8B-B14F-4D97-AF65-F5344CB8AC3E}">
        <p14:creationId xmlns:p14="http://schemas.microsoft.com/office/powerpoint/2010/main" val="2494457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cost involved when installing service 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acks or security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known vulnerabilities will be secure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Auto-run and Active-X Control vulnerabilities will be mitigated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will be updated to version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 will be updated with latest 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will not require training in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changes to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5404461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Still vulnerable to latest threats until Microsoft patch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Downloading all updates will cost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take time to download all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9 still susceptible to various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updates will no longer be received after 11 April 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vulnerabilities after the last security update will not be resolved</a:t>
            </a:r>
          </a:p>
        </p:txBody>
      </p:sp>
    </p:spTree>
    <p:extLst>
      <p:ext uri="{BB962C8B-B14F-4D97-AF65-F5344CB8AC3E}">
        <p14:creationId xmlns:p14="http://schemas.microsoft.com/office/powerpoint/2010/main" val="3600139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Third-party applications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57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a desktop shortcut to a fake anti-virus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did it come from?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have been installed through propagation of malware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016673"/>
            <a:ext cx="2514286" cy="20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11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48" y="891822"/>
            <a:ext cx="8169504" cy="50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069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763966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153404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665033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seen in the previous slide, opening the anti-virus desktop link brings us to a html file attempting to present itself as a legitimate anti-virus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browser points to the location of the html file and supporting image file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25" y="4051425"/>
            <a:ext cx="8406349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73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desktop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Scanner folder containing the html and image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a real anti-virus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stick with Windows Defender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18013"/>
            <a:ext cx="2514286" cy="2006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4285"/>
            <a:ext cx="5909056" cy="17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01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anti-virus suggestions…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Avast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Bitdefender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Kaspersky Business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91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third-party applications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to the operating system, third-party applications will always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will result in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18262671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CVE-2014-1522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2014)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Firefox 8.0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web page,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</a:p>
        </p:txBody>
      </p:sp>
    </p:spTree>
    <p:extLst>
      <p:ext uri="{BB962C8B-B14F-4D97-AF65-F5344CB8AC3E}">
        <p14:creationId xmlns:p14="http://schemas.microsoft.com/office/powerpoint/2010/main" val="5378655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CVE-2009-3959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2010;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SecurityTracker, 2010)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Adobe Reader 6.0.1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PDF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 using user’s system privileges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</a:p>
        </p:txBody>
      </p:sp>
    </p:spTree>
    <p:extLst>
      <p:ext uri="{BB962C8B-B14F-4D97-AF65-F5344CB8AC3E}">
        <p14:creationId xmlns:p14="http://schemas.microsoft.com/office/powerpoint/2010/main" val="29188297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CVE-2006-2198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2006)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OpenOffice.org 1.1.5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OpenOffice document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macro code using user’s system privileges without prompting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executes even if macros are disabled</a:t>
            </a:r>
          </a:p>
        </p:txBody>
      </p:sp>
    </p:spTree>
    <p:extLst>
      <p:ext uri="{BB962C8B-B14F-4D97-AF65-F5344CB8AC3E}">
        <p14:creationId xmlns:p14="http://schemas.microsoft.com/office/powerpoint/2010/main" val="41164219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 like the operating system, security updates are usually provided by third-party application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mitigate as many vulnerabilities as possible, it is important to install these updates for your third-party applications regularly</a:t>
            </a:r>
          </a:p>
        </p:txBody>
      </p:sp>
    </p:spTree>
    <p:extLst>
      <p:ext uri="{BB962C8B-B14F-4D97-AF65-F5344CB8AC3E}">
        <p14:creationId xmlns:p14="http://schemas.microsoft.com/office/powerpoint/2010/main" val="2974990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271009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Blue Ink’s third-party applications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57703"/>
              </p:ext>
            </p:extLst>
          </p:nvPr>
        </p:nvGraphicFramePr>
        <p:xfrm>
          <a:off x="2494845" y="2171298"/>
          <a:ext cx="7224888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7199"/>
                <a:gridCol w="2417199"/>
                <a:gridCol w="239049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Current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Latest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Firefox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"/>
                        </a:rPr>
                        <a:t>37.02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Adobe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Reader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/>
                        </a:rPr>
                        <a:t>10.1.4</a:t>
                      </a:r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OpenOffice.org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1.1.5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/>
                        </a:rPr>
                        <a:t>4.1.1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mIRC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7.41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528656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Adobe Reader 10.1.4 is latest version that supports legacy OS like Vista.</a:t>
            </a:r>
          </a:p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Later versions of Adobe Reader no longer support Vista.</a:t>
            </a: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latest version number to view the download page.</a:t>
            </a:r>
          </a:p>
        </p:txBody>
      </p:sp>
    </p:spTree>
    <p:extLst>
      <p:ext uri="{BB962C8B-B14F-4D97-AF65-F5344CB8AC3E}">
        <p14:creationId xmlns:p14="http://schemas.microsoft.com/office/powerpoint/2010/main" val="1694175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 client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report suggests the removal of mIRC on Blue Ink computers to mitigate exposure to such attacks</a:t>
            </a:r>
            <a:endParaRPr lang="en-AU" sz="36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07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87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protection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automatically log into the user “green”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screensaver is also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would allow an attacker to gain access to Blue Ink’s computers and network resources by simply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Turning on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computer while the victim was not at his/her desk</a:t>
            </a:r>
          </a:p>
        </p:txBody>
      </p:sp>
    </p:spTree>
    <p:extLst>
      <p:ext uri="{BB962C8B-B14F-4D97-AF65-F5344CB8AC3E}">
        <p14:creationId xmlns:p14="http://schemas.microsoft.com/office/powerpoint/2010/main" val="2308221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 password for user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 the screen saver</a:t>
            </a:r>
          </a:p>
        </p:txBody>
      </p:sp>
    </p:spTree>
    <p:extLst>
      <p:ext uri="{BB962C8B-B14F-4D97-AF65-F5344CB8AC3E}">
        <p14:creationId xmlns:p14="http://schemas.microsoft.com/office/powerpoint/2010/main" val="25590761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presentation…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assume that: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“green” is a standard employee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back-up strategy is in place and out of scope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is a large enterprise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Computers connected to LAN and WAN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firewall in place and protects network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6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 password for the account: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“User Accounts” in the Control Panel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18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649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“Change your Windows password”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19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1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“Create password for your account”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20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073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70825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and confirm your new password and click “Create password”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99" y="1958545"/>
            <a:ext cx="7523072" cy="39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9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is now required…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 computer is turned on, requiring the user to authenticate before being able to continue</a:t>
            </a:r>
          </a:p>
        </p:txBody>
      </p:sp>
    </p:spTree>
    <p:extLst>
      <p:ext uri="{BB962C8B-B14F-4D97-AF65-F5344CB8AC3E}">
        <p14:creationId xmlns:p14="http://schemas.microsoft.com/office/powerpoint/2010/main" val="9442881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5077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 the screensaver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82293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392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click anywhere on the desktop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“Personalize”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32" y="4198103"/>
            <a:ext cx="2107936" cy="23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12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“Screen Saver”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8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997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70825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that the “On resume, display logon screen” checkbox is ticked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43" y="1958545"/>
            <a:ext cx="3951114" cy="425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3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the screen saver is deactivated…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prompt the user to log in with their correct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must authenticate before gaining access to the computer again</a:t>
            </a:r>
          </a:p>
        </p:txBody>
      </p:sp>
    </p:spTree>
    <p:extLst>
      <p:ext uri="{BB962C8B-B14F-4D97-AF65-F5344CB8AC3E}">
        <p14:creationId xmlns:p14="http://schemas.microsoft.com/office/powerpoint/2010/main" val="149940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Choosing passwords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password too simple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easily be guessed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brute-force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dictionary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password too complicated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 hard to remember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lead to users writing down their password in plain-text (physical or digital)</a:t>
            </a:r>
          </a:p>
        </p:txBody>
      </p:sp>
    </p:spTree>
    <p:extLst>
      <p:ext uri="{BB962C8B-B14F-4D97-AF65-F5344CB8AC3E}">
        <p14:creationId xmlns:p14="http://schemas.microsoft.com/office/powerpoint/2010/main" val="1350017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previous report…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security issues with: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strategy: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Passphrases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Youtube video on next slide demonstrates how to choose a strong, memorable password with passphrases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(Oliver &amp; Snowden,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 it a moment to load</a:t>
            </a:r>
          </a:p>
        </p:txBody>
      </p:sp>
    </p:spTree>
    <p:extLst>
      <p:ext uri="{BB962C8B-B14F-4D97-AF65-F5344CB8AC3E}">
        <p14:creationId xmlns:p14="http://schemas.microsoft.com/office/powerpoint/2010/main" val="26723986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yzGzB-yYKc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03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730099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 password policy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18727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698900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Goodin (2014)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reports that Stanford University’s IT department has implemented an effective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length of characters in a password increase, the requirements for specific characters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Promotes longer but more memorable passphrases rather than short complicated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this link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Stanford University’s quick guide which visually explains their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can adapt this password policy for their own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873018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Storing passwords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Never store passwords in plaintext!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user “green” did in “My Documents” folder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10" y="3079871"/>
            <a:ext cx="4696180" cy="31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04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 passwords down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riting passwords down on paper like a sticky-note also puts your account at risk with attackers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seen in recent disclosure of French TV network social networking passwords via Youtube 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Machkovech,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on sticky-notes behind TV reporter during an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attacker can easily retrieve your written passwords too</a:t>
            </a:r>
          </a:p>
        </p:txBody>
      </p:sp>
    </p:spTree>
    <p:extLst>
      <p:ext uri="{BB962C8B-B14F-4D97-AF65-F5344CB8AC3E}">
        <p14:creationId xmlns:p14="http://schemas.microsoft.com/office/powerpoint/2010/main" val="3120452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944587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972783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484412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plain-text files containing passwords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only text *.txt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PDFs, Excel files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Dispose of written passwords securely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Shred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password manager such as Keepass to store passwords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Encrypts / hashes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virtual encrypted device to store password/s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Truecrypt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a long, memorable master passphrase</a:t>
            </a:r>
          </a:p>
        </p:txBody>
      </p:sp>
    </p:spTree>
    <p:extLst>
      <p:ext uri="{BB962C8B-B14F-4D97-AF65-F5344CB8AC3E}">
        <p14:creationId xmlns:p14="http://schemas.microsoft.com/office/powerpoint/2010/main" val="4185824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privileges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default users allowed too many privileges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have administrator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 rights allow a user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Install/uninstall software/drivers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critical system wide changes to settings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Modify other user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user with admin rights is attacked, the attacker may also inherit these privileges</a:t>
            </a:r>
          </a:p>
        </p:txBody>
      </p:sp>
    </p:spTree>
    <p:extLst>
      <p:ext uri="{BB962C8B-B14F-4D97-AF65-F5344CB8AC3E}">
        <p14:creationId xmlns:p14="http://schemas.microsoft.com/office/powerpoint/2010/main" val="541477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administrator accounts for IT support personnel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normal employees as “Standard” users </a:t>
            </a:r>
          </a:p>
        </p:txBody>
      </p:sp>
    </p:spTree>
    <p:extLst>
      <p:ext uri="{BB962C8B-B14F-4D97-AF65-F5344CB8AC3E}">
        <p14:creationId xmlns:p14="http://schemas.microsoft.com/office/powerpoint/2010/main" val="25584433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Modifying user privileges: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 administrator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“Add or remove user accounts” in the Control Panel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62725"/>
            <a:ext cx="10058400" cy="197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20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account to be modified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274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741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solutions to each of those issues and: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 advantages/disadvantages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alternatives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Briefly discuss process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with…</a:t>
            </a:r>
            <a:endParaRPr lang="en-AU" sz="44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0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“Change the account type”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25481"/>
            <a:ext cx="1005840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449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33039"/>
            <a:ext cx="10058400" cy="3759326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446915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“Standard user” then click “Change Account Type”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761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8700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3036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4199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users are not able to install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mitigate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 administrator permission to make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mitigate malware/viruses that make changes to system settings</a:t>
            </a:r>
          </a:p>
        </p:txBody>
      </p:sp>
    </p:spTree>
    <p:extLst>
      <p:ext uri="{BB962C8B-B14F-4D97-AF65-F5344CB8AC3E}">
        <p14:creationId xmlns:p14="http://schemas.microsoft.com/office/powerpoint/2010/main" val="1029629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440267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Account Control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477103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98873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Assists in protecting the computer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Preventing unauthorized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changes by a program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the computer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n.d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.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authorization by an administrator to commit changes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disabled in Blue Ink’s computers</a:t>
            </a:r>
          </a:p>
        </p:txBody>
      </p:sp>
    </p:spTree>
    <p:extLst>
      <p:ext uri="{BB962C8B-B14F-4D97-AF65-F5344CB8AC3E}">
        <p14:creationId xmlns:p14="http://schemas.microsoft.com/office/powerpoint/2010/main" val="3206176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UAC</a:t>
            </a:r>
          </a:p>
        </p:txBody>
      </p:sp>
    </p:spTree>
    <p:extLst>
      <p:ext uri="{BB962C8B-B14F-4D97-AF65-F5344CB8AC3E}">
        <p14:creationId xmlns:p14="http://schemas.microsoft.com/office/powerpoint/2010/main" val="3468888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62725"/>
            <a:ext cx="10058400" cy="1911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Enabling UAC: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 administrator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“User Accounts”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Control Panel</a:t>
            </a:r>
          </a:p>
        </p:txBody>
      </p:sp>
    </p:spTree>
    <p:extLst>
      <p:ext uri="{BB962C8B-B14F-4D97-AF65-F5344CB8AC3E}">
        <p14:creationId xmlns:p14="http://schemas.microsoft.com/office/powerpoint/2010/main" val="3314633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“User Accounts” again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25481"/>
            <a:ext cx="10058400" cy="193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507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33039"/>
            <a:ext cx="10058400" cy="3746754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446915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“Turn User Account Control on or off”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311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Tick the checkbox and click “OK”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25481"/>
            <a:ext cx="10058400" cy="290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332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8700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3036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4199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Programs that make critical system changes will require authorization from an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form of protection against malware that attempt to make system changes silently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848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18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55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6604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Operating system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762957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upgrading or updating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most known vulnerabilities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Newer or unknown vulnerabilities will not be resolved until a later update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cause IE and Windows Defender to be updated as well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8389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6604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Third-party applications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762957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</a:t>
            </a: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uire updates to be installed</a:t>
            </a:r>
            <a:endParaRPr lang="en-AU" sz="28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most known vulnerabilities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Newer or unknown vulnerabilities will not be resolved until a later update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to uninstall mIRC</a:t>
            </a:r>
          </a:p>
        </p:txBody>
      </p:sp>
    </p:spTree>
    <p:extLst>
      <p:ext uri="{BB962C8B-B14F-4D97-AF65-F5344CB8AC3E}">
        <p14:creationId xmlns:p14="http://schemas.microsoft.com/office/powerpoint/2010/main" val="1573047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30951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119490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account passwords, and password protect screen saver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passphrases when choosing a password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write passwords down, or store in plaintext files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normal users as “Standard Users”, reserve administrator accounts for IT support staff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UAC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28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66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Chen, X., &amp; Caselden, D. (2013). New IE Zero-Day Found in Watering Hole Attack - Threat Research - FireEye Inc. Retrieved March 11,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www.fireeye.com/blog/threat-research/2013/11/new-ie-zero-day-found-in-watering-hole-attack.html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Goodin, D. (2014). Stanford’s password policy shuns one-size-fits-all security | Ars Technica. Ars Technica. Retrieved April 30,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http://arstechnica.com/security/2014/04/25/stanfords-password-policy-shuns-one-size-fits-all-security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/</a:t>
            </a:r>
            <a:endParaRPr lang="en-AU" sz="1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Goodrich, M. T., &amp; Tamassia, R. (2011). Introduction to computer security. Boston: Pearson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(2013). Microsoft Security Bulletin MS13-090 - Critical. Retrieved March 11,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https://technet.microsoft.com/library/security/ms13-090?f=255&amp;MSPPError=-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2147217396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(2014). Windows lifecycle fact sheet - Windows Help. Microsoft. Retrieved February 27,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windows.microsoft.com/en-au/windows/lifecycle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(2015). Microsoft Support Lifecycle. Microsoft. Retrieved February 27,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support.microsoft.com/lifecycle/search/default.aspx?alpha=Vista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(n.d.-a). Internet Explorer system requirements IE11. Microsoft. Retrieved April 19,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windows.microsoft.com/en-au/internet-explorer/ie-system-requirements#ie=ie-11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(n.d.-b). What is User Account Control? - Windows Help. Retrieved March 14,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windows.microsoft.com/en-au/windows/what-is-user-account-control#1TC=windows-vista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MITRE. (2006). CVE - CVE-2006-2198. cve.mitre.org. Retrieved March 11,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cve.mitre.org/cgi-bin/cvename.cgi?name=CVE-2006-2198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MITRE. (2014). CVE - CVE-2014-1532. cve.mitre.org. Retrieved March 18,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cve.mitre.org/cgi-bin/cvename.cgi?name=CVE-2014-1532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Moran, N., Scott, M., Vashisht, S. O., &amp; Haq, T. (2013). Operation Ephemeral Hydra: IE Zero-Day Linked to DeputyDog Uses Diskless Method | Threat Research | FireEye Inc. Retrieved March 11,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https://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www.fireeye.com/blog/threat-research/2013/11/operation-ephemeral-hydra-ie-zero-day-linked-to-deputydog-uses-diskless-method.html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Oliver, J., &amp; Snowden, E. (2015). 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[LastWeekTonight] Last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 Tonight with John Oliver: Edward Snowden on Passwords. Retrieved May 6,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https://www.youtube.com/watch?v=yzGzB-yYKcc</a:t>
            </a:r>
            <a:endParaRPr lang="en-AU" sz="1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Ozkan, S. (2013). CVE-2013-3918 : The InformationCardSigninHelper Class ActiveX control in icardie.dll in Microsoft Windows XP SP2 and SP3, Windows Server. CVE Details. Retrieved March 11,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http://www.cvedetails.com/cve/CVE-2013-3918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/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Ozkan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S. (2015). Microsoft Windows Vista : List of security vulnerabilities. CVE Details. Retrieved February 27,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www.cvedetails.com/vulnerability-list/vendor_id-26/product_id-9591/Microsoft-Windows-Vista.html</a:t>
            </a:r>
            <a:endParaRPr lang="en-AU" sz="1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Ozkan, S. (n.d.). Versions of Microsoft Internet Explorer : Versions and number of related security vulnerabilities. CVE Details. Retrieved April 18,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www.cvedetails.com/version-list/26/9900/1/Microsoft-Internet-Explorer.html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SecurityFocus. (2008). Microsoft Windows NoDriveTypeAutoRun Automatic File Execution Vulnerability. SecurityFocus. Retrieved March 7,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www.securityfocus.com/bid/28360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SecurityFocus. (2010). Adobe Reader and Acrobat U3D Support Remote Code Execution Vulnerability. Retrieved March 11,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www.securityfocus.com/bid/37756/info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SecurityTracker. (2010). Adobe Acrobat and Adobe Reader Flaws Lets Remote Users Execute Arbitrary Code and Deny Service - SecurityTracker. SecurityTracker. Retrieved March 11,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www.securitytracker.com/id?1023446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Wilson, T. (2013). New IE Vulnerability Found In The Wild; Sophisticated Web Exploit Follows. darkreading.com. Retrieved March 11,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http://www.darkreading.com/new-ie-vulnerability-found-in-the-wild-sophisticated-web-exploit-follows/d/d-id/1140858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algn="l">
              <a:lnSpc>
                <a:spcPct val="100000"/>
              </a:lnSpc>
            </a:pPr>
            <a:endParaRPr lang="en-AU" sz="1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77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operating system will always…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lead to vulnerabilities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4594662"/>
            <a:ext cx="9144000" cy="29173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we mitigate the security risks in </a:t>
            </a:r>
            <a:r>
              <a:rPr lang="en-AU" sz="4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operating system?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96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vs. Update</a:t>
            </a:r>
            <a:endParaRPr lang="en-AU" sz="44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77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y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7AD52"/>
      </a:hlink>
      <a:folHlink>
        <a:srgbClr val="E7AD5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2577</Words>
  <Application>Microsoft Office PowerPoint</Application>
  <PresentationFormat>Widescreen</PresentationFormat>
  <Paragraphs>387</Paragraphs>
  <Slides>75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Calibri Light</vt:lpstr>
      <vt:lpstr>Open Sans</vt:lpstr>
      <vt:lpstr>Calibri</vt:lpstr>
      <vt:lpstr>Arial</vt:lpstr>
      <vt:lpstr>Office Theme</vt:lpstr>
      <vt:lpstr>Security Issue Mitigation</vt:lpstr>
      <vt:lpstr>PowerPoint Presentation</vt:lpstr>
      <vt:lpstr>Introduction</vt:lpstr>
      <vt:lpstr>During this presentation…  We will assume that:</vt:lpstr>
      <vt:lpstr>In the previous report…  We found security issues with:</vt:lpstr>
      <vt:lpstr>This presentation will…  Recommend solutions to each of those issues and:</vt:lpstr>
      <vt:lpstr>The operating system</vt:lpstr>
      <vt:lpstr>An operating system will always…</vt:lpstr>
      <vt:lpstr>Upgrade vs. Update</vt:lpstr>
      <vt:lpstr>Some facts about YOUR operating system…</vt:lpstr>
      <vt:lpstr>What does this mean?</vt:lpstr>
      <vt:lpstr>What are security updates anyway?</vt:lpstr>
      <vt:lpstr>So how can we fix it?  Upgrade!</vt:lpstr>
      <vt:lpstr>Advantages to upgrading…</vt:lpstr>
      <vt:lpstr>Disadvantages to upgrading…</vt:lpstr>
      <vt:lpstr>What’s the alternative option?  Update!</vt:lpstr>
      <vt:lpstr>CVE-2008-0951 Auto-run vulnerability (SecurityFocus, 2008)</vt:lpstr>
      <vt:lpstr>Without any updates…</vt:lpstr>
      <vt:lpstr>CVE-2013-3918 Active-X Control vulnerability (Microsoft, 2013; Ozkan, 2013)</vt:lpstr>
      <vt:lpstr>Windows Defender</vt:lpstr>
      <vt:lpstr>So how can we fix it?</vt:lpstr>
      <vt:lpstr>Advantages to updating…</vt:lpstr>
      <vt:lpstr>Disadvantages to updating…</vt:lpstr>
      <vt:lpstr>Third-party applications</vt:lpstr>
      <vt:lpstr>Fake anti-virus</vt:lpstr>
      <vt:lpstr>PowerPoint Presentation</vt:lpstr>
      <vt:lpstr>Fake anti-virus</vt:lpstr>
      <vt:lpstr>So how can we fix it?</vt:lpstr>
      <vt:lpstr>Some anti-virus suggestions…</vt:lpstr>
      <vt:lpstr>Other third-party applications</vt:lpstr>
      <vt:lpstr>CVE-2014-1522 Remote code execution vulnerability (MITRE, 2014)</vt:lpstr>
      <vt:lpstr>CVE-2009-3959 Remote code execution vulnerability (SecurityFocus, 2010; SecurityTracker, 2010)</vt:lpstr>
      <vt:lpstr>CVE-2006-2198 Macro vulnerability (MITRE, 2006)</vt:lpstr>
      <vt:lpstr>So how can we fix it?  Update!</vt:lpstr>
      <vt:lpstr>List of Blue Ink’s third-party applications</vt:lpstr>
      <vt:lpstr>mIRC Internet Relay Chat client</vt:lpstr>
      <vt:lpstr>User practices</vt:lpstr>
      <vt:lpstr>Password protection</vt:lpstr>
      <vt:lpstr>So how can we fix it?</vt:lpstr>
      <vt:lpstr>Set a password for the account:</vt:lpstr>
      <vt:lpstr>PowerPoint Presentation</vt:lpstr>
      <vt:lpstr>PowerPoint Presentation</vt:lpstr>
      <vt:lpstr>PowerPoint Presentation</vt:lpstr>
      <vt:lpstr>A password is now required…</vt:lpstr>
      <vt:lpstr>Password protect the screensaver</vt:lpstr>
      <vt:lpstr>PowerPoint Presentation</vt:lpstr>
      <vt:lpstr>PowerPoint Presentation</vt:lpstr>
      <vt:lpstr>Whenever the screen saver is deactivated…</vt:lpstr>
      <vt:lpstr>Choosing passwords</vt:lpstr>
      <vt:lpstr>Password strategy: Passphrases</vt:lpstr>
      <vt:lpstr>PowerPoint Presentation</vt:lpstr>
      <vt:lpstr>Effective password policy</vt:lpstr>
      <vt:lpstr>Storing passwords</vt:lpstr>
      <vt:lpstr>Writing passwords down</vt:lpstr>
      <vt:lpstr>So how can we fix it?</vt:lpstr>
      <vt:lpstr>User privileges</vt:lpstr>
      <vt:lpstr>So how can we fix it?</vt:lpstr>
      <vt:lpstr>Modifying user privileges:</vt:lpstr>
      <vt:lpstr>PowerPoint Presentation</vt:lpstr>
      <vt:lpstr>PowerPoint Presentation</vt:lpstr>
      <vt:lpstr>PowerPoint Presentation</vt:lpstr>
      <vt:lpstr>Advantages</vt:lpstr>
      <vt:lpstr>User Account Control</vt:lpstr>
      <vt:lpstr>So how can we fix it?</vt:lpstr>
      <vt:lpstr>Enabling UAC:</vt:lpstr>
      <vt:lpstr>PowerPoint Presentation</vt:lpstr>
      <vt:lpstr>PowerPoint Presentation</vt:lpstr>
      <vt:lpstr>PowerPoint Presentation</vt:lpstr>
      <vt:lpstr>Advantages</vt:lpstr>
      <vt:lpstr>Summary</vt:lpstr>
      <vt:lpstr>Operating system</vt:lpstr>
      <vt:lpstr>Third-party applications</vt:lpstr>
      <vt:lpstr>User practices</vt:lpstr>
      <vt:lpstr>References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73</cp:revision>
  <dcterms:created xsi:type="dcterms:W3CDTF">2015-04-22T05:54:21Z</dcterms:created>
  <dcterms:modified xsi:type="dcterms:W3CDTF">2015-05-11T07:06:54Z</dcterms:modified>
</cp:coreProperties>
</file>