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3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D9FDA-B815-4BED-A7E2-5FA52C8F3E2D}" type="doc">
      <dgm:prSet loTypeId="urn:microsoft.com/office/officeart/2005/8/layout/radial6" loCatId="cycle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5E7A6574-8805-4838-8C22-B943DF548AF1}">
      <dgm:prSet phldrT="[Text]"/>
      <dgm:spPr/>
      <dgm:t>
        <a:bodyPr/>
        <a:lstStyle/>
        <a:p>
          <a:r>
            <a:rPr lang="en-AU"/>
            <a:t>Project Integration Management</a:t>
          </a:r>
        </a:p>
      </dgm:t>
    </dgm:pt>
    <dgm:pt modelId="{EA5C81BB-7EBF-402E-AA19-F60956781AAA}" type="parTrans" cxnId="{ED581CA4-0902-4DBF-B7FD-76CE8F3AE788}">
      <dgm:prSet/>
      <dgm:spPr/>
      <dgm:t>
        <a:bodyPr/>
        <a:lstStyle/>
        <a:p>
          <a:endParaRPr lang="en-AU"/>
        </a:p>
      </dgm:t>
    </dgm:pt>
    <dgm:pt modelId="{F7974578-C3F1-4B64-B7F1-EA204D796DE7}" type="sibTrans" cxnId="{ED581CA4-0902-4DBF-B7FD-76CE8F3AE788}">
      <dgm:prSet/>
      <dgm:spPr/>
      <dgm:t>
        <a:bodyPr/>
        <a:lstStyle/>
        <a:p>
          <a:endParaRPr lang="en-AU"/>
        </a:p>
      </dgm:t>
    </dgm:pt>
    <dgm:pt modelId="{5B7BAE40-D1FE-4D48-BE1F-B0A047B656A2}">
      <dgm:prSet phldrT="[Text]" custT="1"/>
      <dgm:spPr/>
      <dgm:t>
        <a:bodyPr/>
        <a:lstStyle/>
        <a:p>
          <a:r>
            <a:rPr lang="en-AU" sz="900"/>
            <a:t>Scope</a:t>
          </a:r>
        </a:p>
      </dgm:t>
    </dgm:pt>
    <dgm:pt modelId="{A7931203-6E81-4779-AA61-61CA686B11CE}" type="parTrans" cxnId="{493F84B9-CA8C-49B4-9356-FC1A5B9FCEB7}">
      <dgm:prSet/>
      <dgm:spPr/>
      <dgm:t>
        <a:bodyPr/>
        <a:lstStyle/>
        <a:p>
          <a:endParaRPr lang="en-AU"/>
        </a:p>
      </dgm:t>
    </dgm:pt>
    <dgm:pt modelId="{475FD506-8D86-4153-A22D-260034EBB778}" type="sibTrans" cxnId="{493F84B9-CA8C-49B4-9356-FC1A5B9FCEB7}">
      <dgm:prSet/>
      <dgm:spPr/>
      <dgm:t>
        <a:bodyPr/>
        <a:lstStyle/>
        <a:p>
          <a:endParaRPr lang="en-AU"/>
        </a:p>
      </dgm:t>
    </dgm:pt>
    <dgm:pt modelId="{042A1235-545B-4AD4-BEDC-C9012D41750E}">
      <dgm:prSet phldrT="[Text]" custT="1"/>
      <dgm:spPr/>
      <dgm:t>
        <a:bodyPr/>
        <a:lstStyle/>
        <a:p>
          <a:r>
            <a:rPr lang="en-AU" sz="900"/>
            <a:t>Time</a:t>
          </a:r>
        </a:p>
      </dgm:t>
    </dgm:pt>
    <dgm:pt modelId="{F4703222-2F79-45F1-A28C-88EF5D9E9038}" type="parTrans" cxnId="{C2BB7805-DE3F-45A7-BA25-EE92EDC182A9}">
      <dgm:prSet/>
      <dgm:spPr/>
      <dgm:t>
        <a:bodyPr/>
        <a:lstStyle/>
        <a:p>
          <a:endParaRPr lang="en-AU"/>
        </a:p>
      </dgm:t>
    </dgm:pt>
    <dgm:pt modelId="{24825F63-C0B0-474F-875E-4013D241BF08}" type="sibTrans" cxnId="{C2BB7805-DE3F-45A7-BA25-EE92EDC182A9}">
      <dgm:prSet/>
      <dgm:spPr/>
      <dgm:t>
        <a:bodyPr/>
        <a:lstStyle/>
        <a:p>
          <a:endParaRPr lang="en-AU"/>
        </a:p>
      </dgm:t>
    </dgm:pt>
    <dgm:pt modelId="{EC38C44C-B174-41A1-9249-21AC08A7F290}">
      <dgm:prSet phldrT="[Text]" custT="1"/>
      <dgm:spPr/>
      <dgm:t>
        <a:bodyPr/>
        <a:lstStyle/>
        <a:p>
          <a:r>
            <a:rPr lang="en-AU" sz="900"/>
            <a:t>Cost</a:t>
          </a:r>
        </a:p>
      </dgm:t>
    </dgm:pt>
    <dgm:pt modelId="{EE2BB110-1697-4BAB-A25B-82D51F68DAAB}" type="parTrans" cxnId="{9B1C252F-3436-4481-BDCA-78E9F5BE831D}">
      <dgm:prSet/>
      <dgm:spPr/>
      <dgm:t>
        <a:bodyPr/>
        <a:lstStyle/>
        <a:p>
          <a:endParaRPr lang="en-AU"/>
        </a:p>
      </dgm:t>
    </dgm:pt>
    <dgm:pt modelId="{7EE7F216-DB02-4D3F-9CDC-852E928982CD}" type="sibTrans" cxnId="{9B1C252F-3436-4481-BDCA-78E9F5BE831D}">
      <dgm:prSet/>
      <dgm:spPr/>
      <dgm:t>
        <a:bodyPr/>
        <a:lstStyle/>
        <a:p>
          <a:endParaRPr lang="en-AU"/>
        </a:p>
      </dgm:t>
    </dgm:pt>
    <dgm:pt modelId="{80547E40-EF3F-49B4-A59F-FF47D915610F}">
      <dgm:prSet phldrT="[Text]" custT="1"/>
      <dgm:spPr/>
      <dgm:t>
        <a:bodyPr/>
        <a:lstStyle/>
        <a:p>
          <a:r>
            <a:rPr lang="en-AU" sz="900"/>
            <a:t>Quality</a:t>
          </a:r>
        </a:p>
      </dgm:t>
    </dgm:pt>
    <dgm:pt modelId="{51C42C04-6088-4336-99C7-9BA60C87268B}" type="parTrans" cxnId="{3D8ED128-1F83-4806-8B64-CABAA11ADC35}">
      <dgm:prSet/>
      <dgm:spPr/>
      <dgm:t>
        <a:bodyPr/>
        <a:lstStyle/>
        <a:p>
          <a:endParaRPr lang="en-AU"/>
        </a:p>
      </dgm:t>
    </dgm:pt>
    <dgm:pt modelId="{48C05978-A3D6-4679-B91A-EC36DE6BD783}" type="sibTrans" cxnId="{3D8ED128-1F83-4806-8B64-CABAA11ADC35}">
      <dgm:prSet/>
      <dgm:spPr/>
      <dgm:t>
        <a:bodyPr/>
        <a:lstStyle/>
        <a:p>
          <a:endParaRPr lang="en-AU"/>
        </a:p>
      </dgm:t>
    </dgm:pt>
    <dgm:pt modelId="{D194E317-8A56-417D-A4D8-8F0735A05AE6}">
      <dgm:prSet custT="1"/>
      <dgm:spPr/>
      <dgm:t>
        <a:bodyPr/>
        <a:lstStyle/>
        <a:p>
          <a:r>
            <a:rPr lang="en-AU" sz="900"/>
            <a:t>Human Resource</a:t>
          </a:r>
        </a:p>
      </dgm:t>
    </dgm:pt>
    <dgm:pt modelId="{7013262A-5F99-4870-867A-991AB43EAEA3}" type="parTrans" cxnId="{DDA281A0-096F-496C-B4BE-7C9CD1F38050}">
      <dgm:prSet/>
      <dgm:spPr/>
      <dgm:t>
        <a:bodyPr/>
        <a:lstStyle/>
        <a:p>
          <a:endParaRPr lang="en-AU"/>
        </a:p>
      </dgm:t>
    </dgm:pt>
    <dgm:pt modelId="{8D355012-6ACB-4FDC-B9C3-D5646B8857D6}" type="sibTrans" cxnId="{DDA281A0-096F-496C-B4BE-7C9CD1F38050}">
      <dgm:prSet/>
      <dgm:spPr/>
      <dgm:t>
        <a:bodyPr/>
        <a:lstStyle/>
        <a:p>
          <a:endParaRPr lang="en-AU"/>
        </a:p>
      </dgm:t>
    </dgm:pt>
    <dgm:pt modelId="{6DA2BA0B-2951-4487-B5D2-543B1050B188}">
      <dgm:prSet custT="1"/>
      <dgm:spPr/>
      <dgm:t>
        <a:bodyPr/>
        <a:lstStyle/>
        <a:p>
          <a:r>
            <a:rPr lang="en-AU" sz="800"/>
            <a:t>Communications</a:t>
          </a:r>
        </a:p>
      </dgm:t>
    </dgm:pt>
    <dgm:pt modelId="{627E81AD-2296-4961-ABE5-88A9FA598339}" type="parTrans" cxnId="{605879E5-7D4A-4B2C-97B1-4B736371E762}">
      <dgm:prSet/>
      <dgm:spPr/>
      <dgm:t>
        <a:bodyPr/>
        <a:lstStyle/>
        <a:p>
          <a:endParaRPr lang="en-AU"/>
        </a:p>
      </dgm:t>
    </dgm:pt>
    <dgm:pt modelId="{6B98B5FA-6E5E-445F-933E-5F992E85A199}" type="sibTrans" cxnId="{605879E5-7D4A-4B2C-97B1-4B736371E762}">
      <dgm:prSet/>
      <dgm:spPr/>
      <dgm:t>
        <a:bodyPr/>
        <a:lstStyle/>
        <a:p>
          <a:endParaRPr lang="en-AU"/>
        </a:p>
      </dgm:t>
    </dgm:pt>
    <dgm:pt modelId="{3DCE6B3A-E3B2-4F41-A801-464C71387578}">
      <dgm:prSet custT="1"/>
      <dgm:spPr/>
      <dgm:t>
        <a:bodyPr/>
        <a:lstStyle/>
        <a:p>
          <a:r>
            <a:rPr lang="en-AU" sz="900"/>
            <a:t>Risk</a:t>
          </a:r>
        </a:p>
      </dgm:t>
    </dgm:pt>
    <dgm:pt modelId="{A2D01338-DA96-496C-A9A1-35D981645188}" type="parTrans" cxnId="{BD060336-846A-4329-8390-262062FE7406}">
      <dgm:prSet/>
      <dgm:spPr/>
      <dgm:t>
        <a:bodyPr/>
        <a:lstStyle/>
        <a:p>
          <a:endParaRPr lang="en-AU"/>
        </a:p>
      </dgm:t>
    </dgm:pt>
    <dgm:pt modelId="{821868EC-940B-4DB6-956A-4061A01762F3}" type="sibTrans" cxnId="{BD060336-846A-4329-8390-262062FE7406}">
      <dgm:prSet/>
      <dgm:spPr/>
      <dgm:t>
        <a:bodyPr/>
        <a:lstStyle/>
        <a:p>
          <a:endParaRPr lang="en-AU"/>
        </a:p>
      </dgm:t>
    </dgm:pt>
    <dgm:pt modelId="{38E97CB9-8C92-4B9C-A215-5493326CCEE8}">
      <dgm:prSet custT="1"/>
      <dgm:spPr/>
      <dgm:t>
        <a:bodyPr/>
        <a:lstStyle/>
        <a:p>
          <a:r>
            <a:rPr lang="en-AU" sz="900"/>
            <a:t>Procurement</a:t>
          </a:r>
        </a:p>
      </dgm:t>
    </dgm:pt>
    <dgm:pt modelId="{CBBA6CCB-04C2-4906-9171-2D2CDA1DAD11}" type="parTrans" cxnId="{06FEF113-2BB5-458F-8C87-2C926A55BDE4}">
      <dgm:prSet/>
      <dgm:spPr/>
      <dgm:t>
        <a:bodyPr/>
        <a:lstStyle/>
        <a:p>
          <a:endParaRPr lang="en-AU"/>
        </a:p>
      </dgm:t>
    </dgm:pt>
    <dgm:pt modelId="{A9ABF2B0-DCC6-4BB2-8294-72B16C357EE8}" type="sibTrans" cxnId="{06FEF113-2BB5-458F-8C87-2C926A55BDE4}">
      <dgm:prSet/>
      <dgm:spPr/>
      <dgm:t>
        <a:bodyPr/>
        <a:lstStyle/>
        <a:p>
          <a:endParaRPr lang="en-AU"/>
        </a:p>
      </dgm:t>
    </dgm:pt>
    <dgm:pt modelId="{2C3A3FF6-CB08-4FAD-AF7D-477D3A0BFF96}">
      <dgm:prSet custT="1"/>
      <dgm:spPr/>
      <dgm:t>
        <a:bodyPr/>
        <a:lstStyle/>
        <a:p>
          <a:r>
            <a:rPr lang="en-AU" sz="900"/>
            <a:t>Stakeholder</a:t>
          </a:r>
        </a:p>
      </dgm:t>
    </dgm:pt>
    <dgm:pt modelId="{71719472-C992-44D0-A2AC-04739B2F8238}" type="parTrans" cxnId="{679FB1B7-5C36-4F16-91A7-6B3F2A6B3ACA}">
      <dgm:prSet/>
      <dgm:spPr/>
      <dgm:t>
        <a:bodyPr/>
        <a:lstStyle/>
        <a:p>
          <a:endParaRPr lang="en-AU"/>
        </a:p>
      </dgm:t>
    </dgm:pt>
    <dgm:pt modelId="{06EFE04F-1C84-4F5D-93F1-54581019B07E}" type="sibTrans" cxnId="{679FB1B7-5C36-4F16-91A7-6B3F2A6B3ACA}">
      <dgm:prSet/>
      <dgm:spPr/>
      <dgm:t>
        <a:bodyPr/>
        <a:lstStyle/>
        <a:p>
          <a:endParaRPr lang="en-AU"/>
        </a:p>
      </dgm:t>
    </dgm:pt>
    <dgm:pt modelId="{92DA2A35-C0D1-4569-A916-8E89162FE601}" type="pres">
      <dgm:prSet presAssocID="{A68D9FDA-B815-4BED-A7E2-5FA52C8F3E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8AAA191-4B55-41A0-A49D-1B4A257B3F11}" type="pres">
      <dgm:prSet presAssocID="{5E7A6574-8805-4838-8C22-B943DF548AF1}" presName="centerShape" presStyleLbl="node0" presStyleIdx="0" presStyleCnt="1"/>
      <dgm:spPr/>
      <dgm:t>
        <a:bodyPr/>
        <a:lstStyle/>
        <a:p>
          <a:endParaRPr lang="en-AU"/>
        </a:p>
      </dgm:t>
    </dgm:pt>
    <dgm:pt modelId="{C88A54DB-4851-4361-A436-FA86B1FA8908}" type="pres">
      <dgm:prSet presAssocID="{5B7BAE40-D1FE-4D48-BE1F-B0A047B656A2}" presName="node" presStyleLbl="node1" presStyleIdx="0" presStyleCnt="9" custScaleX="146410" custScaleY="14724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67D53FB-EC86-4504-BDDA-C23AA1389F43}" type="pres">
      <dgm:prSet presAssocID="{5B7BAE40-D1FE-4D48-BE1F-B0A047B656A2}" presName="dummy" presStyleCnt="0"/>
      <dgm:spPr/>
    </dgm:pt>
    <dgm:pt modelId="{CBAF8EDA-324E-43DB-AD19-20B208966AD9}" type="pres">
      <dgm:prSet presAssocID="{475FD506-8D86-4153-A22D-260034EBB778}" presName="sibTrans" presStyleLbl="sibTrans2D1" presStyleIdx="0" presStyleCnt="9"/>
      <dgm:spPr/>
      <dgm:t>
        <a:bodyPr/>
        <a:lstStyle/>
        <a:p>
          <a:endParaRPr lang="en-AU"/>
        </a:p>
      </dgm:t>
    </dgm:pt>
    <dgm:pt modelId="{8AD924CC-98F8-431C-A342-107076015F70}" type="pres">
      <dgm:prSet presAssocID="{042A1235-545B-4AD4-BEDC-C9012D41750E}" presName="node" presStyleLbl="node1" presStyleIdx="1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FC654E-072B-44B4-A472-90EA4D2B9DB0}" type="pres">
      <dgm:prSet presAssocID="{042A1235-545B-4AD4-BEDC-C9012D41750E}" presName="dummy" presStyleCnt="0"/>
      <dgm:spPr/>
    </dgm:pt>
    <dgm:pt modelId="{B92218E1-37E9-41AA-A25F-F59DA72BAA78}" type="pres">
      <dgm:prSet presAssocID="{24825F63-C0B0-474F-875E-4013D241BF08}" presName="sibTrans" presStyleLbl="sibTrans2D1" presStyleIdx="1" presStyleCnt="9"/>
      <dgm:spPr/>
      <dgm:t>
        <a:bodyPr/>
        <a:lstStyle/>
        <a:p>
          <a:endParaRPr lang="en-AU"/>
        </a:p>
      </dgm:t>
    </dgm:pt>
    <dgm:pt modelId="{DEF4B47A-0D63-40FF-80F6-66A6C4F7AE72}" type="pres">
      <dgm:prSet presAssocID="{EC38C44C-B174-41A1-9249-21AC08A7F290}" presName="node" presStyleLbl="node1" presStyleIdx="2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98DA6F-77AF-4635-B929-FA8A46C68E33}" type="pres">
      <dgm:prSet presAssocID="{EC38C44C-B174-41A1-9249-21AC08A7F290}" presName="dummy" presStyleCnt="0"/>
      <dgm:spPr/>
    </dgm:pt>
    <dgm:pt modelId="{D04B3310-ACAF-4178-9895-EA425FE319D2}" type="pres">
      <dgm:prSet presAssocID="{7EE7F216-DB02-4D3F-9CDC-852E928982CD}" presName="sibTrans" presStyleLbl="sibTrans2D1" presStyleIdx="2" presStyleCnt="9"/>
      <dgm:spPr/>
      <dgm:t>
        <a:bodyPr/>
        <a:lstStyle/>
        <a:p>
          <a:endParaRPr lang="en-AU"/>
        </a:p>
      </dgm:t>
    </dgm:pt>
    <dgm:pt modelId="{94B15068-8A7F-46B2-9A08-638BBFB6683D}" type="pres">
      <dgm:prSet presAssocID="{80547E40-EF3F-49B4-A59F-FF47D915610F}" presName="node" presStyleLbl="node1" presStyleIdx="3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5358BC-830A-48D5-8B63-6C5C76CB70F8}" type="pres">
      <dgm:prSet presAssocID="{80547E40-EF3F-49B4-A59F-FF47D915610F}" presName="dummy" presStyleCnt="0"/>
      <dgm:spPr/>
    </dgm:pt>
    <dgm:pt modelId="{452827CE-88C7-4CFF-BAA1-15ED2B77D6A9}" type="pres">
      <dgm:prSet presAssocID="{48C05978-A3D6-4679-B91A-EC36DE6BD783}" presName="sibTrans" presStyleLbl="sibTrans2D1" presStyleIdx="3" presStyleCnt="9"/>
      <dgm:spPr/>
      <dgm:t>
        <a:bodyPr/>
        <a:lstStyle/>
        <a:p>
          <a:endParaRPr lang="en-AU"/>
        </a:p>
      </dgm:t>
    </dgm:pt>
    <dgm:pt modelId="{6FA11A20-74B1-48B0-9313-8CBC33B9FE5A}" type="pres">
      <dgm:prSet presAssocID="{D194E317-8A56-417D-A4D8-8F0735A05AE6}" presName="node" presStyleLbl="node1" presStyleIdx="4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DAB397-EF55-450E-A1AD-2D3D60B9313A}" type="pres">
      <dgm:prSet presAssocID="{D194E317-8A56-417D-A4D8-8F0735A05AE6}" presName="dummy" presStyleCnt="0"/>
      <dgm:spPr/>
    </dgm:pt>
    <dgm:pt modelId="{E25EEA87-816F-4269-B203-B95F3D15B592}" type="pres">
      <dgm:prSet presAssocID="{8D355012-6ACB-4FDC-B9C3-D5646B8857D6}" presName="sibTrans" presStyleLbl="sibTrans2D1" presStyleIdx="4" presStyleCnt="9"/>
      <dgm:spPr/>
      <dgm:t>
        <a:bodyPr/>
        <a:lstStyle/>
        <a:p>
          <a:endParaRPr lang="en-AU"/>
        </a:p>
      </dgm:t>
    </dgm:pt>
    <dgm:pt modelId="{4A7B0FBD-7FD9-498F-A89E-5D885BE70E12}" type="pres">
      <dgm:prSet presAssocID="{6DA2BA0B-2951-4487-B5D2-543B1050B188}" presName="node" presStyleLbl="node1" presStyleIdx="5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F3C337B-0098-4B38-955C-6E9B7E541362}" type="pres">
      <dgm:prSet presAssocID="{6DA2BA0B-2951-4487-B5D2-543B1050B188}" presName="dummy" presStyleCnt="0"/>
      <dgm:spPr/>
    </dgm:pt>
    <dgm:pt modelId="{55B165D9-50BB-4007-89D5-FC2BB84F0F77}" type="pres">
      <dgm:prSet presAssocID="{6B98B5FA-6E5E-445F-933E-5F992E85A199}" presName="sibTrans" presStyleLbl="sibTrans2D1" presStyleIdx="5" presStyleCnt="9"/>
      <dgm:spPr/>
      <dgm:t>
        <a:bodyPr/>
        <a:lstStyle/>
        <a:p>
          <a:endParaRPr lang="en-AU"/>
        </a:p>
      </dgm:t>
    </dgm:pt>
    <dgm:pt modelId="{896BF826-E4AB-4CA7-94B1-A1121D8E30CD}" type="pres">
      <dgm:prSet presAssocID="{3DCE6B3A-E3B2-4F41-A801-464C71387578}" presName="node" presStyleLbl="node1" presStyleIdx="6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DFFB562-EB56-47A0-82C7-432EFD45D4EB}" type="pres">
      <dgm:prSet presAssocID="{3DCE6B3A-E3B2-4F41-A801-464C71387578}" presName="dummy" presStyleCnt="0"/>
      <dgm:spPr/>
    </dgm:pt>
    <dgm:pt modelId="{FF6F834D-AB5F-4784-A6D2-B10115CB7FB8}" type="pres">
      <dgm:prSet presAssocID="{821868EC-940B-4DB6-956A-4061A01762F3}" presName="sibTrans" presStyleLbl="sibTrans2D1" presStyleIdx="6" presStyleCnt="9"/>
      <dgm:spPr/>
      <dgm:t>
        <a:bodyPr/>
        <a:lstStyle/>
        <a:p>
          <a:endParaRPr lang="en-AU"/>
        </a:p>
      </dgm:t>
    </dgm:pt>
    <dgm:pt modelId="{C876EFC8-E3E4-448B-B24A-5F369222292C}" type="pres">
      <dgm:prSet presAssocID="{38E97CB9-8C92-4B9C-A215-5493326CCEE8}" presName="node" presStyleLbl="node1" presStyleIdx="7" presStyleCnt="9" custScaleX="146410" custScaleY="1464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F805E85-2401-4811-AB7D-40065D7CF81A}" type="pres">
      <dgm:prSet presAssocID="{38E97CB9-8C92-4B9C-A215-5493326CCEE8}" presName="dummy" presStyleCnt="0"/>
      <dgm:spPr/>
    </dgm:pt>
    <dgm:pt modelId="{8D798CE8-2D97-4EA9-AEDF-DF6060297C0E}" type="pres">
      <dgm:prSet presAssocID="{A9ABF2B0-DCC6-4BB2-8294-72B16C357EE8}" presName="sibTrans" presStyleLbl="sibTrans2D1" presStyleIdx="7" presStyleCnt="9"/>
      <dgm:spPr/>
      <dgm:t>
        <a:bodyPr/>
        <a:lstStyle/>
        <a:p>
          <a:endParaRPr lang="en-AU"/>
        </a:p>
      </dgm:t>
    </dgm:pt>
    <dgm:pt modelId="{838F456B-38E6-44AD-94FB-7B87C7EEF38D}" type="pres">
      <dgm:prSet presAssocID="{2C3A3FF6-CB08-4FAD-AF7D-477D3A0BFF96}" presName="node" presStyleLbl="node1" presStyleIdx="8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4FF8095-61EE-417D-B1E2-60132080B66E}" type="pres">
      <dgm:prSet presAssocID="{2C3A3FF6-CB08-4FAD-AF7D-477D3A0BFF96}" presName="dummy" presStyleCnt="0"/>
      <dgm:spPr/>
    </dgm:pt>
    <dgm:pt modelId="{8971AA48-7FB4-4F48-BC41-D7712B3AFAD4}" type="pres">
      <dgm:prSet presAssocID="{06EFE04F-1C84-4F5D-93F1-54581019B07E}" presName="sibTrans" presStyleLbl="sibTrans2D1" presStyleIdx="8" presStyleCnt="9"/>
      <dgm:spPr/>
      <dgm:t>
        <a:bodyPr/>
        <a:lstStyle/>
        <a:p>
          <a:endParaRPr lang="en-AU"/>
        </a:p>
      </dgm:t>
    </dgm:pt>
  </dgm:ptLst>
  <dgm:cxnLst>
    <dgm:cxn modelId="{29158ABF-D19F-43C8-A21F-798607F69F86}" type="presOf" srcId="{A68D9FDA-B815-4BED-A7E2-5FA52C8F3E2D}" destId="{92DA2A35-C0D1-4569-A916-8E89162FE601}" srcOrd="0" destOrd="0" presId="urn:microsoft.com/office/officeart/2005/8/layout/radial6"/>
    <dgm:cxn modelId="{1B3C9F30-984A-49C2-AFE2-4C3C45A9172E}" type="presOf" srcId="{821868EC-940B-4DB6-956A-4061A01762F3}" destId="{FF6F834D-AB5F-4784-A6D2-B10115CB7FB8}" srcOrd="0" destOrd="0" presId="urn:microsoft.com/office/officeart/2005/8/layout/radial6"/>
    <dgm:cxn modelId="{493F84B9-CA8C-49B4-9356-FC1A5B9FCEB7}" srcId="{5E7A6574-8805-4838-8C22-B943DF548AF1}" destId="{5B7BAE40-D1FE-4D48-BE1F-B0A047B656A2}" srcOrd="0" destOrd="0" parTransId="{A7931203-6E81-4779-AA61-61CA686B11CE}" sibTransId="{475FD506-8D86-4153-A22D-260034EBB778}"/>
    <dgm:cxn modelId="{3700B114-4BCD-40D2-ABEF-700469C41AF7}" type="presOf" srcId="{6DA2BA0B-2951-4487-B5D2-543B1050B188}" destId="{4A7B0FBD-7FD9-498F-A89E-5D885BE70E12}" srcOrd="0" destOrd="0" presId="urn:microsoft.com/office/officeart/2005/8/layout/radial6"/>
    <dgm:cxn modelId="{9B1C252F-3436-4481-BDCA-78E9F5BE831D}" srcId="{5E7A6574-8805-4838-8C22-B943DF548AF1}" destId="{EC38C44C-B174-41A1-9249-21AC08A7F290}" srcOrd="2" destOrd="0" parTransId="{EE2BB110-1697-4BAB-A25B-82D51F68DAAB}" sibTransId="{7EE7F216-DB02-4D3F-9CDC-852E928982CD}"/>
    <dgm:cxn modelId="{BD060336-846A-4329-8390-262062FE7406}" srcId="{5E7A6574-8805-4838-8C22-B943DF548AF1}" destId="{3DCE6B3A-E3B2-4F41-A801-464C71387578}" srcOrd="6" destOrd="0" parTransId="{A2D01338-DA96-496C-A9A1-35D981645188}" sibTransId="{821868EC-940B-4DB6-956A-4061A01762F3}"/>
    <dgm:cxn modelId="{069CBBB2-C4F5-4DE5-A557-EE556AED9253}" type="presOf" srcId="{80547E40-EF3F-49B4-A59F-FF47D915610F}" destId="{94B15068-8A7F-46B2-9A08-638BBFB6683D}" srcOrd="0" destOrd="0" presId="urn:microsoft.com/office/officeart/2005/8/layout/radial6"/>
    <dgm:cxn modelId="{EFF0B091-EABF-431C-B8BD-C6C64960F9C3}" type="presOf" srcId="{5B7BAE40-D1FE-4D48-BE1F-B0A047B656A2}" destId="{C88A54DB-4851-4361-A436-FA86B1FA8908}" srcOrd="0" destOrd="0" presId="urn:microsoft.com/office/officeart/2005/8/layout/radial6"/>
    <dgm:cxn modelId="{03956939-06F6-42DA-B418-C5EC0D6F757B}" type="presOf" srcId="{7EE7F216-DB02-4D3F-9CDC-852E928982CD}" destId="{D04B3310-ACAF-4178-9895-EA425FE319D2}" srcOrd="0" destOrd="0" presId="urn:microsoft.com/office/officeart/2005/8/layout/radial6"/>
    <dgm:cxn modelId="{3D8ED128-1F83-4806-8B64-CABAA11ADC35}" srcId="{5E7A6574-8805-4838-8C22-B943DF548AF1}" destId="{80547E40-EF3F-49B4-A59F-FF47D915610F}" srcOrd="3" destOrd="0" parTransId="{51C42C04-6088-4336-99C7-9BA60C87268B}" sibTransId="{48C05978-A3D6-4679-B91A-EC36DE6BD783}"/>
    <dgm:cxn modelId="{94E5FA84-5027-4BC3-955F-2725F14BB141}" type="presOf" srcId="{24825F63-C0B0-474F-875E-4013D241BF08}" destId="{B92218E1-37E9-41AA-A25F-F59DA72BAA78}" srcOrd="0" destOrd="0" presId="urn:microsoft.com/office/officeart/2005/8/layout/radial6"/>
    <dgm:cxn modelId="{6AD97E6F-13C2-455C-8127-DF606CC6A097}" type="presOf" srcId="{06EFE04F-1C84-4F5D-93F1-54581019B07E}" destId="{8971AA48-7FB4-4F48-BC41-D7712B3AFAD4}" srcOrd="0" destOrd="0" presId="urn:microsoft.com/office/officeart/2005/8/layout/radial6"/>
    <dgm:cxn modelId="{0148BBBC-F1B6-490C-9A6D-296886490381}" type="presOf" srcId="{38E97CB9-8C92-4B9C-A215-5493326CCEE8}" destId="{C876EFC8-E3E4-448B-B24A-5F369222292C}" srcOrd="0" destOrd="0" presId="urn:microsoft.com/office/officeart/2005/8/layout/radial6"/>
    <dgm:cxn modelId="{E88BA205-416B-4BFD-BD2E-020FAEA7BF05}" type="presOf" srcId="{48C05978-A3D6-4679-B91A-EC36DE6BD783}" destId="{452827CE-88C7-4CFF-BAA1-15ED2B77D6A9}" srcOrd="0" destOrd="0" presId="urn:microsoft.com/office/officeart/2005/8/layout/radial6"/>
    <dgm:cxn modelId="{E3EB5765-F8B5-48B3-92DB-236D5B4EB81E}" type="presOf" srcId="{8D355012-6ACB-4FDC-B9C3-D5646B8857D6}" destId="{E25EEA87-816F-4269-B203-B95F3D15B592}" srcOrd="0" destOrd="0" presId="urn:microsoft.com/office/officeart/2005/8/layout/radial6"/>
    <dgm:cxn modelId="{158CB4F9-F104-4C33-8C5B-1AF1F9CAB856}" type="presOf" srcId="{3DCE6B3A-E3B2-4F41-A801-464C71387578}" destId="{896BF826-E4AB-4CA7-94B1-A1121D8E30CD}" srcOrd="0" destOrd="0" presId="urn:microsoft.com/office/officeart/2005/8/layout/radial6"/>
    <dgm:cxn modelId="{DD624286-B121-4676-AD42-BD7479F68087}" type="presOf" srcId="{EC38C44C-B174-41A1-9249-21AC08A7F290}" destId="{DEF4B47A-0D63-40FF-80F6-66A6C4F7AE72}" srcOrd="0" destOrd="0" presId="urn:microsoft.com/office/officeart/2005/8/layout/radial6"/>
    <dgm:cxn modelId="{8A1AAD95-6CDA-43FE-9219-8215757163DA}" type="presOf" srcId="{A9ABF2B0-DCC6-4BB2-8294-72B16C357EE8}" destId="{8D798CE8-2D97-4EA9-AEDF-DF6060297C0E}" srcOrd="0" destOrd="0" presId="urn:microsoft.com/office/officeart/2005/8/layout/radial6"/>
    <dgm:cxn modelId="{FBFC0BB4-B190-4FF4-9F9B-260F5951D3B6}" type="presOf" srcId="{475FD506-8D86-4153-A22D-260034EBB778}" destId="{CBAF8EDA-324E-43DB-AD19-20B208966AD9}" srcOrd="0" destOrd="0" presId="urn:microsoft.com/office/officeart/2005/8/layout/radial6"/>
    <dgm:cxn modelId="{06FEF113-2BB5-458F-8C87-2C926A55BDE4}" srcId="{5E7A6574-8805-4838-8C22-B943DF548AF1}" destId="{38E97CB9-8C92-4B9C-A215-5493326CCEE8}" srcOrd="7" destOrd="0" parTransId="{CBBA6CCB-04C2-4906-9171-2D2CDA1DAD11}" sibTransId="{A9ABF2B0-DCC6-4BB2-8294-72B16C357EE8}"/>
    <dgm:cxn modelId="{8D549596-2A2C-4316-AF50-50F8B2867EBB}" type="presOf" srcId="{6B98B5FA-6E5E-445F-933E-5F992E85A199}" destId="{55B165D9-50BB-4007-89D5-FC2BB84F0F77}" srcOrd="0" destOrd="0" presId="urn:microsoft.com/office/officeart/2005/8/layout/radial6"/>
    <dgm:cxn modelId="{D37B59EF-E79A-4233-9F14-ACABC9826550}" type="presOf" srcId="{042A1235-545B-4AD4-BEDC-C9012D41750E}" destId="{8AD924CC-98F8-431C-A342-107076015F70}" srcOrd="0" destOrd="0" presId="urn:microsoft.com/office/officeart/2005/8/layout/radial6"/>
    <dgm:cxn modelId="{DDA281A0-096F-496C-B4BE-7C9CD1F38050}" srcId="{5E7A6574-8805-4838-8C22-B943DF548AF1}" destId="{D194E317-8A56-417D-A4D8-8F0735A05AE6}" srcOrd="4" destOrd="0" parTransId="{7013262A-5F99-4870-867A-991AB43EAEA3}" sibTransId="{8D355012-6ACB-4FDC-B9C3-D5646B8857D6}"/>
    <dgm:cxn modelId="{ED581CA4-0902-4DBF-B7FD-76CE8F3AE788}" srcId="{A68D9FDA-B815-4BED-A7E2-5FA52C8F3E2D}" destId="{5E7A6574-8805-4838-8C22-B943DF548AF1}" srcOrd="0" destOrd="0" parTransId="{EA5C81BB-7EBF-402E-AA19-F60956781AAA}" sibTransId="{F7974578-C3F1-4B64-B7F1-EA204D796DE7}"/>
    <dgm:cxn modelId="{C2BB7805-DE3F-45A7-BA25-EE92EDC182A9}" srcId="{5E7A6574-8805-4838-8C22-B943DF548AF1}" destId="{042A1235-545B-4AD4-BEDC-C9012D41750E}" srcOrd="1" destOrd="0" parTransId="{F4703222-2F79-45F1-A28C-88EF5D9E9038}" sibTransId="{24825F63-C0B0-474F-875E-4013D241BF08}"/>
    <dgm:cxn modelId="{472B2E46-439E-432F-A977-CD30C8AADC2B}" type="presOf" srcId="{2C3A3FF6-CB08-4FAD-AF7D-477D3A0BFF96}" destId="{838F456B-38E6-44AD-94FB-7B87C7EEF38D}" srcOrd="0" destOrd="0" presId="urn:microsoft.com/office/officeart/2005/8/layout/radial6"/>
    <dgm:cxn modelId="{679FB1B7-5C36-4F16-91A7-6B3F2A6B3ACA}" srcId="{5E7A6574-8805-4838-8C22-B943DF548AF1}" destId="{2C3A3FF6-CB08-4FAD-AF7D-477D3A0BFF96}" srcOrd="8" destOrd="0" parTransId="{71719472-C992-44D0-A2AC-04739B2F8238}" sibTransId="{06EFE04F-1C84-4F5D-93F1-54581019B07E}"/>
    <dgm:cxn modelId="{605879E5-7D4A-4B2C-97B1-4B736371E762}" srcId="{5E7A6574-8805-4838-8C22-B943DF548AF1}" destId="{6DA2BA0B-2951-4487-B5D2-543B1050B188}" srcOrd="5" destOrd="0" parTransId="{627E81AD-2296-4961-ABE5-88A9FA598339}" sibTransId="{6B98B5FA-6E5E-445F-933E-5F992E85A199}"/>
    <dgm:cxn modelId="{F0F17AED-9C1E-4EBC-90D9-A014C81FFBE1}" type="presOf" srcId="{D194E317-8A56-417D-A4D8-8F0735A05AE6}" destId="{6FA11A20-74B1-48B0-9313-8CBC33B9FE5A}" srcOrd="0" destOrd="0" presId="urn:microsoft.com/office/officeart/2005/8/layout/radial6"/>
    <dgm:cxn modelId="{E843BFD6-2A5E-4982-BC87-F4642A0DC858}" type="presOf" srcId="{5E7A6574-8805-4838-8C22-B943DF548AF1}" destId="{E8AAA191-4B55-41A0-A49D-1B4A257B3F11}" srcOrd="0" destOrd="0" presId="urn:microsoft.com/office/officeart/2005/8/layout/radial6"/>
    <dgm:cxn modelId="{86AA9D16-4F02-490C-BB1B-A8F908F882DC}" type="presParOf" srcId="{92DA2A35-C0D1-4569-A916-8E89162FE601}" destId="{E8AAA191-4B55-41A0-A49D-1B4A257B3F11}" srcOrd="0" destOrd="0" presId="urn:microsoft.com/office/officeart/2005/8/layout/radial6"/>
    <dgm:cxn modelId="{99C03E4C-DCAB-4200-AF19-6CCE32B89322}" type="presParOf" srcId="{92DA2A35-C0D1-4569-A916-8E89162FE601}" destId="{C88A54DB-4851-4361-A436-FA86B1FA8908}" srcOrd="1" destOrd="0" presId="urn:microsoft.com/office/officeart/2005/8/layout/radial6"/>
    <dgm:cxn modelId="{6D0E64B3-94FE-4223-869F-98FB57C84124}" type="presParOf" srcId="{92DA2A35-C0D1-4569-A916-8E89162FE601}" destId="{F67D53FB-EC86-4504-BDDA-C23AA1389F43}" srcOrd="2" destOrd="0" presId="urn:microsoft.com/office/officeart/2005/8/layout/radial6"/>
    <dgm:cxn modelId="{5A48EBDA-CFE3-4D3C-8412-6C65DC3A1DCA}" type="presParOf" srcId="{92DA2A35-C0D1-4569-A916-8E89162FE601}" destId="{CBAF8EDA-324E-43DB-AD19-20B208966AD9}" srcOrd="3" destOrd="0" presId="urn:microsoft.com/office/officeart/2005/8/layout/radial6"/>
    <dgm:cxn modelId="{7A34B553-D5B1-4046-81D7-3E6DD1991D48}" type="presParOf" srcId="{92DA2A35-C0D1-4569-A916-8E89162FE601}" destId="{8AD924CC-98F8-431C-A342-107076015F70}" srcOrd="4" destOrd="0" presId="urn:microsoft.com/office/officeart/2005/8/layout/radial6"/>
    <dgm:cxn modelId="{E497FCD5-432B-410E-97AF-C5937A5BEBC7}" type="presParOf" srcId="{92DA2A35-C0D1-4569-A916-8E89162FE601}" destId="{F4FC654E-072B-44B4-A472-90EA4D2B9DB0}" srcOrd="5" destOrd="0" presId="urn:microsoft.com/office/officeart/2005/8/layout/radial6"/>
    <dgm:cxn modelId="{F7AA7551-9058-4BCD-92AC-03EE56853200}" type="presParOf" srcId="{92DA2A35-C0D1-4569-A916-8E89162FE601}" destId="{B92218E1-37E9-41AA-A25F-F59DA72BAA78}" srcOrd="6" destOrd="0" presId="urn:microsoft.com/office/officeart/2005/8/layout/radial6"/>
    <dgm:cxn modelId="{C8824ED5-1692-42C2-BA30-9C1EDF6A11D9}" type="presParOf" srcId="{92DA2A35-C0D1-4569-A916-8E89162FE601}" destId="{DEF4B47A-0D63-40FF-80F6-66A6C4F7AE72}" srcOrd="7" destOrd="0" presId="urn:microsoft.com/office/officeart/2005/8/layout/radial6"/>
    <dgm:cxn modelId="{DE076B6C-EEB7-4DDD-AC5E-BC96BA34B531}" type="presParOf" srcId="{92DA2A35-C0D1-4569-A916-8E89162FE601}" destId="{8E98DA6F-77AF-4635-B929-FA8A46C68E33}" srcOrd="8" destOrd="0" presId="urn:microsoft.com/office/officeart/2005/8/layout/radial6"/>
    <dgm:cxn modelId="{C5047348-8FEC-4010-A045-1158ADD2114F}" type="presParOf" srcId="{92DA2A35-C0D1-4569-A916-8E89162FE601}" destId="{D04B3310-ACAF-4178-9895-EA425FE319D2}" srcOrd="9" destOrd="0" presId="urn:microsoft.com/office/officeart/2005/8/layout/radial6"/>
    <dgm:cxn modelId="{EF19C8A6-E74A-4880-8DC8-3C69C208DF2C}" type="presParOf" srcId="{92DA2A35-C0D1-4569-A916-8E89162FE601}" destId="{94B15068-8A7F-46B2-9A08-638BBFB6683D}" srcOrd="10" destOrd="0" presId="urn:microsoft.com/office/officeart/2005/8/layout/radial6"/>
    <dgm:cxn modelId="{F6F78FB5-9A43-4807-9560-A1112BDFDC05}" type="presParOf" srcId="{92DA2A35-C0D1-4569-A916-8E89162FE601}" destId="{605358BC-830A-48D5-8B63-6C5C76CB70F8}" srcOrd="11" destOrd="0" presId="urn:microsoft.com/office/officeart/2005/8/layout/radial6"/>
    <dgm:cxn modelId="{7B09A535-BF29-4D1C-BDC7-F47666808F8D}" type="presParOf" srcId="{92DA2A35-C0D1-4569-A916-8E89162FE601}" destId="{452827CE-88C7-4CFF-BAA1-15ED2B77D6A9}" srcOrd="12" destOrd="0" presId="urn:microsoft.com/office/officeart/2005/8/layout/radial6"/>
    <dgm:cxn modelId="{6FB67BF4-500A-4573-BC49-3121448A4396}" type="presParOf" srcId="{92DA2A35-C0D1-4569-A916-8E89162FE601}" destId="{6FA11A20-74B1-48B0-9313-8CBC33B9FE5A}" srcOrd="13" destOrd="0" presId="urn:microsoft.com/office/officeart/2005/8/layout/radial6"/>
    <dgm:cxn modelId="{BE8A5C50-0C3A-4DDC-B148-19B4F80CCAFB}" type="presParOf" srcId="{92DA2A35-C0D1-4569-A916-8E89162FE601}" destId="{D4DAB397-EF55-450E-A1AD-2D3D60B9313A}" srcOrd="14" destOrd="0" presId="urn:microsoft.com/office/officeart/2005/8/layout/radial6"/>
    <dgm:cxn modelId="{A99A8064-8581-4BF2-AABC-2BFDA9D7F38B}" type="presParOf" srcId="{92DA2A35-C0D1-4569-A916-8E89162FE601}" destId="{E25EEA87-816F-4269-B203-B95F3D15B592}" srcOrd="15" destOrd="0" presId="urn:microsoft.com/office/officeart/2005/8/layout/radial6"/>
    <dgm:cxn modelId="{B561B909-859D-4637-BC0D-C1E23C6047DC}" type="presParOf" srcId="{92DA2A35-C0D1-4569-A916-8E89162FE601}" destId="{4A7B0FBD-7FD9-498F-A89E-5D885BE70E12}" srcOrd="16" destOrd="0" presId="urn:microsoft.com/office/officeart/2005/8/layout/radial6"/>
    <dgm:cxn modelId="{A56F3EA1-71EA-4BDC-947C-CDEB8D476CE4}" type="presParOf" srcId="{92DA2A35-C0D1-4569-A916-8E89162FE601}" destId="{FF3C337B-0098-4B38-955C-6E9B7E541362}" srcOrd="17" destOrd="0" presId="urn:microsoft.com/office/officeart/2005/8/layout/radial6"/>
    <dgm:cxn modelId="{DAC5C578-EF40-4E27-B224-8DCD6287761D}" type="presParOf" srcId="{92DA2A35-C0D1-4569-A916-8E89162FE601}" destId="{55B165D9-50BB-4007-89D5-FC2BB84F0F77}" srcOrd="18" destOrd="0" presId="urn:microsoft.com/office/officeart/2005/8/layout/radial6"/>
    <dgm:cxn modelId="{775C229E-4BD7-4300-88EA-AA48C91A9BAA}" type="presParOf" srcId="{92DA2A35-C0D1-4569-A916-8E89162FE601}" destId="{896BF826-E4AB-4CA7-94B1-A1121D8E30CD}" srcOrd="19" destOrd="0" presId="urn:microsoft.com/office/officeart/2005/8/layout/radial6"/>
    <dgm:cxn modelId="{33B5DE7E-3262-454F-AFD0-0BDE68BFDCA6}" type="presParOf" srcId="{92DA2A35-C0D1-4569-A916-8E89162FE601}" destId="{5DFFB562-EB56-47A0-82C7-432EFD45D4EB}" srcOrd="20" destOrd="0" presId="urn:microsoft.com/office/officeart/2005/8/layout/radial6"/>
    <dgm:cxn modelId="{F732D5E7-2E33-4AB8-AF87-9802EFD5D78D}" type="presParOf" srcId="{92DA2A35-C0D1-4569-A916-8E89162FE601}" destId="{FF6F834D-AB5F-4784-A6D2-B10115CB7FB8}" srcOrd="21" destOrd="0" presId="urn:microsoft.com/office/officeart/2005/8/layout/radial6"/>
    <dgm:cxn modelId="{37C22821-77ED-4BEE-95A1-38836CAF6B41}" type="presParOf" srcId="{92DA2A35-C0D1-4569-A916-8E89162FE601}" destId="{C876EFC8-E3E4-448B-B24A-5F369222292C}" srcOrd="22" destOrd="0" presId="urn:microsoft.com/office/officeart/2005/8/layout/radial6"/>
    <dgm:cxn modelId="{19217C94-40D9-4154-8FFD-891E6E46CC1D}" type="presParOf" srcId="{92DA2A35-C0D1-4569-A916-8E89162FE601}" destId="{3F805E85-2401-4811-AB7D-40065D7CF81A}" srcOrd="23" destOrd="0" presId="urn:microsoft.com/office/officeart/2005/8/layout/radial6"/>
    <dgm:cxn modelId="{51BE9433-A5FE-4C1B-83A3-44D701AAF7D4}" type="presParOf" srcId="{92DA2A35-C0D1-4569-A916-8E89162FE601}" destId="{8D798CE8-2D97-4EA9-AEDF-DF6060297C0E}" srcOrd="24" destOrd="0" presId="urn:microsoft.com/office/officeart/2005/8/layout/radial6"/>
    <dgm:cxn modelId="{620DE815-A678-44D4-920F-950F32276C45}" type="presParOf" srcId="{92DA2A35-C0D1-4569-A916-8E89162FE601}" destId="{838F456B-38E6-44AD-94FB-7B87C7EEF38D}" srcOrd="25" destOrd="0" presId="urn:microsoft.com/office/officeart/2005/8/layout/radial6"/>
    <dgm:cxn modelId="{E9EF84BB-96D2-46F2-9E93-5F48FB9DF4EB}" type="presParOf" srcId="{92DA2A35-C0D1-4569-A916-8E89162FE601}" destId="{04FF8095-61EE-417D-B1E2-60132080B66E}" srcOrd="26" destOrd="0" presId="urn:microsoft.com/office/officeart/2005/8/layout/radial6"/>
    <dgm:cxn modelId="{C7FCAF12-0769-4507-8215-7B6C7A6AA20E}" type="presParOf" srcId="{92DA2A35-C0D1-4569-A916-8E89162FE601}" destId="{8971AA48-7FB4-4F48-BC41-D7712B3AFAD4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1AA48-7FB4-4F48-BC41-D7712B3AFAD4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13800000"/>
            <a:gd name="adj2" fmla="val 162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8CE8-2D97-4EA9-AEDF-DF6060297C0E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11400000"/>
            <a:gd name="adj2" fmla="val 138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F834D-AB5F-4784-A6D2-B10115CB7FB8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9000000"/>
            <a:gd name="adj2" fmla="val 114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65D9-50BB-4007-89D5-FC2BB84F0F77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6600000"/>
            <a:gd name="adj2" fmla="val 90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EEA87-816F-4269-B203-B95F3D15B592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4200000"/>
            <a:gd name="adj2" fmla="val 66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827CE-88C7-4CFF-BAA1-15ED2B77D6A9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1800000"/>
            <a:gd name="adj2" fmla="val 42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3310-ACAF-4178-9895-EA425FE319D2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21000000"/>
            <a:gd name="adj2" fmla="val 18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218E1-37E9-41AA-A25F-F59DA72BAA78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18600000"/>
            <a:gd name="adj2" fmla="val 210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F8EDA-324E-43DB-AD19-20B208966AD9}">
      <dsp:nvSpPr>
        <dsp:cNvPr id="0" name=""/>
        <dsp:cNvSpPr/>
      </dsp:nvSpPr>
      <dsp:spPr>
        <a:xfrm>
          <a:off x="1948959" y="473110"/>
          <a:ext cx="4743736" cy="4743736"/>
        </a:xfrm>
        <a:prstGeom prst="blockArc">
          <a:avLst>
            <a:gd name="adj1" fmla="val 16200000"/>
            <a:gd name="adj2" fmla="val 18600000"/>
            <a:gd name="adj3" fmla="val 306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AA191-4B55-41A0-A49D-1B4A257B3F11}">
      <dsp:nvSpPr>
        <dsp:cNvPr id="0" name=""/>
        <dsp:cNvSpPr/>
      </dsp:nvSpPr>
      <dsp:spPr>
        <a:xfrm>
          <a:off x="3600337" y="2124488"/>
          <a:ext cx="1440979" cy="14409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/>
            <a:t>Project Integration Management</a:t>
          </a:r>
        </a:p>
      </dsp:txBody>
      <dsp:txXfrm>
        <a:off x="3811363" y="2335514"/>
        <a:ext cx="1018927" cy="1018927"/>
      </dsp:txXfrm>
    </dsp:sp>
    <dsp:sp modelId="{C88A54DB-4851-4361-A436-FA86B1FA8908}">
      <dsp:nvSpPr>
        <dsp:cNvPr id="0" name=""/>
        <dsp:cNvSpPr/>
      </dsp:nvSpPr>
      <dsp:spPr>
        <a:xfrm>
          <a:off x="3582419" y="-233176"/>
          <a:ext cx="1476816" cy="14851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Scope</a:t>
          </a:r>
        </a:p>
      </dsp:txBody>
      <dsp:txXfrm>
        <a:off x="3798694" y="-15674"/>
        <a:ext cx="1044266" cy="1050194"/>
      </dsp:txXfrm>
    </dsp:sp>
    <dsp:sp modelId="{8AD924CC-98F8-431C-A342-107076015F70}">
      <dsp:nvSpPr>
        <dsp:cNvPr id="0" name=""/>
        <dsp:cNvSpPr/>
      </dsp:nvSpPr>
      <dsp:spPr>
        <a:xfrm>
          <a:off x="5083685" y="317430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Time</a:t>
          </a:r>
        </a:p>
      </dsp:txBody>
      <dsp:txXfrm>
        <a:off x="5299960" y="533705"/>
        <a:ext cx="1044266" cy="1044266"/>
      </dsp:txXfrm>
    </dsp:sp>
    <dsp:sp modelId="{DEF4B47A-0D63-40FF-80F6-66A6C4F7AE72}">
      <dsp:nvSpPr>
        <dsp:cNvPr id="0" name=""/>
        <dsp:cNvSpPr/>
      </dsp:nvSpPr>
      <dsp:spPr>
        <a:xfrm>
          <a:off x="5882492" y="1701005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Cost</a:t>
          </a:r>
        </a:p>
      </dsp:txBody>
      <dsp:txXfrm>
        <a:off x="6098767" y="1917280"/>
        <a:ext cx="1044266" cy="1044266"/>
      </dsp:txXfrm>
    </dsp:sp>
    <dsp:sp modelId="{94B15068-8A7F-46B2-9A08-638BBFB6683D}">
      <dsp:nvSpPr>
        <dsp:cNvPr id="0" name=""/>
        <dsp:cNvSpPr/>
      </dsp:nvSpPr>
      <dsp:spPr>
        <a:xfrm>
          <a:off x="5605069" y="3274347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Quality</a:t>
          </a:r>
        </a:p>
      </dsp:txBody>
      <dsp:txXfrm>
        <a:off x="5821344" y="3490622"/>
        <a:ext cx="1044266" cy="1044266"/>
      </dsp:txXfrm>
    </dsp:sp>
    <dsp:sp modelId="{6FA11A20-74B1-48B0-9313-8CBC33B9FE5A}">
      <dsp:nvSpPr>
        <dsp:cNvPr id="0" name=""/>
        <dsp:cNvSpPr/>
      </dsp:nvSpPr>
      <dsp:spPr>
        <a:xfrm>
          <a:off x="4381226" y="4301274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Human Resource</a:t>
          </a:r>
        </a:p>
      </dsp:txBody>
      <dsp:txXfrm>
        <a:off x="4597501" y="4517549"/>
        <a:ext cx="1044266" cy="1044266"/>
      </dsp:txXfrm>
    </dsp:sp>
    <dsp:sp modelId="{4A7B0FBD-7FD9-498F-A89E-5D885BE70E12}">
      <dsp:nvSpPr>
        <dsp:cNvPr id="0" name=""/>
        <dsp:cNvSpPr/>
      </dsp:nvSpPr>
      <dsp:spPr>
        <a:xfrm>
          <a:off x="2783612" y="4301274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/>
            <a:t>Communications</a:t>
          </a:r>
        </a:p>
      </dsp:txBody>
      <dsp:txXfrm>
        <a:off x="2999887" y="4517549"/>
        <a:ext cx="1044266" cy="1044266"/>
      </dsp:txXfrm>
    </dsp:sp>
    <dsp:sp modelId="{896BF826-E4AB-4CA7-94B1-A1121D8E30CD}">
      <dsp:nvSpPr>
        <dsp:cNvPr id="0" name=""/>
        <dsp:cNvSpPr/>
      </dsp:nvSpPr>
      <dsp:spPr>
        <a:xfrm>
          <a:off x="1559769" y="3274347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Risk</a:t>
          </a:r>
        </a:p>
      </dsp:txBody>
      <dsp:txXfrm>
        <a:off x="1776044" y="3490622"/>
        <a:ext cx="1044266" cy="1044266"/>
      </dsp:txXfrm>
    </dsp:sp>
    <dsp:sp modelId="{C876EFC8-E3E4-448B-B24A-5F369222292C}">
      <dsp:nvSpPr>
        <dsp:cNvPr id="0" name=""/>
        <dsp:cNvSpPr/>
      </dsp:nvSpPr>
      <dsp:spPr>
        <a:xfrm>
          <a:off x="1282346" y="1701005"/>
          <a:ext cx="1476816" cy="14768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Procurement</a:t>
          </a:r>
        </a:p>
      </dsp:txBody>
      <dsp:txXfrm>
        <a:off x="1498621" y="1917280"/>
        <a:ext cx="1044266" cy="1044266"/>
      </dsp:txXfrm>
    </dsp:sp>
    <dsp:sp modelId="{838F456B-38E6-44AD-94FB-7B87C7EEF38D}">
      <dsp:nvSpPr>
        <dsp:cNvPr id="0" name=""/>
        <dsp:cNvSpPr/>
      </dsp:nvSpPr>
      <dsp:spPr>
        <a:xfrm>
          <a:off x="2148281" y="384558"/>
          <a:ext cx="1342560" cy="1342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900" kern="1200"/>
            <a:t>Stakeholder</a:t>
          </a:r>
        </a:p>
      </dsp:txBody>
      <dsp:txXfrm>
        <a:off x="2344894" y="581171"/>
        <a:ext cx="949334" cy="94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Computer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csonline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d.cook@ecu.edu.au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ecu.edu.au/GPPS/governance_services/resources_file/admission_enrolment_and_academic_progress_rules_(090827)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u.edu.au/student/assignment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ecu.edu.au/__data/assets/pdf_file/0004/624604/ECU-Mt-Lawley-Emergency-Manuals-Sep-2014-Issue-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Project Management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5157192"/>
            <a:ext cx="8642350" cy="1440458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ea typeface="Comic Sans MS" charset="0"/>
                <a:cs typeface="Comic Sans MS" charset="0"/>
                <a:sym typeface="Comic Sans MS" charset="0"/>
              </a:rPr>
              <a:t>What have been the big technological developments, the big leaps forward in IT?</a:t>
            </a:r>
            <a:endParaRPr lang="en-US" i="1" dirty="0" smtClean="0">
              <a:ea typeface="ヒラギノ明朝 ProN W3" charset="0"/>
              <a:cs typeface="ヒラギノ明朝 ProN W3" charset="0"/>
              <a:sym typeface="Comic Sans MS" charset="0"/>
            </a:endParaRPr>
          </a:p>
          <a:p>
            <a:pPr>
              <a:buNone/>
            </a:pPr>
            <a:endParaRPr lang="en-AU" dirty="0"/>
          </a:p>
        </p:txBody>
      </p:sp>
      <p:pic>
        <p:nvPicPr>
          <p:cNvPr id="6" name="Picture 5" descr="pm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804" y="2420888"/>
            <a:ext cx="3599620" cy="2448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Need for Project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382588">
              <a:buNone/>
            </a:pPr>
            <a:r>
              <a:rPr lang="en-US" sz="2400" dirty="0" smtClean="0"/>
              <a:t> - Computing is still a young field</a:t>
            </a:r>
          </a:p>
          <a:p>
            <a:pPr marL="460375" indent="-382588">
              <a:buNone/>
            </a:pPr>
            <a:r>
              <a:rPr lang="en-US" sz="2400" dirty="0" smtClean="0"/>
              <a:t> - Very early computer programs were 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aimed at efficiency of a known algorithm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written maintained and used by an </a:t>
            </a:r>
            <a:r>
              <a:rPr lang="en-US" sz="2400" u="sng" dirty="0" smtClean="0"/>
              <a:t>individual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no systematic methods - more art form than science</a:t>
            </a:r>
          </a:p>
          <a:p>
            <a:pPr marL="460375" indent="-382588">
              <a:buFont typeface="Helvetica" charset="0"/>
              <a:buChar char="•"/>
            </a:pPr>
            <a:r>
              <a:rPr lang="en-US" sz="2400" dirty="0" smtClean="0"/>
              <a:t>Today’s applications are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found in every sphere of our lives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often large, complex</a:t>
            </a:r>
          </a:p>
          <a:p>
            <a:pPr marL="763588" lvl="1" indent="-273050">
              <a:buFont typeface="Helvetica" charset="0"/>
              <a:buChar char="•"/>
            </a:pPr>
            <a:r>
              <a:rPr lang="en-US" sz="2400" dirty="0" smtClean="0"/>
              <a:t>developed by teams</a:t>
            </a:r>
          </a:p>
          <a:p>
            <a:pPr marL="460375" indent="-382588">
              <a:buNone/>
            </a:pPr>
            <a:r>
              <a:rPr lang="en-US" sz="2400" u="sng" dirty="0" smtClean="0"/>
              <a:t> - What have been the big steps forward in computing since the early days?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744416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emerging reliance on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8856984" cy="4681537"/>
          </a:xfrm>
        </p:spPr>
        <p:txBody>
          <a:bodyPr/>
          <a:lstStyle/>
          <a:p>
            <a:pPr marL="406400">
              <a:buNone/>
            </a:pPr>
            <a:r>
              <a:rPr lang="en-US" sz="2800" dirty="0" smtClean="0"/>
              <a:t>growing gap between demand and supply</a:t>
            </a:r>
          </a:p>
          <a:p>
            <a:pPr marL="406400">
              <a:buNone/>
            </a:pPr>
            <a:r>
              <a:rPr lang="en-US" sz="2800" dirty="0" smtClean="0"/>
              <a:t>expectation for software delivery to be</a:t>
            </a:r>
          </a:p>
          <a:p>
            <a:pPr marL="661988" lvl="1">
              <a:buFont typeface="Helvetica" charset="0"/>
              <a:buChar char="•"/>
            </a:pPr>
            <a:r>
              <a:rPr lang="en-US" sz="2400" dirty="0" smtClean="0"/>
              <a:t>on time, </a:t>
            </a:r>
          </a:p>
          <a:p>
            <a:pPr marL="661988" lvl="1">
              <a:buFont typeface="Helvetica" charset="0"/>
              <a:buChar char="•"/>
            </a:pPr>
            <a:r>
              <a:rPr lang="en-US" sz="2400" dirty="0" smtClean="0"/>
              <a:t>on budget</a:t>
            </a:r>
          </a:p>
          <a:p>
            <a:pPr marL="661988" lvl="1">
              <a:buFont typeface="Helvetica" charset="0"/>
              <a:buChar char="•"/>
            </a:pPr>
            <a:r>
              <a:rPr lang="en-US" sz="2400" dirty="0" smtClean="0"/>
              <a:t>meeting requirements</a:t>
            </a:r>
          </a:p>
          <a:p>
            <a:pPr marL="406400">
              <a:buNone/>
            </a:pPr>
            <a:r>
              <a:rPr lang="en-US" sz="2800" dirty="0" smtClean="0"/>
              <a:t>maintenance problem</a:t>
            </a:r>
          </a:p>
          <a:p>
            <a:pPr marL="661988" lvl="1">
              <a:buFont typeface="Helvetica" charset="0"/>
              <a:buChar char="•"/>
            </a:pPr>
            <a:r>
              <a:rPr lang="en-US" sz="2400" dirty="0" smtClean="0"/>
              <a:t> base of existing software needs fixing/changing</a:t>
            </a:r>
          </a:p>
          <a:p>
            <a:pPr marL="661988" lvl="1">
              <a:buFont typeface="Helvetica" charset="0"/>
              <a:buChar char="•"/>
            </a:pPr>
            <a:r>
              <a:rPr lang="en-US" sz="2400" i="1" u="sng" dirty="0" smtClean="0"/>
              <a:t>What is the proportion of new to existing software</a:t>
            </a:r>
            <a:r>
              <a:rPr lang="en-US" sz="2400" u="sng" dirty="0" smtClean="0"/>
              <a:t>?</a:t>
            </a:r>
          </a:p>
          <a:p>
            <a:pPr marL="406400">
              <a:buNone/>
            </a:pPr>
            <a:r>
              <a:rPr lang="en-US" sz="2800" dirty="0" smtClean="0"/>
              <a:t>society increasingly dependent on </a:t>
            </a:r>
            <a:r>
              <a:rPr lang="en-US" sz="2800" u="sng" dirty="0" smtClean="0"/>
              <a:t>reliable</a:t>
            </a:r>
            <a:r>
              <a:rPr lang="en-US" sz="2800" dirty="0" smtClean="0"/>
              <a:t>  high </a:t>
            </a:r>
            <a:r>
              <a:rPr lang="en-US" sz="2800" u="sng" dirty="0" smtClean="0"/>
              <a:t>quality</a:t>
            </a:r>
            <a:r>
              <a:rPr lang="en-US" sz="2800" dirty="0" smtClean="0"/>
              <a:t> software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16424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Track Record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 smtClean="0"/>
              <a:t>What is the state of the software industry today?</a:t>
            </a:r>
          </a:p>
          <a:p>
            <a:pPr marL="660400" lvl="1"/>
            <a:r>
              <a:rPr lang="en-US" dirty="0" smtClean="0"/>
              <a:t>Is there demand for software?  </a:t>
            </a:r>
          </a:p>
          <a:p>
            <a:pPr marL="660400" lvl="1"/>
            <a:r>
              <a:rPr lang="en-US" dirty="0" smtClean="0"/>
              <a:t>If so what types?</a:t>
            </a:r>
          </a:p>
          <a:p>
            <a:pPr marL="660400" lvl="1"/>
            <a:r>
              <a:rPr lang="en-US" dirty="0" smtClean="0"/>
              <a:t>Do we develop applications well?  </a:t>
            </a:r>
          </a:p>
          <a:p>
            <a:pPr marL="660400" lvl="1"/>
            <a:r>
              <a:rPr lang="en-US" dirty="0" smtClean="0"/>
              <a:t>How do we know how well we do?  </a:t>
            </a:r>
          </a:p>
          <a:p>
            <a:pPr marL="660400" lvl="1"/>
            <a:r>
              <a:rPr lang="en-US" dirty="0" smtClean="0"/>
              <a:t>Are there areas for improvement?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971600" y="6381328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 Project Success</a:t>
            </a:r>
            <a:endParaRPr lang="en-AU" dirty="0"/>
          </a:p>
        </p:txBody>
      </p:sp>
      <p:pic>
        <p:nvPicPr>
          <p:cNvPr id="4" name="Picture 5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37444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m 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452" y="2996952"/>
            <a:ext cx="4913220" cy="3680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5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5517232"/>
            <a:ext cx="435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 smtClean="0"/>
              <a:t>“More IT Projects are succeeding”</a:t>
            </a:r>
            <a:endParaRPr lang="en-A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has the state of play improved?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382588">
              <a:buNone/>
            </a:pPr>
            <a:r>
              <a:rPr lang="en-US" i="1" dirty="0" smtClean="0"/>
              <a:t> “The reasons for the increase in successful projects vary. </a:t>
            </a:r>
          </a:p>
          <a:p>
            <a:pPr marL="458788" indent="-382588">
              <a:buNone/>
            </a:pPr>
            <a:r>
              <a:rPr lang="en-US" i="1" dirty="0" smtClean="0"/>
              <a:t> - better tools have been created to monitor and control progress and </a:t>
            </a:r>
          </a:p>
          <a:p>
            <a:pPr marL="458788" indent="-382588">
              <a:buNone/>
            </a:pPr>
            <a:r>
              <a:rPr lang="en-US" b="1" i="1" dirty="0" smtClean="0"/>
              <a:t> - better skilled project managers with </a:t>
            </a:r>
            <a:endParaRPr lang="en-US" b="1" i="1" dirty="0" smtClean="0">
              <a:ea typeface="ヒラギノ角ゴ ProN W6" charset="0"/>
              <a:cs typeface="ヒラギノ角ゴ ProN W6" charset="0"/>
            </a:endParaRPr>
          </a:p>
          <a:p>
            <a:pPr marL="458788" indent="-382588">
              <a:buNone/>
            </a:pPr>
            <a:r>
              <a:rPr lang="en-US" b="1" i="1" dirty="0" smtClean="0"/>
              <a:t> - better management processes</a:t>
            </a:r>
            <a:r>
              <a:rPr lang="en-US" i="1" dirty="0" smtClean="0"/>
              <a:t> are being used. 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i="1" dirty="0" smtClean="0"/>
              <a:t>The fact that there are processes is significant in itself.”</a:t>
            </a:r>
            <a:endParaRPr lang="en-AU" i="1" dirty="0"/>
          </a:p>
        </p:txBody>
      </p:sp>
      <p:sp>
        <p:nvSpPr>
          <p:cNvPr id="4" name="Rectangle 3"/>
          <p:cNvSpPr/>
          <p:nvPr/>
        </p:nvSpPr>
        <p:spPr>
          <a:xfrm>
            <a:off x="3995936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– 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projects fail?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did not know what he wanted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changed his mind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programmers missed deadlines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programmers were called to other projects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software support changed halfway 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changed his mind again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due dates were impossible anyway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left the job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20480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projects fail?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B6FCEA"/>
          </a:solidFill>
        </p:spPr>
        <p:txBody>
          <a:bodyPr/>
          <a:lstStyle/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did not know what he wanted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changed his mind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programmers missed deadlines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programmers were called to other projects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software support changed halfway 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changed his mind again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due dates were impossible anyway</a:t>
            </a:r>
          </a:p>
          <a:p>
            <a:pPr marL="460375" indent="-382588">
              <a:lnSpc>
                <a:spcPct val="90000"/>
              </a:lnSpc>
              <a:buFont typeface="Wingdings 2" charset="2"/>
              <a:buChar char=""/>
            </a:pPr>
            <a:r>
              <a:rPr lang="en-US" dirty="0" smtClean="0"/>
              <a:t>The user left the job  </a:t>
            </a:r>
            <a:r>
              <a:rPr lang="en-US" dirty="0" smtClean="0">
                <a:solidFill>
                  <a:srgbClr val="FF0000"/>
                </a:solidFill>
              </a:rPr>
              <a:t>REALLY ???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projects fail … the Truth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Poor project management 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Lack of a systematic process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400" dirty="0" smtClean="0"/>
              <a:t>	- Larger projects have the lowest success rate/are more risky than medium and smaller projects</a:t>
            </a:r>
          </a:p>
          <a:p>
            <a:pPr marL="763588" lvl="1" indent="-273050">
              <a:lnSpc>
                <a:spcPct val="90000"/>
              </a:lnSpc>
              <a:buNone/>
            </a:pPr>
            <a:r>
              <a:rPr lang="en-US" sz="2000" dirty="0" smtClean="0"/>
              <a:t>- Technology, business models and markets change so rapidly that a project that takes more than a year can be obsolete before they are completed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Inadequate support from top management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Poor communication with client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Neglecting the Human Factor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- Untested technology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projects fail … the Truth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30" y="1844824"/>
            <a:ext cx="8642350" cy="4968552"/>
          </a:xfrm>
          <a:solidFill>
            <a:srgbClr val="B6FCEA"/>
          </a:solidFill>
        </p:spPr>
        <p:txBody>
          <a:bodyPr/>
          <a:lstStyle/>
          <a:p>
            <a:pPr marL="460375" indent="-382588">
              <a:lnSpc>
                <a:spcPct val="90000"/>
              </a:lnSpc>
              <a:buNone/>
            </a:pPr>
            <a:r>
              <a:rPr lang="en-US" dirty="0" smtClean="0"/>
              <a:t> </a:t>
            </a:r>
            <a:r>
              <a:rPr lang="en-US" sz="2800" dirty="0" smtClean="0"/>
              <a:t>- Poor project management 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- Lack of a systematic process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400" dirty="0" smtClean="0"/>
              <a:t>	- Larger projects have the lowest success rate/are more risky than medium and smaller projects</a:t>
            </a:r>
          </a:p>
          <a:p>
            <a:pPr marL="763588" lvl="1" indent="-273050">
              <a:lnSpc>
                <a:spcPct val="90000"/>
              </a:lnSpc>
              <a:buNone/>
            </a:pPr>
            <a:r>
              <a:rPr lang="en-US" sz="2000" dirty="0" smtClean="0"/>
              <a:t>- Technology, business models and markets change so rapidly that a project that takes more than a year can be obsolete before they are completed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- Inadequate support from top management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- Poor communication with client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- Neglecting the Human Factor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- Untested technology    </a:t>
            </a:r>
          </a:p>
          <a:p>
            <a:pPr marL="460375" indent="-382588">
              <a:lnSpc>
                <a:spcPct val="90000"/>
              </a:lnSpc>
              <a:buNone/>
            </a:pPr>
            <a:r>
              <a:rPr lang="en-US" sz="2800" dirty="0" smtClean="0"/>
              <a:t>  Therefore… </a:t>
            </a:r>
            <a:r>
              <a:rPr lang="en-US" sz="3000" dirty="0" smtClean="0"/>
              <a:t>POOR PROJECT MANAGEMENT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 10 Factors for IT Success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0825" y="1916111"/>
          <a:ext cx="8642350" cy="44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999"/>
                <a:gridCol w="5905351"/>
              </a:tblGrid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Times New Roman" charset="0"/>
                        </a:rPr>
                        <a:t>Rank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  <a:sym typeface="Times New Roman" charset="0"/>
                        </a:rPr>
                        <a:t>Success Factors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Executive Support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User Involvement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Experienced Project Manager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Clear Business Objectives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Minimized Scope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6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Standard Software Infrastructure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7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Firm Basic Requirements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8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Formal Methodology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9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Reliable Estimates</a:t>
                      </a:r>
                    </a:p>
                  </a:txBody>
                  <a:tcPr marL="50800" marR="50800" marT="50800" marB="50800" horzOverflow="overflow"/>
                </a:tc>
              </a:tr>
              <a:tr h="405135"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10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Other</a:t>
                      </a:r>
                    </a:p>
                  </a:txBody>
                  <a:tcPr marL="50800" marR="50800" marT="50800" marB="50800"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Lecturer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David Cook</a:t>
            </a:r>
          </a:p>
          <a:p>
            <a:r>
              <a:rPr lang="en-US" dirty="0" smtClean="0"/>
              <a:t>	Office: ML 13.238</a:t>
            </a:r>
          </a:p>
          <a:p>
            <a:r>
              <a:rPr lang="en-US" dirty="0" smtClean="0"/>
              <a:t>	Tel: 6304 5104   </a:t>
            </a:r>
          </a:p>
          <a:p>
            <a:r>
              <a:rPr lang="en-US" dirty="0" smtClean="0"/>
              <a:t>	Email: </a:t>
            </a:r>
            <a:r>
              <a:rPr lang="en-US" b="1" dirty="0" smtClean="0"/>
              <a:t>d.cook@ecu.edu.au</a:t>
            </a:r>
          </a:p>
          <a:p>
            <a:endParaRPr lang="en-US" b="1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4" name="Picture 3" descr="David Cook B&amp;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149080"/>
            <a:ext cx="1809482" cy="2421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Job Descriptions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 smtClean="0"/>
              <a:t>A statistician is someone who is good with numbers but lacks the personality to be an accountant.</a:t>
            </a:r>
          </a:p>
          <a:p>
            <a:pPr marL="404813"/>
            <a:r>
              <a:rPr lang="en-US" dirty="0" smtClean="0"/>
              <a:t> A lawyer is a person who writes a 10,000-word document and calls it a “brief”.</a:t>
            </a:r>
          </a:p>
          <a:p>
            <a:pPr marL="404813"/>
            <a:r>
              <a:rPr lang="en-US" dirty="0" smtClean="0"/>
              <a:t> A professor is one who talks in someone else's sleep...!!</a:t>
            </a:r>
          </a:p>
          <a:p>
            <a:pPr marL="404813"/>
            <a:r>
              <a:rPr lang="en-US" dirty="0" smtClean="0"/>
              <a:t> A Project Manager is ????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>
              <a:lnSpc>
                <a:spcPct val="80000"/>
              </a:lnSpc>
            </a:pPr>
            <a:r>
              <a:rPr lang="en-US" dirty="0" smtClean="0"/>
              <a:t>Form groups of people and discuss the following questions:</a:t>
            </a:r>
          </a:p>
          <a:p>
            <a:pPr marL="660400" lvl="1">
              <a:lnSpc>
                <a:spcPct val="80000"/>
              </a:lnSpc>
            </a:pPr>
            <a:endParaRPr lang="en-US" dirty="0" smtClean="0"/>
          </a:p>
          <a:p>
            <a:pPr marL="660400" lvl="1">
              <a:lnSpc>
                <a:spcPct val="80000"/>
              </a:lnSpc>
            </a:pPr>
            <a:r>
              <a:rPr lang="en-US" dirty="0" smtClean="0"/>
              <a:t>What is a project? Give examples.</a:t>
            </a:r>
          </a:p>
          <a:p>
            <a:pPr marL="660400" lvl="1">
              <a:lnSpc>
                <a:spcPct val="80000"/>
              </a:lnSpc>
            </a:pPr>
            <a:r>
              <a:rPr lang="en-US" dirty="0" smtClean="0"/>
              <a:t>What is a project manager?</a:t>
            </a:r>
          </a:p>
          <a:p>
            <a:pPr marL="660400" lvl="1">
              <a:lnSpc>
                <a:spcPct val="80000"/>
              </a:lnSpc>
            </a:pPr>
            <a:r>
              <a:rPr lang="en-US" dirty="0" smtClean="0"/>
              <a:t>What makes a project manager successful?</a:t>
            </a:r>
            <a:br>
              <a:rPr lang="en-US" dirty="0" smtClean="0"/>
            </a:br>
            <a:endParaRPr lang="en-US" dirty="0" smtClean="0"/>
          </a:p>
          <a:p>
            <a:pPr marL="404813">
              <a:lnSpc>
                <a:spcPct val="80000"/>
              </a:lnSpc>
            </a:pPr>
            <a:r>
              <a:rPr lang="en-US" dirty="0" smtClean="0"/>
              <a:t>Have one person in your group share your collected thoughts with the rest of the class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Project?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u="sng" dirty="0" smtClean="0"/>
              <a:t>project</a:t>
            </a:r>
            <a:r>
              <a:rPr lang="en-US" dirty="0" smtClean="0"/>
              <a:t> is a temporary endeavor undertaken to accomplish a unique purpose. </a:t>
            </a:r>
          </a:p>
          <a:p>
            <a:pPr marL="660400" lvl="1">
              <a:lnSpc>
                <a:spcPct val="90000"/>
              </a:lnSpc>
            </a:pPr>
            <a:r>
              <a:rPr lang="en-US" b="1" i="1" dirty="0" smtClean="0"/>
              <a:t> It has an end date.</a:t>
            </a:r>
          </a:p>
          <a:p>
            <a:pPr marL="660400" lvl="1">
              <a:lnSpc>
                <a:spcPct val="90000"/>
              </a:lnSpc>
              <a:buNone/>
            </a:pPr>
            <a:endParaRPr lang="en-US" sz="1200" dirty="0" smtClean="0"/>
          </a:p>
          <a:p>
            <a:pPr marL="660400" lvl="1">
              <a:lnSpc>
                <a:spcPct val="90000"/>
              </a:lnSpc>
            </a:pPr>
            <a:r>
              <a:rPr lang="en-US" u="sng" dirty="0" smtClean="0"/>
              <a:t>Project management</a:t>
            </a:r>
            <a:r>
              <a:rPr lang="en-US" dirty="0" smtClean="0"/>
              <a:t> is the application of knowledge, skills, tools, and techniques to project activities in order to </a:t>
            </a:r>
          </a:p>
          <a:p>
            <a:pPr marL="898525" lvl="2">
              <a:lnSpc>
                <a:spcPct val="90000"/>
              </a:lnSpc>
            </a:pPr>
            <a:r>
              <a:rPr lang="en-US" dirty="0" smtClean="0"/>
              <a:t>meet project requirements (scope)</a:t>
            </a:r>
          </a:p>
          <a:p>
            <a:pPr marL="898525" lvl="2">
              <a:lnSpc>
                <a:spcPct val="90000"/>
              </a:lnSpc>
            </a:pPr>
            <a:r>
              <a:rPr lang="en-US" dirty="0" smtClean="0"/>
              <a:t>on time (time)</a:t>
            </a:r>
          </a:p>
          <a:p>
            <a:pPr marL="898525" lvl="2">
              <a:lnSpc>
                <a:spcPct val="90000"/>
              </a:lnSpc>
            </a:pPr>
            <a:r>
              <a:rPr lang="en-US" dirty="0" smtClean="0"/>
              <a:t>on budget (cost)</a:t>
            </a:r>
          </a:p>
          <a:p>
            <a:pPr marL="898525" lvl="2">
              <a:lnSpc>
                <a:spcPct val="90000"/>
              </a:lnSpc>
            </a:pPr>
            <a:r>
              <a:rPr lang="en-US" dirty="0" smtClean="0"/>
              <a:t>at appropriate quality (quality)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PMBOK</a:t>
            </a:r>
            <a:endParaRPr lang="en-AU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36245"/>
              </p:ext>
            </p:extLst>
          </p:nvPr>
        </p:nvGraphicFramePr>
        <p:xfrm>
          <a:off x="250825" y="908720"/>
          <a:ext cx="8641655" cy="554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Integration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 smtClean="0"/>
              <a:t>This is the coordination of all areas and so is actually made up of a plan for each of the 9 other knowledge or functional areas</a:t>
            </a:r>
          </a:p>
          <a:p>
            <a:pPr marL="404813"/>
            <a:r>
              <a:rPr lang="en-US" dirty="0" smtClean="0"/>
              <a:t>It involves ensuring that all other 9 areas are being managed properly.</a:t>
            </a:r>
          </a:p>
          <a:p>
            <a:pPr marL="404813"/>
            <a:endParaRPr lang="en-US" sz="1200" dirty="0"/>
          </a:p>
          <a:p>
            <a:pPr marL="404813"/>
            <a:r>
              <a:rPr lang="en-US" i="1" dirty="0" smtClean="0"/>
              <a:t>Note that as of 2014 we cite the 10 knowledge management areas </a:t>
            </a:r>
            <a:r>
              <a:rPr lang="en-US" sz="2000" dirty="0" smtClean="0"/>
              <a:t>( previous versions of PMBOK and </a:t>
            </a:r>
            <a:r>
              <a:rPr lang="en-US" sz="2000" dirty="0" err="1" smtClean="0"/>
              <a:t>Schwalbe</a:t>
            </a:r>
            <a:r>
              <a:rPr lang="en-US" sz="2000" dirty="0" smtClean="0"/>
              <a:t> do not include Stakeholder Management).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755650"/>
            <a:ext cx="8785671" cy="1000125"/>
          </a:xfrm>
        </p:spPr>
        <p:txBody>
          <a:bodyPr/>
          <a:lstStyle/>
          <a:p>
            <a:r>
              <a:rPr lang="en-AU" sz="4000" dirty="0" smtClean="0"/>
              <a:t>Knowledge Areas within Project Management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642350" cy="4681537"/>
          </a:xfrm>
        </p:spPr>
        <p:txBody>
          <a:bodyPr/>
          <a:lstStyle/>
          <a:p>
            <a:pPr marL="458788" indent="-382588">
              <a:lnSpc>
                <a:spcPct val="90000"/>
              </a:lnSpc>
              <a:buNone/>
            </a:pPr>
            <a:r>
              <a:rPr lang="en-US" sz="2800" b="1" dirty="0" smtClean="0"/>
              <a:t>Four core knowledge areas lead to specific project objectives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sz="2400" b="1" dirty="0" smtClean="0"/>
              <a:t>Project scope management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involves defining and managing all the tasks required to complete the project successfully.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sz="2400" b="1" dirty="0" smtClean="0"/>
              <a:t>Project time management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includes estimating how long it will take to complete the work, developing an acceptable project schedule, and ensuring timely completion of the project.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sz="2400" b="1" dirty="0" smtClean="0"/>
              <a:t>Project cost management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consists of preparing and managing the budget for the project.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sz="2400" b="1" dirty="0" smtClean="0"/>
              <a:t>Project quality management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ensures that the project will satisfy the stated or implied needs for which it was undertaken.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2488" y="649530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Knowledge Areas </a:t>
            </a:r>
            <a:r>
              <a:rPr lang="en-AU" sz="2400" dirty="0" smtClean="0"/>
              <a:t>(continued...)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72816"/>
            <a:ext cx="9036496" cy="4681537"/>
          </a:xfrm>
        </p:spPr>
        <p:txBody>
          <a:bodyPr/>
          <a:lstStyle/>
          <a:p>
            <a:pPr marL="458788" indent="-382588">
              <a:lnSpc>
                <a:spcPct val="90000"/>
              </a:lnSpc>
              <a:buNone/>
            </a:pPr>
            <a:r>
              <a:rPr lang="en-US" b="1" dirty="0" smtClean="0"/>
              <a:t>project objectives achievement areas:</a:t>
            </a:r>
          </a:p>
          <a:p>
            <a:pPr marL="488950" lvl="1" indent="0">
              <a:lnSpc>
                <a:spcPct val="90000"/>
              </a:lnSpc>
              <a:buNone/>
            </a:pPr>
            <a:r>
              <a:rPr lang="en-US" sz="2400" b="1" dirty="0" smtClean="0"/>
              <a:t>Project human resource management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1800" dirty="0" smtClean="0"/>
              <a:t>concerned with making effective use of the people involved with the project.</a:t>
            </a:r>
          </a:p>
          <a:p>
            <a:pPr marL="488950" lvl="1" indent="0">
              <a:lnSpc>
                <a:spcPct val="90000"/>
              </a:lnSpc>
              <a:buNone/>
            </a:pPr>
            <a:r>
              <a:rPr lang="en-US" sz="2400" b="1" dirty="0" smtClean="0"/>
              <a:t>Project communications management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1800" dirty="0" smtClean="0"/>
              <a:t>involves generating, collecting, disseminating, and storing project information.</a:t>
            </a:r>
          </a:p>
          <a:p>
            <a:pPr marL="488950" lvl="1" indent="0">
              <a:lnSpc>
                <a:spcPct val="90000"/>
              </a:lnSpc>
              <a:buNone/>
            </a:pPr>
            <a:r>
              <a:rPr lang="en-US" sz="2400" b="1" dirty="0" smtClean="0"/>
              <a:t>Project risk management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 </a:t>
            </a:r>
            <a:r>
              <a:rPr lang="en-US" sz="1800" dirty="0" smtClean="0"/>
              <a:t>includes identifying, analyzing, and responding to risks related to the project.</a:t>
            </a:r>
          </a:p>
          <a:p>
            <a:pPr marL="488950" lvl="1" indent="0">
              <a:lnSpc>
                <a:spcPct val="90000"/>
              </a:lnSpc>
              <a:buNone/>
            </a:pPr>
            <a:r>
              <a:rPr lang="en-US" sz="2400" b="1" dirty="0" smtClean="0"/>
              <a:t>Project procurement management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2000" dirty="0" smtClean="0"/>
              <a:t> </a:t>
            </a:r>
            <a:r>
              <a:rPr lang="en-US" sz="1800" dirty="0" smtClean="0"/>
              <a:t>involves acquiring or procuring goods and services for a project from outside the performing organization</a:t>
            </a:r>
            <a:r>
              <a:rPr lang="en-US" sz="2000" dirty="0" smtClean="0"/>
              <a:t>.</a:t>
            </a:r>
          </a:p>
          <a:p>
            <a:pPr marL="788987" lvl="2" indent="0">
              <a:lnSpc>
                <a:spcPct val="90000"/>
              </a:lnSpc>
              <a:buNone/>
            </a:pPr>
            <a:r>
              <a:rPr lang="en-US" b="1" dirty="0" smtClean="0"/>
              <a:t>Project Stakeholder management</a:t>
            </a:r>
            <a:endParaRPr lang="en-US" sz="2000" dirty="0" smtClean="0"/>
          </a:p>
          <a:p>
            <a:pPr marL="1044575" lvl="2" indent="-255588">
              <a:lnSpc>
                <a:spcPct val="90000"/>
              </a:lnSpc>
              <a:buFont typeface="Arial" charset="0"/>
              <a:buChar char="○"/>
            </a:pPr>
            <a:r>
              <a:rPr lang="en-US" sz="1800" dirty="0" smtClean="0"/>
              <a:t>Request, Reject, support, approve, and oppose projects from stakeholder perspective.</a:t>
            </a:r>
            <a:endParaRPr lang="en-US" sz="1800" dirty="0"/>
          </a:p>
          <a:p>
            <a:pPr marL="788987" lvl="2" indent="0"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92488" y="6567313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Triple Constraint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382588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Every project is constrained in different ways: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dirty="0" smtClean="0"/>
              <a:t>Scope: What tasks will be done as part of the project? What unique product, service, or result does the customer or sponsor expect from the project?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dirty="0" smtClean="0"/>
              <a:t>Time: How long should it take to complete the project? What is the project’s schedule?</a:t>
            </a:r>
          </a:p>
          <a:p>
            <a:pPr marL="762000" lvl="1" indent="-273050">
              <a:lnSpc>
                <a:spcPct val="90000"/>
              </a:lnSpc>
              <a:buFont typeface="Wingdings 2" charset="2"/>
              <a:buChar char=""/>
            </a:pPr>
            <a:r>
              <a:rPr lang="en-US" dirty="0" smtClean="0"/>
              <a:t>Cost: What should it cost to complete the project? What is the project’s budget?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7984" y="6237312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Fourth Constraint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382588">
              <a:lnSpc>
                <a:spcPct val="90000"/>
              </a:lnSpc>
              <a:buNone/>
            </a:pPr>
            <a:r>
              <a:rPr lang="en-US" dirty="0" smtClean="0"/>
              <a:t>The quadruple constraint now includes Quality</a:t>
            </a:r>
          </a:p>
          <a:p>
            <a:pPr marL="458788" indent="-382588">
              <a:lnSpc>
                <a:spcPct val="90000"/>
              </a:lnSpc>
              <a:spcBef>
                <a:spcPts val="3200"/>
              </a:spcBef>
              <a:buNone/>
            </a:pPr>
            <a:r>
              <a:rPr lang="en-US" dirty="0" smtClean="0"/>
              <a:t>It is the project manager’s duty to balance these often competing goals.</a:t>
            </a:r>
          </a:p>
          <a:p>
            <a:pPr marL="458788" indent="-382588">
              <a:lnSpc>
                <a:spcPct val="90000"/>
              </a:lnSpc>
              <a:spcBef>
                <a:spcPts val="3200"/>
              </a:spcBef>
              <a:buFont typeface="Wingdings 2" charset="2"/>
              <a:buChar char=""/>
            </a:pPr>
            <a:endParaRPr lang="en-US" dirty="0" smtClean="0"/>
          </a:p>
          <a:p>
            <a:pPr marL="458788" indent="-382588">
              <a:lnSpc>
                <a:spcPct val="90000"/>
              </a:lnSpc>
              <a:spcBef>
                <a:spcPts val="3200"/>
              </a:spcBef>
              <a:buNone/>
            </a:pPr>
            <a:r>
              <a:rPr lang="en-US" dirty="0" smtClean="0"/>
              <a:t>What is the issue with “Quality”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What should a Project Manager be competent in?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 smtClean="0"/>
              <a:t>Create a list of ten areas a project manager should be skilled in</a:t>
            </a:r>
          </a:p>
          <a:p>
            <a:pPr marL="404813"/>
            <a:r>
              <a:rPr lang="en-US" dirty="0" smtClean="0"/>
              <a:t>Take a few minutes to make a list.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 smtClean="0"/>
              <a:t>Locate and understand unit materials</a:t>
            </a:r>
          </a:p>
          <a:p>
            <a:pPr marL="404813"/>
            <a:r>
              <a:rPr lang="en-US" dirty="0" smtClean="0"/>
              <a:t>Define “project” and “project management”</a:t>
            </a:r>
          </a:p>
          <a:p>
            <a:pPr marL="404813"/>
            <a:r>
              <a:rPr lang="en-US" dirty="0" smtClean="0"/>
              <a:t>Understand factors that contribute to IT project success</a:t>
            </a:r>
          </a:p>
          <a:p>
            <a:pPr marL="404813"/>
            <a:r>
              <a:rPr lang="en-US" dirty="0" smtClean="0"/>
              <a:t>Consider traits of effective project managers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Characteristics of Project Managers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1267"/>
              </p:ext>
            </p:extLst>
          </p:nvPr>
        </p:nvGraphicFramePr>
        <p:xfrm>
          <a:off x="755575" y="2276873"/>
          <a:ext cx="7560840" cy="3744415"/>
        </p:xfrm>
        <a:graphic>
          <a:graphicData uri="http://schemas.openxmlformats.org/drawingml/2006/table">
            <a:tbl>
              <a:tblPr firstRow="1" firstCol="1" bandRow="1"/>
              <a:tblGrid>
                <a:gridCol w="3780420"/>
                <a:gridCol w="3780420"/>
              </a:tblGrid>
              <a:tr h="539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Effective Project Managers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Ineffective Project Managers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9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Lead by example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bad examples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visionaries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not self-assured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technically competent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Lack technical expertise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decisive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Avoid or delay making decisions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good communicators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poor communicators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9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good motivators</a:t>
                      </a:r>
                      <a:endParaRPr lang="en-A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Are poor motivators</a:t>
                      </a:r>
                      <a:endParaRPr lang="en-A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need for Leadership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spcBef>
                <a:spcPct val="0"/>
              </a:spcBef>
              <a:buNone/>
            </a:pPr>
            <a:r>
              <a:rPr lang="en-US" sz="2800" b="1" i="1" dirty="0" smtClean="0"/>
              <a:t>Effective </a:t>
            </a:r>
            <a:r>
              <a:rPr lang="en-US" sz="2800" b="1" i="1" dirty="0" smtClean="0"/>
              <a:t>project managers provide leadership by example</a:t>
            </a:r>
            <a:r>
              <a:rPr lang="en-US" sz="2800" dirty="0" smtClean="0"/>
              <a:t>.</a:t>
            </a:r>
          </a:p>
          <a:p>
            <a:pPr marL="76200" indent="0">
              <a:spcBef>
                <a:spcPts val="1800"/>
              </a:spcBef>
              <a:buNone/>
            </a:pPr>
            <a:r>
              <a:rPr lang="en-US" sz="2800" dirty="0" smtClean="0"/>
              <a:t> - A </a:t>
            </a:r>
            <a:r>
              <a:rPr lang="en-US" sz="2800" b="1" dirty="0" smtClean="0"/>
              <a:t>leader</a:t>
            </a:r>
            <a:r>
              <a:rPr lang="en-US" sz="2800" dirty="0" smtClean="0"/>
              <a:t> focuses on long-term goals and big-picture objectives while inspiring people to reach those goals.</a:t>
            </a:r>
          </a:p>
          <a:p>
            <a:pPr marL="76200" indent="0">
              <a:spcBef>
                <a:spcPts val="1800"/>
              </a:spcBef>
              <a:buNone/>
            </a:pPr>
            <a:r>
              <a:rPr lang="en-US" sz="2800" dirty="0" smtClean="0"/>
              <a:t>- A </a:t>
            </a:r>
            <a:r>
              <a:rPr lang="en-US" sz="2800" b="1" dirty="0" smtClean="0"/>
              <a:t>manager </a:t>
            </a:r>
            <a:r>
              <a:rPr lang="en-US" sz="2800" dirty="0" smtClean="0"/>
              <a:t>deals with the day-to-day details of meeting specific goals.</a:t>
            </a:r>
          </a:p>
          <a:p>
            <a:pPr marL="76200" indent="0">
              <a:spcBef>
                <a:spcPts val="1800"/>
              </a:spcBef>
              <a:buNone/>
            </a:pPr>
            <a:r>
              <a:rPr lang="en-US" sz="2800" dirty="0" smtClean="0"/>
              <a:t>- Project managers often take on the role of both leader and manager.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PM Certification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81738"/>
            <a:ext cx="8642350" cy="4681537"/>
          </a:xfrm>
        </p:spPr>
        <p:txBody>
          <a:bodyPr/>
          <a:lstStyle/>
          <a:p>
            <a:pPr marL="404813"/>
            <a:r>
              <a:rPr lang="en-US" dirty="0" smtClean="0"/>
              <a:t>The Project Management Institute provides certification as a Project Management Professional (</a:t>
            </a:r>
            <a:r>
              <a:rPr lang="en-US" b="1" dirty="0" smtClean="0"/>
              <a:t>PMP</a:t>
            </a:r>
            <a:r>
              <a:rPr lang="en-US" dirty="0" smtClean="0"/>
              <a:t>).</a:t>
            </a:r>
          </a:p>
          <a:p>
            <a:pPr marL="404813"/>
            <a:r>
              <a:rPr lang="en-US" dirty="0" smtClean="0"/>
              <a:t>A PMP has documented sufficient project experience, agreed to follow a code of ethics, and passed the PMP exam.</a:t>
            </a:r>
          </a:p>
          <a:p>
            <a:pPr marL="404813"/>
            <a:r>
              <a:rPr lang="en-US" dirty="0" smtClean="0"/>
              <a:t>The number of people earning PMP certification is increasing quickly.</a:t>
            </a:r>
          </a:p>
          <a:p>
            <a:pPr marL="61913" indent="0">
              <a:buNone/>
            </a:pPr>
            <a:r>
              <a:rPr lang="en-US" dirty="0" smtClean="0"/>
              <a:t>	 </a:t>
            </a:r>
            <a:r>
              <a:rPr lang="en-US" sz="2000" i="1" dirty="0" smtClean="0"/>
              <a:t>(5000 – 10000 new people per month)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48134" y="6462329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Growth in Certification</a:t>
            </a:r>
            <a:endParaRPr lang="en-AU" dirty="0"/>
          </a:p>
        </p:txBody>
      </p:sp>
      <p:pic>
        <p:nvPicPr>
          <p:cNvPr id="4" name="Picture 6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b="6004"/>
          <a:stretch>
            <a:fillRect/>
          </a:stretch>
        </p:blipFill>
        <p:spPr bwMode="auto">
          <a:xfrm>
            <a:off x="683569" y="2132856"/>
            <a:ext cx="74168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Growth in Certification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923928" y="657016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rgbClr val="FFFFFF">
                    <a:lumMod val="50000"/>
                  </a:srgbClr>
                </a:solidFill>
              </a:rPr>
              <a:t>ECU Copyright </a:t>
            </a:r>
            <a:r>
              <a:rPr lang="en-AU" sz="1000" i="1" dirty="0" smtClean="0">
                <a:solidFill>
                  <a:srgbClr val="FFFFFF">
                    <a:lumMod val="50000"/>
                  </a:srgbClr>
                </a:solidFill>
              </a:rPr>
              <a:t>2015 </a:t>
            </a:r>
            <a:r>
              <a:rPr lang="en-AU" sz="1000" i="1" dirty="0">
                <a:solidFill>
                  <a:srgbClr val="FFFFFF">
                    <a:lumMod val="50000"/>
                  </a:srgbClr>
                </a:solidFill>
              </a:rPr>
              <a:t>– </a:t>
            </a:r>
            <a:r>
              <a:rPr lang="en-AU" sz="1000" i="1" dirty="0" smtClean="0">
                <a:solidFill>
                  <a:srgbClr val="FFFFFF">
                    <a:lumMod val="50000"/>
                  </a:srgbClr>
                </a:solidFill>
              </a:rPr>
              <a:t>CSG2344 </a:t>
            </a:r>
            <a:r>
              <a:rPr lang="en-AU" sz="1000" i="1" dirty="0">
                <a:solidFill>
                  <a:srgbClr val="FFFFFF">
                    <a:lumMod val="50000"/>
                  </a:srgbClr>
                </a:solidFill>
              </a:rPr>
              <a:t>School of Computer and Security Science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3119"/>
            <a:ext cx="8251108" cy="4681537"/>
          </a:xfrm>
        </p:spPr>
      </p:pic>
    </p:spTree>
    <p:extLst>
      <p:ext uri="{BB962C8B-B14F-4D97-AF65-F5344CB8AC3E}">
        <p14:creationId xmlns:p14="http://schemas.microsoft.com/office/powerpoint/2010/main" val="7064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Ethics in Project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>
              <a:spcBef>
                <a:spcPct val="0"/>
              </a:spcBef>
            </a:pPr>
            <a:r>
              <a:rPr lang="en-US" dirty="0" smtClean="0"/>
              <a:t>Ethics is an important part of all professions.</a:t>
            </a:r>
          </a:p>
          <a:p>
            <a:pPr marL="404813">
              <a:spcBef>
                <a:spcPts val="3200"/>
              </a:spcBef>
            </a:pPr>
            <a:r>
              <a:rPr lang="en-US" dirty="0" smtClean="0"/>
              <a:t>Project managers often face ethical dilemmas.</a:t>
            </a:r>
          </a:p>
          <a:p>
            <a:pPr marL="404813">
              <a:spcBef>
                <a:spcPts val="3200"/>
              </a:spcBef>
            </a:pPr>
            <a:r>
              <a:rPr lang="en-US" dirty="0" smtClean="0"/>
              <a:t>In order to earn PMP certification, applicants must agree to the PMP code of professional conduct.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2392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Tools, Programs, Apps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1520" y="1916832"/>
            <a:ext cx="8712968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80000"/>
              </a:lnSpc>
            </a:pPr>
            <a:r>
              <a:rPr lang="en-US" sz="2800" dirty="0" smtClean="0"/>
              <a:t>There </a:t>
            </a:r>
            <a:r>
              <a:rPr lang="en-US" sz="2800" dirty="0" smtClean="0"/>
              <a:t>are </a:t>
            </a:r>
            <a:r>
              <a:rPr lang="en-US" sz="2800" dirty="0" smtClean="0"/>
              <a:t>1000s </a:t>
            </a:r>
            <a:r>
              <a:rPr lang="en-US" sz="2800" dirty="0" smtClean="0"/>
              <a:t>of different products available today.</a:t>
            </a:r>
          </a:p>
          <a:p>
            <a:pPr marL="458788" indent="-382588" algn="just">
              <a:lnSpc>
                <a:spcPct val="80000"/>
              </a:lnSpc>
            </a:pPr>
            <a:endParaRPr lang="en-US" sz="2800" dirty="0" smtClean="0"/>
          </a:p>
          <a:p>
            <a:pPr marL="76200">
              <a:lnSpc>
                <a:spcPct val="80000"/>
              </a:lnSpc>
            </a:pPr>
            <a:r>
              <a:rPr lang="en-US" sz="2800" dirty="0" smtClean="0"/>
              <a:t> - Three main categories of tools are the following</a:t>
            </a:r>
            <a:r>
              <a:rPr lang="en-US" sz="2800" dirty="0" smtClean="0"/>
              <a:t>:</a:t>
            </a:r>
          </a:p>
          <a:p>
            <a:pPr marL="76200">
              <a:lnSpc>
                <a:spcPct val="80000"/>
              </a:lnSpc>
            </a:pPr>
            <a:endParaRPr lang="en-US" sz="2000" dirty="0" smtClean="0"/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sz="2400" dirty="0" smtClean="0"/>
              <a:t>Low-end tools: </a:t>
            </a:r>
            <a:r>
              <a:rPr lang="en-US" sz="2400" dirty="0" smtClean="0"/>
              <a:t>Allow for small projects – the best examples are apps such as </a:t>
            </a:r>
            <a:r>
              <a:rPr lang="en-US" sz="2400" dirty="0" err="1" smtClean="0"/>
              <a:t>Trello</a:t>
            </a:r>
            <a:r>
              <a:rPr lang="en-US" sz="2400" dirty="0" smtClean="0"/>
              <a:t>, </a:t>
            </a:r>
            <a:r>
              <a:rPr lang="en-US" sz="2400" dirty="0" err="1"/>
              <a:t>P</a:t>
            </a:r>
            <a:r>
              <a:rPr lang="en-US" sz="2400" dirty="0" err="1" smtClean="0"/>
              <a:t>odio</a:t>
            </a:r>
            <a:r>
              <a:rPr lang="en-US" sz="2400" dirty="0" smtClean="0"/>
              <a:t>, Basecamp </a:t>
            </a:r>
          </a:p>
          <a:p>
            <a:pPr marL="488950" lvl="1">
              <a:lnSpc>
                <a:spcPct val="80000"/>
              </a:lnSpc>
            </a:pPr>
            <a:endParaRPr lang="en-US" sz="2400" dirty="0" smtClean="0"/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sz="2400" dirty="0" smtClean="0"/>
              <a:t>Midrange tools: Handle multiple projects and users; cost $200-500 per user; </a:t>
            </a:r>
            <a:r>
              <a:rPr lang="en-US" sz="2400" dirty="0" smtClean="0"/>
              <a:t>MS Project </a:t>
            </a:r>
            <a:r>
              <a:rPr lang="en-US" sz="2400" dirty="0" smtClean="0"/>
              <a:t>2010 is the most </a:t>
            </a:r>
            <a:r>
              <a:rPr lang="en-US" sz="2400" dirty="0" smtClean="0"/>
              <a:t>popular</a:t>
            </a:r>
          </a:p>
          <a:p>
            <a:pPr marL="488950" lvl="1">
              <a:lnSpc>
                <a:spcPct val="80000"/>
              </a:lnSpc>
            </a:pPr>
            <a:endParaRPr lang="en-US" sz="2400" dirty="0" smtClean="0"/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sz="2400" dirty="0" smtClean="0"/>
              <a:t>High-end tools: Also called enterprise project management software; often licensed on a per-user basis; example is </a:t>
            </a:r>
            <a:r>
              <a:rPr lang="en-US" sz="2400" dirty="0" err="1" smtClean="0"/>
              <a:t>VPMi</a:t>
            </a:r>
            <a:r>
              <a:rPr lang="en-US" sz="2400" dirty="0" smtClean="0"/>
              <a:t> Enterprise Online (</a:t>
            </a:r>
            <a:r>
              <a:rPr lang="en-US" sz="2400" dirty="0" smtClean="0">
                <a:hlinkClick r:id="rId2"/>
              </a:rPr>
              <a:t>www.vcsonline.com</a:t>
            </a:r>
            <a:r>
              <a:rPr lang="en-US" sz="2400" dirty="0" smtClean="0"/>
              <a:t>)</a:t>
            </a:r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endParaRPr lang="en-US" sz="1900" dirty="0" smtClean="0"/>
          </a:p>
          <a:p>
            <a:pPr marL="76200">
              <a:lnSpc>
                <a:spcPct val="80000"/>
              </a:lnSpc>
            </a:pPr>
            <a:r>
              <a:rPr lang="en-US" sz="25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MS Project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79512" y="1844824"/>
            <a:ext cx="8712968" cy="543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80000"/>
              </a:lnSpc>
            </a:pPr>
            <a:r>
              <a:rPr lang="en-US" sz="2800" dirty="0" smtClean="0"/>
              <a:t>Since MS Project is the most widely-used tool for Project Management – this unit allows you to download a free Full Version of MS Project from the School Website.  </a:t>
            </a:r>
          </a:p>
          <a:p>
            <a:pPr marL="76200" algn="just">
              <a:lnSpc>
                <a:spcPct val="80000"/>
              </a:lnSpc>
            </a:pPr>
            <a:endParaRPr lang="en-US" sz="1000" dirty="0" smtClean="0"/>
          </a:p>
          <a:p>
            <a:pPr marL="76200" algn="just">
              <a:lnSpc>
                <a:spcPct val="80000"/>
              </a:lnSpc>
            </a:pPr>
            <a:r>
              <a:rPr lang="en-US" sz="2400" dirty="0" smtClean="0"/>
              <a:t>It is a useful skill ( and helpful for your CV) to be able to state a proficiency in using MS Project.</a:t>
            </a:r>
          </a:p>
          <a:p>
            <a:pPr marL="76200" algn="just">
              <a:lnSpc>
                <a:spcPct val="80000"/>
              </a:lnSpc>
            </a:pPr>
            <a:endParaRPr lang="en-US" sz="2400" dirty="0"/>
          </a:p>
          <a:p>
            <a:pPr marL="76200" algn="just">
              <a:lnSpc>
                <a:spcPct val="80000"/>
              </a:lnSpc>
            </a:pPr>
            <a:r>
              <a:rPr lang="en-US" sz="2400" dirty="0" smtClean="0"/>
              <a:t>Please download it to a machine (either your own laptop or desk-top machine)</a:t>
            </a:r>
          </a:p>
          <a:p>
            <a:pPr marL="76200" algn="just">
              <a:lnSpc>
                <a:spcPct val="80000"/>
              </a:lnSpc>
            </a:pPr>
            <a:endParaRPr lang="en-US" sz="2400" dirty="0"/>
          </a:p>
          <a:p>
            <a:pPr marL="76200" algn="just">
              <a:lnSpc>
                <a:spcPct val="80000"/>
              </a:lnSpc>
            </a:pPr>
            <a:r>
              <a:rPr lang="en-US" sz="2400" dirty="0" smtClean="0"/>
              <a:t>There are several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 clips that explain how to get started on MS Project.</a:t>
            </a:r>
          </a:p>
          <a:p>
            <a:pPr marL="76200" algn="just">
              <a:lnSpc>
                <a:spcPct val="80000"/>
              </a:lnSpc>
            </a:pPr>
            <a:endParaRPr lang="en-US" sz="2400" dirty="0"/>
          </a:p>
          <a:p>
            <a:pPr marL="76200" algn="just">
              <a:lnSpc>
                <a:spcPct val="80000"/>
              </a:lnSpc>
            </a:pPr>
            <a:r>
              <a:rPr lang="en-US" sz="2400" dirty="0" smtClean="0"/>
              <a:t>Those with Apple products contact </a:t>
            </a:r>
            <a:r>
              <a:rPr lang="en-US" sz="2400" dirty="0" smtClean="0">
                <a:hlinkClick r:id="rId2"/>
              </a:rPr>
              <a:t>d.cook@ecu.edu.au</a:t>
            </a:r>
            <a:r>
              <a:rPr lang="en-US" sz="2400" dirty="0" smtClean="0"/>
              <a:t> for work-</a:t>
            </a:r>
            <a:r>
              <a:rPr lang="en-US" sz="2400" dirty="0" err="1" smtClean="0"/>
              <a:t>arounds</a:t>
            </a:r>
            <a:r>
              <a:rPr lang="en-US" sz="2800" dirty="0" smtClean="0"/>
              <a:t>.</a:t>
            </a:r>
            <a:endParaRPr lang="en-US" sz="2400" dirty="0" smtClean="0"/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endParaRPr lang="en-US" sz="1900" dirty="0" smtClean="0"/>
          </a:p>
          <a:p>
            <a:pPr marL="76200">
              <a:lnSpc>
                <a:spcPct val="80000"/>
              </a:lnSpc>
            </a:pPr>
            <a:r>
              <a:rPr lang="en-US" sz="25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  <p:extLst>
      <p:ext uri="{BB962C8B-B14F-4D97-AF65-F5344CB8AC3E}">
        <p14:creationId xmlns:p14="http://schemas.microsoft.com/office/powerpoint/2010/main" val="42063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dirty="0"/>
              <a:t>U</a:t>
            </a:r>
            <a:r>
              <a:rPr lang="en-US" dirty="0" smtClean="0"/>
              <a:t>nit materials</a:t>
            </a:r>
          </a:p>
          <a:p>
            <a:pPr marL="404813"/>
            <a:r>
              <a:rPr lang="en-US" dirty="0" smtClean="0"/>
              <a:t>“project” and “project management” defined</a:t>
            </a:r>
          </a:p>
          <a:p>
            <a:pPr marL="404813"/>
            <a:r>
              <a:rPr lang="en-US" dirty="0" smtClean="0"/>
              <a:t>PMBOK</a:t>
            </a:r>
          </a:p>
          <a:p>
            <a:pPr marL="404813"/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 smtClean="0"/>
              <a:t>that contribute to IT project success</a:t>
            </a:r>
          </a:p>
          <a:p>
            <a:pPr marL="404813"/>
            <a:r>
              <a:rPr lang="en-US" dirty="0"/>
              <a:t>T</a:t>
            </a:r>
            <a:r>
              <a:rPr lang="en-US" dirty="0" smtClean="0"/>
              <a:t>raits </a:t>
            </a:r>
            <a:r>
              <a:rPr lang="en-US" dirty="0" smtClean="0"/>
              <a:t>of effective project </a:t>
            </a:r>
            <a:r>
              <a:rPr lang="en-US" dirty="0" smtClean="0"/>
              <a:t>managers</a:t>
            </a:r>
          </a:p>
          <a:p>
            <a:pPr marL="404813"/>
            <a:r>
              <a:rPr lang="en-US" dirty="0" smtClean="0"/>
              <a:t>MS Project – getting started.</a:t>
            </a:r>
            <a:endParaRPr lang="en-US" dirty="0" smtClean="0"/>
          </a:p>
          <a:p>
            <a:pPr marL="404813"/>
            <a:endParaRPr lang="en-US" dirty="0" smtClean="0"/>
          </a:p>
          <a:p>
            <a:pPr marL="404813"/>
            <a:endParaRPr lang="en-US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4" name="Picture 3" descr="pm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7952" y="4941168"/>
            <a:ext cx="1872208" cy="1273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3968" y="645333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</a:t>
            </a:r>
            <a:r>
              <a:rPr lang="en-AU" sz="1000" i="1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AU" sz="1000" i="1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Teaching format and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/>
            <a:r>
              <a:rPr lang="en-US" sz="2800" dirty="0" smtClean="0"/>
              <a:t>Lecture 2 hours, workshops / tutorials 1 hour</a:t>
            </a:r>
          </a:p>
          <a:p>
            <a:pPr marL="406400"/>
            <a:r>
              <a:rPr lang="en-US" sz="2800" dirty="0" smtClean="0"/>
              <a:t>Textbook</a:t>
            </a:r>
            <a:r>
              <a:rPr lang="en-US" sz="2400" dirty="0" smtClean="0"/>
              <a:t> :  </a:t>
            </a:r>
            <a:r>
              <a:rPr lang="en-US" sz="2400" b="1" dirty="0" smtClean="0"/>
              <a:t>Author - </a:t>
            </a:r>
            <a:r>
              <a:rPr lang="en-US" sz="2400" b="1" dirty="0" err="1" smtClean="0"/>
              <a:t>Schwalbe</a:t>
            </a:r>
            <a:r>
              <a:rPr lang="en-US" sz="2400" b="1" dirty="0" smtClean="0"/>
              <a:t>, K.  (</a:t>
            </a:r>
            <a:r>
              <a:rPr lang="en-US" sz="2400" b="1" dirty="0" smtClean="0"/>
              <a:t>2015) </a:t>
            </a:r>
            <a:endParaRPr lang="en-US" sz="2400" b="1" dirty="0"/>
          </a:p>
          <a:p>
            <a:pPr marL="63500" indent="0">
              <a:buNone/>
            </a:pPr>
            <a:r>
              <a:rPr lang="en-US" sz="1800" i="1" dirty="0" smtClean="0"/>
              <a:t>		</a:t>
            </a:r>
          </a:p>
          <a:p>
            <a:pPr marL="406400" algn="ctr">
              <a:buNone/>
            </a:pPr>
            <a:r>
              <a:rPr lang="en-US" sz="2800" b="1" i="1" dirty="0" smtClean="0"/>
              <a:t>Information Technology Project Management. </a:t>
            </a:r>
          </a:p>
          <a:p>
            <a:pPr marL="406400" algn="ctr">
              <a:buNone/>
            </a:pPr>
            <a:r>
              <a:rPr lang="en-US" sz="2400" i="1" dirty="0" smtClean="0"/>
              <a:t>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</a:t>
            </a:r>
          </a:p>
          <a:p>
            <a:pPr marL="406400" algn="ctr">
              <a:buNone/>
            </a:pPr>
            <a:endParaRPr lang="en-US" sz="1200" dirty="0" smtClean="0"/>
          </a:p>
          <a:p>
            <a:pPr marL="406400"/>
            <a:r>
              <a:rPr lang="en-US" sz="2800" dirty="0" smtClean="0"/>
              <a:t>PMBOK </a:t>
            </a:r>
            <a:r>
              <a:rPr lang="en-US" sz="2000" dirty="0" smtClean="0"/>
              <a:t>( Project Management Body of Knowledge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Ed)</a:t>
            </a:r>
          </a:p>
          <a:p>
            <a:pPr marL="406400"/>
            <a:r>
              <a:rPr lang="en-US" sz="2800" dirty="0"/>
              <a:t>unit materials available on </a:t>
            </a:r>
            <a:r>
              <a:rPr lang="en-US" sz="2800" dirty="0" smtClean="0"/>
              <a:t>Blackboard</a:t>
            </a:r>
          </a:p>
          <a:p>
            <a:pPr marL="406400"/>
            <a:r>
              <a:rPr lang="en-US" sz="2800" dirty="0" smtClean="0"/>
              <a:t>Additional readings available on blackboard.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– 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382588">
              <a:buNone/>
            </a:pPr>
            <a:r>
              <a:rPr lang="en-US" dirty="0" smtClean="0"/>
              <a:t> - Assignment 1:	20%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dirty="0" smtClean="0"/>
              <a:t>Individual 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dirty="0" smtClean="0"/>
              <a:t>10 online multi-choice tests</a:t>
            </a:r>
          </a:p>
          <a:p>
            <a:pPr marL="458788" indent="-382588">
              <a:buNone/>
            </a:pPr>
            <a:r>
              <a:rPr lang="en-US" dirty="0" smtClean="0"/>
              <a:t> - Assignment  2: 	40%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dirty="0" smtClean="0"/>
              <a:t> group project	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dirty="0" smtClean="0"/>
              <a:t>May have online student(s) in team</a:t>
            </a:r>
          </a:p>
          <a:p>
            <a:pPr marL="762000" lvl="1" indent="-273050">
              <a:buFont typeface="Wingdings 2" charset="2"/>
              <a:buChar char=""/>
            </a:pPr>
            <a:r>
              <a:rPr lang="en-US" dirty="0" smtClean="0"/>
              <a:t>Involves anonymous peer assessment</a:t>
            </a:r>
          </a:p>
          <a:p>
            <a:pPr marL="458788" indent="-382588">
              <a:buNone/>
            </a:pPr>
            <a:r>
              <a:rPr lang="en-US" dirty="0" smtClean="0"/>
              <a:t> - Examination	40%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ECU Policy on Academic Misconduct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382588">
              <a:lnSpc>
                <a:spcPct val="80000"/>
              </a:lnSpc>
              <a:buNone/>
            </a:pPr>
            <a:r>
              <a:rPr lang="en-US" dirty="0" smtClean="0"/>
              <a:t> - Severe penalties for</a:t>
            </a:r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dirty="0" smtClean="0"/>
              <a:t>Cheating</a:t>
            </a:r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dirty="0" smtClean="0"/>
              <a:t>Plagiarism</a:t>
            </a:r>
          </a:p>
          <a:p>
            <a:pPr marL="762000" lvl="1" indent="-273050">
              <a:lnSpc>
                <a:spcPct val="80000"/>
              </a:lnSpc>
              <a:buFont typeface="Wingdings 2" charset="2"/>
              <a:buChar char=""/>
            </a:pPr>
            <a:r>
              <a:rPr lang="en-US" dirty="0" smtClean="0"/>
              <a:t>Collusion</a:t>
            </a:r>
          </a:p>
          <a:p>
            <a:pPr marL="458788" indent="-382588">
              <a:lnSpc>
                <a:spcPct val="80000"/>
              </a:lnSpc>
              <a:buNone/>
            </a:pPr>
            <a:endParaRPr lang="en-US" dirty="0" smtClean="0"/>
          </a:p>
          <a:p>
            <a:pPr marL="458788" indent="-382588">
              <a:lnSpc>
                <a:spcPct val="80000"/>
              </a:lnSpc>
              <a:buNone/>
            </a:pPr>
            <a:r>
              <a:rPr lang="en-US" dirty="0" smtClean="0"/>
              <a:t>- Read the </a:t>
            </a:r>
            <a:r>
              <a:rPr lang="en-US" dirty="0" err="1" smtClean="0"/>
              <a:t>Uni</a:t>
            </a:r>
            <a:r>
              <a:rPr lang="en-US" dirty="0" smtClean="0"/>
              <a:t> rules at: </a:t>
            </a:r>
          </a:p>
          <a:p>
            <a:pPr marL="458788" indent="-382588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http://www.ecu.edu.au/GPPS/governance_services/resources_file/admission_enrolment_and_academic_progress_rules_(090827).pdf</a:t>
            </a:r>
            <a:endParaRPr lang="en-US" sz="2400" dirty="0" smtClean="0"/>
          </a:p>
          <a:p>
            <a:pPr marL="458788" indent="-382588">
              <a:lnSpc>
                <a:spcPct val="80000"/>
              </a:lnSpc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" name="Picture 3" descr="che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566475"/>
            <a:ext cx="3042394" cy="202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– 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/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>
              <a:lnSpc>
                <a:spcPct val="90000"/>
              </a:lnSpc>
            </a:pPr>
            <a:r>
              <a:rPr lang="en-US" dirty="0" smtClean="0"/>
              <a:t>Please discuss them with the tutor in the first instance</a:t>
            </a:r>
          </a:p>
          <a:p>
            <a:pPr marL="404813">
              <a:lnSpc>
                <a:spcPct val="90000"/>
              </a:lnSpc>
            </a:pPr>
            <a:r>
              <a:rPr lang="en-US" dirty="0" smtClean="0"/>
              <a:t>If you are not satisfied then you can discuss them with the</a:t>
            </a:r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1. Unit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2. Course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3. Student </a:t>
            </a:r>
            <a:r>
              <a:rPr lang="en-US" dirty="0" err="1" smtClean="0"/>
              <a:t>Counsellor</a:t>
            </a:r>
            <a:endParaRPr lang="en-US" dirty="0" smtClean="0"/>
          </a:p>
          <a:p>
            <a:pPr marL="404813">
              <a:lnSpc>
                <a:spcPct val="90000"/>
              </a:lnSpc>
            </a:pPr>
            <a:r>
              <a:rPr lang="en-US" dirty="0" smtClean="0"/>
              <a:t>Don’t wait until the day something is due before alerting your lecturer to a problem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/>
            <a:r>
              <a:rPr lang="en-US" b="1" dirty="0" smtClean="0"/>
              <a:t>Extensions will only be given where documented evidence is available</a:t>
            </a:r>
          </a:p>
          <a:p>
            <a:pPr marL="660400" lvl="1"/>
            <a:r>
              <a:rPr lang="en-US" dirty="0" smtClean="0"/>
              <a:t>Medical Certificate, Counselor’s stipulation</a:t>
            </a:r>
          </a:p>
          <a:p>
            <a:pPr marL="404813"/>
            <a:r>
              <a:rPr lang="en-US" dirty="0" smtClean="0"/>
              <a:t>Work and Travel are not grounds for extensions</a:t>
            </a:r>
          </a:p>
          <a:p>
            <a:pPr marL="404813"/>
            <a:r>
              <a:rPr lang="en-US" dirty="0" smtClean="0"/>
              <a:t>Rules for extensions can be found at; </a:t>
            </a:r>
            <a:r>
              <a:rPr lang="en-US" sz="2000" u="sng" dirty="0" smtClean="0">
                <a:solidFill>
                  <a:srgbClr val="FF8119"/>
                </a:solidFill>
                <a:hlinkClick r:id="rId2"/>
              </a:rPr>
              <a:t>http://www.ecu.edu.au/student/assignment/index.php</a:t>
            </a:r>
            <a:endParaRPr lang="en-US" sz="2000" u="sng" dirty="0" smtClean="0">
              <a:solidFill>
                <a:srgbClr val="FF8119"/>
              </a:solidFill>
            </a:endParaRP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Occupational Safety and Health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>
              <a:lnSpc>
                <a:spcPct val="90000"/>
              </a:lnSpc>
            </a:pPr>
            <a:r>
              <a:rPr lang="en-US" dirty="0" smtClean="0"/>
              <a:t>Alarms</a:t>
            </a:r>
          </a:p>
          <a:p>
            <a:pPr marL="404813">
              <a:lnSpc>
                <a:spcPct val="90000"/>
              </a:lnSpc>
            </a:pPr>
            <a:r>
              <a:rPr lang="en-US" dirty="0" smtClean="0"/>
              <a:t>Warning</a:t>
            </a:r>
          </a:p>
          <a:p>
            <a:pPr marL="404813">
              <a:lnSpc>
                <a:spcPct val="90000"/>
              </a:lnSpc>
            </a:pPr>
            <a:r>
              <a:rPr lang="en-US" dirty="0" smtClean="0"/>
              <a:t>Evacuation</a:t>
            </a:r>
          </a:p>
          <a:p>
            <a:pPr marL="404813">
              <a:lnSpc>
                <a:spcPct val="90000"/>
              </a:lnSpc>
            </a:pPr>
            <a:r>
              <a:rPr lang="en-US" dirty="0" smtClean="0"/>
              <a:t>Assembly points</a:t>
            </a:r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Please read details on the above points at: </a:t>
            </a:r>
            <a:r>
              <a:rPr lang="en-US" sz="2000" u="sng" dirty="0">
                <a:solidFill>
                  <a:srgbClr val="FF8119"/>
                </a:solidFill>
                <a:hlinkClick r:id="rId2"/>
              </a:rPr>
              <a:t>http://intranet.ecu.edu.au/__</a:t>
            </a:r>
            <a:r>
              <a:rPr lang="en-US" sz="2000" u="sng" dirty="0" smtClean="0">
                <a:solidFill>
                  <a:srgbClr val="FF8119"/>
                </a:solidFill>
                <a:hlinkClick r:id="rId2"/>
              </a:rPr>
              <a:t>data/assets/pdf_file/0004/624604/ECU-Mt-Lawley-Emergency-Manuals-Sep-2014-Issue-1.pdf</a:t>
            </a:r>
            <a:endParaRPr lang="en-US" sz="2000" u="sng" dirty="0" smtClean="0">
              <a:solidFill>
                <a:srgbClr val="FF8119"/>
              </a:solidFill>
            </a:endParaRPr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Lab </a:t>
            </a:r>
            <a:r>
              <a:rPr lang="en-US" dirty="0" smtClean="0"/>
              <a:t>safety</a:t>
            </a:r>
          </a:p>
          <a:p>
            <a:pPr marL="660400" lvl="1">
              <a:lnSpc>
                <a:spcPct val="90000"/>
              </a:lnSpc>
            </a:pPr>
            <a:r>
              <a:rPr lang="en-US" dirty="0" smtClean="0"/>
              <a:t>Enclosed footwear only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5800" y="64008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ECU Copyright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AU" sz="1000" i="1" dirty="0" smtClean="0">
                <a:solidFill>
                  <a:schemeClr val="bg1">
                    <a:lumMod val="50000"/>
                  </a:schemeClr>
                </a:solidFill>
              </a:rPr>
              <a:t>CSG2344 </a:t>
            </a:r>
            <a:r>
              <a:rPr lang="en-AU" sz="1000" i="1" dirty="0">
                <a:solidFill>
                  <a:schemeClr val="bg1">
                    <a:lumMod val="50000"/>
                  </a:schemeClr>
                </a:solidFill>
              </a:rPr>
              <a:t>School of Computer and Security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 SSCS 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ECU SSCS Theme1</Template>
  <TotalTime>1339</TotalTime>
  <Words>2021</Words>
  <Application>Microsoft Office PowerPoint</Application>
  <PresentationFormat>On-screen Show (4:3)</PresentationFormat>
  <Paragraphs>328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ECU SSCS Theme1</vt:lpstr>
      <vt:lpstr>Introduction to Project Management</vt:lpstr>
      <vt:lpstr>Lecturer details</vt:lpstr>
      <vt:lpstr>Module Objectives</vt:lpstr>
      <vt:lpstr>Teaching format and resources</vt:lpstr>
      <vt:lpstr>Assessment</vt:lpstr>
      <vt:lpstr>ECU Policy on Academic Misconduct</vt:lpstr>
      <vt:lpstr>Problems / Challenges</vt:lpstr>
      <vt:lpstr>Extensions</vt:lpstr>
      <vt:lpstr>Occupational Safety and Health</vt:lpstr>
      <vt:lpstr>The Need for Project Management</vt:lpstr>
      <vt:lpstr>The emerging reliance on Software</vt:lpstr>
      <vt:lpstr>The Track Record</vt:lpstr>
      <vt:lpstr>IT Project Success</vt:lpstr>
      <vt:lpstr>Why has the state of play improved?</vt:lpstr>
      <vt:lpstr>Why do projects fail?</vt:lpstr>
      <vt:lpstr>Why do projects fail?</vt:lpstr>
      <vt:lpstr>Why projects fail … the Truth</vt:lpstr>
      <vt:lpstr>Why projects fail … the Truth</vt:lpstr>
      <vt:lpstr>Top 10 Factors for IT Success</vt:lpstr>
      <vt:lpstr>Job Descriptions</vt:lpstr>
      <vt:lpstr>Activity</vt:lpstr>
      <vt:lpstr>What is a Project? </vt:lpstr>
      <vt:lpstr>PMBOK</vt:lpstr>
      <vt:lpstr>Project Integration Management</vt:lpstr>
      <vt:lpstr>Knowledge Areas within Project Management</vt:lpstr>
      <vt:lpstr>Knowledge Areas (continued...)</vt:lpstr>
      <vt:lpstr>The Triple Constraint</vt:lpstr>
      <vt:lpstr>The Fourth Constraint</vt:lpstr>
      <vt:lpstr>What should a Project Manager be competent in?</vt:lpstr>
      <vt:lpstr>Characteristics of Project Managers</vt:lpstr>
      <vt:lpstr>The need for Leadership</vt:lpstr>
      <vt:lpstr>PM Certification</vt:lpstr>
      <vt:lpstr>Growth in Certification</vt:lpstr>
      <vt:lpstr>Growth in Certification</vt:lpstr>
      <vt:lpstr>Ethics in Project Management</vt:lpstr>
      <vt:lpstr>Tools, Programs, Apps</vt:lpstr>
      <vt:lpstr>MS Project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Cook</dc:creator>
  <cp:lastModifiedBy>David Michael COOK</cp:lastModifiedBy>
  <cp:revision>17</cp:revision>
  <dcterms:created xsi:type="dcterms:W3CDTF">2013-02-27T16:55:37Z</dcterms:created>
  <dcterms:modified xsi:type="dcterms:W3CDTF">2015-02-17T02:00:00Z</dcterms:modified>
</cp:coreProperties>
</file>