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313" r:id="rId3"/>
    <p:sldId id="314" r:id="rId4"/>
    <p:sldId id="315" r:id="rId5"/>
    <p:sldId id="338" r:id="rId6"/>
    <p:sldId id="312" r:id="rId7"/>
    <p:sldId id="262" r:id="rId8"/>
    <p:sldId id="324" r:id="rId9"/>
    <p:sldId id="317" r:id="rId10"/>
    <p:sldId id="267" r:id="rId11"/>
    <p:sldId id="268" r:id="rId12"/>
    <p:sldId id="316" r:id="rId13"/>
    <p:sldId id="269" r:id="rId14"/>
    <p:sldId id="339" r:id="rId15"/>
    <p:sldId id="271" r:id="rId16"/>
    <p:sldId id="272" r:id="rId17"/>
    <p:sldId id="273" r:id="rId18"/>
    <p:sldId id="277" r:id="rId19"/>
    <p:sldId id="340" r:id="rId20"/>
    <p:sldId id="318" r:id="rId21"/>
    <p:sldId id="325" r:id="rId22"/>
    <p:sldId id="326" r:id="rId23"/>
    <p:sldId id="327" r:id="rId24"/>
    <p:sldId id="283" r:id="rId25"/>
    <p:sldId id="285" r:id="rId26"/>
    <p:sldId id="332" r:id="rId27"/>
    <p:sldId id="333" r:id="rId28"/>
    <p:sldId id="320" r:id="rId29"/>
    <p:sldId id="319" r:id="rId30"/>
    <p:sldId id="321" r:id="rId31"/>
    <p:sldId id="322" r:id="rId32"/>
    <p:sldId id="323" r:id="rId33"/>
    <p:sldId id="289" r:id="rId34"/>
    <p:sldId id="290" r:id="rId35"/>
    <p:sldId id="291" r:id="rId36"/>
    <p:sldId id="293" r:id="rId37"/>
    <p:sldId id="294" r:id="rId38"/>
    <p:sldId id="334" r:id="rId39"/>
    <p:sldId id="335" r:id="rId40"/>
    <p:sldId id="337" r:id="rId41"/>
    <p:sldId id="300" r:id="rId42"/>
    <p:sldId id="301" r:id="rId43"/>
    <p:sldId id="303" r:id="rId44"/>
    <p:sldId id="304" r:id="rId45"/>
    <p:sldId id="331" r:id="rId46"/>
    <p:sldId id="306" r:id="rId47"/>
    <p:sldId id="310" r:id="rId48"/>
    <p:sldId id="341" r:id="rId4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fld id="{F5F9095B-52A6-4BF7-AE63-C7DA20C05419}" type="datetimeFigureOut">
              <a:rPr lang="en-US"/>
              <a:pPr>
                <a:defRPr/>
              </a:pPr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fld id="{737006B4-03AB-4060-B3FA-709AC79C2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4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6A48C9-31D6-477D-864B-50EA01A19C78}" type="slidenum">
              <a:rPr lang="en-AU">
                <a:ea typeface="ＭＳ Ｐゴシック" pitchFamily="34" charset="-128"/>
              </a:rPr>
              <a:pPr/>
              <a:t>1</a:t>
            </a:fld>
            <a:endParaRPr lang="en-AU"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http://www.computerworld.com/s/article/71728/How_It_Works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006B4-03AB-4060-B3FA-709AC79C2C3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916113"/>
            <a:ext cx="8642350" cy="4681537"/>
          </a:xfrm>
        </p:spPr>
        <p:txBody>
          <a:bodyPr/>
          <a:lstStyle/>
          <a:p>
            <a:pPr lvl="0"/>
            <a:endParaRPr lang="en-AU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School of Computer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620713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Cryptography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997200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Computer Security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9388" y="6308725"/>
            <a:ext cx="23764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OCR A Extended" pitchFamily="50" charset="0"/>
                <a:cs typeface="Arial" charset="0"/>
              </a:rPr>
              <a:t>© </a:t>
            </a:r>
            <a:r>
              <a:rPr lang="en-AU" sz="2400">
                <a:solidFill>
                  <a:schemeClr val="bg1"/>
                </a:solidFill>
                <a:latin typeface="OCR A Extended" pitchFamily="50" charset="0"/>
                <a:cs typeface="Arial" charset="0"/>
              </a:rPr>
              <a:t>ECU, 2005</a:t>
            </a:r>
          </a:p>
        </p:txBody>
      </p:sp>
      <p:pic>
        <p:nvPicPr>
          <p:cNvPr id="1026" name="Picture 2" descr="http://hackwhiz.com/wp-content/uploads/2014/08/d5127f18ca406840121e588f13cc5d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2586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Symmetric Encryption</a:t>
            </a:r>
          </a:p>
        </p:txBody>
      </p:sp>
      <p:grpSp>
        <p:nvGrpSpPr>
          <p:cNvPr id="11267" name="Group 26"/>
          <p:cNvGrpSpPr>
            <a:grpSpLocks/>
          </p:cNvGrpSpPr>
          <p:nvPr/>
        </p:nvGrpSpPr>
        <p:grpSpPr bwMode="auto">
          <a:xfrm>
            <a:off x="539750" y="2133600"/>
            <a:ext cx="8064500" cy="4232275"/>
            <a:chOff x="49708" y="228600"/>
            <a:chExt cx="11807530" cy="6198147"/>
          </a:xfrm>
        </p:grpSpPr>
        <p:pic>
          <p:nvPicPr>
            <p:cNvPr id="11268" name="Picture 27" descr="01-08d.wm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34600" y="3657600"/>
              <a:ext cx="1260475" cy="160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9" name="Picture 28" descr="01-08a.wm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3947221"/>
              <a:ext cx="1817726" cy="1764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0" name="Picture 29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28304" y="169724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ounded Rectangle 30"/>
            <p:cNvSpPr/>
            <p:nvPr/>
          </p:nvSpPr>
          <p:spPr bwMode="auto">
            <a:xfrm>
              <a:off x="2157864" y="2323323"/>
              <a:ext cx="1575887" cy="685841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encrypt</a:t>
              </a:r>
            </a:p>
          </p:txBody>
        </p:sp>
        <p:sp>
          <p:nvSpPr>
            <p:cNvPr id="32" name="Down Arrow 31"/>
            <p:cNvSpPr/>
            <p:nvPr/>
          </p:nvSpPr>
          <p:spPr bwMode="auto">
            <a:xfrm flipV="1">
              <a:off x="2799376" y="3146333"/>
              <a:ext cx="495079" cy="455678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8152277" y="2323323"/>
              <a:ext cx="1489888" cy="685841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decrypt</a:t>
              </a:r>
            </a:p>
          </p:txBody>
        </p:sp>
        <p:sp>
          <p:nvSpPr>
            <p:cNvPr id="34" name="Down Arrow 33"/>
            <p:cNvSpPr/>
            <p:nvPr/>
          </p:nvSpPr>
          <p:spPr bwMode="auto">
            <a:xfrm flipV="1">
              <a:off x="8591573" y="3146333"/>
              <a:ext cx="495079" cy="455678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525650" y="2476766"/>
              <a:ext cx="595025" cy="3812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9786272" y="2476766"/>
              <a:ext cx="595025" cy="3812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6989" y="3120759"/>
              <a:ext cx="1903616" cy="539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Cipher text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2842" y="3850773"/>
              <a:ext cx="1092429" cy="4115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8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7918" y="4371547"/>
              <a:ext cx="1977994" cy="12345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shared</a:t>
              </a:r>
            </a:p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secret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47792" y="4371547"/>
              <a:ext cx="1980318" cy="12345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</a:t>
              </a:r>
              <a:r>
                <a:rPr lang="en-US" dirty="0">
                  <a:latin typeface="+mn-lt"/>
                  <a:ea typeface="ＭＳ Ｐゴシック" pitchFamily="-65" charset="-128"/>
                </a:rPr>
                <a:t>hared</a:t>
              </a:r>
            </a:p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</a:t>
              </a:r>
              <a:r>
                <a:rPr lang="en-US" dirty="0">
                  <a:latin typeface="+mn-lt"/>
                  <a:ea typeface="ＭＳ Ｐゴシック" pitchFamily="-65" charset="-128"/>
                </a:rPr>
                <a:t>ecret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0721" y="767974"/>
              <a:ext cx="2686910" cy="999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Communication</a:t>
              </a:r>
              <a:br>
                <a:rPr lang="en-US" sz="1400" b="1" dirty="0">
                  <a:latin typeface="+mn-lt"/>
                  <a:ea typeface="ＭＳ Ｐゴシック" pitchFamily="-65" charset="-128"/>
                </a:rPr>
              </a:br>
              <a:r>
                <a:rPr lang="en-US" sz="1400" b="1" dirty="0">
                  <a:latin typeface="+mn-lt"/>
                  <a:ea typeface="ＭＳ Ｐゴシック" pitchFamily="-65" charset="-128"/>
                </a:rPr>
                <a:t>channel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49002" y="981863"/>
              <a:ext cx="1387616" cy="588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Sender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79734" y="981863"/>
              <a:ext cx="1733940" cy="588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Recipient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1830700" y="2742966"/>
              <a:ext cx="4875286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181202" y="2667407"/>
              <a:ext cx="487761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91315" y="5659535"/>
              <a:ext cx="2305722" cy="767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FF0000"/>
                  </a:solidFill>
                  <a:latin typeface="+mn-lt"/>
                  <a:ea typeface="ＭＳ Ｐゴシック" pitchFamily="-65" charset="-128"/>
                </a:rPr>
                <a:t>Attacker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rgbClr val="FF0000"/>
                  </a:solidFill>
                  <a:ea typeface="ＭＳ Ｐゴシック" pitchFamily="-65" charset="-128"/>
                </a:rPr>
                <a:t>(eavesdropping)</a:t>
              </a:r>
              <a:endParaRPr lang="en-US" sz="1400" b="1" dirty="0">
                <a:solidFill>
                  <a:srgbClr val="FF0000"/>
                </a:solidFill>
                <a:latin typeface="+mn-lt"/>
                <a:ea typeface="ＭＳ Ｐゴシック" pitchFamily="-65" charset="-128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3887156" y="2476766"/>
              <a:ext cx="1371347" cy="3812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6629850" y="2476766"/>
              <a:ext cx="1371347" cy="3812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418487" y="3123084"/>
              <a:ext cx="1438751" cy="53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pic>
          <p:nvPicPr>
            <p:cNvPr id="11290" name="Picture 49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708" y="1697245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1" name="Picture 50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03576" y="1697245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2" name="Picture 51" descr="01-08c.wm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3733800"/>
              <a:ext cx="11366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3" name="Picture 52" descr="01-08e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61274" y="3711646"/>
              <a:ext cx="1420125" cy="62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4" name="Picture 53" descr="01-08f.wm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-1549114">
              <a:off x="5502817" y="1848950"/>
              <a:ext cx="678458" cy="945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5" name="Picture 54" descr="01-08e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001000" y="3711646"/>
              <a:ext cx="1420125" cy="62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Symmetric Encryption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Same key is used for encryption and decryption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Simple mathematical operations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Well suited to for basic computer systems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Think of the key as a password that must be entered/used every time data is encrypted or decrypted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Symmetric Key Distribution Problem</a:t>
            </a:r>
          </a:p>
        </p:txBody>
      </p:sp>
      <p:pic>
        <p:nvPicPr>
          <p:cNvPr id="13315" name="Picture 3" descr="01-9b-2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4188" y="2963863"/>
            <a:ext cx="1146175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725" y="2957513"/>
            <a:ext cx="815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8913" y="6038850"/>
            <a:ext cx="815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5225" y="4437063"/>
            <a:ext cx="815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3150" y="4264025"/>
            <a:ext cx="8175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1350" y="4491038"/>
            <a:ext cx="8175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 descr="01-9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4221163"/>
            <a:ext cx="815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-Right Arrow 10"/>
          <p:cNvSpPr/>
          <p:nvPr/>
        </p:nvSpPr>
        <p:spPr bwMode="auto">
          <a:xfrm>
            <a:off x="3454400" y="3451225"/>
            <a:ext cx="2178050" cy="184150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-Right Arrow 11"/>
          <p:cNvSpPr/>
          <p:nvPr/>
        </p:nvSpPr>
        <p:spPr bwMode="auto">
          <a:xfrm>
            <a:off x="3454400" y="5853113"/>
            <a:ext cx="2178050" cy="18573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-Right Arrow 12"/>
          <p:cNvSpPr/>
          <p:nvPr/>
        </p:nvSpPr>
        <p:spPr bwMode="auto">
          <a:xfrm rot="16200000">
            <a:off x="2297112" y="4611688"/>
            <a:ext cx="1293813" cy="204788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-Right Arrow 13"/>
          <p:cNvSpPr/>
          <p:nvPr/>
        </p:nvSpPr>
        <p:spPr bwMode="auto">
          <a:xfrm rot="16200000">
            <a:off x="5495925" y="4611688"/>
            <a:ext cx="1293813" cy="204787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-Right Arrow 14"/>
          <p:cNvSpPr/>
          <p:nvPr/>
        </p:nvSpPr>
        <p:spPr bwMode="auto">
          <a:xfrm rot="2700000">
            <a:off x="3514725" y="4678363"/>
            <a:ext cx="1971675" cy="203200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-Right Arrow 15"/>
          <p:cNvSpPr/>
          <p:nvPr/>
        </p:nvSpPr>
        <p:spPr bwMode="auto">
          <a:xfrm rot="18900000" flipH="1">
            <a:off x="3650456" y="4615657"/>
            <a:ext cx="1971675" cy="20478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8" name="TextBox 16"/>
          <p:cNvSpPr txBox="1">
            <a:spLocks noChangeArrowheads="1"/>
          </p:cNvSpPr>
          <p:nvPr/>
        </p:nvSpPr>
        <p:spPr bwMode="auto">
          <a:xfrm>
            <a:off x="3998913" y="2781300"/>
            <a:ext cx="6556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sp>
        <p:nvSpPr>
          <p:cNvPr id="13329" name="TextBox 17"/>
          <p:cNvSpPr txBox="1">
            <a:spLocks noChangeArrowheads="1"/>
          </p:cNvSpPr>
          <p:nvPr/>
        </p:nvSpPr>
        <p:spPr bwMode="auto">
          <a:xfrm>
            <a:off x="3548063" y="4641850"/>
            <a:ext cx="6540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sp>
        <p:nvSpPr>
          <p:cNvPr id="13330" name="TextBox 18"/>
          <p:cNvSpPr txBox="1">
            <a:spLocks noChangeArrowheads="1"/>
          </p:cNvSpPr>
          <p:nvPr/>
        </p:nvSpPr>
        <p:spPr bwMode="auto">
          <a:xfrm>
            <a:off x="5224463" y="4633913"/>
            <a:ext cx="6540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sp>
        <p:nvSpPr>
          <p:cNvPr id="13331" name="TextBox 19"/>
          <p:cNvSpPr txBox="1">
            <a:spLocks noChangeArrowheads="1"/>
          </p:cNvSpPr>
          <p:nvPr/>
        </p:nvSpPr>
        <p:spPr bwMode="auto">
          <a:xfrm>
            <a:off x="6516688" y="4629150"/>
            <a:ext cx="6556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sp>
        <p:nvSpPr>
          <p:cNvPr id="13332" name="TextBox 20"/>
          <p:cNvSpPr txBox="1">
            <a:spLocks noChangeArrowheads="1"/>
          </p:cNvSpPr>
          <p:nvPr/>
        </p:nvSpPr>
        <p:spPr bwMode="auto">
          <a:xfrm>
            <a:off x="4406900" y="6223000"/>
            <a:ext cx="65563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sp>
        <p:nvSpPr>
          <p:cNvPr id="13333" name="TextBox 21"/>
          <p:cNvSpPr txBox="1">
            <a:spLocks noChangeArrowheads="1"/>
          </p:cNvSpPr>
          <p:nvPr/>
        </p:nvSpPr>
        <p:spPr bwMode="auto">
          <a:xfrm>
            <a:off x="2195513" y="4581525"/>
            <a:ext cx="6556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shared</a:t>
            </a:r>
          </a:p>
          <a:p>
            <a:r>
              <a:rPr lang="en-US" sz="1400"/>
              <a:t>secret</a:t>
            </a:r>
          </a:p>
        </p:txBody>
      </p:sp>
      <p:pic>
        <p:nvPicPr>
          <p:cNvPr id="13334" name="Picture 22" descr="01-9b-1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8575" y="2994025"/>
            <a:ext cx="7778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5" name="Picture 23" descr="01-9b-3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8575" y="5422900"/>
            <a:ext cx="80168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6" name="Picture 24" descr="01-9b-4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54688" y="5422900"/>
            <a:ext cx="83661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50825" y="1916113"/>
            <a:ext cx="86423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3200" kern="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Everyone needs to know the key!!!!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Symmetric Key Sharing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smtClean="0">
                <a:ea typeface="ＭＳ Ｐゴシック" pitchFamily="34" charset="-128"/>
              </a:rPr>
              <a:t>How do the sender and recipient share the key?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If it is emailed, it could be intercepted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Meeting in person is not always practical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A courier can not always be trusted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What if you no longer want an individual to be able to decrypt a message?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What if a key is leaked?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 inherent with symmetric key encryption can be solved through asymmetric based encryption…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50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Asymmetric Encryption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One key is used for encryption and another for decryption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Private key (recipients key)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Must be kept secret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Security of system relies on secrecy of this key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Public key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Can be given to anyone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Could be attached to emails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Published on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Use of Asymmetric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Recipient can give public key to anyone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Senders can then use recipient’s public key to encrypt messages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Recipient can use private key to decrypt message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Recipient has kept the key in their possession at all times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No secret information needs to be transmitted in an unencrypted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Asymmetric Encryption</a:t>
            </a:r>
          </a:p>
        </p:txBody>
      </p:sp>
      <p:grpSp>
        <p:nvGrpSpPr>
          <p:cNvPr id="17411" name="Group 29"/>
          <p:cNvGrpSpPr>
            <a:grpSpLocks/>
          </p:cNvGrpSpPr>
          <p:nvPr/>
        </p:nvGrpSpPr>
        <p:grpSpPr bwMode="auto">
          <a:xfrm>
            <a:off x="609600" y="2514600"/>
            <a:ext cx="7645400" cy="3921125"/>
            <a:chOff x="260556" y="228600"/>
            <a:chExt cx="11342928" cy="6125056"/>
          </a:xfrm>
        </p:grpSpPr>
        <p:pic>
          <p:nvPicPr>
            <p:cNvPr id="17412" name="Picture 30" descr="01-08d.wm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34600" y="3657600"/>
              <a:ext cx="1260475" cy="160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3" name="Picture 31" descr="01-08a.wm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3657600"/>
              <a:ext cx="1817725" cy="1764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32" descr="01-9a-flipped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231389" y="3505200"/>
              <a:ext cx="1217411" cy="78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33" descr="01-9a.wm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3505200"/>
              <a:ext cx="1219202" cy="787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361447" y="2324015"/>
              <a:ext cx="1370761" cy="686898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encrypt</a:t>
              </a:r>
            </a:p>
          </p:txBody>
        </p:sp>
        <p:sp>
          <p:nvSpPr>
            <p:cNvPr id="36" name="Down Arrow 35"/>
            <p:cNvSpPr/>
            <p:nvPr/>
          </p:nvSpPr>
          <p:spPr bwMode="auto">
            <a:xfrm flipV="1">
              <a:off x="2799525" y="3090266"/>
              <a:ext cx="494604" cy="456279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8153030" y="2324015"/>
              <a:ext cx="1370761" cy="686898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decrypt</a:t>
              </a:r>
            </a:p>
          </p:txBody>
        </p:sp>
        <p:sp>
          <p:nvSpPr>
            <p:cNvPr id="38" name="Down Arrow 37"/>
            <p:cNvSpPr/>
            <p:nvPr/>
          </p:nvSpPr>
          <p:spPr bwMode="auto">
            <a:xfrm flipV="1">
              <a:off x="8591108" y="3090266"/>
              <a:ext cx="494604" cy="456279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676067" y="2475280"/>
              <a:ext cx="593525" cy="38188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9615645" y="2475280"/>
              <a:ext cx="595881" cy="38188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4167" y="3120023"/>
              <a:ext cx="1747602" cy="5281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Cipher text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9292" y="3851559"/>
              <a:ext cx="958591" cy="384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7619" y="4191288"/>
              <a:ext cx="1978418" cy="9125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public</a:t>
              </a:r>
              <a:endParaRPr lang="en-US" sz="1600" dirty="0">
                <a:ea typeface="ＭＳ Ｐゴシック" pitchFamily="-65" charset="-128"/>
              </a:endParaRP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49201" y="4191288"/>
              <a:ext cx="1978418" cy="9125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ea typeface="ＭＳ Ｐゴシック" pitchFamily="-65" charset="-128"/>
                </a:rPr>
                <a:t>private</a:t>
              </a:r>
              <a:endParaRPr lang="en-US" sz="1600" dirty="0">
                <a:latin typeface="+mn-lt"/>
                <a:ea typeface="ＭＳ Ｐゴシック" pitchFamily="-65" charset="-128"/>
              </a:endParaRP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83733" y="766713"/>
              <a:ext cx="2520127" cy="1009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+mn-lt"/>
                  <a:ea typeface="ＭＳ Ｐゴシック" pitchFamily="-65" charset="-128"/>
                </a:rPr>
                <a:t>Communication</a:t>
              </a:r>
              <a:br>
                <a:rPr lang="en-US" b="1" dirty="0">
                  <a:latin typeface="+mn-lt"/>
                  <a:ea typeface="ＭＳ Ｐゴシック" pitchFamily="-65" charset="-128"/>
                </a:rPr>
              </a:br>
              <a:r>
                <a:rPr lang="en-US" b="1" dirty="0">
                  <a:latin typeface="+mn-lt"/>
                  <a:ea typeface="ＭＳ Ｐゴシック" pitchFamily="-65" charset="-128"/>
                </a:rPr>
                <a:t>channel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09922" y="982453"/>
              <a:ext cx="1264775" cy="5777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+mn-lt"/>
                  <a:ea typeface="ＭＳ Ｐゴシック" pitchFamily="-65" charset="-128"/>
                </a:rPr>
                <a:t>Sender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50383" y="982453"/>
              <a:ext cx="1594511" cy="5777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+mn-lt"/>
                  <a:ea typeface="ＭＳ Ｐゴシック" pitchFamily="-65" charset="-128"/>
                </a:rPr>
                <a:t>Recipient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1829228" y="2743098"/>
              <a:ext cx="487524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181877" y="2667465"/>
              <a:ext cx="4877728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4115" y="5344386"/>
              <a:ext cx="2939363" cy="1009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+mn-lt"/>
                  <a:ea typeface="ＭＳ Ｐゴシック" pitchFamily="-65" charset="-128"/>
                </a:rPr>
                <a:t>Attacker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ea typeface="ＭＳ Ｐゴシック" pitchFamily="-65" charset="-128"/>
                </a:rPr>
                <a:t>(eavesdropping)</a:t>
              </a:r>
              <a:endParaRPr lang="en-US" b="1" dirty="0">
                <a:solidFill>
                  <a:srgbClr val="FF0000"/>
                </a:solidFill>
                <a:latin typeface="+mn-lt"/>
                <a:ea typeface="ＭＳ Ｐゴシック" pitchFamily="-65" charset="-128"/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885301" y="2475280"/>
              <a:ext cx="1373115" cy="38188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6629177" y="2475280"/>
              <a:ext cx="1370761" cy="38188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623" y="3090266"/>
              <a:ext cx="1354273" cy="5281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49211" y="3090266"/>
              <a:ext cx="1354273" cy="5281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pic>
          <p:nvPicPr>
            <p:cNvPr id="17436" name="Picture 54" descr="01-08b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28304" y="169724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7" name="Picture 55" descr="01-08b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0556" y="162350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8" name="Picture 56" descr="01-08b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210800" y="162350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9" name="Picture 57" descr="01-08c.wm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3400" y="3733800"/>
              <a:ext cx="11366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40" name="Picture 58" descr="01-08f.wm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-1549114">
              <a:off x="5502817" y="1848950"/>
              <a:ext cx="678458" cy="945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Block Ciphers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93175" cy="25923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600" smtClean="0">
                <a:ea typeface="ＭＳ Ｐゴシック" pitchFamily="34" charset="-128"/>
              </a:rPr>
              <a:t>Plaintext/ciphertext have a fixed length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b</a:t>
            </a:r>
            <a:r>
              <a:rPr lang="en-US" sz="2600" smtClean="0">
                <a:ea typeface="ＭＳ Ｐゴシック" pitchFamily="34" charset="-128"/>
              </a:rPr>
              <a:t> (e.g. 128 bits)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smtClean="0">
                <a:ea typeface="ＭＳ Ｐゴシック" pitchFamily="34" charset="-128"/>
              </a:rPr>
              <a:t>A plaintext of length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sz="2600" smtClean="0">
                <a:ea typeface="ＭＳ Ｐゴシック" pitchFamily="34" charset="-128"/>
              </a:rPr>
              <a:t> is partitioned into a sequence of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m</a:t>
            </a:r>
            <a:r>
              <a:rPr lang="en-US" sz="2600" smtClean="0">
                <a:ea typeface="ＭＳ Ｐゴシック" pitchFamily="34" charset="-128"/>
              </a:rPr>
              <a:t> </a:t>
            </a:r>
            <a:r>
              <a:rPr lang="en-US" sz="2600" b="1" smtClean="0">
                <a:ea typeface="ＭＳ Ｐゴシック" pitchFamily="34" charset="-128"/>
              </a:rPr>
              <a:t>blocks</a:t>
            </a:r>
            <a:r>
              <a:rPr lang="en-US" sz="2600" smtClean="0">
                <a:ea typeface="ＭＳ Ｐゴシック" pitchFamily="34" charset="-128"/>
              </a:rPr>
              <a:t>, P[0], …, P[m</a:t>
            </a:r>
            <a:r>
              <a:rPr lang="en-US" sz="2600" smtClean="0">
                <a:ea typeface="ＭＳ Ｐゴシック" pitchFamily="34" charset="-128"/>
                <a:sym typeface="Symbol" pitchFamily="18" charset="2"/>
              </a:rPr>
              <a:t>1</a:t>
            </a:r>
            <a:r>
              <a:rPr lang="en-US" sz="2600" smtClean="0">
                <a:ea typeface="ＭＳ Ｐゴシック" pitchFamily="34" charset="-128"/>
              </a:rPr>
              <a:t>], where n </a:t>
            </a:r>
            <a:r>
              <a:rPr lang="en-US" sz="260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sz="2600" smtClean="0">
                <a:ea typeface="ＭＳ Ｐゴシック" pitchFamily="34" charset="-128"/>
              </a:rPr>
              <a:t> bm </a:t>
            </a:r>
            <a:r>
              <a:rPr lang="en-US" sz="2600" smtClean="0">
                <a:ea typeface="ＭＳ Ｐゴシック" pitchFamily="34" charset="-128"/>
                <a:sym typeface="Symbol" pitchFamily="18" charset="2"/>
              </a:rPr>
              <a:t> </a:t>
            </a:r>
            <a:r>
              <a:rPr lang="en-US" sz="2600" smtClean="0">
                <a:ea typeface="ＭＳ Ｐゴシック" pitchFamily="34" charset="-128"/>
              </a:rPr>
              <a:t>n + b</a:t>
            </a:r>
          </a:p>
          <a:p>
            <a:pPr>
              <a:lnSpc>
                <a:spcPct val="120000"/>
              </a:lnSpc>
            </a:pPr>
            <a:r>
              <a:rPr lang="en-US" sz="2600" smtClean="0">
                <a:ea typeface="ＭＳ Ｐゴシック" pitchFamily="34" charset="-128"/>
              </a:rPr>
              <a:t>Each message is divided into a sequence of blocks and encrypted or decrypted in terms of its blocks</a:t>
            </a:r>
            <a:endParaRPr lang="en-AU" sz="260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25" y="5776913"/>
            <a:ext cx="381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6725" y="5776913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59113" y="5776913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3725" y="5775325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99125" y="5776913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6725" y="5167313"/>
            <a:ext cx="441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2308225" y="5395913"/>
            <a:ext cx="114300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3413125" y="5395913"/>
            <a:ext cx="217488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784725" y="5395913"/>
            <a:ext cx="190500" cy="37941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927725" y="5395913"/>
            <a:ext cx="342900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3"/>
          <p:cNvSpPr txBox="1">
            <a:spLocks noChangeArrowheads="1"/>
          </p:cNvSpPr>
          <p:nvPr/>
        </p:nvSpPr>
        <p:spPr bwMode="auto">
          <a:xfrm>
            <a:off x="679450" y="5106988"/>
            <a:ext cx="1069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Plaintext</a:t>
            </a:r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615950" y="5702300"/>
            <a:ext cx="11207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Blocks of</a:t>
            </a:r>
          </a:p>
          <a:p>
            <a:r>
              <a:rPr lang="en-US"/>
              <a:t>plaintext</a:t>
            </a:r>
          </a:p>
        </p:txBody>
      </p:sp>
      <p:sp>
        <p:nvSpPr>
          <p:cNvPr id="19472" name="TextBox 15"/>
          <p:cNvSpPr txBox="1">
            <a:spLocks noChangeArrowheads="1"/>
          </p:cNvSpPr>
          <p:nvPr/>
        </p:nvSpPr>
        <p:spPr bwMode="auto">
          <a:xfrm>
            <a:off x="6899275" y="4530725"/>
            <a:ext cx="1993900" cy="608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Requires padding</a:t>
            </a:r>
          </a:p>
          <a:p>
            <a:r>
              <a:rPr lang="en-US"/>
              <a:t>with extra bits.</a:t>
            </a:r>
          </a:p>
        </p:txBody>
      </p:sp>
      <p:cxnSp>
        <p:nvCxnSpPr>
          <p:cNvPr id="17" name="Straight Arrow Connector 16"/>
          <p:cNvCxnSpPr>
            <a:stCxn id="19472" idx="2"/>
            <a:endCxn id="8" idx="3"/>
          </p:cNvCxnSpPr>
          <p:nvPr/>
        </p:nvCxnSpPr>
        <p:spPr>
          <a:xfrm flipH="1">
            <a:off x="6842125" y="5138738"/>
            <a:ext cx="1054100" cy="752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Block Cipher Mode of Operation (Examples)</a:t>
            </a:r>
            <a:endParaRPr lang="en-AU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49363"/>
            <a:ext cx="64198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4219575"/>
            <a:ext cx="7153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4681537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Encryption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To establish confidential communication over an insecure channel (such as the Internet)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Cipher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An algorithm for encryption or decrypting data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Plaintext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The original, readable message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Cipher text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The output of the encrypted plaintext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Stream Cipher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>
                <a:ea typeface="ＭＳ Ｐゴシック" pitchFamily="34" charset="-128"/>
              </a:rPr>
              <a:t>Symmetric cryptosystem where cipher text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sz="2600" smtClean="0">
                <a:ea typeface="ＭＳ Ｐゴシック" pitchFamily="34" charset="-128"/>
              </a:rPr>
              <a:t> is obtained as the exclusive OR of the plaintext message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M</a:t>
            </a:r>
            <a:r>
              <a:rPr lang="en-US" sz="2600" smtClean="0">
                <a:ea typeface="ＭＳ Ｐゴシック" pitchFamily="34" charset="-128"/>
              </a:rPr>
              <a:t> and a pseudo-random binary vector </a:t>
            </a:r>
            <a:r>
              <a:rPr lang="en-US" sz="260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sz="2600" smtClean="0">
                <a:ea typeface="ＭＳ Ｐゴシック" pitchFamily="34" charset="-128"/>
              </a:rPr>
              <a:t> generator from the secret key</a:t>
            </a:r>
          </a:p>
          <a:p>
            <a:endParaRPr lang="en-US" sz="2600" smtClean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675" y="4508500"/>
            <a:ext cx="1728788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313" y="4508500"/>
            <a:ext cx="1727200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313" y="5876925"/>
            <a:ext cx="1727200" cy="576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Key stream Generator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675" y="5876925"/>
            <a:ext cx="1728788" cy="576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Key stream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16688" y="5229225"/>
            <a:ext cx="1727200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Cipher text</a:t>
            </a:r>
          </a:p>
        </p:txBody>
      </p:sp>
      <p:sp>
        <p:nvSpPr>
          <p:cNvPr id="14" name="Flowchart: Or 13"/>
          <p:cNvSpPr/>
          <p:nvPr/>
        </p:nvSpPr>
        <p:spPr>
          <a:xfrm>
            <a:off x="5292725" y="5229225"/>
            <a:ext cx="431800" cy="360363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1331913" y="4868863"/>
            <a:ext cx="0" cy="10080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>
            <a:off x="2195513" y="6165850"/>
            <a:ext cx="79216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>
            <a:off x="4716463" y="4689475"/>
            <a:ext cx="792162" cy="5397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4" idx="4"/>
          </p:cNvCxnSpPr>
          <p:nvPr/>
        </p:nvCxnSpPr>
        <p:spPr>
          <a:xfrm flipV="1">
            <a:off x="4716463" y="5589588"/>
            <a:ext cx="792162" cy="576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3" idx="1"/>
          </p:cNvCxnSpPr>
          <p:nvPr/>
        </p:nvCxnSpPr>
        <p:spPr>
          <a:xfrm>
            <a:off x="5724525" y="5408613"/>
            <a:ext cx="792163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Symmetric Block Ciphers – DES/3DES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893175" cy="468153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Data Encryption Standard (DES)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Developed by IBM in 1977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64 bit </a:t>
            </a:r>
            <a:r>
              <a:rPr lang="en-US" dirty="0" smtClean="0">
                <a:ea typeface="ＭＳ Ｐゴシック" pitchFamily="34" charset="-128"/>
              </a:rPr>
              <a:t>blocks, 56 </a:t>
            </a:r>
            <a:r>
              <a:rPr lang="en-US" dirty="0" smtClean="0">
                <a:ea typeface="ＭＳ Ｐゴシック" pitchFamily="34" charset="-128"/>
              </a:rPr>
              <a:t>bit </a:t>
            </a:r>
            <a:r>
              <a:rPr lang="en-US" dirty="0" smtClean="0">
                <a:ea typeface="ＭＳ Ｐゴシック" pitchFamily="34" charset="-128"/>
              </a:rPr>
              <a:t>keys </a:t>
            </a:r>
            <a:r>
              <a:rPr lang="en-US" dirty="0" smtClean="0">
                <a:ea typeface="ＭＳ Ｐゴシック" pitchFamily="34" charset="-128"/>
              </a:rPr>
              <a:t>(+8 </a:t>
            </a:r>
            <a:r>
              <a:rPr lang="en-US" dirty="0">
                <a:ea typeface="ＭＳ Ｐゴシック" pitchFamily="34" charset="-128"/>
              </a:rPr>
              <a:t>bits for parity)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Small key space make exhaustive attack possible</a:t>
            </a:r>
          </a:p>
          <a:p>
            <a:r>
              <a:rPr lang="en-US" dirty="0">
                <a:ea typeface="ＭＳ Ｐゴシック" pitchFamily="34" charset="-128"/>
              </a:rPr>
              <a:t>Triple DES (3DES)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Effective key length of 168 </a:t>
            </a:r>
            <a:r>
              <a:rPr lang="en-US" dirty="0" smtClean="0">
                <a:ea typeface="ＭＳ Ｐゴシック" pitchFamily="34" charset="-128"/>
              </a:rPr>
              <a:t>bits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Tried to resurrect DES, but computationally inefficient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Cipher text = E</a:t>
            </a:r>
            <a:r>
              <a:rPr lang="en-US" baseline="-25000" dirty="0">
                <a:ea typeface="ＭＳ Ｐゴシック" pitchFamily="34" charset="-128"/>
              </a:rPr>
              <a:t>KC</a:t>
            </a:r>
            <a:r>
              <a:rPr lang="en-US" dirty="0">
                <a:ea typeface="ＭＳ Ｐゴシック" pitchFamily="34" charset="-128"/>
              </a:rPr>
              <a:t>(D</a:t>
            </a:r>
            <a:r>
              <a:rPr lang="en-US" baseline="-25000" dirty="0">
                <a:ea typeface="ＭＳ Ｐゴシック" pitchFamily="34" charset="-128"/>
              </a:rPr>
              <a:t>KB</a:t>
            </a:r>
            <a:r>
              <a:rPr lang="en-US" dirty="0">
                <a:ea typeface="ＭＳ Ｐゴシック" pitchFamily="34" charset="-128"/>
              </a:rPr>
              <a:t>(E</a:t>
            </a:r>
            <a:r>
              <a:rPr lang="en-US" baseline="-25000" dirty="0">
                <a:ea typeface="ＭＳ Ｐゴシック" pitchFamily="34" charset="-128"/>
              </a:rPr>
              <a:t>KA</a:t>
            </a:r>
            <a:r>
              <a:rPr lang="en-US" dirty="0">
                <a:ea typeface="ＭＳ Ｐゴシック" pitchFamily="34" charset="-128"/>
              </a:rPr>
              <a:t>(P)))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Symmetric Block Cipher - AES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Advanced Encryption Standard (AES)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Selected by NIST in 2001 through open international competition and public discussion 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128-bit blocks 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128, 192 and 256 bit key lengths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Exhaustive </a:t>
            </a:r>
            <a:r>
              <a:rPr lang="en-US" dirty="0" smtClean="0">
                <a:ea typeface="ＭＳ Ｐゴシック" pitchFamily="34" charset="-128"/>
              </a:rPr>
              <a:t>key search attack is </a:t>
            </a:r>
            <a:r>
              <a:rPr lang="en-US" dirty="0">
                <a:ea typeface="ＭＳ Ｐゴシック" pitchFamily="34" charset="-128"/>
              </a:rPr>
              <a:t>not currently possible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Symmetric Stream Cipher – RC4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Rivest Cipher 4 designed by Ron Rivest from RSA Security in 1987</a:t>
            </a:r>
          </a:p>
          <a:p>
            <a:r>
              <a:rPr lang="en-US" smtClean="0">
                <a:ea typeface="ＭＳ Ｐゴシック" pitchFamily="34" charset="-128"/>
              </a:rPr>
              <a:t>Used in SSL and WEP</a:t>
            </a:r>
          </a:p>
          <a:p>
            <a:r>
              <a:rPr lang="en-US" smtClean="0">
                <a:ea typeface="ＭＳ Ｐゴシック" pitchFamily="34" charset="-128"/>
              </a:rPr>
              <a:t>Simple and computationally efficient</a:t>
            </a:r>
          </a:p>
          <a:p>
            <a:r>
              <a:rPr lang="en-US" smtClean="0">
                <a:ea typeface="ＭＳ Ｐゴシック" pitchFamily="34" charset="-128"/>
              </a:rPr>
              <a:t>Key sizes range from 40 – 2048bits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Asymmetric Cipher RSA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900" dirty="0" smtClean="0">
                <a:ea typeface="ＭＳ Ｐゴシック" pitchFamily="34" charset="-128"/>
              </a:rPr>
              <a:t>Designed by </a:t>
            </a:r>
            <a:r>
              <a:rPr lang="en-AU" sz="2900" dirty="0" err="1" smtClean="0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AU" sz="2900" dirty="0" err="1" smtClean="0">
                <a:ea typeface="ＭＳ Ｐゴシック" pitchFamily="34" charset="-128"/>
              </a:rPr>
              <a:t>ivest</a:t>
            </a:r>
            <a:r>
              <a:rPr lang="en-AU" sz="2900" dirty="0" smtClean="0">
                <a:ea typeface="ＭＳ Ｐゴシック" pitchFamily="34" charset="-128"/>
              </a:rPr>
              <a:t>, </a:t>
            </a:r>
            <a:r>
              <a:rPr lang="en-AU" sz="2900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AU" sz="2900" dirty="0" smtClean="0">
                <a:ea typeface="ＭＳ Ｐゴシック" pitchFamily="34" charset="-128"/>
              </a:rPr>
              <a:t>hamir and </a:t>
            </a:r>
            <a:r>
              <a:rPr lang="en-AU" sz="2900" dirty="0" smtClean="0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AU" sz="2900" dirty="0" smtClean="0">
                <a:ea typeface="ＭＳ Ｐゴシック" pitchFamily="34" charset="-128"/>
              </a:rPr>
              <a:t>delman (RSA)</a:t>
            </a:r>
          </a:p>
          <a:p>
            <a:pPr eaLnBrk="1" hangingPunct="1"/>
            <a:r>
              <a:rPr lang="en-AU" sz="2900" dirty="0" smtClean="0">
                <a:ea typeface="ＭＳ Ｐゴシック" pitchFamily="34" charset="-128"/>
              </a:rPr>
              <a:t>It is easy to multiply 2 numbers and calculate a product, but difficult to take a product and determine all of its factors</a:t>
            </a:r>
          </a:p>
          <a:p>
            <a:pPr eaLnBrk="1" hangingPunct="1"/>
            <a:r>
              <a:rPr lang="en-AU" sz="2900" dirty="0" smtClean="0">
                <a:ea typeface="ＭＳ Ｐゴシック" pitchFamily="34" charset="-128"/>
              </a:rPr>
              <a:t>Usually deals with very large prime numbers</a:t>
            </a:r>
          </a:p>
          <a:p>
            <a:pPr eaLnBrk="1" hangingPunct="1"/>
            <a:r>
              <a:rPr lang="en-AU" sz="2900" dirty="0" smtClean="0">
                <a:ea typeface="ＭＳ Ｐゴシック" pitchFamily="34" charset="-128"/>
              </a:rPr>
              <a:t>Common key lengths are 512, 1024, 2048 or even 4096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Steganography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7550"/>
            <a:ext cx="8642350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mtClean="0">
                <a:ea typeface="ＭＳ Ｐゴシック" pitchFamily="34" charset="-128"/>
              </a:rPr>
              <a:t>Involves hiding data within data</a:t>
            </a:r>
          </a:p>
          <a:p>
            <a:pPr eaLnBrk="1" hangingPunct="1">
              <a:lnSpc>
                <a:spcPct val="80000"/>
              </a:lnSpc>
            </a:pPr>
            <a:r>
              <a:rPr lang="en-AU" smtClean="0">
                <a:ea typeface="ＭＳ Ｐゴシック" pitchFamily="34" charset="-128"/>
              </a:rPr>
              <a:t>A picture could be hidden in another picture</a:t>
            </a:r>
          </a:p>
          <a:p>
            <a:pPr eaLnBrk="1" hangingPunct="1">
              <a:lnSpc>
                <a:spcPct val="80000"/>
              </a:lnSpc>
            </a:pPr>
            <a:r>
              <a:rPr lang="en-AU" smtClean="0">
                <a:ea typeface="ＭＳ Ｐゴシック" pitchFamily="34" charset="-128"/>
              </a:rPr>
              <a:t>Messages do not attract the intention</a:t>
            </a:r>
          </a:p>
        </p:txBody>
      </p:sp>
      <p:pic>
        <p:nvPicPr>
          <p:cNvPr id="2560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644900"/>
            <a:ext cx="44672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Steganography </a:t>
            </a:r>
            <a:r>
              <a:rPr lang="en-AU" dirty="0" err="1" smtClean="0">
                <a:latin typeface="Arial Narrow" pitchFamily="34" charset="0"/>
                <a:ea typeface="ＭＳ Ｐゴシック" pitchFamily="34" charset="-128"/>
              </a:rPr>
              <a:t>cont</a:t>
            </a:r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648791"/>
          </a:xfrm>
        </p:spPr>
        <p:txBody>
          <a:bodyPr/>
          <a:lstStyle/>
          <a:p>
            <a:r>
              <a:rPr lang="en-AU" sz="2800" dirty="0" smtClean="0"/>
              <a:t>The following bit sequence represents 1 pixel</a:t>
            </a:r>
            <a:endParaRPr lang="en-AU" sz="2800" dirty="0"/>
          </a:p>
        </p:txBody>
      </p:sp>
      <p:pic>
        <p:nvPicPr>
          <p:cNvPr id="1026" name="Picture 2" descr="How It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99540"/>
            <a:ext cx="523694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6992" y="3429000"/>
            <a:ext cx="86423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AU" sz="2800" dirty="0" smtClean="0"/>
              <a:t>Assuming we want to embed the message Aha! into the background of a picture</a:t>
            </a:r>
            <a:endParaRPr lang="en-AU" sz="2800" dirty="0"/>
          </a:p>
        </p:txBody>
      </p:sp>
      <p:pic>
        <p:nvPicPr>
          <p:cNvPr id="1028" name="Picture 4" descr="How It 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5373216"/>
            <a:ext cx="531750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Narrow" pitchFamily="34" charset="0"/>
                <a:ea typeface="ＭＳ Ｐゴシック" pitchFamily="34" charset="-128"/>
              </a:rPr>
              <a:t>Steganography </a:t>
            </a:r>
            <a:r>
              <a:rPr lang="en-AU" dirty="0" err="1">
                <a:latin typeface="Arial Narrow" pitchFamily="34" charset="0"/>
                <a:ea typeface="ＭＳ Ｐゴシック" pitchFamily="34" charset="-128"/>
              </a:rPr>
              <a:t>cont</a:t>
            </a:r>
            <a:r>
              <a:rPr lang="en-AU" dirty="0">
                <a:latin typeface="Arial Narrow" pitchFamily="34" charset="0"/>
                <a:ea typeface="ＭＳ Ｐゴシック" pitchFamily="34" charset="-128"/>
              </a:rPr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1080839"/>
          </a:xfrm>
        </p:spPr>
        <p:txBody>
          <a:bodyPr/>
          <a:lstStyle/>
          <a:p>
            <a:r>
              <a:rPr lang="en-AU" dirty="0" smtClean="0"/>
              <a:t>11 pixels in a picture had their LSB </a:t>
            </a:r>
            <a:r>
              <a:rPr lang="en-AU" dirty="0" smtClean="0"/>
              <a:t>altered</a:t>
            </a:r>
          </a:p>
          <a:p>
            <a:r>
              <a:rPr lang="en-AU" dirty="0"/>
              <a:t>You can </a:t>
            </a:r>
            <a:r>
              <a:rPr lang="en-AU" dirty="0" smtClean="0"/>
              <a:t>embed </a:t>
            </a:r>
            <a:r>
              <a:rPr lang="en-AU" dirty="0"/>
              <a:t>data ~10% of file </a:t>
            </a:r>
            <a:r>
              <a:rPr lang="en-AU" dirty="0" smtClean="0"/>
              <a:t>size</a:t>
            </a:r>
            <a:endParaRPr lang="en-AU" dirty="0" smtClean="0"/>
          </a:p>
        </p:txBody>
      </p:sp>
      <p:pic>
        <p:nvPicPr>
          <p:cNvPr id="2050" name="Picture 2" descr="How It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42317"/>
            <a:ext cx="4176464" cy="31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562" y="6115318"/>
            <a:ext cx="8642350" cy="67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37312"/>
            <a:ext cx="900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/>
              <a:t>Each bit from the previous slide is included in the table above.</a:t>
            </a:r>
          </a:p>
          <a:p>
            <a:pPr algn="ctr"/>
            <a:r>
              <a:rPr lang="en-AU" i="1" dirty="0" smtClean="0"/>
              <a:t>(Column 1, row 1), (Column 2, row 1), (Column 3, row 1) etc.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0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Attacking Crypto</a:t>
            </a:r>
          </a:p>
        </p:txBody>
      </p:sp>
      <p:pic>
        <p:nvPicPr>
          <p:cNvPr id="26627" name="Picture 2" descr="http://web.securityinnovation.com/Portals/49125/images/weakl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276475"/>
            <a:ext cx="65341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Cipher-text Only Attack (COA)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Cryptanalyst has access to the cipher text all of which were encrypted using the same key</a:t>
            </a:r>
          </a:p>
          <a:p>
            <a:r>
              <a:rPr lang="en-US" smtClean="0">
                <a:ea typeface="ＭＳ Ｐゴシック" pitchFamily="34" charset="-128"/>
              </a:rPr>
              <a:t>The goal is to determine the plaintext</a:t>
            </a:r>
          </a:p>
          <a:p>
            <a:r>
              <a:rPr lang="en-US" smtClean="0">
                <a:ea typeface="ＭＳ Ｐゴシック" pitchFamily="34" charset="-128"/>
              </a:rPr>
              <a:t>E.g. determine plaintext from </a:t>
            </a:r>
            <a:r>
              <a:rPr lang="en-AU" smtClean="0">
                <a:ea typeface="ＭＳ Ｐゴシック" pitchFamily="34" charset="-128"/>
              </a:rPr>
              <a:t>“cf sjhiu cbdl”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437063"/>
            <a:ext cx="5745163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Terminology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Cryptography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The </a:t>
            </a:r>
            <a:r>
              <a:rPr lang="en-AU" u="sng" smtClean="0">
                <a:ea typeface="ＭＳ Ｐゴシック" pitchFamily="34" charset="-128"/>
              </a:rPr>
              <a:t>creation</a:t>
            </a:r>
            <a:r>
              <a:rPr lang="en-AU" smtClean="0">
                <a:ea typeface="ＭＳ Ｐゴシック" pitchFamily="34" charset="-128"/>
              </a:rPr>
              <a:t> and </a:t>
            </a:r>
            <a:r>
              <a:rPr lang="en-AU" u="sng" smtClean="0">
                <a:ea typeface="ＭＳ Ｐゴシック" pitchFamily="34" charset="-128"/>
              </a:rPr>
              <a:t>development</a:t>
            </a:r>
            <a:r>
              <a:rPr lang="en-AU" smtClean="0">
                <a:ea typeface="ＭＳ Ｐゴシック" pitchFamily="34" charset="-128"/>
              </a:rPr>
              <a:t> of encryption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Cryptanalysis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The study of </a:t>
            </a:r>
            <a:r>
              <a:rPr lang="en-AU" u="sng" smtClean="0">
                <a:ea typeface="ＭＳ Ｐゴシック" pitchFamily="34" charset="-128"/>
              </a:rPr>
              <a:t>breaking</a:t>
            </a:r>
            <a:r>
              <a:rPr lang="en-AU" smtClean="0">
                <a:ea typeface="ＭＳ Ｐゴシック" pitchFamily="34" charset="-128"/>
              </a:rPr>
              <a:t> encryption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Cryptology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Combination of Cryptography and Cryptanalysis</a:t>
            </a:r>
          </a:p>
          <a:p>
            <a:pPr eaLnBrk="1" hangingPunct="1"/>
            <a:endParaRPr lang="en-AU" sz="2800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Known Plaintext Attack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cryptanalyst has access to one or more original plaintext messages and the resultant cipher text</a:t>
            </a:r>
          </a:p>
          <a:p>
            <a:r>
              <a:rPr lang="en-US" smtClean="0">
                <a:ea typeface="ＭＳ Ｐゴシック" pitchFamily="34" charset="-128"/>
              </a:rPr>
              <a:t>The goal is to determine the key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365625"/>
            <a:ext cx="5184775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Chosen Plaintext Attack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Cryptanalyst has access to the crypto system used</a:t>
            </a:r>
          </a:p>
          <a:p>
            <a:r>
              <a:rPr lang="en-US" smtClean="0">
                <a:ea typeface="ＭＳ Ｐゴシック" pitchFamily="34" charset="-128"/>
              </a:rPr>
              <a:t>Introduces plaintext and monitor cipher text</a:t>
            </a:r>
          </a:p>
          <a:p>
            <a:r>
              <a:rPr lang="en-US" smtClean="0">
                <a:ea typeface="ＭＳ Ｐゴシック" pitchFamily="34" charset="-128"/>
              </a:rPr>
              <a:t>The goal is to determine key and cipher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4437063"/>
            <a:ext cx="5832475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Chosen Cipher-text Attack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Cryptanalyst has access to the crypto system used</a:t>
            </a:r>
          </a:p>
          <a:p>
            <a:r>
              <a:rPr lang="en-US" smtClean="0">
                <a:ea typeface="ＭＳ Ｐゴシック" pitchFamily="34" charset="-128"/>
              </a:rPr>
              <a:t>Introduces cipher-text and monitors plaintext</a:t>
            </a:r>
          </a:p>
          <a:p>
            <a:r>
              <a:rPr lang="en-US" smtClean="0">
                <a:ea typeface="ＭＳ Ｐゴシック" pitchFamily="34" charset="-128"/>
              </a:rPr>
              <a:t>The goal is to determine key and cipher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365625"/>
            <a:ext cx="564515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Brute Forcing Symmetric Ciphers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916113"/>
            <a:ext cx="4464496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ea typeface="ＭＳ Ｐゴシック" pitchFamily="34" charset="-128"/>
              </a:rPr>
              <a:t>Brute force attacks </a:t>
            </a:r>
            <a:r>
              <a:rPr lang="en-AU" sz="2400" dirty="0" smtClean="0">
                <a:ea typeface="ＭＳ Ｐゴシック" pitchFamily="34" charset="-128"/>
              </a:rPr>
              <a:t>are also </a:t>
            </a:r>
            <a:r>
              <a:rPr lang="en-AU" sz="2400" dirty="0" smtClean="0">
                <a:ea typeface="ＭＳ Ｐゴシック" pitchFamily="34" charset="-128"/>
              </a:rPr>
              <a:t>known as </a:t>
            </a:r>
            <a:r>
              <a:rPr lang="en-AU" sz="2400" dirty="0" smtClean="0">
                <a:ea typeface="ＭＳ Ｐゴシック" pitchFamily="34" charset="-128"/>
              </a:rPr>
              <a:t>key space attack.</a:t>
            </a:r>
            <a:endParaRPr lang="en-AU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ea typeface="ＭＳ Ｐゴシック" pitchFamily="34" charset="-128"/>
              </a:rPr>
              <a:t>The keys pace </a:t>
            </a:r>
            <a:r>
              <a:rPr lang="en-AU" sz="2400" dirty="0" smtClean="0">
                <a:ea typeface="ＭＳ Ｐゴシック" pitchFamily="34" charset="-128"/>
              </a:rPr>
              <a:t>is the set of all possible keys for a </a:t>
            </a:r>
            <a:r>
              <a:rPr lang="en-AU" sz="2400" dirty="0" smtClean="0">
                <a:ea typeface="ＭＳ Ｐゴシック" pitchFamily="34" charset="-128"/>
              </a:rPr>
              <a:t>given cipher</a:t>
            </a:r>
            <a:endParaRPr lang="en-AU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ea typeface="ＭＳ Ｐゴシック" pitchFamily="34" charset="-128"/>
              </a:rPr>
              <a:t>The </a:t>
            </a:r>
            <a:r>
              <a:rPr lang="en-AU" sz="2400" dirty="0" smtClean="0">
                <a:ea typeface="ＭＳ Ｐゴシック" pitchFamily="34" charset="-128"/>
              </a:rPr>
              <a:t>k</a:t>
            </a:r>
            <a:r>
              <a:rPr lang="en-AU" sz="2400" dirty="0" smtClean="0">
                <a:ea typeface="ＭＳ Ｐゴシック" pitchFamily="34" charset="-128"/>
              </a:rPr>
              <a:t>ey space possibilities are </a:t>
            </a:r>
            <a:r>
              <a:rPr lang="en-AU" sz="2400" dirty="0" smtClean="0">
                <a:ea typeface="ＭＳ Ｐゴシック" pitchFamily="34" charset="-128"/>
              </a:rPr>
              <a:t>determined by </a:t>
            </a:r>
            <a:r>
              <a:rPr lang="en-AU" sz="2400" dirty="0" smtClean="0">
                <a:ea typeface="ＭＳ Ｐゴシック" pitchFamily="34" charset="-128"/>
              </a:rPr>
              <a:t>the key </a:t>
            </a:r>
            <a:r>
              <a:rPr lang="en-AU" sz="2400" dirty="0" smtClean="0">
                <a:ea typeface="ＭＳ Ｐゴシック" pitchFamily="34" charset="-128"/>
              </a:rPr>
              <a:t>length</a:t>
            </a:r>
          </a:p>
        </p:txBody>
      </p:sp>
      <p:graphicFrame>
        <p:nvGraphicFramePr>
          <p:cNvPr id="65635" name="Group 99"/>
          <p:cNvGraphicFramePr>
            <a:graphicFrameLocks noGrp="1"/>
          </p:cNvGraphicFramePr>
          <p:nvPr>
            <p:ph sz="half" idx="2"/>
          </p:nvPr>
        </p:nvGraphicFramePr>
        <p:xfrm>
          <a:off x="4787900" y="1989138"/>
          <a:ext cx="4100513" cy="4572000"/>
        </p:xfrm>
        <a:graphic>
          <a:graphicData uri="http://schemas.openxmlformats.org/drawingml/2006/table">
            <a:tbl>
              <a:tblPr/>
              <a:tblGrid>
                <a:gridCol w="908050"/>
                <a:gridCol w="911225"/>
                <a:gridCol w="228123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2^9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Some Basic Probability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8499475" cy="4681537"/>
          </a:xfrm>
        </p:spPr>
        <p:txBody>
          <a:bodyPr/>
          <a:lstStyle/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In terms of cryptography, we often talk about some very large numbers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But how big are some of these numbers?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Take DES for example…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DES has </a:t>
            </a:r>
            <a:r>
              <a:rPr lang="en-AU" sz="2800" dirty="0" smtClean="0">
                <a:solidFill>
                  <a:srgbClr val="FF0000"/>
                </a:solidFill>
                <a:ea typeface="ＭＳ Ｐゴシック" pitchFamily="34" charset="-128"/>
              </a:rPr>
              <a:t>56</a:t>
            </a:r>
            <a:r>
              <a:rPr lang="en-AU" sz="2800" dirty="0" smtClean="0">
                <a:ea typeface="ＭＳ Ｐゴシック" pitchFamily="34" charset="-128"/>
              </a:rPr>
              <a:t> effective bits in its key length 2</a:t>
            </a:r>
            <a:r>
              <a:rPr lang="en-AU" sz="2800" baseline="30000" dirty="0" smtClean="0">
                <a:solidFill>
                  <a:srgbClr val="FF0000"/>
                </a:solidFill>
                <a:ea typeface="ＭＳ Ｐゴシック" pitchFamily="34" charset="-128"/>
              </a:rPr>
              <a:t>56</a:t>
            </a:r>
            <a:r>
              <a:rPr lang="en-AU" sz="2800" dirty="0" smtClean="0">
                <a:ea typeface="ＭＳ Ｐゴシック" pitchFamily="34" charset="-128"/>
              </a:rPr>
              <a:t> = </a:t>
            </a:r>
            <a:r>
              <a:rPr lang="en-AU" sz="2800" dirty="0" smtClean="0">
                <a:ea typeface="ＭＳ Ｐゴシック" pitchFamily="34" charset="-128"/>
              </a:rPr>
              <a:t>~72 </a:t>
            </a:r>
            <a:r>
              <a:rPr lang="en-AU" sz="2800" dirty="0" smtClean="0">
                <a:ea typeface="ＭＳ Ｐゴシック" pitchFamily="34" charset="-128"/>
              </a:rPr>
              <a:t>quadrillion keys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If you reached into this </a:t>
            </a:r>
            <a:r>
              <a:rPr lang="en-AU" sz="2800" dirty="0" smtClean="0">
                <a:ea typeface="ＭＳ Ｐゴシック" pitchFamily="34" charset="-128"/>
              </a:rPr>
              <a:t>“key space” </a:t>
            </a:r>
            <a:r>
              <a:rPr lang="en-AU" sz="2800" dirty="0" smtClean="0">
                <a:ea typeface="ＭＳ Ｐゴシック" pitchFamily="34" charset="-128"/>
              </a:rPr>
              <a:t>and selected a random key, what would is the probability of obtaining the </a:t>
            </a:r>
            <a:r>
              <a:rPr lang="en-AU" sz="2800" dirty="0" smtClean="0">
                <a:ea typeface="ＭＳ Ｐゴシック" pitchFamily="34" charset="-128"/>
              </a:rPr>
              <a:t>correct decryption </a:t>
            </a:r>
            <a:r>
              <a:rPr lang="en-AU" sz="2800" dirty="0" smtClean="0">
                <a:ea typeface="ＭＳ Ｐゴシック" pitchFamily="34" charset="-128"/>
              </a:rPr>
              <a:t>key?</a:t>
            </a:r>
          </a:p>
          <a:p>
            <a:pPr eaLnBrk="1" hangingPunct="1">
              <a:buNone/>
            </a:pPr>
            <a:endParaRPr lang="en-AU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Some sense of scale in numbers</a:t>
            </a:r>
          </a:p>
        </p:txBody>
      </p:sp>
      <p:graphicFrame>
        <p:nvGraphicFramePr>
          <p:cNvPr id="113740" name="Group 76"/>
          <p:cNvGraphicFramePr>
            <a:graphicFrameLocks noGrp="1"/>
          </p:cNvGraphicFramePr>
          <p:nvPr>
            <p:ph type="tbl" idx="1"/>
          </p:nvPr>
        </p:nvGraphicFramePr>
        <p:xfrm>
          <a:off x="250825" y="1916113"/>
          <a:ext cx="8642350" cy="4815840"/>
        </p:xfrm>
        <a:graphic>
          <a:graphicData uri="http://schemas.openxmlformats.org/drawingml/2006/table">
            <a:tbl>
              <a:tblPr/>
              <a:tblGrid>
                <a:gridCol w="7083425"/>
                <a:gridCol w="15589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Odds of being killed by lightening (per day)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in 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Odds of winning major prize in US state lottery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in 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Odds of winning lottery and being killed by lightening on same 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in 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until sun goes nova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age of universe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 </a:t>
                      </a: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atoms in planet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atoms in 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atoms in galaxy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atoms in universe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265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Volume of Universe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 </a:t>
                      </a: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</a:t>
                      </a:r>
                      <a:r>
                        <a:rPr kumimoji="0" lang="en-A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30" name="Text Box 75"/>
          <p:cNvSpPr txBox="1">
            <a:spLocks noChangeArrowheads="1"/>
          </p:cNvSpPr>
          <p:nvPr/>
        </p:nvSpPr>
        <p:spPr bwMode="auto">
          <a:xfrm>
            <a:off x="6732588" y="602138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>
                <a:solidFill>
                  <a:schemeClr val="bg1"/>
                </a:solidFill>
                <a:cs typeface="Arial" charset="0"/>
              </a:rPr>
              <a:t>(Schneier,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Brute Force Attacks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825"/>
            <a:ext cx="8642350" cy="47528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You systematically test every key until the correct key is found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A brute force attack has a 100% chance of being successful </a:t>
            </a:r>
            <a:r>
              <a:rPr lang="en-AU" dirty="0" smtClean="0">
                <a:ea typeface="ＭＳ Ｐゴシック" pitchFamily="34" charset="-128"/>
              </a:rPr>
              <a:t>– </a:t>
            </a:r>
            <a:r>
              <a:rPr lang="en-AU" i="1" dirty="0" smtClean="0">
                <a:ea typeface="ＭＳ Ｐゴシック" pitchFamily="34" charset="-128"/>
              </a:rPr>
              <a:t>given </a:t>
            </a:r>
            <a:r>
              <a:rPr lang="en-AU" i="1" dirty="0" smtClean="0">
                <a:ea typeface="ＭＳ Ｐゴシック" pitchFamily="34" charset="-128"/>
              </a:rPr>
              <a:t>enough time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Or </a:t>
            </a:r>
            <a:r>
              <a:rPr lang="en-AU" dirty="0" smtClean="0">
                <a:ea typeface="ＭＳ Ｐゴシック" pitchFamily="34" charset="-128"/>
              </a:rPr>
              <a:t>you can now pre-compute them and store them in binary form known commonly as rainbow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DES Brute Force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If we could do 1 test every millisecond (1000/second)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72,057,594,037,927,936 keys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72,057,594,037,928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1,200,959,900,632 minutes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20,015,998,343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833,999,930 days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2,284,931 years to go through the entire </a:t>
            </a:r>
            <a:r>
              <a:rPr lang="en-AU" dirty="0" smtClean="0">
                <a:ea typeface="ＭＳ Ｐゴシック" pitchFamily="34" charset="-128"/>
              </a:rPr>
              <a:t>key space</a:t>
            </a:r>
            <a:endParaRPr lang="en-AU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AU" sz="2000" dirty="0" smtClean="0">
              <a:ea typeface="ＭＳ Ｐゴシック" pitchFamily="34" charset="-128"/>
            </a:endParaRPr>
          </a:p>
        </p:txBody>
      </p:sp>
      <p:pic>
        <p:nvPicPr>
          <p:cNvPr id="36868" name="Picture 8" descr="MCj024031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56" y="2947467"/>
            <a:ext cx="152717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 Challenge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Initiated in late 1997</a:t>
            </a:r>
          </a:p>
          <a:p>
            <a:r>
              <a:rPr lang="en-AU" sz="2800" dirty="0" smtClean="0"/>
              <a:t>Four months later the message was deciphered</a:t>
            </a:r>
          </a:p>
          <a:p>
            <a:r>
              <a:rPr lang="en-AU" sz="2800" dirty="0" smtClean="0"/>
              <a:t>Involved thousands of Internet connected PCs</a:t>
            </a:r>
          </a:p>
          <a:p>
            <a:r>
              <a:rPr lang="en-AU" sz="2800" dirty="0" smtClean="0"/>
              <a:t>Less than 25% of the </a:t>
            </a:r>
            <a:r>
              <a:rPr lang="en-AU" sz="2800" dirty="0" err="1" smtClean="0"/>
              <a:t>keyspace</a:t>
            </a:r>
            <a:r>
              <a:rPr lang="en-AU" sz="2800" dirty="0" smtClean="0"/>
              <a:t> was searched when the correct key was found</a:t>
            </a:r>
          </a:p>
          <a:p>
            <a:r>
              <a:rPr lang="en-AU" sz="2800" dirty="0" smtClean="0"/>
              <a:t>Key was found by a Pentium 90 PC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74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 Challenge </a:t>
            </a:r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Won be a device built by the Electronic Frontiers Foundation (EFF)</a:t>
            </a:r>
          </a:p>
          <a:p>
            <a:r>
              <a:rPr lang="en-AU" dirty="0" smtClean="0"/>
              <a:t>Custom built multiprocessor system</a:t>
            </a:r>
          </a:p>
          <a:p>
            <a:r>
              <a:rPr lang="en-AU" dirty="0" smtClean="0"/>
              <a:t>Device was built by July 17</a:t>
            </a:r>
            <a:r>
              <a:rPr lang="en-AU" baseline="30000" dirty="0" smtClean="0"/>
              <a:t>th</a:t>
            </a:r>
            <a:r>
              <a:rPr lang="en-AU" dirty="0" smtClean="0"/>
              <a:t>, 1998</a:t>
            </a:r>
          </a:p>
          <a:p>
            <a:r>
              <a:rPr lang="en-AU" dirty="0" smtClean="0"/>
              <a:t>Cost $250,000 USD to build</a:t>
            </a:r>
          </a:p>
          <a:p>
            <a:r>
              <a:rPr lang="en-AU" dirty="0" smtClean="0"/>
              <a:t>Cracked DES message in 3 days</a:t>
            </a:r>
          </a:p>
          <a:p>
            <a:r>
              <a:rPr lang="en-AU" dirty="0" smtClean="0"/>
              <a:t>Won $10,000 USD prize</a:t>
            </a:r>
            <a:endParaRPr lang="en-AU" dirty="0"/>
          </a:p>
        </p:txBody>
      </p:sp>
      <p:pic>
        <p:nvPicPr>
          <p:cNvPr id="1026" name="Picture 2" descr="http://upload.wikimedia.org/wikipedia/commons/thumb/b/bd/Board300.jpg/640px-Board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239090"/>
            <a:ext cx="1904628" cy="23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Why is Encryption is Important?</a:t>
            </a:r>
          </a:p>
        </p:txBody>
      </p:sp>
      <p:pic>
        <p:nvPicPr>
          <p:cNvPr id="5123" name="Picture 3" descr="08-01D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0038" y="2984500"/>
            <a:ext cx="2917825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073275" y="4005263"/>
            <a:ext cx="625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Alice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6153150" y="4005263"/>
            <a:ext cx="530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Bob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810000" y="5454650"/>
            <a:ext cx="517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Eve</a:t>
            </a:r>
          </a:p>
        </p:txBody>
      </p:sp>
      <p:pic>
        <p:nvPicPr>
          <p:cNvPr id="8" name="Picture 7" descr="08-01a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88" y="4659313"/>
            <a:ext cx="1984375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08-01c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2492375"/>
            <a:ext cx="1581150" cy="1508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08-01b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150" y="2492375"/>
            <a:ext cx="1069975" cy="1508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Cracking AES?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According to </a:t>
            </a:r>
            <a:r>
              <a:rPr lang="en-AU" dirty="0" smtClean="0"/>
              <a:t>NIST…</a:t>
            </a:r>
            <a:endParaRPr lang="en-AU" dirty="0" smtClean="0"/>
          </a:p>
          <a:p>
            <a:pPr lvl="1"/>
            <a:r>
              <a:rPr lang="en-AU" dirty="0" smtClean="0"/>
              <a:t>If you had a machine that could crack DES in 1 second, it would take that machine </a:t>
            </a:r>
            <a:r>
              <a:rPr lang="en-AU" dirty="0" smtClean="0"/>
              <a:t>149 trillion years </a:t>
            </a:r>
            <a:r>
              <a:rPr lang="en-AU" dirty="0" smtClean="0"/>
              <a:t>to crack 128 bit AES</a:t>
            </a:r>
          </a:p>
          <a:p>
            <a:r>
              <a:rPr lang="en-AU" dirty="0" smtClean="0"/>
              <a:t>That </a:t>
            </a:r>
            <a:r>
              <a:rPr lang="en-AU" dirty="0" smtClean="0"/>
              <a:t>assumes computing power remains constant for the next 149 trillion </a:t>
            </a:r>
            <a:r>
              <a:rPr lang="en-AU" dirty="0" smtClean="0"/>
              <a:t>years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538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692150"/>
            <a:ext cx="8948737" cy="914400"/>
          </a:xfrm>
        </p:spPr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Brute Forcing Asymmetric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Brute forcing asymmetric ciphers such as RSA  usually relies on being able to factor very large prime numbers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It is easy to multiply two numbers to get a product, but considerably more difficult to start with the product and determine all of its factors</a:t>
            </a:r>
          </a:p>
          <a:p>
            <a:pPr eaLnBrk="1" hangingPunct="1"/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Brute Forcing Asymmetric Ciphers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3600" dirty="0" smtClean="0">
                <a:ea typeface="ＭＳ Ｐゴシック" pitchFamily="34" charset="-128"/>
              </a:rPr>
              <a:t>However</a:t>
            </a:r>
          </a:p>
          <a:p>
            <a:pPr lvl="1" eaLnBrk="1" hangingPunct="1"/>
            <a:r>
              <a:rPr lang="en-AU" sz="3200" dirty="0" smtClean="0">
                <a:ea typeface="ＭＳ Ｐゴシック" pitchFamily="34" charset="-128"/>
              </a:rPr>
              <a:t>Some clever mathematician could come up with a revolutionary new way of factoring numbers</a:t>
            </a:r>
          </a:p>
          <a:p>
            <a:pPr lvl="1" eaLnBrk="1" hangingPunct="1"/>
            <a:r>
              <a:rPr lang="en-AU" sz="3200" dirty="0" smtClean="0">
                <a:ea typeface="ＭＳ Ｐゴシック" pitchFamily="34" charset="-128"/>
              </a:rPr>
              <a:t>There is always the possibility that a breakthrough in mathematics could render current forms of encryption </a:t>
            </a:r>
            <a:r>
              <a:rPr lang="en-AU" sz="3200" dirty="0" smtClean="0">
                <a:ea typeface="ＭＳ Ｐゴシック" pitchFamily="34" charset="-128"/>
              </a:rPr>
              <a:t>vulnerable</a:t>
            </a:r>
            <a:endParaRPr lang="en-AU" sz="3200" dirty="0" smtClean="0">
              <a:ea typeface="ＭＳ Ｐゴシック" pitchFamily="34" charset="-128"/>
            </a:endParaRPr>
          </a:p>
          <a:p>
            <a:pPr lvl="1" eaLnBrk="1" hangingPunct="1">
              <a:buNone/>
            </a:pPr>
            <a:endParaRPr lang="en-AU" sz="3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Traffic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However, even if the content of the messages is not known, patterns of communication might convey information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The number and timing of transmitted messages might convey certain 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information even if the content 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of the messages is not known </a:t>
            </a:r>
          </a:p>
        </p:txBody>
      </p:sp>
      <p:pic>
        <p:nvPicPr>
          <p:cNvPr id="45060" name="Picture 5" descr="MCBD20256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4529138"/>
            <a:ext cx="2714625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212976"/>
            <a:ext cx="6400800" cy="1752600"/>
          </a:xfrm>
        </p:spPr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Enough about algorithms and theory, what about the practicalities?</a:t>
            </a:r>
          </a:p>
        </p:txBody>
      </p:sp>
      <p:pic>
        <p:nvPicPr>
          <p:cNvPr id="46084" name="Picture 6" descr="j03980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25" y="2708275"/>
            <a:ext cx="3070225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9pPr>
          </a:lstStyle>
          <a:p>
            <a:pPr eaLnBrk="1" hangingPunct="1"/>
            <a:r>
              <a:rPr lang="en-AU" kern="0" dirty="0" smtClean="0">
                <a:latin typeface="Arial Narrow" pitchFamily="34" charset="0"/>
                <a:ea typeface="ＭＳ Ｐゴシック" pitchFamily="34" charset="-128"/>
              </a:rPr>
              <a:t>Encryption in Practice</a:t>
            </a:r>
            <a:endParaRPr lang="en-AU" kern="0" dirty="0" smtClean="0"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642350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3600" dirty="0" smtClean="0">
                <a:ea typeface="ＭＳ Ｐゴシック" pitchFamily="34" charset="-128"/>
              </a:rPr>
              <a:t>The way in which a crypto system is used could </a:t>
            </a:r>
            <a:r>
              <a:rPr lang="en-AU" sz="3600" dirty="0" smtClean="0">
                <a:ea typeface="ＭＳ Ｐゴシック" pitchFamily="34" charset="-128"/>
              </a:rPr>
              <a:t>be </a:t>
            </a:r>
            <a:r>
              <a:rPr lang="en-AU" sz="3600" dirty="0" smtClean="0">
                <a:ea typeface="ＭＳ Ｐゴシック" pitchFamily="34" charset="-128"/>
              </a:rPr>
              <a:t>a weakness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3200" dirty="0" smtClean="0">
                <a:ea typeface="ＭＳ Ｐゴシック" pitchFamily="34" charset="-128"/>
              </a:rPr>
              <a:t>You encrypt </a:t>
            </a:r>
            <a:r>
              <a:rPr lang="en-AU" sz="3200" dirty="0" smtClean="0">
                <a:ea typeface="ＭＳ Ｐゴシック" pitchFamily="34" charset="-128"/>
              </a:rPr>
              <a:t>your </a:t>
            </a:r>
            <a:r>
              <a:rPr lang="en-AU" sz="3200" dirty="0" smtClean="0">
                <a:ea typeface="ＭＳ Ｐゴシック" pitchFamily="34" charset="-128"/>
              </a:rPr>
              <a:t>confidential </a:t>
            </a:r>
            <a:r>
              <a:rPr lang="en-AU" sz="3200" dirty="0" smtClean="0">
                <a:ea typeface="ＭＳ Ｐゴシック" pitchFamily="34" charset="-128"/>
              </a:rPr>
              <a:t>documents but </a:t>
            </a:r>
            <a:r>
              <a:rPr lang="en-AU" sz="3200" dirty="0" smtClean="0">
                <a:ea typeface="ＭＳ Ｐゴシック" pitchFamily="34" charset="-128"/>
              </a:rPr>
              <a:t>leave </a:t>
            </a:r>
            <a:r>
              <a:rPr lang="en-AU" sz="3200" dirty="0" smtClean="0">
                <a:ea typeface="ＭＳ Ｐゴシック" pitchFamily="34" charset="-128"/>
              </a:rPr>
              <a:t>plain text copies </a:t>
            </a:r>
            <a:r>
              <a:rPr lang="en-AU" sz="3200" dirty="0" smtClean="0">
                <a:ea typeface="ＭＳ Ｐゴシック" pitchFamily="34" charset="-128"/>
              </a:rPr>
              <a:t>on </a:t>
            </a:r>
            <a:r>
              <a:rPr lang="en-AU" sz="3200" dirty="0" smtClean="0">
                <a:ea typeface="ＭＳ Ｐゴシック" pitchFamily="34" charset="-128"/>
              </a:rPr>
              <a:t>your hard </a:t>
            </a:r>
            <a:r>
              <a:rPr lang="en-AU" sz="3200" dirty="0" smtClean="0">
                <a:ea typeface="ＭＳ Ｐゴシック" pitchFamily="34" charset="-128"/>
              </a:rPr>
              <a:t>disk!</a:t>
            </a:r>
            <a:endParaRPr lang="en-AU" sz="32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AU" sz="3200" dirty="0" smtClean="0">
                <a:ea typeface="ＭＳ Ｐゴシック" pitchFamily="34" charset="-128"/>
              </a:rPr>
              <a:t>You have implemented the same password/key for all your accounts, encryption programs etc.</a:t>
            </a:r>
            <a:endParaRPr lang="en-AU" sz="3200" dirty="0" smtClean="0">
              <a:ea typeface="ＭＳ Ｐゴシック" pitchFamily="34" charset="-128"/>
            </a:endParaRPr>
          </a:p>
          <a:p>
            <a:endParaRPr lang="en-A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9pPr>
          </a:lstStyle>
          <a:p>
            <a:pPr eaLnBrk="1" hangingPunct="1"/>
            <a:r>
              <a:rPr lang="en-AU" kern="0" dirty="0" smtClean="0">
                <a:latin typeface="Arial Narrow" pitchFamily="34" charset="0"/>
                <a:ea typeface="ＭＳ Ｐゴシック" pitchFamily="34" charset="-128"/>
              </a:rPr>
              <a:t>Poor Uses of Encryption</a:t>
            </a:r>
            <a:endParaRPr lang="en-AU" kern="0" dirty="0" smtClean="0"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Does trust exist in encryption?</a:t>
            </a:r>
            <a:endParaRPr lang="en-AU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844825"/>
            <a:ext cx="8785672" cy="47528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3600" dirty="0" smtClean="0">
                <a:ea typeface="ＭＳ Ｐゴシック" pitchFamily="34" charset="-128"/>
              </a:rPr>
              <a:t>Can </a:t>
            </a:r>
            <a:r>
              <a:rPr lang="en-AU" sz="3600" dirty="0" smtClean="0">
                <a:ea typeface="ＭＳ Ｐゴシック" pitchFamily="34" charset="-128"/>
              </a:rPr>
              <a:t>we trust our encryption software</a:t>
            </a:r>
            <a:r>
              <a:rPr lang="en-AU" sz="3600" dirty="0" smtClean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AU" sz="3600" dirty="0" smtClean="0">
                <a:ea typeface="ＭＳ Ｐゴシック" pitchFamily="34" charset="-128"/>
              </a:rPr>
              <a:t>Do Governments or other agencies have a vested interest in stopping us from using encryption….</a:t>
            </a:r>
            <a:endParaRPr lang="en-AU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Backdoors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‘Master’ decryption keys</a:t>
            </a:r>
            <a:endParaRPr lang="en-AU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3600" dirty="0" smtClean="0">
                <a:ea typeface="ＭＳ Ｐゴシック" pitchFamily="34" charset="-128"/>
              </a:rPr>
              <a:t>Which is more ‘trustworthy’?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Commercial or open source software</a:t>
            </a:r>
            <a:r>
              <a:rPr lang="en-AU" dirty="0" smtClean="0">
                <a:ea typeface="ＭＳ Ｐゴシック" pitchFamily="34" charset="-128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Freeware/shareware</a:t>
            </a:r>
            <a:r>
              <a:rPr lang="en-AU" dirty="0" smtClean="0">
                <a:ea typeface="ＭＳ Ｐゴシック" pitchFamily="34" charset="-128"/>
              </a:rPr>
              <a:t>?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Encryption Related Social Issues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It </a:t>
            </a:r>
            <a:r>
              <a:rPr lang="en-AU" dirty="0" smtClean="0">
                <a:ea typeface="ＭＳ Ｐゴシック" pitchFamily="34" charset="-128"/>
              </a:rPr>
              <a:t>can and is used to cover up any number of criminal or malfeasant acts 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Illegal activity - drug/arms </a:t>
            </a:r>
            <a:r>
              <a:rPr lang="en-AU" dirty="0" smtClean="0">
                <a:ea typeface="ＭＳ Ｐゴシック" pitchFamily="34" charset="-128"/>
              </a:rPr>
              <a:t>deals, terrorist </a:t>
            </a:r>
            <a:r>
              <a:rPr lang="en-AU" dirty="0" smtClean="0">
                <a:ea typeface="ＭＳ Ｐゴシック" pitchFamily="34" charset="-128"/>
              </a:rPr>
              <a:t>activities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Trade in illegal digital material such as child pornography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Theft of intellectual 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Extortion i.e. encryption of a victims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ondaymorningsmile.files.wordpress.com/2013/07/dilbert-inaccurate-numb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5617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The Role of Cryptography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One of the most important and fundamental computer security tools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Used to hide the meaning of information or communication (</a:t>
            </a:r>
            <a:r>
              <a:rPr lang="en-AU" smtClean="0">
                <a:solidFill>
                  <a:srgbClr val="FF0000"/>
                </a:solidFill>
                <a:ea typeface="ＭＳ Ｐゴシック" pitchFamily="34" charset="-128"/>
              </a:rPr>
              <a:t>confidentiality</a:t>
            </a:r>
            <a:r>
              <a:rPr lang="en-AU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When sending highly sensitive documents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Undertaking banking online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When storing confidential organisational data</a:t>
            </a:r>
          </a:p>
        </p:txBody>
      </p:sp>
    </p:spTree>
    <p:extLst>
      <p:ext uri="{BB962C8B-B14F-4D97-AF65-F5344CB8AC3E}">
        <p14:creationId xmlns:p14="http://schemas.microsoft.com/office/powerpoint/2010/main" val="30154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Codes and Ciphers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mtClean="0">
                <a:ea typeface="ＭＳ Ｐゴシック" pitchFamily="34" charset="-128"/>
              </a:rPr>
              <a:t>Codes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ea typeface="ＭＳ Ｐゴシック" pitchFamily="34" charset="-128"/>
              </a:rPr>
              <a:t>Replacing a phrase or message with a word or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ea typeface="ＭＳ Ｐゴシック" pitchFamily="34" charset="-128"/>
              </a:rPr>
              <a:t>“be right back” could be replaced with “brb”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ea typeface="ＭＳ Ｐゴシック" pitchFamily="34" charset="-128"/>
              </a:rPr>
              <a:t>“attack at midnight” could be replaced with “aam”</a:t>
            </a:r>
          </a:p>
          <a:p>
            <a:pPr lvl="1" eaLnBrk="1" hangingPunct="1">
              <a:lnSpc>
                <a:spcPct val="90000"/>
              </a:lnSpc>
            </a:pPr>
            <a:endParaRPr lang="en-AU" sz="24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AU" smtClean="0">
                <a:ea typeface="ＭＳ Ｐゴシック" pitchFamily="34" charset="-128"/>
              </a:rPr>
              <a:t>Ciphers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ea typeface="ＭＳ Ｐゴシック" pitchFamily="34" charset="-128"/>
              </a:rPr>
              <a:t>Replacing individual characters, digits or bits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ea typeface="ＭＳ Ｐゴシック" pitchFamily="34" charset="-128"/>
              </a:rPr>
              <a:t>“be right back” could be replaced with “cf sjhiu cbdl”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642350" cy="1008062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Replace each letter with the one “three over” in the alphabet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Caesar Cipher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213100"/>
            <a:ext cx="76200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Ciphers </a:t>
            </a:r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Categorised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838" y="2060575"/>
            <a:ext cx="187166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Ciphers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997200"/>
            <a:ext cx="187325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Modern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1775" y="4221163"/>
            <a:ext cx="1871663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Transposition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2275" y="2997200"/>
            <a:ext cx="1871663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Classical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750" y="4221163"/>
            <a:ext cx="1871663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Substitution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9925" y="4221163"/>
            <a:ext cx="187325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Asymmetric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7900" y="4221163"/>
            <a:ext cx="1871663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Symmetric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1863" y="5661025"/>
            <a:ext cx="187325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9838" y="5661025"/>
            <a:ext cx="187166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Stream</a:t>
            </a:r>
          </a:p>
        </p:txBody>
      </p: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>
          <a:xfrm flipH="1">
            <a:off x="2627313" y="2492375"/>
            <a:ext cx="2089150" cy="50482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4716463" y="2492375"/>
            <a:ext cx="2087562" cy="50482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 flipH="1">
            <a:off x="1476375" y="3429000"/>
            <a:ext cx="1150938" cy="7921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7" idx="0"/>
          </p:cNvCxnSpPr>
          <p:nvPr/>
        </p:nvCxnSpPr>
        <p:spPr>
          <a:xfrm>
            <a:off x="2627313" y="3429000"/>
            <a:ext cx="1081087" cy="7921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6" idx="0"/>
          </p:cNvCxnSpPr>
          <p:nvPr/>
        </p:nvCxnSpPr>
        <p:spPr>
          <a:xfrm flipH="1">
            <a:off x="5724525" y="3429000"/>
            <a:ext cx="1079500" cy="7921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15" idx="0"/>
          </p:cNvCxnSpPr>
          <p:nvPr/>
        </p:nvCxnSpPr>
        <p:spPr>
          <a:xfrm>
            <a:off x="6804025" y="3429000"/>
            <a:ext cx="1152525" cy="7921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8" idx="0"/>
          </p:cNvCxnSpPr>
          <p:nvPr/>
        </p:nvCxnSpPr>
        <p:spPr>
          <a:xfrm flipH="1">
            <a:off x="4716463" y="4652963"/>
            <a:ext cx="1008062" cy="1008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7" idx="0"/>
          </p:cNvCxnSpPr>
          <p:nvPr/>
        </p:nvCxnSpPr>
        <p:spPr>
          <a:xfrm>
            <a:off x="5724525" y="4652963"/>
            <a:ext cx="1223963" cy="1008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Scenario</a:t>
            </a:r>
            <a:endParaRPr lang="en-US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Alice wants to send a message (plaintext) to Bob</a:t>
            </a:r>
          </a:p>
          <a:p>
            <a:r>
              <a:rPr lang="en-US" smtClean="0">
                <a:ea typeface="ＭＳ Ｐゴシック" pitchFamily="34" charset="-128"/>
              </a:rPr>
              <a:t>The Internet is insecure – eavesdropping</a:t>
            </a:r>
          </a:p>
          <a:p>
            <a:r>
              <a:rPr lang="en-US" smtClean="0">
                <a:ea typeface="ＭＳ Ｐゴシック" pitchFamily="34" charset="-128"/>
              </a:rPr>
              <a:t>If Alice and Bob have previously agreed on a secret key and an encryption algorithm, Alice can use this key to encrypt the plaintext message and send the cipher text to Bob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1781</Words>
  <Application>Microsoft Office PowerPoint</Application>
  <PresentationFormat>On-screen Show (4:3)</PresentationFormat>
  <Paragraphs>323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Cryptography</vt:lpstr>
      <vt:lpstr>Terminology</vt:lpstr>
      <vt:lpstr>Terminology</vt:lpstr>
      <vt:lpstr>Why is Encryption is Important?</vt:lpstr>
      <vt:lpstr>The Role of Cryptography</vt:lpstr>
      <vt:lpstr>Codes and Ciphers</vt:lpstr>
      <vt:lpstr>Caesar Cipher</vt:lpstr>
      <vt:lpstr>Ciphers Categorised</vt:lpstr>
      <vt:lpstr>Scenario</vt:lpstr>
      <vt:lpstr>Symmetric Encryption</vt:lpstr>
      <vt:lpstr>Symmetric Encryption</vt:lpstr>
      <vt:lpstr>Symmetric Key Distribution Problem</vt:lpstr>
      <vt:lpstr>Symmetric Key Sharing</vt:lpstr>
      <vt:lpstr>PowerPoint Presentation</vt:lpstr>
      <vt:lpstr>Asymmetric Encryption</vt:lpstr>
      <vt:lpstr>Use of Asymmetric Keys</vt:lpstr>
      <vt:lpstr>Asymmetric Encryption</vt:lpstr>
      <vt:lpstr>Block Ciphers</vt:lpstr>
      <vt:lpstr>Block Cipher Mode of Operation (Examples)</vt:lpstr>
      <vt:lpstr>Stream Cipher</vt:lpstr>
      <vt:lpstr>Symmetric Block Ciphers – DES/3DES</vt:lpstr>
      <vt:lpstr>Symmetric Block Cipher - AES</vt:lpstr>
      <vt:lpstr>Symmetric Stream Cipher – RC4</vt:lpstr>
      <vt:lpstr>Asymmetric Cipher RSA</vt:lpstr>
      <vt:lpstr>Steganography</vt:lpstr>
      <vt:lpstr>Steganography cont…</vt:lpstr>
      <vt:lpstr>Steganography cont…</vt:lpstr>
      <vt:lpstr>Attacking Crypto</vt:lpstr>
      <vt:lpstr>Cipher-text Only Attack (COA)</vt:lpstr>
      <vt:lpstr>Known Plaintext Attack</vt:lpstr>
      <vt:lpstr>Chosen Plaintext Attack</vt:lpstr>
      <vt:lpstr>Chosen Cipher-text Attack</vt:lpstr>
      <vt:lpstr>Brute Forcing Symmetric Ciphers</vt:lpstr>
      <vt:lpstr>Some Basic Probability</vt:lpstr>
      <vt:lpstr>Some sense of scale in numbers</vt:lpstr>
      <vt:lpstr>Brute Force Attacks</vt:lpstr>
      <vt:lpstr>DES Brute Force Example</vt:lpstr>
      <vt:lpstr>DES Challenge 1</vt:lpstr>
      <vt:lpstr>DES Challenge 2</vt:lpstr>
      <vt:lpstr>Cracking AES?</vt:lpstr>
      <vt:lpstr>Brute Forcing Asymmetric Algorithms</vt:lpstr>
      <vt:lpstr>Brute Forcing Asymmetric Ciphers</vt:lpstr>
      <vt:lpstr>Traffic Analysis</vt:lpstr>
      <vt:lpstr>PowerPoint Presentation</vt:lpstr>
      <vt:lpstr>PowerPoint Presentation</vt:lpstr>
      <vt:lpstr>Does trust exist in encryption?</vt:lpstr>
      <vt:lpstr>Encryption Related Social Issues</vt:lpstr>
      <vt:lpstr>PowerPoint Presentation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silver</cp:lastModifiedBy>
  <cp:revision>56</cp:revision>
  <dcterms:created xsi:type="dcterms:W3CDTF">2009-09-07T06:18:52Z</dcterms:created>
  <dcterms:modified xsi:type="dcterms:W3CDTF">2015-03-16T02:48:49Z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-2030911998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p.szewczyk@ecu.edu.au</vt:lpwstr>
  </property>
  <property fmtid="{D5CDD505-2E9C-101B-9397-08002B2CF9AE}" pid="6" name="_AuthorEmailDisplayName">
    <vt:lpwstr>Patryk SZEWCZYK</vt:lpwstr>
  </property>
</Properties>
</file>