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64" r:id="rId1"/>
    <p:sldMasterId id="2147484065" r:id="rId2"/>
    <p:sldMasterId id="2147484113" r:id="rId3"/>
  </p:sldMasterIdLst>
  <p:notesMasterIdLst>
    <p:notesMasterId r:id="rId35"/>
  </p:notesMasterIdLst>
  <p:sldIdLst>
    <p:sldId id="319" r:id="rId4"/>
    <p:sldId id="320" r:id="rId5"/>
    <p:sldId id="409" r:id="rId6"/>
    <p:sldId id="381" r:id="rId7"/>
    <p:sldId id="382" r:id="rId8"/>
    <p:sldId id="383" r:id="rId9"/>
    <p:sldId id="384" r:id="rId10"/>
    <p:sldId id="385" r:id="rId11"/>
    <p:sldId id="386" r:id="rId12"/>
    <p:sldId id="387" r:id="rId13"/>
    <p:sldId id="388" r:id="rId14"/>
    <p:sldId id="389" r:id="rId15"/>
    <p:sldId id="390" r:id="rId16"/>
    <p:sldId id="392" r:id="rId17"/>
    <p:sldId id="394" r:id="rId18"/>
    <p:sldId id="393" r:id="rId19"/>
    <p:sldId id="395" r:id="rId20"/>
    <p:sldId id="396" r:id="rId21"/>
    <p:sldId id="391" r:id="rId22"/>
    <p:sldId id="397" r:id="rId23"/>
    <p:sldId id="398" r:id="rId24"/>
    <p:sldId id="399" r:id="rId25"/>
    <p:sldId id="400" r:id="rId26"/>
    <p:sldId id="401" r:id="rId27"/>
    <p:sldId id="402" r:id="rId28"/>
    <p:sldId id="404" r:id="rId29"/>
    <p:sldId id="405" r:id="rId30"/>
    <p:sldId id="406" r:id="rId31"/>
    <p:sldId id="403" r:id="rId32"/>
    <p:sldId id="407" r:id="rId33"/>
    <p:sldId id="408"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05" autoAdjust="0"/>
  </p:normalViewPr>
  <p:slideViewPr>
    <p:cSldViewPr>
      <p:cViewPr varScale="1">
        <p:scale>
          <a:sx n="87" d="100"/>
          <a:sy n="87" d="100"/>
        </p:scale>
        <p:origin x="-606"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778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08CE48B4-8343-40FE-BC93-1AE6A70057DA}" type="datetimeFigureOut">
              <a:rPr lang="en-US"/>
              <a:pPr>
                <a:defRPr/>
              </a:pPr>
              <a:t>9/9/2014</a:t>
            </a:fld>
            <a:endParaRPr lang="en-US" dirty="0"/>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78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778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17AB99BF-A3E3-4C1D-930E-0C2780B37D01}" type="slidenum">
              <a:rPr lang="en-US"/>
              <a:pPr>
                <a:defRPr/>
              </a:pPr>
              <a:t>‹#›</a:t>
            </a:fld>
            <a:endParaRPr lang="en-US" dirty="0"/>
          </a:p>
        </p:txBody>
      </p:sp>
    </p:spTree>
    <p:extLst>
      <p:ext uri="{BB962C8B-B14F-4D97-AF65-F5344CB8AC3E}">
        <p14:creationId xmlns:p14="http://schemas.microsoft.com/office/powerpoint/2010/main" val="11798461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BB89977-BD36-48B2-9FAC-D8B3480A75E6}" type="slidenum">
              <a:rPr lang="en-US" altLang="en-US" smtClean="0"/>
              <a:pPr/>
              <a:t>1</a:t>
            </a:fld>
            <a:endParaRPr lang="en-US" alt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C"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59487A4C-7703-44D1-A022-37349A99FA59}" type="slidenum">
              <a:rPr lang="en-US"/>
              <a:pPr>
                <a:defRPr/>
              </a:pPr>
              <a:t>‹#›</a:t>
            </a:fld>
            <a:endParaRPr lang="en-US" dirty="0"/>
          </a:p>
        </p:txBody>
      </p:sp>
    </p:spTree>
    <p:extLst>
      <p:ext uri="{BB962C8B-B14F-4D97-AF65-F5344CB8AC3E}">
        <p14:creationId xmlns:p14="http://schemas.microsoft.com/office/powerpoint/2010/main" val="2798871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F99F25FD-ED40-4680-9CE7-2508C78CE5C0}" type="slidenum">
              <a:rPr lang="en-US"/>
              <a:pPr>
                <a:defRPr/>
              </a:pPr>
              <a:t>‹#›</a:t>
            </a:fld>
            <a:endParaRPr lang="en-US" dirty="0"/>
          </a:p>
        </p:txBody>
      </p:sp>
    </p:spTree>
    <p:extLst>
      <p:ext uri="{BB962C8B-B14F-4D97-AF65-F5344CB8AC3E}">
        <p14:creationId xmlns:p14="http://schemas.microsoft.com/office/powerpoint/2010/main" val="2877763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4C3D261-444D-4699-92B1-628838D26514}" type="slidenum">
              <a:rPr lang="en-US"/>
              <a:pPr>
                <a:defRPr/>
              </a:pPr>
              <a:t>‹#›</a:t>
            </a:fld>
            <a:endParaRPr lang="en-US" dirty="0"/>
          </a:p>
        </p:txBody>
      </p:sp>
    </p:spTree>
    <p:extLst>
      <p:ext uri="{BB962C8B-B14F-4D97-AF65-F5344CB8AC3E}">
        <p14:creationId xmlns:p14="http://schemas.microsoft.com/office/powerpoint/2010/main" val="763683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8C01E873-C32D-4BD1-8452-34CFFFC45B64}" type="slidenum">
              <a:rPr lang="en-US"/>
              <a:pPr>
                <a:defRPr/>
              </a:pPr>
              <a:t>‹#›</a:t>
            </a:fld>
            <a:endParaRPr lang="en-US" dirty="0"/>
          </a:p>
        </p:txBody>
      </p:sp>
    </p:spTree>
    <p:extLst>
      <p:ext uri="{BB962C8B-B14F-4D97-AF65-F5344CB8AC3E}">
        <p14:creationId xmlns:p14="http://schemas.microsoft.com/office/powerpoint/2010/main" val="1543844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473491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47210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9342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112785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sz="quarter" idx="10"/>
          </p:nvPr>
        </p:nvSpPr>
        <p:spPr>
          <a:ln/>
        </p:spPr>
        <p:txBody>
          <a:bodyPr/>
          <a:lstStyle>
            <a:lvl1pPr>
              <a:defRPr/>
            </a:lvl1pPr>
          </a:lstStyle>
          <a:p>
            <a:pPr>
              <a:defRPr/>
            </a:pPr>
            <a:endParaRPr lang="en-US"/>
          </a:p>
        </p:txBody>
      </p:sp>
      <p:sp>
        <p:nvSpPr>
          <p:cNvPr id="8" name="Rectangle 7"/>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7636309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442002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ftr" sz="quarter" idx="10"/>
          </p:nvPr>
        </p:nvSpPr>
        <p:spPr>
          <a:ln/>
        </p:spPr>
        <p:txBody>
          <a:bodyPr/>
          <a:lstStyle>
            <a:lvl1pPr>
              <a:defRPr/>
            </a:lvl1pPr>
          </a:lstStyle>
          <a:p>
            <a:pPr>
              <a:defRPr/>
            </a:pPr>
            <a:endParaRPr lang="en-US"/>
          </a:p>
        </p:txBody>
      </p:sp>
      <p:sp>
        <p:nvSpPr>
          <p:cNvPr id="3" name="Rectangle 2"/>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03917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AC44D01B-C877-4B15-B6DE-F5AAA09F2779}" type="slidenum">
              <a:rPr lang="en-US"/>
              <a:pPr>
                <a:defRPr/>
              </a:pPr>
              <a:t>‹#›</a:t>
            </a:fld>
            <a:endParaRPr lang="en-US" dirty="0"/>
          </a:p>
        </p:txBody>
      </p:sp>
    </p:spTree>
    <p:extLst>
      <p:ext uri="{BB962C8B-B14F-4D97-AF65-F5344CB8AC3E}">
        <p14:creationId xmlns:p14="http://schemas.microsoft.com/office/powerpoint/2010/main" val="35769693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274965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1894301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738676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340396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scss.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8375719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434823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207914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0825" y="1916113"/>
            <a:ext cx="4244975"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16113"/>
            <a:ext cx="4244975"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548873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8596" y="785794"/>
            <a:ext cx="8229600" cy="1000124"/>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5613" y="200342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5613" y="264318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3438" y="200342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3438" y="264318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828069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80195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0681777F-ECD5-4207-9E9D-6F83CFCFED17}" type="slidenum">
              <a:rPr lang="en-US"/>
              <a:pPr>
                <a:defRPr/>
              </a:pPr>
              <a:t>‹#›</a:t>
            </a:fld>
            <a:endParaRPr lang="en-US" dirty="0"/>
          </a:p>
        </p:txBody>
      </p:sp>
    </p:spTree>
    <p:extLst>
      <p:ext uri="{BB962C8B-B14F-4D97-AF65-F5344CB8AC3E}">
        <p14:creationId xmlns:p14="http://schemas.microsoft.com/office/powerpoint/2010/main" val="12244033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27381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5456" y="785794"/>
            <a:ext cx="3008313" cy="1000132"/>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643306" y="78579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25456" y="1785926"/>
            <a:ext cx="3008313" cy="485298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970517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5918" y="5148278"/>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85918" y="960453"/>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85918" y="5715016"/>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042507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333839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2588" y="1928802"/>
            <a:ext cx="2160587" cy="4668848"/>
          </a:xfrm>
        </p:spPr>
        <p:txBody>
          <a:bodyPr vert="eaVert"/>
          <a:lstStyle>
            <a:lvl1pPr>
              <a:defRPr>
                <a:solidFill>
                  <a:schemeClr val="tx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0825" y="1928802"/>
            <a:ext cx="6329363" cy="466884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40569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E8B2EB8-3DC2-4E74-8E26-CCA21E624DFA}" type="slidenum">
              <a:rPr lang="en-US"/>
              <a:pPr>
                <a:defRPr/>
              </a:pPr>
              <a:t>‹#›</a:t>
            </a:fld>
            <a:endParaRPr lang="en-US" dirty="0"/>
          </a:p>
        </p:txBody>
      </p:sp>
    </p:spTree>
    <p:extLst>
      <p:ext uri="{BB962C8B-B14F-4D97-AF65-F5344CB8AC3E}">
        <p14:creationId xmlns:p14="http://schemas.microsoft.com/office/powerpoint/2010/main" val="4255955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E7D5E060-14F0-41AC-8FDE-14919AC9794C}" type="slidenum">
              <a:rPr lang="en-US"/>
              <a:pPr>
                <a:defRPr/>
              </a:pPr>
              <a:t>‹#›</a:t>
            </a:fld>
            <a:endParaRPr lang="en-US" dirty="0"/>
          </a:p>
        </p:txBody>
      </p:sp>
    </p:spTree>
    <p:extLst>
      <p:ext uri="{BB962C8B-B14F-4D97-AF65-F5344CB8AC3E}">
        <p14:creationId xmlns:p14="http://schemas.microsoft.com/office/powerpoint/2010/main" val="2501293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B73A6052-EF12-4116-AD18-9A73AC627166}" type="slidenum">
              <a:rPr lang="en-US"/>
              <a:pPr>
                <a:defRPr/>
              </a:pPr>
              <a:t>‹#›</a:t>
            </a:fld>
            <a:endParaRPr lang="en-US" dirty="0"/>
          </a:p>
        </p:txBody>
      </p:sp>
    </p:spTree>
    <p:extLst>
      <p:ext uri="{BB962C8B-B14F-4D97-AF65-F5344CB8AC3E}">
        <p14:creationId xmlns:p14="http://schemas.microsoft.com/office/powerpoint/2010/main" val="1917812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06ECFF0D-9969-4064-98CD-4563970F36D9}" type="slidenum">
              <a:rPr lang="en-US"/>
              <a:pPr>
                <a:defRPr/>
              </a:pPr>
              <a:t>‹#›</a:t>
            </a:fld>
            <a:endParaRPr lang="en-US" dirty="0"/>
          </a:p>
        </p:txBody>
      </p:sp>
    </p:spTree>
    <p:extLst>
      <p:ext uri="{BB962C8B-B14F-4D97-AF65-F5344CB8AC3E}">
        <p14:creationId xmlns:p14="http://schemas.microsoft.com/office/powerpoint/2010/main" val="68950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1728DEF2-3D06-4E5B-84F7-D01C8E2AD3AB}" type="slidenum">
              <a:rPr lang="en-US"/>
              <a:pPr>
                <a:defRPr/>
              </a:pPr>
              <a:t>‹#›</a:t>
            </a:fld>
            <a:endParaRPr lang="en-US" dirty="0"/>
          </a:p>
        </p:txBody>
      </p:sp>
    </p:spTree>
    <p:extLst>
      <p:ext uri="{BB962C8B-B14F-4D97-AF65-F5344CB8AC3E}">
        <p14:creationId xmlns:p14="http://schemas.microsoft.com/office/powerpoint/2010/main" val="1693422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DAB03CF5-150F-43DF-B6E7-3C6A8BC35398}" type="slidenum">
              <a:rPr lang="en-US"/>
              <a:pPr>
                <a:defRPr/>
              </a:pPr>
              <a:t>‹#›</a:t>
            </a:fld>
            <a:endParaRPr lang="en-US" dirty="0"/>
          </a:p>
        </p:txBody>
      </p:sp>
    </p:spTree>
    <p:extLst>
      <p:ext uri="{BB962C8B-B14F-4D97-AF65-F5344CB8AC3E}">
        <p14:creationId xmlns:p14="http://schemas.microsoft.com/office/powerpoint/2010/main" val="3233857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2.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68613" name="Rectangle 5"/>
          <p:cNvSpPr>
            <a:spLocks noGrp="1" noChangeArrowheads="1"/>
          </p:cNvSpPr>
          <p:nvPr>
            <p:ph type="ftr" sz="quarter" idx="3"/>
          </p:nvPr>
        </p:nvSpPr>
        <p:spPr bwMode="auto">
          <a:xfrm>
            <a:off x="457200" y="6245225"/>
            <a:ext cx="7239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dirty="0"/>
            </a:lvl1pPr>
          </a:lstStyle>
          <a:p>
            <a:pPr>
              <a:defRPr/>
            </a:pPr>
            <a:endParaRPr lang="en-US"/>
          </a:p>
        </p:txBody>
      </p:sp>
      <p:sp>
        <p:nvSpPr>
          <p:cNvPr id="68614" name="Rectangle 6"/>
          <p:cNvSpPr>
            <a:spLocks noGrp="1" noChangeArrowheads="1"/>
          </p:cNvSpPr>
          <p:nvPr>
            <p:ph type="sldNum" sz="quarter" idx="4"/>
          </p:nvPr>
        </p:nvSpPr>
        <p:spPr bwMode="auto">
          <a:xfrm>
            <a:off x="7772400" y="6245225"/>
            <a:ext cx="914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35B8C99C-48C0-4DFE-8B64-9A16E29D6F80}"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128" r:id="rId1"/>
    <p:sldLayoutId id="2147484129" r:id="rId2"/>
    <p:sldLayoutId id="2147484130" r:id="rId3"/>
    <p:sldLayoutId id="2147484131" r:id="rId4"/>
    <p:sldLayoutId id="2147484132" r:id="rId5"/>
    <p:sldLayoutId id="2147484133" r:id="rId6"/>
    <p:sldLayoutId id="2147484134" r:id="rId7"/>
    <p:sldLayoutId id="2147484135" r:id="rId8"/>
    <p:sldLayoutId id="2147484136" r:id="rId9"/>
    <p:sldLayoutId id="2147484137" r:id="rId10"/>
    <p:sldLayoutId id="2147484138" r:id="rId11"/>
    <p:sldLayoutId id="2147484139" r:id="rId12"/>
  </p:sldLayoutIdLst>
  <p:hf hdr="0" ft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defRPr>
      </a:lvl2pPr>
      <a:lvl3pPr algn="ctr" rtl="0" eaLnBrk="0" fontAlgn="base" hangingPunct="0">
        <a:spcBef>
          <a:spcPct val="0"/>
        </a:spcBef>
        <a:spcAft>
          <a:spcPct val="0"/>
        </a:spcAft>
        <a:defRPr sz="3600">
          <a:solidFill>
            <a:schemeClr val="tx2"/>
          </a:solidFill>
          <a:latin typeface="Arial" charset="0"/>
        </a:defRPr>
      </a:lvl3pPr>
      <a:lvl4pPr algn="ctr" rtl="0" eaLnBrk="0" fontAlgn="base" hangingPunct="0">
        <a:spcBef>
          <a:spcPct val="0"/>
        </a:spcBef>
        <a:spcAft>
          <a:spcPct val="0"/>
        </a:spcAft>
        <a:defRPr sz="3600">
          <a:solidFill>
            <a:schemeClr val="tx2"/>
          </a:solidFill>
          <a:latin typeface="Arial" charset="0"/>
        </a:defRPr>
      </a:lvl4pPr>
      <a:lvl5pPr algn="ctr" rtl="0" eaLnBrk="0" fontAlgn="base" hangingPunct="0">
        <a:spcBef>
          <a:spcPct val="0"/>
        </a:spcBef>
        <a:spcAft>
          <a:spcPct val="0"/>
        </a:spcAft>
        <a:defRPr sz="3600">
          <a:solidFill>
            <a:schemeClr val="tx2"/>
          </a:solidFill>
          <a:latin typeface="Arial"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2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
        <p:nvSpPr>
          <p:cNvPr id="6" name="Footer Placeholder 5"/>
          <p:cNvSpPr>
            <a:spLocks noGrp="1" noChangeArrowheads="1"/>
          </p:cNvSpPr>
          <p:nvPr>
            <p:ph type="ftr" sz="quarter" idx="3"/>
          </p:nvPr>
        </p:nvSpPr>
        <p:spPr bwMode="auto">
          <a:xfrm>
            <a:off x="457200" y="6381750"/>
            <a:ext cx="56388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2000">
                <a:solidFill>
                  <a:srgbClr val="222222"/>
                </a:solidFill>
              </a:defRPr>
            </a:lvl1pPr>
          </a:lstStyle>
          <a:p>
            <a:pPr>
              <a:defRPr/>
            </a:pPr>
            <a:endParaRPr lang="en-US"/>
          </a:p>
        </p:txBody>
      </p:sp>
      <p:sp>
        <p:nvSpPr>
          <p:cNvPr id="7" name="Slide Number Placeholder 6"/>
          <p:cNvSpPr>
            <a:spLocks noGrp="1" noChangeArrowheads="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2000">
                <a:solidFill>
                  <a:srgbClr val="222222"/>
                </a:solidFill>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4140" r:id="rId1"/>
    <p:sldLayoutId id="2147484141" r:id="rId2"/>
    <p:sldLayoutId id="2147484142" r:id="rId3"/>
    <p:sldLayoutId id="2147484143" r:id="rId4"/>
    <p:sldLayoutId id="2147484144" r:id="rId5"/>
    <p:sldLayoutId id="2147484145" r:id="rId6"/>
    <p:sldLayoutId id="2147484146" r:id="rId7"/>
    <p:sldLayoutId id="2147484147" r:id="rId8"/>
    <p:sldLayoutId id="2147484148" r:id="rId9"/>
    <p:sldLayoutId id="2147484149" r:id="rId10"/>
    <p:sldLayoutId id="2147484150" r:id="rId11"/>
  </p:sldLayoutIdLst>
  <p:hf hdr="0" ft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eaLnBrk="0" fontAlgn="base" hangingPunct="0">
        <a:spcBef>
          <a:spcPct val="0"/>
        </a:spcBef>
        <a:spcAft>
          <a:spcPct val="0"/>
        </a:spcAft>
        <a:defRPr sz="3600">
          <a:solidFill>
            <a:srgbClr val="222222"/>
          </a:solidFill>
          <a:latin typeface="Arial" charset="0"/>
        </a:defRPr>
      </a:lvl6pPr>
      <a:lvl7pPr marL="914400" algn="ctr" rtl="0" eaLnBrk="0" fontAlgn="base" hangingPunct="0">
        <a:spcBef>
          <a:spcPct val="0"/>
        </a:spcBef>
        <a:spcAft>
          <a:spcPct val="0"/>
        </a:spcAft>
        <a:defRPr sz="3600">
          <a:solidFill>
            <a:srgbClr val="222222"/>
          </a:solidFill>
          <a:latin typeface="Arial" charset="0"/>
        </a:defRPr>
      </a:lvl7pPr>
      <a:lvl8pPr marL="1371600" algn="ctr" rtl="0" eaLnBrk="0" fontAlgn="base" hangingPunct="0">
        <a:spcBef>
          <a:spcPct val="0"/>
        </a:spcBef>
        <a:spcAft>
          <a:spcPct val="0"/>
        </a:spcAft>
        <a:defRPr sz="3600">
          <a:solidFill>
            <a:srgbClr val="222222"/>
          </a:solidFill>
          <a:latin typeface="Arial" charset="0"/>
        </a:defRPr>
      </a:lvl8pPr>
      <a:lvl9pPr marL="1828800" algn="ctr" rtl="0" eaLnBrk="0" fontAlgn="base" hangingPunct="0">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bwMode="auto">
          <a:xfrm>
            <a:off x="250825" y="1916113"/>
            <a:ext cx="8642350"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AU" altLang="en-US" smtClean="0"/>
          </a:p>
        </p:txBody>
      </p:sp>
      <p:sp>
        <p:nvSpPr>
          <p:cNvPr id="1034" name="Rectangle 10"/>
          <p:cNvSpPr>
            <a:spLocks noChangeArrowheads="1"/>
          </p:cNvSpPr>
          <p:nvPr/>
        </p:nvSpPr>
        <p:spPr bwMode="auto">
          <a:xfrm>
            <a:off x="0" y="736600"/>
            <a:ext cx="9144000" cy="1079500"/>
          </a:xfrm>
          <a:prstGeom prst="rect">
            <a:avLst/>
          </a:prstGeom>
          <a:solidFill>
            <a:srgbClr val="004B85"/>
          </a:solidFill>
          <a:ln w="9525">
            <a:noFill/>
            <a:miter lim="800000"/>
            <a:headEnd/>
            <a:tailEnd/>
          </a:ln>
          <a:effectLst/>
        </p:spPr>
        <p:txBody>
          <a:bodyPr wrap="none" anchor="ctr"/>
          <a:lstStyle/>
          <a:p>
            <a:pPr>
              <a:defRPr/>
            </a:pPr>
            <a:endParaRPr lang="en-US"/>
          </a:p>
        </p:txBody>
      </p:sp>
      <p:sp>
        <p:nvSpPr>
          <p:cNvPr id="3076" name="Rectangle 2"/>
          <p:cNvSpPr>
            <a:spLocks noGrp="1" noChangeArrowheads="1"/>
          </p:cNvSpPr>
          <p:nvPr>
            <p:ph type="title"/>
          </p:nvPr>
        </p:nvSpPr>
        <p:spPr bwMode="auto">
          <a:xfrm>
            <a:off x="250825" y="755650"/>
            <a:ext cx="86423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smtClean="0"/>
          </a:p>
        </p:txBody>
      </p:sp>
      <p:pic>
        <p:nvPicPr>
          <p:cNvPr id="3077" name="Picture 13" descr="ECU_AUS_logo_C"/>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72450" y="0"/>
            <a:ext cx="979488"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1" name="Text Box 17"/>
          <p:cNvSpPr txBox="1">
            <a:spLocks noChangeArrowheads="1"/>
          </p:cNvSpPr>
          <p:nvPr/>
        </p:nvSpPr>
        <p:spPr bwMode="auto">
          <a:xfrm>
            <a:off x="107950" y="377825"/>
            <a:ext cx="5383213" cy="274638"/>
          </a:xfrm>
          <a:prstGeom prst="rect">
            <a:avLst/>
          </a:prstGeom>
          <a:noFill/>
          <a:ln w="9525">
            <a:noFill/>
            <a:miter lim="800000"/>
            <a:headEnd/>
            <a:tailEnd/>
          </a:ln>
          <a:effectLst/>
        </p:spPr>
        <p:txBody>
          <a:bodyPr>
            <a:spAutoFit/>
          </a:bodyPr>
          <a:lstStyle/>
          <a:p>
            <a:pPr>
              <a:spcBef>
                <a:spcPct val="50000"/>
              </a:spcBef>
              <a:defRPr/>
            </a:pPr>
            <a:r>
              <a:rPr lang="en-AU" sz="1200" b="1" dirty="0">
                <a:solidFill>
                  <a:srgbClr val="666666"/>
                </a:solidFill>
              </a:rPr>
              <a:t>School of Computer and Security Science</a:t>
            </a:r>
          </a:p>
        </p:txBody>
      </p:sp>
      <p:sp>
        <p:nvSpPr>
          <p:cNvPr id="1043" name="Text Box 19"/>
          <p:cNvSpPr txBox="1">
            <a:spLocks noChangeArrowheads="1"/>
          </p:cNvSpPr>
          <p:nvPr/>
        </p:nvSpPr>
        <p:spPr bwMode="auto">
          <a:xfrm>
            <a:off x="107950" y="115888"/>
            <a:ext cx="5383213" cy="336550"/>
          </a:xfrm>
          <a:prstGeom prst="rect">
            <a:avLst/>
          </a:prstGeom>
          <a:noFill/>
          <a:ln w="9525">
            <a:noFill/>
            <a:miter lim="800000"/>
            <a:headEnd/>
            <a:tailEnd/>
          </a:ln>
          <a:effectLst/>
        </p:spPr>
        <p:txBody>
          <a:bodyPr>
            <a:spAutoFit/>
          </a:bodyPr>
          <a:lstStyle/>
          <a:p>
            <a:pPr>
              <a:spcBef>
                <a:spcPct val="50000"/>
              </a:spcBef>
              <a:defRPr/>
            </a:pPr>
            <a:r>
              <a:rPr lang="en-AU" sz="1600" b="1">
                <a:solidFill>
                  <a:srgbClr val="666666"/>
                </a:solidFill>
              </a:rPr>
              <a:t>Edith Cowan University</a:t>
            </a:r>
          </a:p>
        </p:txBody>
      </p:sp>
    </p:spTree>
  </p:cSld>
  <p:clrMap bg1="lt1" tx1="dk1" bg2="lt2" tx2="dk2" accent1="accent1" accent2="accent2" accent3="accent3" accent4="accent4" accent5="accent5" accent6="accent6" hlink="hlink" folHlink="folHlink"/>
  <p:sldLayoutIdLst>
    <p:sldLayoutId id="2147484161"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Lst>
  <p:hf hdr="0" ftr="0" dt="0"/>
  <p:txStyles>
    <p:titleStyle>
      <a:lvl1pPr algn="r" rtl="0" fontAlgn="base">
        <a:spcBef>
          <a:spcPct val="0"/>
        </a:spcBef>
        <a:spcAft>
          <a:spcPct val="0"/>
        </a:spcAft>
        <a:defRPr sz="4000">
          <a:solidFill>
            <a:schemeClr val="bg1"/>
          </a:solidFill>
          <a:latin typeface="+mj-lt"/>
          <a:ea typeface="+mj-ea"/>
          <a:cs typeface="+mj-cs"/>
        </a:defRPr>
      </a:lvl1pPr>
      <a:lvl2pPr algn="r" rtl="0" fontAlgn="base">
        <a:spcBef>
          <a:spcPct val="0"/>
        </a:spcBef>
        <a:spcAft>
          <a:spcPct val="0"/>
        </a:spcAft>
        <a:defRPr sz="4000">
          <a:solidFill>
            <a:schemeClr val="bg1"/>
          </a:solidFill>
          <a:latin typeface="Arial" charset="0"/>
        </a:defRPr>
      </a:lvl2pPr>
      <a:lvl3pPr algn="r" rtl="0" fontAlgn="base">
        <a:spcBef>
          <a:spcPct val="0"/>
        </a:spcBef>
        <a:spcAft>
          <a:spcPct val="0"/>
        </a:spcAft>
        <a:defRPr sz="4000">
          <a:solidFill>
            <a:schemeClr val="bg1"/>
          </a:solidFill>
          <a:latin typeface="Arial" charset="0"/>
        </a:defRPr>
      </a:lvl3pPr>
      <a:lvl4pPr algn="r" rtl="0" fontAlgn="base">
        <a:spcBef>
          <a:spcPct val="0"/>
        </a:spcBef>
        <a:spcAft>
          <a:spcPct val="0"/>
        </a:spcAft>
        <a:defRPr sz="4000">
          <a:solidFill>
            <a:schemeClr val="bg1"/>
          </a:solidFill>
          <a:latin typeface="Arial" charset="0"/>
        </a:defRPr>
      </a:lvl4pPr>
      <a:lvl5pPr algn="r" rtl="0" fontAlgn="base">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1026"/>
          <p:cNvSpPr txBox="1">
            <a:spLocks noChangeArrowheads="1"/>
          </p:cNvSpPr>
          <p:nvPr/>
        </p:nvSpPr>
        <p:spPr bwMode="auto">
          <a:xfrm>
            <a:off x="609600" y="1447800"/>
            <a:ext cx="8001000" cy="2209800"/>
          </a:xfrm>
          <a:prstGeom prst="rect">
            <a:avLst/>
          </a:prstGeom>
          <a:noFill/>
          <a:ln w="9525">
            <a:noFill/>
            <a:miter lim="800000"/>
            <a:headEnd/>
            <a:tailEnd/>
          </a:ln>
        </p:spPr>
        <p:txBody>
          <a:bodyPr anchor="ctr"/>
          <a:lstStyle/>
          <a:p>
            <a:pPr algn="ctr">
              <a:defRPr/>
            </a:pPr>
            <a:r>
              <a:rPr lang="en-US" sz="4000" b="1" kern="0" dirty="0">
                <a:latin typeface="+mj-lt"/>
                <a:ea typeface="+mj-ea"/>
                <a:cs typeface="+mj-cs"/>
              </a:rPr>
              <a:t>CSG1105 / CSG5130 </a:t>
            </a:r>
          </a:p>
          <a:p>
            <a:pPr algn="ctr">
              <a:defRPr/>
            </a:pPr>
            <a:r>
              <a:rPr lang="en-US" sz="4000" b="1" kern="0" dirty="0">
                <a:latin typeface="+mj-lt"/>
                <a:ea typeface="+mj-ea"/>
                <a:cs typeface="+mj-cs"/>
              </a:rPr>
              <a:t>Applied Communications</a:t>
            </a:r>
          </a:p>
        </p:txBody>
      </p:sp>
      <p:sp>
        <p:nvSpPr>
          <p:cNvPr id="6" name="Rectangle 1027"/>
          <p:cNvSpPr txBox="1">
            <a:spLocks noChangeArrowheads="1"/>
          </p:cNvSpPr>
          <p:nvPr/>
        </p:nvSpPr>
        <p:spPr bwMode="auto">
          <a:xfrm>
            <a:off x="682625" y="3962400"/>
            <a:ext cx="7927975" cy="2286000"/>
          </a:xfrm>
          <a:prstGeom prst="rect">
            <a:avLst/>
          </a:prstGeom>
          <a:noFill/>
          <a:ln w="9525">
            <a:noFill/>
            <a:miter lim="800000"/>
            <a:headEnd/>
            <a:tailEnd/>
          </a:ln>
        </p:spPr>
        <p:txBody>
          <a:bodyPr/>
          <a:lstStyle/>
          <a:p>
            <a:pPr algn="ctr">
              <a:lnSpc>
                <a:spcPct val="90000"/>
              </a:lnSpc>
              <a:spcBef>
                <a:spcPct val="20000"/>
              </a:spcBef>
              <a:defRPr/>
            </a:pPr>
            <a:r>
              <a:rPr lang="en-US" sz="2800" i="1" kern="0" dirty="0" smtClean="0">
                <a:latin typeface="+mn-lt"/>
              </a:rPr>
              <a:t>IP Addresses</a:t>
            </a:r>
          </a:p>
          <a:p>
            <a:pPr algn="ctr">
              <a:lnSpc>
                <a:spcPct val="90000"/>
              </a:lnSpc>
              <a:spcBef>
                <a:spcPct val="20000"/>
              </a:spcBef>
              <a:defRPr/>
            </a:pPr>
            <a:r>
              <a:rPr lang="en-US" sz="2800" i="1" kern="0" dirty="0" smtClean="0">
                <a:latin typeface="+mn-lt"/>
              </a:rPr>
              <a:t>Sub-netting and Super-netting</a:t>
            </a:r>
            <a:endParaRPr lang="en-US" sz="2800" i="1" kern="0" dirty="0">
              <a:latin typeface="+mn-lt"/>
            </a:endParaRPr>
          </a:p>
          <a:p>
            <a:pPr algn="ctr">
              <a:lnSpc>
                <a:spcPct val="90000"/>
              </a:lnSpc>
              <a:spcBef>
                <a:spcPct val="20000"/>
              </a:spcBef>
              <a:defRPr/>
            </a:pPr>
            <a:endParaRPr lang="en-US" sz="3400" i="1" kern="0" dirty="0">
              <a:latin typeface="+mn-lt"/>
            </a:endParaRPr>
          </a:p>
          <a:p>
            <a:pPr algn="ctr">
              <a:lnSpc>
                <a:spcPct val="90000"/>
              </a:lnSpc>
              <a:spcBef>
                <a:spcPct val="20000"/>
              </a:spcBef>
              <a:defRPr/>
            </a:pPr>
            <a:endParaRPr lang="en-US" sz="3400" i="1" kern="0" dirty="0">
              <a:latin typeface="+mn-lt"/>
            </a:endParaRPr>
          </a:p>
        </p:txBody>
      </p:sp>
      <p:pic>
        <p:nvPicPr>
          <p:cNvPr id="6148" name="Picture 4" descr="scs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smtClean="0"/>
              <a:t>IP Addresses and Subnet Masks</a:t>
            </a:r>
          </a:p>
        </p:txBody>
      </p:sp>
      <p:sp>
        <p:nvSpPr>
          <p:cNvPr id="7171" name="Rectangle 3"/>
          <p:cNvSpPr>
            <a:spLocks noGrp="1" noChangeArrowheads="1"/>
          </p:cNvSpPr>
          <p:nvPr>
            <p:ph idx="1"/>
          </p:nvPr>
        </p:nvSpPr>
        <p:spPr>
          <a:xfrm>
            <a:off x="250825" y="1916113"/>
            <a:ext cx="8435975" cy="4681537"/>
          </a:xfrm>
        </p:spPr>
        <p:txBody>
          <a:bodyPr/>
          <a:lstStyle/>
          <a:p>
            <a:endParaRPr lang="en-US" altLang="en-US" sz="2400" dirty="0" smtClean="0"/>
          </a:p>
          <a:p>
            <a:pPr>
              <a:buFontTx/>
              <a:buNone/>
            </a:pPr>
            <a:r>
              <a:rPr lang="en-US" altLang="en-US" dirty="0" smtClean="0"/>
              <a:t>192.168.0.0</a:t>
            </a:r>
          </a:p>
          <a:p>
            <a:pPr>
              <a:buFontTx/>
              <a:buNone/>
            </a:pPr>
            <a:r>
              <a:rPr lang="en-US" altLang="en-US" dirty="0" smtClean="0"/>
              <a:t>11000000</a:t>
            </a:r>
            <a:r>
              <a:rPr lang="en-US" altLang="en-US" sz="6000" dirty="0" smtClean="0"/>
              <a:t>.</a:t>
            </a:r>
            <a:r>
              <a:rPr lang="en-US" altLang="en-US" dirty="0" smtClean="0"/>
              <a:t>10101000</a:t>
            </a:r>
            <a:r>
              <a:rPr lang="en-US" altLang="en-US" sz="6000" dirty="0" smtClean="0"/>
              <a:t>.</a:t>
            </a:r>
            <a:r>
              <a:rPr lang="en-US" altLang="en-US" dirty="0" smtClean="0"/>
              <a:t>00000000</a:t>
            </a:r>
            <a:r>
              <a:rPr lang="en-US" altLang="en-US" sz="6000" dirty="0" smtClean="0"/>
              <a:t>.</a:t>
            </a:r>
            <a:r>
              <a:rPr lang="en-US" altLang="en-US" dirty="0" smtClean="0"/>
              <a:t>00000000</a:t>
            </a:r>
          </a:p>
          <a:p>
            <a:pPr>
              <a:buNone/>
            </a:pPr>
            <a:r>
              <a:rPr lang="en-US" altLang="en-US" sz="3600" dirty="0" smtClean="0"/>
              <a:t>11000000101010000000000000000000</a:t>
            </a:r>
            <a:endParaRPr lang="en-US" altLang="en-US" sz="3600" dirty="0" smtClean="0">
              <a:solidFill>
                <a:srgbClr val="FF0000"/>
              </a:solidFill>
            </a:endParaRPr>
          </a:p>
          <a:p>
            <a:pPr algn="ctr">
              <a:buFontTx/>
              <a:buNone/>
            </a:pPr>
            <a:r>
              <a:rPr lang="en-US" altLang="en-US" dirty="0" smtClean="0"/>
              <a:t>One 32bit Number (of sorts)! There are no dots!</a:t>
            </a:r>
          </a:p>
          <a:p>
            <a:pPr algn="ctr">
              <a:buFontTx/>
              <a:buNone/>
            </a:pPr>
            <a:r>
              <a:rPr lang="en-US" altLang="en-US" dirty="0" smtClean="0"/>
              <a:t>The numbers are the veil pulled over your eyes to blind you from the truth! There are no decimal numbers!</a:t>
            </a:r>
          </a:p>
        </p:txBody>
      </p:sp>
      <p:sp>
        <p:nvSpPr>
          <p:cNvPr id="7172" name="Slide Number Placeholder 4"/>
          <p:cNvSpPr>
            <a:spLocks noGrp="1"/>
          </p:cNvSpPr>
          <p:nvPr>
            <p:ph type="sldNum" sz="quarter" idx="4294967295"/>
          </p:nvPr>
        </p:nvSpPr>
        <p:spPr bwMode="auto">
          <a:xfrm>
            <a:off x="8229600" y="6245225"/>
            <a:ext cx="9144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9A409E2-5621-4C60-B6E2-BC0218CE9F58}" type="slidenum">
              <a:rPr lang="en-US" altLang="en-US">
                <a:solidFill>
                  <a:srgbClr val="000000"/>
                </a:solidFill>
              </a:rPr>
              <a:pPr eaLnBrk="1" hangingPunct="1"/>
              <a:t>10</a:t>
            </a:fld>
            <a:endParaRPr lang="en-US" altLang="en-US">
              <a:solidFill>
                <a:srgbClr val="000000"/>
              </a:solidFill>
            </a:endParaRPr>
          </a:p>
        </p:txBody>
      </p:sp>
      <p:sp>
        <p:nvSpPr>
          <p:cNvPr id="17" name="Multiply 16"/>
          <p:cNvSpPr/>
          <p:nvPr/>
        </p:nvSpPr>
        <p:spPr>
          <a:xfrm>
            <a:off x="1447800" y="3200400"/>
            <a:ext cx="1167898" cy="10668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Multiply 17"/>
          <p:cNvSpPr/>
          <p:nvPr/>
        </p:nvSpPr>
        <p:spPr>
          <a:xfrm>
            <a:off x="3189989" y="3200400"/>
            <a:ext cx="1167898" cy="10668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Multiply 18"/>
          <p:cNvSpPr/>
          <p:nvPr/>
        </p:nvSpPr>
        <p:spPr>
          <a:xfrm>
            <a:off x="5029200" y="3200400"/>
            <a:ext cx="1167898" cy="10668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79485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p:cTn id="14" dur="500" fill="hold"/>
                                        <p:tgtEl>
                                          <p:spTgt spid="18"/>
                                        </p:tgtEl>
                                        <p:attrNameLst>
                                          <p:attrName>ppt_w</p:attrName>
                                        </p:attrNameLst>
                                      </p:cBhvr>
                                      <p:tavLst>
                                        <p:tav tm="0">
                                          <p:val>
                                            <p:fltVal val="0"/>
                                          </p:val>
                                        </p:tav>
                                        <p:tav tm="100000">
                                          <p:val>
                                            <p:strVal val="#ppt_w"/>
                                          </p:val>
                                        </p:tav>
                                      </p:tavLst>
                                    </p:anim>
                                    <p:anim calcmode="lin" valueType="num">
                                      <p:cBhvr>
                                        <p:cTn id="15" dur="500" fill="hold"/>
                                        <p:tgtEl>
                                          <p:spTgt spid="18"/>
                                        </p:tgtEl>
                                        <p:attrNameLst>
                                          <p:attrName>ppt_h</p:attrName>
                                        </p:attrNameLst>
                                      </p:cBhvr>
                                      <p:tavLst>
                                        <p:tav tm="0">
                                          <p:val>
                                            <p:fltVal val="0"/>
                                          </p:val>
                                        </p:tav>
                                        <p:tav tm="100000">
                                          <p:val>
                                            <p:strVal val="#ppt_h"/>
                                          </p:val>
                                        </p:tav>
                                      </p:tavLst>
                                    </p:anim>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p:cTn id="21" dur="500" fill="hold"/>
                                        <p:tgtEl>
                                          <p:spTgt spid="19"/>
                                        </p:tgtEl>
                                        <p:attrNameLst>
                                          <p:attrName>ppt_w</p:attrName>
                                        </p:attrNameLst>
                                      </p:cBhvr>
                                      <p:tavLst>
                                        <p:tav tm="0">
                                          <p:val>
                                            <p:fltVal val="0"/>
                                          </p:val>
                                        </p:tav>
                                        <p:tav tm="100000">
                                          <p:val>
                                            <p:strVal val="#ppt_w"/>
                                          </p:val>
                                        </p:tav>
                                      </p:tavLst>
                                    </p:anim>
                                    <p:anim calcmode="lin" valueType="num">
                                      <p:cBhvr>
                                        <p:cTn id="22" dur="500" fill="hold"/>
                                        <p:tgtEl>
                                          <p:spTgt spid="19"/>
                                        </p:tgtEl>
                                        <p:attrNameLst>
                                          <p:attrName>ppt_h</p:attrName>
                                        </p:attrNameLst>
                                      </p:cBhvr>
                                      <p:tavLst>
                                        <p:tav tm="0">
                                          <p:val>
                                            <p:fltVal val="0"/>
                                          </p:val>
                                        </p:tav>
                                        <p:tav tm="100000">
                                          <p:val>
                                            <p:strVal val="#ppt_h"/>
                                          </p:val>
                                        </p:tav>
                                      </p:tavLst>
                                    </p:anim>
                                    <p:animEffect transition="in" filter="fade">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iterate type="wd">
                                    <p:tmAbs val="500"/>
                                  </p:iterate>
                                  <p:childTnLst>
                                    <p:set>
                                      <p:cBhvr>
                                        <p:cTn id="35"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smtClean="0"/>
              <a:t>IP Addresses and Subnet Masks</a:t>
            </a:r>
          </a:p>
        </p:txBody>
      </p:sp>
      <p:sp>
        <p:nvSpPr>
          <p:cNvPr id="7171" name="Rectangle 3"/>
          <p:cNvSpPr>
            <a:spLocks noGrp="1" noChangeArrowheads="1"/>
          </p:cNvSpPr>
          <p:nvPr>
            <p:ph idx="1"/>
          </p:nvPr>
        </p:nvSpPr>
        <p:spPr>
          <a:xfrm>
            <a:off x="250825" y="1916113"/>
            <a:ext cx="8435975" cy="4681537"/>
          </a:xfrm>
        </p:spPr>
        <p:txBody>
          <a:bodyPr/>
          <a:lstStyle/>
          <a:p>
            <a:endParaRPr lang="en-US" altLang="en-US" sz="2400" dirty="0" smtClean="0"/>
          </a:p>
          <a:p>
            <a:pPr>
              <a:buFontTx/>
              <a:buNone/>
            </a:pPr>
            <a:r>
              <a:rPr lang="en-US" altLang="en-US" dirty="0" smtClean="0"/>
              <a:t>192.168.0.0</a:t>
            </a:r>
          </a:p>
          <a:p>
            <a:pPr>
              <a:buFontTx/>
              <a:buNone/>
            </a:pPr>
            <a:r>
              <a:rPr lang="en-US" altLang="en-US" dirty="0" smtClean="0">
                <a:solidFill>
                  <a:srgbClr val="0070C0"/>
                </a:solidFill>
              </a:rPr>
              <a:t>1111 1111 1111 1111 1111 1111</a:t>
            </a:r>
            <a:endParaRPr lang="en-US" altLang="en-US" dirty="0" smtClean="0">
              <a:solidFill>
                <a:srgbClr val="FF0000"/>
              </a:solidFill>
            </a:endParaRPr>
          </a:p>
          <a:p>
            <a:pPr algn="ctr">
              <a:buFontTx/>
              <a:buNone/>
            </a:pPr>
            <a:r>
              <a:rPr lang="en-US" altLang="en-US" dirty="0" smtClean="0"/>
              <a:t>Likewise the Subnet mask isn’t a decimal number.</a:t>
            </a:r>
          </a:p>
          <a:p>
            <a:pPr algn="ctr">
              <a:buFontTx/>
              <a:buNone/>
            </a:pPr>
            <a:r>
              <a:rPr lang="en-US" altLang="en-US" dirty="0" smtClean="0"/>
              <a:t>It isn’t even a binary number!</a:t>
            </a:r>
          </a:p>
          <a:p>
            <a:pPr algn="ctr">
              <a:buFontTx/>
              <a:buNone/>
            </a:pPr>
            <a:r>
              <a:rPr lang="en-US" altLang="en-US" dirty="0" smtClean="0"/>
              <a:t>It is a binary PATTERN! Designed solely to be used with the logical AND operator!</a:t>
            </a:r>
          </a:p>
          <a:p>
            <a:pPr algn="ctr">
              <a:buFontTx/>
              <a:buNone/>
            </a:pPr>
            <a:r>
              <a:rPr lang="en-US" altLang="en-US" dirty="0" smtClean="0"/>
              <a:t>You cannot perform ANY mathematics on this!</a:t>
            </a:r>
          </a:p>
          <a:p>
            <a:pPr>
              <a:buFontTx/>
              <a:buNone/>
            </a:pPr>
            <a:endParaRPr lang="en-US" altLang="en-US" dirty="0" smtClean="0">
              <a:solidFill>
                <a:srgbClr val="FF0000"/>
              </a:solidFill>
            </a:endParaRPr>
          </a:p>
        </p:txBody>
      </p:sp>
      <p:sp>
        <p:nvSpPr>
          <p:cNvPr id="7172" name="Slide Number Placeholder 4"/>
          <p:cNvSpPr>
            <a:spLocks noGrp="1"/>
          </p:cNvSpPr>
          <p:nvPr>
            <p:ph type="sldNum" sz="quarter" idx="4294967295"/>
          </p:nvPr>
        </p:nvSpPr>
        <p:spPr bwMode="auto">
          <a:xfrm>
            <a:off x="8229600" y="6245225"/>
            <a:ext cx="9144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9A409E2-5621-4C60-B6E2-BC0218CE9F58}" type="slidenum">
              <a:rPr lang="en-US" altLang="en-US">
                <a:solidFill>
                  <a:srgbClr val="000000"/>
                </a:solidFill>
              </a:rPr>
              <a:pPr eaLnBrk="1" hangingPunct="1"/>
              <a:t>11</a:t>
            </a:fld>
            <a:endParaRPr lang="en-US" altLang="en-US">
              <a:solidFill>
                <a:srgbClr val="000000"/>
              </a:solidFill>
            </a:endParaRPr>
          </a:p>
        </p:txBody>
      </p:sp>
      <p:sp>
        <p:nvSpPr>
          <p:cNvPr id="4" name="TextBox 3"/>
          <p:cNvSpPr txBox="1"/>
          <p:nvPr/>
        </p:nvSpPr>
        <p:spPr>
          <a:xfrm>
            <a:off x="2286000" y="2362200"/>
            <a:ext cx="1143000" cy="523220"/>
          </a:xfrm>
          <a:prstGeom prst="rect">
            <a:avLst/>
          </a:prstGeom>
          <a:noFill/>
        </p:spPr>
        <p:txBody>
          <a:bodyPr wrap="square" rtlCol="0">
            <a:spAutoFit/>
          </a:bodyPr>
          <a:lstStyle/>
          <a:p>
            <a:r>
              <a:rPr lang="en-AU" sz="2800" dirty="0">
                <a:solidFill>
                  <a:srgbClr val="000000"/>
                </a:solidFill>
              </a:rPr>
              <a:t>/24</a:t>
            </a:r>
          </a:p>
        </p:txBody>
      </p:sp>
      <p:sp>
        <p:nvSpPr>
          <p:cNvPr id="9" name="TextBox 8"/>
          <p:cNvSpPr txBox="1"/>
          <p:nvPr/>
        </p:nvSpPr>
        <p:spPr>
          <a:xfrm>
            <a:off x="5638799" y="2883178"/>
            <a:ext cx="2231679" cy="523220"/>
          </a:xfrm>
          <a:prstGeom prst="rect">
            <a:avLst/>
          </a:prstGeom>
          <a:noFill/>
        </p:spPr>
        <p:txBody>
          <a:bodyPr wrap="square" rtlCol="0">
            <a:spAutoFit/>
          </a:bodyPr>
          <a:lstStyle/>
          <a:p>
            <a:r>
              <a:rPr lang="en-AU" sz="2800" dirty="0">
                <a:solidFill>
                  <a:srgbClr val="FF0000"/>
                </a:solidFill>
              </a:rPr>
              <a:t>0000 0000</a:t>
            </a:r>
          </a:p>
        </p:txBody>
      </p:sp>
    </p:spTree>
    <p:extLst>
      <p:ext uri="{BB962C8B-B14F-4D97-AF65-F5344CB8AC3E}">
        <p14:creationId xmlns:p14="http://schemas.microsoft.com/office/powerpoint/2010/main" val="4056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smtClean="0"/>
              <a:t>IP Addresses and Subnet Masks</a:t>
            </a:r>
          </a:p>
        </p:txBody>
      </p:sp>
      <p:sp>
        <p:nvSpPr>
          <p:cNvPr id="7171" name="Rectangle 3"/>
          <p:cNvSpPr>
            <a:spLocks noGrp="1" noChangeArrowheads="1"/>
          </p:cNvSpPr>
          <p:nvPr>
            <p:ph idx="1"/>
          </p:nvPr>
        </p:nvSpPr>
        <p:spPr>
          <a:xfrm>
            <a:off x="250825" y="1916113"/>
            <a:ext cx="8435975" cy="4681537"/>
          </a:xfrm>
        </p:spPr>
        <p:txBody>
          <a:bodyPr/>
          <a:lstStyle/>
          <a:p>
            <a:pPr marL="0" indent="0" algn="ctr">
              <a:buNone/>
            </a:pPr>
            <a:r>
              <a:rPr lang="en-US" altLang="en-US" sz="4000" dirty="0" smtClean="0"/>
              <a:t>So ….</a:t>
            </a:r>
          </a:p>
          <a:p>
            <a:pPr marL="0" indent="0" algn="ctr">
              <a:buNone/>
            </a:pPr>
            <a:r>
              <a:rPr lang="en-US" altLang="en-US" sz="4000" dirty="0" smtClean="0"/>
              <a:t>Let’s try something a little harder!</a:t>
            </a:r>
          </a:p>
        </p:txBody>
      </p:sp>
      <p:sp>
        <p:nvSpPr>
          <p:cNvPr id="7172" name="Slide Number Placeholder 4"/>
          <p:cNvSpPr>
            <a:spLocks noGrp="1"/>
          </p:cNvSpPr>
          <p:nvPr>
            <p:ph type="sldNum" sz="quarter" idx="4294967295"/>
          </p:nvPr>
        </p:nvSpPr>
        <p:spPr bwMode="auto">
          <a:xfrm>
            <a:off x="8229600" y="6245225"/>
            <a:ext cx="9144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9A409E2-5621-4C60-B6E2-BC0218CE9F58}" type="slidenum">
              <a:rPr lang="en-US" altLang="en-US"/>
              <a:pPr eaLnBrk="1" hangingPunct="1"/>
              <a:t>12</a:t>
            </a:fld>
            <a:endParaRPr lang="en-US" altLang="en-US"/>
          </a:p>
        </p:txBody>
      </p:sp>
    </p:spTree>
    <p:extLst>
      <p:ext uri="{BB962C8B-B14F-4D97-AF65-F5344CB8AC3E}">
        <p14:creationId xmlns:p14="http://schemas.microsoft.com/office/powerpoint/2010/main" val="27380741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smtClean="0"/>
              <a:t>IP Addresses and Subnet Masks</a:t>
            </a:r>
          </a:p>
        </p:txBody>
      </p:sp>
      <p:sp>
        <p:nvSpPr>
          <p:cNvPr id="7171" name="Rectangle 3"/>
          <p:cNvSpPr>
            <a:spLocks noGrp="1" noChangeArrowheads="1"/>
          </p:cNvSpPr>
          <p:nvPr>
            <p:ph idx="1"/>
          </p:nvPr>
        </p:nvSpPr>
        <p:spPr>
          <a:xfrm>
            <a:off x="250825" y="1916113"/>
            <a:ext cx="8435975" cy="4681537"/>
          </a:xfrm>
        </p:spPr>
        <p:txBody>
          <a:bodyPr/>
          <a:lstStyle/>
          <a:p>
            <a:endParaRPr lang="en-US" altLang="en-US" sz="2400" dirty="0" smtClean="0"/>
          </a:p>
          <a:p>
            <a:pPr>
              <a:buFontTx/>
              <a:buNone/>
            </a:pPr>
            <a:r>
              <a:rPr lang="en-US" altLang="en-US" dirty="0" smtClean="0"/>
              <a:t>192.168.0.0</a:t>
            </a:r>
          </a:p>
          <a:p>
            <a:pPr algn="ctr">
              <a:buFontTx/>
              <a:buNone/>
            </a:pPr>
            <a:endParaRPr lang="en-US" altLang="en-US" dirty="0" smtClean="0"/>
          </a:p>
          <a:p>
            <a:pPr algn="ctr">
              <a:buFontTx/>
              <a:buNone/>
            </a:pPr>
            <a:r>
              <a:rPr lang="en-US" altLang="en-US" dirty="0" smtClean="0"/>
              <a:t>AND</a:t>
            </a:r>
            <a:endParaRPr lang="en-US" altLang="en-US" dirty="0" smtClean="0"/>
          </a:p>
          <a:p>
            <a:pPr>
              <a:buFontTx/>
              <a:buNone/>
            </a:pPr>
            <a:endParaRPr lang="en-US" altLang="en-US" dirty="0" smtClean="0"/>
          </a:p>
          <a:p>
            <a:pPr>
              <a:buFontTx/>
              <a:buNone/>
            </a:pPr>
            <a:endParaRPr lang="en-US" altLang="en-US" dirty="0" smtClean="0">
              <a:solidFill>
                <a:srgbClr val="FF0000"/>
              </a:solidFill>
            </a:endParaRPr>
          </a:p>
        </p:txBody>
      </p:sp>
      <p:sp>
        <p:nvSpPr>
          <p:cNvPr id="7172" name="Slide Number Placeholder 4"/>
          <p:cNvSpPr>
            <a:spLocks noGrp="1"/>
          </p:cNvSpPr>
          <p:nvPr>
            <p:ph type="sldNum" sz="quarter" idx="4294967295"/>
          </p:nvPr>
        </p:nvSpPr>
        <p:spPr bwMode="auto">
          <a:xfrm>
            <a:off x="8229600" y="6245225"/>
            <a:ext cx="9144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9A409E2-5621-4C60-B6E2-BC0218CE9F58}" type="slidenum">
              <a:rPr lang="en-US" altLang="en-US">
                <a:solidFill>
                  <a:srgbClr val="000000"/>
                </a:solidFill>
              </a:rPr>
              <a:pPr eaLnBrk="1" hangingPunct="1"/>
              <a:t>13</a:t>
            </a:fld>
            <a:endParaRPr lang="en-US" altLang="en-US">
              <a:solidFill>
                <a:srgbClr val="000000"/>
              </a:solidFill>
            </a:endParaRPr>
          </a:p>
        </p:txBody>
      </p:sp>
      <p:sp>
        <p:nvSpPr>
          <p:cNvPr id="4" name="TextBox 3"/>
          <p:cNvSpPr txBox="1"/>
          <p:nvPr/>
        </p:nvSpPr>
        <p:spPr>
          <a:xfrm>
            <a:off x="2286000" y="2362200"/>
            <a:ext cx="685800" cy="523220"/>
          </a:xfrm>
          <a:prstGeom prst="rect">
            <a:avLst/>
          </a:prstGeom>
          <a:noFill/>
        </p:spPr>
        <p:txBody>
          <a:bodyPr wrap="square" rtlCol="0">
            <a:spAutoFit/>
          </a:bodyPr>
          <a:lstStyle/>
          <a:p>
            <a:r>
              <a:rPr lang="en-AU" sz="2800" dirty="0">
                <a:solidFill>
                  <a:srgbClr val="000000"/>
                </a:solidFill>
              </a:rPr>
              <a:t>/24</a:t>
            </a:r>
          </a:p>
        </p:txBody>
      </p:sp>
      <p:sp>
        <p:nvSpPr>
          <p:cNvPr id="5" name="TextBox 4"/>
          <p:cNvSpPr txBox="1"/>
          <p:nvPr/>
        </p:nvSpPr>
        <p:spPr>
          <a:xfrm>
            <a:off x="7467600" y="3553464"/>
            <a:ext cx="1066800" cy="523220"/>
          </a:xfrm>
          <a:prstGeom prst="rect">
            <a:avLst/>
          </a:prstGeom>
          <a:noFill/>
        </p:spPr>
        <p:txBody>
          <a:bodyPr wrap="square" rtlCol="0">
            <a:spAutoFit/>
          </a:bodyPr>
          <a:lstStyle/>
          <a:p>
            <a:r>
              <a:rPr lang="en-AU" sz="2800" dirty="0" smtClean="0"/>
              <a:t>Host</a:t>
            </a:r>
            <a:endParaRPr lang="en-AU" sz="2800" dirty="0"/>
          </a:p>
        </p:txBody>
      </p:sp>
      <p:sp>
        <p:nvSpPr>
          <p:cNvPr id="7" name="TextBox 6"/>
          <p:cNvSpPr txBox="1"/>
          <p:nvPr/>
        </p:nvSpPr>
        <p:spPr>
          <a:xfrm>
            <a:off x="1600200" y="3553464"/>
            <a:ext cx="1752600" cy="523220"/>
          </a:xfrm>
          <a:prstGeom prst="rect">
            <a:avLst/>
          </a:prstGeom>
          <a:noFill/>
        </p:spPr>
        <p:txBody>
          <a:bodyPr wrap="square" rtlCol="0">
            <a:spAutoFit/>
          </a:bodyPr>
          <a:lstStyle/>
          <a:p>
            <a:r>
              <a:rPr lang="en-AU" sz="2800" dirty="0" smtClean="0"/>
              <a:t>Network</a:t>
            </a:r>
            <a:endParaRPr lang="en-AU" sz="2800" dirty="0"/>
          </a:p>
        </p:txBody>
      </p:sp>
      <p:sp>
        <p:nvSpPr>
          <p:cNvPr id="9" name="TextBox 8"/>
          <p:cNvSpPr txBox="1"/>
          <p:nvPr/>
        </p:nvSpPr>
        <p:spPr>
          <a:xfrm>
            <a:off x="5638799" y="2883178"/>
            <a:ext cx="2231679" cy="492443"/>
          </a:xfrm>
          <a:prstGeom prst="rect">
            <a:avLst/>
          </a:prstGeom>
          <a:noFill/>
        </p:spPr>
        <p:txBody>
          <a:bodyPr wrap="square" rtlCol="0">
            <a:spAutoFit/>
          </a:bodyPr>
          <a:lstStyle/>
          <a:p>
            <a:r>
              <a:rPr lang="en-AU" sz="2600" dirty="0" smtClean="0">
                <a:latin typeface="Consolas" panose="020B0609020204030204" pitchFamily="49" charset="0"/>
                <a:cs typeface="Consolas" panose="020B0609020204030204" pitchFamily="49" charset="0"/>
              </a:rPr>
              <a:t>0000 0000</a:t>
            </a:r>
            <a:endParaRPr lang="en-AU" sz="2600" dirty="0">
              <a:latin typeface="Consolas" panose="020B0609020204030204" pitchFamily="49" charset="0"/>
              <a:cs typeface="Consolas" panose="020B0609020204030204" pitchFamily="49" charset="0"/>
            </a:endParaRPr>
          </a:p>
        </p:txBody>
      </p:sp>
      <p:sp>
        <p:nvSpPr>
          <p:cNvPr id="10" name="Up-Down Arrow 9"/>
          <p:cNvSpPr/>
          <p:nvPr/>
        </p:nvSpPr>
        <p:spPr>
          <a:xfrm>
            <a:off x="3352800" y="3313196"/>
            <a:ext cx="419100" cy="6096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Up-Down Arrow 14"/>
          <p:cNvSpPr/>
          <p:nvPr/>
        </p:nvSpPr>
        <p:spPr>
          <a:xfrm>
            <a:off x="6354398" y="3347503"/>
            <a:ext cx="419100" cy="6096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6" name="Straight Connector 15"/>
          <p:cNvCxnSpPr/>
          <p:nvPr/>
        </p:nvCxnSpPr>
        <p:spPr>
          <a:xfrm>
            <a:off x="5641063" y="2885420"/>
            <a:ext cx="0" cy="206758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286000" y="2362200"/>
            <a:ext cx="685800" cy="523220"/>
          </a:xfrm>
          <a:prstGeom prst="rect">
            <a:avLst/>
          </a:prstGeom>
          <a:noFill/>
        </p:spPr>
        <p:txBody>
          <a:bodyPr wrap="square" rtlCol="0">
            <a:spAutoFit/>
          </a:bodyPr>
          <a:lstStyle/>
          <a:p>
            <a:r>
              <a:rPr lang="en-AU" sz="2800" dirty="0">
                <a:solidFill>
                  <a:srgbClr val="000000"/>
                </a:solidFill>
              </a:rPr>
              <a:t>/</a:t>
            </a:r>
            <a:r>
              <a:rPr lang="en-AU" sz="2800" dirty="0" smtClean="0">
                <a:solidFill>
                  <a:srgbClr val="000000"/>
                </a:solidFill>
              </a:rPr>
              <a:t>22</a:t>
            </a:r>
            <a:endParaRPr lang="en-AU" sz="2800" dirty="0">
              <a:solidFill>
                <a:srgbClr val="000000"/>
              </a:solidFill>
            </a:endParaRPr>
          </a:p>
        </p:txBody>
      </p:sp>
      <p:grpSp>
        <p:nvGrpSpPr>
          <p:cNvPr id="12" name="Group 11"/>
          <p:cNvGrpSpPr/>
          <p:nvPr/>
        </p:nvGrpSpPr>
        <p:grpSpPr>
          <a:xfrm>
            <a:off x="228600" y="3922796"/>
            <a:ext cx="7848600" cy="492443"/>
            <a:chOff x="228600" y="3922796"/>
            <a:chExt cx="7848600" cy="492443"/>
          </a:xfrm>
        </p:grpSpPr>
        <p:sp>
          <p:nvSpPr>
            <p:cNvPr id="2" name="TextBox 1"/>
            <p:cNvSpPr txBox="1"/>
            <p:nvPr/>
          </p:nvSpPr>
          <p:spPr>
            <a:xfrm>
              <a:off x="5638800" y="3922796"/>
              <a:ext cx="2438400" cy="492443"/>
            </a:xfrm>
            <a:prstGeom prst="rect">
              <a:avLst/>
            </a:prstGeom>
            <a:noFill/>
          </p:spPr>
          <p:txBody>
            <a:bodyPr wrap="square" rtlCol="0">
              <a:spAutoFit/>
            </a:bodyPr>
            <a:lstStyle/>
            <a:p>
              <a:r>
                <a:rPr lang="en-AU" sz="2600" dirty="0">
                  <a:solidFill>
                    <a:srgbClr val="FF0000"/>
                  </a:solidFill>
                  <a:latin typeface="Consolas" panose="020B0609020204030204" pitchFamily="49" charset="0"/>
                  <a:cs typeface="Consolas" panose="020B0609020204030204" pitchFamily="49" charset="0"/>
                </a:rPr>
                <a:t>0000 0000</a:t>
              </a:r>
            </a:p>
          </p:txBody>
        </p:sp>
        <p:sp>
          <p:nvSpPr>
            <p:cNvPr id="8" name="TextBox 7"/>
            <p:cNvSpPr txBox="1"/>
            <p:nvPr/>
          </p:nvSpPr>
          <p:spPr>
            <a:xfrm>
              <a:off x="228600" y="3922796"/>
              <a:ext cx="5486399" cy="492443"/>
            </a:xfrm>
            <a:prstGeom prst="rect">
              <a:avLst/>
            </a:prstGeom>
            <a:noFill/>
          </p:spPr>
          <p:txBody>
            <a:bodyPr wrap="square" rtlCol="0">
              <a:spAutoFit/>
            </a:bodyPr>
            <a:lstStyle/>
            <a:p>
              <a:pPr>
                <a:buFontTx/>
                <a:buNone/>
              </a:pPr>
              <a:r>
                <a:rPr lang="en-US" altLang="en-US" sz="2600" dirty="0">
                  <a:solidFill>
                    <a:srgbClr val="0070C0"/>
                  </a:solidFill>
                  <a:latin typeface="Consolas" panose="020B0609020204030204" pitchFamily="49" charset="0"/>
                  <a:cs typeface="Consolas" panose="020B0609020204030204" pitchFamily="49" charset="0"/>
                </a:rPr>
                <a:t>1111 1111 1111 1111 1111 1111</a:t>
              </a:r>
              <a:endParaRPr lang="en-US" altLang="en-US" sz="2600" dirty="0">
                <a:solidFill>
                  <a:srgbClr val="FF0000"/>
                </a:solidFill>
                <a:latin typeface="Consolas" panose="020B0609020204030204" pitchFamily="49" charset="0"/>
                <a:cs typeface="Consolas" panose="020B0609020204030204" pitchFamily="49" charset="0"/>
              </a:endParaRPr>
            </a:p>
          </p:txBody>
        </p:sp>
      </p:grpSp>
      <p:grpSp>
        <p:nvGrpSpPr>
          <p:cNvPr id="11" name="Group 10"/>
          <p:cNvGrpSpPr/>
          <p:nvPr/>
        </p:nvGrpSpPr>
        <p:grpSpPr>
          <a:xfrm>
            <a:off x="228600" y="3922796"/>
            <a:ext cx="7325948" cy="492444"/>
            <a:chOff x="247650" y="4952999"/>
            <a:chExt cx="7325948" cy="492444"/>
          </a:xfrm>
        </p:grpSpPr>
        <p:sp>
          <p:nvSpPr>
            <p:cNvPr id="18" name="TextBox 17"/>
            <p:cNvSpPr txBox="1"/>
            <p:nvPr/>
          </p:nvSpPr>
          <p:spPr>
            <a:xfrm>
              <a:off x="247650" y="4952999"/>
              <a:ext cx="5105400" cy="492443"/>
            </a:xfrm>
            <a:prstGeom prst="rect">
              <a:avLst/>
            </a:prstGeom>
            <a:noFill/>
          </p:spPr>
          <p:txBody>
            <a:bodyPr wrap="square" rtlCol="0">
              <a:spAutoFit/>
            </a:bodyPr>
            <a:lstStyle/>
            <a:p>
              <a:pPr>
                <a:buFontTx/>
                <a:buNone/>
              </a:pPr>
              <a:r>
                <a:rPr lang="en-US" altLang="en-US" sz="2600" dirty="0">
                  <a:solidFill>
                    <a:srgbClr val="0070C0"/>
                  </a:solidFill>
                  <a:latin typeface="Consolas" panose="020B0609020204030204" pitchFamily="49" charset="0"/>
                  <a:cs typeface="Consolas" panose="020B0609020204030204" pitchFamily="49" charset="0"/>
                </a:rPr>
                <a:t>1111 1111 1111 1111 1111 </a:t>
              </a:r>
              <a:r>
                <a:rPr lang="en-US" altLang="en-US" sz="2600" dirty="0" smtClean="0">
                  <a:solidFill>
                    <a:srgbClr val="0070C0"/>
                  </a:solidFill>
                  <a:latin typeface="Consolas" panose="020B0609020204030204" pitchFamily="49" charset="0"/>
                  <a:cs typeface="Consolas" panose="020B0609020204030204" pitchFamily="49" charset="0"/>
                </a:rPr>
                <a:t>11</a:t>
              </a:r>
              <a:endParaRPr lang="en-US" altLang="en-US" sz="2600" dirty="0">
                <a:solidFill>
                  <a:srgbClr val="FF0000"/>
                </a:solidFill>
                <a:latin typeface="Consolas" panose="020B0609020204030204" pitchFamily="49" charset="0"/>
                <a:cs typeface="Consolas" panose="020B0609020204030204" pitchFamily="49" charset="0"/>
              </a:endParaRPr>
            </a:p>
          </p:txBody>
        </p:sp>
        <p:sp>
          <p:nvSpPr>
            <p:cNvPr id="19" name="TextBox 18"/>
            <p:cNvSpPr txBox="1"/>
            <p:nvPr/>
          </p:nvSpPr>
          <p:spPr>
            <a:xfrm>
              <a:off x="5135198" y="4953000"/>
              <a:ext cx="2438400" cy="492443"/>
            </a:xfrm>
            <a:prstGeom prst="rect">
              <a:avLst/>
            </a:prstGeom>
            <a:noFill/>
          </p:spPr>
          <p:txBody>
            <a:bodyPr wrap="square" rtlCol="0">
              <a:spAutoFit/>
            </a:bodyPr>
            <a:lstStyle/>
            <a:p>
              <a:r>
                <a:rPr lang="en-AU" sz="2600" dirty="0" smtClean="0">
                  <a:solidFill>
                    <a:srgbClr val="FF0000"/>
                  </a:solidFill>
                  <a:latin typeface="Consolas" panose="020B0609020204030204" pitchFamily="49" charset="0"/>
                  <a:cs typeface="Consolas" panose="020B0609020204030204" pitchFamily="49" charset="0"/>
                </a:rPr>
                <a:t>00 0000 </a:t>
              </a:r>
              <a:r>
                <a:rPr lang="en-AU" sz="2600" dirty="0">
                  <a:solidFill>
                    <a:srgbClr val="FF0000"/>
                  </a:solidFill>
                  <a:latin typeface="Consolas" panose="020B0609020204030204" pitchFamily="49" charset="0"/>
                  <a:cs typeface="Consolas" panose="020B0609020204030204" pitchFamily="49" charset="0"/>
                </a:rPr>
                <a:t>0000</a:t>
              </a:r>
            </a:p>
          </p:txBody>
        </p:sp>
      </p:grpSp>
      <p:cxnSp>
        <p:nvCxnSpPr>
          <p:cNvPr id="21" name="Straight Connector 20"/>
          <p:cNvCxnSpPr/>
          <p:nvPr/>
        </p:nvCxnSpPr>
        <p:spPr>
          <a:xfrm>
            <a:off x="5181600" y="2889007"/>
            <a:ext cx="0" cy="206758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28600" y="2883177"/>
            <a:ext cx="5486399" cy="492443"/>
          </a:xfrm>
          <a:prstGeom prst="rect">
            <a:avLst/>
          </a:prstGeom>
          <a:noFill/>
        </p:spPr>
        <p:txBody>
          <a:bodyPr wrap="square" rtlCol="0">
            <a:spAutoFit/>
          </a:bodyPr>
          <a:lstStyle/>
          <a:p>
            <a:r>
              <a:rPr lang="en-US" altLang="en-US" sz="2600" dirty="0">
                <a:latin typeface="Consolas" panose="020B0609020204030204" pitchFamily="49" charset="0"/>
                <a:cs typeface="Consolas" panose="020B0609020204030204" pitchFamily="49" charset="0"/>
              </a:rPr>
              <a:t>1100 0000 1010 1000 0000 </a:t>
            </a:r>
            <a:r>
              <a:rPr lang="en-US" altLang="en-US" sz="2600" dirty="0" smtClean="0">
                <a:latin typeface="Consolas" panose="020B0609020204030204" pitchFamily="49" charset="0"/>
                <a:cs typeface="Consolas" panose="020B0609020204030204" pitchFamily="49" charset="0"/>
              </a:rPr>
              <a:t>0000</a:t>
            </a:r>
            <a:endParaRPr lang="en-US" altLang="en-US" sz="2600" dirty="0">
              <a:latin typeface="Consolas" panose="020B0609020204030204" pitchFamily="49" charset="0"/>
              <a:cs typeface="Consolas" panose="020B0609020204030204" pitchFamily="49" charset="0"/>
            </a:endParaRPr>
          </a:p>
        </p:txBody>
      </p:sp>
      <p:sp>
        <p:nvSpPr>
          <p:cNvPr id="14" name="TextBox 13"/>
          <p:cNvSpPr txBox="1"/>
          <p:nvPr/>
        </p:nvSpPr>
        <p:spPr>
          <a:xfrm>
            <a:off x="228600" y="4415239"/>
            <a:ext cx="7543800" cy="492443"/>
          </a:xfrm>
          <a:prstGeom prst="rect">
            <a:avLst/>
          </a:prstGeom>
          <a:noFill/>
        </p:spPr>
        <p:txBody>
          <a:bodyPr wrap="square" rtlCol="0">
            <a:spAutoFit/>
          </a:bodyPr>
          <a:lstStyle/>
          <a:p>
            <a:r>
              <a:rPr lang="en-US" altLang="en-US" sz="2600" dirty="0">
                <a:latin typeface="Consolas" panose="020B0609020204030204" pitchFamily="49" charset="0"/>
                <a:cs typeface="Consolas" panose="020B0609020204030204" pitchFamily="49" charset="0"/>
              </a:rPr>
              <a:t>1100 0000 1010 1000 0000 0000 ---- </a:t>
            </a:r>
            <a:r>
              <a:rPr lang="en-US" altLang="en-US" sz="2600" dirty="0" smtClean="0">
                <a:latin typeface="Consolas" panose="020B0609020204030204" pitchFamily="49" charset="0"/>
                <a:cs typeface="Consolas" panose="020B0609020204030204" pitchFamily="49" charset="0"/>
              </a:rPr>
              <a:t>----</a:t>
            </a:r>
            <a:endParaRPr lang="en-US" altLang="en-US" sz="2600" dirty="0">
              <a:latin typeface="Consolas" panose="020B0609020204030204" pitchFamily="49" charset="0"/>
              <a:cs typeface="Consolas" panose="020B0609020204030204" pitchFamily="49" charset="0"/>
            </a:endParaRPr>
          </a:p>
        </p:txBody>
      </p:sp>
      <p:sp>
        <p:nvSpPr>
          <p:cNvPr id="24" name="TextBox 23"/>
          <p:cNvSpPr txBox="1"/>
          <p:nvPr/>
        </p:nvSpPr>
        <p:spPr>
          <a:xfrm>
            <a:off x="228600" y="4422817"/>
            <a:ext cx="7543800" cy="492443"/>
          </a:xfrm>
          <a:prstGeom prst="rect">
            <a:avLst/>
          </a:prstGeom>
          <a:noFill/>
        </p:spPr>
        <p:txBody>
          <a:bodyPr wrap="square" rtlCol="0">
            <a:spAutoFit/>
          </a:bodyPr>
          <a:lstStyle/>
          <a:p>
            <a:r>
              <a:rPr lang="en-US" altLang="en-US" sz="2600" dirty="0">
                <a:latin typeface="Consolas" panose="020B0609020204030204" pitchFamily="49" charset="0"/>
                <a:cs typeface="Consolas" panose="020B0609020204030204" pitchFamily="49" charset="0"/>
              </a:rPr>
              <a:t>1100 0000 1010 1000 0000 </a:t>
            </a:r>
            <a:r>
              <a:rPr lang="en-US" altLang="en-US" sz="2600" dirty="0" smtClean="0">
                <a:latin typeface="Consolas" panose="020B0609020204030204" pitchFamily="49" charset="0"/>
                <a:cs typeface="Consolas" panose="020B0609020204030204" pitchFamily="49" charset="0"/>
              </a:rPr>
              <a:t>00-- </a:t>
            </a:r>
            <a:r>
              <a:rPr lang="en-US" altLang="en-US" sz="2600" dirty="0">
                <a:latin typeface="Consolas" panose="020B0609020204030204" pitchFamily="49" charset="0"/>
                <a:cs typeface="Consolas" panose="020B0609020204030204" pitchFamily="49" charset="0"/>
              </a:rPr>
              <a:t>---- </a:t>
            </a:r>
            <a:r>
              <a:rPr lang="en-US" altLang="en-US" sz="2600" dirty="0" smtClean="0">
                <a:latin typeface="Consolas" panose="020B0609020204030204" pitchFamily="49" charset="0"/>
                <a:cs typeface="Consolas" panose="020B0609020204030204" pitchFamily="49" charset="0"/>
              </a:rPr>
              <a:t>----</a:t>
            </a:r>
            <a:endParaRPr lang="en-US" altLang="en-US" sz="2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3450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0-ppt_w/2"/>
                                          </p:val>
                                        </p:tav>
                                      </p:tavLst>
                                    </p:anim>
                                    <p:anim calcmode="lin" valueType="num">
                                      <p:cBhvr additive="base">
                                        <p:cTn id="7" dur="500"/>
                                        <p:tgtEl>
                                          <p:spTgt spid="4"/>
                                        </p:tgtEl>
                                        <p:attrNameLst>
                                          <p:attrName>ppt_y</p:attrName>
                                        </p:attrNameLst>
                                      </p:cBhvr>
                                      <p:tavLst>
                                        <p:tav tm="0">
                                          <p:val>
                                            <p:strVal val="ppt_y"/>
                                          </p:val>
                                        </p:tav>
                                        <p:tav tm="100000">
                                          <p:val>
                                            <p:strVal val="ppt_y"/>
                                          </p:val>
                                        </p:tav>
                                      </p:tavLst>
                                    </p:anim>
                                    <p:set>
                                      <p:cBhvr>
                                        <p:cTn id="8" dur="1" fill="hold">
                                          <p:stCondLst>
                                            <p:cond delay="499"/>
                                          </p:stCondLst>
                                        </p:cTn>
                                        <p:tgtEl>
                                          <p:spTgt spid="4"/>
                                        </p:tgtEl>
                                        <p:attrNameLst>
                                          <p:attrName>style.visibility</p:attrName>
                                        </p:attrNameLst>
                                      </p:cBhvr>
                                      <p:to>
                                        <p:strVal val="hidden"/>
                                      </p:to>
                                    </p:set>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1+#ppt_w/2"/>
                                          </p:val>
                                        </p:tav>
                                        <p:tav tm="100000">
                                          <p:val>
                                            <p:strVal val="#ppt_x"/>
                                          </p:val>
                                        </p:tav>
                                      </p:tavLst>
                                    </p:anim>
                                    <p:anim calcmode="lin" valueType="num">
                                      <p:cBhvr additive="base">
                                        <p:cTn id="13"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16"/>
                                        </p:tgtEl>
                                      </p:cBhvr>
                                    </p:animEffect>
                                    <p:set>
                                      <p:cBhvr>
                                        <p:cTn id="27" dur="1" fill="hold">
                                          <p:stCondLst>
                                            <p:cond delay="499"/>
                                          </p:stCondLst>
                                        </p:cTn>
                                        <p:tgtEl>
                                          <p:spTgt spid="16"/>
                                        </p:tgtEl>
                                        <p:attrNameLst>
                                          <p:attrName>style.visibility</p:attrName>
                                        </p:attrNameLst>
                                      </p:cBhvr>
                                      <p:to>
                                        <p:strVal val="hidden"/>
                                      </p:to>
                                    </p:se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hidden"/>
                                      </p:to>
                                    </p:set>
                                  </p:childTnLst>
                                </p:cTn>
                              </p:par>
                              <p:par>
                                <p:cTn id="36" presetID="1"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P spid="14"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smtClean="0"/>
              <a:t>IP Addresses and Subnet Masks</a:t>
            </a:r>
          </a:p>
        </p:txBody>
      </p:sp>
      <p:sp>
        <p:nvSpPr>
          <p:cNvPr id="7171" name="Rectangle 3"/>
          <p:cNvSpPr>
            <a:spLocks noGrp="1" noChangeArrowheads="1"/>
          </p:cNvSpPr>
          <p:nvPr>
            <p:ph idx="1"/>
          </p:nvPr>
        </p:nvSpPr>
        <p:spPr>
          <a:xfrm>
            <a:off x="250825" y="1916113"/>
            <a:ext cx="3787775" cy="4681537"/>
          </a:xfrm>
        </p:spPr>
        <p:txBody>
          <a:bodyPr/>
          <a:lstStyle/>
          <a:p>
            <a:pPr marL="0" indent="0">
              <a:buNone/>
            </a:pPr>
            <a:r>
              <a:rPr lang="en-US" altLang="en-US" dirty="0" smtClean="0"/>
              <a:t>192.168.0.0 </a:t>
            </a:r>
          </a:p>
          <a:p>
            <a:pPr marL="0" indent="0">
              <a:buNone/>
            </a:pPr>
            <a:r>
              <a:rPr lang="en-US" altLang="en-US" dirty="0" smtClean="0"/>
              <a:t>0000 0000 0000 0000</a:t>
            </a:r>
          </a:p>
          <a:p>
            <a:pPr marL="0" indent="0">
              <a:buNone/>
            </a:pPr>
            <a:r>
              <a:rPr lang="en-US" altLang="en-US" dirty="0" smtClean="0"/>
              <a:t>0000 0000 0000 0001</a:t>
            </a:r>
          </a:p>
          <a:p>
            <a:pPr marL="0" indent="0">
              <a:buNone/>
            </a:pPr>
            <a:r>
              <a:rPr lang="en-US" altLang="en-US" dirty="0" smtClean="0"/>
              <a:t>0000 0000 0000 </a:t>
            </a:r>
            <a:r>
              <a:rPr lang="en-US" altLang="en-US" dirty="0" smtClean="0"/>
              <a:t>0010</a:t>
            </a:r>
          </a:p>
          <a:p>
            <a:pPr marL="0" indent="0">
              <a:buNone/>
            </a:pPr>
            <a:r>
              <a:rPr lang="en-US" altLang="en-US" dirty="0"/>
              <a:t>	</a:t>
            </a:r>
            <a:r>
              <a:rPr lang="en-US" altLang="en-US" dirty="0">
                <a:solidFill>
                  <a:srgbClr val="000000"/>
                </a:solidFill>
              </a:rPr>
              <a:t> </a:t>
            </a:r>
            <a:r>
              <a:rPr lang="en-US" altLang="en-US" dirty="0" smtClean="0">
                <a:solidFill>
                  <a:srgbClr val="000000"/>
                </a:solidFill>
              </a:rPr>
              <a:t>…</a:t>
            </a:r>
          </a:p>
          <a:p>
            <a:pPr marL="0" indent="0">
              <a:buNone/>
            </a:pPr>
            <a:r>
              <a:rPr lang="en-US" altLang="en-US" dirty="0" smtClean="0">
                <a:solidFill>
                  <a:srgbClr val="000000"/>
                </a:solidFill>
              </a:rPr>
              <a:t>0000 0000 1111 1110</a:t>
            </a:r>
            <a:endParaRPr lang="en-US" altLang="en-US" dirty="0" smtClean="0"/>
          </a:p>
          <a:p>
            <a:pPr marL="0" indent="0">
              <a:buNone/>
            </a:pPr>
            <a:r>
              <a:rPr lang="en-US" altLang="en-US" dirty="0" smtClean="0"/>
              <a:t>0000 0000 </a:t>
            </a:r>
            <a:r>
              <a:rPr lang="en-US" altLang="en-US" dirty="0" smtClean="0"/>
              <a:t>1111 1111</a:t>
            </a:r>
            <a:endParaRPr lang="en-US" altLang="en-US" sz="3200" dirty="0" smtClean="0"/>
          </a:p>
          <a:p>
            <a:pPr>
              <a:buNone/>
            </a:pPr>
            <a:r>
              <a:rPr lang="en-US" altLang="en-US" dirty="0" smtClean="0"/>
              <a:t>0000 </a:t>
            </a:r>
            <a:r>
              <a:rPr lang="en-US" altLang="en-US" dirty="0" smtClean="0"/>
              <a:t>0001 0000 0000</a:t>
            </a:r>
            <a:endParaRPr lang="en-US" altLang="en-US" dirty="0" smtClean="0"/>
          </a:p>
          <a:p>
            <a:pPr>
              <a:buNone/>
            </a:pPr>
            <a:r>
              <a:rPr lang="en-US" altLang="en-US" dirty="0" smtClean="0"/>
              <a:t>0000 </a:t>
            </a:r>
            <a:r>
              <a:rPr lang="en-US" altLang="en-US" dirty="0" smtClean="0"/>
              <a:t>0001 0000 0001</a:t>
            </a:r>
            <a:endParaRPr lang="en-US" altLang="en-US" dirty="0" smtClean="0"/>
          </a:p>
        </p:txBody>
      </p:sp>
      <p:sp>
        <p:nvSpPr>
          <p:cNvPr id="7172" name="Slide Number Placeholder 4"/>
          <p:cNvSpPr>
            <a:spLocks noGrp="1"/>
          </p:cNvSpPr>
          <p:nvPr>
            <p:ph type="sldNum" sz="quarter" idx="4294967295"/>
          </p:nvPr>
        </p:nvSpPr>
        <p:spPr bwMode="auto">
          <a:xfrm>
            <a:off x="8229600" y="6245225"/>
            <a:ext cx="9144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9A409E2-5621-4C60-B6E2-BC0218CE9F58}" type="slidenum">
              <a:rPr lang="en-US" altLang="en-US">
                <a:solidFill>
                  <a:srgbClr val="000000"/>
                </a:solidFill>
              </a:rPr>
              <a:pPr eaLnBrk="1" hangingPunct="1"/>
              <a:t>14</a:t>
            </a:fld>
            <a:endParaRPr lang="en-US" altLang="en-US">
              <a:solidFill>
                <a:srgbClr val="000000"/>
              </a:solidFill>
            </a:endParaRPr>
          </a:p>
        </p:txBody>
      </p:sp>
      <p:sp>
        <p:nvSpPr>
          <p:cNvPr id="9" name="Rectangle 3"/>
          <p:cNvSpPr txBox="1">
            <a:spLocks noChangeArrowheads="1"/>
          </p:cNvSpPr>
          <p:nvPr/>
        </p:nvSpPr>
        <p:spPr bwMode="auto">
          <a:xfrm>
            <a:off x="5562600" y="1905000"/>
            <a:ext cx="3178173"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en-US" altLang="en-US" kern="0" dirty="0" smtClean="0">
              <a:solidFill>
                <a:srgbClr val="000000"/>
              </a:solidFill>
            </a:endParaRPr>
          </a:p>
          <a:p>
            <a:pPr marL="0" indent="0">
              <a:buFontTx/>
              <a:buNone/>
            </a:pPr>
            <a:r>
              <a:rPr lang="en-US" altLang="en-US" kern="0" dirty="0" smtClean="0">
                <a:solidFill>
                  <a:srgbClr val="000000"/>
                </a:solidFill>
              </a:rPr>
              <a:t>192.168.0.0</a:t>
            </a:r>
          </a:p>
          <a:p>
            <a:pPr marL="0" indent="0">
              <a:buFontTx/>
              <a:buNone/>
            </a:pPr>
            <a:r>
              <a:rPr lang="en-US" altLang="en-US" kern="0" dirty="0" smtClean="0">
                <a:solidFill>
                  <a:srgbClr val="000000"/>
                </a:solidFill>
              </a:rPr>
              <a:t>192.168.0.1</a:t>
            </a:r>
          </a:p>
          <a:p>
            <a:pPr marL="0" indent="0">
              <a:buFontTx/>
              <a:buNone/>
            </a:pPr>
            <a:r>
              <a:rPr lang="en-US" altLang="en-US" kern="0" dirty="0" smtClean="0">
                <a:solidFill>
                  <a:srgbClr val="000000"/>
                </a:solidFill>
              </a:rPr>
              <a:t>192.168.0.2</a:t>
            </a:r>
          </a:p>
          <a:p>
            <a:pPr marL="0" indent="0">
              <a:buFontTx/>
              <a:buNone/>
            </a:pPr>
            <a:r>
              <a:rPr lang="en-US" altLang="en-US" kern="0" dirty="0" smtClean="0">
                <a:solidFill>
                  <a:srgbClr val="000000"/>
                </a:solidFill>
              </a:rPr>
              <a:t>	…</a:t>
            </a:r>
          </a:p>
          <a:p>
            <a:pPr marL="0" indent="0">
              <a:buFontTx/>
              <a:buNone/>
            </a:pPr>
            <a:r>
              <a:rPr lang="en-US" altLang="en-US" kern="0" dirty="0" smtClean="0">
                <a:solidFill>
                  <a:srgbClr val="000000"/>
                </a:solidFill>
              </a:rPr>
              <a:t>192.168.0.254</a:t>
            </a:r>
            <a:endParaRPr lang="en-US" altLang="en-US" kern="0" dirty="0" smtClean="0">
              <a:solidFill>
                <a:srgbClr val="000000"/>
              </a:solidFill>
            </a:endParaRPr>
          </a:p>
          <a:p>
            <a:pPr marL="0" indent="0">
              <a:buFontTx/>
              <a:buNone/>
            </a:pPr>
            <a:r>
              <a:rPr lang="en-US" altLang="en-US" kern="0" dirty="0" smtClean="0">
                <a:solidFill>
                  <a:srgbClr val="000000"/>
                </a:solidFill>
              </a:rPr>
              <a:t>192.168.0.255</a:t>
            </a:r>
            <a:endParaRPr lang="en-US" altLang="en-US" sz="3200" kern="0" dirty="0" smtClean="0">
              <a:solidFill>
                <a:srgbClr val="000000"/>
              </a:solidFill>
            </a:endParaRPr>
          </a:p>
          <a:p>
            <a:pPr marL="0" indent="0">
              <a:buFontTx/>
              <a:buNone/>
            </a:pPr>
            <a:r>
              <a:rPr lang="en-US" altLang="en-US" kern="0" dirty="0" smtClean="0">
                <a:solidFill>
                  <a:srgbClr val="000000"/>
                </a:solidFill>
              </a:rPr>
              <a:t>192.168.1.0</a:t>
            </a:r>
            <a:endParaRPr lang="en-US" altLang="en-US" kern="0" dirty="0" smtClean="0">
              <a:solidFill>
                <a:srgbClr val="000000"/>
              </a:solidFill>
            </a:endParaRPr>
          </a:p>
          <a:p>
            <a:pPr marL="0" indent="0">
              <a:buFontTx/>
              <a:buNone/>
            </a:pPr>
            <a:r>
              <a:rPr lang="en-US" altLang="en-US" kern="0" dirty="0" smtClean="0">
                <a:solidFill>
                  <a:srgbClr val="000000"/>
                </a:solidFill>
              </a:rPr>
              <a:t>192.168.1.1</a:t>
            </a:r>
            <a:endParaRPr lang="en-US" altLang="en-US" sz="3200" kern="0" dirty="0">
              <a:solidFill>
                <a:srgbClr val="000000"/>
              </a:solidFill>
            </a:endParaRPr>
          </a:p>
        </p:txBody>
      </p:sp>
      <p:cxnSp>
        <p:nvCxnSpPr>
          <p:cNvPr id="7" name="Straight Connector 6"/>
          <p:cNvCxnSpPr/>
          <p:nvPr/>
        </p:nvCxnSpPr>
        <p:spPr>
          <a:xfrm>
            <a:off x="1600200" y="2438400"/>
            <a:ext cx="0" cy="426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336548" y="1915180"/>
            <a:ext cx="1143000" cy="523220"/>
          </a:xfrm>
          <a:prstGeom prst="rect">
            <a:avLst/>
          </a:prstGeom>
          <a:noFill/>
        </p:spPr>
        <p:txBody>
          <a:bodyPr wrap="square" rtlCol="0">
            <a:spAutoFit/>
          </a:bodyPr>
          <a:lstStyle/>
          <a:p>
            <a:r>
              <a:rPr lang="en-AU" sz="2800" dirty="0">
                <a:solidFill>
                  <a:srgbClr val="000000"/>
                </a:solidFill>
              </a:rPr>
              <a:t>/</a:t>
            </a:r>
            <a:r>
              <a:rPr lang="en-AU" sz="2800" dirty="0" smtClean="0">
                <a:solidFill>
                  <a:srgbClr val="000000"/>
                </a:solidFill>
              </a:rPr>
              <a:t>22</a:t>
            </a:r>
            <a:endParaRPr lang="en-AU" sz="2800" dirty="0">
              <a:solidFill>
                <a:srgbClr val="000000"/>
              </a:solidFill>
            </a:endParaRPr>
          </a:p>
        </p:txBody>
      </p:sp>
    </p:spTree>
    <p:extLst>
      <p:ext uri="{BB962C8B-B14F-4D97-AF65-F5344CB8AC3E}">
        <p14:creationId xmlns:p14="http://schemas.microsoft.com/office/powerpoint/2010/main" val="313859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26" presetClass="emph" presetSubtype="0" repeatCount="3000" fill="hold" grpId="0" nodeType="afterEffect">
                                  <p:stCondLst>
                                    <p:cond delay="0"/>
                                  </p:stCondLst>
                                  <p:childTnLst>
                                    <p:animEffect transition="out" filter="fade">
                                      <p:cBhvr>
                                        <p:cTn id="12" dur="1000" tmFilter="0, 0; .2, .5; .8, .5; 1, 0"/>
                                        <p:tgtEl>
                                          <p:spTgt spid="12"/>
                                        </p:tgtEl>
                                      </p:cBhvr>
                                    </p:animEffect>
                                    <p:animScale>
                                      <p:cBhvr>
                                        <p:cTn id="13" dur="500" autoRev="1" fill="hold"/>
                                        <p:tgtEl>
                                          <p:spTgt spid="12"/>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smtClean="0"/>
              <a:t>IP Addresses and Subnet Masks</a:t>
            </a:r>
          </a:p>
        </p:txBody>
      </p:sp>
      <p:sp>
        <p:nvSpPr>
          <p:cNvPr id="7171" name="Rectangle 3"/>
          <p:cNvSpPr>
            <a:spLocks noGrp="1" noChangeArrowheads="1"/>
          </p:cNvSpPr>
          <p:nvPr>
            <p:ph idx="1"/>
          </p:nvPr>
        </p:nvSpPr>
        <p:spPr>
          <a:xfrm>
            <a:off x="250825" y="1916113"/>
            <a:ext cx="3787775" cy="4681537"/>
          </a:xfrm>
        </p:spPr>
        <p:txBody>
          <a:bodyPr/>
          <a:lstStyle/>
          <a:p>
            <a:pPr marL="0" indent="0">
              <a:buNone/>
            </a:pPr>
            <a:r>
              <a:rPr lang="en-US" altLang="en-US" dirty="0" smtClean="0"/>
              <a:t>192.168.0.0 </a:t>
            </a:r>
          </a:p>
          <a:p>
            <a:pPr marL="0" indent="0">
              <a:buNone/>
            </a:pPr>
            <a:r>
              <a:rPr lang="en-US" altLang="en-US" dirty="0" smtClean="0"/>
              <a:t>0000 0000 0000 0000</a:t>
            </a:r>
          </a:p>
          <a:p>
            <a:pPr marL="0" indent="0">
              <a:buNone/>
            </a:pPr>
            <a:r>
              <a:rPr lang="en-US" altLang="en-US" dirty="0" smtClean="0"/>
              <a:t>0000 0000 0000 0001</a:t>
            </a:r>
          </a:p>
          <a:p>
            <a:pPr marL="0" indent="0">
              <a:buNone/>
            </a:pPr>
            <a:r>
              <a:rPr lang="en-US" altLang="en-US" dirty="0" smtClean="0"/>
              <a:t>0000 0000 0000 </a:t>
            </a:r>
            <a:r>
              <a:rPr lang="en-US" altLang="en-US" dirty="0" smtClean="0"/>
              <a:t>0010</a:t>
            </a:r>
          </a:p>
          <a:p>
            <a:pPr marL="0" indent="0">
              <a:buNone/>
            </a:pPr>
            <a:r>
              <a:rPr lang="en-US" altLang="en-US" dirty="0"/>
              <a:t>	</a:t>
            </a:r>
            <a:r>
              <a:rPr lang="en-US" altLang="en-US" dirty="0">
                <a:solidFill>
                  <a:srgbClr val="000000"/>
                </a:solidFill>
              </a:rPr>
              <a:t> </a:t>
            </a:r>
            <a:r>
              <a:rPr lang="en-US" altLang="en-US" dirty="0" smtClean="0">
                <a:solidFill>
                  <a:srgbClr val="000000"/>
                </a:solidFill>
              </a:rPr>
              <a:t>…</a:t>
            </a:r>
          </a:p>
          <a:p>
            <a:pPr marL="0" indent="0">
              <a:buNone/>
            </a:pPr>
            <a:r>
              <a:rPr lang="en-US" altLang="en-US" dirty="0" smtClean="0">
                <a:solidFill>
                  <a:srgbClr val="000000"/>
                </a:solidFill>
              </a:rPr>
              <a:t>0000 0000 1111 1110</a:t>
            </a:r>
            <a:endParaRPr lang="en-US" altLang="en-US" dirty="0" smtClean="0"/>
          </a:p>
          <a:p>
            <a:pPr marL="0" indent="0">
              <a:buNone/>
            </a:pPr>
            <a:r>
              <a:rPr lang="en-US" altLang="en-US" dirty="0" smtClean="0"/>
              <a:t>0000 0000 </a:t>
            </a:r>
            <a:r>
              <a:rPr lang="en-US" altLang="en-US" dirty="0" smtClean="0"/>
              <a:t>1111 1111</a:t>
            </a:r>
            <a:endParaRPr lang="en-US" altLang="en-US" sz="3200" dirty="0" smtClean="0"/>
          </a:p>
          <a:p>
            <a:pPr>
              <a:buNone/>
            </a:pPr>
            <a:r>
              <a:rPr lang="en-US" altLang="en-US" dirty="0" smtClean="0"/>
              <a:t>0000 </a:t>
            </a:r>
            <a:r>
              <a:rPr lang="en-US" altLang="en-US" dirty="0" smtClean="0"/>
              <a:t>0001 0000 0000</a:t>
            </a:r>
            <a:endParaRPr lang="en-US" altLang="en-US" dirty="0" smtClean="0"/>
          </a:p>
          <a:p>
            <a:pPr>
              <a:buNone/>
            </a:pPr>
            <a:r>
              <a:rPr lang="en-US" altLang="en-US" dirty="0" smtClean="0"/>
              <a:t>0000 </a:t>
            </a:r>
            <a:r>
              <a:rPr lang="en-US" altLang="en-US" dirty="0" smtClean="0"/>
              <a:t>0001 0000 0001</a:t>
            </a:r>
            <a:endParaRPr lang="en-US" altLang="en-US" dirty="0" smtClean="0"/>
          </a:p>
        </p:txBody>
      </p:sp>
      <p:sp>
        <p:nvSpPr>
          <p:cNvPr id="7172" name="Slide Number Placeholder 4"/>
          <p:cNvSpPr>
            <a:spLocks noGrp="1"/>
          </p:cNvSpPr>
          <p:nvPr>
            <p:ph type="sldNum" sz="quarter" idx="4294967295"/>
          </p:nvPr>
        </p:nvSpPr>
        <p:spPr bwMode="auto">
          <a:xfrm>
            <a:off x="8229600" y="6245225"/>
            <a:ext cx="9144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9A409E2-5621-4C60-B6E2-BC0218CE9F58}" type="slidenum">
              <a:rPr lang="en-US" altLang="en-US">
                <a:solidFill>
                  <a:srgbClr val="000000"/>
                </a:solidFill>
              </a:rPr>
              <a:pPr eaLnBrk="1" hangingPunct="1"/>
              <a:t>15</a:t>
            </a:fld>
            <a:endParaRPr lang="en-US" altLang="en-US">
              <a:solidFill>
                <a:srgbClr val="000000"/>
              </a:solidFill>
            </a:endParaRPr>
          </a:p>
        </p:txBody>
      </p:sp>
      <p:sp>
        <p:nvSpPr>
          <p:cNvPr id="9" name="Rectangle 3"/>
          <p:cNvSpPr txBox="1">
            <a:spLocks noChangeArrowheads="1"/>
          </p:cNvSpPr>
          <p:nvPr/>
        </p:nvSpPr>
        <p:spPr bwMode="auto">
          <a:xfrm>
            <a:off x="5562600" y="1905000"/>
            <a:ext cx="3178173"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en-US" altLang="en-US" kern="0" dirty="0" smtClean="0">
              <a:solidFill>
                <a:srgbClr val="000000"/>
              </a:solidFill>
            </a:endParaRPr>
          </a:p>
          <a:p>
            <a:pPr marL="0" indent="0">
              <a:buFontTx/>
              <a:buNone/>
            </a:pPr>
            <a:r>
              <a:rPr lang="en-US" altLang="en-US" kern="0" dirty="0" smtClean="0">
                <a:solidFill>
                  <a:srgbClr val="000000"/>
                </a:solidFill>
              </a:rPr>
              <a:t>192.168.0.0</a:t>
            </a:r>
          </a:p>
          <a:p>
            <a:pPr marL="0" indent="0">
              <a:buFontTx/>
              <a:buNone/>
            </a:pPr>
            <a:r>
              <a:rPr lang="en-US" altLang="en-US" kern="0" dirty="0" smtClean="0">
                <a:solidFill>
                  <a:srgbClr val="000000"/>
                </a:solidFill>
              </a:rPr>
              <a:t>192.168.0.1</a:t>
            </a:r>
          </a:p>
          <a:p>
            <a:pPr marL="0" indent="0">
              <a:buFontTx/>
              <a:buNone/>
            </a:pPr>
            <a:r>
              <a:rPr lang="en-US" altLang="en-US" kern="0" dirty="0" smtClean="0">
                <a:solidFill>
                  <a:srgbClr val="000000"/>
                </a:solidFill>
              </a:rPr>
              <a:t>192.168.0.2</a:t>
            </a:r>
          </a:p>
          <a:p>
            <a:pPr marL="0" indent="0">
              <a:buFontTx/>
              <a:buNone/>
            </a:pPr>
            <a:r>
              <a:rPr lang="en-US" altLang="en-US" kern="0" dirty="0" smtClean="0">
                <a:solidFill>
                  <a:srgbClr val="000000"/>
                </a:solidFill>
              </a:rPr>
              <a:t>	…</a:t>
            </a:r>
          </a:p>
          <a:p>
            <a:pPr marL="0" indent="0">
              <a:buFontTx/>
              <a:buNone/>
            </a:pPr>
            <a:r>
              <a:rPr lang="en-US" altLang="en-US" kern="0" dirty="0" smtClean="0">
                <a:solidFill>
                  <a:srgbClr val="000000"/>
                </a:solidFill>
              </a:rPr>
              <a:t>192.168.0.254</a:t>
            </a:r>
          </a:p>
          <a:p>
            <a:pPr marL="0" indent="0">
              <a:buFontTx/>
              <a:buNone/>
            </a:pPr>
            <a:r>
              <a:rPr lang="en-US" altLang="en-US" kern="0" dirty="0" smtClean="0">
                <a:solidFill>
                  <a:srgbClr val="000000"/>
                </a:solidFill>
              </a:rPr>
              <a:t>192.168.0.255</a:t>
            </a:r>
            <a:endParaRPr lang="en-US" altLang="en-US" sz="3200" kern="0" dirty="0" smtClean="0">
              <a:solidFill>
                <a:srgbClr val="000000"/>
              </a:solidFill>
            </a:endParaRPr>
          </a:p>
          <a:p>
            <a:pPr marL="0" indent="0">
              <a:buFontTx/>
              <a:buNone/>
            </a:pPr>
            <a:r>
              <a:rPr lang="en-US" altLang="en-US" kern="0" dirty="0" smtClean="0">
                <a:solidFill>
                  <a:srgbClr val="000000"/>
                </a:solidFill>
              </a:rPr>
              <a:t>192.168.1.0</a:t>
            </a:r>
          </a:p>
          <a:p>
            <a:pPr marL="0" indent="0">
              <a:buFontTx/>
              <a:buNone/>
            </a:pPr>
            <a:r>
              <a:rPr lang="en-US" altLang="en-US" kern="0" dirty="0" smtClean="0">
                <a:solidFill>
                  <a:srgbClr val="000000"/>
                </a:solidFill>
              </a:rPr>
              <a:t>192.168.1.1</a:t>
            </a:r>
            <a:endParaRPr lang="en-US" altLang="en-US" sz="3200" kern="0" dirty="0">
              <a:solidFill>
                <a:srgbClr val="000000"/>
              </a:solidFill>
            </a:endParaRPr>
          </a:p>
        </p:txBody>
      </p:sp>
      <p:cxnSp>
        <p:nvCxnSpPr>
          <p:cNvPr id="7" name="Straight Connector 6"/>
          <p:cNvCxnSpPr/>
          <p:nvPr/>
        </p:nvCxnSpPr>
        <p:spPr>
          <a:xfrm>
            <a:off x="1600200" y="2438400"/>
            <a:ext cx="0" cy="426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336548" y="1915180"/>
            <a:ext cx="1143000" cy="523220"/>
          </a:xfrm>
          <a:prstGeom prst="rect">
            <a:avLst/>
          </a:prstGeom>
          <a:noFill/>
        </p:spPr>
        <p:txBody>
          <a:bodyPr wrap="square" rtlCol="0">
            <a:spAutoFit/>
          </a:bodyPr>
          <a:lstStyle/>
          <a:p>
            <a:r>
              <a:rPr lang="en-AU" sz="2800" dirty="0">
                <a:solidFill>
                  <a:srgbClr val="000000"/>
                </a:solidFill>
              </a:rPr>
              <a:t>/</a:t>
            </a:r>
            <a:r>
              <a:rPr lang="en-AU" sz="2800" dirty="0" smtClean="0">
                <a:solidFill>
                  <a:srgbClr val="000000"/>
                </a:solidFill>
              </a:rPr>
              <a:t>22</a:t>
            </a:r>
            <a:endParaRPr lang="en-AU" sz="2800" dirty="0">
              <a:solidFill>
                <a:srgbClr val="000000"/>
              </a:solidFill>
            </a:endParaRPr>
          </a:p>
        </p:txBody>
      </p:sp>
      <p:sp>
        <p:nvSpPr>
          <p:cNvPr id="2" name="TextBox 1"/>
          <p:cNvSpPr txBox="1"/>
          <p:nvPr/>
        </p:nvSpPr>
        <p:spPr>
          <a:xfrm>
            <a:off x="1524000" y="2432516"/>
            <a:ext cx="2415540" cy="523220"/>
          </a:xfrm>
          <a:prstGeom prst="rect">
            <a:avLst/>
          </a:prstGeom>
          <a:noFill/>
        </p:spPr>
        <p:txBody>
          <a:bodyPr wrap="square" rtlCol="0">
            <a:spAutoFit/>
          </a:bodyPr>
          <a:lstStyle/>
          <a:p>
            <a:r>
              <a:rPr lang="en-AU" sz="2800" dirty="0" smtClean="0"/>
              <a:t>00 0000 0000</a:t>
            </a:r>
            <a:endParaRPr lang="en-AU" sz="2800" dirty="0"/>
          </a:p>
        </p:txBody>
      </p:sp>
      <p:sp>
        <p:nvSpPr>
          <p:cNvPr id="10" name="TextBox 9"/>
          <p:cNvSpPr txBox="1"/>
          <p:nvPr/>
        </p:nvSpPr>
        <p:spPr>
          <a:xfrm>
            <a:off x="3631949" y="2069068"/>
            <a:ext cx="2133600" cy="369332"/>
          </a:xfrm>
          <a:prstGeom prst="rect">
            <a:avLst/>
          </a:prstGeom>
          <a:noFill/>
        </p:spPr>
        <p:txBody>
          <a:bodyPr wrap="square" rtlCol="0">
            <a:spAutoFit/>
          </a:bodyPr>
          <a:lstStyle/>
          <a:p>
            <a:r>
              <a:rPr lang="en-AU" dirty="0">
                <a:solidFill>
                  <a:srgbClr val="000000"/>
                </a:solidFill>
              </a:rPr>
              <a:t>Network Address</a:t>
            </a:r>
          </a:p>
        </p:txBody>
      </p:sp>
      <p:sp>
        <p:nvSpPr>
          <p:cNvPr id="11" name="TextBox 10"/>
          <p:cNvSpPr txBox="1"/>
          <p:nvPr/>
        </p:nvSpPr>
        <p:spPr>
          <a:xfrm>
            <a:off x="3631949" y="3049498"/>
            <a:ext cx="2286000" cy="369332"/>
          </a:xfrm>
          <a:prstGeom prst="rect">
            <a:avLst/>
          </a:prstGeom>
          <a:noFill/>
        </p:spPr>
        <p:txBody>
          <a:bodyPr wrap="square" rtlCol="0">
            <a:spAutoFit/>
          </a:bodyPr>
          <a:lstStyle/>
          <a:p>
            <a:r>
              <a:rPr lang="en-AU" dirty="0">
                <a:solidFill>
                  <a:srgbClr val="000000"/>
                </a:solidFill>
              </a:rPr>
              <a:t>Host portion is all 0</a:t>
            </a:r>
          </a:p>
        </p:txBody>
      </p:sp>
      <p:sp>
        <p:nvSpPr>
          <p:cNvPr id="13" name="Left Arrow 12"/>
          <p:cNvSpPr/>
          <p:nvPr/>
        </p:nvSpPr>
        <p:spPr>
          <a:xfrm>
            <a:off x="4038600" y="2516098"/>
            <a:ext cx="9906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rgbClr val="FFFFFF"/>
              </a:solidFill>
            </a:endParaRPr>
          </a:p>
        </p:txBody>
      </p:sp>
    </p:spTree>
    <p:extLst>
      <p:ext uri="{BB962C8B-B14F-4D97-AF65-F5344CB8AC3E}">
        <p14:creationId xmlns:p14="http://schemas.microsoft.com/office/powerpoint/2010/main" val="194965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171">
                                            <p:txEl>
                                              <p:pRg st="2" end="2"/>
                                            </p:txEl>
                                          </p:spTgt>
                                        </p:tgtEl>
                                      </p:cBhvr>
                                    </p:animEffect>
                                    <p:set>
                                      <p:cBhvr>
                                        <p:cTn id="7" dur="1" fill="hold">
                                          <p:stCondLst>
                                            <p:cond delay="499"/>
                                          </p:stCondLst>
                                        </p:cTn>
                                        <p:tgtEl>
                                          <p:spTgt spid="7171">
                                            <p:txEl>
                                              <p:pRg st="2" end="2"/>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7171">
                                            <p:txEl>
                                              <p:pRg st="3" end="3"/>
                                            </p:txEl>
                                          </p:spTgt>
                                        </p:tgtEl>
                                      </p:cBhvr>
                                    </p:animEffect>
                                    <p:set>
                                      <p:cBhvr>
                                        <p:cTn id="10" dur="1" fill="hold">
                                          <p:stCondLst>
                                            <p:cond delay="499"/>
                                          </p:stCondLst>
                                        </p:cTn>
                                        <p:tgtEl>
                                          <p:spTgt spid="7171">
                                            <p:txEl>
                                              <p:pRg st="3" end="3"/>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7171">
                                            <p:txEl>
                                              <p:pRg st="4" end="4"/>
                                            </p:txEl>
                                          </p:spTgt>
                                        </p:tgtEl>
                                      </p:cBhvr>
                                    </p:animEffect>
                                    <p:set>
                                      <p:cBhvr>
                                        <p:cTn id="13" dur="1" fill="hold">
                                          <p:stCondLst>
                                            <p:cond delay="499"/>
                                          </p:stCondLst>
                                        </p:cTn>
                                        <p:tgtEl>
                                          <p:spTgt spid="7171">
                                            <p:txEl>
                                              <p:pRg st="4" end="4"/>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7171">
                                            <p:txEl>
                                              <p:pRg st="5" end="5"/>
                                            </p:txEl>
                                          </p:spTgt>
                                        </p:tgtEl>
                                      </p:cBhvr>
                                    </p:animEffect>
                                    <p:set>
                                      <p:cBhvr>
                                        <p:cTn id="16" dur="1" fill="hold">
                                          <p:stCondLst>
                                            <p:cond delay="499"/>
                                          </p:stCondLst>
                                        </p:cTn>
                                        <p:tgtEl>
                                          <p:spTgt spid="7171">
                                            <p:txEl>
                                              <p:pRg st="5" end="5"/>
                                            </p:txEl>
                                          </p:spTgt>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7171">
                                            <p:txEl>
                                              <p:pRg st="6" end="6"/>
                                            </p:txEl>
                                          </p:spTgt>
                                        </p:tgtEl>
                                      </p:cBhvr>
                                    </p:animEffect>
                                    <p:set>
                                      <p:cBhvr>
                                        <p:cTn id="19" dur="1" fill="hold">
                                          <p:stCondLst>
                                            <p:cond delay="499"/>
                                          </p:stCondLst>
                                        </p:cTn>
                                        <p:tgtEl>
                                          <p:spTgt spid="7171">
                                            <p:txEl>
                                              <p:pRg st="6" end="6"/>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7171">
                                            <p:txEl>
                                              <p:pRg st="7" end="7"/>
                                            </p:txEl>
                                          </p:spTgt>
                                        </p:tgtEl>
                                      </p:cBhvr>
                                    </p:animEffect>
                                    <p:set>
                                      <p:cBhvr>
                                        <p:cTn id="22" dur="1" fill="hold">
                                          <p:stCondLst>
                                            <p:cond delay="499"/>
                                          </p:stCondLst>
                                        </p:cTn>
                                        <p:tgtEl>
                                          <p:spTgt spid="7171">
                                            <p:txEl>
                                              <p:pRg st="7" end="7"/>
                                            </p:txEl>
                                          </p:spTgt>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7171">
                                            <p:txEl>
                                              <p:pRg st="8" end="8"/>
                                            </p:txEl>
                                          </p:spTgt>
                                        </p:tgtEl>
                                      </p:cBhvr>
                                    </p:animEffect>
                                    <p:set>
                                      <p:cBhvr>
                                        <p:cTn id="25" dur="1" fill="hold">
                                          <p:stCondLst>
                                            <p:cond delay="499"/>
                                          </p:stCondLst>
                                        </p:cTn>
                                        <p:tgtEl>
                                          <p:spTgt spid="7171">
                                            <p:txEl>
                                              <p:pRg st="8" end="8"/>
                                            </p:txEl>
                                          </p:spTgt>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9">
                                            <p:txEl>
                                              <p:pRg st="2" end="2"/>
                                            </p:txEl>
                                          </p:spTgt>
                                        </p:tgtEl>
                                      </p:cBhvr>
                                    </p:animEffect>
                                    <p:set>
                                      <p:cBhvr>
                                        <p:cTn id="28" dur="1" fill="hold">
                                          <p:stCondLst>
                                            <p:cond delay="499"/>
                                          </p:stCondLst>
                                        </p:cTn>
                                        <p:tgtEl>
                                          <p:spTgt spid="9">
                                            <p:txEl>
                                              <p:pRg st="2" end="2"/>
                                            </p:txEl>
                                          </p:spTgt>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9">
                                            <p:txEl>
                                              <p:pRg st="3" end="3"/>
                                            </p:txEl>
                                          </p:spTgt>
                                        </p:tgtEl>
                                      </p:cBhvr>
                                    </p:animEffect>
                                    <p:set>
                                      <p:cBhvr>
                                        <p:cTn id="31" dur="1" fill="hold">
                                          <p:stCondLst>
                                            <p:cond delay="499"/>
                                          </p:stCondLst>
                                        </p:cTn>
                                        <p:tgtEl>
                                          <p:spTgt spid="9">
                                            <p:txEl>
                                              <p:pRg st="3" end="3"/>
                                            </p:txEl>
                                          </p:spTgt>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9">
                                            <p:txEl>
                                              <p:pRg st="4" end="4"/>
                                            </p:txEl>
                                          </p:spTgt>
                                        </p:tgtEl>
                                      </p:cBhvr>
                                    </p:animEffect>
                                    <p:set>
                                      <p:cBhvr>
                                        <p:cTn id="34" dur="1" fill="hold">
                                          <p:stCondLst>
                                            <p:cond delay="499"/>
                                          </p:stCondLst>
                                        </p:cTn>
                                        <p:tgtEl>
                                          <p:spTgt spid="9">
                                            <p:txEl>
                                              <p:pRg st="4" end="4"/>
                                            </p:txEl>
                                          </p:spTgt>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9">
                                            <p:txEl>
                                              <p:pRg st="5" end="5"/>
                                            </p:txEl>
                                          </p:spTgt>
                                        </p:tgtEl>
                                      </p:cBhvr>
                                    </p:animEffect>
                                    <p:set>
                                      <p:cBhvr>
                                        <p:cTn id="37" dur="1" fill="hold">
                                          <p:stCondLst>
                                            <p:cond delay="499"/>
                                          </p:stCondLst>
                                        </p:cTn>
                                        <p:tgtEl>
                                          <p:spTgt spid="9">
                                            <p:txEl>
                                              <p:pRg st="5" end="5"/>
                                            </p:txEl>
                                          </p:spTgt>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9">
                                            <p:txEl>
                                              <p:pRg st="6" end="6"/>
                                            </p:txEl>
                                          </p:spTgt>
                                        </p:tgtEl>
                                      </p:cBhvr>
                                    </p:animEffect>
                                    <p:set>
                                      <p:cBhvr>
                                        <p:cTn id="40" dur="1" fill="hold">
                                          <p:stCondLst>
                                            <p:cond delay="499"/>
                                          </p:stCondLst>
                                        </p:cTn>
                                        <p:tgtEl>
                                          <p:spTgt spid="9">
                                            <p:txEl>
                                              <p:pRg st="6" end="6"/>
                                            </p:txEl>
                                          </p:spTgt>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9">
                                            <p:txEl>
                                              <p:pRg st="7" end="7"/>
                                            </p:txEl>
                                          </p:spTgt>
                                        </p:tgtEl>
                                      </p:cBhvr>
                                    </p:animEffect>
                                    <p:set>
                                      <p:cBhvr>
                                        <p:cTn id="43" dur="1" fill="hold">
                                          <p:stCondLst>
                                            <p:cond delay="499"/>
                                          </p:stCondLst>
                                        </p:cTn>
                                        <p:tgtEl>
                                          <p:spTgt spid="9">
                                            <p:txEl>
                                              <p:pRg st="7" end="7"/>
                                            </p:txEl>
                                          </p:spTgt>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9">
                                            <p:txEl>
                                              <p:pRg st="8" end="8"/>
                                            </p:txEl>
                                          </p:spTgt>
                                        </p:tgtEl>
                                      </p:cBhvr>
                                    </p:animEffect>
                                    <p:set>
                                      <p:cBhvr>
                                        <p:cTn id="46" dur="1" fill="hold">
                                          <p:stCondLst>
                                            <p:cond delay="499"/>
                                          </p:stCondLst>
                                        </p:cTn>
                                        <p:tgtEl>
                                          <p:spTgt spid="9">
                                            <p:txEl>
                                              <p:pRg st="8" end="8"/>
                                            </p:txEl>
                                          </p:spTgt>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7171">
                                            <p:txEl>
                                              <p:pRg st="1" end="1"/>
                                            </p:txEl>
                                          </p:spTgt>
                                        </p:tgtEl>
                                        <p:attrNameLst>
                                          <p:attrName>style.visibility</p:attrName>
                                        </p:attrNameLst>
                                      </p:cBhvr>
                                      <p:to>
                                        <p:strVal val="hidden"/>
                                      </p:to>
                                    </p:set>
                                  </p:childTnLst>
                                </p:cTn>
                              </p:par>
                            </p:childTnLst>
                          </p:cTn>
                        </p:par>
                        <p:par>
                          <p:cTn id="59" fill="hold">
                            <p:stCondLst>
                              <p:cond delay="0"/>
                            </p:stCondLst>
                            <p:childTnLst>
                              <p:par>
                                <p:cTn id="60" presetID="53" presetClass="entr" presetSubtype="16" repeatCount="3000" fill="hold" grpId="0" nodeType="afterEffect">
                                  <p:stCondLst>
                                    <p:cond delay="0"/>
                                  </p:stCondLst>
                                  <p:childTnLst>
                                    <p:set>
                                      <p:cBhvr>
                                        <p:cTn id="61" dur="1" fill="hold">
                                          <p:stCondLst>
                                            <p:cond delay="0"/>
                                          </p:stCondLst>
                                        </p:cTn>
                                        <p:tgtEl>
                                          <p:spTgt spid="2"/>
                                        </p:tgtEl>
                                        <p:attrNameLst>
                                          <p:attrName>style.visibility</p:attrName>
                                        </p:attrNameLst>
                                      </p:cBhvr>
                                      <p:to>
                                        <p:strVal val="visible"/>
                                      </p:to>
                                    </p:set>
                                    <p:anim calcmode="lin" valueType="num">
                                      <p:cBhvr>
                                        <p:cTn id="62" dur="500" fill="hold"/>
                                        <p:tgtEl>
                                          <p:spTgt spid="2"/>
                                        </p:tgtEl>
                                        <p:attrNameLst>
                                          <p:attrName>ppt_w</p:attrName>
                                        </p:attrNameLst>
                                      </p:cBhvr>
                                      <p:tavLst>
                                        <p:tav tm="0">
                                          <p:val>
                                            <p:fltVal val="0"/>
                                          </p:val>
                                        </p:tav>
                                        <p:tav tm="100000">
                                          <p:val>
                                            <p:strVal val="#ppt_w"/>
                                          </p:val>
                                        </p:tav>
                                      </p:tavLst>
                                    </p:anim>
                                    <p:anim calcmode="lin" valueType="num">
                                      <p:cBhvr>
                                        <p:cTn id="63" dur="500" fill="hold"/>
                                        <p:tgtEl>
                                          <p:spTgt spid="2"/>
                                        </p:tgtEl>
                                        <p:attrNameLst>
                                          <p:attrName>ppt_h</p:attrName>
                                        </p:attrNameLst>
                                      </p:cBhvr>
                                      <p:tavLst>
                                        <p:tav tm="0">
                                          <p:val>
                                            <p:fltVal val="0"/>
                                          </p:val>
                                        </p:tav>
                                        <p:tav tm="100000">
                                          <p:val>
                                            <p:strVal val="#ppt_h"/>
                                          </p:val>
                                        </p:tav>
                                      </p:tavLst>
                                    </p:anim>
                                    <p:animEffect transition="in" filter="fade">
                                      <p:cBhvr>
                                        <p:cTn id="6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1" grpId="0"/>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smtClean="0"/>
              <a:t>IP Addresses and Subnet Masks</a:t>
            </a:r>
          </a:p>
        </p:txBody>
      </p:sp>
      <p:sp>
        <p:nvSpPr>
          <p:cNvPr id="7171" name="Rectangle 3"/>
          <p:cNvSpPr>
            <a:spLocks noGrp="1" noChangeArrowheads="1"/>
          </p:cNvSpPr>
          <p:nvPr>
            <p:ph idx="1"/>
          </p:nvPr>
        </p:nvSpPr>
        <p:spPr>
          <a:xfrm>
            <a:off x="250825" y="1916113"/>
            <a:ext cx="3787775" cy="4681537"/>
          </a:xfrm>
        </p:spPr>
        <p:txBody>
          <a:bodyPr/>
          <a:lstStyle/>
          <a:p>
            <a:pPr marL="0" indent="0">
              <a:buNone/>
            </a:pPr>
            <a:r>
              <a:rPr lang="en-US" altLang="en-US" dirty="0" smtClean="0"/>
              <a:t>192.168.0.0 </a:t>
            </a:r>
          </a:p>
          <a:p>
            <a:pPr marL="0" indent="0">
              <a:buNone/>
            </a:pPr>
            <a:r>
              <a:rPr lang="en-US" altLang="en-US" dirty="0" smtClean="0"/>
              <a:t>0000 0000 0000 0000</a:t>
            </a:r>
          </a:p>
          <a:p>
            <a:pPr marL="0" indent="0">
              <a:buNone/>
            </a:pPr>
            <a:r>
              <a:rPr lang="en-US" altLang="en-US" dirty="0" smtClean="0"/>
              <a:t>0000 0000 0000 0001</a:t>
            </a:r>
          </a:p>
          <a:p>
            <a:pPr marL="0" indent="0">
              <a:buNone/>
            </a:pPr>
            <a:r>
              <a:rPr lang="en-US" altLang="en-US" dirty="0" smtClean="0"/>
              <a:t>0000 0000 0000 </a:t>
            </a:r>
            <a:r>
              <a:rPr lang="en-US" altLang="en-US" dirty="0" smtClean="0"/>
              <a:t>0010</a:t>
            </a:r>
          </a:p>
          <a:p>
            <a:pPr marL="0" indent="0">
              <a:buNone/>
            </a:pPr>
            <a:r>
              <a:rPr lang="en-US" altLang="en-US" dirty="0"/>
              <a:t>	</a:t>
            </a:r>
            <a:r>
              <a:rPr lang="en-US" altLang="en-US" dirty="0">
                <a:solidFill>
                  <a:srgbClr val="000000"/>
                </a:solidFill>
              </a:rPr>
              <a:t> </a:t>
            </a:r>
            <a:r>
              <a:rPr lang="en-US" altLang="en-US" dirty="0" smtClean="0">
                <a:solidFill>
                  <a:srgbClr val="000000"/>
                </a:solidFill>
              </a:rPr>
              <a:t>…</a:t>
            </a:r>
          </a:p>
          <a:p>
            <a:pPr marL="0" indent="0">
              <a:buNone/>
            </a:pPr>
            <a:r>
              <a:rPr lang="en-US" altLang="en-US" dirty="0" smtClean="0">
                <a:solidFill>
                  <a:srgbClr val="000000"/>
                </a:solidFill>
              </a:rPr>
              <a:t>0000 0000 1111 1110</a:t>
            </a:r>
            <a:endParaRPr lang="en-US" altLang="en-US" dirty="0" smtClean="0"/>
          </a:p>
          <a:p>
            <a:pPr marL="0" indent="0">
              <a:buNone/>
            </a:pPr>
            <a:r>
              <a:rPr lang="en-US" altLang="en-US" dirty="0" smtClean="0"/>
              <a:t>0000 0000 </a:t>
            </a:r>
            <a:r>
              <a:rPr lang="en-US" altLang="en-US" dirty="0" smtClean="0"/>
              <a:t>1111 1111</a:t>
            </a:r>
            <a:endParaRPr lang="en-US" altLang="en-US" sz="3200" dirty="0" smtClean="0"/>
          </a:p>
          <a:p>
            <a:pPr>
              <a:buNone/>
            </a:pPr>
            <a:r>
              <a:rPr lang="en-US" altLang="en-US" dirty="0" smtClean="0"/>
              <a:t>0000 </a:t>
            </a:r>
            <a:r>
              <a:rPr lang="en-US" altLang="en-US" dirty="0" smtClean="0"/>
              <a:t>0001 0000 0000</a:t>
            </a:r>
            <a:endParaRPr lang="en-US" altLang="en-US" dirty="0" smtClean="0"/>
          </a:p>
          <a:p>
            <a:pPr>
              <a:buNone/>
            </a:pPr>
            <a:r>
              <a:rPr lang="en-US" altLang="en-US" dirty="0" smtClean="0"/>
              <a:t>0000 </a:t>
            </a:r>
            <a:r>
              <a:rPr lang="en-US" altLang="en-US" dirty="0" smtClean="0"/>
              <a:t>0001 0000 0001</a:t>
            </a:r>
            <a:endParaRPr lang="en-US" altLang="en-US" dirty="0" smtClean="0"/>
          </a:p>
        </p:txBody>
      </p:sp>
      <p:sp>
        <p:nvSpPr>
          <p:cNvPr id="7172" name="Slide Number Placeholder 4"/>
          <p:cNvSpPr>
            <a:spLocks noGrp="1"/>
          </p:cNvSpPr>
          <p:nvPr>
            <p:ph type="sldNum" sz="quarter" idx="4294967295"/>
          </p:nvPr>
        </p:nvSpPr>
        <p:spPr bwMode="auto">
          <a:xfrm>
            <a:off x="8229600" y="6245225"/>
            <a:ext cx="9144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9A409E2-5621-4C60-B6E2-BC0218CE9F58}" type="slidenum">
              <a:rPr lang="en-US" altLang="en-US">
                <a:solidFill>
                  <a:srgbClr val="000000"/>
                </a:solidFill>
              </a:rPr>
              <a:pPr eaLnBrk="1" hangingPunct="1"/>
              <a:t>16</a:t>
            </a:fld>
            <a:endParaRPr lang="en-US" altLang="en-US">
              <a:solidFill>
                <a:srgbClr val="000000"/>
              </a:solidFill>
            </a:endParaRPr>
          </a:p>
        </p:txBody>
      </p:sp>
      <p:sp>
        <p:nvSpPr>
          <p:cNvPr id="9" name="Rectangle 3"/>
          <p:cNvSpPr txBox="1">
            <a:spLocks noChangeArrowheads="1"/>
          </p:cNvSpPr>
          <p:nvPr/>
        </p:nvSpPr>
        <p:spPr bwMode="auto">
          <a:xfrm>
            <a:off x="5562600" y="1905000"/>
            <a:ext cx="3178173"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en-US" altLang="en-US" kern="0" dirty="0" smtClean="0">
              <a:solidFill>
                <a:srgbClr val="000000"/>
              </a:solidFill>
            </a:endParaRPr>
          </a:p>
          <a:p>
            <a:pPr marL="0" indent="0">
              <a:buFontTx/>
              <a:buNone/>
            </a:pPr>
            <a:r>
              <a:rPr lang="en-US" altLang="en-US" kern="0" dirty="0" smtClean="0">
                <a:solidFill>
                  <a:srgbClr val="000000"/>
                </a:solidFill>
              </a:rPr>
              <a:t>192.168.0.0</a:t>
            </a:r>
          </a:p>
          <a:p>
            <a:pPr marL="0" indent="0">
              <a:buFontTx/>
              <a:buNone/>
            </a:pPr>
            <a:r>
              <a:rPr lang="en-US" altLang="en-US" kern="0" dirty="0" smtClean="0">
                <a:solidFill>
                  <a:srgbClr val="000000"/>
                </a:solidFill>
              </a:rPr>
              <a:t>192.168.0.1</a:t>
            </a:r>
          </a:p>
          <a:p>
            <a:pPr marL="0" indent="0">
              <a:buFontTx/>
              <a:buNone/>
            </a:pPr>
            <a:r>
              <a:rPr lang="en-US" altLang="en-US" kern="0" dirty="0" smtClean="0">
                <a:solidFill>
                  <a:srgbClr val="000000"/>
                </a:solidFill>
              </a:rPr>
              <a:t>192.168.0.2</a:t>
            </a:r>
          </a:p>
          <a:p>
            <a:pPr marL="0" indent="0">
              <a:buFontTx/>
              <a:buNone/>
            </a:pPr>
            <a:r>
              <a:rPr lang="en-US" altLang="en-US" kern="0" dirty="0" smtClean="0">
                <a:solidFill>
                  <a:srgbClr val="000000"/>
                </a:solidFill>
              </a:rPr>
              <a:t>	…</a:t>
            </a:r>
          </a:p>
          <a:p>
            <a:pPr marL="0" indent="0">
              <a:buFontTx/>
              <a:buNone/>
            </a:pPr>
            <a:r>
              <a:rPr lang="en-US" altLang="en-US" kern="0" dirty="0" smtClean="0">
                <a:solidFill>
                  <a:srgbClr val="000000"/>
                </a:solidFill>
              </a:rPr>
              <a:t>192.168.0.254</a:t>
            </a:r>
          </a:p>
          <a:p>
            <a:pPr marL="0" indent="0">
              <a:buFontTx/>
              <a:buNone/>
            </a:pPr>
            <a:r>
              <a:rPr lang="en-US" altLang="en-US" kern="0" dirty="0" smtClean="0">
                <a:solidFill>
                  <a:srgbClr val="000000"/>
                </a:solidFill>
              </a:rPr>
              <a:t>192.168.0.255</a:t>
            </a:r>
            <a:endParaRPr lang="en-US" altLang="en-US" sz="3200" kern="0" dirty="0" smtClean="0">
              <a:solidFill>
                <a:srgbClr val="000000"/>
              </a:solidFill>
            </a:endParaRPr>
          </a:p>
          <a:p>
            <a:pPr marL="0" indent="0">
              <a:buFontTx/>
              <a:buNone/>
            </a:pPr>
            <a:r>
              <a:rPr lang="en-US" altLang="en-US" kern="0" dirty="0" smtClean="0">
                <a:solidFill>
                  <a:srgbClr val="000000"/>
                </a:solidFill>
              </a:rPr>
              <a:t>192.168.1.0</a:t>
            </a:r>
          </a:p>
          <a:p>
            <a:pPr marL="0" indent="0">
              <a:buFontTx/>
              <a:buNone/>
            </a:pPr>
            <a:r>
              <a:rPr lang="en-US" altLang="en-US" kern="0" dirty="0" smtClean="0">
                <a:solidFill>
                  <a:srgbClr val="000000"/>
                </a:solidFill>
              </a:rPr>
              <a:t>192.168.1.1</a:t>
            </a:r>
            <a:endParaRPr lang="en-US" altLang="en-US" sz="3200" kern="0" dirty="0">
              <a:solidFill>
                <a:srgbClr val="000000"/>
              </a:solidFill>
            </a:endParaRPr>
          </a:p>
        </p:txBody>
      </p:sp>
      <p:cxnSp>
        <p:nvCxnSpPr>
          <p:cNvPr id="7" name="Straight Connector 6"/>
          <p:cNvCxnSpPr/>
          <p:nvPr/>
        </p:nvCxnSpPr>
        <p:spPr>
          <a:xfrm>
            <a:off x="1600200" y="2438400"/>
            <a:ext cx="0" cy="426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336548" y="1915180"/>
            <a:ext cx="1143000" cy="523220"/>
          </a:xfrm>
          <a:prstGeom prst="rect">
            <a:avLst/>
          </a:prstGeom>
          <a:noFill/>
        </p:spPr>
        <p:txBody>
          <a:bodyPr wrap="square" rtlCol="0">
            <a:spAutoFit/>
          </a:bodyPr>
          <a:lstStyle/>
          <a:p>
            <a:r>
              <a:rPr lang="en-AU" sz="2800" dirty="0">
                <a:solidFill>
                  <a:srgbClr val="000000"/>
                </a:solidFill>
              </a:rPr>
              <a:t>/</a:t>
            </a:r>
            <a:r>
              <a:rPr lang="en-AU" sz="2800" dirty="0" smtClean="0">
                <a:solidFill>
                  <a:srgbClr val="000000"/>
                </a:solidFill>
              </a:rPr>
              <a:t>22</a:t>
            </a:r>
            <a:endParaRPr lang="en-AU" sz="2800" dirty="0">
              <a:solidFill>
                <a:srgbClr val="000000"/>
              </a:solidFill>
            </a:endParaRPr>
          </a:p>
        </p:txBody>
      </p:sp>
      <p:sp>
        <p:nvSpPr>
          <p:cNvPr id="8" name="TextBox 7"/>
          <p:cNvSpPr txBox="1"/>
          <p:nvPr/>
        </p:nvSpPr>
        <p:spPr>
          <a:xfrm>
            <a:off x="3618633" y="4400897"/>
            <a:ext cx="2133600" cy="646331"/>
          </a:xfrm>
          <a:prstGeom prst="rect">
            <a:avLst/>
          </a:prstGeom>
          <a:noFill/>
        </p:spPr>
        <p:txBody>
          <a:bodyPr wrap="square" rtlCol="0">
            <a:spAutoFit/>
          </a:bodyPr>
          <a:lstStyle/>
          <a:p>
            <a:pPr algn="ctr"/>
            <a:r>
              <a:rPr lang="en-AU" b="1" dirty="0" smtClean="0">
                <a:solidFill>
                  <a:srgbClr val="FF0000"/>
                </a:solidFill>
              </a:rPr>
              <a:t>NOT</a:t>
            </a:r>
            <a:r>
              <a:rPr lang="en-AU" dirty="0" smtClean="0">
                <a:solidFill>
                  <a:srgbClr val="000000"/>
                </a:solidFill>
              </a:rPr>
              <a:t> the Broadcast </a:t>
            </a:r>
            <a:r>
              <a:rPr lang="en-AU" dirty="0">
                <a:solidFill>
                  <a:srgbClr val="000000"/>
                </a:solidFill>
              </a:rPr>
              <a:t>Address</a:t>
            </a:r>
          </a:p>
        </p:txBody>
      </p:sp>
      <p:sp>
        <p:nvSpPr>
          <p:cNvPr id="10" name="TextBox 9"/>
          <p:cNvSpPr txBox="1"/>
          <p:nvPr/>
        </p:nvSpPr>
        <p:spPr>
          <a:xfrm>
            <a:off x="3618633" y="5569198"/>
            <a:ext cx="2286000" cy="923330"/>
          </a:xfrm>
          <a:prstGeom prst="rect">
            <a:avLst/>
          </a:prstGeom>
          <a:noFill/>
        </p:spPr>
        <p:txBody>
          <a:bodyPr wrap="square" rtlCol="0">
            <a:spAutoFit/>
          </a:bodyPr>
          <a:lstStyle/>
          <a:p>
            <a:pPr algn="ctr"/>
            <a:r>
              <a:rPr lang="en-AU" dirty="0">
                <a:solidFill>
                  <a:srgbClr val="000000"/>
                </a:solidFill>
              </a:rPr>
              <a:t>Host portion is </a:t>
            </a:r>
            <a:endParaRPr lang="en-AU" dirty="0" smtClean="0">
              <a:solidFill>
                <a:srgbClr val="000000"/>
              </a:solidFill>
            </a:endParaRPr>
          </a:p>
          <a:p>
            <a:pPr algn="ctr"/>
            <a:r>
              <a:rPr lang="en-AU" b="1" dirty="0" smtClean="0">
                <a:solidFill>
                  <a:srgbClr val="FF0000"/>
                </a:solidFill>
              </a:rPr>
              <a:t>NOT</a:t>
            </a:r>
            <a:r>
              <a:rPr lang="en-AU" dirty="0" smtClean="0">
                <a:solidFill>
                  <a:srgbClr val="000000"/>
                </a:solidFill>
              </a:rPr>
              <a:t> </a:t>
            </a:r>
          </a:p>
          <a:p>
            <a:pPr algn="ctr"/>
            <a:r>
              <a:rPr lang="en-AU" dirty="0" smtClean="0">
                <a:solidFill>
                  <a:srgbClr val="000000"/>
                </a:solidFill>
              </a:rPr>
              <a:t>all </a:t>
            </a:r>
            <a:r>
              <a:rPr lang="en-AU" dirty="0" smtClean="0">
                <a:solidFill>
                  <a:srgbClr val="000000"/>
                </a:solidFill>
              </a:rPr>
              <a:t>1</a:t>
            </a:r>
            <a:endParaRPr lang="en-AU" dirty="0">
              <a:solidFill>
                <a:srgbClr val="000000"/>
              </a:solidFill>
            </a:endParaRPr>
          </a:p>
        </p:txBody>
      </p:sp>
      <p:sp>
        <p:nvSpPr>
          <p:cNvPr id="11" name="Left Arrow 10"/>
          <p:cNvSpPr/>
          <p:nvPr/>
        </p:nvSpPr>
        <p:spPr>
          <a:xfrm>
            <a:off x="4190133" y="5075733"/>
            <a:ext cx="9906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rgbClr val="FFFFFF"/>
              </a:solidFill>
            </a:endParaRPr>
          </a:p>
        </p:txBody>
      </p:sp>
      <p:sp>
        <p:nvSpPr>
          <p:cNvPr id="2" name="TextBox 1"/>
          <p:cNvSpPr txBox="1"/>
          <p:nvPr/>
        </p:nvSpPr>
        <p:spPr>
          <a:xfrm>
            <a:off x="204136" y="4979124"/>
            <a:ext cx="1474358" cy="492443"/>
          </a:xfrm>
          <a:prstGeom prst="rect">
            <a:avLst/>
          </a:prstGeom>
          <a:noFill/>
        </p:spPr>
        <p:txBody>
          <a:bodyPr wrap="square" rtlCol="0">
            <a:spAutoFit/>
          </a:bodyPr>
          <a:lstStyle/>
          <a:p>
            <a:r>
              <a:rPr lang="en-US" altLang="en-US" sz="2600" dirty="0">
                <a:latin typeface="Consolas" panose="020B0609020204030204" pitchFamily="49" charset="0"/>
                <a:cs typeface="Consolas" panose="020B0609020204030204" pitchFamily="49" charset="0"/>
              </a:rPr>
              <a:t>0000 </a:t>
            </a:r>
            <a:r>
              <a:rPr lang="en-US" altLang="en-US" sz="2600" dirty="0" smtClean="0">
                <a:latin typeface="Consolas" panose="020B0609020204030204" pitchFamily="49" charset="0"/>
                <a:cs typeface="Consolas" panose="020B0609020204030204" pitchFamily="49" charset="0"/>
              </a:rPr>
              <a:t>00</a:t>
            </a:r>
            <a:endParaRPr lang="en-US" altLang="en-US" sz="2600" dirty="0">
              <a:latin typeface="Consolas" panose="020B0609020204030204" pitchFamily="49" charset="0"/>
              <a:cs typeface="Consolas" panose="020B0609020204030204" pitchFamily="49" charset="0"/>
            </a:endParaRPr>
          </a:p>
        </p:txBody>
      </p:sp>
      <p:sp>
        <p:nvSpPr>
          <p:cNvPr id="13" name="TextBox 12"/>
          <p:cNvSpPr txBox="1"/>
          <p:nvPr/>
        </p:nvSpPr>
        <p:spPr>
          <a:xfrm>
            <a:off x="1494747" y="4980076"/>
            <a:ext cx="573274" cy="492443"/>
          </a:xfrm>
          <a:prstGeom prst="rect">
            <a:avLst/>
          </a:prstGeom>
          <a:noFill/>
        </p:spPr>
        <p:txBody>
          <a:bodyPr wrap="square" rtlCol="0">
            <a:spAutoFit/>
          </a:bodyPr>
          <a:lstStyle/>
          <a:p>
            <a:r>
              <a:rPr lang="en-US" altLang="en-US" sz="2600" dirty="0" smtClean="0">
                <a:latin typeface="Consolas" panose="020B0609020204030204" pitchFamily="49" charset="0"/>
                <a:cs typeface="Consolas" panose="020B0609020204030204" pitchFamily="49" charset="0"/>
              </a:rPr>
              <a:t>00</a:t>
            </a:r>
            <a:endParaRPr lang="en-US" altLang="en-US" sz="2600" dirty="0">
              <a:latin typeface="Consolas" panose="020B0609020204030204" pitchFamily="49" charset="0"/>
              <a:cs typeface="Consolas" panose="020B0609020204030204" pitchFamily="49" charset="0"/>
            </a:endParaRPr>
          </a:p>
        </p:txBody>
      </p:sp>
      <p:sp>
        <p:nvSpPr>
          <p:cNvPr id="14" name="TextBox 13"/>
          <p:cNvSpPr txBox="1"/>
          <p:nvPr/>
        </p:nvSpPr>
        <p:spPr>
          <a:xfrm>
            <a:off x="2068021" y="4980076"/>
            <a:ext cx="1957263" cy="492443"/>
          </a:xfrm>
          <a:prstGeom prst="rect">
            <a:avLst/>
          </a:prstGeom>
          <a:noFill/>
        </p:spPr>
        <p:txBody>
          <a:bodyPr wrap="square" rtlCol="0">
            <a:spAutoFit/>
          </a:bodyPr>
          <a:lstStyle/>
          <a:p>
            <a:r>
              <a:rPr lang="en-US" altLang="en-US" sz="2600" dirty="0" smtClean="0">
                <a:latin typeface="Consolas" panose="020B0609020204030204" pitchFamily="49" charset="0"/>
                <a:cs typeface="Consolas" panose="020B0609020204030204" pitchFamily="49" charset="0"/>
              </a:rPr>
              <a:t>1111 1111</a:t>
            </a:r>
            <a:endParaRPr lang="en-US" altLang="en-US" sz="2600" dirty="0">
              <a:latin typeface="Consolas" panose="020B0609020204030204" pitchFamily="49" charset="0"/>
              <a:cs typeface="Consolas" panose="020B0609020204030204" pitchFamily="49" charset="0"/>
            </a:endParaRPr>
          </a:p>
        </p:txBody>
      </p:sp>
      <p:sp>
        <p:nvSpPr>
          <p:cNvPr id="4" name="TextBox 3"/>
          <p:cNvSpPr txBox="1"/>
          <p:nvPr/>
        </p:nvSpPr>
        <p:spPr>
          <a:xfrm>
            <a:off x="5676900" y="3754566"/>
            <a:ext cx="1981200" cy="646331"/>
          </a:xfrm>
          <a:prstGeom prst="rect">
            <a:avLst/>
          </a:prstGeom>
          <a:noFill/>
        </p:spPr>
        <p:txBody>
          <a:bodyPr wrap="square" rtlCol="0">
            <a:spAutoFit/>
          </a:bodyPr>
          <a:lstStyle/>
          <a:p>
            <a:pPr algn="ctr"/>
            <a:r>
              <a:rPr lang="en-AU" dirty="0" smtClean="0"/>
              <a:t>Just another IP Address!</a:t>
            </a:r>
            <a:endParaRPr lang="en-AU" dirty="0"/>
          </a:p>
        </p:txBody>
      </p:sp>
      <p:sp>
        <p:nvSpPr>
          <p:cNvPr id="16" name="Left Arrow 15"/>
          <p:cNvSpPr/>
          <p:nvPr/>
        </p:nvSpPr>
        <p:spPr>
          <a:xfrm rot="16200000">
            <a:off x="6172200" y="4748885"/>
            <a:ext cx="9906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rgbClr val="FFFFFF"/>
              </a:solidFill>
            </a:endParaRPr>
          </a:p>
        </p:txBody>
      </p:sp>
    </p:spTree>
    <p:extLst>
      <p:ext uri="{BB962C8B-B14F-4D97-AF65-F5344CB8AC3E}">
        <p14:creationId xmlns:p14="http://schemas.microsoft.com/office/powerpoint/2010/main" val="260228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171">
                                            <p:txEl>
                                              <p:pRg st="1" end="1"/>
                                            </p:txEl>
                                          </p:spTgt>
                                        </p:tgtEl>
                                      </p:cBhvr>
                                    </p:animEffect>
                                    <p:set>
                                      <p:cBhvr>
                                        <p:cTn id="7" dur="1" fill="hold">
                                          <p:stCondLst>
                                            <p:cond delay="499"/>
                                          </p:stCondLst>
                                        </p:cTn>
                                        <p:tgtEl>
                                          <p:spTgt spid="7171">
                                            <p:txEl>
                                              <p:pRg st="1" end="1"/>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7171">
                                            <p:txEl>
                                              <p:pRg st="2" end="2"/>
                                            </p:txEl>
                                          </p:spTgt>
                                        </p:tgtEl>
                                      </p:cBhvr>
                                    </p:animEffect>
                                    <p:set>
                                      <p:cBhvr>
                                        <p:cTn id="10" dur="1" fill="hold">
                                          <p:stCondLst>
                                            <p:cond delay="499"/>
                                          </p:stCondLst>
                                        </p:cTn>
                                        <p:tgtEl>
                                          <p:spTgt spid="7171">
                                            <p:txEl>
                                              <p:pRg st="2" end="2"/>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7171">
                                            <p:txEl>
                                              <p:pRg st="3" end="3"/>
                                            </p:txEl>
                                          </p:spTgt>
                                        </p:tgtEl>
                                      </p:cBhvr>
                                    </p:animEffect>
                                    <p:set>
                                      <p:cBhvr>
                                        <p:cTn id="13" dur="1" fill="hold">
                                          <p:stCondLst>
                                            <p:cond delay="499"/>
                                          </p:stCondLst>
                                        </p:cTn>
                                        <p:tgtEl>
                                          <p:spTgt spid="7171">
                                            <p:txEl>
                                              <p:pRg st="3" end="3"/>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7171">
                                            <p:txEl>
                                              <p:pRg st="4" end="4"/>
                                            </p:txEl>
                                          </p:spTgt>
                                        </p:tgtEl>
                                      </p:cBhvr>
                                    </p:animEffect>
                                    <p:set>
                                      <p:cBhvr>
                                        <p:cTn id="16" dur="1" fill="hold">
                                          <p:stCondLst>
                                            <p:cond delay="499"/>
                                          </p:stCondLst>
                                        </p:cTn>
                                        <p:tgtEl>
                                          <p:spTgt spid="7171">
                                            <p:txEl>
                                              <p:pRg st="4" end="4"/>
                                            </p:txEl>
                                          </p:spTgt>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7171">
                                            <p:txEl>
                                              <p:pRg st="5" end="5"/>
                                            </p:txEl>
                                          </p:spTgt>
                                        </p:tgtEl>
                                      </p:cBhvr>
                                    </p:animEffect>
                                    <p:set>
                                      <p:cBhvr>
                                        <p:cTn id="19" dur="1" fill="hold">
                                          <p:stCondLst>
                                            <p:cond delay="499"/>
                                          </p:stCondLst>
                                        </p:cTn>
                                        <p:tgtEl>
                                          <p:spTgt spid="7171">
                                            <p:txEl>
                                              <p:pRg st="5" end="5"/>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7171">
                                            <p:txEl>
                                              <p:pRg st="7" end="7"/>
                                            </p:txEl>
                                          </p:spTgt>
                                        </p:tgtEl>
                                      </p:cBhvr>
                                    </p:animEffect>
                                    <p:set>
                                      <p:cBhvr>
                                        <p:cTn id="22" dur="1" fill="hold">
                                          <p:stCondLst>
                                            <p:cond delay="499"/>
                                          </p:stCondLst>
                                        </p:cTn>
                                        <p:tgtEl>
                                          <p:spTgt spid="7171">
                                            <p:txEl>
                                              <p:pRg st="7" end="7"/>
                                            </p:txEl>
                                          </p:spTgt>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7171">
                                            <p:txEl>
                                              <p:pRg st="8" end="8"/>
                                            </p:txEl>
                                          </p:spTgt>
                                        </p:tgtEl>
                                      </p:cBhvr>
                                    </p:animEffect>
                                    <p:set>
                                      <p:cBhvr>
                                        <p:cTn id="25" dur="1" fill="hold">
                                          <p:stCondLst>
                                            <p:cond delay="499"/>
                                          </p:stCondLst>
                                        </p:cTn>
                                        <p:tgtEl>
                                          <p:spTgt spid="7171">
                                            <p:txEl>
                                              <p:pRg st="8" end="8"/>
                                            </p:txEl>
                                          </p:spTgt>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9">
                                            <p:txEl>
                                              <p:pRg st="1" end="1"/>
                                            </p:txEl>
                                          </p:spTgt>
                                        </p:tgtEl>
                                      </p:cBhvr>
                                    </p:animEffect>
                                    <p:set>
                                      <p:cBhvr>
                                        <p:cTn id="28" dur="1" fill="hold">
                                          <p:stCondLst>
                                            <p:cond delay="499"/>
                                          </p:stCondLst>
                                        </p:cTn>
                                        <p:tgtEl>
                                          <p:spTgt spid="9">
                                            <p:txEl>
                                              <p:pRg st="1" end="1"/>
                                            </p:txEl>
                                          </p:spTgt>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9">
                                            <p:txEl>
                                              <p:pRg st="2" end="2"/>
                                            </p:txEl>
                                          </p:spTgt>
                                        </p:tgtEl>
                                      </p:cBhvr>
                                    </p:animEffect>
                                    <p:set>
                                      <p:cBhvr>
                                        <p:cTn id="31" dur="1" fill="hold">
                                          <p:stCondLst>
                                            <p:cond delay="499"/>
                                          </p:stCondLst>
                                        </p:cTn>
                                        <p:tgtEl>
                                          <p:spTgt spid="9">
                                            <p:txEl>
                                              <p:pRg st="2" end="2"/>
                                            </p:txEl>
                                          </p:spTgt>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9">
                                            <p:txEl>
                                              <p:pRg st="3" end="3"/>
                                            </p:txEl>
                                          </p:spTgt>
                                        </p:tgtEl>
                                      </p:cBhvr>
                                    </p:animEffect>
                                    <p:set>
                                      <p:cBhvr>
                                        <p:cTn id="34" dur="1" fill="hold">
                                          <p:stCondLst>
                                            <p:cond delay="499"/>
                                          </p:stCondLst>
                                        </p:cTn>
                                        <p:tgtEl>
                                          <p:spTgt spid="9">
                                            <p:txEl>
                                              <p:pRg st="3" end="3"/>
                                            </p:txEl>
                                          </p:spTgt>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9">
                                            <p:txEl>
                                              <p:pRg st="4" end="4"/>
                                            </p:txEl>
                                          </p:spTgt>
                                        </p:tgtEl>
                                      </p:cBhvr>
                                    </p:animEffect>
                                    <p:set>
                                      <p:cBhvr>
                                        <p:cTn id="37" dur="1" fill="hold">
                                          <p:stCondLst>
                                            <p:cond delay="499"/>
                                          </p:stCondLst>
                                        </p:cTn>
                                        <p:tgtEl>
                                          <p:spTgt spid="9">
                                            <p:txEl>
                                              <p:pRg st="4" end="4"/>
                                            </p:txEl>
                                          </p:spTgt>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9">
                                            <p:txEl>
                                              <p:pRg st="5" end="5"/>
                                            </p:txEl>
                                          </p:spTgt>
                                        </p:tgtEl>
                                      </p:cBhvr>
                                    </p:animEffect>
                                    <p:set>
                                      <p:cBhvr>
                                        <p:cTn id="40" dur="1" fill="hold">
                                          <p:stCondLst>
                                            <p:cond delay="499"/>
                                          </p:stCondLst>
                                        </p:cTn>
                                        <p:tgtEl>
                                          <p:spTgt spid="9">
                                            <p:txEl>
                                              <p:pRg st="5" end="5"/>
                                            </p:txEl>
                                          </p:spTgt>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9">
                                            <p:txEl>
                                              <p:pRg st="8" end="8"/>
                                            </p:txEl>
                                          </p:spTgt>
                                        </p:tgtEl>
                                      </p:cBhvr>
                                    </p:animEffect>
                                    <p:set>
                                      <p:cBhvr>
                                        <p:cTn id="43" dur="1" fill="hold">
                                          <p:stCondLst>
                                            <p:cond delay="499"/>
                                          </p:stCondLst>
                                        </p:cTn>
                                        <p:tgtEl>
                                          <p:spTgt spid="9">
                                            <p:txEl>
                                              <p:pRg st="8" end="8"/>
                                            </p:txEl>
                                          </p:spTgt>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7171">
                                            <p:txEl>
                                              <p:pRg st="6" end="6"/>
                                            </p:txEl>
                                          </p:spTgt>
                                        </p:tgtEl>
                                      </p:cBhvr>
                                    </p:animEffect>
                                    <p:set>
                                      <p:cBhvr>
                                        <p:cTn id="46" dur="1" fill="hold">
                                          <p:stCondLst>
                                            <p:cond delay="499"/>
                                          </p:stCondLst>
                                        </p:cTn>
                                        <p:tgtEl>
                                          <p:spTgt spid="7171">
                                            <p:txEl>
                                              <p:pRg st="6" end="6"/>
                                            </p:txEl>
                                          </p:spTgt>
                                        </p:tgtEl>
                                        <p:attrNameLst>
                                          <p:attrName>style.visibility</p:attrName>
                                        </p:attrNameLst>
                                      </p:cBhvr>
                                      <p:to>
                                        <p:strVal val="hidden"/>
                                      </p:to>
                                    </p:se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0" nodeType="afterEffect">
                                  <p:stCondLst>
                                    <p:cond delay="0"/>
                                  </p:stCondLst>
                                  <p:childTnLst>
                                    <p:set>
                                      <p:cBhvr>
                                        <p:cTn id="59" dur="1" fill="hold">
                                          <p:stCondLst>
                                            <p:cond delay="0"/>
                                          </p:stCondLst>
                                        </p:cTn>
                                        <p:tgtEl>
                                          <p:spTgt spid="8"/>
                                        </p:tgtEl>
                                        <p:attrNameLst>
                                          <p:attrName>style.visibility</p:attrName>
                                        </p:attrNameLst>
                                      </p:cBhvr>
                                      <p:to>
                                        <p:strVal val="visible"/>
                                      </p:to>
                                    </p:set>
                                  </p:childTnLst>
                                </p:cTn>
                              </p:par>
                            </p:childTnLst>
                          </p:cTn>
                        </p:par>
                        <p:par>
                          <p:cTn id="60" fill="hold">
                            <p:stCondLst>
                              <p:cond delay="0"/>
                            </p:stCondLst>
                            <p:childTnLst>
                              <p:par>
                                <p:cTn id="61" presetID="1" presetClass="entr" presetSubtype="0"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6" presetClass="emph" presetSubtype="0" fill="remove" nodeType="clickEffect">
                                  <p:stCondLst>
                                    <p:cond delay="0"/>
                                  </p:stCondLst>
                                  <p:childTnLst>
                                    <p:animScale>
                                      <p:cBhvr>
                                        <p:cTn id="66" dur="2000" fill="hold"/>
                                        <p:tgtEl>
                                          <p:spTgt spid="13">
                                            <p:txEl>
                                              <p:pRg st="0" end="0"/>
                                            </p:txEl>
                                          </p:spTgt>
                                        </p:tgtEl>
                                      </p:cBhvr>
                                      <p:by x="150000" y="150000"/>
                                    </p:animScale>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500"/>
                                        <p:tgtEl>
                                          <p:spTgt spid="9">
                                            <p:txEl>
                                              <p:pRg st="6" end="6"/>
                                            </p:txEl>
                                          </p:spTgt>
                                        </p:tgtEl>
                                      </p:cBhvr>
                                    </p:animEffect>
                                    <p:set>
                                      <p:cBhvr>
                                        <p:cTn id="71" dur="1" fill="hold">
                                          <p:stCondLst>
                                            <p:cond delay="499"/>
                                          </p:stCondLst>
                                        </p:cTn>
                                        <p:tgtEl>
                                          <p:spTgt spid="9">
                                            <p:txEl>
                                              <p:pRg st="6" end="6"/>
                                            </p:txEl>
                                          </p:spTgt>
                                        </p:tgtEl>
                                        <p:attrNameLst>
                                          <p:attrName>style.visibility</p:attrName>
                                        </p:attrNameLst>
                                      </p:cBhvr>
                                      <p:to>
                                        <p:strVal val="hidden"/>
                                      </p:to>
                                    </p:set>
                                  </p:childTnLst>
                                </p:cTn>
                              </p:par>
                            </p:childTnLst>
                          </p:cTn>
                        </p:par>
                        <p:par>
                          <p:cTn id="72" fill="hold">
                            <p:stCondLst>
                              <p:cond delay="500"/>
                            </p:stCondLst>
                            <p:childTnLst>
                              <p:par>
                                <p:cTn id="73" presetID="10" presetClass="entr" presetSubtype="0" fill="hold" grpId="0"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500"/>
                                        <p:tgtEl>
                                          <p:spTgt spid="4"/>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fade">
                                      <p:cBhvr>
                                        <p:cTn id="7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animBg="1"/>
      <p:bldP spid="2" grpId="0"/>
      <p:bldP spid="14" grpId="0"/>
      <p:bldP spid="4" grpId="0"/>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smtClean="0"/>
              <a:t>IP Addresses and Subnet Masks</a:t>
            </a:r>
          </a:p>
        </p:txBody>
      </p:sp>
      <p:sp>
        <p:nvSpPr>
          <p:cNvPr id="7171" name="Rectangle 3"/>
          <p:cNvSpPr>
            <a:spLocks noGrp="1" noChangeArrowheads="1"/>
          </p:cNvSpPr>
          <p:nvPr>
            <p:ph idx="1"/>
          </p:nvPr>
        </p:nvSpPr>
        <p:spPr>
          <a:xfrm>
            <a:off x="250825" y="1916113"/>
            <a:ext cx="3787775" cy="4681537"/>
          </a:xfrm>
        </p:spPr>
        <p:txBody>
          <a:bodyPr/>
          <a:lstStyle/>
          <a:p>
            <a:pPr marL="0" indent="0">
              <a:buNone/>
            </a:pPr>
            <a:r>
              <a:rPr lang="en-US" altLang="en-US" dirty="0" smtClean="0"/>
              <a:t>192.168.0.0 </a:t>
            </a:r>
          </a:p>
          <a:p>
            <a:pPr marL="0" indent="0">
              <a:buNone/>
            </a:pPr>
            <a:r>
              <a:rPr lang="en-US" altLang="en-US" dirty="0" smtClean="0"/>
              <a:t>0000 </a:t>
            </a:r>
            <a:r>
              <a:rPr lang="en-US" altLang="en-US" dirty="0" smtClean="0"/>
              <a:t>0001 1111 1111</a:t>
            </a:r>
            <a:endParaRPr lang="en-US" altLang="en-US" dirty="0" smtClean="0"/>
          </a:p>
          <a:p>
            <a:pPr marL="0" indent="0">
              <a:buNone/>
            </a:pPr>
            <a:r>
              <a:rPr lang="en-US" altLang="en-US" dirty="0" smtClean="0"/>
              <a:t>0000 </a:t>
            </a:r>
            <a:r>
              <a:rPr lang="en-US" altLang="en-US" dirty="0" smtClean="0"/>
              <a:t>0010 </a:t>
            </a:r>
            <a:r>
              <a:rPr lang="en-US" altLang="en-US" dirty="0" smtClean="0"/>
              <a:t>0000 </a:t>
            </a:r>
            <a:r>
              <a:rPr lang="en-US" altLang="en-US" dirty="0" smtClean="0"/>
              <a:t>0000</a:t>
            </a:r>
            <a:endParaRPr lang="en-US" altLang="en-US" dirty="0" smtClean="0"/>
          </a:p>
          <a:p>
            <a:pPr marL="0" indent="0">
              <a:buNone/>
            </a:pPr>
            <a:r>
              <a:rPr lang="en-US" altLang="en-US" dirty="0" smtClean="0"/>
              <a:t>0000 </a:t>
            </a:r>
            <a:r>
              <a:rPr lang="en-US" altLang="en-US" dirty="0" smtClean="0"/>
              <a:t>0010 </a:t>
            </a:r>
            <a:r>
              <a:rPr lang="en-US" altLang="en-US" dirty="0" smtClean="0"/>
              <a:t>0000 </a:t>
            </a:r>
            <a:r>
              <a:rPr lang="en-US" altLang="en-US" dirty="0" smtClean="0"/>
              <a:t>0001</a:t>
            </a:r>
          </a:p>
          <a:p>
            <a:pPr marL="0" indent="0">
              <a:buNone/>
            </a:pPr>
            <a:r>
              <a:rPr lang="en-US" altLang="en-US" dirty="0"/>
              <a:t>	</a:t>
            </a:r>
            <a:r>
              <a:rPr lang="en-US" altLang="en-US" dirty="0">
                <a:solidFill>
                  <a:srgbClr val="000000"/>
                </a:solidFill>
              </a:rPr>
              <a:t> </a:t>
            </a:r>
            <a:r>
              <a:rPr lang="en-US" altLang="en-US" dirty="0" smtClean="0">
                <a:solidFill>
                  <a:srgbClr val="000000"/>
                </a:solidFill>
              </a:rPr>
              <a:t>…</a:t>
            </a:r>
          </a:p>
          <a:p>
            <a:pPr marL="0" indent="0">
              <a:buNone/>
            </a:pPr>
            <a:r>
              <a:rPr lang="en-US" altLang="en-US" dirty="0" smtClean="0">
                <a:solidFill>
                  <a:srgbClr val="000000"/>
                </a:solidFill>
              </a:rPr>
              <a:t>0000 0000 1111 1101</a:t>
            </a:r>
            <a:endParaRPr lang="en-US" altLang="en-US" dirty="0" smtClean="0"/>
          </a:p>
          <a:p>
            <a:pPr marL="0" indent="0">
              <a:buNone/>
            </a:pPr>
            <a:r>
              <a:rPr lang="en-US" altLang="en-US" dirty="0" smtClean="0"/>
              <a:t>0000 </a:t>
            </a:r>
            <a:r>
              <a:rPr lang="en-US" altLang="en-US" dirty="0" smtClean="0"/>
              <a:t>0011 1111 1110</a:t>
            </a:r>
            <a:endParaRPr lang="en-US" altLang="en-US" sz="3200" dirty="0" smtClean="0"/>
          </a:p>
          <a:p>
            <a:pPr>
              <a:buNone/>
            </a:pPr>
            <a:r>
              <a:rPr lang="en-US" altLang="en-US" dirty="0" smtClean="0"/>
              <a:t>0000 </a:t>
            </a:r>
            <a:r>
              <a:rPr lang="en-US" altLang="en-US" dirty="0" smtClean="0"/>
              <a:t>0011 1111 1111</a:t>
            </a:r>
            <a:endParaRPr lang="en-US" altLang="en-US" dirty="0" smtClean="0"/>
          </a:p>
          <a:p>
            <a:pPr>
              <a:buNone/>
            </a:pPr>
            <a:r>
              <a:rPr lang="en-US" altLang="en-US" dirty="0" smtClean="0"/>
              <a:t>0000 </a:t>
            </a:r>
            <a:r>
              <a:rPr lang="en-US" altLang="en-US" dirty="0" smtClean="0"/>
              <a:t>0</a:t>
            </a:r>
            <a:r>
              <a:rPr lang="en-US" altLang="en-US" dirty="0" smtClean="0">
                <a:solidFill>
                  <a:srgbClr val="FF0000"/>
                </a:solidFill>
              </a:rPr>
              <a:t>1</a:t>
            </a:r>
            <a:r>
              <a:rPr lang="en-US" altLang="en-US" dirty="0" smtClean="0"/>
              <a:t>00 0000 0000</a:t>
            </a:r>
            <a:endParaRPr lang="en-US" altLang="en-US" dirty="0" smtClean="0"/>
          </a:p>
        </p:txBody>
      </p:sp>
      <p:sp>
        <p:nvSpPr>
          <p:cNvPr id="7172" name="Slide Number Placeholder 4"/>
          <p:cNvSpPr>
            <a:spLocks noGrp="1"/>
          </p:cNvSpPr>
          <p:nvPr>
            <p:ph type="sldNum" sz="quarter" idx="4294967295"/>
          </p:nvPr>
        </p:nvSpPr>
        <p:spPr bwMode="auto">
          <a:xfrm>
            <a:off x="8229600" y="6245225"/>
            <a:ext cx="9144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9A409E2-5621-4C60-B6E2-BC0218CE9F58}" type="slidenum">
              <a:rPr lang="en-US" altLang="en-US">
                <a:solidFill>
                  <a:srgbClr val="000000"/>
                </a:solidFill>
              </a:rPr>
              <a:pPr eaLnBrk="1" hangingPunct="1"/>
              <a:t>17</a:t>
            </a:fld>
            <a:endParaRPr lang="en-US" altLang="en-US">
              <a:solidFill>
                <a:srgbClr val="000000"/>
              </a:solidFill>
            </a:endParaRPr>
          </a:p>
        </p:txBody>
      </p:sp>
      <p:sp>
        <p:nvSpPr>
          <p:cNvPr id="9" name="Rectangle 3"/>
          <p:cNvSpPr txBox="1">
            <a:spLocks noChangeArrowheads="1"/>
          </p:cNvSpPr>
          <p:nvPr/>
        </p:nvSpPr>
        <p:spPr bwMode="auto">
          <a:xfrm>
            <a:off x="5562600" y="1905000"/>
            <a:ext cx="3178173"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en-US" altLang="en-US" kern="0" dirty="0" smtClean="0">
              <a:solidFill>
                <a:srgbClr val="000000"/>
              </a:solidFill>
            </a:endParaRPr>
          </a:p>
          <a:p>
            <a:pPr marL="0" indent="0">
              <a:buFontTx/>
              <a:buNone/>
            </a:pPr>
            <a:r>
              <a:rPr lang="en-US" altLang="en-US" kern="0" dirty="0" smtClean="0">
                <a:solidFill>
                  <a:srgbClr val="000000"/>
                </a:solidFill>
              </a:rPr>
              <a:t>192.168.1.255</a:t>
            </a:r>
            <a:endParaRPr lang="en-US" altLang="en-US" kern="0" dirty="0" smtClean="0">
              <a:solidFill>
                <a:srgbClr val="000000"/>
              </a:solidFill>
            </a:endParaRPr>
          </a:p>
          <a:p>
            <a:pPr marL="0" indent="0">
              <a:buFontTx/>
              <a:buNone/>
            </a:pPr>
            <a:r>
              <a:rPr lang="en-US" altLang="en-US" kern="0" dirty="0" smtClean="0">
                <a:solidFill>
                  <a:srgbClr val="000000"/>
                </a:solidFill>
              </a:rPr>
              <a:t>192.168.2.0</a:t>
            </a:r>
            <a:endParaRPr lang="en-US" altLang="en-US" kern="0" dirty="0" smtClean="0">
              <a:solidFill>
                <a:srgbClr val="000000"/>
              </a:solidFill>
            </a:endParaRPr>
          </a:p>
          <a:p>
            <a:pPr marL="0" indent="0">
              <a:buFontTx/>
              <a:buNone/>
            </a:pPr>
            <a:r>
              <a:rPr lang="en-US" altLang="en-US" kern="0" dirty="0" smtClean="0">
                <a:solidFill>
                  <a:srgbClr val="000000"/>
                </a:solidFill>
              </a:rPr>
              <a:t>192.168.2.1</a:t>
            </a:r>
            <a:endParaRPr lang="en-US" altLang="en-US" kern="0" dirty="0" smtClean="0">
              <a:solidFill>
                <a:srgbClr val="000000"/>
              </a:solidFill>
            </a:endParaRPr>
          </a:p>
          <a:p>
            <a:pPr marL="0" indent="0">
              <a:buFontTx/>
              <a:buNone/>
            </a:pPr>
            <a:r>
              <a:rPr lang="en-US" altLang="en-US" kern="0" dirty="0" smtClean="0">
                <a:solidFill>
                  <a:srgbClr val="000000"/>
                </a:solidFill>
              </a:rPr>
              <a:t>	…</a:t>
            </a:r>
          </a:p>
          <a:p>
            <a:pPr marL="0" indent="0">
              <a:buFontTx/>
              <a:buNone/>
            </a:pPr>
            <a:r>
              <a:rPr lang="en-US" altLang="en-US" kern="0" dirty="0" smtClean="0">
                <a:solidFill>
                  <a:srgbClr val="000000"/>
                </a:solidFill>
              </a:rPr>
              <a:t>192.168.0.253</a:t>
            </a:r>
            <a:endParaRPr lang="en-US" altLang="en-US" kern="0" dirty="0" smtClean="0">
              <a:solidFill>
                <a:srgbClr val="000000"/>
              </a:solidFill>
            </a:endParaRPr>
          </a:p>
          <a:p>
            <a:pPr marL="0" indent="0">
              <a:buFontTx/>
              <a:buNone/>
            </a:pPr>
            <a:r>
              <a:rPr lang="en-US" altLang="en-US" kern="0" dirty="0" smtClean="0">
                <a:solidFill>
                  <a:srgbClr val="000000"/>
                </a:solidFill>
              </a:rPr>
              <a:t>192.168.0.254</a:t>
            </a:r>
            <a:endParaRPr lang="en-US" altLang="en-US" sz="3200" kern="0" dirty="0" smtClean="0">
              <a:solidFill>
                <a:srgbClr val="000000"/>
              </a:solidFill>
            </a:endParaRPr>
          </a:p>
          <a:p>
            <a:pPr marL="0" indent="0">
              <a:buFontTx/>
              <a:buNone/>
            </a:pPr>
            <a:r>
              <a:rPr lang="en-US" altLang="en-US" kern="0" dirty="0" smtClean="0">
                <a:solidFill>
                  <a:srgbClr val="000000"/>
                </a:solidFill>
              </a:rPr>
              <a:t>192.168.3.255</a:t>
            </a:r>
            <a:endParaRPr lang="en-US" altLang="en-US" kern="0" dirty="0" smtClean="0">
              <a:solidFill>
                <a:srgbClr val="000000"/>
              </a:solidFill>
            </a:endParaRPr>
          </a:p>
          <a:p>
            <a:pPr marL="0" indent="0">
              <a:buFontTx/>
              <a:buNone/>
            </a:pPr>
            <a:r>
              <a:rPr lang="en-US" altLang="en-US" kern="0" dirty="0" smtClean="0">
                <a:solidFill>
                  <a:srgbClr val="000000"/>
                </a:solidFill>
              </a:rPr>
              <a:t>192.168.4.0</a:t>
            </a:r>
            <a:endParaRPr lang="en-US" altLang="en-US" sz="3200" kern="0" dirty="0">
              <a:solidFill>
                <a:srgbClr val="000000"/>
              </a:solidFill>
            </a:endParaRPr>
          </a:p>
        </p:txBody>
      </p:sp>
      <p:cxnSp>
        <p:nvCxnSpPr>
          <p:cNvPr id="7" name="Straight Connector 6"/>
          <p:cNvCxnSpPr/>
          <p:nvPr/>
        </p:nvCxnSpPr>
        <p:spPr>
          <a:xfrm>
            <a:off x="1600200" y="2438400"/>
            <a:ext cx="0" cy="426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336548" y="1915180"/>
            <a:ext cx="1143000" cy="523220"/>
          </a:xfrm>
          <a:prstGeom prst="rect">
            <a:avLst/>
          </a:prstGeom>
          <a:noFill/>
        </p:spPr>
        <p:txBody>
          <a:bodyPr wrap="square" rtlCol="0">
            <a:spAutoFit/>
          </a:bodyPr>
          <a:lstStyle/>
          <a:p>
            <a:r>
              <a:rPr lang="en-AU" sz="2800" dirty="0">
                <a:solidFill>
                  <a:srgbClr val="000000"/>
                </a:solidFill>
              </a:rPr>
              <a:t>/</a:t>
            </a:r>
            <a:r>
              <a:rPr lang="en-AU" sz="2800" dirty="0" smtClean="0">
                <a:solidFill>
                  <a:srgbClr val="000000"/>
                </a:solidFill>
              </a:rPr>
              <a:t>22</a:t>
            </a:r>
            <a:endParaRPr lang="en-AU" sz="2800" dirty="0">
              <a:solidFill>
                <a:srgbClr val="000000"/>
              </a:solidFill>
            </a:endParaRPr>
          </a:p>
        </p:txBody>
      </p:sp>
    </p:spTree>
    <p:extLst>
      <p:ext uri="{BB962C8B-B14F-4D97-AF65-F5344CB8AC3E}">
        <p14:creationId xmlns:p14="http://schemas.microsoft.com/office/powerpoint/2010/main" val="194965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71">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71">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171">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171">
                                            <p:txEl>
                                              <p:pRg st="7" end="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171">
                                            <p:txEl>
                                              <p:pRg st="8" end="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smtClean="0"/>
              <a:t>IP Addresses and Subnet Masks</a:t>
            </a:r>
          </a:p>
        </p:txBody>
      </p:sp>
      <p:sp>
        <p:nvSpPr>
          <p:cNvPr id="7171" name="Rectangle 3"/>
          <p:cNvSpPr>
            <a:spLocks noGrp="1" noChangeArrowheads="1"/>
          </p:cNvSpPr>
          <p:nvPr>
            <p:ph idx="1"/>
          </p:nvPr>
        </p:nvSpPr>
        <p:spPr>
          <a:xfrm>
            <a:off x="250825" y="1916113"/>
            <a:ext cx="3787775" cy="4681537"/>
          </a:xfrm>
        </p:spPr>
        <p:txBody>
          <a:bodyPr/>
          <a:lstStyle/>
          <a:p>
            <a:pPr marL="0" indent="0">
              <a:buNone/>
            </a:pPr>
            <a:r>
              <a:rPr lang="en-US" altLang="en-US" dirty="0" smtClean="0"/>
              <a:t>192.168.0.0 </a:t>
            </a:r>
          </a:p>
        </p:txBody>
      </p:sp>
      <p:sp>
        <p:nvSpPr>
          <p:cNvPr id="7172" name="Slide Number Placeholder 4"/>
          <p:cNvSpPr>
            <a:spLocks noGrp="1"/>
          </p:cNvSpPr>
          <p:nvPr>
            <p:ph type="sldNum" sz="quarter" idx="4294967295"/>
          </p:nvPr>
        </p:nvSpPr>
        <p:spPr bwMode="auto">
          <a:xfrm>
            <a:off x="8229600" y="6245225"/>
            <a:ext cx="9144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9A409E2-5621-4C60-B6E2-BC0218CE9F58}" type="slidenum">
              <a:rPr lang="en-US" altLang="en-US">
                <a:solidFill>
                  <a:srgbClr val="000000"/>
                </a:solidFill>
              </a:rPr>
              <a:pPr eaLnBrk="1" hangingPunct="1"/>
              <a:t>18</a:t>
            </a:fld>
            <a:endParaRPr lang="en-US" altLang="en-US">
              <a:solidFill>
                <a:srgbClr val="000000"/>
              </a:solidFill>
            </a:endParaRPr>
          </a:p>
        </p:txBody>
      </p:sp>
      <p:sp>
        <p:nvSpPr>
          <p:cNvPr id="9" name="Rectangle 3"/>
          <p:cNvSpPr txBox="1">
            <a:spLocks noChangeArrowheads="1"/>
          </p:cNvSpPr>
          <p:nvPr/>
        </p:nvSpPr>
        <p:spPr bwMode="auto">
          <a:xfrm>
            <a:off x="5562600" y="1905000"/>
            <a:ext cx="3178173"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en-US" altLang="en-US" kern="0" dirty="0" smtClean="0">
              <a:solidFill>
                <a:srgbClr val="000000"/>
              </a:solidFill>
            </a:endParaRPr>
          </a:p>
        </p:txBody>
      </p:sp>
      <p:cxnSp>
        <p:nvCxnSpPr>
          <p:cNvPr id="7" name="Straight Connector 6"/>
          <p:cNvCxnSpPr/>
          <p:nvPr/>
        </p:nvCxnSpPr>
        <p:spPr>
          <a:xfrm>
            <a:off x="1676400" y="2438400"/>
            <a:ext cx="0" cy="426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336548" y="1915180"/>
            <a:ext cx="1143000" cy="523220"/>
          </a:xfrm>
          <a:prstGeom prst="rect">
            <a:avLst/>
          </a:prstGeom>
          <a:noFill/>
        </p:spPr>
        <p:txBody>
          <a:bodyPr wrap="square" rtlCol="0">
            <a:spAutoFit/>
          </a:bodyPr>
          <a:lstStyle/>
          <a:p>
            <a:r>
              <a:rPr lang="en-AU" sz="2800" dirty="0">
                <a:solidFill>
                  <a:srgbClr val="000000"/>
                </a:solidFill>
              </a:rPr>
              <a:t>/</a:t>
            </a:r>
            <a:r>
              <a:rPr lang="en-AU" sz="2800" dirty="0" smtClean="0">
                <a:solidFill>
                  <a:srgbClr val="000000"/>
                </a:solidFill>
              </a:rPr>
              <a:t>22</a:t>
            </a:r>
            <a:endParaRPr lang="en-AU" sz="2800" dirty="0">
              <a:solidFill>
                <a:srgbClr val="000000"/>
              </a:solidFill>
            </a:endParaRPr>
          </a:p>
        </p:txBody>
      </p:sp>
      <p:sp>
        <p:nvSpPr>
          <p:cNvPr id="2" name="TextBox 1"/>
          <p:cNvSpPr txBox="1"/>
          <p:nvPr/>
        </p:nvSpPr>
        <p:spPr>
          <a:xfrm>
            <a:off x="5562600" y="5503247"/>
            <a:ext cx="2514600" cy="523220"/>
          </a:xfrm>
          <a:prstGeom prst="rect">
            <a:avLst/>
          </a:prstGeom>
          <a:noFill/>
        </p:spPr>
        <p:txBody>
          <a:bodyPr wrap="square" rtlCol="0">
            <a:spAutoFit/>
          </a:bodyPr>
          <a:lstStyle/>
          <a:p>
            <a:r>
              <a:rPr lang="en-AU" sz="2800" dirty="0" smtClean="0"/>
              <a:t>192.168.3.255</a:t>
            </a:r>
            <a:endParaRPr lang="en-AU" sz="2800" dirty="0"/>
          </a:p>
        </p:txBody>
      </p:sp>
      <p:sp>
        <p:nvSpPr>
          <p:cNvPr id="10" name="TextBox 9"/>
          <p:cNvSpPr txBox="1"/>
          <p:nvPr/>
        </p:nvSpPr>
        <p:spPr>
          <a:xfrm>
            <a:off x="5563618" y="6026467"/>
            <a:ext cx="2514600" cy="523220"/>
          </a:xfrm>
          <a:prstGeom prst="rect">
            <a:avLst/>
          </a:prstGeom>
          <a:noFill/>
        </p:spPr>
        <p:txBody>
          <a:bodyPr wrap="square" rtlCol="0">
            <a:spAutoFit/>
          </a:bodyPr>
          <a:lstStyle/>
          <a:p>
            <a:r>
              <a:rPr lang="en-AU" sz="2800" dirty="0" smtClean="0"/>
              <a:t>192.168.4.0</a:t>
            </a:r>
            <a:endParaRPr lang="en-AU" sz="2800" dirty="0"/>
          </a:p>
        </p:txBody>
      </p:sp>
      <p:sp>
        <p:nvSpPr>
          <p:cNvPr id="3" name="TextBox 2"/>
          <p:cNvSpPr txBox="1"/>
          <p:nvPr/>
        </p:nvSpPr>
        <p:spPr>
          <a:xfrm>
            <a:off x="251460" y="5504824"/>
            <a:ext cx="3939540" cy="523220"/>
          </a:xfrm>
          <a:prstGeom prst="rect">
            <a:avLst/>
          </a:prstGeom>
          <a:noFill/>
        </p:spPr>
        <p:txBody>
          <a:bodyPr wrap="square" rtlCol="0">
            <a:spAutoFit/>
          </a:bodyPr>
          <a:lstStyle/>
          <a:p>
            <a:r>
              <a:rPr lang="en-US" altLang="en-US" sz="2800" dirty="0">
                <a:latin typeface="Consolas" panose="020B0609020204030204" pitchFamily="49" charset="0"/>
                <a:cs typeface="Consolas" panose="020B0609020204030204" pitchFamily="49" charset="0"/>
              </a:rPr>
              <a:t>0000 0011 1111 </a:t>
            </a:r>
            <a:r>
              <a:rPr lang="en-US" altLang="en-US" sz="2800" dirty="0" smtClean="0">
                <a:latin typeface="Consolas" panose="020B0609020204030204" pitchFamily="49" charset="0"/>
                <a:cs typeface="Consolas" panose="020B0609020204030204" pitchFamily="49" charset="0"/>
              </a:rPr>
              <a:t>1111</a:t>
            </a:r>
            <a:endParaRPr lang="en-US" altLang="en-US" sz="2800" dirty="0">
              <a:latin typeface="Consolas" panose="020B0609020204030204" pitchFamily="49" charset="0"/>
              <a:cs typeface="Consolas" panose="020B0609020204030204" pitchFamily="49" charset="0"/>
            </a:endParaRPr>
          </a:p>
        </p:txBody>
      </p:sp>
      <p:sp>
        <p:nvSpPr>
          <p:cNvPr id="4" name="TextBox 3"/>
          <p:cNvSpPr txBox="1"/>
          <p:nvPr/>
        </p:nvSpPr>
        <p:spPr>
          <a:xfrm>
            <a:off x="241048" y="6017894"/>
            <a:ext cx="4191000" cy="523220"/>
          </a:xfrm>
          <a:prstGeom prst="rect">
            <a:avLst/>
          </a:prstGeom>
          <a:noFill/>
        </p:spPr>
        <p:txBody>
          <a:bodyPr wrap="square" rtlCol="0">
            <a:spAutoFit/>
          </a:bodyPr>
          <a:lstStyle/>
          <a:p>
            <a:r>
              <a:rPr lang="en-US" altLang="en-US" sz="2800" dirty="0">
                <a:latin typeface="Consolas" panose="020B0609020204030204" pitchFamily="49" charset="0"/>
                <a:cs typeface="Consolas" panose="020B0609020204030204" pitchFamily="49" charset="0"/>
              </a:rPr>
              <a:t>0000 0</a:t>
            </a:r>
            <a:r>
              <a:rPr lang="en-US" altLang="en-US" sz="2800" dirty="0">
                <a:solidFill>
                  <a:srgbClr val="FF0000"/>
                </a:solidFill>
                <a:latin typeface="Consolas" panose="020B0609020204030204" pitchFamily="49" charset="0"/>
                <a:cs typeface="Consolas" panose="020B0609020204030204" pitchFamily="49" charset="0"/>
              </a:rPr>
              <a:t>1</a:t>
            </a:r>
            <a:r>
              <a:rPr lang="en-US" altLang="en-US" sz="2800" dirty="0">
                <a:latin typeface="Consolas" panose="020B0609020204030204" pitchFamily="49" charset="0"/>
                <a:cs typeface="Consolas" panose="020B0609020204030204" pitchFamily="49" charset="0"/>
              </a:rPr>
              <a:t>00 0000 </a:t>
            </a:r>
            <a:r>
              <a:rPr lang="en-US" altLang="en-US" sz="2800" dirty="0" smtClean="0">
                <a:latin typeface="Consolas" panose="020B0609020204030204" pitchFamily="49" charset="0"/>
                <a:cs typeface="Consolas" panose="020B0609020204030204" pitchFamily="49" charset="0"/>
              </a:rPr>
              <a:t>0000</a:t>
            </a:r>
            <a:endParaRPr lang="en-US" altLang="en-US" sz="2800" dirty="0">
              <a:latin typeface="Consolas" panose="020B0609020204030204" pitchFamily="49" charset="0"/>
              <a:cs typeface="Consolas" panose="020B0609020204030204" pitchFamily="49" charset="0"/>
            </a:endParaRPr>
          </a:p>
        </p:txBody>
      </p:sp>
      <p:sp>
        <p:nvSpPr>
          <p:cNvPr id="14" name="TextBox 13"/>
          <p:cNvSpPr txBox="1"/>
          <p:nvPr/>
        </p:nvSpPr>
        <p:spPr>
          <a:xfrm>
            <a:off x="3739686" y="2362200"/>
            <a:ext cx="2133600" cy="369332"/>
          </a:xfrm>
          <a:prstGeom prst="rect">
            <a:avLst/>
          </a:prstGeom>
          <a:noFill/>
        </p:spPr>
        <p:txBody>
          <a:bodyPr wrap="square" rtlCol="0">
            <a:spAutoFit/>
          </a:bodyPr>
          <a:lstStyle/>
          <a:p>
            <a:r>
              <a:rPr lang="en-AU" dirty="0" smtClean="0">
                <a:solidFill>
                  <a:srgbClr val="000000"/>
                </a:solidFill>
              </a:rPr>
              <a:t>Broadcast </a:t>
            </a:r>
            <a:r>
              <a:rPr lang="en-AU" dirty="0">
                <a:solidFill>
                  <a:srgbClr val="000000"/>
                </a:solidFill>
              </a:rPr>
              <a:t>Address</a:t>
            </a:r>
          </a:p>
        </p:txBody>
      </p:sp>
      <p:sp>
        <p:nvSpPr>
          <p:cNvPr id="15" name="TextBox 14"/>
          <p:cNvSpPr txBox="1"/>
          <p:nvPr/>
        </p:nvSpPr>
        <p:spPr>
          <a:xfrm>
            <a:off x="3739686" y="3342630"/>
            <a:ext cx="2286000" cy="369332"/>
          </a:xfrm>
          <a:prstGeom prst="rect">
            <a:avLst/>
          </a:prstGeom>
          <a:noFill/>
        </p:spPr>
        <p:txBody>
          <a:bodyPr wrap="square" rtlCol="0">
            <a:spAutoFit/>
          </a:bodyPr>
          <a:lstStyle/>
          <a:p>
            <a:r>
              <a:rPr lang="en-AU" dirty="0">
                <a:solidFill>
                  <a:srgbClr val="000000"/>
                </a:solidFill>
              </a:rPr>
              <a:t>Host portion is all </a:t>
            </a:r>
            <a:r>
              <a:rPr lang="en-AU" dirty="0" smtClean="0">
                <a:solidFill>
                  <a:srgbClr val="000000"/>
                </a:solidFill>
              </a:rPr>
              <a:t>1</a:t>
            </a:r>
            <a:endParaRPr lang="en-AU" dirty="0">
              <a:solidFill>
                <a:srgbClr val="000000"/>
              </a:solidFill>
            </a:endParaRPr>
          </a:p>
        </p:txBody>
      </p:sp>
      <p:sp>
        <p:nvSpPr>
          <p:cNvPr id="16" name="Left Arrow 15"/>
          <p:cNvSpPr/>
          <p:nvPr/>
        </p:nvSpPr>
        <p:spPr>
          <a:xfrm>
            <a:off x="4146337" y="2809230"/>
            <a:ext cx="9906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TextBox 16"/>
          <p:cNvSpPr txBox="1"/>
          <p:nvPr/>
        </p:nvSpPr>
        <p:spPr>
          <a:xfrm>
            <a:off x="3581400" y="4338151"/>
            <a:ext cx="2514600" cy="369332"/>
          </a:xfrm>
          <a:prstGeom prst="rect">
            <a:avLst/>
          </a:prstGeom>
          <a:noFill/>
        </p:spPr>
        <p:txBody>
          <a:bodyPr wrap="square" rtlCol="0">
            <a:spAutoFit/>
          </a:bodyPr>
          <a:lstStyle/>
          <a:p>
            <a:r>
              <a:rPr lang="en-AU" dirty="0" smtClean="0">
                <a:solidFill>
                  <a:srgbClr val="000000"/>
                </a:solidFill>
              </a:rPr>
              <a:t>NEW Network </a:t>
            </a:r>
            <a:r>
              <a:rPr lang="en-AU" dirty="0">
                <a:solidFill>
                  <a:srgbClr val="000000"/>
                </a:solidFill>
              </a:rPr>
              <a:t>Address</a:t>
            </a:r>
          </a:p>
        </p:txBody>
      </p:sp>
      <p:sp>
        <p:nvSpPr>
          <p:cNvPr id="18" name="TextBox 17"/>
          <p:cNvSpPr txBox="1"/>
          <p:nvPr/>
        </p:nvSpPr>
        <p:spPr>
          <a:xfrm>
            <a:off x="3739686" y="5318581"/>
            <a:ext cx="2286000" cy="369332"/>
          </a:xfrm>
          <a:prstGeom prst="rect">
            <a:avLst/>
          </a:prstGeom>
          <a:noFill/>
        </p:spPr>
        <p:txBody>
          <a:bodyPr wrap="square" rtlCol="0">
            <a:spAutoFit/>
          </a:bodyPr>
          <a:lstStyle/>
          <a:p>
            <a:r>
              <a:rPr lang="en-AU" dirty="0">
                <a:solidFill>
                  <a:srgbClr val="000000"/>
                </a:solidFill>
              </a:rPr>
              <a:t>Host portion is all 0</a:t>
            </a:r>
          </a:p>
        </p:txBody>
      </p:sp>
      <p:sp>
        <p:nvSpPr>
          <p:cNvPr id="19" name="Left Arrow 18"/>
          <p:cNvSpPr/>
          <p:nvPr/>
        </p:nvSpPr>
        <p:spPr>
          <a:xfrm>
            <a:off x="4146337" y="4785181"/>
            <a:ext cx="9906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89641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94444E-6 -7.40741E-7 L -0.00121 -0.40741 " pathEditMode="relative" rAng="0" ptsTypes="AA">
                                      <p:cBhvr>
                                        <p:cTn id="6" dur="2000" fill="hold"/>
                                        <p:tgtEl>
                                          <p:spTgt spid="3"/>
                                        </p:tgtEl>
                                        <p:attrNameLst>
                                          <p:attrName>ppt_x</p:attrName>
                                          <p:attrName>ppt_y</p:attrName>
                                        </p:attrNameLst>
                                      </p:cBhvr>
                                      <p:rCtr x="-69" y="-20370"/>
                                    </p:animMotion>
                                  </p:childTnLst>
                                </p:cTn>
                              </p:par>
                              <p:par>
                                <p:cTn id="7" presetID="42" presetClass="path" presetSubtype="0" accel="50000" decel="50000" fill="hold" grpId="0" nodeType="withEffect">
                                  <p:stCondLst>
                                    <p:cond delay="0"/>
                                  </p:stCondLst>
                                  <p:childTnLst>
                                    <p:animMotion origin="layout" path="M -3.33333E-6 7.40741E-7 L -0.00416 -0.40718 " pathEditMode="relative" rAng="0" ptsTypes="AA">
                                      <p:cBhvr>
                                        <p:cTn id="8" dur="2000" fill="hold"/>
                                        <p:tgtEl>
                                          <p:spTgt spid="2"/>
                                        </p:tgtEl>
                                        <p:attrNameLst>
                                          <p:attrName>ppt_x</p:attrName>
                                          <p:attrName>ppt_y</p:attrName>
                                        </p:attrNameLst>
                                      </p:cBhvr>
                                      <p:rCtr x="-208" y="-20370"/>
                                    </p:animMotion>
                                  </p:childTnLst>
                                </p:cTn>
                              </p:par>
                            </p:childTnLst>
                          </p:cTn>
                        </p:par>
                        <p:par>
                          <p:cTn id="9" fill="hold">
                            <p:stCondLst>
                              <p:cond delay="2000"/>
                            </p:stCondLst>
                            <p:childTnLst>
                              <p:par>
                                <p:cTn id="10" presetID="42" presetClass="path" presetSubtype="0" accel="50000" decel="50000" fill="hold" grpId="0" nodeType="afterEffect">
                                  <p:stCondLst>
                                    <p:cond delay="0"/>
                                  </p:stCondLst>
                                  <p:childTnLst>
                                    <p:animMotion origin="layout" path="M 4.44444E-6 7.40741E-7 L 0.00277 -0.19329 " pathEditMode="relative" rAng="0" ptsTypes="AA">
                                      <p:cBhvr>
                                        <p:cTn id="11" dur="2000" fill="hold"/>
                                        <p:tgtEl>
                                          <p:spTgt spid="4"/>
                                        </p:tgtEl>
                                        <p:attrNameLst>
                                          <p:attrName>ppt_x</p:attrName>
                                          <p:attrName>ppt_y</p:attrName>
                                        </p:attrNameLst>
                                      </p:cBhvr>
                                      <p:rCtr x="139" y="-9676"/>
                                    </p:animMotion>
                                  </p:childTnLst>
                                </p:cTn>
                              </p:par>
                              <p:par>
                                <p:cTn id="12" presetID="42" presetClass="path" presetSubtype="0" accel="50000" decel="50000" fill="hold" grpId="0" nodeType="withEffect">
                                  <p:stCondLst>
                                    <p:cond delay="0"/>
                                  </p:stCondLst>
                                  <p:childTnLst>
                                    <p:animMotion origin="layout" path="M 3.05556E-6 1.85185E-6 L -0.00434 -0.19468 " pathEditMode="relative" rAng="0" ptsTypes="AA">
                                      <p:cBhvr>
                                        <p:cTn id="13" dur="2000" fill="hold"/>
                                        <p:tgtEl>
                                          <p:spTgt spid="10"/>
                                        </p:tgtEl>
                                        <p:attrNameLst>
                                          <p:attrName>ppt_x</p:attrName>
                                          <p:attrName>ppt_y</p:attrName>
                                        </p:attrNameLst>
                                      </p:cBhvr>
                                      <p:rCtr x="-226" y="-9745"/>
                                    </p:animMotion>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3" grpId="0"/>
      <p:bldP spid="4" grpId="0"/>
      <p:bldP spid="14" grpId="0"/>
      <p:bldP spid="15" grpId="0"/>
      <p:bldP spid="16" grpId="0" animBg="1"/>
      <p:bldP spid="17" grpId="0"/>
      <p:bldP spid="18" grpId="0"/>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smtClean="0"/>
              <a:t>IP Addresses and Subnet Masks</a:t>
            </a:r>
          </a:p>
        </p:txBody>
      </p:sp>
      <p:sp>
        <p:nvSpPr>
          <p:cNvPr id="7171" name="Rectangle 3"/>
          <p:cNvSpPr>
            <a:spLocks noGrp="1" noChangeArrowheads="1"/>
          </p:cNvSpPr>
          <p:nvPr>
            <p:ph idx="1"/>
          </p:nvPr>
        </p:nvSpPr>
        <p:spPr>
          <a:xfrm>
            <a:off x="250825" y="1916113"/>
            <a:ext cx="8489948" cy="4681537"/>
          </a:xfrm>
        </p:spPr>
        <p:txBody>
          <a:bodyPr/>
          <a:lstStyle/>
          <a:p>
            <a:pPr marL="0" indent="0">
              <a:buNone/>
            </a:pPr>
            <a:r>
              <a:rPr lang="en-US" altLang="en-US" dirty="0" smtClean="0"/>
              <a:t>192.168.0.0 </a:t>
            </a:r>
          </a:p>
          <a:p>
            <a:pPr marL="0" indent="0">
              <a:buNone/>
            </a:pPr>
            <a:r>
              <a:rPr lang="en-US" altLang="en-US" dirty="0" smtClean="0"/>
              <a:t>The network address defines the START of a network address range. (Host portion all 0)</a:t>
            </a:r>
          </a:p>
          <a:p>
            <a:pPr marL="0" indent="0">
              <a:buNone/>
            </a:pPr>
            <a:r>
              <a:rPr lang="en-US" altLang="en-US" dirty="0" smtClean="0"/>
              <a:t>The subnet mask is critically important as it defines:</a:t>
            </a:r>
          </a:p>
          <a:p>
            <a:pPr>
              <a:buFont typeface="Arial" panose="020B0604020202020204" pitchFamily="34" charset="0"/>
              <a:buChar char="•"/>
            </a:pPr>
            <a:r>
              <a:rPr lang="en-US" altLang="en-US" dirty="0" smtClean="0"/>
              <a:t>The host range and as such WHAT can be a network address. (The host portion </a:t>
            </a:r>
            <a:r>
              <a:rPr lang="en-US" altLang="en-US" b="1" u="sng" dirty="0" smtClean="0"/>
              <a:t>must</a:t>
            </a:r>
            <a:r>
              <a:rPr lang="en-US" altLang="en-US" dirty="0" smtClean="0"/>
              <a:t> be all 0)</a:t>
            </a:r>
          </a:p>
          <a:p>
            <a:pPr>
              <a:buFont typeface="Arial" panose="020B0604020202020204" pitchFamily="34" charset="0"/>
              <a:buChar char="•"/>
            </a:pPr>
            <a:r>
              <a:rPr lang="en-US" altLang="en-US" dirty="0" smtClean="0"/>
              <a:t>By defining the number of bits in the host portion the subnet mask also defines the RANGE of the IP network.</a:t>
            </a:r>
          </a:p>
          <a:p>
            <a:pPr marL="0" indent="0">
              <a:buNone/>
            </a:pPr>
            <a:endParaRPr lang="en-US" altLang="en-US" dirty="0" smtClean="0"/>
          </a:p>
        </p:txBody>
      </p:sp>
      <p:sp>
        <p:nvSpPr>
          <p:cNvPr id="7172" name="Slide Number Placeholder 4"/>
          <p:cNvSpPr>
            <a:spLocks noGrp="1"/>
          </p:cNvSpPr>
          <p:nvPr>
            <p:ph type="sldNum" sz="quarter" idx="4294967295"/>
          </p:nvPr>
        </p:nvSpPr>
        <p:spPr bwMode="auto">
          <a:xfrm>
            <a:off x="8229600" y="6245225"/>
            <a:ext cx="9144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9A409E2-5621-4C60-B6E2-BC0218CE9F58}" type="slidenum">
              <a:rPr lang="en-US" altLang="en-US">
                <a:solidFill>
                  <a:srgbClr val="000000"/>
                </a:solidFill>
              </a:rPr>
              <a:pPr eaLnBrk="1" hangingPunct="1"/>
              <a:t>19</a:t>
            </a:fld>
            <a:endParaRPr lang="en-US" altLang="en-US">
              <a:solidFill>
                <a:srgbClr val="000000"/>
              </a:solidFill>
            </a:endParaRPr>
          </a:p>
        </p:txBody>
      </p:sp>
      <p:sp>
        <p:nvSpPr>
          <p:cNvPr id="9" name="Rectangle 3"/>
          <p:cNvSpPr txBox="1">
            <a:spLocks noChangeArrowheads="1"/>
          </p:cNvSpPr>
          <p:nvPr/>
        </p:nvSpPr>
        <p:spPr bwMode="auto">
          <a:xfrm>
            <a:off x="5562600" y="1905000"/>
            <a:ext cx="3178173"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en-US" altLang="en-US" kern="0" dirty="0" smtClean="0">
              <a:solidFill>
                <a:srgbClr val="000000"/>
              </a:solidFill>
            </a:endParaRPr>
          </a:p>
          <a:p>
            <a:pPr marL="0" indent="0">
              <a:buFontTx/>
              <a:buNone/>
            </a:pPr>
            <a:endParaRPr lang="en-US" altLang="en-US" kern="0" dirty="0" smtClean="0">
              <a:solidFill>
                <a:srgbClr val="000000"/>
              </a:solidFill>
            </a:endParaRPr>
          </a:p>
        </p:txBody>
      </p:sp>
      <p:sp>
        <p:nvSpPr>
          <p:cNvPr id="12" name="TextBox 11"/>
          <p:cNvSpPr txBox="1"/>
          <p:nvPr/>
        </p:nvSpPr>
        <p:spPr>
          <a:xfrm>
            <a:off x="2336548" y="1915180"/>
            <a:ext cx="1143000" cy="523220"/>
          </a:xfrm>
          <a:prstGeom prst="rect">
            <a:avLst/>
          </a:prstGeom>
          <a:noFill/>
        </p:spPr>
        <p:txBody>
          <a:bodyPr wrap="square" rtlCol="0">
            <a:spAutoFit/>
          </a:bodyPr>
          <a:lstStyle/>
          <a:p>
            <a:r>
              <a:rPr lang="en-AU" sz="2800" dirty="0">
                <a:solidFill>
                  <a:srgbClr val="000000"/>
                </a:solidFill>
              </a:rPr>
              <a:t>/</a:t>
            </a:r>
            <a:r>
              <a:rPr lang="en-AU" sz="2800" dirty="0" smtClean="0">
                <a:solidFill>
                  <a:srgbClr val="000000"/>
                </a:solidFill>
              </a:rPr>
              <a:t>22</a:t>
            </a:r>
            <a:endParaRPr lang="en-AU" sz="2800" dirty="0">
              <a:solidFill>
                <a:srgbClr val="000000"/>
              </a:solidFill>
            </a:endParaRPr>
          </a:p>
        </p:txBody>
      </p:sp>
    </p:spTree>
    <p:extLst>
      <p:ext uri="{BB962C8B-B14F-4D97-AF65-F5344CB8AC3E}">
        <p14:creationId xmlns:p14="http://schemas.microsoft.com/office/powerpoint/2010/main" val="616203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smtClean="0"/>
              <a:t>Objectives</a:t>
            </a:r>
            <a:endParaRPr lang="en-US" altLang="en-US" dirty="0" smtClean="0"/>
          </a:p>
        </p:txBody>
      </p:sp>
      <p:sp>
        <p:nvSpPr>
          <p:cNvPr id="7171" name="Rectangle 3"/>
          <p:cNvSpPr>
            <a:spLocks noGrp="1" noChangeArrowheads="1"/>
          </p:cNvSpPr>
          <p:nvPr>
            <p:ph idx="1"/>
          </p:nvPr>
        </p:nvSpPr>
        <p:spPr>
          <a:xfrm>
            <a:off x="228600" y="1828800"/>
            <a:ext cx="8435975" cy="4637087"/>
          </a:xfrm>
        </p:spPr>
        <p:txBody>
          <a:bodyPr/>
          <a:lstStyle/>
          <a:p>
            <a:r>
              <a:rPr lang="en-AU" dirty="0"/>
              <a:t>Subnet masks</a:t>
            </a:r>
          </a:p>
          <a:p>
            <a:r>
              <a:rPr lang="en-AU" dirty="0"/>
              <a:t>CIDR notation for subnet masks</a:t>
            </a:r>
          </a:p>
          <a:p>
            <a:r>
              <a:rPr lang="en-AU" dirty="0"/>
              <a:t>IP Address format and components</a:t>
            </a:r>
          </a:p>
          <a:p>
            <a:r>
              <a:rPr lang="en-AU" dirty="0"/>
              <a:t>The meaning (and lack of meaning) of the “.”</a:t>
            </a:r>
          </a:p>
          <a:p>
            <a:r>
              <a:rPr lang="en-AU" dirty="0" err="1"/>
              <a:t>Subnetting</a:t>
            </a:r>
            <a:endParaRPr lang="en-AU" dirty="0"/>
          </a:p>
          <a:p>
            <a:r>
              <a:rPr lang="en-AU" dirty="0" err="1"/>
              <a:t>Supernetting</a:t>
            </a:r>
            <a:endParaRPr lang="en-AU" dirty="0"/>
          </a:p>
          <a:p>
            <a:r>
              <a:rPr lang="en-AU" dirty="0" err="1"/>
              <a:t>Subnetting</a:t>
            </a:r>
            <a:r>
              <a:rPr lang="en-AU" dirty="0"/>
              <a:t> a range to a given requirement</a:t>
            </a:r>
          </a:p>
          <a:p>
            <a:pPr>
              <a:buFontTx/>
              <a:buNone/>
            </a:pPr>
            <a:r>
              <a:rPr lang="en-US" altLang="en-US" dirty="0" smtClean="0">
                <a:solidFill>
                  <a:srgbClr val="FF0000"/>
                </a:solidFill>
              </a:rPr>
              <a:t>Note:</a:t>
            </a:r>
          </a:p>
          <a:p>
            <a:pPr>
              <a:buFontTx/>
              <a:buNone/>
            </a:pPr>
            <a:r>
              <a:rPr lang="en-US" altLang="en-US" dirty="0" smtClean="0"/>
              <a:t>This set of slides assumes you understand BINARY</a:t>
            </a:r>
            <a:endParaRPr lang="en-US" altLang="en-US" dirty="0" smtClean="0"/>
          </a:p>
          <a:p>
            <a:pPr>
              <a:buFontTx/>
              <a:buNone/>
            </a:pPr>
            <a:endParaRPr lang="en-US" altLang="en-US" dirty="0" smtClean="0">
              <a:solidFill>
                <a:srgbClr val="FF0000"/>
              </a:solidFill>
            </a:endParaRPr>
          </a:p>
        </p:txBody>
      </p:sp>
      <p:sp>
        <p:nvSpPr>
          <p:cNvPr id="7172" name="Slide Number Placeholder 4"/>
          <p:cNvSpPr>
            <a:spLocks noGrp="1"/>
          </p:cNvSpPr>
          <p:nvPr>
            <p:ph type="sldNum" sz="quarter" idx="4294967295"/>
          </p:nvPr>
        </p:nvSpPr>
        <p:spPr bwMode="auto">
          <a:xfrm>
            <a:off x="8229600" y="6245225"/>
            <a:ext cx="9144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9A409E2-5621-4C60-B6E2-BC0218CE9F58}" type="slidenum">
              <a:rPr lang="en-US" altLang="en-US"/>
              <a:pPr eaLnBrk="1" hangingPunct="1"/>
              <a:t>2</a:t>
            </a:fld>
            <a:endParaRPr lang="en-U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IP Addresses and Subnet Masks</a:t>
            </a:r>
            <a:endParaRPr lang="en-AU" dirty="0"/>
          </a:p>
        </p:txBody>
      </p:sp>
      <p:sp>
        <p:nvSpPr>
          <p:cNvPr id="3" name="Content Placeholder 2"/>
          <p:cNvSpPr>
            <a:spLocks noGrp="1"/>
          </p:cNvSpPr>
          <p:nvPr>
            <p:ph idx="1"/>
          </p:nvPr>
        </p:nvSpPr>
        <p:spPr/>
        <p:txBody>
          <a:bodyPr/>
          <a:lstStyle/>
          <a:p>
            <a:pPr marL="0" indent="0">
              <a:buNone/>
            </a:pPr>
            <a:r>
              <a:rPr lang="en-AU" dirty="0" smtClean="0"/>
              <a:t>So how can we use this?</a:t>
            </a:r>
          </a:p>
          <a:p>
            <a:pPr marL="0" indent="0">
              <a:buNone/>
            </a:pPr>
            <a:r>
              <a:rPr lang="en-AU" dirty="0" smtClean="0"/>
              <a:t>Let us assume we have been given the IP range 192.168.0.0 /24 and we have been asked to make this into 6 networks.</a:t>
            </a:r>
          </a:p>
          <a:p>
            <a:pPr marL="0" indent="0">
              <a:buNone/>
            </a:pPr>
            <a:endParaRPr lang="en-AU" dirty="0"/>
          </a:p>
          <a:p>
            <a:pPr marL="0" indent="0">
              <a:buNone/>
            </a:pPr>
            <a:r>
              <a:rPr lang="en-AU" dirty="0" smtClean="0"/>
              <a:t>Firstly, 6 is not a power of 2 and we know the significant digits in binary work in powers of 2. So we could divide this up into 2, 4 or 8 evenly sized networks but not 6. So let’s go with 8 because it gives at least the required number.</a:t>
            </a:r>
            <a:endParaRPr lang="en-AU" dirty="0"/>
          </a:p>
        </p:txBody>
      </p:sp>
    </p:spTree>
    <p:extLst>
      <p:ext uri="{BB962C8B-B14F-4D97-AF65-F5344CB8AC3E}">
        <p14:creationId xmlns:p14="http://schemas.microsoft.com/office/powerpoint/2010/main" val="17882247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IP Addresses and Subnet Masks</a:t>
            </a:r>
            <a:endParaRPr lang="en-AU" dirty="0"/>
          </a:p>
        </p:txBody>
      </p:sp>
      <p:sp>
        <p:nvSpPr>
          <p:cNvPr id="3" name="Content Placeholder 2"/>
          <p:cNvSpPr>
            <a:spLocks noGrp="1"/>
          </p:cNvSpPr>
          <p:nvPr>
            <p:ph idx="1"/>
          </p:nvPr>
        </p:nvSpPr>
        <p:spPr>
          <a:xfrm>
            <a:off x="381000" y="1907381"/>
            <a:ext cx="8642350" cy="4681537"/>
          </a:xfrm>
        </p:spPr>
        <p:txBody>
          <a:bodyPr/>
          <a:lstStyle/>
          <a:p>
            <a:pPr marL="0" indent="0">
              <a:buNone/>
            </a:pPr>
            <a:r>
              <a:rPr lang="en-AU" dirty="0" smtClean="0"/>
              <a:t>By shifting the subnet mask to the right ( -&gt; ) we halve (powers of 2) the range of host IPs and double (powers of 2) the number of networks with each bit.</a:t>
            </a:r>
            <a:endParaRPr lang="en-AU" dirty="0"/>
          </a:p>
        </p:txBody>
      </p:sp>
      <p:grpSp>
        <p:nvGrpSpPr>
          <p:cNvPr id="24" name="Group 23"/>
          <p:cNvGrpSpPr/>
          <p:nvPr/>
        </p:nvGrpSpPr>
        <p:grpSpPr>
          <a:xfrm>
            <a:off x="1339215" y="5575101"/>
            <a:ext cx="6381750" cy="533400"/>
            <a:chOff x="1295400" y="4453890"/>
            <a:chExt cx="6381750" cy="533400"/>
          </a:xfrm>
        </p:grpSpPr>
        <p:sp>
          <p:nvSpPr>
            <p:cNvPr id="12" name="Rectangle 11"/>
            <p:cNvSpPr/>
            <p:nvPr/>
          </p:nvSpPr>
          <p:spPr>
            <a:xfrm>
              <a:off x="1295400" y="4453890"/>
              <a:ext cx="68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p:cNvSpPr/>
            <p:nvPr/>
          </p:nvSpPr>
          <p:spPr>
            <a:xfrm>
              <a:off x="2080260" y="4453890"/>
              <a:ext cx="73914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p:cNvSpPr/>
            <p:nvPr/>
          </p:nvSpPr>
          <p:spPr>
            <a:xfrm>
              <a:off x="2895600" y="4453890"/>
              <a:ext cx="73914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p:cNvSpPr/>
            <p:nvPr/>
          </p:nvSpPr>
          <p:spPr>
            <a:xfrm>
              <a:off x="3733800" y="4453890"/>
              <a:ext cx="7239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p:cNvSpPr/>
            <p:nvPr/>
          </p:nvSpPr>
          <p:spPr>
            <a:xfrm>
              <a:off x="4552950" y="4453890"/>
              <a:ext cx="68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p:cNvSpPr/>
            <p:nvPr/>
          </p:nvSpPr>
          <p:spPr>
            <a:xfrm>
              <a:off x="5314950" y="445389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p:cNvSpPr/>
            <p:nvPr/>
          </p:nvSpPr>
          <p:spPr>
            <a:xfrm>
              <a:off x="6153150" y="445389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p:cNvSpPr/>
            <p:nvPr/>
          </p:nvSpPr>
          <p:spPr>
            <a:xfrm>
              <a:off x="6991350" y="4453890"/>
              <a:ext cx="68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4" name="Group 33"/>
          <p:cNvGrpSpPr/>
          <p:nvPr/>
        </p:nvGrpSpPr>
        <p:grpSpPr>
          <a:xfrm>
            <a:off x="1314450" y="3429000"/>
            <a:ext cx="6381750" cy="533400"/>
            <a:chOff x="1314450" y="3429000"/>
            <a:chExt cx="6381750" cy="533400"/>
          </a:xfrm>
        </p:grpSpPr>
        <p:sp>
          <p:nvSpPr>
            <p:cNvPr id="4" name="Rectangle 3"/>
            <p:cNvSpPr/>
            <p:nvPr/>
          </p:nvSpPr>
          <p:spPr>
            <a:xfrm>
              <a:off x="1314450" y="3429000"/>
              <a:ext cx="63817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TextBox 24"/>
            <p:cNvSpPr txBox="1"/>
            <p:nvPr/>
          </p:nvSpPr>
          <p:spPr>
            <a:xfrm>
              <a:off x="2295525" y="3505200"/>
              <a:ext cx="4419600" cy="381000"/>
            </a:xfrm>
            <a:prstGeom prst="rect">
              <a:avLst/>
            </a:prstGeom>
            <a:noFill/>
          </p:spPr>
          <p:txBody>
            <a:bodyPr wrap="square" rtlCol="0">
              <a:spAutoFit/>
            </a:bodyPr>
            <a:lstStyle/>
            <a:p>
              <a:r>
                <a:rPr lang="en-AU" dirty="0" smtClean="0">
                  <a:solidFill>
                    <a:schemeClr val="tx2">
                      <a:lumMod val="95000"/>
                      <a:lumOff val="5000"/>
                    </a:schemeClr>
                  </a:solidFill>
                </a:rPr>
                <a:t>1111 1111 1111 1111 1111 1111 </a:t>
              </a:r>
              <a:r>
                <a:rPr lang="en-AU" dirty="0" smtClean="0">
                  <a:solidFill>
                    <a:srgbClr val="FF0000"/>
                  </a:solidFill>
                </a:rPr>
                <a:t>0000 0000</a:t>
              </a:r>
              <a:endParaRPr lang="en-AU" dirty="0">
                <a:solidFill>
                  <a:srgbClr val="FF0000"/>
                </a:solidFill>
              </a:endParaRPr>
            </a:p>
          </p:txBody>
        </p:sp>
      </p:grpSp>
      <p:grpSp>
        <p:nvGrpSpPr>
          <p:cNvPr id="33" name="Group 32"/>
          <p:cNvGrpSpPr/>
          <p:nvPr/>
        </p:nvGrpSpPr>
        <p:grpSpPr>
          <a:xfrm>
            <a:off x="1323975" y="4171950"/>
            <a:ext cx="6381750" cy="533400"/>
            <a:chOff x="1323975" y="4171950"/>
            <a:chExt cx="6381750" cy="533400"/>
          </a:xfrm>
        </p:grpSpPr>
        <p:grpSp>
          <p:nvGrpSpPr>
            <p:cNvPr id="22" name="Group 21"/>
            <p:cNvGrpSpPr/>
            <p:nvPr/>
          </p:nvGrpSpPr>
          <p:grpSpPr>
            <a:xfrm>
              <a:off x="1323975" y="4171950"/>
              <a:ext cx="6381750" cy="533400"/>
              <a:chOff x="1295400" y="3211830"/>
              <a:chExt cx="6381750" cy="533400"/>
            </a:xfrm>
          </p:grpSpPr>
          <p:sp>
            <p:nvSpPr>
              <p:cNvPr id="5" name="Rectangle 4"/>
              <p:cNvSpPr/>
              <p:nvPr/>
            </p:nvSpPr>
            <p:spPr>
              <a:xfrm>
                <a:off x="1295400" y="3211830"/>
                <a:ext cx="31623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p:cNvSpPr/>
              <p:nvPr/>
            </p:nvSpPr>
            <p:spPr>
              <a:xfrm>
                <a:off x="4533900" y="3211830"/>
                <a:ext cx="31432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26" name="TextBox 25"/>
            <p:cNvSpPr txBox="1"/>
            <p:nvPr/>
          </p:nvSpPr>
          <p:spPr>
            <a:xfrm>
              <a:off x="1615440" y="4248150"/>
              <a:ext cx="2579370" cy="381000"/>
            </a:xfrm>
            <a:prstGeom prst="rect">
              <a:avLst/>
            </a:prstGeom>
            <a:noFill/>
          </p:spPr>
          <p:txBody>
            <a:bodyPr wrap="square" rtlCol="0">
              <a:spAutoFit/>
            </a:bodyPr>
            <a:lstStyle/>
            <a:p>
              <a:r>
                <a:rPr lang="en-AU" dirty="0" smtClean="0">
                  <a:solidFill>
                    <a:schemeClr val="tx2">
                      <a:lumMod val="95000"/>
                      <a:lumOff val="5000"/>
                    </a:schemeClr>
                  </a:solidFill>
                </a:rPr>
                <a:t>111111 1111 </a:t>
              </a:r>
              <a:r>
                <a:rPr lang="en-AU" dirty="0">
                  <a:solidFill>
                    <a:srgbClr val="FFFF00"/>
                  </a:solidFill>
                </a:rPr>
                <a:t>1</a:t>
              </a:r>
              <a:r>
                <a:rPr lang="en-AU" dirty="0" smtClean="0">
                  <a:solidFill>
                    <a:srgbClr val="FF0000"/>
                  </a:solidFill>
                </a:rPr>
                <a:t>000 0000</a:t>
              </a:r>
              <a:endParaRPr lang="en-AU" dirty="0">
                <a:solidFill>
                  <a:srgbClr val="FF0000"/>
                </a:solidFill>
              </a:endParaRPr>
            </a:p>
          </p:txBody>
        </p:sp>
        <p:sp>
          <p:nvSpPr>
            <p:cNvPr id="27" name="TextBox 26"/>
            <p:cNvSpPr txBox="1"/>
            <p:nvPr/>
          </p:nvSpPr>
          <p:spPr>
            <a:xfrm>
              <a:off x="4844415" y="4248150"/>
              <a:ext cx="2579370" cy="381000"/>
            </a:xfrm>
            <a:prstGeom prst="rect">
              <a:avLst/>
            </a:prstGeom>
            <a:noFill/>
          </p:spPr>
          <p:txBody>
            <a:bodyPr wrap="square" rtlCol="0">
              <a:spAutoFit/>
            </a:bodyPr>
            <a:lstStyle/>
            <a:p>
              <a:r>
                <a:rPr lang="en-AU" dirty="0" smtClean="0">
                  <a:solidFill>
                    <a:schemeClr val="tx2">
                      <a:lumMod val="95000"/>
                      <a:lumOff val="5000"/>
                    </a:schemeClr>
                  </a:solidFill>
                </a:rPr>
                <a:t>111111 1111 </a:t>
              </a:r>
              <a:r>
                <a:rPr lang="en-AU" dirty="0">
                  <a:solidFill>
                    <a:srgbClr val="FFFF00"/>
                  </a:solidFill>
                </a:rPr>
                <a:t>1</a:t>
              </a:r>
              <a:r>
                <a:rPr lang="en-AU" dirty="0" smtClean="0">
                  <a:solidFill>
                    <a:srgbClr val="FF0000"/>
                  </a:solidFill>
                </a:rPr>
                <a:t>000 0000</a:t>
              </a:r>
              <a:endParaRPr lang="en-AU" dirty="0">
                <a:solidFill>
                  <a:srgbClr val="FF0000"/>
                </a:solidFill>
              </a:endParaRPr>
            </a:p>
          </p:txBody>
        </p:sp>
      </p:grpSp>
      <p:grpSp>
        <p:nvGrpSpPr>
          <p:cNvPr id="32" name="Group 31"/>
          <p:cNvGrpSpPr/>
          <p:nvPr/>
        </p:nvGrpSpPr>
        <p:grpSpPr>
          <a:xfrm>
            <a:off x="1339215" y="4890551"/>
            <a:ext cx="6400800" cy="533400"/>
            <a:chOff x="1323975" y="5311140"/>
            <a:chExt cx="6400800" cy="533400"/>
          </a:xfrm>
        </p:grpSpPr>
        <p:grpSp>
          <p:nvGrpSpPr>
            <p:cNvPr id="23" name="Group 22"/>
            <p:cNvGrpSpPr/>
            <p:nvPr/>
          </p:nvGrpSpPr>
          <p:grpSpPr>
            <a:xfrm>
              <a:off x="1343025" y="5311140"/>
              <a:ext cx="6381750" cy="533400"/>
              <a:chOff x="1295400" y="3817620"/>
              <a:chExt cx="6381750" cy="533400"/>
            </a:xfrm>
          </p:grpSpPr>
          <p:sp>
            <p:nvSpPr>
              <p:cNvPr id="8" name="Rectangle 7"/>
              <p:cNvSpPr/>
              <p:nvPr/>
            </p:nvSpPr>
            <p:spPr>
              <a:xfrm>
                <a:off x="1295400" y="381762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a:off x="2895600" y="3817620"/>
                <a:ext cx="15621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p:cNvSpPr/>
              <p:nvPr/>
            </p:nvSpPr>
            <p:spPr>
              <a:xfrm>
                <a:off x="4552950" y="381762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p:nvSpPr>
            <p:spPr>
              <a:xfrm>
                <a:off x="6153150" y="381762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28" name="TextBox 27"/>
            <p:cNvSpPr txBox="1"/>
            <p:nvPr/>
          </p:nvSpPr>
          <p:spPr>
            <a:xfrm>
              <a:off x="1323975" y="5423951"/>
              <a:ext cx="1543050" cy="307777"/>
            </a:xfrm>
            <a:prstGeom prst="rect">
              <a:avLst/>
            </a:prstGeom>
            <a:noFill/>
          </p:spPr>
          <p:txBody>
            <a:bodyPr wrap="square" rtlCol="0">
              <a:spAutoFit/>
            </a:bodyPr>
            <a:lstStyle/>
            <a:p>
              <a:pPr algn="ctr"/>
              <a:r>
                <a:rPr lang="en-AU" sz="1400" dirty="0" smtClean="0">
                  <a:solidFill>
                    <a:schemeClr val="tx2">
                      <a:lumMod val="95000"/>
                      <a:lumOff val="5000"/>
                    </a:schemeClr>
                  </a:solidFill>
                </a:rPr>
                <a:t>1111 </a:t>
              </a:r>
              <a:r>
                <a:rPr lang="en-AU" sz="1400" dirty="0" smtClean="0">
                  <a:solidFill>
                    <a:srgbClr val="FFFF00"/>
                  </a:solidFill>
                </a:rPr>
                <a:t>11</a:t>
              </a:r>
              <a:r>
                <a:rPr lang="en-AU" sz="1400" dirty="0" smtClean="0">
                  <a:solidFill>
                    <a:srgbClr val="FF0000"/>
                  </a:solidFill>
                </a:rPr>
                <a:t>00 0000</a:t>
              </a:r>
              <a:endParaRPr lang="en-AU" sz="1400" dirty="0">
                <a:solidFill>
                  <a:srgbClr val="FF0000"/>
                </a:solidFill>
              </a:endParaRPr>
            </a:p>
          </p:txBody>
        </p:sp>
        <p:sp>
          <p:nvSpPr>
            <p:cNvPr id="29" name="TextBox 28"/>
            <p:cNvSpPr txBox="1"/>
            <p:nvPr/>
          </p:nvSpPr>
          <p:spPr>
            <a:xfrm>
              <a:off x="2943225" y="5423950"/>
              <a:ext cx="1543050" cy="307777"/>
            </a:xfrm>
            <a:prstGeom prst="rect">
              <a:avLst/>
            </a:prstGeom>
            <a:noFill/>
          </p:spPr>
          <p:txBody>
            <a:bodyPr wrap="square" rtlCol="0">
              <a:spAutoFit/>
            </a:bodyPr>
            <a:lstStyle/>
            <a:p>
              <a:pPr algn="ctr"/>
              <a:r>
                <a:rPr lang="en-AU" sz="1400" dirty="0" smtClean="0">
                  <a:solidFill>
                    <a:schemeClr val="tx2">
                      <a:lumMod val="95000"/>
                      <a:lumOff val="5000"/>
                    </a:schemeClr>
                  </a:solidFill>
                </a:rPr>
                <a:t>1111 </a:t>
              </a:r>
              <a:r>
                <a:rPr lang="en-AU" sz="1400" dirty="0" smtClean="0">
                  <a:solidFill>
                    <a:srgbClr val="FFFF00"/>
                  </a:solidFill>
                </a:rPr>
                <a:t>11</a:t>
              </a:r>
              <a:r>
                <a:rPr lang="en-AU" sz="1400" dirty="0" smtClean="0">
                  <a:solidFill>
                    <a:srgbClr val="FF0000"/>
                  </a:solidFill>
                </a:rPr>
                <a:t>00 0000</a:t>
              </a:r>
              <a:endParaRPr lang="en-AU" sz="1400" dirty="0">
                <a:solidFill>
                  <a:srgbClr val="FF0000"/>
                </a:solidFill>
              </a:endParaRPr>
            </a:p>
          </p:txBody>
        </p:sp>
        <p:sp>
          <p:nvSpPr>
            <p:cNvPr id="30" name="TextBox 29"/>
            <p:cNvSpPr txBox="1"/>
            <p:nvPr/>
          </p:nvSpPr>
          <p:spPr>
            <a:xfrm>
              <a:off x="4581525" y="5423951"/>
              <a:ext cx="1543050" cy="307777"/>
            </a:xfrm>
            <a:prstGeom prst="rect">
              <a:avLst/>
            </a:prstGeom>
            <a:noFill/>
          </p:spPr>
          <p:txBody>
            <a:bodyPr wrap="square" rtlCol="0">
              <a:spAutoFit/>
            </a:bodyPr>
            <a:lstStyle/>
            <a:p>
              <a:pPr algn="ctr"/>
              <a:r>
                <a:rPr lang="en-AU" sz="1400" dirty="0" smtClean="0">
                  <a:solidFill>
                    <a:schemeClr val="tx2">
                      <a:lumMod val="95000"/>
                      <a:lumOff val="5000"/>
                    </a:schemeClr>
                  </a:solidFill>
                </a:rPr>
                <a:t>1111 </a:t>
              </a:r>
              <a:r>
                <a:rPr lang="en-AU" sz="1400" dirty="0" smtClean="0">
                  <a:solidFill>
                    <a:srgbClr val="FFFF00"/>
                  </a:solidFill>
                </a:rPr>
                <a:t>11</a:t>
              </a:r>
              <a:r>
                <a:rPr lang="en-AU" sz="1400" dirty="0" smtClean="0">
                  <a:solidFill>
                    <a:srgbClr val="FF0000"/>
                  </a:solidFill>
                </a:rPr>
                <a:t>00 0000</a:t>
              </a:r>
              <a:endParaRPr lang="en-AU" sz="1400" dirty="0">
                <a:solidFill>
                  <a:srgbClr val="FF0000"/>
                </a:solidFill>
              </a:endParaRPr>
            </a:p>
          </p:txBody>
        </p:sp>
        <p:sp>
          <p:nvSpPr>
            <p:cNvPr id="31" name="TextBox 30"/>
            <p:cNvSpPr txBox="1"/>
            <p:nvPr/>
          </p:nvSpPr>
          <p:spPr>
            <a:xfrm>
              <a:off x="6181725" y="5423951"/>
              <a:ext cx="1543050" cy="307777"/>
            </a:xfrm>
            <a:prstGeom prst="rect">
              <a:avLst/>
            </a:prstGeom>
            <a:noFill/>
          </p:spPr>
          <p:txBody>
            <a:bodyPr wrap="square" rtlCol="0">
              <a:spAutoFit/>
            </a:bodyPr>
            <a:lstStyle/>
            <a:p>
              <a:pPr algn="ctr"/>
              <a:r>
                <a:rPr lang="en-AU" sz="1400" dirty="0" smtClean="0">
                  <a:solidFill>
                    <a:schemeClr val="tx2">
                      <a:lumMod val="95000"/>
                      <a:lumOff val="5000"/>
                    </a:schemeClr>
                  </a:solidFill>
                </a:rPr>
                <a:t>1111 </a:t>
              </a:r>
              <a:r>
                <a:rPr lang="en-AU" sz="1400" dirty="0" smtClean="0">
                  <a:solidFill>
                    <a:srgbClr val="FFFF00"/>
                  </a:solidFill>
                </a:rPr>
                <a:t>11</a:t>
              </a:r>
              <a:r>
                <a:rPr lang="en-AU" sz="1400" dirty="0" smtClean="0">
                  <a:solidFill>
                    <a:srgbClr val="FF0000"/>
                  </a:solidFill>
                </a:rPr>
                <a:t>00 0000</a:t>
              </a:r>
              <a:endParaRPr lang="en-AU" sz="1400" dirty="0">
                <a:solidFill>
                  <a:srgbClr val="FF0000"/>
                </a:solidFill>
              </a:endParaRPr>
            </a:p>
          </p:txBody>
        </p:sp>
      </p:grpSp>
      <p:grpSp>
        <p:nvGrpSpPr>
          <p:cNvPr id="43" name="Group 42"/>
          <p:cNvGrpSpPr/>
          <p:nvPr/>
        </p:nvGrpSpPr>
        <p:grpSpPr>
          <a:xfrm>
            <a:off x="1314450" y="5562600"/>
            <a:ext cx="6424612" cy="535721"/>
            <a:chOff x="1314450" y="5947410"/>
            <a:chExt cx="6424612" cy="535721"/>
          </a:xfrm>
        </p:grpSpPr>
        <p:sp>
          <p:nvSpPr>
            <p:cNvPr id="35" name="TextBox 34"/>
            <p:cNvSpPr txBox="1"/>
            <p:nvPr/>
          </p:nvSpPr>
          <p:spPr>
            <a:xfrm>
              <a:off x="1314450" y="5959911"/>
              <a:ext cx="714375" cy="523220"/>
            </a:xfrm>
            <a:prstGeom prst="rect">
              <a:avLst/>
            </a:prstGeom>
            <a:noFill/>
          </p:spPr>
          <p:txBody>
            <a:bodyPr wrap="square" rtlCol="0">
              <a:spAutoFit/>
            </a:bodyPr>
            <a:lstStyle/>
            <a:p>
              <a:pPr algn="ctr"/>
              <a:r>
                <a:rPr lang="en-AU" sz="1400" dirty="0" smtClean="0">
                  <a:solidFill>
                    <a:srgbClr val="FFFF00"/>
                  </a:solidFill>
                </a:rPr>
                <a:t>111</a:t>
              </a:r>
              <a:r>
                <a:rPr lang="en-AU" sz="1400" dirty="0" smtClean="0">
                  <a:solidFill>
                    <a:srgbClr val="FF0000"/>
                  </a:solidFill>
                </a:rPr>
                <a:t>0 0000</a:t>
              </a:r>
              <a:endParaRPr lang="en-AU" sz="1400" dirty="0">
                <a:solidFill>
                  <a:srgbClr val="FF0000"/>
                </a:solidFill>
              </a:endParaRPr>
            </a:p>
          </p:txBody>
        </p:sp>
        <p:sp>
          <p:nvSpPr>
            <p:cNvPr id="36" name="TextBox 35"/>
            <p:cNvSpPr txBox="1"/>
            <p:nvPr/>
          </p:nvSpPr>
          <p:spPr>
            <a:xfrm>
              <a:off x="2140267" y="5952500"/>
              <a:ext cx="714375" cy="523220"/>
            </a:xfrm>
            <a:prstGeom prst="rect">
              <a:avLst/>
            </a:prstGeom>
            <a:noFill/>
          </p:spPr>
          <p:txBody>
            <a:bodyPr wrap="square" rtlCol="0">
              <a:spAutoFit/>
            </a:bodyPr>
            <a:lstStyle/>
            <a:p>
              <a:pPr algn="ctr"/>
              <a:r>
                <a:rPr lang="en-AU" sz="1400" dirty="0" smtClean="0">
                  <a:solidFill>
                    <a:srgbClr val="FFFF00"/>
                  </a:solidFill>
                </a:rPr>
                <a:t>111</a:t>
              </a:r>
              <a:r>
                <a:rPr lang="en-AU" sz="1400" dirty="0" smtClean="0">
                  <a:solidFill>
                    <a:srgbClr val="FF0000"/>
                  </a:solidFill>
                </a:rPr>
                <a:t>0 0000</a:t>
              </a:r>
              <a:endParaRPr lang="en-AU" sz="1400" dirty="0">
                <a:solidFill>
                  <a:srgbClr val="FF0000"/>
                </a:solidFill>
              </a:endParaRPr>
            </a:p>
          </p:txBody>
        </p:sp>
        <p:sp>
          <p:nvSpPr>
            <p:cNvPr id="37" name="TextBox 36"/>
            <p:cNvSpPr txBox="1"/>
            <p:nvPr/>
          </p:nvSpPr>
          <p:spPr>
            <a:xfrm>
              <a:off x="2955607" y="5947410"/>
              <a:ext cx="714375" cy="523220"/>
            </a:xfrm>
            <a:prstGeom prst="rect">
              <a:avLst/>
            </a:prstGeom>
            <a:noFill/>
          </p:spPr>
          <p:txBody>
            <a:bodyPr wrap="square" rtlCol="0">
              <a:spAutoFit/>
            </a:bodyPr>
            <a:lstStyle/>
            <a:p>
              <a:pPr algn="ctr"/>
              <a:r>
                <a:rPr lang="en-AU" sz="1400" dirty="0" smtClean="0">
                  <a:solidFill>
                    <a:srgbClr val="FFFF00"/>
                  </a:solidFill>
                </a:rPr>
                <a:t>111</a:t>
              </a:r>
              <a:r>
                <a:rPr lang="en-AU" sz="1400" dirty="0" smtClean="0">
                  <a:solidFill>
                    <a:srgbClr val="FF0000"/>
                  </a:solidFill>
                </a:rPr>
                <a:t>0 0000</a:t>
              </a:r>
              <a:endParaRPr lang="en-AU" sz="1400" dirty="0">
                <a:solidFill>
                  <a:srgbClr val="FF0000"/>
                </a:solidFill>
              </a:endParaRPr>
            </a:p>
          </p:txBody>
        </p:sp>
        <p:sp>
          <p:nvSpPr>
            <p:cNvPr id="38" name="TextBox 37"/>
            <p:cNvSpPr txBox="1"/>
            <p:nvPr/>
          </p:nvSpPr>
          <p:spPr>
            <a:xfrm>
              <a:off x="3787140" y="5952500"/>
              <a:ext cx="714375" cy="523220"/>
            </a:xfrm>
            <a:prstGeom prst="rect">
              <a:avLst/>
            </a:prstGeom>
            <a:noFill/>
          </p:spPr>
          <p:txBody>
            <a:bodyPr wrap="square" rtlCol="0">
              <a:spAutoFit/>
            </a:bodyPr>
            <a:lstStyle/>
            <a:p>
              <a:pPr algn="ctr"/>
              <a:r>
                <a:rPr lang="en-AU" sz="1400" dirty="0" smtClean="0">
                  <a:solidFill>
                    <a:srgbClr val="FFFF00"/>
                  </a:solidFill>
                </a:rPr>
                <a:t>111</a:t>
              </a:r>
              <a:r>
                <a:rPr lang="en-AU" sz="1400" dirty="0" smtClean="0">
                  <a:solidFill>
                    <a:srgbClr val="FF0000"/>
                  </a:solidFill>
                </a:rPr>
                <a:t>0 0000</a:t>
              </a:r>
              <a:endParaRPr lang="en-AU" sz="1400" dirty="0">
                <a:solidFill>
                  <a:srgbClr val="FF0000"/>
                </a:solidFill>
              </a:endParaRPr>
            </a:p>
          </p:txBody>
        </p:sp>
        <p:sp>
          <p:nvSpPr>
            <p:cNvPr id="39" name="TextBox 38"/>
            <p:cNvSpPr txBox="1"/>
            <p:nvPr/>
          </p:nvSpPr>
          <p:spPr>
            <a:xfrm>
              <a:off x="4586287" y="5952500"/>
              <a:ext cx="714375" cy="523220"/>
            </a:xfrm>
            <a:prstGeom prst="rect">
              <a:avLst/>
            </a:prstGeom>
            <a:noFill/>
          </p:spPr>
          <p:txBody>
            <a:bodyPr wrap="square" rtlCol="0">
              <a:spAutoFit/>
            </a:bodyPr>
            <a:lstStyle/>
            <a:p>
              <a:pPr algn="ctr"/>
              <a:r>
                <a:rPr lang="en-AU" sz="1400" dirty="0" smtClean="0">
                  <a:solidFill>
                    <a:srgbClr val="FFFF00"/>
                  </a:solidFill>
                </a:rPr>
                <a:t>111</a:t>
              </a:r>
              <a:r>
                <a:rPr lang="en-AU" sz="1400" dirty="0" smtClean="0">
                  <a:solidFill>
                    <a:srgbClr val="FF0000"/>
                  </a:solidFill>
                </a:rPr>
                <a:t>0 0000</a:t>
              </a:r>
              <a:endParaRPr lang="en-AU" sz="1400" dirty="0">
                <a:solidFill>
                  <a:srgbClr val="FF0000"/>
                </a:solidFill>
              </a:endParaRPr>
            </a:p>
          </p:txBody>
        </p:sp>
        <p:sp>
          <p:nvSpPr>
            <p:cNvPr id="40" name="TextBox 39"/>
            <p:cNvSpPr txBox="1"/>
            <p:nvPr/>
          </p:nvSpPr>
          <p:spPr>
            <a:xfrm>
              <a:off x="5377815" y="5959911"/>
              <a:ext cx="714375" cy="523220"/>
            </a:xfrm>
            <a:prstGeom prst="rect">
              <a:avLst/>
            </a:prstGeom>
            <a:noFill/>
          </p:spPr>
          <p:txBody>
            <a:bodyPr wrap="square" rtlCol="0">
              <a:spAutoFit/>
            </a:bodyPr>
            <a:lstStyle/>
            <a:p>
              <a:pPr algn="ctr"/>
              <a:r>
                <a:rPr lang="en-AU" sz="1400" dirty="0" smtClean="0">
                  <a:solidFill>
                    <a:srgbClr val="FFFF00"/>
                  </a:solidFill>
                </a:rPr>
                <a:t>111</a:t>
              </a:r>
              <a:r>
                <a:rPr lang="en-AU" sz="1400" dirty="0" smtClean="0">
                  <a:solidFill>
                    <a:srgbClr val="FF0000"/>
                  </a:solidFill>
                </a:rPr>
                <a:t>0 0000</a:t>
              </a:r>
              <a:endParaRPr lang="en-AU" sz="1400" dirty="0">
                <a:solidFill>
                  <a:srgbClr val="FF0000"/>
                </a:solidFill>
              </a:endParaRPr>
            </a:p>
          </p:txBody>
        </p:sp>
        <p:sp>
          <p:nvSpPr>
            <p:cNvPr id="41" name="TextBox 40"/>
            <p:cNvSpPr txBox="1"/>
            <p:nvPr/>
          </p:nvSpPr>
          <p:spPr>
            <a:xfrm>
              <a:off x="6216015" y="5952291"/>
              <a:ext cx="714375" cy="523220"/>
            </a:xfrm>
            <a:prstGeom prst="rect">
              <a:avLst/>
            </a:prstGeom>
            <a:noFill/>
          </p:spPr>
          <p:txBody>
            <a:bodyPr wrap="square" rtlCol="0">
              <a:spAutoFit/>
            </a:bodyPr>
            <a:lstStyle/>
            <a:p>
              <a:pPr algn="ctr"/>
              <a:r>
                <a:rPr lang="en-AU" sz="1400" dirty="0" smtClean="0">
                  <a:solidFill>
                    <a:srgbClr val="FFFF00"/>
                  </a:solidFill>
                </a:rPr>
                <a:t>111</a:t>
              </a:r>
              <a:r>
                <a:rPr lang="en-AU" sz="1400" dirty="0" smtClean="0">
                  <a:solidFill>
                    <a:srgbClr val="FF0000"/>
                  </a:solidFill>
                </a:rPr>
                <a:t>0 0000</a:t>
              </a:r>
              <a:endParaRPr lang="en-AU" sz="1400" dirty="0">
                <a:solidFill>
                  <a:srgbClr val="FF0000"/>
                </a:solidFill>
              </a:endParaRPr>
            </a:p>
          </p:txBody>
        </p:sp>
        <p:sp>
          <p:nvSpPr>
            <p:cNvPr id="42" name="TextBox 41"/>
            <p:cNvSpPr txBox="1"/>
            <p:nvPr/>
          </p:nvSpPr>
          <p:spPr>
            <a:xfrm>
              <a:off x="7024687" y="5952291"/>
              <a:ext cx="714375" cy="523220"/>
            </a:xfrm>
            <a:prstGeom prst="rect">
              <a:avLst/>
            </a:prstGeom>
            <a:noFill/>
          </p:spPr>
          <p:txBody>
            <a:bodyPr wrap="square" rtlCol="0">
              <a:spAutoFit/>
            </a:bodyPr>
            <a:lstStyle/>
            <a:p>
              <a:pPr algn="ctr"/>
              <a:r>
                <a:rPr lang="en-AU" sz="1400" dirty="0" smtClean="0">
                  <a:solidFill>
                    <a:srgbClr val="FFFF00"/>
                  </a:solidFill>
                </a:rPr>
                <a:t>111</a:t>
              </a:r>
              <a:r>
                <a:rPr lang="en-AU" sz="1400" dirty="0" smtClean="0">
                  <a:solidFill>
                    <a:srgbClr val="FF0000"/>
                  </a:solidFill>
                </a:rPr>
                <a:t>0 0000</a:t>
              </a:r>
              <a:endParaRPr lang="en-AU" sz="1400" dirty="0">
                <a:solidFill>
                  <a:srgbClr val="FF0000"/>
                </a:solidFill>
              </a:endParaRPr>
            </a:p>
          </p:txBody>
        </p:sp>
      </p:grpSp>
      <p:sp>
        <p:nvSpPr>
          <p:cNvPr id="44" name="TextBox 43"/>
          <p:cNvSpPr txBox="1"/>
          <p:nvPr/>
        </p:nvSpPr>
        <p:spPr>
          <a:xfrm>
            <a:off x="304800" y="3439180"/>
            <a:ext cx="762000" cy="523220"/>
          </a:xfrm>
          <a:prstGeom prst="rect">
            <a:avLst/>
          </a:prstGeom>
          <a:noFill/>
        </p:spPr>
        <p:txBody>
          <a:bodyPr wrap="square" rtlCol="0">
            <a:spAutoFit/>
          </a:bodyPr>
          <a:lstStyle/>
          <a:p>
            <a:r>
              <a:rPr lang="en-AU" sz="2800" dirty="0" smtClean="0"/>
              <a:t>/24</a:t>
            </a:r>
            <a:endParaRPr lang="en-AU" sz="2800" dirty="0"/>
          </a:p>
        </p:txBody>
      </p:sp>
      <p:sp>
        <p:nvSpPr>
          <p:cNvPr id="45" name="TextBox 44"/>
          <p:cNvSpPr txBox="1"/>
          <p:nvPr/>
        </p:nvSpPr>
        <p:spPr>
          <a:xfrm>
            <a:off x="304800" y="4171950"/>
            <a:ext cx="762000" cy="523220"/>
          </a:xfrm>
          <a:prstGeom prst="rect">
            <a:avLst/>
          </a:prstGeom>
          <a:noFill/>
        </p:spPr>
        <p:txBody>
          <a:bodyPr wrap="square" rtlCol="0">
            <a:spAutoFit/>
          </a:bodyPr>
          <a:lstStyle/>
          <a:p>
            <a:r>
              <a:rPr lang="en-AU" sz="2800" dirty="0" smtClean="0"/>
              <a:t>/25</a:t>
            </a:r>
            <a:endParaRPr lang="en-AU" sz="2800" dirty="0"/>
          </a:p>
        </p:txBody>
      </p:sp>
      <p:sp>
        <p:nvSpPr>
          <p:cNvPr id="46" name="TextBox 45"/>
          <p:cNvSpPr txBox="1"/>
          <p:nvPr/>
        </p:nvSpPr>
        <p:spPr>
          <a:xfrm>
            <a:off x="304800" y="4895639"/>
            <a:ext cx="762000" cy="523220"/>
          </a:xfrm>
          <a:prstGeom prst="rect">
            <a:avLst/>
          </a:prstGeom>
          <a:noFill/>
        </p:spPr>
        <p:txBody>
          <a:bodyPr wrap="square" rtlCol="0">
            <a:spAutoFit/>
          </a:bodyPr>
          <a:lstStyle/>
          <a:p>
            <a:r>
              <a:rPr lang="en-AU" sz="2800" dirty="0" smtClean="0"/>
              <a:t>/26</a:t>
            </a:r>
            <a:endParaRPr lang="en-AU" sz="2800" dirty="0"/>
          </a:p>
        </p:txBody>
      </p:sp>
      <p:sp>
        <p:nvSpPr>
          <p:cNvPr id="47" name="TextBox 46"/>
          <p:cNvSpPr txBox="1"/>
          <p:nvPr/>
        </p:nvSpPr>
        <p:spPr>
          <a:xfrm>
            <a:off x="304800" y="5562600"/>
            <a:ext cx="762000" cy="523220"/>
          </a:xfrm>
          <a:prstGeom prst="rect">
            <a:avLst/>
          </a:prstGeom>
          <a:noFill/>
        </p:spPr>
        <p:txBody>
          <a:bodyPr wrap="square" rtlCol="0">
            <a:spAutoFit/>
          </a:bodyPr>
          <a:lstStyle/>
          <a:p>
            <a:r>
              <a:rPr lang="en-AU" sz="2800" dirty="0" smtClean="0"/>
              <a:t>/27</a:t>
            </a:r>
            <a:endParaRPr lang="en-AU" sz="2800" dirty="0"/>
          </a:p>
        </p:txBody>
      </p:sp>
    </p:spTree>
    <p:extLst>
      <p:ext uri="{BB962C8B-B14F-4D97-AF65-F5344CB8AC3E}">
        <p14:creationId xmlns:p14="http://schemas.microsoft.com/office/powerpoint/2010/main" val="34982057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IP Addresses and Subnet Masks</a:t>
            </a:r>
            <a:endParaRPr lang="en-AU" dirty="0"/>
          </a:p>
        </p:txBody>
      </p:sp>
      <p:sp>
        <p:nvSpPr>
          <p:cNvPr id="3" name="Content Placeholder 2"/>
          <p:cNvSpPr>
            <a:spLocks noGrp="1"/>
          </p:cNvSpPr>
          <p:nvPr>
            <p:ph idx="1"/>
          </p:nvPr>
        </p:nvSpPr>
        <p:spPr/>
        <p:txBody>
          <a:bodyPr/>
          <a:lstStyle/>
          <a:p>
            <a:pPr marL="0" indent="0">
              <a:buNone/>
            </a:pPr>
            <a:r>
              <a:rPr lang="en-AU" dirty="0" smtClean="0"/>
              <a:t>192.168.0.0 /24</a:t>
            </a:r>
          </a:p>
          <a:p>
            <a:pPr marL="0" indent="0">
              <a:buNone/>
            </a:pPr>
            <a:endParaRPr lang="en-AU" dirty="0"/>
          </a:p>
          <a:p>
            <a:pPr marL="0" indent="0">
              <a:buNone/>
            </a:pPr>
            <a:r>
              <a:rPr lang="en-AU" dirty="0" smtClean="0"/>
              <a:t>192.168.0.0 /25				</a:t>
            </a:r>
          </a:p>
          <a:p>
            <a:pPr marL="0" indent="0">
              <a:buNone/>
            </a:pPr>
            <a:endParaRPr lang="en-AU" dirty="0"/>
          </a:p>
          <a:p>
            <a:pPr marL="0" indent="0">
              <a:buNone/>
            </a:pPr>
            <a:r>
              <a:rPr lang="en-AU" dirty="0" smtClean="0"/>
              <a:t>192.168.0.0 /26</a:t>
            </a:r>
          </a:p>
          <a:p>
            <a:pPr marL="0" indent="0">
              <a:buNone/>
            </a:pPr>
            <a:endParaRPr lang="en-AU" dirty="0"/>
          </a:p>
          <a:p>
            <a:pPr marL="0" indent="0">
              <a:buNone/>
            </a:pPr>
            <a:r>
              <a:rPr lang="en-AU" dirty="0" smtClean="0"/>
              <a:t>192.168.0.0 /27</a:t>
            </a:r>
          </a:p>
        </p:txBody>
      </p:sp>
      <p:sp>
        <p:nvSpPr>
          <p:cNvPr id="4" name="Rectangle 3"/>
          <p:cNvSpPr/>
          <p:nvPr/>
        </p:nvSpPr>
        <p:spPr>
          <a:xfrm>
            <a:off x="1272540" y="2438400"/>
            <a:ext cx="63817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p:cNvSpPr txBox="1"/>
          <p:nvPr/>
        </p:nvSpPr>
        <p:spPr>
          <a:xfrm>
            <a:off x="3133725" y="2514600"/>
            <a:ext cx="2724150" cy="381000"/>
          </a:xfrm>
          <a:prstGeom prst="rect">
            <a:avLst/>
          </a:prstGeom>
          <a:noFill/>
        </p:spPr>
        <p:txBody>
          <a:bodyPr wrap="square" rtlCol="0">
            <a:spAutoFit/>
          </a:bodyPr>
          <a:lstStyle/>
          <a:p>
            <a:r>
              <a:rPr lang="en-AU" dirty="0" smtClean="0"/>
              <a:t>Host Portion = 1111 1111</a:t>
            </a:r>
            <a:endParaRPr lang="en-AU" dirty="0"/>
          </a:p>
        </p:txBody>
      </p:sp>
      <p:grpSp>
        <p:nvGrpSpPr>
          <p:cNvPr id="20" name="Group 19"/>
          <p:cNvGrpSpPr/>
          <p:nvPr/>
        </p:nvGrpSpPr>
        <p:grpSpPr>
          <a:xfrm>
            <a:off x="1272540" y="3436620"/>
            <a:ext cx="6381750" cy="533400"/>
            <a:chOff x="1238250" y="4187190"/>
            <a:chExt cx="6381750" cy="533400"/>
          </a:xfrm>
        </p:grpSpPr>
        <p:grpSp>
          <p:nvGrpSpPr>
            <p:cNvPr id="22" name="Group 21"/>
            <p:cNvGrpSpPr/>
            <p:nvPr/>
          </p:nvGrpSpPr>
          <p:grpSpPr>
            <a:xfrm>
              <a:off x="1238250" y="4187190"/>
              <a:ext cx="6381750" cy="533400"/>
              <a:chOff x="1295400" y="3211830"/>
              <a:chExt cx="6381750" cy="533400"/>
            </a:xfrm>
          </p:grpSpPr>
          <p:sp>
            <p:nvSpPr>
              <p:cNvPr id="5" name="Rectangle 4"/>
              <p:cNvSpPr/>
              <p:nvPr/>
            </p:nvSpPr>
            <p:spPr>
              <a:xfrm>
                <a:off x="1295400" y="3211830"/>
                <a:ext cx="31623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p:cNvSpPr/>
              <p:nvPr/>
            </p:nvSpPr>
            <p:spPr>
              <a:xfrm>
                <a:off x="4533900" y="3211830"/>
                <a:ext cx="31432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25" name="TextBox 24"/>
            <p:cNvSpPr txBox="1"/>
            <p:nvPr/>
          </p:nvSpPr>
          <p:spPr>
            <a:xfrm>
              <a:off x="1457325" y="4263390"/>
              <a:ext cx="2724150" cy="381000"/>
            </a:xfrm>
            <a:prstGeom prst="rect">
              <a:avLst/>
            </a:prstGeom>
            <a:noFill/>
          </p:spPr>
          <p:txBody>
            <a:bodyPr wrap="square" rtlCol="0">
              <a:spAutoFit/>
            </a:bodyPr>
            <a:lstStyle/>
            <a:p>
              <a:r>
                <a:rPr lang="en-AU" dirty="0" smtClean="0"/>
                <a:t>Host Portion = -111 1111</a:t>
              </a:r>
              <a:endParaRPr lang="en-AU" dirty="0"/>
            </a:p>
          </p:txBody>
        </p:sp>
        <p:sp>
          <p:nvSpPr>
            <p:cNvPr id="26" name="TextBox 25"/>
            <p:cNvSpPr txBox="1"/>
            <p:nvPr/>
          </p:nvSpPr>
          <p:spPr>
            <a:xfrm>
              <a:off x="4686300" y="4263390"/>
              <a:ext cx="2724150" cy="381000"/>
            </a:xfrm>
            <a:prstGeom prst="rect">
              <a:avLst/>
            </a:prstGeom>
            <a:noFill/>
          </p:spPr>
          <p:txBody>
            <a:bodyPr wrap="square" rtlCol="0">
              <a:spAutoFit/>
            </a:bodyPr>
            <a:lstStyle/>
            <a:p>
              <a:r>
                <a:rPr lang="en-AU" dirty="0" smtClean="0"/>
                <a:t>Host Portion = -111 1111</a:t>
              </a:r>
              <a:endParaRPr lang="en-AU" dirty="0"/>
            </a:p>
          </p:txBody>
        </p:sp>
      </p:grpSp>
      <p:grpSp>
        <p:nvGrpSpPr>
          <p:cNvPr id="21" name="Group 20"/>
          <p:cNvGrpSpPr/>
          <p:nvPr/>
        </p:nvGrpSpPr>
        <p:grpSpPr>
          <a:xfrm>
            <a:off x="1257300" y="4503896"/>
            <a:ext cx="6381750" cy="533400"/>
            <a:chOff x="1238250" y="4792980"/>
            <a:chExt cx="6381750" cy="533400"/>
          </a:xfrm>
        </p:grpSpPr>
        <p:grpSp>
          <p:nvGrpSpPr>
            <p:cNvPr id="23" name="Group 22"/>
            <p:cNvGrpSpPr/>
            <p:nvPr/>
          </p:nvGrpSpPr>
          <p:grpSpPr>
            <a:xfrm>
              <a:off x="1238250" y="4792980"/>
              <a:ext cx="6381750" cy="533400"/>
              <a:chOff x="1295400" y="3817620"/>
              <a:chExt cx="6381750" cy="533400"/>
            </a:xfrm>
          </p:grpSpPr>
          <p:sp>
            <p:nvSpPr>
              <p:cNvPr id="8" name="Rectangle 7"/>
              <p:cNvSpPr/>
              <p:nvPr/>
            </p:nvSpPr>
            <p:spPr>
              <a:xfrm>
                <a:off x="1295400" y="381762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a:off x="2895600" y="3817620"/>
                <a:ext cx="15621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p:cNvSpPr/>
              <p:nvPr/>
            </p:nvSpPr>
            <p:spPr>
              <a:xfrm>
                <a:off x="4552950" y="381762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p:nvSpPr>
            <p:spPr>
              <a:xfrm>
                <a:off x="6153150" y="381762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27" name="TextBox 26"/>
            <p:cNvSpPr txBox="1"/>
            <p:nvPr/>
          </p:nvSpPr>
          <p:spPr>
            <a:xfrm>
              <a:off x="1367790" y="4875014"/>
              <a:ext cx="1264920" cy="369332"/>
            </a:xfrm>
            <a:prstGeom prst="rect">
              <a:avLst/>
            </a:prstGeom>
            <a:noFill/>
          </p:spPr>
          <p:txBody>
            <a:bodyPr wrap="square" rtlCol="0">
              <a:spAutoFit/>
            </a:bodyPr>
            <a:lstStyle/>
            <a:p>
              <a:r>
                <a:rPr lang="en-AU" dirty="0" smtClean="0"/>
                <a:t> --11 1111</a:t>
              </a:r>
              <a:endParaRPr lang="en-AU" dirty="0"/>
            </a:p>
          </p:txBody>
        </p:sp>
        <p:sp>
          <p:nvSpPr>
            <p:cNvPr id="28" name="TextBox 27"/>
            <p:cNvSpPr txBox="1"/>
            <p:nvPr/>
          </p:nvSpPr>
          <p:spPr>
            <a:xfrm>
              <a:off x="2987040" y="4875014"/>
              <a:ext cx="1264920" cy="369332"/>
            </a:xfrm>
            <a:prstGeom prst="rect">
              <a:avLst/>
            </a:prstGeom>
            <a:noFill/>
          </p:spPr>
          <p:txBody>
            <a:bodyPr wrap="square" rtlCol="0">
              <a:spAutoFit/>
            </a:bodyPr>
            <a:lstStyle/>
            <a:p>
              <a:r>
                <a:rPr lang="en-AU" dirty="0" smtClean="0"/>
                <a:t> --11 1111</a:t>
              </a:r>
              <a:endParaRPr lang="en-AU" dirty="0"/>
            </a:p>
          </p:txBody>
        </p:sp>
        <p:sp>
          <p:nvSpPr>
            <p:cNvPr id="29" name="TextBox 28"/>
            <p:cNvSpPr txBox="1"/>
            <p:nvPr/>
          </p:nvSpPr>
          <p:spPr>
            <a:xfrm>
              <a:off x="4625340" y="4875014"/>
              <a:ext cx="1264920" cy="369332"/>
            </a:xfrm>
            <a:prstGeom prst="rect">
              <a:avLst/>
            </a:prstGeom>
            <a:noFill/>
          </p:spPr>
          <p:txBody>
            <a:bodyPr wrap="square" rtlCol="0">
              <a:spAutoFit/>
            </a:bodyPr>
            <a:lstStyle/>
            <a:p>
              <a:r>
                <a:rPr lang="en-AU" dirty="0" smtClean="0"/>
                <a:t> --11 1111</a:t>
              </a:r>
              <a:endParaRPr lang="en-AU" dirty="0"/>
            </a:p>
          </p:txBody>
        </p:sp>
        <p:sp>
          <p:nvSpPr>
            <p:cNvPr id="30" name="TextBox 29"/>
            <p:cNvSpPr txBox="1"/>
            <p:nvPr/>
          </p:nvSpPr>
          <p:spPr>
            <a:xfrm>
              <a:off x="6225540" y="4863822"/>
              <a:ext cx="1264920" cy="369332"/>
            </a:xfrm>
            <a:prstGeom prst="rect">
              <a:avLst/>
            </a:prstGeom>
            <a:noFill/>
          </p:spPr>
          <p:txBody>
            <a:bodyPr wrap="square" rtlCol="0">
              <a:spAutoFit/>
            </a:bodyPr>
            <a:lstStyle/>
            <a:p>
              <a:r>
                <a:rPr lang="en-AU" dirty="0" smtClean="0"/>
                <a:t> --11 1111</a:t>
              </a:r>
              <a:endParaRPr lang="en-AU" dirty="0"/>
            </a:p>
          </p:txBody>
        </p:sp>
      </p:grpSp>
      <p:grpSp>
        <p:nvGrpSpPr>
          <p:cNvPr id="39" name="Group 38"/>
          <p:cNvGrpSpPr/>
          <p:nvPr/>
        </p:nvGrpSpPr>
        <p:grpSpPr>
          <a:xfrm>
            <a:off x="1228725" y="5471154"/>
            <a:ext cx="6381750" cy="533400"/>
            <a:chOff x="1238250" y="5429250"/>
            <a:chExt cx="6381750" cy="533400"/>
          </a:xfrm>
        </p:grpSpPr>
        <p:grpSp>
          <p:nvGrpSpPr>
            <p:cNvPr id="24" name="Group 23"/>
            <p:cNvGrpSpPr/>
            <p:nvPr/>
          </p:nvGrpSpPr>
          <p:grpSpPr>
            <a:xfrm>
              <a:off x="1238250" y="5429250"/>
              <a:ext cx="6381750" cy="533400"/>
              <a:chOff x="1295400" y="4453890"/>
              <a:chExt cx="6381750" cy="533400"/>
            </a:xfrm>
          </p:grpSpPr>
          <p:sp>
            <p:nvSpPr>
              <p:cNvPr id="12" name="Rectangle 11"/>
              <p:cNvSpPr/>
              <p:nvPr/>
            </p:nvSpPr>
            <p:spPr>
              <a:xfrm>
                <a:off x="1295400" y="4453890"/>
                <a:ext cx="68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p:cNvSpPr/>
              <p:nvPr/>
            </p:nvSpPr>
            <p:spPr>
              <a:xfrm>
                <a:off x="2080260" y="4453890"/>
                <a:ext cx="73914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p:cNvSpPr/>
              <p:nvPr/>
            </p:nvSpPr>
            <p:spPr>
              <a:xfrm>
                <a:off x="2895600" y="4453890"/>
                <a:ext cx="73914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p:cNvSpPr/>
              <p:nvPr/>
            </p:nvSpPr>
            <p:spPr>
              <a:xfrm>
                <a:off x="3733800" y="4453890"/>
                <a:ext cx="7239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p:cNvSpPr/>
              <p:nvPr/>
            </p:nvSpPr>
            <p:spPr>
              <a:xfrm>
                <a:off x="4552950" y="4453890"/>
                <a:ext cx="68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p:cNvSpPr/>
              <p:nvPr/>
            </p:nvSpPr>
            <p:spPr>
              <a:xfrm>
                <a:off x="5314950" y="445389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p:cNvSpPr/>
              <p:nvPr/>
            </p:nvSpPr>
            <p:spPr>
              <a:xfrm>
                <a:off x="6153150" y="445389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p:cNvSpPr/>
              <p:nvPr/>
            </p:nvSpPr>
            <p:spPr>
              <a:xfrm>
                <a:off x="6991350" y="4453890"/>
                <a:ext cx="68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31" name="TextBox 30"/>
            <p:cNvSpPr txBox="1"/>
            <p:nvPr/>
          </p:nvSpPr>
          <p:spPr>
            <a:xfrm>
              <a:off x="1238250" y="5557450"/>
              <a:ext cx="678180" cy="276999"/>
            </a:xfrm>
            <a:prstGeom prst="rect">
              <a:avLst/>
            </a:prstGeom>
            <a:noFill/>
          </p:spPr>
          <p:txBody>
            <a:bodyPr wrap="square" rtlCol="0">
              <a:spAutoFit/>
            </a:bodyPr>
            <a:lstStyle/>
            <a:p>
              <a:r>
                <a:rPr lang="en-AU" sz="1200" dirty="0" smtClean="0"/>
                <a:t>1 1111</a:t>
              </a:r>
              <a:endParaRPr lang="en-AU" sz="1200" dirty="0"/>
            </a:p>
          </p:txBody>
        </p:sp>
        <p:sp>
          <p:nvSpPr>
            <p:cNvPr id="32" name="TextBox 31"/>
            <p:cNvSpPr txBox="1"/>
            <p:nvPr/>
          </p:nvSpPr>
          <p:spPr>
            <a:xfrm>
              <a:off x="2053590" y="5557449"/>
              <a:ext cx="678180" cy="276999"/>
            </a:xfrm>
            <a:prstGeom prst="rect">
              <a:avLst/>
            </a:prstGeom>
            <a:noFill/>
          </p:spPr>
          <p:txBody>
            <a:bodyPr wrap="square" rtlCol="0">
              <a:spAutoFit/>
            </a:bodyPr>
            <a:lstStyle/>
            <a:p>
              <a:r>
                <a:rPr lang="en-AU" sz="1200" dirty="0" smtClean="0"/>
                <a:t>1 1111</a:t>
              </a:r>
              <a:endParaRPr lang="en-AU" sz="1200" dirty="0"/>
            </a:p>
          </p:txBody>
        </p:sp>
        <p:sp>
          <p:nvSpPr>
            <p:cNvPr id="33" name="TextBox 32"/>
            <p:cNvSpPr txBox="1"/>
            <p:nvPr/>
          </p:nvSpPr>
          <p:spPr>
            <a:xfrm>
              <a:off x="2868930" y="5557450"/>
              <a:ext cx="678180" cy="276999"/>
            </a:xfrm>
            <a:prstGeom prst="rect">
              <a:avLst/>
            </a:prstGeom>
            <a:noFill/>
          </p:spPr>
          <p:txBody>
            <a:bodyPr wrap="square" rtlCol="0">
              <a:spAutoFit/>
            </a:bodyPr>
            <a:lstStyle/>
            <a:p>
              <a:r>
                <a:rPr lang="en-AU" sz="1200" dirty="0" smtClean="0"/>
                <a:t>1 1111</a:t>
              </a:r>
              <a:endParaRPr lang="en-AU" sz="1200" dirty="0"/>
            </a:p>
          </p:txBody>
        </p:sp>
        <p:sp>
          <p:nvSpPr>
            <p:cNvPr id="34" name="TextBox 33"/>
            <p:cNvSpPr txBox="1"/>
            <p:nvPr/>
          </p:nvSpPr>
          <p:spPr>
            <a:xfrm>
              <a:off x="3714750" y="5557448"/>
              <a:ext cx="678180" cy="276999"/>
            </a:xfrm>
            <a:prstGeom prst="rect">
              <a:avLst/>
            </a:prstGeom>
            <a:noFill/>
          </p:spPr>
          <p:txBody>
            <a:bodyPr wrap="square" rtlCol="0">
              <a:spAutoFit/>
            </a:bodyPr>
            <a:lstStyle/>
            <a:p>
              <a:r>
                <a:rPr lang="en-AU" sz="1200" dirty="0" smtClean="0"/>
                <a:t>1 1111</a:t>
              </a:r>
              <a:endParaRPr lang="en-AU" sz="1200" dirty="0"/>
            </a:p>
          </p:txBody>
        </p:sp>
        <p:sp>
          <p:nvSpPr>
            <p:cNvPr id="35" name="TextBox 34"/>
            <p:cNvSpPr txBox="1"/>
            <p:nvPr/>
          </p:nvSpPr>
          <p:spPr>
            <a:xfrm>
              <a:off x="4503420" y="5571350"/>
              <a:ext cx="678180" cy="276999"/>
            </a:xfrm>
            <a:prstGeom prst="rect">
              <a:avLst/>
            </a:prstGeom>
            <a:noFill/>
          </p:spPr>
          <p:txBody>
            <a:bodyPr wrap="square" rtlCol="0">
              <a:spAutoFit/>
            </a:bodyPr>
            <a:lstStyle/>
            <a:p>
              <a:r>
                <a:rPr lang="en-AU" sz="1200" dirty="0" smtClean="0"/>
                <a:t>1 1111</a:t>
              </a:r>
              <a:endParaRPr lang="en-AU" sz="1200" dirty="0"/>
            </a:p>
          </p:txBody>
        </p:sp>
        <p:sp>
          <p:nvSpPr>
            <p:cNvPr id="36" name="TextBox 35"/>
            <p:cNvSpPr txBox="1"/>
            <p:nvPr/>
          </p:nvSpPr>
          <p:spPr>
            <a:xfrm>
              <a:off x="5299710" y="5571350"/>
              <a:ext cx="678180" cy="276999"/>
            </a:xfrm>
            <a:prstGeom prst="rect">
              <a:avLst/>
            </a:prstGeom>
            <a:noFill/>
          </p:spPr>
          <p:txBody>
            <a:bodyPr wrap="square" rtlCol="0">
              <a:spAutoFit/>
            </a:bodyPr>
            <a:lstStyle/>
            <a:p>
              <a:r>
                <a:rPr lang="en-AU" sz="1200" dirty="0" smtClean="0"/>
                <a:t>1 1111</a:t>
              </a:r>
              <a:endParaRPr lang="en-AU" sz="1200" dirty="0"/>
            </a:p>
          </p:txBody>
        </p:sp>
        <p:sp>
          <p:nvSpPr>
            <p:cNvPr id="37" name="TextBox 36"/>
            <p:cNvSpPr txBox="1"/>
            <p:nvPr/>
          </p:nvSpPr>
          <p:spPr>
            <a:xfrm>
              <a:off x="6137910" y="5571350"/>
              <a:ext cx="678180" cy="276999"/>
            </a:xfrm>
            <a:prstGeom prst="rect">
              <a:avLst/>
            </a:prstGeom>
            <a:noFill/>
          </p:spPr>
          <p:txBody>
            <a:bodyPr wrap="square" rtlCol="0">
              <a:spAutoFit/>
            </a:bodyPr>
            <a:lstStyle/>
            <a:p>
              <a:r>
                <a:rPr lang="en-AU" sz="1200" dirty="0" smtClean="0"/>
                <a:t>1 1111</a:t>
              </a:r>
              <a:endParaRPr lang="en-AU" sz="1200" dirty="0"/>
            </a:p>
          </p:txBody>
        </p:sp>
        <p:sp>
          <p:nvSpPr>
            <p:cNvPr id="38" name="TextBox 37"/>
            <p:cNvSpPr txBox="1"/>
            <p:nvPr/>
          </p:nvSpPr>
          <p:spPr>
            <a:xfrm>
              <a:off x="6941820" y="5557450"/>
              <a:ext cx="678180" cy="276999"/>
            </a:xfrm>
            <a:prstGeom prst="rect">
              <a:avLst/>
            </a:prstGeom>
            <a:noFill/>
          </p:spPr>
          <p:txBody>
            <a:bodyPr wrap="square" rtlCol="0">
              <a:spAutoFit/>
            </a:bodyPr>
            <a:lstStyle/>
            <a:p>
              <a:r>
                <a:rPr lang="en-AU" sz="1200" dirty="0" smtClean="0"/>
                <a:t>1 1111</a:t>
              </a:r>
              <a:endParaRPr lang="en-AU" sz="1200" dirty="0"/>
            </a:p>
          </p:txBody>
        </p:sp>
      </p:grpSp>
    </p:spTree>
    <p:extLst>
      <p:ext uri="{BB962C8B-B14F-4D97-AF65-F5344CB8AC3E}">
        <p14:creationId xmlns:p14="http://schemas.microsoft.com/office/powerpoint/2010/main" val="31322362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IP Addresses and Subnet Masks</a:t>
            </a:r>
            <a:endParaRPr lang="en-AU" dirty="0"/>
          </a:p>
        </p:txBody>
      </p:sp>
      <p:sp>
        <p:nvSpPr>
          <p:cNvPr id="3" name="Content Placeholder 2"/>
          <p:cNvSpPr>
            <a:spLocks noGrp="1"/>
          </p:cNvSpPr>
          <p:nvPr>
            <p:ph idx="1"/>
          </p:nvPr>
        </p:nvSpPr>
        <p:spPr/>
        <p:txBody>
          <a:bodyPr/>
          <a:lstStyle/>
          <a:p>
            <a:pPr marL="0" indent="0">
              <a:buNone/>
            </a:pPr>
            <a:r>
              <a:rPr lang="en-AU" dirty="0" smtClean="0"/>
              <a:t>So what does 192.168.0.0 /27 actually give us?</a:t>
            </a:r>
          </a:p>
        </p:txBody>
      </p:sp>
      <p:graphicFrame>
        <p:nvGraphicFramePr>
          <p:cNvPr id="4" name="Table 3"/>
          <p:cNvGraphicFramePr>
            <a:graphicFrameLocks noGrp="1"/>
          </p:cNvGraphicFramePr>
          <p:nvPr>
            <p:extLst>
              <p:ext uri="{D42A27DB-BD31-4B8C-83A1-F6EECF244321}">
                <p14:modId xmlns:p14="http://schemas.microsoft.com/office/powerpoint/2010/main" val="2354751984"/>
              </p:ext>
            </p:extLst>
          </p:nvPr>
        </p:nvGraphicFramePr>
        <p:xfrm>
          <a:off x="304800" y="2514600"/>
          <a:ext cx="8534400" cy="4114800"/>
        </p:xfrm>
        <a:graphic>
          <a:graphicData uri="http://schemas.openxmlformats.org/drawingml/2006/table">
            <a:tbl>
              <a:tblPr firstRow="1" bandRow="1">
                <a:tableStyleId>{5C22544A-7EE6-4342-B048-85BDC9FD1C3A}</a:tableStyleId>
              </a:tblPr>
              <a:tblGrid>
                <a:gridCol w="2133600"/>
                <a:gridCol w="2133600"/>
                <a:gridCol w="2133600"/>
                <a:gridCol w="2133600"/>
              </a:tblGrid>
              <a:tr h="457200">
                <a:tc>
                  <a:txBody>
                    <a:bodyPr/>
                    <a:lstStyle/>
                    <a:p>
                      <a:r>
                        <a:rPr lang="en-AU" dirty="0" smtClean="0"/>
                        <a:t>Network </a:t>
                      </a:r>
                      <a:endParaRPr lang="en-AU" dirty="0"/>
                    </a:p>
                  </a:txBody>
                  <a:tcPr/>
                </a:tc>
                <a:tc>
                  <a:txBody>
                    <a:bodyPr/>
                    <a:lstStyle/>
                    <a:p>
                      <a:r>
                        <a:rPr lang="en-AU" dirty="0" smtClean="0"/>
                        <a:t>Last Octet</a:t>
                      </a:r>
                      <a:endParaRPr lang="en-AU" dirty="0"/>
                    </a:p>
                  </a:txBody>
                  <a:tcPr/>
                </a:tc>
                <a:tc>
                  <a:txBody>
                    <a:bodyPr/>
                    <a:lstStyle/>
                    <a:p>
                      <a:r>
                        <a:rPr lang="en-AU" dirty="0" smtClean="0"/>
                        <a:t>Broadcast</a:t>
                      </a:r>
                      <a:endParaRPr lang="en-AU" dirty="0"/>
                    </a:p>
                  </a:txBody>
                  <a:tcPr/>
                </a:tc>
                <a:tc>
                  <a:txBody>
                    <a:bodyPr/>
                    <a:lstStyle/>
                    <a:p>
                      <a:r>
                        <a:rPr lang="en-AU" dirty="0" smtClean="0"/>
                        <a:t>Last Octet</a:t>
                      </a:r>
                      <a:endParaRPr lang="en-AU" dirty="0"/>
                    </a:p>
                  </a:txBody>
                  <a:tcPr/>
                </a:tc>
              </a:tr>
              <a:tr h="457200">
                <a:tc>
                  <a:txBody>
                    <a:bodyPr/>
                    <a:lstStyle/>
                    <a:p>
                      <a:r>
                        <a:rPr lang="en-AU" dirty="0" smtClean="0"/>
                        <a:t>192.168.0.0 /27</a:t>
                      </a:r>
                      <a:endParaRPr lang="en-AU" dirty="0"/>
                    </a:p>
                  </a:txBody>
                  <a:tcPr/>
                </a:tc>
                <a:tc>
                  <a:txBody>
                    <a:bodyPr/>
                    <a:lstStyle/>
                    <a:p>
                      <a:r>
                        <a:rPr lang="en-AU" dirty="0" smtClean="0">
                          <a:solidFill>
                            <a:srgbClr val="FF0000"/>
                          </a:solidFill>
                        </a:rPr>
                        <a:t>000</a:t>
                      </a:r>
                      <a:r>
                        <a:rPr lang="en-AU" dirty="0" smtClean="0"/>
                        <a:t>0</a:t>
                      </a:r>
                      <a:r>
                        <a:rPr lang="en-AU" baseline="0" dirty="0" smtClean="0"/>
                        <a:t> 0000</a:t>
                      </a:r>
                      <a:endParaRPr lang="en-AU" dirty="0"/>
                    </a:p>
                  </a:txBody>
                  <a:tcPr/>
                </a:tc>
                <a:tc>
                  <a:txBody>
                    <a:bodyPr/>
                    <a:lstStyle/>
                    <a:p>
                      <a:r>
                        <a:rPr lang="en-AU" dirty="0" smtClean="0"/>
                        <a:t>192.168.0.31</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solidFill>
                            <a:srgbClr val="FF0000"/>
                          </a:solidFill>
                        </a:rPr>
                        <a:t>000</a:t>
                      </a:r>
                      <a:r>
                        <a:rPr lang="en-AU" dirty="0" smtClean="0"/>
                        <a:t>1 1111</a:t>
                      </a:r>
                    </a:p>
                  </a:txBody>
                  <a:tcPr/>
                </a:tc>
              </a:tr>
              <a:tr h="457200">
                <a:tc>
                  <a:txBody>
                    <a:bodyPr/>
                    <a:lstStyle/>
                    <a:p>
                      <a:r>
                        <a:rPr lang="en-AU" dirty="0" smtClean="0"/>
                        <a:t>192.168.0.32</a:t>
                      </a:r>
                      <a:r>
                        <a:rPr lang="en-AU" dirty="0" smtClean="0"/>
                        <a:t> /27</a:t>
                      </a:r>
                      <a:endParaRPr lang="en-AU" dirty="0"/>
                    </a:p>
                  </a:txBody>
                  <a:tcPr/>
                </a:tc>
                <a:tc>
                  <a:txBody>
                    <a:bodyPr/>
                    <a:lstStyle/>
                    <a:p>
                      <a:r>
                        <a:rPr lang="en-AU" dirty="0" smtClean="0">
                          <a:solidFill>
                            <a:srgbClr val="FF0000"/>
                          </a:solidFill>
                        </a:rPr>
                        <a:t>001</a:t>
                      </a:r>
                      <a:r>
                        <a:rPr lang="en-AU" dirty="0" smtClean="0"/>
                        <a:t>0 0000</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192.168.0.63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solidFill>
                            <a:srgbClr val="FF0000"/>
                          </a:solidFill>
                        </a:rPr>
                        <a:t>001</a:t>
                      </a:r>
                      <a:r>
                        <a:rPr lang="en-AU" dirty="0" smtClean="0">
                          <a:solidFill>
                            <a:schemeClr val="tx1"/>
                          </a:solidFill>
                        </a:rPr>
                        <a:t>1 1111</a:t>
                      </a:r>
                      <a:endParaRPr lang="en-AU" dirty="0" smtClean="0">
                        <a:solidFill>
                          <a:srgbClr val="FF0000"/>
                        </a:solidFill>
                      </a:endParaRPr>
                    </a:p>
                  </a:txBody>
                  <a:tcPr/>
                </a:tc>
              </a:tr>
              <a:tr h="457200">
                <a:tc>
                  <a:txBody>
                    <a:bodyPr/>
                    <a:lstStyle/>
                    <a:p>
                      <a:r>
                        <a:rPr lang="en-AU" dirty="0" smtClean="0"/>
                        <a:t>192.168.0.64</a:t>
                      </a:r>
                      <a:r>
                        <a:rPr lang="en-AU" dirty="0" smtClean="0"/>
                        <a:t> /27</a:t>
                      </a:r>
                      <a:endParaRPr lang="en-AU" dirty="0"/>
                    </a:p>
                  </a:txBody>
                  <a:tcPr/>
                </a:tc>
                <a:tc>
                  <a:txBody>
                    <a:bodyPr/>
                    <a:lstStyle/>
                    <a:p>
                      <a:r>
                        <a:rPr lang="en-AU" dirty="0" smtClean="0">
                          <a:solidFill>
                            <a:srgbClr val="FF0000"/>
                          </a:solidFill>
                        </a:rPr>
                        <a:t>010</a:t>
                      </a:r>
                      <a:r>
                        <a:rPr lang="en-AU" dirty="0" smtClean="0"/>
                        <a:t>0 0000</a:t>
                      </a:r>
                      <a:endParaRPr lang="en-AU" dirty="0"/>
                    </a:p>
                  </a:txBody>
                  <a:tcPr/>
                </a:tc>
                <a:tc>
                  <a:txBody>
                    <a:bodyPr/>
                    <a:lstStyle/>
                    <a:p>
                      <a:r>
                        <a:rPr lang="en-AU" dirty="0" smtClean="0"/>
                        <a:t>192.168.0.95</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solidFill>
                            <a:srgbClr val="FF0000"/>
                          </a:solidFill>
                        </a:rPr>
                        <a:t>010</a:t>
                      </a:r>
                      <a:r>
                        <a:rPr lang="en-AU" dirty="0" smtClean="0">
                          <a:solidFill>
                            <a:schemeClr val="tx1"/>
                          </a:solidFill>
                        </a:rPr>
                        <a:t>1 1111</a:t>
                      </a:r>
                      <a:endParaRPr lang="en-AU" dirty="0" smtClean="0">
                        <a:solidFill>
                          <a:srgbClr val="FF0000"/>
                        </a:solidFill>
                      </a:endParaRPr>
                    </a:p>
                  </a:txBody>
                  <a:tcPr/>
                </a:tc>
              </a:tr>
              <a:tr h="457200">
                <a:tc>
                  <a:txBody>
                    <a:bodyPr/>
                    <a:lstStyle/>
                    <a:p>
                      <a:r>
                        <a:rPr lang="en-AU" dirty="0" smtClean="0"/>
                        <a:t>192.168.0.96</a:t>
                      </a:r>
                      <a:r>
                        <a:rPr lang="en-AU" dirty="0" smtClean="0"/>
                        <a:t> /27</a:t>
                      </a:r>
                      <a:endParaRPr lang="en-AU" dirty="0"/>
                    </a:p>
                  </a:txBody>
                  <a:tcPr/>
                </a:tc>
                <a:tc>
                  <a:txBody>
                    <a:bodyPr/>
                    <a:lstStyle/>
                    <a:p>
                      <a:r>
                        <a:rPr lang="en-AU" dirty="0" smtClean="0">
                          <a:solidFill>
                            <a:srgbClr val="FF0000"/>
                          </a:solidFill>
                        </a:rPr>
                        <a:t>011</a:t>
                      </a:r>
                      <a:r>
                        <a:rPr lang="en-AU" dirty="0" smtClean="0"/>
                        <a:t>0 0000</a:t>
                      </a:r>
                      <a:endParaRPr lang="en-AU" dirty="0"/>
                    </a:p>
                  </a:txBody>
                  <a:tcPr/>
                </a:tc>
                <a:tc>
                  <a:txBody>
                    <a:bodyPr/>
                    <a:lstStyle/>
                    <a:p>
                      <a:r>
                        <a:rPr lang="en-AU" dirty="0" smtClean="0"/>
                        <a:t>192.168.0.127</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solidFill>
                            <a:srgbClr val="FF0000"/>
                          </a:solidFill>
                        </a:rPr>
                        <a:t>011</a:t>
                      </a:r>
                      <a:r>
                        <a:rPr lang="en-AU" dirty="0" smtClean="0">
                          <a:solidFill>
                            <a:schemeClr val="tx1"/>
                          </a:solidFill>
                        </a:rPr>
                        <a:t>1 1111</a:t>
                      </a:r>
                      <a:endParaRPr lang="en-AU" dirty="0" smtClean="0">
                        <a:solidFill>
                          <a:srgbClr val="FF0000"/>
                        </a:solidFill>
                      </a:endParaRPr>
                    </a:p>
                  </a:txBody>
                  <a:tcPr/>
                </a:tc>
              </a:tr>
              <a:tr h="457200">
                <a:tc>
                  <a:txBody>
                    <a:bodyPr/>
                    <a:lstStyle/>
                    <a:p>
                      <a:r>
                        <a:rPr lang="en-AU" dirty="0" smtClean="0"/>
                        <a:t>192.168.0.128</a:t>
                      </a:r>
                      <a:r>
                        <a:rPr lang="en-AU" dirty="0" smtClean="0"/>
                        <a:t> /27</a:t>
                      </a:r>
                      <a:endParaRPr lang="en-AU" dirty="0"/>
                    </a:p>
                  </a:txBody>
                  <a:tcPr/>
                </a:tc>
                <a:tc>
                  <a:txBody>
                    <a:bodyPr/>
                    <a:lstStyle/>
                    <a:p>
                      <a:r>
                        <a:rPr lang="en-AU" dirty="0" smtClean="0">
                          <a:solidFill>
                            <a:srgbClr val="FF0000"/>
                          </a:solidFill>
                        </a:rPr>
                        <a:t>100</a:t>
                      </a:r>
                      <a:r>
                        <a:rPr lang="en-AU" dirty="0" smtClean="0"/>
                        <a:t>0 0000</a:t>
                      </a:r>
                      <a:endParaRPr lang="en-AU" dirty="0"/>
                    </a:p>
                  </a:txBody>
                  <a:tcPr/>
                </a:tc>
                <a:tc>
                  <a:txBody>
                    <a:bodyPr/>
                    <a:lstStyle/>
                    <a:p>
                      <a:r>
                        <a:rPr lang="en-AU" dirty="0" smtClean="0"/>
                        <a:t>192.168.0.159</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solidFill>
                            <a:srgbClr val="FF0000"/>
                          </a:solidFill>
                        </a:rPr>
                        <a:t>100</a:t>
                      </a:r>
                      <a:r>
                        <a:rPr lang="en-AU" dirty="0" smtClean="0">
                          <a:solidFill>
                            <a:schemeClr val="tx1"/>
                          </a:solidFill>
                        </a:rPr>
                        <a:t>1 1111</a:t>
                      </a:r>
                      <a:endParaRPr lang="en-AU" dirty="0" smtClean="0">
                        <a:solidFill>
                          <a:srgbClr val="FF0000"/>
                        </a:solidFill>
                      </a:endParaRPr>
                    </a:p>
                  </a:txBody>
                  <a:tcPr/>
                </a:tc>
              </a:tr>
              <a:tr h="457200">
                <a:tc>
                  <a:txBody>
                    <a:bodyPr/>
                    <a:lstStyle/>
                    <a:p>
                      <a:r>
                        <a:rPr lang="en-AU" dirty="0" smtClean="0"/>
                        <a:t>192.168.0.160</a:t>
                      </a:r>
                      <a:r>
                        <a:rPr lang="en-AU" dirty="0" smtClean="0"/>
                        <a:t> /27</a:t>
                      </a:r>
                      <a:endParaRPr lang="en-AU" dirty="0"/>
                    </a:p>
                  </a:txBody>
                  <a:tcPr/>
                </a:tc>
                <a:tc>
                  <a:txBody>
                    <a:bodyPr/>
                    <a:lstStyle/>
                    <a:p>
                      <a:r>
                        <a:rPr lang="en-AU" dirty="0" smtClean="0">
                          <a:solidFill>
                            <a:srgbClr val="FF0000"/>
                          </a:solidFill>
                        </a:rPr>
                        <a:t>101</a:t>
                      </a:r>
                      <a:r>
                        <a:rPr lang="en-AU" dirty="0" smtClean="0"/>
                        <a:t>0 0000</a:t>
                      </a:r>
                      <a:endParaRPr lang="en-AU" dirty="0"/>
                    </a:p>
                  </a:txBody>
                  <a:tcPr/>
                </a:tc>
                <a:tc>
                  <a:txBody>
                    <a:bodyPr/>
                    <a:lstStyle/>
                    <a:p>
                      <a:r>
                        <a:rPr lang="en-AU" dirty="0" smtClean="0"/>
                        <a:t>192.168.0.191</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solidFill>
                            <a:srgbClr val="FF0000"/>
                          </a:solidFill>
                        </a:rPr>
                        <a:t>101</a:t>
                      </a:r>
                      <a:r>
                        <a:rPr lang="en-AU" dirty="0" smtClean="0">
                          <a:solidFill>
                            <a:schemeClr val="tx1"/>
                          </a:solidFill>
                        </a:rPr>
                        <a:t>1 1111</a:t>
                      </a:r>
                      <a:endParaRPr lang="en-AU" dirty="0" smtClean="0">
                        <a:solidFill>
                          <a:srgbClr val="FF0000"/>
                        </a:solidFill>
                      </a:endParaRPr>
                    </a:p>
                  </a:txBody>
                  <a:tcPr/>
                </a:tc>
              </a:tr>
              <a:tr h="457200">
                <a:tc>
                  <a:txBody>
                    <a:bodyPr/>
                    <a:lstStyle/>
                    <a:p>
                      <a:r>
                        <a:rPr lang="en-AU" dirty="0" smtClean="0"/>
                        <a:t>192.168.0.192</a:t>
                      </a:r>
                      <a:r>
                        <a:rPr lang="en-AU" dirty="0" smtClean="0"/>
                        <a:t> /27</a:t>
                      </a:r>
                      <a:endParaRPr lang="en-AU" dirty="0"/>
                    </a:p>
                  </a:txBody>
                  <a:tcPr/>
                </a:tc>
                <a:tc>
                  <a:txBody>
                    <a:bodyPr/>
                    <a:lstStyle/>
                    <a:p>
                      <a:r>
                        <a:rPr lang="en-AU" dirty="0" smtClean="0">
                          <a:solidFill>
                            <a:srgbClr val="FF0000"/>
                          </a:solidFill>
                        </a:rPr>
                        <a:t>110</a:t>
                      </a:r>
                      <a:r>
                        <a:rPr lang="en-AU" dirty="0" smtClean="0"/>
                        <a:t>0 0000</a:t>
                      </a:r>
                      <a:endParaRPr lang="en-AU" dirty="0"/>
                    </a:p>
                  </a:txBody>
                  <a:tcPr/>
                </a:tc>
                <a:tc>
                  <a:txBody>
                    <a:bodyPr/>
                    <a:lstStyle/>
                    <a:p>
                      <a:r>
                        <a:rPr lang="en-AU" dirty="0" smtClean="0"/>
                        <a:t>192.168.0.223</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solidFill>
                            <a:srgbClr val="FF0000"/>
                          </a:solidFill>
                        </a:rPr>
                        <a:t>110</a:t>
                      </a:r>
                      <a:r>
                        <a:rPr lang="en-AU" dirty="0" smtClean="0">
                          <a:solidFill>
                            <a:schemeClr val="tx1"/>
                          </a:solidFill>
                        </a:rPr>
                        <a:t>1 1111</a:t>
                      </a:r>
                      <a:endParaRPr lang="en-AU" dirty="0" smtClean="0">
                        <a:solidFill>
                          <a:srgbClr val="FF0000"/>
                        </a:solidFill>
                      </a:endParaRPr>
                    </a:p>
                  </a:txBody>
                  <a:tcPr/>
                </a:tc>
              </a:tr>
              <a:tr h="457200">
                <a:tc>
                  <a:txBody>
                    <a:bodyPr/>
                    <a:lstStyle/>
                    <a:p>
                      <a:r>
                        <a:rPr lang="en-AU" dirty="0" smtClean="0"/>
                        <a:t>192.168.0.224</a:t>
                      </a:r>
                      <a:r>
                        <a:rPr lang="en-AU" dirty="0" smtClean="0"/>
                        <a:t> /27</a:t>
                      </a:r>
                      <a:endParaRPr lang="en-AU" dirty="0"/>
                    </a:p>
                  </a:txBody>
                  <a:tcPr/>
                </a:tc>
                <a:tc>
                  <a:txBody>
                    <a:bodyPr/>
                    <a:lstStyle/>
                    <a:p>
                      <a:r>
                        <a:rPr lang="en-AU" dirty="0" smtClean="0">
                          <a:solidFill>
                            <a:srgbClr val="FF0000"/>
                          </a:solidFill>
                        </a:rPr>
                        <a:t>111</a:t>
                      </a:r>
                      <a:r>
                        <a:rPr lang="en-AU" dirty="0" smtClean="0"/>
                        <a:t>0 0000</a:t>
                      </a:r>
                      <a:endParaRPr lang="en-AU" dirty="0"/>
                    </a:p>
                  </a:txBody>
                  <a:tcPr/>
                </a:tc>
                <a:tc>
                  <a:txBody>
                    <a:bodyPr/>
                    <a:lstStyle/>
                    <a:p>
                      <a:r>
                        <a:rPr lang="en-AU" dirty="0" smtClean="0"/>
                        <a:t>192.168.0.255</a:t>
                      </a:r>
                      <a:endParaRPr lang="en-AU" dirty="0"/>
                    </a:p>
                  </a:txBody>
                  <a:tcPr/>
                </a:tc>
                <a:tc>
                  <a:txBody>
                    <a:bodyPr/>
                    <a:lstStyle/>
                    <a:p>
                      <a:r>
                        <a:rPr lang="en-AU" dirty="0" smtClean="0">
                          <a:solidFill>
                            <a:srgbClr val="FF0000"/>
                          </a:solidFill>
                        </a:rPr>
                        <a:t>111</a:t>
                      </a:r>
                      <a:r>
                        <a:rPr lang="en-AU" dirty="0" smtClean="0">
                          <a:solidFill>
                            <a:schemeClr val="tx1"/>
                          </a:solidFill>
                        </a:rPr>
                        <a:t>1 1111</a:t>
                      </a:r>
                      <a:endParaRPr lang="en-AU" dirty="0">
                        <a:solidFill>
                          <a:srgbClr val="FF0000"/>
                        </a:solidFill>
                      </a:endParaRPr>
                    </a:p>
                  </a:txBody>
                  <a:tcPr/>
                </a:tc>
              </a:tr>
            </a:tbl>
          </a:graphicData>
        </a:graphic>
      </p:graphicFrame>
    </p:spTree>
    <p:extLst>
      <p:ext uri="{BB962C8B-B14F-4D97-AF65-F5344CB8AC3E}">
        <p14:creationId xmlns:p14="http://schemas.microsoft.com/office/powerpoint/2010/main" val="16620640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IP Addresses and Subnet Masks</a:t>
            </a:r>
            <a:endParaRPr lang="en-AU" dirty="0"/>
          </a:p>
        </p:txBody>
      </p:sp>
      <p:sp>
        <p:nvSpPr>
          <p:cNvPr id="3" name="Content Placeholder 2"/>
          <p:cNvSpPr>
            <a:spLocks noGrp="1"/>
          </p:cNvSpPr>
          <p:nvPr>
            <p:ph idx="1"/>
          </p:nvPr>
        </p:nvSpPr>
        <p:spPr/>
        <p:txBody>
          <a:bodyPr/>
          <a:lstStyle/>
          <a:p>
            <a:pPr marL="0" indent="0">
              <a:buNone/>
            </a:pPr>
            <a:r>
              <a:rPr lang="en-AU" dirty="0" smtClean="0"/>
              <a:t>This process is called </a:t>
            </a:r>
            <a:r>
              <a:rPr lang="en-AU" dirty="0" smtClean="0">
                <a:solidFill>
                  <a:srgbClr val="FF0000"/>
                </a:solidFill>
              </a:rPr>
              <a:t>Sub-Netting</a:t>
            </a:r>
            <a:r>
              <a:rPr lang="en-AU" dirty="0" smtClean="0"/>
              <a:t>.</a:t>
            </a:r>
          </a:p>
          <a:p>
            <a:pPr marL="0" indent="0">
              <a:buNone/>
            </a:pPr>
            <a:r>
              <a:rPr lang="en-AU" dirty="0" smtClean="0"/>
              <a:t>It is the process of dividing a larger network up into smaller networks</a:t>
            </a:r>
          </a:p>
          <a:p>
            <a:pPr marL="0" indent="0">
              <a:buNone/>
            </a:pPr>
            <a:r>
              <a:rPr lang="en-AU" dirty="0" smtClean="0"/>
              <a:t>The reverse is called </a:t>
            </a:r>
            <a:r>
              <a:rPr lang="en-AU" dirty="0" smtClean="0">
                <a:solidFill>
                  <a:srgbClr val="FF0000"/>
                </a:solidFill>
              </a:rPr>
              <a:t>Super-Netting</a:t>
            </a:r>
            <a:r>
              <a:rPr lang="en-AU" dirty="0" smtClean="0"/>
              <a:t>. The process of merging smaller networks into larger ones. It is a technique particularly useful in </a:t>
            </a:r>
            <a:r>
              <a:rPr lang="en-AU" dirty="0" smtClean="0">
                <a:solidFill>
                  <a:srgbClr val="FF0000"/>
                </a:solidFill>
              </a:rPr>
              <a:t>Route Aggregation</a:t>
            </a:r>
            <a:r>
              <a:rPr lang="en-AU" dirty="0" smtClean="0"/>
              <a:t>.</a:t>
            </a:r>
          </a:p>
          <a:p>
            <a:pPr marL="0" indent="0">
              <a:buNone/>
            </a:pPr>
            <a:r>
              <a:rPr lang="en-AU" dirty="0" smtClean="0"/>
              <a:t>Of course, there are some rules for super-netting. Just like sub-netting gives us evenly sized, consecutive networks numbering </a:t>
            </a:r>
            <a:r>
              <a:rPr lang="en-AU" dirty="0"/>
              <a:t>of</a:t>
            </a:r>
            <a:r>
              <a:rPr lang="en-AU" dirty="0" smtClean="0"/>
              <a:t> in powers of 2, super-netting likewise requires the reverse.</a:t>
            </a:r>
            <a:endParaRPr lang="en-AU" dirty="0"/>
          </a:p>
        </p:txBody>
      </p:sp>
    </p:spTree>
    <p:extLst>
      <p:ext uri="{BB962C8B-B14F-4D97-AF65-F5344CB8AC3E}">
        <p14:creationId xmlns:p14="http://schemas.microsoft.com/office/powerpoint/2010/main" val="27879265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IP Addresses and Subnet Masks</a:t>
            </a:r>
            <a:endParaRPr lang="en-AU" dirty="0"/>
          </a:p>
        </p:txBody>
      </p:sp>
      <p:sp>
        <p:nvSpPr>
          <p:cNvPr id="3" name="Content Placeholder 2"/>
          <p:cNvSpPr>
            <a:spLocks noGrp="1"/>
          </p:cNvSpPr>
          <p:nvPr>
            <p:ph idx="1"/>
          </p:nvPr>
        </p:nvSpPr>
        <p:spPr/>
        <p:txBody>
          <a:bodyPr/>
          <a:lstStyle/>
          <a:p>
            <a:pPr marL="0" indent="0">
              <a:buNone/>
            </a:pPr>
            <a:r>
              <a:rPr lang="en-AU" dirty="0" smtClean="0"/>
              <a:t>Rules for super-netting:</a:t>
            </a:r>
          </a:p>
          <a:p>
            <a:r>
              <a:rPr lang="en-AU" sz="2600" dirty="0" smtClean="0"/>
              <a:t>The IP ranges must be consecutive! Since IP addressing works by providing a start point (the Network address) and a range (defined by the subnet mask) there is no way to define a “range” that starts at one point, goes for part of a defined range and then stops only to start later on, at some random point. The join must result in a continuous range</a:t>
            </a:r>
            <a:endParaRPr lang="en-AU" sz="2600" dirty="0"/>
          </a:p>
        </p:txBody>
      </p:sp>
      <p:sp>
        <p:nvSpPr>
          <p:cNvPr id="50" name="Rectangle 49"/>
          <p:cNvSpPr/>
          <p:nvPr/>
        </p:nvSpPr>
        <p:spPr>
          <a:xfrm>
            <a:off x="1828800" y="5372099"/>
            <a:ext cx="63817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 name="TextBox 50"/>
          <p:cNvSpPr txBox="1"/>
          <p:nvPr/>
        </p:nvSpPr>
        <p:spPr>
          <a:xfrm>
            <a:off x="228600" y="5315633"/>
            <a:ext cx="1143000" cy="646331"/>
          </a:xfrm>
          <a:prstGeom prst="rect">
            <a:avLst/>
          </a:prstGeom>
          <a:noFill/>
        </p:spPr>
        <p:txBody>
          <a:bodyPr wrap="square" rtlCol="0">
            <a:spAutoFit/>
          </a:bodyPr>
          <a:lstStyle/>
          <a:p>
            <a:r>
              <a:rPr lang="en-AU" dirty="0" smtClean="0"/>
              <a:t>Network</a:t>
            </a:r>
          </a:p>
          <a:p>
            <a:r>
              <a:rPr lang="en-AU" dirty="0" smtClean="0"/>
              <a:t>Address</a:t>
            </a:r>
            <a:endParaRPr lang="en-AU" dirty="0"/>
          </a:p>
        </p:txBody>
      </p:sp>
      <p:sp>
        <p:nvSpPr>
          <p:cNvPr id="52" name="Right Arrow 51"/>
          <p:cNvSpPr/>
          <p:nvPr/>
        </p:nvSpPr>
        <p:spPr>
          <a:xfrm>
            <a:off x="1256538" y="5410199"/>
            <a:ext cx="489204" cy="457200"/>
          </a:xfrm>
          <a:prstGeom prst="rightArrow">
            <a:avLst>
              <a:gd name="adj1" fmla="val 50000"/>
              <a:gd name="adj2" fmla="val 453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3" name="TextBox 52"/>
          <p:cNvSpPr txBox="1"/>
          <p:nvPr/>
        </p:nvSpPr>
        <p:spPr>
          <a:xfrm>
            <a:off x="69342" y="6146630"/>
            <a:ext cx="1676400" cy="369332"/>
          </a:xfrm>
          <a:prstGeom prst="rect">
            <a:avLst/>
          </a:prstGeom>
          <a:noFill/>
        </p:spPr>
        <p:txBody>
          <a:bodyPr wrap="square" rtlCol="0">
            <a:spAutoFit/>
          </a:bodyPr>
          <a:lstStyle/>
          <a:p>
            <a:r>
              <a:rPr lang="en-AU" dirty="0" smtClean="0"/>
              <a:t>Subnet mask</a:t>
            </a:r>
            <a:endParaRPr lang="en-AU" dirty="0"/>
          </a:p>
        </p:txBody>
      </p:sp>
      <p:sp>
        <p:nvSpPr>
          <p:cNvPr id="54" name="Right Arrow 53"/>
          <p:cNvSpPr/>
          <p:nvPr/>
        </p:nvSpPr>
        <p:spPr>
          <a:xfrm>
            <a:off x="1828800" y="6146630"/>
            <a:ext cx="6381750" cy="2999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8435810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IP Addresses and Subnet Masks</a:t>
            </a:r>
            <a:endParaRPr lang="en-AU" dirty="0"/>
          </a:p>
        </p:txBody>
      </p:sp>
      <p:sp>
        <p:nvSpPr>
          <p:cNvPr id="3" name="Content Placeholder 2"/>
          <p:cNvSpPr>
            <a:spLocks noGrp="1"/>
          </p:cNvSpPr>
          <p:nvPr>
            <p:ph idx="1"/>
          </p:nvPr>
        </p:nvSpPr>
        <p:spPr/>
        <p:txBody>
          <a:bodyPr/>
          <a:lstStyle/>
          <a:p>
            <a:pPr marL="0" indent="0">
              <a:buNone/>
            </a:pPr>
            <a:r>
              <a:rPr lang="en-AU" dirty="0"/>
              <a:t>Rules for super-netting:</a:t>
            </a:r>
          </a:p>
          <a:p>
            <a:r>
              <a:rPr lang="en-AU" dirty="0" smtClean="0"/>
              <a:t>They must be the same size … sort of! Our ranges work in powers of 2 so, the ranges to be merged must be the same, or binary multiples, of the smallest size. So the ranges must be the same or 2, 4, 8, 16, etc. times larger than the smallest range.</a:t>
            </a:r>
            <a:endParaRPr lang="en-AU" dirty="0"/>
          </a:p>
        </p:txBody>
      </p:sp>
      <p:sp>
        <p:nvSpPr>
          <p:cNvPr id="5" name="Rectangle 4"/>
          <p:cNvSpPr/>
          <p:nvPr/>
        </p:nvSpPr>
        <p:spPr>
          <a:xfrm>
            <a:off x="1893570" y="4918710"/>
            <a:ext cx="68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p:cNvSpPr/>
          <p:nvPr/>
        </p:nvSpPr>
        <p:spPr>
          <a:xfrm>
            <a:off x="2743200" y="492252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p:cNvSpPr/>
          <p:nvPr/>
        </p:nvSpPr>
        <p:spPr>
          <a:xfrm>
            <a:off x="4419600" y="4922520"/>
            <a:ext cx="31623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p:cNvSpPr/>
          <p:nvPr/>
        </p:nvSpPr>
        <p:spPr>
          <a:xfrm>
            <a:off x="1893570" y="5688330"/>
            <a:ext cx="63817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9184386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IP Addresses and Subnet Masks</a:t>
            </a:r>
            <a:endParaRPr lang="en-AU" dirty="0"/>
          </a:p>
        </p:txBody>
      </p:sp>
      <p:sp>
        <p:nvSpPr>
          <p:cNvPr id="3" name="Content Placeholder 2"/>
          <p:cNvSpPr>
            <a:spLocks noGrp="1"/>
          </p:cNvSpPr>
          <p:nvPr>
            <p:ph idx="1"/>
          </p:nvPr>
        </p:nvSpPr>
        <p:spPr/>
        <p:txBody>
          <a:bodyPr/>
          <a:lstStyle/>
          <a:p>
            <a:pPr marL="0" indent="0">
              <a:buNone/>
            </a:pPr>
            <a:r>
              <a:rPr lang="en-AU" dirty="0"/>
              <a:t>Rules for super-netting:</a:t>
            </a:r>
          </a:p>
          <a:p>
            <a:r>
              <a:rPr lang="en-AU" dirty="0" smtClean="0"/>
              <a:t>The ranges to be merged must number a power of 2 of the smallest range. This ties back to the second rule. Each time we shift the subnet mask to the left by 1 bit, we double the number of hosts in the range. So if we have 3 ranges to merge, we simply can not do that. The first shift will double the range, the send shift will double that </a:t>
            </a:r>
            <a:r>
              <a:rPr lang="en-AU" b="1" u="sng" dirty="0" smtClean="0"/>
              <a:t>again</a:t>
            </a:r>
            <a:r>
              <a:rPr lang="en-AU" dirty="0" smtClean="0"/>
              <a:t> (so x4). </a:t>
            </a:r>
            <a:endParaRPr lang="en-AU" dirty="0"/>
          </a:p>
        </p:txBody>
      </p:sp>
      <p:grpSp>
        <p:nvGrpSpPr>
          <p:cNvPr id="10" name="Group 9"/>
          <p:cNvGrpSpPr/>
          <p:nvPr/>
        </p:nvGrpSpPr>
        <p:grpSpPr>
          <a:xfrm>
            <a:off x="457200" y="5562600"/>
            <a:ext cx="2207895" cy="533400"/>
            <a:chOff x="699135" y="5943600"/>
            <a:chExt cx="2207895" cy="533400"/>
          </a:xfrm>
        </p:grpSpPr>
        <p:sp>
          <p:nvSpPr>
            <p:cNvPr id="4" name="Rectangle 3"/>
            <p:cNvSpPr/>
            <p:nvPr/>
          </p:nvSpPr>
          <p:spPr>
            <a:xfrm>
              <a:off x="699135" y="5943600"/>
              <a:ext cx="68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1461135" y="5943600"/>
              <a:ext cx="68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p:cNvSpPr/>
            <p:nvPr/>
          </p:nvSpPr>
          <p:spPr>
            <a:xfrm>
              <a:off x="2221230" y="5943600"/>
              <a:ext cx="68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1" name="Group 10"/>
          <p:cNvGrpSpPr/>
          <p:nvPr/>
        </p:nvGrpSpPr>
        <p:grpSpPr>
          <a:xfrm>
            <a:off x="3124200" y="5562600"/>
            <a:ext cx="2286000" cy="533400"/>
            <a:chOff x="4191000" y="5878830"/>
            <a:chExt cx="2286000" cy="533400"/>
          </a:xfrm>
        </p:grpSpPr>
        <p:sp>
          <p:nvSpPr>
            <p:cNvPr id="7" name="Rectangle 6"/>
            <p:cNvSpPr/>
            <p:nvPr/>
          </p:nvSpPr>
          <p:spPr>
            <a:xfrm>
              <a:off x="4191000" y="587883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5791200" y="5878830"/>
              <a:ext cx="68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4" name="Group 13"/>
          <p:cNvGrpSpPr/>
          <p:nvPr/>
        </p:nvGrpSpPr>
        <p:grpSpPr>
          <a:xfrm>
            <a:off x="5825490" y="5562600"/>
            <a:ext cx="3162300" cy="533400"/>
            <a:chOff x="5825490" y="5943600"/>
            <a:chExt cx="3162300" cy="533400"/>
          </a:xfrm>
        </p:grpSpPr>
        <p:sp>
          <p:nvSpPr>
            <p:cNvPr id="12" name="Rectangle 11"/>
            <p:cNvSpPr/>
            <p:nvPr/>
          </p:nvSpPr>
          <p:spPr>
            <a:xfrm>
              <a:off x="5825490" y="5943600"/>
              <a:ext cx="31623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p:cNvSpPr/>
            <p:nvPr/>
          </p:nvSpPr>
          <p:spPr>
            <a:xfrm>
              <a:off x="8301990" y="5943600"/>
              <a:ext cx="685800" cy="533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5" name="Right Arrow 14"/>
          <p:cNvSpPr/>
          <p:nvPr/>
        </p:nvSpPr>
        <p:spPr>
          <a:xfrm>
            <a:off x="457200" y="6248400"/>
            <a:ext cx="6858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ight Arrow 16"/>
          <p:cNvSpPr/>
          <p:nvPr/>
        </p:nvSpPr>
        <p:spPr>
          <a:xfrm>
            <a:off x="3124200" y="6248400"/>
            <a:ext cx="15240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ight Arrow 17"/>
          <p:cNvSpPr/>
          <p:nvPr/>
        </p:nvSpPr>
        <p:spPr>
          <a:xfrm>
            <a:off x="5821680" y="6248400"/>
            <a:ext cx="3166110" cy="897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TextBox 18"/>
          <p:cNvSpPr txBox="1"/>
          <p:nvPr/>
        </p:nvSpPr>
        <p:spPr>
          <a:xfrm>
            <a:off x="381000" y="6338114"/>
            <a:ext cx="1066800" cy="215444"/>
          </a:xfrm>
          <a:prstGeom prst="rect">
            <a:avLst/>
          </a:prstGeom>
          <a:noFill/>
        </p:spPr>
        <p:txBody>
          <a:bodyPr wrap="square" rtlCol="0">
            <a:spAutoFit/>
          </a:bodyPr>
          <a:lstStyle/>
          <a:p>
            <a:r>
              <a:rPr lang="en-AU" sz="800" dirty="0" smtClean="0"/>
              <a:t>Network Range</a:t>
            </a:r>
            <a:endParaRPr lang="en-AU" sz="800" dirty="0"/>
          </a:p>
        </p:txBody>
      </p:sp>
      <p:sp>
        <p:nvSpPr>
          <p:cNvPr id="20" name="TextBox 19"/>
          <p:cNvSpPr txBox="1"/>
          <p:nvPr/>
        </p:nvSpPr>
        <p:spPr>
          <a:xfrm>
            <a:off x="3032760" y="6353712"/>
            <a:ext cx="1066800" cy="215444"/>
          </a:xfrm>
          <a:prstGeom prst="rect">
            <a:avLst/>
          </a:prstGeom>
          <a:noFill/>
        </p:spPr>
        <p:txBody>
          <a:bodyPr wrap="square" rtlCol="0">
            <a:spAutoFit/>
          </a:bodyPr>
          <a:lstStyle/>
          <a:p>
            <a:r>
              <a:rPr lang="en-AU" sz="800" dirty="0" smtClean="0"/>
              <a:t>Network Range</a:t>
            </a:r>
            <a:endParaRPr lang="en-AU" sz="800" dirty="0"/>
          </a:p>
        </p:txBody>
      </p:sp>
      <p:sp>
        <p:nvSpPr>
          <p:cNvPr id="21" name="TextBox 20"/>
          <p:cNvSpPr txBox="1"/>
          <p:nvPr/>
        </p:nvSpPr>
        <p:spPr>
          <a:xfrm>
            <a:off x="5715000" y="6324600"/>
            <a:ext cx="1066800" cy="215444"/>
          </a:xfrm>
          <a:prstGeom prst="rect">
            <a:avLst/>
          </a:prstGeom>
          <a:noFill/>
        </p:spPr>
        <p:txBody>
          <a:bodyPr wrap="square" rtlCol="0">
            <a:spAutoFit/>
          </a:bodyPr>
          <a:lstStyle/>
          <a:p>
            <a:r>
              <a:rPr lang="en-AU" sz="800" dirty="0" smtClean="0"/>
              <a:t>Network Range</a:t>
            </a:r>
            <a:endParaRPr lang="en-AU" sz="800" dirty="0"/>
          </a:p>
        </p:txBody>
      </p:sp>
      <p:sp>
        <p:nvSpPr>
          <p:cNvPr id="22" name="Curved Up Arrow 21"/>
          <p:cNvSpPr/>
          <p:nvPr/>
        </p:nvSpPr>
        <p:spPr>
          <a:xfrm>
            <a:off x="2699385" y="6533287"/>
            <a:ext cx="441960" cy="20193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3" name="Curved Up Arrow 22"/>
          <p:cNvSpPr/>
          <p:nvPr/>
        </p:nvSpPr>
        <p:spPr>
          <a:xfrm>
            <a:off x="5410200" y="6533287"/>
            <a:ext cx="441960" cy="20193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4" name="TextBox 23"/>
          <p:cNvSpPr txBox="1"/>
          <p:nvPr/>
        </p:nvSpPr>
        <p:spPr>
          <a:xfrm>
            <a:off x="1499235" y="6324600"/>
            <a:ext cx="1752600" cy="400110"/>
          </a:xfrm>
          <a:prstGeom prst="rect">
            <a:avLst/>
          </a:prstGeom>
          <a:noFill/>
        </p:spPr>
        <p:txBody>
          <a:bodyPr wrap="square" rtlCol="0" anchor="b">
            <a:spAutoFit/>
          </a:bodyPr>
          <a:lstStyle/>
          <a:p>
            <a:r>
              <a:rPr lang="en-AU" sz="1000" dirty="0" smtClean="0"/>
              <a:t>Shift Subnet mask bit</a:t>
            </a:r>
          </a:p>
          <a:p>
            <a:r>
              <a:rPr lang="en-AU" sz="1000" dirty="0" smtClean="0"/>
              <a:t> to the left</a:t>
            </a:r>
            <a:endParaRPr lang="en-AU" sz="1000" dirty="0"/>
          </a:p>
        </p:txBody>
      </p:sp>
      <p:sp>
        <p:nvSpPr>
          <p:cNvPr id="25" name="TextBox 24"/>
          <p:cNvSpPr txBox="1"/>
          <p:nvPr/>
        </p:nvSpPr>
        <p:spPr>
          <a:xfrm>
            <a:off x="4191000" y="6311802"/>
            <a:ext cx="1752600" cy="400110"/>
          </a:xfrm>
          <a:prstGeom prst="rect">
            <a:avLst/>
          </a:prstGeom>
          <a:noFill/>
        </p:spPr>
        <p:txBody>
          <a:bodyPr wrap="square" rtlCol="0" anchor="b">
            <a:spAutoFit/>
          </a:bodyPr>
          <a:lstStyle/>
          <a:p>
            <a:r>
              <a:rPr lang="en-AU" sz="1000" dirty="0" smtClean="0"/>
              <a:t>Shift Subnet mask bit</a:t>
            </a:r>
          </a:p>
          <a:p>
            <a:r>
              <a:rPr lang="en-AU" sz="1000" dirty="0" smtClean="0"/>
              <a:t> to the left</a:t>
            </a:r>
            <a:endParaRPr lang="en-AU" sz="1000" dirty="0"/>
          </a:p>
        </p:txBody>
      </p:sp>
      <p:sp>
        <p:nvSpPr>
          <p:cNvPr id="26" name="Multiply 25"/>
          <p:cNvSpPr/>
          <p:nvPr/>
        </p:nvSpPr>
        <p:spPr>
          <a:xfrm>
            <a:off x="8376285" y="5600700"/>
            <a:ext cx="537210" cy="4572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1399037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IP Addresses and Subnet Masks</a:t>
            </a:r>
            <a:endParaRPr lang="en-AU" dirty="0"/>
          </a:p>
        </p:txBody>
      </p:sp>
      <p:sp>
        <p:nvSpPr>
          <p:cNvPr id="3" name="Content Placeholder 2"/>
          <p:cNvSpPr>
            <a:spLocks noGrp="1"/>
          </p:cNvSpPr>
          <p:nvPr>
            <p:ph idx="1"/>
          </p:nvPr>
        </p:nvSpPr>
        <p:spPr/>
        <p:txBody>
          <a:bodyPr/>
          <a:lstStyle/>
          <a:p>
            <a:r>
              <a:rPr lang="en-AU" sz="2400" dirty="0"/>
              <a:t>If the 3</a:t>
            </a:r>
            <a:r>
              <a:rPr lang="en-AU" sz="2400" baseline="30000" dirty="0"/>
              <a:t>rd</a:t>
            </a:r>
            <a:r>
              <a:rPr lang="en-AU" sz="2400" dirty="0"/>
              <a:t> range was twice the size </a:t>
            </a:r>
            <a:r>
              <a:rPr lang="en-AU" sz="2400" dirty="0" smtClean="0"/>
              <a:t>of the other 2 ranges however, we would count it as 2 ranges. </a:t>
            </a:r>
            <a:endParaRPr lang="en-AU" sz="2400" dirty="0"/>
          </a:p>
          <a:p>
            <a:endParaRPr lang="en-AU" sz="2400" dirty="0" smtClean="0"/>
          </a:p>
          <a:p>
            <a:endParaRPr lang="en-AU" sz="2400" dirty="0" smtClean="0"/>
          </a:p>
          <a:p>
            <a:r>
              <a:rPr lang="en-AU" sz="2200" dirty="0" smtClean="0"/>
              <a:t>Finally, these new networks have to fall on the binary boundary. Whatever the new host range is, it has to start from all 0. As such, while 192.168.0.32 /27 and 192.168.0.64 /27 are consecutive, are the same size and 2 networks is a power of 2 … the problem is 32 is not on a binary boundary.</a:t>
            </a:r>
          </a:p>
          <a:p>
            <a:pPr marL="0" indent="0">
              <a:buNone/>
            </a:pPr>
            <a:endParaRPr lang="en-AU" dirty="0"/>
          </a:p>
        </p:txBody>
      </p:sp>
      <p:sp>
        <p:nvSpPr>
          <p:cNvPr id="4" name="Rectangle 3"/>
          <p:cNvSpPr/>
          <p:nvPr/>
        </p:nvSpPr>
        <p:spPr>
          <a:xfrm>
            <a:off x="685800" y="2708910"/>
            <a:ext cx="68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1424940" y="2708910"/>
            <a:ext cx="68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p:cNvSpPr/>
          <p:nvPr/>
        </p:nvSpPr>
        <p:spPr>
          <a:xfrm>
            <a:off x="2266950" y="270891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7654290" y="2708910"/>
            <a:ext cx="68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6776085" y="2708910"/>
            <a:ext cx="68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a:off x="5943600" y="2708910"/>
            <a:ext cx="68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p:cNvSpPr/>
          <p:nvPr/>
        </p:nvSpPr>
        <p:spPr>
          <a:xfrm>
            <a:off x="5181600" y="2708910"/>
            <a:ext cx="68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4191000" y="2636520"/>
            <a:ext cx="457200" cy="584775"/>
          </a:xfrm>
          <a:prstGeom prst="rect">
            <a:avLst/>
          </a:prstGeom>
          <a:noFill/>
        </p:spPr>
        <p:txBody>
          <a:bodyPr wrap="square" rtlCol="0">
            <a:spAutoFit/>
          </a:bodyPr>
          <a:lstStyle/>
          <a:p>
            <a:r>
              <a:rPr lang="en-AU" sz="3200" dirty="0" smtClean="0"/>
              <a:t>=</a:t>
            </a:r>
            <a:endParaRPr lang="en-AU" sz="3200" dirty="0"/>
          </a:p>
        </p:txBody>
      </p:sp>
      <p:sp>
        <p:nvSpPr>
          <p:cNvPr id="12" name="Right Arrow 11"/>
          <p:cNvSpPr/>
          <p:nvPr/>
        </p:nvSpPr>
        <p:spPr>
          <a:xfrm>
            <a:off x="685800" y="3470910"/>
            <a:ext cx="3166110" cy="897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ight Arrow 12"/>
          <p:cNvSpPr/>
          <p:nvPr/>
        </p:nvSpPr>
        <p:spPr>
          <a:xfrm>
            <a:off x="5181600" y="3470910"/>
            <a:ext cx="3166110" cy="897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1" name="Group 30"/>
          <p:cNvGrpSpPr/>
          <p:nvPr/>
        </p:nvGrpSpPr>
        <p:grpSpPr>
          <a:xfrm>
            <a:off x="450533" y="5452730"/>
            <a:ext cx="8395334" cy="1180934"/>
            <a:chOff x="685801" y="5504153"/>
            <a:chExt cx="8395334" cy="1180934"/>
          </a:xfrm>
        </p:grpSpPr>
        <p:sp>
          <p:nvSpPr>
            <p:cNvPr id="14" name="TextBox 13"/>
            <p:cNvSpPr txBox="1"/>
            <p:nvPr/>
          </p:nvSpPr>
          <p:spPr>
            <a:xfrm>
              <a:off x="685801" y="5562600"/>
              <a:ext cx="2971800" cy="954107"/>
            </a:xfrm>
            <a:prstGeom prst="rect">
              <a:avLst/>
            </a:prstGeom>
            <a:noFill/>
          </p:spPr>
          <p:txBody>
            <a:bodyPr wrap="square" rtlCol="0">
              <a:spAutoFit/>
            </a:bodyPr>
            <a:lstStyle/>
            <a:p>
              <a:r>
                <a:rPr lang="en-AU" sz="2800" dirty="0"/>
                <a:t>.32 = </a:t>
              </a:r>
              <a:r>
                <a:rPr lang="en-AU" sz="2800" dirty="0">
                  <a:latin typeface="Consolas" panose="020B0609020204030204" pitchFamily="49" charset="0"/>
                  <a:cs typeface="Consolas" panose="020B0609020204030204" pitchFamily="49" charset="0"/>
                </a:rPr>
                <a:t>0010 0000</a:t>
              </a:r>
            </a:p>
            <a:p>
              <a:r>
                <a:rPr lang="en-AU" sz="2800" dirty="0" smtClean="0"/>
                <a:t>/27 = </a:t>
              </a:r>
              <a:r>
                <a:rPr lang="en-AU" sz="2800" dirty="0" smtClean="0">
                  <a:latin typeface="Consolas" panose="020B0609020204030204" pitchFamily="49" charset="0"/>
                  <a:cs typeface="Consolas" panose="020B0609020204030204" pitchFamily="49" charset="0"/>
                </a:rPr>
                <a:t>1110 0000</a:t>
              </a:r>
              <a:endParaRPr lang="en-AU" sz="2800" dirty="0">
                <a:latin typeface="Consolas" panose="020B0609020204030204" pitchFamily="49" charset="0"/>
                <a:cs typeface="Consolas" panose="020B0609020204030204" pitchFamily="49" charset="0"/>
              </a:endParaRPr>
            </a:p>
          </p:txBody>
        </p:sp>
        <p:cxnSp>
          <p:nvCxnSpPr>
            <p:cNvPr id="16" name="Straight Connector 15"/>
            <p:cNvCxnSpPr/>
            <p:nvPr/>
          </p:nvCxnSpPr>
          <p:spPr>
            <a:xfrm>
              <a:off x="2223135" y="5515376"/>
              <a:ext cx="0" cy="104855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525328" y="5562600"/>
              <a:ext cx="2971800" cy="954107"/>
            </a:xfrm>
            <a:prstGeom prst="rect">
              <a:avLst/>
            </a:prstGeom>
            <a:noFill/>
          </p:spPr>
          <p:txBody>
            <a:bodyPr wrap="square" rtlCol="0">
              <a:spAutoFit/>
            </a:bodyPr>
            <a:lstStyle/>
            <a:p>
              <a:r>
                <a:rPr lang="en-AU" sz="2800" dirty="0"/>
                <a:t>.32 = </a:t>
              </a:r>
              <a:r>
                <a:rPr lang="en-AU" sz="2800" dirty="0">
                  <a:latin typeface="Consolas" panose="020B0609020204030204" pitchFamily="49" charset="0"/>
                  <a:cs typeface="Consolas" panose="020B0609020204030204" pitchFamily="49" charset="0"/>
                </a:rPr>
                <a:t>0010 0000</a:t>
              </a:r>
            </a:p>
            <a:p>
              <a:r>
                <a:rPr lang="en-AU" sz="2800" dirty="0" smtClean="0"/>
                <a:t>/26 = </a:t>
              </a:r>
              <a:r>
                <a:rPr lang="en-AU" sz="2800" dirty="0" smtClean="0">
                  <a:latin typeface="Consolas" panose="020B0609020204030204" pitchFamily="49" charset="0"/>
                  <a:cs typeface="Consolas" panose="020B0609020204030204" pitchFamily="49" charset="0"/>
                </a:rPr>
                <a:t>1110 0000</a:t>
              </a:r>
              <a:endParaRPr lang="en-AU" sz="2800" dirty="0">
                <a:latin typeface="Consolas" panose="020B0609020204030204" pitchFamily="49" charset="0"/>
                <a:cs typeface="Consolas" panose="020B0609020204030204" pitchFamily="49" charset="0"/>
              </a:endParaRPr>
            </a:p>
          </p:txBody>
        </p:sp>
        <p:cxnSp>
          <p:nvCxnSpPr>
            <p:cNvPr id="23" name="Straight Connector 22"/>
            <p:cNvCxnSpPr/>
            <p:nvPr/>
          </p:nvCxnSpPr>
          <p:spPr>
            <a:xfrm>
              <a:off x="5867400" y="5562600"/>
              <a:ext cx="0" cy="104855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Right Arrow 25"/>
            <p:cNvSpPr/>
            <p:nvPr/>
          </p:nvSpPr>
          <p:spPr>
            <a:xfrm flipH="1">
              <a:off x="5970270" y="6442771"/>
              <a:ext cx="388620"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TextBox 26"/>
            <p:cNvSpPr txBox="1"/>
            <p:nvPr/>
          </p:nvSpPr>
          <p:spPr>
            <a:xfrm>
              <a:off x="3505200" y="5716487"/>
              <a:ext cx="1020128" cy="646331"/>
            </a:xfrm>
            <a:prstGeom prst="rect">
              <a:avLst/>
            </a:prstGeom>
            <a:noFill/>
          </p:spPr>
          <p:txBody>
            <a:bodyPr wrap="square" rtlCol="0">
              <a:spAutoFit/>
            </a:bodyPr>
            <a:lstStyle/>
            <a:p>
              <a:pPr algn="ctr"/>
              <a:r>
                <a:rPr lang="en-AU" sz="1200" dirty="0" smtClean="0"/>
                <a:t>Subnet mask shifts to the left</a:t>
              </a:r>
              <a:endParaRPr lang="en-AU" sz="1200" dirty="0"/>
            </a:p>
          </p:txBody>
        </p:sp>
        <p:sp>
          <p:nvSpPr>
            <p:cNvPr id="29" name="TextBox 28"/>
            <p:cNvSpPr txBox="1"/>
            <p:nvPr/>
          </p:nvSpPr>
          <p:spPr>
            <a:xfrm>
              <a:off x="7157085" y="5504153"/>
              <a:ext cx="1924050" cy="523220"/>
            </a:xfrm>
            <a:prstGeom prst="rect">
              <a:avLst/>
            </a:prstGeom>
            <a:noFill/>
          </p:spPr>
          <p:txBody>
            <a:bodyPr wrap="square" rtlCol="0">
              <a:spAutoFit/>
            </a:bodyPr>
            <a:lstStyle/>
            <a:p>
              <a:pPr algn="r"/>
              <a:r>
                <a:rPr lang="en-AU" sz="1400" dirty="0" smtClean="0"/>
                <a:t>Host portion is no longer all 0</a:t>
              </a:r>
              <a:endParaRPr lang="en-AU" sz="1400" dirty="0"/>
            </a:p>
          </p:txBody>
        </p:sp>
        <p:sp>
          <p:nvSpPr>
            <p:cNvPr id="30" name="Right Arrow 29"/>
            <p:cNvSpPr/>
            <p:nvPr/>
          </p:nvSpPr>
          <p:spPr>
            <a:xfrm flipH="1">
              <a:off x="7422832" y="5705104"/>
              <a:ext cx="462915" cy="3222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7114803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IP Addresses and Subnet Masks</a:t>
            </a:r>
            <a:endParaRPr lang="en-AU" dirty="0"/>
          </a:p>
        </p:txBody>
      </p:sp>
      <p:sp>
        <p:nvSpPr>
          <p:cNvPr id="3" name="Content Placeholder 2"/>
          <p:cNvSpPr>
            <a:spLocks noGrp="1"/>
          </p:cNvSpPr>
          <p:nvPr>
            <p:ph idx="1"/>
          </p:nvPr>
        </p:nvSpPr>
        <p:spPr/>
        <p:txBody>
          <a:bodyPr/>
          <a:lstStyle/>
          <a:p>
            <a:pPr marL="0" indent="0">
              <a:buNone/>
            </a:pPr>
            <a:r>
              <a:rPr lang="en-AU" dirty="0"/>
              <a:t>So how can we use this in our last example?</a:t>
            </a:r>
          </a:p>
          <a:p>
            <a:pPr marL="0" indent="0">
              <a:buNone/>
            </a:pPr>
            <a:r>
              <a:rPr lang="en-AU" dirty="0"/>
              <a:t>We wanted 6 networks but ended up with 8.</a:t>
            </a:r>
          </a:p>
          <a:p>
            <a:r>
              <a:rPr lang="en-AU" dirty="0" smtClean="0"/>
              <a:t>How could we merge these networks?</a:t>
            </a:r>
            <a:endParaRPr lang="en-AU" dirty="0"/>
          </a:p>
        </p:txBody>
      </p:sp>
      <p:sp>
        <p:nvSpPr>
          <p:cNvPr id="9" name="Rectangle 8"/>
          <p:cNvSpPr/>
          <p:nvPr/>
        </p:nvSpPr>
        <p:spPr>
          <a:xfrm>
            <a:off x="6303374" y="4718063"/>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p:cNvSpPr/>
          <p:nvPr/>
        </p:nvSpPr>
        <p:spPr>
          <a:xfrm>
            <a:off x="4660719" y="5677981"/>
            <a:ext cx="15621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p:nvSpPr>
        <p:spPr>
          <a:xfrm>
            <a:off x="6302829" y="5677981"/>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3" name="Group 12"/>
          <p:cNvGrpSpPr/>
          <p:nvPr/>
        </p:nvGrpSpPr>
        <p:grpSpPr>
          <a:xfrm>
            <a:off x="1403169" y="3723202"/>
            <a:ext cx="6381750" cy="533400"/>
            <a:chOff x="1295400" y="4453890"/>
            <a:chExt cx="6381750" cy="533400"/>
          </a:xfrm>
        </p:grpSpPr>
        <p:sp>
          <p:nvSpPr>
            <p:cNvPr id="14" name="Rectangle 13"/>
            <p:cNvSpPr/>
            <p:nvPr/>
          </p:nvSpPr>
          <p:spPr>
            <a:xfrm>
              <a:off x="1295400" y="4453890"/>
              <a:ext cx="68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p:cNvSpPr/>
            <p:nvPr/>
          </p:nvSpPr>
          <p:spPr>
            <a:xfrm>
              <a:off x="2080260" y="4453890"/>
              <a:ext cx="73914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p:cNvSpPr/>
            <p:nvPr/>
          </p:nvSpPr>
          <p:spPr>
            <a:xfrm>
              <a:off x="2895600" y="4453890"/>
              <a:ext cx="73914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p:cNvSpPr/>
            <p:nvPr/>
          </p:nvSpPr>
          <p:spPr>
            <a:xfrm>
              <a:off x="3733800" y="4453890"/>
              <a:ext cx="7239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p:cNvSpPr/>
            <p:nvPr/>
          </p:nvSpPr>
          <p:spPr>
            <a:xfrm>
              <a:off x="4552950" y="4453890"/>
              <a:ext cx="68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p:cNvSpPr/>
            <p:nvPr/>
          </p:nvSpPr>
          <p:spPr>
            <a:xfrm>
              <a:off x="5314950" y="445389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p:cNvSpPr/>
            <p:nvPr/>
          </p:nvSpPr>
          <p:spPr>
            <a:xfrm>
              <a:off x="6153150" y="445389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p:cNvSpPr/>
            <p:nvPr/>
          </p:nvSpPr>
          <p:spPr>
            <a:xfrm>
              <a:off x="6991350" y="4453890"/>
              <a:ext cx="68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22" name="TextBox 21"/>
          <p:cNvSpPr txBox="1"/>
          <p:nvPr/>
        </p:nvSpPr>
        <p:spPr>
          <a:xfrm>
            <a:off x="1412967" y="3851402"/>
            <a:ext cx="678180" cy="276999"/>
          </a:xfrm>
          <a:prstGeom prst="rect">
            <a:avLst/>
          </a:prstGeom>
          <a:noFill/>
        </p:spPr>
        <p:txBody>
          <a:bodyPr wrap="square" rtlCol="0">
            <a:spAutoFit/>
          </a:bodyPr>
          <a:lstStyle/>
          <a:p>
            <a:r>
              <a:rPr lang="en-AU" sz="1200" dirty="0" smtClean="0"/>
              <a:t>1 1111</a:t>
            </a:r>
            <a:endParaRPr lang="en-AU" sz="1200" dirty="0"/>
          </a:p>
        </p:txBody>
      </p:sp>
      <p:sp>
        <p:nvSpPr>
          <p:cNvPr id="23" name="TextBox 22"/>
          <p:cNvSpPr txBox="1"/>
          <p:nvPr/>
        </p:nvSpPr>
        <p:spPr>
          <a:xfrm>
            <a:off x="2218509" y="3851402"/>
            <a:ext cx="678180" cy="276999"/>
          </a:xfrm>
          <a:prstGeom prst="rect">
            <a:avLst/>
          </a:prstGeom>
          <a:noFill/>
        </p:spPr>
        <p:txBody>
          <a:bodyPr wrap="square" rtlCol="0">
            <a:spAutoFit/>
          </a:bodyPr>
          <a:lstStyle/>
          <a:p>
            <a:r>
              <a:rPr lang="en-AU" sz="1200" dirty="0" smtClean="0"/>
              <a:t>1 1111</a:t>
            </a:r>
            <a:endParaRPr lang="en-AU" sz="1200" dirty="0"/>
          </a:p>
        </p:txBody>
      </p:sp>
      <p:sp>
        <p:nvSpPr>
          <p:cNvPr id="24" name="TextBox 23"/>
          <p:cNvSpPr txBox="1"/>
          <p:nvPr/>
        </p:nvSpPr>
        <p:spPr>
          <a:xfrm>
            <a:off x="3033849" y="3855499"/>
            <a:ext cx="678180" cy="276999"/>
          </a:xfrm>
          <a:prstGeom prst="rect">
            <a:avLst/>
          </a:prstGeom>
          <a:noFill/>
        </p:spPr>
        <p:txBody>
          <a:bodyPr wrap="square" rtlCol="0">
            <a:spAutoFit/>
          </a:bodyPr>
          <a:lstStyle/>
          <a:p>
            <a:r>
              <a:rPr lang="en-AU" sz="1200" dirty="0" smtClean="0"/>
              <a:t>1 1111</a:t>
            </a:r>
            <a:endParaRPr lang="en-AU" sz="1200" dirty="0"/>
          </a:p>
        </p:txBody>
      </p:sp>
      <p:sp>
        <p:nvSpPr>
          <p:cNvPr id="25" name="TextBox 24"/>
          <p:cNvSpPr txBox="1"/>
          <p:nvPr/>
        </p:nvSpPr>
        <p:spPr>
          <a:xfrm>
            <a:off x="3864429" y="3855499"/>
            <a:ext cx="678180" cy="276999"/>
          </a:xfrm>
          <a:prstGeom prst="rect">
            <a:avLst/>
          </a:prstGeom>
          <a:noFill/>
        </p:spPr>
        <p:txBody>
          <a:bodyPr wrap="square" rtlCol="0">
            <a:spAutoFit/>
          </a:bodyPr>
          <a:lstStyle/>
          <a:p>
            <a:r>
              <a:rPr lang="en-AU" sz="1200" dirty="0" smtClean="0"/>
              <a:t>1 1111</a:t>
            </a:r>
            <a:endParaRPr lang="en-AU" sz="1200" dirty="0"/>
          </a:p>
        </p:txBody>
      </p:sp>
      <p:sp>
        <p:nvSpPr>
          <p:cNvPr id="26" name="TextBox 25"/>
          <p:cNvSpPr txBox="1"/>
          <p:nvPr/>
        </p:nvSpPr>
        <p:spPr>
          <a:xfrm>
            <a:off x="4664529" y="3851401"/>
            <a:ext cx="678180" cy="276999"/>
          </a:xfrm>
          <a:prstGeom prst="rect">
            <a:avLst/>
          </a:prstGeom>
          <a:noFill/>
        </p:spPr>
        <p:txBody>
          <a:bodyPr wrap="square" rtlCol="0">
            <a:spAutoFit/>
          </a:bodyPr>
          <a:lstStyle/>
          <a:p>
            <a:r>
              <a:rPr lang="en-AU" sz="1200" dirty="0" smtClean="0"/>
              <a:t>1 1111</a:t>
            </a:r>
            <a:endParaRPr lang="en-AU" sz="1200" dirty="0"/>
          </a:p>
        </p:txBody>
      </p:sp>
      <p:sp>
        <p:nvSpPr>
          <p:cNvPr id="27" name="TextBox 26"/>
          <p:cNvSpPr txBox="1"/>
          <p:nvPr/>
        </p:nvSpPr>
        <p:spPr>
          <a:xfrm>
            <a:off x="5464629" y="3851400"/>
            <a:ext cx="678180" cy="276999"/>
          </a:xfrm>
          <a:prstGeom prst="rect">
            <a:avLst/>
          </a:prstGeom>
          <a:noFill/>
        </p:spPr>
        <p:txBody>
          <a:bodyPr wrap="square" rtlCol="0">
            <a:spAutoFit/>
          </a:bodyPr>
          <a:lstStyle/>
          <a:p>
            <a:r>
              <a:rPr lang="en-AU" sz="1200" dirty="0" smtClean="0"/>
              <a:t>1 1111</a:t>
            </a:r>
            <a:endParaRPr lang="en-AU" sz="1200" dirty="0"/>
          </a:p>
        </p:txBody>
      </p:sp>
      <p:sp>
        <p:nvSpPr>
          <p:cNvPr id="28" name="TextBox 27"/>
          <p:cNvSpPr txBox="1"/>
          <p:nvPr/>
        </p:nvSpPr>
        <p:spPr>
          <a:xfrm>
            <a:off x="6302829" y="3851399"/>
            <a:ext cx="678180" cy="276999"/>
          </a:xfrm>
          <a:prstGeom prst="rect">
            <a:avLst/>
          </a:prstGeom>
          <a:noFill/>
        </p:spPr>
        <p:txBody>
          <a:bodyPr wrap="square" rtlCol="0">
            <a:spAutoFit/>
          </a:bodyPr>
          <a:lstStyle/>
          <a:p>
            <a:r>
              <a:rPr lang="en-AU" sz="1200" dirty="0" smtClean="0"/>
              <a:t>1 1111</a:t>
            </a:r>
            <a:endParaRPr lang="en-AU" sz="1200" dirty="0"/>
          </a:p>
        </p:txBody>
      </p:sp>
      <p:sp>
        <p:nvSpPr>
          <p:cNvPr id="29" name="TextBox 28"/>
          <p:cNvSpPr txBox="1"/>
          <p:nvPr/>
        </p:nvSpPr>
        <p:spPr>
          <a:xfrm>
            <a:off x="7099119" y="3851398"/>
            <a:ext cx="678180" cy="276999"/>
          </a:xfrm>
          <a:prstGeom prst="rect">
            <a:avLst/>
          </a:prstGeom>
          <a:noFill/>
        </p:spPr>
        <p:txBody>
          <a:bodyPr wrap="square" rtlCol="0">
            <a:spAutoFit/>
          </a:bodyPr>
          <a:lstStyle/>
          <a:p>
            <a:r>
              <a:rPr lang="en-AU" sz="1200" dirty="0" smtClean="0"/>
              <a:t>1 1111</a:t>
            </a:r>
            <a:endParaRPr lang="en-AU" sz="1200" dirty="0"/>
          </a:p>
        </p:txBody>
      </p:sp>
      <p:sp>
        <p:nvSpPr>
          <p:cNvPr id="30" name="Curved Up Arrow 29"/>
          <p:cNvSpPr/>
          <p:nvPr/>
        </p:nvSpPr>
        <p:spPr>
          <a:xfrm flipH="1">
            <a:off x="6822621" y="4316078"/>
            <a:ext cx="416379" cy="20193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31" name="TextBox 30"/>
          <p:cNvSpPr txBox="1"/>
          <p:nvPr/>
        </p:nvSpPr>
        <p:spPr>
          <a:xfrm>
            <a:off x="7239000" y="4317953"/>
            <a:ext cx="1752600" cy="400110"/>
          </a:xfrm>
          <a:prstGeom prst="rect">
            <a:avLst/>
          </a:prstGeom>
          <a:noFill/>
        </p:spPr>
        <p:txBody>
          <a:bodyPr wrap="square" rtlCol="0" anchor="b">
            <a:spAutoFit/>
          </a:bodyPr>
          <a:lstStyle/>
          <a:p>
            <a:r>
              <a:rPr lang="en-AU" sz="1000" dirty="0" smtClean="0"/>
              <a:t>Shift Subnet mask bit</a:t>
            </a:r>
          </a:p>
          <a:p>
            <a:r>
              <a:rPr lang="en-AU" sz="1000" dirty="0" smtClean="0"/>
              <a:t> to the left</a:t>
            </a:r>
            <a:endParaRPr lang="en-AU" sz="1000" dirty="0"/>
          </a:p>
        </p:txBody>
      </p:sp>
      <p:sp>
        <p:nvSpPr>
          <p:cNvPr id="33" name="Rectangle 32"/>
          <p:cNvSpPr/>
          <p:nvPr/>
        </p:nvSpPr>
        <p:spPr>
          <a:xfrm>
            <a:off x="1403169" y="4718063"/>
            <a:ext cx="68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Rectangle 33"/>
          <p:cNvSpPr/>
          <p:nvPr/>
        </p:nvSpPr>
        <p:spPr>
          <a:xfrm>
            <a:off x="2188029" y="4718063"/>
            <a:ext cx="73914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Rectangle 34"/>
          <p:cNvSpPr/>
          <p:nvPr/>
        </p:nvSpPr>
        <p:spPr>
          <a:xfrm>
            <a:off x="3003369" y="4718063"/>
            <a:ext cx="73914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Rectangle 35"/>
          <p:cNvSpPr/>
          <p:nvPr/>
        </p:nvSpPr>
        <p:spPr>
          <a:xfrm>
            <a:off x="3841569" y="4718063"/>
            <a:ext cx="7239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Rectangle 36"/>
          <p:cNvSpPr/>
          <p:nvPr/>
        </p:nvSpPr>
        <p:spPr>
          <a:xfrm>
            <a:off x="4660719" y="4718063"/>
            <a:ext cx="68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Rectangle 37"/>
          <p:cNvSpPr/>
          <p:nvPr/>
        </p:nvSpPr>
        <p:spPr>
          <a:xfrm>
            <a:off x="5422719" y="4718063"/>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TextBox 40"/>
          <p:cNvSpPr txBox="1"/>
          <p:nvPr/>
        </p:nvSpPr>
        <p:spPr>
          <a:xfrm>
            <a:off x="1431745" y="4964259"/>
            <a:ext cx="678180" cy="276999"/>
          </a:xfrm>
          <a:prstGeom prst="rect">
            <a:avLst/>
          </a:prstGeom>
          <a:noFill/>
        </p:spPr>
        <p:txBody>
          <a:bodyPr wrap="square" rtlCol="0">
            <a:spAutoFit/>
          </a:bodyPr>
          <a:lstStyle/>
          <a:p>
            <a:r>
              <a:rPr lang="en-AU" sz="1200" dirty="0" smtClean="0"/>
              <a:t>1 1111</a:t>
            </a:r>
            <a:endParaRPr lang="en-AU" sz="1200" dirty="0"/>
          </a:p>
        </p:txBody>
      </p:sp>
      <p:sp>
        <p:nvSpPr>
          <p:cNvPr id="42" name="TextBox 41"/>
          <p:cNvSpPr txBox="1"/>
          <p:nvPr/>
        </p:nvSpPr>
        <p:spPr>
          <a:xfrm>
            <a:off x="2237287" y="4964259"/>
            <a:ext cx="678180" cy="276999"/>
          </a:xfrm>
          <a:prstGeom prst="rect">
            <a:avLst/>
          </a:prstGeom>
          <a:noFill/>
        </p:spPr>
        <p:txBody>
          <a:bodyPr wrap="square" rtlCol="0">
            <a:spAutoFit/>
          </a:bodyPr>
          <a:lstStyle/>
          <a:p>
            <a:r>
              <a:rPr lang="en-AU" sz="1200" dirty="0" smtClean="0"/>
              <a:t>1 1111</a:t>
            </a:r>
            <a:endParaRPr lang="en-AU" sz="1200" dirty="0"/>
          </a:p>
        </p:txBody>
      </p:sp>
      <p:sp>
        <p:nvSpPr>
          <p:cNvPr id="43" name="TextBox 42"/>
          <p:cNvSpPr txBox="1"/>
          <p:nvPr/>
        </p:nvSpPr>
        <p:spPr>
          <a:xfrm>
            <a:off x="3052627" y="4968356"/>
            <a:ext cx="678180" cy="276999"/>
          </a:xfrm>
          <a:prstGeom prst="rect">
            <a:avLst/>
          </a:prstGeom>
          <a:noFill/>
        </p:spPr>
        <p:txBody>
          <a:bodyPr wrap="square" rtlCol="0">
            <a:spAutoFit/>
          </a:bodyPr>
          <a:lstStyle/>
          <a:p>
            <a:r>
              <a:rPr lang="en-AU" sz="1200" dirty="0" smtClean="0"/>
              <a:t>1 1111</a:t>
            </a:r>
            <a:endParaRPr lang="en-AU" sz="1200" dirty="0"/>
          </a:p>
        </p:txBody>
      </p:sp>
      <p:sp>
        <p:nvSpPr>
          <p:cNvPr id="44" name="TextBox 43"/>
          <p:cNvSpPr txBox="1"/>
          <p:nvPr/>
        </p:nvSpPr>
        <p:spPr>
          <a:xfrm>
            <a:off x="3883207" y="4968356"/>
            <a:ext cx="678180" cy="276999"/>
          </a:xfrm>
          <a:prstGeom prst="rect">
            <a:avLst/>
          </a:prstGeom>
          <a:noFill/>
        </p:spPr>
        <p:txBody>
          <a:bodyPr wrap="square" rtlCol="0">
            <a:spAutoFit/>
          </a:bodyPr>
          <a:lstStyle/>
          <a:p>
            <a:r>
              <a:rPr lang="en-AU" sz="1200" dirty="0" smtClean="0"/>
              <a:t>1 1111</a:t>
            </a:r>
            <a:endParaRPr lang="en-AU" sz="1200" dirty="0"/>
          </a:p>
        </p:txBody>
      </p:sp>
      <p:sp>
        <p:nvSpPr>
          <p:cNvPr id="45" name="TextBox 44"/>
          <p:cNvSpPr txBox="1"/>
          <p:nvPr/>
        </p:nvSpPr>
        <p:spPr>
          <a:xfrm>
            <a:off x="4683307" y="4964258"/>
            <a:ext cx="678180" cy="276999"/>
          </a:xfrm>
          <a:prstGeom prst="rect">
            <a:avLst/>
          </a:prstGeom>
          <a:noFill/>
        </p:spPr>
        <p:txBody>
          <a:bodyPr wrap="square" rtlCol="0">
            <a:spAutoFit/>
          </a:bodyPr>
          <a:lstStyle/>
          <a:p>
            <a:r>
              <a:rPr lang="en-AU" sz="1200" dirty="0" smtClean="0"/>
              <a:t>1 1111</a:t>
            </a:r>
            <a:endParaRPr lang="en-AU" sz="1200" dirty="0"/>
          </a:p>
        </p:txBody>
      </p:sp>
      <p:sp>
        <p:nvSpPr>
          <p:cNvPr id="46" name="TextBox 45"/>
          <p:cNvSpPr txBox="1"/>
          <p:nvPr/>
        </p:nvSpPr>
        <p:spPr>
          <a:xfrm>
            <a:off x="5483407" y="4964257"/>
            <a:ext cx="678180" cy="276999"/>
          </a:xfrm>
          <a:prstGeom prst="rect">
            <a:avLst/>
          </a:prstGeom>
          <a:noFill/>
        </p:spPr>
        <p:txBody>
          <a:bodyPr wrap="square" rtlCol="0">
            <a:spAutoFit/>
          </a:bodyPr>
          <a:lstStyle/>
          <a:p>
            <a:r>
              <a:rPr lang="en-AU" sz="1200" dirty="0" smtClean="0"/>
              <a:t>1 1111</a:t>
            </a:r>
            <a:endParaRPr lang="en-AU" sz="1200" dirty="0"/>
          </a:p>
        </p:txBody>
      </p:sp>
      <p:sp>
        <p:nvSpPr>
          <p:cNvPr id="50" name="Rectangle 49"/>
          <p:cNvSpPr/>
          <p:nvPr/>
        </p:nvSpPr>
        <p:spPr>
          <a:xfrm>
            <a:off x="1412967" y="5677981"/>
            <a:ext cx="68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 name="Rectangle 50"/>
          <p:cNvSpPr/>
          <p:nvPr/>
        </p:nvSpPr>
        <p:spPr>
          <a:xfrm>
            <a:off x="2197827" y="5677981"/>
            <a:ext cx="73914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2" name="Rectangle 51"/>
          <p:cNvSpPr/>
          <p:nvPr/>
        </p:nvSpPr>
        <p:spPr>
          <a:xfrm>
            <a:off x="3013167" y="5677981"/>
            <a:ext cx="73914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3" name="Rectangle 52"/>
          <p:cNvSpPr/>
          <p:nvPr/>
        </p:nvSpPr>
        <p:spPr>
          <a:xfrm>
            <a:off x="3851367" y="5677981"/>
            <a:ext cx="7239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TextBox 57"/>
          <p:cNvSpPr txBox="1"/>
          <p:nvPr/>
        </p:nvSpPr>
        <p:spPr>
          <a:xfrm>
            <a:off x="1449706" y="5919400"/>
            <a:ext cx="678180" cy="276999"/>
          </a:xfrm>
          <a:prstGeom prst="rect">
            <a:avLst/>
          </a:prstGeom>
          <a:noFill/>
        </p:spPr>
        <p:txBody>
          <a:bodyPr wrap="square" rtlCol="0">
            <a:spAutoFit/>
          </a:bodyPr>
          <a:lstStyle/>
          <a:p>
            <a:r>
              <a:rPr lang="en-AU" sz="1200" dirty="0" smtClean="0"/>
              <a:t>1 1111</a:t>
            </a:r>
            <a:endParaRPr lang="en-AU" sz="1200" dirty="0"/>
          </a:p>
        </p:txBody>
      </p:sp>
      <p:sp>
        <p:nvSpPr>
          <p:cNvPr id="59" name="TextBox 58"/>
          <p:cNvSpPr txBox="1"/>
          <p:nvPr/>
        </p:nvSpPr>
        <p:spPr>
          <a:xfrm>
            <a:off x="2255248" y="5919400"/>
            <a:ext cx="678180" cy="276999"/>
          </a:xfrm>
          <a:prstGeom prst="rect">
            <a:avLst/>
          </a:prstGeom>
          <a:noFill/>
        </p:spPr>
        <p:txBody>
          <a:bodyPr wrap="square" rtlCol="0">
            <a:spAutoFit/>
          </a:bodyPr>
          <a:lstStyle/>
          <a:p>
            <a:r>
              <a:rPr lang="en-AU" sz="1200" dirty="0" smtClean="0"/>
              <a:t>1 1111</a:t>
            </a:r>
            <a:endParaRPr lang="en-AU" sz="1200" dirty="0"/>
          </a:p>
        </p:txBody>
      </p:sp>
      <p:sp>
        <p:nvSpPr>
          <p:cNvPr id="60" name="TextBox 59"/>
          <p:cNvSpPr txBox="1"/>
          <p:nvPr/>
        </p:nvSpPr>
        <p:spPr>
          <a:xfrm>
            <a:off x="3070588" y="5923497"/>
            <a:ext cx="678180" cy="276999"/>
          </a:xfrm>
          <a:prstGeom prst="rect">
            <a:avLst/>
          </a:prstGeom>
          <a:noFill/>
        </p:spPr>
        <p:txBody>
          <a:bodyPr wrap="square" rtlCol="0">
            <a:spAutoFit/>
          </a:bodyPr>
          <a:lstStyle/>
          <a:p>
            <a:r>
              <a:rPr lang="en-AU" sz="1200" dirty="0" smtClean="0"/>
              <a:t>1 1111</a:t>
            </a:r>
            <a:endParaRPr lang="en-AU" sz="1200" dirty="0"/>
          </a:p>
        </p:txBody>
      </p:sp>
      <p:sp>
        <p:nvSpPr>
          <p:cNvPr id="61" name="TextBox 60"/>
          <p:cNvSpPr txBox="1"/>
          <p:nvPr/>
        </p:nvSpPr>
        <p:spPr>
          <a:xfrm>
            <a:off x="3901168" y="5923497"/>
            <a:ext cx="678180" cy="276999"/>
          </a:xfrm>
          <a:prstGeom prst="rect">
            <a:avLst/>
          </a:prstGeom>
          <a:noFill/>
        </p:spPr>
        <p:txBody>
          <a:bodyPr wrap="square" rtlCol="0">
            <a:spAutoFit/>
          </a:bodyPr>
          <a:lstStyle/>
          <a:p>
            <a:r>
              <a:rPr lang="en-AU" sz="1200" dirty="0" smtClean="0"/>
              <a:t>1 1111</a:t>
            </a:r>
            <a:endParaRPr lang="en-AU" sz="1200" dirty="0"/>
          </a:p>
        </p:txBody>
      </p:sp>
      <p:sp>
        <p:nvSpPr>
          <p:cNvPr id="62" name="Curved Up Arrow 61"/>
          <p:cNvSpPr/>
          <p:nvPr/>
        </p:nvSpPr>
        <p:spPr>
          <a:xfrm flipH="1">
            <a:off x="5189764" y="5275996"/>
            <a:ext cx="416379" cy="20193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3" name="TextBox 62"/>
          <p:cNvSpPr txBox="1"/>
          <p:nvPr/>
        </p:nvSpPr>
        <p:spPr>
          <a:xfrm>
            <a:off x="5606143" y="5277871"/>
            <a:ext cx="1752600" cy="400110"/>
          </a:xfrm>
          <a:prstGeom prst="rect">
            <a:avLst/>
          </a:prstGeom>
          <a:noFill/>
        </p:spPr>
        <p:txBody>
          <a:bodyPr wrap="square" rtlCol="0" anchor="b">
            <a:spAutoFit/>
          </a:bodyPr>
          <a:lstStyle/>
          <a:p>
            <a:r>
              <a:rPr lang="en-AU" sz="1000" dirty="0" smtClean="0"/>
              <a:t>Shift Subnet mask bit</a:t>
            </a:r>
          </a:p>
          <a:p>
            <a:r>
              <a:rPr lang="en-AU" sz="1000" dirty="0" smtClean="0"/>
              <a:t> to the left</a:t>
            </a:r>
            <a:endParaRPr lang="en-AU" sz="1000" dirty="0"/>
          </a:p>
        </p:txBody>
      </p:sp>
      <p:sp>
        <p:nvSpPr>
          <p:cNvPr id="64" name="TextBox 63"/>
          <p:cNvSpPr txBox="1"/>
          <p:nvPr/>
        </p:nvSpPr>
        <p:spPr>
          <a:xfrm>
            <a:off x="6398350" y="4800097"/>
            <a:ext cx="1264920" cy="369332"/>
          </a:xfrm>
          <a:prstGeom prst="rect">
            <a:avLst/>
          </a:prstGeom>
          <a:noFill/>
        </p:spPr>
        <p:txBody>
          <a:bodyPr wrap="square" rtlCol="0">
            <a:spAutoFit/>
          </a:bodyPr>
          <a:lstStyle/>
          <a:p>
            <a:r>
              <a:rPr lang="en-AU" dirty="0" smtClean="0"/>
              <a:t> --</a:t>
            </a:r>
            <a:r>
              <a:rPr lang="en-AU" b="1" dirty="0" smtClean="0">
                <a:solidFill>
                  <a:srgbClr val="FF0000"/>
                </a:solidFill>
              </a:rPr>
              <a:t>1</a:t>
            </a:r>
            <a:r>
              <a:rPr lang="en-AU" dirty="0" smtClean="0"/>
              <a:t>1 1111</a:t>
            </a:r>
            <a:endParaRPr lang="en-AU" dirty="0"/>
          </a:p>
        </p:txBody>
      </p:sp>
      <p:sp>
        <p:nvSpPr>
          <p:cNvPr id="65" name="TextBox 64"/>
          <p:cNvSpPr txBox="1"/>
          <p:nvPr/>
        </p:nvSpPr>
        <p:spPr>
          <a:xfrm>
            <a:off x="4765493" y="5760015"/>
            <a:ext cx="1264920" cy="369332"/>
          </a:xfrm>
          <a:prstGeom prst="rect">
            <a:avLst/>
          </a:prstGeom>
          <a:noFill/>
        </p:spPr>
        <p:txBody>
          <a:bodyPr wrap="square" rtlCol="0">
            <a:spAutoFit/>
          </a:bodyPr>
          <a:lstStyle/>
          <a:p>
            <a:r>
              <a:rPr lang="en-AU" dirty="0" smtClean="0"/>
              <a:t> --</a:t>
            </a:r>
            <a:r>
              <a:rPr lang="en-AU" b="1" dirty="0" smtClean="0">
                <a:solidFill>
                  <a:srgbClr val="FF0000"/>
                </a:solidFill>
              </a:rPr>
              <a:t>1</a:t>
            </a:r>
            <a:r>
              <a:rPr lang="en-AU" dirty="0" smtClean="0"/>
              <a:t>1 1111</a:t>
            </a:r>
            <a:endParaRPr lang="en-AU" dirty="0"/>
          </a:p>
        </p:txBody>
      </p:sp>
      <p:sp>
        <p:nvSpPr>
          <p:cNvPr id="66" name="TextBox 65"/>
          <p:cNvSpPr txBox="1"/>
          <p:nvPr/>
        </p:nvSpPr>
        <p:spPr>
          <a:xfrm>
            <a:off x="6390459" y="5760015"/>
            <a:ext cx="1264920" cy="369332"/>
          </a:xfrm>
          <a:prstGeom prst="rect">
            <a:avLst/>
          </a:prstGeom>
          <a:noFill/>
        </p:spPr>
        <p:txBody>
          <a:bodyPr wrap="square" rtlCol="0">
            <a:spAutoFit/>
          </a:bodyPr>
          <a:lstStyle/>
          <a:p>
            <a:r>
              <a:rPr lang="en-AU" dirty="0" smtClean="0"/>
              <a:t> --</a:t>
            </a:r>
            <a:r>
              <a:rPr lang="en-AU" b="1" dirty="0" smtClean="0">
                <a:solidFill>
                  <a:srgbClr val="FF0000"/>
                </a:solidFill>
              </a:rPr>
              <a:t>1</a:t>
            </a:r>
            <a:r>
              <a:rPr lang="en-AU" dirty="0" smtClean="0"/>
              <a:t>1 1111</a:t>
            </a:r>
            <a:endParaRPr lang="en-AU" dirty="0"/>
          </a:p>
        </p:txBody>
      </p:sp>
      <p:sp>
        <p:nvSpPr>
          <p:cNvPr id="67" name="TextBox 66"/>
          <p:cNvSpPr txBox="1"/>
          <p:nvPr/>
        </p:nvSpPr>
        <p:spPr>
          <a:xfrm>
            <a:off x="7406097" y="5680099"/>
            <a:ext cx="395968" cy="276999"/>
          </a:xfrm>
          <a:prstGeom prst="rect">
            <a:avLst/>
          </a:prstGeom>
          <a:noFill/>
        </p:spPr>
        <p:txBody>
          <a:bodyPr wrap="square" rtlCol="0">
            <a:spAutoFit/>
          </a:bodyPr>
          <a:lstStyle/>
          <a:p>
            <a:r>
              <a:rPr lang="en-AU" sz="1200" dirty="0" smtClean="0"/>
              <a:t>/26</a:t>
            </a:r>
            <a:endParaRPr lang="en-AU" sz="1200" dirty="0"/>
          </a:p>
        </p:txBody>
      </p:sp>
      <p:sp>
        <p:nvSpPr>
          <p:cNvPr id="68" name="TextBox 67"/>
          <p:cNvSpPr txBox="1"/>
          <p:nvPr/>
        </p:nvSpPr>
        <p:spPr>
          <a:xfrm>
            <a:off x="7430861" y="4718063"/>
            <a:ext cx="395968" cy="276999"/>
          </a:xfrm>
          <a:prstGeom prst="rect">
            <a:avLst/>
          </a:prstGeom>
          <a:noFill/>
        </p:spPr>
        <p:txBody>
          <a:bodyPr wrap="square" rtlCol="0">
            <a:spAutoFit/>
          </a:bodyPr>
          <a:lstStyle/>
          <a:p>
            <a:r>
              <a:rPr lang="en-AU" sz="1200" dirty="0" smtClean="0"/>
              <a:t>/26</a:t>
            </a:r>
            <a:endParaRPr lang="en-AU" sz="1200" dirty="0"/>
          </a:p>
        </p:txBody>
      </p:sp>
      <p:sp>
        <p:nvSpPr>
          <p:cNvPr id="69" name="TextBox 68"/>
          <p:cNvSpPr txBox="1"/>
          <p:nvPr/>
        </p:nvSpPr>
        <p:spPr>
          <a:xfrm>
            <a:off x="1693001" y="3697964"/>
            <a:ext cx="395968" cy="276999"/>
          </a:xfrm>
          <a:prstGeom prst="rect">
            <a:avLst/>
          </a:prstGeom>
          <a:noFill/>
        </p:spPr>
        <p:txBody>
          <a:bodyPr wrap="square" rtlCol="0">
            <a:spAutoFit/>
          </a:bodyPr>
          <a:lstStyle/>
          <a:p>
            <a:r>
              <a:rPr lang="en-AU" sz="1200" dirty="0" smtClean="0"/>
              <a:t>/27</a:t>
            </a:r>
            <a:endParaRPr lang="en-AU" sz="1200" dirty="0"/>
          </a:p>
        </p:txBody>
      </p:sp>
      <p:sp>
        <p:nvSpPr>
          <p:cNvPr id="70" name="TextBox 69"/>
          <p:cNvSpPr txBox="1"/>
          <p:nvPr/>
        </p:nvSpPr>
        <p:spPr>
          <a:xfrm>
            <a:off x="2537460" y="3700084"/>
            <a:ext cx="395968" cy="276999"/>
          </a:xfrm>
          <a:prstGeom prst="rect">
            <a:avLst/>
          </a:prstGeom>
          <a:noFill/>
        </p:spPr>
        <p:txBody>
          <a:bodyPr wrap="square" rtlCol="0">
            <a:spAutoFit/>
          </a:bodyPr>
          <a:lstStyle/>
          <a:p>
            <a:r>
              <a:rPr lang="en-AU" sz="1200" dirty="0" smtClean="0"/>
              <a:t>/27</a:t>
            </a:r>
            <a:endParaRPr lang="en-AU" sz="1200" dirty="0"/>
          </a:p>
        </p:txBody>
      </p:sp>
      <p:sp>
        <p:nvSpPr>
          <p:cNvPr id="71" name="TextBox 70"/>
          <p:cNvSpPr txBox="1"/>
          <p:nvPr/>
        </p:nvSpPr>
        <p:spPr>
          <a:xfrm>
            <a:off x="3352800" y="3697965"/>
            <a:ext cx="395968" cy="276999"/>
          </a:xfrm>
          <a:prstGeom prst="rect">
            <a:avLst/>
          </a:prstGeom>
          <a:noFill/>
        </p:spPr>
        <p:txBody>
          <a:bodyPr wrap="square" rtlCol="0">
            <a:spAutoFit/>
          </a:bodyPr>
          <a:lstStyle/>
          <a:p>
            <a:r>
              <a:rPr lang="en-AU" sz="1200" dirty="0" smtClean="0"/>
              <a:t>/27</a:t>
            </a:r>
            <a:endParaRPr lang="en-AU" sz="1200" dirty="0"/>
          </a:p>
        </p:txBody>
      </p:sp>
      <p:sp>
        <p:nvSpPr>
          <p:cNvPr id="72" name="TextBox 71"/>
          <p:cNvSpPr txBox="1"/>
          <p:nvPr/>
        </p:nvSpPr>
        <p:spPr>
          <a:xfrm>
            <a:off x="4146641" y="3697966"/>
            <a:ext cx="395968" cy="276999"/>
          </a:xfrm>
          <a:prstGeom prst="rect">
            <a:avLst/>
          </a:prstGeom>
          <a:noFill/>
        </p:spPr>
        <p:txBody>
          <a:bodyPr wrap="square" rtlCol="0">
            <a:spAutoFit/>
          </a:bodyPr>
          <a:lstStyle/>
          <a:p>
            <a:r>
              <a:rPr lang="en-AU" sz="1200" dirty="0" smtClean="0"/>
              <a:t>/27</a:t>
            </a:r>
            <a:endParaRPr lang="en-AU" sz="1200" dirty="0"/>
          </a:p>
        </p:txBody>
      </p:sp>
      <p:sp>
        <p:nvSpPr>
          <p:cNvPr id="73" name="TextBox 72"/>
          <p:cNvSpPr txBox="1"/>
          <p:nvPr/>
        </p:nvSpPr>
        <p:spPr>
          <a:xfrm>
            <a:off x="4991780" y="3699025"/>
            <a:ext cx="395968" cy="276999"/>
          </a:xfrm>
          <a:prstGeom prst="rect">
            <a:avLst/>
          </a:prstGeom>
          <a:noFill/>
        </p:spPr>
        <p:txBody>
          <a:bodyPr wrap="square" rtlCol="0">
            <a:spAutoFit/>
          </a:bodyPr>
          <a:lstStyle/>
          <a:p>
            <a:r>
              <a:rPr lang="en-AU" sz="1200" dirty="0" smtClean="0"/>
              <a:t>/27</a:t>
            </a:r>
            <a:endParaRPr lang="en-AU" sz="1200" dirty="0"/>
          </a:p>
        </p:txBody>
      </p:sp>
      <p:sp>
        <p:nvSpPr>
          <p:cNvPr id="74" name="TextBox 73"/>
          <p:cNvSpPr txBox="1"/>
          <p:nvPr/>
        </p:nvSpPr>
        <p:spPr>
          <a:xfrm>
            <a:off x="5788751" y="3706563"/>
            <a:ext cx="395968" cy="276999"/>
          </a:xfrm>
          <a:prstGeom prst="rect">
            <a:avLst/>
          </a:prstGeom>
          <a:noFill/>
        </p:spPr>
        <p:txBody>
          <a:bodyPr wrap="square" rtlCol="0">
            <a:spAutoFit/>
          </a:bodyPr>
          <a:lstStyle/>
          <a:p>
            <a:r>
              <a:rPr lang="en-AU" sz="1200" dirty="0" smtClean="0"/>
              <a:t>/27</a:t>
            </a:r>
            <a:endParaRPr lang="en-AU" sz="1200" dirty="0"/>
          </a:p>
        </p:txBody>
      </p:sp>
      <p:sp>
        <p:nvSpPr>
          <p:cNvPr id="75" name="TextBox 74"/>
          <p:cNvSpPr txBox="1"/>
          <p:nvPr/>
        </p:nvSpPr>
        <p:spPr>
          <a:xfrm>
            <a:off x="6626951" y="3716999"/>
            <a:ext cx="395968" cy="276999"/>
          </a:xfrm>
          <a:prstGeom prst="rect">
            <a:avLst/>
          </a:prstGeom>
          <a:noFill/>
        </p:spPr>
        <p:txBody>
          <a:bodyPr wrap="square" rtlCol="0">
            <a:spAutoFit/>
          </a:bodyPr>
          <a:lstStyle/>
          <a:p>
            <a:r>
              <a:rPr lang="en-AU" sz="1200" dirty="0" smtClean="0"/>
              <a:t>/27</a:t>
            </a:r>
            <a:endParaRPr lang="en-AU" sz="1200" dirty="0"/>
          </a:p>
        </p:txBody>
      </p:sp>
      <p:sp>
        <p:nvSpPr>
          <p:cNvPr id="76" name="TextBox 75"/>
          <p:cNvSpPr txBox="1"/>
          <p:nvPr/>
        </p:nvSpPr>
        <p:spPr>
          <a:xfrm>
            <a:off x="7396299" y="3700084"/>
            <a:ext cx="395968" cy="276999"/>
          </a:xfrm>
          <a:prstGeom prst="rect">
            <a:avLst/>
          </a:prstGeom>
          <a:noFill/>
        </p:spPr>
        <p:txBody>
          <a:bodyPr wrap="square" rtlCol="0">
            <a:spAutoFit/>
          </a:bodyPr>
          <a:lstStyle/>
          <a:p>
            <a:r>
              <a:rPr lang="en-AU" sz="1200" dirty="0" smtClean="0"/>
              <a:t>/27</a:t>
            </a:r>
            <a:endParaRPr lang="en-AU" sz="1200" dirty="0"/>
          </a:p>
        </p:txBody>
      </p:sp>
      <p:sp>
        <p:nvSpPr>
          <p:cNvPr id="77" name="TextBox 76"/>
          <p:cNvSpPr txBox="1"/>
          <p:nvPr/>
        </p:nvSpPr>
        <p:spPr>
          <a:xfrm>
            <a:off x="1684836" y="4690296"/>
            <a:ext cx="395968" cy="276999"/>
          </a:xfrm>
          <a:prstGeom prst="rect">
            <a:avLst/>
          </a:prstGeom>
          <a:noFill/>
        </p:spPr>
        <p:txBody>
          <a:bodyPr wrap="square" rtlCol="0">
            <a:spAutoFit/>
          </a:bodyPr>
          <a:lstStyle/>
          <a:p>
            <a:r>
              <a:rPr lang="en-AU" sz="1200" dirty="0" smtClean="0"/>
              <a:t>/27</a:t>
            </a:r>
            <a:endParaRPr lang="en-AU" sz="1200" dirty="0"/>
          </a:p>
        </p:txBody>
      </p:sp>
      <p:sp>
        <p:nvSpPr>
          <p:cNvPr id="78" name="TextBox 77"/>
          <p:cNvSpPr txBox="1"/>
          <p:nvPr/>
        </p:nvSpPr>
        <p:spPr>
          <a:xfrm>
            <a:off x="2529295" y="4692416"/>
            <a:ext cx="395968" cy="276999"/>
          </a:xfrm>
          <a:prstGeom prst="rect">
            <a:avLst/>
          </a:prstGeom>
          <a:noFill/>
        </p:spPr>
        <p:txBody>
          <a:bodyPr wrap="square" rtlCol="0">
            <a:spAutoFit/>
          </a:bodyPr>
          <a:lstStyle/>
          <a:p>
            <a:r>
              <a:rPr lang="en-AU" sz="1200" dirty="0" smtClean="0"/>
              <a:t>/27</a:t>
            </a:r>
            <a:endParaRPr lang="en-AU" sz="1200" dirty="0"/>
          </a:p>
        </p:txBody>
      </p:sp>
      <p:sp>
        <p:nvSpPr>
          <p:cNvPr id="79" name="TextBox 78"/>
          <p:cNvSpPr txBox="1"/>
          <p:nvPr/>
        </p:nvSpPr>
        <p:spPr>
          <a:xfrm>
            <a:off x="3344635" y="4690297"/>
            <a:ext cx="395968" cy="276999"/>
          </a:xfrm>
          <a:prstGeom prst="rect">
            <a:avLst/>
          </a:prstGeom>
          <a:noFill/>
        </p:spPr>
        <p:txBody>
          <a:bodyPr wrap="square" rtlCol="0">
            <a:spAutoFit/>
          </a:bodyPr>
          <a:lstStyle/>
          <a:p>
            <a:r>
              <a:rPr lang="en-AU" sz="1200" dirty="0" smtClean="0"/>
              <a:t>/27</a:t>
            </a:r>
            <a:endParaRPr lang="en-AU" sz="1200" dirty="0"/>
          </a:p>
        </p:txBody>
      </p:sp>
      <p:sp>
        <p:nvSpPr>
          <p:cNvPr id="80" name="TextBox 79"/>
          <p:cNvSpPr txBox="1"/>
          <p:nvPr/>
        </p:nvSpPr>
        <p:spPr>
          <a:xfrm>
            <a:off x="4138476" y="4690298"/>
            <a:ext cx="395968" cy="276999"/>
          </a:xfrm>
          <a:prstGeom prst="rect">
            <a:avLst/>
          </a:prstGeom>
          <a:noFill/>
        </p:spPr>
        <p:txBody>
          <a:bodyPr wrap="square" rtlCol="0">
            <a:spAutoFit/>
          </a:bodyPr>
          <a:lstStyle/>
          <a:p>
            <a:r>
              <a:rPr lang="en-AU" sz="1200" dirty="0" smtClean="0"/>
              <a:t>/27</a:t>
            </a:r>
            <a:endParaRPr lang="en-AU" sz="1200" dirty="0"/>
          </a:p>
        </p:txBody>
      </p:sp>
      <p:sp>
        <p:nvSpPr>
          <p:cNvPr id="81" name="TextBox 80"/>
          <p:cNvSpPr txBox="1"/>
          <p:nvPr/>
        </p:nvSpPr>
        <p:spPr>
          <a:xfrm>
            <a:off x="4983615" y="4691357"/>
            <a:ext cx="395968" cy="276999"/>
          </a:xfrm>
          <a:prstGeom prst="rect">
            <a:avLst/>
          </a:prstGeom>
          <a:noFill/>
        </p:spPr>
        <p:txBody>
          <a:bodyPr wrap="square" rtlCol="0">
            <a:spAutoFit/>
          </a:bodyPr>
          <a:lstStyle/>
          <a:p>
            <a:r>
              <a:rPr lang="en-AU" sz="1200" dirty="0" smtClean="0"/>
              <a:t>/27</a:t>
            </a:r>
            <a:endParaRPr lang="en-AU" sz="1200" dirty="0"/>
          </a:p>
        </p:txBody>
      </p:sp>
      <p:sp>
        <p:nvSpPr>
          <p:cNvPr id="82" name="TextBox 81"/>
          <p:cNvSpPr txBox="1"/>
          <p:nvPr/>
        </p:nvSpPr>
        <p:spPr>
          <a:xfrm>
            <a:off x="5780586" y="4698895"/>
            <a:ext cx="395968" cy="276999"/>
          </a:xfrm>
          <a:prstGeom prst="rect">
            <a:avLst/>
          </a:prstGeom>
          <a:noFill/>
        </p:spPr>
        <p:txBody>
          <a:bodyPr wrap="square" rtlCol="0">
            <a:spAutoFit/>
          </a:bodyPr>
          <a:lstStyle/>
          <a:p>
            <a:r>
              <a:rPr lang="en-AU" sz="1200" dirty="0" smtClean="0"/>
              <a:t>/27</a:t>
            </a:r>
            <a:endParaRPr lang="en-AU" sz="1200" dirty="0"/>
          </a:p>
        </p:txBody>
      </p:sp>
      <p:sp>
        <p:nvSpPr>
          <p:cNvPr id="83" name="TextBox 82"/>
          <p:cNvSpPr txBox="1"/>
          <p:nvPr/>
        </p:nvSpPr>
        <p:spPr>
          <a:xfrm>
            <a:off x="1684836" y="5677979"/>
            <a:ext cx="395968" cy="276999"/>
          </a:xfrm>
          <a:prstGeom prst="rect">
            <a:avLst/>
          </a:prstGeom>
          <a:noFill/>
        </p:spPr>
        <p:txBody>
          <a:bodyPr wrap="square" rtlCol="0">
            <a:spAutoFit/>
          </a:bodyPr>
          <a:lstStyle/>
          <a:p>
            <a:r>
              <a:rPr lang="en-AU" sz="1200" dirty="0" smtClean="0"/>
              <a:t>/27</a:t>
            </a:r>
            <a:endParaRPr lang="en-AU" sz="1200" dirty="0"/>
          </a:p>
        </p:txBody>
      </p:sp>
      <p:sp>
        <p:nvSpPr>
          <p:cNvPr id="84" name="TextBox 83"/>
          <p:cNvSpPr txBox="1"/>
          <p:nvPr/>
        </p:nvSpPr>
        <p:spPr>
          <a:xfrm>
            <a:off x="2529295" y="5680099"/>
            <a:ext cx="395968" cy="276999"/>
          </a:xfrm>
          <a:prstGeom prst="rect">
            <a:avLst/>
          </a:prstGeom>
          <a:noFill/>
        </p:spPr>
        <p:txBody>
          <a:bodyPr wrap="square" rtlCol="0">
            <a:spAutoFit/>
          </a:bodyPr>
          <a:lstStyle/>
          <a:p>
            <a:r>
              <a:rPr lang="en-AU" sz="1200" dirty="0" smtClean="0"/>
              <a:t>/27</a:t>
            </a:r>
            <a:endParaRPr lang="en-AU" sz="1200" dirty="0"/>
          </a:p>
        </p:txBody>
      </p:sp>
      <p:sp>
        <p:nvSpPr>
          <p:cNvPr id="85" name="TextBox 84"/>
          <p:cNvSpPr txBox="1"/>
          <p:nvPr/>
        </p:nvSpPr>
        <p:spPr>
          <a:xfrm>
            <a:off x="3344635" y="5677980"/>
            <a:ext cx="395968" cy="276999"/>
          </a:xfrm>
          <a:prstGeom prst="rect">
            <a:avLst/>
          </a:prstGeom>
          <a:noFill/>
        </p:spPr>
        <p:txBody>
          <a:bodyPr wrap="square" rtlCol="0">
            <a:spAutoFit/>
          </a:bodyPr>
          <a:lstStyle/>
          <a:p>
            <a:r>
              <a:rPr lang="en-AU" sz="1200" dirty="0" smtClean="0"/>
              <a:t>/27</a:t>
            </a:r>
            <a:endParaRPr lang="en-AU" sz="1200" dirty="0"/>
          </a:p>
        </p:txBody>
      </p:sp>
      <p:sp>
        <p:nvSpPr>
          <p:cNvPr id="86" name="TextBox 85"/>
          <p:cNvSpPr txBox="1"/>
          <p:nvPr/>
        </p:nvSpPr>
        <p:spPr>
          <a:xfrm>
            <a:off x="4138476" y="5677981"/>
            <a:ext cx="395968" cy="276999"/>
          </a:xfrm>
          <a:prstGeom prst="rect">
            <a:avLst/>
          </a:prstGeom>
          <a:noFill/>
        </p:spPr>
        <p:txBody>
          <a:bodyPr wrap="square" rtlCol="0">
            <a:spAutoFit/>
          </a:bodyPr>
          <a:lstStyle/>
          <a:p>
            <a:r>
              <a:rPr lang="en-AU" sz="1200" dirty="0" smtClean="0"/>
              <a:t>/27</a:t>
            </a:r>
            <a:endParaRPr lang="en-AU" sz="1200" dirty="0"/>
          </a:p>
        </p:txBody>
      </p:sp>
      <p:sp>
        <p:nvSpPr>
          <p:cNvPr id="87" name="TextBox 86"/>
          <p:cNvSpPr txBox="1"/>
          <p:nvPr/>
        </p:nvSpPr>
        <p:spPr>
          <a:xfrm>
            <a:off x="5834743" y="5680099"/>
            <a:ext cx="395968" cy="276999"/>
          </a:xfrm>
          <a:prstGeom prst="rect">
            <a:avLst/>
          </a:prstGeom>
          <a:noFill/>
        </p:spPr>
        <p:txBody>
          <a:bodyPr wrap="square" rtlCol="0">
            <a:spAutoFit/>
          </a:bodyPr>
          <a:lstStyle/>
          <a:p>
            <a:r>
              <a:rPr lang="en-AU" sz="1200" dirty="0" smtClean="0"/>
              <a:t>/26</a:t>
            </a:r>
            <a:endParaRPr lang="en-AU" sz="1200" dirty="0"/>
          </a:p>
        </p:txBody>
      </p:sp>
    </p:spTree>
    <p:extLst>
      <p:ext uri="{BB962C8B-B14F-4D97-AF65-F5344CB8AC3E}">
        <p14:creationId xmlns:p14="http://schemas.microsoft.com/office/powerpoint/2010/main" val="3609878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smtClean="0"/>
              <a:t>IP Addresses and Subnet Masks</a:t>
            </a:r>
          </a:p>
        </p:txBody>
      </p:sp>
      <p:sp>
        <p:nvSpPr>
          <p:cNvPr id="7171" name="Rectangle 3"/>
          <p:cNvSpPr>
            <a:spLocks noGrp="1" noChangeArrowheads="1"/>
          </p:cNvSpPr>
          <p:nvPr>
            <p:ph idx="1"/>
          </p:nvPr>
        </p:nvSpPr>
        <p:spPr>
          <a:xfrm>
            <a:off x="250825" y="1916113"/>
            <a:ext cx="8435975" cy="4681537"/>
          </a:xfrm>
        </p:spPr>
        <p:txBody>
          <a:bodyPr/>
          <a:lstStyle/>
          <a:p>
            <a:endParaRPr lang="en-US" altLang="en-US" sz="2400" dirty="0" smtClean="0"/>
          </a:p>
          <a:p>
            <a:pPr>
              <a:buFontTx/>
              <a:buNone/>
            </a:pPr>
            <a:r>
              <a:rPr lang="en-US" altLang="en-US" dirty="0" smtClean="0"/>
              <a:t>192.168.0.0</a:t>
            </a:r>
          </a:p>
          <a:p>
            <a:pPr>
              <a:buFontTx/>
              <a:buNone/>
            </a:pPr>
            <a:r>
              <a:rPr lang="en-US" altLang="en-US" dirty="0" smtClean="0"/>
              <a:t>1100 0000 1010 1000 0000 0000 0000 0000</a:t>
            </a:r>
          </a:p>
          <a:p>
            <a:pPr algn="ctr">
              <a:buFontTx/>
              <a:buNone/>
            </a:pPr>
            <a:r>
              <a:rPr lang="en-US" altLang="en-US" dirty="0" smtClean="0"/>
              <a:t>AND</a:t>
            </a:r>
          </a:p>
          <a:p>
            <a:pPr>
              <a:buFontTx/>
              <a:buNone/>
            </a:pPr>
            <a:r>
              <a:rPr lang="en-US" altLang="en-US" dirty="0" smtClean="0">
                <a:solidFill>
                  <a:srgbClr val="0070C0"/>
                </a:solidFill>
              </a:rPr>
              <a:t>1111 1111 1111 1111 1111 1111 </a:t>
            </a:r>
            <a:r>
              <a:rPr lang="en-US" altLang="en-US" dirty="0" smtClean="0">
                <a:solidFill>
                  <a:srgbClr val="FF0000"/>
                </a:solidFill>
              </a:rPr>
              <a:t>0000 0000</a:t>
            </a:r>
          </a:p>
          <a:p>
            <a:pPr>
              <a:buFontTx/>
              <a:buNone/>
            </a:pPr>
            <a:r>
              <a:rPr lang="en-US" altLang="en-US" dirty="0" smtClean="0"/>
              <a:t>1100 0000 1010 1000 0000 0000 </a:t>
            </a:r>
            <a:r>
              <a:rPr lang="en-US" altLang="en-US" dirty="0" smtClean="0">
                <a:latin typeface="Consolas" panose="020B0609020204030204" pitchFamily="49" charset="0"/>
                <a:cs typeface="Consolas" panose="020B0609020204030204" pitchFamily="49" charset="0"/>
              </a:rPr>
              <a:t>---- ----</a:t>
            </a:r>
            <a:endParaRPr lang="en-US" altLang="en-US" dirty="0"/>
          </a:p>
          <a:p>
            <a:pPr>
              <a:buFontTx/>
              <a:buNone/>
            </a:pPr>
            <a:endParaRPr lang="en-US" altLang="en-US" dirty="0" smtClean="0">
              <a:solidFill>
                <a:srgbClr val="FF0000"/>
              </a:solidFill>
            </a:endParaRPr>
          </a:p>
        </p:txBody>
      </p:sp>
      <p:sp>
        <p:nvSpPr>
          <p:cNvPr id="7172" name="Slide Number Placeholder 4"/>
          <p:cNvSpPr>
            <a:spLocks noGrp="1"/>
          </p:cNvSpPr>
          <p:nvPr>
            <p:ph type="sldNum" sz="quarter" idx="4294967295"/>
          </p:nvPr>
        </p:nvSpPr>
        <p:spPr bwMode="auto">
          <a:xfrm>
            <a:off x="8229600" y="6245225"/>
            <a:ext cx="9144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9A409E2-5621-4C60-B6E2-BC0218CE9F58}" type="slidenum">
              <a:rPr lang="en-US" altLang="en-US"/>
              <a:pPr eaLnBrk="1" hangingPunct="1"/>
              <a:t>3</a:t>
            </a:fld>
            <a:endParaRPr lang="en-US" altLang="en-US"/>
          </a:p>
        </p:txBody>
      </p:sp>
      <p:sp>
        <p:nvSpPr>
          <p:cNvPr id="3" name="TextBox 2"/>
          <p:cNvSpPr txBox="1"/>
          <p:nvPr/>
        </p:nvSpPr>
        <p:spPr>
          <a:xfrm>
            <a:off x="3276600" y="2362200"/>
            <a:ext cx="2895600" cy="523220"/>
          </a:xfrm>
          <a:prstGeom prst="rect">
            <a:avLst/>
          </a:prstGeom>
          <a:noFill/>
        </p:spPr>
        <p:txBody>
          <a:bodyPr wrap="square" rtlCol="0">
            <a:spAutoFit/>
          </a:bodyPr>
          <a:lstStyle/>
          <a:p>
            <a:r>
              <a:rPr lang="en-AU" sz="2800" dirty="0" smtClean="0"/>
              <a:t>255.255.255.0</a:t>
            </a:r>
            <a:endParaRPr lang="en-AU" sz="2800" dirty="0"/>
          </a:p>
        </p:txBody>
      </p:sp>
    </p:spTree>
    <p:extLst>
      <p:ext uri="{BB962C8B-B14F-4D97-AF65-F5344CB8AC3E}">
        <p14:creationId xmlns:p14="http://schemas.microsoft.com/office/powerpoint/2010/main" val="281537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IP Addresses and Subnet Masks</a:t>
            </a:r>
            <a:endParaRPr lang="en-AU" dirty="0"/>
          </a:p>
        </p:txBody>
      </p:sp>
      <p:sp>
        <p:nvSpPr>
          <p:cNvPr id="3" name="Content Placeholder 2"/>
          <p:cNvSpPr>
            <a:spLocks noGrp="1"/>
          </p:cNvSpPr>
          <p:nvPr>
            <p:ph idx="1"/>
          </p:nvPr>
        </p:nvSpPr>
        <p:spPr/>
        <p:txBody>
          <a:bodyPr/>
          <a:lstStyle/>
          <a:p>
            <a:pPr marL="0" indent="0">
              <a:buNone/>
            </a:pPr>
            <a:r>
              <a:rPr lang="en-AU" dirty="0" smtClean="0"/>
              <a:t>So what does moving the subnet mask in the last two pairs of ranges give us?</a:t>
            </a:r>
          </a:p>
        </p:txBody>
      </p:sp>
      <p:graphicFrame>
        <p:nvGraphicFramePr>
          <p:cNvPr id="4" name="Table 3"/>
          <p:cNvGraphicFramePr>
            <a:graphicFrameLocks noGrp="1"/>
          </p:cNvGraphicFramePr>
          <p:nvPr>
            <p:extLst>
              <p:ext uri="{D42A27DB-BD31-4B8C-83A1-F6EECF244321}">
                <p14:modId xmlns:p14="http://schemas.microsoft.com/office/powerpoint/2010/main" val="1579497228"/>
              </p:ext>
            </p:extLst>
          </p:nvPr>
        </p:nvGraphicFramePr>
        <p:xfrm>
          <a:off x="304800" y="2895600"/>
          <a:ext cx="8534400" cy="3809997"/>
        </p:xfrm>
        <a:graphic>
          <a:graphicData uri="http://schemas.openxmlformats.org/drawingml/2006/table">
            <a:tbl>
              <a:tblPr firstRow="1" bandRow="1">
                <a:tableStyleId>{5C22544A-7EE6-4342-B048-85BDC9FD1C3A}</a:tableStyleId>
              </a:tblPr>
              <a:tblGrid>
                <a:gridCol w="2133600"/>
                <a:gridCol w="2133600"/>
                <a:gridCol w="2133600"/>
                <a:gridCol w="2133600"/>
              </a:tblGrid>
              <a:tr h="423333">
                <a:tc>
                  <a:txBody>
                    <a:bodyPr/>
                    <a:lstStyle/>
                    <a:p>
                      <a:r>
                        <a:rPr lang="en-AU" dirty="0" smtClean="0"/>
                        <a:t>Network </a:t>
                      </a:r>
                      <a:endParaRPr lang="en-AU" dirty="0"/>
                    </a:p>
                  </a:txBody>
                  <a:tcPr/>
                </a:tc>
                <a:tc>
                  <a:txBody>
                    <a:bodyPr/>
                    <a:lstStyle/>
                    <a:p>
                      <a:r>
                        <a:rPr lang="en-AU" dirty="0" smtClean="0"/>
                        <a:t>Last Octet</a:t>
                      </a:r>
                      <a:endParaRPr lang="en-AU" dirty="0"/>
                    </a:p>
                  </a:txBody>
                  <a:tcPr/>
                </a:tc>
                <a:tc>
                  <a:txBody>
                    <a:bodyPr/>
                    <a:lstStyle/>
                    <a:p>
                      <a:r>
                        <a:rPr lang="en-AU" dirty="0" smtClean="0"/>
                        <a:t>Broadcast</a:t>
                      </a:r>
                      <a:endParaRPr lang="en-AU" dirty="0"/>
                    </a:p>
                  </a:txBody>
                  <a:tcPr/>
                </a:tc>
                <a:tc>
                  <a:txBody>
                    <a:bodyPr/>
                    <a:lstStyle/>
                    <a:p>
                      <a:r>
                        <a:rPr lang="en-AU" dirty="0" smtClean="0"/>
                        <a:t>Last Octet</a:t>
                      </a:r>
                      <a:endParaRPr lang="en-AU" dirty="0"/>
                    </a:p>
                  </a:txBody>
                  <a:tcPr/>
                </a:tc>
              </a:tr>
              <a:tr h="423333">
                <a:tc>
                  <a:txBody>
                    <a:bodyPr/>
                    <a:lstStyle/>
                    <a:p>
                      <a:r>
                        <a:rPr lang="en-AU" dirty="0" smtClean="0"/>
                        <a:t>192.168.0.0 /27</a:t>
                      </a:r>
                      <a:endParaRPr lang="en-AU" dirty="0"/>
                    </a:p>
                  </a:txBody>
                  <a:tcPr/>
                </a:tc>
                <a:tc>
                  <a:txBody>
                    <a:bodyPr/>
                    <a:lstStyle/>
                    <a:p>
                      <a:r>
                        <a:rPr lang="en-AU" dirty="0" smtClean="0">
                          <a:solidFill>
                            <a:srgbClr val="FF0000"/>
                          </a:solidFill>
                        </a:rPr>
                        <a:t>000</a:t>
                      </a:r>
                      <a:r>
                        <a:rPr lang="en-AU" dirty="0" smtClean="0"/>
                        <a:t>0</a:t>
                      </a:r>
                      <a:r>
                        <a:rPr lang="en-AU" baseline="0" dirty="0" smtClean="0"/>
                        <a:t> 0000</a:t>
                      </a:r>
                      <a:endParaRPr lang="en-AU" dirty="0"/>
                    </a:p>
                  </a:txBody>
                  <a:tcPr/>
                </a:tc>
                <a:tc>
                  <a:txBody>
                    <a:bodyPr/>
                    <a:lstStyle/>
                    <a:p>
                      <a:r>
                        <a:rPr lang="en-AU" dirty="0" smtClean="0"/>
                        <a:t>192.168.0.31</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solidFill>
                            <a:srgbClr val="FF0000"/>
                          </a:solidFill>
                        </a:rPr>
                        <a:t>000</a:t>
                      </a:r>
                      <a:r>
                        <a:rPr lang="en-AU" dirty="0" smtClean="0"/>
                        <a:t>1 1111</a:t>
                      </a:r>
                    </a:p>
                  </a:txBody>
                  <a:tcPr/>
                </a:tc>
              </a:tr>
              <a:tr h="423333">
                <a:tc>
                  <a:txBody>
                    <a:bodyPr/>
                    <a:lstStyle/>
                    <a:p>
                      <a:r>
                        <a:rPr lang="en-AU" dirty="0" smtClean="0"/>
                        <a:t>192.168.0.32</a:t>
                      </a:r>
                      <a:r>
                        <a:rPr lang="en-AU" dirty="0" smtClean="0"/>
                        <a:t> /27</a:t>
                      </a:r>
                      <a:endParaRPr lang="en-AU" dirty="0"/>
                    </a:p>
                  </a:txBody>
                  <a:tcPr/>
                </a:tc>
                <a:tc>
                  <a:txBody>
                    <a:bodyPr/>
                    <a:lstStyle/>
                    <a:p>
                      <a:r>
                        <a:rPr lang="en-AU" dirty="0" smtClean="0">
                          <a:solidFill>
                            <a:srgbClr val="FF0000"/>
                          </a:solidFill>
                        </a:rPr>
                        <a:t>001</a:t>
                      </a:r>
                      <a:r>
                        <a:rPr lang="en-AU" dirty="0" smtClean="0"/>
                        <a:t>0 0000</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192.168.0.63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solidFill>
                            <a:srgbClr val="FF0000"/>
                          </a:solidFill>
                        </a:rPr>
                        <a:t>001</a:t>
                      </a:r>
                      <a:r>
                        <a:rPr lang="en-AU" dirty="0" smtClean="0">
                          <a:solidFill>
                            <a:schemeClr val="tx1"/>
                          </a:solidFill>
                        </a:rPr>
                        <a:t>1 1111</a:t>
                      </a:r>
                      <a:endParaRPr lang="en-AU" dirty="0" smtClean="0">
                        <a:solidFill>
                          <a:srgbClr val="FF0000"/>
                        </a:solidFill>
                      </a:endParaRPr>
                    </a:p>
                  </a:txBody>
                  <a:tcPr/>
                </a:tc>
              </a:tr>
              <a:tr h="423333">
                <a:tc>
                  <a:txBody>
                    <a:bodyPr/>
                    <a:lstStyle/>
                    <a:p>
                      <a:r>
                        <a:rPr lang="en-AU" dirty="0" smtClean="0"/>
                        <a:t>192.168.0.64</a:t>
                      </a:r>
                      <a:r>
                        <a:rPr lang="en-AU" dirty="0" smtClean="0"/>
                        <a:t> /27</a:t>
                      </a:r>
                      <a:endParaRPr lang="en-AU" dirty="0"/>
                    </a:p>
                  </a:txBody>
                  <a:tcPr/>
                </a:tc>
                <a:tc>
                  <a:txBody>
                    <a:bodyPr/>
                    <a:lstStyle/>
                    <a:p>
                      <a:r>
                        <a:rPr lang="en-AU" dirty="0" smtClean="0">
                          <a:solidFill>
                            <a:srgbClr val="FF0000"/>
                          </a:solidFill>
                        </a:rPr>
                        <a:t>010</a:t>
                      </a:r>
                      <a:r>
                        <a:rPr lang="en-AU" dirty="0" smtClean="0"/>
                        <a:t>0 0000</a:t>
                      </a:r>
                      <a:endParaRPr lang="en-AU" dirty="0"/>
                    </a:p>
                  </a:txBody>
                  <a:tcPr/>
                </a:tc>
                <a:tc>
                  <a:txBody>
                    <a:bodyPr/>
                    <a:lstStyle/>
                    <a:p>
                      <a:r>
                        <a:rPr lang="en-AU" dirty="0" smtClean="0"/>
                        <a:t>192.168.0.95</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solidFill>
                            <a:srgbClr val="FF0000"/>
                          </a:solidFill>
                        </a:rPr>
                        <a:t>010</a:t>
                      </a:r>
                      <a:r>
                        <a:rPr lang="en-AU" dirty="0" smtClean="0">
                          <a:solidFill>
                            <a:schemeClr val="tx1"/>
                          </a:solidFill>
                        </a:rPr>
                        <a:t>1 1111</a:t>
                      </a:r>
                      <a:endParaRPr lang="en-AU" dirty="0" smtClean="0">
                        <a:solidFill>
                          <a:srgbClr val="FF0000"/>
                        </a:solidFill>
                      </a:endParaRPr>
                    </a:p>
                  </a:txBody>
                  <a:tcPr/>
                </a:tc>
              </a:tr>
              <a:tr h="423333">
                <a:tc>
                  <a:txBody>
                    <a:bodyPr/>
                    <a:lstStyle/>
                    <a:p>
                      <a:r>
                        <a:rPr lang="en-AU" dirty="0" smtClean="0"/>
                        <a:t>192.168.0.96</a:t>
                      </a:r>
                      <a:r>
                        <a:rPr lang="en-AU" dirty="0" smtClean="0"/>
                        <a:t> /27</a:t>
                      </a:r>
                      <a:endParaRPr lang="en-AU" dirty="0"/>
                    </a:p>
                  </a:txBody>
                  <a:tcPr/>
                </a:tc>
                <a:tc>
                  <a:txBody>
                    <a:bodyPr/>
                    <a:lstStyle/>
                    <a:p>
                      <a:r>
                        <a:rPr lang="en-AU" dirty="0" smtClean="0">
                          <a:solidFill>
                            <a:srgbClr val="FF0000"/>
                          </a:solidFill>
                        </a:rPr>
                        <a:t>011</a:t>
                      </a:r>
                      <a:r>
                        <a:rPr lang="en-AU" dirty="0" smtClean="0"/>
                        <a:t>0 0000</a:t>
                      </a:r>
                      <a:endParaRPr lang="en-AU" dirty="0"/>
                    </a:p>
                  </a:txBody>
                  <a:tcPr/>
                </a:tc>
                <a:tc>
                  <a:txBody>
                    <a:bodyPr/>
                    <a:lstStyle/>
                    <a:p>
                      <a:r>
                        <a:rPr lang="en-AU" dirty="0" smtClean="0"/>
                        <a:t>192.168.0.127</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solidFill>
                            <a:srgbClr val="FF0000"/>
                          </a:solidFill>
                        </a:rPr>
                        <a:t>011</a:t>
                      </a:r>
                      <a:r>
                        <a:rPr lang="en-AU" dirty="0" smtClean="0">
                          <a:solidFill>
                            <a:schemeClr val="tx1"/>
                          </a:solidFill>
                        </a:rPr>
                        <a:t>1 1111</a:t>
                      </a:r>
                      <a:endParaRPr lang="en-AU" dirty="0" smtClean="0">
                        <a:solidFill>
                          <a:srgbClr val="FF0000"/>
                        </a:solidFill>
                      </a:endParaRPr>
                    </a:p>
                  </a:txBody>
                  <a:tcPr/>
                </a:tc>
              </a:tr>
              <a:tr h="423333">
                <a:tc>
                  <a:txBody>
                    <a:bodyPr/>
                    <a:lstStyle/>
                    <a:p>
                      <a:r>
                        <a:rPr lang="en-AU" dirty="0" smtClean="0"/>
                        <a:t>192.168.0.128</a:t>
                      </a:r>
                      <a:r>
                        <a:rPr lang="en-AU" dirty="0" smtClean="0"/>
                        <a:t> /26</a:t>
                      </a:r>
                      <a:endParaRPr lang="en-AU" dirty="0"/>
                    </a:p>
                  </a:txBody>
                  <a:tcPr/>
                </a:tc>
                <a:tc>
                  <a:txBody>
                    <a:bodyPr/>
                    <a:lstStyle/>
                    <a:p>
                      <a:r>
                        <a:rPr lang="en-AU" dirty="0" smtClean="0">
                          <a:solidFill>
                            <a:srgbClr val="FF0000"/>
                          </a:solidFill>
                        </a:rPr>
                        <a:t>10</a:t>
                      </a:r>
                      <a:r>
                        <a:rPr lang="en-AU" dirty="0" smtClean="0">
                          <a:solidFill>
                            <a:schemeClr val="tx1"/>
                          </a:solidFill>
                        </a:rPr>
                        <a:t>0</a:t>
                      </a:r>
                      <a:r>
                        <a:rPr lang="en-AU" dirty="0" smtClean="0"/>
                        <a:t>0 0000</a:t>
                      </a:r>
                      <a:endParaRPr lang="en-AU" dirty="0"/>
                    </a:p>
                  </a:txBody>
                  <a:tcPr/>
                </a:tc>
                <a:tc>
                  <a:txBody>
                    <a:bodyPr/>
                    <a:lstStyle/>
                    <a:p>
                      <a:r>
                        <a:rPr lang="en-AU" dirty="0" smtClean="0"/>
                        <a:t>192.168.0.191</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solidFill>
                            <a:srgbClr val="FF0000"/>
                          </a:solidFill>
                        </a:rPr>
                        <a:t>10</a:t>
                      </a:r>
                      <a:r>
                        <a:rPr lang="en-AU" dirty="0" smtClean="0">
                          <a:solidFill>
                            <a:schemeClr val="tx1"/>
                          </a:solidFill>
                        </a:rPr>
                        <a:t>11 1111</a:t>
                      </a:r>
                      <a:endParaRPr lang="en-AU" dirty="0" smtClean="0">
                        <a:solidFill>
                          <a:srgbClr val="FF0000"/>
                        </a:solidFill>
                      </a:endParaRPr>
                    </a:p>
                  </a:txBody>
                  <a:tcPr/>
                </a:tc>
              </a:tr>
              <a:tr h="423333">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dirty="0" smtClean="0">
                        <a:solidFill>
                          <a:srgbClr val="FF0000"/>
                        </a:solidFill>
                      </a:endParaRPr>
                    </a:p>
                  </a:txBody>
                  <a:tcPr/>
                </a:tc>
              </a:tr>
              <a:tr h="423333">
                <a:tc>
                  <a:txBody>
                    <a:bodyPr/>
                    <a:lstStyle/>
                    <a:p>
                      <a:r>
                        <a:rPr lang="en-AU" dirty="0" smtClean="0"/>
                        <a:t>192.168.0.192</a:t>
                      </a:r>
                      <a:r>
                        <a:rPr lang="en-AU" dirty="0" smtClean="0"/>
                        <a:t> /26</a:t>
                      </a:r>
                      <a:endParaRPr lang="en-AU" dirty="0"/>
                    </a:p>
                  </a:txBody>
                  <a:tcPr/>
                </a:tc>
                <a:tc>
                  <a:txBody>
                    <a:bodyPr/>
                    <a:lstStyle/>
                    <a:p>
                      <a:r>
                        <a:rPr lang="en-AU" dirty="0" smtClean="0">
                          <a:solidFill>
                            <a:srgbClr val="FF0000"/>
                          </a:solidFill>
                        </a:rPr>
                        <a:t>11</a:t>
                      </a:r>
                      <a:r>
                        <a:rPr lang="en-AU" dirty="0" smtClean="0">
                          <a:solidFill>
                            <a:schemeClr val="tx1"/>
                          </a:solidFill>
                        </a:rPr>
                        <a:t>0</a:t>
                      </a:r>
                      <a:r>
                        <a:rPr lang="en-AU" dirty="0" smtClean="0"/>
                        <a:t>0 0000</a:t>
                      </a:r>
                      <a:endParaRPr lang="en-AU" dirty="0"/>
                    </a:p>
                  </a:txBody>
                  <a:tcPr/>
                </a:tc>
                <a:tc>
                  <a:txBody>
                    <a:bodyPr/>
                    <a:lstStyle/>
                    <a:p>
                      <a:r>
                        <a:rPr lang="en-AU" dirty="0" smtClean="0"/>
                        <a:t>192.168.0.255</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solidFill>
                            <a:srgbClr val="FF0000"/>
                          </a:solidFill>
                        </a:rPr>
                        <a:t>111</a:t>
                      </a:r>
                      <a:r>
                        <a:rPr lang="en-AU" dirty="0" smtClean="0">
                          <a:solidFill>
                            <a:schemeClr val="tx1"/>
                          </a:solidFill>
                        </a:rPr>
                        <a:t>1 1111</a:t>
                      </a:r>
                      <a:endParaRPr lang="en-AU" dirty="0" smtClean="0">
                        <a:solidFill>
                          <a:srgbClr val="FF0000"/>
                        </a:solidFill>
                      </a:endParaRPr>
                    </a:p>
                  </a:txBody>
                  <a:tcPr/>
                </a:tc>
              </a:tr>
              <a:tr h="423333">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dirty="0" smtClean="0">
                        <a:solidFill>
                          <a:srgbClr val="FF0000"/>
                        </a:solidFill>
                      </a:endParaRPr>
                    </a:p>
                  </a:txBody>
                  <a:tcPr/>
                </a:tc>
              </a:tr>
            </a:tbl>
          </a:graphicData>
        </a:graphic>
      </p:graphicFrame>
    </p:spTree>
    <p:extLst>
      <p:ext uri="{BB962C8B-B14F-4D97-AF65-F5344CB8AC3E}">
        <p14:creationId xmlns:p14="http://schemas.microsoft.com/office/powerpoint/2010/main" val="24771674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a:t>
            </a:r>
            <a:endParaRPr lang="en-AU" dirty="0"/>
          </a:p>
        </p:txBody>
      </p:sp>
      <p:sp>
        <p:nvSpPr>
          <p:cNvPr id="3" name="Content Placeholder 2"/>
          <p:cNvSpPr>
            <a:spLocks noGrp="1"/>
          </p:cNvSpPr>
          <p:nvPr>
            <p:ph idx="1"/>
          </p:nvPr>
        </p:nvSpPr>
        <p:spPr/>
        <p:txBody>
          <a:bodyPr/>
          <a:lstStyle/>
          <a:p>
            <a:pPr marL="0" indent="0">
              <a:buNone/>
            </a:pPr>
            <a:r>
              <a:rPr lang="en-AU" dirty="0" smtClean="0"/>
              <a:t>So we have now covered:</a:t>
            </a:r>
          </a:p>
          <a:p>
            <a:r>
              <a:rPr lang="en-AU" dirty="0" smtClean="0"/>
              <a:t>Subnet masks</a:t>
            </a:r>
          </a:p>
          <a:p>
            <a:r>
              <a:rPr lang="en-AU" dirty="0" smtClean="0"/>
              <a:t>CIDR notation for subnet masks</a:t>
            </a:r>
          </a:p>
          <a:p>
            <a:r>
              <a:rPr lang="en-AU" dirty="0" smtClean="0"/>
              <a:t>IP Address format and components</a:t>
            </a:r>
          </a:p>
          <a:p>
            <a:r>
              <a:rPr lang="en-AU" dirty="0" smtClean="0"/>
              <a:t>The meaning (and lack of meaning) of the “.”</a:t>
            </a:r>
          </a:p>
          <a:p>
            <a:r>
              <a:rPr lang="en-AU" dirty="0" err="1" smtClean="0"/>
              <a:t>Subnetting</a:t>
            </a:r>
            <a:endParaRPr lang="en-AU" dirty="0" smtClean="0"/>
          </a:p>
          <a:p>
            <a:r>
              <a:rPr lang="en-AU" dirty="0" err="1" smtClean="0"/>
              <a:t>Supernetting</a:t>
            </a:r>
            <a:endParaRPr lang="en-AU" dirty="0" smtClean="0"/>
          </a:p>
          <a:p>
            <a:r>
              <a:rPr lang="en-AU" dirty="0" err="1" smtClean="0"/>
              <a:t>Subnetting</a:t>
            </a:r>
            <a:r>
              <a:rPr lang="en-AU" dirty="0" smtClean="0"/>
              <a:t> a range to a given requirement</a:t>
            </a:r>
          </a:p>
          <a:p>
            <a:endParaRPr lang="en-AU" dirty="0"/>
          </a:p>
        </p:txBody>
      </p:sp>
    </p:spTree>
    <p:extLst>
      <p:ext uri="{BB962C8B-B14F-4D97-AF65-F5344CB8AC3E}">
        <p14:creationId xmlns:p14="http://schemas.microsoft.com/office/powerpoint/2010/main" val="13001810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smtClean="0"/>
              <a:t>IP Addresses and Subnet Masks</a:t>
            </a:r>
          </a:p>
        </p:txBody>
      </p:sp>
      <p:sp>
        <p:nvSpPr>
          <p:cNvPr id="7171" name="Rectangle 3"/>
          <p:cNvSpPr>
            <a:spLocks noGrp="1" noChangeArrowheads="1"/>
          </p:cNvSpPr>
          <p:nvPr>
            <p:ph idx="1"/>
          </p:nvPr>
        </p:nvSpPr>
        <p:spPr>
          <a:xfrm>
            <a:off x="250825" y="1916113"/>
            <a:ext cx="8435975" cy="4681537"/>
          </a:xfrm>
        </p:spPr>
        <p:txBody>
          <a:bodyPr/>
          <a:lstStyle/>
          <a:p>
            <a:endParaRPr lang="en-US" altLang="en-US" sz="2400" dirty="0" smtClean="0"/>
          </a:p>
          <a:p>
            <a:pPr>
              <a:buFontTx/>
              <a:buNone/>
            </a:pPr>
            <a:r>
              <a:rPr lang="en-US" altLang="en-US" dirty="0" smtClean="0"/>
              <a:t>192.168.0.0</a:t>
            </a:r>
          </a:p>
          <a:p>
            <a:pPr>
              <a:buFontTx/>
              <a:buNone/>
            </a:pPr>
            <a:r>
              <a:rPr lang="en-US" altLang="en-US" dirty="0" smtClean="0"/>
              <a:t>1100 0000 1010 1000 0000 0000</a:t>
            </a:r>
          </a:p>
          <a:p>
            <a:pPr algn="ctr">
              <a:buFontTx/>
              <a:buNone/>
            </a:pPr>
            <a:r>
              <a:rPr lang="en-US" altLang="en-US" dirty="0" smtClean="0"/>
              <a:t>AND</a:t>
            </a:r>
          </a:p>
          <a:p>
            <a:pPr>
              <a:buFontTx/>
              <a:buNone/>
            </a:pPr>
            <a:r>
              <a:rPr lang="en-US" altLang="en-US" dirty="0" smtClean="0">
                <a:solidFill>
                  <a:srgbClr val="0070C0"/>
                </a:solidFill>
              </a:rPr>
              <a:t>1111 1111 1111 1111 1111 1111</a:t>
            </a:r>
            <a:endParaRPr lang="en-US" altLang="en-US" dirty="0" smtClean="0">
              <a:solidFill>
                <a:srgbClr val="FF0000"/>
              </a:solidFill>
            </a:endParaRPr>
          </a:p>
          <a:p>
            <a:pPr>
              <a:buFontTx/>
              <a:buNone/>
            </a:pPr>
            <a:r>
              <a:rPr lang="en-US" altLang="en-US" dirty="0" smtClean="0"/>
              <a:t>1100 0000 1010 1000 0000 0000 </a:t>
            </a:r>
            <a:r>
              <a:rPr lang="en-US" altLang="en-US" dirty="0" smtClean="0">
                <a:latin typeface="Consolas" panose="020B0609020204030204" pitchFamily="49" charset="0"/>
                <a:cs typeface="Consolas" panose="020B0609020204030204" pitchFamily="49" charset="0"/>
              </a:rPr>
              <a:t>---- ----</a:t>
            </a:r>
            <a:endParaRPr lang="en-US" altLang="en-US" dirty="0"/>
          </a:p>
          <a:p>
            <a:pPr>
              <a:buFontTx/>
              <a:buNone/>
            </a:pPr>
            <a:endParaRPr lang="en-US" altLang="en-US" dirty="0" smtClean="0">
              <a:solidFill>
                <a:srgbClr val="FF0000"/>
              </a:solidFill>
            </a:endParaRPr>
          </a:p>
        </p:txBody>
      </p:sp>
      <p:sp>
        <p:nvSpPr>
          <p:cNvPr id="7172" name="Slide Number Placeholder 4"/>
          <p:cNvSpPr>
            <a:spLocks noGrp="1"/>
          </p:cNvSpPr>
          <p:nvPr>
            <p:ph type="sldNum" sz="quarter" idx="4294967295"/>
          </p:nvPr>
        </p:nvSpPr>
        <p:spPr bwMode="auto">
          <a:xfrm>
            <a:off x="8229600" y="6245225"/>
            <a:ext cx="9144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9A409E2-5621-4C60-B6E2-BC0218CE9F58}" type="slidenum">
              <a:rPr lang="en-US" altLang="en-US">
                <a:solidFill>
                  <a:srgbClr val="000000"/>
                </a:solidFill>
              </a:rPr>
              <a:pPr eaLnBrk="1" hangingPunct="1"/>
              <a:t>4</a:t>
            </a:fld>
            <a:endParaRPr lang="en-US" altLang="en-US">
              <a:solidFill>
                <a:srgbClr val="000000"/>
              </a:solidFill>
            </a:endParaRPr>
          </a:p>
        </p:txBody>
      </p:sp>
      <p:sp>
        <p:nvSpPr>
          <p:cNvPr id="3" name="TextBox 2"/>
          <p:cNvSpPr txBox="1"/>
          <p:nvPr/>
        </p:nvSpPr>
        <p:spPr>
          <a:xfrm>
            <a:off x="3390900" y="2362200"/>
            <a:ext cx="2895600" cy="523220"/>
          </a:xfrm>
          <a:prstGeom prst="rect">
            <a:avLst/>
          </a:prstGeom>
          <a:noFill/>
        </p:spPr>
        <p:txBody>
          <a:bodyPr wrap="square" rtlCol="0">
            <a:spAutoFit/>
          </a:bodyPr>
          <a:lstStyle/>
          <a:p>
            <a:r>
              <a:rPr lang="en-AU" sz="2800" dirty="0">
                <a:solidFill>
                  <a:srgbClr val="000000"/>
                </a:solidFill>
              </a:rPr>
              <a:t>255.255.255.0</a:t>
            </a:r>
          </a:p>
        </p:txBody>
      </p:sp>
      <p:sp>
        <p:nvSpPr>
          <p:cNvPr id="4" name="TextBox 3"/>
          <p:cNvSpPr txBox="1"/>
          <p:nvPr/>
        </p:nvSpPr>
        <p:spPr>
          <a:xfrm>
            <a:off x="2286000" y="2362200"/>
            <a:ext cx="1143000" cy="523220"/>
          </a:xfrm>
          <a:prstGeom prst="rect">
            <a:avLst/>
          </a:prstGeom>
          <a:noFill/>
        </p:spPr>
        <p:txBody>
          <a:bodyPr wrap="square" rtlCol="0">
            <a:spAutoFit/>
          </a:bodyPr>
          <a:lstStyle/>
          <a:p>
            <a:r>
              <a:rPr lang="en-AU" sz="2800" dirty="0">
                <a:solidFill>
                  <a:srgbClr val="000000"/>
                </a:solidFill>
              </a:rPr>
              <a:t>/24</a:t>
            </a:r>
          </a:p>
        </p:txBody>
      </p:sp>
      <p:sp>
        <p:nvSpPr>
          <p:cNvPr id="2" name="TextBox 1"/>
          <p:cNvSpPr txBox="1"/>
          <p:nvPr/>
        </p:nvSpPr>
        <p:spPr>
          <a:xfrm>
            <a:off x="5638800" y="3922796"/>
            <a:ext cx="2438400" cy="523220"/>
          </a:xfrm>
          <a:prstGeom prst="rect">
            <a:avLst/>
          </a:prstGeom>
          <a:noFill/>
        </p:spPr>
        <p:txBody>
          <a:bodyPr wrap="square" rtlCol="0">
            <a:spAutoFit/>
          </a:bodyPr>
          <a:lstStyle/>
          <a:p>
            <a:r>
              <a:rPr lang="en-AU" sz="2800" dirty="0" smtClean="0">
                <a:solidFill>
                  <a:srgbClr val="FF0000"/>
                </a:solidFill>
              </a:rPr>
              <a:t>0000 0000</a:t>
            </a:r>
            <a:endParaRPr lang="en-AU" sz="2800" dirty="0">
              <a:solidFill>
                <a:srgbClr val="FF0000"/>
              </a:solidFill>
            </a:endParaRPr>
          </a:p>
        </p:txBody>
      </p:sp>
      <p:cxnSp>
        <p:nvCxnSpPr>
          <p:cNvPr id="6" name="Straight Arrow Connector 5"/>
          <p:cNvCxnSpPr/>
          <p:nvPr/>
        </p:nvCxnSpPr>
        <p:spPr>
          <a:xfrm flipH="1">
            <a:off x="2971800" y="2613062"/>
            <a:ext cx="419100"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638799" y="2883178"/>
            <a:ext cx="2231679" cy="523220"/>
          </a:xfrm>
          <a:prstGeom prst="rect">
            <a:avLst/>
          </a:prstGeom>
          <a:noFill/>
        </p:spPr>
        <p:txBody>
          <a:bodyPr wrap="square" rtlCol="0">
            <a:spAutoFit/>
          </a:bodyPr>
          <a:lstStyle/>
          <a:p>
            <a:r>
              <a:rPr lang="en-AU" sz="2800" dirty="0" smtClean="0"/>
              <a:t>0000 0000</a:t>
            </a:r>
            <a:endParaRPr lang="en-AU" sz="2800" dirty="0"/>
          </a:p>
        </p:txBody>
      </p:sp>
    </p:spTree>
    <p:extLst>
      <p:ext uri="{BB962C8B-B14F-4D97-AF65-F5344CB8AC3E}">
        <p14:creationId xmlns:p14="http://schemas.microsoft.com/office/powerpoint/2010/main" val="175019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7171">
                                            <p:txEl>
                                              <p:pRg st="4" end="4"/>
                                            </p:txEl>
                                          </p:spTgt>
                                        </p:tgtEl>
                                      </p:cBhvr>
                                    </p:animEffect>
                                    <p:animScale>
                                      <p:cBhvr>
                                        <p:cTn id="7" dur="250" autoRev="1" fill="hold"/>
                                        <p:tgtEl>
                                          <p:spTgt spid="7171">
                                            <p:txEl>
                                              <p:pRg st="4" end="4"/>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smtClean="0"/>
              <a:t>IP Addresses and Subnet Masks</a:t>
            </a:r>
          </a:p>
        </p:txBody>
      </p:sp>
      <p:sp>
        <p:nvSpPr>
          <p:cNvPr id="7171" name="Rectangle 3"/>
          <p:cNvSpPr>
            <a:spLocks noGrp="1" noChangeArrowheads="1"/>
          </p:cNvSpPr>
          <p:nvPr>
            <p:ph idx="1"/>
          </p:nvPr>
        </p:nvSpPr>
        <p:spPr>
          <a:xfrm>
            <a:off x="250825" y="1916113"/>
            <a:ext cx="8435975" cy="4681537"/>
          </a:xfrm>
        </p:spPr>
        <p:txBody>
          <a:bodyPr/>
          <a:lstStyle/>
          <a:p>
            <a:endParaRPr lang="en-US" altLang="en-US" sz="2400" dirty="0" smtClean="0"/>
          </a:p>
          <a:p>
            <a:pPr>
              <a:buFontTx/>
              <a:buNone/>
            </a:pPr>
            <a:r>
              <a:rPr lang="en-US" altLang="en-US" dirty="0" smtClean="0"/>
              <a:t>192.168.0.0</a:t>
            </a:r>
          </a:p>
          <a:p>
            <a:pPr>
              <a:buFontTx/>
              <a:buNone/>
            </a:pPr>
            <a:r>
              <a:rPr lang="en-US" altLang="en-US" dirty="0" smtClean="0"/>
              <a:t>1100 0000 1010 1000 0000 0000</a:t>
            </a:r>
          </a:p>
          <a:p>
            <a:pPr algn="ctr">
              <a:buFontTx/>
              <a:buNone/>
            </a:pPr>
            <a:r>
              <a:rPr lang="en-US" altLang="en-US" dirty="0" smtClean="0"/>
              <a:t>AND</a:t>
            </a:r>
          </a:p>
          <a:p>
            <a:pPr>
              <a:buFontTx/>
              <a:buNone/>
            </a:pPr>
            <a:r>
              <a:rPr lang="en-US" altLang="en-US" dirty="0" smtClean="0">
                <a:solidFill>
                  <a:srgbClr val="0070C0"/>
                </a:solidFill>
              </a:rPr>
              <a:t>1111 1111 1111 1111 1111 1111</a:t>
            </a:r>
            <a:endParaRPr lang="en-US" altLang="en-US" dirty="0" smtClean="0">
              <a:solidFill>
                <a:srgbClr val="FF0000"/>
              </a:solidFill>
            </a:endParaRPr>
          </a:p>
          <a:p>
            <a:pPr>
              <a:buFontTx/>
              <a:buNone/>
            </a:pPr>
            <a:r>
              <a:rPr lang="en-US" altLang="en-US" dirty="0" smtClean="0"/>
              <a:t>1100 0000 1010 1000 0000 0000 </a:t>
            </a:r>
            <a:r>
              <a:rPr lang="en-US" altLang="en-US" dirty="0" smtClean="0">
                <a:latin typeface="Consolas" panose="020B0609020204030204" pitchFamily="49" charset="0"/>
                <a:cs typeface="Consolas" panose="020B0609020204030204" pitchFamily="49" charset="0"/>
              </a:rPr>
              <a:t>---- ----</a:t>
            </a:r>
            <a:endParaRPr lang="en-US" altLang="en-US" dirty="0"/>
          </a:p>
          <a:p>
            <a:pPr>
              <a:buFontTx/>
              <a:buNone/>
            </a:pPr>
            <a:endParaRPr lang="en-US" altLang="en-US" dirty="0" smtClean="0">
              <a:solidFill>
                <a:srgbClr val="FF0000"/>
              </a:solidFill>
            </a:endParaRPr>
          </a:p>
        </p:txBody>
      </p:sp>
      <p:sp>
        <p:nvSpPr>
          <p:cNvPr id="7172" name="Slide Number Placeholder 4"/>
          <p:cNvSpPr>
            <a:spLocks noGrp="1"/>
          </p:cNvSpPr>
          <p:nvPr>
            <p:ph type="sldNum" sz="quarter" idx="4294967295"/>
          </p:nvPr>
        </p:nvSpPr>
        <p:spPr bwMode="auto">
          <a:xfrm>
            <a:off x="8229600" y="6245225"/>
            <a:ext cx="9144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9A409E2-5621-4C60-B6E2-BC0218CE9F58}" type="slidenum">
              <a:rPr lang="en-US" altLang="en-US">
                <a:solidFill>
                  <a:srgbClr val="000000"/>
                </a:solidFill>
              </a:rPr>
              <a:pPr eaLnBrk="1" hangingPunct="1"/>
              <a:t>5</a:t>
            </a:fld>
            <a:endParaRPr lang="en-US" altLang="en-US">
              <a:solidFill>
                <a:srgbClr val="000000"/>
              </a:solidFill>
            </a:endParaRPr>
          </a:p>
        </p:txBody>
      </p:sp>
      <p:sp>
        <p:nvSpPr>
          <p:cNvPr id="3" name="TextBox 2"/>
          <p:cNvSpPr txBox="1"/>
          <p:nvPr/>
        </p:nvSpPr>
        <p:spPr>
          <a:xfrm>
            <a:off x="3390900" y="2362200"/>
            <a:ext cx="2895600" cy="523220"/>
          </a:xfrm>
          <a:prstGeom prst="rect">
            <a:avLst/>
          </a:prstGeom>
          <a:noFill/>
        </p:spPr>
        <p:txBody>
          <a:bodyPr wrap="square" rtlCol="0">
            <a:spAutoFit/>
          </a:bodyPr>
          <a:lstStyle/>
          <a:p>
            <a:r>
              <a:rPr lang="en-AU" sz="2800" dirty="0">
                <a:solidFill>
                  <a:srgbClr val="000000"/>
                </a:solidFill>
              </a:rPr>
              <a:t>255.255.255.0</a:t>
            </a:r>
          </a:p>
        </p:txBody>
      </p:sp>
      <p:sp>
        <p:nvSpPr>
          <p:cNvPr id="4" name="TextBox 3"/>
          <p:cNvSpPr txBox="1"/>
          <p:nvPr/>
        </p:nvSpPr>
        <p:spPr>
          <a:xfrm>
            <a:off x="2286000" y="2362200"/>
            <a:ext cx="1143000" cy="523220"/>
          </a:xfrm>
          <a:prstGeom prst="rect">
            <a:avLst/>
          </a:prstGeom>
          <a:noFill/>
        </p:spPr>
        <p:txBody>
          <a:bodyPr wrap="square" rtlCol="0">
            <a:spAutoFit/>
          </a:bodyPr>
          <a:lstStyle/>
          <a:p>
            <a:r>
              <a:rPr lang="en-AU" sz="2800" dirty="0">
                <a:solidFill>
                  <a:srgbClr val="000000"/>
                </a:solidFill>
              </a:rPr>
              <a:t>/24</a:t>
            </a:r>
          </a:p>
        </p:txBody>
      </p:sp>
      <p:sp>
        <p:nvSpPr>
          <p:cNvPr id="2" name="TextBox 1"/>
          <p:cNvSpPr txBox="1"/>
          <p:nvPr/>
        </p:nvSpPr>
        <p:spPr>
          <a:xfrm>
            <a:off x="5638800" y="3922796"/>
            <a:ext cx="2438400" cy="523220"/>
          </a:xfrm>
          <a:prstGeom prst="rect">
            <a:avLst/>
          </a:prstGeom>
          <a:noFill/>
        </p:spPr>
        <p:txBody>
          <a:bodyPr wrap="square" rtlCol="0">
            <a:spAutoFit/>
          </a:bodyPr>
          <a:lstStyle/>
          <a:p>
            <a:r>
              <a:rPr lang="en-AU" sz="2800" dirty="0">
                <a:solidFill>
                  <a:srgbClr val="FF0000"/>
                </a:solidFill>
              </a:rPr>
              <a:t>0000 0000</a:t>
            </a:r>
          </a:p>
        </p:txBody>
      </p:sp>
      <p:cxnSp>
        <p:nvCxnSpPr>
          <p:cNvPr id="6" name="Straight Arrow Connector 5"/>
          <p:cNvCxnSpPr/>
          <p:nvPr/>
        </p:nvCxnSpPr>
        <p:spPr>
          <a:xfrm flipH="1">
            <a:off x="2971800" y="2613062"/>
            <a:ext cx="419100"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467600" y="3553464"/>
            <a:ext cx="1066800" cy="523220"/>
          </a:xfrm>
          <a:prstGeom prst="rect">
            <a:avLst/>
          </a:prstGeom>
          <a:noFill/>
        </p:spPr>
        <p:txBody>
          <a:bodyPr wrap="square" rtlCol="0">
            <a:spAutoFit/>
          </a:bodyPr>
          <a:lstStyle/>
          <a:p>
            <a:r>
              <a:rPr lang="en-AU" sz="2800" dirty="0" smtClean="0"/>
              <a:t>Host</a:t>
            </a:r>
            <a:endParaRPr lang="en-AU" sz="2800" dirty="0"/>
          </a:p>
        </p:txBody>
      </p:sp>
      <p:sp>
        <p:nvSpPr>
          <p:cNvPr id="7" name="TextBox 6"/>
          <p:cNvSpPr txBox="1"/>
          <p:nvPr/>
        </p:nvSpPr>
        <p:spPr>
          <a:xfrm>
            <a:off x="1600200" y="3553464"/>
            <a:ext cx="1752600" cy="523220"/>
          </a:xfrm>
          <a:prstGeom prst="rect">
            <a:avLst/>
          </a:prstGeom>
          <a:noFill/>
        </p:spPr>
        <p:txBody>
          <a:bodyPr wrap="square" rtlCol="0">
            <a:spAutoFit/>
          </a:bodyPr>
          <a:lstStyle/>
          <a:p>
            <a:r>
              <a:rPr lang="en-AU" sz="2800" dirty="0" smtClean="0"/>
              <a:t>Network</a:t>
            </a:r>
            <a:endParaRPr lang="en-AU" sz="2800" dirty="0"/>
          </a:p>
        </p:txBody>
      </p:sp>
      <p:sp>
        <p:nvSpPr>
          <p:cNvPr id="9" name="TextBox 8"/>
          <p:cNvSpPr txBox="1"/>
          <p:nvPr/>
        </p:nvSpPr>
        <p:spPr>
          <a:xfrm>
            <a:off x="5638799" y="2883178"/>
            <a:ext cx="2231679" cy="523220"/>
          </a:xfrm>
          <a:prstGeom prst="rect">
            <a:avLst/>
          </a:prstGeom>
          <a:noFill/>
        </p:spPr>
        <p:txBody>
          <a:bodyPr wrap="square" rtlCol="0">
            <a:spAutoFit/>
          </a:bodyPr>
          <a:lstStyle/>
          <a:p>
            <a:r>
              <a:rPr lang="en-AU" sz="2800" dirty="0" smtClean="0"/>
              <a:t>0000 0000</a:t>
            </a:r>
            <a:endParaRPr lang="en-AU" sz="2800" dirty="0"/>
          </a:p>
        </p:txBody>
      </p:sp>
      <p:sp>
        <p:nvSpPr>
          <p:cNvPr id="10" name="Up-Down Arrow 9"/>
          <p:cNvSpPr/>
          <p:nvPr/>
        </p:nvSpPr>
        <p:spPr>
          <a:xfrm>
            <a:off x="3352800" y="3313196"/>
            <a:ext cx="419100" cy="6096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Up-Down Arrow 14"/>
          <p:cNvSpPr/>
          <p:nvPr/>
        </p:nvSpPr>
        <p:spPr>
          <a:xfrm>
            <a:off x="6354398" y="3347503"/>
            <a:ext cx="419100" cy="6096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6" name="Straight Connector 15"/>
          <p:cNvCxnSpPr/>
          <p:nvPr/>
        </p:nvCxnSpPr>
        <p:spPr>
          <a:xfrm>
            <a:off x="5641063" y="2885420"/>
            <a:ext cx="0" cy="206758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405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childTnLst>
                          </p:cTn>
                        </p:par>
                        <p:par>
                          <p:cTn id="11" fill="hold">
                            <p:stCondLst>
                              <p:cond delay="500"/>
                            </p:stCondLst>
                            <p:childTnLst>
                              <p:par>
                                <p:cTn id="12" presetID="26" presetClass="emph" presetSubtype="0" repeatCount="3000" fill="hold" grpId="0" nodeType="afterEffect">
                                  <p:stCondLst>
                                    <p:cond delay="0"/>
                                  </p:stCondLst>
                                  <p:childTnLst>
                                    <p:animEffect transition="out" filter="fade">
                                      <p:cBhvr>
                                        <p:cTn id="13" dur="1000" tmFilter="0, 0; .2, .5; .8, .5; 1, 0"/>
                                        <p:tgtEl>
                                          <p:spTgt spid="4"/>
                                        </p:tgtEl>
                                      </p:cBhvr>
                                    </p:animEffect>
                                    <p:animScale>
                                      <p:cBhvr>
                                        <p:cTn id="14" dur="500" autoRev="1" fill="hold"/>
                                        <p:tgtEl>
                                          <p:spTgt spid="4"/>
                                        </p:tgtEl>
                                      </p:cBhvr>
                                      <p:by x="105000" y="105000"/>
                                    </p:animScale>
                                  </p:childTnLst>
                                </p:cTn>
                              </p:par>
                            </p:childTnLst>
                          </p:cTn>
                        </p:par>
                        <p:par>
                          <p:cTn id="15" fill="hold">
                            <p:stCondLst>
                              <p:cond delay="3500"/>
                            </p:stCondLst>
                            <p:childTnLst>
                              <p:par>
                                <p:cTn id="16" presetID="26" presetClass="emph" presetSubtype="0" repeatCount="3000" fill="hold" nodeType="afterEffect">
                                  <p:stCondLst>
                                    <p:cond delay="0"/>
                                  </p:stCondLst>
                                  <p:childTnLst>
                                    <p:animEffect transition="out" filter="fade">
                                      <p:cBhvr>
                                        <p:cTn id="17" dur="1000" tmFilter="0, 0; .2, .5; .8, .5; 1, 0"/>
                                        <p:tgtEl>
                                          <p:spTgt spid="7171">
                                            <p:txEl>
                                              <p:pRg st="4" end="4"/>
                                            </p:txEl>
                                          </p:spTgt>
                                        </p:tgtEl>
                                      </p:cBhvr>
                                    </p:animEffect>
                                    <p:animScale>
                                      <p:cBhvr>
                                        <p:cTn id="18" dur="500" autoRev="1" fill="hold"/>
                                        <p:tgtEl>
                                          <p:spTgt spid="7171">
                                            <p:txEl>
                                              <p:pRg st="4" end="4"/>
                                            </p:txEl>
                                          </p:spTgt>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animEffect transition="in" filter="fade">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10"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smtClean="0"/>
              <a:t>IP Addresses and Subnet Masks</a:t>
            </a:r>
          </a:p>
        </p:txBody>
      </p:sp>
      <p:sp>
        <p:nvSpPr>
          <p:cNvPr id="7171" name="Rectangle 3"/>
          <p:cNvSpPr>
            <a:spLocks noGrp="1" noChangeArrowheads="1"/>
          </p:cNvSpPr>
          <p:nvPr>
            <p:ph idx="1"/>
          </p:nvPr>
        </p:nvSpPr>
        <p:spPr>
          <a:xfrm>
            <a:off x="250825" y="1916113"/>
            <a:ext cx="3787775" cy="4681537"/>
          </a:xfrm>
        </p:spPr>
        <p:txBody>
          <a:bodyPr/>
          <a:lstStyle/>
          <a:p>
            <a:pPr marL="0" indent="0">
              <a:buNone/>
            </a:pPr>
            <a:r>
              <a:rPr lang="en-US" altLang="en-US" dirty="0" smtClean="0"/>
              <a:t>192.168.0.0 </a:t>
            </a:r>
          </a:p>
          <a:p>
            <a:pPr marL="0" indent="0">
              <a:buNone/>
            </a:pPr>
            <a:r>
              <a:rPr lang="en-US" altLang="en-US" dirty="0" smtClean="0"/>
              <a:t>0000 0000 0000 0000</a:t>
            </a:r>
          </a:p>
          <a:p>
            <a:pPr marL="0" indent="0">
              <a:buNone/>
            </a:pPr>
            <a:r>
              <a:rPr lang="en-US" altLang="en-US" dirty="0" smtClean="0"/>
              <a:t>0000 0000 0000 0001</a:t>
            </a:r>
          </a:p>
          <a:p>
            <a:pPr marL="0" indent="0">
              <a:buNone/>
            </a:pPr>
            <a:r>
              <a:rPr lang="en-US" altLang="en-US" dirty="0" smtClean="0"/>
              <a:t>0000 0000 0000 0010</a:t>
            </a:r>
          </a:p>
          <a:p>
            <a:pPr marL="0" indent="0">
              <a:buNone/>
            </a:pPr>
            <a:r>
              <a:rPr lang="en-US" altLang="en-US" dirty="0" smtClean="0"/>
              <a:t>0000 0000 0000 0011</a:t>
            </a:r>
          </a:p>
          <a:p>
            <a:pPr>
              <a:buFontTx/>
              <a:buNone/>
            </a:pPr>
            <a:r>
              <a:rPr lang="en-US" altLang="en-US" sz="3200" dirty="0" smtClean="0"/>
              <a:t>			…</a:t>
            </a:r>
          </a:p>
          <a:p>
            <a:pPr>
              <a:buNone/>
            </a:pPr>
            <a:r>
              <a:rPr lang="en-US" altLang="en-US" dirty="0" smtClean="0"/>
              <a:t>0000 0000 1111 1110</a:t>
            </a:r>
          </a:p>
          <a:p>
            <a:pPr>
              <a:buNone/>
            </a:pPr>
            <a:r>
              <a:rPr lang="en-US" altLang="en-US" dirty="0" smtClean="0"/>
              <a:t>0000 0000 1111 1111</a:t>
            </a:r>
          </a:p>
          <a:p>
            <a:pPr>
              <a:buNone/>
            </a:pPr>
            <a:r>
              <a:rPr lang="en-US" altLang="en-US" dirty="0" smtClean="0"/>
              <a:t>0000 000</a:t>
            </a:r>
            <a:r>
              <a:rPr lang="en-US" altLang="en-US" dirty="0" smtClean="0">
                <a:solidFill>
                  <a:srgbClr val="FF0000"/>
                </a:solidFill>
              </a:rPr>
              <a:t>1</a:t>
            </a:r>
            <a:r>
              <a:rPr lang="en-US" altLang="en-US" dirty="0" smtClean="0"/>
              <a:t> 0000 0000</a:t>
            </a:r>
          </a:p>
        </p:txBody>
      </p:sp>
      <p:sp>
        <p:nvSpPr>
          <p:cNvPr id="7172" name="Slide Number Placeholder 4"/>
          <p:cNvSpPr>
            <a:spLocks noGrp="1"/>
          </p:cNvSpPr>
          <p:nvPr>
            <p:ph type="sldNum" sz="quarter" idx="4294967295"/>
          </p:nvPr>
        </p:nvSpPr>
        <p:spPr bwMode="auto">
          <a:xfrm>
            <a:off x="8229600" y="6245225"/>
            <a:ext cx="9144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9A409E2-5621-4C60-B6E2-BC0218CE9F58}" type="slidenum">
              <a:rPr lang="en-US" altLang="en-US">
                <a:solidFill>
                  <a:srgbClr val="000000"/>
                </a:solidFill>
              </a:rPr>
              <a:pPr eaLnBrk="1" hangingPunct="1"/>
              <a:t>6</a:t>
            </a:fld>
            <a:endParaRPr lang="en-US" altLang="en-US">
              <a:solidFill>
                <a:srgbClr val="000000"/>
              </a:solidFill>
            </a:endParaRPr>
          </a:p>
        </p:txBody>
      </p:sp>
      <p:sp>
        <p:nvSpPr>
          <p:cNvPr id="9" name="Rectangle 3"/>
          <p:cNvSpPr txBox="1">
            <a:spLocks noChangeArrowheads="1"/>
          </p:cNvSpPr>
          <p:nvPr/>
        </p:nvSpPr>
        <p:spPr bwMode="auto">
          <a:xfrm>
            <a:off x="5562600" y="1905000"/>
            <a:ext cx="3178173"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en-US" altLang="en-US" kern="0" dirty="0" smtClean="0"/>
          </a:p>
          <a:p>
            <a:pPr marL="0" indent="0">
              <a:buFontTx/>
              <a:buNone/>
            </a:pPr>
            <a:r>
              <a:rPr lang="en-US" altLang="en-US" kern="0" dirty="0" smtClean="0"/>
              <a:t>192.168.0.0</a:t>
            </a:r>
          </a:p>
          <a:p>
            <a:pPr marL="0" indent="0">
              <a:buFontTx/>
              <a:buNone/>
            </a:pPr>
            <a:r>
              <a:rPr lang="en-US" altLang="en-US" kern="0" dirty="0" smtClean="0"/>
              <a:t>192.168.0.1</a:t>
            </a:r>
          </a:p>
          <a:p>
            <a:pPr marL="0" indent="0">
              <a:buFontTx/>
              <a:buNone/>
            </a:pPr>
            <a:r>
              <a:rPr lang="en-US" altLang="en-US" kern="0" dirty="0" smtClean="0"/>
              <a:t>192.168.0.2</a:t>
            </a:r>
          </a:p>
          <a:p>
            <a:pPr marL="0" indent="0">
              <a:buFontTx/>
              <a:buNone/>
            </a:pPr>
            <a:r>
              <a:rPr lang="en-US" altLang="en-US" kern="0" dirty="0" smtClean="0"/>
              <a:t>192.168.0.3</a:t>
            </a:r>
          </a:p>
          <a:p>
            <a:pPr>
              <a:buFontTx/>
              <a:buNone/>
            </a:pPr>
            <a:r>
              <a:rPr lang="en-US" altLang="en-US" sz="3200" kern="0" dirty="0" smtClean="0"/>
              <a:t>		…</a:t>
            </a:r>
          </a:p>
          <a:p>
            <a:pPr marL="0" indent="0">
              <a:buFontTx/>
              <a:buNone/>
            </a:pPr>
            <a:r>
              <a:rPr lang="en-US" altLang="en-US" kern="0" dirty="0" smtClean="0"/>
              <a:t>192.168.0.254</a:t>
            </a:r>
          </a:p>
          <a:p>
            <a:pPr marL="0" indent="0">
              <a:buNone/>
            </a:pPr>
            <a:r>
              <a:rPr lang="en-US" altLang="en-US" kern="0" dirty="0" smtClean="0"/>
              <a:t>192.168.0.255</a:t>
            </a:r>
            <a:endParaRPr lang="en-US" altLang="en-US" sz="3200" kern="0" dirty="0"/>
          </a:p>
          <a:p>
            <a:pPr marL="0" indent="0">
              <a:buNone/>
            </a:pPr>
            <a:r>
              <a:rPr lang="en-US" altLang="en-US" kern="0" dirty="0" smtClean="0"/>
              <a:t>192.168.1.0</a:t>
            </a:r>
          </a:p>
          <a:p>
            <a:pPr marL="0" indent="0">
              <a:buNone/>
            </a:pPr>
            <a:endParaRPr lang="en-US" altLang="en-US" kern="0" dirty="0" smtClean="0"/>
          </a:p>
        </p:txBody>
      </p:sp>
      <p:cxnSp>
        <p:nvCxnSpPr>
          <p:cNvPr id="7" name="Straight Connector 6"/>
          <p:cNvCxnSpPr/>
          <p:nvPr/>
        </p:nvCxnSpPr>
        <p:spPr>
          <a:xfrm>
            <a:off x="2057400" y="2438400"/>
            <a:ext cx="0" cy="426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336548" y="1915180"/>
            <a:ext cx="1143000" cy="523220"/>
          </a:xfrm>
          <a:prstGeom prst="rect">
            <a:avLst/>
          </a:prstGeom>
          <a:noFill/>
        </p:spPr>
        <p:txBody>
          <a:bodyPr wrap="square" rtlCol="0">
            <a:spAutoFit/>
          </a:bodyPr>
          <a:lstStyle/>
          <a:p>
            <a:r>
              <a:rPr lang="en-AU" sz="2800" dirty="0">
                <a:solidFill>
                  <a:srgbClr val="000000"/>
                </a:solidFill>
              </a:rPr>
              <a:t>/24</a:t>
            </a:r>
          </a:p>
        </p:txBody>
      </p:sp>
    </p:spTree>
    <p:extLst>
      <p:ext uri="{BB962C8B-B14F-4D97-AF65-F5344CB8AC3E}">
        <p14:creationId xmlns:p14="http://schemas.microsoft.com/office/powerpoint/2010/main" val="2206435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iterate type="lt">
                                    <p:tmAbs val="2000"/>
                                  </p:iterate>
                                  <p:childTnLst>
                                    <p:set>
                                      <p:cBhvr>
                                        <p:cTn id="34"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nodeType="click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p:cTn id="67" dur="500" fill="hold"/>
                                        <p:tgtEl>
                                          <p:spTgt spid="7"/>
                                        </p:tgtEl>
                                        <p:attrNameLst>
                                          <p:attrName>ppt_w</p:attrName>
                                        </p:attrNameLst>
                                      </p:cBhvr>
                                      <p:tavLst>
                                        <p:tav tm="0">
                                          <p:val>
                                            <p:fltVal val="0"/>
                                          </p:val>
                                        </p:tav>
                                        <p:tav tm="100000">
                                          <p:val>
                                            <p:strVal val="#ppt_w"/>
                                          </p:val>
                                        </p:tav>
                                      </p:tavLst>
                                    </p:anim>
                                    <p:anim calcmode="lin" valueType="num">
                                      <p:cBhvr>
                                        <p:cTn id="68" dur="500" fill="hold"/>
                                        <p:tgtEl>
                                          <p:spTgt spid="7"/>
                                        </p:tgtEl>
                                        <p:attrNameLst>
                                          <p:attrName>ppt_h</p:attrName>
                                        </p:attrNameLst>
                                      </p:cBhvr>
                                      <p:tavLst>
                                        <p:tav tm="0">
                                          <p:val>
                                            <p:fltVal val="0"/>
                                          </p:val>
                                        </p:tav>
                                        <p:tav tm="100000">
                                          <p:val>
                                            <p:strVal val="#ppt_h"/>
                                          </p:val>
                                        </p:tav>
                                      </p:tavLst>
                                    </p:anim>
                                    <p:animEffect transition="in" filter="fade">
                                      <p:cBhvr>
                                        <p:cTn id="69" dur="500"/>
                                        <p:tgtEl>
                                          <p:spTgt spid="7"/>
                                        </p:tgtEl>
                                      </p:cBhvr>
                                    </p:animEffect>
                                  </p:childTnLst>
                                </p:cTn>
                              </p:par>
                            </p:childTnLst>
                          </p:cTn>
                        </p:par>
                        <p:par>
                          <p:cTn id="70" fill="hold">
                            <p:stCondLst>
                              <p:cond delay="500"/>
                            </p:stCondLst>
                            <p:childTnLst>
                              <p:par>
                                <p:cTn id="71" presetID="26" presetClass="emph" presetSubtype="0" repeatCount="3000" fill="hold" grpId="0" nodeType="afterEffect">
                                  <p:stCondLst>
                                    <p:cond delay="0"/>
                                  </p:stCondLst>
                                  <p:childTnLst>
                                    <p:animEffect transition="out" filter="fade">
                                      <p:cBhvr>
                                        <p:cTn id="72" dur="1000" tmFilter="0, 0; .2, .5; .8, .5; 1, 0"/>
                                        <p:tgtEl>
                                          <p:spTgt spid="12"/>
                                        </p:tgtEl>
                                      </p:cBhvr>
                                    </p:animEffect>
                                    <p:animScale>
                                      <p:cBhvr>
                                        <p:cTn id="73" dur="50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smtClean="0"/>
              <a:t>IP Addresses and Subnet Masks</a:t>
            </a:r>
          </a:p>
        </p:txBody>
      </p:sp>
      <p:sp>
        <p:nvSpPr>
          <p:cNvPr id="7171" name="Rectangle 3"/>
          <p:cNvSpPr>
            <a:spLocks noGrp="1" noChangeArrowheads="1"/>
          </p:cNvSpPr>
          <p:nvPr>
            <p:ph idx="1"/>
          </p:nvPr>
        </p:nvSpPr>
        <p:spPr>
          <a:xfrm>
            <a:off x="250825" y="1916113"/>
            <a:ext cx="3787775" cy="4681537"/>
          </a:xfrm>
        </p:spPr>
        <p:txBody>
          <a:bodyPr/>
          <a:lstStyle/>
          <a:p>
            <a:pPr marL="0" indent="0">
              <a:buNone/>
            </a:pPr>
            <a:r>
              <a:rPr lang="en-US" altLang="en-US" dirty="0" smtClean="0"/>
              <a:t>192.168.0.0 </a:t>
            </a:r>
          </a:p>
          <a:p>
            <a:pPr marL="0" indent="0">
              <a:buNone/>
            </a:pPr>
            <a:r>
              <a:rPr lang="en-US" altLang="en-US" dirty="0" smtClean="0"/>
              <a:t>0000 0000 0000 0000</a:t>
            </a:r>
          </a:p>
          <a:p>
            <a:pPr marL="0" indent="0">
              <a:buNone/>
            </a:pPr>
            <a:r>
              <a:rPr lang="en-US" altLang="en-US" dirty="0" smtClean="0"/>
              <a:t>0000 0000 0000 0001</a:t>
            </a:r>
          </a:p>
          <a:p>
            <a:pPr marL="0" indent="0">
              <a:buNone/>
            </a:pPr>
            <a:r>
              <a:rPr lang="en-US" altLang="en-US" dirty="0" smtClean="0"/>
              <a:t>0000 0000 0000 0010</a:t>
            </a:r>
          </a:p>
          <a:p>
            <a:pPr marL="0" indent="0">
              <a:buNone/>
            </a:pPr>
            <a:r>
              <a:rPr lang="en-US" altLang="en-US" dirty="0" smtClean="0"/>
              <a:t>0000 0000 0000 0011</a:t>
            </a:r>
          </a:p>
          <a:p>
            <a:pPr>
              <a:buFontTx/>
              <a:buNone/>
            </a:pPr>
            <a:r>
              <a:rPr lang="en-US" altLang="en-US" sz="3200" dirty="0" smtClean="0"/>
              <a:t>			…</a:t>
            </a:r>
          </a:p>
          <a:p>
            <a:pPr>
              <a:buNone/>
            </a:pPr>
            <a:r>
              <a:rPr lang="en-US" altLang="en-US" dirty="0" smtClean="0"/>
              <a:t>0000 0000 1111 1110</a:t>
            </a:r>
          </a:p>
          <a:p>
            <a:pPr>
              <a:buNone/>
            </a:pPr>
            <a:r>
              <a:rPr lang="en-US" altLang="en-US" dirty="0" smtClean="0"/>
              <a:t>0000 0000 1111 1111</a:t>
            </a:r>
          </a:p>
          <a:p>
            <a:pPr>
              <a:buNone/>
            </a:pPr>
            <a:r>
              <a:rPr lang="en-US" altLang="en-US" dirty="0" smtClean="0"/>
              <a:t>0000 000</a:t>
            </a:r>
            <a:r>
              <a:rPr lang="en-US" altLang="en-US" dirty="0" smtClean="0">
                <a:solidFill>
                  <a:srgbClr val="FF0000"/>
                </a:solidFill>
              </a:rPr>
              <a:t>1</a:t>
            </a:r>
            <a:r>
              <a:rPr lang="en-US" altLang="en-US" dirty="0" smtClean="0"/>
              <a:t> 0000 0000</a:t>
            </a:r>
          </a:p>
        </p:txBody>
      </p:sp>
      <p:sp>
        <p:nvSpPr>
          <p:cNvPr id="7172" name="Slide Number Placeholder 4"/>
          <p:cNvSpPr>
            <a:spLocks noGrp="1"/>
          </p:cNvSpPr>
          <p:nvPr>
            <p:ph type="sldNum" sz="quarter" idx="4294967295"/>
          </p:nvPr>
        </p:nvSpPr>
        <p:spPr bwMode="auto">
          <a:xfrm>
            <a:off x="8229600" y="6245225"/>
            <a:ext cx="9144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9A409E2-5621-4C60-B6E2-BC0218CE9F58}" type="slidenum">
              <a:rPr lang="en-US" altLang="en-US">
                <a:solidFill>
                  <a:srgbClr val="000000"/>
                </a:solidFill>
              </a:rPr>
              <a:pPr eaLnBrk="1" hangingPunct="1"/>
              <a:t>7</a:t>
            </a:fld>
            <a:endParaRPr lang="en-US" altLang="en-US">
              <a:solidFill>
                <a:srgbClr val="000000"/>
              </a:solidFill>
            </a:endParaRPr>
          </a:p>
        </p:txBody>
      </p:sp>
      <p:sp>
        <p:nvSpPr>
          <p:cNvPr id="9" name="Rectangle 3"/>
          <p:cNvSpPr txBox="1">
            <a:spLocks noChangeArrowheads="1"/>
          </p:cNvSpPr>
          <p:nvPr/>
        </p:nvSpPr>
        <p:spPr bwMode="auto">
          <a:xfrm>
            <a:off x="5562600" y="1905000"/>
            <a:ext cx="3178173"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en-US" altLang="en-US" kern="0" dirty="0" smtClean="0">
              <a:solidFill>
                <a:srgbClr val="000000"/>
              </a:solidFill>
            </a:endParaRPr>
          </a:p>
          <a:p>
            <a:pPr marL="0" indent="0">
              <a:buFontTx/>
              <a:buNone/>
            </a:pPr>
            <a:r>
              <a:rPr lang="en-US" altLang="en-US" kern="0" dirty="0" smtClean="0">
                <a:solidFill>
                  <a:srgbClr val="000000"/>
                </a:solidFill>
              </a:rPr>
              <a:t>192.168.0.0</a:t>
            </a:r>
          </a:p>
          <a:p>
            <a:pPr marL="0" indent="0">
              <a:buFontTx/>
              <a:buNone/>
            </a:pPr>
            <a:r>
              <a:rPr lang="en-US" altLang="en-US" kern="0" dirty="0" smtClean="0">
                <a:solidFill>
                  <a:srgbClr val="000000"/>
                </a:solidFill>
              </a:rPr>
              <a:t>192.168.0.1</a:t>
            </a:r>
          </a:p>
          <a:p>
            <a:pPr marL="0" indent="0">
              <a:buFontTx/>
              <a:buNone/>
            </a:pPr>
            <a:r>
              <a:rPr lang="en-US" altLang="en-US" kern="0" dirty="0" smtClean="0">
                <a:solidFill>
                  <a:srgbClr val="000000"/>
                </a:solidFill>
              </a:rPr>
              <a:t>192.168.0.2</a:t>
            </a:r>
          </a:p>
          <a:p>
            <a:pPr marL="0" indent="0">
              <a:buFontTx/>
              <a:buNone/>
            </a:pPr>
            <a:r>
              <a:rPr lang="en-US" altLang="en-US" kern="0" dirty="0" smtClean="0">
                <a:solidFill>
                  <a:srgbClr val="000000"/>
                </a:solidFill>
              </a:rPr>
              <a:t>192.168.0.3</a:t>
            </a:r>
          </a:p>
          <a:p>
            <a:pPr>
              <a:buFontTx/>
              <a:buNone/>
            </a:pPr>
            <a:r>
              <a:rPr lang="en-US" altLang="en-US" sz="3200" kern="0" dirty="0" smtClean="0">
                <a:solidFill>
                  <a:srgbClr val="000000"/>
                </a:solidFill>
              </a:rPr>
              <a:t>		…</a:t>
            </a:r>
          </a:p>
          <a:p>
            <a:pPr marL="0" indent="0">
              <a:buFontTx/>
              <a:buNone/>
            </a:pPr>
            <a:r>
              <a:rPr lang="en-US" altLang="en-US" kern="0" dirty="0" smtClean="0">
                <a:solidFill>
                  <a:srgbClr val="000000"/>
                </a:solidFill>
              </a:rPr>
              <a:t>192.168.0.254</a:t>
            </a:r>
          </a:p>
          <a:p>
            <a:pPr marL="0" indent="0">
              <a:buFontTx/>
              <a:buNone/>
            </a:pPr>
            <a:r>
              <a:rPr lang="en-US" altLang="en-US" kern="0" dirty="0" smtClean="0">
                <a:solidFill>
                  <a:srgbClr val="000000"/>
                </a:solidFill>
              </a:rPr>
              <a:t>192.168.0.255</a:t>
            </a:r>
            <a:endParaRPr lang="en-US" altLang="en-US" sz="3200" kern="0" dirty="0">
              <a:solidFill>
                <a:srgbClr val="000000"/>
              </a:solidFill>
            </a:endParaRPr>
          </a:p>
          <a:p>
            <a:pPr marL="0" indent="0">
              <a:buFontTx/>
              <a:buNone/>
            </a:pPr>
            <a:r>
              <a:rPr lang="en-US" altLang="en-US" kern="0" dirty="0" smtClean="0">
                <a:solidFill>
                  <a:srgbClr val="000000"/>
                </a:solidFill>
              </a:rPr>
              <a:t>192.168.1.0</a:t>
            </a:r>
          </a:p>
          <a:p>
            <a:pPr marL="0" indent="0">
              <a:buFontTx/>
              <a:buNone/>
            </a:pPr>
            <a:endParaRPr lang="en-US" altLang="en-US" kern="0" dirty="0" smtClean="0">
              <a:solidFill>
                <a:srgbClr val="000000"/>
              </a:solidFill>
            </a:endParaRPr>
          </a:p>
        </p:txBody>
      </p:sp>
      <p:cxnSp>
        <p:nvCxnSpPr>
          <p:cNvPr id="7" name="Straight Connector 6"/>
          <p:cNvCxnSpPr/>
          <p:nvPr/>
        </p:nvCxnSpPr>
        <p:spPr>
          <a:xfrm>
            <a:off x="2057400" y="2438400"/>
            <a:ext cx="0" cy="426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336548" y="1915180"/>
            <a:ext cx="1143000" cy="523220"/>
          </a:xfrm>
          <a:prstGeom prst="rect">
            <a:avLst/>
          </a:prstGeom>
          <a:noFill/>
        </p:spPr>
        <p:txBody>
          <a:bodyPr wrap="square" rtlCol="0">
            <a:spAutoFit/>
          </a:bodyPr>
          <a:lstStyle/>
          <a:p>
            <a:r>
              <a:rPr lang="en-AU" sz="2800" dirty="0">
                <a:solidFill>
                  <a:srgbClr val="000000"/>
                </a:solidFill>
              </a:rPr>
              <a:t>/24</a:t>
            </a:r>
          </a:p>
        </p:txBody>
      </p:sp>
      <p:sp>
        <p:nvSpPr>
          <p:cNvPr id="8" name="TextBox 7"/>
          <p:cNvSpPr txBox="1"/>
          <p:nvPr/>
        </p:nvSpPr>
        <p:spPr>
          <a:xfrm>
            <a:off x="3555749" y="2067570"/>
            <a:ext cx="2133600" cy="369332"/>
          </a:xfrm>
          <a:prstGeom prst="rect">
            <a:avLst/>
          </a:prstGeom>
          <a:noFill/>
        </p:spPr>
        <p:txBody>
          <a:bodyPr wrap="square" rtlCol="0">
            <a:spAutoFit/>
          </a:bodyPr>
          <a:lstStyle/>
          <a:p>
            <a:r>
              <a:rPr lang="en-AU" dirty="0">
                <a:solidFill>
                  <a:srgbClr val="000000"/>
                </a:solidFill>
              </a:rPr>
              <a:t>Network Address</a:t>
            </a:r>
          </a:p>
        </p:txBody>
      </p:sp>
      <p:sp>
        <p:nvSpPr>
          <p:cNvPr id="10" name="TextBox 9"/>
          <p:cNvSpPr txBox="1"/>
          <p:nvPr/>
        </p:nvSpPr>
        <p:spPr>
          <a:xfrm>
            <a:off x="3555749" y="3048000"/>
            <a:ext cx="2286000" cy="369332"/>
          </a:xfrm>
          <a:prstGeom prst="rect">
            <a:avLst/>
          </a:prstGeom>
          <a:noFill/>
        </p:spPr>
        <p:txBody>
          <a:bodyPr wrap="square" rtlCol="0">
            <a:spAutoFit/>
          </a:bodyPr>
          <a:lstStyle/>
          <a:p>
            <a:r>
              <a:rPr lang="en-AU" dirty="0">
                <a:solidFill>
                  <a:srgbClr val="000000"/>
                </a:solidFill>
              </a:rPr>
              <a:t>Host portion is all 0</a:t>
            </a:r>
          </a:p>
        </p:txBody>
      </p:sp>
      <p:sp>
        <p:nvSpPr>
          <p:cNvPr id="2" name="Left Arrow 1"/>
          <p:cNvSpPr/>
          <p:nvPr/>
        </p:nvSpPr>
        <p:spPr>
          <a:xfrm>
            <a:off x="3962400" y="2514600"/>
            <a:ext cx="9906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3744363" y="5115570"/>
            <a:ext cx="2133600" cy="369332"/>
          </a:xfrm>
          <a:prstGeom prst="rect">
            <a:avLst/>
          </a:prstGeom>
          <a:noFill/>
        </p:spPr>
        <p:txBody>
          <a:bodyPr wrap="square" rtlCol="0">
            <a:spAutoFit/>
          </a:bodyPr>
          <a:lstStyle/>
          <a:p>
            <a:r>
              <a:rPr lang="en-AU" dirty="0" smtClean="0">
                <a:solidFill>
                  <a:srgbClr val="000000"/>
                </a:solidFill>
              </a:rPr>
              <a:t>Broadcast </a:t>
            </a:r>
            <a:r>
              <a:rPr lang="en-AU" dirty="0">
                <a:solidFill>
                  <a:srgbClr val="000000"/>
                </a:solidFill>
              </a:rPr>
              <a:t>Address</a:t>
            </a:r>
          </a:p>
        </p:txBody>
      </p:sp>
      <p:sp>
        <p:nvSpPr>
          <p:cNvPr id="13" name="TextBox 12"/>
          <p:cNvSpPr txBox="1"/>
          <p:nvPr/>
        </p:nvSpPr>
        <p:spPr>
          <a:xfrm>
            <a:off x="3744363" y="6096000"/>
            <a:ext cx="2286000" cy="369332"/>
          </a:xfrm>
          <a:prstGeom prst="rect">
            <a:avLst/>
          </a:prstGeom>
          <a:noFill/>
        </p:spPr>
        <p:txBody>
          <a:bodyPr wrap="square" rtlCol="0">
            <a:spAutoFit/>
          </a:bodyPr>
          <a:lstStyle/>
          <a:p>
            <a:r>
              <a:rPr lang="en-AU" dirty="0">
                <a:solidFill>
                  <a:srgbClr val="000000"/>
                </a:solidFill>
              </a:rPr>
              <a:t>Host portion is all </a:t>
            </a:r>
            <a:r>
              <a:rPr lang="en-AU" dirty="0" smtClean="0">
                <a:solidFill>
                  <a:srgbClr val="000000"/>
                </a:solidFill>
              </a:rPr>
              <a:t>1</a:t>
            </a:r>
            <a:endParaRPr lang="en-AU" dirty="0">
              <a:solidFill>
                <a:srgbClr val="000000"/>
              </a:solidFill>
            </a:endParaRPr>
          </a:p>
        </p:txBody>
      </p:sp>
      <p:sp>
        <p:nvSpPr>
          <p:cNvPr id="14" name="Left Arrow 13"/>
          <p:cNvSpPr/>
          <p:nvPr/>
        </p:nvSpPr>
        <p:spPr>
          <a:xfrm>
            <a:off x="4151014" y="5562600"/>
            <a:ext cx="9906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56489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171">
                                            <p:txEl>
                                              <p:pRg st="2" end="2"/>
                                            </p:txEl>
                                          </p:spTgt>
                                        </p:tgtEl>
                                      </p:cBhvr>
                                    </p:animEffect>
                                    <p:set>
                                      <p:cBhvr>
                                        <p:cTn id="7" dur="1" fill="hold">
                                          <p:stCondLst>
                                            <p:cond delay="499"/>
                                          </p:stCondLst>
                                        </p:cTn>
                                        <p:tgtEl>
                                          <p:spTgt spid="7171">
                                            <p:txEl>
                                              <p:pRg st="2" end="2"/>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7171">
                                            <p:txEl>
                                              <p:pRg st="3" end="3"/>
                                            </p:txEl>
                                          </p:spTgt>
                                        </p:tgtEl>
                                      </p:cBhvr>
                                    </p:animEffect>
                                    <p:set>
                                      <p:cBhvr>
                                        <p:cTn id="10" dur="1" fill="hold">
                                          <p:stCondLst>
                                            <p:cond delay="499"/>
                                          </p:stCondLst>
                                        </p:cTn>
                                        <p:tgtEl>
                                          <p:spTgt spid="7171">
                                            <p:txEl>
                                              <p:pRg st="3" end="3"/>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7171">
                                            <p:txEl>
                                              <p:pRg st="4" end="4"/>
                                            </p:txEl>
                                          </p:spTgt>
                                        </p:tgtEl>
                                      </p:cBhvr>
                                    </p:animEffect>
                                    <p:set>
                                      <p:cBhvr>
                                        <p:cTn id="13" dur="1" fill="hold">
                                          <p:stCondLst>
                                            <p:cond delay="499"/>
                                          </p:stCondLst>
                                        </p:cTn>
                                        <p:tgtEl>
                                          <p:spTgt spid="7171">
                                            <p:txEl>
                                              <p:pRg st="4" end="4"/>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7171">
                                            <p:txEl>
                                              <p:pRg st="5" end="5"/>
                                            </p:txEl>
                                          </p:spTgt>
                                        </p:tgtEl>
                                      </p:cBhvr>
                                    </p:animEffect>
                                    <p:set>
                                      <p:cBhvr>
                                        <p:cTn id="16" dur="1" fill="hold">
                                          <p:stCondLst>
                                            <p:cond delay="499"/>
                                          </p:stCondLst>
                                        </p:cTn>
                                        <p:tgtEl>
                                          <p:spTgt spid="7171">
                                            <p:txEl>
                                              <p:pRg st="5" end="5"/>
                                            </p:txEl>
                                          </p:spTgt>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7171">
                                            <p:txEl>
                                              <p:pRg st="6" end="6"/>
                                            </p:txEl>
                                          </p:spTgt>
                                        </p:tgtEl>
                                      </p:cBhvr>
                                    </p:animEffect>
                                    <p:set>
                                      <p:cBhvr>
                                        <p:cTn id="19" dur="1" fill="hold">
                                          <p:stCondLst>
                                            <p:cond delay="499"/>
                                          </p:stCondLst>
                                        </p:cTn>
                                        <p:tgtEl>
                                          <p:spTgt spid="7171">
                                            <p:txEl>
                                              <p:pRg st="6" end="6"/>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7171">
                                            <p:txEl>
                                              <p:pRg st="8" end="8"/>
                                            </p:txEl>
                                          </p:spTgt>
                                        </p:tgtEl>
                                      </p:cBhvr>
                                    </p:animEffect>
                                    <p:set>
                                      <p:cBhvr>
                                        <p:cTn id="22" dur="1" fill="hold">
                                          <p:stCondLst>
                                            <p:cond delay="499"/>
                                          </p:stCondLst>
                                        </p:cTn>
                                        <p:tgtEl>
                                          <p:spTgt spid="7171">
                                            <p:txEl>
                                              <p:pRg st="8" end="8"/>
                                            </p:txEl>
                                          </p:spTgt>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9">
                                            <p:txEl>
                                              <p:pRg st="2" end="2"/>
                                            </p:txEl>
                                          </p:spTgt>
                                        </p:tgtEl>
                                      </p:cBhvr>
                                    </p:animEffect>
                                    <p:set>
                                      <p:cBhvr>
                                        <p:cTn id="25" dur="1" fill="hold">
                                          <p:stCondLst>
                                            <p:cond delay="499"/>
                                          </p:stCondLst>
                                        </p:cTn>
                                        <p:tgtEl>
                                          <p:spTgt spid="9">
                                            <p:txEl>
                                              <p:pRg st="2" end="2"/>
                                            </p:txEl>
                                          </p:spTgt>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9">
                                            <p:txEl>
                                              <p:pRg st="3" end="3"/>
                                            </p:txEl>
                                          </p:spTgt>
                                        </p:tgtEl>
                                      </p:cBhvr>
                                    </p:animEffect>
                                    <p:set>
                                      <p:cBhvr>
                                        <p:cTn id="28" dur="1" fill="hold">
                                          <p:stCondLst>
                                            <p:cond delay="499"/>
                                          </p:stCondLst>
                                        </p:cTn>
                                        <p:tgtEl>
                                          <p:spTgt spid="9">
                                            <p:txEl>
                                              <p:pRg st="3" end="3"/>
                                            </p:txEl>
                                          </p:spTgt>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9">
                                            <p:txEl>
                                              <p:pRg st="4" end="4"/>
                                            </p:txEl>
                                          </p:spTgt>
                                        </p:tgtEl>
                                      </p:cBhvr>
                                    </p:animEffect>
                                    <p:set>
                                      <p:cBhvr>
                                        <p:cTn id="31" dur="1" fill="hold">
                                          <p:stCondLst>
                                            <p:cond delay="499"/>
                                          </p:stCondLst>
                                        </p:cTn>
                                        <p:tgtEl>
                                          <p:spTgt spid="9">
                                            <p:txEl>
                                              <p:pRg st="4" end="4"/>
                                            </p:txEl>
                                          </p:spTgt>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9">
                                            <p:txEl>
                                              <p:pRg st="5" end="5"/>
                                            </p:txEl>
                                          </p:spTgt>
                                        </p:tgtEl>
                                      </p:cBhvr>
                                    </p:animEffect>
                                    <p:set>
                                      <p:cBhvr>
                                        <p:cTn id="34" dur="1" fill="hold">
                                          <p:stCondLst>
                                            <p:cond delay="499"/>
                                          </p:stCondLst>
                                        </p:cTn>
                                        <p:tgtEl>
                                          <p:spTgt spid="9">
                                            <p:txEl>
                                              <p:pRg st="5" end="5"/>
                                            </p:txEl>
                                          </p:spTgt>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9">
                                            <p:txEl>
                                              <p:pRg st="6" end="6"/>
                                            </p:txEl>
                                          </p:spTgt>
                                        </p:tgtEl>
                                      </p:cBhvr>
                                    </p:animEffect>
                                    <p:set>
                                      <p:cBhvr>
                                        <p:cTn id="37" dur="1" fill="hold">
                                          <p:stCondLst>
                                            <p:cond delay="499"/>
                                          </p:stCondLst>
                                        </p:cTn>
                                        <p:tgtEl>
                                          <p:spTgt spid="9">
                                            <p:txEl>
                                              <p:pRg st="6" end="6"/>
                                            </p:txEl>
                                          </p:spTgt>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9">
                                            <p:txEl>
                                              <p:pRg st="8" end="8"/>
                                            </p:txEl>
                                          </p:spTgt>
                                        </p:tgtEl>
                                      </p:cBhvr>
                                    </p:animEffect>
                                    <p:set>
                                      <p:cBhvr>
                                        <p:cTn id="40" dur="1" fill="hold">
                                          <p:stCondLst>
                                            <p:cond delay="499"/>
                                          </p:stCondLst>
                                        </p:cTn>
                                        <p:tgtEl>
                                          <p:spTgt spid="9">
                                            <p:txEl>
                                              <p:pRg st="8" end="8"/>
                                            </p:txEl>
                                          </p:spTgt>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2" grpId="0" animBg="1"/>
      <p:bldP spid="11" grpId="0"/>
      <p:bldP spid="13" grpId="0"/>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smtClean="0"/>
              <a:t>IP Addresses and Subnet Masks</a:t>
            </a:r>
          </a:p>
        </p:txBody>
      </p:sp>
      <p:sp>
        <p:nvSpPr>
          <p:cNvPr id="7171" name="Rectangle 3"/>
          <p:cNvSpPr>
            <a:spLocks noGrp="1" noChangeArrowheads="1"/>
          </p:cNvSpPr>
          <p:nvPr>
            <p:ph idx="1"/>
          </p:nvPr>
        </p:nvSpPr>
        <p:spPr>
          <a:xfrm>
            <a:off x="250825" y="1916113"/>
            <a:ext cx="3787775" cy="4681537"/>
          </a:xfrm>
        </p:spPr>
        <p:txBody>
          <a:bodyPr/>
          <a:lstStyle/>
          <a:p>
            <a:pPr marL="0" indent="0">
              <a:buNone/>
            </a:pPr>
            <a:r>
              <a:rPr lang="en-US" altLang="en-US" dirty="0" smtClean="0"/>
              <a:t>192.168.0.0 </a:t>
            </a:r>
          </a:p>
          <a:p>
            <a:pPr marL="0" indent="0">
              <a:buNone/>
            </a:pPr>
            <a:r>
              <a:rPr lang="en-US" altLang="en-US" dirty="0" smtClean="0"/>
              <a:t>0000 0000 0000 0000</a:t>
            </a:r>
          </a:p>
          <a:p>
            <a:pPr marL="0" indent="0">
              <a:buNone/>
            </a:pPr>
            <a:r>
              <a:rPr lang="en-US" altLang="en-US" dirty="0" smtClean="0">
                <a:solidFill>
                  <a:schemeClr val="bg1"/>
                </a:solidFill>
              </a:rPr>
              <a:t>0000 0000 0000 0001</a:t>
            </a:r>
          </a:p>
          <a:p>
            <a:pPr marL="0" indent="0">
              <a:buNone/>
            </a:pPr>
            <a:r>
              <a:rPr lang="en-US" altLang="en-US" dirty="0" smtClean="0">
                <a:solidFill>
                  <a:schemeClr val="bg1"/>
                </a:solidFill>
              </a:rPr>
              <a:t>0000 0000 0000 0010</a:t>
            </a:r>
          </a:p>
          <a:p>
            <a:pPr marL="0" indent="0">
              <a:buNone/>
            </a:pPr>
            <a:r>
              <a:rPr lang="en-US" altLang="en-US" dirty="0" smtClean="0">
                <a:solidFill>
                  <a:schemeClr val="bg1"/>
                </a:solidFill>
              </a:rPr>
              <a:t>0000 0000 0000 0011</a:t>
            </a:r>
          </a:p>
          <a:p>
            <a:pPr>
              <a:buFontTx/>
              <a:buNone/>
            </a:pPr>
            <a:r>
              <a:rPr lang="en-US" altLang="en-US" sz="3200" dirty="0" smtClean="0">
                <a:solidFill>
                  <a:schemeClr val="bg1"/>
                </a:solidFill>
              </a:rPr>
              <a:t>			…</a:t>
            </a:r>
          </a:p>
          <a:p>
            <a:pPr>
              <a:buNone/>
            </a:pPr>
            <a:r>
              <a:rPr lang="en-US" altLang="en-US" dirty="0" smtClean="0">
                <a:solidFill>
                  <a:schemeClr val="bg1"/>
                </a:solidFill>
              </a:rPr>
              <a:t>0000 0000 1111 1110</a:t>
            </a:r>
          </a:p>
          <a:p>
            <a:pPr>
              <a:buNone/>
            </a:pPr>
            <a:r>
              <a:rPr lang="en-US" altLang="en-US" dirty="0" smtClean="0"/>
              <a:t>0000 0000 1111 1111</a:t>
            </a:r>
          </a:p>
          <a:p>
            <a:pPr>
              <a:buNone/>
            </a:pPr>
            <a:r>
              <a:rPr lang="en-US" altLang="en-US" dirty="0" smtClean="0"/>
              <a:t>0000 000</a:t>
            </a:r>
            <a:r>
              <a:rPr lang="en-US" altLang="en-US" dirty="0" smtClean="0">
                <a:solidFill>
                  <a:srgbClr val="FF0000"/>
                </a:solidFill>
              </a:rPr>
              <a:t>1</a:t>
            </a:r>
            <a:r>
              <a:rPr lang="en-US" altLang="en-US" dirty="0" smtClean="0"/>
              <a:t> 0000 0000</a:t>
            </a:r>
          </a:p>
        </p:txBody>
      </p:sp>
      <p:sp>
        <p:nvSpPr>
          <p:cNvPr id="7172" name="Slide Number Placeholder 4"/>
          <p:cNvSpPr>
            <a:spLocks noGrp="1"/>
          </p:cNvSpPr>
          <p:nvPr>
            <p:ph type="sldNum" sz="quarter" idx="4294967295"/>
          </p:nvPr>
        </p:nvSpPr>
        <p:spPr bwMode="auto">
          <a:xfrm>
            <a:off x="8229600" y="6245225"/>
            <a:ext cx="9144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9A409E2-5621-4C60-B6E2-BC0218CE9F58}" type="slidenum">
              <a:rPr lang="en-US" altLang="en-US">
                <a:solidFill>
                  <a:srgbClr val="000000"/>
                </a:solidFill>
              </a:rPr>
              <a:pPr eaLnBrk="1" hangingPunct="1"/>
              <a:t>8</a:t>
            </a:fld>
            <a:endParaRPr lang="en-US" altLang="en-US">
              <a:solidFill>
                <a:srgbClr val="000000"/>
              </a:solidFill>
            </a:endParaRPr>
          </a:p>
        </p:txBody>
      </p:sp>
      <p:sp>
        <p:nvSpPr>
          <p:cNvPr id="9" name="Rectangle 3"/>
          <p:cNvSpPr txBox="1">
            <a:spLocks noChangeArrowheads="1"/>
          </p:cNvSpPr>
          <p:nvPr/>
        </p:nvSpPr>
        <p:spPr bwMode="auto">
          <a:xfrm>
            <a:off x="5562600" y="1905000"/>
            <a:ext cx="3178173"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en-US" altLang="en-US" kern="0" dirty="0" smtClean="0">
              <a:solidFill>
                <a:srgbClr val="000000"/>
              </a:solidFill>
            </a:endParaRPr>
          </a:p>
          <a:p>
            <a:pPr marL="0" indent="0">
              <a:buFontTx/>
              <a:buNone/>
            </a:pPr>
            <a:r>
              <a:rPr lang="en-US" altLang="en-US" kern="0" dirty="0" smtClean="0">
                <a:solidFill>
                  <a:srgbClr val="000000"/>
                </a:solidFill>
              </a:rPr>
              <a:t>192.168.0.0</a:t>
            </a:r>
          </a:p>
          <a:p>
            <a:pPr marL="0" indent="0">
              <a:buFontTx/>
              <a:buNone/>
            </a:pPr>
            <a:r>
              <a:rPr lang="en-US" altLang="en-US" kern="0" dirty="0" smtClean="0">
                <a:solidFill>
                  <a:schemeClr val="bg1"/>
                </a:solidFill>
              </a:rPr>
              <a:t>192.168.0.1</a:t>
            </a:r>
          </a:p>
          <a:p>
            <a:pPr marL="0" indent="0">
              <a:buFontTx/>
              <a:buNone/>
            </a:pPr>
            <a:r>
              <a:rPr lang="en-US" altLang="en-US" kern="0" dirty="0" smtClean="0">
                <a:solidFill>
                  <a:schemeClr val="bg1"/>
                </a:solidFill>
              </a:rPr>
              <a:t>192.168.0.2</a:t>
            </a:r>
          </a:p>
          <a:p>
            <a:pPr marL="0" indent="0">
              <a:buFontTx/>
              <a:buNone/>
            </a:pPr>
            <a:r>
              <a:rPr lang="en-US" altLang="en-US" kern="0" dirty="0" smtClean="0">
                <a:solidFill>
                  <a:schemeClr val="bg1"/>
                </a:solidFill>
              </a:rPr>
              <a:t>192.168.0.3</a:t>
            </a:r>
          </a:p>
          <a:p>
            <a:pPr>
              <a:buFontTx/>
              <a:buNone/>
            </a:pPr>
            <a:r>
              <a:rPr lang="en-US" altLang="en-US" sz="3200" kern="0" dirty="0" smtClean="0">
                <a:solidFill>
                  <a:schemeClr val="bg1"/>
                </a:solidFill>
              </a:rPr>
              <a:t>		…</a:t>
            </a:r>
          </a:p>
          <a:p>
            <a:pPr marL="0" indent="0">
              <a:buFontTx/>
              <a:buNone/>
            </a:pPr>
            <a:r>
              <a:rPr lang="en-US" altLang="en-US" kern="0" dirty="0" smtClean="0">
                <a:solidFill>
                  <a:schemeClr val="bg1"/>
                </a:solidFill>
              </a:rPr>
              <a:t>192.168.0.254</a:t>
            </a:r>
          </a:p>
          <a:p>
            <a:pPr marL="0" indent="0">
              <a:buFontTx/>
              <a:buNone/>
            </a:pPr>
            <a:r>
              <a:rPr lang="en-US" altLang="en-US" kern="0" dirty="0" smtClean="0">
                <a:solidFill>
                  <a:srgbClr val="000000"/>
                </a:solidFill>
              </a:rPr>
              <a:t>192.168.0.255</a:t>
            </a:r>
            <a:endParaRPr lang="en-US" altLang="en-US" sz="3200" kern="0" dirty="0">
              <a:solidFill>
                <a:srgbClr val="000000"/>
              </a:solidFill>
            </a:endParaRPr>
          </a:p>
          <a:p>
            <a:pPr marL="0" indent="0">
              <a:buFontTx/>
              <a:buNone/>
            </a:pPr>
            <a:r>
              <a:rPr lang="en-US" altLang="en-US" kern="0" dirty="0" smtClean="0">
                <a:solidFill>
                  <a:srgbClr val="000000"/>
                </a:solidFill>
              </a:rPr>
              <a:t>192.168.1.0</a:t>
            </a:r>
          </a:p>
          <a:p>
            <a:pPr marL="0" indent="0">
              <a:buFontTx/>
              <a:buNone/>
            </a:pPr>
            <a:endParaRPr lang="en-US" altLang="en-US" kern="0" dirty="0" smtClean="0">
              <a:solidFill>
                <a:srgbClr val="000000"/>
              </a:solidFill>
            </a:endParaRPr>
          </a:p>
        </p:txBody>
      </p:sp>
      <p:cxnSp>
        <p:nvCxnSpPr>
          <p:cNvPr id="7" name="Straight Connector 6"/>
          <p:cNvCxnSpPr/>
          <p:nvPr/>
        </p:nvCxnSpPr>
        <p:spPr>
          <a:xfrm>
            <a:off x="2057400" y="2438400"/>
            <a:ext cx="0" cy="426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336548" y="1915180"/>
            <a:ext cx="1143000" cy="523220"/>
          </a:xfrm>
          <a:prstGeom prst="rect">
            <a:avLst/>
          </a:prstGeom>
          <a:noFill/>
        </p:spPr>
        <p:txBody>
          <a:bodyPr wrap="square" rtlCol="0">
            <a:spAutoFit/>
          </a:bodyPr>
          <a:lstStyle/>
          <a:p>
            <a:r>
              <a:rPr lang="en-AU" sz="2800" dirty="0">
                <a:solidFill>
                  <a:srgbClr val="000000"/>
                </a:solidFill>
              </a:rPr>
              <a:t>/24</a:t>
            </a:r>
          </a:p>
        </p:txBody>
      </p:sp>
      <p:sp>
        <p:nvSpPr>
          <p:cNvPr id="8" name="TextBox 7"/>
          <p:cNvSpPr txBox="1"/>
          <p:nvPr/>
        </p:nvSpPr>
        <p:spPr>
          <a:xfrm>
            <a:off x="3555749" y="2067570"/>
            <a:ext cx="2133600" cy="369332"/>
          </a:xfrm>
          <a:prstGeom prst="rect">
            <a:avLst/>
          </a:prstGeom>
          <a:noFill/>
        </p:spPr>
        <p:txBody>
          <a:bodyPr wrap="square" rtlCol="0">
            <a:spAutoFit/>
          </a:bodyPr>
          <a:lstStyle/>
          <a:p>
            <a:r>
              <a:rPr lang="en-AU" dirty="0">
                <a:solidFill>
                  <a:srgbClr val="000000"/>
                </a:solidFill>
              </a:rPr>
              <a:t>Network Address</a:t>
            </a:r>
          </a:p>
        </p:txBody>
      </p:sp>
      <p:sp>
        <p:nvSpPr>
          <p:cNvPr id="10" name="TextBox 9"/>
          <p:cNvSpPr txBox="1"/>
          <p:nvPr/>
        </p:nvSpPr>
        <p:spPr>
          <a:xfrm>
            <a:off x="3555749" y="3048000"/>
            <a:ext cx="2286000" cy="369332"/>
          </a:xfrm>
          <a:prstGeom prst="rect">
            <a:avLst/>
          </a:prstGeom>
          <a:noFill/>
        </p:spPr>
        <p:txBody>
          <a:bodyPr wrap="square" rtlCol="0">
            <a:spAutoFit/>
          </a:bodyPr>
          <a:lstStyle/>
          <a:p>
            <a:r>
              <a:rPr lang="en-AU" dirty="0">
                <a:solidFill>
                  <a:srgbClr val="000000"/>
                </a:solidFill>
              </a:rPr>
              <a:t>Host portion is all 0</a:t>
            </a:r>
          </a:p>
        </p:txBody>
      </p:sp>
      <p:sp>
        <p:nvSpPr>
          <p:cNvPr id="2" name="Left Arrow 1"/>
          <p:cNvSpPr/>
          <p:nvPr/>
        </p:nvSpPr>
        <p:spPr>
          <a:xfrm>
            <a:off x="3962400" y="2514600"/>
            <a:ext cx="9906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rgbClr val="FFFFFF"/>
              </a:solidFill>
            </a:endParaRPr>
          </a:p>
        </p:txBody>
      </p:sp>
      <p:sp>
        <p:nvSpPr>
          <p:cNvPr id="11" name="TextBox 10"/>
          <p:cNvSpPr txBox="1"/>
          <p:nvPr/>
        </p:nvSpPr>
        <p:spPr>
          <a:xfrm>
            <a:off x="3744363" y="5115570"/>
            <a:ext cx="2133600" cy="369332"/>
          </a:xfrm>
          <a:prstGeom prst="rect">
            <a:avLst/>
          </a:prstGeom>
          <a:noFill/>
        </p:spPr>
        <p:txBody>
          <a:bodyPr wrap="square" rtlCol="0">
            <a:spAutoFit/>
          </a:bodyPr>
          <a:lstStyle/>
          <a:p>
            <a:r>
              <a:rPr lang="en-AU" dirty="0">
                <a:solidFill>
                  <a:srgbClr val="000000"/>
                </a:solidFill>
              </a:rPr>
              <a:t>Broadcast Address</a:t>
            </a:r>
          </a:p>
        </p:txBody>
      </p:sp>
      <p:sp>
        <p:nvSpPr>
          <p:cNvPr id="13" name="TextBox 12"/>
          <p:cNvSpPr txBox="1"/>
          <p:nvPr/>
        </p:nvSpPr>
        <p:spPr>
          <a:xfrm>
            <a:off x="3744363" y="6096000"/>
            <a:ext cx="2286000" cy="369332"/>
          </a:xfrm>
          <a:prstGeom prst="rect">
            <a:avLst/>
          </a:prstGeom>
          <a:noFill/>
        </p:spPr>
        <p:txBody>
          <a:bodyPr wrap="square" rtlCol="0">
            <a:spAutoFit/>
          </a:bodyPr>
          <a:lstStyle/>
          <a:p>
            <a:r>
              <a:rPr lang="en-AU" dirty="0">
                <a:solidFill>
                  <a:srgbClr val="000000"/>
                </a:solidFill>
              </a:rPr>
              <a:t>Host portion is all 1</a:t>
            </a:r>
          </a:p>
        </p:txBody>
      </p:sp>
      <p:sp>
        <p:nvSpPr>
          <p:cNvPr id="14" name="Left Arrow 13"/>
          <p:cNvSpPr/>
          <p:nvPr/>
        </p:nvSpPr>
        <p:spPr>
          <a:xfrm>
            <a:off x="4151014" y="5562600"/>
            <a:ext cx="9906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rgbClr val="FFFFFF"/>
              </a:solidFill>
            </a:endParaRPr>
          </a:p>
        </p:txBody>
      </p:sp>
      <p:sp>
        <p:nvSpPr>
          <p:cNvPr id="3" name="TextBox 2"/>
          <p:cNvSpPr txBox="1"/>
          <p:nvPr/>
        </p:nvSpPr>
        <p:spPr>
          <a:xfrm>
            <a:off x="5390205" y="4971098"/>
            <a:ext cx="2504037" cy="523220"/>
          </a:xfrm>
          <a:prstGeom prst="rect">
            <a:avLst/>
          </a:prstGeom>
          <a:noFill/>
        </p:spPr>
        <p:txBody>
          <a:bodyPr wrap="square" rtlCol="0">
            <a:spAutoFit/>
          </a:bodyPr>
          <a:lstStyle/>
          <a:p>
            <a:r>
              <a:rPr lang="en-AU" sz="2800" dirty="0" smtClean="0"/>
              <a:t>New Network!</a:t>
            </a:r>
            <a:endParaRPr lang="en-AU" sz="2800" dirty="0"/>
          </a:p>
        </p:txBody>
      </p:sp>
      <p:sp>
        <p:nvSpPr>
          <p:cNvPr id="4" name="Down Arrow 3"/>
          <p:cNvSpPr/>
          <p:nvPr/>
        </p:nvSpPr>
        <p:spPr>
          <a:xfrm>
            <a:off x="6453233" y="5638800"/>
            <a:ext cx="377983"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p:cNvSpPr txBox="1"/>
          <p:nvPr/>
        </p:nvSpPr>
        <p:spPr>
          <a:xfrm>
            <a:off x="152400" y="5048827"/>
            <a:ext cx="6096000" cy="461665"/>
          </a:xfrm>
          <a:prstGeom prst="rect">
            <a:avLst/>
          </a:prstGeom>
          <a:noFill/>
        </p:spPr>
        <p:txBody>
          <a:bodyPr wrap="square" rtlCol="0">
            <a:spAutoFit/>
          </a:bodyPr>
          <a:lstStyle/>
          <a:p>
            <a:r>
              <a:rPr lang="en-AU" sz="2400" dirty="0" smtClean="0"/>
              <a:t>This bit is OUTSIDE our Host range!</a:t>
            </a:r>
            <a:endParaRPr lang="en-AU" sz="2400" dirty="0"/>
          </a:p>
        </p:txBody>
      </p:sp>
      <p:sp>
        <p:nvSpPr>
          <p:cNvPr id="17" name="Down Arrow 16"/>
          <p:cNvSpPr/>
          <p:nvPr/>
        </p:nvSpPr>
        <p:spPr>
          <a:xfrm>
            <a:off x="1752600" y="5638800"/>
            <a:ext cx="377983"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p:cNvSpPr txBox="1"/>
          <p:nvPr/>
        </p:nvSpPr>
        <p:spPr>
          <a:xfrm>
            <a:off x="3874883" y="4054444"/>
            <a:ext cx="1295400" cy="523220"/>
          </a:xfrm>
          <a:prstGeom prst="rect">
            <a:avLst/>
          </a:prstGeom>
          <a:noFill/>
        </p:spPr>
        <p:txBody>
          <a:bodyPr wrap="square" rtlCol="0">
            <a:spAutoFit/>
          </a:bodyPr>
          <a:lstStyle/>
          <a:p>
            <a:r>
              <a:rPr lang="en-AU" sz="2800" dirty="0" smtClean="0"/>
              <a:t>WHY?</a:t>
            </a:r>
            <a:endParaRPr lang="en-AU" sz="2800" dirty="0"/>
          </a:p>
        </p:txBody>
      </p:sp>
    </p:spTree>
    <p:extLst>
      <p:ext uri="{BB962C8B-B14F-4D97-AF65-F5344CB8AC3E}">
        <p14:creationId xmlns:p14="http://schemas.microsoft.com/office/powerpoint/2010/main" val="3618641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0"/>
                                        </p:tgtEl>
                                      </p:cBhvr>
                                    </p:animEffect>
                                    <p:set>
                                      <p:cBhvr>
                                        <p:cTn id="10" dur="1" fill="hold">
                                          <p:stCondLst>
                                            <p:cond delay="499"/>
                                          </p:stCondLst>
                                        </p:cTn>
                                        <p:tgtEl>
                                          <p:spTgt spid="10"/>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
                                        </p:tgtEl>
                                      </p:cBhvr>
                                    </p:animEffect>
                                    <p:set>
                                      <p:cBhvr>
                                        <p:cTn id="13" dur="1" fill="hold">
                                          <p:stCondLst>
                                            <p:cond delay="499"/>
                                          </p:stCondLst>
                                        </p:cTn>
                                        <p:tgtEl>
                                          <p:spTgt spid="2"/>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1"/>
                                        </p:tgtEl>
                                      </p:cBhvr>
                                    </p:animEffect>
                                    <p:set>
                                      <p:cBhvr>
                                        <p:cTn id="16" dur="1" fill="hold">
                                          <p:stCondLst>
                                            <p:cond delay="499"/>
                                          </p:stCondLst>
                                        </p:cTn>
                                        <p:tgtEl>
                                          <p:spTgt spid="11"/>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3"/>
                                        </p:tgtEl>
                                      </p:cBhvr>
                                    </p:animEffect>
                                    <p:set>
                                      <p:cBhvr>
                                        <p:cTn id="19" dur="1" fill="hold">
                                          <p:stCondLst>
                                            <p:cond delay="499"/>
                                          </p:stCondLst>
                                        </p:cTn>
                                        <p:tgtEl>
                                          <p:spTgt spid="13"/>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7171">
                                            <p:txEl>
                                              <p:pRg st="7" end="7"/>
                                            </p:txEl>
                                          </p:spTgt>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9">
                                            <p:txEl>
                                              <p:pRg st="7" end="7"/>
                                            </p:txEl>
                                          </p:spTgt>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7171">
                                            <p:txEl>
                                              <p:pRg st="8" end="8"/>
                                            </p:txEl>
                                          </p:spTgt>
                                        </p:tgtEl>
                                        <p:attrNameLst>
                                          <p:attrName>style.visibility</p:attrName>
                                        </p:attrNameLst>
                                      </p:cBhvr>
                                      <p:to>
                                        <p:strVal val="visible"/>
                                      </p:to>
                                    </p:set>
                                    <p:animEffect transition="in" filter="fade">
                                      <p:cBhvr>
                                        <p:cTn id="31" dur="500"/>
                                        <p:tgtEl>
                                          <p:spTgt spid="7171">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9">
                                            <p:txEl>
                                              <p:pRg st="8" end="8"/>
                                            </p:txEl>
                                          </p:spTgt>
                                        </p:tgtEl>
                                        <p:attrNameLst>
                                          <p:attrName>style.visibility</p:attrName>
                                        </p:attrNameLst>
                                      </p:cBhvr>
                                      <p:to>
                                        <p:strVal val="visible"/>
                                      </p:to>
                                    </p:set>
                                    <p:animEffect transition="in" filter="fade">
                                      <p:cBhvr>
                                        <p:cTn id="34" dur="500"/>
                                        <p:tgtEl>
                                          <p:spTgt spid="9">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7171">
                                            <p:txEl>
                                              <p:pRg st="2" end="2"/>
                                            </p:txEl>
                                          </p:spTgt>
                                        </p:tgtEl>
                                        <p:attrNameLst>
                                          <p:attrName>style.visibility</p:attrName>
                                        </p:attrNameLst>
                                      </p:cBhvr>
                                      <p:to>
                                        <p:strVal val="visible"/>
                                      </p:to>
                                    </p:set>
                                    <p:animEffect transition="in" filter="fade">
                                      <p:cBhvr>
                                        <p:cTn id="39" dur="500"/>
                                        <p:tgtEl>
                                          <p:spTgt spid="7171">
                                            <p:txEl>
                                              <p:pRg st="2" end="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7171">
                                            <p:txEl>
                                              <p:pRg st="3" end="3"/>
                                            </p:txEl>
                                          </p:spTgt>
                                        </p:tgtEl>
                                        <p:attrNameLst>
                                          <p:attrName>style.visibility</p:attrName>
                                        </p:attrNameLst>
                                      </p:cBhvr>
                                      <p:to>
                                        <p:strVal val="visible"/>
                                      </p:to>
                                    </p:set>
                                    <p:animEffect transition="in" filter="fade">
                                      <p:cBhvr>
                                        <p:cTn id="42" dur="500"/>
                                        <p:tgtEl>
                                          <p:spTgt spid="7171">
                                            <p:txEl>
                                              <p:pRg st="3" end="3"/>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7171">
                                            <p:txEl>
                                              <p:pRg st="4" end="4"/>
                                            </p:txEl>
                                          </p:spTgt>
                                        </p:tgtEl>
                                        <p:attrNameLst>
                                          <p:attrName>style.visibility</p:attrName>
                                        </p:attrNameLst>
                                      </p:cBhvr>
                                      <p:to>
                                        <p:strVal val="visible"/>
                                      </p:to>
                                    </p:set>
                                    <p:animEffect transition="in" filter="fade">
                                      <p:cBhvr>
                                        <p:cTn id="45" dur="500"/>
                                        <p:tgtEl>
                                          <p:spTgt spid="7171">
                                            <p:txEl>
                                              <p:pRg st="4" end="4"/>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7171">
                                            <p:txEl>
                                              <p:pRg st="5" end="5"/>
                                            </p:txEl>
                                          </p:spTgt>
                                        </p:tgtEl>
                                        <p:attrNameLst>
                                          <p:attrName>style.visibility</p:attrName>
                                        </p:attrNameLst>
                                      </p:cBhvr>
                                      <p:to>
                                        <p:strVal val="visible"/>
                                      </p:to>
                                    </p:set>
                                    <p:animEffect transition="in" filter="fade">
                                      <p:cBhvr>
                                        <p:cTn id="48" dur="500"/>
                                        <p:tgtEl>
                                          <p:spTgt spid="7171">
                                            <p:txEl>
                                              <p:pRg st="5" end="5"/>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7171">
                                            <p:txEl>
                                              <p:pRg st="6" end="6"/>
                                            </p:txEl>
                                          </p:spTgt>
                                        </p:tgtEl>
                                        <p:attrNameLst>
                                          <p:attrName>style.visibility</p:attrName>
                                        </p:attrNameLst>
                                      </p:cBhvr>
                                      <p:to>
                                        <p:strVal val="visible"/>
                                      </p:to>
                                    </p:set>
                                    <p:animEffect transition="in" filter="fade">
                                      <p:cBhvr>
                                        <p:cTn id="51" dur="500"/>
                                        <p:tgtEl>
                                          <p:spTgt spid="7171">
                                            <p:txEl>
                                              <p:pRg st="6" end="6"/>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9">
                                            <p:txEl>
                                              <p:pRg st="2" end="2"/>
                                            </p:txEl>
                                          </p:spTgt>
                                        </p:tgtEl>
                                        <p:attrNameLst>
                                          <p:attrName>style.visibility</p:attrName>
                                        </p:attrNameLst>
                                      </p:cBhvr>
                                      <p:to>
                                        <p:strVal val="visible"/>
                                      </p:to>
                                    </p:set>
                                    <p:animEffect transition="in" filter="fade">
                                      <p:cBhvr>
                                        <p:cTn id="54" dur="500"/>
                                        <p:tgtEl>
                                          <p:spTgt spid="9">
                                            <p:txEl>
                                              <p:pRg st="2" end="2"/>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9">
                                            <p:txEl>
                                              <p:pRg st="3" end="3"/>
                                            </p:txEl>
                                          </p:spTgt>
                                        </p:tgtEl>
                                        <p:attrNameLst>
                                          <p:attrName>style.visibility</p:attrName>
                                        </p:attrNameLst>
                                      </p:cBhvr>
                                      <p:to>
                                        <p:strVal val="visible"/>
                                      </p:to>
                                    </p:set>
                                    <p:animEffect transition="in" filter="fade">
                                      <p:cBhvr>
                                        <p:cTn id="57" dur="500"/>
                                        <p:tgtEl>
                                          <p:spTgt spid="9">
                                            <p:txEl>
                                              <p:pRg st="3" end="3"/>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9">
                                            <p:txEl>
                                              <p:pRg st="4" end="4"/>
                                            </p:txEl>
                                          </p:spTgt>
                                        </p:tgtEl>
                                        <p:attrNameLst>
                                          <p:attrName>style.visibility</p:attrName>
                                        </p:attrNameLst>
                                      </p:cBhvr>
                                      <p:to>
                                        <p:strVal val="visible"/>
                                      </p:to>
                                    </p:set>
                                    <p:animEffect transition="in" filter="fade">
                                      <p:cBhvr>
                                        <p:cTn id="60" dur="500"/>
                                        <p:tgtEl>
                                          <p:spTgt spid="9">
                                            <p:txEl>
                                              <p:pRg st="4" end="4"/>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9">
                                            <p:txEl>
                                              <p:pRg st="5" end="5"/>
                                            </p:txEl>
                                          </p:spTgt>
                                        </p:tgtEl>
                                        <p:attrNameLst>
                                          <p:attrName>style.visibility</p:attrName>
                                        </p:attrNameLst>
                                      </p:cBhvr>
                                      <p:to>
                                        <p:strVal val="visible"/>
                                      </p:to>
                                    </p:set>
                                    <p:animEffect transition="in" filter="fade">
                                      <p:cBhvr>
                                        <p:cTn id="63" dur="500"/>
                                        <p:tgtEl>
                                          <p:spTgt spid="9">
                                            <p:txEl>
                                              <p:pRg st="5" end="5"/>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9">
                                            <p:txEl>
                                              <p:pRg st="6" end="6"/>
                                            </p:txEl>
                                          </p:spTgt>
                                        </p:tgtEl>
                                        <p:attrNameLst>
                                          <p:attrName>style.visibility</p:attrName>
                                        </p:attrNameLst>
                                      </p:cBhvr>
                                      <p:to>
                                        <p:strVal val="visible"/>
                                      </p:to>
                                    </p:set>
                                    <p:animEffect transition="in" filter="fade">
                                      <p:cBhvr>
                                        <p:cTn id="66" dur="500"/>
                                        <p:tgtEl>
                                          <p:spTgt spid="9">
                                            <p:txEl>
                                              <p:pRg st="6" end="6"/>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fade">
                                      <p:cBhvr>
                                        <p:cTn id="77" dur="500"/>
                                        <p:tgtEl>
                                          <p:spTgt spid="6"/>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5"/>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2" grpId="0" animBg="1"/>
      <p:bldP spid="11" grpId="0"/>
      <p:bldP spid="13" grpId="0"/>
      <p:bldP spid="14" grpId="0" animBg="1"/>
      <p:bldP spid="3" grpId="0"/>
      <p:bldP spid="4" grpId="0" animBg="1"/>
      <p:bldP spid="5" grpId="0"/>
      <p:bldP spid="17" grpId="0" animBg="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smtClean="0"/>
              <a:t>IP Addresses and Subnet Masks</a:t>
            </a:r>
          </a:p>
        </p:txBody>
      </p:sp>
      <p:sp>
        <p:nvSpPr>
          <p:cNvPr id="7171" name="Rectangle 3"/>
          <p:cNvSpPr>
            <a:spLocks noGrp="1" noChangeArrowheads="1"/>
          </p:cNvSpPr>
          <p:nvPr>
            <p:ph idx="1"/>
          </p:nvPr>
        </p:nvSpPr>
        <p:spPr>
          <a:xfrm>
            <a:off x="250825" y="1916113"/>
            <a:ext cx="3787775" cy="4681537"/>
          </a:xfrm>
        </p:spPr>
        <p:txBody>
          <a:bodyPr/>
          <a:lstStyle/>
          <a:p>
            <a:pPr marL="0" indent="0">
              <a:buNone/>
            </a:pPr>
            <a:r>
              <a:rPr lang="en-US" altLang="en-US" dirty="0" smtClean="0"/>
              <a:t>192.168.0.0 </a:t>
            </a:r>
          </a:p>
          <a:p>
            <a:pPr marL="0" indent="0">
              <a:buNone/>
            </a:pPr>
            <a:r>
              <a:rPr lang="en-US" altLang="en-US" dirty="0" smtClean="0"/>
              <a:t>0000 0000 0000 0000</a:t>
            </a:r>
          </a:p>
          <a:p>
            <a:pPr>
              <a:buNone/>
            </a:pPr>
            <a:endParaRPr lang="en-US" altLang="en-US" dirty="0" smtClean="0"/>
          </a:p>
          <a:p>
            <a:pPr>
              <a:buNone/>
            </a:pPr>
            <a:endParaRPr lang="en-US" altLang="en-US" dirty="0"/>
          </a:p>
          <a:p>
            <a:pPr>
              <a:buNone/>
            </a:pPr>
            <a:endParaRPr lang="en-US" altLang="en-US" dirty="0" smtClean="0"/>
          </a:p>
          <a:p>
            <a:pPr>
              <a:buNone/>
            </a:pPr>
            <a:endParaRPr lang="en-US" altLang="en-US" dirty="0"/>
          </a:p>
          <a:p>
            <a:pPr>
              <a:buNone/>
            </a:pPr>
            <a:endParaRPr lang="en-US" altLang="en-US" dirty="0" smtClean="0"/>
          </a:p>
          <a:p>
            <a:pPr>
              <a:buNone/>
            </a:pPr>
            <a:endParaRPr lang="en-US" altLang="en-US" dirty="0"/>
          </a:p>
          <a:p>
            <a:pPr>
              <a:buNone/>
            </a:pPr>
            <a:r>
              <a:rPr lang="en-US" altLang="en-US" dirty="0" smtClean="0"/>
              <a:t>0000 000</a:t>
            </a:r>
            <a:r>
              <a:rPr lang="en-US" altLang="en-US" dirty="0" smtClean="0">
                <a:solidFill>
                  <a:srgbClr val="FF0000"/>
                </a:solidFill>
              </a:rPr>
              <a:t>1</a:t>
            </a:r>
            <a:r>
              <a:rPr lang="en-US" altLang="en-US" dirty="0" smtClean="0"/>
              <a:t> 0000 0000</a:t>
            </a:r>
          </a:p>
        </p:txBody>
      </p:sp>
      <p:sp>
        <p:nvSpPr>
          <p:cNvPr id="7172" name="Slide Number Placeholder 4"/>
          <p:cNvSpPr>
            <a:spLocks noGrp="1"/>
          </p:cNvSpPr>
          <p:nvPr>
            <p:ph type="sldNum" sz="quarter" idx="4294967295"/>
          </p:nvPr>
        </p:nvSpPr>
        <p:spPr bwMode="auto">
          <a:xfrm>
            <a:off x="8229600" y="6245225"/>
            <a:ext cx="9144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9A409E2-5621-4C60-B6E2-BC0218CE9F58}" type="slidenum">
              <a:rPr lang="en-US" altLang="en-US">
                <a:solidFill>
                  <a:srgbClr val="000000"/>
                </a:solidFill>
              </a:rPr>
              <a:pPr eaLnBrk="1" hangingPunct="1"/>
              <a:t>9</a:t>
            </a:fld>
            <a:endParaRPr lang="en-US" altLang="en-US">
              <a:solidFill>
                <a:srgbClr val="000000"/>
              </a:solidFill>
            </a:endParaRPr>
          </a:p>
        </p:txBody>
      </p:sp>
      <p:sp>
        <p:nvSpPr>
          <p:cNvPr id="9" name="Rectangle 3"/>
          <p:cNvSpPr txBox="1">
            <a:spLocks noChangeArrowheads="1"/>
          </p:cNvSpPr>
          <p:nvPr/>
        </p:nvSpPr>
        <p:spPr bwMode="auto">
          <a:xfrm>
            <a:off x="5562600" y="1905000"/>
            <a:ext cx="3178173"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en-US" altLang="en-US" kern="0" dirty="0" smtClean="0">
              <a:solidFill>
                <a:srgbClr val="000000"/>
              </a:solidFill>
            </a:endParaRPr>
          </a:p>
          <a:p>
            <a:pPr marL="0" indent="0">
              <a:buFontTx/>
              <a:buNone/>
            </a:pPr>
            <a:r>
              <a:rPr lang="en-US" altLang="en-US" kern="0" dirty="0" smtClean="0">
                <a:solidFill>
                  <a:srgbClr val="000000"/>
                </a:solidFill>
              </a:rPr>
              <a:t>192.168.0.0</a:t>
            </a:r>
          </a:p>
          <a:p>
            <a:pPr marL="0" indent="0">
              <a:buFontTx/>
              <a:buNone/>
            </a:pPr>
            <a:endParaRPr lang="en-US" altLang="en-US" kern="0" dirty="0" smtClean="0">
              <a:solidFill>
                <a:srgbClr val="000000"/>
              </a:solidFill>
            </a:endParaRPr>
          </a:p>
          <a:p>
            <a:pPr marL="0" indent="0">
              <a:buFontTx/>
              <a:buNone/>
            </a:pPr>
            <a:endParaRPr lang="en-US" altLang="en-US" kern="0" dirty="0">
              <a:solidFill>
                <a:srgbClr val="000000"/>
              </a:solidFill>
            </a:endParaRPr>
          </a:p>
          <a:p>
            <a:pPr marL="0" indent="0">
              <a:buFontTx/>
              <a:buNone/>
            </a:pPr>
            <a:endParaRPr lang="en-US" altLang="en-US" kern="0" dirty="0" smtClean="0">
              <a:solidFill>
                <a:srgbClr val="000000"/>
              </a:solidFill>
            </a:endParaRPr>
          </a:p>
          <a:p>
            <a:pPr marL="0" indent="0">
              <a:buFontTx/>
              <a:buNone/>
            </a:pPr>
            <a:endParaRPr lang="en-US" altLang="en-US" kern="0" dirty="0">
              <a:solidFill>
                <a:srgbClr val="000000"/>
              </a:solidFill>
            </a:endParaRPr>
          </a:p>
          <a:p>
            <a:pPr marL="0" indent="0">
              <a:buFontTx/>
              <a:buNone/>
            </a:pPr>
            <a:endParaRPr lang="en-US" altLang="en-US" kern="0" dirty="0" smtClean="0">
              <a:solidFill>
                <a:srgbClr val="000000"/>
              </a:solidFill>
            </a:endParaRPr>
          </a:p>
          <a:p>
            <a:pPr marL="0" indent="0">
              <a:buFontTx/>
              <a:buNone/>
            </a:pPr>
            <a:endParaRPr lang="en-US" altLang="en-US" kern="0" dirty="0">
              <a:solidFill>
                <a:srgbClr val="000000"/>
              </a:solidFill>
            </a:endParaRPr>
          </a:p>
          <a:p>
            <a:pPr marL="0" indent="0">
              <a:buFontTx/>
              <a:buNone/>
            </a:pPr>
            <a:r>
              <a:rPr lang="en-US" altLang="en-US" kern="0" dirty="0" smtClean="0">
                <a:solidFill>
                  <a:srgbClr val="000000"/>
                </a:solidFill>
              </a:rPr>
              <a:t>192.168.1.0</a:t>
            </a:r>
          </a:p>
          <a:p>
            <a:pPr marL="0" indent="0">
              <a:buFontTx/>
              <a:buNone/>
            </a:pPr>
            <a:endParaRPr lang="en-US" altLang="en-US" kern="0" dirty="0" smtClean="0">
              <a:solidFill>
                <a:srgbClr val="000000"/>
              </a:solidFill>
            </a:endParaRPr>
          </a:p>
        </p:txBody>
      </p:sp>
      <p:cxnSp>
        <p:nvCxnSpPr>
          <p:cNvPr id="7" name="Straight Connector 6"/>
          <p:cNvCxnSpPr/>
          <p:nvPr/>
        </p:nvCxnSpPr>
        <p:spPr>
          <a:xfrm>
            <a:off x="2057400" y="2438400"/>
            <a:ext cx="0" cy="426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336548" y="1915180"/>
            <a:ext cx="1143000" cy="523220"/>
          </a:xfrm>
          <a:prstGeom prst="rect">
            <a:avLst/>
          </a:prstGeom>
          <a:noFill/>
        </p:spPr>
        <p:txBody>
          <a:bodyPr wrap="square" rtlCol="0">
            <a:spAutoFit/>
          </a:bodyPr>
          <a:lstStyle/>
          <a:p>
            <a:r>
              <a:rPr lang="en-AU" sz="2800" dirty="0">
                <a:solidFill>
                  <a:srgbClr val="000000"/>
                </a:solidFill>
              </a:rPr>
              <a:t>/24</a:t>
            </a:r>
          </a:p>
        </p:txBody>
      </p:sp>
      <p:sp>
        <p:nvSpPr>
          <p:cNvPr id="6" name="TextBox 5"/>
          <p:cNvSpPr txBox="1"/>
          <p:nvPr/>
        </p:nvSpPr>
        <p:spPr>
          <a:xfrm>
            <a:off x="3433527" y="4045391"/>
            <a:ext cx="2122283" cy="523220"/>
          </a:xfrm>
          <a:prstGeom prst="rect">
            <a:avLst/>
          </a:prstGeom>
          <a:noFill/>
        </p:spPr>
        <p:txBody>
          <a:bodyPr wrap="square" rtlCol="0">
            <a:spAutoFit/>
          </a:bodyPr>
          <a:lstStyle/>
          <a:p>
            <a:r>
              <a:rPr lang="en-AU" sz="2800" dirty="0" smtClean="0">
                <a:solidFill>
                  <a:srgbClr val="000000"/>
                </a:solidFill>
              </a:rPr>
              <a:t>Why isn’t it?</a:t>
            </a:r>
            <a:endParaRPr lang="en-AU" sz="2800" dirty="0">
              <a:solidFill>
                <a:srgbClr val="000000"/>
              </a:solidFill>
            </a:endParaRPr>
          </a:p>
        </p:txBody>
      </p:sp>
      <p:sp>
        <p:nvSpPr>
          <p:cNvPr id="15" name="TextBox 14"/>
          <p:cNvSpPr txBox="1"/>
          <p:nvPr/>
        </p:nvSpPr>
        <p:spPr>
          <a:xfrm>
            <a:off x="304800" y="4648200"/>
            <a:ext cx="6618286" cy="954107"/>
          </a:xfrm>
          <a:prstGeom prst="rect">
            <a:avLst/>
          </a:prstGeom>
          <a:noFill/>
        </p:spPr>
        <p:txBody>
          <a:bodyPr wrap="square" rtlCol="0">
            <a:spAutoFit/>
          </a:bodyPr>
          <a:lstStyle/>
          <a:p>
            <a:r>
              <a:rPr lang="en-AU" sz="2800" dirty="0" smtClean="0"/>
              <a:t>It isn’t because it crossed over the 8 bit barrier!</a:t>
            </a:r>
            <a:endParaRPr lang="en-AU" sz="2800" dirty="0"/>
          </a:p>
        </p:txBody>
      </p:sp>
      <p:sp>
        <p:nvSpPr>
          <p:cNvPr id="16" name="Circular Arrow 15"/>
          <p:cNvSpPr/>
          <p:nvPr/>
        </p:nvSpPr>
        <p:spPr>
          <a:xfrm flipH="1">
            <a:off x="1904999" y="5533652"/>
            <a:ext cx="371947" cy="114300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8" name="Multiply 17"/>
          <p:cNvSpPr/>
          <p:nvPr/>
        </p:nvSpPr>
        <p:spPr>
          <a:xfrm>
            <a:off x="1214672" y="5129780"/>
            <a:ext cx="1752600" cy="17526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74598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par>
                          <p:cTn id="12" fill="hold">
                            <p:stCondLst>
                              <p:cond delay="0"/>
                            </p:stCondLst>
                            <p:childTnLst>
                              <p:par>
                                <p:cTn id="13" presetID="22" presetClass="entr" presetSubtype="2"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right)">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16" grpId="0" animBg="1"/>
      <p:bldP spid="18" grpId="0"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ecu_ppt_2">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1808</Words>
  <Application>Microsoft Office PowerPoint</Application>
  <PresentationFormat>On-screen Show (4:3)</PresentationFormat>
  <Paragraphs>516</Paragraphs>
  <Slides>31</Slides>
  <Notes>19</Notes>
  <HiddenSlides>0</HiddenSlides>
  <MMClips>0</MMClips>
  <ScaleCrop>false</ScaleCrop>
  <HeadingPairs>
    <vt:vector size="4" baseType="variant">
      <vt:variant>
        <vt:lpstr>Theme</vt:lpstr>
      </vt:variant>
      <vt:variant>
        <vt:i4>3</vt:i4>
      </vt:variant>
      <vt:variant>
        <vt:lpstr>Slide Titles</vt:lpstr>
      </vt:variant>
      <vt:variant>
        <vt:i4>31</vt:i4>
      </vt:variant>
    </vt:vector>
  </HeadingPairs>
  <TitlesOfParts>
    <vt:vector size="34" baseType="lpstr">
      <vt:lpstr>Default Design</vt:lpstr>
      <vt:lpstr>1_Default Design</vt:lpstr>
      <vt:lpstr>ecu_ppt_2</vt:lpstr>
      <vt:lpstr>PowerPoint Presentation</vt:lpstr>
      <vt:lpstr>Objectives</vt:lpstr>
      <vt:lpstr>IP Addresses and Subnet Masks</vt:lpstr>
      <vt:lpstr>IP Addresses and Subnet Masks</vt:lpstr>
      <vt:lpstr>IP Addresses and Subnet Masks</vt:lpstr>
      <vt:lpstr>IP Addresses and Subnet Masks</vt:lpstr>
      <vt:lpstr>IP Addresses and Subnet Masks</vt:lpstr>
      <vt:lpstr>IP Addresses and Subnet Masks</vt:lpstr>
      <vt:lpstr>IP Addresses and Subnet Masks</vt:lpstr>
      <vt:lpstr>IP Addresses and Subnet Masks</vt:lpstr>
      <vt:lpstr>IP Addresses and Subnet Masks</vt:lpstr>
      <vt:lpstr>IP Addresses and Subnet Masks</vt:lpstr>
      <vt:lpstr>IP Addresses and Subnet Masks</vt:lpstr>
      <vt:lpstr>IP Addresses and Subnet Masks</vt:lpstr>
      <vt:lpstr>IP Addresses and Subnet Masks</vt:lpstr>
      <vt:lpstr>IP Addresses and Subnet Masks</vt:lpstr>
      <vt:lpstr>IP Addresses and Subnet Masks</vt:lpstr>
      <vt:lpstr>IP Addresses and Subnet Masks</vt:lpstr>
      <vt:lpstr>IP Addresses and Subnet Masks</vt:lpstr>
      <vt:lpstr>IP Addresses and Subnet Masks</vt:lpstr>
      <vt:lpstr>IP Addresses and Subnet Masks</vt:lpstr>
      <vt:lpstr>IP Addresses and Subnet Masks</vt:lpstr>
      <vt:lpstr>IP Addresses and Subnet Masks</vt:lpstr>
      <vt:lpstr>IP Addresses and Subnet Masks</vt:lpstr>
      <vt:lpstr>IP Addresses and Subnet Masks</vt:lpstr>
      <vt:lpstr>IP Addresses and Subnet Masks</vt:lpstr>
      <vt:lpstr>IP Addresses and Subnet Masks</vt:lpstr>
      <vt:lpstr>IP Addresses and Subnet Masks</vt:lpstr>
      <vt:lpstr>IP Addresses and Subnet Masks</vt:lpstr>
      <vt:lpstr>IP Addresses and Subnet Masks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340</cp:revision>
  <dcterms:created xsi:type="dcterms:W3CDTF">2007-07-09T21:56:01Z</dcterms:created>
  <dcterms:modified xsi:type="dcterms:W3CDTF">2014-09-12T07:34:24Z</dcterms:modified>
</cp:coreProperties>
</file>