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26"/>
  </p:notesMasterIdLst>
  <p:handoutMasterIdLst>
    <p:handoutMasterId r:id="rId27"/>
  </p:handoutMasterIdLst>
  <p:sldIdLst>
    <p:sldId id="256" r:id="rId2"/>
    <p:sldId id="503" r:id="rId3"/>
    <p:sldId id="535" r:id="rId4"/>
    <p:sldId id="529" r:id="rId5"/>
    <p:sldId id="530" r:id="rId6"/>
    <p:sldId id="531" r:id="rId7"/>
    <p:sldId id="537" r:id="rId8"/>
    <p:sldId id="536" r:id="rId9"/>
    <p:sldId id="532" r:id="rId10"/>
    <p:sldId id="528" r:id="rId11"/>
    <p:sldId id="539" r:id="rId12"/>
    <p:sldId id="541" r:id="rId13"/>
    <p:sldId id="542" r:id="rId14"/>
    <p:sldId id="543" r:id="rId15"/>
    <p:sldId id="540" r:id="rId16"/>
    <p:sldId id="544" r:id="rId17"/>
    <p:sldId id="545" r:id="rId18"/>
    <p:sldId id="546" r:id="rId19"/>
    <p:sldId id="547" r:id="rId20"/>
    <p:sldId id="538" r:id="rId21"/>
    <p:sldId id="521" r:id="rId22"/>
    <p:sldId id="522" r:id="rId23"/>
    <p:sldId id="527" r:id="rId24"/>
    <p:sldId id="533" r:id="rId25"/>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3" autoAdjust="0"/>
    <p:restoredTop sz="89322" autoAdjust="0"/>
  </p:normalViewPr>
  <p:slideViewPr>
    <p:cSldViewPr>
      <p:cViewPr>
        <p:scale>
          <a:sx n="75" d="100"/>
          <a:sy n="75" d="100"/>
        </p:scale>
        <p:origin x="-2580" y="-960"/>
      </p:cViewPr>
      <p:guideLst>
        <p:guide orient="horz" pos="2160"/>
        <p:guide pos="2880"/>
      </p:guideLst>
    </p:cSldViewPr>
  </p:slideViewPr>
  <p:outlineViewPr>
    <p:cViewPr>
      <p:scale>
        <a:sx n="100" d="100"/>
        <a:sy n="100" d="100"/>
      </p:scale>
      <p:origin x="0" y="494754"/>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941738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1124263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extLst>
      <p:ext uri="{BB962C8B-B14F-4D97-AF65-F5344CB8AC3E}">
        <p14:creationId xmlns:p14="http://schemas.microsoft.com/office/powerpoint/2010/main" val="409380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Management</a:t>
            </a:r>
            <a:r>
              <a:rPr lang="en-AU" baseline="0" dirty="0" smtClean="0"/>
              <a:t> Studio, you can find both built in and user created functions and stored procedures in the “Programmability” folder of the database in the Object Explorer.</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http://technet.microsoft.com/en-us/library/ms191007.aspx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http://technet.microsoft.com/en-us/library/ms191320.aspx</a:t>
            </a:r>
          </a:p>
          <a:p>
            <a:endParaRPr lang="en-AU" dirty="0" smtClean="0"/>
          </a:p>
          <a:p>
            <a:r>
              <a:rPr lang="en-AU" dirty="0" smtClean="0"/>
              <a:t>This is</a:t>
            </a:r>
            <a:r>
              <a:rPr lang="en-AU" baseline="0" dirty="0" smtClean="0"/>
              <a:t> a very simple example, only needing a single line of code to achieve its purpose.</a:t>
            </a:r>
          </a:p>
          <a:p>
            <a:r>
              <a:rPr lang="en-AU" baseline="0" dirty="0" smtClean="0"/>
              <a:t>More advanced UDFs often involve multiple statements including SELECTs, variables being declared and used to hold values between statements, and control structures such as IF or WHILE to do certain things under certain conditions.</a:t>
            </a:r>
            <a:endParaRPr lang="en-AU" dirty="0" smtClean="0"/>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the body</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http://msdn.microsoft.com/en-us/library/ms190669.aspx</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http://technet.microsoft.com/en-us/library/ms187926.aspx</a:t>
            </a:r>
          </a:p>
          <a:p>
            <a:endParaRPr lang="en-AU" dirty="0" smtClean="0"/>
          </a:p>
          <a:p>
            <a:r>
              <a:rPr lang="en-AU" dirty="0" smtClean="0"/>
              <a:t>While UDFs must</a:t>
            </a:r>
            <a:r>
              <a:rPr lang="en-AU" baseline="0" dirty="0" smtClean="0"/>
              <a:t> return one value, it’s possible for that value to be a “table” or “</a:t>
            </a:r>
            <a:r>
              <a:rPr lang="en-AU" baseline="0" dirty="0" err="1" smtClean="0"/>
              <a:t>rowset</a:t>
            </a:r>
            <a:r>
              <a:rPr lang="en-AU" baseline="0" dirty="0" smtClean="0"/>
              <a:t>” – i.e. the result of a SELECT statement.  If this is the case, then the return value of the function can be used anywhere that it would be logical to do so, much like using a view as a table.</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http://technet.microsoft.com/en-us/library/ms187926.aspx</a:t>
            </a:r>
          </a:p>
          <a:p>
            <a:endParaRPr lang="en-AU" dirty="0" smtClean="0"/>
          </a:p>
          <a:p>
            <a:r>
              <a:rPr lang="en-AU" dirty="0" smtClean="0"/>
              <a:t>Line</a:t>
            </a:r>
            <a:r>
              <a:rPr lang="en-AU" baseline="0" dirty="0" smtClean="0"/>
              <a:t> 1 defines the name of the stored procedure.</a:t>
            </a:r>
          </a:p>
          <a:p>
            <a:r>
              <a:rPr lang="en-AU" baseline="0" dirty="0" smtClean="0"/>
              <a:t>Line 2 defines the parameter, and gives it a default value (of an empty string) – the default value will be used if no search string is provided.</a:t>
            </a:r>
          </a:p>
          <a:p>
            <a:r>
              <a:rPr lang="en-AU" baseline="0" dirty="0" smtClean="0"/>
              <a:t>Line 3 indicates the start of the parameter code.</a:t>
            </a:r>
          </a:p>
          <a:p>
            <a:r>
              <a:rPr lang="en-AU" baseline="0" dirty="0" smtClean="0"/>
              <a:t>Line 4 sets the NOCOUNT option to ON, eliminating the “</a:t>
            </a:r>
            <a:r>
              <a:rPr lang="en-AU" sz="1200" dirty="0" smtClean="0"/>
              <a:t>(# row(s) affected)</a:t>
            </a:r>
            <a:r>
              <a:rPr lang="en-AU" baseline="0" dirty="0" smtClean="0"/>
              <a:t>” message that is normally sent after running SELECT, INSERT, UPDATE or DELETE statements.  This is best practise, and serves to improve performance by reducing network overheads.</a:t>
            </a:r>
          </a:p>
          <a:p>
            <a:r>
              <a:rPr lang="en-AU" baseline="0" dirty="0" smtClean="0"/>
              <a:t>Lines 5 and 6 declare a “@</a:t>
            </a:r>
            <a:r>
              <a:rPr lang="en-AU" baseline="0" dirty="0" err="1" smtClean="0"/>
              <a:t>wild_search</a:t>
            </a:r>
            <a:r>
              <a:rPr lang="en-AU" baseline="0" dirty="0" smtClean="0"/>
              <a:t>” variable and set it to contain the @search variable with wildcard symbols (‘%’) concatenated to either end.</a:t>
            </a:r>
          </a:p>
          <a:p>
            <a:r>
              <a:rPr lang="en-AU" baseline="0" dirty="0" smtClean="0"/>
              <a:t>The remaining lines are a SELECT statement which uses LIKE to find matches to @</a:t>
            </a:r>
            <a:r>
              <a:rPr lang="en-AU" baseline="0" dirty="0" err="1" smtClean="0"/>
              <a:t>wild_search</a:t>
            </a:r>
            <a:r>
              <a:rPr lang="en-AU" baseline="0" dirty="0" smtClean="0"/>
              <a:t> in the name, phone number and email columns.</a:t>
            </a:r>
          </a:p>
          <a:p>
            <a:r>
              <a:rPr lang="en-AU" baseline="0" dirty="0" smtClean="0"/>
              <a:t>The last line (GO) indicates the end of the procedure code.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Prefixing a stored procedure name with “</a:t>
            </a:r>
            <a:r>
              <a:rPr lang="en-AU" dirty="0" err="1" smtClean="0"/>
              <a:t>usp</a:t>
            </a:r>
            <a:r>
              <a:rPr lang="en-AU" dirty="0" smtClean="0"/>
              <a:t>_” is not required, but</a:t>
            </a:r>
            <a:r>
              <a:rPr lang="en-AU" baseline="0" dirty="0" smtClean="0"/>
              <a:t> it is considered best practise in order to make it clear that it is a user-defined stored procedure.</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extLst>
      <p:ext uri="{BB962C8B-B14F-4D97-AF65-F5344CB8AC3E}">
        <p14:creationId xmlns:p14="http://schemas.microsoft.com/office/powerpoint/2010/main" val="75334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4106640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extLst>
      <p:ext uri="{BB962C8B-B14F-4D97-AF65-F5344CB8AC3E}">
        <p14:creationId xmlns:p14="http://schemas.microsoft.com/office/powerpoint/2010/main" val="409380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http://msdn.microsoft.com/en-gb/library/ms186865.aspx</a:t>
            </a:r>
          </a:p>
          <a:p>
            <a:r>
              <a:rPr lang="en-AU" smtClean="0"/>
              <a:t>http://technet.microsoft.com/en-us/library/ms191304.aspx</a:t>
            </a:r>
          </a:p>
          <a:p>
            <a:r>
              <a:rPr lang="en-AU" smtClean="0"/>
              <a:t>http</a:t>
            </a:r>
            <a:r>
              <a:rPr lang="en-AU" dirty="0" smtClean="0"/>
              <a:t>://technet.microsoft.com/en-us/library/ms187048.aspx</a:t>
            </a:r>
          </a:p>
          <a:p>
            <a:r>
              <a:rPr lang="en-AU" dirty="0" smtClean="0"/>
              <a:t>http://msdn.microsoft.com/en-gb/library/ms186858.aspx</a:t>
            </a:r>
          </a:p>
          <a:p>
            <a:endParaRPr lang="en-AU" dirty="0" smtClean="0"/>
          </a:p>
          <a:p>
            <a:r>
              <a:rPr lang="en-AU" dirty="0" smtClean="0"/>
              <a:t>If you decide to try this out, be VERY careful if you use the “WITH FORMAT” option, since that will format the drive that you specify before backing the database up to it.</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extLst>
      <p:ext uri="{BB962C8B-B14F-4D97-AF65-F5344CB8AC3E}">
        <p14:creationId xmlns:p14="http://schemas.microsoft.com/office/powerpoint/2010/main" val="338606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other</a:t>
            </a:r>
            <a:r>
              <a:rPr lang="en-AU" baseline="0" dirty="0" smtClean="0"/>
              <a:t> two services listed have their uses, but are not enabled by default or needed in this unit.</a:t>
            </a:r>
          </a:p>
          <a:p>
            <a:r>
              <a:rPr lang="en-AU" baseline="0" dirty="0" smtClean="0"/>
              <a:t>The SQL Server Browser is responsible for p</a:t>
            </a:r>
            <a:r>
              <a:rPr lang="en-AU" dirty="0" smtClean="0"/>
              <a:t>roviding SQL Server connection information to client computers.</a:t>
            </a:r>
          </a:p>
          <a:p>
            <a:r>
              <a:rPr lang="en-AU" dirty="0" smtClean="0"/>
              <a:t>The</a:t>
            </a:r>
            <a:r>
              <a:rPr lang="en-AU" baseline="0" dirty="0" smtClean="0"/>
              <a:t> SQL Server Agent provides the ability for the server to run </a:t>
            </a:r>
            <a:r>
              <a:rPr lang="en-AU" dirty="0" smtClean="0"/>
              <a:t>scheduled administrative tasks (“jobs”) – e.g. Backups</a:t>
            </a:r>
            <a:r>
              <a:rPr lang="en-AU" baseline="0" dirty="0" smtClean="0"/>
              <a:t> – in an automated way.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24</a:t>
            </a:fld>
            <a:endParaRPr lang="en-AU"/>
          </a:p>
        </p:txBody>
      </p:sp>
    </p:spTree>
    <p:extLst>
      <p:ext uri="{BB962C8B-B14F-4D97-AF65-F5344CB8AC3E}">
        <p14:creationId xmlns:p14="http://schemas.microsoft.com/office/powerpoint/2010/main" val="155972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extLst>
      <p:ext uri="{BB962C8B-B14F-4D97-AF65-F5344CB8AC3E}">
        <p14:creationId xmlns:p14="http://schemas.microsoft.com/office/powerpoint/2010/main" val="1893009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default settings are to use your Windows authentication as credentials for the database,</a:t>
            </a:r>
            <a:r>
              <a:rPr lang="en-US" baseline="0" dirty="0" smtClean="0"/>
              <a:t> rather than database server user accounts.</a:t>
            </a:r>
          </a:p>
          <a:p>
            <a:r>
              <a:rPr lang="en-US" baseline="0" dirty="0" smtClean="0"/>
              <a:t>While this works well in a Windows environment, it may not be suitable in all circumstances.  The DCL commands in SQL provide an authentication mode that can be applied to just about any server in any environment – and can often be integrated with whatever other authentication mechanisms are being used in that environment.</a:t>
            </a:r>
            <a:endParaRPr lang="en-US"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http://msdn.microsoft.com/en-gb/library/ms189751.aspx</a:t>
            </a:r>
          </a:p>
          <a:p>
            <a:r>
              <a:rPr lang="en-AU" dirty="0" smtClean="0"/>
              <a:t>http://msdn.microsoft.com/en-gb/library/ms173463.aspx</a:t>
            </a:r>
          </a:p>
          <a:p>
            <a:endParaRPr lang="en-AU" dirty="0" smtClean="0"/>
          </a:p>
          <a:p>
            <a:r>
              <a:rPr lang="en-AU" dirty="0" smtClean="0"/>
              <a:t>If you simply create a login and don’t associate it</a:t>
            </a:r>
            <a:r>
              <a:rPr lang="en-AU" baseline="0" dirty="0" smtClean="0"/>
              <a:t> with a user, two possible things can occur:</a:t>
            </a:r>
          </a:p>
          <a:p>
            <a:pPr marL="228600" indent="-228600">
              <a:buAutoNum type="arabicParenR"/>
            </a:pPr>
            <a:r>
              <a:rPr lang="en-AU" baseline="0" dirty="0" smtClean="0"/>
              <a:t>If the database server has a built in and active “guest” user, the login gets mapped to that – logging in would give you access to whatever the guest user has access to.</a:t>
            </a:r>
          </a:p>
          <a:p>
            <a:pPr marL="228600" indent="-228600">
              <a:buAutoNum type="arabicParenR"/>
            </a:pPr>
            <a:r>
              <a:rPr lang="en-AU" baseline="0" dirty="0" smtClean="0"/>
              <a:t>If the database server does not have an active “guest” user, the login will work but not give access to anything.</a:t>
            </a:r>
          </a:p>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http://technet.microsoft.com/en-us/library/ms187936.aspx</a:t>
            </a:r>
          </a:p>
          <a:p>
            <a:endParaRPr lang="en-AU" dirty="0" smtClean="0"/>
          </a:p>
          <a:p>
            <a:r>
              <a:rPr lang="en-AU" dirty="0" smtClean="0"/>
              <a:t>http://technet.microsoft.com/en-us/library/ms187750%28v=sql.105%29.aspx (Adding a member to a role in SQL Server 2008 R2)</a:t>
            </a:r>
          </a:p>
          <a:p>
            <a:r>
              <a:rPr lang="en-AU" dirty="0" smtClean="0"/>
              <a:t>http://technet.microsoft.com/en-us/library/ms189775.aspx (Adding a member to a role in later versions of SQL Server)</a:t>
            </a:r>
          </a:p>
          <a:p>
            <a:endParaRPr lang="en-AU" dirty="0" smtClean="0"/>
          </a:p>
          <a:p>
            <a:r>
              <a:rPr lang="en-AU" dirty="0" smtClean="0"/>
              <a:t>In SQL Server 2012,</a:t>
            </a:r>
            <a:r>
              <a:rPr lang="en-AU" baseline="0" dirty="0" smtClean="0"/>
              <a:t> members are added to roles using the ALTER ROLE command, e.g.:</a:t>
            </a:r>
          </a:p>
          <a:p>
            <a:r>
              <a:rPr lang="en-AU" b="1" dirty="0" smtClean="0"/>
              <a:t>ALTER ROLE </a:t>
            </a:r>
            <a:r>
              <a:rPr lang="en-AU" dirty="0" err="1" smtClean="0"/>
              <a:t>reception_staff</a:t>
            </a:r>
            <a:endParaRPr lang="en-AU" dirty="0" smtClean="0"/>
          </a:p>
          <a:p>
            <a:r>
              <a:rPr lang="en-AU" b="1" dirty="0" smtClean="0"/>
              <a:t>ADD MEMBER </a:t>
            </a:r>
            <a:r>
              <a:rPr lang="en-AU" dirty="0" err="1" smtClean="0"/>
              <a:t>jbloggs_user</a:t>
            </a:r>
            <a:r>
              <a:rPr lang="en-AU" dirty="0" smtClean="0"/>
              <a:t>;</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http://msdn.microsoft.com/en-gb/library/ms187965.aspx</a:t>
            </a:r>
          </a:p>
          <a:p>
            <a:r>
              <a:rPr lang="en-AU" dirty="0" smtClean="0"/>
              <a:t>http://msdn.microsoft.com/en-us/library/bb669076%28v=vs.110%29.aspx </a:t>
            </a:r>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http://msdn.microsoft.com/en-gb/library/ms187728.aspx</a:t>
            </a:r>
          </a:p>
          <a:p>
            <a:r>
              <a:rPr lang="en-AU" dirty="0" smtClean="0"/>
              <a:t>http://msdn.microsoft.com/en-gb/library/ms188338.aspx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If you decide to play around with creating logins, users and</a:t>
            </a:r>
            <a:r>
              <a:rPr lang="en-AU" baseline="0" dirty="0" smtClean="0"/>
              <a:t> roles in SQL, I recommend opening two Management Studio windows:</a:t>
            </a:r>
          </a:p>
          <a:p>
            <a:r>
              <a:rPr lang="en-AU" baseline="0" dirty="0" smtClean="0"/>
              <a:t>Connect to the first one as normal using your Windows authentication, and use it to run DCL commands.</a:t>
            </a:r>
          </a:p>
          <a:p>
            <a:r>
              <a:rPr lang="en-AU" baseline="0" dirty="0" smtClean="0"/>
              <a:t>Connect to the second one using the SQL login you create, and use it to test the privileges that have been granted/denied.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extLst>
      <p:ext uri="{BB962C8B-B14F-4D97-AF65-F5344CB8AC3E}">
        <p14:creationId xmlns:p14="http://schemas.microsoft.com/office/powerpoint/2010/main" val="7533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12</a:t>
            </a:r>
          </a:p>
          <a:p>
            <a:pPr eaLnBrk="1" hangingPunct="1"/>
            <a:endParaRPr lang="en-AU" sz="1400" dirty="0" smtClean="0">
              <a:ea typeface="ＭＳ Ｐゴシック" pitchFamily="34" charset="-128"/>
            </a:endParaRPr>
          </a:p>
          <a:p>
            <a:pPr eaLnBrk="1" hangingPunct="1"/>
            <a:r>
              <a:rPr lang="en-AU" sz="2800" dirty="0" smtClean="0"/>
              <a:t>DCL, Functions and Procedures, </a:t>
            </a:r>
          </a:p>
          <a:p>
            <a:pPr eaLnBrk="1" hangingPunct="1"/>
            <a:r>
              <a:rPr lang="en-AU" sz="2800" dirty="0" smtClean="0"/>
              <a:t>Backups and Server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User-Defined Functions &amp; </a:t>
            </a:r>
            <a:br>
              <a:rPr lang="en-AU" dirty="0" smtClean="0"/>
            </a:br>
            <a:r>
              <a:rPr lang="en-AU" dirty="0" smtClean="0"/>
              <a:t>Stored Procedures</a:t>
            </a:r>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User-Defined Functions &amp; Stored </a:t>
            </a:r>
            <a:r>
              <a:rPr lang="en-AU" dirty="0" smtClean="0"/>
              <a:t>Procedures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a:t>User-Defined Functions </a:t>
            </a:r>
            <a:r>
              <a:rPr lang="en-AU" dirty="0" smtClean="0"/>
              <a:t>(UDFs) and Stored Procedures (SPs)</a:t>
            </a:r>
            <a:r>
              <a:rPr lang="en-AU" dirty="0"/>
              <a:t> </a:t>
            </a:r>
            <a:r>
              <a:rPr lang="en-AU" dirty="0" smtClean="0"/>
              <a:t>are two ways of </a:t>
            </a:r>
            <a:r>
              <a:rPr lang="en-AU" i="1" dirty="0" smtClean="0"/>
              <a:t>writing and saving your own block   of SQL code so that you can reuse it later</a:t>
            </a:r>
          </a:p>
          <a:p>
            <a:pPr lvl="1"/>
            <a:r>
              <a:rPr lang="en-AU" dirty="0" smtClean="0"/>
              <a:t>This concept exists in all programming languages, allowing  for greater efficiency, readability and modularisation of code</a:t>
            </a:r>
          </a:p>
          <a:p>
            <a:pPr lvl="3"/>
            <a:endParaRPr lang="en-AU" sz="1800" dirty="0"/>
          </a:p>
          <a:p>
            <a:pPr lvl="1"/>
            <a:r>
              <a:rPr lang="en-AU" dirty="0" smtClean="0"/>
              <a:t>The server will cache the execution plan of UDFs and SPs, allowing them to be executed without needing to re-parse and re-optimise the statements – resulting in faster execution</a:t>
            </a:r>
          </a:p>
          <a:p>
            <a:pPr lvl="3"/>
            <a:endParaRPr lang="en-AU" sz="1800" dirty="0"/>
          </a:p>
          <a:p>
            <a:pPr lvl="1"/>
            <a:r>
              <a:rPr lang="en-AU" dirty="0" smtClean="0"/>
              <a:t>UDFs and SPs use common programming constructs:</a:t>
            </a:r>
          </a:p>
          <a:p>
            <a:pPr lvl="2"/>
            <a:r>
              <a:rPr lang="en-AU" dirty="0" smtClean="0"/>
              <a:t>A “function call” where parameters can be passed to the function</a:t>
            </a:r>
          </a:p>
          <a:p>
            <a:pPr lvl="2"/>
            <a:r>
              <a:rPr lang="en-AU" dirty="0" smtClean="0"/>
              <a:t>Variables declared and used to store values between statements</a:t>
            </a:r>
          </a:p>
          <a:p>
            <a:pPr lvl="2"/>
            <a:r>
              <a:rPr lang="en-AU" dirty="0" smtClean="0"/>
              <a:t>Control structures (e.g. IF, WHILE…) to control flow of execution</a:t>
            </a:r>
          </a:p>
          <a:p>
            <a:pPr lvl="2"/>
            <a:r>
              <a:rPr lang="en-AU" dirty="0"/>
              <a:t>A “return value” that is the </a:t>
            </a:r>
            <a:r>
              <a:rPr lang="en-AU" dirty="0" smtClean="0"/>
              <a:t>end result </a:t>
            </a:r>
            <a:r>
              <a:rPr lang="en-AU" dirty="0"/>
              <a:t>of the </a:t>
            </a:r>
            <a:r>
              <a:rPr lang="en-AU" dirty="0" smtClean="0"/>
              <a:t>function</a:t>
            </a:r>
            <a:endParaRPr lang="en-AU" dirty="0"/>
          </a:p>
        </p:txBody>
      </p:sp>
    </p:spTree>
    <p:extLst>
      <p:ext uri="{BB962C8B-B14F-4D97-AF65-F5344CB8AC3E}">
        <p14:creationId xmlns:p14="http://schemas.microsoft.com/office/powerpoint/2010/main" val="271415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User-Defined </a:t>
            </a:r>
            <a:r>
              <a:rPr lang="en-AU" dirty="0" smtClean="0"/>
              <a:t>Functions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In Module 10 we covered row-level functions</a:t>
            </a:r>
          </a:p>
          <a:p>
            <a:pPr lvl="1"/>
            <a:r>
              <a:rPr lang="en-AU" dirty="0"/>
              <a:t>B</a:t>
            </a:r>
            <a:r>
              <a:rPr lang="en-AU" dirty="0" smtClean="0"/>
              <a:t>uilt in functions that perform some kind of useful action on the parameter(s) you pass it and return a result</a:t>
            </a:r>
          </a:p>
          <a:p>
            <a:pPr lvl="1"/>
            <a:r>
              <a:rPr lang="en-AU" dirty="0" smtClean="0"/>
              <a:t>e.g.  ROUND,  LEN,  LTRIM,  DATEDIFF,  CAST…</a:t>
            </a:r>
          </a:p>
          <a:p>
            <a:pPr lvl="2"/>
            <a:endParaRPr lang="en-AU" dirty="0"/>
          </a:p>
          <a:p>
            <a:r>
              <a:rPr lang="en-AU" i="1" dirty="0" smtClean="0"/>
              <a:t>User-Defined </a:t>
            </a:r>
            <a:r>
              <a:rPr lang="en-AU" dirty="0" smtClean="0"/>
              <a:t>Functions are functions that you write yourself, defining them so that they can be used in future queries</a:t>
            </a:r>
          </a:p>
          <a:p>
            <a:pPr lvl="1"/>
            <a:r>
              <a:rPr lang="en-AU" dirty="0" smtClean="0"/>
              <a:t>Very useful if you repeatedly need to do manipulate data in some way and there is not already a function that does it</a:t>
            </a:r>
          </a:p>
          <a:p>
            <a:pPr lvl="1"/>
            <a:r>
              <a:rPr lang="en-AU" dirty="0" smtClean="0"/>
              <a:t>It is also possible to create User-Defined Aggregate Functions</a:t>
            </a:r>
          </a:p>
          <a:p>
            <a:pPr lvl="2"/>
            <a:endParaRPr lang="en-AU" dirty="0" smtClean="0"/>
          </a:p>
          <a:p>
            <a:r>
              <a:rPr lang="en-AU" dirty="0" smtClean="0"/>
              <a:t>UDFs cannot make any permanent changes to data/schema</a:t>
            </a:r>
          </a:p>
          <a:p>
            <a:pPr lvl="1"/>
            <a:r>
              <a:rPr lang="en-AU" dirty="0" smtClean="0"/>
              <a:t>They cannot perform UPDATE, INSERT or DELETE commands or CREATE / ALTER / DROP tables</a:t>
            </a:r>
            <a:endParaRPr lang="en-AU" dirty="0"/>
          </a:p>
        </p:txBody>
      </p:sp>
    </p:spTree>
    <p:extLst>
      <p:ext uri="{BB962C8B-B14F-4D97-AF65-F5344CB8AC3E}">
        <p14:creationId xmlns:p14="http://schemas.microsoft.com/office/powerpoint/2010/main" val="372389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User-Defined </a:t>
            </a:r>
            <a:r>
              <a:rPr lang="en-AU" dirty="0" smtClean="0"/>
              <a:t>Functions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This code creates a UDF called “TRIM” which trims whitespace from both the start and end of a piece of text:</a:t>
            </a:r>
          </a:p>
          <a:p>
            <a:endParaRPr lang="en-AU" dirty="0"/>
          </a:p>
          <a:p>
            <a:endParaRPr lang="en-AU" dirty="0" smtClean="0"/>
          </a:p>
          <a:p>
            <a:pPr lvl="1"/>
            <a:endParaRPr lang="en-AU" dirty="0"/>
          </a:p>
          <a:p>
            <a:pPr lvl="1"/>
            <a:endParaRPr lang="en-AU" dirty="0" smtClean="0"/>
          </a:p>
          <a:p>
            <a:pPr lvl="1"/>
            <a:r>
              <a:rPr lang="en-AU" dirty="0" smtClean="0"/>
              <a:t>Line 1 specifies the name of the function and the parameter that must be passed to it (and the data type it must be)</a:t>
            </a:r>
          </a:p>
          <a:p>
            <a:pPr lvl="1"/>
            <a:r>
              <a:rPr lang="en-AU" dirty="0" smtClean="0"/>
              <a:t>Line 2 specifies the data type that the function will return</a:t>
            </a:r>
          </a:p>
          <a:p>
            <a:pPr lvl="1"/>
            <a:r>
              <a:rPr lang="en-AU" dirty="0" smtClean="0"/>
              <a:t>Line 3 specifies the start of the function code</a:t>
            </a:r>
          </a:p>
          <a:p>
            <a:pPr lvl="1"/>
            <a:r>
              <a:rPr lang="en-AU" dirty="0" smtClean="0"/>
              <a:t>Line 4 is the function code – it uses the RTRIM function and the LTRIM function on the parameter and returns the result</a:t>
            </a:r>
          </a:p>
          <a:p>
            <a:pPr lvl="1"/>
            <a:r>
              <a:rPr lang="en-AU" dirty="0"/>
              <a:t>Line </a:t>
            </a:r>
            <a:r>
              <a:rPr lang="en-AU" dirty="0" smtClean="0"/>
              <a:t>5 </a:t>
            </a:r>
            <a:r>
              <a:rPr lang="en-AU" dirty="0"/>
              <a:t>specifies the </a:t>
            </a:r>
            <a:r>
              <a:rPr lang="en-AU" dirty="0" smtClean="0"/>
              <a:t>end of </a:t>
            </a:r>
            <a:r>
              <a:rPr lang="en-AU" dirty="0"/>
              <a:t>the function </a:t>
            </a:r>
            <a:r>
              <a:rPr lang="en-AU" dirty="0" smtClean="0"/>
              <a:t>code</a:t>
            </a:r>
            <a:endParaRPr lang="en-AU" dirty="0"/>
          </a:p>
        </p:txBody>
      </p:sp>
      <p:sp>
        <p:nvSpPr>
          <p:cNvPr id="4" name="Rectangle 3"/>
          <p:cNvSpPr/>
          <p:nvPr/>
        </p:nvSpPr>
        <p:spPr>
          <a:xfrm>
            <a:off x="393700" y="1879600"/>
            <a:ext cx="8394600" cy="1524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a:solidFill>
                  <a:srgbClr val="000000"/>
                </a:solidFill>
                <a:latin typeface="Courier New" pitchFamily="49" charset="0"/>
              </a:rPr>
              <a:t>CREATE FUNCTION TRIM (@string VARCHAR(MAX)) </a:t>
            </a:r>
          </a:p>
          <a:p>
            <a:pPr algn="l" eaLnBrk="0" hangingPunct="0">
              <a:tabLst>
                <a:tab pos="1200150" algn="l"/>
              </a:tabLst>
              <a:defRPr/>
            </a:pPr>
            <a:r>
              <a:rPr lang="en-AU" sz="1800" b="1" dirty="0" smtClean="0">
                <a:solidFill>
                  <a:srgbClr val="000000"/>
                </a:solidFill>
                <a:latin typeface="Courier New" pitchFamily="49" charset="0"/>
              </a:rPr>
              <a:t>RETURNS </a:t>
            </a:r>
            <a:r>
              <a:rPr lang="en-AU" sz="1800" b="1" dirty="0">
                <a:solidFill>
                  <a:srgbClr val="000000"/>
                </a:solidFill>
                <a:latin typeface="Courier New" pitchFamily="49" charset="0"/>
              </a:rPr>
              <a:t>VARCHAR(MAX)</a:t>
            </a:r>
          </a:p>
          <a:p>
            <a:pPr algn="l" eaLnBrk="0" hangingPunct="0">
              <a:tabLst>
                <a:tab pos="1200150" algn="l"/>
              </a:tabLst>
              <a:defRPr/>
            </a:pPr>
            <a:r>
              <a:rPr lang="en-AU" sz="1800" b="1" dirty="0" smtClean="0">
                <a:solidFill>
                  <a:srgbClr val="000000"/>
                </a:solidFill>
                <a:latin typeface="Courier New" pitchFamily="49" charset="0"/>
              </a:rPr>
              <a:t>BEGIN</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a:t>
            </a:r>
            <a:r>
              <a:rPr lang="en-AU" sz="1800" b="1" dirty="0" smtClean="0">
                <a:solidFill>
                  <a:srgbClr val="000000"/>
                </a:solidFill>
                <a:latin typeface="Courier New" pitchFamily="49" charset="0"/>
              </a:rPr>
              <a:t> RETURN </a:t>
            </a:r>
            <a:r>
              <a:rPr lang="en-AU" sz="1800" b="1" dirty="0">
                <a:solidFill>
                  <a:srgbClr val="000000"/>
                </a:solidFill>
                <a:latin typeface="Courier New" pitchFamily="49" charset="0"/>
              </a:rPr>
              <a:t>LTRIM(RTRIM(@string));</a:t>
            </a:r>
          </a:p>
          <a:p>
            <a:pPr algn="l" eaLnBrk="0" hangingPunct="0">
              <a:tabLst>
                <a:tab pos="1200150" algn="l"/>
              </a:tabLst>
              <a:defRPr/>
            </a:pPr>
            <a:r>
              <a:rPr lang="en-AU" sz="1800" b="1" dirty="0" smtClean="0">
                <a:solidFill>
                  <a:srgbClr val="000000"/>
                </a:solidFill>
                <a:latin typeface="Courier New" pitchFamily="49" charset="0"/>
              </a:rPr>
              <a:t>END</a:t>
            </a:r>
            <a:r>
              <a:rPr lang="en-AU" sz="1800" b="1" dirty="0">
                <a:solidFill>
                  <a:srgbClr val="000000"/>
                </a:solidFill>
                <a:latin typeface="Courier New" pitchFamily="49" charset="0"/>
              </a:rPr>
              <a:t>;</a:t>
            </a:r>
            <a:endParaRPr lang="en-US" sz="1800" b="1" dirty="0" smtClean="0">
              <a:solidFill>
                <a:srgbClr val="000000"/>
              </a:solidFill>
              <a:latin typeface="Courier New" pitchFamily="49" charset="0"/>
            </a:endParaRPr>
          </a:p>
        </p:txBody>
      </p:sp>
    </p:spTree>
    <p:extLst>
      <p:ext uri="{BB962C8B-B14F-4D97-AF65-F5344CB8AC3E}">
        <p14:creationId xmlns:p14="http://schemas.microsoft.com/office/powerpoint/2010/main" val="272093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User-Defined </a:t>
            </a:r>
            <a:r>
              <a:rPr lang="en-AU" dirty="0" smtClean="0"/>
              <a:t>Functions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The function can now be used as needed in your queries:</a:t>
            </a:r>
          </a:p>
          <a:p>
            <a:endParaRPr lang="en-AU" dirty="0"/>
          </a:p>
          <a:p>
            <a:endParaRPr lang="en-AU" dirty="0" smtClean="0"/>
          </a:p>
          <a:p>
            <a:pPr lvl="1"/>
            <a:endParaRPr lang="en-AU" dirty="0" smtClean="0"/>
          </a:p>
          <a:p>
            <a:pPr lvl="1"/>
            <a:endParaRPr lang="en-AU" dirty="0"/>
          </a:p>
          <a:p>
            <a:pPr lvl="1"/>
            <a:endParaRPr lang="en-AU" sz="2800" dirty="0" smtClean="0"/>
          </a:p>
          <a:p>
            <a:pPr lvl="1"/>
            <a:endParaRPr lang="en-AU" sz="2400" dirty="0"/>
          </a:p>
          <a:p>
            <a:pPr lvl="1"/>
            <a:endParaRPr lang="en-AU" dirty="0" smtClean="0"/>
          </a:p>
          <a:p>
            <a:pPr lvl="1"/>
            <a:r>
              <a:rPr lang="en-AU" dirty="0" smtClean="0"/>
              <a:t>The “</a:t>
            </a:r>
            <a:r>
              <a:rPr lang="en-AU" dirty="0" err="1" smtClean="0"/>
              <a:t>dbo</a:t>
            </a:r>
            <a:r>
              <a:rPr lang="en-AU" dirty="0" smtClean="0"/>
              <a:t>.” before the function name is required in order to let the server know that you’re referring to an object owned by the “database owner”, rather than one of the built in functions</a:t>
            </a:r>
          </a:p>
          <a:p>
            <a:pPr lvl="4"/>
            <a:endParaRPr lang="en-AU" sz="1200" dirty="0"/>
          </a:p>
          <a:p>
            <a:r>
              <a:rPr lang="en-AU" dirty="0" smtClean="0"/>
              <a:t>In some ways, UDFs are similar to views</a:t>
            </a:r>
          </a:p>
          <a:p>
            <a:pPr lvl="1"/>
            <a:r>
              <a:rPr lang="en-AU" dirty="0" smtClean="0"/>
              <a:t>Writing something and saving it to make things easier for you</a:t>
            </a:r>
          </a:p>
        </p:txBody>
      </p:sp>
      <p:sp>
        <p:nvSpPr>
          <p:cNvPr id="4" name="Rectangle 3"/>
          <p:cNvSpPr/>
          <p:nvPr/>
        </p:nvSpPr>
        <p:spPr>
          <a:xfrm>
            <a:off x="393700" y="1447800"/>
            <a:ext cx="8394600" cy="2971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chemeClr val="tx1">
                    <a:lumMod val="50000"/>
                    <a:lumOff val="50000"/>
                  </a:schemeClr>
                </a:solidFill>
                <a:latin typeface="Courier New" pitchFamily="49" charset="0"/>
              </a:rPr>
              <a:t>-- Returns 'testing!' with no whitespace on either end</a:t>
            </a:r>
          </a:p>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dbo.TRIM</a:t>
            </a:r>
            <a:r>
              <a:rPr lang="en-AU" sz="1800" b="1" dirty="0" smtClean="0">
                <a:solidFill>
                  <a:srgbClr val="000000"/>
                </a:solidFill>
                <a:latin typeface="Courier New" pitchFamily="49" charset="0"/>
              </a:rPr>
              <a:t>('  testing!  ');</a:t>
            </a:r>
          </a:p>
          <a:p>
            <a:pPr algn="l" eaLnBrk="0" hangingPunct="0">
              <a:tabLst>
                <a:tab pos="1200150" algn="l"/>
              </a:tabLst>
              <a:defRPr/>
            </a:pPr>
            <a:endParaRPr lang="en-AU" sz="1100" b="1" dirty="0" smtClean="0">
              <a:solidFill>
                <a:srgbClr val="000000"/>
              </a:solidFill>
              <a:latin typeface="Courier New" pitchFamily="49" charset="0"/>
            </a:endParaRPr>
          </a:p>
          <a:p>
            <a:pPr algn="l" eaLnBrk="0" hangingPunct="0">
              <a:tabLst>
                <a:tab pos="1200150" algn="l"/>
              </a:tabLst>
              <a:defRPr/>
            </a:pPr>
            <a:r>
              <a:rPr lang="en-AU" sz="1800" b="1" dirty="0" smtClean="0">
                <a:solidFill>
                  <a:schemeClr val="tx1">
                    <a:lumMod val="50000"/>
                    <a:lumOff val="50000"/>
                  </a:schemeClr>
                </a:solidFill>
                <a:latin typeface="Courier New" pitchFamily="49" charset="0"/>
              </a:rPr>
              <a:t>-- Selects column with </a:t>
            </a:r>
            <a:r>
              <a:rPr lang="en-AU" sz="1800" b="1" dirty="0">
                <a:solidFill>
                  <a:schemeClr val="tx1">
                    <a:lumMod val="50000"/>
                    <a:lumOff val="50000"/>
                  </a:schemeClr>
                </a:solidFill>
                <a:latin typeface="Courier New" pitchFamily="49" charset="0"/>
              </a:rPr>
              <a:t>no whitespace on either end</a:t>
            </a:r>
            <a:endParaRPr lang="en-AU" sz="1800" b="1" dirty="0" smtClean="0">
              <a:solidFill>
                <a:schemeClr val="tx1">
                  <a:lumMod val="50000"/>
                  <a:lumOff val="50000"/>
                </a:schemeClr>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dbo.TRIM</a:t>
            </a:r>
            <a:r>
              <a:rPr lang="en-AU" sz="1800" b="1" dirty="0" smtClean="0">
                <a:solidFill>
                  <a:srgbClr val="000000"/>
                </a:solidFill>
                <a:latin typeface="Courier New" pitchFamily="49" charset="0"/>
              </a:rPr>
              <a:t>(</a:t>
            </a:r>
            <a:r>
              <a:rPr lang="en-AU" sz="1800" b="1" dirty="0" err="1" smtClean="0">
                <a:solidFill>
                  <a:srgbClr val="000000"/>
                </a:solidFill>
                <a:latin typeface="Courier New" pitchFamily="49" charset="0"/>
              </a:rPr>
              <a:t>first_name</a:t>
            </a:r>
            <a:r>
              <a:rPr lang="en-AU" sz="1800" b="1" dirty="0" smtClean="0">
                <a:solidFill>
                  <a:srgbClr val="000000"/>
                </a:solidFill>
                <a:latin typeface="Courier New" pitchFamily="49" charset="0"/>
              </a:rPr>
              <a:t>) AS '</a:t>
            </a:r>
            <a:r>
              <a:rPr lang="en-AU" sz="1800" b="1" dirty="0" err="1" smtClean="0">
                <a:solidFill>
                  <a:srgbClr val="000000"/>
                </a:solidFill>
                <a:latin typeface="Courier New" pitchFamily="49" charset="0"/>
              </a:rPr>
              <a:t>trimmed_name</a:t>
            </a:r>
            <a:r>
              <a:rPr lang="en-AU" sz="1800" b="1" dirty="0" smtClean="0">
                <a:solidFill>
                  <a:srgbClr val="000000"/>
                </a:solidFill>
                <a:latin typeface="Courier New" pitchFamily="49" charset="0"/>
              </a:rPr>
              <a:t>'</a:t>
            </a: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endParaRPr lang="en-US" sz="1100" b="1" dirty="0" smtClean="0">
              <a:solidFill>
                <a:srgbClr val="000000"/>
              </a:solidFill>
              <a:latin typeface="Courier New" pitchFamily="49" charset="0"/>
            </a:endParaRPr>
          </a:p>
          <a:p>
            <a:pPr algn="l" eaLnBrk="0" hangingPunct="0">
              <a:tabLst>
                <a:tab pos="1200150" algn="l"/>
              </a:tabLst>
              <a:defRPr/>
            </a:pPr>
            <a:r>
              <a:rPr lang="en-US" sz="1800" b="1" dirty="0" smtClean="0">
                <a:solidFill>
                  <a:schemeClr val="tx1">
                    <a:lumMod val="50000"/>
                    <a:lumOff val="50000"/>
                  </a:schemeClr>
                </a:solidFill>
                <a:latin typeface="Courier New" pitchFamily="49" charset="0"/>
              </a:rPr>
              <a:t>-- Updates columns to same thing </a:t>
            </a:r>
            <a:r>
              <a:rPr lang="en-AU" sz="1800" b="1" dirty="0" smtClean="0">
                <a:solidFill>
                  <a:schemeClr val="tx1">
                    <a:lumMod val="50000"/>
                    <a:lumOff val="50000"/>
                  </a:schemeClr>
                </a:solidFill>
                <a:latin typeface="Courier New" pitchFamily="49" charset="0"/>
              </a:rPr>
              <a:t>no </a:t>
            </a:r>
            <a:r>
              <a:rPr lang="en-AU" sz="1800" b="1" dirty="0">
                <a:solidFill>
                  <a:schemeClr val="tx1">
                    <a:lumMod val="50000"/>
                    <a:lumOff val="50000"/>
                  </a:schemeClr>
                </a:solidFill>
                <a:latin typeface="Courier New" pitchFamily="49" charset="0"/>
              </a:rPr>
              <a:t>whitespace on either </a:t>
            </a:r>
            <a:r>
              <a:rPr lang="en-AU" sz="1800" b="1" dirty="0" smtClean="0">
                <a:solidFill>
                  <a:schemeClr val="tx1">
                    <a:lumMod val="50000"/>
                    <a:lumOff val="50000"/>
                  </a:schemeClr>
                </a:solidFill>
                <a:latin typeface="Courier New" pitchFamily="49" charset="0"/>
              </a:rPr>
              <a:t>end</a:t>
            </a:r>
          </a:p>
          <a:p>
            <a:pPr algn="l" eaLnBrk="0" hangingPunct="0">
              <a:tabLst>
                <a:tab pos="1200150" algn="l"/>
              </a:tabLst>
              <a:defRPr/>
            </a:pPr>
            <a:r>
              <a:rPr lang="en-AU" sz="1800" b="1" dirty="0">
                <a:solidFill>
                  <a:srgbClr val="000000"/>
                </a:solidFill>
                <a:latin typeface="Courier New" pitchFamily="49" charset="0"/>
              </a:rPr>
              <a:t>UPDATE employee</a:t>
            </a:r>
          </a:p>
          <a:p>
            <a:pPr algn="l" eaLnBrk="0" hangingPunct="0">
              <a:tabLst>
                <a:tab pos="1200150" algn="l"/>
              </a:tabLst>
              <a:defRPr/>
            </a:pPr>
            <a:r>
              <a:rPr lang="en-AU" sz="1800" b="1" dirty="0">
                <a:solidFill>
                  <a:srgbClr val="000000"/>
                </a:solidFill>
                <a:latin typeface="Courier New" pitchFamily="49" charset="0"/>
              </a:rPr>
              <a:t>SET </a:t>
            </a:r>
            <a:r>
              <a:rPr lang="en-AU" sz="1800" b="1" dirty="0" err="1">
                <a:solidFill>
                  <a:srgbClr val="000000"/>
                </a:solidFill>
                <a:latin typeface="Courier New" pitchFamily="49" charset="0"/>
              </a:rPr>
              <a:t>first_name</a:t>
            </a:r>
            <a:r>
              <a:rPr lang="en-AU" sz="1800" b="1" dirty="0">
                <a:solidFill>
                  <a:srgbClr val="000000"/>
                </a:solidFill>
                <a:latin typeface="Courier New" pitchFamily="49" charset="0"/>
              </a:rPr>
              <a:t> = </a:t>
            </a:r>
            <a:r>
              <a:rPr lang="en-AU" sz="1800" b="1" dirty="0" err="1">
                <a:solidFill>
                  <a:srgbClr val="000000"/>
                </a:solidFill>
                <a:latin typeface="Courier New" pitchFamily="49" charset="0"/>
              </a:rPr>
              <a:t>dbo.TRIM</a:t>
            </a:r>
            <a:r>
              <a:rPr lang="en-AU" sz="1800" b="1" dirty="0">
                <a:solidFill>
                  <a:srgbClr val="000000"/>
                </a:solidFill>
                <a:latin typeface="Courier New" pitchFamily="49" charset="0"/>
              </a:rPr>
              <a:t>(</a:t>
            </a:r>
            <a:r>
              <a:rPr lang="en-AU" sz="1800" b="1" dirty="0" err="1">
                <a:solidFill>
                  <a:srgbClr val="000000"/>
                </a:solidFill>
                <a:latin typeface="Courier New" pitchFamily="49" charset="0"/>
              </a:rPr>
              <a:t>first_name</a:t>
            </a:r>
            <a:r>
              <a:rPr lang="en-AU" sz="1800" b="1" dirty="0">
                <a:solidFill>
                  <a:srgbClr val="000000"/>
                </a:solidFill>
                <a:latin typeface="Courier New" pitchFamily="49" charset="0"/>
              </a:rPr>
              <a:t>),</a:t>
            </a:r>
          </a:p>
          <a:p>
            <a:pPr algn="l" eaLnBrk="0" hangingPunct="0">
              <a:tabLst>
                <a:tab pos="1200150" algn="l"/>
              </a:tabLst>
              <a:defRPr/>
            </a:pPr>
            <a:r>
              <a:rPr lang="en-AU" sz="1800" b="1" dirty="0">
                <a:solidFill>
                  <a:srgbClr val="000000"/>
                </a:solidFill>
                <a:latin typeface="Courier New" pitchFamily="49" charset="0"/>
              </a:rPr>
              <a:t>    </a:t>
            </a:r>
            <a:r>
              <a:rPr lang="en-AU" sz="1800" b="1" dirty="0" err="1">
                <a:solidFill>
                  <a:srgbClr val="000000"/>
                </a:solidFill>
                <a:latin typeface="Courier New" pitchFamily="49" charset="0"/>
              </a:rPr>
              <a:t>last_name</a:t>
            </a:r>
            <a:r>
              <a:rPr lang="en-AU" sz="1800" b="1" dirty="0">
                <a:solidFill>
                  <a:srgbClr val="000000"/>
                </a:solidFill>
                <a:latin typeface="Courier New" pitchFamily="49" charset="0"/>
              </a:rPr>
              <a:t> = </a:t>
            </a:r>
            <a:r>
              <a:rPr lang="en-AU" sz="1800" b="1" dirty="0" err="1">
                <a:solidFill>
                  <a:srgbClr val="000000"/>
                </a:solidFill>
                <a:latin typeface="Courier New" pitchFamily="49" charset="0"/>
              </a:rPr>
              <a:t>dbo.TRIM</a:t>
            </a:r>
            <a:r>
              <a:rPr lang="en-AU" sz="1800" b="1" dirty="0">
                <a:solidFill>
                  <a:srgbClr val="000000"/>
                </a:solidFill>
                <a:latin typeface="Courier New" pitchFamily="49" charset="0"/>
              </a:rPr>
              <a:t>(</a:t>
            </a:r>
            <a:r>
              <a:rPr lang="en-AU" sz="1800" b="1" dirty="0" err="1">
                <a:solidFill>
                  <a:srgbClr val="000000"/>
                </a:solidFill>
                <a:latin typeface="Courier New" pitchFamily="49" charset="0"/>
              </a:rPr>
              <a:t>last_name</a:t>
            </a:r>
            <a:r>
              <a:rPr lang="en-AU" sz="1800" b="1" dirty="0">
                <a:solidFill>
                  <a:srgbClr val="000000"/>
                </a:solidFill>
                <a:latin typeface="Courier New" pitchFamily="49" charset="0"/>
              </a:rPr>
              <a:t>);</a:t>
            </a:r>
            <a:endParaRPr lang="en-US" sz="1800" b="1" dirty="0" smtClean="0">
              <a:solidFill>
                <a:srgbClr val="000000"/>
              </a:solidFill>
              <a:latin typeface="Courier New" pitchFamily="49" charset="0"/>
            </a:endParaRPr>
          </a:p>
        </p:txBody>
      </p:sp>
    </p:spTree>
    <p:extLst>
      <p:ext uri="{BB962C8B-B14F-4D97-AF65-F5344CB8AC3E}">
        <p14:creationId xmlns:p14="http://schemas.microsoft.com/office/powerpoint/2010/main" val="174857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Procedures</a:t>
            </a:r>
            <a:endParaRPr lang="en-AU" dirty="0"/>
          </a:p>
        </p:txBody>
      </p:sp>
      <p:sp>
        <p:nvSpPr>
          <p:cNvPr id="3" name="Content Placeholder 2"/>
          <p:cNvSpPr>
            <a:spLocks noGrp="1"/>
          </p:cNvSpPr>
          <p:nvPr>
            <p:ph idx="1"/>
          </p:nvPr>
        </p:nvSpPr>
        <p:spPr>
          <a:xfrm>
            <a:off x="285750" y="1000125"/>
            <a:ext cx="8782050" cy="5643563"/>
          </a:xfrm>
        </p:spPr>
        <p:txBody>
          <a:bodyPr/>
          <a:lstStyle/>
          <a:p>
            <a:r>
              <a:rPr lang="en-AU" dirty="0" smtClean="0"/>
              <a:t>Stored Procedures differ from UDFs in a number of ways:</a:t>
            </a:r>
          </a:p>
          <a:p>
            <a:pPr lvl="1"/>
            <a:r>
              <a:rPr lang="en-AU" dirty="0" smtClean="0"/>
              <a:t>SPs can include statements that modify data and schemas, e.g. INSERT,  UPDATE,  DELETE,  CREATE TABLE…</a:t>
            </a:r>
          </a:p>
          <a:p>
            <a:pPr lvl="1"/>
            <a:r>
              <a:rPr lang="en-AU" dirty="0" smtClean="0"/>
              <a:t>SPs must be run on their own as a single statement, while UDFs can be used inline as part of another statement</a:t>
            </a:r>
          </a:p>
          <a:p>
            <a:pPr lvl="1"/>
            <a:r>
              <a:rPr lang="en-AU" dirty="0" smtClean="0"/>
              <a:t>SPs can return no/multiple values, while UDFs must return one</a:t>
            </a:r>
          </a:p>
          <a:p>
            <a:pPr lvl="1"/>
            <a:r>
              <a:rPr lang="en-AU" dirty="0" smtClean="0"/>
              <a:t>SPs can include try-catch block exception handling, UDFs can’t</a:t>
            </a:r>
          </a:p>
          <a:p>
            <a:pPr lvl="1"/>
            <a:endParaRPr lang="en-AU" dirty="0"/>
          </a:p>
          <a:p>
            <a:r>
              <a:rPr lang="en-AU" dirty="0" smtClean="0"/>
              <a:t>Hence, while UDFs allow you to define a new function to use, SPs are more like defining a whole new statement</a:t>
            </a:r>
          </a:p>
          <a:p>
            <a:pPr lvl="1"/>
            <a:r>
              <a:rPr lang="en-AU" dirty="0" smtClean="0"/>
              <a:t>SPs often created to perform some kind multi-step process that would otherwise be done by the application using the database</a:t>
            </a:r>
          </a:p>
          <a:p>
            <a:pPr lvl="1"/>
            <a:r>
              <a:rPr lang="en-AU" dirty="0" smtClean="0"/>
              <a:t>SPs often created to perform validation and access control, allowing for more sophisticated control of input and access</a:t>
            </a:r>
            <a:endParaRPr lang="en-AU" dirty="0"/>
          </a:p>
        </p:txBody>
      </p:sp>
    </p:spTree>
    <p:extLst>
      <p:ext uri="{BB962C8B-B14F-4D97-AF65-F5344CB8AC3E}">
        <p14:creationId xmlns:p14="http://schemas.microsoft.com/office/powerpoint/2010/main" val="11193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Procedures</a:t>
            </a:r>
            <a:endParaRPr lang="en-AU" dirty="0"/>
          </a:p>
        </p:txBody>
      </p:sp>
      <p:sp>
        <p:nvSpPr>
          <p:cNvPr id="3" name="Content Placeholder 2"/>
          <p:cNvSpPr>
            <a:spLocks noGrp="1"/>
          </p:cNvSpPr>
          <p:nvPr>
            <p:ph idx="1"/>
          </p:nvPr>
        </p:nvSpPr>
        <p:spPr>
          <a:xfrm>
            <a:off x="285750" y="1000125"/>
            <a:ext cx="8782050" cy="5643563"/>
          </a:xfrm>
        </p:spPr>
        <p:txBody>
          <a:bodyPr/>
          <a:lstStyle/>
          <a:p>
            <a:r>
              <a:rPr lang="en-AU" dirty="0"/>
              <a:t>This code creates a </a:t>
            </a:r>
            <a:r>
              <a:rPr lang="en-AU" dirty="0" smtClean="0"/>
              <a:t>SP called “</a:t>
            </a:r>
            <a:r>
              <a:rPr lang="en-AU" dirty="0" err="1" smtClean="0"/>
              <a:t>usp_searchemp</a:t>
            </a:r>
            <a:r>
              <a:rPr lang="en-AU" dirty="0" smtClean="0"/>
              <a:t>” which looks for a search string in employee name, phone or email:</a:t>
            </a:r>
            <a:endParaRPr lang="en-AU" dirty="0"/>
          </a:p>
        </p:txBody>
      </p:sp>
      <p:sp>
        <p:nvSpPr>
          <p:cNvPr id="4" name="Rectangle 3"/>
          <p:cNvSpPr/>
          <p:nvPr/>
        </p:nvSpPr>
        <p:spPr>
          <a:xfrm>
            <a:off x="393700" y="1879600"/>
            <a:ext cx="8394600" cy="4521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a:solidFill>
                  <a:srgbClr val="000000"/>
                </a:solidFill>
                <a:latin typeface="Courier New" pitchFamily="49" charset="0"/>
              </a:rPr>
              <a:t>CREATE PROCEDURE </a:t>
            </a:r>
            <a:r>
              <a:rPr lang="en-AU" sz="1800" b="1" dirty="0" err="1">
                <a:solidFill>
                  <a:srgbClr val="000000"/>
                </a:solidFill>
                <a:latin typeface="Courier New" pitchFamily="49" charset="0"/>
              </a:rPr>
              <a:t>usp_searchemp</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@search VARCHAR(30) = ''</a:t>
            </a:r>
          </a:p>
          <a:p>
            <a:pPr algn="l" eaLnBrk="0" hangingPunct="0">
              <a:tabLst>
                <a:tab pos="1200150" algn="l"/>
              </a:tabLst>
              <a:defRPr/>
            </a:pPr>
            <a:r>
              <a:rPr lang="en-AU" sz="1800" b="1" dirty="0">
                <a:solidFill>
                  <a:srgbClr val="000000"/>
                </a:solidFill>
                <a:latin typeface="Courier New" pitchFamily="49" charset="0"/>
              </a:rPr>
              <a:t>AS </a:t>
            </a:r>
          </a:p>
          <a:p>
            <a:pPr algn="l" eaLnBrk="0" hangingPunct="0">
              <a:tabLst>
                <a:tab pos="1200150" algn="l"/>
              </a:tabLst>
              <a:defRPr/>
            </a:pPr>
            <a:r>
              <a:rPr lang="en-AU" sz="1800" b="1" dirty="0">
                <a:solidFill>
                  <a:srgbClr val="000000"/>
                </a:solidFill>
                <a:latin typeface="Courier New" pitchFamily="49" charset="0"/>
              </a:rPr>
              <a:t>    SET NOCOUNT ON;</a:t>
            </a:r>
          </a:p>
          <a:p>
            <a:pPr algn="l" eaLnBrk="0" hangingPunct="0">
              <a:tabLst>
                <a:tab pos="1200150" algn="l"/>
              </a:tabLst>
              <a:defRPr/>
            </a:pPr>
            <a:r>
              <a:rPr lang="en-AU" sz="1800" b="1" dirty="0">
                <a:solidFill>
                  <a:srgbClr val="000000"/>
                </a:solidFill>
                <a:latin typeface="Courier New" pitchFamily="49" charset="0"/>
              </a:rPr>
              <a:t>    </a:t>
            </a:r>
          </a:p>
          <a:p>
            <a:pPr algn="l" eaLnBrk="0" hangingPunct="0">
              <a:tabLst>
                <a:tab pos="1200150" algn="l"/>
              </a:tabLst>
              <a:defRPr/>
            </a:pPr>
            <a:r>
              <a:rPr lang="en-AU" sz="1800" b="1" dirty="0">
                <a:solidFill>
                  <a:srgbClr val="000000"/>
                </a:solidFill>
                <a:latin typeface="Courier New" pitchFamily="49" charset="0"/>
              </a:rPr>
              <a:t>    DECLARE @</a:t>
            </a:r>
            <a:r>
              <a:rPr lang="en-AU" sz="1800" b="1" dirty="0" err="1" smtClean="0">
                <a:solidFill>
                  <a:srgbClr val="000000"/>
                </a:solidFill>
                <a:latin typeface="Courier New" pitchFamily="49" charset="0"/>
              </a:rPr>
              <a:t>wild_search</a:t>
            </a:r>
            <a:r>
              <a:rPr lang="en-AU" sz="1800" b="1" dirty="0" smtClean="0">
                <a:solidFill>
                  <a:srgbClr val="000000"/>
                </a:solidFill>
                <a:latin typeface="Courier New" pitchFamily="49" charset="0"/>
              </a:rPr>
              <a:t> </a:t>
            </a:r>
            <a:r>
              <a:rPr lang="en-AU" sz="1800" b="1" dirty="0">
                <a:solidFill>
                  <a:srgbClr val="000000"/>
                </a:solidFill>
                <a:latin typeface="Courier New" pitchFamily="49" charset="0"/>
              </a:rPr>
              <a:t>AS VARCHAR(32);</a:t>
            </a:r>
          </a:p>
          <a:p>
            <a:pPr algn="l" eaLnBrk="0" hangingPunct="0">
              <a:tabLst>
                <a:tab pos="1200150" algn="l"/>
              </a:tabLst>
              <a:defRPr/>
            </a:pPr>
            <a:r>
              <a:rPr lang="en-AU" sz="1800" b="1" dirty="0">
                <a:solidFill>
                  <a:srgbClr val="000000"/>
                </a:solidFill>
                <a:latin typeface="Courier New" pitchFamily="49" charset="0"/>
              </a:rPr>
              <a:t>    SET @</a:t>
            </a:r>
            <a:r>
              <a:rPr lang="en-AU" sz="1800" b="1" dirty="0" err="1" smtClean="0">
                <a:solidFill>
                  <a:srgbClr val="000000"/>
                </a:solidFill>
                <a:latin typeface="Courier New" pitchFamily="49" charset="0"/>
              </a:rPr>
              <a:t>wild_search</a:t>
            </a:r>
            <a:r>
              <a:rPr lang="en-AU" sz="1800" b="1" dirty="0" smtClean="0">
                <a:solidFill>
                  <a:srgbClr val="000000"/>
                </a:solidFill>
                <a:latin typeface="Courier New" pitchFamily="49" charset="0"/>
              </a:rPr>
              <a:t> </a:t>
            </a:r>
            <a:r>
              <a:rPr lang="en-AU" sz="1800" b="1" dirty="0">
                <a:solidFill>
                  <a:srgbClr val="000000"/>
                </a:solidFill>
                <a:latin typeface="Courier New" pitchFamily="49" charset="0"/>
              </a:rPr>
              <a:t>= '%' + @search + '%';</a:t>
            </a:r>
          </a:p>
          <a:p>
            <a:pPr algn="l" eaLnBrk="0" hangingPunct="0">
              <a:tabLst>
                <a:tab pos="1200150" algn="l"/>
              </a:tabLst>
              <a:defRPr/>
            </a:pPr>
            <a:r>
              <a:rPr lang="en-AU" sz="1800" b="1" dirty="0">
                <a:solidFill>
                  <a:srgbClr val="000000"/>
                </a:solidFill>
                <a:latin typeface="Courier New" pitchFamily="49" charset="0"/>
              </a:rPr>
              <a:t>    </a:t>
            </a:r>
          </a:p>
          <a:p>
            <a:pPr algn="l" eaLnBrk="0" hangingPunct="0">
              <a:tabLst>
                <a:tab pos="1200150" algn="l"/>
              </a:tabLst>
              <a:defRPr/>
            </a:pPr>
            <a:r>
              <a:rPr lang="en-AU" sz="1800" b="1" dirty="0">
                <a:solidFill>
                  <a:srgbClr val="000000"/>
                </a:solidFill>
                <a:latin typeface="Courier New" pitchFamily="49" charset="0"/>
              </a:rPr>
              <a:t>    SELECT </a:t>
            </a:r>
            <a:r>
              <a:rPr lang="en-AU" sz="1800" b="1" dirty="0" err="1" smtClean="0">
                <a:solidFill>
                  <a:srgbClr val="000000"/>
                </a:solidFill>
                <a:latin typeface="Courier New" pitchFamily="49" charset="0"/>
              </a:rPr>
              <a:t>first_name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phone_number</a:t>
            </a:r>
            <a:r>
              <a:rPr lang="en-AU" sz="1800" b="1" dirty="0">
                <a:solidFill>
                  <a:srgbClr val="000000"/>
                </a:solidFill>
                <a:latin typeface="Courier New" pitchFamily="49" charset="0"/>
              </a:rPr>
              <a:t>, email</a:t>
            </a:r>
          </a:p>
          <a:p>
            <a:pPr algn="l" eaLnBrk="0" hangingPunct="0">
              <a:tabLst>
                <a:tab pos="1200150" algn="l"/>
              </a:tabLst>
              <a:defRPr/>
            </a:pPr>
            <a:r>
              <a:rPr lang="en-AU" sz="1800" b="1" dirty="0">
                <a:solidFill>
                  <a:srgbClr val="000000"/>
                </a:solidFill>
                <a:latin typeface="Courier New" pitchFamily="49" charset="0"/>
              </a:rPr>
              <a:t>    FROM employee</a:t>
            </a:r>
          </a:p>
          <a:p>
            <a:pPr algn="l" eaLnBrk="0" hangingPunct="0">
              <a:tabLst>
                <a:tab pos="1200150" algn="l"/>
              </a:tabLst>
              <a:defRPr/>
            </a:pPr>
            <a:r>
              <a:rPr lang="en-AU" sz="1800" b="1" dirty="0">
                <a:solidFill>
                  <a:srgbClr val="000000"/>
                </a:solidFill>
                <a:latin typeface="Courier New" pitchFamily="49" charset="0"/>
              </a:rPr>
              <a:t>    WHERE </a:t>
            </a:r>
            <a:r>
              <a:rPr lang="en-AU" sz="1800" b="1" dirty="0" err="1">
                <a:solidFill>
                  <a:srgbClr val="000000"/>
                </a:solidFill>
                <a:latin typeface="Courier New" pitchFamily="49" charset="0"/>
              </a:rPr>
              <a:t>first_name</a:t>
            </a:r>
            <a:r>
              <a:rPr lang="en-AU" sz="1800" b="1" dirty="0">
                <a:solidFill>
                  <a:srgbClr val="000000"/>
                </a:solidFill>
                <a:latin typeface="Courier New" pitchFamily="49" charset="0"/>
              </a:rPr>
              <a:t> LIKE @</a:t>
            </a:r>
            <a:r>
              <a:rPr lang="en-AU" sz="1800" b="1" dirty="0" err="1" smtClean="0">
                <a:solidFill>
                  <a:srgbClr val="000000"/>
                </a:solidFill>
                <a:latin typeface="Courier New" pitchFamily="49" charset="0"/>
              </a:rPr>
              <a:t>wild_search</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OR </a:t>
            </a:r>
            <a:r>
              <a:rPr lang="en-AU" sz="1800" b="1" dirty="0" err="1">
                <a:solidFill>
                  <a:srgbClr val="000000"/>
                </a:solidFill>
                <a:latin typeface="Courier New" pitchFamily="49" charset="0"/>
              </a:rPr>
              <a:t>last_name</a:t>
            </a:r>
            <a:r>
              <a:rPr lang="en-AU" sz="1800" b="1" dirty="0">
                <a:solidFill>
                  <a:srgbClr val="000000"/>
                </a:solidFill>
                <a:latin typeface="Courier New" pitchFamily="49" charset="0"/>
              </a:rPr>
              <a:t> LIKE @</a:t>
            </a:r>
            <a:r>
              <a:rPr lang="en-AU" sz="1800" b="1" dirty="0" err="1" smtClean="0">
                <a:solidFill>
                  <a:srgbClr val="000000"/>
                </a:solidFill>
                <a:latin typeface="Courier New" pitchFamily="49" charset="0"/>
              </a:rPr>
              <a:t>wild_search</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OR </a:t>
            </a:r>
            <a:r>
              <a:rPr lang="en-AU" sz="1800" b="1" dirty="0" err="1">
                <a:solidFill>
                  <a:srgbClr val="000000"/>
                </a:solidFill>
                <a:latin typeface="Courier New" pitchFamily="49" charset="0"/>
              </a:rPr>
              <a:t>phone_number</a:t>
            </a:r>
            <a:r>
              <a:rPr lang="en-AU" sz="1800" b="1" dirty="0">
                <a:solidFill>
                  <a:srgbClr val="000000"/>
                </a:solidFill>
                <a:latin typeface="Courier New" pitchFamily="49" charset="0"/>
              </a:rPr>
              <a:t> LIKE @</a:t>
            </a:r>
            <a:r>
              <a:rPr lang="en-AU" sz="1800" b="1" dirty="0" err="1" smtClean="0">
                <a:solidFill>
                  <a:srgbClr val="000000"/>
                </a:solidFill>
                <a:latin typeface="Courier New" pitchFamily="49" charset="0"/>
              </a:rPr>
              <a:t>wild_search</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OR email LIKE @</a:t>
            </a:r>
            <a:r>
              <a:rPr lang="en-AU" sz="1800" b="1" dirty="0" err="1" smtClean="0">
                <a:solidFill>
                  <a:srgbClr val="000000"/>
                </a:solidFill>
                <a:latin typeface="Courier New" pitchFamily="49" charset="0"/>
              </a:rPr>
              <a:t>wild_search</a:t>
            </a:r>
            <a:endParaRPr lang="en-AU" sz="1800" b="1" dirty="0">
              <a:solidFill>
                <a:srgbClr val="000000"/>
              </a:solidFill>
              <a:latin typeface="Courier New" pitchFamily="49" charset="0"/>
            </a:endParaRPr>
          </a:p>
          <a:p>
            <a:pPr algn="l" eaLnBrk="0" hangingPunct="0">
              <a:tabLst>
                <a:tab pos="1200150" algn="l"/>
              </a:tabLst>
              <a:defRPr/>
            </a:pPr>
            <a:r>
              <a:rPr lang="en-AU" sz="1800" b="1" dirty="0">
                <a:solidFill>
                  <a:srgbClr val="000000"/>
                </a:solidFill>
                <a:latin typeface="Courier New" pitchFamily="49" charset="0"/>
              </a:rPr>
              <a:t>    ORDER BY </a:t>
            </a:r>
            <a:r>
              <a:rPr lang="en-AU" sz="1800" b="1" dirty="0" err="1">
                <a:solidFill>
                  <a:srgbClr val="000000"/>
                </a:solidFill>
                <a:latin typeface="Courier New" pitchFamily="49" charset="0"/>
              </a:rPr>
              <a:t>last_name</a:t>
            </a:r>
            <a:r>
              <a:rPr lang="en-AU" sz="1800" b="1" dirty="0">
                <a:solidFill>
                  <a:srgbClr val="000000"/>
                </a:solidFill>
                <a:latin typeface="Courier New" pitchFamily="49" charset="0"/>
              </a:rPr>
              <a:t>;</a:t>
            </a:r>
          </a:p>
          <a:p>
            <a:pPr algn="l" eaLnBrk="0" hangingPunct="0">
              <a:tabLst>
                <a:tab pos="1200150" algn="l"/>
              </a:tabLst>
              <a:defRPr/>
            </a:pPr>
            <a:r>
              <a:rPr lang="en-AU" sz="1800" b="1" dirty="0">
                <a:solidFill>
                  <a:srgbClr val="000000"/>
                </a:solidFill>
                <a:latin typeface="Courier New" pitchFamily="49" charset="0"/>
              </a:rPr>
              <a:t>GO</a:t>
            </a:r>
            <a:endParaRPr lang="en-US" sz="1800" b="1" dirty="0" smtClean="0">
              <a:solidFill>
                <a:srgbClr val="000000"/>
              </a:solidFill>
              <a:latin typeface="Courier New" pitchFamily="49" charset="0"/>
            </a:endParaRPr>
          </a:p>
        </p:txBody>
      </p:sp>
    </p:spTree>
    <p:extLst>
      <p:ext uri="{BB962C8B-B14F-4D97-AF65-F5344CB8AC3E}">
        <p14:creationId xmlns:p14="http://schemas.microsoft.com/office/powerpoint/2010/main" val="322031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Procedures</a:t>
            </a:r>
            <a:endParaRPr lang="en-AU" dirty="0"/>
          </a:p>
        </p:txBody>
      </p:sp>
      <p:sp>
        <p:nvSpPr>
          <p:cNvPr id="3" name="Content Placeholder 2"/>
          <p:cNvSpPr>
            <a:spLocks noGrp="1"/>
          </p:cNvSpPr>
          <p:nvPr>
            <p:ph idx="1"/>
          </p:nvPr>
        </p:nvSpPr>
        <p:spPr>
          <a:xfrm>
            <a:off x="285750" y="1000125"/>
            <a:ext cx="8782050" cy="5643563"/>
          </a:xfrm>
        </p:spPr>
        <p:txBody>
          <a:bodyPr/>
          <a:lstStyle/>
          <a:p>
            <a:pPr lvl="1"/>
            <a:r>
              <a:rPr lang="en-AU" dirty="0" smtClean="0"/>
              <a:t>The SP accepts one parameter, @search, and uses a default of an empty string if this is not provided</a:t>
            </a:r>
          </a:p>
          <a:p>
            <a:pPr lvl="1"/>
            <a:r>
              <a:rPr lang="en-AU" dirty="0" smtClean="0"/>
              <a:t>The SP’s name starts with “</a:t>
            </a:r>
            <a:r>
              <a:rPr lang="en-AU" dirty="0" err="1" smtClean="0"/>
              <a:t>usp</a:t>
            </a:r>
            <a:r>
              <a:rPr lang="en-AU" dirty="0" smtClean="0"/>
              <a:t>_”.  Built in SPs start with “</a:t>
            </a:r>
            <a:r>
              <a:rPr lang="en-AU" dirty="0" err="1" smtClean="0"/>
              <a:t>sp</a:t>
            </a:r>
            <a:r>
              <a:rPr lang="en-AU" dirty="0" smtClean="0"/>
              <a:t>_”</a:t>
            </a:r>
          </a:p>
          <a:p>
            <a:pPr lvl="1"/>
            <a:r>
              <a:rPr lang="en-AU" dirty="0" smtClean="0"/>
              <a:t>The </a:t>
            </a:r>
            <a:r>
              <a:rPr lang="en-AU" dirty="0"/>
              <a:t>“</a:t>
            </a:r>
            <a:r>
              <a:rPr lang="en-AU" sz="2400" dirty="0"/>
              <a:t>(# row(s) affected</a:t>
            </a:r>
            <a:r>
              <a:rPr lang="en-AU" sz="2400" dirty="0" smtClean="0"/>
              <a:t>)</a:t>
            </a:r>
            <a:r>
              <a:rPr lang="en-AU" dirty="0" smtClean="0"/>
              <a:t>” message is disabled (best practise)</a:t>
            </a:r>
          </a:p>
          <a:p>
            <a:pPr lvl="1"/>
            <a:r>
              <a:rPr lang="en-AU" dirty="0" smtClean="0"/>
              <a:t>A @</a:t>
            </a:r>
            <a:r>
              <a:rPr lang="en-AU" dirty="0" err="1" smtClean="0"/>
              <a:t>wild_search</a:t>
            </a:r>
            <a:r>
              <a:rPr lang="en-AU" dirty="0" smtClean="0"/>
              <a:t> variable is created, and set to contain the @search parameter with wildcard characters on both ends</a:t>
            </a:r>
          </a:p>
          <a:p>
            <a:pPr lvl="1"/>
            <a:r>
              <a:rPr lang="en-AU" dirty="0" smtClean="0"/>
              <a:t>A SELECT statement is then run, using LIKE to find matches to @</a:t>
            </a:r>
            <a:r>
              <a:rPr lang="en-AU" dirty="0" err="1" smtClean="0"/>
              <a:t>wild_search</a:t>
            </a:r>
            <a:r>
              <a:rPr lang="en-AU" dirty="0" smtClean="0"/>
              <a:t> in a number of key columns</a:t>
            </a:r>
          </a:p>
          <a:p>
            <a:pPr lvl="1"/>
            <a:r>
              <a:rPr lang="en-AU" i="1" dirty="0" smtClean="0"/>
              <a:t>See notes of previous slide for more details regarding the code!</a:t>
            </a:r>
            <a:endParaRPr lang="en-AU" i="1" dirty="0"/>
          </a:p>
        </p:txBody>
      </p:sp>
      <p:sp>
        <p:nvSpPr>
          <p:cNvPr id="4" name="Rectangle 3"/>
          <p:cNvSpPr/>
          <p:nvPr/>
        </p:nvSpPr>
        <p:spPr>
          <a:xfrm>
            <a:off x="393700" y="5029200"/>
            <a:ext cx="8394600" cy="1371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750" b="1" dirty="0" smtClean="0">
                <a:solidFill>
                  <a:schemeClr val="tx1">
                    <a:lumMod val="50000"/>
                    <a:lumOff val="50000"/>
                  </a:schemeClr>
                </a:solidFill>
                <a:latin typeface="Courier New" pitchFamily="49" charset="0"/>
              </a:rPr>
              <a:t>-- Returns details of all employees – default parameter value</a:t>
            </a:r>
          </a:p>
          <a:p>
            <a:pPr algn="l" eaLnBrk="0" hangingPunct="0">
              <a:tabLst>
                <a:tab pos="1200150" algn="l"/>
              </a:tabLst>
              <a:defRPr/>
            </a:pPr>
            <a:r>
              <a:rPr lang="en-AU" sz="1800" b="1" dirty="0" smtClean="0">
                <a:solidFill>
                  <a:srgbClr val="000000"/>
                </a:solidFill>
                <a:latin typeface="Courier New" pitchFamily="49" charset="0"/>
              </a:rPr>
              <a:t>EXEC </a:t>
            </a:r>
            <a:r>
              <a:rPr lang="en-AU" sz="1800" b="1" dirty="0" err="1" smtClean="0">
                <a:solidFill>
                  <a:srgbClr val="000000"/>
                </a:solidFill>
                <a:latin typeface="Courier New" pitchFamily="49" charset="0"/>
              </a:rPr>
              <a:t>usp_searchemp</a:t>
            </a:r>
            <a:r>
              <a:rPr lang="en-AU" sz="1800" b="1" dirty="0" smtClean="0">
                <a:solidFill>
                  <a:srgbClr val="000000"/>
                </a:solidFill>
                <a:latin typeface="Courier New" pitchFamily="49" charset="0"/>
              </a:rPr>
              <a:t>;</a:t>
            </a:r>
          </a:p>
          <a:p>
            <a:pPr algn="l" eaLnBrk="0" hangingPunct="0">
              <a:tabLst>
                <a:tab pos="1200150" algn="l"/>
              </a:tabLst>
              <a:defRPr/>
            </a:pPr>
            <a:endParaRPr lang="en-AU" sz="1100" b="1" dirty="0" smtClean="0">
              <a:solidFill>
                <a:srgbClr val="000000"/>
              </a:solidFill>
              <a:latin typeface="Courier New" pitchFamily="49" charset="0"/>
            </a:endParaRPr>
          </a:p>
          <a:p>
            <a:pPr algn="l" eaLnBrk="0" hangingPunct="0">
              <a:tabLst>
                <a:tab pos="1200150" algn="l"/>
              </a:tabLst>
              <a:defRPr/>
            </a:pPr>
            <a:r>
              <a:rPr lang="en-AU" sz="1750" b="1" dirty="0" smtClean="0">
                <a:solidFill>
                  <a:schemeClr val="tx1">
                    <a:lumMod val="50000"/>
                    <a:lumOff val="50000"/>
                  </a:schemeClr>
                </a:solidFill>
                <a:latin typeface="Courier New" pitchFamily="49" charset="0"/>
              </a:rPr>
              <a:t>-- Returns details of employees with 'ha' in searched columns</a:t>
            </a:r>
          </a:p>
          <a:p>
            <a:pPr algn="l" eaLnBrk="0" hangingPunct="0">
              <a:tabLst>
                <a:tab pos="1200150" algn="l"/>
              </a:tabLst>
              <a:defRPr/>
            </a:pPr>
            <a:r>
              <a:rPr lang="en-AU" sz="1800" b="1" dirty="0">
                <a:solidFill>
                  <a:srgbClr val="000000"/>
                </a:solidFill>
                <a:latin typeface="Courier New" pitchFamily="49" charset="0"/>
              </a:rPr>
              <a:t>EXEC </a:t>
            </a:r>
            <a:r>
              <a:rPr lang="en-AU" sz="1800" b="1" dirty="0" err="1" smtClean="0">
                <a:solidFill>
                  <a:srgbClr val="000000"/>
                </a:solidFill>
                <a:latin typeface="Courier New" pitchFamily="49" charset="0"/>
              </a:rPr>
              <a:t>usp_searchemp</a:t>
            </a:r>
            <a:r>
              <a:rPr lang="en-AU" sz="1800" b="1" dirty="0" smtClean="0">
                <a:solidFill>
                  <a:srgbClr val="000000"/>
                </a:solidFill>
                <a:latin typeface="Courier New" pitchFamily="49" charset="0"/>
              </a:rPr>
              <a:t> 'ha';</a:t>
            </a:r>
            <a:endParaRPr lang="en-AU" sz="1800" b="1" dirty="0">
              <a:solidFill>
                <a:srgbClr val="000000"/>
              </a:solidFill>
              <a:latin typeface="Courier New" pitchFamily="49" charset="0"/>
            </a:endParaRPr>
          </a:p>
        </p:txBody>
      </p:sp>
    </p:spTree>
    <p:extLst>
      <p:ext uri="{BB962C8B-B14F-4D97-AF65-F5344CB8AC3E}">
        <p14:creationId xmlns:p14="http://schemas.microsoft.com/office/powerpoint/2010/main" val="17836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Procedures</a:t>
            </a:r>
            <a:endParaRPr lang="en-AU" dirty="0"/>
          </a:p>
        </p:txBody>
      </p:sp>
      <p:sp>
        <p:nvSpPr>
          <p:cNvPr id="3" name="Content Placeholder 2"/>
          <p:cNvSpPr>
            <a:spLocks noGrp="1"/>
          </p:cNvSpPr>
          <p:nvPr>
            <p:ph idx="1"/>
          </p:nvPr>
        </p:nvSpPr>
        <p:spPr>
          <a:xfrm>
            <a:off x="285750" y="1000125"/>
            <a:ext cx="8782050" cy="5643563"/>
          </a:xfrm>
        </p:spPr>
        <p:txBody>
          <a:bodyPr/>
          <a:lstStyle/>
          <a:p>
            <a:r>
              <a:rPr lang="en-AU" dirty="0"/>
              <a:t>This code creates a </a:t>
            </a:r>
            <a:r>
              <a:rPr lang="en-AU" dirty="0" smtClean="0"/>
              <a:t>SP called “</a:t>
            </a:r>
            <a:r>
              <a:rPr lang="en-AU" dirty="0" err="1" smtClean="0"/>
              <a:t>usp_setjob</a:t>
            </a:r>
            <a:r>
              <a:rPr lang="en-AU" dirty="0" smtClean="0"/>
              <a:t>” which either updates the details of an existing job or inserts a new one:</a:t>
            </a:r>
            <a:endParaRPr lang="en-AU" dirty="0"/>
          </a:p>
        </p:txBody>
      </p:sp>
      <p:sp>
        <p:nvSpPr>
          <p:cNvPr id="4" name="Rectangle 3"/>
          <p:cNvSpPr/>
          <p:nvPr/>
        </p:nvSpPr>
        <p:spPr>
          <a:xfrm>
            <a:off x="393700" y="1828800"/>
            <a:ext cx="8394600" cy="4749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450" b="1" dirty="0">
                <a:solidFill>
                  <a:srgbClr val="000000"/>
                </a:solidFill>
                <a:latin typeface="Courier New" pitchFamily="49" charset="0"/>
              </a:rPr>
              <a:t>CREATE PROCEDURE </a:t>
            </a:r>
            <a:r>
              <a:rPr lang="en-AU" sz="1450" b="1" dirty="0" err="1">
                <a:solidFill>
                  <a:srgbClr val="000000"/>
                </a:solidFill>
                <a:latin typeface="Courier New" pitchFamily="49" charset="0"/>
              </a:rPr>
              <a:t>usp_setjob</a:t>
            </a:r>
            <a:endParaRPr lang="en-AU" sz="1450" b="1" dirty="0">
              <a:solidFill>
                <a:srgbClr val="000000"/>
              </a:solidFill>
              <a:latin typeface="Courier New" pitchFamily="49" charset="0"/>
            </a:endParaRPr>
          </a:p>
          <a:p>
            <a:pPr algn="l" eaLnBrk="0" hangingPunct="0">
              <a:tabLst>
                <a:tab pos="1200150" algn="l"/>
              </a:tabLst>
              <a:defRPr/>
            </a:pPr>
            <a:r>
              <a:rPr lang="en-AU" sz="1450" b="1" dirty="0">
                <a:solidFill>
                  <a:srgbClr val="000000"/>
                </a:solidFill>
                <a:latin typeface="Courier New" pitchFamily="49" charset="0"/>
              </a:rPr>
              <a:t>  @</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 VARCHAR(10), </a:t>
            </a:r>
            <a:r>
              <a:rPr lang="en-AU" sz="1450" b="1" dirty="0" smtClean="0">
                <a:solidFill>
                  <a:srgbClr val="000000"/>
                </a:solidFill>
                <a:latin typeface="Courier New" pitchFamily="49" charset="0"/>
              </a:rPr>
              <a:t>@</a:t>
            </a:r>
            <a:r>
              <a:rPr lang="en-AU" sz="1450" b="1" dirty="0" err="1">
                <a:solidFill>
                  <a:srgbClr val="000000"/>
                </a:solidFill>
                <a:latin typeface="Courier New" pitchFamily="49" charset="0"/>
              </a:rPr>
              <a:t>job_title</a:t>
            </a:r>
            <a:r>
              <a:rPr lang="en-AU" sz="1450" b="1" dirty="0">
                <a:solidFill>
                  <a:srgbClr val="000000"/>
                </a:solidFill>
                <a:latin typeface="Courier New" pitchFamily="49" charset="0"/>
              </a:rPr>
              <a:t> VARCHAR(35),</a:t>
            </a:r>
          </a:p>
          <a:p>
            <a:pPr algn="l" eaLnBrk="0" hangingPunct="0">
              <a:tabLst>
                <a:tab pos="1200150" algn="l"/>
              </a:tabLst>
              <a:defRPr/>
            </a:pPr>
            <a:r>
              <a:rPr lang="en-AU" sz="1450" b="1" dirty="0">
                <a:solidFill>
                  <a:srgbClr val="000000"/>
                </a:solidFill>
                <a:latin typeface="Courier New" pitchFamily="49" charset="0"/>
              </a:rPr>
              <a:t>  @</a:t>
            </a:r>
            <a:r>
              <a:rPr lang="en-AU" sz="1450" b="1" dirty="0" err="1">
                <a:solidFill>
                  <a:srgbClr val="000000"/>
                </a:solidFill>
                <a:latin typeface="Courier New" pitchFamily="49" charset="0"/>
              </a:rPr>
              <a:t>min_sal</a:t>
            </a:r>
            <a:r>
              <a:rPr lang="en-AU" sz="1450" b="1" dirty="0">
                <a:solidFill>
                  <a:srgbClr val="000000"/>
                </a:solidFill>
                <a:latin typeface="Courier New" pitchFamily="49" charset="0"/>
              </a:rPr>
              <a:t> INT = NULL</a:t>
            </a:r>
            <a:r>
              <a:rPr lang="en-AU" sz="1450" b="1" dirty="0" smtClean="0">
                <a:solidFill>
                  <a:srgbClr val="000000"/>
                </a:solidFill>
                <a:latin typeface="Courier New" pitchFamily="49" charset="0"/>
              </a:rPr>
              <a:t>, </a:t>
            </a:r>
            <a:r>
              <a:rPr lang="en-AU" sz="1450" b="1" dirty="0">
                <a:solidFill>
                  <a:srgbClr val="000000"/>
                </a:solidFill>
                <a:latin typeface="Courier New" pitchFamily="49" charset="0"/>
              </a:rPr>
              <a:t>@</a:t>
            </a:r>
            <a:r>
              <a:rPr lang="en-AU" sz="1450" b="1" dirty="0" err="1">
                <a:solidFill>
                  <a:srgbClr val="000000"/>
                </a:solidFill>
                <a:latin typeface="Courier New" pitchFamily="49" charset="0"/>
              </a:rPr>
              <a:t>max_sal</a:t>
            </a:r>
            <a:r>
              <a:rPr lang="en-AU" sz="1450" b="1" dirty="0">
                <a:solidFill>
                  <a:srgbClr val="000000"/>
                </a:solidFill>
                <a:latin typeface="Courier New" pitchFamily="49" charset="0"/>
              </a:rPr>
              <a:t> INT = </a:t>
            </a:r>
            <a:r>
              <a:rPr lang="en-AU" sz="1450" b="1" dirty="0" smtClean="0">
                <a:solidFill>
                  <a:srgbClr val="000000"/>
                </a:solidFill>
                <a:latin typeface="Courier New" pitchFamily="49" charset="0"/>
              </a:rPr>
              <a:t>NULL  </a:t>
            </a:r>
            <a:endParaRPr lang="en-AU" sz="1450" b="1" dirty="0">
              <a:solidFill>
                <a:srgbClr val="000000"/>
              </a:solidFill>
              <a:latin typeface="Courier New" pitchFamily="49" charset="0"/>
            </a:endParaRPr>
          </a:p>
          <a:p>
            <a:pPr algn="l" eaLnBrk="0" hangingPunct="0">
              <a:tabLst>
                <a:tab pos="1200150" algn="l"/>
              </a:tabLst>
              <a:defRPr/>
            </a:pPr>
            <a:r>
              <a:rPr lang="en-AU" sz="1450" b="1" dirty="0">
                <a:solidFill>
                  <a:srgbClr val="000000"/>
                </a:solidFill>
                <a:latin typeface="Courier New" pitchFamily="49" charset="0"/>
              </a:rPr>
              <a:t>AS </a:t>
            </a:r>
          </a:p>
          <a:p>
            <a:pPr algn="l" eaLnBrk="0" hangingPunct="0">
              <a:tabLst>
                <a:tab pos="1200150" algn="l"/>
              </a:tabLst>
              <a:defRPr/>
            </a:pPr>
            <a:r>
              <a:rPr lang="en-AU" sz="1450" b="1" dirty="0" smtClean="0">
                <a:solidFill>
                  <a:srgbClr val="000000"/>
                </a:solidFill>
                <a:latin typeface="Courier New" pitchFamily="49" charset="0"/>
              </a:rPr>
              <a:t>  SET </a:t>
            </a:r>
            <a:r>
              <a:rPr lang="en-AU" sz="1450" b="1" dirty="0">
                <a:solidFill>
                  <a:srgbClr val="000000"/>
                </a:solidFill>
                <a:latin typeface="Courier New" pitchFamily="49" charset="0"/>
              </a:rPr>
              <a:t>NOCOUNT ON;</a:t>
            </a:r>
          </a:p>
          <a:p>
            <a:pPr algn="l" eaLnBrk="0" hangingPunct="0">
              <a:tabLst>
                <a:tab pos="1200150" algn="l"/>
              </a:tabLst>
              <a:defRPr/>
            </a:pPr>
            <a:r>
              <a:rPr lang="en-AU" sz="1450" b="1" dirty="0">
                <a:solidFill>
                  <a:srgbClr val="000000"/>
                </a:solidFill>
                <a:latin typeface="Courier New" pitchFamily="49" charset="0"/>
              </a:rPr>
              <a:t>    </a:t>
            </a:r>
          </a:p>
          <a:p>
            <a:pPr algn="l" eaLnBrk="0" hangingPunct="0">
              <a:tabLst>
                <a:tab pos="1200150" algn="l"/>
              </a:tabLst>
              <a:defRPr/>
            </a:pPr>
            <a:r>
              <a:rPr lang="en-AU" sz="1450" b="1" dirty="0" smtClean="0">
                <a:solidFill>
                  <a:srgbClr val="000000"/>
                </a:solidFill>
                <a:latin typeface="Courier New" pitchFamily="49" charset="0"/>
              </a:rPr>
              <a:t>  IF </a:t>
            </a:r>
            <a:r>
              <a:rPr lang="en-AU" sz="1450" b="1" dirty="0">
                <a:solidFill>
                  <a:srgbClr val="000000"/>
                </a:solidFill>
                <a:latin typeface="Courier New" pitchFamily="49" charset="0"/>
              </a:rPr>
              <a:t>EXISTS (SELECT </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 FROM job WHERE </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 = @</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a:t>
            </a:r>
          </a:p>
          <a:p>
            <a:pPr algn="l" eaLnBrk="0" hangingPunct="0">
              <a:tabLst>
                <a:tab pos="1200150" algn="l"/>
              </a:tabLst>
              <a:defRPr/>
            </a:pPr>
            <a:r>
              <a:rPr lang="en-AU" sz="1450" b="1" dirty="0">
                <a:solidFill>
                  <a:srgbClr val="000000"/>
                </a:solidFill>
                <a:latin typeface="Courier New" pitchFamily="49" charset="0"/>
              </a:rPr>
              <a:t>  </a:t>
            </a:r>
            <a:r>
              <a:rPr lang="en-AU" sz="1450" b="1" dirty="0" smtClean="0">
                <a:solidFill>
                  <a:srgbClr val="000000"/>
                </a:solidFill>
                <a:latin typeface="Courier New" pitchFamily="49" charset="0"/>
              </a:rPr>
              <a:t>BEGIN</a:t>
            </a:r>
            <a:endParaRPr lang="en-AU" sz="1450" b="1" dirty="0">
              <a:solidFill>
                <a:srgbClr val="000000"/>
              </a:solidFill>
              <a:latin typeface="Courier New" pitchFamily="49" charset="0"/>
            </a:endParaRPr>
          </a:p>
          <a:p>
            <a:pPr algn="l" eaLnBrk="0" hangingPunct="0">
              <a:tabLst>
                <a:tab pos="1200150" algn="l"/>
              </a:tabLst>
              <a:defRPr/>
            </a:pPr>
            <a:r>
              <a:rPr lang="en-AU" sz="1450" b="1" dirty="0" smtClean="0">
                <a:solidFill>
                  <a:srgbClr val="000000"/>
                </a:solidFill>
                <a:latin typeface="Courier New" pitchFamily="49" charset="0"/>
              </a:rPr>
              <a:t>    UPDATE </a:t>
            </a:r>
            <a:r>
              <a:rPr lang="en-AU" sz="1450" b="1" dirty="0">
                <a:solidFill>
                  <a:srgbClr val="000000"/>
                </a:solidFill>
                <a:latin typeface="Courier New" pitchFamily="49" charset="0"/>
              </a:rPr>
              <a:t>job</a:t>
            </a:r>
          </a:p>
          <a:p>
            <a:pPr algn="l" eaLnBrk="0" hangingPunct="0">
              <a:tabLst>
                <a:tab pos="1200150" algn="l"/>
              </a:tabLst>
              <a:defRPr/>
            </a:pPr>
            <a:r>
              <a:rPr lang="en-AU" sz="1450" b="1" dirty="0" smtClean="0">
                <a:solidFill>
                  <a:srgbClr val="000000"/>
                </a:solidFill>
                <a:latin typeface="Courier New" pitchFamily="49" charset="0"/>
              </a:rPr>
              <a:t>    SET </a:t>
            </a:r>
            <a:r>
              <a:rPr lang="en-AU" sz="1450" b="1" dirty="0" err="1">
                <a:solidFill>
                  <a:srgbClr val="000000"/>
                </a:solidFill>
                <a:latin typeface="Courier New" pitchFamily="49" charset="0"/>
              </a:rPr>
              <a:t>job_title</a:t>
            </a:r>
            <a:r>
              <a:rPr lang="en-AU" sz="1450" b="1" dirty="0">
                <a:solidFill>
                  <a:srgbClr val="000000"/>
                </a:solidFill>
                <a:latin typeface="Courier New" pitchFamily="49" charset="0"/>
              </a:rPr>
              <a:t> = @</a:t>
            </a:r>
            <a:r>
              <a:rPr lang="en-AU" sz="1450" b="1" dirty="0" err="1">
                <a:solidFill>
                  <a:srgbClr val="000000"/>
                </a:solidFill>
                <a:latin typeface="Courier New" pitchFamily="49" charset="0"/>
              </a:rPr>
              <a:t>job_title</a:t>
            </a:r>
            <a:r>
              <a:rPr lang="en-AU" sz="1450" b="1" dirty="0">
                <a:solidFill>
                  <a:srgbClr val="000000"/>
                </a:solidFill>
                <a:latin typeface="Courier New" pitchFamily="49" charset="0"/>
              </a:rPr>
              <a:t>, </a:t>
            </a:r>
            <a:endParaRPr lang="en-AU" sz="1450" b="1" dirty="0" smtClean="0">
              <a:solidFill>
                <a:srgbClr val="000000"/>
              </a:solidFill>
              <a:latin typeface="Courier New" pitchFamily="49" charset="0"/>
            </a:endParaRPr>
          </a:p>
          <a:p>
            <a:pPr algn="l" eaLnBrk="0" hangingPunct="0">
              <a:tabLst>
                <a:tab pos="1200150" algn="l"/>
              </a:tabLst>
              <a:defRPr/>
            </a:pPr>
            <a:r>
              <a:rPr lang="en-AU" sz="1450" b="1" dirty="0">
                <a:solidFill>
                  <a:srgbClr val="000000"/>
                </a:solidFill>
                <a:latin typeface="Courier New" pitchFamily="49" charset="0"/>
              </a:rPr>
              <a:t> </a:t>
            </a:r>
            <a:r>
              <a:rPr lang="en-AU" sz="1450" b="1" dirty="0" smtClean="0">
                <a:solidFill>
                  <a:srgbClr val="000000"/>
                </a:solidFill>
                <a:latin typeface="Courier New" pitchFamily="49" charset="0"/>
              </a:rPr>
              <a:t>       </a:t>
            </a:r>
            <a:r>
              <a:rPr lang="en-AU" sz="1450" b="1" dirty="0" err="1" smtClean="0">
                <a:solidFill>
                  <a:srgbClr val="000000"/>
                </a:solidFill>
                <a:latin typeface="Courier New" pitchFamily="49" charset="0"/>
              </a:rPr>
              <a:t>min_salary</a:t>
            </a:r>
            <a:r>
              <a:rPr lang="en-AU" sz="1450" b="1" dirty="0" smtClean="0">
                <a:solidFill>
                  <a:srgbClr val="000000"/>
                </a:solidFill>
                <a:latin typeface="Courier New" pitchFamily="49" charset="0"/>
              </a:rPr>
              <a:t> </a:t>
            </a:r>
            <a:r>
              <a:rPr lang="en-AU" sz="1450" b="1" dirty="0">
                <a:solidFill>
                  <a:srgbClr val="000000"/>
                </a:solidFill>
                <a:latin typeface="Courier New" pitchFamily="49" charset="0"/>
              </a:rPr>
              <a:t>= ISNULL(@</a:t>
            </a:r>
            <a:r>
              <a:rPr lang="en-AU" sz="1450" b="1" dirty="0" err="1">
                <a:solidFill>
                  <a:srgbClr val="000000"/>
                </a:solidFill>
                <a:latin typeface="Courier New" pitchFamily="49" charset="0"/>
              </a:rPr>
              <a:t>min_sal</a:t>
            </a:r>
            <a:r>
              <a:rPr lang="en-AU" sz="1450" b="1" dirty="0">
                <a:solidFill>
                  <a:srgbClr val="000000"/>
                </a:solidFill>
                <a:latin typeface="Courier New" pitchFamily="49" charset="0"/>
              </a:rPr>
              <a:t>, </a:t>
            </a:r>
            <a:r>
              <a:rPr lang="en-AU" sz="1450" b="1" dirty="0" err="1">
                <a:solidFill>
                  <a:srgbClr val="000000"/>
                </a:solidFill>
                <a:latin typeface="Courier New" pitchFamily="49" charset="0"/>
              </a:rPr>
              <a:t>min_salary</a:t>
            </a:r>
            <a:r>
              <a:rPr lang="en-AU" sz="1450" b="1" dirty="0">
                <a:solidFill>
                  <a:srgbClr val="000000"/>
                </a:solidFill>
                <a:latin typeface="Courier New" pitchFamily="49" charset="0"/>
              </a:rPr>
              <a:t>), </a:t>
            </a:r>
            <a:endParaRPr lang="en-AU" sz="1450" b="1" dirty="0" smtClean="0">
              <a:solidFill>
                <a:srgbClr val="000000"/>
              </a:solidFill>
              <a:latin typeface="Courier New" pitchFamily="49" charset="0"/>
            </a:endParaRPr>
          </a:p>
          <a:p>
            <a:pPr algn="l" eaLnBrk="0" hangingPunct="0">
              <a:tabLst>
                <a:tab pos="1200150" algn="l"/>
              </a:tabLst>
              <a:defRPr/>
            </a:pPr>
            <a:r>
              <a:rPr lang="en-AU" sz="1450" b="1" dirty="0" smtClean="0">
                <a:solidFill>
                  <a:srgbClr val="000000"/>
                </a:solidFill>
                <a:latin typeface="Courier New" pitchFamily="49" charset="0"/>
              </a:rPr>
              <a:t>        </a:t>
            </a:r>
            <a:r>
              <a:rPr lang="en-AU" sz="1450" b="1" dirty="0" err="1" smtClean="0">
                <a:solidFill>
                  <a:srgbClr val="000000"/>
                </a:solidFill>
                <a:latin typeface="Courier New" pitchFamily="49" charset="0"/>
              </a:rPr>
              <a:t>max_salary</a:t>
            </a:r>
            <a:r>
              <a:rPr lang="en-AU" sz="1450" b="1" dirty="0" smtClean="0">
                <a:solidFill>
                  <a:srgbClr val="000000"/>
                </a:solidFill>
                <a:latin typeface="Courier New" pitchFamily="49" charset="0"/>
              </a:rPr>
              <a:t> </a:t>
            </a:r>
            <a:r>
              <a:rPr lang="en-AU" sz="1450" b="1" dirty="0">
                <a:solidFill>
                  <a:srgbClr val="000000"/>
                </a:solidFill>
                <a:latin typeface="Courier New" pitchFamily="49" charset="0"/>
              </a:rPr>
              <a:t>= ISNULL(@</a:t>
            </a:r>
            <a:r>
              <a:rPr lang="en-AU" sz="1450" b="1" dirty="0" err="1">
                <a:solidFill>
                  <a:srgbClr val="000000"/>
                </a:solidFill>
                <a:latin typeface="Courier New" pitchFamily="49" charset="0"/>
              </a:rPr>
              <a:t>max_sal</a:t>
            </a:r>
            <a:r>
              <a:rPr lang="en-AU" sz="1450" b="1" dirty="0">
                <a:solidFill>
                  <a:srgbClr val="000000"/>
                </a:solidFill>
                <a:latin typeface="Courier New" pitchFamily="49" charset="0"/>
              </a:rPr>
              <a:t>, </a:t>
            </a:r>
            <a:r>
              <a:rPr lang="en-AU" sz="1450" b="1" dirty="0" err="1">
                <a:solidFill>
                  <a:srgbClr val="000000"/>
                </a:solidFill>
                <a:latin typeface="Courier New" pitchFamily="49" charset="0"/>
              </a:rPr>
              <a:t>max_salary</a:t>
            </a:r>
            <a:r>
              <a:rPr lang="en-AU" sz="1450" b="1" dirty="0">
                <a:solidFill>
                  <a:srgbClr val="000000"/>
                </a:solidFill>
                <a:latin typeface="Courier New" pitchFamily="49" charset="0"/>
              </a:rPr>
              <a:t>)</a:t>
            </a:r>
          </a:p>
          <a:p>
            <a:pPr algn="l" eaLnBrk="0" hangingPunct="0">
              <a:tabLst>
                <a:tab pos="1200150" algn="l"/>
              </a:tabLst>
              <a:defRPr/>
            </a:pPr>
            <a:r>
              <a:rPr lang="en-AU" sz="1450" b="1" dirty="0" smtClean="0">
                <a:solidFill>
                  <a:srgbClr val="000000"/>
                </a:solidFill>
                <a:latin typeface="Courier New" pitchFamily="49" charset="0"/>
              </a:rPr>
              <a:t>    WHERE </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 = @</a:t>
            </a:r>
            <a:r>
              <a:rPr lang="en-AU" sz="1450" b="1" dirty="0" err="1">
                <a:solidFill>
                  <a:srgbClr val="000000"/>
                </a:solidFill>
                <a:latin typeface="Courier New" pitchFamily="49" charset="0"/>
              </a:rPr>
              <a:t>job_id</a:t>
            </a:r>
            <a:r>
              <a:rPr lang="en-AU" sz="1450" b="1" dirty="0" smtClean="0">
                <a:solidFill>
                  <a:srgbClr val="000000"/>
                </a:solidFill>
                <a:latin typeface="Courier New" pitchFamily="49" charset="0"/>
              </a:rPr>
              <a:t>;</a:t>
            </a:r>
          </a:p>
          <a:p>
            <a:pPr algn="l" eaLnBrk="0" hangingPunct="0">
              <a:tabLst>
                <a:tab pos="1200150" algn="l"/>
              </a:tabLst>
              <a:defRPr/>
            </a:pPr>
            <a:r>
              <a:rPr lang="en-AU" sz="1450" b="1" dirty="0">
                <a:solidFill>
                  <a:srgbClr val="000000"/>
                </a:solidFill>
                <a:latin typeface="Courier New" pitchFamily="49" charset="0"/>
              </a:rPr>
              <a:t> </a:t>
            </a:r>
            <a:r>
              <a:rPr lang="en-AU" sz="1450" b="1" dirty="0" smtClean="0">
                <a:solidFill>
                  <a:srgbClr val="000000"/>
                </a:solidFill>
                <a:latin typeface="Courier New" pitchFamily="49" charset="0"/>
              </a:rPr>
              <a:t>   PRINT </a:t>
            </a:r>
            <a:r>
              <a:rPr lang="en-AU" sz="1450" b="1" dirty="0">
                <a:solidFill>
                  <a:srgbClr val="000000"/>
                </a:solidFill>
                <a:latin typeface="Courier New" pitchFamily="49" charset="0"/>
              </a:rPr>
              <a:t>'Job updated.';</a:t>
            </a:r>
          </a:p>
          <a:p>
            <a:pPr algn="l" eaLnBrk="0" hangingPunct="0">
              <a:tabLst>
                <a:tab pos="1200150" algn="l"/>
              </a:tabLst>
              <a:defRPr/>
            </a:pPr>
            <a:r>
              <a:rPr lang="en-AU" sz="1450" b="1" dirty="0" smtClean="0">
                <a:solidFill>
                  <a:srgbClr val="000000"/>
                </a:solidFill>
                <a:latin typeface="Courier New" pitchFamily="49" charset="0"/>
              </a:rPr>
              <a:t>  END</a:t>
            </a:r>
            <a:endParaRPr lang="en-AU" sz="1450" b="1" dirty="0">
              <a:solidFill>
                <a:srgbClr val="000000"/>
              </a:solidFill>
              <a:latin typeface="Courier New" pitchFamily="49" charset="0"/>
            </a:endParaRPr>
          </a:p>
          <a:p>
            <a:pPr algn="l" eaLnBrk="0" hangingPunct="0">
              <a:tabLst>
                <a:tab pos="1200150" algn="l"/>
              </a:tabLst>
              <a:defRPr/>
            </a:pPr>
            <a:r>
              <a:rPr lang="en-AU" sz="1450" b="1" dirty="0" smtClean="0">
                <a:solidFill>
                  <a:srgbClr val="000000"/>
                </a:solidFill>
                <a:latin typeface="Courier New" pitchFamily="49" charset="0"/>
              </a:rPr>
              <a:t>  ELSE</a:t>
            </a:r>
            <a:endParaRPr lang="en-AU" sz="1450" b="1" dirty="0">
              <a:solidFill>
                <a:srgbClr val="000000"/>
              </a:solidFill>
              <a:latin typeface="Courier New" pitchFamily="49" charset="0"/>
            </a:endParaRPr>
          </a:p>
          <a:p>
            <a:pPr algn="l" eaLnBrk="0" hangingPunct="0">
              <a:tabLst>
                <a:tab pos="1200150" algn="l"/>
              </a:tabLst>
              <a:defRPr/>
            </a:pPr>
            <a:r>
              <a:rPr lang="en-AU" sz="1450" b="1" dirty="0">
                <a:solidFill>
                  <a:srgbClr val="000000"/>
                </a:solidFill>
                <a:latin typeface="Courier New" pitchFamily="49" charset="0"/>
              </a:rPr>
              <a:t>  </a:t>
            </a:r>
            <a:r>
              <a:rPr lang="en-AU" sz="1450" b="1" dirty="0" smtClean="0">
                <a:solidFill>
                  <a:srgbClr val="000000"/>
                </a:solidFill>
                <a:latin typeface="Courier New" pitchFamily="49" charset="0"/>
              </a:rPr>
              <a:t>BEGIN</a:t>
            </a:r>
            <a:endParaRPr lang="en-AU" sz="1450" b="1" dirty="0">
              <a:solidFill>
                <a:srgbClr val="000000"/>
              </a:solidFill>
              <a:latin typeface="Courier New" pitchFamily="49" charset="0"/>
            </a:endParaRPr>
          </a:p>
          <a:p>
            <a:pPr algn="l" eaLnBrk="0" hangingPunct="0">
              <a:tabLst>
                <a:tab pos="1200150" algn="l"/>
              </a:tabLst>
              <a:defRPr/>
            </a:pPr>
            <a:r>
              <a:rPr lang="en-AU" sz="1450" b="1" dirty="0" smtClean="0">
                <a:solidFill>
                  <a:srgbClr val="000000"/>
                </a:solidFill>
                <a:latin typeface="Courier New" pitchFamily="49" charset="0"/>
              </a:rPr>
              <a:t>    INSERT </a:t>
            </a:r>
            <a:r>
              <a:rPr lang="en-AU" sz="1450" b="1" dirty="0">
                <a:solidFill>
                  <a:srgbClr val="000000"/>
                </a:solidFill>
                <a:latin typeface="Courier New" pitchFamily="49" charset="0"/>
              </a:rPr>
              <a:t>INTO </a:t>
            </a:r>
            <a:r>
              <a:rPr lang="en-AU" sz="1450" b="1" dirty="0" smtClean="0">
                <a:solidFill>
                  <a:srgbClr val="000000"/>
                </a:solidFill>
                <a:latin typeface="Courier New" pitchFamily="49" charset="0"/>
              </a:rPr>
              <a:t>job VALUES </a:t>
            </a:r>
            <a:r>
              <a:rPr lang="en-AU" sz="1450" b="1" dirty="0">
                <a:solidFill>
                  <a:srgbClr val="000000"/>
                </a:solidFill>
                <a:latin typeface="Courier New" pitchFamily="49" charset="0"/>
              </a:rPr>
              <a:t>(@</a:t>
            </a:r>
            <a:r>
              <a:rPr lang="en-AU" sz="1450" b="1" dirty="0" err="1">
                <a:solidFill>
                  <a:srgbClr val="000000"/>
                </a:solidFill>
                <a:latin typeface="Courier New" pitchFamily="49" charset="0"/>
              </a:rPr>
              <a:t>job_id</a:t>
            </a:r>
            <a:r>
              <a:rPr lang="en-AU" sz="1450" b="1" dirty="0">
                <a:solidFill>
                  <a:srgbClr val="000000"/>
                </a:solidFill>
                <a:latin typeface="Courier New" pitchFamily="49" charset="0"/>
              </a:rPr>
              <a:t>, @</a:t>
            </a:r>
            <a:r>
              <a:rPr lang="en-AU" sz="1450" b="1" dirty="0" err="1">
                <a:solidFill>
                  <a:srgbClr val="000000"/>
                </a:solidFill>
                <a:latin typeface="Courier New" pitchFamily="49" charset="0"/>
              </a:rPr>
              <a:t>job_title</a:t>
            </a:r>
            <a:r>
              <a:rPr lang="en-AU" sz="1450" b="1" dirty="0">
                <a:solidFill>
                  <a:srgbClr val="000000"/>
                </a:solidFill>
                <a:latin typeface="Courier New" pitchFamily="49" charset="0"/>
              </a:rPr>
              <a:t>, @</a:t>
            </a:r>
            <a:r>
              <a:rPr lang="en-AU" sz="1450" b="1" dirty="0" err="1">
                <a:solidFill>
                  <a:srgbClr val="000000"/>
                </a:solidFill>
                <a:latin typeface="Courier New" pitchFamily="49" charset="0"/>
              </a:rPr>
              <a:t>min_sal</a:t>
            </a:r>
            <a:r>
              <a:rPr lang="en-AU" sz="1450" b="1" dirty="0">
                <a:solidFill>
                  <a:srgbClr val="000000"/>
                </a:solidFill>
                <a:latin typeface="Courier New" pitchFamily="49" charset="0"/>
              </a:rPr>
              <a:t>, @</a:t>
            </a:r>
            <a:r>
              <a:rPr lang="en-AU" sz="1450" b="1" dirty="0" err="1">
                <a:solidFill>
                  <a:srgbClr val="000000"/>
                </a:solidFill>
                <a:latin typeface="Courier New" pitchFamily="49" charset="0"/>
              </a:rPr>
              <a:t>max_sal</a:t>
            </a:r>
            <a:r>
              <a:rPr lang="en-AU" sz="1450" b="1" dirty="0">
                <a:solidFill>
                  <a:srgbClr val="000000"/>
                </a:solidFill>
                <a:latin typeface="Courier New" pitchFamily="49" charset="0"/>
              </a:rPr>
              <a:t>);</a:t>
            </a:r>
          </a:p>
          <a:p>
            <a:pPr algn="l" eaLnBrk="0" hangingPunct="0">
              <a:tabLst>
                <a:tab pos="1200150" algn="l"/>
              </a:tabLst>
              <a:defRPr/>
            </a:pPr>
            <a:r>
              <a:rPr lang="en-AU" sz="1450" b="1" dirty="0" smtClean="0">
                <a:solidFill>
                  <a:srgbClr val="000000"/>
                </a:solidFill>
                <a:latin typeface="Courier New" pitchFamily="49" charset="0"/>
              </a:rPr>
              <a:t>    PRINT </a:t>
            </a:r>
            <a:r>
              <a:rPr lang="en-AU" sz="1450" b="1" dirty="0">
                <a:solidFill>
                  <a:srgbClr val="000000"/>
                </a:solidFill>
                <a:latin typeface="Courier New" pitchFamily="49" charset="0"/>
              </a:rPr>
              <a:t>'Job inserted.';</a:t>
            </a:r>
          </a:p>
          <a:p>
            <a:pPr algn="l" eaLnBrk="0" hangingPunct="0">
              <a:tabLst>
                <a:tab pos="1200150" algn="l"/>
              </a:tabLst>
              <a:defRPr/>
            </a:pPr>
            <a:r>
              <a:rPr lang="en-AU" sz="1450" b="1" dirty="0">
                <a:solidFill>
                  <a:srgbClr val="000000"/>
                </a:solidFill>
                <a:latin typeface="Courier New" pitchFamily="49" charset="0"/>
              </a:rPr>
              <a:t>  </a:t>
            </a:r>
            <a:r>
              <a:rPr lang="en-AU" sz="1450" b="1" dirty="0" smtClean="0">
                <a:solidFill>
                  <a:srgbClr val="000000"/>
                </a:solidFill>
                <a:latin typeface="Courier New" pitchFamily="49" charset="0"/>
              </a:rPr>
              <a:t>END</a:t>
            </a:r>
            <a:endParaRPr lang="en-AU" sz="1450" b="1" dirty="0">
              <a:solidFill>
                <a:srgbClr val="000000"/>
              </a:solidFill>
              <a:latin typeface="Courier New" pitchFamily="49" charset="0"/>
            </a:endParaRPr>
          </a:p>
          <a:p>
            <a:pPr algn="l" eaLnBrk="0" hangingPunct="0">
              <a:tabLst>
                <a:tab pos="1200150" algn="l"/>
              </a:tabLst>
              <a:defRPr/>
            </a:pPr>
            <a:r>
              <a:rPr lang="en-AU" sz="1450" b="1" dirty="0">
                <a:solidFill>
                  <a:srgbClr val="000000"/>
                </a:solidFill>
                <a:latin typeface="Courier New" pitchFamily="49" charset="0"/>
              </a:rPr>
              <a:t>GO</a:t>
            </a:r>
            <a:endParaRPr lang="en-US" sz="1450" b="1" dirty="0" smtClean="0">
              <a:solidFill>
                <a:srgbClr val="000000"/>
              </a:solidFill>
              <a:latin typeface="Courier New" pitchFamily="49" charset="0"/>
            </a:endParaRPr>
          </a:p>
        </p:txBody>
      </p:sp>
    </p:spTree>
    <p:extLst>
      <p:ext uri="{BB962C8B-B14F-4D97-AF65-F5344CB8AC3E}">
        <p14:creationId xmlns:p14="http://schemas.microsoft.com/office/powerpoint/2010/main" val="429050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Procedures</a:t>
            </a:r>
            <a:endParaRPr lang="en-AU" dirty="0"/>
          </a:p>
        </p:txBody>
      </p:sp>
      <p:sp>
        <p:nvSpPr>
          <p:cNvPr id="3" name="Content Placeholder 2"/>
          <p:cNvSpPr>
            <a:spLocks noGrp="1"/>
          </p:cNvSpPr>
          <p:nvPr>
            <p:ph idx="1"/>
          </p:nvPr>
        </p:nvSpPr>
        <p:spPr>
          <a:xfrm>
            <a:off x="285750" y="1000125"/>
            <a:ext cx="8782050" cy="5643563"/>
          </a:xfrm>
        </p:spPr>
        <p:txBody>
          <a:bodyPr/>
          <a:lstStyle/>
          <a:p>
            <a:pPr lvl="1"/>
            <a:r>
              <a:rPr lang="en-AU" dirty="0" smtClean="0"/>
              <a:t>The SP accepts between 2 and 4 parameters</a:t>
            </a:r>
          </a:p>
          <a:p>
            <a:pPr lvl="1"/>
            <a:r>
              <a:rPr lang="en-AU" dirty="0" smtClean="0"/>
              <a:t>@</a:t>
            </a:r>
            <a:r>
              <a:rPr lang="en-AU" dirty="0" err="1" smtClean="0"/>
              <a:t>job_id</a:t>
            </a:r>
            <a:r>
              <a:rPr lang="en-AU" dirty="0" smtClean="0"/>
              <a:t> and @</a:t>
            </a:r>
            <a:r>
              <a:rPr lang="en-AU" dirty="0" err="1" smtClean="0"/>
              <a:t>job_title</a:t>
            </a:r>
            <a:r>
              <a:rPr lang="en-AU" dirty="0" smtClean="0"/>
              <a:t> are required, but @</a:t>
            </a:r>
            <a:r>
              <a:rPr lang="en-AU" dirty="0" err="1" smtClean="0"/>
              <a:t>min_sal</a:t>
            </a:r>
            <a:r>
              <a:rPr lang="en-AU" dirty="0" smtClean="0"/>
              <a:t> and @</a:t>
            </a:r>
            <a:r>
              <a:rPr lang="en-AU" dirty="0" err="1" smtClean="0"/>
              <a:t>max_sal</a:t>
            </a:r>
            <a:r>
              <a:rPr lang="en-AU" dirty="0" smtClean="0"/>
              <a:t> can be left out (they will be given a default of NULL)</a:t>
            </a:r>
          </a:p>
          <a:p>
            <a:pPr lvl="1"/>
            <a:r>
              <a:rPr lang="en-AU" dirty="0" smtClean="0"/>
              <a:t>The SP then uses IF, EXISTS and a SELECT to determine whether a job with that job ID already exists</a:t>
            </a:r>
          </a:p>
          <a:p>
            <a:pPr lvl="2"/>
            <a:r>
              <a:rPr lang="en-AU" dirty="0" smtClean="0"/>
              <a:t>If so, the details of the job are updated – ISNULL is used to only change the min and max salary if values were provided</a:t>
            </a:r>
          </a:p>
          <a:p>
            <a:pPr lvl="2"/>
            <a:r>
              <a:rPr lang="en-AU" dirty="0" smtClean="0"/>
              <a:t>If not, a new job is inserted using the values provided</a:t>
            </a:r>
          </a:p>
        </p:txBody>
      </p:sp>
      <p:sp>
        <p:nvSpPr>
          <p:cNvPr id="4" name="Rectangle 3"/>
          <p:cNvSpPr/>
          <p:nvPr/>
        </p:nvSpPr>
        <p:spPr>
          <a:xfrm>
            <a:off x="393700" y="4038600"/>
            <a:ext cx="8394600" cy="2362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750" b="1" dirty="0" smtClean="0">
                <a:solidFill>
                  <a:schemeClr val="tx1">
                    <a:lumMod val="50000"/>
                    <a:lumOff val="50000"/>
                  </a:schemeClr>
                </a:solidFill>
                <a:latin typeface="Courier New" pitchFamily="49" charset="0"/>
              </a:rPr>
              <a:t>-- Insert a new job with the specified details</a:t>
            </a:r>
          </a:p>
          <a:p>
            <a:pPr algn="l" eaLnBrk="0" hangingPunct="0">
              <a:tabLst>
                <a:tab pos="1200150" algn="l"/>
              </a:tabLst>
              <a:defRPr/>
            </a:pPr>
            <a:r>
              <a:rPr lang="en-AU" sz="1800" b="1" dirty="0" smtClean="0">
                <a:solidFill>
                  <a:srgbClr val="000000"/>
                </a:solidFill>
                <a:latin typeface="Courier New" pitchFamily="49" charset="0"/>
              </a:rPr>
              <a:t>EXEC </a:t>
            </a:r>
            <a:r>
              <a:rPr lang="en-AU" sz="1800" b="1" dirty="0" err="1" smtClean="0">
                <a:solidFill>
                  <a:srgbClr val="000000"/>
                </a:solidFill>
                <a:latin typeface="Courier New" pitchFamily="49" charset="0"/>
              </a:rPr>
              <a:t>usp_setjob</a:t>
            </a:r>
            <a:r>
              <a:rPr lang="en-AU" sz="1800" b="1" dirty="0" smtClean="0">
                <a:solidFill>
                  <a:srgbClr val="000000"/>
                </a:solidFill>
                <a:latin typeface="Courier New" pitchFamily="49" charset="0"/>
              </a:rPr>
              <a:t> 'SCPGT', 'Scapegoat', 0, 1000;</a:t>
            </a: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r>
              <a:rPr lang="en-AU" sz="1750" b="1" dirty="0" smtClean="0">
                <a:solidFill>
                  <a:schemeClr val="tx1">
                    <a:lumMod val="50000"/>
                    <a:lumOff val="50000"/>
                  </a:schemeClr>
                </a:solidFill>
                <a:latin typeface="Courier New" pitchFamily="49" charset="0"/>
              </a:rPr>
              <a:t>-- Update the title </a:t>
            </a:r>
            <a:r>
              <a:rPr lang="en-AU" sz="1750" b="1" dirty="0">
                <a:solidFill>
                  <a:schemeClr val="tx1">
                    <a:lumMod val="50000"/>
                    <a:lumOff val="50000"/>
                  </a:schemeClr>
                </a:solidFill>
                <a:latin typeface="Courier New" pitchFamily="49" charset="0"/>
              </a:rPr>
              <a:t>of the </a:t>
            </a:r>
            <a:r>
              <a:rPr lang="en-AU" sz="1750" b="1" dirty="0" smtClean="0">
                <a:solidFill>
                  <a:schemeClr val="tx1">
                    <a:lumMod val="50000"/>
                    <a:lumOff val="50000"/>
                  </a:schemeClr>
                </a:solidFill>
                <a:latin typeface="Courier New" pitchFamily="49" charset="0"/>
              </a:rPr>
              <a:t>AC_MGR job</a:t>
            </a:r>
          </a:p>
          <a:p>
            <a:pPr algn="l" eaLnBrk="0" hangingPunct="0">
              <a:tabLst>
                <a:tab pos="1200150" algn="l"/>
              </a:tabLst>
              <a:defRPr/>
            </a:pPr>
            <a:r>
              <a:rPr lang="en-AU" sz="1800" b="1" dirty="0">
                <a:solidFill>
                  <a:srgbClr val="000000"/>
                </a:solidFill>
                <a:latin typeface="Courier New" pitchFamily="49" charset="0"/>
              </a:rPr>
              <a:t>EXEC </a:t>
            </a:r>
            <a:r>
              <a:rPr lang="en-AU" sz="1800" b="1" dirty="0" err="1">
                <a:solidFill>
                  <a:srgbClr val="000000"/>
                </a:solidFill>
                <a:latin typeface="Courier New" pitchFamily="49" charset="0"/>
              </a:rPr>
              <a:t>usp_setjob</a:t>
            </a:r>
            <a:r>
              <a:rPr lang="en-AU" sz="1800" b="1" dirty="0">
                <a:solidFill>
                  <a:srgbClr val="000000"/>
                </a:solidFill>
                <a:latin typeface="Courier New" pitchFamily="49" charset="0"/>
              </a:rPr>
              <a:t> </a:t>
            </a:r>
            <a:r>
              <a:rPr lang="en-AU" sz="1800" b="1" dirty="0" smtClean="0">
                <a:solidFill>
                  <a:srgbClr val="000000"/>
                </a:solidFill>
                <a:latin typeface="Courier New" pitchFamily="49" charset="0"/>
              </a:rPr>
              <a:t>'AC_MGR', 'Master Accountant';</a:t>
            </a:r>
          </a:p>
          <a:p>
            <a:pPr algn="l" eaLnBrk="0" hangingPunct="0">
              <a:tabLst>
                <a:tab pos="1200150" algn="l"/>
              </a:tabLst>
              <a:defRPr/>
            </a:pPr>
            <a:endParaRPr lang="en-AU" sz="1800" b="1" dirty="0">
              <a:solidFill>
                <a:srgbClr val="000000"/>
              </a:solidFill>
              <a:latin typeface="Courier New" pitchFamily="49" charset="0"/>
            </a:endParaRPr>
          </a:p>
          <a:p>
            <a:pPr algn="l" eaLnBrk="0" hangingPunct="0">
              <a:tabLst>
                <a:tab pos="1200150" algn="l"/>
              </a:tabLst>
              <a:defRPr/>
            </a:pPr>
            <a:r>
              <a:rPr lang="en-AU" sz="1750" b="1" dirty="0">
                <a:solidFill>
                  <a:schemeClr val="tx1">
                    <a:lumMod val="50000"/>
                    <a:lumOff val="50000"/>
                  </a:schemeClr>
                </a:solidFill>
                <a:latin typeface="Courier New" pitchFamily="49" charset="0"/>
              </a:rPr>
              <a:t>-- Update </a:t>
            </a:r>
            <a:r>
              <a:rPr lang="en-AU" sz="1750" b="1" dirty="0" smtClean="0">
                <a:solidFill>
                  <a:schemeClr val="tx1">
                    <a:lumMod val="50000"/>
                    <a:lumOff val="50000"/>
                  </a:schemeClr>
                </a:solidFill>
                <a:latin typeface="Courier New" pitchFamily="49" charset="0"/>
              </a:rPr>
              <a:t>all details of </a:t>
            </a:r>
            <a:r>
              <a:rPr lang="en-AU" sz="1750" b="1" dirty="0">
                <a:solidFill>
                  <a:schemeClr val="tx1">
                    <a:lumMod val="50000"/>
                    <a:lumOff val="50000"/>
                  </a:schemeClr>
                </a:solidFill>
                <a:latin typeface="Courier New" pitchFamily="49" charset="0"/>
              </a:rPr>
              <a:t>the AC_MGR job</a:t>
            </a:r>
          </a:p>
          <a:p>
            <a:pPr algn="l" eaLnBrk="0" hangingPunct="0">
              <a:tabLst>
                <a:tab pos="1200150" algn="l"/>
              </a:tabLst>
              <a:defRPr/>
            </a:pPr>
            <a:r>
              <a:rPr lang="en-AU" sz="1800" b="1" dirty="0">
                <a:solidFill>
                  <a:srgbClr val="000000"/>
                </a:solidFill>
                <a:latin typeface="Courier New" pitchFamily="49" charset="0"/>
              </a:rPr>
              <a:t>EXEC </a:t>
            </a:r>
            <a:r>
              <a:rPr lang="en-AU" sz="1800" b="1" dirty="0" err="1">
                <a:solidFill>
                  <a:srgbClr val="000000"/>
                </a:solidFill>
                <a:latin typeface="Courier New" pitchFamily="49" charset="0"/>
              </a:rPr>
              <a:t>usp_setjob</a:t>
            </a:r>
            <a:r>
              <a:rPr lang="en-AU" sz="1800" b="1" dirty="0">
                <a:solidFill>
                  <a:srgbClr val="000000"/>
                </a:solidFill>
                <a:latin typeface="Courier New" pitchFamily="49" charset="0"/>
              </a:rPr>
              <a:t> </a:t>
            </a:r>
            <a:r>
              <a:rPr lang="en-AU" sz="1800" b="1" dirty="0" smtClean="0">
                <a:solidFill>
                  <a:srgbClr val="000000"/>
                </a:solidFill>
                <a:latin typeface="Courier New" pitchFamily="49" charset="0"/>
              </a:rPr>
              <a:t>'AC_MGR</a:t>
            </a:r>
            <a:r>
              <a:rPr lang="en-AU" sz="1800" b="1" dirty="0">
                <a:solidFill>
                  <a:srgbClr val="000000"/>
                </a:solidFill>
                <a:latin typeface="Courier New" pitchFamily="49" charset="0"/>
              </a:rPr>
              <a:t>', 'Master </a:t>
            </a:r>
            <a:r>
              <a:rPr lang="en-AU" sz="1800" b="1" dirty="0" smtClean="0">
                <a:solidFill>
                  <a:srgbClr val="000000"/>
                </a:solidFill>
                <a:latin typeface="Courier New" pitchFamily="49" charset="0"/>
              </a:rPr>
              <a:t>Accountant', 9999, 9999;</a:t>
            </a:r>
            <a:endParaRPr lang="en-AU" sz="1800" b="1" dirty="0">
              <a:solidFill>
                <a:srgbClr val="000000"/>
              </a:solidFill>
              <a:latin typeface="Courier New" pitchFamily="49" charset="0"/>
            </a:endParaRPr>
          </a:p>
        </p:txBody>
      </p:sp>
    </p:spTree>
    <p:extLst>
      <p:ext uri="{BB962C8B-B14F-4D97-AF65-F5344CB8AC3E}">
        <p14:creationId xmlns:p14="http://schemas.microsoft.com/office/powerpoint/2010/main" val="13044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US" dirty="0" smtClean="0"/>
              <a:t>After completing this lesson, you should be able to do the following: </a:t>
            </a:r>
          </a:p>
          <a:p>
            <a:endParaRPr lang="en-US" dirty="0" smtClean="0"/>
          </a:p>
          <a:p>
            <a:pPr lvl="1" eaLnBrk="1" hangingPunct="1">
              <a:lnSpc>
                <a:spcPct val="90000"/>
              </a:lnSpc>
            </a:pPr>
            <a:r>
              <a:rPr lang="en-AU" sz="2000" dirty="0">
                <a:cs typeface="Tahoma" pitchFamily="34" charset="0"/>
              </a:rPr>
              <a:t>Understand DCL commands, allowing database </a:t>
            </a:r>
            <a:r>
              <a:rPr lang="en-AU" sz="2000" dirty="0" smtClean="0">
                <a:cs typeface="Tahoma" pitchFamily="34" charset="0"/>
              </a:rPr>
              <a:t>logins, users </a:t>
            </a:r>
            <a:r>
              <a:rPr lang="en-AU" sz="2000" dirty="0">
                <a:cs typeface="Tahoma" pitchFamily="34" charset="0"/>
              </a:rPr>
              <a:t>and </a:t>
            </a:r>
            <a:r>
              <a:rPr lang="en-AU" sz="2000" dirty="0" smtClean="0">
                <a:cs typeface="Tahoma" pitchFamily="34" charset="0"/>
              </a:rPr>
              <a:t>roles to be defined and permissions applied to them</a:t>
            </a:r>
            <a:endParaRPr lang="en-AU" sz="2000" dirty="0">
              <a:cs typeface="Tahoma" pitchFamily="34" charset="0"/>
            </a:endParaRPr>
          </a:p>
          <a:p>
            <a:pPr lvl="1" eaLnBrk="1" hangingPunct="1">
              <a:lnSpc>
                <a:spcPct val="90000"/>
              </a:lnSpc>
            </a:pPr>
            <a:endParaRPr lang="en-AU" sz="2000" dirty="0" smtClean="0">
              <a:cs typeface="Tahoma" pitchFamily="34" charset="0"/>
            </a:endParaRPr>
          </a:p>
          <a:p>
            <a:pPr lvl="1" eaLnBrk="1" hangingPunct="1">
              <a:lnSpc>
                <a:spcPct val="90000"/>
              </a:lnSpc>
            </a:pPr>
            <a:r>
              <a:rPr lang="en-AU" sz="2000" dirty="0" smtClean="0">
                <a:cs typeface="Tahoma" pitchFamily="34" charset="0"/>
              </a:rPr>
              <a:t>Understand the concepts and usage of User-Defined Functions and Stored procedures in SQL</a:t>
            </a:r>
          </a:p>
          <a:p>
            <a:pPr lvl="1" eaLnBrk="1" hangingPunct="1">
              <a:lnSpc>
                <a:spcPct val="90000"/>
              </a:lnSpc>
            </a:pPr>
            <a:endParaRPr lang="en-AU" sz="2000" dirty="0" smtClean="0">
              <a:cs typeface="Tahoma" pitchFamily="34" charset="0"/>
            </a:endParaRPr>
          </a:p>
          <a:p>
            <a:pPr lvl="1" eaLnBrk="1" hangingPunct="1">
              <a:lnSpc>
                <a:spcPct val="90000"/>
              </a:lnSpc>
            </a:pPr>
            <a:r>
              <a:rPr lang="en-AU" sz="2000" dirty="0" smtClean="0">
                <a:cs typeface="Tahoma" pitchFamily="34" charset="0"/>
              </a:rPr>
              <a:t>Backup and restore databases</a:t>
            </a:r>
          </a:p>
          <a:p>
            <a:pPr lvl="1" eaLnBrk="1" hangingPunct="1">
              <a:lnSpc>
                <a:spcPct val="90000"/>
              </a:lnSpc>
            </a:pPr>
            <a:endParaRPr lang="en-AU" sz="2000" dirty="0" smtClean="0">
              <a:cs typeface="Tahoma" pitchFamily="34" charset="0"/>
            </a:endParaRPr>
          </a:p>
          <a:p>
            <a:pPr lvl="1" eaLnBrk="1" hangingPunct="1">
              <a:lnSpc>
                <a:spcPct val="90000"/>
              </a:lnSpc>
            </a:pPr>
            <a:r>
              <a:rPr lang="en-AU" sz="2000" dirty="0" smtClean="0">
                <a:cs typeface="Tahoma" pitchFamily="34" charset="0"/>
              </a:rPr>
              <a:t>Manage the basic elements of SQL Server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AU" dirty="0"/>
              <a:t>Backups and Server Management</a:t>
            </a:r>
          </a:p>
        </p:txBody>
      </p:sp>
    </p:spTree>
    <p:extLst>
      <p:ext uri="{BB962C8B-B14F-4D97-AF65-F5344CB8AC3E}">
        <p14:creationId xmlns:p14="http://schemas.microsoft.com/office/powerpoint/2010/main" val="1797669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Backing Up and Restoring a Database</a:t>
            </a:r>
            <a:endParaRPr lang="en-AU" dirty="0"/>
          </a:p>
        </p:txBody>
      </p:sp>
      <p:sp>
        <p:nvSpPr>
          <p:cNvPr id="3" name="Content Placeholder 2"/>
          <p:cNvSpPr>
            <a:spLocks noGrp="1"/>
          </p:cNvSpPr>
          <p:nvPr>
            <p:ph idx="1"/>
          </p:nvPr>
        </p:nvSpPr>
        <p:spPr/>
        <p:txBody>
          <a:bodyPr/>
          <a:lstStyle/>
          <a:p>
            <a:r>
              <a:rPr lang="en-AU" dirty="0" smtClean="0"/>
              <a:t>To back up and restore a database to/from a file:</a:t>
            </a:r>
          </a:p>
          <a:p>
            <a:pPr lvl="4"/>
            <a:endParaRPr lang="en-AU" dirty="0" smtClean="0"/>
          </a:p>
          <a:p>
            <a:pPr lvl="2"/>
            <a:endParaRPr lang="en-AU" dirty="0" smtClean="0"/>
          </a:p>
          <a:p>
            <a:pPr lvl="3"/>
            <a:endParaRPr lang="en-AU" dirty="0"/>
          </a:p>
          <a:p>
            <a:endParaRPr lang="en-AU" dirty="0" smtClean="0"/>
          </a:p>
          <a:p>
            <a:pPr lvl="1"/>
            <a:r>
              <a:rPr lang="en-AU" dirty="0" smtClean="0"/>
              <a:t>SQL Server must have permission to write to the location</a:t>
            </a:r>
          </a:p>
          <a:p>
            <a:pPr lvl="1"/>
            <a:r>
              <a:rPr lang="en-AU" dirty="0" smtClean="0"/>
              <a:t>Can perform much more sophisticated backup and restore operations with advanced syntax</a:t>
            </a:r>
          </a:p>
          <a:p>
            <a:pPr lvl="1"/>
            <a:endParaRPr lang="en-AU" dirty="0"/>
          </a:p>
          <a:p>
            <a:r>
              <a:rPr lang="en-AU" dirty="0" smtClean="0"/>
              <a:t>Most database management tools will also have the ability to </a:t>
            </a:r>
            <a:r>
              <a:rPr lang="en-AU" i="1" dirty="0" smtClean="0"/>
              <a:t>export</a:t>
            </a:r>
            <a:r>
              <a:rPr lang="en-AU" dirty="0" smtClean="0"/>
              <a:t> a database into a text file of SQL commands</a:t>
            </a:r>
          </a:p>
          <a:p>
            <a:pPr lvl="1"/>
            <a:r>
              <a:rPr lang="en-AU" dirty="0" smtClean="0"/>
              <a:t>i.e. produce a creation/population script for you</a:t>
            </a:r>
          </a:p>
          <a:p>
            <a:pPr lvl="1"/>
            <a:r>
              <a:rPr lang="en-AU" dirty="0" smtClean="0"/>
              <a:t>Most will allow you to specify which things to export, and whether to include the structure and/or the data</a:t>
            </a:r>
            <a:endParaRPr lang="en-AU" dirty="0"/>
          </a:p>
        </p:txBody>
      </p:sp>
      <p:sp>
        <p:nvSpPr>
          <p:cNvPr id="4" name="Rectangle 3"/>
          <p:cNvSpPr/>
          <p:nvPr/>
        </p:nvSpPr>
        <p:spPr>
          <a:xfrm>
            <a:off x="368400" y="1447800"/>
            <a:ext cx="83946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BACKUP DATABASE company</a:t>
            </a:r>
          </a:p>
          <a:p>
            <a:pPr algn="l" eaLnBrk="0" hangingPunct="0">
              <a:tabLst>
                <a:tab pos="1200150" algn="l"/>
              </a:tabLst>
              <a:defRPr/>
            </a:pPr>
            <a:r>
              <a:rPr lang="en-US" sz="1800" b="1" dirty="0" smtClean="0">
                <a:solidFill>
                  <a:srgbClr val="000000"/>
                </a:solidFill>
                <a:latin typeface="Courier New" pitchFamily="49" charset="0"/>
              </a:rPr>
              <a:t>TO DISK = 'D:\</a:t>
            </a:r>
            <a:r>
              <a:rPr lang="en-US" sz="1800" b="1" dirty="0" err="1" smtClean="0">
                <a:solidFill>
                  <a:srgbClr val="000000"/>
                </a:solidFill>
                <a:latin typeface="Courier New" pitchFamily="49" charset="0"/>
              </a:rPr>
              <a:t>somefolder</a:t>
            </a:r>
            <a:r>
              <a:rPr lang="en-US" sz="1800" b="1" dirty="0" smtClean="0">
                <a:solidFill>
                  <a:srgbClr val="000000"/>
                </a:solidFill>
                <a:latin typeface="Courier New" pitchFamily="49" charset="0"/>
              </a:rPr>
              <a:t>\</a:t>
            </a:r>
            <a:r>
              <a:rPr lang="en-US" sz="1800" b="1" dirty="0" err="1" smtClean="0">
                <a:solidFill>
                  <a:srgbClr val="000000"/>
                </a:solidFill>
                <a:latin typeface="Courier New" pitchFamily="49" charset="0"/>
              </a:rPr>
              <a:t>company.bck</a:t>
            </a:r>
            <a:r>
              <a:rPr lang="en-US" sz="1800" b="1" dirty="0" smtClean="0">
                <a:solidFill>
                  <a:srgbClr val="000000"/>
                </a:solidFill>
                <a:latin typeface="Courier New" pitchFamily="49" charset="0"/>
              </a:rPr>
              <a:t>';</a:t>
            </a:r>
          </a:p>
          <a:p>
            <a:pPr algn="l" eaLnBrk="0" hangingPunct="0">
              <a:tabLst>
                <a:tab pos="1200150" algn="l"/>
              </a:tabLst>
              <a:defRPr/>
            </a:pPr>
            <a:endParaRPr lang="en-US" sz="1600" b="1" dirty="0">
              <a:solidFill>
                <a:srgbClr val="000000"/>
              </a:solidFill>
              <a:latin typeface="Courier New" pitchFamily="49" charset="0"/>
            </a:endParaRPr>
          </a:p>
          <a:p>
            <a:pPr algn="l" eaLnBrk="0" hangingPunct="0">
              <a:tabLst>
                <a:tab pos="1200150" algn="l"/>
              </a:tabLst>
              <a:defRPr/>
            </a:pPr>
            <a:r>
              <a:rPr lang="en-US" sz="1800" b="1" dirty="0">
                <a:solidFill>
                  <a:srgbClr val="000000"/>
                </a:solidFill>
                <a:latin typeface="Courier New" pitchFamily="49" charset="0"/>
              </a:rPr>
              <a:t>RESTORE DATABASE </a:t>
            </a:r>
            <a:r>
              <a:rPr lang="en-US" sz="1800" b="1" dirty="0" smtClean="0">
                <a:solidFill>
                  <a:srgbClr val="000000"/>
                </a:solidFill>
                <a:latin typeface="Courier New" pitchFamily="49" charset="0"/>
              </a:rPr>
              <a:t>company</a:t>
            </a:r>
            <a:endParaRPr lang="en-US" sz="1800" b="1" dirty="0">
              <a:solidFill>
                <a:srgbClr val="000000"/>
              </a:solidFill>
              <a:latin typeface="Courier New" pitchFamily="49" charset="0"/>
            </a:endParaRPr>
          </a:p>
          <a:p>
            <a:pPr algn="l" eaLnBrk="0" hangingPunct="0">
              <a:tabLst>
                <a:tab pos="1200150" algn="l"/>
              </a:tabLst>
              <a:defRPr/>
            </a:pPr>
            <a:r>
              <a:rPr lang="en-US" sz="1800" b="1" dirty="0">
                <a:solidFill>
                  <a:srgbClr val="000000"/>
                </a:solidFill>
                <a:latin typeface="Courier New" pitchFamily="49" charset="0"/>
              </a:rPr>
              <a:t>FROM DISK = </a:t>
            </a:r>
            <a:r>
              <a:rPr lang="en-US" sz="1800" b="1" dirty="0" smtClean="0">
                <a:solidFill>
                  <a:srgbClr val="000000"/>
                </a:solidFill>
                <a:latin typeface="Courier New" pitchFamily="49" charset="0"/>
              </a:rPr>
              <a:t>'D:\</a:t>
            </a:r>
            <a:r>
              <a:rPr lang="en-US" sz="1800" b="1" dirty="0" err="1">
                <a:solidFill>
                  <a:srgbClr val="000000"/>
                </a:solidFill>
                <a:latin typeface="Courier New" pitchFamily="49" charset="0"/>
              </a:rPr>
              <a:t>somefolder</a:t>
            </a:r>
            <a:r>
              <a:rPr lang="en-US" sz="1800" b="1" dirty="0">
                <a:solidFill>
                  <a:srgbClr val="000000"/>
                </a:solidFill>
                <a:latin typeface="Courier New" pitchFamily="49" charset="0"/>
              </a:rPr>
              <a:t>\</a:t>
            </a:r>
            <a:r>
              <a:rPr lang="en-US" sz="1800" b="1" dirty="0" err="1">
                <a:solidFill>
                  <a:srgbClr val="000000"/>
                </a:solidFill>
                <a:latin typeface="Courier New" pitchFamily="49" charset="0"/>
              </a:rPr>
              <a:t>company.bck</a:t>
            </a:r>
            <a:r>
              <a:rPr lang="en-US"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Managing your SQL Server</a:t>
            </a:r>
            <a:endParaRPr lang="en-AU" dirty="0"/>
          </a:p>
        </p:txBody>
      </p:sp>
      <p:sp>
        <p:nvSpPr>
          <p:cNvPr id="3" name="Content Placeholder 2"/>
          <p:cNvSpPr>
            <a:spLocks noGrp="1"/>
          </p:cNvSpPr>
          <p:nvPr>
            <p:ph idx="1"/>
          </p:nvPr>
        </p:nvSpPr>
        <p:spPr/>
        <p:txBody>
          <a:bodyPr/>
          <a:lstStyle/>
          <a:p>
            <a:endParaRPr lang="en-AU" dirty="0" smtClean="0"/>
          </a:p>
          <a:p>
            <a:endParaRPr lang="en-AU" dirty="0" smtClean="0"/>
          </a:p>
          <a:p>
            <a:endParaRPr lang="en-AU" dirty="0" smtClean="0"/>
          </a:p>
          <a:p>
            <a:endParaRPr lang="en-AU" dirty="0" smtClean="0"/>
          </a:p>
          <a:p>
            <a:r>
              <a:rPr lang="en-AU" dirty="0" smtClean="0"/>
              <a:t>Along with SSMS, you have access to a few tools to manage and configure your SQL Server</a:t>
            </a:r>
          </a:p>
          <a:p>
            <a:endParaRPr lang="en-AU" dirty="0" smtClean="0"/>
          </a:p>
          <a:p>
            <a:pPr lvl="1"/>
            <a:r>
              <a:rPr lang="en-AU" dirty="0" smtClean="0"/>
              <a:t>The SQL Server Configuration Manager is the most relevant to this unit</a:t>
            </a:r>
          </a:p>
          <a:p>
            <a:pPr lvl="1"/>
            <a:endParaRPr lang="en-AU" dirty="0"/>
          </a:p>
        </p:txBody>
      </p:sp>
      <p:pic>
        <p:nvPicPr>
          <p:cNvPr id="1027" name="Picture 3"/>
          <p:cNvPicPr>
            <a:picLocks noChangeAspect="1" noChangeArrowheads="1"/>
          </p:cNvPicPr>
          <p:nvPr/>
        </p:nvPicPr>
        <p:blipFill>
          <a:blip r:embed="rId3" cstate="print">
            <a:clrChange>
              <a:clrFrom>
                <a:srgbClr val="FFA3B1"/>
              </a:clrFrom>
              <a:clrTo>
                <a:srgbClr val="FFA3B1">
                  <a:alpha val="0"/>
                </a:srgbClr>
              </a:clrTo>
            </a:clrChange>
          </a:blip>
          <a:srcRect/>
          <a:stretch>
            <a:fillRect/>
          </a:stretch>
        </p:blipFill>
        <p:spPr bwMode="auto">
          <a:xfrm>
            <a:off x="304800" y="1142999"/>
            <a:ext cx="8534400" cy="10142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Configuration Manager</a:t>
            </a:r>
            <a:endParaRPr lang="en-AU" dirty="0"/>
          </a:p>
        </p:txBody>
      </p:sp>
      <p:sp>
        <p:nvSpPr>
          <p:cNvPr id="3" name="Content Placeholder 2"/>
          <p:cNvSpPr>
            <a:spLocks noGrp="1"/>
          </p:cNvSpPr>
          <p:nvPr>
            <p:ph idx="1"/>
          </p:nvPr>
        </p:nvSpPr>
        <p:spPr>
          <a:xfrm>
            <a:off x="285750" y="1000125"/>
            <a:ext cx="8629650" cy="5643563"/>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sz="2800" dirty="0" smtClean="0"/>
          </a:p>
          <a:p>
            <a:r>
              <a:rPr lang="en-AU" dirty="0" smtClean="0"/>
              <a:t>Allows you to configure various aspects of the SQL Server</a:t>
            </a:r>
          </a:p>
          <a:p>
            <a:pPr lvl="2"/>
            <a:endParaRPr lang="en-AU" dirty="0" smtClean="0"/>
          </a:p>
          <a:p>
            <a:pPr lvl="1"/>
            <a:r>
              <a:rPr lang="en-AU" dirty="0" smtClean="0"/>
              <a:t>Services (if SQL Server service is stopped, server is off)</a:t>
            </a:r>
          </a:p>
          <a:p>
            <a:pPr lvl="2"/>
            <a:endParaRPr lang="en-AU" dirty="0" smtClean="0"/>
          </a:p>
          <a:p>
            <a:pPr lvl="1"/>
            <a:r>
              <a:rPr lang="en-AU" dirty="0" smtClean="0"/>
              <a:t>Ways in which the server can be connected to</a:t>
            </a:r>
          </a:p>
          <a:p>
            <a:pPr lvl="2"/>
            <a:endParaRPr lang="en-AU" dirty="0" smtClean="0"/>
          </a:p>
          <a:p>
            <a:pPr lvl="1"/>
            <a:r>
              <a:rPr lang="en-AU" dirty="0" smtClean="0"/>
              <a:t>Aliases allowing for connections over different ports / methods</a:t>
            </a:r>
            <a:endParaRPr lang="en-AU" dirty="0"/>
          </a:p>
        </p:txBody>
      </p:sp>
      <p:pic>
        <p:nvPicPr>
          <p:cNvPr id="2051" name="Picture 3"/>
          <p:cNvPicPr>
            <a:picLocks noChangeAspect="1" noChangeArrowheads="1"/>
          </p:cNvPicPr>
          <p:nvPr/>
        </p:nvPicPr>
        <p:blipFill>
          <a:blip r:embed="rId3" cstate="print"/>
          <a:srcRect/>
          <a:stretch>
            <a:fillRect/>
          </a:stretch>
        </p:blipFill>
        <p:spPr bwMode="auto">
          <a:xfrm>
            <a:off x="152400" y="903216"/>
            <a:ext cx="8801100" cy="26019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DCL can be used to create logins, users and roles, and grant them privileges to interact with database objects</a:t>
            </a:r>
          </a:p>
          <a:p>
            <a:endParaRPr lang="en-AU" dirty="0"/>
          </a:p>
          <a:p>
            <a:r>
              <a:rPr lang="en-AU" dirty="0" smtClean="0"/>
              <a:t>User-Defined Functions and Stored Procedures can be created </a:t>
            </a:r>
            <a:r>
              <a:rPr lang="en-AU" dirty="0"/>
              <a:t>to improve efficiency, readability and modularisation of code</a:t>
            </a:r>
            <a:endParaRPr lang="en-AU" dirty="0" smtClean="0"/>
          </a:p>
          <a:p>
            <a:endParaRPr lang="en-AU" dirty="0" smtClean="0"/>
          </a:p>
          <a:p>
            <a:r>
              <a:rPr lang="en-AU" dirty="0" smtClean="0"/>
              <a:t>Databases </a:t>
            </a:r>
            <a:r>
              <a:rPr lang="en-AU" dirty="0"/>
              <a:t>can be backed up and restored to/from a </a:t>
            </a:r>
            <a:r>
              <a:rPr lang="en-AU" dirty="0" smtClean="0"/>
              <a:t>file, and can usually be exported in SQL form as well</a:t>
            </a:r>
            <a:endParaRPr lang="en-AU" dirty="0"/>
          </a:p>
          <a:p>
            <a:pPr lvl="2"/>
            <a:endParaRPr lang="en-AU" dirty="0" smtClean="0"/>
          </a:p>
          <a:p>
            <a:r>
              <a:rPr lang="en-AU" dirty="0" smtClean="0"/>
              <a:t>The SQL Server can be managed in various ways, including starting/stopping/disabling it, allowing/denying various connection methods, connecting remotely, etc…</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Data Control Language</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In order to interact with anything on an SQL Server, you must first connect to it with a username and password</a:t>
            </a:r>
          </a:p>
          <a:p>
            <a:pPr lvl="1"/>
            <a:r>
              <a:rPr lang="en-AU" dirty="0" smtClean="0"/>
              <a:t>Our servers have been set up to use Windows authentication, which uses your Windows credentials to access the server</a:t>
            </a:r>
          </a:p>
          <a:p>
            <a:pPr lvl="1"/>
            <a:r>
              <a:rPr lang="en-AU" dirty="0" smtClean="0"/>
              <a:t>Access can also be controlled using SQL (in all environments)</a:t>
            </a:r>
          </a:p>
          <a:p>
            <a:pPr lvl="4"/>
            <a:endParaRPr lang="en-AU" sz="1200" dirty="0" smtClean="0"/>
          </a:p>
          <a:p>
            <a:r>
              <a:rPr lang="en-AU" dirty="0" smtClean="0"/>
              <a:t>The DCL commands in SQL can be used to:</a:t>
            </a:r>
          </a:p>
          <a:p>
            <a:pPr lvl="1"/>
            <a:r>
              <a:rPr lang="en-AU" dirty="0" smtClean="0"/>
              <a:t>Create, alter and drop logins, users and roles</a:t>
            </a:r>
          </a:p>
          <a:p>
            <a:pPr lvl="1"/>
            <a:r>
              <a:rPr lang="en-AU" dirty="0" smtClean="0"/>
              <a:t>Grant and revoke privileges to interact with database objects</a:t>
            </a:r>
          </a:p>
          <a:p>
            <a:pPr lvl="4"/>
            <a:endParaRPr lang="en-AU" sz="1200" dirty="0" smtClean="0"/>
          </a:p>
          <a:p>
            <a:r>
              <a:rPr lang="en-AU" dirty="0" smtClean="0"/>
              <a:t>The privileges given to a user or role determine what they can see and do once they connect to a server</a:t>
            </a:r>
            <a:endParaRPr lang="en-AU" sz="1600" dirty="0" smtClean="0"/>
          </a:p>
          <a:p>
            <a:pPr lvl="1"/>
            <a:r>
              <a:rPr lang="en-AU" dirty="0" smtClean="0"/>
              <a:t>The “principle of least privilege” should be used to determine what access is given to different users/roles</a:t>
            </a:r>
          </a:p>
          <a:p>
            <a:pPr lvl="1"/>
            <a:r>
              <a:rPr lang="en-AU" dirty="0" smtClean="0"/>
              <a:t>i.e. Give the least access needed to perform duties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477250" cy="5643563"/>
          </a:xfrm>
        </p:spPr>
        <p:txBody>
          <a:bodyPr/>
          <a:lstStyle/>
          <a:p>
            <a:r>
              <a:rPr lang="en-AU" dirty="0" smtClean="0"/>
              <a:t>CREATE LOGIN creates a name and password that can be used to </a:t>
            </a:r>
            <a:r>
              <a:rPr lang="en-AU" b="1" dirty="0" smtClean="0"/>
              <a:t>connect to the SQL Server</a:t>
            </a:r>
            <a:r>
              <a:rPr lang="en-AU" dirty="0" smtClean="0"/>
              <a:t>:</a:t>
            </a:r>
          </a:p>
          <a:p>
            <a:pPr lvl="1"/>
            <a:endParaRPr lang="en-AU" sz="2000" dirty="0" smtClean="0"/>
          </a:p>
          <a:p>
            <a:pPr lvl="1"/>
            <a:endParaRPr lang="en-AU" sz="2000" dirty="0" smtClean="0"/>
          </a:p>
          <a:p>
            <a:pPr lvl="1"/>
            <a:r>
              <a:rPr lang="en-AU" dirty="0" smtClean="0"/>
              <a:t>Other options such as password expiry can be specified</a:t>
            </a:r>
          </a:p>
          <a:p>
            <a:pPr lvl="1"/>
            <a:r>
              <a:rPr lang="en-AU" dirty="0" smtClean="0"/>
              <a:t>This does </a:t>
            </a:r>
            <a:r>
              <a:rPr lang="en-AU" dirty="0"/>
              <a:t>not allow access to </a:t>
            </a:r>
            <a:r>
              <a:rPr lang="en-AU" dirty="0" smtClean="0"/>
              <a:t>anything (unless a guest user exists, in which case it is given the guest user’s privileges)</a:t>
            </a:r>
          </a:p>
          <a:p>
            <a:pPr lvl="1"/>
            <a:endParaRPr lang="en-AU" sz="1600" dirty="0" smtClean="0"/>
          </a:p>
          <a:p>
            <a:r>
              <a:rPr lang="en-AU" dirty="0" smtClean="0"/>
              <a:t>CREATE USER </a:t>
            </a:r>
            <a:r>
              <a:rPr lang="en-AU" b="1" dirty="0" smtClean="0"/>
              <a:t>creates a user for the active database</a:t>
            </a:r>
            <a:r>
              <a:rPr lang="en-AU" dirty="0" smtClean="0"/>
              <a:t>:</a:t>
            </a:r>
          </a:p>
          <a:p>
            <a:pPr lvl="1"/>
            <a:endParaRPr lang="en-AU" sz="4000" dirty="0" smtClean="0"/>
          </a:p>
          <a:p>
            <a:pPr lvl="1"/>
            <a:r>
              <a:rPr lang="en-AU" dirty="0" smtClean="0"/>
              <a:t>The user is mapped to a login – when the login is used to connect, access is granted to whatever the </a:t>
            </a:r>
            <a:r>
              <a:rPr lang="en-AU" i="1" dirty="0" smtClean="0"/>
              <a:t>user</a:t>
            </a:r>
            <a:r>
              <a:rPr lang="en-AU" dirty="0" smtClean="0"/>
              <a:t> can access</a:t>
            </a:r>
          </a:p>
          <a:p>
            <a:pPr lvl="1"/>
            <a:r>
              <a:rPr lang="en-AU" dirty="0" smtClean="0"/>
              <a:t>If a single login needs access to multiple databases, you must create a user in each of those databases</a:t>
            </a:r>
          </a:p>
        </p:txBody>
      </p:sp>
      <p:sp>
        <p:nvSpPr>
          <p:cNvPr id="4" name="Rectangle 3"/>
          <p:cNvSpPr/>
          <p:nvPr/>
        </p:nvSpPr>
        <p:spPr>
          <a:xfrm>
            <a:off x="368400" y="1828800"/>
            <a:ext cx="839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LOGIN </a:t>
            </a:r>
            <a:r>
              <a:rPr lang="en-US" sz="1800" b="1" dirty="0" err="1" smtClean="0">
                <a:solidFill>
                  <a:srgbClr val="000000"/>
                </a:solidFill>
                <a:latin typeface="Courier New" pitchFamily="49" charset="0"/>
              </a:rPr>
              <a:t>jbloggs</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WITH PASSWORD = 'abc123';</a:t>
            </a:r>
          </a:p>
        </p:txBody>
      </p:sp>
      <p:sp>
        <p:nvSpPr>
          <p:cNvPr id="5" name="Rectangle 4"/>
          <p:cNvSpPr/>
          <p:nvPr/>
        </p:nvSpPr>
        <p:spPr>
          <a:xfrm>
            <a:off x="368400" y="4419600"/>
            <a:ext cx="839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USER </a:t>
            </a:r>
            <a:r>
              <a:rPr lang="en-US" sz="1800" b="1" dirty="0" err="1" smtClean="0">
                <a:solidFill>
                  <a:srgbClr val="000000"/>
                </a:solidFill>
                <a:latin typeface="Courier New" pitchFamily="49" charset="0"/>
              </a:rPr>
              <a:t>jbloggs_user</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FOR LOGIN </a:t>
            </a:r>
            <a:r>
              <a:rPr lang="en-US" sz="1800" b="1" dirty="0" err="1" smtClean="0">
                <a:solidFill>
                  <a:srgbClr val="000000"/>
                </a:solidFill>
                <a:latin typeface="Courier New" pitchFamily="49" charset="0"/>
              </a:rPr>
              <a:t>jbloggs</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515350" cy="5643563"/>
          </a:xfrm>
        </p:spPr>
        <p:txBody>
          <a:bodyPr/>
          <a:lstStyle/>
          <a:p>
            <a:r>
              <a:rPr lang="en-AU" dirty="0" smtClean="0"/>
              <a:t>Granting the same set of privileges to many different users is cumbersome, so </a:t>
            </a:r>
            <a:r>
              <a:rPr lang="en-AU" b="1" dirty="0" smtClean="0"/>
              <a:t>roles</a:t>
            </a:r>
            <a:r>
              <a:rPr lang="en-AU" dirty="0" smtClean="0"/>
              <a:t> can be used to streamline this:</a:t>
            </a:r>
          </a:p>
          <a:p>
            <a:pPr lvl="1"/>
            <a:endParaRPr lang="en-AU" dirty="0" smtClean="0"/>
          </a:p>
          <a:p>
            <a:pPr lvl="1"/>
            <a:endParaRPr lang="en-AU" dirty="0" smtClean="0"/>
          </a:p>
          <a:p>
            <a:pPr lvl="2"/>
            <a:endParaRPr lang="en-AU" dirty="0"/>
          </a:p>
          <a:p>
            <a:pPr lvl="1"/>
            <a:r>
              <a:rPr lang="en-AU" dirty="0" smtClean="0"/>
              <a:t>Many users can be added to a single role, and permissions can be granted to the role rather than individual users</a:t>
            </a:r>
          </a:p>
          <a:p>
            <a:pPr lvl="1"/>
            <a:r>
              <a:rPr lang="en-AU" dirty="0" smtClean="0"/>
              <a:t>A user can be a member of multiple different roles</a:t>
            </a:r>
          </a:p>
          <a:p>
            <a:pPr lvl="1"/>
            <a:r>
              <a:rPr lang="en-AU" dirty="0" smtClean="0"/>
              <a:t>Adding members to roles uses the ALTER ROLE command in SQL Server 2012 – see slide notes</a:t>
            </a:r>
          </a:p>
          <a:p>
            <a:pPr lvl="1"/>
            <a:endParaRPr lang="en-AU" dirty="0"/>
          </a:p>
          <a:p>
            <a:r>
              <a:rPr lang="en-AU" dirty="0" smtClean="0"/>
              <a:t>There are a number of built in users and roles in all database servers for various administrative purposes</a:t>
            </a:r>
          </a:p>
          <a:p>
            <a:pPr lvl="1"/>
            <a:r>
              <a:rPr lang="en-AU" dirty="0" smtClean="0"/>
              <a:t>e.g. Guest, admin and backup users/roles</a:t>
            </a:r>
          </a:p>
        </p:txBody>
      </p:sp>
      <p:sp>
        <p:nvSpPr>
          <p:cNvPr id="4" name="Rectangle 3"/>
          <p:cNvSpPr/>
          <p:nvPr/>
        </p:nvSpPr>
        <p:spPr>
          <a:xfrm>
            <a:off x="368400" y="1828800"/>
            <a:ext cx="8394600" cy="990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ROLE </a:t>
            </a:r>
            <a:r>
              <a:rPr lang="en-US" sz="1800" b="1" dirty="0" err="1" smtClean="0">
                <a:solidFill>
                  <a:srgbClr val="000000"/>
                </a:solidFill>
                <a:latin typeface="Courier New" pitchFamily="49" charset="0"/>
              </a:rPr>
              <a:t>reception_staff</a:t>
            </a:r>
            <a:r>
              <a:rPr lang="en-US" sz="1800" b="1" dirty="0" smtClean="0">
                <a:solidFill>
                  <a:srgbClr val="000000"/>
                </a:solidFill>
                <a:latin typeface="Courier New" pitchFamily="49" charset="0"/>
              </a:rPr>
              <a:t>;</a:t>
            </a:r>
          </a:p>
          <a:p>
            <a:pPr algn="l" eaLnBrk="0" hangingPunct="0">
              <a:tabLst>
                <a:tab pos="1200150" algn="l"/>
              </a:tabLst>
              <a:defRPr/>
            </a:pPr>
            <a:endParaRPr lang="en-US" sz="1600" b="1" dirty="0" smtClean="0">
              <a:solidFill>
                <a:srgbClr val="000000"/>
              </a:solidFill>
              <a:latin typeface="Courier New" pitchFamily="49" charset="0"/>
            </a:endParaRPr>
          </a:p>
          <a:p>
            <a:pPr algn="l" eaLnBrk="0" hangingPunct="0">
              <a:tabLst>
                <a:tab pos="1200150" algn="l"/>
              </a:tabLst>
              <a:defRPr/>
            </a:pPr>
            <a:r>
              <a:rPr lang="en-US" sz="1800" b="1" dirty="0">
                <a:solidFill>
                  <a:srgbClr val="000000"/>
                </a:solidFill>
                <a:latin typeface="Courier New" pitchFamily="49" charset="0"/>
              </a:rPr>
              <a:t>EXEC </a:t>
            </a:r>
            <a:r>
              <a:rPr lang="en-US" sz="1800" b="1" dirty="0" err="1">
                <a:solidFill>
                  <a:srgbClr val="000000"/>
                </a:solidFill>
                <a:latin typeface="Courier New" pitchFamily="49" charset="0"/>
              </a:rPr>
              <a:t>sp_addrolemember</a:t>
            </a:r>
            <a:r>
              <a:rPr lang="en-US" sz="1800" b="1" dirty="0">
                <a:solidFill>
                  <a:srgbClr val="000000"/>
                </a:solidFill>
                <a:latin typeface="Courier New" pitchFamily="49" charset="0"/>
              </a:rPr>
              <a:t> </a:t>
            </a:r>
            <a:r>
              <a:rPr lang="en-US" sz="1800" b="1" dirty="0" smtClean="0">
                <a:solidFill>
                  <a:srgbClr val="000000"/>
                </a:solidFill>
                <a:latin typeface="Courier New" pitchFamily="49" charset="0"/>
              </a:rPr>
              <a:t>'</a:t>
            </a:r>
            <a:r>
              <a:rPr lang="en-US" sz="1800" b="1" dirty="0" err="1" smtClean="0">
                <a:solidFill>
                  <a:srgbClr val="000000"/>
                </a:solidFill>
                <a:latin typeface="Courier New" pitchFamily="49" charset="0"/>
              </a:rPr>
              <a:t>reception_staff</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jbloggs_user</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GRANT </a:t>
            </a:r>
            <a:r>
              <a:rPr lang="en-AU" b="1" dirty="0" smtClean="0"/>
              <a:t>gives privileges to a </a:t>
            </a:r>
            <a:r>
              <a:rPr lang="en-AU" b="1" i="1" dirty="0" smtClean="0"/>
              <a:t>user or role</a:t>
            </a:r>
            <a:r>
              <a:rPr lang="en-AU" dirty="0" smtClean="0"/>
              <a:t>:</a:t>
            </a:r>
          </a:p>
          <a:p>
            <a:pPr lvl="1"/>
            <a:endParaRPr lang="en-AU" dirty="0" smtClean="0"/>
          </a:p>
          <a:p>
            <a:pPr lvl="1"/>
            <a:endParaRPr lang="en-AU" dirty="0" smtClean="0"/>
          </a:p>
          <a:p>
            <a:pPr lvl="1"/>
            <a:r>
              <a:rPr lang="en-AU" dirty="0" smtClean="0"/>
              <a:t>There are privileges regarding many different types of objects:</a:t>
            </a:r>
          </a:p>
          <a:p>
            <a:pPr lvl="2"/>
            <a:r>
              <a:rPr lang="en-AU" dirty="0" smtClean="0"/>
              <a:t>Privileges regarding the server and associated services</a:t>
            </a:r>
          </a:p>
          <a:p>
            <a:pPr lvl="2"/>
            <a:r>
              <a:rPr lang="en-AU" dirty="0"/>
              <a:t>Privileges regarding </a:t>
            </a:r>
            <a:r>
              <a:rPr lang="en-AU" dirty="0" smtClean="0"/>
              <a:t>logins, users and roles</a:t>
            </a:r>
          </a:p>
          <a:p>
            <a:pPr lvl="2"/>
            <a:r>
              <a:rPr lang="en-AU" dirty="0"/>
              <a:t>Privileges regarding databases</a:t>
            </a:r>
            <a:r>
              <a:rPr lang="en-AU" dirty="0" smtClean="0"/>
              <a:t>, tables and views…</a:t>
            </a:r>
          </a:p>
          <a:p>
            <a:pPr lvl="2"/>
            <a:endParaRPr lang="en-AU" dirty="0" smtClean="0"/>
          </a:p>
          <a:p>
            <a:pPr lvl="1"/>
            <a:r>
              <a:rPr lang="en-AU" dirty="0"/>
              <a:t>Include “WITH GRANT OPTION” at end of statement to allow the user to grant the privilege to other users – use with care!</a:t>
            </a:r>
          </a:p>
          <a:p>
            <a:pPr lvl="1"/>
            <a:endParaRPr lang="en-AU" dirty="0"/>
          </a:p>
          <a:p>
            <a:pPr lvl="1"/>
            <a:r>
              <a:rPr lang="en-AU" dirty="0" smtClean="0"/>
              <a:t>You can give users/roles </a:t>
            </a:r>
            <a:r>
              <a:rPr lang="en-AU" i="1" dirty="0" smtClean="0"/>
              <a:t>exactly</a:t>
            </a:r>
            <a:r>
              <a:rPr lang="en-AU" dirty="0" smtClean="0"/>
              <a:t> the access they need</a:t>
            </a:r>
          </a:p>
          <a:p>
            <a:pPr lvl="2"/>
            <a:r>
              <a:rPr lang="en-AU" dirty="0" smtClean="0"/>
              <a:t>Using views and functions like CURRENT_USER(), you can even control access to specific </a:t>
            </a:r>
            <a:r>
              <a:rPr lang="en-AU" i="1" dirty="0" smtClean="0"/>
              <a:t>columns</a:t>
            </a:r>
            <a:r>
              <a:rPr lang="en-AU" dirty="0" smtClean="0"/>
              <a:t> and </a:t>
            </a:r>
            <a:r>
              <a:rPr lang="en-AU" i="1" dirty="0" smtClean="0"/>
              <a:t>rows</a:t>
            </a:r>
            <a:r>
              <a:rPr lang="en-AU" dirty="0" smtClean="0"/>
              <a:t> inside a table</a:t>
            </a:r>
          </a:p>
        </p:txBody>
      </p:sp>
      <p:sp>
        <p:nvSpPr>
          <p:cNvPr id="4" name="Rectangle 3"/>
          <p:cNvSpPr/>
          <p:nvPr/>
        </p:nvSpPr>
        <p:spPr>
          <a:xfrm>
            <a:off x="368400" y="1524000"/>
            <a:ext cx="839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GRANT select ON employee</a:t>
            </a:r>
          </a:p>
          <a:p>
            <a:pPr algn="l" eaLnBrk="0" hangingPunct="0">
              <a:tabLst>
                <a:tab pos="1200150" algn="l"/>
              </a:tabLst>
              <a:defRPr/>
            </a:pPr>
            <a:r>
              <a:rPr lang="en-US" sz="1800" b="1" dirty="0" smtClean="0">
                <a:solidFill>
                  <a:srgbClr val="000000"/>
                </a:solidFill>
                <a:latin typeface="Courier New" pitchFamily="49" charset="0"/>
              </a:rPr>
              <a:t>TO </a:t>
            </a:r>
            <a:r>
              <a:rPr lang="en-US" sz="1800" b="1" dirty="0" err="1" smtClean="0">
                <a:solidFill>
                  <a:srgbClr val="000000"/>
                </a:solidFill>
                <a:latin typeface="Courier New" pitchFamily="49" charset="0"/>
              </a:rPr>
              <a:t>reception_staff</a:t>
            </a:r>
            <a:r>
              <a:rPr lang="en-US" sz="1800" b="1" dirty="0" smtClean="0">
                <a:solidFill>
                  <a:srgbClr val="000000"/>
                </a:solidFill>
                <a:latin typeface="Courier New" pitchFamily="49" charset="0"/>
              </a:rPr>
              <a:t>;</a:t>
            </a:r>
          </a:p>
        </p:txBody>
      </p:sp>
    </p:spTree>
    <p:extLst>
      <p:ext uri="{BB962C8B-B14F-4D97-AF65-F5344CB8AC3E}">
        <p14:creationId xmlns:p14="http://schemas.microsoft.com/office/powerpoint/2010/main" val="302355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nodeType="afterEffect">
                                  <p:stCondLst>
                                    <p:cond delay="15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nodeType="afterEffect">
                                  <p:stCondLst>
                                    <p:cond delay="15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515350" cy="5643563"/>
          </a:xfrm>
        </p:spPr>
        <p:txBody>
          <a:bodyPr/>
          <a:lstStyle/>
          <a:p>
            <a:r>
              <a:rPr lang="en-AU" dirty="0" smtClean="0"/>
              <a:t>REVOKE </a:t>
            </a:r>
            <a:r>
              <a:rPr lang="en-AU" b="1" dirty="0" smtClean="0"/>
              <a:t>takes privileges away from a user or role</a:t>
            </a:r>
            <a:r>
              <a:rPr lang="en-AU" dirty="0" smtClean="0"/>
              <a:t>:</a:t>
            </a:r>
          </a:p>
          <a:p>
            <a:endParaRPr lang="en-AU" sz="2000" dirty="0"/>
          </a:p>
          <a:p>
            <a:endParaRPr lang="en-AU" sz="2000" dirty="0" smtClean="0"/>
          </a:p>
          <a:p>
            <a:pPr lvl="1"/>
            <a:r>
              <a:rPr lang="en-AU" dirty="0" smtClean="0"/>
              <a:t>You can revoke any previously granted privilege</a:t>
            </a:r>
          </a:p>
          <a:p>
            <a:pPr lvl="1"/>
            <a:r>
              <a:rPr lang="en-AU" dirty="0" smtClean="0"/>
              <a:t>You can revoke the “WITH GRANT OPTION” ability</a:t>
            </a:r>
          </a:p>
          <a:p>
            <a:pPr lvl="2"/>
            <a:r>
              <a:rPr lang="en-AU" dirty="0" smtClean="0"/>
              <a:t>You can even revoke privileges granted using that ability</a:t>
            </a:r>
          </a:p>
          <a:p>
            <a:pPr lvl="1"/>
            <a:endParaRPr lang="en-AU" sz="1600" dirty="0"/>
          </a:p>
          <a:p>
            <a:r>
              <a:rPr lang="en-AU" dirty="0" smtClean="0"/>
              <a:t>DENY </a:t>
            </a:r>
            <a:r>
              <a:rPr lang="en-AU" b="1" dirty="0" smtClean="0"/>
              <a:t>denies privileges from a user or role</a:t>
            </a:r>
            <a:r>
              <a:rPr lang="en-AU" dirty="0" smtClean="0"/>
              <a:t>:</a:t>
            </a:r>
            <a:endParaRPr lang="en-AU" dirty="0"/>
          </a:p>
          <a:p>
            <a:pPr lvl="1"/>
            <a:endParaRPr lang="en-AU" dirty="0"/>
          </a:p>
          <a:p>
            <a:pPr lvl="2"/>
            <a:endParaRPr lang="en-AU" sz="1800" dirty="0"/>
          </a:p>
          <a:p>
            <a:pPr lvl="1"/>
            <a:r>
              <a:rPr lang="en-AU" dirty="0" smtClean="0"/>
              <a:t>Deny will always win when user/role privileges clash:</a:t>
            </a:r>
          </a:p>
          <a:p>
            <a:pPr lvl="2"/>
            <a:r>
              <a:rPr lang="en-AU" dirty="0" smtClean="0"/>
              <a:t>Denying a privilege from a user will overrule a privilege granted to a role that the user is in</a:t>
            </a:r>
          </a:p>
          <a:p>
            <a:pPr lvl="2"/>
            <a:r>
              <a:rPr lang="en-AU" dirty="0" smtClean="0"/>
              <a:t>Denying a privilege from a role will overrule a privilege granted directly to a user who is a member of the role</a:t>
            </a:r>
            <a:endParaRPr lang="en-AU" dirty="0"/>
          </a:p>
        </p:txBody>
      </p:sp>
      <p:sp>
        <p:nvSpPr>
          <p:cNvPr id="5" name="Rectangle 4"/>
          <p:cNvSpPr/>
          <p:nvPr/>
        </p:nvSpPr>
        <p:spPr>
          <a:xfrm>
            <a:off x="368300" y="1447800"/>
            <a:ext cx="839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REVOKE select ON employee</a:t>
            </a:r>
          </a:p>
          <a:p>
            <a:pPr algn="l" eaLnBrk="0" hangingPunct="0">
              <a:tabLst>
                <a:tab pos="1200150" algn="l"/>
              </a:tabLst>
              <a:defRPr/>
            </a:pPr>
            <a:r>
              <a:rPr lang="en-US" sz="1800" b="1" dirty="0" smtClean="0">
                <a:solidFill>
                  <a:srgbClr val="000000"/>
                </a:solidFill>
                <a:latin typeface="Courier New" pitchFamily="49" charset="0"/>
              </a:rPr>
              <a:t>FROM </a:t>
            </a:r>
            <a:r>
              <a:rPr lang="en-US" sz="1800" b="1" dirty="0" err="1" smtClean="0">
                <a:solidFill>
                  <a:srgbClr val="000000"/>
                </a:solidFill>
                <a:latin typeface="Courier New" pitchFamily="49" charset="0"/>
              </a:rPr>
              <a:t>jbloggs_user</a:t>
            </a:r>
            <a:r>
              <a:rPr lang="en-US" sz="1800" b="1" dirty="0" smtClean="0">
                <a:solidFill>
                  <a:srgbClr val="000000"/>
                </a:solidFill>
                <a:latin typeface="Courier New" pitchFamily="49" charset="0"/>
              </a:rPr>
              <a:t>;</a:t>
            </a:r>
          </a:p>
        </p:txBody>
      </p:sp>
      <p:sp>
        <p:nvSpPr>
          <p:cNvPr id="6" name="Rectangle 5"/>
          <p:cNvSpPr/>
          <p:nvPr/>
        </p:nvSpPr>
        <p:spPr>
          <a:xfrm>
            <a:off x="368300" y="4114800"/>
            <a:ext cx="839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DENY delete ON employee</a:t>
            </a:r>
          </a:p>
          <a:p>
            <a:pPr algn="l" eaLnBrk="0" hangingPunct="0">
              <a:tabLst>
                <a:tab pos="1200150" algn="l"/>
              </a:tabLst>
              <a:defRPr/>
            </a:pPr>
            <a:r>
              <a:rPr lang="en-US" sz="1800" b="1" dirty="0" smtClean="0">
                <a:solidFill>
                  <a:srgbClr val="000000"/>
                </a:solidFill>
                <a:latin typeface="Courier New" pitchFamily="49" charset="0"/>
              </a:rPr>
              <a:t>FROM </a:t>
            </a:r>
            <a:r>
              <a:rPr lang="en-US" sz="1800" b="1" dirty="0" err="1" smtClean="0">
                <a:solidFill>
                  <a:srgbClr val="000000"/>
                </a:solidFill>
                <a:latin typeface="Courier New" pitchFamily="49" charset="0"/>
              </a:rPr>
              <a:t>jbloggs_user</a:t>
            </a:r>
            <a:r>
              <a:rPr lang="en-US" sz="1800" b="1" dirty="0" smtClean="0">
                <a:solidFill>
                  <a:srgbClr val="000000"/>
                </a:solidFill>
                <a:latin typeface="Courier New" pitchFamily="49" charset="0"/>
              </a:rPr>
              <a:t>;</a:t>
            </a:r>
          </a:p>
        </p:txBody>
      </p:sp>
    </p:spTree>
    <p:extLst>
      <p:ext uri="{BB962C8B-B14F-4D97-AF65-F5344CB8AC3E}">
        <p14:creationId xmlns:p14="http://schemas.microsoft.com/office/powerpoint/2010/main" val="19635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150"/>
                                  </p:stCondLst>
                                  <p:childTnLst>
                                    <p:set>
                                      <p:cBhvr>
                                        <p:cTn id="25" dur="1" fill="hold">
                                          <p:stCondLst>
                                            <p:cond delay="0"/>
                                          </p:stCondLst>
                                        </p:cTn>
                                        <p:tgtEl>
                                          <p:spTgt spid="3">
                                            <p:txEl>
                                              <p:pRg st="11" end="11"/>
                                            </p:txEl>
                                          </p:spTgt>
                                        </p:tgtEl>
                                        <p:attrNameLst>
                                          <p:attrName>style.visibility</p:attrName>
                                        </p:attrNameLst>
                                      </p:cBhvr>
                                      <p:to>
                                        <p:strVal val="visible"/>
                                      </p:to>
                                    </p:set>
                                  </p:childTnLst>
                                </p:cTn>
                              </p:par>
                            </p:childTnLst>
                          </p:cTn>
                        </p:par>
                        <p:par>
                          <p:cTn id="26" fill="hold">
                            <p:stCondLst>
                              <p:cond delay="150"/>
                            </p:stCondLst>
                            <p:childTnLst>
                              <p:par>
                                <p:cTn id="27" presetID="1" presetClass="entr" presetSubtype="0" fill="hold" nodeType="afterEffect">
                                  <p:stCondLst>
                                    <p:cond delay="15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Control Language (DCL)</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This has been a very brief look at DCL</a:t>
            </a:r>
          </a:p>
          <a:p>
            <a:pPr lvl="1"/>
            <a:r>
              <a:rPr lang="en-AU" dirty="0" smtClean="0"/>
              <a:t>DCL commands can be used to improve the security of database servers by modelling users and logins to the appropriate level of access</a:t>
            </a:r>
          </a:p>
          <a:p>
            <a:pPr lvl="4"/>
            <a:endParaRPr lang="en-AU" sz="1200" dirty="0" smtClean="0"/>
          </a:p>
          <a:p>
            <a:r>
              <a:rPr lang="en-AU" dirty="0" smtClean="0"/>
              <a:t>To use the logins you have created, you will need to make your server accept SQL Server user authentication</a:t>
            </a:r>
          </a:p>
          <a:p>
            <a:pPr lvl="1"/>
            <a:r>
              <a:rPr lang="en-AU" dirty="0" smtClean="0"/>
              <a:t>Default is to use Windows user authentication only</a:t>
            </a:r>
          </a:p>
          <a:p>
            <a:pPr lvl="4"/>
            <a:endParaRPr lang="en-AU" sz="1200" dirty="0" smtClean="0"/>
          </a:p>
          <a:p>
            <a:pPr lvl="1"/>
            <a:r>
              <a:rPr lang="en-AU" dirty="0" smtClean="0"/>
              <a:t>In the Object Explorer in SSMS, right click on the server </a:t>
            </a:r>
          </a:p>
          <a:p>
            <a:pPr lvl="1">
              <a:buNone/>
            </a:pPr>
            <a:r>
              <a:rPr lang="en-AU" dirty="0" smtClean="0"/>
              <a:t>	(e.g.				        ) and select Properties</a:t>
            </a:r>
          </a:p>
          <a:p>
            <a:pPr lvl="1"/>
            <a:endParaRPr lang="en-AU" sz="1200" dirty="0" smtClean="0"/>
          </a:p>
          <a:p>
            <a:pPr lvl="1"/>
            <a:r>
              <a:rPr lang="en-AU" dirty="0" smtClean="0"/>
              <a:t>Go to Security and select “SQL Server and Windows Authentication mode” from the Server authentication area</a:t>
            </a:r>
          </a:p>
          <a:p>
            <a:pPr lvl="1"/>
            <a:endParaRPr lang="en-AU" sz="1200" dirty="0" smtClean="0"/>
          </a:p>
          <a:p>
            <a:pPr lvl="1"/>
            <a:r>
              <a:rPr lang="en-AU" dirty="0" smtClean="0"/>
              <a:t>Press OK restart the server, then you can use SQL user logins</a:t>
            </a:r>
            <a:endParaRPr lang="en-AU" dirty="0"/>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3827318" cy="46011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10881</TotalTime>
  <Words>3035</Words>
  <Application>Microsoft Office PowerPoint</Application>
  <PresentationFormat>On-screen Show (4:3)</PresentationFormat>
  <Paragraphs>370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ecu_ppt4_blue</vt:lpstr>
      <vt:lpstr>CSG1207/CSI5135  Systems and Database Design</vt:lpstr>
      <vt:lpstr>Objectives</vt:lpstr>
      <vt:lpstr>Data Control Language</vt:lpstr>
      <vt:lpstr>Data Control Language (DCL)</vt:lpstr>
      <vt:lpstr>Data Control Language (DCL)</vt:lpstr>
      <vt:lpstr>Data Control Language (DCL)</vt:lpstr>
      <vt:lpstr>Data Control Language (DCL)</vt:lpstr>
      <vt:lpstr>Data Control Language (DCL)</vt:lpstr>
      <vt:lpstr>Data Control Language (DCL)</vt:lpstr>
      <vt:lpstr>User-Defined Functions &amp;  Stored Procedures</vt:lpstr>
      <vt:lpstr>User-Defined Functions &amp; Stored Procedures</vt:lpstr>
      <vt:lpstr>User-Defined Functions</vt:lpstr>
      <vt:lpstr>User-Defined Functions</vt:lpstr>
      <vt:lpstr>User-Defined Functions</vt:lpstr>
      <vt:lpstr>Stored Procedures</vt:lpstr>
      <vt:lpstr>Stored Procedures</vt:lpstr>
      <vt:lpstr>Stored Procedures</vt:lpstr>
      <vt:lpstr>Stored Procedures</vt:lpstr>
      <vt:lpstr>Stored Procedures</vt:lpstr>
      <vt:lpstr>Backups and Server Management</vt:lpstr>
      <vt:lpstr>Backing Up and Restoring a Database</vt:lpstr>
      <vt:lpstr>Managing your SQL Server</vt:lpstr>
      <vt:lpstr>Configuration Manager</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12</dc:title>
  <dc:creator>C Bolan, J Xiao, G Baatard</dc:creator>
  <cp:lastModifiedBy>Greg Baatard</cp:lastModifiedBy>
  <cp:revision>846</cp:revision>
  <dcterms:created xsi:type="dcterms:W3CDTF">2001-07-23T01:56:31Z</dcterms:created>
  <dcterms:modified xsi:type="dcterms:W3CDTF">2014-11-28T02:52:45Z</dcterms:modified>
</cp:coreProperties>
</file>