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</p:sldMasterIdLst>
  <p:notesMasterIdLst>
    <p:notesMasterId r:id="rId16"/>
  </p:notesMasterIdLst>
  <p:handoutMasterIdLst>
    <p:handoutMasterId r:id="rId17"/>
  </p:handoutMasterIdLst>
  <p:sldIdLst>
    <p:sldId id="256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</p:sldIdLst>
  <p:sldSz cx="9144000" cy="6858000" type="screen4x3"/>
  <p:notesSz cx="6731000" cy="9856788"/>
  <p:defaultTextStyle>
    <a:defPPr>
      <a:defRPr lang="en-AU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 Baatard" initials="G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7" autoAdjust="0"/>
    <p:restoredTop sz="89043" autoAdjust="0"/>
  </p:normalViewPr>
  <p:slideViewPr>
    <p:cSldViewPr>
      <p:cViewPr varScale="1">
        <p:scale>
          <a:sx n="115" d="100"/>
          <a:sy n="115" d="100"/>
        </p:scale>
        <p:origin x="-1440" y="-10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67831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4663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64663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2E65A06D-C4BB-44A6-A051-DE0C4A50490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43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81538"/>
            <a:ext cx="4937125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4663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64663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CB7AEB2E-5CC0-4160-BF18-AB10A56A5B5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09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927ED-503C-4A4D-A30B-BB277EA49BE1}" type="slidenum">
              <a:rPr lang="en-AU"/>
              <a:pPr/>
              <a:t>1</a:t>
            </a:fld>
            <a:endParaRPr lang="en-AU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dirty="0" smtClean="0"/>
              <a:t> </a:t>
            </a:r>
          </a:p>
          <a:p>
            <a:pPr eaLnBrk="1" hangingPunct="1"/>
            <a:r>
              <a:rPr lang="en-AU" dirty="0" smtClean="0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EB2E-5CC0-4160-BF18-AB10A56A5B5B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854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EB2E-5CC0-4160-BF18-AB10A56A5B5B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106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EB2E-5CC0-4160-BF18-AB10A56A5B5B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1750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EB2E-5CC0-4160-BF18-AB10A56A5B5B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591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EB2E-5CC0-4160-BF18-AB10A56A5B5B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854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EB2E-5CC0-4160-BF18-AB10A56A5B5B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65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EB2E-5CC0-4160-BF18-AB10A56A5B5B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436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EB2E-5CC0-4160-BF18-AB10A56A5B5B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485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EB2E-5CC0-4160-BF18-AB10A56A5B5B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091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EB2E-5CC0-4160-BF18-AB10A56A5B5B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6578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EB2E-5CC0-4160-BF18-AB10A56A5B5B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899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EB2E-5CC0-4160-BF18-AB10A56A5B5B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2897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EB2E-5CC0-4160-BF18-AB10A56A5B5B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2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075" y="0"/>
            <a:ext cx="2128838" cy="616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37287" cy="616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none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wirl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776288"/>
            <a:ext cx="5638800" cy="608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000125"/>
            <a:ext cx="85725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8123238" cy="715963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76962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Heading Goes Here</a:t>
            </a:r>
          </a:p>
        </p:txBody>
      </p:sp>
      <p:pic>
        <p:nvPicPr>
          <p:cNvPr id="1030" name="Picture 15" descr="ECU_AUS_logo_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29588" y="0"/>
            <a:ext cx="1014412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/>
          <a:ea typeface="ＭＳ Ｐゴシック" pitchFamily="-65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2D8A"/>
        </a:buClr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2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D2D8A"/>
        </a:buClr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9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D2D8A"/>
        </a:buClr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mtClean="0"/>
              <a:t>CSG1207/CSI5135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Systems and Database Design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752600"/>
          </a:xfrm>
        </p:spPr>
        <p:txBody>
          <a:bodyPr/>
          <a:lstStyle/>
          <a:p>
            <a:pPr eaLnBrk="1" hangingPunct="1"/>
            <a:r>
              <a:rPr lang="en-AU" sz="2800" dirty="0" smtClean="0"/>
              <a:t>Unit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Module 8 – </a:t>
            </a:r>
            <a:r>
              <a:rPr lang="fr-FR" dirty="0" smtClean="0"/>
              <a:t>Data Manipulation </a:t>
            </a:r>
            <a:r>
              <a:rPr lang="fr-FR" dirty="0" err="1" smtClean="0"/>
              <a:t>Language,Transactions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00125"/>
            <a:ext cx="8629650" cy="5643563"/>
          </a:xfrm>
        </p:spPr>
        <p:txBody>
          <a:bodyPr/>
          <a:lstStyle/>
          <a:p>
            <a:r>
              <a:rPr lang="en-US" dirty="0" smtClean="0">
                <a:cs typeface="Tahoma" pitchFamily="34" charset="0"/>
              </a:rPr>
              <a:t>INSERT</a:t>
            </a:r>
          </a:p>
          <a:p>
            <a:pPr lvl="1"/>
            <a:r>
              <a:rPr lang="en-US" dirty="0" smtClean="0">
                <a:cs typeface="Tahoma" pitchFamily="34" charset="0"/>
              </a:rPr>
              <a:t>With or without column list</a:t>
            </a:r>
          </a:p>
          <a:p>
            <a:pPr lvl="1"/>
            <a:r>
              <a:rPr lang="en-US" dirty="0" smtClean="0">
                <a:cs typeface="Tahoma" pitchFamily="34" charset="0"/>
              </a:rPr>
              <a:t>Identity, null and default column considerations</a:t>
            </a:r>
          </a:p>
          <a:p>
            <a:pPr lvl="1"/>
            <a:r>
              <a:rPr lang="en-US" dirty="0" smtClean="0">
                <a:cs typeface="Tahoma" pitchFamily="34" charset="0"/>
              </a:rPr>
              <a:t>Inserting with a </a:t>
            </a:r>
            <a:r>
              <a:rPr lang="en-US" dirty="0" err="1" smtClean="0">
                <a:cs typeface="Tahoma" pitchFamily="34" charset="0"/>
              </a:rPr>
              <a:t>subquery</a:t>
            </a:r>
            <a:endParaRPr lang="en-US" dirty="0" smtClean="0">
              <a:cs typeface="Tahoma" pitchFamily="34" charset="0"/>
            </a:endParaRPr>
          </a:p>
          <a:p>
            <a:pPr lvl="4"/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UPDATE and DELETE</a:t>
            </a:r>
          </a:p>
          <a:p>
            <a:pPr lvl="4"/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Key / Constraint considerations for DML commands</a:t>
            </a:r>
          </a:p>
          <a:p>
            <a:pPr lvl="1"/>
            <a:r>
              <a:rPr lang="en-US" dirty="0" smtClean="0">
                <a:cs typeface="Tahoma" pitchFamily="34" charset="0"/>
              </a:rPr>
              <a:t>Cascading updates and deletes</a:t>
            </a:r>
          </a:p>
          <a:p>
            <a:pPr lvl="4"/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Transactions – perform all or none of a group of commands</a:t>
            </a:r>
          </a:p>
          <a:p>
            <a:pPr lvl="1"/>
            <a:r>
              <a:rPr lang="en-US" dirty="0" smtClean="0">
                <a:cs typeface="Tahoma" pitchFamily="34" charset="0"/>
              </a:rPr>
              <a:t>Begin, save, rollback</a:t>
            </a:r>
          </a:p>
          <a:p>
            <a:pPr lvl="1"/>
            <a:r>
              <a:rPr lang="en-US" dirty="0" smtClean="0">
                <a:cs typeface="Tahoma" pitchFamily="34" charset="0"/>
              </a:rPr>
              <a:t>Locking during transactions, read consistency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Module 9 – </a:t>
            </a:r>
            <a:r>
              <a:rPr lang="en-US" dirty="0" smtClean="0"/>
              <a:t>Joins and Aggregate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00125"/>
            <a:ext cx="8629650" cy="5643563"/>
          </a:xfrm>
        </p:spPr>
        <p:txBody>
          <a:bodyPr/>
          <a:lstStyle/>
          <a:p>
            <a:r>
              <a:rPr lang="en-US" dirty="0" smtClean="0">
                <a:cs typeface="Tahoma" pitchFamily="34" charset="0"/>
              </a:rPr>
              <a:t>Joins – retrieve data from multiple tables</a:t>
            </a:r>
          </a:p>
          <a:p>
            <a:pPr lvl="1"/>
            <a:r>
              <a:rPr lang="en-US" dirty="0" smtClean="0">
                <a:cs typeface="Tahoma" pitchFamily="34" charset="0"/>
              </a:rPr>
              <a:t>Cross join, inner join, </a:t>
            </a:r>
            <a:r>
              <a:rPr lang="en-US" dirty="0" err="1" smtClean="0">
                <a:cs typeface="Tahoma" pitchFamily="34" charset="0"/>
              </a:rPr>
              <a:t>equi</a:t>
            </a:r>
            <a:r>
              <a:rPr lang="en-US" dirty="0" smtClean="0">
                <a:cs typeface="Tahoma" pitchFamily="34" charset="0"/>
              </a:rPr>
              <a:t>-join, outer join, self join</a:t>
            </a:r>
          </a:p>
          <a:p>
            <a:pPr lvl="1"/>
            <a:r>
              <a:rPr lang="en-US" dirty="0" smtClean="0">
                <a:cs typeface="Tahoma" pitchFamily="34" charset="0"/>
              </a:rPr>
              <a:t>Different syntaxes for joins</a:t>
            </a:r>
          </a:p>
          <a:p>
            <a:pPr lvl="1"/>
            <a:r>
              <a:rPr lang="en-US" dirty="0" smtClean="0">
                <a:cs typeface="Tahoma" pitchFamily="34" charset="0"/>
              </a:rPr>
              <a:t>Table aliases and dealing with ambiguity</a:t>
            </a:r>
          </a:p>
          <a:p>
            <a:pPr lvl="1"/>
            <a:r>
              <a:rPr lang="en-US" dirty="0" smtClean="0">
                <a:cs typeface="Tahoma" pitchFamily="34" charset="0"/>
              </a:rPr>
              <a:t>Joining more than two tables</a:t>
            </a:r>
          </a:p>
          <a:p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Aggregate functions – perform calculation on value in rows</a:t>
            </a:r>
          </a:p>
          <a:p>
            <a:pPr lvl="1"/>
            <a:r>
              <a:rPr lang="en-AU" dirty="0" smtClean="0"/>
              <a:t>AVG, SUM, MIN, MAX, COUNT</a:t>
            </a:r>
          </a:p>
          <a:p>
            <a:pPr lvl="1"/>
            <a:r>
              <a:rPr lang="en-AU" dirty="0" smtClean="0"/>
              <a:t>Considerations with COUNT(*) and NULL values</a:t>
            </a:r>
          </a:p>
          <a:p>
            <a:pPr lvl="1"/>
            <a:endParaRPr lang="en-AU" dirty="0" smtClean="0"/>
          </a:p>
          <a:p>
            <a:r>
              <a:rPr lang="en-US" dirty="0" smtClean="0">
                <a:cs typeface="Tahoma" pitchFamily="34" charset="0"/>
              </a:rPr>
              <a:t>GROUP BY clause - </a:t>
            </a:r>
            <a:r>
              <a:rPr lang="en-AU" dirty="0" smtClean="0"/>
              <a:t>specify grouping of output</a:t>
            </a:r>
            <a:endParaRPr lang="en-US" dirty="0" smtClean="0">
              <a:cs typeface="Tahoma" pitchFamily="34" charset="0"/>
            </a:endParaRPr>
          </a:p>
          <a:p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HAVING clause – use aggregate functions in comparisons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dirty="0" smtClean="0"/>
              <a:t>Module 10 – </a:t>
            </a:r>
            <a:r>
              <a:rPr lang="en-US" dirty="0" err="1" smtClean="0"/>
              <a:t>Subqueries</a:t>
            </a:r>
            <a:r>
              <a:rPr lang="en-US" dirty="0" smtClean="0"/>
              <a:t>, Views, Row-Level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00125"/>
            <a:ext cx="8629650" cy="5643563"/>
          </a:xfrm>
        </p:spPr>
        <p:txBody>
          <a:bodyPr/>
          <a:lstStyle/>
          <a:p>
            <a:r>
              <a:rPr lang="en-US" dirty="0" err="1" smtClean="0">
                <a:cs typeface="Tahoma" pitchFamily="34" charset="0"/>
              </a:rPr>
              <a:t>Subqueries</a:t>
            </a:r>
            <a:r>
              <a:rPr lang="en-US" dirty="0" smtClean="0">
                <a:cs typeface="Tahoma" pitchFamily="34" charset="0"/>
              </a:rPr>
              <a:t> – queries within queries</a:t>
            </a:r>
          </a:p>
          <a:p>
            <a:pPr lvl="1"/>
            <a:r>
              <a:rPr lang="en-US" dirty="0" smtClean="0">
                <a:cs typeface="Tahoma" pitchFamily="34" charset="0"/>
              </a:rPr>
              <a:t>Single and multiple row</a:t>
            </a:r>
          </a:p>
          <a:p>
            <a:pPr lvl="1"/>
            <a:r>
              <a:rPr lang="en-US" dirty="0" smtClean="0">
                <a:cs typeface="Tahoma" pitchFamily="34" charset="0"/>
              </a:rPr>
              <a:t>Special comparison operators (IN, ANY, ALL)</a:t>
            </a:r>
          </a:p>
          <a:p>
            <a:pPr lvl="1"/>
            <a:r>
              <a:rPr lang="en-US" dirty="0" err="1" smtClean="0">
                <a:cs typeface="Tahoma" pitchFamily="34" charset="0"/>
              </a:rPr>
              <a:t>Subqueries</a:t>
            </a:r>
            <a:r>
              <a:rPr lang="en-US" dirty="0" smtClean="0">
                <a:cs typeface="Tahoma" pitchFamily="34" charset="0"/>
              </a:rPr>
              <a:t> and joins</a:t>
            </a:r>
          </a:p>
          <a:p>
            <a:pPr lvl="1"/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Views – store and use definition of a ‘virtual table’</a:t>
            </a:r>
          </a:p>
          <a:p>
            <a:pPr lvl="1"/>
            <a:r>
              <a:rPr lang="en-US" dirty="0" smtClean="0">
                <a:cs typeface="Tahoma" pitchFamily="34" charset="0"/>
              </a:rPr>
              <a:t>Purposes and capabilities of views</a:t>
            </a:r>
          </a:p>
          <a:p>
            <a:pPr lvl="1"/>
            <a:r>
              <a:rPr lang="en-US" dirty="0" smtClean="0">
                <a:cs typeface="Tahoma" pitchFamily="34" charset="0"/>
              </a:rPr>
              <a:t>Creating, altering and dropping views</a:t>
            </a:r>
          </a:p>
          <a:p>
            <a:pPr lvl="1"/>
            <a:r>
              <a:rPr lang="en-US" dirty="0" smtClean="0">
                <a:cs typeface="Tahoma" pitchFamily="34" charset="0"/>
              </a:rPr>
              <a:t>Updating data via a view, WITH CHECK OPTION</a:t>
            </a:r>
          </a:p>
          <a:p>
            <a:pPr lvl="1"/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Row level functions – apply function to value/expression</a:t>
            </a:r>
          </a:p>
          <a:p>
            <a:pPr lvl="1"/>
            <a:r>
              <a:rPr lang="en-US" dirty="0" smtClean="0">
                <a:cs typeface="Tahoma" pitchFamily="34" charset="0"/>
              </a:rPr>
              <a:t>Numeric (ROUND, FLOOR…), string/character (LOWER, LEFT, LTRIM…) date/time (DAY, GETDATE…), conversion (CAST, CONVERT…), misc (ISNULL, NULLIF…)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dirty="0" smtClean="0"/>
              <a:t>Module 11 – </a:t>
            </a:r>
            <a:r>
              <a:rPr lang="en-US" dirty="0" err="1" smtClean="0"/>
              <a:t>Subqueries</a:t>
            </a:r>
            <a:r>
              <a:rPr lang="en-US"/>
              <a:t> </a:t>
            </a:r>
            <a:r>
              <a:rPr lang="en-US" smtClean="0"/>
              <a:t>and </a:t>
            </a:r>
            <a:r>
              <a:rPr lang="en-US" dirty="0" smtClean="0"/>
              <a:t>Indexes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00125"/>
            <a:ext cx="8629650" cy="5643563"/>
          </a:xfrm>
        </p:spPr>
        <p:txBody>
          <a:bodyPr/>
          <a:lstStyle/>
          <a:p>
            <a:r>
              <a:rPr lang="en-US" dirty="0" smtClean="0">
                <a:cs typeface="Tahoma" pitchFamily="34" charset="0"/>
              </a:rPr>
              <a:t>Correlated </a:t>
            </a:r>
            <a:r>
              <a:rPr lang="en-US" dirty="0" err="1" smtClean="0">
                <a:cs typeface="Tahoma" pitchFamily="34" charset="0"/>
              </a:rPr>
              <a:t>Subqueries</a:t>
            </a:r>
            <a:r>
              <a:rPr lang="en-US" dirty="0" smtClean="0">
                <a:cs typeface="Tahoma" pitchFamily="34" charset="0"/>
              </a:rPr>
              <a:t> – inner queries that refer to outer</a:t>
            </a:r>
          </a:p>
          <a:p>
            <a:pPr lvl="1"/>
            <a:r>
              <a:rPr lang="en-US" dirty="0" smtClean="0">
                <a:cs typeface="Tahoma" pitchFamily="34" charset="0"/>
              </a:rPr>
              <a:t>Difference from regular </a:t>
            </a:r>
            <a:r>
              <a:rPr lang="en-US" dirty="0" err="1" smtClean="0">
                <a:cs typeface="Tahoma" pitchFamily="34" charset="0"/>
              </a:rPr>
              <a:t>subqueries</a:t>
            </a:r>
            <a:endParaRPr lang="en-US" dirty="0" smtClean="0">
              <a:cs typeface="Tahoma" pitchFamily="34" charset="0"/>
            </a:endParaRPr>
          </a:p>
          <a:p>
            <a:pPr lvl="1"/>
            <a:r>
              <a:rPr lang="en-US" dirty="0" smtClean="0">
                <a:cs typeface="Tahoma" pitchFamily="34" charset="0"/>
              </a:rPr>
              <a:t>EXISTS and NOT EXISTS</a:t>
            </a:r>
          </a:p>
          <a:p>
            <a:pPr lvl="1"/>
            <a:r>
              <a:rPr lang="en-US" dirty="0" smtClean="0">
                <a:cs typeface="Tahoma" pitchFamily="34" charset="0"/>
              </a:rPr>
              <a:t>Achieving results using other methods</a:t>
            </a:r>
          </a:p>
          <a:p>
            <a:pPr lvl="1"/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Indexes – speed up retrieval of rows in queries</a:t>
            </a:r>
          </a:p>
          <a:p>
            <a:pPr lvl="1"/>
            <a:r>
              <a:rPr lang="en-US" dirty="0" smtClean="0">
                <a:cs typeface="Tahoma" pitchFamily="34" charset="0"/>
              </a:rPr>
              <a:t>Concepts and syntaxes for index management</a:t>
            </a:r>
          </a:p>
          <a:p>
            <a:pPr lvl="1"/>
            <a:r>
              <a:rPr lang="en-US" dirty="0" smtClean="0">
                <a:cs typeface="Tahoma" pitchFamily="34" charset="0"/>
              </a:rPr>
              <a:t>When to create indexes – considerations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sz="2800" dirty="0"/>
              <a:t>Module 12 – DCL, </a:t>
            </a:r>
            <a:r>
              <a:rPr lang="en-AU" sz="2800" dirty="0" smtClean="0"/>
              <a:t>UDFs, SPs, Backups &amp; Management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00125"/>
            <a:ext cx="8629650" cy="5643563"/>
          </a:xfrm>
        </p:spPr>
        <p:txBody>
          <a:bodyPr/>
          <a:lstStyle/>
          <a:p>
            <a:r>
              <a:rPr lang="en-AU" dirty="0"/>
              <a:t>DCL can be used to create </a:t>
            </a:r>
            <a:r>
              <a:rPr lang="en-AU" dirty="0" smtClean="0"/>
              <a:t>logins, users and roles, </a:t>
            </a:r>
            <a:r>
              <a:rPr lang="en-AU" dirty="0"/>
              <a:t>and grant them privileges to interact with database </a:t>
            </a:r>
            <a:r>
              <a:rPr lang="en-AU" dirty="0" smtClean="0"/>
              <a:t>objects</a:t>
            </a:r>
          </a:p>
          <a:p>
            <a:pPr lvl="1"/>
            <a:r>
              <a:rPr lang="en-AU" dirty="0" smtClean="0"/>
              <a:t>CREATE LOGIN, USER, ROLE</a:t>
            </a:r>
          </a:p>
          <a:p>
            <a:pPr lvl="1"/>
            <a:r>
              <a:rPr lang="en-AU" dirty="0" smtClean="0"/>
              <a:t>GRANT, REVOKE, DENY</a:t>
            </a:r>
            <a:endParaRPr lang="en-AU" dirty="0"/>
          </a:p>
          <a:p>
            <a:pPr lvl="4"/>
            <a:endParaRPr lang="en-AU" sz="1600" dirty="0" smtClean="0"/>
          </a:p>
          <a:p>
            <a:r>
              <a:rPr lang="en-AU" dirty="0"/>
              <a:t>User-Defined Functions and Stored Procedures can be created to improve efficiency, readability and modularisation of code</a:t>
            </a:r>
          </a:p>
          <a:p>
            <a:pPr lvl="4"/>
            <a:endParaRPr lang="en-AU" sz="1600" dirty="0" smtClean="0"/>
          </a:p>
          <a:p>
            <a:r>
              <a:rPr lang="en-AU" dirty="0"/>
              <a:t>Backing up and restoring databases</a:t>
            </a:r>
          </a:p>
          <a:p>
            <a:pPr lvl="4"/>
            <a:endParaRPr lang="en-AU" dirty="0"/>
          </a:p>
          <a:p>
            <a:r>
              <a:rPr lang="en-AU" dirty="0" smtClean="0"/>
              <a:t>The SQL Server can be managed in various ways, including starting/stopping/disabling it, allowing/denying various connection methods, connecting remotely, etc…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00125"/>
            <a:ext cx="8858250" cy="5643563"/>
          </a:xfrm>
        </p:spPr>
        <p:txBody>
          <a:bodyPr/>
          <a:lstStyle/>
          <a:p>
            <a:r>
              <a:rPr lang="en-US" dirty="0" smtClean="0"/>
              <a:t>These slides will simply provide a brief summary of the topics covered throughout the unit</a:t>
            </a:r>
          </a:p>
          <a:p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You should be familiar with all of the topics we have covered</a:t>
            </a:r>
          </a:p>
          <a:p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If you are not, study!  Use the lecture notes, workshops and labs, review questions, quizzes, textbook, online tutorials…</a:t>
            </a:r>
          </a:p>
          <a:p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Experiment!  Play around with queries in SSMS and reaffirm your knowledge of various pieces of SQL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Module 1 – Intro &amp; Normalisation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00125"/>
            <a:ext cx="8858250" cy="5643563"/>
          </a:xfrm>
        </p:spPr>
        <p:txBody>
          <a:bodyPr/>
          <a:lstStyle/>
          <a:p>
            <a:r>
              <a:rPr lang="en-US" dirty="0" smtClean="0"/>
              <a:t>History of databases and DBMSs</a:t>
            </a:r>
          </a:p>
          <a:p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Concepts and terminology of relational databases</a:t>
            </a:r>
          </a:p>
          <a:p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Insert, update and delete anomalies</a:t>
            </a:r>
          </a:p>
          <a:p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Concept and purpose of </a:t>
            </a:r>
            <a:r>
              <a:rPr lang="en-US" dirty="0" err="1" smtClean="0">
                <a:cs typeface="Tahoma" pitchFamily="34" charset="0"/>
              </a:rPr>
              <a:t>normalisation</a:t>
            </a:r>
            <a:endParaRPr lang="en-US" dirty="0" smtClean="0">
              <a:cs typeface="Tahoma" pitchFamily="34" charset="0"/>
            </a:endParaRPr>
          </a:p>
          <a:p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Primary and foreign keys</a:t>
            </a:r>
          </a:p>
          <a:p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Gathering un-</a:t>
            </a:r>
            <a:r>
              <a:rPr lang="en-US" dirty="0" err="1" smtClean="0">
                <a:cs typeface="Tahoma" pitchFamily="34" charset="0"/>
              </a:rPr>
              <a:t>normalised</a:t>
            </a:r>
            <a:r>
              <a:rPr lang="en-US" dirty="0" smtClean="0">
                <a:cs typeface="Tahoma" pitchFamily="34" charset="0"/>
              </a:rPr>
              <a:t> data sets</a:t>
            </a:r>
          </a:p>
          <a:p>
            <a:pPr lvl="1"/>
            <a:r>
              <a:rPr lang="en-US" dirty="0" smtClean="0">
                <a:cs typeface="Tahoma" pitchFamily="34" charset="0"/>
              </a:rPr>
              <a:t>Identification of repeating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Module 2 – Normalisation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00125"/>
            <a:ext cx="8629650" cy="5643563"/>
          </a:xfrm>
        </p:spPr>
        <p:txBody>
          <a:bodyPr/>
          <a:lstStyle/>
          <a:p>
            <a:r>
              <a:rPr lang="en-US" dirty="0" err="1" smtClean="0"/>
              <a:t>Normalising</a:t>
            </a:r>
            <a:r>
              <a:rPr lang="en-US" dirty="0" smtClean="0"/>
              <a:t> to the first normal form (1NF)</a:t>
            </a:r>
          </a:p>
          <a:p>
            <a:pPr lvl="1"/>
            <a:r>
              <a:rPr lang="en-US" dirty="0" smtClean="0">
                <a:cs typeface="Tahoma" pitchFamily="34" charset="0"/>
              </a:rPr>
              <a:t>Remove repeating groups</a:t>
            </a:r>
          </a:p>
          <a:p>
            <a:pPr lvl="1"/>
            <a:endParaRPr lang="en-US" dirty="0" smtClean="0">
              <a:cs typeface="Tahoma" pitchFamily="34" charset="0"/>
            </a:endParaRPr>
          </a:p>
          <a:p>
            <a:r>
              <a:rPr lang="en-US" dirty="0" err="1" smtClean="0"/>
              <a:t>Normalising</a:t>
            </a:r>
            <a:r>
              <a:rPr lang="en-US" dirty="0" smtClean="0"/>
              <a:t> to the second normal form (2NF)</a:t>
            </a:r>
          </a:p>
          <a:p>
            <a:pPr lvl="1"/>
            <a:r>
              <a:rPr lang="en-US" dirty="0" smtClean="0">
                <a:cs typeface="Tahoma" pitchFamily="34" charset="0"/>
              </a:rPr>
              <a:t>Remove partial dependencies</a:t>
            </a:r>
          </a:p>
          <a:p>
            <a:pPr lvl="1"/>
            <a:endParaRPr lang="en-US" dirty="0" smtClean="0">
              <a:cs typeface="Tahoma" pitchFamily="34" charset="0"/>
            </a:endParaRPr>
          </a:p>
          <a:p>
            <a:r>
              <a:rPr lang="en-US" dirty="0" err="1" smtClean="0"/>
              <a:t>Normalising</a:t>
            </a:r>
            <a:r>
              <a:rPr lang="en-US" dirty="0" smtClean="0"/>
              <a:t> to the third normal form (3NF)</a:t>
            </a:r>
          </a:p>
          <a:p>
            <a:pPr lvl="1"/>
            <a:r>
              <a:rPr lang="en-US" dirty="0" smtClean="0">
                <a:cs typeface="Tahoma" pitchFamily="34" charset="0"/>
              </a:rPr>
              <a:t>Remove functional dependencies</a:t>
            </a:r>
          </a:p>
          <a:p>
            <a:pPr lvl="1"/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Naming of data sets</a:t>
            </a:r>
          </a:p>
          <a:p>
            <a:endParaRPr lang="en-US" dirty="0" smtClean="0">
              <a:cs typeface="Tahoma" pitchFamily="34" charset="0"/>
            </a:endParaRPr>
          </a:p>
          <a:p>
            <a:r>
              <a:rPr lang="en-AU" dirty="0" smtClean="0"/>
              <a:t>Relational symbolic notation</a:t>
            </a:r>
            <a:endParaRPr lang="en-US" dirty="0" smtClean="0"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Module 3 – </a:t>
            </a:r>
            <a:r>
              <a:rPr lang="en-AU" dirty="0" smtClean="0">
                <a:ea typeface="ＭＳ Ｐゴシック" pitchFamily="34" charset="-128"/>
              </a:rPr>
              <a:t>Entity-Relationship</a:t>
            </a:r>
            <a:r>
              <a:rPr lang="en-AU" dirty="0" smtClean="0"/>
              <a:t> Modelling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00125"/>
            <a:ext cx="8629650" cy="5643563"/>
          </a:xfrm>
        </p:spPr>
        <p:txBody>
          <a:bodyPr/>
          <a:lstStyle/>
          <a:p>
            <a:r>
              <a:rPr lang="en-US" dirty="0" smtClean="0"/>
              <a:t>Concept of ER </a:t>
            </a:r>
            <a:r>
              <a:rPr lang="en-US" dirty="0" err="1" smtClean="0"/>
              <a:t>modelling</a:t>
            </a:r>
            <a:r>
              <a:rPr lang="en-US" dirty="0" smtClean="0"/>
              <a:t> – depict structure of database</a:t>
            </a:r>
          </a:p>
          <a:p>
            <a:pPr lvl="1"/>
            <a:r>
              <a:rPr lang="en-US" dirty="0" smtClean="0">
                <a:cs typeface="Tahoma" pitchFamily="34" charset="0"/>
              </a:rPr>
              <a:t>Focus on relationships between entities/tables</a:t>
            </a:r>
          </a:p>
          <a:p>
            <a:pPr lvl="4"/>
            <a:endParaRPr lang="en-US" sz="1400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Logical and physical ER models</a:t>
            </a:r>
          </a:p>
          <a:p>
            <a:pPr lvl="4"/>
            <a:endParaRPr lang="en-US" sz="1400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Entity naming</a:t>
            </a:r>
          </a:p>
          <a:p>
            <a:pPr lvl="4"/>
            <a:endParaRPr lang="en-US" sz="1400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Relationships – 1:1, 1:M, M:M</a:t>
            </a:r>
          </a:p>
          <a:p>
            <a:pPr lvl="1"/>
            <a:r>
              <a:rPr lang="en-US" dirty="0" smtClean="0">
                <a:cs typeface="Tahoma" pitchFamily="34" charset="0"/>
              </a:rPr>
              <a:t>Transfer of primary/foreign keys in relationships</a:t>
            </a:r>
          </a:p>
          <a:p>
            <a:pPr lvl="5"/>
            <a:endParaRPr lang="en-US" sz="1200" dirty="0" smtClean="0">
              <a:cs typeface="Tahoma" pitchFamily="34" charset="0"/>
            </a:endParaRPr>
          </a:p>
          <a:p>
            <a:r>
              <a:rPr lang="en-AU" dirty="0" smtClean="0">
                <a:cs typeface="Tahoma" pitchFamily="34" charset="0"/>
              </a:rPr>
              <a:t>Resolving a M:M relationship</a:t>
            </a:r>
          </a:p>
          <a:p>
            <a:pPr lvl="4"/>
            <a:endParaRPr lang="en-AU" sz="1600" dirty="0" smtClean="0">
              <a:cs typeface="Tahoma" pitchFamily="34" charset="0"/>
            </a:endParaRPr>
          </a:p>
          <a:p>
            <a:r>
              <a:rPr lang="en-AU" dirty="0" smtClean="0">
                <a:cs typeface="Tahoma" pitchFamily="34" charset="0"/>
              </a:rPr>
              <a:t>Cardinality</a:t>
            </a:r>
          </a:p>
          <a:p>
            <a:pPr lvl="4"/>
            <a:endParaRPr lang="en-AU" sz="1600" dirty="0" smtClean="0">
              <a:cs typeface="Tahoma" pitchFamily="34" charset="0"/>
            </a:endParaRPr>
          </a:p>
          <a:p>
            <a:r>
              <a:rPr lang="en-AU" dirty="0" smtClean="0">
                <a:cs typeface="Tahoma" pitchFamily="34" charset="0"/>
              </a:rPr>
              <a:t>Creating ER models from problem statements</a:t>
            </a:r>
            <a:endParaRPr lang="en-US" dirty="0" smtClean="0"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Module 4 – Enhanced ER Modelling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00125"/>
            <a:ext cx="8629650" cy="5643563"/>
          </a:xfrm>
        </p:spPr>
        <p:txBody>
          <a:bodyPr/>
          <a:lstStyle/>
          <a:p>
            <a:r>
              <a:rPr lang="en-US" dirty="0" smtClean="0">
                <a:cs typeface="Tahoma" pitchFamily="34" charset="0"/>
              </a:rPr>
              <a:t>Multiple relationships</a:t>
            </a:r>
          </a:p>
          <a:p>
            <a:endParaRPr lang="en-US" dirty="0" smtClean="0"/>
          </a:p>
          <a:p>
            <a:r>
              <a:rPr lang="en-US" dirty="0" smtClean="0"/>
              <a:t>Self-referencing relationships</a:t>
            </a:r>
          </a:p>
          <a:p>
            <a:endParaRPr lang="en-US" dirty="0" smtClean="0">
              <a:cs typeface="Tahoma" pitchFamily="34" charset="0"/>
            </a:endParaRPr>
          </a:p>
          <a:p>
            <a:r>
              <a:rPr lang="en-US" dirty="0" err="1" smtClean="0">
                <a:cs typeface="Tahoma" pitchFamily="34" charset="0"/>
              </a:rPr>
              <a:t>Supertypes</a:t>
            </a:r>
            <a:r>
              <a:rPr lang="en-US" dirty="0" smtClean="0">
                <a:cs typeface="Tahoma" pitchFamily="34" charset="0"/>
              </a:rPr>
              <a:t> and subtypes</a:t>
            </a:r>
          </a:p>
          <a:p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Table creation and dropping order</a:t>
            </a:r>
          </a:p>
          <a:p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Brief introduction to SQL and DDL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Module 5 – SQL and Basic Queries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00125"/>
            <a:ext cx="8629650" cy="5643563"/>
          </a:xfrm>
        </p:spPr>
        <p:txBody>
          <a:bodyPr/>
          <a:lstStyle/>
          <a:p>
            <a:r>
              <a:rPr lang="en-US" dirty="0" smtClean="0">
                <a:cs typeface="Tahoma" pitchFamily="34" charset="0"/>
              </a:rPr>
              <a:t>Introduction to SQL</a:t>
            </a:r>
          </a:p>
          <a:p>
            <a:pPr lvl="1"/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Concepts of SQL and relationship between ER model</a:t>
            </a:r>
          </a:p>
          <a:p>
            <a:pPr lvl="1"/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Introduction </a:t>
            </a:r>
            <a:r>
              <a:rPr lang="en-US" smtClean="0">
                <a:cs typeface="Tahoma" pitchFamily="34" charset="0"/>
              </a:rPr>
              <a:t>to sample database </a:t>
            </a:r>
            <a:r>
              <a:rPr lang="en-US" dirty="0" smtClean="0">
                <a:cs typeface="Tahoma" pitchFamily="34" charset="0"/>
              </a:rPr>
              <a:t>used in unit</a:t>
            </a:r>
          </a:p>
          <a:p>
            <a:pPr lvl="1"/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Basic SELECT statements</a:t>
            </a:r>
          </a:p>
          <a:p>
            <a:pPr lvl="1"/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SQL formatting guidelines</a:t>
            </a:r>
          </a:p>
          <a:p>
            <a:pPr lvl="1"/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Arithmetic, column aliases, concatenation, DISTINCT</a:t>
            </a:r>
          </a:p>
          <a:p>
            <a:pPr lvl="1"/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Introduction to SSMS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Module 6 – </a:t>
            </a:r>
            <a:r>
              <a:rPr lang="en-US" dirty="0" smtClean="0"/>
              <a:t>WHERE, ORDER BY &amp; Data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00125"/>
            <a:ext cx="8629650" cy="5643563"/>
          </a:xfrm>
        </p:spPr>
        <p:txBody>
          <a:bodyPr/>
          <a:lstStyle/>
          <a:p>
            <a:r>
              <a:rPr lang="en-US" dirty="0" smtClean="0">
                <a:cs typeface="Tahoma" pitchFamily="34" charset="0"/>
              </a:rPr>
              <a:t>WHERE clause – specify criteria in a SELECT statement</a:t>
            </a:r>
          </a:p>
          <a:p>
            <a:pPr lvl="1"/>
            <a:r>
              <a:rPr lang="en-US" dirty="0" smtClean="0">
                <a:cs typeface="Tahoma" pitchFamily="34" charset="0"/>
              </a:rPr>
              <a:t>Comparison operators (=, &lt;, &gt;, &lt;=, &gt;=, !=)</a:t>
            </a:r>
          </a:p>
          <a:p>
            <a:pPr lvl="1"/>
            <a:r>
              <a:rPr lang="en-US" dirty="0" smtClean="0">
                <a:cs typeface="Tahoma" pitchFamily="34" charset="0"/>
              </a:rPr>
              <a:t>BETWEEN, IN, LIKE, IS NULL</a:t>
            </a:r>
          </a:p>
          <a:p>
            <a:pPr lvl="1"/>
            <a:r>
              <a:rPr lang="en-US" dirty="0" smtClean="0"/>
              <a:t>Logical operators (AND, OR, NOT)</a:t>
            </a:r>
          </a:p>
          <a:p>
            <a:pPr lvl="4"/>
            <a:endParaRPr lang="en-US" dirty="0" smtClean="0"/>
          </a:p>
          <a:p>
            <a:r>
              <a:rPr lang="en-AU" dirty="0" smtClean="0"/>
              <a:t>Logical operator order of precedence</a:t>
            </a:r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ORDER BY clause – order results</a:t>
            </a:r>
          </a:p>
          <a:p>
            <a:pPr lvl="4"/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TOP – limit rows returned</a:t>
            </a:r>
          </a:p>
          <a:p>
            <a:pPr lvl="4"/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Data Types</a:t>
            </a:r>
          </a:p>
          <a:p>
            <a:pPr lvl="1"/>
            <a:r>
              <a:rPr lang="en-US" dirty="0" smtClean="0">
                <a:cs typeface="Tahoma" pitchFamily="34" charset="0"/>
              </a:rPr>
              <a:t>Character types, numeric types, date/time types, misc types</a:t>
            </a:r>
          </a:p>
          <a:p>
            <a:pPr lvl="1"/>
            <a:r>
              <a:rPr lang="en-US" dirty="0" smtClean="0">
                <a:cs typeface="Tahoma" pitchFamily="34" charset="0"/>
              </a:rPr>
              <a:t>Differences between various data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Module 7 – </a:t>
            </a:r>
            <a:r>
              <a:rPr lang="en-US" dirty="0" smtClean="0"/>
              <a:t>Data Definition Language and Constraints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00125"/>
            <a:ext cx="8629650" cy="5643563"/>
          </a:xfrm>
        </p:spPr>
        <p:txBody>
          <a:bodyPr/>
          <a:lstStyle/>
          <a:p>
            <a:r>
              <a:rPr lang="en-US" dirty="0" smtClean="0">
                <a:cs typeface="Tahoma" pitchFamily="34" charset="0"/>
              </a:rPr>
              <a:t>Creating databases – database naming rules</a:t>
            </a:r>
          </a:p>
          <a:p>
            <a:pPr lvl="1"/>
            <a:r>
              <a:rPr lang="en-US" dirty="0" smtClean="0">
                <a:cs typeface="Tahoma" pitchFamily="34" charset="0"/>
              </a:rPr>
              <a:t>Column definitions – name and data type</a:t>
            </a:r>
          </a:p>
          <a:p>
            <a:pPr lvl="1"/>
            <a:r>
              <a:rPr lang="en-US" dirty="0" smtClean="0">
                <a:cs typeface="Tahoma" pitchFamily="34" charset="0"/>
              </a:rPr>
              <a:t>NULL / NOT NULL, DEFAULT, IDENTITY</a:t>
            </a:r>
          </a:p>
          <a:p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Constraints</a:t>
            </a:r>
          </a:p>
          <a:p>
            <a:pPr lvl="1"/>
            <a:r>
              <a:rPr lang="en-US" dirty="0" smtClean="0">
                <a:cs typeface="Tahoma" pitchFamily="34" charset="0"/>
              </a:rPr>
              <a:t>PRIMARY KEY, FOREIGN KEY, UNIQUE, CHECK</a:t>
            </a:r>
          </a:p>
          <a:p>
            <a:pPr lvl="1"/>
            <a:r>
              <a:rPr lang="en-US" dirty="0" smtClean="0">
                <a:cs typeface="Tahoma" pitchFamily="34" charset="0"/>
              </a:rPr>
              <a:t>Constraints at column level or table level</a:t>
            </a:r>
          </a:p>
          <a:p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Altering and dropping columns and constraints</a:t>
            </a:r>
          </a:p>
          <a:p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Dropping tables and databases, and TRUNCATE</a:t>
            </a:r>
          </a:p>
          <a:p>
            <a:endParaRPr lang="en-US" dirty="0" smtClean="0">
              <a:cs typeface="Tahoma" pitchFamily="34" charset="0"/>
            </a:endParaRPr>
          </a:p>
          <a:p>
            <a:r>
              <a:rPr lang="en-US" dirty="0" smtClean="0">
                <a:cs typeface="Tahoma" pitchFamily="34" charset="0"/>
              </a:rPr>
              <a:t>Table creation considerations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u_ppt4_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ecu_ppt4_blue</Template>
  <TotalTime>8875</TotalTime>
  <Words>818</Words>
  <Application>Microsoft Office PowerPoint</Application>
  <PresentationFormat>On-screen Show (4:3)</PresentationFormat>
  <Paragraphs>181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ecu_ppt4_blue</vt:lpstr>
      <vt:lpstr>CSG1207/CSI5135  Systems and Database Design</vt:lpstr>
      <vt:lpstr>Objectives</vt:lpstr>
      <vt:lpstr>Module 1 – Intro &amp; Normalisation</vt:lpstr>
      <vt:lpstr>Module 2 – Normalisation</vt:lpstr>
      <vt:lpstr>Module 3 – Entity-Relationship Modelling</vt:lpstr>
      <vt:lpstr>Module 4 – Enhanced ER Modelling</vt:lpstr>
      <vt:lpstr>Module 5 – SQL and Basic Queries</vt:lpstr>
      <vt:lpstr>Module 6 – WHERE, ORDER BY &amp; Data Types</vt:lpstr>
      <vt:lpstr>Module 7 – Data Definition Language and Constraints</vt:lpstr>
      <vt:lpstr>Module 8 – Data Manipulation Language,Transactions</vt:lpstr>
      <vt:lpstr>Module 9 – Joins and Aggregate Functions</vt:lpstr>
      <vt:lpstr>Module 10 – Subqueries, Views, Row-Level Functions</vt:lpstr>
      <vt:lpstr>Module 11 – Subqueries and Indexes</vt:lpstr>
      <vt:lpstr>Module 12 – DCL, UDFs, SPs, Backups &amp; Management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CSG1207 - Lecture 11</dc:title>
  <dc:creator>C Bolan, J Xiao, G Baatard</dc:creator>
  <cp:lastModifiedBy>Greg Baatard</cp:lastModifiedBy>
  <cp:revision>750</cp:revision>
  <dcterms:created xsi:type="dcterms:W3CDTF">2001-07-23T01:56:31Z</dcterms:created>
  <dcterms:modified xsi:type="dcterms:W3CDTF">2014-11-28T02:52:38Z</dcterms:modified>
</cp:coreProperties>
</file>