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79" r:id="rId9"/>
    <p:sldId id="278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0" r:id="rId43"/>
    <p:sldId id="304" r:id="rId44"/>
    <p:sldId id="302" r:id="rId45"/>
    <p:sldId id="303" r:id="rId46"/>
    <p:sldId id="305" r:id="rId47"/>
    <p:sldId id="306" r:id="rId48"/>
    <p:sldId id="307" r:id="rId49"/>
    <p:sldId id="291" r:id="rId50"/>
    <p:sldId id="2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E7AD52"/>
    <a:srgbClr val="11111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9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0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57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0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4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1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1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71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au/internet-explorer/ie-system-requirements#ie=ie-11" TargetMode="External"/><Relationship Id="rId2" Type="http://schemas.openxmlformats.org/officeDocument/2006/relationships/hyperlink" Target="http://windows.microsoft.com/en-au/windows/lifecycle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ulnerability-list/vendor_id-26/product_id-9591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urityfocus.com/bid/2836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vedetails.com/version-list/26/9900/1/Microsoft-Internet-Explorer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vedetails.com/cve/CVE-2013-3918/" TargetMode="External"/><Relationship Id="rId2" Type="http://schemas.openxmlformats.org/officeDocument/2006/relationships/hyperlink" Target="https://technet.microsoft.com/library/security/ms13-090?f=255&amp;MSPPError=-214721739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arkreading.com/new-ie-vulnerability-found-in-the-wild-sophisticated-web-exploit-follows/d/d-id/1140858?" TargetMode="External"/><Relationship Id="rId5" Type="http://schemas.openxmlformats.org/officeDocument/2006/relationships/hyperlink" Target="https://www.fireeye.com/blog/threat-research/2013/11/operation-ephemeral-hydra-ie-zero-day-linked-to-deputydog-uses-diskless-method.html" TargetMode="External"/><Relationship Id="rId4" Type="http://schemas.openxmlformats.org/officeDocument/2006/relationships/hyperlink" Target="https://www.fireeye.com/blog/threat-research/2013/11/new-ie-zero-day-found-in-watering-hole-attack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icar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terprise.bitdefender.com/au/" TargetMode="External"/><Relationship Id="rId2" Type="http://schemas.openxmlformats.org/officeDocument/2006/relationships/hyperlink" Target="https://www.avast.com/en-au/enterpris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kaspersky.com/au/business-securit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14-1532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tracker.com/id?1023446" TargetMode="External"/><Relationship Id="rId2" Type="http://schemas.openxmlformats.org/officeDocument/2006/relationships/hyperlink" Target="http://www.securityfocus.com/bid/37756/info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ve.mitre.org/cgi-bin/cvename.cgi?name=CVE-2006-2198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dobe.com/reader/otherversions/" TargetMode="External"/><Relationship Id="rId2" Type="http://schemas.openxmlformats.org/officeDocument/2006/relationships/hyperlink" Target="https://www.mozilla.org/en-US/firefox/n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irc.com/get.html" TargetMode="External"/><Relationship Id="rId4" Type="http://schemas.openxmlformats.org/officeDocument/2006/relationships/hyperlink" Target="https://www.openoffice.org/download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lifecycle/search/default.aspx?alpha=Vis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08495"/>
          </a:xfrm>
        </p:spPr>
        <p:txBody>
          <a:bodyPr anchor="ctr">
            <a:no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Mitigation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7625" y="3429000"/>
            <a:ext cx="1152144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 for Blue Ink</a:t>
            </a:r>
          </a:p>
          <a:p>
            <a:r>
              <a:rPr lang="en-AU" sz="4000" b="1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</a:t>
            </a:r>
            <a:r>
              <a:rPr lang="en-AU" sz="40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10371381</a:t>
            </a:r>
          </a:p>
          <a:p>
            <a:endParaRPr lang="en-AU" sz="40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</a:t>
            </a:r>
            <a:r>
              <a:rPr lang="en-AU" sz="28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Szewczyk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mean?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will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longer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security updates for Vista after 11 April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or when vendors of third party applications decide to stop supporting 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particular application may no longer receive security updates as well</a:t>
            </a:r>
          </a:p>
        </p:txBody>
      </p:sp>
    </p:spTree>
    <p:extLst>
      <p:ext uri="{BB962C8B-B14F-4D97-AF65-F5344CB8AC3E}">
        <p14:creationId xmlns:p14="http://schemas.microsoft.com/office/powerpoint/2010/main" val="29316061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security updates anyway?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security vulnerability in a program has been found or disclosed, the developer may release an update for the program to resolve the known vulnerability in order to stop it from being exploited by attackers.</a:t>
            </a:r>
          </a:p>
        </p:txBody>
      </p:sp>
    </p:spTree>
    <p:extLst>
      <p:ext uri="{BB962C8B-B14F-4D97-AF65-F5344CB8AC3E}">
        <p14:creationId xmlns:p14="http://schemas.microsoft.com/office/powerpoint/2010/main" val="7476310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to a modern version of Microsoft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8.1, Microsoft’s latest version of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service packs and/or security updates for your new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41611985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6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no longer be susceptible to vulnerabilities associated with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Microsoft’s support will be extended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2014)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Microsoft Windows 8.1 support ends 9 January 2018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10 January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included with operating system such as Internet Explorer or Windows Defender will also be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Windows 8.1 ships with Internet Explorer 11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n.d.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06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46629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upgrading…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770741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28237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license for each copy of OS must be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hardware may need upgraded to run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of new OS may require down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may depend on software which may not be compatible with new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may require training in use of new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 may have evolved since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Computer/s will then become susceptible to unresolved vulnerabilities in new OS</a:t>
            </a:r>
          </a:p>
        </p:txBody>
      </p:sp>
    </p:spTree>
    <p:extLst>
      <p:ext uri="{BB962C8B-B14F-4D97-AF65-F5344CB8AC3E}">
        <p14:creationId xmlns:p14="http://schemas.microsoft.com/office/powerpoint/2010/main" val="1946741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80571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the alternative option?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336799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848428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packs and security updates must be installed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do not have any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moment,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524 known vulnerabilities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exist for all versions of Windows Vista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2015)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SP0 through to SP2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now, Blue Ink’s computers are susceptible to 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Including…</a:t>
            </a:r>
          </a:p>
        </p:txBody>
      </p:sp>
    </p:spTree>
    <p:extLst>
      <p:ext uri="{BB962C8B-B14F-4D97-AF65-F5344CB8AC3E}">
        <p14:creationId xmlns:p14="http://schemas.microsoft.com/office/powerpoint/2010/main" val="18118271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CVE-2008-0951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Auto-run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2008)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Windows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include malicious code on removable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CD-ROM or USB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malicious code will be executed once the removable media is inserted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310235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2196698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Without any updates…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23230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susceptible to all 524 known vulnerabilities.</a:t>
            </a:r>
          </a:p>
          <a:p>
            <a:pPr algn="ctr"/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updates have also kept included software such as Internet Explorer severely outdated.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43593"/>
              </p:ext>
            </p:extLst>
          </p:nvPr>
        </p:nvGraphicFramePr>
        <p:xfrm>
          <a:off x="2494845" y="3830764"/>
          <a:ext cx="7224888" cy="158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2513"/>
                <a:gridCol w="3592375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Internet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Explorer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No. of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vulnerabilities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7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206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8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249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IE 9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564625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IE 9 is latest compatible version with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Excerpt of IE vulnerabilities list 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Ozkan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, </a:t>
            </a:r>
            <a:r>
              <a:rPr lang="en-AU" sz="20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n.d.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3998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CVE-2013-3918</a:t>
            </a: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Active-X Control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2013; </a:t>
            </a:r>
            <a:r>
              <a:rPr lang="en-AU" sz="3200" b="1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Ozkan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, 2013)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an attacker to remotely execute code on a victim’s computer through a malicious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exploited in a “watering hole attack” which silently propagated malware on website viewer’s computers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(Chen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Casalden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Moran, 2013;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Wilson, 2013)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are currently not safe from it</a:t>
            </a:r>
          </a:p>
        </p:txBody>
      </p:sp>
    </p:spTree>
    <p:extLst>
      <p:ext uri="{BB962C8B-B14F-4D97-AF65-F5344CB8AC3E}">
        <p14:creationId xmlns:p14="http://schemas.microsoft.com/office/powerpoint/2010/main" val="1606794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82634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0511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affected by lack of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Severely obsolete virus/malware signatures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updates since version 1.0.0.0 on 14 July 2006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for anti-malware/virus program to be effective, it must have its signatures list regularly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that it can protect the computer from current known threats (Goodrich &amp; 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Tamassia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failed to detect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www.eicar.org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pseudo-viruses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1" y="4886254"/>
            <a:ext cx="580317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6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3160709"/>
            <a:ext cx="4120444" cy="31659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90133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2723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38866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“Automatic Updates” in 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highlighted icon in the Notification Area on the right side of the task bar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01" y="4625059"/>
            <a:ext cx="2692063" cy="1701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3160709"/>
            <a:ext cx="5238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select “Have Windows install updates automatically”</a:t>
            </a:r>
          </a:p>
        </p:txBody>
      </p:sp>
    </p:spTree>
    <p:extLst>
      <p:ext uri="{BB962C8B-B14F-4D97-AF65-F5344CB8AC3E}">
        <p14:creationId xmlns:p14="http://schemas.microsoft.com/office/powerpoint/2010/main" val="24944575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cost involved when installing service </a:t>
            </a: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acks or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known vulnerabilities will be 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err="1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err="1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Auto-run and Active-X Control vulnerabilities will be mitigated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will be updated to version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Defender will be updated with latest signatures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Staff will not require training in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changes to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29629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669142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Disadvantages to updating…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248227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759857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Still vulnerable to latest threats until Microsoft patch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Downloading all updates will cost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take time to download all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Explorer 9 still susceptible to various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updates will no longer be received after 11 April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vulnerabilities after the last security update will not be resolved</a:t>
            </a:r>
          </a:p>
        </p:txBody>
      </p:sp>
    </p:spTree>
    <p:extLst>
      <p:ext uri="{BB962C8B-B14F-4D97-AF65-F5344CB8AC3E}">
        <p14:creationId xmlns:p14="http://schemas.microsoft.com/office/powerpoint/2010/main" val="36001398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Third-party applications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1575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a desktop shortcut to a fake anti-virus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it come from?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have been installed through propagation of malware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016673"/>
            <a:ext cx="2514286" cy="20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8" y="891822"/>
            <a:ext cx="8169504" cy="50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06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763966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153404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665033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seen in the previous slide, opening the anti-virus desktop link brings us to a html file attempting to present itself as a legitimate anti-virus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browser points to the location of the html file and supporting image file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25" y="4051425"/>
            <a:ext cx="8406349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734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desktop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the Scanner folder containing the html and image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 a real anti-virus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stick with Windows Defender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0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anti-virus suggestions…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Avast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Bitdefender Enterprise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Kaspersky Business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918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third-party applications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to the operating system, third-party applications will always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will result in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sz="2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826267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Computers connected to LAN and WAN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in place and protects network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CVE-2014-1522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2014)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Firefox 8.0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web page,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5378655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CVE-2009-3959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Remote code execution vulnerability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(SecurityFocus, 2010; </a:t>
            </a: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SecurityTracker, 2010)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Adobe Reader 6.0.1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PDF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code using user’s system privileges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cause denial-of-service conditions</a:t>
            </a:r>
          </a:p>
        </p:txBody>
      </p:sp>
    </p:spTree>
    <p:extLst>
      <p:ext uri="{BB962C8B-B14F-4D97-AF65-F5344CB8AC3E}">
        <p14:creationId xmlns:p14="http://schemas.microsoft.com/office/powerpoint/2010/main" val="29188297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CVE-2006-2198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vulnerability</a:t>
            </a:r>
            <a:b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(MITRE, 2006)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vulnerability in </a:t>
            </a:r>
            <a:r>
              <a:rPr lang="en-AU" sz="2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OpenOffice.org 1.1.5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installed on Blue Ink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a malicious OpenOffice document file, an attacker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arbitrary macro code using user’s system privileges without prompting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Macro executes even if macros are disabled</a:t>
            </a:r>
          </a:p>
        </p:txBody>
      </p:sp>
    </p:spTree>
    <p:extLst>
      <p:ext uri="{BB962C8B-B14F-4D97-AF65-F5344CB8AC3E}">
        <p14:creationId xmlns:p14="http://schemas.microsoft.com/office/powerpoint/2010/main" val="41164219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Update!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 like the operating system, security updates are usually provided by third-party application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mitigate as many vulnerabilities as possible, it is important to install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updates for your third-party applications regularly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9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271009"/>
            <a:ext cx="9144000" cy="2917370"/>
          </a:xfrm>
        </p:spPr>
        <p:txBody>
          <a:bodyPr anchor="b">
            <a:normAutofit/>
          </a:bodyPr>
          <a:lstStyle/>
          <a:p>
            <a:r>
              <a:rPr lang="en-AU" sz="3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Blue Ink’s third-party applications</a:t>
            </a:r>
            <a:endParaRPr lang="en-AU" sz="36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57703"/>
              </p:ext>
            </p:extLst>
          </p:nvPr>
        </p:nvGraphicFramePr>
        <p:xfrm>
          <a:off x="2494845" y="2171298"/>
          <a:ext cx="7224888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7199"/>
                <a:gridCol w="2417199"/>
                <a:gridCol w="239049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Application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Current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Latest version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Firefox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"/>
                        </a:rPr>
                        <a:t>37.02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Adobe</a:t>
                      </a:r>
                      <a:r>
                        <a:rPr lang="en-AU" sz="2000" baseline="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Reader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10.1.4</a:t>
                      </a:r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*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OpenOffice.org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1.1.5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4.1.1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mIRC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 smtClean="0">
                          <a:solidFill>
                            <a:srgbClr val="EEEEEE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7.41</a:t>
                      </a:r>
                      <a:endParaRPr lang="en-AU" sz="2000" dirty="0">
                        <a:solidFill>
                          <a:srgbClr val="EEEEEE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528656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Adobe Reader 10.1.4 is latest version that supports legacy OS like Vista.</a:t>
            </a:r>
          </a:p>
          <a:p>
            <a:pPr algn="ctr"/>
            <a:r>
              <a:rPr lang="en-AU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versions of Adobe Reader no longer support Vista.</a:t>
            </a:r>
          </a:p>
          <a:p>
            <a:pPr algn="ctr"/>
            <a:endParaRPr lang="en-AU" sz="20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AU" sz="20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the latest version number to view the download page.</a:t>
            </a:r>
          </a:p>
        </p:txBody>
      </p:sp>
    </p:spTree>
    <p:extLst>
      <p:ext uri="{BB962C8B-B14F-4D97-AF65-F5344CB8AC3E}">
        <p14:creationId xmlns:p14="http://schemas.microsoft.com/office/powerpoint/2010/main" val="169417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 client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report suggests the removal of mIRC on Blue Ink computers to mitigate exposure to such attacks</a:t>
            </a:r>
            <a:endParaRPr lang="en-AU" sz="3600" b="1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074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8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how can we fix it?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accounts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 saver</a:t>
            </a:r>
          </a:p>
        </p:txBody>
      </p:sp>
    </p:spTree>
    <p:extLst>
      <p:ext uri="{BB962C8B-B14F-4D97-AF65-F5344CB8AC3E}">
        <p14:creationId xmlns:p14="http://schemas.microsoft.com/office/powerpoint/2010/main" val="2559076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a password for the account: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“User Accounts” in the Control Panel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86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49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previous report…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found security issues with: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67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“Change your Windows password”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19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“Create password for your account”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2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7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and confirm your new password and click “Create password”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99" y="1958545"/>
            <a:ext cx="7523072" cy="3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is now required…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authenticate the user and log into the computer</a:t>
            </a:r>
          </a:p>
        </p:txBody>
      </p:sp>
    </p:spTree>
    <p:extLst>
      <p:ext uri="{BB962C8B-B14F-4D97-AF65-F5344CB8AC3E}">
        <p14:creationId xmlns:p14="http://schemas.microsoft.com/office/powerpoint/2010/main" val="944288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5077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 the screensaver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82293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392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 click anywhere on the desktop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“Personalize”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32" y="4198103"/>
            <a:ext cx="2107936" cy="23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1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“Screen Saver”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62616"/>
            <a:ext cx="1005840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99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7082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Ensure that the “On resume, display logon screen” checkbox is ticked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3" y="1958545"/>
            <a:ext cx="3951114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3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the screen saver is deactivated…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917370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342899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prompt the user to log in with their 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14994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a password</a:t>
            </a:r>
            <a:endParaRPr lang="en-AU" sz="32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1446915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</a:t>
            </a: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easy to guess</a:t>
            </a:r>
            <a:endParaRPr lang="en-AU" sz="2600" dirty="0" smtClean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7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yzGzB-yYKc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b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solutions to each of those issues and: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 advantages/disadvantages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Introduce alternatives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Briefly discuss process where possible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with…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970844"/>
            <a:ext cx="11514666" cy="5339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(2015). Microsoft Support Lifecycle. Microsoft. Retrieved February 27, 2015, from http://support.microsoft.com/lifecycle/search/default.aspx?alpha=Vista</a:t>
            </a: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96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operating system</a:t>
            </a:r>
            <a:endParaRPr lang="en-AU" sz="96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187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operating system will always…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 design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4594662"/>
            <a:ext cx="9144000" cy="291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44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mitigate the security risks in operating systems?</a:t>
            </a:r>
            <a:endParaRPr lang="en-AU" sz="44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96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Upgrade vs. Update</a:t>
            </a:r>
            <a:endParaRPr lang="en-AU" sz="4400" b="1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7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facts about YOUR operating system…</a:t>
            </a:r>
            <a:endParaRPr lang="en-AU" sz="2800" dirty="0">
              <a:solidFill>
                <a:srgbClr val="EEEEE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524001" y="2278742"/>
            <a:ext cx="9144000" cy="51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separator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Vista is getting 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Superseded by two versions of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Almost three, with pending release of 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eventually become obsolete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support ends on 11 April 2017 </a:t>
            </a:r>
            <a:r>
              <a:rPr lang="en-AU" sz="2600" dirty="0" smtClean="0">
                <a:solidFill>
                  <a:srgbClr val="E7AD5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2015)</a:t>
            </a:r>
            <a:endParaRPr lang="en-AU" sz="2600" dirty="0" smtClean="0">
              <a:solidFill>
                <a:srgbClr val="E7AD5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EEEEE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 used by Blue Ink may also eventually end support for Vista</a:t>
            </a: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y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7AD52"/>
      </a:hlink>
      <a:folHlink>
        <a:srgbClr val="E7AD5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1567</Words>
  <Application>Microsoft Office PowerPoint</Application>
  <PresentationFormat>Widescreen</PresentationFormat>
  <Paragraphs>259</Paragraphs>
  <Slides>50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Open Sans</vt:lpstr>
      <vt:lpstr>Office Theme</vt:lpstr>
      <vt:lpstr>Security Issue Mitigation</vt:lpstr>
      <vt:lpstr>Introduction</vt:lpstr>
      <vt:lpstr>During this presentation…  We will assume that:</vt:lpstr>
      <vt:lpstr>In the previous report…  We found security issues with:</vt:lpstr>
      <vt:lpstr>This presentation will…  Recommend solutions to each of those issues and:</vt:lpstr>
      <vt:lpstr>The operating system</vt:lpstr>
      <vt:lpstr>An operating system will always…</vt:lpstr>
      <vt:lpstr>Upgrade vs. Update</vt:lpstr>
      <vt:lpstr>Some facts about YOUR operating system…</vt:lpstr>
      <vt:lpstr>What does this mean?</vt:lpstr>
      <vt:lpstr>What are security updates anyway?</vt:lpstr>
      <vt:lpstr>So how can we fix it?  Upgrade!</vt:lpstr>
      <vt:lpstr>Advantages to upgrading…</vt:lpstr>
      <vt:lpstr>Disadvantages to upgrading…</vt:lpstr>
      <vt:lpstr>What’s the alternative option?  Update!</vt:lpstr>
      <vt:lpstr>CVE-2008-0951 Auto-run vulnerability (SecurityFocus, 2008)</vt:lpstr>
      <vt:lpstr>Without any updates…</vt:lpstr>
      <vt:lpstr>CVE-2013-3918 Active-X Control vulnerability (Microsoft, 2013; Ozkan, 2013)</vt:lpstr>
      <vt:lpstr>Windows Defender</vt:lpstr>
      <vt:lpstr>So how can we fix it?</vt:lpstr>
      <vt:lpstr>Advantages to updating…</vt:lpstr>
      <vt:lpstr>Disadvantages to updating…</vt:lpstr>
      <vt:lpstr>Third-party applications</vt:lpstr>
      <vt:lpstr>Fake anti-virus</vt:lpstr>
      <vt:lpstr>PowerPoint Presentation</vt:lpstr>
      <vt:lpstr>Fake anti-virus</vt:lpstr>
      <vt:lpstr>So how can we fix it?</vt:lpstr>
      <vt:lpstr>Some anti-virus suggestions…</vt:lpstr>
      <vt:lpstr>Other third-party applications</vt:lpstr>
      <vt:lpstr>CVE-2014-1522 Remote code execution vulnerability (MITRE, 2014)</vt:lpstr>
      <vt:lpstr>CVE-2009-3959 Remote code execution vulnerability (SecurityFocus, 2010; SecurityTracker, 2010)</vt:lpstr>
      <vt:lpstr>CVE-2006-2198 Macro vulnerability (MITRE, 2006)</vt:lpstr>
      <vt:lpstr>So how can we fix it?  Update!</vt:lpstr>
      <vt:lpstr>List of Blue Ink’s third-party applications</vt:lpstr>
      <vt:lpstr>mIRC Internet Relay Chat client</vt:lpstr>
      <vt:lpstr>User practices</vt:lpstr>
      <vt:lpstr>Password protection</vt:lpstr>
      <vt:lpstr>So how can we fix it?</vt:lpstr>
      <vt:lpstr>Set a password for the account:</vt:lpstr>
      <vt:lpstr>PowerPoint Presentation</vt:lpstr>
      <vt:lpstr>PowerPoint Presentation</vt:lpstr>
      <vt:lpstr>PowerPoint Presentation</vt:lpstr>
      <vt:lpstr>A password is now required…</vt:lpstr>
      <vt:lpstr>Password protect the screensaver</vt:lpstr>
      <vt:lpstr>PowerPoint Presentation</vt:lpstr>
      <vt:lpstr>PowerPoint Presentation</vt:lpstr>
      <vt:lpstr>Whenever the screen saver is deactivated…</vt:lpstr>
      <vt:lpstr>Choosing a password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46</cp:revision>
  <dcterms:created xsi:type="dcterms:W3CDTF">2015-04-22T05:54:21Z</dcterms:created>
  <dcterms:modified xsi:type="dcterms:W3CDTF">2015-05-01T13:39:54Z</dcterms:modified>
</cp:coreProperties>
</file>