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4" r:id="rId6"/>
    <p:sldId id="265" r:id="rId7"/>
    <p:sldId id="267" r:id="rId8"/>
    <p:sldId id="266" r:id="rId9"/>
    <p:sldId id="268" r:id="rId10"/>
    <p:sldId id="261" r:id="rId11"/>
    <p:sldId id="262" r:id="rId12"/>
    <p:sldId id="271" r:id="rId13"/>
    <p:sldId id="263" r:id="rId14"/>
    <p:sldId id="270" r:id="rId15"/>
    <p:sldId id="272" r:id="rId16"/>
    <p:sldId id="274" r:id="rId17"/>
    <p:sldId id="273" r:id="rId18"/>
    <p:sldId id="269" r:id="rId19"/>
  </p:sldIdLst>
  <p:sldSz cx="9144000" cy="5143500" type="screen16x9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2F"/>
    <a:srgbClr val="666666"/>
    <a:srgbClr val="004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03" autoAdjust="0"/>
  </p:normalViewPr>
  <p:slideViewPr>
    <p:cSldViewPr>
      <p:cViewPr varScale="1">
        <p:scale>
          <a:sx n="84" d="100"/>
          <a:sy n="84" d="100"/>
        </p:scale>
        <p:origin x="-19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A1BCF1-43DE-493A-9044-BD0831D73252}" type="datetimeFigureOut">
              <a:rPr lang="en-US" altLang="en-US"/>
              <a:pPr/>
              <a:t>14/08/16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439313-4649-4B6F-9073-6EC3DFA69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3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s://docs.coronalabs.com/api/type/Map/index.html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54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06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docs.coronalabs.com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/event/location/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52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from sample app Hardware/GPS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18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https://docs.coronalabs.com/api/type/Map/index.html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1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docs.coronalabs.com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/library/native/</a:t>
            </a:r>
            <a:r>
              <a:rPr lang="en-US" dirty="0" err="1" smtClean="0"/>
              <a:t>newMapView.html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docs.coronalabs.com</a:t>
            </a:r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/type/Map/</a:t>
            </a:r>
            <a:r>
              <a:rPr lang="en-US" dirty="0" err="1" smtClean="0"/>
              <a:t>index.html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08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doesn’t work on my Galaxy 5 (no marker</a:t>
            </a:r>
            <a:r>
              <a:rPr lang="en-US" baseline="0" dirty="0" smtClean="0"/>
              <a:t> shows)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23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http://www.w3schools.com/</a:t>
            </a:r>
            <a:r>
              <a:rPr lang="en-US" dirty="0" err="1" smtClean="0"/>
              <a:t>googleapi</a:t>
            </a:r>
            <a:r>
              <a:rPr lang="en-US" dirty="0" smtClean="0"/>
              <a:t>/</a:t>
            </a:r>
            <a:r>
              <a:rPr lang="en-US" dirty="0" err="1" smtClean="0"/>
              <a:t>google_maps_basic.asp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developers.google.com</a:t>
            </a:r>
            <a:r>
              <a:rPr lang="en-US" dirty="0" smtClean="0"/>
              <a:t>/places/web-service/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developers.google.com</a:t>
            </a:r>
            <a:r>
              <a:rPr lang="en-US" dirty="0" smtClean="0"/>
              <a:t>/maps/documentation/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39313-4649-4B6F-9073-6EC3DFA69DE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74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9" y="566738"/>
            <a:ext cx="2160587" cy="43815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6" y="566738"/>
            <a:ext cx="6329363" cy="43815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5607"/>
            <a:ext cx="8642350" cy="3672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4" name="Picture 1" descr="SSCI Bann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008" y="4852781"/>
            <a:ext cx="2063750" cy="29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1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437085"/>
            <a:ext cx="4244975" cy="35111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7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384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66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05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8196"/>
            <a:ext cx="9162000" cy="1227600"/>
          </a:xfrm>
          <a:custGeom>
            <a:avLst/>
            <a:gdLst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0 w 6726903"/>
              <a:gd name="connsiteY3" fmla="*/ 2294193 h 2294193"/>
              <a:gd name="connsiteX4" fmla="*/ 0 w 6726903"/>
              <a:gd name="connsiteY4" fmla="*/ 0 h 2294193"/>
              <a:gd name="connsiteX0" fmla="*/ 0 w 6726903"/>
              <a:gd name="connsiteY0" fmla="*/ 0 h 2294193"/>
              <a:gd name="connsiteX1" fmla="*/ 6726903 w 6726903"/>
              <a:gd name="connsiteY1" fmla="*/ 0 h 2294193"/>
              <a:gd name="connsiteX2" fmla="*/ 6726903 w 6726903"/>
              <a:gd name="connsiteY2" fmla="*/ 2294193 h 2294193"/>
              <a:gd name="connsiteX3" fmla="*/ 770194 w 6726903"/>
              <a:gd name="connsiteY3" fmla="*/ 2056580 h 2294193"/>
              <a:gd name="connsiteX4" fmla="*/ 0 w 6726903"/>
              <a:gd name="connsiteY4" fmla="*/ 0 h 2294193"/>
              <a:gd name="connsiteX0" fmla="*/ 0 w 6612194"/>
              <a:gd name="connsiteY0" fmla="*/ 0 h 2507226"/>
              <a:gd name="connsiteX1" fmla="*/ 6612194 w 6612194"/>
              <a:gd name="connsiteY1" fmla="*/ 213033 h 2507226"/>
              <a:gd name="connsiteX2" fmla="*/ 6612194 w 6612194"/>
              <a:gd name="connsiteY2" fmla="*/ 2507226 h 2507226"/>
              <a:gd name="connsiteX3" fmla="*/ 655485 w 6612194"/>
              <a:gd name="connsiteY3" fmla="*/ 2269613 h 2507226"/>
              <a:gd name="connsiteX4" fmla="*/ 0 w 6612194"/>
              <a:gd name="connsiteY4" fmla="*/ 0 h 2507226"/>
              <a:gd name="connsiteX0" fmla="*/ 0 w 6948129"/>
              <a:gd name="connsiteY0" fmla="*/ 0 h 2507226"/>
              <a:gd name="connsiteX1" fmla="*/ 6948129 w 6948129"/>
              <a:gd name="connsiteY1" fmla="*/ 8194 h 2507226"/>
              <a:gd name="connsiteX2" fmla="*/ 6612194 w 6948129"/>
              <a:gd name="connsiteY2" fmla="*/ 2507226 h 2507226"/>
              <a:gd name="connsiteX3" fmla="*/ 655485 w 6948129"/>
              <a:gd name="connsiteY3" fmla="*/ 2269613 h 2507226"/>
              <a:gd name="connsiteX4" fmla="*/ 0 w 6948129"/>
              <a:gd name="connsiteY4" fmla="*/ 0 h 2507226"/>
              <a:gd name="connsiteX0" fmla="*/ 0 w 6948129"/>
              <a:gd name="connsiteY0" fmla="*/ 0 h 2654710"/>
              <a:gd name="connsiteX1" fmla="*/ 6948129 w 6948129"/>
              <a:gd name="connsiteY1" fmla="*/ 8194 h 2654710"/>
              <a:gd name="connsiteX2" fmla="*/ 6882581 w 6948129"/>
              <a:gd name="connsiteY2" fmla="*/ 2654710 h 2654710"/>
              <a:gd name="connsiteX3" fmla="*/ 655485 w 6948129"/>
              <a:gd name="connsiteY3" fmla="*/ 2269613 h 2654710"/>
              <a:gd name="connsiteX4" fmla="*/ 0 w 6948129"/>
              <a:gd name="connsiteY4" fmla="*/ 0 h 2654710"/>
              <a:gd name="connsiteX0" fmla="*/ 0 w 6882581"/>
              <a:gd name="connsiteY0" fmla="*/ 0 h 2654710"/>
              <a:gd name="connsiteX1" fmla="*/ 6726903 w 6882581"/>
              <a:gd name="connsiteY1" fmla="*/ 57355 h 2654710"/>
              <a:gd name="connsiteX2" fmla="*/ 6882581 w 6882581"/>
              <a:gd name="connsiteY2" fmla="*/ 2654710 h 2654710"/>
              <a:gd name="connsiteX3" fmla="*/ 655485 w 6882581"/>
              <a:gd name="connsiteY3" fmla="*/ 2269613 h 2654710"/>
              <a:gd name="connsiteX4" fmla="*/ 0 w 6882581"/>
              <a:gd name="connsiteY4" fmla="*/ 0 h 2654710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876710 w 7103806"/>
              <a:gd name="connsiteY3" fmla="*/ 2212258 h 2597355"/>
              <a:gd name="connsiteX4" fmla="*/ 0 w 7103806"/>
              <a:gd name="connsiteY4" fmla="*/ 16387 h 2597355"/>
              <a:gd name="connsiteX0" fmla="*/ 0 w 7103806"/>
              <a:gd name="connsiteY0" fmla="*/ 16387 h 2597355"/>
              <a:gd name="connsiteX1" fmla="*/ 6948128 w 7103806"/>
              <a:gd name="connsiteY1" fmla="*/ 0 h 2597355"/>
              <a:gd name="connsiteX2" fmla="*/ 7103806 w 7103806"/>
              <a:gd name="connsiteY2" fmla="*/ 2597355 h 2597355"/>
              <a:gd name="connsiteX3" fmla="*/ 622710 w 7103806"/>
              <a:gd name="connsiteY3" fmla="*/ 2171291 h 2597355"/>
              <a:gd name="connsiteX4" fmla="*/ 0 w 7103806"/>
              <a:gd name="connsiteY4" fmla="*/ 16387 h 2597355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8128"/>
              <a:gd name="connsiteY0" fmla="*/ 16387 h 2661209"/>
              <a:gd name="connsiteX1" fmla="*/ 6948128 w 6948128"/>
              <a:gd name="connsiteY1" fmla="*/ 0 h 2661209"/>
              <a:gd name="connsiteX2" fmla="*/ 6947711 w 6948128"/>
              <a:gd name="connsiteY2" fmla="*/ 2661209 h 2661209"/>
              <a:gd name="connsiteX3" fmla="*/ 622710 w 6948128"/>
              <a:gd name="connsiteY3" fmla="*/ 2171291 h 2661209"/>
              <a:gd name="connsiteX4" fmla="*/ 0 w 6948128"/>
              <a:gd name="connsiteY4" fmla="*/ 16387 h 2661209"/>
              <a:gd name="connsiteX0" fmla="*/ 0 w 6947711"/>
              <a:gd name="connsiteY0" fmla="*/ 0 h 2644822"/>
              <a:gd name="connsiteX1" fmla="*/ 6941033 w 6947711"/>
              <a:gd name="connsiteY1" fmla="*/ 11992 h 2644822"/>
              <a:gd name="connsiteX2" fmla="*/ 6947711 w 6947711"/>
              <a:gd name="connsiteY2" fmla="*/ 2644822 h 2644822"/>
              <a:gd name="connsiteX3" fmla="*/ 622710 w 6947711"/>
              <a:gd name="connsiteY3" fmla="*/ 2154904 h 2644822"/>
              <a:gd name="connsiteX4" fmla="*/ 0 w 6947711"/>
              <a:gd name="connsiteY4" fmla="*/ 0 h 2644822"/>
              <a:gd name="connsiteX0" fmla="*/ 0 w 6947711"/>
              <a:gd name="connsiteY0" fmla="*/ 2198 h 2647020"/>
              <a:gd name="connsiteX1" fmla="*/ 6941033 w 6947711"/>
              <a:gd name="connsiteY1" fmla="*/ 0 h 2647020"/>
              <a:gd name="connsiteX2" fmla="*/ 6947711 w 6947711"/>
              <a:gd name="connsiteY2" fmla="*/ 2647020 h 2647020"/>
              <a:gd name="connsiteX3" fmla="*/ 622710 w 6947711"/>
              <a:gd name="connsiteY3" fmla="*/ 2157102 h 2647020"/>
              <a:gd name="connsiteX4" fmla="*/ 0 w 6947711"/>
              <a:gd name="connsiteY4" fmla="*/ 2198 h 2647020"/>
              <a:gd name="connsiteX0" fmla="*/ 0 w 6968997"/>
              <a:gd name="connsiteY0" fmla="*/ 0 h 2659011"/>
              <a:gd name="connsiteX1" fmla="*/ 6962319 w 6968997"/>
              <a:gd name="connsiteY1" fmla="*/ 11991 h 2659011"/>
              <a:gd name="connsiteX2" fmla="*/ 6968997 w 6968997"/>
              <a:gd name="connsiteY2" fmla="*/ 2659011 h 2659011"/>
              <a:gd name="connsiteX3" fmla="*/ 643996 w 6968997"/>
              <a:gd name="connsiteY3" fmla="*/ 2169093 h 2659011"/>
              <a:gd name="connsiteX4" fmla="*/ 0 w 6968997"/>
              <a:gd name="connsiteY4" fmla="*/ 0 h 2659011"/>
              <a:gd name="connsiteX0" fmla="*/ 0 w 6968997"/>
              <a:gd name="connsiteY0" fmla="*/ 2199 h 2661210"/>
              <a:gd name="connsiteX1" fmla="*/ 6933938 w 6968997"/>
              <a:gd name="connsiteY1" fmla="*/ 0 h 2661210"/>
              <a:gd name="connsiteX2" fmla="*/ 6968997 w 6968997"/>
              <a:gd name="connsiteY2" fmla="*/ 2661210 h 2661210"/>
              <a:gd name="connsiteX3" fmla="*/ 643996 w 6968997"/>
              <a:gd name="connsiteY3" fmla="*/ 2171292 h 2661210"/>
              <a:gd name="connsiteX4" fmla="*/ 0 w 6968997"/>
              <a:gd name="connsiteY4" fmla="*/ 2199 h 2661210"/>
              <a:gd name="connsiteX0" fmla="*/ 0 w 6969414"/>
              <a:gd name="connsiteY0" fmla="*/ 2199 h 2661210"/>
              <a:gd name="connsiteX1" fmla="*/ 6969414 w 6969414"/>
              <a:gd name="connsiteY1" fmla="*/ 0 h 2661210"/>
              <a:gd name="connsiteX2" fmla="*/ 6968997 w 6969414"/>
              <a:gd name="connsiteY2" fmla="*/ 2661210 h 2661210"/>
              <a:gd name="connsiteX3" fmla="*/ 643996 w 6969414"/>
              <a:gd name="connsiteY3" fmla="*/ 2171292 h 2661210"/>
              <a:gd name="connsiteX4" fmla="*/ 0 w 6969414"/>
              <a:gd name="connsiteY4" fmla="*/ 2199 h 26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9414" h="2661210">
                <a:moveTo>
                  <a:pt x="0" y="2199"/>
                </a:moveTo>
                <a:lnTo>
                  <a:pt x="6969414" y="0"/>
                </a:lnTo>
                <a:lnTo>
                  <a:pt x="6968997" y="2661210"/>
                </a:lnTo>
                <a:lnTo>
                  <a:pt x="643996" y="2171292"/>
                </a:lnTo>
                <a:lnTo>
                  <a:pt x="0" y="2199"/>
                </a:lnTo>
                <a:close/>
              </a:path>
            </a:pathLst>
          </a:custGeom>
          <a:gradFill flip="none" rotWithShape="1">
            <a:gsLst>
              <a:gs pos="0">
                <a:srgbClr val="7A2025"/>
              </a:gs>
              <a:gs pos="100000">
                <a:srgbClr val="B5243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36688"/>
            <a:ext cx="864235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87313"/>
            <a:ext cx="69850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pic>
        <p:nvPicPr>
          <p:cNvPr id="1031" name="Picture 13" descr="ECU_AUS_logo_C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-3175"/>
            <a:ext cx="91281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/>
          <a:ea typeface="MS PGothic" panose="020B0600070205080204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pitchFamily="-65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coronalabs.com/api/type/Map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CSP2108: Introduction to Mobile Applications Development</a:t>
            </a:r>
          </a:p>
        </p:txBody>
      </p:sp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9862"/>
            <a:ext cx="6398479" cy="6492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Module </a:t>
            </a:r>
            <a:r>
              <a:rPr lang="en-US" altLang="en-US" dirty="0" smtClean="0"/>
              <a:t>11: </a:t>
            </a:r>
            <a:r>
              <a:rPr lang="en-US" altLang="en-US" dirty="0" smtClean="0"/>
              <a:t>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783" b="4116"/>
          <a:stretch/>
        </p:blipFill>
        <p:spPr>
          <a:xfrm>
            <a:off x="178122" y="1275606"/>
            <a:ext cx="8642350" cy="217492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Corona’s </a:t>
            </a:r>
            <a:r>
              <a:rPr lang="en-US" dirty="0" err="1" smtClean="0"/>
              <a:t>mapView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6136" y="3579862"/>
            <a:ext cx="194421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Where is this???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03848" y="3363838"/>
            <a:ext cx="259228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5576" y="4011910"/>
            <a:ext cx="4680520" cy="646331"/>
          </a:xfrm>
          <a:prstGeom prst="rect">
            <a:avLst/>
          </a:prstGeom>
          <a:solidFill>
            <a:srgbClr val="FFB32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mapView</a:t>
            </a:r>
            <a:r>
              <a:rPr lang="en-US" dirty="0" smtClean="0"/>
              <a:t> doesn’t work in the simulator – test on a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7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7313"/>
            <a:ext cx="7704856" cy="539750"/>
          </a:xfrm>
        </p:spPr>
        <p:txBody>
          <a:bodyPr/>
          <a:lstStyle/>
          <a:p>
            <a:r>
              <a:rPr lang="en-US" sz="2800" dirty="0" smtClean="0"/>
              <a:t>Android </a:t>
            </a:r>
            <a:r>
              <a:rPr lang="en-US" sz="2800" dirty="0" err="1" smtClean="0"/>
              <a:t>build.settings</a:t>
            </a:r>
            <a:r>
              <a:rPr lang="en-US" sz="2800" dirty="0" smtClean="0"/>
              <a:t> for </a:t>
            </a:r>
            <a:r>
              <a:rPr lang="en-US" sz="2800" dirty="0" err="1" smtClean="0"/>
              <a:t>mapView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862" r="-1922"/>
          <a:stretch/>
        </p:blipFill>
        <p:spPr>
          <a:xfrm>
            <a:off x="251520" y="1203598"/>
            <a:ext cx="5877563" cy="3672632"/>
          </a:xfrm>
        </p:spPr>
      </p:pic>
      <p:sp>
        <p:nvSpPr>
          <p:cNvPr id="3" name="TextBox 2"/>
          <p:cNvSpPr txBox="1"/>
          <p:nvPr/>
        </p:nvSpPr>
        <p:spPr>
          <a:xfrm>
            <a:off x="5364088" y="1707654"/>
            <a:ext cx="2880320" cy="646331"/>
          </a:xfrm>
          <a:prstGeom prst="rect">
            <a:avLst/>
          </a:prstGeom>
          <a:solidFill>
            <a:srgbClr val="FFB32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See online docs for </a:t>
            </a:r>
            <a:r>
              <a:rPr lang="en-US" dirty="0" err="1" smtClean="0"/>
              <a:t>ioS</a:t>
            </a:r>
            <a:r>
              <a:rPr lang="en-US" dirty="0" smtClean="0"/>
              <a:t>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73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mapView</a:t>
            </a:r>
            <a:r>
              <a:rPr lang="en-US" dirty="0" smtClean="0"/>
              <a:t> events/listeners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marker listener – you can place markers and listen for the user tapping on them</a:t>
            </a:r>
          </a:p>
          <a:p>
            <a:r>
              <a:rPr lang="en-US" sz="2800" dirty="0" smtClean="0"/>
              <a:t>map address listener can listen for</a:t>
            </a:r>
          </a:p>
          <a:p>
            <a:pPr lvl="1"/>
            <a:r>
              <a:rPr lang="en-US" sz="2400" dirty="0" smtClean="0"/>
              <a:t>convert location description to latitude, longitude</a:t>
            </a:r>
          </a:p>
          <a:p>
            <a:pPr lvl="1"/>
            <a:r>
              <a:rPr lang="en-US" sz="2400" dirty="0" smtClean="0"/>
              <a:t>convert latitude, longitude to description</a:t>
            </a:r>
          </a:p>
          <a:p>
            <a:r>
              <a:rPr lang="en-US" sz="2800" dirty="0" smtClean="0"/>
              <a:t>map location listener can listen for user touches</a:t>
            </a:r>
          </a:p>
          <a:p>
            <a:r>
              <a:rPr lang="en-US" sz="2800" dirty="0" smtClean="0"/>
              <a:t>can also get current (estimated) location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229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mapView</a:t>
            </a:r>
            <a:r>
              <a:rPr lang="en-US" dirty="0" smtClean="0"/>
              <a:t> : adding markers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770" r="-2827"/>
          <a:stretch/>
        </p:blipFill>
        <p:spPr>
          <a:xfrm>
            <a:off x="539552" y="1275606"/>
            <a:ext cx="6282911" cy="3672632"/>
          </a:xfrm>
        </p:spPr>
      </p:pic>
    </p:spTree>
    <p:extLst>
      <p:ext uri="{BB962C8B-B14F-4D97-AF65-F5344CB8AC3E}">
        <p14:creationId xmlns:p14="http://schemas.microsoft.com/office/powerpoint/2010/main" val="16814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mapView</a:t>
            </a:r>
            <a:r>
              <a:rPr lang="en-US" dirty="0" smtClean="0"/>
              <a:t> : finding a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950" b="3143"/>
          <a:stretch/>
        </p:blipFill>
        <p:spPr>
          <a:xfrm>
            <a:off x="251520" y="1491630"/>
            <a:ext cx="8642350" cy="2634228"/>
          </a:xfrm>
        </p:spPr>
      </p:pic>
    </p:spTree>
    <p:extLst>
      <p:ext uri="{BB962C8B-B14F-4D97-AF65-F5344CB8AC3E}">
        <p14:creationId xmlns:p14="http://schemas.microsoft.com/office/powerpoint/2010/main" val="363142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mapView</a:t>
            </a:r>
            <a:r>
              <a:rPr lang="en-US" dirty="0" smtClean="0"/>
              <a:t>: what’s here?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100" b="31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6332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mapView</a:t>
            </a:r>
            <a:r>
              <a:rPr lang="en-US" dirty="0" smtClean="0"/>
              <a:t> : user touches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762" b="-3908"/>
          <a:stretch/>
        </p:blipFill>
        <p:spPr>
          <a:xfrm>
            <a:off x="251520" y="2067694"/>
            <a:ext cx="8642350" cy="1242815"/>
          </a:xfrm>
        </p:spPr>
      </p:pic>
    </p:spTree>
    <p:extLst>
      <p:ext uri="{BB962C8B-B14F-4D97-AF65-F5344CB8AC3E}">
        <p14:creationId xmlns:p14="http://schemas.microsoft.com/office/powerpoint/2010/main" val="59590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mapView</a:t>
            </a:r>
            <a:r>
              <a:rPr lang="en-US" dirty="0" smtClean="0"/>
              <a:t> : user’s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66" r="66"/>
          <a:stretch>
            <a:fillRect/>
          </a:stretch>
        </p:blipFill>
        <p:spPr>
          <a:xfrm>
            <a:off x="250825" y="1275607"/>
            <a:ext cx="6121375" cy="2601325"/>
          </a:xfrm>
        </p:spPr>
      </p:pic>
      <p:sp>
        <p:nvSpPr>
          <p:cNvPr id="5" name="TextBox 4"/>
          <p:cNvSpPr txBox="1"/>
          <p:nvPr/>
        </p:nvSpPr>
        <p:spPr>
          <a:xfrm>
            <a:off x="5724128" y="2211710"/>
            <a:ext cx="3240360" cy="2677656"/>
          </a:xfrm>
          <a:prstGeom prst="rect">
            <a:avLst/>
          </a:prstGeom>
          <a:solidFill>
            <a:srgbClr val="FFB32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Sample output:</a:t>
            </a:r>
          </a:p>
          <a:p>
            <a:endParaRPr lang="en-US" sz="1400" dirty="0" smtClean="0"/>
          </a:p>
          <a:p>
            <a:r>
              <a:rPr lang="en-US" sz="1400" dirty="0" smtClean="0"/>
              <a:t>Current </a:t>
            </a:r>
            <a:r>
              <a:rPr lang="en-US" sz="1400" dirty="0"/>
              <a:t>location is unknown.</a:t>
            </a:r>
          </a:p>
          <a:p>
            <a:r>
              <a:rPr lang="en-US" sz="1400" dirty="0" smtClean="0"/>
              <a:t>Current </a:t>
            </a:r>
            <a:r>
              <a:rPr lang="en-US" sz="1400" dirty="0"/>
              <a:t>location is unknown.</a:t>
            </a:r>
          </a:p>
          <a:p>
            <a:r>
              <a:rPr lang="en-US" sz="1400" dirty="0" smtClean="0"/>
              <a:t>Current </a:t>
            </a:r>
            <a:r>
              <a:rPr lang="en-US" sz="1400" dirty="0"/>
              <a:t>location is unknown.</a:t>
            </a:r>
          </a:p>
          <a:p>
            <a:r>
              <a:rPr lang="en-US" sz="1400" dirty="0" smtClean="0"/>
              <a:t>Current </a:t>
            </a:r>
            <a:r>
              <a:rPr lang="en-US" sz="1400" dirty="0"/>
              <a:t>location is unknown.</a:t>
            </a:r>
          </a:p>
          <a:p>
            <a:r>
              <a:rPr lang="en-US" sz="1400" dirty="0" smtClean="0"/>
              <a:t>Current </a:t>
            </a:r>
            <a:r>
              <a:rPr lang="en-US" sz="1400" dirty="0"/>
              <a:t>location is unknown.</a:t>
            </a:r>
          </a:p>
          <a:p>
            <a:r>
              <a:rPr lang="en-US" sz="1400" dirty="0" smtClean="0"/>
              <a:t>Current </a:t>
            </a:r>
            <a:r>
              <a:rPr lang="en-US" sz="1400" dirty="0"/>
              <a:t>location is unknown.</a:t>
            </a:r>
          </a:p>
          <a:p>
            <a:r>
              <a:rPr lang="fr-FR" sz="1400" dirty="0" err="1" smtClean="0"/>
              <a:t>Current</a:t>
            </a:r>
            <a:r>
              <a:rPr lang="fr-FR" sz="1400" dirty="0" smtClean="0"/>
              <a:t> </a:t>
            </a:r>
            <a:r>
              <a:rPr lang="fr-FR" sz="1400" dirty="0"/>
              <a:t>location: -</a:t>
            </a:r>
            <a:r>
              <a:rPr lang="fr-FR" sz="1400" dirty="0" smtClean="0"/>
              <a:t>31.7096364,115.7912924</a:t>
            </a:r>
            <a:endParaRPr lang="fr-FR" sz="1400" dirty="0"/>
          </a:p>
          <a:p>
            <a:r>
              <a:rPr lang="fr-FR" sz="1400" dirty="0" smtClean="0"/>
              <a:t>: </a:t>
            </a:r>
            <a:r>
              <a:rPr lang="fr-FR" sz="1400" dirty="0" err="1"/>
              <a:t>Current</a:t>
            </a:r>
            <a:r>
              <a:rPr lang="fr-FR" sz="1400" dirty="0"/>
              <a:t> location: -</a:t>
            </a:r>
            <a:r>
              <a:rPr lang="fr-FR" sz="1400" dirty="0" smtClean="0"/>
              <a:t>31.7096364,115.7912924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854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need more . . 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131590"/>
            <a:ext cx="8642350" cy="3672632"/>
          </a:xfrm>
        </p:spPr>
        <p:txBody>
          <a:bodyPr/>
          <a:lstStyle/>
          <a:p>
            <a:r>
              <a:rPr lang="en-US" sz="2800" dirty="0" smtClean="0"/>
              <a:t>Another option: use a </a:t>
            </a:r>
            <a:r>
              <a:rPr lang="en-US" sz="2800" dirty="0" err="1" smtClean="0"/>
              <a:t>webView</a:t>
            </a:r>
            <a:r>
              <a:rPr lang="en-US" sz="2800" dirty="0" smtClean="0"/>
              <a:t> with</a:t>
            </a:r>
          </a:p>
          <a:p>
            <a:pPr lvl="1"/>
            <a:r>
              <a:rPr lang="en-US" sz="2400" dirty="0" smtClean="0"/>
              <a:t>Google </a:t>
            </a:r>
            <a:r>
              <a:rPr lang="en-US" sz="2400" dirty="0"/>
              <a:t>Maps APIs </a:t>
            </a:r>
            <a:r>
              <a:rPr lang="en-US" sz="1200" dirty="0"/>
              <a:t>(https://</a:t>
            </a:r>
            <a:r>
              <a:rPr lang="en-US" sz="1200" dirty="0" err="1"/>
              <a:t>developers.google.com</a:t>
            </a:r>
            <a:r>
              <a:rPr lang="en-US" sz="1200" dirty="0"/>
              <a:t>/maps/documentation</a:t>
            </a:r>
            <a:r>
              <a:rPr lang="en-US" sz="1200" dirty="0" smtClean="0"/>
              <a:t>/)</a:t>
            </a:r>
            <a:r>
              <a:rPr lang="en-US" sz="2400" dirty="0" smtClean="0"/>
              <a:t>, e.g.</a:t>
            </a:r>
          </a:p>
          <a:p>
            <a:pPr lvl="2"/>
            <a:r>
              <a:rPr lang="en-US" sz="2000" dirty="0" smtClean="0"/>
              <a:t>Google </a:t>
            </a:r>
            <a:r>
              <a:rPr lang="en-US" sz="2000" dirty="0"/>
              <a:t>Places </a:t>
            </a:r>
            <a:r>
              <a:rPr lang="en-US" sz="2000" dirty="0" smtClean="0"/>
              <a:t>API</a:t>
            </a:r>
            <a:r>
              <a:rPr lang="en-US" sz="800" dirty="0" smtClean="0"/>
              <a:t> (</a:t>
            </a:r>
            <a:r>
              <a:rPr lang="en-US" sz="800" dirty="0"/>
              <a:t>https://</a:t>
            </a:r>
            <a:r>
              <a:rPr lang="en-US" sz="800" dirty="0" err="1"/>
              <a:t>developers.google.com</a:t>
            </a:r>
            <a:r>
              <a:rPr lang="en-US" sz="800" dirty="0"/>
              <a:t>/places/web-service</a:t>
            </a:r>
            <a:r>
              <a:rPr lang="en-US" sz="800" dirty="0" smtClean="0"/>
              <a:t>/)</a:t>
            </a:r>
            <a:endParaRPr lang="en-US" sz="2000" dirty="0" smtClean="0"/>
          </a:p>
          <a:p>
            <a:pPr lvl="3"/>
            <a:r>
              <a:rPr lang="en-US" sz="800" dirty="0" smtClean="0"/>
              <a:t>“</a:t>
            </a:r>
            <a:r>
              <a:rPr lang="en-US" sz="800" dirty="0"/>
              <a:t>The Google Places API Web Service is a service that returns information about places — defined within this API as establishments, geographic locations, or prominent points of interest — using HTTP requests</a:t>
            </a:r>
            <a:r>
              <a:rPr lang="en-US" sz="800" dirty="0" smtClean="0"/>
              <a:t>.”</a:t>
            </a:r>
            <a:endParaRPr lang="en-US" dirty="0" smtClean="0"/>
          </a:p>
          <a:p>
            <a:pPr lvl="3"/>
            <a:r>
              <a:rPr lang="en-US" sz="1600" dirty="0" smtClean="0"/>
              <a:t>responds with JSON or XML</a:t>
            </a:r>
          </a:p>
          <a:p>
            <a:pPr lvl="2"/>
            <a:r>
              <a:rPr lang="en-US" sz="2000" dirty="0" smtClean="0"/>
              <a:t>Google Map JavaScript API</a:t>
            </a:r>
          </a:p>
          <a:p>
            <a:pPr lvl="3"/>
            <a:r>
              <a:rPr lang="en-US" sz="1600" dirty="0" smtClean="0"/>
              <a:t>use html files with JavaScript and a web listener</a:t>
            </a:r>
          </a:p>
          <a:p>
            <a:r>
              <a:rPr lang="en-US" sz="2800" dirty="0" smtClean="0"/>
              <a:t>There are also</a:t>
            </a:r>
          </a:p>
          <a:p>
            <a:pPr lvl="1"/>
            <a:r>
              <a:rPr lang="en-US" sz="2400" dirty="0" smtClean="0"/>
              <a:t>other web services that could be used</a:t>
            </a:r>
          </a:p>
          <a:p>
            <a:pPr lvl="1"/>
            <a:r>
              <a:rPr lang="en-US" sz="2400" dirty="0" smtClean="0"/>
              <a:t>plug-ins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52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Topics this week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rgbClr val="FF0000"/>
                </a:solidFill>
              </a:rPr>
              <a:t>Location awareness</a:t>
            </a:r>
          </a:p>
          <a:p>
            <a:r>
              <a:rPr lang="en-AU" sz="2800" dirty="0">
                <a:solidFill>
                  <a:srgbClr val="FF0000"/>
                </a:solidFill>
              </a:rPr>
              <a:t>Location Handlers</a:t>
            </a:r>
          </a:p>
          <a:p>
            <a:r>
              <a:rPr lang="en-AU" sz="2800" dirty="0" smtClean="0">
                <a:solidFill>
                  <a:srgbClr val="FF0000"/>
                </a:solidFill>
              </a:rPr>
              <a:t>Map Views</a:t>
            </a:r>
          </a:p>
          <a:p>
            <a:r>
              <a:rPr lang="en-AU" sz="2800" dirty="0" smtClean="0"/>
              <a:t>Networking</a:t>
            </a:r>
          </a:p>
          <a:p>
            <a:endParaRPr lang="en-AU" sz="2800" dirty="0" smtClean="0"/>
          </a:p>
          <a:p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55494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Location awareness</a:t>
            </a:r>
            <a:r>
              <a:rPr lang="en-US" sz="2800" dirty="0"/>
              <a:t> refers to devices that can passively or actively determine their </a:t>
            </a:r>
            <a:r>
              <a:rPr lang="en-US" sz="2800" b="1" dirty="0"/>
              <a:t>location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One of the special features of mobile devices is that they are, well, MOBILE!</a:t>
            </a:r>
          </a:p>
          <a:p>
            <a:r>
              <a:rPr lang="en-US" sz="2800" dirty="0" smtClean="0"/>
              <a:t>That is, they can move from place to place</a:t>
            </a:r>
          </a:p>
          <a:p>
            <a:r>
              <a:rPr lang="en-US" sz="2800" dirty="0" smtClean="0"/>
              <a:t>That wouldn’t be significant unless they were aware of their location and could make use of that information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353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159792"/>
            <a:ext cx="6985000" cy="539750"/>
          </a:xfrm>
        </p:spPr>
        <p:txBody>
          <a:bodyPr/>
          <a:lstStyle/>
          <a:p>
            <a:r>
              <a:rPr lang="en-US" sz="3600" dirty="0" smtClean="0"/>
              <a:t>Examples of mobile apps with location awareness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Pokemon</a:t>
            </a:r>
            <a:r>
              <a:rPr lang="en-US" sz="2400" dirty="0" smtClean="0"/>
              <a:t> GO!</a:t>
            </a:r>
          </a:p>
          <a:p>
            <a:pPr lvl="1"/>
            <a:r>
              <a:rPr lang="en-US" sz="2000" dirty="0" smtClean="0"/>
              <a:t>more generally, virtual reality apps</a:t>
            </a:r>
          </a:p>
          <a:p>
            <a:pPr lvl="1"/>
            <a:r>
              <a:rPr lang="en-US" sz="2000" dirty="0" smtClean="0"/>
              <a:t>Corona currently has no specific VR support</a:t>
            </a:r>
          </a:p>
          <a:p>
            <a:r>
              <a:rPr lang="en-US" sz="2400" dirty="0" smtClean="0"/>
              <a:t>Apps that </a:t>
            </a:r>
            <a:r>
              <a:rPr lang="en-US" sz="2400" dirty="0" err="1" smtClean="0"/>
              <a:t>customise</a:t>
            </a:r>
            <a:r>
              <a:rPr lang="en-US" sz="2400" dirty="0" smtClean="0"/>
              <a:t> content etc. depending on location e.g. tourist guides</a:t>
            </a:r>
          </a:p>
          <a:p>
            <a:r>
              <a:rPr lang="en-US" sz="2400" dirty="0" smtClean="0"/>
              <a:t>“who’s here” apps</a:t>
            </a:r>
          </a:p>
          <a:p>
            <a:r>
              <a:rPr lang="en-US" sz="2400" dirty="0"/>
              <a:t>Navigation apps</a:t>
            </a:r>
          </a:p>
          <a:p>
            <a:pPr lvl="1"/>
            <a:r>
              <a:rPr lang="en-US" sz="2000" dirty="0"/>
              <a:t>Corona has support for maps</a:t>
            </a:r>
          </a:p>
          <a:p>
            <a:r>
              <a:rPr lang="en-US" sz="2400" dirty="0" smtClean="0"/>
              <a:t>Think of some more!</a:t>
            </a:r>
          </a:p>
        </p:txBody>
      </p:sp>
    </p:spTree>
    <p:extLst>
      <p:ext uri="{BB962C8B-B14F-4D97-AF65-F5344CB8AC3E}">
        <p14:creationId xmlns:p14="http://schemas.microsoft.com/office/powerpoint/2010/main" val="94198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way to make Corona apps location aware</a:t>
            </a:r>
          </a:p>
          <a:p>
            <a:r>
              <a:rPr lang="en-US" dirty="0" smtClean="0"/>
              <a:t>Uses GPS /</a:t>
            </a:r>
            <a:r>
              <a:rPr lang="en-US" dirty="0" err="1" smtClean="0"/>
              <a:t>WiFi</a:t>
            </a:r>
            <a:r>
              <a:rPr lang="en-US" dirty="0" smtClean="0"/>
              <a:t> locations/ 3G/4G tower locations to estimate location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8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location handler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5097" b="-1172"/>
          <a:stretch/>
        </p:blipFill>
        <p:spPr>
          <a:xfrm>
            <a:off x="251520" y="1275606"/>
            <a:ext cx="8642350" cy="2093875"/>
          </a:xfrm>
        </p:spPr>
      </p:pic>
    </p:spTree>
    <p:extLst>
      <p:ext uri="{BB962C8B-B14F-4D97-AF65-F5344CB8AC3E}">
        <p14:creationId xmlns:p14="http://schemas.microsoft.com/office/powerpoint/2010/main" val="193596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231800"/>
            <a:ext cx="6985000" cy="539750"/>
          </a:xfrm>
        </p:spPr>
        <p:txBody>
          <a:bodyPr/>
          <a:lstStyle/>
          <a:p>
            <a:r>
              <a:rPr lang="en-US" sz="3600" dirty="0" smtClean="0"/>
              <a:t>Android build settings for location events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697" b="-46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1999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handler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020" r="-1360"/>
          <a:stretch/>
        </p:blipFill>
        <p:spPr>
          <a:xfrm>
            <a:off x="251520" y="1203598"/>
            <a:ext cx="5080375" cy="3672632"/>
          </a:xfrm>
        </p:spPr>
      </p:pic>
      <p:sp>
        <p:nvSpPr>
          <p:cNvPr id="5" name="TextBox 4"/>
          <p:cNvSpPr txBox="1"/>
          <p:nvPr/>
        </p:nvSpPr>
        <p:spPr>
          <a:xfrm>
            <a:off x="5220072" y="2139702"/>
            <a:ext cx="3384376" cy="1477328"/>
          </a:xfrm>
          <a:prstGeom prst="rect">
            <a:avLst/>
          </a:prstGeom>
          <a:solidFill>
            <a:srgbClr val="FFB32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latitude and longitude are in degrees.</a:t>
            </a:r>
          </a:p>
          <a:p>
            <a:endParaRPr lang="en-US" dirty="0" smtClean="0"/>
          </a:p>
          <a:p>
            <a:r>
              <a:rPr lang="en-US" dirty="0" smtClean="0"/>
              <a:t>1 degree is about 111 km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2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displaying?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simple applications you can use a </a:t>
            </a:r>
            <a:r>
              <a:rPr lang="en-US" dirty="0" err="1" smtClean="0"/>
              <a:t>mapView</a:t>
            </a:r>
            <a:endParaRPr lang="en-US" dirty="0" smtClean="0"/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https://docs.coronalabs.com/api/type/Map/</a:t>
            </a:r>
            <a:r>
              <a:rPr lang="en-US" dirty="0" smtClean="0">
                <a:hlinkClick r:id="rId3"/>
              </a:rPr>
              <a:t>index.html</a:t>
            </a:r>
            <a:r>
              <a:rPr lang="en-US" dirty="0" smtClean="0"/>
              <a:t> for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5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49621</TotalTime>
  <Words>590</Words>
  <Application>Microsoft Macintosh PowerPoint</Application>
  <PresentationFormat>On-screen Show (16:9)</PresentationFormat>
  <Paragraphs>96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CSP2108: Introduction to Mobile Applications Development</vt:lpstr>
      <vt:lpstr>Topics this week</vt:lpstr>
      <vt:lpstr>Location Awareness</vt:lpstr>
      <vt:lpstr>Examples of mobile apps with location awareness</vt:lpstr>
      <vt:lpstr>Location handlers</vt:lpstr>
      <vt:lpstr>Adding a location handler</vt:lpstr>
      <vt:lpstr>Android build settings for location events</vt:lpstr>
      <vt:lpstr>Example handler</vt:lpstr>
      <vt:lpstr>What about displaying?</vt:lpstr>
      <vt:lpstr>Corona’s mapView</vt:lpstr>
      <vt:lpstr>Android build.settings for mapView</vt:lpstr>
      <vt:lpstr>mapView events/listeners</vt:lpstr>
      <vt:lpstr>mapView : adding markers</vt:lpstr>
      <vt:lpstr>mapView : finding a location</vt:lpstr>
      <vt:lpstr>mapView: what’s here?</vt:lpstr>
      <vt:lpstr>mapView : user touches</vt:lpstr>
      <vt:lpstr>mapView : user’s location</vt:lpstr>
      <vt:lpstr>If you need more . . .</vt:lpstr>
    </vt:vector>
  </TitlesOfParts>
  <Company>Edith Cowan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 Ly</dc:creator>
  <cp:lastModifiedBy>Philip Hingston</cp:lastModifiedBy>
  <cp:revision>279</cp:revision>
  <dcterms:created xsi:type="dcterms:W3CDTF">2009-09-07T06:18:52Z</dcterms:created>
  <dcterms:modified xsi:type="dcterms:W3CDTF">2016-08-15T06:53:37Z</dcterms:modified>
</cp:coreProperties>
</file>