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246" r:id="rId2"/>
  </p:sldMasterIdLst>
  <p:notesMasterIdLst>
    <p:notesMasterId r:id="rId30"/>
  </p:notesMasterIdLst>
  <p:handoutMasterIdLst>
    <p:handoutMasterId r:id="rId31"/>
  </p:handoutMasterIdLst>
  <p:sldIdLst>
    <p:sldId id="257" r:id="rId3"/>
    <p:sldId id="416" r:id="rId4"/>
    <p:sldId id="417" r:id="rId5"/>
    <p:sldId id="419" r:id="rId6"/>
    <p:sldId id="420" r:id="rId7"/>
    <p:sldId id="418" r:id="rId8"/>
    <p:sldId id="421" r:id="rId9"/>
    <p:sldId id="422" r:id="rId10"/>
    <p:sldId id="423" r:id="rId11"/>
    <p:sldId id="428" r:id="rId12"/>
    <p:sldId id="429" r:id="rId13"/>
    <p:sldId id="430" r:id="rId14"/>
    <p:sldId id="424" r:id="rId15"/>
    <p:sldId id="425" r:id="rId16"/>
    <p:sldId id="426" r:id="rId17"/>
    <p:sldId id="427" r:id="rId18"/>
    <p:sldId id="407" r:id="rId19"/>
    <p:sldId id="335" r:id="rId20"/>
    <p:sldId id="339" r:id="rId21"/>
    <p:sldId id="340" r:id="rId22"/>
    <p:sldId id="431" r:id="rId23"/>
    <p:sldId id="344" r:id="rId24"/>
    <p:sldId id="433" r:id="rId25"/>
    <p:sldId id="434" r:id="rId26"/>
    <p:sldId id="432" r:id="rId27"/>
    <p:sldId id="389" r:id="rId28"/>
    <p:sldId id="345" r:id="rId2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F4"/>
    <a:srgbClr val="FFCCFF"/>
    <a:srgbClr val="F16549"/>
    <a:srgbClr val="FF9966"/>
    <a:srgbClr val="9DF347"/>
    <a:srgbClr val="64F87D"/>
    <a:srgbClr val="43F761"/>
    <a:srgbClr val="F7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>
        <p:scale>
          <a:sx n="99" d="100"/>
          <a:sy n="99" d="100"/>
        </p:scale>
        <p:origin x="-105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CC22BB-AB9C-4266-BFE8-ADBF40AEF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3C2AEC0-4D43-4892-85E5-474C499132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36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A36B4E-E20E-4C24-B97D-AEAD15ECF840}" type="slidenum">
              <a:rPr lang="en-US" sz="1200" smtClean="0">
                <a:latin typeface="Times New Roman" pitchFamily="18" charset="0"/>
              </a:rPr>
              <a:pPr eaLnBrk="1" hangingPunct="1"/>
              <a:t>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0384E-24EF-4250-9701-20570811468B}" type="slidenum">
              <a:rPr lang="en-US" sz="1200" smtClean="0">
                <a:latin typeface="Times New Roman" pitchFamily="18" charset="0"/>
              </a:rPr>
              <a:pPr eaLnBrk="1" hangingPunct="1"/>
              <a:t>10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8F2AD8-CE08-4E8F-90AC-2C55CA2967D1}" type="slidenum">
              <a:rPr lang="en-US" sz="1200" smtClean="0">
                <a:latin typeface="Times New Roman" pitchFamily="18" charset="0"/>
              </a:rPr>
              <a:pPr eaLnBrk="1" hangingPunct="1"/>
              <a:t>11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0B78EE-6BA9-45EA-965D-59D2C642588D}" type="slidenum">
              <a:rPr lang="en-US" sz="1200" smtClean="0">
                <a:latin typeface="Times New Roman" pitchFamily="18" charset="0"/>
              </a:rPr>
              <a:pPr eaLnBrk="1" hangingPunct="1"/>
              <a:t>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4991F-B4CF-4098-936B-87B23F6E7637}" type="slidenum">
              <a:rPr lang="en-US" sz="1200" smtClean="0">
                <a:latin typeface="Times New Roman" pitchFamily="18" charset="0"/>
              </a:rPr>
              <a:pPr eaLnBrk="1" hangingPunct="1"/>
              <a:t>13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4E865-AC34-46B7-929D-4EF8288BA4BE}" type="slidenum">
              <a:rPr lang="en-US" sz="1200" smtClean="0">
                <a:latin typeface="Times New Roman" pitchFamily="18" charset="0"/>
              </a:rPr>
              <a:pPr eaLnBrk="1" hangingPunct="1"/>
              <a:t>14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0F9E0-9F4A-474D-93C0-025C4B5A1014}" type="slidenum">
              <a:rPr lang="en-US" sz="1200" smtClean="0">
                <a:latin typeface="Times New Roman" pitchFamily="18" charset="0"/>
              </a:rPr>
              <a:pPr eaLnBrk="1" hangingPunct="1"/>
              <a:t>15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89D2A-DC26-479A-B696-43E6224B7042}" type="slidenum">
              <a:rPr lang="en-US" sz="1200" smtClean="0">
                <a:latin typeface="Times New Roman" pitchFamily="18" charset="0"/>
              </a:rPr>
              <a:pPr eaLnBrk="1" hangingPunct="1"/>
              <a:t>16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B7CB0-0F65-49B8-B4CB-F4E4CD3B51BE}" type="slidenum">
              <a:rPr lang="en-US" sz="1200" smtClean="0">
                <a:latin typeface="Times New Roman" pitchFamily="18" charset="0"/>
              </a:rPr>
              <a:pPr eaLnBrk="1" hangingPunct="1"/>
              <a:t>17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5F9803-1341-4808-B9D9-6E938A6E65DA}" type="slidenum">
              <a:rPr lang="en-US" sz="1200" smtClean="0">
                <a:latin typeface="Times New Roman" pitchFamily="18" charset="0"/>
              </a:rPr>
              <a:pPr eaLnBrk="1" hangingPunct="1"/>
              <a:t>18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791F56-E90F-4EBE-84A7-E1BD21A7EC3E}" type="slidenum">
              <a:rPr lang="en-US" sz="1200" smtClean="0">
                <a:latin typeface="Times New Roman" pitchFamily="18" charset="0"/>
              </a:rPr>
              <a:pPr eaLnBrk="1" hangingPunct="1"/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0C573F-C442-4CBB-8EC7-E203460F79D0}" type="slidenum">
              <a:rPr lang="en-US" sz="1200" smtClean="0">
                <a:latin typeface="Times New Roman" pitchFamily="18" charset="0"/>
              </a:rPr>
              <a:pPr eaLnBrk="1" hangingPunct="1"/>
              <a:t>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D4750-1BCF-47FC-90BD-F2EFDA18D92A}" type="slidenum">
              <a:rPr lang="en-US" sz="1200" smtClean="0">
                <a:latin typeface="Times New Roman" pitchFamily="18" charset="0"/>
              </a:rPr>
              <a:pPr eaLnBrk="1" hangingPunct="1"/>
              <a:t>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C9E248-1336-4240-A41D-522FB4ECFAED}" type="slidenum">
              <a:rPr lang="en-US" sz="1200" smtClean="0">
                <a:latin typeface="Times New Roman" pitchFamily="18" charset="0"/>
              </a:rPr>
              <a:pPr eaLnBrk="1" hangingPunct="1"/>
              <a:t>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0F2741-F01E-41C6-AF0A-37F873964CE4}" type="slidenum">
              <a:rPr lang="en-US" sz="1200" smtClean="0">
                <a:latin typeface="Times New Roman" pitchFamily="18" charset="0"/>
              </a:rPr>
              <a:pPr eaLnBrk="1" hangingPunct="1"/>
              <a:t>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44632B-A0A8-4FC8-B0B5-8F178A101DA1}" type="slidenum">
              <a:rPr lang="en-US" sz="1200" smtClean="0">
                <a:latin typeface="Times New Roman" pitchFamily="18" charset="0"/>
              </a:rPr>
              <a:pPr eaLnBrk="1" hangingPunct="1"/>
              <a:t>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344B21-2AE0-47B6-8438-E76F9162EA76}" type="slidenum">
              <a:rPr lang="en-US" sz="1200" smtClean="0">
                <a:latin typeface="Times New Roman" pitchFamily="18" charset="0"/>
              </a:rPr>
              <a:pPr eaLnBrk="1" hangingPunct="1"/>
              <a:t>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CA8A7B-B1CA-48C7-9233-1607B6D6C075}" type="slidenum">
              <a:rPr lang="en-US" sz="1200" smtClean="0">
                <a:latin typeface="Times New Roman" pitchFamily="18" charset="0"/>
              </a:rPr>
              <a:pPr eaLnBrk="1" hangingPunct="1"/>
              <a:t>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418ED-7C34-4F0B-B2D1-93E5B5427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C54608A5-6ED0-4FE1-9DD2-C9CD695C0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DD59DD94-B4FE-4BA2-AB1C-9C842762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944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43600" y="6321425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1400" smtClean="0">
                <a:solidFill>
                  <a:schemeClr val="tx2"/>
                </a:solidFill>
                <a:latin typeface="Times New Roman" pitchFamily="18" charset="0"/>
              </a:rPr>
              <a:t>Last Updated Semester 1, 2008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9056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329257"/>
      </p:ext>
    </p:extLst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916114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916114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9857"/>
      </p:ext>
    </p:extLst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5976"/>
      </p:ext>
    </p:extLst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4185"/>
      </p:ext>
    </p:extLst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59204"/>
      </p:ext>
    </p:extLst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229104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2955-E9E7-4940-AE30-847B10EE1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1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990669"/>
      </p:ext>
    </p:extLst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8519"/>
      </p:ext>
    </p:extLst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8304"/>
      </p:ext>
    </p:extLst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172200"/>
            <a:ext cx="2514600" cy="45720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172200"/>
            <a:ext cx="36576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533400" cy="45720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15A89-E16D-45FB-97E2-4C35DF054D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1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CBD77524-BC08-4A01-B79D-753A398EE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3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E073A5F4-768D-4D81-ACB9-4565382B3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B92FE7A3-B811-4D91-BCBB-334082782F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28C68DA2-876B-4759-9D78-B6C5D54F6A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75078693-700E-47A1-B10A-9C68E3D78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1DE165E4-DDD0-494F-BC89-5D51C9CDAF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2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/>
            </a:lvl1pPr>
          </a:lstStyle>
          <a:p>
            <a:pPr>
              <a:defRPr/>
            </a:pPr>
            <a:fld id="{D89DBAE3-3486-4B0B-887B-8BA48867F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18E0DA7-8911-4B08-AE9E-E2CD7CF58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wir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4" name="Picture 13" descr="ECU_AUS_logo_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1200" smtClean="0">
                <a:solidFill>
                  <a:srgbClr val="666666"/>
                </a:solidFill>
                <a:latin typeface="Arial Narrow" pitchFamily="34" charset="0"/>
              </a:rPr>
              <a:t>School of Computer and Security Science</a:t>
            </a:r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1600" b="1" smtClean="0">
                <a:solidFill>
                  <a:srgbClr val="666666"/>
                </a:solidFill>
                <a:latin typeface="Arial Narrow" pitchFamily="34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3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38" r:id="rId12"/>
  </p:sldLayoutIdLst>
  <p:transition>
    <p:pull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Integration Management</a:t>
            </a:r>
            <a:endParaRPr sz="3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4800" y="2057400"/>
            <a:ext cx="82296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z="2800" b="1" dirty="0"/>
              <a:t>School of Computer and Security Science</a:t>
            </a:r>
          </a:p>
          <a:p>
            <a:r>
              <a:rPr lang="en-US" sz="2800" b="1" dirty="0"/>
              <a:t>CSG2344 Project methods and Professionalism</a:t>
            </a:r>
            <a:endParaRPr lang="en-AU" sz="2800" b="1" dirty="0"/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3657600" y="4572000"/>
            <a:ext cx="4800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800" b="1"/>
              <a:t>Agile Project Management </a:t>
            </a:r>
            <a:r>
              <a:rPr lang="en-AU" sz="2400" b="1" i="1"/>
              <a:t>(Agile Part 2)</a:t>
            </a:r>
          </a:p>
          <a:p>
            <a:pPr eaLnBrk="1" hangingPunct="1"/>
            <a:endParaRPr lang="en-AU" sz="2800" b="1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86000" y="6034088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7" y="3200400"/>
            <a:ext cx="3238203" cy="259056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BADs, SADs and DADs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584200"/>
          </a:xfrm>
          <a:prstGeom prst="rect">
            <a:avLst/>
          </a:prstGeom>
          <a:solidFill>
            <a:srgbClr val="F16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Business Area Definition</a:t>
            </a:r>
            <a:endParaRPr lang="en-AU" sz="2800"/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46075" y="3048000"/>
            <a:ext cx="8458200" cy="224631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The Business Area Definition (BAD) should be created for any project where the proposed solution impacts on the way “Business as Usual” is conducted in the organisation.</a:t>
            </a:r>
          </a:p>
          <a:p>
            <a:pPr eaLnBrk="1" hangingPunct="1"/>
            <a:endParaRPr lang="en-AU" sz="2000"/>
          </a:p>
          <a:p>
            <a:pPr eaLnBrk="1" hangingPunct="1"/>
            <a:r>
              <a:rPr lang="en-AU" sz="2000"/>
              <a:t>For Software projects – this should include a statement from a business perspective of the expected life expectancy and maintenance strategy for the system to be used.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BADs, SADs and DADs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584200"/>
          </a:xfrm>
          <a:prstGeom prst="rect">
            <a:avLst/>
          </a:prstGeom>
          <a:solidFill>
            <a:srgbClr val="F16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System Architecture Definition</a:t>
            </a:r>
            <a:endParaRPr lang="en-AU" sz="2800"/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46075" y="3048000"/>
            <a:ext cx="8458200" cy="1938338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The System Architecture Definition (SAD) should be created  for any project where there is a systems aspect to the solution.</a:t>
            </a:r>
          </a:p>
          <a:p>
            <a:pPr eaLnBrk="1" hangingPunct="1"/>
            <a:endParaRPr lang="en-AU" sz="2000"/>
          </a:p>
          <a:p>
            <a:pPr eaLnBrk="1" hangingPunct="1"/>
            <a:r>
              <a:rPr lang="en-AU" sz="2000"/>
              <a:t>It defines the technical framework within which the solution will be developed and provides a high-level description of the architecture for that solution.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BADs, SADs and DADs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584200"/>
          </a:xfrm>
          <a:prstGeom prst="rect">
            <a:avLst/>
          </a:prstGeom>
          <a:solidFill>
            <a:srgbClr val="F16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Development Approach Definition</a:t>
            </a:r>
            <a:endParaRPr lang="en-AU" sz="2800"/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46075" y="3048000"/>
            <a:ext cx="8458200" cy="163195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The Development Approach Definition (DAD) defines how the Solution Development Team will develop and how they ( and other technical experts) will assess the fitness for purpose of the solution.</a:t>
            </a:r>
          </a:p>
          <a:p>
            <a:pPr eaLnBrk="1" hangingPunct="1"/>
            <a:endParaRPr lang="en-AU" sz="2000"/>
          </a:p>
          <a:p>
            <a:pPr eaLnBrk="1" hangingPunct="1"/>
            <a:r>
              <a:rPr lang="en-AU" sz="2000" b="1" i="1"/>
              <a:t>All practices should be developed iteratively.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3825" y="6426200"/>
            <a:ext cx="4572000" cy="2476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2013 – CSG2344 School of Computer and Security Science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Agile Estimations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524000" cy="2971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Feasibility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Develop an outline plan – usually less than 10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895600"/>
            <a:ext cx="1676400" cy="2971800"/>
          </a:xfrm>
          <a:prstGeom prst="rect">
            <a:avLst/>
          </a:prstGeom>
          <a:solidFill>
            <a:srgbClr val="D5CF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Foundations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Refined estimates based on deeper knowledge – usually less than 100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2895600"/>
            <a:ext cx="1676400" cy="2971800"/>
          </a:xfrm>
          <a:prstGeom prst="rect">
            <a:avLst/>
          </a:prstGeom>
          <a:solidFill>
            <a:srgbClr val="D8EE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Exploration and Engineering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Revised estimates based on each previous </a:t>
            </a:r>
            <a:r>
              <a:rPr lang="en-AU" sz="1600" dirty="0" err="1">
                <a:solidFill>
                  <a:schemeClr val="tx1"/>
                </a:solidFill>
              </a:rPr>
              <a:t>timebox</a:t>
            </a:r>
            <a:r>
              <a:rPr lang="en-AU" sz="1600" dirty="0">
                <a:solidFill>
                  <a:schemeClr val="tx1"/>
                </a:solidFill>
              </a:rPr>
              <a:t> – usually more than 100 requirements</a:t>
            </a:r>
          </a:p>
        </p:txBody>
      </p:sp>
      <p:sp>
        <p:nvSpPr>
          <p:cNvPr id="9" name="Diamond 8"/>
          <p:cNvSpPr/>
          <p:nvPr/>
        </p:nvSpPr>
        <p:spPr>
          <a:xfrm>
            <a:off x="2286000" y="38862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sp>
        <p:nvSpPr>
          <p:cNvPr id="11" name="Diamond 10"/>
          <p:cNvSpPr/>
          <p:nvPr/>
        </p:nvSpPr>
        <p:spPr>
          <a:xfrm>
            <a:off x="5486400" y="39243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Exploration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1446213"/>
          </a:xfrm>
          <a:prstGeom prst="rect">
            <a:avLst/>
          </a:prstGeom>
          <a:solidFill>
            <a:srgbClr val="43F7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Iteratively and Incrementally investigate detailed business requirements </a:t>
            </a:r>
          </a:p>
          <a:p>
            <a:pPr eaLnBrk="1" hangingPunct="1"/>
            <a:r>
              <a:rPr lang="en-AU" sz="2400"/>
              <a:t>(and translate them into a viable solution)</a:t>
            </a:r>
            <a:endParaRPr lang="en-AU" sz="2800"/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81000" y="3810000"/>
            <a:ext cx="8458200" cy="2246313"/>
          </a:xfrm>
          <a:prstGeom prst="rect">
            <a:avLst/>
          </a:prstGeom>
          <a:solidFill>
            <a:srgbClr val="43F7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Elaborate on the Prioritise Requirements List</a:t>
            </a:r>
          </a:p>
          <a:p>
            <a:pPr eaLnBrk="1" hangingPunct="1"/>
            <a:r>
              <a:rPr lang="en-AU" sz="2000"/>
              <a:t>Explore the Full detail of the Business Need</a:t>
            </a:r>
          </a:p>
          <a:p>
            <a:pPr eaLnBrk="1" hangingPunct="1"/>
            <a:r>
              <a:rPr lang="en-AU" sz="2000"/>
              <a:t>Create a functional solution that demonstrably meets the needs of the business</a:t>
            </a:r>
          </a:p>
          <a:p>
            <a:pPr eaLnBrk="1" hangingPunct="1"/>
            <a:endParaRPr lang="en-AU" sz="2000" b="1" i="1"/>
          </a:p>
          <a:p>
            <a:pPr eaLnBrk="1" hangingPunct="1"/>
            <a:r>
              <a:rPr lang="en-AU" sz="2000" b="1" i="1"/>
              <a:t>Only move to Exploration once everything in Foundations is completed</a:t>
            </a:r>
            <a:r>
              <a:rPr lang="en-AU" sz="2000"/>
              <a:t>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Engineering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1816100"/>
          </a:xfrm>
          <a:prstGeom prst="rect">
            <a:avLst/>
          </a:prstGeom>
          <a:solidFill>
            <a:srgbClr val="9DF3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Refine the evolving solution from the exploration phase</a:t>
            </a:r>
          </a:p>
          <a:p>
            <a:pPr eaLnBrk="1" hangingPunct="1"/>
            <a:r>
              <a:rPr lang="en-AU" sz="2400"/>
              <a:t>(refine the products required to successfully operate and support the solution)</a:t>
            </a:r>
            <a:endParaRPr lang="en-AU" sz="2800"/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81000" y="3962400"/>
            <a:ext cx="8458200" cy="1631950"/>
          </a:xfrm>
          <a:prstGeom prst="rect">
            <a:avLst/>
          </a:prstGeom>
          <a:solidFill>
            <a:srgbClr val="9DF3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Make sure that the evolving solution meets the original vision</a:t>
            </a:r>
          </a:p>
          <a:p>
            <a:pPr eaLnBrk="1" hangingPunct="1"/>
            <a:r>
              <a:rPr lang="en-AU" sz="2000"/>
              <a:t>Make sure that the technical elements are sound</a:t>
            </a:r>
          </a:p>
          <a:p>
            <a:pPr eaLnBrk="1" hangingPunct="1"/>
            <a:r>
              <a:rPr lang="en-AU" sz="2000"/>
              <a:t>All stakeholders must have some agreement here.</a:t>
            </a:r>
          </a:p>
          <a:p>
            <a:pPr eaLnBrk="1" hangingPunct="1"/>
            <a:endParaRPr lang="en-AU" sz="2000" b="1" i="1"/>
          </a:p>
          <a:p>
            <a:pPr eaLnBrk="1" hangingPunct="1"/>
            <a:r>
              <a:rPr lang="en-AU" sz="2000" b="1" i="1"/>
              <a:t>Constantly Work towards a deployable solution</a:t>
            </a:r>
            <a:endParaRPr lang="en-AU" sz="20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Post - Project</a:t>
            </a: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1322388"/>
          </a:xfrm>
          <a:prstGeom prst="rect">
            <a:avLst/>
          </a:prstGeom>
          <a:solidFill>
            <a:srgbClr val="FA8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Deploy the solution</a:t>
            </a:r>
          </a:p>
          <a:p>
            <a:pPr eaLnBrk="1" hangingPunct="1"/>
            <a:r>
              <a:rPr lang="en-AU" sz="2400"/>
              <a:t>Check that the benefits described in the Business Case have actually been achieved in the deployed solution.</a:t>
            </a:r>
            <a:endParaRPr lang="en-AU" sz="2800"/>
          </a:p>
        </p:txBody>
      </p: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81000" y="3962400"/>
            <a:ext cx="8458200" cy="1323975"/>
          </a:xfrm>
          <a:prstGeom prst="rect">
            <a:avLst/>
          </a:prstGeom>
          <a:solidFill>
            <a:srgbClr val="FA8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All stakeholders are in agreement</a:t>
            </a:r>
          </a:p>
          <a:p>
            <a:pPr eaLnBrk="1" hangingPunct="1"/>
            <a:r>
              <a:rPr lang="en-AU" sz="2000"/>
              <a:t>The Business sponsor agrees</a:t>
            </a:r>
          </a:p>
          <a:p>
            <a:pPr eaLnBrk="1" hangingPunct="1"/>
            <a:r>
              <a:rPr lang="en-AU" sz="2000"/>
              <a:t>The Business Visionary agrees</a:t>
            </a:r>
          </a:p>
          <a:p>
            <a:pPr eaLnBrk="1" hangingPunct="1"/>
            <a:endParaRPr lang="en-AU" sz="2000" b="1" i="1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Traditional versus Agile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2438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4724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47244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2438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" name="Oval 7"/>
          <p:cNvSpPr/>
          <p:nvPr/>
        </p:nvSpPr>
        <p:spPr>
          <a:xfrm>
            <a:off x="7239000" y="2438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48006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3810000"/>
            <a:ext cx="762000" cy="685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0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8400" y="3581400"/>
            <a:ext cx="685800" cy="72231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0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13" name="Straight Connector 12"/>
          <p:cNvCxnSpPr>
            <a:stCxn id="4" idx="3"/>
            <a:endCxn id="5" idx="0"/>
          </p:cNvCxnSpPr>
          <p:nvPr/>
        </p:nvCxnSpPr>
        <p:spPr>
          <a:xfrm flipH="1">
            <a:off x="1143000" y="3219450"/>
            <a:ext cx="742950" cy="1504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>
            <a:off x="2533650" y="3219450"/>
            <a:ext cx="819150" cy="1504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2"/>
          </p:cNvCxnSpPr>
          <p:nvPr/>
        </p:nvCxnSpPr>
        <p:spPr>
          <a:xfrm>
            <a:off x="1600200" y="5181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8" idx="2"/>
          </p:cNvCxnSpPr>
          <p:nvPr/>
        </p:nvCxnSpPr>
        <p:spPr>
          <a:xfrm>
            <a:off x="5943600" y="2895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9" idx="1"/>
          </p:cNvCxnSpPr>
          <p:nvPr/>
        </p:nvCxnSpPr>
        <p:spPr>
          <a:xfrm>
            <a:off x="5486400" y="3352800"/>
            <a:ext cx="819150" cy="158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9" idx="7"/>
          </p:cNvCxnSpPr>
          <p:nvPr/>
        </p:nvCxnSpPr>
        <p:spPr>
          <a:xfrm flipH="1">
            <a:off x="6953250" y="3352800"/>
            <a:ext cx="742950" cy="158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61" name="TextBox 27"/>
          <p:cNvSpPr txBox="1">
            <a:spLocks noChangeArrowheads="1"/>
          </p:cNvSpPr>
          <p:nvPr/>
        </p:nvSpPr>
        <p:spPr bwMode="auto">
          <a:xfrm>
            <a:off x="590550" y="2008188"/>
            <a:ext cx="3886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/>
              <a:t>Traditional Project Approach</a:t>
            </a:r>
          </a:p>
        </p:txBody>
      </p:sp>
      <p:sp>
        <p:nvSpPr>
          <p:cNvPr id="31762" name="TextBox 28"/>
          <p:cNvSpPr txBox="1">
            <a:spLocks noChangeArrowheads="1"/>
          </p:cNvSpPr>
          <p:nvPr/>
        </p:nvSpPr>
        <p:spPr bwMode="auto">
          <a:xfrm>
            <a:off x="5603875" y="2008188"/>
            <a:ext cx="21431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/>
              <a:t>Agile Approach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MoSCoW Principle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2667000" cy="2057400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M – Must Have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S – Should Have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C – Could Have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W – Wont Have 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      </a:t>
            </a:r>
            <a:r>
              <a:rPr lang="en-US" sz="2000" dirty="0" smtClean="0">
                <a:ea typeface="ＭＳ Ｐゴシック" pitchFamily="34" charset="-128"/>
              </a:rPr>
              <a:t>(right now)</a:t>
            </a:r>
          </a:p>
        </p:txBody>
      </p:sp>
      <p:pic>
        <p:nvPicPr>
          <p:cNvPr id="327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011738" cy="20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8956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00600"/>
            <a:ext cx="2247900" cy="14478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Timeboxing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14525"/>
            <a:ext cx="8839200" cy="47910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Each Timebox is a planned portion of work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Each time box has a set time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team is empowered to do what they need to do in the timebox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They must never compromise quality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project NEVER moves to the next timebox until everyone agrees that the previous timebox is complete.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At the end of the timebox – the next timebox is planned – including what will be done and how much time is needed.l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Traditional incorporating Agile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381000" y="1981200"/>
            <a:ext cx="8458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Although some traditional Project Management teams may resist Agile,</a:t>
            </a:r>
          </a:p>
          <a:p>
            <a:pPr eaLnBrk="1" hangingPunct="1"/>
            <a:r>
              <a:rPr lang="en-AU" sz="3200"/>
              <a:t>there is an increasing shift towards large scale projects that use both Traditional and Agile approaches to a project. </a:t>
            </a:r>
            <a:endParaRPr lang="en-AU" sz="280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49738"/>
            <a:ext cx="250507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133600" y="61722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Timeboxing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2216150"/>
            <a:ext cx="7620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900" dirty="0" err="1">
                <a:solidFill>
                  <a:schemeClr val="tx1"/>
                </a:solidFill>
              </a:rPr>
              <a:t>Feasilibility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227263"/>
            <a:ext cx="1066800" cy="3189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900" dirty="0">
                <a:solidFill>
                  <a:schemeClr val="tx1"/>
                </a:solidFill>
              </a:rPr>
              <a:t>Foundations</a:t>
            </a:r>
            <a:endParaRPr lang="en-AU" sz="900" dirty="0"/>
          </a:p>
        </p:txBody>
      </p:sp>
      <p:sp>
        <p:nvSpPr>
          <p:cNvPr id="4" name="Rectangle 3"/>
          <p:cNvSpPr/>
          <p:nvPr/>
        </p:nvSpPr>
        <p:spPr>
          <a:xfrm>
            <a:off x="647700" y="3848100"/>
            <a:ext cx="46038" cy="46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667000" y="2239963"/>
            <a:ext cx="838200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 err="1"/>
              <a:t>Timebox</a:t>
            </a:r>
            <a:r>
              <a:rPr lang="en-AU" sz="1000" b="1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2227263"/>
            <a:ext cx="533400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/>
              <a:t>TB2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8838" y="2216150"/>
            <a:ext cx="533400" cy="246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/>
              <a:t>TB3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7050" y="2216150"/>
            <a:ext cx="533400" cy="246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/>
              <a:t>TB4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220913"/>
            <a:ext cx="533400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/>
              <a:t>TB5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5700" y="2227263"/>
            <a:ext cx="533400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AU" sz="1000" b="1" dirty="0"/>
              <a:t>TB6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26209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26209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0425" y="26082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0700" y="26209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200" y="26209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05700" y="2620963"/>
            <a:ext cx="7620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4834" name="TextBox 5"/>
          <p:cNvSpPr txBox="1">
            <a:spLocks noChangeArrowheads="1"/>
          </p:cNvSpPr>
          <p:nvPr/>
        </p:nvSpPr>
        <p:spPr bwMode="auto">
          <a:xfrm>
            <a:off x="3276600" y="6210300"/>
            <a:ext cx="598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800"/>
              <a:t>Iteration 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3352800" y="5943600"/>
            <a:ext cx="457200" cy="24765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4343400" y="5943600"/>
            <a:ext cx="457200" cy="24765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5372100" y="5943600"/>
            <a:ext cx="457200" cy="24765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6296025" y="5943600"/>
            <a:ext cx="457200" cy="24765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7239000" y="5943600"/>
            <a:ext cx="457200" cy="24765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34840" name="TextBox 24"/>
          <p:cNvSpPr txBox="1">
            <a:spLocks noChangeArrowheads="1"/>
          </p:cNvSpPr>
          <p:nvPr/>
        </p:nvSpPr>
        <p:spPr bwMode="auto">
          <a:xfrm>
            <a:off x="6281738" y="6191250"/>
            <a:ext cx="598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800"/>
              <a:t>Iteration </a:t>
            </a:r>
          </a:p>
        </p:txBody>
      </p:sp>
      <p:sp>
        <p:nvSpPr>
          <p:cNvPr id="34841" name="TextBox 25"/>
          <p:cNvSpPr txBox="1">
            <a:spLocks noChangeArrowheads="1"/>
          </p:cNvSpPr>
          <p:nvPr/>
        </p:nvSpPr>
        <p:spPr bwMode="auto">
          <a:xfrm>
            <a:off x="7162800" y="6172200"/>
            <a:ext cx="598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800"/>
              <a:t>Iteration </a:t>
            </a:r>
          </a:p>
        </p:txBody>
      </p:sp>
      <p:sp>
        <p:nvSpPr>
          <p:cNvPr id="34842" name="TextBox 26"/>
          <p:cNvSpPr txBox="1">
            <a:spLocks noChangeArrowheads="1"/>
          </p:cNvSpPr>
          <p:nvPr/>
        </p:nvSpPr>
        <p:spPr bwMode="auto">
          <a:xfrm>
            <a:off x="4267200" y="6203950"/>
            <a:ext cx="598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800"/>
              <a:t>Iteration </a:t>
            </a:r>
          </a:p>
        </p:txBody>
      </p:sp>
      <p:sp>
        <p:nvSpPr>
          <p:cNvPr id="34843" name="TextBox 27"/>
          <p:cNvSpPr txBox="1">
            <a:spLocks noChangeArrowheads="1"/>
          </p:cNvSpPr>
          <p:nvPr/>
        </p:nvSpPr>
        <p:spPr bwMode="auto">
          <a:xfrm>
            <a:off x="5307013" y="6203950"/>
            <a:ext cx="600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800"/>
              <a:t>Iteration 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Within each Timebox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050" y="2211388"/>
            <a:ext cx="1752600" cy="338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AU" sz="1600" b="1" dirty="0" err="1"/>
              <a:t>Timebox</a:t>
            </a:r>
            <a:r>
              <a:rPr lang="en-AU" sz="1600" b="1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3838" y="2198688"/>
            <a:ext cx="163830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AU" sz="1600" b="1" dirty="0" err="1"/>
              <a:t>Timebox</a:t>
            </a:r>
            <a:r>
              <a:rPr lang="en-AU" sz="1600" b="1" dirty="0"/>
              <a:t>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2620963"/>
            <a:ext cx="33147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620963"/>
            <a:ext cx="3276600" cy="3200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5847" name="TextBox 5"/>
          <p:cNvSpPr txBox="1">
            <a:spLocks noChangeArrowheads="1"/>
          </p:cNvSpPr>
          <p:nvPr/>
        </p:nvSpPr>
        <p:spPr bwMode="auto">
          <a:xfrm>
            <a:off x="3875088" y="5948363"/>
            <a:ext cx="6969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000" b="1"/>
              <a:t>Iteration</a:t>
            </a:r>
            <a:r>
              <a:rPr lang="en-AU" sz="800"/>
              <a:t> 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3581400" y="5943600"/>
            <a:ext cx="1333500" cy="366713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0" y="2743200"/>
            <a:ext cx="685800" cy="29241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800" b="1" dirty="0"/>
              <a:t>Kick Off</a:t>
            </a:r>
          </a:p>
          <a:p>
            <a:pPr>
              <a:defRPr/>
            </a:pPr>
            <a:r>
              <a:rPr lang="en-AU" sz="800" b="1" dirty="0" err="1"/>
              <a:t>MoSCoW</a:t>
            </a: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2743200"/>
            <a:ext cx="685800" cy="29241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800" b="1" dirty="0"/>
              <a:t>Kick Off</a:t>
            </a:r>
          </a:p>
          <a:p>
            <a:pPr>
              <a:defRPr/>
            </a:pPr>
            <a:r>
              <a:rPr lang="en-AU" sz="800" b="1" dirty="0" err="1"/>
              <a:t>MoSCoW</a:t>
            </a: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  <a:p>
            <a:pPr>
              <a:defRPr/>
            </a:pPr>
            <a:endParaRPr lang="en-AU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2743200"/>
            <a:ext cx="1143000" cy="29241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Investigation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Refinement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Consolidation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48300" y="2743200"/>
            <a:ext cx="1143000" cy="29241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Investigation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Refinement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AU" sz="800" b="1" dirty="0"/>
              <a:t>Consolidation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032125" y="2743200"/>
            <a:ext cx="777875" cy="292417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800" b="1" dirty="0"/>
              <a:t>Close Out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2740025"/>
            <a:ext cx="777875" cy="292417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800" b="1" dirty="0"/>
              <a:t>Close Out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AU" sz="800" b="1" dirty="0"/>
          </a:p>
        </p:txBody>
      </p:sp>
      <p:sp>
        <p:nvSpPr>
          <p:cNvPr id="35840" name="Right Arrow 35839"/>
          <p:cNvSpPr/>
          <p:nvPr/>
        </p:nvSpPr>
        <p:spPr>
          <a:xfrm>
            <a:off x="1019175" y="4087813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7" name="Right Arrow 36"/>
          <p:cNvSpPr/>
          <p:nvPr/>
        </p:nvSpPr>
        <p:spPr>
          <a:xfrm>
            <a:off x="2019300" y="4087813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8" name="Right Arrow 37"/>
          <p:cNvSpPr/>
          <p:nvPr/>
        </p:nvSpPr>
        <p:spPr>
          <a:xfrm>
            <a:off x="3192463" y="4087813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9" name="Right Arrow 38"/>
          <p:cNvSpPr/>
          <p:nvPr/>
        </p:nvSpPr>
        <p:spPr>
          <a:xfrm>
            <a:off x="4686300" y="4087813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0" name="Right Arrow 39"/>
          <p:cNvSpPr/>
          <p:nvPr/>
        </p:nvSpPr>
        <p:spPr>
          <a:xfrm>
            <a:off x="5791200" y="4090988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1" name="Right Arrow 40"/>
          <p:cNvSpPr/>
          <p:nvPr/>
        </p:nvSpPr>
        <p:spPr>
          <a:xfrm>
            <a:off x="6942138" y="4106863"/>
            <a:ext cx="457200" cy="228600"/>
          </a:xfrm>
          <a:prstGeom prst="rightArrow">
            <a:avLst/>
          </a:prstGeom>
          <a:solidFill>
            <a:srgbClr val="FA86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Curved Up Arrow 41"/>
          <p:cNvSpPr/>
          <p:nvPr/>
        </p:nvSpPr>
        <p:spPr>
          <a:xfrm>
            <a:off x="7175500" y="5959475"/>
            <a:ext cx="1333500" cy="366713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chemeClr val="tx1"/>
              </a:solidFill>
            </a:endParaRPr>
          </a:p>
        </p:txBody>
      </p:sp>
      <p:sp>
        <p:nvSpPr>
          <p:cNvPr id="35862" name="TextBox 42"/>
          <p:cNvSpPr txBox="1">
            <a:spLocks noChangeArrowheads="1"/>
          </p:cNvSpPr>
          <p:nvPr/>
        </p:nvSpPr>
        <p:spPr bwMode="auto">
          <a:xfrm>
            <a:off x="7493000" y="5953125"/>
            <a:ext cx="696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000" b="1"/>
              <a:t>Iteration</a:t>
            </a:r>
            <a:r>
              <a:rPr lang="en-AU" sz="800"/>
              <a:t> 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Kick Off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763000" cy="4540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Each iteration of a timebox starts with a “kick off”.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Decide the objectives of the Timebox.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Determine if it can be done in the allocated time.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Decide whether it is the right “next step” to take.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Agree on the acceptance criteria.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Analyse the risks for this timebox.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5410200"/>
            <a:ext cx="148113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Controlling a Timebox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763000" cy="46164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The 3 main stages of a timebox include Investigation, refinement and consolidation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80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ea typeface="ＭＳ Ｐゴシック" pitchFamily="34" charset="-128"/>
              </a:rPr>
              <a:t>Investigation</a:t>
            </a:r>
            <a:r>
              <a:rPr lang="en-US" sz="2800" smtClean="0">
                <a:ea typeface="ＭＳ Ｐゴシック" pitchFamily="34" charset="-128"/>
              </a:rPr>
              <a:t>: 15% - Detail all of the products to be delivered and in what quantities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80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ea typeface="ＭＳ Ｐゴシック" pitchFamily="34" charset="-128"/>
              </a:rPr>
              <a:t>Refinement</a:t>
            </a:r>
            <a:r>
              <a:rPr lang="en-US" sz="2800" smtClean="0">
                <a:ea typeface="ＭＳ Ｐゴシック" pitchFamily="34" charset="-128"/>
              </a:rPr>
              <a:t>: 70% - The bulk of the development and testing – inline with agreed priorities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80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ea typeface="ＭＳ Ｐゴシック" pitchFamily="34" charset="-128"/>
              </a:rPr>
              <a:t>Consolidation: </a:t>
            </a:r>
            <a:r>
              <a:rPr lang="en-US" sz="2800" smtClean="0">
                <a:ea typeface="ＭＳ Ｐゴシック" pitchFamily="34" charset="-128"/>
              </a:rPr>
              <a:t>15% - Tying up loose ends and ensuring products meet the acceptance criteria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Close -Out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763000" cy="46164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This is the </a:t>
            </a:r>
            <a:r>
              <a:rPr lang="en-US" sz="2800" b="1" smtClean="0">
                <a:ea typeface="ＭＳ Ｐゴシック" pitchFamily="34" charset="-128"/>
              </a:rPr>
              <a:t>Formal</a:t>
            </a:r>
            <a:r>
              <a:rPr lang="en-US" sz="2800" smtClean="0">
                <a:ea typeface="ＭＳ Ｐゴシック" pitchFamily="34" charset="-128"/>
              </a:rPr>
              <a:t> acceptance of the timebox deliverables by the business visionary and the technical coordinator.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Close out ensures that what has been dome has been accepted as finished.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4419600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Deployment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5402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After a number of successful iterations a product may be ready to deploy.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800" dirty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Remember that Agile aims to get products deployed quickly so as to get results. Deployed products can still be refined to improve their results.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800" dirty="0">
              <a:ea typeface="ＭＳ Ｐゴシック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i="1" dirty="0" smtClean="0">
                <a:ea typeface="ＭＳ Ｐゴシック" pitchFamily="34" charset="-128"/>
              </a:rPr>
              <a:t>This is a fundamentally different philosophy to traditional Project Management 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685800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Post Product – Benefits assesment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152400" y="1981200"/>
            <a:ext cx="8534400" cy="47244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 pitchFamily="34" charset="-128"/>
              </a:rPr>
              <a:t>Describe how the benefits have accrued (</a:t>
            </a:r>
            <a:r>
              <a:rPr lang="en-US" sz="2800" dirty="0" err="1" smtClean="0">
                <a:ea typeface="ＭＳ Ｐゴシック" pitchFamily="34" charset="-128"/>
              </a:rPr>
              <a:t>ie</a:t>
            </a:r>
            <a:r>
              <a:rPr lang="en-US" sz="2800" dirty="0" smtClean="0">
                <a:ea typeface="ＭＳ Ｐゴシック" pitchFamily="34" charset="-128"/>
              </a:rPr>
              <a:t> what has now improved)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 pitchFamily="34" charset="-128"/>
              </a:rPr>
              <a:t>Describe how the change has been made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 pitchFamily="34" charset="-128"/>
              </a:rPr>
              <a:t>Explain what has enabled formal acceptance to have been achieved.</a:t>
            </a:r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35951"/>
            <a:ext cx="2276475" cy="15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60960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4000" smtClean="0">
                <a:latin typeface="Arial Narrow" pitchFamily="34" charset="0"/>
                <a:ea typeface="ＭＳ Ｐゴシック" pitchFamily="34" charset="-128"/>
              </a:rPr>
              <a:t>Agile inside Traditional PM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05800" cy="39624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Remember that Agile is designed to work “inside” a traditional project management environment.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Traditional Project Managers can have traditional elements going on in a large scale project – whilst also incorporating Agile PM to assist rapid deployment of ICT innovation.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71800" y="640080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Benefits of Agile / Traditional integration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81000" y="1905000"/>
            <a:ext cx="8458200" cy="1570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Large scale projects may feel more comfortable with the financial checks and balances of traditional project management</a:t>
            </a:r>
            <a:endParaRPr lang="en-AU" sz="2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1905000"/>
            <a:ext cx="79533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14338" y="3657600"/>
            <a:ext cx="8458200" cy="2555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At the same time – the ICT innovations that drive the success of many projects will more successful (and less risky) if given an Agile pathway through which to quickly develop solutions.</a:t>
            </a:r>
            <a:endParaRPr lang="en-AU" sz="280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Agile is Fast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81000" y="1905000"/>
            <a:ext cx="8458200" cy="1570038"/>
          </a:xfrm>
          <a:prstGeom prst="rect">
            <a:avLst/>
          </a:prstGeom>
          <a:solidFill>
            <a:srgbClr val="D8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Agile methods generally outpace other ways</a:t>
            </a:r>
          </a:p>
          <a:p>
            <a:pPr eaLnBrk="1" hangingPunct="1"/>
            <a:r>
              <a:rPr lang="en-AU" sz="3200"/>
              <a:t>because they allow developers to begin developing (something) almost immediately.</a:t>
            </a:r>
            <a:endParaRPr lang="en-AU" sz="2800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414338" y="3657600"/>
            <a:ext cx="8458200" cy="1570038"/>
          </a:xfrm>
          <a:prstGeom prst="rect">
            <a:avLst/>
          </a:prstGeom>
          <a:solidFill>
            <a:srgbClr val="D8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Many large-scale firms often complain that their software dev people spend too much time sitting around waiting for projects</a:t>
            </a:r>
            <a:endParaRPr lang="en-AU" sz="2800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395288" y="5327650"/>
            <a:ext cx="8458200" cy="1077913"/>
          </a:xfrm>
          <a:prstGeom prst="rect">
            <a:avLst/>
          </a:prstGeom>
          <a:solidFill>
            <a:srgbClr val="D8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Because it is more rewarding for developers – there is a tendency to see more creativity.</a:t>
            </a:r>
            <a:endParaRPr lang="en-AU" sz="280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Feasibility can be set up in minutes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81000" y="1905000"/>
            <a:ext cx="8458200" cy="15700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3200" dirty="0" smtClean="0"/>
              <a:t>The Pre-Project requirements for a feasibility can simply be a 2 minute discussion in an elevator !</a:t>
            </a:r>
            <a:endParaRPr lang="en-AU" sz="2800" dirty="0" smtClean="0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14338" y="3657600"/>
            <a:ext cx="8458200" cy="2554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3200" dirty="0" smtClean="0"/>
              <a:t>Once you have made a “pitch” – and you’ve been given the ok to proceed – the Agile system ensures risk management by asking the “go – no go” question regularly ( and at all iterations)</a:t>
            </a:r>
            <a:endParaRPr lang="en-AU" sz="2800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Agile Estimations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524000" cy="2971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Feasibility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Develop an outline plan – usually less than 10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895600"/>
            <a:ext cx="1676400" cy="2971800"/>
          </a:xfrm>
          <a:prstGeom prst="rect">
            <a:avLst/>
          </a:prstGeom>
          <a:solidFill>
            <a:srgbClr val="D5CF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Foundations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Refined estimates based on deeper knowledge – usually less than 100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2895600"/>
            <a:ext cx="1676400" cy="2971800"/>
          </a:xfrm>
          <a:prstGeom prst="rect">
            <a:avLst/>
          </a:prstGeom>
          <a:solidFill>
            <a:srgbClr val="D8EE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Exploration and Engineering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Revised estimates based on each previous </a:t>
            </a:r>
            <a:r>
              <a:rPr lang="en-AU" sz="1600" dirty="0" err="1">
                <a:solidFill>
                  <a:schemeClr val="tx1"/>
                </a:solidFill>
              </a:rPr>
              <a:t>timebox</a:t>
            </a:r>
            <a:r>
              <a:rPr lang="en-AU" sz="1600" dirty="0">
                <a:solidFill>
                  <a:schemeClr val="tx1"/>
                </a:solidFill>
              </a:rPr>
              <a:t> – usually more than 100 requirements</a:t>
            </a:r>
          </a:p>
        </p:txBody>
      </p:sp>
      <p:sp>
        <p:nvSpPr>
          <p:cNvPr id="9" name="Diamond 8"/>
          <p:cNvSpPr/>
          <p:nvPr/>
        </p:nvSpPr>
        <p:spPr>
          <a:xfrm>
            <a:off x="2286000" y="38862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sp>
        <p:nvSpPr>
          <p:cNvPr id="11" name="Diamond 10"/>
          <p:cNvSpPr/>
          <p:nvPr/>
        </p:nvSpPr>
        <p:spPr>
          <a:xfrm>
            <a:off x="5486400" y="39243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Feasibility done in under an hour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584200"/>
          </a:xfrm>
          <a:prstGeom prst="rect">
            <a:avLst/>
          </a:prstGeom>
          <a:solidFill>
            <a:srgbClr val="F7ED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Feasibility sessions are typically done quickly</a:t>
            </a:r>
            <a:endParaRPr lang="en-AU" sz="2800"/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81000" y="2971800"/>
            <a:ext cx="8458200" cy="1077913"/>
          </a:xfrm>
          <a:prstGeom prst="rect">
            <a:avLst/>
          </a:prstGeom>
          <a:solidFill>
            <a:srgbClr val="F6EE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Feasibility is simply a pathway to deciding that it is definitely worth proceeding.</a:t>
            </a:r>
            <a:endParaRPr lang="en-AU" sz="2800"/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414338" y="4648200"/>
            <a:ext cx="8458200" cy="1077913"/>
          </a:xfrm>
          <a:prstGeom prst="rect">
            <a:avLst/>
          </a:prstGeom>
          <a:solidFill>
            <a:srgbClr val="F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/>
              <a:t>Decide the basic needs  (Scope)</a:t>
            </a:r>
          </a:p>
          <a:p>
            <a:pPr eaLnBrk="1" hangingPunct="1"/>
            <a:r>
              <a:rPr lang="en-AU" sz="3200"/>
              <a:t>(usually less than 10 requirements)</a:t>
            </a:r>
            <a:endParaRPr lang="en-AU" sz="28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Agile Estimations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524000" cy="2971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Feasibility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Develop an outline plan – usually less than 10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895600"/>
            <a:ext cx="1676400" cy="2971800"/>
          </a:xfrm>
          <a:prstGeom prst="rect">
            <a:avLst/>
          </a:prstGeom>
          <a:solidFill>
            <a:srgbClr val="D5CF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Foundations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Refined estimates based on deeper knowledge – usually less than 100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2895600"/>
            <a:ext cx="1676400" cy="2971800"/>
          </a:xfrm>
          <a:prstGeom prst="rect">
            <a:avLst/>
          </a:prstGeom>
          <a:solidFill>
            <a:srgbClr val="D8EE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800" b="1" dirty="0">
                <a:solidFill>
                  <a:schemeClr val="tx1"/>
                </a:solidFill>
              </a:rPr>
              <a:t>Exploration and Engineering</a:t>
            </a:r>
          </a:p>
          <a:p>
            <a:pPr algn="ctr">
              <a:defRPr/>
            </a:pPr>
            <a:r>
              <a:rPr lang="en-AU" sz="1600" dirty="0">
                <a:solidFill>
                  <a:schemeClr val="tx1"/>
                </a:solidFill>
              </a:rPr>
              <a:t>Revised estimates based on each previous </a:t>
            </a:r>
            <a:r>
              <a:rPr lang="en-AU" sz="1600" dirty="0" err="1">
                <a:solidFill>
                  <a:schemeClr val="tx1"/>
                </a:solidFill>
              </a:rPr>
              <a:t>timebox</a:t>
            </a:r>
            <a:r>
              <a:rPr lang="en-AU" sz="1600" dirty="0">
                <a:solidFill>
                  <a:schemeClr val="tx1"/>
                </a:solidFill>
              </a:rPr>
              <a:t> – usually more than 100 requirements</a:t>
            </a:r>
          </a:p>
        </p:txBody>
      </p:sp>
      <p:sp>
        <p:nvSpPr>
          <p:cNvPr id="9" name="Diamond 8"/>
          <p:cNvSpPr/>
          <p:nvPr/>
        </p:nvSpPr>
        <p:spPr>
          <a:xfrm>
            <a:off x="2286000" y="38862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sp>
        <p:nvSpPr>
          <p:cNvPr id="11" name="Diamond 10"/>
          <p:cNvSpPr/>
          <p:nvPr/>
        </p:nvSpPr>
        <p:spPr>
          <a:xfrm>
            <a:off x="5486400" y="3924300"/>
            <a:ext cx="1371600" cy="914400"/>
          </a:xfrm>
          <a:prstGeom prst="diamond">
            <a:avLst/>
          </a:prstGeom>
          <a:solidFill>
            <a:srgbClr val="FF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800" dirty="0">
                <a:solidFill>
                  <a:schemeClr val="tx1"/>
                </a:solidFill>
              </a:rPr>
              <a:t>Project Go/No-go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39385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AU" sz="3600" smtClean="0">
                <a:latin typeface="Arial Narrow" pitchFamily="34" charset="0"/>
                <a:ea typeface="ＭＳ Ｐゴシック" pitchFamily="34" charset="-128"/>
              </a:rPr>
              <a:t>Foundations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81000" y="2082800"/>
            <a:ext cx="8458200" cy="1568450"/>
          </a:xfrm>
          <a:prstGeom prst="rect">
            <a:avLst/>
          </a:prstGeom>
          <a:solidFill>
            <a:srgbClr val="F16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3200" b="1"/>
              <a:t>This is where firm and enduring foundations are established </a:t>
            </a:r>
            <a:r>
              <a:rPr lang="en-AU" sz="3200"/>
              <a:t>( </a:t>
            </a:r>
            <a:r>
              <a:rPr lang="en-AU" sz="2400"/>
              <a:t>ie the things that you cannot see changing in the life of the project</a:t>
            </a:r>
            <a:r>
              <a:rPr lang="en-AU" sz="3200"/>
              <a:t>)</a:t>
            </a:r>
            <a:endParaRPr lang="en-AU" sz="2800"/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81000" y="3810000"/>
            <a:ext cx="8458200" cy="2554288"/>
          </a:xfrm>
          <a:prstGeom prst="rect">
            <a:avLst/>
          </a:prstGeom>
          <a:solidFill>
            <a:srgbClr val="F16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000"/>
              <a:t>Decide the Baseline high-level requirements </a:t>
            </a:r>
            <a:r>
              <a:rPr lang="en-AU" sz="1800" b="1"/>
              <a:t>(Prioritise Requirements List)</a:t>
            </a:r>
          </a:p>
          <a:p>
            <a:pPr eaLnBrk="1" hangingPunct="1"/>
            <a:r>
              <a:rPr lang="en-AU" sz="2000"/>
              <a:t>Decide the business processes that will be supported by the proposed solution</a:t>
            </a:r>
          </a:p>
          <a:p>
            <a:pPr eaLnBrk="1" hangingPunct="1"/>
            <a:r>
              <a:rPr lang="en-AU" sz="2000"/>
              <a:t>Detail the Business Case </a:t>
            </a:r>
            <a:r>
              <a:rPr lang="en-AU" sz="2000" b="1"/>
              <a:t>(The Big Picture)</a:t>
            </a:r>
          </a:p>
          <a:p>
            <a:pPr eaLnBrk="1" hangingPunct="1"/>
            <a:r>
              <a:rPr lang="en-AU" sz="2000"/>
              <a:t>Identify the physical infrastructure of the solution </a:t>
            </a:r>
            <a:r>
              <a:rPr lang="en-AU" sz="2000" b="1"/>
              <a:t>(EDUF)</a:t>
            </a:r>
          </a:p>
          <a:p>
            <a:pPr eaLnBrk="1" hangingPunct="1"/>
            <a:r>
              <a:rPr lang="en-AU" sz="2000"/>
              <a:t>Define the technical standards</a:t>
            </a:r>
          </a:p>
          <a:p>
            <a:pPr eaLnBrk="1" hangingPunct="1"/>
            <a:r>
              <a:rPr lang="en-AU" sz="2000"/>
              <a:t>Decode how the quality will be assured.</a:t>
            </a:r>
          </a:p>
          <a:p>
            <a:pPr eaLnBrk="1" hangingPunct="1"/>
            <a:r>
              <a:rPr lang="en-AU" sz="2000"/>
              <a:t>Describe the likely development lifecycle.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6470650"/>
            <a:ext cx="5715000" cy="276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sz="1200" i="1" dirty="0">
                <a:cs typeface="Arial" charset="0"/>
              </a:rPr>
              <a:t>ECU Copyright </a:t>
            </a:r>
            <a:r>
              <a:rPr lang="en-AU" sz="1200" i="1" dirty="0" smtClean="0">
                <a:cs typeface="Arial" charset="0"/>
              </a:rPr>
              <a:t>2015 </a:t>
            </a:r>
            <a:r>
              <a:rPr lang="en-AU" sz="1200" i="1" dirty="0">
                <a:cs typeface="Arial" charset="0"/>
              </a:rPr>
              <a:t>– CSG 2344 School of Computer and Security Science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 SSCS 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</TotalTime>
  <Words>1619</Words>
  <Application>Microsoft Office PowerPoint</Application>
  <PresentationFormat>On-screen Show (4:3)</PresentationFormat>
  <Paragraphs>347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Times New Roman</vt:lpstr>
      <vt:lpstr>Arial Narrow</vt:lpstr>
      <vt:lpstr>ＭＳ Ｐゴシック</vt:lpstr>
      <vt:lpstr>Arial Rounded MT Bold</vt:lpstr>
      <vt:lpstr>Custom Design</vt:lpstr>
      <vt:lpstr>ECU SSCS Theme1</vt:lpstr>
      <vt:lpstr>Project Integration Management</vt:lpstr>
      <vt:lpstr>Traditional incorporating Agile</vt:lpstr>
      <vt:lpstr>Benefits of Agile / Traditional integration</vt:lpstr>
      <vt:lpstr>Agile is Fast</vt:lpstr>
      <vt:lpstr>Feasibility can be set up in minutes</vt:lpstr>
      <vt:lpstr>Agile Estimations</vt:lpstr>
      <vt:lpstr>Feasibility done in under an hour</vt:lpstr>
      <vt:lpstr>Agile Estimations</vt:lpstr>
      <vt:lpstr>Foundations</vt:lpstr>
      <vt:lpstr>BADs, SADs and DADs</vt:lpstr>
      <vt:lpstr>BADs, SADs and DADs</vt:lpstr>
      <vt:lpstr>BADs, SADs and DADs</vt:lpstr>
      <vt:lpstr>Agile Estimations</vt:lpstr>
      <vt:lpstr>Exploration</vt:lpstr>
      <vt:lpstr>Engineering</vt:lpstr>
      <vt:lpstr>Post - Project</vt:lpstr>
      <vt:lpstr>Traditional versus Agile</vt:lpstr>
      <vt:lpstr>MoSCoW Principle</vt:lpstr>
      <vt:lpstr>Timeboxing</vt:lpstr>
      <vt:lpstr>Timeboxing</vt:lpstr>
      <vt:lpstr>Within each Timebox</vt:lpstr>
      <vt:lpstr>Kick Off</vt:lpstr>
      <vt:lpstr>Controlling a Timebox</vt:lpstr>
      <vt:lpstr>Close -Out</vt:lpstr>
      <vt:lpstr>Deployment</vt:lpstr>
      <vt:lpstr>Post Product – Benefits assesment</vt:lpstr>
      <vt:lpstr>Agile inside Traditional PM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David Michael COOK</cp:lastModifiedBy>
  <cp:revision>202</cp:revision>
  <dcterms:created xsi:type="dcterms:W3CDTF">2001-07-05T23:10:12Z</dcterms:created>
  <dcterms:modified xsi:type="dcterms:W3CDTF">2015-05-17T06:22:57Z</dcterms:modified>
</cp:coreProperties>
</file>