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7" r:id="rId2"/>
    <p:sldId id="286" r:id="rId3"/>
    <p:sldId id="258" r:id="rId4"/>
    <p:sldId id="287" r:id="rId5"/>
    <p:sldId id="259" r:id="rId6"/>
    <p:sldId id="260" r:id="rId7"/>
    <p:sldId id="261" r:id="rId8"/>
    <p:sldId id="262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9" r:id="rId18"/>
    <p:sldId id="270" r:id="rId19"/>
    <p:sldId id="279" r:id="rId20"/>
    <p:sldId id="272" r:id="rId21"/>
    <p:sldId id="280" r:id="rId22"/>
    <p:sldId id="283" r:id="rId23"/>
    <p:sldId id="290" r:id="rId24"/>
    <p:sldId id="285" r:id="rId25"/>
    <p:sldId id="284" r:id="rId26"/>
    <p:sldId id="291" r:id="rId27"/>
    <p:sldId id="274" r:id="rId28"/>
  </p:sldIdLst>
  <p:sldSz cx="9144000" cy="6858000" type="screen4x3"/>
  <p:notesSz cx="6642100" cy="965358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736" autoAdjust="0"/>
    <p:restoredTop sz="89708" autoAdjust="0"/>
  </p:normalViewPr>
  <p:slideViewPr>
    <p:cSldViewPr>
      <p:cViewPr>
        <p:scale>
          <a:sx n="70" d="100"/>
          <a:sy n="70" d="100"/>
        </p:scale>
        <p:origin x="-201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041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940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CEB1A2-8BFF-44FD-815C-A7C666E435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809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11021B-51B9-4C1C-95D4-BF6BFA09EAB3}" type="slidenum">
              <a:rPr lang="en-AU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AU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12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1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42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27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40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02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2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2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81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02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cu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1700213"/>
            <a:ext cx="18796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0" name="Picture 6" descr="ECU_AUS_logo_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07950" y="377825"/>
            <a:ext cx="5383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1200" b="1">
                <a:solidFill>
                  <a:srgbClr val="666666"/>
                </a:solidFill>
              </a:rPr>
              <a:t>School of Computer and Security Science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1600" b="1">
                <a:solidFill>
                  <a:srgbClr val="666666"/>
                </a:solidFill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52700"/>
            <a:ext cx="6400800" cy="1752600"/>
          </a:xfrm>
        </p:spPr>
        <p:txBody>
          <a:bodyPr/>
          <a:lstStyle/>
          <a:p>
            <a:pPr eaLnBrk="1" hangingPunct="1"/>
            <a:r>
              <a:rPr lang="en-AU" altLang="en-US" sz="6000" smtClean="0"/>
              <a:t>Computer Security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52400" y="8382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AU" altLang="en-US" sz="4400" dirty="0">
                <a:solidFill>
                  <a:schemeClr val="bg1"/>
                </a:solidFill>
              </a:rPr>
              <a:t>Exam </a:t>
            </a:r>
            <a:r>
              <a:rPr lang="en-AU" altLang="en-US" sz="4400" dirty="0" smtClean="0">
                <a:solidFill>
                  <a:schemeClr val="bg1"/>
                </a:solidFill>
              </a:rPr>
              <a:t>Information</a:t>
            </a:r>
            <a:endParaRPr lang="en-AU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5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How </a:t>
            </a:r>
            <a:r>
              <a:rPr lang="en-AU" altLang="en-US" dirty="0" smtClean="0"/>
              <a:t>does a hash </a:t>
            </a:r>
            <a:r>
              <a:rPr lang="en-AU" altLang="en-US" dirty="0"/>
              <a:t>functions works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Know 5 real world uses of hashing functions</a:t>
            </a:r>
          </a:p>
          <a:p>
            <a:pPr eaLnBrk="1" hangingPunct="1"/>
            <a:r>
              <a:rPr lang="en-AU" altLang="en-US" dirty="0" smtClean="0"/>
              <a:t>Digital signatures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Graphically re present the digital signature process</a:t>
            </a:r>
            <a:endParaRPr lang="en-AU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AU" altLang="en-US" dirty="0" smtClean="0"/>
              <a:t>Certifying authorities</a:t>
            </a:r>
          </a:p>
          <a:p>
            <a:pPr eaLnBrk="1" hangingPunct="1"/>
            <a:r>
              <a:rPr lang="en-AU" altLang="en-US" dirty="0" smtClean="0"/>
              <a:t>Digital signatures versus digital certificates</a:t>
            </a:r>
          </a:p>
          <a:p>
            <a:pPr eaLnBrk="1" hangingPunct="1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6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Identification vs. Authentication vs. Authorisation – </a:t>
            </a:r>
            <a:r>
              <a:rPr lang="en-AU" altLang="en-US" dirty="0" smtClean="0">
                <a:solidFill>
                  <a:srgbClr val="FF0000"/>
                </a:solidFill>
              </a:rPr>
              <a:t>definitions and examples</a:t>
            </a:r>
          </a:p>
          <a:p>
            <a:pPr eaLnBrk="1" hangingPunct="1"/>
            <a:r>
              <a:rPr lang="en-AU" altLang="en-US" dirty="0" smtClean="0"/>
              <a:t>Authentication – examples and explanations</a:t>
            </a:r>
          </a:p>
          <a:p>
            <a:pPr lvl="1" eaLnBrk="1" hangingPunct="1"/>
            <a:r>
              <a:rPr lang="en-AU" altLang="en-US" dirty="0" smtClean="0"/>
              <a:t>Something you know – </a:t>
            </a:r>
            <a:r>
              <a:rPr lang="en-AU" altLang="en-US" dirty="0" smtClean="0">
                <a:solidFill>
                  <a:srgbClr val="FF0000"/>
                </a:solidFill>
              </a:rPr>
              <a:t>3 examples</a:t>
            </a:r>
          </a:p>
          <a:p>
            <a:pPr lvl="1" eaLnBrk="1" hangingPunct="1"/>
            <a:r>
              <a:rPr lang="en-AU" altLang="en-US" dirty="0" smtClean="0"/>
              <a:t>Something you have – </a:t>
            </a:r>
            <a:r>
              <a:rPr lang="en-AU" altLang="en-US" dirty="0" smtClean="0">
                <a:solidFill>
                  <a:srgbClr val="FF0000"/>
                </a:solidFill>
              </a:rPr>
              <a:t>3 examples</a:t>
            </a:r>
          </a:p>
          <a:p>
            <a:pPr lvl="1" eaLnBrk="1" hangingPunct="1"/>
            <a:r>
              <a:rPr lang="en-AU" altLang="en-US" dirty="0" smtClean="0"/>
              <a:t>Something you are – </a:t>
            </a:r>
            <a:r>
              <a:rPr lang="en-AU" altLang="en-US" dirty="0" smtClean="0">
                <a:solidFill>
                  <a:srgbClr val="FF0000"/>
                </a:solidFill>
              </a:rPr>
              <a:t>3 examples</a:t>
            </a:r>
          </a:p>
          <a:p>
            <a:pPr eaLnBrk="1" hangingPunct="1"/>
            <a:r>
              <a:rPr lang="en-AU" altLang="en-US" dirty="0" smtClean="0"/>
              <a:t>Cracking/obtaining passwords</a:t>
            </a:r>
          </a:p>
          <a:p>
            <a:pPr lvl="1" eaLnBrk="1" hangingPunct="1"/>
            <a:r>
              <a:rPr lang="en-AU" altLang="en-US" dirty="0" smtClean="0">
                <a:solidFill>
                  <a:srgbClr val="FF0000"/>
                </a:solidFill>
              </a:rPr>
              <a:t>You should be able to describe **</a:t>
            </a:r>
            <a:r>
              <a:rPr lang="en-AU" altLang="en-US" b="1" u="sng" dirty="0" smtClean="0">
                <a:solidFill>
                  <a:srgbClr val="FF0000"/>
                </a:solidFill>
              </a:rPr>
              <a:t>technical</a:t>
            </a:r>
            <a:r>
              <a:rPr lang="en-AU" altLang="en-US" b="1" dirty="0" smtClean="0">
                <a:solidFill>
                  <a:srgbClr val="FF0000"/>
                </a:solidFill>
              </a:rPr>
              <a:t>**</a:t>
            </a:r>
            <a:r>
              <a:rPr lang="en-AU" altLang="en-US" dirty="0" smtClean="0">
                <a:solidFill>
                  <a:srgbClr val="FF0000"/>
                </a:solidFill>
              </a:rPr>
              <a:t> and non-technical procedures to do this</a:t>
            </a:r>
          </a:p>
          <a:p>
            <a:pPr lvl="1" eaLnBrk="1" hangingPunct="1"/>
            <a:endParaRPr lang="en-AU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AU" altLang="en-US" dirty="0" smtClean="0"/>
          </a:p>
          <a:p>
            <a:pPr eaLnBrk="1" hangingPunct="1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6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Biometrics</a:t>
            </a:r>
          </a:p>
          <a:p>
            <a:pPr lvl="1" eaLnBrk="1" hangingPunct="1"/>
            <a:r>
              <a:rPr lang="en-AU" altLang="en-US" dirty="0" smtClean="0"/>
              <a:t>Physiological vs. Behavioural</a:t>
            </a:r>
          </a:p>
          <a:p>
            <a:pPr lvl="1" eaLnBrk="1" hangingPunct="1"/>
            <a:r>
              <a:rPr lang="en-AU" altLang="en-US" dirty="0" smtClean="0"/>
              <a:t>False acceptance vs. False rejection</a:t>
            </a:r>
          </a:p>
          <a:p>
            <a:pPr lvl="1" eaLnBrk="1" hangingPunct="1"/>
            <a:r>
              <a:rPr lang="en-AU" altLang="en-US" dirty="0" smtClean="0"/>
              <a:t>Types of biometric scanners</a:t>
            </a:r>
          </a:p>
          <a:p>
            <a:pPr lvl="2" eaLnBrk="1" hangingPunct="1"/>
            <a:r>
              <a:rPr lang="en-AU" altLang="en-US" dirty="0" smtClean="0"/>
              <a:t>Benefit and problem of each one</a:t>
            </a:r>
          </a:p>
          <a:p>
            <a:pPr eaLnBrk="1" hangingPunct="1"/>
            <a:r>
              <a:rPr lang="en-AU" altLang="en-US" dirty="0" smtClean="0"/>
              <a:t>How to convince someone to implement biometric?</a:t>
            </a:r>
          </a:p>
          <a:p>
            <a:pPr eaLnBrk="1" hangingPunct="1"/>
            <a:r>
              <a:rPr lang="en-AU" altLang="en-US" b="1" u="sng" dirty="0" smtClean="0">
                <a:solidFill>
                  <a:srgbClr val="FF0000"/>
                </a:solidFill>
              </a:rPr>
              <a:t>Factors</a:t>
            </a:r>
            <a:r>
              <a:rPr lang="en-AU" altLang="en-US" dirty="0" smtClean="0">
                <a:solidFill>
                  <a:srgbClr val="FF0000"/>
                </a:solidFill>
              </a:rPr>
              <a:t> inhibiting the adoption of biometrics technologies?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7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Methods to protect your hardware and data on your hardware (hard disk)</a:t>
            </a:r>
          </a:p>
          <a:p>
            <a:pPr eaLnBrk="1" hangingPunct="1"/>
            <a:r>
              <a:rPr lang="en-AU" altLang="en-US" dirty="0" smtClean="0"/>
              <a:t>Slack space - </a:t>
            </a:r>
            <a:r>
              <a:rPr lang="en-AU" altLang="en-US" dirty="0" smtClean="0">
                <a:solidFill>
                  <a:srgbClr val="FF0000"/>
                </a:solidFill>
              </a:rPr>
              <a:t>define with examples</a:t>
            </a:r>
          </a:p>
          <a:p>
            <a:pPr eaLnBrk="1" hangingPunct="1"/>
            <a:r>
              <a:rPr lang="en-AU" altLang="en-US" dirty="0" smtClean="0"/>
              <a:t>Secure file deletion tools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How does a secure file deletion tool work?</a:t>
            </a:r>
            <a:endParaRPr lang="en-AU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AU" altLang="en-US" dirty="0" smtClean="0">
                <a:solidFill>
                  <a:srgbClr val="FF0000"/>
                </a:solidFill>
              </a:rPr>
              <a:t>Example of open source/commercial tools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Know the standards</a:t>
            </a:r>
            <a:endParaRPr lang="en-AU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AU" altLang="en-US" dirty="0" smtClean="0"/>
              <a:t>Backup strategies/issues</a:t>
            </a:r>
          </a:p>
          <a:p>
            <a:pPr eaLnBrk="1" hangingPunct="1"/>
            <a:endParaRPr lang="en-AU" altLang="en-US" dirty="0" smtClean="0"/>
          </a:p>
          <a:p>
            <a:pPr eaLnBrk="1" hangingPunct="1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8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1947863"/>
            <a:ext cx="8839200" cy="4681537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What is an operating system, what does it do?</a:t>
            </a:r>
          </a:p>
          <a:p>
            <a:pPr eaLnBrk="1" hangingPunct="1"/>
            <a:r>
              <a:rPr lang="en-AU" altLang="en-US" dirty="0" smtClean="0"/>
              <a:t>Access control lists</a:t>
            </a:r>
          </a:p>
          <a:p>
            <a:pPr eaLnBrk="1" hangingPunct="1"/>
            <a:r>
              <a:rPr lang="en-AU" altLang="en-US" dirty="0" smtClean="0"/>
              <a:t>Windows NT logon process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Graphically show Windows NT logon process </a:t>
            </a:r>
            <a:r>
              <a:rPr lang="en-AU" altLang="en-US" dirty="0" smtClean="0"/>
              <a:t>NTFS vs. FAT file systems</a:t>
            </a:r>
          </a:p>
          <a:p>
            <a:pPr lvl="1" eaLnBrk="1" hangingPunct="1"/>
            <a:r>
              <a:rPr lang="en-US" altLang="en-US" dirty="0" smtClean="0"/>
              <a:t>Security features of each (if any)</a:t>
            </a:r>
            <a:endParaRPr lang="en-AU" altLang="en-US" dirty="0" smtClean="0"/>
          </a:p>
          <a:p>
            <a:pPr eaLnBrk="1" hangingPunct="1"/>
            <a:r>
              <a:rPr lang="en-AU" altLang="en-US" dirty="0" smtClean="0"/>
              <a:t>Windows auditing</a:t>
            </a:r>
          </a:p>
          <a:p>
            <a:pPr lvl="1" eaLnBrk="1" hangingPunct="1"/>
            <a:r>
              <a:rPr lang="en-AU" altLang="en-US" dirty="0" smtClean="0">
                <a:solidFill>
                  <a:srgbClr val="FF0000"/>
                </a:solidFill>
              </a:rPr>
              <a:t>Benefits and issues, what can be audited?</a:t>
            </a:r>
          </a:p>
          <a:p>
            <a:pPr eaLnBrk="1" hangingPunct="1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9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Vulnerabilities within applications</a:t>
            </a:r>
          </a:p>
          <a:p>
            <a:pPr eaLnBrk="1" hangingPunct="1"/>
            <a:r>
              <a:rPr lang="en-AU" altLang="en-US" dirty="0" smtClean="0"/>
              <a:t>Code integration pros/cons?</a:t>
            </a:r>
          </a:p>
          <a:p>
            <a:pPr eaLnBrk="1" hangingPunct="1"/>
            <a:r>
              <a:rPr lang="en-AU" altLang="en-US" dirty="0" smtClean="0"/>
              <a:t>Buffer overflows – with examples</a:t>
            </a:r>
          </a:p>
          <a:p>
            <a:pPr eaLnBrk="1" hangingPunct="1"/>
            <a:r>
              <a:rPr lang="en-AU" altLang="en-US" dirty="0" smtClean="0"/>
              <a:t>What is shell code? What can it do?</a:t>
            </a:r>
          </a:p>
          <a:p>
            <a:pPr eaLnBrk="1" hangingPunct="1"/>
            <a:r>
              <a:rPr lang="en-AU" altLang="en-US" dirty="0" smtClean="0"/>
              <a:t>Memory leaks, conversion errors, off-by-one</a:t>
            </a:r>
          </a:p>
          <a:p>
            <a:pPr lvl="1" eaLnBrk="1" hangingPunct="1"/>
            <a:r>
              <a:rPr lang="en-US" altLang="en-US" dirty="0" smtClean="0"/>
              <a:t>Security impacts of these flaws</a:t>
            </a:r>
            <a:endParaRPr lang="en-AU" altLang="en-US" dirty="0" smtClean="0"/>
          </a:p>
          <a:p>
            <a:pPr eaLnBrk="1" hangingPunct="1"/>
            <a:r>
              <a:rPr lang="en-AU" altLang="en-US" dirty="0" smtClean="0"/>
              <a:t>Issues with patching software</a:t>
            </a:r>
          </a:p>
          <a:p>
            <a:pPr eaLnBrk="1" hangingPunct="1"/>
            <a:r>
              <a:rPr lang="en-AU" altLang="en-US" u="sng" dirty="0" smtClean="0">
                <a:solidFill>
                  <a:srgbClr val="FF0000"/>
                </a:solidFill>
              </a:rPr>
              <a:t>Open-source vs commercial source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10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Differences between IPv4 and IPv6</a:t>
            </a:r>
          </a:p>
          <a:p>
            <a:pPr eaLnBrk="1" hangingPunct="1"/>
            <a:r>
              <a:rPr lang="en-AU" altLang="en-US" dirty="0" smtClean="0"/>
              <a:t>Network scanning/reconnaissance tools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What can these tools potentially detect?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What are the benefits of having this information?</a:t>
            </a:r>
            <a:endParaRPr lang="en-AU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AU" altLang="en-US" dirty="0" smtClean="0"/>
              <a:t>Wired vs. Wireless networking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Pros and Cons of each?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techniques can be </a:t>
            </a:r>
            <a:r>
              <a:rPr lang="en-US" altLang="en-US" dirty="0" err="1" smtClean="0">
                <a:solidFill>
                  <a:srgbClr val="FF0000"/>
                </a:solidFill>
              </a:rPr>
              <a:t>utilised</a:t>
            </a:r>
            <a:r>
              <a:rPr lang="en-US" altLang="en-US" dirty="0" smtClean="0">
                <a:solidFill>
                  <a:srgbClr val="FF0000"/>
                </a:solidFill>
              </a:rPr>
              <a:t> to secure and protect a home network?</a:t>
            </a:r>
            <a:endParaRPr lang="en-AU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Firewalls </a:t>
            </a:r>
            <a:r>
              <a:rPr lang="en-AU" altLang="en-US" dirty="0" smtClean="0"/>
              <a:t>types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Features, limitations and context of use</a:t>
            </a:r>
            <a:endParaRPr lang="en-AU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AU" altLang="en-US" dirty="0" smtClean="0"/>
              <a:t>Intrusion </a:t>
            </a:r>
            <a:r>
              <a:rPr lang="en-AU" altLang="en-US" dirty="0"/>
              <a:t>Detection </a:t>
            </a:r>
            <a:r>
              <a:rPr lang="en-AU" altLang="en-US" dirty="0" smtClean="0"/>
              <a:t>Systems </a:t>
            </a:r>
            <a:r>
              <a:rPr lang="en-AU" altLang="en-US" dirty="0"/>
              <a:t>vs. </a:t>
            </a:r>
            <a:r>
              <a:rPr lang="en-AU" altLang="en-US" dirty="0" smtClean="0"/>
              <a:t>Honeypots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What can and can’t they do?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What are the legal and ethical issues?</a:t>
            </a:r>
            <a:endParaRPr lang="en-AU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AU" altLang="en-US" dirty="0"/>
              <a:t>Signature vs. Anomaly based rule sets</a:t>
            </a:r>
          </a:p>
          <a:p>
            <a:pPr eaLnBrk="1" hangingPunct="1"/>
            <a:r>
              <a:rPr lang="en-AU" altLang="en-US" dirty="0" smtClean="0"/>
              <a:t>Virtual Private Network (VPN)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Advantages versus disadvantages?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11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What is privacy? </a:t>
            </a:r>
            <a:r>
              <a:rPr lang="en-AU" altLang="en-US" dirty="0" smtClean="0"/>
              <a:t>Does it still exist?</a:t>
            </a:r>
          </a:p>
          <a:p>
            <a:pPr eaLnBrk="1" hangingPunct="1"/>
            <a:r>
              <a:rPr lang="en-AU" altLang="en-US" dirty="0" smtClean="0"/>
              <a:t>Are we safer by having no </a:t>
            </a:r>
            <a:r>
              <a:rPr lang="en-AU" altLang="en-US" dirty="0"/>
              <a:t>privacy?</a:t>
            </a:r>
          </a:p>
          <a:p>
            <a:pPr eaLnBrk="1" hangingPunct="1"/>
            <a:r>
              <a:rPr lang="en-AU" altLang="en-US" dirty="0" smtClean="0"/>
              <a:t>Privacy issues with proxy logs?</a:t>
            </a:r>
          </a:p>
          <a:p>
            <a:pPr eaLnBrk="1" hangingPunct="1"/>
            <a:r>
              <a:rPr lang="en-AU" altLang="en-US" dirty="0" smtClean="0"/>
              <a:t>How is your online privacy being effected?</a:t>
            </a:r>
            <a:endParaRPr lang="en-AU" altLang="en-US" dirty="0"/>
          </a:p>
          <a:p>
            <a:pPr eaLnBrk="1" hangingPunct="1"/>
            <a:r>
              <a:rPr lang="en-AU" altLang="en-US" dirty="0" smtClean="0"/>
              <a:t>On-line </a:t>
            </a:r>
            <a:r>
              <a:rPr lang="en-AU" altLang="en-US" dirty="0"/>
              <a:t>Profiling – benefits/cons</a:t>
            </a:r>
          </a:p>
          <a:p>
            <a:pPr eaLnBrk="1" hangingPunct="1"/>
            <a:r>
              <a:rPr lang="en-AU" altLang="en-US" dirty="0"/>
              <a:t>Government surveillance</a:t>
            </a:r>
          </a:p>
          <a:p>
            <a:pPr eaLnBrk="1" hangingPunct="1"/>
            <a:r>
              <a:rPr lang="en-AU" altLang="en-US" dirty="0"/>
              <a:t>Methods of </a:t>
            </a:r>
            <a:r>
              <a:rPr lang="en-AU" altLang="en-US" dirty="0" smtClean="0"/>
              <a:t>monitoring….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CSI1101 and CSI5122 Exam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>
                <a:solidFill>
                  <a:srgbClr val="FF0000"/>
                </a:solidFill>
              </a:rPr>
              <a:t>You must obtain at least 50% of the available marks in the exam to pass the unit</a:t>
            </a:r>
          </a:p>
          <a:p>
            <a:endParaRPr lang="en-AU" altLang="en-US" dirty="0" smtClean="0">
              <a:solidFill>
                <a:srgbClr val="FF0000"/>
              </a:solidFill>
            </a:endParaRPr>
          </a:p>
          <a:p>
            <a:r>
              <a:rPr lang="en-AU" altLang="en-US" dirty="0" smtClean="0">
                <a:solidFill>
                  <a:srgbClr val="FF0000"/>
                </a:solidFill>
              </a:rPr>
              <a:t>If the exam is out of 50 marks, you must obtain at least 25 marks to pass!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information is designed to help you in identifying the key areas that were covered throughout the semester</a:t>
            </a:r>
          </a:p>
          <a:p>
            <a:r>
              <a:rPr lang="en-US" dirty="0" smtClean="0"/>
              <a:t>The comments in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/>
              <a:t>are designed to further assist you with your revision and what you could </a:t>
            </a:r>
            <a:r>
              <a:rPr lang="en-US" i="1" dirty="0" smtClean="0"/>
              <a:t>potentially</a:t>
            </a:r>
            <a:r>
              <a:rPr lang="en-US" dirty="0" smtClean="0"/>
              <a:t> expect to see in the exam!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13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CSI1101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Section A</a:t>
            </a:r>
          </a:p>
          <a:p>
            <a:pPr lvl="1" eaLnBrk="1" hangingPunct="1"/>
            <a:r>
              <a:rPr lang="en-AU" altLang="en-US" dirty="0" smtClean="0"/>
              <a:t>Section A is worth 10 marks in total</a:t>
            </a:r>
          </a:p>
          <a:p>
            <a:pPr lvl="1" eaLnBrk="1" hangingPunct="1"/>
            <a:r>
              <a:rPr lang="en-AU" altLang="en-US" dirty="0" smtClean="0"/>
              <a:t>20 True/False Questions</a:t>
            </a:r>
          </a:p>
          <a:p>
            <a:pPr lvl="1" eaLnBrk="1" hangingPunct="1"/>
            <a:r>
              <a:rPr lang="en-AU" altLang="en-US" dirty="0" smtClean="0"/>
              <a:t>½ mark awarded for each question answered correctly</a:t>
            </a:r>
          </a:p>
          <a:p>
            <a:pPr lvl="1" eaLnBrk="1" hangingPunct="1"/>
            <a:r>
              <a:rPr lang="en-AU" altLang="en-US" dirty="0" smtClean="0"/>
              <a:t>Clearly write True or False in the answer booklet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CSI1101 Exam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Section B</a:t>
            </a:r>
          </a:p>
          <a:p>
            <a:pPr lvl="1"/>
            <a:r>
              <a:rPr lang="en-AU" altLang="en-US" dirty="0" smtClean="0"/>
              <a:t>Section B is worth 40 marks in total</a:t>
            </a:r>
          </a:p>
          <a:p>
            <a:pPr lvl="1"/>
            <a:r>
              <a:rPr lang="en-AU" altLang="en-US" dirty="0"/>
              <a:t>8</a:t>
            </a:r>
            <a:r>
              <a:rPr lang="en-AU" altLang="en-US" dirty="0" smtClean="0"/>
              <a:t> short answer questions (worth 4 marks each)</a:t>
            </a:r>
          </a:p>
          <a:p>
            <a:pPr lvl="2"/>
            <a:r>
              <a:rPr lang="en-US" altLang="en-US" dirty="0" smtClean="0"/>
              <a:t>½ a page maximum for each question</a:t>
            </a:r>
            <a:endParaRPr lang="en-AU" altLang="en-US" dirty="0" smtClean="0"/>
          </a:p>
          <a:p>
            <a:pPr lvl="1"/>
            <a:r>
              <a:rPr lang="en-US" altLang="en-US" dirty="0" smtClean="0"/>
              <a:t>1 attack tree question (worth </a:t>
            </a:r>
            <a:r>
              <a:rPr lang="en-US" altLang="en-US" dirty="0"/>
              <a:t>8</a:t>
            </a:r>
            <a:r>
              <a:rPr lang="en-US" altLang="en-US" dirty="0" smtClean="0"/>
              <a:t> marks)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The attack tree question should encompass a significant quantity of </a:t>
            </a:r>
            <a:r>
              <a:rPr lang="en-US" altLang="en-US" u="sng" dirty="0" smtClean="0"/>
              <a:t>technical aspects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pPr marL="914400" lvl="2" indent="0">
              <a:buFontTx/>
              <a:buNone/>
            </a:pPr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The CSI5122 Exam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4 long answer question (10 marks each)</a:t>
            </a:r>
          </a:p>
          <a:p>
            <a:pPr lvl="1"/>
            <a:r>
              <a:rPr lang="en-US" altLang="en-US" dirty="0" smtClean="0"/>
              <a:t>1-2 pages per question maximum</a:t>
            </a:r>
            <a:endParaRPr lang="en-AU" altLang="en-US" dirty="0" smtClean="0"/>
          </a:p>
          <a:p>
            <a:r>
              <a:rPr lang="en-US" altLang="en-US" dirty="0"/>
              <a:t>1 attack tree question (worth 10 marks)</a:t>
            </a:r>
          </a:p>
          <a:p>
            <a:endParaRPr lang="en-US" altLang="en-US" dirty="0"/>
          </a:p>
          <a:p>
            <a:r>
              <a:rPr lang="en-US" altLang="en-US" dirty="0"/>
              <a:t>The attack tree question should encompass a significant quantity of </a:t>
            </a:r>
            <a:r>
              <a:rPr lang="en-US" altLang="en-US" u="sng" dirty="0"/>
              <a:t>technical aspects</a:t>
            </a:r>
            <a:r>
              <a:rPr lang="en-US" altLang="en-US" dirty="0"/>
              <a:t>.</a:t>
            </a:r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can be answered how you like…</a:t>
            </a:r>
          </a:p>
          <a:p>
            <a:pPr lvl="1"/>
            <a:r>
              <a:rPr lang="en-US" dirty="0" smtClean="0"/>
              <a:t>Sentences/paragraphs</a:t>
            </a:r>
          </a:p>
          <a:p>
            <a:pPr lvl="1"/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Bullet points / or a list of key points</a:t>
            </a:r>
          </a:p>
          <a:p>
            <a:pPr lvl="1"/>
            <a:r>
              <a:rPr lang="en-US" dirty="0" smtClean="0"/>
              <a:t>Tables – good for comparing 2 or more concepts</a:t>
            </a:r>
          </a:p>
          <a:p>
            <a:r>
              <a:rPr lang="en-US" dirty="0" smtClean="0"/>
              <a:t>Do not waffle…</a:t>
            </a:r>
          </a:p>
          <a:p>
            <a:pPr lvl="1"/>
            <a:r>
              <a:rPr lang="en-US" dirty="0" smtClean="0"/>
              <a:t>Get to the point when answering questions!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80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Study Notes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Read all the lecture notes</a:t>
            </a:r>
          </a:p>
          <a:p>
            <a:r>
              <a:rPr lang="en-US" altLang="en-US" dirty="0" smtClean="0"/>
              <a:t>Complete all tutorial activities</a:t>
            </a:r>
          </a:p>
          <a:p>
            <a:pPr lvl="1"/>
            <a:r>
              <a:rPr lang="en-US" altLang="en-US" dirty="0" smtClean="0"/>
              <a:t>Some exam questions come directly from the tutorial activities!</a:t>
            </a:r>
          </a:p>
          <a:p>
            <a:pPr lvl="1"/>
            <a:r>
              <a:rPr lang="en-US" altLang="en-US" dirty="0" smtClean="0"/>
              <a:t>You should know the ins and outs of the software used throughout the semester!</a:t>
            </a:r>
          </a:p>
          <a:p>
            <a:r>
              <a:rPr lang="en-US" altLang="en-US" dirty="0" smtClean="0"/>
              <a:t>Read appropriate chapters in text book</a:t>
            </a:r>
          </a:p>
          <a:p>
            <a:r>
              <a:rPr lang="en-US" altLang="en-US" dirty="0" smtClean="0"/>
              <a:t>Read additional readings found on Blackboard.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Exam Questions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is a document on Blackboard containing sample exam questions </a:t>
            </a:r>
          </a:p>
          <a:p>
            <a:r>
              <a:rPr lang="en-US" altLang="en-US" dirty="0" smtClean="0"/>
              <a:t>These questions may or may not be present in the exam</a:t>
            </a:r>
          </a:p>
          <a:p>
            <a:r>
              <a:rPr lang="en-US" altLang="en-US" dirty="0" smtClean="0"/>
              <a:t>But you should attempt all of them </a:t>
            </a:r>
            <a:r>
              <a:rPr lang="en-US" altLang="en-US" dirty="0" smtClean="0">
                <a:sym typeface="Wingdings" pitchFamily="2" charset="2"/>
              </a:rPr>
              <a:t></a:t>
            </a:r>
          </a:p>
          <a:p>
            <a:r>
              <a:rPr lang="en-US" altLang="en-US" dirty="0" smtClean="0">
                <a:sym typeface="Wingdings" pitchFamily="2" charset="2"/>
              </a:rPr>
              <a:t>Answers/solutions </a:t>
            </a:r>
            <a:r>
              <a:rPr lang="en-US" altLang="en-US" b="1" u="sng" dirty="0" smtClean="0">
                <a:solidFill>
                  <a:srgbClr val="FF0000"/>
                </a:solidFill>
                <a:sym typeface="Wingdings" pitchFamily="2" charset="2"/>
              </a:rPr>
              <a:t>will not</a:t>
            </a:r>
            <a:r>
              <a:rPr lang="en-US" altLang="en-US" dirty="0" smtClean="0">
                <a:sym typeface="Wingdings" pitchFamily="2" charset="2"/>
              </a:rPr>
              <a:t> be provided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text book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is not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/>
              <a:t>permitted into the exam!</a:t>
            </a:r>
          </a:p>
          <a:p>
            <a:pPr eaLnBrk="1" hangingPunct="1"/>
            <a:endParaRPr lang="en-AU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9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3 hour exam plus 5 minutes reading time</a:t>
            </a:r>
          </a:p>
          <a:p>
            <a:pPr eaLnBrk="1" hangingPunct="1"/>
            <a:r>
              <a:rPr lang="en-AU" altLang="en-US" dirty="0" smtClean="0"/>
              <a:t>No notes or calculators</a:t>
            </a:r>
          </a:p>
          <a:p>
            <a:pPr eaLnBrk="1" hangingPunct="1"/>
            <a:r>
              <a:rPr lang="en-AU" altLang="en-US" b="1" u="sng" dirty="0" smtClean="0"/>
              <a:t>Write legibly</a:t>
            </a:r>
          </a:p>
          <a:p>
            <a:pPr lvl="1" eaLnBrk="1" hangingPunct="1"/>
            <a:r>
              <a:rPr lang="en-US" altLang="en-US" dirty="0" smtClean="0"/>
              <a:t>This is very important! If we are unable to read it, we cannot award marks for it!</a:t>
            </a:r>
            <a:endParaRPr lang="en-AU" altLang="en-US" dirty="0" smtClean="0"/>
          </a:p>
          <a:p>
            <a:pPr eaLnBrk="1" hangingPunct="1"/>
            <a:r>
              <a:rPr lang="en-AU" altLang="en-US" dirty="0" smtClean="0"/>
              <a:t>Good luck!</a:t>
            </a:r>
          </a:p>
          <a:p>
            <a:pPr eaLnBrk="1" hangingPunct="1"/>
            <a:endParaRPr lang="en-AU" altLang="en-US" dirty="0" smtClean="0"/>
          </a:p>
          <a:p>
            <a:pPr eaLnBrk="1" hangingPunct="1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Examples of computer security breaches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Provide exams of significant historic and contemporary computer security breaches/attacks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happened?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was exploited?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was the outcome?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where the resultant consequences?</a:t>
            </a:r>
          </a:p>
          <a:p>
            <a:pPr eaLnBrk="1" hangingPunct="1"/>
            <a:endParaRPr lang="en-AU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AU" alt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0825" y="755650"/>
            <a:ext cx="8642350" cy="1000125"/>
          </a:xfrm>
        </p:spPr>
        <p:txBody>
          <a:bodyPr/>
          <a:lstStyle/>
          <a:p>
            <a:r>
              <a:rPr lang="en-US" dirty="0" smtClean="0"/>
              <a:t>Module 1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Aims of security</a:t>
            </a:r>
          </a:p>
          <a:p>
            <a:pPr lvl="1" eaLnBrk="1" hangingPunct="1"/>
            <a:r>
              <a:rPr lang="en-AU" altLang="en-US" dirty="0"/>
              <a:t>Confidentiality</a:t>
            </a:r>
          </a:p>
          <a:p>
            <a:pPr lvl="1" eaLnBrk="1" hangingPunct="1"/>
            <a:r>
              <a:rPr lang="en-AU" altLang="en-US" dirty="0"/>
              <a:t>Availability</a:t>
            </a:r>
          </a:p>
          <a:p>
            <a:pPr lvl="1" eaLnBrk="1" hangingPunct="1"/>
            <a:r>
              <a:rPr lang="en-AU" altLang="en-US" dirty="0"/>
              <a:t>Integrity</a:t>
            </a:r>
          </a:p>
          <a:p>
            <a:pPr lvl="1" eaLnBrk="1" hangingPunct="1"/>
            <a:r>
              <a:rPr lang="en-AU" altLang="en-US" dirty="0"/>
              <a:t>Authenticity</a:t>
            </a:r>
          </a:p>
          <a:p>
            <a:pPr lvl="1" eaLnBrk="1" hangingPunct="1"/>
            <a:r>
              <a:rPr lang="en-AU" altLang="en-US" dirty="0"/>
              <a:t>Non-repudiation/accountability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Definition each aim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Provide a real world example of how to ensure it and how it could be breached!</a:t>
            </a:r>
            <a:endParaRPr lang="en-AU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How would you convince someone to purchase, apply and use ‘security’?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What is a threat?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What is a vulnerability?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What is a risk?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What is risk a measure of?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What is the link between a threat and vulnerability?</a:t>
            </a:r>
          </a:p>
          <a:p>
            <a:pPr eaLnBrk="1" hangingPunct="1"/>
            <a:endParaRPr lang="en-AU" alt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0825" y="755650"/>
            <a:ext cx="8642350" cy="1000125"/>
          </a:xfrm>
        </p:spPr>
        <p:txBody>
          <a:bodyPr/>
          <a:lstStyle/>
          <a:p>
            <a:r>
              <a:rPr lang="en-US" dirty="0" smtClean="0"/>
              <a:t>Module 2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2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4753247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Types of risks – real vs. perceived</a:t>
            </a:r>
          </a:p>
          <a:p>
            <a:pPr eaLnBrk="1" hangingPunct="1"/>
            <a:r>
              <a:rPr lang="en-AU" altLang="en-US" dirty="0" smtClean="0"/>
              <a:t>Generic threats – </a:t>
            </a:r>
            <a:r>
              <a:rPr lang="en-AU" altLang="en-US" dirty="0" smtClean="0">
                <a:solidFill>
                  <a:srgbClr val="FF0000"/>
                </a:solidFill>
              </a:rPr>
              <a:t>definitions and examples</a:t>
            </a:r>
          </a:p>
          <a:p>
            <a:pPr lvl="1" eaLnBrk="1" hangingPunct="1"/>
            <a:r>
              <a:rPr lang="en-AU" altLang="en-US" dirty="0" smtClean="0"/>
              <a:t>Interception/disclosure</a:t>
            </a:r>
          </a:p>
          <a:p>
            <a:pPr lvl="1" eaLnBrk="1" hangingPunct="1"/>
            <a:r>
              <a:rPr lang="en-AU" altLang="en-US" dirty="0" smtClean="0"/>
              <a:t>Modification</a:t>
            </a:r>
          </a:p>
          <a:p>
            <a:pPr lvl="1" eaLnBrk="1" hangingPunct="1"/>
            <a:r>
              <a:rPr lang="en-AU" altLang="en-US" dirty="0" smtClean="0"/>
              <a:t>Fabrication</a:t>
            </a:r>
          </a:p>
          <a:p>
            <a:pPr lvl="1" eaLnBrk="1" hangingPunct="1"/>
            <a:r>
              <a:rPr lang="en-AU" altLang="en-US" dirty="0" smtClean="0"/>
              <a:t>Interruption</a:t>
            </a:r>
          </a:p>
          <a:p>
            <a:pPr eaLnBrk="1" hangingPunct="1"/>
            <a:r>
              <a:rPr lang="en-AU" altLang="en-US" dirty="0" smtClean="0"/>
              <a:t>Define/examples of specific threats i.e. Social engineering, information warfare etc.</a:t>
            </a:r>
          </a:p>
          <a:p>
            <a:pPr eaLnBrk="1" hangingPunct="1"/>
            <a:r>
              <a:rPr lang="en-AU" altLang="en-US" dirty="0" smtClean="0"/>
              <a:t>How can we model attacks?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3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What is malware?</a:t>
            </a:r>
          </a:p>
          <a:p>
            <a:pPr eaLnBrk="1" hangingPunct="1"/>
            <a:r>
              <a:rPr lang="en-AU" altLang="en-US" dirty="0" smtClean="0"/>
              <a:t>Types.....virus, Trojan horse, worm etc.</a:t>
            </a:r>
          </a:p>
          <a:p>
            <a:pPr eaLnBrk="1" hangingPunct="1"/>
            <a:r>
              <a:rPr lang="en-AU" altLang="en-US" dirty="0" smtClean="0"/>
              <a:t>Differences between the types...</a:t>
            </a:r>
          </a:p>
          <a:p>
            <a:pPr eaLnBrk="1" hangingPunct="1"/>
            <a:r>
              <a:rPr lang="en-AU" altLang="en-US" dirty="0" smtClean="0"/>
              <a:t>Potential problems of each type of malware</a:t>
            </a:r>
          </a:p>
          <a:p>
            <a:pPr eaLnBrk="1" hangingPunct="1"/>
            <a:r>
              <a:rPr lang="en-AU" altLang="en-US" dirty="0" smtClean="0"/>
              <a:t>Future of malware...</a:t>
            </a:r>
          </a:p>
          <a:p>
            <a:pPr eaLnBrk="1" hangingPunct="1"/>
            <a:r>
              <a:rPr lang="en-AU" altLang="en-US" dirty="0" smtClean="0">
                <a:solidFill>
                  <a:srgbClr val="FF0000"/>
                </a:solidFill>
              </a:rPr>
              <a:t>3 characteristics of each malware types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Key differences between each malware type</a:t>
            </a:r>
            <a:endParaRPr lang="en-AU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AU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4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Cryptography, cryptanalysis, cryptology</a:t>
            </a:r>
          </a:p>
          <a:p>
            <a:pPr eaLnBrk="1" hangingPunct="1"/>
            <a:r>
              <a:rPr lang="en-AU" altLang="en-US" dirty="0" smtClean="0"/>
              <a:t>Codes vs. Ciphers</a:t>
            </a:r>
          </a:p>
          <a:p>
            <a:pPr eaLnBrk="1" hangingPunct="1"/>
            <a:r>
              <a:rPr lang="en-AU" altLang="en-US" dirty="0" smtClean="0"/>
              <a:t>The process of encryption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Graphically represent the process of encryption</a:t>
            </a:r>
            <a:endParaRPr lang="en-AU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Symmetric vs. Asymmetric encryption</a:t>
            </a:r>
          </a:p>
          <a:p>
            <a:pPr eaLnBrk="1" hangingPunct="1"/>
            <a:r>
              <a:rPr lang="en-AU" altLang="en-US" dirty="0">
                <a:solidFill>
                  <a:srgbClr val="FF0000"/>
                </a:solidFill>
              </a:rPr>
              <a:t>Strengths and weaknesses of each</a:t>
            </a:r>
          </a:p>
          <a:p>
            <a:pPr eaLnBrk="1" hangingPunct="1"/>
            <a:r>
              <a:rPr lang="en-AU" altLang="en-US" dirty="0"/>
              <a:t>Types of symmetric and asymmetric ciphers</a:t>
            </a:r>
          </a:p>
          <a:p>
            <a:pPr eaLnBrk="1" hangingPunct="1"/>
            <a:r>
              <a:rPr lang="en-AU" altLang="en-US" dirty="0"/>
              <a:t>Cipher attack types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_ppt_4">
  <a:themeElements>
    <a:clrScheme name="ecu_ppt_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cu_ppt_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u_ppt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u_ppt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u_ppt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u_ppt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u_ppt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u_ppt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u_ppt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u_ppt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u_ppt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u_ppt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u_ppt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u_ppt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ecu_ppt_4</Template>
  <TotalTime>1816</TotalTime>
  <Words>1034</Words>
  <Application>Microsoft Office PowerPoint</Application>
  <PresentationFormat>On-screen Show (4:3)</PresentationFormat>
  <Paragraphs>184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ecu_ppt_4</vt:lpstr>
      <vt:lpstr>PowerPoint Presentation</vt:lpstr>
      <vt:lpstr>PowerPoint Presentation</vt:lpstr>
      <vt:lpstr>Module 1</vt:lpstr>
      <vt:lpstr>Module 1</vt:lpstr>
      <vt:lpstr>Module 2</vt:lpstr>
      <vt:lpstr>Module 2</vt:lpstr>
      <vt:lpstr>Module 3</vt:lpstr>
      <vt:lpstr>Module 4</vt:lpstr>
      <vt:lpstr>Module 4</vt:lpstr>
      <vt:lpstr>Module 5</vt:lpstr>
      <vt:lpstr>Module 6</vt:lpstr>
      <vt:lpstr>Module 6</vt:lpstr>
      <vt:lpstr>Module 7</vt:lpstr>
      <vt:lpstr>Module 8</vt:lpstr>
      <vt:lpstr>Module 9</vt:lpstr>
      <vt:lpstr>Module 10</vt:lpstr>
      <vt:lpstr>Module 10</vt:lpstr>
      <vt:lpstr>Module 11</vt:lpstr>
      <vt:lpstr>CSI1101 and CSI5122 Exam</vt:lpstr>
      <vt:lpstr>CSI1101 Exam</vt:lpstr>
      <vt:lpstr>CSI1101 Exam</vt:lpstr>
      <vt:lpstr>The CSI5122 Exam</vt:lpstr>
      <vt:lpstr>Answering questions</vt:lpstr>
      <vt:lpstr>Study Notes</vt:lpstr>
      <vt:lpstr>Sample Exam Questions</vt:lpstr>
      <vt:lpstr>Text book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in the Digital Age</dc:title>
  <dc:creator>None</dc:creator>
  <cp:lastModifiedBy>silver</cp:lastModifiedBy>
  <cp:revision>93</cp:revision>
  <dcterms:created xsi:type="dcterms:W3CDTF">2003-07-02T02:31:55Z</dcterms:created>
  <dcterms:modified xsi:type="dcterms:W3CDTF">2015-05-27T08:32:12Z</dcterms:modified>
</cp:coreProperties>
</file>