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9" r:id="rId2"/>
    <p:sldId id="263" r:id="rId3"/>
    <p:sldId id="270" r:id="rId4"/>
    <p:sldId id="264" r:id="rId5"/>
    <p:sldId id="271" r:id="rId6"/>
    <p:sldId id="272" r:id="rId7"/>
    <p:sldId id="288" r:id="rId8"/>
    <p:sldId id="283" r:id="rId9"/>
    <p:sldId id="273" r:id="rId10"/>
    <p:sldId id="274" r:id="rId11"/>
    <p:sldId id="275" r:id="rId12"/>
    <p:sldId id="285" r:id="rId13"/>
    <p:sldId id="276" r:id="rId14"/>
    <p:sldId id="282" r:id="rId15"/>
    <p:sldId id="286" r:id="rId16"/>
    <p:sldId id="277" r:id="rId17"/>
    <p:sldId id="279" r:id="rId18"/>
    <p:sldId id="280" r:id="rId19"/>
    <p:sldId id="284" r:id="rId20"/>
    <p:sldId id="289" r:id="rId21"/>
    <p:sldId id="281" r:id="rId22"/>
    <p:sldId id="287" r:id="rId2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5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A680D-EE31-4978-A994-EACAF5470DC5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CADC02B-F028-4E4D-AA76-2BFDB4A022F6}">
      <dgm:prSet phldrT="[Text]"/>
      <dgm:spPr>
        <a:solidFill>
          <a:schemeClr val="accent5">
            <a:lumMod val="50000"/>
            <a:alpha val="40000"/>
          </a:scheme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Your Lit Review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86BB7A3D-A6C9-4657-8585-55BE20AE40AB}" type="parTrans" cxnId="{A3C221A1-9CCA-4C68-8A2D-2EA1247DB830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9E048AF2-0B9D-4367-8274-AF73BB1E097D}" type="sibTrans" cxnId="{A3C221A1-9CCA-4C68-8A2D-2EA1247DB830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A4A7FF71-63F3-46C9-B3A2-301FF68FEC45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1a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629EA9E0-D4AD-4C43-9D05-5A3F2E96A641}" type="parTrans" cxnId="{CFF0CA96-EDD1-42F1-BCEB-97C556C37F1E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BA7E5ACE-88C7-490D-A0B7-56BA54157D3F}" type="sibTrans" cxnId="{CFF0CA96-EDD1-42F1-BCEB-97C556C37F1E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C0BBC0BF-F619-4D0F-89F4-41F8547A29A9}">
      <dgm:prSet phldrT="[Text]"/>
      <dgm:spPr>
        <a:solidFill>
          <a:schemeClr val="accent6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4+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EC2F08AE-9E70-41D8-8BA3-E34C07E75FCA}" type="parTrans" cxnId="{F168244D-438E-4E0F-A89F-930ACD97B79D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4B474FFB-B037-4F52-955D-588D42A4FA1F}" type="sibTrans" cxnId="{F168244D-438E-4E0F-A89F-930ACD97B79D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0E4F5FDC-8FF9-4BA1-B0F8-71FDB5D376A5}">
      <dgm:prSet phldrT="[Text]"/>
      <dgm:spPr>
        <a:solidFill>
          <a:schemeClr val="accent6">
            <a:alpha val="50000"/>
          </a:scheme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4a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1210C44D-32A3-4A9F-85B8-21B4B5A0A99F}" type="parTrans" cxnId="{DD29EC94-B6E7-4C2E-8F86-CC966EB64D79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814B2D45-FFEF-43F6-A7FD-79F309D88A7C}" type="sibTrans" cxnId="{DD29EC94-B6E7-4C2E-8F86-CC966EB64D79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C93C40EC-66F6-4D82-AD7E-9E917C797E94}">
      <dgm:prSet phldrT="[Text]"/>
      <dgm:spPr>
        <a:solidFill>
          <a:schemeClr val="accent6">
            <a:alpha val="50000"/>
          </a:scheme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4b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94EF8FE8-708B-4947-B294-E292E8D7EA7B}" type="parTrans" cxnId="{7043CB4B-FEDD-402C-A41F-EB9D558C25F9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4770C8B0-C739-446C-8D3A-C96105C20D3F}" type="sibTrans" cxnId="{7043CB4B-FEDD-402C-A41F-EB9D558C25F9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CFCD5C4D-8C47-4514-8A45-C99B7474735A}">
      <dgm:prSet/>
      <dgm:spPr/>
      <dgm:t>
        <a:bodyPr/>
        <a:lstStyle/>
        <a:p>
          <a:endParaRPr lang="en-AU"/>
        </a:p>
      </dgm:t>
    </dgm:pt>
    <dgm:pt modelId="{949FD3E0-497C-48B7-9564-ADB24E12906E}" type="parTrans" cxnId="{D5A81E28-52E7-4FBC-AE0F-3201FBD2D323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204A9B04-4549-49CC-99B1-493F44A50D05}" type="sibTrans" cxnId="{D5A81E28-52E7-4FBC-AE0F-3201FBD2D323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14C96BD0-4A04-4B92-A3A1-D5599FD92509}">
      <dgm:prSet phldrT="[Text]"/>
      <dgm:spPr/>
      <dgm:t>
        <a:bodyPr/>
        <a:lstStyle/>
        <a:p>
          <a:endParaRPr lang="en-AU"/>
        </a:p>
      </dgm:t>
    </dgm:pt>
    <dgm:pt modelId="{4A379467-7C5D-4275-9C6C-3A8DD4B9CF31}" type="parTrans" cxnId="{697047AA-4F90-4326-BE5E-D37C573F91BA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B06F7E32-361F-4576-99D1-5F25F12D349B}" type="sibTrans" cxnId="{697047AA-4F90-4326-BE5E-D37C573F91BA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EFC0BAF1-38D9-43A5-9C33-310FC182EA16}">
      <dgm:prSet phldrT="[Text]"/>
      <dgm:spPr/>
      <dgm:t>
        <a:bodyPr/>
        <a:lstStyle/>
        <a:p>
          <a:endParaRPr lang="en-AU"/>
        </a:p>
      </dgm:t>
    </dgm:pt>
    <dgm:pt modelId="{60A2EC59-30CD-47D8-899A-94C2E42584D9}" type="parTrans" cxnId="{C30D9918-6DBA-49D5-AFB1-717B90CA52D4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8B1773B7-ED44-4DD9-9B89-CEFB19EFF1A9}" type="sibTrans" cxnId="{C30D9918-6DBA-49D5-AFB1-717B90CA52D4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101E5551-AD23-4BF3-8533-2D0B4D050BEB}">
      <dgm:prSet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2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B420B3DD-8A95-4059-8CA2-D4D24AD6F18C}" type="parTrans" cxnId="{61DCE906-2165-4B1E-8038-FBD6086B0BC6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7CAF135B-CA74-4F27-986F-2A6B722F6A74}" type="sibTrans" cxnId="{61DCE906-2165-4B1E-8038-FBD6086B0BC6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56365F8F-4081-42F8-B84A-0A81A556C043}">
      <dgm:prSet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1c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0A778DB7-4426-437B-B1CC-B41C9628E3FB}" type="parTrans" cxnId="{30AABE8B-7CE5-4654-93DE-1AED41987076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F4A39121-98B2-4AB9-8CF9-E7BF2349F232}" type="sibTrans" cxnId="{30AABE8B-7CE5-4654-93DE-1AED41987076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5DB37CE1-F982-4E58-B607-3C0A5DA13705}">
      <dgm:prSet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1b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9251BC3F-5E0B-4D09-9FBB-019D1D96EB89}" type="parTrans" cxnId="{6D1D933D-4EC0-423B-9C54-FC69ED5B3B4D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3F351BB8-F963-43E2-92CB-4AD794C3A5EE}" type="sibTrans" cxnId="{6D1D933D-4EC0-423B-9C54-FC69ED5B3B4D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7316EDDA-2C48-4D1A-A44D-FE4DC01557B5}">
      <dgm:prSet/>
      <dgm:spPr>
        <a:solidFill>
          <a:srgbClr val="666666">
            <a:alpha val="50000"/>
          </a:srgb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3a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8D434C9C-1BDC-4CEC-9A12-147EF55157EC}" type="parTrans" cxnId="{8E955606-A7E1-495B-875B-3D06538B2AE4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C281E1F4-55F9-4C2D-9D7C-103FA4FABED4}" type="sibTrans" cxnId="{8E955606-A7E1-495B-875B-3D06538B2AE4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EF3F964F-A4B2-43E7-BEAA-1CA8D6FE5D1A}">
      <dgm:prSet/>
      <dgm:spPr>
        <a:solidFill>
          <a:srgbClr val="666666">
            <a:alpha val="50000"/>
          </a:srgbClr>
        </a:solidFill>
      </dgm:spPr>
      <dgm:t>
        <a:bodyPr/>
        <a:lstStyle/>
        <a:p>
          <a:r>
            <a:rPr lang="en-AU" dirty="0" smtClean="0">
              <a:latin typeface="Calibri" pitchFamily="34" charset="0"/>
              <a:cs typeface="Calibri" pitchFamily="34" charset="0"/>
            </a:rPr>
            <a:t>Idea 3b</a:t>
          </a:r>
          <a:endParaRPr lang="en-AU" dirty="0">
            <a:latin typeface="Calibri" pitchFamily="34" charset="0"/>
            <a:cs typeface="Calibri" pitchFamily="34" charset="0"/>
          </a:endParaRPr>
        </a:p>
      </dgm:t>
    </dgm:pt>
    <dgm:pt modelId="{44897417-C1FA-435F-B616-6E3E61D46D23}" type="parTrans" cxnId="{6F455C6F-E74A-43DD-A21A-0B9E7BD974E6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8597C204-51B8-4AB3-93B9-77F3CD0FAB96}" type="sibTrans" cxnId="{6F455C6F-E74A-43DD-A21A-0B9E7BD974E6}">
      <dgm:prSet/>
      <dgm:spPr/>
      <dgm:t>
        <a:bodyPr/>
        <a:lstStyle/>
        <a:p>
          <a:endParaRPr lang="en-AU">
            <a:latin typeface="Calibri" pitchFamily="34" charset="0"/>
            <a:cs typeface="Calibri" pitchFamily="34" charset="0"/>
          </a:endParaRPr>
        </a:p>
      </dgm:t>
    </dgm:pt>
    <dgm:pt modelId="{2749C3E6-3F1C-43E4-96A6-EABB1FCB0662}" type="pres">
      <dgm:prSet presAssocID="{577A680D-EE31-4978-A994-EACAF5470DC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F66B8C1-BC43-4FEA-BC1E-0954AD99539F}" type="pres">
      <dgm:prSet presAssocID="{577A680D-EE31-4978-A994-EACAF5470DC5}" presName="radial" presStyleCnt="0">
        <dgm:presLayoutVars>
          <dgm:animLvl val="ctr"/>
        </dgm:presLayoutVars>
      </dgm:prSet>
      <dgm:spPr/>
    </dgm:pt>
    <dgm:pt modelId="{3B67B6D6-5AE0-452F-94D3-01CD833E97F2}" type="pres">
      <dgm:prSet presAssocID="{ECADC02B-F028-4E4D-AA76-2BFDB4A022F6}" presName="centerShape" presStyleLbl="vennNode1" presStyleIdx="0" presStyleCnt="10"/>
      <dgm:spPr/>
      <dgm:t>
        <a:bodyPr/>
        <a:lstStyle/>
        <a:p>
          <a:endParaRPr lang="en-AU"/>
        </a:p>
      </dgm:t>
    </dgm:pt>
    <dgm:pt modelId="{F5163334-0A81-4C44-9BD0-C004A752EB29}" type="pres">
      <dgm:prSet presAssocID="{A4A7FF71-63F3-46C9-B3A2-301FF68FEC45}" presName="node" presStyleLbl="vennNode1" presStyleIdx="1" presStyleCnt="10" custRadScaleRad="9472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AA83C53-611C-4014-94E1-753BBBEDE345}" type="pres">
      <dgm:prSet presAssocID="{101E5551-AD23-4BF3-8533-2D0B4D050BEB}" presName="node" presStyleLbl="venn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5117716-37D1-4449-89A3-C59BA07DC680}" type="pres">
      <dgm:prSet presAssocID="{7316EDDA-2C48-4D1A-A44D-FE4DC01557B5}" presName="node" presStyleLbl="venn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1A41DC-3FEB-42F2-A39D-02B3BE32D2F6}" type="pres">
      <dgm:prSet presAssocID="{EF3F964F-A4B2-43E7-BEAA-1CA8D6FE5D1A}" presName="node" presStyleLbl="venn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3E187C8-4496-4E52-9E28-FFD562756554}" type="pres">
      <dgm:prSet presAssocID="{56365F8F-4081-42F8-B84A-0A81A556C043}" presName="node" presStyleLbl="venn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35A527D-E6D7-4351-BEA4-3E92160EC2EF}" type="pres">
      <dgm:prSet presAssocID="{5DB37CE1-F982-4E58-B607-3C0A5DA13705}" presName="node" presStyleLbl="venn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3C1530C-AD4E-40AA-BA65-36F644AD0CAF}" type="pres">
      <dgm:prSet presAssocID="{C0BBC0BF-F619-4D0F-89F4-41F8547A29A9}" presName="node" presStyleLbl="venn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98006C6-5EF0-4954-B11F-EC99AAB0EC94}" type="pres">
      <dgm:prSet presAssocID="{0E4F5FDC-8FF9-4BA1-B0F8-71FDB5D376A5}" presName="node" presStyleLbl="venn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7263E9A-0913-4DB5-A36E-826D1D4CD038}" type="pres">
      <dgm:prSet presAssocID="{C93C40EC-66F6-4D82-AD7E-9E917C797E94}" presName="node" presStyleLbl="venn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D1D933D-4EC0-423B-9C54-FC69ED5B3B4D}" srcId="{ECADC02B-F028-4E4D-AA76-2BFDB4A022F6}" destId="{5DB37CE1-F982-4E58-B607-3C0A5DA13705}" srcOrd="5" destOrd="0" parTransId="{9251BC3F-5E0B-4D09-9FBB-019D1D96EB89}" sibTransId="{3F351BB8-F963-43E2-92CB-4AD794C3A5EE}"/>
    <dgm:cxn modelId="{AF9179A1-446C-4FE8-B14C-4861007ACB9B}" type="presOf" srcId="{0E4F5FDC-8FF9-4BA1-B0F8-71FDB5D376A5}" destId="{298006C6-5EF0-4954-B11F-EC99AAB0EC94}" srcOrd="0" destOrd="0" presId="urn:microsoft.com/office/officeart/2005/8/layout/radial3"/>
    <dgm:cxn modelId="{6F455C6F-E74A-43DD-A21A-0B9E7BD974E6}" srcId="{ECADC02B-F028-4E4D-AA76-2BFDB4A022F6}" destId="{EF3F964F-A4B2-43E7-BEAA-1CA8D6FE5D1A}" srcOrd="3" destOrd="0" parTransId="{44897417-C1FA-435F-B616-6E3E61D46D23}" sibTransId="{8597C204-51B8-4AB3-93B9-77F3CD0FAB96}"/>
    <dgm:cxn modelId="{DD29EC94-B6E7-4C2E-8F86-CC966EB64D79}" srcId="{ECADC02B-F028-4E4D-AA76-2BFDB4A022F6}" destId="{0E4F5FDC-8FF9-4BA1-B0F8-71FDB5D376A5}" srcOrd="7" destOrd="0" parTransId="{1210C44D-32A3-4A9F-85B8-21B4B5A0A99F}" sibTransId="{814B2D45-FFEF-43F6-A7FD-79F309D88A7C}"/>
    <dgm:cxn modelId="{A0B90DBC-435E-4BB9-8C95-7A6BCBEFFD42}" type="presOf" srcId="{C0BBC0BF-F619-4D0F-89F4-41F8547A29A9}" destId="{03C1530C-AD4E-40AA-BA65-36F644AD0CAF}" srcOrd="0" destOrd="0" presId="urn:microsoft.com/office/officeart/2005/8/layout/radial3"/>
    <dgm:cxn modelId="{5B9BF70C-EC37-4543-A197-72740AABFA06}" type="presOf" srcId="{577A680D-EE31-4978-A994-EACAF5470DC5}" destId="{2749C3E6-3F1C-43E4-96A6-EABB1FCB0662}" srcOrd="0" destOrd="0" presId="urn:microsoft.com/office/officeart/2005/8/layout/radial3"/>
    <dgm:cxn modelId="{30AABE8B-7CE5-4654-93DE-1AED41987076}" srcId="{ECADC02B-F028-4E4D-AA76-2BFDB4A022F6}" destId="{56365F8F-4081-42F8-B84A-0A81A556C043}" srcOrd="4" destOrd="0" parTransId="{0A778DB7-4426-437B-B1CC-B41C9628E3FB}" sibTransId="{F4A39121-98B2-4AB9-8CF9-E7BF2349F232}"/>
    <dgm:cxn modelId="{C30D9918-6DBA-49D5-AFB1-717B90CA52D4}" srcId="{577A680D-EE31-4978-A994-EACAF5470DC5}" destId="{EFC0BAF1-38D9-43A5-9C33-310FC182EA16}" srcOrd="3" destOrd="0" parTransId="{60A2EC59-30CD-47D8-899A-94C2E42584D9}" sibTransId="{8B1773B7-ED44-4DD9-9B89-CEFB19EFF1A9}"/>
    <dgm:cxn modelId="{F5B65227-AB32-46A8-ABF6-BAF8E4210AEE}" type="presOf" srcId="{5DB37CE1-F982-4E58-B607-3C0A5DA13705}" destId="{535A527D-E6D7-4351-BEA4-3E92160EC2EF}" srcOrd="0" destOrd="0" presId="urn:microsoft.com/office/officeart/2005/8/layout/radial3"/>
    <dgm:cxn modelId="{BA88FC5C-7E1E-45D7-8DA7-BBE50566C011}" type="presOf" srcId="{56365F8F-4081-42F8-B84A-0A81A556C043}" destId="{03E187C8-4496-4E52-9E28-FFD562756554}" srcOrd="0" destOrd="0" presId="urn:microsoft.com/office/officeart/2005/8/layout/radial3"/>
    <dgm:cxn modelId="{697047AA-4F90-4326-BE5E-D37C573F91BA}" srcId="{577A680D-EE31-4978-A994-EACAF5470DC5}" destId="{14C96BD0-4A04-4B92-A3A1-D5599FD92509}" srcOrd="2" destOrd="0" parTransId="{4A379467-7C5D-4275-9C6C-3A8DD4B9CF31}" sibTransId="{B06F7E32-361F-4576-99D1-5F25F12D349B}"/>
    <dgm:cxn modelId="{D5A81E28-52E7-4FBC-AE0F-3201FBD2D323}" srcId="{577A680D-EE31-4978-A994-EACAF5470DC5}" destId="{CFCD5C4D-8C47-4514-8A45-C99B7474735A}" srcOrd="1" destOrd="0" parTransId="{949FD3E0-497C-48B7-9564-ADB24E12906E}" sibTransId="{204A9B04-4549-49CC-99B1-493F44A50D05}"/>
    <dgm:cxn modelId="{61AD83F0-DFD9-42FA-BCC3-ADF732EA603D}" type="presOf" srcId="{A4A7FF71-63F3-46C9-B3A2-301FF68FEC45}" destId="{F5163334-0A81-4C44-9BD0-C004A752EB29}" srcOrd="0" destOrd="0" presId="urn:microsoft.com/office/officeart/2005/8/layout/radial3"/>
    <dgm:cxn modelId="{E0B8B1BB-199D-4548-8065-44E54E405392}" type="presOf" srcId="{C93C40EC-66F6-4D82-AD7E-9E917C797E94}" destId="{77263E9A-0913-4DB5-A36E-826D1D4CD038}" srcOrd="0" destOrd="0" presId="urn:microsoft.com/office/officeart/2005/8/layout/radial3"/>
    <dgm:cxn modelId="{8E955606-A7E1-495B-875B-3D06538B2AE4}" srcId="{ECADC02B-F028-4E4D-AA76-2BFDB4A022F6}" destId="{7316EDDA-2C48-4D1A-A44D-FE4DC01557B5}" srcOrd="2" destOrd="0" parTransId="{8D434C9C-1BDC-4CEC-9A12-147EF55157EC}" sibTransId="{C281E1F4-55F9-4C2D-9D7C-103FA4FABED4}"/>
    <dgm:cxn modelId="{505A8106-CA55-44BC-ABC5-6A9F5CE4B222}" type="presOf" srcId="{ECADC02B-F028-4E4D-AA76-2BFDB4A022F6}" destId="{3B67B6D6-5AE0-452F-94D3-01CD833E97F2}" srcOrd="0" destOrd="0" presId="urn:microsoft.com/office/officeart/2005/8/layout/radial3"/>
    <dgm:cxn modelId="{7043CB4B-FEDD-402C-A41F-EB9D558C25F9}" srcId="{ECADC02B-F028-4E4D-AA76-2BFDB4A022F6}" destId="{C93C40EC-66F6-4D82-AD7E-9E917C797E94}" srcOrd="8" destOrd="0" parTransId="{94EF8FE8-708B-4947-B294-E292E8D7EA7B}" sibTransId="{4770C8B0-C739-446C-8D3A-C96105C20D3F}"/>
    <dgm:cxn modelId="{C9D1F833-66DB-4F81-877A-12B39E5A3A9A}" type="presOf" srcId="{101E5551-AD23-4BF3-8533-2D0B4D050BEB}" destId="{FAA83C53-611C-4014-94E1-753BBBEDE345}" srcOrd="0" destOrd="0" presId="urn:microsoft.com/office/officeart/2005/8/layout/radial3"/>
    <dgm:cxn modelId="{61DCE906-2165-4B1E-8038-FBD6086B0BC6}" srcId="{ECADC02B-F028-4E4D-AA76-2BFDB4A022F6}" destId="{101E5551-AD23-4BF3-8533-2D0B4D050BEB}" srcOrd="1" destOrd="0" parTransId="{B420B3DD-8A95-4059-8CA2-D4D24AD6F18C}" sibTransId="{7CAF135B-CA74-4F27-986F-2A6B722F6A74}"/>
    <dgm:cxn modelId="{AA399CBA-7EB6-4EB9-BDC3-5B145FE3B428}" type="presOf" srcId="{EF3F964F-A4B2-43E7-BEAA-1CA8D6FE5D1A}" destId="{701A41DC-3FEB-42F2-A39D-02B3BE32D2F6}" srcOrd="0" destOrd="0" presId="urn:microsoft.com/office/officeart/2005/8/layout/radial3"/>
    <dgm:cxn modelId="{CFF0CA96-EDD1-42F1-BCEB-97C556C37F1E}" srcId="{ECADC02B-F028-4E4D-AA76-2BFDB4A022F6}" destId="{A4A7FF71-63F3-46C9-B3A2-301FF68FEC45}" srcOrd="0" destOrd="0" parTransId="{629EA9E0-D4AD-4C43-9D05-5A3F2E96A641}" sibTransId="{BA7E5ACE-88C7-490D-A0B7-56BA54157D3F}"/>
    <dgm:cxn modelId="{A95A0284-F2F0-4427-B058-86AE93A1109F}" type="presOf" srcId="{7316EDDA-2C48-4D1A-A44D-FE4DC01557B5}" destId="{D5117716-37D1-4449-89A3-C59BA07DC680}" srcOrd="0" destOrd="0" presId="urn:microsoft.com/office/officeart/2005/8/layout/radial3"/>
    <dgm:cxn modelId="{A3C221A1-9CCA-4C68-8A2D-2EA1247DB830}" srcId="{577A680D-EE31-4978-A994-EACAF5470DC5}" destId="{ECADC02B-F028-4E4D-AA76-2BFDB4A022F6}" srcOrd="0" destOrd="0" parTransId="{86BB7A3D-A6C9-4657-8585-55BE20AE40AB}" sibTransId="{9E048AF2-0B9D-4367-8274-AF73BB1E097D}"/>
    <dgm:cxn modelId="{F168244D-438E-4E0F-A89F-930ACD97B79D}" srcId="{ECADC02B-F028-4E4D-AA76-2BFDB4A022F6}" destId="{C0BBC0BF-F619-4D0F-89F4-41F8547A29A9}" srcOrd="6" destOrd="0" parTransId="{EC2F08AE-9E70-41D8-8BA3-E34C07E75FCA}" sibTransId="{4B474FFB-B037-4F52-955D-588D42A4FA1F}"/>
    <dgm:cxn modelId="{44DF45EF-66FD-4E77-B4C4-8C33E7239E17}" type="presParOf" srcId="{2749C3E6-3F1C-43E4-96A6-EABB1FCB0662}" destId="{6F66B8C1-BC43-4FEA-BC1E-0954AD99539F}" srcOrd="0" destOrd="0" presId="urn:microsoft.com/office/officeart/2005/8/layout/radial3"/>
    <dgm:cxn modelId="{B02AD98E-8F51-48A1-97A4-50ED1877EA31}" type="presParOf" srcId="{6F66B8C1-BC43-4FEA-BC1E-0954AD99539F}" destId="{3B67B6D6-5AE0-452F-94D3-01CD833E97F2}" srcOrd="0" destOrd="0" presId="urn:microsoft.com/office/officeart/2005/8/layout/radial3"/>
    <dgm:cxn modelId="{2F40AC8C-5B44-4B00-9C65-898BFC44FA45}" type="presParOf" srcId="{6F66B8C1-BC43-4FEA-BC1E-0954AD99539F}" destId="{F5163334-0A81-4C44-9BD0-C004A752EB29}" srcOrd="1" destOrd="0" presId="urn:microsoft.com/office/officeart/2005/8/layout/radial3"/>
    <dgm:cxn modelId="{0FCFD292-9984-43CE-8392-471F0C981B3E}" type="presParOf" srcId="{6F66B8C1-BC43-4FEA-BC1E-0954AD99539F}" destId="{FAA83C53-611C-4014-94E1-753BBBEDE345}" srcOrd="2" destOrd="0" presId="urn:microsoft.com/office/officeart/2005/8/layout/radial3"/>
    <dgm:cxn modelId="{3B746765-EE7A-4B61-B23F-706638EADDBE}" type="presParOf" srcId="{6F66B8C1-BC43-4FEA-BC1E-0954AD99539F}" destId="{D5117716-37D1-4449-89A3-C59BA07DC680}" srcOrd="3" destOrd="0" presId="urn:microsoft.com/office/officeart/2005/8/layout/radial3"/>
    <dgm:cxn modelId="{E5D6DD31-3DFE-4F44-B75A-A13D3F9C79DD}" type="presParOf" srcId="{6F66B8C1-BC43-4FEA-BC1E-0954AD99539F}" destId="{701A41DC-3FEB-42F2-A39D-02B3BE32D2F6}" srcOrd="4" destOrd="0" presId="urn:microsoft.com/office/officeart/2005/8/layout/radial3"/>
    <dgm:cxn modelId="{8171C43B-557A-4A23-A5A3-BCBCA03665F9}" type="presParOf" srcId="{6F66B8C1-BC43-4FEA-BC1E-0954AD99539F}" destId="{03E187C8-4496-4E52-9E28-FFD562756554}" srcOrd="5" destOrd="0" presId="urn:microsoft.com/office/officeart/2005/8/layout/radial3"/>
    <dgm:cxn modelId="{4044CE0A-6B43-4C7A-842C-B206588DA5A3}" type="presParOf" srcId="{6F66B8C1-BC43-4FEA-BC1E-0954AD99539F}" destId="{535A527D-E6D7-4351-BEA4-3E92160EC2EF}" srcOrd="6" destOrd="0" presId="urn:microsoft.com/office/officeart/2005/8/layout/radial3"/>
    <dgm:cxn modelId="{78A5FD61-D1A7-4B52-B50F-63CED5F82BBD}" type="presParOf" srcId="{6F66B8C1-BC43-4FEA-BC1E-0954AD99539F}" destId="{03C1530C-AD4E-40AA-BA65-36F644AD0CAF}" srcOrd="7" destOrd="0" presId="urn:microsoft.com/office/officeart/2005/8/layout/radial3"/>
    <dgm:cxn modelId="{975F861B-DA89-4030-A59F-16C1F3916B5D}" type="presParOf" srcId="{6F66B8C1-BC43-4FEA-BC1E-0954AD99539F}" destId="{298006C6-5EF0-4954-B11F-EC99AAB0EC94}" srcOrd="8" destOrd="0" presId="urn:microsoft.com/office/officeart/2005/8/layout/radial3"/>
    <dgm:cxn modelId="{402650C3-4EAD-4FE5-AF87-DE5D34457058}" type="presParOf" srcId="{6F66B8C1-BC43-4FEA-BC1E-0954AD99539F}" destId="{77263E9A-0913-4DB5-A36E-826D1D4CD038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7B6D6-5AE0-452F-94D3-01CD833E97F2}">
      <dsp:nvSpPr>
        <dsp:cNvPr id="0" name=""/>
        <dsp:cNvSpPr/>
      </dsp:nvSpPr>
      <dsp:spPr>
        <a:xfrm>
          <a:off x="1908968" y="937738"/>
          <a:ext cx="2278062" cy="2278062"/>
        </a:xfrm>
        <a:prstGeom prst="ellipse">
          <a:avLst/>
        </a:prstGeom>
        <a:solidFill>
          <a:schemeClr val="accent5">
            <a:lumMod val="50000"/>
            <a:alpha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900" kern="1200" dirty="0" smtClean="0">
              <a:latin typeface="Calibri" pitchFamily="34" charset="0"/>
              <a:cs typeface="Calibri" pitchFamily="34" charset="0"/>
            </a:rPr>
            <a:t>Your Lit Review</a:t>
          </a:r>
          <a:endParaRPr lang="en-AU" sz="3900" kern="1200" dirty="0">
            <a:latin typeface="Calibri" pitchFamily="34" charset="0"/>
            <a:cs typeface="Calibri" pitchFamily="34" charset="0"/>
          </a:endParaRPr>
        </a:p>
      </dsp:txBody>
      <dsp:txXfrm>
        <a:off x="2242582" y="1271352"/>
        <a:ext cx="1610834" cy="1610834"/>
      </dsp:txXfrm>
    </dsp:sp>
    <dsp:sp modelId="{F5163334-0A81-4C44-9BD0-C004A752EB29}">
      <dsp:nvSpPr>
        <dsp:cNvPr id="0" name=""/>
        <dsp:cNvSpPr/>
      </dsp:nvSpPr>
      <dsp:spPr>
        <a:xfrm>
          <a:off x="2478484" y="100888"/>
          <a:ext cx="1139031" cy="1139031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1a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2645291" y="267695"/>
        <a:ext cx="805417" cy="805417"/>
      </dsp:txXfrm>
    </dsp:sp>
    <dsp:sp modelId="{FAA83C53-611C-4014-94E1-753BBBEDE345}">
      <dsp:nvSpPr>
        <dsp:cNvPr id="0" name=""/>
        <dsp:cNvSpPr/>
      </dsp:nvSpPr>
      <dsp:spPr>
        <a:xfrm>
          <a:off x="3432850" y="369885"/>
          <a:ext cx="1139031" cy="1139031"/>
        </a:xfrm>
        <a:prstGeom prst="ellipse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2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3599657" y="536692"/>
        <a:ext cx="805417" cy="805417"/>
      </dsp:txXfrm>
    </dsp:sp>
    <dsp:sp modelId="{D5117716-37D1-4449-89A3-C59BA07DC680}">
      <dsp:nvSpPr>
        <dsp:cNvPr id="0" name=""/>
        <dsp:cNvSpPr/>
      </dsp:nvSpPr>
      <dsp:spPr>
        <a:xfrm>
          <a:off x="3940657" y="1249433"/>
          <a:ext cx="1139031" cy="1139031"/>
        </a:xfrm>
        <a:prstGeom prst="ellipse">
          <a:avLst/>
        </a:prstGeom>
        <a:solidFill>
          <a:srgbClr val="666666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3a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4107464" y="1416240"/>
        <a:ext cx="805417" cy="805417"/>
      </dsp:txXfrm>
    </dsp:sp>
    <dsp:sp modelId="{701A41DC-3FEB-42F2-A39D-02B3BE32D2F6}">
      <dsp:nvSpPr>
        <dsp:cNvPr id="0" name=""/>
        <dsp:cNvSpPr/>
      </dsp:nvSpPr>
      <dsp:spPr>
        <a:xfrm>
          <a:off x="3764297" y="2249619"/>
          <a:ext cx="1139031" cy="1139031"/>
        </a:xfrm>
        <a:prstGeom prst="ellipse">
          <a:avLst/>
        </a:prstGeom>
        <a:solidFill>
          <a:srgbClr val="666666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3b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3931104" y="2416426"/>
        <a:ext cx="805417" cy="805417"/>
      </dsp:txXfrm>
    </dsp:sp>
    <dsp:sp modelId="{03E187C8-4496-4E52-9E28-FFD562756554}">
      <dsp:nvSpPr>
        <dsp:cNvPr id="0" name=""/>
        <dsp:cNvSpPr/>
      </dsp:nvSpPr>
      <dsp:spPr>
        <a:xfrm>
          <a:off x="2986291" y="2902443"/>
          <a:ext cx="1139031" cy="1139031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1c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3153098" y="3069250"/>
        <a:ext cx="805417" cy="805417"/>
      </dsp:txXfrm>
    </dsp:sp>
    <dsp:sp modelId="{535A527D-E6D7-4351-BEA4-3E92160EC2EF}">
      <dsp:nvSpPr>
        <dsp:cNvPr id="0" name=""/>
        <dsp:cNvSpPr/>
      </dsp:nvSpPr>
      <dsp:spPr>
        <a:xfrm>
          <a:off x="1970676" y="2902443"/>
          <a:ext cx="1139031" cy="1139031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1b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2137483" y="3069250"/>
        <a:ext cx="805417" cy="805417"/>
      </dsp:txXfrm>
    </dsp:sp>
    <dsp:sp modelId="{03C1530C-AD4E-40AA-BA65-36F644AD0CAF}">
      <dsp:nvSpPr>
        <dsp:cNvPr id="0" name=""/>
        <dsp:cNvSpPr/>
      </dsp:nvSpPr>
      <dsp:spPr>
        <a:xfrm>
          <a:off x="1192670" y="2249619"/>
          <a:ext cx="1139031" cy="1139031"/>
        </a:xfrm>
        <a:prstGeom prst="ellipse">
          <a:avLst/>
        </a:prstGeom>
        <a:solidFill>
          <a:schemeClr val="accent6">
            <a:lumMod val="40000"/>
            <a:lumOff val="6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4+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1359477" y="2416426"/>
        <a:ext cx="805417" cy="805417"/>
      </dsp:txXfrm>
    </dsp:sp>
    <dsp:sp modelId="{298006C6-5EF0-4954-B11F-EC99AAB0EC94}">
      <dsp:nvSpPr>
        <dsp:cNvPr id="0" name=""/>
        <dsp:cNvSpPr/>
      </dsp:nvSpPr>
      <dsp:spPr>
        <a:xfrm>
          <a:off x="1016311" y="1249433"/>
          <a:ext cx="1139031" cy="1139031"/>
        </a:xfrm>
        <a:prstGeom prst="ellipse">
          <a:avLst/>
        </a:prstGeom>
        <a:solidFill>
          <a:schemeClr val="accent6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4a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1183118" y="1416240"/>
        <a:ext cx="805417" cy="805417"/>
      </dsp:txXfrm>
    </dsp:sp>
    <dsp:sp modelId="{77263E9A-0913-4DB5-A36E-826D1D4CD038}">
      <dsp:nvSpPr>
        <dsp:cNvPr id="0" name=""/>
        <dsp:cNvSpPr/>
      </dsp:nvSpPr>
      <dsp:spPr>
        <a:xfrm>
          <a:off x="1524118" y="369885"/>
          <a:ext cx="1139031" cy="1139031"/>
        </a:xfrm>
        <a:prstGeom prst="ellipse">
          <a:avLst/>
        </a:prstGeom>
        <a:solidFill>
          <a:schemeClr val="accent6"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>
              <a:latin typeface="Calibri" pitchFamily="34" charset="0"/>
              <a:cs typeface="Calibri" pitchFamily="34" charset="0"/>
            </a:rPr>
            <a:t>Idea 4b</a:t>
          </a:r>
          <a:endParaRPr lang="en-AU" sz="2600" kern="1200" dirty="0">
            <a:latin typeface="Calibri" pitchFamily="34" charset="0"/>
            <a:cs typeface="Calibri" pitchFamily="34" charset="0"/>
          </a:endParaRPr>
        </a:p>
      </dsp:txBody>
      <dsp:txXfrm>
        <a:off x="1690925" y="536692"/>
        <a:ext cx="805417" cy="805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AEE69-49EE-4113-B8AB-1A3E0BC163E1}" type="datetimeFigureOut">
              <a:rPr lang="en-US" smtClean="0"/>
              <a:pPr/>
              <a:t>8/26/2014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3C88E-7390-4C8B-9F28-E4DAE6C3BEB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0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C88E-7390-4C8B-9F28-E4DAE6C3BEBB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C88E-7390-4C8B-9F28-E4DAE6C3BEBB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C88E-7390-4C8B-9F28-E4DAE6C3BEBB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C88E-7390-4C8B-9F28-E4DAE6C3BEBB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C88E-7390-4C8B-9F28-E4DAE6C3BEBB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wirl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30" name="Picture 13" descr="ECU_AUS_logo_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24891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 dirty="0" smtClean="0">
                <a:solidFill>
                  <a:srgbClr val="666666"/>
                </a:solidFill>
                <a:latin typeface="Arial Narrow" pitchFamily="-65" charset="0"/>
              </a:rPr>
              <a:t>FHES Academic Skills Centre</a:t>
            </a:r>
            <a:endParaRPr lang="en-AU" sz="1200" dirty="0">
              <a:solidFill>
                <a:srgbClr val="666666"/>
              </a:solidFill>
              <a:latin typeface="Arial Narrow" pitchFamily="-65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9"/>
          <p:cNvSpPr txBox="1">
            <a:spLocks noChangeArrowheads="1"/>
          </p:cNvSpPr>
          <p:nvPr userDrawn="1"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fap.com/writing/feature/intro.htm" TargetMode="External"/><Relationship Id="rId2" Type="http://schemas.openxmlformats.org/officeDocument/2006/relationships/hyperlink" Target="http://libguides.anu.edu.au/content.php?pid=268316&amp;sid=22268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riting.utoronto.ca/advice/reading-and-researching/research-using-interne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.speziali@ecu.edu.au" TargetMode="External"/><Relationship Id="rId2" Type="http://schemas.openxmlformats.org/officeDocument/2006/relationships/hyperlink" Target="mailto:j.wexler@ecu.edu.a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CSG1132: Assignment 1b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en-US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Writing Literature Reviews</a:t>
            </a:r>
            <a:endParaRPr lang="en-US" sz="4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  <p:pic>
        <p:nvPicPr>
          <p:cNvPr id="4" name="Picture 3" descr="Chancellory Building Joondalup campus -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2886089"/>
            <a:ext cx="3810000" cy="254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8" y="5786454"/>
            <a:ext cx="2263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Julia Wexler</a:t>
            </a:r>
          </a:p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FHES Learning Adviser</a:t>
            </a:r>
          </a:p>
          <a:p>
            <a:r>
              <a:rPr lang="en-AU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j.wexler@ecu.edu.au</a:t>
            </a:r>
            <a:endParaRPr lang="en-AU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7944" y="4987776"/>
            <a:ext cx="237626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Writing process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and contrast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Identify </a:t>
            </a:r>
            <a:r>
              <a:rPr lang="en-AU" dirty="0" smtClean="0"/>
              <a:t>similarities/differences </a:t>
            </a:r>
            <a:r>
              <a:rPr lang="en-AU" dirty="0" smtClean="0"/>
              <a:t>in authors’ viewpoints. 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Criticise and compare aspects of methodology.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Highlight outstanding and/or landmark studies. 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Identify gaps in </a:t>
            </a:r>
            <a:r>
              <a:rPr lang="en-AU" dirty="0" smtClean="0"/>
              <a:t>research (areas </a:t>
            </a:r>
            <a:r>
              <a:rPr lang="en-AU" dirty="0" smtClean="0"/>
              <a:t>that need to be examined </a:t>
            </a:r>
            <a:r>
              <a:rPr lang="en-AU" dirty="0" smtClean="0"/>
              <a:t>further).</a:t>
            </a:r>
            <a:endParaRPr lang="en-AU" dirty="0" smtClean="0"/>
          </a:p>
          <a:p>
            <a:pPr marL="0" indent="444500">
              <a:buNone/>
            </a:pPr>
            <a:r>
              <a:rPr lang="en-AU" sz="2800" dirty="0" smtClean="0"/>
              <a:t>* </a:t>
            </a:r>
            <a:r>
              <a:rPr lang="en-AU" sz="2800" dirty="0" smtClean="0"/>
              <a:t>Use </a:t>
            </a:r>
            <a:r>
              <a:rPr lang="en-AU" sz="2800" dirty="0" smtClean="0">
                <a:ln>
                  <a:solidFill>
                    <a:srgbClr val="FF0000"/>
                  </a:solidFill>
                </a:ln>
              </a:rPr>
              <a:t>colour-coding </a:t>
            </a:r>
            <a:r>
              <a:rPr lang="en-AU" sz="2800" dirty="0"/>
              <a:t>or </a:t>
            </a:r>
            <a:r>
              <a:rPr lang="en-AU" sz="2800" dirty="0">
                <a:ln>
                  <a:solidFill>
                    <a:srgbClr val="0070C0"/>
                  </a:solidFill>
                </a:ln>
              </a:rPr>
              <a:t>another system </a:t>
            </a:r>
            <a:r>
              <a:rPr lang="en-AU" sz="2800" dirty="0"/>
              <a:t>to </a:t>
            </a:r>
            <a:r>
              <a:rPr lang="en-AU" sz="2800" dirty="0">
                <a:ln>
                  <a:solidFill>
                    <a:srgbClr val="7030A0"/>
                  </a:solidFill>
                </a:ln>
              </a:rPr>
              <a:t>group sources together</a:t>
            </a:r>
            <a:r>
              <a:rPr lang="en-AU" sz="2800" dirty="0"/>
              <a:t>, </a:t>
            </a:r>
            <a:r>
              <a:rPr lang="en-AU" sz="2800" dirty="0" smtClean="0"/>
              <a:t>and track themes </a:t>
            </a:r>
            <a:r>
              <a:rPr lang="en-AU" sz="2800" dirty="0"/>
              <a:t>as they emerge</a:t>
            </a:r>
            <a:r>
              <a:rPr lang="en-AU" sz="2800" dirty="0" smtClean="0"/>
              <a:t>. Consider expanding a version of your concept map</a:t>
            </a:r>
            <a:r>
              <a:rPr lang="en-AU" sz="2800" dirty="0"/>
              <a:t>.</a:t>
            </a:r>
          </a:p>
          <a:p>
            <a:pPr marL="0" indent="444500">
              <a:buNone/>
            </a:pPr>
            <a:endParaRPr lang="en-AU" dirty="0" smtClean="0"/>
          </a:p>
          <a:p>
            <a:pPr marL="514350" indent="-514350">
              <a:buNone/>
            </a:pPr>
            <a:endPara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4"/>
            </a:pP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</a:t>
            </a:r>
            <a:r>
              <a:rPr lang="en-AU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draft</a:t>
            </a:r>
            <a:endParaRPr lang="en-A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800" dirty="0" smtClean="0"/>
              <a:t>What is crucial for your readers to know in order to set up your own study and the questions you want to answer? </a:t>
            </a:r>
          </a:p>
          <a:p>
            <a:r>
              <a:rPr lang="en-AU" sz="2800" dirty="0" smtClean="0"/>
              <a:t>Start broad by outlining the general research area, then gradually narrow in on your specific topic area and questions.</a:t>
            </a:r>
          </a:p>
          <a:p>
            <a:r>
              <a:rPr lang="en-AU" sz="2800" dirty="0" smtClean="0"/>
              <a:t>Work towards identifying the ‘gap’ where your own study is positioned, and the justification for it. 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3573016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>
                <a:latin typeface="Cambria" pitchFamily="18" charset="0"/>
              </a:rPr>
              <a:t>Ideas </a:t>
            </a:r>
            <a:r>
              <a:rPr lang="en-AU" sz="2200" dirty="0" smtClean="0">
                <a:latin typeface="Cambria" pitchFamily="18" charset="0"/>
              </a:rPr>
              <a:t>read</a:t>
            </a:r>
          </a:p>
          <a:p>
            <a:pPr algn="r"/>
            <a:r>
              <a:rPr lang="en-AU" sz="2200" dirty="0" smtClean="0">
                <a:latin typeface="Cambria" pitchFamily="18" charset="0"/>
              </a:rPr>
              <a:t>during </a:t>
            </a:r>
            <a:r>
              <a:rPr lang="en-AU" sz="2200" dirty="0">
                <a:latin typeface="Cambria" pitchFamily="18" charset="0"/>
              </a:rPr>
              <a:t>research are incorporated into your review, which explains how they relate to each other and your thesis </a:t>
            </a:r>
            <a:r>
              <a:rPr lang="en-AU" sz="2200" dirty="0" smtClean="0">
                <a:latin typeface="Cambria" pitchFamily="18" charset="0"/>
              </a:rPr>
              <a:t>statement</a:t>
            </a:r>
            <a:endParaRPr lang="en-AU" sz="2200" dirty="0">
              <a:latin typeface="Cambria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19757360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46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348880"/>
            <a:ext cx="8642350" cy="1655763"/>
          </a:xfrm>
        </p:spPr>
        <p:txBody>
          <a:bodyPr/>
          <a:lstStyle/>
          <a:p>
            <a:pPr>
              <a:buNone/>
            </a:pPr>
            <a:r>
              <a:rPr lang="en-AU" sz="2800" b="1" dirty="0" smtClean="0"/>
              <a:t>     Introduction:</a:t>
            </a:r>
            <a:r>
              <a:rPr lang="en-AU" sz="2800" dirty="0" smtClean="0"/>
              <a:t> </a:t>
            </a:r>
            <a:r>
              <a:rPr lang="en-AU" sz="2800" dirty="0" smtClean="0"/>
              <a:t>introduces the reader to your topic </a:t>
            </a:r>
            <a:r>
              <a:rPr lang="en-AU" sz="2800" dirty="0" smtClean="0"/>
              <a:t>area, its significance, the purpose of the literature review and how it will be </a:t>
            </a:r>
            <a:r>
              <a:rPr lang="en-AU" sz="2800" dirty="0" smtClean="0"/>
              <a:t>structured. Include a roadmap of how you have decided to present your research (will it be grouped by theme, in order of publication date, categorised by disciplines?).</a:t>
            </a:r>
            <a:endParaRPr lang="en-AU" sz="2800" dirty="0" smtClean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 algn="r">
              <a:buNone/>
            </a:pPr>
            <a:endParaRPr lang="en-AU" sz="2000" dirty="0" smtClean="0"/>
          </a:p>
          <a:p>
            <a:pPr algn="r">
              <a:buNone/>
            </a:pPr>
            <a:r>
              <a:rPr lang="en-AU" sz="2000" dirty="0" smtClean="0"/>
              <a:t>(Study and Learning Centre, RMIT, 2005)</a:t>
            </a:r>
            <a:endParaRPr lang="en-AU" sz="2000" dirty="0"/>
          </a:p>
        </p:txBody>
      </p:sp>
      <p:pic>
        <p:nvPicPr>
          <p:cNvPr id="1026" name="Picture 2" descr="Sample introdu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6070" y="1836726"/>
            <a:ext cx="9226010" cy="4025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30" y="1916113"/>
            <a:ext cx="8642350" cy="4681537"/>
          </a:xfrm>
        </p:spPr>
        <p:txBody>
          <a:bodyPr/>
          <a:lstStyle/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 algn="r">
              <a:buNone/>
            </a:pPr>
            <a:endParaRPr lang="en-AU" sz="2000" dirty="0" smtClean="0"/>
          </a:p>
          <a:p>
            <a:pPr algn="r">
              <a:buNone/>
            </a:pPr>
            <a:r>
              <a:rPr lang="en-AU" sz="2000" dirty="0" smtClean="0"/>
              <a:t>(Burton, 2010)</a:t>
            </a:r>
            <a:endParaRPr lang="en-A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4" y="1838041"/>
            <a:ext cx="7507432" cy="461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6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987551"/>
            <a:ext cx="8642350" cy="2941647"/>
          </a:xfrm>
        </p:spPr>
        <p:txBody>
          <a:bodyPr/>
          <a:lstStyle/>
          <a:p>
            <a:pPr lvl="0">
              <a:buNone/>
            </a:pPr>
            <a:r>
              <a:rPr lang="en-AU" sz="2800" b="1" dirty="0" smtClean="0"/>
              <a:t>	Body:</a:t>
            </a:r>
            <a:r>
              <a:rPr lang="en-AU" sz="2800" dirty="0" smtClean="0"/>
              <a:t> divided into sub-sections. Each section will contain your critical reviews synthesised together into separate paragraphs, each with their own topic sentence, body, and </a:t>
            </a:r>
            <a:r>
              <a:rPr lang="en-AU" sz="2800" dirty="0" smtClean="0"/>
              <a:t>concluding/transition </a:t>
            </a:r>
            <a:r>
              <a:rPr lang="en-AU" sz="2800" dirty="0" smtClean="0"/>
              <a:t>sentence. Select relevant parts of your critical review summaries and weave  them together into your literature review </a:t>
            </a:r>
            <a:r>
              <a:rPr lang="en-AU" sz="2800" dirty="0" smtClean="0"/>
              <a:t>“story.”</a:t>
            </a:r>
            <a:endParaRPr lang="en-AU" sz="2800" dirty="0" smtClean="0"/>
          </a:p>
          <a:p>
            <a:pPr lvl="0">
              <a:buNone/>
            </a:pPr>
            <a:r>
              <a:rPr lang="en-AU" sz="1400" b="1" dirty="0" smtClean="0"/>
              <a:t>	</a:t>
            </a:r>
          </a:p>
          <a:p>
            <a:pPr lvl="0">
              <a:buNone/>
            </a:pPr>
            <a:r>
              <a:rPr lang="en-AU" sz="2800" b="1" dirty="0" smtClean="0"/>
              <a:t>	Conclusion:</a:t>
            </a:r>
            <a:r>
              <a:rPr lang="en-AU" sz="2800" dirty="0" smtClean="0"/>
              <a:t> restates the purpose of the literature review and briefly summarises the position of the main research aim in relation to current scholarship.</a:t>
            </a:r>
          </a:p>
          <a:p>
            <a:pPr lvl="0">
              <a:buNone/>
            </a:pPr>
            <a:endParaRPr lang="en-AU" sz="2800" dirty="0" smtClean="0"/>
          </a:p>
          <a:p>
            <a:pPr lvl="0">
              <a:buNone/>
            </a:pPr>
            <a:endParaRPr lang="en-AU" sz="2800" dirty="0" smtClean="0"/>
          </a:p>
          <a:p>
            <a:pPr lvl="0">
              <a:buNone/>
            </a:pP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Vocabulary to indicate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4227531"/>
          </a:xfrm>
        </p:spPr>
        <p:txBody>
          <a:bodyPr/>
          <a:lstStyle/>
          <a:p>
            <a:r>
              <a:rPr lang="en-AU" sz="2800" dirty="0" smtClean="0"/>
              <a:t>While </a:t>
            </a:r>
            <a:r>
              <a:rPr lang="en-AU" sz="2800" dirty="0" smtClean="0"/>
              <a:t>Rios (2012) </a:t>
            </a:r>
            <a:r>
              <a:rPr lang="en-AU" sz="2800" u="sng" dirty="0" smtClean="0"/>
              <a:t>argues</a:t>
            </a:r>
            <a:r>
              <a:rPr lang="en-AU" sz="2800" dirty="0" smtClean="0"/>
              <a:t> ... , </a:t>
            </a:r>
            <a:r>
              <a:rPr lang="en-AU" sz="2800" dirty="0" err="1" smtClean="0"/>
              <a:t>Soha</a:t>
            </a:r>
            <a:r>
              <a:rPr lang="en-AU" sz="2800" dirty="0" smtClean="0"/>
              <a:t> (2013) </a:t>
            </a:r>
            <a:r>
              <a:rPr lang="en-AU" sz="2800" u="sng" dirty="0" smtClean="0"/>
              <a:t>claims</a:t>
            </a:r>
            <a:r>
              <a:rPr lang="en-AU" sz="2800" dirty="0" smtClean="0"/>
              <a:t> that</a:t>
            </a:r>
            <a:r>
              <a:rPr lang="en-AU" sz="2800" dirty="0" smtClean="0"/>
              <a:t>...</a:t>
            </a:r>
          </a:p>
          <a:p>
            <a:endParaRPr lang="en-AU" sz="1000" dirty="0" smtClean="0"/>
          </a:p>
          <a:p>
            <a:r>
              <a:rPr lang="en-AU" sz="2800" dirty="0" smtClean="0"/>
              <a:t>Recent studies by Rios </a:t>
            </a:r>
            <a:r>
              <a:rPr lang="en-AU" sz="2800" dirty="0"/>
              <a:t>(2012) and </a:t>
            </a:r>
            <a:r>
              <a:rPr lang="en-AU" sz="2800" dirty="0" err="1"/>
              <a:t>Soha</a:t>
            </a:r>
            <a:r>
              <a:rPr lang="en-AU" sz="2800" dirty="0"/>
              <a:t> (2013) both </a:t>
            </a:r>
            <a:r>
              <a:rPr lang="en-AU" sz="2800" u="sng" dirty="0" smtClean="0"/>
              <a:t>show the effect of</a:t>
            </a:r>
            <a:r>
              <a:rPr lang="en-AU" sz="2800" dirty="0" smtClean="0"/>
              <a:t> ... However, data collected by Hutchison (2014) </a:t>
            </a:r>
            <a:r>
              <a:rPr lang="en-AU" sz="2800" u="sng" dirty="0" smtClean="0"/>
              <a:t>demonstrates</a:t>
            </a:r>
            <a:r>
              <a:rPr lang="en-AU" sz="2800" dirty="0"/>
              <a:t> </a:t>
            </a:r>
            <a:r>
              <a:rPr lang="en-AU" sz="2800" dirty="0" smtClean="0"/>
              <a:t>a trend in </a:t>
            </a:r>
            <a:r>
              <a:rPr lang="en-AU" sz="2800" dirty="0" smtClean="0"/>
              <a:t>...</a:t>
            </a:r>
          </a:p>
          <a:p>
            <a:endParaRPr lang="en-AU" sz="1000" dirty="0" smtClean="0"/>
          </a:p>
          <a:p>
            <a:r>
              <a:rPr lang="en-AU" sz="2800" dirty="0" smtClean="0"/>
              <a:t>Early </a:t>
            </a:r>
            <a:r>
              <a:rPr lang="en-AU" sz="2800" dirty="0" smtClean="0"/>
              <a:t>attempts to understand user motivation ... Many psychological studies </a:t>
            </a:r>
            <a:r>
              <a:rPr lang="en-AU" sz="2800" u="sng" dirty="0" smtClean="0"/>
              <a:t>contributed</a:t>
            </a:r>
            <a:r>
              <a:rPr lang="en-AU" sz="2800" dirty="0" smtClean="0"/>
              <a:t> to ... for example, Janes and </a:t>
            </a:r>
            <a:r>
              <a:rPr lang="en-AU" sz="2800" dirty="0" err="1" smtClean="0"/>
              <a:t>Maak</a:t>
            </a:r>
            <a:r>
              <a:rPr lang="en-AU" sz="2800" dirty="0" smtClean="0"/>
              <a:t> (1996). Hunt’s theory of … (1997) </a:t>
            </a:r>
            <a:r>
              <a:rPr lang="en-AU" sz="2800" u="sng" dirty="0" smtClean="0"/>
              <a:t>explained the role of</a:t>
            </a:r>
            <a:r>
              <a:rPr lang="en-AU" sz="2800" dirty="0" smtClean="0"/>
              <a:t> ... but later Jamison (1999) </a:t>
            </a:r>
            <a:r>
              <a:rPr lang="en-AU" sz="2800" u="sng" dirty="0" smtClean="0"/>
              <a:t>showed</a:t>
            </a:r>
            <a:r>
              <a:rPr lang="en-AU" sz="2800" dirty="0" smtClean="0"/>
              <a:t> that ... In more recent years/since the advent of …, research has uncovered the importance of </a:t>
            </a:r>
            <a:r>
              <a:rPr lang="en-AU" sz="2800" dirty="0" smtClean="0"/>
              <a:t>…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Explore examples provided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7859"/>
            <a:ext cx="9143999" cy="46815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2700" dirty="0" smtClean="0"/>
              <a:t>Identify the </a:t>
            </a:r>
            <a:r>
              <a:rPr lang="en-AU" sz="2700" b="1" dirty="0" smtClean="0">
                <a:solidFill>
                  <a:srgbClr val="800000"/>
                </a:solidFill>
              </a:rPr>
              <a:t>topic</a:t>
            </a:r>
            <a:r>
              <a:rPr lang="en-AU" sz="2700" dirty="0" smtClean="0">
                <a:solidFill>
                  <a:srgbClr val="800000"/>
                </a:solidFill>
              </a:rPr>
              <a:t> </a:t>
            </a:r>
            <a:r>
              <a:rPr lang="en-AU" sz="2700" dirty="0" smtClean="0"/>
              <a:t>of each paragraph &amp; observe how sources have been woven together w/in each paragraph.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700" u="sng" dirty="0" smtClean="0"/>
              <a:t>Underline</a:t>
            </a:r>
            <a:r>
              <a:rPr lang="en-AU" sz="2700" dirty="0" smtClean="0"/>
              <a:t> </a:t>
            </a:r>
            <a:r>
              <a:rPr lang="en-AU" sz="2700" b="1" dirty="0" smtClean="0">
                <a:solidFill>
                  <a:srgbClr val="800000"/>
                </a:solidFill>
              </a:rPr>
              <a:t>structural vocabulary </a:t>
            </a:r>
            <a:r>
              <a:rPr lang="en-AU" sz="2700" dirty="0" smtClean="0"/>
              <a:t>specific to lit reviews.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700" dirty="0" smtClean="0"/>
              <a:t>Examine how the </a:t>
            </a:r>
            <a:r>
              <a:rPr lang="en-AU" sz="2700" b="1" dirty="0" smtClean="0">
                <a:solidFill>
                  <a:srgbClr val="800000"/>
                </a:solidFill>
              </a:rPr>
              <a:t>choice of sources </a:t>
            </a:r>
            <a:r>
              <a:rPr lang="en-AU" sz="2700" dirty="0" smtClean="0"/>
              <a:t>has been guided by the themes identified.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700" dirty="0" smtClean="0"/>
              <a:t>Try to find the transitions—indicate them with a </a:t>
            </a:r>
            <a:r>
              <a:rPr lang="en-AU" sz="2700" b="1" dirty="0" smtClean="0">
                <a:solidFill>
                  <a:srgbClr val="800000"/>
                </a:solidFill>
              </a:rPr>
              <a:t>*</a:t>
            </a:r>
            <a:r>
              <a:rPr lang="en-AU" sz="27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700" dirty="0" smtClean="0"/>
              <a:t>Note the different scope of each example—which one type of </a:t>
            </a:r>
            <a:r>
              <a:rPr lang="en-AU" sz="2700" b="1" dirty="0" smtClean="0">
                <a:solidFill>
                  <a:srgbClr val="800000"/>
                </a:solidFill>
              </a:rPr>
              <a:t>organisational structure </a:t>
            </a:r>
            <a:r>
              <a:rPr lang="en-AU" sz="2700" dirty="0" smtClean="0"/>
              <a:t>might you use as a model for your own lit review?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700" dirty="0" smtClean="0"/>
              <a:t>If there’s time, begin drafting your own intro, using themes identified in your concept mapping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Marking key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55788" y="1870100"/>
          <a:ext cx="5432425" cy="520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5432846" imgH="5201655" progId="Word.Document.12">
                  <p:embed/>
                </p:oleObj>
              </mc:Choice>
              <mc:Fallback>
                <p:oleObj name="Document" r:id="rId3" imgW="5432846" imgH="520165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1870100"/>
                        <a:ext cx="5432425" cy="520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357430"/>
            <a:ext cx="7715304" cy="3038463"/>
          </a:xfrm>
        </p:spPr>
        <p:txBody>
          <a:bodyPr/>
          <a:lstStyle/>
          <a:p>
            <a:r>
              <a:rPr lang="en-AU" dirty="0" smtClean="0">
                <a:cs typeface="Calibri" panose="020F0502020204030204" pitchFamily="34" charset="0"/>
              </a:rPr>
              <a:t>What is a literature review?</a:t>
            </a:r>
          </a:p>
          <a:p>
            <a:r>
              <a:rPr lang="en-AU" dirty="0" smtClean="0">
                <a:cs typeface="Calibri" panose="020F0502020204030204" pitchFamily="34" charset="0"/>
              </a:rPr>
              <a:t>Writing process</a:t>
            </a:r>
          </a:p>
          <a:p>
            <a:r>
              <a:rPr lang="en-AU" dirty="0" smtClean="0">
                <a:cs typeface="Calibri" panose="020F0502020204030204" pitchFamily="34" charset="0"/>
              </a:rPr>
              <a:t>Structure</a:t>
            </a:r>
          </a:p>
          <a:p>
            <a:r>
              <a:rPr lang="en-AU" dirty="0" smtClean="0">
                <a:cs typeface="Calibri" panose="020F0502020204030204" pitchFamily="34" charset="0"/>
              </a:rPr>
              <a:t>Examples, activity, discussion</a:t>
            </a:r>
          </a:p>
          <a:p>
            <a:r>
              <a:rPr lang="en-AU" dirty="0" smtClean="0">
                <a:cs typeface="Calibri" panose="020F0502020204030204" pitchFamily="34" charset="0"/>
              </a:rPr>
              <a:t>This is a discussion not a lecture—please ask questions/make comments as they occur to you!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&amp; 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916113"/>
            <a:ext cx="8642350" cy="2870209"/>
          </a:xfrm>
        </p:spPr>
        <p:txBody>
          <a:bodyPr/>
          <a:lstStyle/>
          <a:p>
            <a:pPr>
              <a:buNone/>
            </a:pPr>
            <a:r>
              <a:rPr lang="en-AU" sz="2000" dirty="0" smtClean="0"/>
              <a:t>Australian National University. (2012). Is your information scholarly? Retrieved from the Australian National University Website: </a:t>
            </a:r>
            <a:r>
              <a:rPr lang="en-AU" sz="2000" dirty="0" smtClean="0">
                <a:hlinkClick r:id="rId2"/>
              </a:rPr>
              <a:t>http://libguides.anu.edu.au/content.php?pid=268316&amp;sid=2226891</a:t>
            </a:r>
            <a:endParaRPr lang="en-AU" sz="2000" dirty="0" smtClean="0"/>
          </a:p>
          <a:p>
            <a:pPr>
              <a:buNone/>
            </a:pPr>
            <a:r>
              <a:rPr lang="en-AU" sz="2000" dirty="0" smtClean="0"/>
              <a:t>Davies, M. (2011). </a:t>
            </a:r>
            <a:r>
              <a:rPr lang="en-AU" sz="2000" i="1" dirty="0" smtClean="0"/>
              <a:t>Study skills for international postgraduates</a:t>
            </a:r>
            <a:r>
              <a:rPr lang="en-AU" sz="2000" dirty="0" smtClean="0"/>
              <a:t>. London, UK: Palgrave Macmillan. </a:t>
            </a:r>
          </a:p>
          <a:p>
            <a:pPr>
              <a:buNone/>
            </a:pPr>
            <a:r>
              <a:rPr lang="en-AU" sz="2000" dirty="0" smtClean="0"/>
              <a:t>Gillett, A. (2012). “Features of academic writing.” Retrieved from the Using English for Academic Purposes: A Guide for Students in Higher Education Website: </a:t>
            </a:r>
            <a:r>
              <a:rPr lang="en-AU" sz="2000" dirty="0" smtClean="0">
                <a:hlinkClick r:id="rId3"/>
              </a:rPr>
              <a:t>http://www.uefap.com/writing/feature/intro.htm</a:t>
            </a:r>
            <a:endParaRPr lang="en-AU" sz="2000" dirty="0" smtClean="0"/>
          </a:p>
          <a:p>
            <a:pPr>
              <a:buNone/>
            </a:pPr>
            <a:r>
              <a:rPr lang="en-AU" sz="2000" dirty="0" smtClean="0"/>
              <a:t>Lawrence, T. (2012). </a:t>
            </a:r>
            <a:r>
              <a:rPr lang="en-AU" sz="2000" i="1" dirty="0" smtClean="0"/>
              <a:t>Literature review</a:t>
            </a:r>
            <a:r>
              <a:rPr lang="en-AU" sz="2000" dirty="0" smtClean="0"/>
              <a:t>. Perth, Australia: Edith Cowan University FHES Academic Skills Centre.</a:t>
            </a:r>
          </a:p>
          <a:p>
            <a:pPr>
              <a:buNone/>
            </a:pPr>
            <a:r>
              <a:rPr lang="en-AU" sz="2000" dirty="0" smtClean="0"/>
              <a:t>MacDonald, B. &amp; Seel, J. (</a:t>
            </a:r>
            <a:r>
              <a:rPr lang="en-AU" sz="2000" dirty="0" err="1" smtClean="0"/>
              <a:t>n.d</a:t>
            </a:r>
            <a:r>
              <a:rPr lang="en-AU" sz="2000" dirty="0" smtClean="0"/>
              <a:t>.). “Research using the internet.” Retrieved from the University of Toronto Website: </a:t>
            </a:r>
            <a:r>
              <a:rPr lang="en-AU" sz="2000" dirty="0" smtClean="0">
                <a:hlinkClick r:id="rId4"/>
              </a:rPr>
              <a:t>http://www.writing.utoronto.ca/advice/reading-and-researching/research-using-internet</a:t>
            </a:r>
            <a:endParaRPr lang="en-AU" sz="2000" dirty="0" smtClean="0"/>
          </a:p>
          <a:p>
            <a:pPr>
              <a:buNone/>
            </a:pPr>
            <a:endParaRPr lang="en-AU" sz="1500" dirty="0" smtClean="0"/>
          </a:p>
        </p:txBody>
      </p:sp>
    </p:spTree>
    <p:extLst>
      <p:ext uri="{BB962C8B-B14F-4D97-AF65-F5344CB8AC3E}">
        <p14:creationId xmlns:p14="http://schemas.microsoft.com/office/powerpoint/2010/main" val="2078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755650"/>
            <a:ext cx="9144032" cy="1000125"/>
          </a:xfrm>
        </p:spPr>
        <p:txBody>
          <a:bodyPr/>
          <a:lstStyle/>
          <a:p>
            <a:r>
              <a:rPr lang="en-AU" dirty="0" smtClean="0"/>
              <a:t> Academic writing workshops @ ML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844" y="1636868"/>
            <a:ext cx="8858312" cy="4240220"/>
          </a:xfrm>
        </p:spPr>
        <p:txBody>
          <a:bodyPr/>
          <a:lstStyle/>
          <a:p>
            <a:pPr>
              <a:buNone/>
            </a:pPr>
            <a:endParaRPr lang="en-AU" sz="3000" dirty="0" smtClean="0">
              <a:latin typeface="Cambria" pitchFamily="18" charset="0"/>
            </a:endParaRPr>
          </a:p>
          <a:p>
            <a:pPr>
              <a:buNone/>
            </a:pPr>
            <a:endParaRPr lang="en-AU" sz="3000" dirty="0"/>
          </a:p>
          <a:p>
            <a:pPr>
              <a:buNone/>
            </a:pPr>
            <a:r>
              <a:rPr lang="en-AU" sz="3000" dirty="0" smtClean="0">
                <a:latin typeface="Cambria" pitchFamily="18" charset="0"/>
              </a:rPr>
              <a:t>	</a:t>
            </a:r>
          </a:p>
          <a:p>
            <a:pPr>
              <a:buNone/>
            </a:pPr>
            <a:endParaRPr lang="en-AU" sz="3000" b="1" dirty="0"/>
          </a:p>
          <a:p>
            <a:pPr>
              <a:buNone/>
            </a:pPr>
            <a:endParaRPr lang="en-AU" sz="3000" b="1" dirty="0" smtClean="0">
              <a:latin typeface="Cambria" pitchFamily="18" charset="0"/>
            </a:endParaRPr>
          </a:p>
          <a:p>
            <a:pPr>
              <a:buNone/>
            </a:pPr>
            <a:endParaRPr lang="en-AU" sz="3000" b="1" dirty="0"/>
          </a:p>
          <a:p>
            <a:pPr>
              <a:buNone/>
            </a:pPr>
            <a:endParaRPr lang="en-AU" sz="3000" b="1" dirty="0" smtClean="0">
              <a:latin typeface="Cambria" pitchFamily="18" charset="0"/>
            </a:endParaRPr>
          </a:p>
          <a:p>
            <a:pPr algn="ctr">
              <a:buNone/>
            </a:pPr>
            <a:endParaRPr lang="en-AU" sz="3000" b="1" dirty="0">
              <a:latin typeface="Cambria" pitchFamily="18" charset="0"/>
            </a:endParaRPr>
          </a:p>
          <a:p>
            <a:pPr algn="ctr">
              <a:buNone/>
            </a:pPr>
            <a:r>
              <a:rPr lang="en-AU" sz="2200" dirty="0" smtClean="0">
                <a:latin typeface="Cambria" pitchFamily="18" charset="0"/>
              </a:rPr>
              <a:t>Online </a:t>
            </a:r>
            <a:r>
              <a:rPr lang="en-AU" sz="2200" dirty="0" smtClean="0">
                <a:latin typeface="Cambria" pitchFamily="18" charset="0"/>
              </a:rPr>
              <a:t>materials available on the FHES Academic Skills Centre community site on Blackboard (link at www.ecu.edu.au/fheslearning</a:t>
            </a:r>
            <a:endParaRPr lang="en-AU" sz="2200" dirty="0" smtClean="0">
              <a:solidFill>
                <a:schemeClr val="accent2"/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AU" sz="3000" dirty="0" smtClean="0">
                <a:latin typeface="Cambria" pitchFamily="18" charset="0"/>
              </a:rPr>
              <a:t>	</a:t>
            </a:r>
            <a:endParaRPr lang="en-AU" sz="30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AU" dirty="0" smtClean="0">
                <a:latin typeface="Cambria" pitchFamily="18" charset="0"/>
              </a:rPr>
              <a:t>	</a:t>
            </a:r>
            <a:endParaRPr lang="en-AU" dirty="0">
              <a:latin typeface="Cambr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1844824"/>
            <a:ext cx="742188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68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755650"/>
            <a:ext cx="8642350" cy="1000125"/>
          </a:xfrm>
        </p:spPr>
        <p:txBody>
          <a:bodyPr/>
          <a:lstStyle/>
          <a:p>
            <a:r>
              <a:rPr lang="en-AU" dirty="0" smtClean="0"/>
              <a:t> Assignment Drop-In Labs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240220"/>
          </a:xfrm>
        </p:spPr>
        <p:txBody>
          <a:bodyPr/>
          <a:lstStyle/>
          <a:p>
            <a:pPr>
              <a:buNone/>
            </a:pPr>
            <a:endParaRPr lang="en-AU" sz="3000" dirty="0" smtClean="0">
              <a:latin typeface="Cambria" pitchFamily="18" charset="0"/>
            </a:endParaRPr>
          </a:p>
          <a:p>
            <a:pPr>
              <a:buNone/>
            </a:pPr>
            <a:endParaRPr lang="en-AU" sz="3000" dirty="0"/>
          </a:p>
          <a:p>
            <a:pPr>
              <a:buNone/>
            </a:pPr>
            <a:r>
              <a:rPr lang="en-AU" sz="3000" dirty="0" smtClean="0">
                <a:latin typeface="Cambria" pitchFamily="18" charset="0"/>
              </a:rPr>
              <a:t>	</a:t>
            </a:r>
          </a:p>
          <a:p>
            <a:pPr>
              <a:buNone/>
            </a:pPr>
            <a:endParaRPr lang="en-AU" sz="3000" b="1" dirty="0"/>
          </a:p>
          <a:p>
            <a:pPr>
              <a:buNone/>
            </a:pPr>
            <a:endParaRPr lang="en-AU" sz="3000" b="1" dirty="0" smtClean="0">
              <a:latin typeface="Cambria" pitchFamily="18" charset="0"/>
            </a:endParaRPr>
          </a:p>
          <a:p>
            <a:pPr>
              <a:buNone/>
            </a:pPr>
            <a:endParaRPr lang="en-AU" sz="3000" b="1" dirty="0"/>
          </a:p>
          <a:p>
            <a:pPr>
              <a:buNone/>
            </a:pPr>
            <a:endParaRPr lang="en-AU" sz="3000" b="1" dirty="0" smtClean="0">
              <a:latin typeface="Cambria" pitchFamily="18" charset="0"/>
            </a:endParaRPr>
          </a:p>
          <a:p>
            <a:pPr algn="ctr">
              <a:buNone/>
            </a:pPr>
            <a:endParaRPr lang="en-AU" sz="2400" dirty="0" smtClean="0">
              <a:latin typeface="Cambria" pitchFamily="18" charset="0"/>
            </a:endParaRPr>
          </a:p>
          <a:p>
            <a:pPr algn="ctr">
              <a:buNone/>
            </a:pPr>
            <a:r>
              <a:rPr lang="en-AU" sz="2200" dirty="0" smtClean="0"/>
              <a:t>Or receive electronic feedback over email</a:t>
            </a:r>
          </a:p>
          <a:p>
            <a:pPr algn="ctr">
              <a:buNone/>
            </a:pPr>
            <a:r>
              <a:rPr lang="en-AU" sz="2200" dirty="0" smtClean="0"/>
              <a:t>SCSS LA (referencing, structure, style): Julia Wexler </a:t>
            </a:r>
            <a:r>
              <a:rPr lang="en-AU" sz="2200" dirty="0" smtClean="0">
                <a:solidFill>
                  <a:schemeClr val="accent2"/>
                </a:solidFill>
                <a:hlinkClick r:id="rId2"/>
              </a:rPr>
              <a:t>j.wexler@ecu.edu.au</a:t>
            </a:r>
            <a:endParaRPr lang="en-AU" sz="2200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r>
              <a:rPr lang="en-AU" sz="2200" dirty="0" smtClean="0">
                <a:solidFill>
                  <a:schemeClr val="accent4"/>
                </a:solidFill>
              </a:rPr>
              <a:t>English language LA: Alejandra </a:t>
            </a:r>
            <a:r>
              <a:rPr lang="en-AU" sz="2200" dirty="0" err="1" smtClean="0">
                <a:solidFill>
                  <a:schemeClr val="accent4"/>
                </a:solidFill>
              </a:rPr>
              <a:t>Speziali</a:t>
            </a:r>
            <a:r>
              <a:rPr lang="en-AU" sz="2200" dirty="0" smtClean="0">
                <a:solidFill>
                  <a:schemeClr val="accent4"/>
                </a:solidFill>
              </a:rPr>
              <a:t> </a:t>
            </a:r>
            <a:r>
              <a:rPr lang="en-AU" sz="2200" dirty="0" smtClean="0">
                <a:solidFill>
                  <a:schemeClr val="accent2"/>
                </a:solidFill>
                <a:hlinkClick r:id="rId3"/>
              </a:rPr>
              <a:t>a.speziali@ecu.edu.au</a:t>
            </a:r>
            <a:r>
              <a:rPr lang="en-AU" sz="2200" dirty="0" smtClean="0">
                <a:solidFill>
                  <a:schemeClr val="accent2"/>
                </a:solidFill>
              </a:rPr>
              <a:t> </a:t>
            </a:r>
          </a:p>
          <a:p>
            <a:pPr>
              <a:buNone/>
            </a:pPr>
            <a:r>
              <a:rPr lang="en-AU" sz="2200" dirty="0" smtClean="0"/>
              <a:t>	</a:t>
            </a:r>
            <a:endParaRPr lang="en-AU" sz="2200" b="1" dirty="0" smtClean="0"/>
          </a:p>
          <a:p>
            <a:pPr>
              <a:buNone/>
            </a:pPr>
            <a:r>
              <a:rPr lang="en-AU" dirty="0" smtClean="0">
                <a:latin typeface="Cambria" pitchFamily="18" charset="0"/>
              </a:rPr>
              <a:t>	</a:t>
            </a:r>
            <a:endParaRPr lang="en-AU" dirty="0">
              <a:latin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00808"/>
            <a:ext cx="9042540" cy="39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88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Recap...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82" y="1857364"/>
            <a:ext cx="8642350" cy="3870341"/>
          </a:xfrm>
        </p:spPr>
        <p:txBody>
          <a:bodyPr/>
          <a:lstStyle/>
          <a:p>
            <a:pPr>
              <a:buNone/>
            </a:pPr>
            <a:r>
              <a:rPr lang="en-AU" sz="3000" dirty="0" smtClean="0">
                <a:cs typeface="Calibri" panose="020F0502020204030204" pitchFamily="34" charset="0"/>
              </a:rPr>
              <a:t>So far, you have:</a:t>
            </a:r>
          </a:p>
          <a:p>
            <a:r>
              <a:rPr lang="en-AU" sz="3000" dirty="0" smtClean="0">
                <a:cs typeface="Calibri" panose="020F0502020204030204" pitchFamily="34" charset="0"/>
              </a:rPr>
              <a:t>gotten to know your topic</a:t>
            </a:r>
          </a:p>
          <a:p>
            <a:r>
              <a:rPr lang="en-AU" sz="3000" dirty="0" smtClean="0">
                <a:cs typeface="Calibri" panose="020F0502020204030204" pitchFamily="34" charset="0"/>
              </a:rPr>
              <a:t>become somewhat familiar with the literature available and relevant themes through your concept mapping (assignment 1a)</a:t>
            </a:r>
          </a:p>
          <a:p>
            <a:r>
              <a:rPr lang="en-AU" sz="3000" dirty="0" smtClean="0">
                <a:cs typeface="Calibri" panose="020F0502020204030204" pitchFamily="34" charset="0"/>
              </a:rPr>
              <a:t>begun to define your specific research questions and provisional thesis statements</a:t>
            </a:r>
          </a:p>
          <a:p>
            <a:r>
              <a:rPr lang="en-AU" sz="3000" dirty="0" smtClean="0">
                <a:cs typeface="Calibri" panose="020F0502020204030204" pitchFamily="34" charset="0"/>
              </a:rPr>
              <a:t>Now what?.... </a:t>
            </a:r>
            <a:r>
              <a:rPr lang="en-A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You need to write a literature review. </a:t>
            </a:r>
            <a:endParaRPr lang="en-A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is a literature review?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20" y="1714488"/>
            <a:ext cx="8642350" cy="4071967"/>
          </a:xfrm>
        </p:spPr>
        <p:txBody>
          <a:bodyPr/>
          <a:lstStyle/>
          <a:p>
            <a:pPr lvl="0"/>
            <a:r>
              <a:rPr lang="en-AU" sz="3000" dirty="0" smtClean="0"/>
              <a:t>A review of current literature on a particular topic or issue. </a:t>
            </a:r>
          </a:p>
          <a:p>
            <a:pPr lvl="0"/>
            <a:r>
              <a:rPr lang="en-AU" sz="3000" dirty="0" smtClean="0"/>
              <a:t>A comparison of different sources.</a:t>
            </a:r>
          </a:p>
          <a:p>
            <a:pPr lvl="0"/>
            <a:r>
              <a:rPr lang="en-AU" sz="3000" dirty="0" smtClean="0"/>
              <a:t>An identification of ‘gaps’ in current research.</a:t>
            </a:r>
          </a:p>
          <a:p>
            <a:pPr lvl="0"/>
            <a:r>
              <a:rPr lang="en-A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critical evaluation and synthesis of the literature, NOT an annotated bibliography</a:t>
            </a: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0"/>
            <a:r>
              <a:rPr lang="en-AU" sz="3000" dirty="0" smtClean="0"/>
              <a:t>Your essay will join an on-going conversation about motivation in using social media, so you need to know what others have discovered/are currently exploring.</a:t>
            </a:r>
            <a:endParaRPr lang="en-A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literature review?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642350" cy="3727465"/>
          </a:xfrm>
        </p:spPr>
        <p:txBody>
          <a:bodyPr/>
          <a:lstStyle/>
          <a:p>
            <a:pPr>
              <a:buNone/>
            </a:pPr>
            <a:r>
              <a:rPr lang="en-AU" sz="3000" dirty="0" smtClean="0"/>
              <a:t>Your literature review should:</a:t>
            </a:r>
          </a:p>
          <a:p>
            <a:pPr lvl="0"/>
            <a:r>
              <a:rPr lang="en-AU" sz="3000" dirty="0" smtClean="0"/>
              <a:t>place your study in a historical perspective; </a:t>
            </a:r>
          </a:p>
          <a:p>
            <a:pPr lvl="0"/>
            <a:r>
              <a:rPr lang="en-AU" sz="3000" dirty="0" smtClean="0"/>
              <a:t>evaluate promising research methods;</a:t>
            </a:r>
          </a:p>
          <a:p>
            <a:pPr lvl="0"/>
            <a:r>
              <a:rPr lang="en-AU" sz="3000" dirty="0" smtClean="0"/>
              <a:t>define and limit the problem you are working on;</a:t>
            </a:r>
          </a:p>
          <a:p>
            <a:pPr lvl="0"/>
            <a:r>
              <a:rPr lang="en-A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the ‘gap’ your research will fill.</a:t>
            </a:r>
          </a:p>
          <a:p>
            <a:pPr lvl="0"/>
            <a:r>
              <a:rPr lang="en-A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...It also justifies why your essay should be written!</a:t>
            </a:r>
            <a:endParaRPr lang="en-A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buNone/>
            </a:pPr>
            <a:r>
              <a:rPr lang="en-AU" sz="2000" dirty="0" smtClean="0"/>
              <a:t>(Davies, 2011, p. 217)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Reading &amp; researching tips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000240"/>
            <a:ext cx="8929718" cy="3798903"/>
          </a:xfrm>
        </p:spPr>
        <p:txBody>
          <a:bodyPr/>
          <a:lstStyle/>
          <a:p>
            <a:pPr marL="0" lvl="1" indent="533400">
              <a:buFont typeface="+mj-lt"/>
              <a:buAutoNum type="arabicPeriod"/>
            </a:pPr>
            <a:r>
              <a:rPr lang="en-AU" dirty="0"/>
              <a:t>R</a:t>
            </a:r>
            <a:r>
              <a:rPr lang="en-AU" dirty="0" smtClean="0"/>
              <a:t>ead </a:t>
            </a:r>
            <a:r>
              <a:rPr lang="en-AU" dirty="0"/>
              <a:t>and consider titles &amp; abstracts first</a:t>
            </a:r>
          </a:p>
          <a:p>
            <a:pPr marL="0" lvl="1" indent="533400">
              <a:buFont typeface="+mj-lt"/>
              <a:buAutoNum type="arabicPeriod"/>
            </a:pPr>
            <a:r>
              <a:rPr lang="en-AU" dirty="0" smtClean="0"/>
              <a:t>Use </a:t>
            </a:r>
            <a:r>
              <a:rPr lang="en-AU" dirty="0"/>
              <a:t>“key terms” and “subjects” functions</a:t>
            </a:r>
          </a:p>
          <a:p>
            <a:pPr marL="0" lvl="1" indent="533400">
              <a:buFont typeface="+mj-lt"/>
              <a:buAutoNum type="arabicPeriod"/>
            </a:pPr>
            <a:r>
              <a:rPr lang="en-AU" dirty="0" smtClean="0"/>
              <a:t>Use </a:t>
            </a:r>
            <a:r>
              <a:rPr lang="en-AU" dirty="0"/>
              <a:t>discipline-specific databases to narrow your scope</a:t>
            </a:r>
          </a:p>
          <a:p>
            <a:pPr marL="0" lvl="1" indent="533400">
              <a:buFont typeface="+mj-lt"/>
              <a:buAutoNum type="arabicPeriod"/>
            </a:pPr>
            <a:r>
              <a:rPr lang="en-AU" dirty="0" smtClean="0"/>
              <a:t>Don’t </a:t>
            </a:r>
            <a:r>
              <a:rPr lang="en-AU" dirty="0"/>
              <a:t>get lured in to informal/un-academic web sources</a:t>
            </a:r>
          </a:p>
          <a:p>
            <a:pPr marL="0" lvl="1" indent="533400">
              <a:buFont typeface="+mj-lt"/>
              <a:buAutoNum type="arabicPeriod"/>
            </a:pPr>
            <a:r>
              <a:rPr lang="en-AU" dirty="0" smtClean="0"/>
              <a:t>Skim </a:t>
            </a:r>
            <a:r>
              <a:rPr lang="en-AU" dirty="0"/>
              <a:t>for what you need (don’t read carefully until </a:t>
            </a:r>
            <a:r>
              <a:rPr lang="en-AU" dirty="0" smtClean="0"/>
              <a:t>later)</a:t>
            </a:r>
          </a:p>
          <a:p>
            <a:pPr marL="0" lvl="1" indent="533400">
              <a:buFont typeface="+mj-lt"/>
              <a:buAutoNum type="arabicPeriod"/>
            </a:pPr>
            <a:r>
              <a:rPr lang="en-AU" dirty="0" smtClean="0"/>
              <a:t>Note headings in articles (What type of info is covered?)  </a:t>
            </a:r>
            <a:endParaRPr lang="en-AU" dirty="0"/>
          </a:p>
          <a:p>
            <a:pPr marL="0" lvl="1" indent="533400">
              <a:buFont typeface="+mj-lt"/>
              <a:buAutoNum type="arabicPeriod"/>
            </a:pPr>
            <a:r>
              <a:rPr lang="en-AU" dirty="0" smtClean="0"/>
              <a:t>Systematically map </a:t>
            </a:r>
            <a:r>
              <a:rPr lang="en-AU" dirty="0"/>
              <a:t>your </a:t>
            </a:r>
            <a:r>
              <a:rPr lang="en-AU" dirty="0" smtClean="0"/>
              <a:t>research journey out</a:t>
            </a:r>
          </a:p>
          <a:p>
            <a:pPr marL="0" lvl="1" indent="0">
              <a:buNone/>
            </a:pPr>
            <a:r>
              <a:rPr lang="en-AU" dirty="0" smtClean="0"/>
              <a:t> </a:t>
            </a:r>
            <a:endParaRPr lang="en-AU" dirty="0"/>
          </a:p>
          <a:p>
            <a:pPr marL="0" lvl="1" indent="0">
              <a:buNone/>
            </a:pPr>
            <a:r>
              <a:rPr lang="en-AU" dirty="0" smtClean="0"/>
              <a:t>Questions </a:t>
            </a:r>
            <a:r>
              <a:rPr lang="en-AU" dirty="0"/>
              <a:t>about reading for lit reviews?</a:t>
            </a:r>
          </a:p>
          <a:p>
            <a:pPr marL="514350" indent="-514350">
              <a:buFont typeface="+mj-lt"/>
              <a:buAutoNum type="arabicPeriod"/>
            </a:pPr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 sources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2350" cy="4176464"/>
          </a:xfrm>
        </p:spPr>
        <p:txBody>
          <a:bodyPr/>
          <a:lstStyle/>
          <a:p>
            <a:r>
              <a:rPr lang="en-AU" sz="2400" dirty="0" smtClean="0"/>
              <a:t>A good literature review contains a thoughtful balance of source types (</a:t>
            </a:r>
            <a:r>
              <a:rPr lang="en-AU" sz="2400" b="1" dirty="0" smtClean="0"/>
              <a:t>peer-reviewed journal articles</a:t>
            </a:r>
            <a:r>
              <a:rPr lang="en-AU" sz="2400" dirty="0" smtClean="0"/>
              <a:t>, reports, internet resources, scholarly books, statistics, etc.). </a:t>
            </a:r>
          </a:p>
          <a:p>
            <a:r>
              <a:rPr lang="en-AU" sz="2400" dirty="0" smtClean="0"/>
              <a:t>Remember the 4 </a:t>
            </a:r>
            <a:r>
              <a:rPr lang="en-AU" sz="2400" dirty="0" err="1" smtClean="0"/>
              <a:t>Rs</a:t>
            </a:r>
            <a:r>
              <a:rPr lang="en-AU" sz="2400" dirty="0" smtClean="0"/>
              <a:t>:</a:t>
            </a:r>
          </a:p>
          <a:p>
            <a:pPr marL="984250" indent="-514350">
              <a:spcBef>
                <a:spcPts val="1200"/>
              </a:spcBef>
              <a:buAutoNum type="arabicPeriod"/>
            </a:pPr>
            <a:r>
              <a:rPr lang="en-A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Recent</a:t>
            </a:r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AU" sz="2400" dirty="0"/>
              <a:t>When was it published? </a:t>
            </a:r>
          </a:p>
          <a:p>
            <a:pPr marL="984250" indent="-514350">
              <a:spcBef>
                <a:spcPts val="1200"/>
              </a:spcBef>
              <a:buAutoNum type="arabicPeriod"/>
            </a:pPr>
            <a:r>
              <a:rPr lang="en-A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– </a:t>
            </a:r>
            <a:r>
              <a:rPr lang="en-AU" sz="2400" dirty="0"/>
              <a:t>Who wrote it? Do they use evidence? Is it biased? Who published it?</a:t>
            </a:r>
          </a:p>
          <a:p>
            <a:pPr marL="984250" indent="-514350">
              <a:spcBef>
                <a:spcPts val="1200"/>
              </a:spcBef>
              <a:buAutoNum type="arabicPeriod"/>
            </a:pPr>
            <a:r>
              <a:rPr lang="en-A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Readable – </a:t>
            </a:r>
            <a:r>
              <a:rPr lang="en-AU" sz="2400" dirty="0"/>
              <a:t>Can you understand it? Who is the target audience, scholars or the general public? </a:t>
            </a:r>
          </a:p>
          <a:p>
            <a:pPr marL="984250" indent="-514350">
              <a:spcBef>
                <a:spcPts val="1200"/>
              </a:spcBef>
              <a:buAutoNum type="arabicPeriod"/>
            </a:pPr>
            <a:r>
              <a:rPr lang="en-A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Relevant – </a:t>
            </a:r>
            <a:r>
              <a:rPr lang="en-AU" sz="2400" dirty="0"/>
              <a:t>Useful for your topic area?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60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alibri" panose="020F0502020204030204" pitchFamily="34" charset="0"/>
                <a:cs typeface="Calibri" panose="020F0502020204030204" pitchFamily="34" charset="0"/>
              </a:rPr>
              <a:t>Writing process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000240"/>
            <a:ext cx="7886110" cy="379890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key sources</a:t>
            </a:r>
          </a:p>
          <a:p>
            <a:pPr marL="0" indent="0">
              <a:buNone/>
            </a:pPr>
            <a:r>
              <a:rPr lang="en-AU" sz="2800" dirty="0" smtClean="0"/>
              <a:t>Look for scholarship that: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 covers your general topic area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 has attempted to grapple with the various  elements of your research question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 is of landmark importance in your topic area</a:t>
            </a:r>
          </a:p>
          <a:p>
            <a:pPr marL="0" lvl="1" indent="444500">
              <a:buFont typeface="Arial" pitchFamily="34" charset="0"/>
              <a:buChar char="•"/>
            </a:pPr>
            <a:r>
              <a:rPr lang="en-AU" dirty="0" smtClean="0"/>
              <a:t> justifies your own research study</a:t>
            </a:r>
          </a:p>
          <a:p>
            <a:pPr marL="514350" indent="-514350">
              <a:buNone/>
            </a:pPr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+mj-lt"/>
              </a:rPr>
              <a:t>Writing process</a:t>
            </a:r>
            <a:endParaRPr lang="en-AU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916113"/>
            <a:ext cx="8893175" cy="4681537"/>
          </a:xfrm>
        </p:spPr>
        <p:txBody>
          <a:bodyPr/>
          <a:lstStyle/>
          <a:p>
            <a:pPr marL="444500" indent="-444500">
              <a:buFont typeface="+mj-lt"/>
              <a:buAutoNum type="arabicPeriod" startAt="2"/>
            </a:pP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</a:t>
            </a:r>
            <a:r>
              <a:rPr lang="en-A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– for each article</a:t>
            </a:r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4500" lvl="0" indent="-444500">
              <a:buFont typeface="+mj-lt"/>
              <a:buAutoNum type="alphaLcParenR"/>
            </a:pPr>
            <a:r>
              <a:rPr lang="en-AU" sz="2800" dirty="0" smtClean="0"/>
              <a:t>Write down </a:t>
            </a:r>
            <a:r>
              <a:rPr lang="en-AU" sz="2800" dirty="0" smtClean="0"/>
              <a:t>main </a:t>
            </a:r>
            <a:r>
              <a:rPr lang="en-AU" sz="2800" dirty="0" smtClean="0"/>
              <a:t>ideas, </a:t>
            </a:r>
            <a:r>
              <a:rPr lang="en-AU" sz="2800" dirty="0" smtClean="0"/>
              <a:t>themes, and conclusions</a:t>
            </a:r>
            <a:r>
              <a:rPr lang="en-AU" sz="2800" dirty="0" smtClean="0"/>
              <a:t>.</a:t>
            </a:r>
          </a:p>
          <a:p>
            <a:pPr marL="444500" lvl="0" indent="-444500">
              <a:buFont typeface="+mj-lt"/>
              <a:buAutoNum type="alphaLcParenR"/>
            </a:pPr>
            <a:r>
              <a:rPr lang="en-AU" sz="2800" dirty="0" smtClean="0"/>
              <a:t>Analyse these main elements and formulate criticisms, questions or doubts.</a:t>
            </a:r>
          </a:p>
          <a:p>
            <a:pPr marL="444500" lvl="0" indent="-444500">
              <a:buFont typeface="+mj-lt"/>
              <a:buAutoNum type="alphaLcParenR"/>
            </a:pPr>
            <a:r>
              <a:rPr lang="en-AU" sz="2800" dirty="0" smtClean="0"/>
              <a:t>How is this source relevant </a:t>
            </a:r>
            <a:r>
              <a:rPr lang="en-AU" sz="2800" dirty="0" smtClean="0"/>
              <a:t>to your topic, and others texts you’ve found?</a:t>
            </a:r>
            <a:endParaRPr lang="en-AU" sz="2800" dirty="0" smtClean="0"/>
          </a:p>
          <a:p>
            <a:pPr marL="444500" lvl="0" indent="-444500">
              <a:buFont typeface="+mj-lt"/>
              <a:buAutoNum type="alphaLcParenR"/>
            </a:pPr>
            <a:r>
              <a:rPr lang="en-AU" sz="2800" dirty="0" smtClean="0"/>
              <a:t>Draft a brief summary of steps a, b, and c. Ensure you include the main idea of the study, evidence presented, your own criticisms, and a statement about the study’s relevance for your research.</a:t>
            </a:r>
          </a:p>
          <a:p>
            <a:pPr marL="444500" indent="0">
              <a:buNone/>
            </a:pPr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4500" indent="0">
              <a:buNone/>
            </a:pPr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_ppt3_blue swir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ecu_ppt3_blue swirl</Template>
  <TotalTime>2481</TotalTime>
  <Words>1139</Words>
  <Application>Microsoft Office PowerPoint</Application>
  <PresentationFormat>On-screen Show (4:3)</PresentationFormat>
  <Paragraphs>166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ecu_ppt3_blue swirl</vt:lpstr>
      <vt:lpstr>Document</vt:lpstr>
      <vt:lpstr>CSG1132: Assignment 1b</vt:lpstr>
      <vt:lpstr>Overview</vt:lpstr>
      <vt:lpstr>Recap...</vt:lpstr>
      <vt:lpstr>What is a literature review?</vt:lpstr>
      <vt:lpstr>What is a literature review?</vt:lpstr>
      <vt:lpstr>Reading &amp; researching tips</vt:lpstr>
      <vt:lpstr>Research sources</vt:lpstr>
      <vt:lpstr>Writing process</vt:lpstr>
      <vt:lpstr>Writing process</vt:lpstr>
      <vt:lpstr>Writing process</vt:lpstr>
      <vt:lpstr>Writing process</vt:lpstr>
      <vt:lpstr>Structure</vt:lpstr>
      <vt:lpstr>Structure</vt:lpstr>
      <vt:lpstr>Intro example</vt:lpstr>
      <vt:lpstr>Intro example</vt:lpstr>
      <vt:lpstr>Structure</vt:lpstr>
      <vt:lpstr>Vocabulary to indicate structure</vt:lpstr>
      <vt:lpstr>Explore examples provided</vt:lpstr>
      <vt:lpstr>Marking key</vt:lpstr>
      <vt:lpstr>References &amp; further reading</vt:lpstr>
      <vt:lpstr> Academic writing workshops @ ML</vt:lpstr>
      <vt:lpstr> Assignment Drop-In Labs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Julia WEXLER</cp:lastModifiedBy>
  <cp:revision>244</cp:revision>
  <dcterms:created xsi:type="dcterms:W3CDTF">2009-09-07T06:18:52Z</dcterms:created>
  <dcterms:modified xsi:type="dcterms:W3CDTF">2014-08-26T10:40:38Z</dcterms:modified>
</cp:coreProperties>
</file>