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9" r:id="rId23"/>
    <p:sldId id="330" r:id="rId24"/>
    <p:sldId id="331" r:id="rId25"/>
    <p:sldId id="332" r:id="rId26"/>
    <p:sldId id="333" r:id="rId27"/>
    <p:sldId id="334" r:id="rId28"/>
    <p:sldId id="337" r:id="rId29"/>
    <p:sldId id="339" r:id="rId30"/>
    <p:sldId id="341" r:id="rId31"/>
    <p:sldId id="342" r:id="rId32"/>
    <p:sldId id="343" r:id="rId33"/>
    <p:sldId id="344" r:id="rId34"/>
    <p:sldId id="346" r:id="rId35"/>
    <p:sldId id="347" r:id="rId36"/>
    <p:sldId id="348" r:id="rId37"/>
    <p:sldId id="302" r:id="rId38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20"/>
    <p:restoredTop sz="77163" autoAdjust="0"/>
  </p:normalViewPr>
  <p:slideViewPr>
    <p:cSldViewPr>
      <p:cViewPr varScale="1">
        <p:scale>
          <a:sx n="75" d="100"/>
          <a:sy n="75" d="100"/>
        </p:scale>
        <p:origin x="18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F7BE68-66D1-4B1B-9714-35585D40A53E}" type="datetime1">
              <a:rPr lang="en-US"/>
              <a:pPr>
                <a:defRPr/>
              </a:pPr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8B3EA3-9FA5-4485-9005-2A1C67A6E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9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EA3-9FA5-4485-9005-2A1C67A6EB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Benefits</a:t>
            </a:r>
            <a:r>
              <a:rPr lang="en-AU" baseline="0" dirty="0"/>
              <a:t> of writing functions are these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EA3-9FA5-4485-9005-2A1C67A6EB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use the dereferencing</a:t>
            </a:r>
            <a:r>
              <a:rPr lang="en-AU" baseline="0" dirty="0"/>
              <a:t> operator on the </a:t>
            </a:r>
            <a:r>
              <a:rPr lang="en-AU" baseline="0" dirty="0" err="1"/>
              <a:t>oneAddress</a:t>
            </a:r>
            <a:r>
              <a:rPr lang="en-AU" baseline="0" dirty="0"/>
              <a:t> and </a:t>
            </a:r>
            <a:r>
              <a:rPr lang="en-AU" baseline="0" dirty="0" err="1"/>
              <a:t>anotherAddress</a:t>
            </a:r>
            <a:r>
              <a:rPr lang="en-AU" baseline="0" dirty="0"/>
              <a:t> pointers when we perform mathematical functions because then we are accessing the variable instead of the address.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EA3-9FA5-4485-9005-2A1C67A6EB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EA3-9FA5-4485-9005-2A1C67A6EB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we are going to cover some code examples ranging</a:t>
            </a:r>
            <a:r>
              <a:rPr lang="en-AU" baseline="0" dirty="0"/>
              <a:t> from references, to addresses, constant parameters and arrays.</a:t>
            </a:r>
            <a:endParaRPr lang="en-AU" dirty="0"/>
          </a:p>
          <a:p>
            <a:endParaRPr lang="en-AU" dirty="0"/>
          </a:p>
          <a:p>
            <a:r>
              <a:rPr lang="en-AU" dirty="0"/>
              <a:t>Note</a:t>
            </a:r>
            <a:r>
              <a:rPr lang="en-AU" baseline="0" dirty="0"/>
              <a:t> here that the 3</a:t>
            </a:r>
            <a:r>
              <a:rPr lang="en-AU" baseline="30000" dirty="0"/>
              <a:t>rd</a:t>
            </a:r>
            <a:r>
              <a:rPr lang="en-AU" baseline="0" dirty="0"/>
              <a:t> and 4</a:t>
            </a:r>
            <a:r>
              <a:rPr lang="en-AU" baseline="30000" dirty="0"/>
              <a:t>th</a:t>
            </a:r>
            <a:r>
              <a:rPr lang="en-AU" baseline="0" dirty="0"/>
              <a:t> parameters of the function are now references (using &amp; instead of *). Note also that when we perform arithmetic we don’t need to dereference them at all now too.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EA3-9FA5-4485-9005-2A1C67A6EB9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You’ll notice that when we call </a:t>
            </a:r>
            <a:r>
              <a:rPr lang="en-AU" dirty="0" err="1"/>
              <a:t>computeDiscountedPrice</a:t>
            </a:r>
            <a:r>
              <a:rPr lang="en-AU" dirty="0"/>
              <a:t> we are passing</a:t>
            </a:r>
            <a:r>
              <a:rPr lang="en-AU" baseline="0" dirty="0"/>
              <a:t> through a variable to become a constant address in the sub-function, and we are passing through the second parameters address as well. This means we do not need to actually return a value, we can simply assign the value directly to the variables address.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EA3-9FA5-4485-9005-2A1C67A6EB9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we pass an entire array into the other</a:t>
            </a:r>
            <a:r>
              <a:rPr lang="en-AU" baseline="0" dirty="0"/>
              <a:t> function so it can modify the values.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EA3-9FA5-4485-9005-2A1C67A6EB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26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80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00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354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5115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6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72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45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8227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2126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8561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>
                <a:solidFill>
                  <a:schemeClr val="tx1"/>
                </a:solidFill>
                <a:latin typeface="Calibri Light" panose="020F0302020204030204" pitchFamily="34" charset="0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 Light" panose="020F0302020204030204" pitchFamily="34" charset="0"/>
              </a:rPr>
              <a:t>Module 7</a:t>
            </a:r>
            <a:endParaRPr lang="en-US" altLang="en-US" dirty="0">
              <a:latin typeface="Calibri Light" panose="020F0302020204030204" pitchFamily="34" charset="0"/>
            </a:endParaRPr>
          </a:p>
          <a:p>
            <a:pPr eaLnBrk="1" hangingPunct="1"/>
            <a:r>
              <a:rPr lang="en-US" altLang="en-US" dirty="0">
                <a:latin typeface="Calibri Light" panose="020F0302020204030204" pitchFamily="34" charset="0"/>
              </a:rPr>
              <a:t>Functions in C++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 Locations - Inline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8550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#include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inline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computeGross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dirty="0">
                <a:latin typeface="Lucida Console" panose="020B0609040504020204" pitchFamily="49" charset="0"/>
              </a:rPr>
              <a:t> hours,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dirty="0">
                <a:latin typeface="Lucida Console" panose="020B0609040504020204" pitchFamily="49" charset="0"/>
              </a:rPr>
              <a:t> rate) {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>
                <a:latin typeface="Lucida Console" panose="020B0609040504020204" pitchFamily="49" charset="0"/>
              </a:rPr>
              <a:t> (hours * rate);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hrsWorked</a:t>
            </a:r>
            <a:r>
              <a:rPr lang="en-AU" dirty="0">
                <a:latin typeface="Lucida Console" panose="020B0609040504020204" pitchFamily="49" charset="0"/>
              </a:rPr>
              <a:t> = 37.5, </a:t>
            </a:r>
            <a:r>
              <a:rPr lang="en-AU" dirty="0" err="1">
                <a:latin typeface="Lucida Console" panose="020B0609040504020204" pitchFamily="49" charset="0"/>
              </a:rPr>
              <a:t>rateOfPay</a:t>
            </a:r>
            <a:r>
              <a:rPr lang="en-AU" dirty="0">
                <a:latin typeface="Lucida Console" panose="020B0609040504020204" pitchFamily="49" charset="0"/>
              </a:rPr>
              <a:t> = 12.45, gross;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gross = </a:t>
            </a:r>
            <a:r>
              <a:rPr lang="en-AU" dirty="0" err="1">
                <a:latin typeface="Lucida Console" panose="020B0609040504020204" pitchFamily="49" charset="0"/>
              </a:rPr>
              <a:t>computeGross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hrsWorked</a:t>
            </a:r>
            <a:r>
              <a:rPr lang="en-AU" dirty="0">
                <a:latin typeface="Lucida Console" panose="020B0609040504020204" pitchFamily="49" charset="0"/>
              </a:rPr>
              <a:t>, </a:t>
            </a:r>
            <a:r>
              <a:rPr lang="en-AU" dirty="0" err="1">
                <a:latin typeface="Lucida Console" panose="020B0609040504020204" pitchFamily="49" charset="0"/>
              </a:rPr>
              <a:t>rateOfPay</a:t>
            </a:r>
            <a:r>
              <a:rPr lang="en-AU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“Gross pay is: $”</a:t>
            </a:r>
            <a:r>
              <a:rPr lang="en-AU" dirty="0">
                <a:latin typeface="Lucida Console" panose="020B0609040504020204" pitchFamily="49" charset="0"/>
              </a:rPr>
              <a:t> &lt;&lt; gross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system(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9312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Overhead is involved in calling a standard function</a:t>
            </a:r>
          </a:p>
          <a:p>
            <a:r>
              <a:rPr lang="en-AU" dirty="0"/>
              <a:t>By </a:t>
            </a:r>
            <a:r>
              <a:rPr lang="en-AU" dirty="0" err="1"/>
              <a:t>inlining</a:t>
            </a:r>
            <a:r>
              <a:rPr lang="en-AU" dirty="0"/>
              <a:t> the correct function you can speed up your program</a:t>
            </a:r>
          </a:p>
          <a:p>
            <a:pPr lvl="1"/>
            <a:r>
              <a:rPr lang="en-AU" dirty="0"/>
              <a:t>Instead of calling the function every time it is invoked, the compiler will replace the function call with a copy of the function body</a:t>
            </a:r>
          </a:p>
          <a:p>
            <a:r>
              <a:rPr lang="en-AU" dirty="0"/>
              <a:t>Program control never transfers to the function</a:t>
            </a:r>
          </a:p>
          <a:p>
            <a:r>
              <a:rPr lang="en-AU" dirty="0"/>
              <a:t>A copy is placed into the compiled calling program</a:t>
            </a:r>
          </a:p>
        </p:txBody>
      </p:sp>
    </p:spTree>
    <p:extLst>
      <p:ext uri="{BB962C8B-B14F-4D97-AF65-F5344CB8AC3E}">
        <p14:creationId xmlns:p14="http://schemas.microsoft.com/office/powerpoint/2010/main" val="34667043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Inline Functions – Usage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you want to group statements together so that you can use a function name</a:t>
            </a:r>
          </a:p>
          <a:p>
            <a:r>
              <a:rPr lang="en-AU" dirty="0"/>
              <a:t>When the number of statements is small</a:t>
            </a:r>
          </a:p>
          <a:p>
            <a:r>
              <a:rPr lang="en-AU" dirty="0"/>
              <a:t>When the function is called on a few occasions</a:t>
            </a:r>
          </a:p>
          <a:p>
            <a:pPr lvl="1"/>
            <a:r>
              <a:rPr lang="en-AU" dirty="0"/>
              <a:t>Can increase the size of your program</a:t>
            </a:r>
          </a:p>
        </p:txBody>
      </p:sp>
    </p:spTree>
    <p:extLst>
      <p:ext uri="{BB962C8B-B14F-4D97-AF65-F5344CB8AC3E}">
        <p14:creationId xmlns:p14="http://schemas.microsoft.com/office/powerpoint/2010/main" val="28152741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variables can be accessed throughout an entire program, while others can be accessed only in a limited part of the program</a:t>
            </a:r>
          </a:p>
          <a:p>
            <a:r>
              <a:rPr lang="en-AU" dirty="0"/>
              <a:t>The scope of a variable defines where it can be accessed in a program</a:t>
            </a:r>
          </a:p>
          <a:p>
            <a:r>
              <a:rPr lang="en-AU" dirty="0"/>
              <a:t>To avoid conflicts between local and global variables with the same name, you use the scope resolution operator</a:t>
            </a:r>
          </a:p>
        </p:txBody>
      </p:sp>
    </p:spTree>
    <p:extLst>
      <p:ext uri="{BB962C8B-B14F-4D97-AF65-F5344CB8AC3E}">
        <p14:creationId xmlns:p14="http://schemas.microsoft.com/office/powerpoint/2010/main" val="20519318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Distinguishing Between Local &amp;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808089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Global variables are known to all functions</a:t>
            </a:r>
          </a:p>
          <a:p>
            <a:r>
              <a:rPr lang="en-AU" dirty="0"/>
              <a:t>Local variables are known only in a limited scope</a:t>
            </a:r>
          </a:p>
          <a:p>
            <a:pPr lvl="1"/>
            <a:r>
              <a:rPr lang="en-AU" dirty="0"/>
              <a:t>Created when they are declared within a block</a:t>
            </a:r>
          </a:p>
          <a:p>
            <a:pPr lvl="1"/>
            <a:r>
              <a:rPr lang="en-AU" dirty="0"/>
              <a:t>Known only to that block</a:t>
            </a:r>
          </a:p>
          <a:p>
            <a:pPr lvl="1"/>
            <a:r>
              <a:rPr lang="en-AU" dirty="0"/>
              <a:t>Cease to exist when their block ends</a:t>
            </a:r>
          </a:p>
          <a:p>
            <a:r>
              <a:rPr lang="en-AU" dirty="0"/>
              <a:t>Overriding means taking precedence 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78314"/>
            <a:ext cx="26532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#include </a:t>
            </a:r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6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std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marL="0" lvl="1"/>
            <a:r>
              <a:rPr lang="en-AU" sz="16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a = 0;</a:t>
            </a:r>
          </a:p>
          <a:p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b = 2;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b;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{</a:t>
            </a:r>
          </a:p>
          <a:p>
            <a:pPr lvl="2"/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c = 3;</a:t>
            </a:r>
          </a:p>
          <a:p>
            <a:pPr lvl="2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c;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600" dirty="0">
                <a:latin typeface="Lucida Console" panose="020B0609040504020204" pitchFamily="49" charset="0"/>
              </a:rPr>
              <a:t>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8177" y="4581128"/>
            <a:ext cx="25314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 comes into existence</a:t>
            </a:r>
          </a:p>
          <a:p>
            <a:endParaRPr lang="en-AU" dirty="0"/>
          </a:p>
          <a:p>
            <a:r>
              <a:rPr lang="en-AU" dirty="0"/>
              <a:t>c comes into existence</a:t>
            </a:r>
          </a:p>
          <a:p>
            <a:endParaRPr lang="en-AU" dirty="0"/>
          </a:p>
          <a:p>
            <a:r>
              <a:rPr lang="en-AU" dirty="0"/>
              <a:t>c goes out of scope</a:t>
            </a:r>
          </a:p>
          <a:p>
            <a:endParaRPr lang="en-AU" dirty="0"/>
          </a:p>
          <a:p>
            <a:r>
              <a:rPr lang="en-AU" dirty="0"/>
              <a:t>b goes out of scope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99793" y="4786977"/>
            <a:ext cx="1529307" cy="154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62341" y="5317197"/>
            <a:ext cx="1066759" cy="344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91680" y="5877272"/>
            <a:ext cx="2537420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87624" y="6397317"/>
            <a:ext cx="3041476" cy="259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7227" y="4303998"/>
            <a:ext cx="1780950" cy="77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9100" y="3995772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is a 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18915281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Distinguishing Between Local &amp;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 variable is in scope (accessible) between the time it is declared and when its block of code ends</a:t>
            </a:r>
          </a:p>
          <a:p>
            <a:pPr lvl="1"/>
            <a:r>
              <a:rPr lang="en-AU" dirty="0"/>
              <a:t>Usually this is when a variable appears between braces in a program</a:t>
            </a:r>
          </a:p>
          <a:p>
            <a:r>
              <a:rPr lang="en-AU" dirty="0"/>
              <a:t>After the ending brace of a block in which a variable was declared, the variable is out of scope</a:t>
            </a:r>
          </a:p>
          <a:p>
            <a:pPr lvl="1"/>
            <a:r>
              <a:rPr lang="en-AU" dirty="0"/>
              <a:t>It becomes inaccessible</a:t>
            </a:r>
          </a:p>
          <a:p>
            <a:r>
              <a:rPr lang="en-AU" dirty="0"/>
              <a:t>The lifetime of a variable is the time during which it is defined </a:t>
            </a:r>
          </a:p>
        </p:txBody>
      </p:sp>
    </p:spTree>
    <p:extLst>
      <p:ext uri="{BB962C8B-B14F-4D97-AF65-F5344CB8AC3E}">
        <p14:creationId xmlns:p14="http://schemas.microsoft.com/office/powerpoint/2010/main" val="14829930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Distinguishing Between Local &amp; Global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0853" y="832058"/>
            <a:ext cx="276229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Lucida Console" panose="020B0609040504020204" pitchFamily="49" charset="0"/>
              </a:rPr>
              <a:t>#include &lt;</a:t>
            </a:r>
            <a:r>
              <a:rPr lang="en-AU" sz="1400" dirty="0" err="1">
                <a:latin typeface="Lucida Console" panose="020B0609040504020204" pitchFamily="49" charset="0"/>
              </a:rPr>
              <a:t>iostream</a:t>
            </a:r>
            <a:r>
              <a:rPr lang="en-AU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using namespace </a:t>
            </a:r>
            <a:r>
              <a:rPr lang="en-AU" sz="1400" dirty="0" err="1">
                <a:latin typeface="Lucida Console" panose="020B0609040504020204" pitchFamily="49" charset="0"/>
              </a:rPr>
              <a:t>std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latin typeface="Lucida Console" panose="020B0609040504020204" pitchFamily="49" charset="0"/>
              </a:rPr>
              <a:t>int a = 1;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int b = 2;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b;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a;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{</a:t>
            </a: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c;</a:t>
            </a:r>
          </a:p>
          <a:p>
            <a:pPr lvl="2"/>
            <a:r>
              <a:rPr lang="en-AU" sz="1400" dirty="0">
                <a:latin typeface="Lucida Console" panose="020B0609040504020204" pitchFamily="49" charset="0"/>
              </a:rPr>
              <a:t>int c = 3;</a:t>
            </a: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c;</a:t>
            </a: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b;</a:t>
            </a: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a;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b;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c;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a;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latin typeface="Lucida Console" panose="020B0609040504020204" pitchFamily="49" charset="0"/>
              </a:rPr>
              <a:t>void </a:t>
            </a:r>
            <a:r>
              <a:rPr lang="en-AU" sz="1400" dirty="0" err="1">
                <a:latin typeface="Lucida Console" panose="020B0609040504020204" pitchFamily="49" charset="0"/>
              </a:rPr>
              <a:t>anotherFunction</a:t>
            </a:r>
            <a:r>
              <a:rPr lang="en-AU" sz="1400" dirty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a;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b;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55976" y="1124744"/>
            <a:ext cx="4316981" cy="504056"/>
            <a:chOff x="4355976" y="1124744"/>
            <a:chExt cx="4316981" cy="504056"/>
          </a:xfrm>
        </p:grpSpPr>
        <p:sp>
          <p:nvSpPr>
            <p:cNvPr id="5" name="TextBox 4"/>
            <p:cNvSpPr txBox="1"/>
            <p:nvPr/>
          </p:nvSpPr>
          <p:spPr>
            <a:xfrm>
              <a:off x="6300192" y="1124744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a is declared; it is global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355976" y="1294021"/>
              <a:ext cx="1944216" cy="33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55976" y="1556792"/>
            <a:ext cx="4490106" cy="504056"/>
            <a:chOff x="4355976" y="1124744"/>
            <a:chExt cx="4490106" cy="504056"/>
          </a:xfrm>
        </p:grpSpPr>
        <p:sp>
          <p:nvSpPr>
            <p:cNvPr id="10" name="TextBox 9"/>
            <p:cNvSpPr txBox="1"/>
            <p:nvPr/>
          </p:nvSpPr>
          <p:spPr>
            <a:xfrm>
              <a:off x="6300192" y="1124744"/>
              <a:ext cx="2545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the main() function begins</a:t>
              </a: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4355976" y="1294021"/>
              <a:ext cx="1944216" cy="33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79512" y="1938318"/>
            <a:ext cx="3575624" cy="338554"/>
            <a:chOff x="4352216" y="-566862"/>
            <a:chExt cx="3575624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4352216" y="-566862"/>
              <a:ext cx="3116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b is declared; it is local to main()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050769" y="-303272"/>
              <a:ext cx="877071" cy="6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82973" y="2008796"/>
            <a:ext cx="2995884" cy="718852"/>
            <a:chOff x="4822672" y="1124744"/>
            <a:chExt cx="2995884" cy="718852"/>
          </a:xfrm>
        </p:grpSpPr>
        <p:sp>
          <p:nvSpPr>
            <p:cNvPr id="24" name="TextBox 23"/>
            <p:cNvSpPr txBox="1"/>
            <p:nvPr/>
          </p:nvSpPr>
          <p:spPr>
            <a:xfrm>
              <a:off x="6300192" y="1124744"/>
              <a:ext cx="1518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these are valid</a:t>
              </a: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4822672" y="1294021"/>
              <a:ext cx="1477520" cy="28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1"/>
            </p:cNvCxnSpPr>
            <p:nvPr/>
          </p:nvCxnSpPr>
          <p:spPr>
            <a:xfrm flipH="1">
              <a:off x="4831876" y="1294021"/>
              <a:ext cx="1468316" cy="54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3851" y="2832401"/>
            <a:ext cx="3575624" cy="338554"/>
            <a:chOff x="4352216" y="-566862"/>
            <a:chExt cx="3575624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4352216" y="-566862"/>
              <a:ext cx="29450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this is not valid, c doesn’t exist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050769" y="-303272"/>
              <a:ext cx="877071" cy="64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2216" y="2954859"/>
            <a:ext cx="4075253" cy="378449"/>
            <a:chOff x="5003507" y="1124744"/>
            <a:chExt cx="4075253" cy="378449"/>
          </a:xfrm>
        </p:grpSpPr>
        <p:sp>
          <p:nvSpPr>
            <p:cNvPr id="33" name="TextBox 32"/>
            <p:cNvSpPr txBox="1"/>
            <p:nvPr/>
          </p:nvSpPr>
          <p:spPr>
            <a:xfrm>
              <a:off x="6223491" y="1124744"/>
              <a:ext cx="28552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c is declared; it is local to this</a:t>
              </a: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>
              <a:off x="5003507" y="1294021"/>
              <a:ext cx="1219984" cy="209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582381" y="3535827"/>
            <a:ext cx="2646719" cy="464731"/>
            <a:chOff x="5281121" y="-508480"/>
            <a:chExt cx="2646719" cy="464731"/>
          </a:xfrm>
        </p:grpSpPr>
        <p:sp>
          <p:nvSpPr>
            <p:cNvPr id="37" name="TextBox 36"/>
            <p:cNvSpPr txBox="1"/>
            <p:nvPr/>
          </p:nvSpPr>
          <p:spPr>
            <a:xfrm>
              <a:off x="5281121" y="-508480"/>
              <a:ext cx="17796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these are all valid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7050769" y="-303272"/>
              <a:ext cx="877071" cy="6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7060775" y="-486724"/>
              <a:ext cx="867065" cy="1939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060775" y="-271032"/>
              <a:ext cx="860976" cy="22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104220" y="4404429"/>
            <a:ext cx="2646719" cy="464731"/>
            <a:chOff x="5281121" y="-508480"/>
            <a:chExt cx="2646719" cy="464731"/>
          </a:xfrm>
        </p:grpSpPr>
        <p:sp>
          <p:nvSpPr>
            <p:cNvPr id="44" name="TextBox 43"/>
            <p:cNvSpPr txBox="1"/>
            <p:nvPr/>
          </p:nvSpPr>
          <p:spPr>
            <a:xfrm>
              <a:off x="5281121" y="-508480"/>
              <a:ext cx="17796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these are all valid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7060775" y="-486724"/>
              <a:ext cx="867065" cy="1939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060775" y="-271032"/>
              <a:ext cx="860976" cy="22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789853" y="4281272"/>
            <a:ext cx="3695342" cy="378449"/>
            <a:chOff x="5003507" y="1124744"/>
            <a:chExt cx="3695342" cy="378449"/>
          </a:xfrm>
        </p:grpSpPr>
        <p:sp>
          <p:nvSpPr>
            <p:cNvPr id="49" name="TextBox 48"/>
            <p:cNvSpPr txBox="1"/>
            <p:nvPr/>
          </p:nvSpPr>
          <p:spPr>
            <a:xfrm>
              <a:off x="6223491" y="1124744"/>
              <a:ext cx="2475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invalid; c no longer exists</a:t>
              </a:r>
            </a:p>
          </p:txBody>
        </p:sp>
        <p:cxnSp>
          <p:nvCxnSpPr>
            <p:cNvPr id="50" name="Straight Arrow Connector 49"/>
            <p:cNvCxnSpPr>
              <a:stCxn id="49" idx="1"/>
            </p:cNvCxnSpPr>
            <p:nvPr/>
          </p:nvCxnSpPr>
          <p:spPr>
            <a:xfrm flipH="1">
              <a:off x="5003507" y="1294021"/>
              <a:ext cx="1219984" cy="209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427135" y="5653630"/>
            <a:ext cx="2317715" cy="464731"/>
            <a:chOff x="5604036" y="-508480"/>
            <a:chExt cx="2317715" cy="464731"/>
          </a:xfrm>
        </p:grpSpPr>
        <p:sp>
          <p:nvSpPr>
            <p:cNvPr id="63" name="TextBox 62"/>
            <p:cNvSpPr txBox="1"/>
            <p:nvPr/>
          </p:nvSpPr>
          <p:spPr>
            <a:xfrm>
              <a:off x="5604036" y="-508480"/>
              <a:ext cx="1596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this is still valid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7060775" y="-271032"/>
              <a:ext cx="860976" cy="22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789853" y="5952479"/>
            <a:ext cx="3706562" cy="378449"/>
            <a:chOff x="5003507" y="1124744"/>
            <a:chExt cx="3706562" cy="378449"/>
          </a:xfrm>
        </p:grpSpPr>
        <p:sp>
          <p:nvSpPr>
            <p:cNvPr id="66" name="TextBox 65"/>
            <p:cNvSpPr txBox="1"/>
            <p:nvPr/>
          </p:nvSpPr>
          <p:spPr>
            <a:xfrm>
              <a:off x="6223491" y="1124744"/>
              <a:ext cx="2486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invalid; b no longer exists</a:t>
              </a:r>
            </a:p>
          </p:txBody>
        </p:sp>
        <p:cxnSp>
          <p:nvCxnSpPr>
            <p:cNvPr id="67" name="Straight Arrow Connector 66"/>
            <p:cNvCxnSpPr>
              <a:stCxn id="66" idx="1"/>
            </p:cNvCxnSpPr>
            <p:nvPr/>
          </p:nvCxnSpPr>
          <p:spPr>
            <a:xfrm flipH="1">
              <a:off x="5003507" y="1294021"/>
              <a:ext cx="1219984" cy="209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1881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the Scope Resolution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3240137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The scope resolution operator (::) allows you to reference a global variable when a local one has taken precedence</a:t>
            </a:r>
          </a:p>
          <a:p>
            <a:r>
              <a:rPr lang="en-AU" dirty="0"/>
              <a:t>Encapsulation or data hiding is the principle of containing variables locally in their functions</a:t>
            </a:r>
          </a:p>
          <a:p>
            <a:r>
              <a:rPr lang="en-AU" dirty="0"/>
              <a:t>Warning: Global variables vs Local variables</a:t>
            </a:r>
          </a:p>
          <a:p>
            <a:pPr lvl="1"/>
            <a:r>
              <a:rPr lang="en-AU" dirty="0"/>
              <a:t>When using functions defined in their own files the global variables have to be re-declared in a new program</a:t>
            </a:r>
          </a:p>
          <a:p>
            <a:pPr lvl="1"/>
            <a:r>
              <a:rPr lang="en-AU" dirty="0"/>
              <a:t>As global variables are accessible by any function this can lead to difficult trace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5810" y="4149080"/>
            <a:ext cx="26532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#include &lt;</a:t>
            </a:r>
            <a:r>
              <a:rPr lang="en-AU" sz="1600" dirty="0" err="1">
                <a:latin typeface="Lucida Console" panose="020B0609040504020204" pitchFamily="49" charset="0"/>
              </a:rPr>
              <a:t>iostream</a:t>
            </a:r>
            <a:r>
              <a:rPr lang="en-AU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>
                <a:latin typeface="Lucida Console" panose="020B0609040504020204" pitchFamily="49" charset="0"/>
              </a:rPr>
              <a:t>std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>
                <a:latin typeface="Lucida Console" panose="020B0609040504020204" pitchFamily="49" charset="0"/>
              </a:rPr>
              <a:t>int age = 30;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int age = 45;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age;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::age;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50570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45 is displayed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7" y="63476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 is displayed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563888" y="5241686"/>
            <a:ext cx="1440160" cy="563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6046260"/>
            <a:ext cx="1224135" cy="48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8539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Returning Values from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111" y="1363990"/>
            <a:ext cx="80377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#include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usersInitial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askUserForInitial</a:t>
            </a:r>
            <a:r>
              <a:rPr lang="en-AU" dirty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usersInitial</a:t>
            </a:r>
            <a:r>
              <a:rPr lang="en-AU" dirty="0">
                <a:latin typeface="Lucida Console" panose="020B0609040504020204" pitchFamily="49" charset="0"/>
              </a:rPr>
              <a:t> = </a:t>
            </a:r>
            <a:r>
              <a:rPr lang="en-AU" dirty="0" err="1">
                <a:latin typeface="Lucida Console" panose="020B0609040504020204" pitchFamily="49" charset="0"/>
              </a:rPr>
              <a:t>askUserForInitial</a:t>
            </a:r>
            <a:r>
              <a:rPr lang="en-AU" dirty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“Your initial is: “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usersInitial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askUserForInitial</a:t>
            </a:r>
            <a:r>
              <a:rPr lang="en-AU" dirty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dirty="0">
                <a:latin typeface="Lucida Console" panose="020B0609040504020204" pitchFamily="49" charset="0"/>
              </a:rPr>
              <a:t> letter;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“Please type your initial and press Enter: “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cin</a:t>
            </a:r>
            <a:r>
              <a:rPr lang="en-AU" dirty="0">
                <a:latin typeface="Lucida Console" panose="020B0609040504020204" pitchFamily="49" charset="0"/>
              </a:rPr>
              <a:t> &lt;&lt; letter;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>
                <a:latin typeface="Lucida Console" panose="020B0609040504020204" pitchFamily="49" charset="0"/>
              </a:rPr>
              <a:t> letter;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Freeform 4"/>
          <p:cNvSpPr/>
          <p:nvPr/>
        </p:nvSpPr>
        <p:spPr>
          <a:xfrm>
            <a:off x="4035552" y="3080270"/>
            <a:ext cx="4990000" cy="1534956"/>
          </a:xfrm>
          <a:custGeom>
            <a:avLst/>
            <a:gdLst>
              <a:gd name="connsiteX0" fmla="*/ 1975104 w 4990000"/>
              <a:gd name="connsiteY0" fmla="*/ 126226 h 1534956"/>
              <a:gd name="connsiteX1" fmla="*/ 4693920 w 4990000"/>
              <a:gd name="connsiteY1" fmla="*/ 89650 h 1534956"/>
              <a:gd name="connsiteX2" fmla="*/ 4389120 w 4990000"/>
              <a:gd name="connsiteY2" fmla="*/ 1138162 h 1534956"/>
              <a:gd name="connsiteX3" fmla="*/ 0 w 4990000"/>
              <a:gd name="connsiteY3" fmla="*/ 1503922 h 153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000" h="1534956">
                <a:moveTo>
                  <a:pt x="1975104" y="126226"/>
                </a:moveTo>
                <a:cubicBezTo>
                  <a:pt x="3133344" y="23610"/>
                  <a:pt x="4291584" y="-79006"/>
                  <a:pt x="4693920" y="89650"/>
                </a:cubicBezTo>
                <a:cubicBezTo>
                  <a:pt x="5096256" y="258306"/>
                  <a:pt x="5171440" y="902450"/>
                  <a:pt x="4389120" y="1138162"/>
                </a:cubicBezTo>
                <a:cubicBezTo>
                  <a:pt x="3606800" y="1373874"/>
                  <a:pt x="682752" y="1623810"/>
                  <a:pt x="0" y="1503922"/>
                </a:cubicBezTo>
              </a:path>
            </a:pathLst>
          </a:custGeom>
          <a:noFill/>
          <a:ln w="1905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224026" y="3222971"/>
            <a:ext cx="3340102" cy="3278572"/>
          </a:xfrm>
          <a:custGeom>
            <a:avLst/>
            <a:gdLst>
              <a:gd name="connsiteX0" fmla="*/ 2884934 w 3340102"/>
              <a:gd name="connsiteY0" fmla="*/ 2470693 h 3278572"/>
              <a:gd name="connsiteX1" fmla="*/ 3140966 w 3340102"/>
              <a:gd name="connsiteY1" fmla="*/ 2970565 h 3278572"/>
              <a:gd name="connsiteX2" fmla="*/ 324614 w 3340102"/>
              <a:gd name="connsiteY2" fmla="*/ 3104677 h 3278572"/>
              <a:gd name="connsiteX3" fmla="*/ 117350 w 3340102"/>
              <a:gd name="connsiteY3" fmla="*/ 483397 h 3278572"/>
              <a:gd name="connsiteX4" fmla="*/ 836678 w 3340102"/>
              <a:gd name="connsiteY4" fmla="*/ 7909 h 327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102" h="3278572">
                <a:moveTo>
                  <a:pt x="2884934" y="2470693"/>
                </a:moveTo>
                <a:cubicBezTo>
                  <a:pt x="3226310" y="2667797"/>
                  <a:pt x="3567686" y="2864901"/>
                  <a:pt x="3140966" y="2970565"/>
                </a:cubicBezTo>
                <a:cubicBezTo>
                  <a:pt x="2714246" y="3076229"/>
                  <a:pt x="828550" y="3519205"/>
                  <a:pt x="324614" y="3104677"/>
                </a:cubicBezTo>
                <a:cubicBezTo>
                  <a:pt x="-179322" y="2690149"/>
                  <a:pt x="32006" y="999525"/>
                  <a:pt x="117350" y="483397"/>
                </a:cubicBezTo>
                <a:cubicBezTo>
                  <a:pt x="202694" y="-32731"/>
                  <a:pt x="519686" y="-12411"/>
                  <a:pt x="836678" y="7909"/>
                </a:cubicBezTo>
              </a:path>
            </a:pathLst>
          </a:custGeom>
          <a:noFill/>
          <a:ln w="1905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400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Passing Values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Two ways to pass arguments to a function</a:t>
            </a:r>
          </a:p>
          <a:p>
            <a:r>
              <a:rPr lang="en-AU" dirty="0"/>
              <a:t>Call-by-value</a:t>
            </a:r>
          </a:p>
          <a:p>
            <a:pPr lvl="1"/>
            <a:r>
              <a:rPr lang="en-AU" dirty="0"/>
              <a:t>Information is passed into a function with a value parameter (argument). By default all parameters in C++ are passed by value</a:t>
            </a:r>
          </a:p>
          <a:p>
            <a:pPr lvl="1"/>
            <a:r>
              <a:rPr lang="en-AU" dirty="0"/>
              <a:t>Cannot get information out of the function with a value parameter</a:t>
            </a:r>
          </a:p>
          <a:p>
            <a:r>
              <a:rPr lang="en-AU" dirty="0"/>
              <a:t>Call-by-reference</a:t>
            </a:r>
          </a:p>
          <a:p>
            <a:pPr lvl="1"/>
            <a:r>
              <a:rPr lang="en-AU" dirty="0"/>
              <a:t>Information is passed into a function by a pointer or reference to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4860796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 the Agenda…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Functions in C++ and understand procedural abstraction</a:t>
            </a:r>
          </a:p>
          <a:p>
            <a:r>
              <a:rPr lang="en-AU" dirty="0"/>
              <a:t>Return values from and pass values to functions, objects as arguments</a:t>
            </a:r>
          </a:p>
          <a:p>
            <a:r>
              <a:rPr lang="en-AU" dirty="0"/>
              <a:t>Pass addresses to functions, use reference variables</a:t>
            </a:r>
          </a:p>
          <a:p>
            <a:r>
              <a:rPr lang="en-AU" dirty="0"/>
              <a:t>Pass arrays to functions, use inline functions  and use default parameters</a:t>
            </a:r>
          </a:p>
          <a:p>
            <a:r>
              <a:rPr lang="en-AU" dirty="0"/>
              <a:t>Overload functions</a:t>
            </a:r>
          </a:p>
          <a:p>
            <a:r>
              <a:rPr lang="en-AU" dirty="0"/>
              <a:t>Common pitfalls when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59110513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Passing Values 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5956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#include &lt;</a:t>
            </a:r>
            <a:r>
              <a:rPr lang="en-AU" dirty="0" err="1">
                <a:latin typeface="Lucida Console" panose="020B0609040504020204" pitchFamily="49" charset="0"/>
              </a:rPr>
              <a:t>iostream</a:t>
            </a:r>
            <a:r>
              <a:rPr lang="en-AU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>
                <a:latin typeface="Lucida Console" panose="020B0609040504020204" pitchFamily="49" charset="0"/>
              </a:rPr>
              <a:t>using namespace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pPr marL="0" lvl="1"/>
            <a:r>
              <a:rPr lang="en-AU" dirty="0">
                <a:latin typeface="Lucida Console" panose="020B0609040504020204" pitchFamily="49" charset="0"/>
              </a:rPr>
              <a:t>void </a:t>
            </a:r>
            <a:r>
              <a:rPr lang="en-AU" dirty="0" err="1">
                <a:latin typeface="Lucida Console" panose="020B0609040504020204" pitchFamily="49" charset="0"/>
              </a:rPr>
              <a:t>computeTax</a:t>
            </a:r>
            <a:r>
              <a:rPr lang="en-AU" dirty="0">
                <a:latin typeface="Lucida Console" panose="020B0609040504020204" pitchFamily="49" charset="0"/>
              </a:rPr>
              <a:t>(double);</a:t>
            </a:r>
          </a:p>
          <a:p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double price; 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“Enter and item’s price: “;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cin</a:t>
            </a:r>
            <a:r>
              <a:rPr lang="en-AU" dirty="0">
                <a:latin typeface="Lucida Console" panose="020B0609040504020204" pitchFamily="49" charset="0"/>
              </a:rPr>
              <a:t> &gt;&gt; price;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computeTax</a:t>
            </a:r>
            <a:r>
              <a:rPr lang="en-AU" dirty="0">
                <a:latin typeface="Lucida Console" panose="020B0609040504020204" pitchFamily="49" charset="0"/>
              </a:rPr>
              <a:t>(price);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latin typeface="Lucida Console" panose="020B0609040504020204" pitchFamily="49" charset="0"/>
              </a:rPr>
              <a:t>void </a:t>
            </a:r>
            <a:r>
              <a:rPr lang="en-AU" dirty="0" err="1">
                <a:latin typeface="Lucida Console" panose="020B0609040504020204" pitchFamily="49" charset="0"/>
              </a:rPr>
              <a:t>computeTax</a:t>
            </a:r>
            <a:r>
              <a:rPr lang="en-AU" dirty="0">
                <a:latin typeface="Lucida Console" panose="020B0609040504020204" pitchFamily="49" charset="0"/>
              </a:rPr>
              <a:t>(double amount) {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double tax;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const</a:t>
            </a:r>
            <a:r>
              <a:rPr lang="en-AU" dirty="0">
                <a:latin typeface="Lucida Console" panose="020B0609040504020204" pitchFamily="49" charset="0"/>
              </a:rPr>
              <a:t> double TAX_RATE = 0.07;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tax = amount * TAX_RATE;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“The tax on “ &lt;&lt; amount &lt;&lt; “ is “ &lt;&lt; tax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355124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Actual Parameter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432516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Formal Parameter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131840" y="3551242"/>
            <a:ext cx="936104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355976" y="4509829"/>
            <a:ext cx="936104" cy="71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336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Errors When Using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Neglecting to make sure the function declaration, header and call agree</a:t>
            </a:r>
          </a:p>
          <a:p>
            <a:r>
              <a:rPr lang="en-AU" dirty="0"/>
              <a:t>Indicating a parameter type in a function call</a:t>
            </a:r>
          </a:p>
          <a:p>
            <a:r>
              <a:rPr lang="en-AU" dirty="0"/>
              <a:t>Ignoring the order of parameters</a:t>
            </a:r>
          </a:p>
          <a:p>
            <a:r>
              <a:rPr lang="en-AU" dirty="0"/>
              <a:t>Assuming that an unused return value has an effect</a:t>
            </a:r>
          </a:p>
        </p:txBody>
      </p:sp>
    </p:spTree>
    <p:extLst>
      <p:ext uri="{BB962C8B-B14F-4D97-AF65-F5344CB8AC3E}">
        <p14:creationId xmlns:p14="http://schemas.microsoft.com/office/powerpoint/2010/main" val="30831242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000" dirty="0"/>
              <a:t>Using Objects as Parameters to, and as Return 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Functions may receive any number of variables as parameters but may return, at most, only one value</a:t>
            </a:r>
          </a:p>
          <a:p>
            <a:r>
              <a:rPr lang="en-AU" dirty="0"/>
              <a:t>When you use classes or structures in functions you get at least two benefits</a:t>
            </a:r>
          </a:p>
          <a:p>
            <a:pPr lvl="1"/>
            <a:r>
              <a:rPr lang="en-AU" dirty="0"/>
              <a:t>When you group fields into a structure or class, it is easier to pass them all into a function as a unit</a:t>
            </a:r>
          </a:p>
          <a:p>
            <a:pPr lvl="1"/>
            <a:r>
              <a:rPr lang="en-AU" dirty="0"/>
              <a:t>When you return a </a:t>
            </a:r>
            <a:r>
              <a:rPr lang="en-AU"/>
              <a:t>structure from </a:t>
            </a:r>
            <a:r>
              <a:rPr lang="en-AU" dirty="0"/>
              <a:t>a function, you can pass back a group of values</a:t>
            </a:r>
          </a:p>
        </p:txBody>
      </p:sp>
    </p:spTree>
    <p:extLst>
      <p:ext uri="{BB962C8B-B14F-4D97-AF65-F5344CB8AC3E}">
        <p14:creationId xmlns:p14="http://schemas.microsoft.com/office/powerpoint/2010/main" val="6026324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000" dirty="0"/>
              <a:t>Using Objects as Parameters to, and as Return Types of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48690"/>
            <a:ext cx="859401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Lucida Console" panose="020B0609040504020204" pitchFamily="49" charset="0"/>
              </a:rPr>
              <a:t>#include &lt;</a:t>
            </a:r>
            <a:r>
              <a:rPr lang="en-AU" sz="1400" dirty="0" err="1">
                <a:latin typeface="Lucida Console" panose="020B0609040504020204" pitchFamily="49" charset="0"/>
              </a:rPr>
              <a:t>iostream</a:t>
            </a:r>
            <a:r>
              <a:rPr lang="en-AU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#include &lt;string&gt;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using namespace </a:t>
            </a:r>
            <a:r>
              <a:rPr lang="en-AU" sz="1400" dirty="0" err="1">
                <a:latin typeface="Lucida Console" panose="020B0609040504020204" pitchFamily="49" charset="0"/>
              </a:rPr>
              <a:t>std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 err="1">
                <a:latin typeface="Lucida Console" panose="020B0609040504020204" pitchFamily="49" charset="0"/>
              </a:rPr>
              <a:t>struct</a:t>
            </a:r>
            <a:r>
              <a:rPr lang="en-AU" sz="1400" dirty="0">
                <a:latin typeface="Lucida Console" panose="020B0609040504020204" pitchFamily="49" charset="0"/>
              </a:rPr>
              <a:t> Customer {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 err="1">
                <a:latin typeface="Lucida Console" panose="020B0609040504020204" pitchFamily="49" charset="0"/>
              </a:rPr>
              <a:t>custId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string </a:t>
            </a:r>
            <a:r>
              <a:rPr lang="en-AU" sz="1400" dirty="0" err="1">
                <a:latin typeface="Lucida Console" panose="020B0609040504020204" pitchFamily="49" charset="0"/>
              </a:rPr>
              <a:t>custName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};</a:t>
            </a:r>
          </a:p>
          <a:p>
            <a:r>
              <a:rPr lang="en-AU" sz="1400" dirty="0" err="1"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Customer </a:t>
            </a:r>
            <a:r>
              <a:rPr lang="en-AU" sz="1400" dirty="0" err="1">
                <a:latin typeface="Lucida Console" panose="020B0609040504020204" pitchFamily="49" charset="0"/>
              </a:rPr>
              <a:t>oneCustomer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Customer </a:t>
            </a:r>
            <a:r>
              <a:rPr lang="en-AU" sz="1400" dirty="0" err="1">
                <a:latin typeface="Lucida Console" panose="020B0609040504020204" pitchFamily="49" charset="0"/>
              </a:rPr>
              <a:t>getCustomerData</a:t>
            </a:r>
            <a:r>
              <a:rPr lang="en-AU" sz="1400" dirty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void </a:t>
            </a:r>
            <a:r>
              <a:rPr lang="en-AU" sz="1400" dirty="0" err="1">
                <a:latin typeface="Lucida Console" panose="020B0609040504020204" pitchFamily="49" charset="0"/>
              </a:rPr>
              <a:t>displayCustomerData</a:t>
            </a:r>
            <a:r>
              <a:rPr lang="en-AU" sz="1400" dirty="0">
                <a:latin typeface="Lucida Console" panose="020B0609040504020204" pitchFamily="49" charset="0"/>
              </a:rPr>
              <a:t>(Customer);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oneCustomer</a:t>
            </a:r>
            <a:r>
              <a:rPr lang="en-AU" sz="1400" dirty="0">
                <a:latin typeface="Lucida Console" panose="020B0609040504020204" pitchFamily="49" charset="0"/>
              </a:rPr>
              <a:t> = </a:t>
            </a:r>
            <a:r>
              <a:rPr lang="en-AU" sz="1400" dirty="0" err="1">
                <a:latin typeface="Lucida Console" panose="020B0609040504020204" pitchFamily="49" charset="0"/>
              </a:rPr>
              <a:t>getCustomerData</a:t>
            </a:r>
            <a:r>
              <a:rPr lang="en-AU" sz="1400" dirty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displayCustomerData</a:t>
            </a:r>
            <a:r>
              <a:rPr lang="en-AU" sz="1400" dirty="0">
                <a:latin typeface="Lucida Console" panose="020B0609040504020204" pitchFamily="49" charset="0"/>
              </a:rPr>
              <a:t>(</a:t>
            </a:r>
            <a:r>
              <a:rPr lang="en-AU" sz="1400" dirty="0" err="1">
                <a:latin typeface="Lucida Console" panose="020B0609040504020204" pitchFamily="49" charset="0"/>
              </a:rPr>
              <a:t>oneCustomer</a:t>
            </a:r>
            <a:r>
              <a:rPr lang="en-AU" sz="14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Customer </a:t>
            </a:r>
            <a:r>
              <a:rPr lang="en-AU" sz="1400" dirty="0" err="1">
                <a:latin typeface="Lucida Console" panose="020B0609040504020204" pitchFamily="49" charset="0"/>
              </a:rPr>
              <a:t>getCustomerData</a:t>
            </a:r>
            <a:r>
              <a:rPr lang="en-AU" sz="1400" dirty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Customer </a:t>
            </a:r>
            <a:r>
              <a:rPr lang="en-AU" sz="1400" dirty="0" err="1">
                <a:latin typeface="Lucida Console" panose="020B0609040504020204" pitchFamily="49" charset="0"/>
              </a:rPr>
              <a:t>cust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“Enter customer ID number: “;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cin</a:t>
            </a:r>
            <a:r>
              <a:rPr lang="en-AU" sz="1400" dirty="0">
                <a:latin typeface="Lucida Console" panose="020B0609040504020204" pitchFamily="49" charset="0"/>
              </a:rPr>
              <a:t> &gt;&gt; </a:t>
            </a:r>
            <a:r>
              <a:rPr lang="en-AU" sz="1400" dirty="0" err="1">
                <a:latin typeface="Lucida Console" panose="020B0609040504020204" pitchFamily="49" charset="0"/>
              </a:rPr>
              <a:t>cust.custId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“Enter customer’s last name: “;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cin</a:t>
            </a:r>
            <a:r>
              <a:rPr lang="en-AU" sz="1400" dirty="0">
                <a:latin typeface="Lucida Console" panose="020B0609040504020204" pitchFamily="49" charset="0"/>
              </a:rPr>
              <a:t> &gt;&gt; </a:t>
            </a:r>
            <a:r>
              <a:rPr lang="en-AU" sz="1400" dirty="0" err="1">
                <a:latin typeface="Lucida Console" panose="020B0609040504020204" pitchFamily="49" charset="0"/>
              </a:rPr>
              <a:t>cust.CustName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return </a:t>
            </a:r>
            <a:r>
              <a:rPr lang="en-AU" sz="1400" dirty="0" err="1">
                <a:latin typeface="Lucida Console" panose="020B0609040504020204" pitchFamily="49" charset="0"/>
              </a:rPr>
              <a:t>cust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void </a:t>
            </a:r>
            <a:r>
              <a:rPr lang="en-AU" sz="1400" dirty="0" err="1">
                <a:latin typeface="Lucida Console" panose="020B0609040504020204" pitchFamily="49" charset="0"/>
              </a:rPr>
              <a:t>displayCustomerData</a:t>
            </a:r>
            <a:r>
              <a:rPr lang="en-AU" sz="1400" dirty="0">
                <a:latin typeface="Lucida Console" panose="020B0609040504020204" pitchFamily="49" charset="0"/>
              </a:rPr>
              <a:t>(Customer customer) {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“ID #” &lt;&lt; </a:t>
            </a:r>
            <a:r>
              <a:rPr lang="en-AU" sz="1400" dirty="0" err="1">
                <a:latin typeface="Lucida Console" panose="020B0609040504020204" pitchFamily="49" charset="0"/>
              </a:rPr>
              <a:t>cust.custId</a:t>
            </a:r>
            <a:r>
              <a:rPr lang="en-AU" sz="1400" dirty="0">
                <a:latin typeface="Lucida Console" panose="020B0609040504020204" pitchFamily="49" charset="0"/>
              </a:rPr>
              <a:t> &lt;&lt; “, Last Name: “ &lt;&lt; </a:t>
            </a:r>
            <a:r>
              <a:rPr lang="en-AU" sz="1400" dirty="0" err="1">
                <a:latin typeface="Lucida Console" panose="020B0609040504020204" pitchFamily="49" charset="0"/>
              </a:rPr>
              <a:t>cust.custName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6570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Passing a Reference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Advantages</a:t>
            </a:r>
          </a:p>
          <a:p>
            <a:pPr lvl="1"/>
            <a:r>
              <a:rPr lang="en-AU" dirty="0"/>
              <a:t>The function can alter the actual variable, not a copy of it; therefore, you do not need to return any values</a:t>
            </a:r>
          </a:p>
          <a:p>
            <a:pPr lvl="1"/>
            <a:r>
              <a:rPr lang="en-AU" dirty="0"/>
              <a:t>You can write the function to alter multiple values</a:t>
            </a:r>
          </a:p>
          <a:p>
            <a:pPr lvl="1"/>
            <a:r>
              <a:rPr lang="en-AU" dirty="0"/>
              <a:t>The function does not need to make a copy of the variable</a:t>
            </a:r>
          </a:p>
          <a:p>
            <a:pPr lvl="2"/>
            <a:r>
              <a:rPr lang="en-AU" dirty="0"/>
              <a:t>This process takes time</a:t>
            </a:r>
          </a:p>
          <a:p>
            <a:r>
              <a:rPr lang="en-AU" dirty="0"/>
              <a:t>Disadvantages</a:t>
            </a:r>
          </a:p>
          <a:p>
            <a:pPr lvl="1"/>
            <a:r>
              <a:rPr lang="en-AU" dirty="0"/>
              <a:t>The syntax of using &amp; and * is awkward</a:t>
            </a:r>
          </a:p>
          <a:p>
            <a:pPr lvl="1"/>
            <a:r>
              <a:rPr lang="en-AU" dirty="0"/>
              <a:t>Even if a function is not intended to alter a variable, it may do so if it has access to a variables address</a:t>
            </a:r>
          </a:p>
        </p:txBody>
      </p:sp>
    </p:spTree>
    <p:extLst>
      <p:ext uri="{BB962C8B-B14F-4D97-AF65-F5344CB8AC3E}">
        <p14:creationId xmlns:p14="http://schemas.microsoft.com/office/powerpoint/2010/main" val="20906721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Passing a Reference to Functions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176" y="980728"/>
            <a:ext cx="768191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#include &lt;</a:t>
            </a:r>
            <a:r>
              <a:rPr lang="en-AU" sz="1600" dirty="0" err="1">
                <a:latin typeface="Lucida Console" panose="020B0609040504020204" pitchFamily="49" charset="0"/>
              </a:rPr>
              <a:t>iostream</a:t>
            </a:r>
            <a:r>
              <a:rPr lang="en-AU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>
                <a:latin typeface="Lucida Console" panose="020B0609040504020204" pitchFamily="49" charset="0"/>
              </a:rPr>
              <a:t>std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getDiv</a:t>
            </a:r>
            <a:r>
              <a:rPr lang="en-AU" sz="1600" dirty="0">
                <a:latin typeface="Lucida Console" panose="020B0609040504020204" pitchFamily="49" charset="0"/>
              </a:rPr>
              <a:t>(</a:t>
            </a:r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num1, </a:t>
            </a:r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num2)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result;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result = num1 / num2;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result;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getRemainder</a:t>
            </a:r>
            <a:r>
              <a:rPr lang="en-AU" sz="1600" dirty="0">
                <a:latin typeface="Lucida Console" panose="020B0609040504020204" pitchFamily="49" charset="0"/>
              </a:rPr>
              <a:t>(</a:t>
            </a:r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num1, </a:t>
            </a:r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num2)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result;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result = num1 % num2;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result;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a = 9, b = 7, dividend, modulus;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dividend = </a:t>
            </a:r>
            <a:r>
              <a:rPr lang="en-AU" sz="1600" dirty="0" err="1">
                <a:latin typeface="Lucida Console" panose="020B0609040504020204" pitchFamily="49" charset="0"/>
              </a:rPr>
              <a:t>getDiv</a:t>
            </a:r>
            <a:r>
              <a:rPr lang="en-AU" sz="1600" dirty="0">
                <a:latin typeface="Lucida Console" panose="020B0609040504020204" pitchFamily="49" charset="0"/>
              </a:rPr>
              <a:t>(a, b);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modulus = </a:t>
            </a:r>
            <a:r>
              <a:rPr lang="en-AU" sz="1600" dirty="0" err="1">
                <a:latin typeface="Lucida Console" panose="020B0609040504020204" pitchFamily="49" charset="0"/>
              </a:rPr>
              <a:t>getRemainder</a:t>
            </a:r>
            <a:r>
              <a:rPr lang="en-AU" sz="1600" dirty="0">
                <a:latin typeface="Lucida Console" panose="020B0609040504020204" pitchFamily="49" charset="0"/>
              </a:rPr>
              <a:t>(a, b);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“Dividend is “ &lt;&lt; dividend &lt;&lt; “ and modulus is “ </a:t>
            </a:r>
          </a:p>
          <a:p>
            <a:pPr lvl="2"/>
            <a:r>
              <a:rPr lang="en-AU" sz="1600" dirty="0">
                <a:latin typeface="Lucida Console" panose="020B0609040504020204" pitchFamily="49" charset="0"/>
              </a:rPr>
              <a:t>&lt;&lt; modulus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6176" y="148478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Passing by value</a:t>
            </a:r>
          </a:p>
        </p:txBody>
      </p:sp>
    </p:spTree>
    <p:extLst>
      <p:ext uri="{BB962C8B-B14F-4D97-AF65-F5344CB8AC3E}">
        <p14:creationId xmlns:p14="http://schemas.microsoft.com/office/powerpoint/2010/main" val="28730037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Passing a Reference to Functions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80" y="1556792"/>
            <a:ext cx="85956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#include &lt;</a:t>
            </a:r>
            <a:r>
              <a:rPr lang="en-AU" dirty="0" err="1">
                <a:latin typeface="Lucida Console" panose="020B0609040504020204" pitchFamily="49" charset="0"/>
              </a:rPr>
              <a:t>iostream</a:t>
            </a:r>
            <a:r>
              <a:rPr lang="en-AU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>
                <a:latin typeface="Lucida Console" panose="020B0609040504020204" pitchFamily="49" charset="0"/>
              </a:rPr>
              <a:t>using namespace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latin typeface="Lucida Console" panose="020B0609040504020204" pitchFamily="49" charset="0"/>
              </a:rPr>
              <a:t>void </a:t>
            </a:r>
            <a:r>
              <a:rPr lang="en-AU" dirty="0" err="1">
                <a:latin typeface="Lucida Console" panose="020B0609040504020204" pitchFamily="49" charset="0"/>
              </a:rPr>
              <a:t>getResults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num1, 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num2, 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* </a:t>
            </a:r>
            <a:r>
              <a:rPr lang="en-AU" dirty="0" err="1">
                <a:latin typeface="Lucida Console" panose="020B0609040504020204" pitchFamily="49" charset="0"/>
              </a:rPr>
              <a:t>oneAddress</a:t>
            </a:r>
            <a:r>
              <a:rPr lang="en-AU" dirty="0">
                <a:latin typeface="Lucida Console" panose="020B0609040504020204" pitchFamily="49" charset="0"/>
              </a:rPr>
              <a:t>, 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* </a:t>
            </a:r>
            <a:r>
              <a:rPr lang="en-AU" dirty="0" err="1">
                <a:latin typeface="Lucida Console" panose="020B0609040504020204" pitchFamily="49" charset="0"/>
              </a:rPr>
              <a:t>anotherAddress</a:t>
            </a:r>
            <a:r>
              <a:rPr lang="en-AU" dirty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(*</a:t>
            </a:r>
            <a:r>
              <a:rPr lang="en-AU" dirty="0" err="1">
                <a:latin typeface="Lucida Console" panose="020B0609040504020204" pitchFamily="49" charset="0"/>
              </a:rPr>
              <a:t>oneAddress</a:t>
            </a:r>
            <a:r>
              <a:rPr lang="en-AU" dirty="0">
                <a:latin typeface="Lucida Console" panose="020B0609040504020204" pitchFamily="49" charset="0"/>
              </a:rPr>
              <a:t>) = num1 / num2;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(*</a:t>
            </a:r>
            <a:r>
              <a:rPr lang="en-AU" dirty="0" err="1">
                <a:latin typeface="Lucida Console" panose="020B0609040504020204" pitchFamily="49" charset="0"/>
              </a:rPr>
              <a:t>anotherAddress</a:t>
            </a:r>
            <a:r>
              <a:rPr lang="en-AU" dirty="0">
                <a:latin typeface="Lucida Console" panose="020B0609040504020204" pitchFamily="49" charset="0"/>
              </a:rPr>
              <a:t>) = num1 % num2;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a = 9, b = 7, dividend, modulus;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getResults</a:t>
            </a:r>
            <a:r>
              <a:rPr lang="en-AU" dirty="0">
                <a:latin typeface="Lucida Console" panose="020B0609040504020204" pitchFamily="49" charset="0"/>
              </a:rPr>
              <a:t>(a, b, &amp;dividend, &amp;modulus);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“Dividend is “ &lt;&lt; dividend &lt;&lt; “ and modulus is “ </a:t>
            </a:r>
          </a:p>
          <a:p>
            <a:pPr lvl="2"/>
            <a:r>
              <a:rPr lang="en-AU" dirty="0">
                <a:latin typeface="Lucida Console" panose="020B0609040504020204" pitchFamily="49" charset="0"/>
              </a:rPr>
              <a:t>&lt;&lt; modulus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118746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Pass by reference using pointers</a:t>
            </a:r>
          </a:p>
        </p:txBody>
      </p:sp>
    </p:spTree>
    <p:extLst>
      <p:ext uri="{BB962C8B-B14F-4D97-AF65-F5344CB8AC3E}">
        <p14:creationId xmlns:p14="http://schemas.microsoft.com/office/powerpoint/2010/main" val="24521264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reference variable is a way of using a variable through an alias</a:t>
            </a:r>
          </a:p>
          <a:p>
            <a:r>
              <a:rPr lang="en-AU" dirty="0"/>
              <a:t>An alias is an alternative name</a:t>
            </a:r>
          </a:p>
          <a:p>
            <a:r>
              <a:rPr lang="en-AU" dirty="0"/>
              <a:t>A variable that is an alias for another variable is called a reference</a:t>
            </a:r>
          </a:p>
          <a:p>
            <a:r>
              <a:rPr lang="en-AU" dirty="0"/>
              <a:t>Benefits</a:t>
            </a:r>
          </a:p>
          <a:p>
            <a:pPr lvl="1"/>
            <a:r>
              <a:rPr lang="en-AU" dirty="0"/>
              <a:t>Contains the address of a variable (like a pointer)</a:t>
            </a:r>
          </a:p>
          <a:p>
            <a:pPr lvl="1"/>
            <a:r>
              <a:rPr lang="en-AU" dirty="0"/>
              <a:t>No need to be dereferenced (unlike a pointer)</a:t>
            </a:r>
          </a:p>
        </p:txBody>
      </p:sp>
    </p:spTree>
    <p:extLst>
      <p:ext uri="{BB962C8B-B14F-4D97-AF65-F5344CB8AC3E}">
        <p14:creationId xmlns:p14="http://schemas.microsoft.com/office/powerpoint/2010/main" val="202429265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Passing Variable Addresses to Reference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80" y="1556792"/>
            <a:ext cx="859562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#include &lt;</a:t>
            </a:r>
            <a:r>
              <a:rPr lang="en-AU" dirty="0" err="1">
                <a:latin typeface="Lucida Console" panose="020B0609040504020204" pitchFamily="49" charset="0"/>
              </a:rPr>
              <a:t>iostream</a:t>
            </a:r>
            <a:r>
              <a:rPr lang="en-AU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>
                <a:latin typeface="Lucida Console" panose="020B0609040504020204" pitchFamily="49" charset="0"/>
              </a:rPr>
              <a:t>using namespace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latin typeface="Lucida Console" panose="020B0609040504020204" pitchFamily="49" charset="0"/>
              </a:rPr>
              <a:t>void </a:t>
            </a:r>
            <a:r>
              <a:rPr lang="en-AU" dirty="0" err="1">
                <a:latin typeface="Lucida Console" panose="020B0609040504020204" pitchFamily="49" charset="0"/>
              </a:rPr>
              <a:t>getResults</a:t>
            </a:r>
            <a:r>
              <a:rPr lang="en-AU" dirty="0">
                <a:latin typeface="Lucida Console" panose="020B0609040504020204" pitchFamily="49" charset="0"/>
              </a:rPr>
              <a:t>(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num1, 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num2, 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&amp; </a:t>
            </a:r>
            <a:r>
              <a:rPr lang="en-AU" dirty="0" err="1">
                <a:latin typeface="Lucida Console" panose="020B0609040504020204" pitchFamily="49" charset="0"/>
              </a:rPr>
              <a:t>oneAddress</a:t>
            </a:r>
            <a:r>
              <a:rPr lang="en-AU" dirty="0">
                <a:latin typeface="Lucida Console" panose="020B0609040504020204" pitchFamily="49" charset="0"/>
              </a:rPr>
              <a:t>, 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&amp; </a:t>
            </a:r>
            <a:r>
              <a:rPr lang="en-AU" dirty="0" err="1">
                <a:latin typeface="Lucida Console" panose="020B0609040504020204" pitchFamily="49" charset="0"/>
              </a:rPr>
              <a:t>anotherAddress</a:t>
            </a:r>
            <a:r>
              <a:rPr lang="en-AU" dirty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oneAddress</a:t>
            </a:r>
            <a:r>
              <a:rPr lang="en-AU" dirty="0">
                <a:latin typeface="Lucida Console" panose="020B0609040504020204" pitchFamily="49" charset="0"/>
              </a:rPr>
              <a:t> = num1 / num2;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anotherAddress</a:t>
            </a:r>
            <a:r>
              <a:rPr lang="en-AU" dirty="0">
                <a:latin typeface="Lucida Console" panose="020B0609040504020204" pitchFamily="49" charset="0"/>
              </a:rPr>
              <a:t> = num1 % num2;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a = 9, b = 7, dividend, modulus;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getResults</a:t>
            </a:r>
            <a:r>
              <a:rPr lang="en-AU" dirty="0">
                <a:latin typeface="Lucida Console" panose="020B0609040504020204" pitchFamily="49" charset="0"/>
              </a:rPr>
              <a:t>(a, b, dividend, modulus);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“Dividend is “ &lt;&lt; dividend &lt;&lt; “ and modulus is “ </a:t>
            </a:r>
          </a:p>
          <a:p>
            <a:pPr lvl="2"/>
            <a:r>
              <a:rPr lang="en-AU" dirty="0">
                <a:latin typeface="Lucida Console" panose="020B0609040504020204" pitchFamily="49" charset="0"/>
              </a:rPr>
              <a:t>&lt;&lt; modulus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491" y="1124744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Pass by reference using references</a:t>
            </a:r>
          </a:p>
        </p:txBody>
      </p:sp>
    </p:spTree>
    <p:extLst>
      <p:ext uri="{BB962C8B-B14F-4D97-AF65-F5344CB8AC3E}">
        <p14:creationId xmlns:p14="http://schemas.microsoft.com/office/powerpoint/2010/main" val="4740532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Passing Variable Addresses to Reference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924" y="801715"/>
            <a:ext cx="882485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#include &lt;</a:t>
            </a:r>
            <a:r>
              <a:rPr lang="en-AU" sz="1600" dirty="0" err="1">
                <a:latin typeface="Lucida Console" panose="020B0609040504020204" pitchFamily="49" charset="0"/>
              </a:rPr>
              <a:t>iostream</a:t>
            </a:r>
            <a:r>
              <a:rPr lang="en-AU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>
                <a:latin typeface="Lucida Console" panose="020B0609040504020204" pitchFamily="49" charset="0"/>
              </a:rPr>
              <a:t>std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computeDiscountedPrice</a:t>
            </a:r>
            <a:r>
              <a:rPr lang="en-AU" sz="1600" dirty="0">
                <a:latin typeface="Lucida Console" panose="020B0609040504020204" pitchFamily="49" charset="0"/>
              </a:rPr>
              <a:t>(</a:t>
            </a:r>
            <a:r>
              <a:rPr lang="en-AU" sz="1600" dirty="0" err="1">
                <a:latin typeface="Lucida Console" panose="020B0609040504020204" pitchFamily="49" charset="0"/>
              </a:rPr>
              <a:t>const</a:t>
            </a:r>
            <a:r>
              <a:rPr lang="en-AU" sz="1600" dirty="0">
                <a:latin typeface="Lucida Console" panose="020B0609040504020204" pitchFamily="49" charset="0"/>
              </a:rPr>
              <a:t> double&amp; </a:t>
            </a:r>
            <a:r>
              <a:rPr lang="en-AU" sz="1600" dirty="0" err="1">
                <a:latin typeface="Lucida Console" panose="020B0609040504020204" pitchFamily="49" charset="0"/>
              </a:rPr>
              <a:t>itemPrice</a:t>
            </a:r>
            <a:r>
              <a:rPr lang="en-AU" sz="1600" dirty="0">
                <a:latin typeface="Lucida Console" panose="020B0609040504020204" pitchFamily="49" charset="0"/>
              </a:rPr>
              <a:t>, double&amp; result)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const</a:t>
            </a:r>
            <a:r>
              <a:rPr lang="en-AU" sz="1600" dirty="0">
                <a:latin typeface="Lucida Console" panose="020B0609040504020204" pitchFamily="49" charset="0"/>
              </a:rPr>
              <a:t> double CUT_OFF = 100.00;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const</a:t>
            </a:r>
            <a:r>
              <a:rPr lang="en-AU" sz="1600" dirty="0">
                <a:latin typeface="Lucida Console" panose="020B0609040504020204" pitchFamily="49" charset="0"/>
              </a:rPr>
              <a:t> double HIGH_DISCOUNT = 0.8;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const</a:t>
            </a:r>
            <a:r>
              <a:rPr lang="en-AU" sz="1600" dirty="0">
                <a:latin typeface="Lucida Console" panose="020B0609040504020204" pitchFamily="49" charset="0"/>
              </a:rPr>
              <a:t> double LOW_DISCOUNT = 0.9;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if (</a:t>
            </a:r>
            <a:r>
              <a:rPr lang="en-AU" sz="1600" dirty="0" err="1">
                <a:latin typeface="Lucida Console" panose="020B0609040504020204" pitchFamily="49" charset="0"/>
              </a:rPr>
              <a:t>itemPrice</a:t>
            </a:r>
            <a:r>
              <a:rPr lang="en-AU" sz="1600" dirty="0">
                <a:latin typeface="Lucida Console" panose="020B0609040504020204" pitchFamily="49" charset="0"/>
              </a:rPr>
              <a:t> &gt; CUT_OFF)</a:t>
            </a:r>
          </a:p>
          <a:p>
            <a:pPr lvl="2"/>
            <a:r>
              <a:rPr lang="en-AU" sz="1600" dirty="0">
                <a:latin typeface="Lucida Console" panose="020B0609040504020204" pitchFamily="49" charset="0"/>
              </a:rPr>
              <a:t>result = </a:t>
            </a:r>
            <a:r>
              <a:rPr lang="en-AU" sz="1600" dirty="0" err="1">
                <a:latin typeface="Lucida Console" panose="020B0609040504020204" pitchFamily="49" charset="0"/>
              </a:rPr>
              <a:t>itemPrice</a:t>
            </a:r>
            <a:r>
              <a:rPr lang="en-AU" sz="1600" dirty="0">
                <a:latin typeface="Lucida Console" panose="020B0609040504020204" pitchFamily="49" charset="0"/>
              </a:rPr>
              <a:t> * HIGH_DISCOUNT;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else </a:t>
            </a:r>
          </a:p>
          <a:p>
            <a:pPr lvl="2"/>
            <a:r>
              <a:rPr lang="en-AU" sz="1600" dirty="0">
                <a:latin typeface="Lucida Console" panose="020B0609040504020204" pitchFamily="49" charset="0"/>
              </a:rPr>
              <a:t>result = </a:t>
            </a:r>
            <a:r>
              <a:rPr lang="en-AU" sz="1600" dirty="0" err="1">
                <a:latin typeface="Lucida Console" panose="020B0609040504020204" pitchFamily="49" charset="0"/>
              </a:rPr>
              <a:t>itemPrice</a:t>
            </a:r>
            <a:r>
              <a:rPr lang="en-AU" sz="1600" dirty="0">
                <a:latin typeface="Lucida Console" panose="020B0609040504020204" pitchFamily="49" charset="0"/>
              </a:rPr>
              <a:t> * LOW_DISCOUNT;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double price, </a:t>
            </a:r>
            <a:r>
              <a:rPr lang="en-AU" sz="1600" dirty="0" err="1">
                <a:latin typeface="Lucida Console" panose="020B0609040504020204" pitchFamily="49" charset="0"/>
              </a:rPr>
              <a:t>priceAfterDiscount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“Enter the price of the item: “;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cin</a:t>
            </a:r>
            <a:r>
              <a:rPr lang="en-AU" sz="1600" dirty="0">
                <a:latin typeface="Lucida Console" panose="020B0609040504020204" pitchFamily="49" charset="0"/>
              </a:rPr>
              <a:t> &gt;&gt; price;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computeDiscountedPrice</a:t>
            </a:r>
            <a:r>
              <a:rPr lang="en-AU" sz="1600" dirty="0">
                <a:latin typeface="Lucida Console" panose="020B0609040504020204" pitchFamily="49" charset="0"/>
              </a:rPr>
              <a:t>(price, </a:t>
            </a:r>
            <a:r>
              <a:rPr lang="en-AU" sz="1600" dirty="0" err="1">
                <a:latin typeface="Lucida Console" panose="020B0609040504020204" pitchFamily="49" charset="0"/>
              </a:rPr>
              <a:t>priceAfterDiscount</a:t>
            </a:r>
            <a:r>
              <a:rPr lang="en-AU" sz="16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“The original price is $” &lt;&lt; price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“Your final price after discount is $” &lt;&lt; 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	</a:t>
            </a:r>
            <a:r>
              <a:rPr lang="en-AU" sz="1600" dirty="0" err="1">
                <a:latin typeface="Lucida Console" panose="020B0609040504020204" pitchFamily="49" charset="0"/>
              </a:rPr>
              <a:t>priceAfterDiscount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3478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Procedural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Code reuse</a:t>
            </a:r>
          </a:p>
          <a:p>
            <a:pPr lvl="1"/>
            <a:r>
              <a:rPr lang="en-AU" dirty="0"/>
              <a:t>Functions can be written once and used by many</a:t>
            </a:r>
          </a:p>
          <a:p>
            <a:pPr lvl="1"/>
            <a:r>
              <a:rPr lang="en-AU" dirty="0"/>
              <a:t>When re-using a (tested) function, you do not need to worry about how it works; you just call it</a:t>
            </a:r>
          </a:p>
          <a:p>
            <a:r>
              <a:rPr lang="en-AU" dirty="0"/>
              <a:t>Code organisation and modularity</a:t>
            </a:r>
          </a:p>
          <a:p>
            <a:pPr lvl="1"/>
            <a:r>
              <a:rPr lang="en-AU" dirty="0"/>
              <a:t>Within a program’s main() function, you can condense many related actions into a single function call</a:t>
            </a:r>
          </a:p>
          <a:p>
            <a:r>
              <a:rPr lang="en-AU" dirty="0"/>
              <a:t>Code maintenance</a:t>
            </a:r>
          </a:p>
          <a:p>
            <a:pPr lvl="1"/>
            <a:r>
              <a:rPr lang="en-AU" dirty="0"/>
              <a:t>Changes in function are automatically applied in all programs that use the function</a:t>
            </a:r>
          </a:p>
        </p:txBody>
      </p:sp>
    </p:spTree>
    <p:extLst>
      <p:ext uri="{BB962C8B-B14F-4D97-AF65-F5344CB8AC3E}">
        <p14:creationId xmlns:p14="http://schemas.microsoft.com/office/powerpoint/2010/main" val="2874720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Passing Arrays 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792163"/>
            <a:ext cx="61093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#include &lt;</a:t>
            </a:r>
            <a:r>
              <a:rPr lang="en-AU" sz="1600" dirty="0" err="1">
                <a:latin typeface="Lucida Console" panose="020B0609040504020204" pitchFamily="49" charset="0"/>
              </a:rPr>
              <a:t>iostream</a:t>
            </a:r>
            <a:r>
              <a:rPr lang="en-AU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>
                <a:latin typeface="Lucida Console" panose="020B0609040504020204" pitchFamily="49" charset="0"/>
              </a:rPr>
              <a:t>std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increaseArray</a:t>
            </a:r>
            <a:r>
              <a:rPr lang="en-AU" sz="1600" dirty="0">
                <a:latin typeface="Lucida Console" panose="020B0609040504020204" pitchFamily="49" charset="0"/>
              </a:rPr>
              <a:t>(</a:t>
            </a:r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values[], </a:t>
            </a:r>
            <a:r>
              <a:rPr lang="en-AU" sz="1600" dirty="0" err="1">
                <a:latin typeface="Lucida Console" panose="020B0609040504020204" pitchFamily="49" charset="0"/>
              </a:rPr>
              <a:t>const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SZ)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y;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for (y = 0; y &lt; SZ; ++y)</a:t>
            </a:r>
          </a:p>
          <a:p>
            <a:pPr lvl="2"/>
            <a:r>
              <a:rPr lang="en-AU" sz="1600" dirty="0">
                <a:latin typeface="Lucida Console" panose="020B0609040504020204" pitchFamily="49" charset="0"/>
              </a:rPr>
              <a:t>++values[y];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const</a:t>
            </a:r>
            <a:r>
              <a:rPr lang="en-AU" sz="1600" dirty="0">
                <a:latin typeface="Lucida Console" panose="020B0609040504020204" pitchFamily="49" charset="0"/>
              </a:rPr>
              <a:t> int SIZE = 4;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int </a:t>
            </a:r>
            <a:r>
              <a:rPr lang="en-AU" sz="1600" dirty="0" err="1">
                <a:latin typeface="Lucida Console" panose="020B0609040504020204" pitchFamily="49" charset="0"/>
              </a:rPr>
              <a:t>nums</a:t>
            </a:r>
            <a:r>
              <a:rPr lang="en-AU" sz="1600" dirty="0">
                <a:latin typeface="Lucida Console" panose="020B0609040504020204" pitchFamily="49" charset="0"/>
              </a:rPr>
              <a:t>[SIZE] = {4, 21, 300, 612};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x;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“Before function call: “;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for (x = 0; x &lt; SIZE; ++x)</a:t>
            </a:r>
          </a:p>
          <a:p>
            <a:pPr lvl="2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 err="1">
                <a:latin typeface="Lucida Console" panose="020B0609040504020204" pitchFamily="49" charset="0"/>
              </a:rPr>
              <a:t>nums</a:t>
            </a:r>
            <a:r>
              <a:rPr lang="en-AU" sz="1600" dirty="0">
                <a:latin typeface="Lucida Console" panose="020B0609040504020204" pitchFamily="49" charset="0"/>
              </a:rPr>
              <a:t>[x] &lt;&lt; “ “;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increaseArray</a:t>
            </a:r>
            <a:r>
              <a:rPr lang="en-AU" sz="1600" dirty="0">
                <a:latin typeface="Lucida Console" panose="020B0609040504020204" pitchFamily="49" charset="0"/>
              </a:rPr>
              <a:t>(</a:t>
            </a:r>
            <a:r>
              <a:rPr lang="en-AU" sz="1600" dirty="0" err="1">
                <a:latin typeface="Lucida Console" panose="020B0609040504020204" pitchFamily="49" charset="0"/>
              </a:rPr>
              <a:t>nums</a:t>
            </a:r>
            <a:r>
              <a:rPr lang="en-AU" sz="1600" dirty="0">
                <a:latin typeface="Lucida Console" panose="020B0609040504020204" pitchFamily="49" charset="0"/>
              </a:rPr>
              <a:t>, SIZE);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“After function call: “;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for (x = 0; x &lt; SIZE; ++)</a:t>
            </a:r>
          </a:p>
          <a:p>
            <a:pPr lvl="2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 err="1">
                <a:latin typeface="Lucida Console" panose="020B0609040504020204" pitchFamily="49" charset="0"/>
              </a:rPr>
              <a:t>nums</a:t>
            </a:r>
            <a:r>
              <a:rPr lang="en-AU" sz="1600" dirty="0">
                <a:latin typeface="Lucida Console" panose="020B0609040504020204" pitchFamily="49" charset="0"/>
              </a:rPr>
              <a:t>[x] &lt;&lt; “ “;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72645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Default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655961"/>
          </a:xfrm>
        </p:spPr>
        <p:txBody>
          <a:bodyPr/>
          <a:lstStyle/>
          <a:p>
            <a:r>
              <a:rPr lang="en-AU" dirty="0"/>
              <a:t>A default parameter to a function is one for which and automatic value is supplied if you do not explicitly use 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3356992"/>
            <a:ext cx="87350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#include &lt;</a:t>
            </a:r>
            <a:r>
              <a:rPr lang="en-AU" dirty="0" err="1">
                <a:latin typeface="Lucida Console" panose="020B0609040504020204" pitchFamily="49" charset="0"/>
              </a:rPr>
              <a:t>iostream</a:t>
            </a:r>
            <a:r>
              <a:rPr lang="en-AU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>
                <a:latin typeface="Lucida Console" panose="020B0609040504020204" pitchFamily="49" charset="0"/>
              </a:rPr>
              <a:t>using namespace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marL="0" lvl="1"/>
            <a:endParaRPr lang="en-AU" dirty="0">
              <a:latin typeface="Lucida Console" panose="020B0609040504020204" pitchFamily="49" charset="0"/>
            </a:endParaRPr>
          </a:p>
          <a:p>
            <a:pPr marL="0" lvl="1"/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compute(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, 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, 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);</a:t>
            </a:r>
          </a:p>
          <a:p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// function prototype – this function requires 3 arguments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//function call – one parameter is missing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compute(12, 7)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60346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alibri Light" panose="020F0302020204030204" pitchFamily="34" charset="0"/>
              </a:rPr>
              <a:t>Don’t do this!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19872" y="5517232"/>
            <a:ext cx="936104" cy="702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885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Default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647849"/>
          </a:xfrm>
        </p:spPr>
        <p:txBody>
          <a:bodyPr/>
          <a:lstStyle/>
          <a:p>
            <a:r>
              <a:rPr lang="en-AU" dirty="0"/>
              <a:t>The correct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22" y="2420888"/>
            <a:ext cx="9058890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700" dirty="0">
                <a:latin typeface="Lucida Console" panose="020B0609040504020204" pitchFamily="49" charset="0"/>
              </a:rPr>
              <a:t>#include &lt;</a:t>
            </a:r>
            <a:r>
              <a:rPr lang="en-AU" sz="1700" dirty="0" err="1">
                <a:latin typeface="Lucida Console" panose="020B0609040504020204" pitchFamily="49" charset="0"/>
              </a:rPr>
              <a:t>iostream</a:t>
            </a:r>
            <a:r>
              <a:rPr lang="en-AU" sz="17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700" dirty="0">
                <a:latin typeface="Lucida Console" panose="020B0609040504020204" pitchFamily="49" charset="0"/>
              </a:rPr>
              <a:t>using namespace </a:t>
            </a:r>
            <a:r>
              <a:rPr lang="en-AU" sz="1700" dirty="0" err="1">
                <a:latin typeface="Lucida Console" panose="020B0609040504020204" pitchFamily="49" charset="0"/>
              </a:rPr>
              <a:t>std</a:t>
            </a:r>
            <a:r>
              <a:rPr lang="en-AU" sz="1700" dirty="0">
                <a:latin typeface="Lucida Console" panose="020B0609040504020204" pitchFamily="49" charset="0"/>
              </a:rPr>
              <a:t>;</a:t>
            </a:r>
          </a:p>
          <a:p>
            <a:endParaRPr lang="en-AU" sz="1700" dirty="0">
              <a:latin typeface="Lucida Console" panose="020B0609040504020204" pitchFamily="49" charset="0"/>
            </a:endParaRPr>
          </a:p>
          <a:p>
            <a:pPr marL="0" lvl="1"/>
            <a:r>
              <a:rPr lang="en-AU" sz="1700" dirty="0" err="1">
                <a:latin typeface="Lucida Console" panose="020B0609040504020204" pitchFamily="49" charset="0"/>
              </a:rPr>
              <a:t>int</a:t>
            </a:r>
            <a:r>
              <a:rPr lang="en-AU" sz="1700" dirty="0">
                <a:latin typeface="Lucida Console" panose="020B0609040504020204" pitchFamily="49" charset="0"/>
              </a:rPr>
              <a:t> compute(</a:t>
            </a:r>
            <a:r>
              <a:rPr lang="en-AU" sz="1700" dirty="0" err="1">
                <a:latin typeface="Lucida Console" panose="020B0609040504020204" pitchFamily="49" charset="0"/>
              </a:rPr>
              <a:t>int</a:t>
            </a:r>
            <a:r>
              <a:rPr lang="en-AU" sz="1700" dirty="0">
                <a:latin typeface="Lucida Console" panose="020B0609040504020204" pitchFamily="49" charset="0"/>
              </a:rPr>
              <a:t>, </a:t>
            </a:r>
            <a:r>
              <a:rPr lang="en-AU" sz="1700" dirty="0" err="1">
                <a:latin typeface="Lucida Console" panose="020B0609040504020204" pitchFamily="49" charset="0"/>
              </a:rPr>
              <a:t>int</a:t>
            </a:r>
            <a:r>
              <a:rPr lang="en-AU" sz="1700" dirty="0">
                <a:latin typeface="Lucida Console" panose="020B0609040504020204" pitchFamily="49" charset="0"/>
              </a:rPr>
              <a:t>, </a:t>
            </a:r>
            <a:r>
              <a:rPr lang="en-AU" sz="1700" dirty="0" err="1">
                <a:latin typeface="Lucida Console" panose="020B0609040504020204" pitchFamily="49" charset="0"/>
              </a:rPr>
              <a:t>int</a:t>
            </a:r>
            <a:r>
              <a:rPr lang="en-AU" sz="1700" dirty="0">
                <a:latin typeface="Lucida Console" panose="020B0609040504020204" pitchFamily="49" charset="0"/>
              </a:rPr>
              <a:t> = 1);</a:t>
            </a:r>
          </a:p>
          <a:p>
            <a:endParaRPr lang="en-AU" sz="1700" dirty="0">
              <a:latin typeface="Lucida Console" panose="020B0609040504020204" pitchFamily="49" charset="0"/>
            </a:endParaRPr>
          </a:p>
          <a:p>
            <a:r>
              <a:rPr lang="en-AU" sz="1700" dirty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700" dirty="0" err="1">
                <a:latin typeface="Lucida Console" panose="020B0609040504020204" pitchFamily="49" charset="0"/>
              </a:rPr>
              <a:t>cout</a:t>
            </a:r>
            <a:r>
              <a:rPr lang="en-AU" sz="1700" dirty="0">
                <a:latin typeface="Lucida Console" panose="020B0609040504020204" pitchFamily="49" charset="0"/>
              </a:rPr>
              <a:t> &lt;&lt; “Using two arguments: “ &lt;&lt; compute(12, 7) &lt;&lt; </a:t>
            </a:r>
            <a:r>
              <a:rPr lang="en-AU" sz="1700" dirty="0" err="1">
                <a:latin typeface="Lucida Console" panose="020B0609040504020204" pitchFamily="49" charset="0"/>
              </a:rPr>
              <a:t>endl</a:t>
            </a:r>
            <a:r>
              <a:rPr lang="en-AU" sz="17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700" dirty="0" err="1">
                <a:latin typeface="Lucida Console" panose="020B0609040504020204" pitchFamily="49" charset="0"/>
              </a:rPr>
              <a:t>cout</a:t>
            </a:r>
            <a:r>
              <a:rPr lang="en-AU" sz="1700" dirty="0">
                <a:latin typeface="Lucida Console" panose="020B0609040504020204" pitchFamily="49" charset="0"/>
              </a:rPr>
              <a:t> &lt;&lt; “Using three arguments: “ &lt;&lt; compute(12, 7, 40) &lt;&lt; </a:t>
            </a:r>
            <a:r>
              <a:rPr lang="en-AU" sz="1700" dirty="0" err="1">
                <a:latin typeface="Lucida Console" panose="020B0609040504020204" pitchFamily="49" charset="0"/>
              </a:rPr>
              <a:t>endl</a:t>
            </a:r>
            <a:r>
              <a:rPr lang="en-AU" sz="17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7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700" dirty="0">
                <a:latin typeface="Lucida Console" panose="020B0609040504020204" pitchFamily="49" charset="0"/>
              </a:rPr>
              <a:t>}</a:t>
            </a:r>
          </a:p>
          <a:p>
            <a:endParaRPr lang="en-AU" sz="1700" dirty="0">
              <a:latin typeface="Lucida Console" panose="020B0609040504020204" pitchFamily="49" charset="0"/>
            </a:endParaRPr>
          </a:p>
          <a:p>
            <a:r>
              <a:rPr lang="en-AU" sz="1700" dirty="0">
                <a:latin typeface="Lucida Console" panose="020B0609040504020204" pitchFamily="49" charset="0"/>
              </a:rPr>
              <a:t>int compute(int length, int width, int height) {</a:t>
            </a:r>
          </a:p>
          <a:p>
            <a:pPr lvl="1"/>
            <a:r>
              <a:rPr lang="en-AU" sz="1700" dirty="0">
                <a:latin typeface="Lucida Console" panose="020B0609040504020204" pitchFamily="49" charset="0"/>
              </a:rPr>
              <a:t>int result = length * width * height;</a:t>
            </a:r>
          </a:p>
          <a:p>
            <a:pPr lvl="1"/>
            <a:r>
              <a:rPr lang="en-AU" sz="1700" dirty="0">
                <a:latin typeface="Lucida Console" panose="020B0609040504020204" pitchFamily="49" charset="0"/>
              </a:rPr>
              <a:t>return result;</a:t>
            </a:r>
          </a:p>
          <a:p>
            <a:r>
              <a:rPr lang="en-AU" sz="17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3113" y="1959223"/>
            <a:ext cx="218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The third parameter</a:t>
            </a:r>
          </a:p>
          <a:p>
            <a:r>
              <a:rPr lang="en-AU" dirty="0">
                <a:latin typeface="Calibri Light" panose="020F0302020204030204" pitchFamily="34" charset="0"/>
              </a:rPr>
              <a:t>will default to 1 if it</a:t>
            </a:r>
          </a:p>
          <a:p>
            <a:r>
              <a:rPr lang="en-AU" dirty="0">
                <a:latin typeface="Calibri Light" panose="020F0302020204030204" pitchFamily="34" charset="0"/>
              </a:rPr>
              <a:t>is not passed through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35896" y="2420888"/>
            <a:ext cx="947217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75078" y="2915364"/>
            <a:ext cx="985154" cy="1017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17" y="5708412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148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Default Parameters – Syntax 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908720"/>
            <a:ext cx="709681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#include &lt;</a:t>
            </a:r>
            <a:r>
              <a:rPr lang="en-AU" sz="1600" dirty="0" err="1">
                <a:latin typeface="Lucida Console" panose="020B0609040504020204" pitchFamily="49" charset="0"/>
              </a:rPr>
              <a:t>iostream</a:t>
            </a:r>
            <a:r>
              <a:rPr lang="en-AU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>
                <a:latin typeface="Lucida Console" panose="020B0609040504020204" pitchFamily="49" charset="0"/>
              </a:rPr>
              <a:t>std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>
                <a:latin typeface="Lucida Console" panose="020B0609040504020204" pitchFamily="49" charset="0"/>
              </a:rPr>
              <a:t>int main() {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badFunc</a:t>
            </a:r>
            <a:r>
              <a:rPr lang="en-AU" sz="1600" dirty="0">
                <a:latin typeface="Lucida Console" panose="020B0609040504020204" pitchFamily="49" charset="0"/>
              </a:rPr>
              <a:t>(int = 1, int);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functionWithDefaults</a:t>
            </a:r>
            <a:r>
              <a:rPr lang="en-AU" sz="1600" dirty="0">
                <a:latin typeface="Lucida Console" panose="020B0609040504020204" pitchFamily="49" charset="0"/>
              </a:rPr>
              <a:t>(int, int = 2, int = 3);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functionWithDefaults</a:t>
            </a:r>
            <a:r>
              <a:rPr lang="en-AU" sz="1600" dirty="0">
                <a:latin typeface="Lucida Console" panose="020B0609040504020204" pitchFamily="49" charset="0"/>
              </a:rPr>
              <a:t>();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functionWithDefaults</a:t>
            </a:r>
            <a:r>
              <a:rPr lang="en-AU" sz="1600" dirty="0">
                <a:latin typeface="Lucida Console" panose="020B0609040504020204" pitchFamily="49" charset="0"/>
              </a:rPr>
              <a:t>(4);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functionWithDefaults</a:t>
            </a:r>
            <a:r>
              <a:rPr lang="en-AU" sz="1600" dirty="0">
                <a:latin typeface="Lucida Console" panose="020B0609040504020204" pitchFamily="49" charset="0"/>
              </a:rPr>
              <a:t>(5, 6);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functionWithDefaults</a:t>
            </a:r>
            <a:r>
              <a:rPr lang="en-AU" sz="1600" dirty="0">
                <a:latin typeface="Lucida Console" panose="020B0609040504020204" pitchFamily="49" charset="0"/>
              </a:rPr>
              <a:t>(7, 8, 9);</a:t>
            </a:r>
          </a:p>
          <a:p>
            <a:pPr lvl="1"/>
            <a:endParaRPr lang="en-AU" sz="1600" dirty="0">
              <a:latin typeface="Lucida Console" panose="020B0609040504020204" pitchFamily="49" charset="0"/>
            </a:endParaRPr>
          </a:p>
          <a:p>
            <a:pPr lvl="1"/>
            <a:r>
              <a:rPr lang="en-AU" sz="16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functionWithDefaults</a:t>
            </a:r>
            <a:r>
              <a:rPr lang="en-AU" sz="1600" dirty="0">
                <a:latin typeface="Lucida Console" panose="020B0609040504020204" pitchFamily="49" charset="0"/>
              </a:rPr>
              <a:t>(int one, int two, int three)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one &lt;&lt; two &lt;&lt; three;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792163"/>
            <a:ext cx="2399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Illegal – if the first</a:t>
            </a:r>
          </a:p>
          <a:p>
            <a:r>
              <a:rPr lang="en-AU" dirty="0">
                <a:latin typeface="Calibri Light" panose="020F0302020204030204" pitchFamily="34" charset="0"/>
              </a:rPr>
              <a:t>parameter has a default</a:t>
            </a:r>
          </a:p>
          <a:p>
            <a:r>
              <a:rPr lang="en-AU" dirty="0">
                <a:latin typeface="Calibri Light" panose="020F0302020204030204" pitchFamily="34" charset="0"/>
              </a:rPr>
              <a:t>value, then the second</a:t>
            </a:r>
          </a:p>
          <a:p>
            <a:r>
              <a:rPr lang="en-AU" dirty="0">
                <a:latin typeface="Calibri Light" panose="020F0302020204030204" pitchFamily="34" charset="0"/>
              </a:rPr>
              <a:t>one must too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848" y="2348880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Legal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5492" y="2996952"/>
            <a:ext cx="2761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Illegal – the first argument</a:t>
            </a:r>
          </a:p>
          <a:p>
            <a:r>
              <a:rPr lang="en-AU" dirty="0">
                <a:latin typeface="Calibri Light" panose="020F0302020204030204" pitchFamily="34" charset="0"/>
              </a:rPr>
              <a:t>is mandatory because there</a:t>
            </a:r>
          </a:p>
          <a:p>
            <a:r>
              <a:rPr lang="en-AU" dirty="0">
                <a:latin typeface="Calibri Light" panose="020F0302020204030204" pitchFamily="34" charset="0"/>
              </a:rPr>
              <a:t>is no default value in the</a:t>
            </a:r>
          </a:p>
          <a:p>
            <a:r>
              <a:rPr lang="en-AU" dirty="0">
                <a:latin typeface="Calibri Light" panose="020F0302020204030204" pitchFamily="34" charset="0"/>
              </a:rPr>
              <a:t>prototype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56992"/>
            <a:ext cx="151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Legal – output</a:t>
            </a:r>
          </a:p>
          <a:p>
            <a:r>
              <a:rPr lang="en-AU" dirty="0">
                <a:latin typeface="Calibri Light" panose="020F0302020204030204" pitchFamily="34" charset="0"/>
              </a:rPr>
              <a:t>is 423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5013"/>
            <a:ext cx="151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Legal – output</a:t>
            </a:r>
          </a:p>
          <a:p>
            <a:r>
              <a:rPr lang="en-AU" dirty="0">
                <a:latin typeface="Calibri Light" panose="020F0302020204030204" pitchFamily="34" charset="0"/>
              </a:rPr>
              <a:t>is 789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7748" y="4395013"/>
            <a:ext cx="151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Legal – output</a:t>
            </a:r>
          </a:p>
          <a:p>
            <a:r>
              <a:rPr lang="en-AU" dirty="0">
                <a:latin typeface="Calibri Light" panose="020F0302020204030204" pitchFamily="34" charset="0"/>
              </a:rPr>
              <a:t>is 563</a:t>
            </a:r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4229100" y="1392328"/>
            <a:ext cx="1567036" cy="81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967324" y="2533546"/>
            <a:ext cx="724356" cy="21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499992" y="3240435"/>
            <a:ext cx="1605500" cy="356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136" y="3680157"/>
            <a:ext cx="935544" cy="137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67324" y="4776974"/>
            <a:ext cx="724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012618" y="4197281"/>
            <a:ext cx="1092874" cy="383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667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Overloading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079897"/>
          </a:xfrm>
        </p:spPr>
        <p:txBody>
          <a:bodyPr/>
          <a:lstStyle/>
          <a:p>
            <a:r>
              <a:rPr lang="en-AU" dirty="0"/>
              <a:t>Three non-overloaded functions that perform similar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140968"/>
            <a:ext cx="8669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squareInteger</a:t>
            </a:r>
            <a:r>
              <a:rPr lang="en-AU" sz="1600" dirty="0">
                <a:latin typeface="Lucida Console" panose="020B0609040504020204" pitchFamily="49" charset="0"/>
              </a:rPr>
              <a:t>(int x)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“In function with integer parameter &gt; “ &lt;&lt; x * x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squareFloat</a:t>
            </a:r>
            <a:r>
              <a:rPr lang="en-AU" sz="1600" dirty="0">
                <a:latin typeface="Lucida Console" panose="020B0609040504020204" pitchFamily="49" charset="0"/>
              </a:rPr>
              <a:t>(float x)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“In function with float parameter &gt; “ &lt;&lt; x * x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squareDouble</a:t>
            </a:r>
            <a:r>
              <a:rPr lang="en-AU" sz="1600" dirty="0">
                <a:latin typeface="Lucida Console" panose="020B0609040504020204" pitchFamily="49" charset="0"/>
              </a:rPr>
              <a:t>(double x)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“In function with double parameter &gt; “ &lt;&lt; x * x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25177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Overloading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079897"/>
          </a:xfrm>
        </p:spPr>
        <p:txBody>
          <a:bodyPr/>
          <a:lstStyle/>
          <a:p>
            <a:r>
              <a:rPr lang="en-AU" dirty="0"/>
              <a:t>Using three overloaded functions that perform similar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408" y="2217368"/>
            <a:ext cx="762740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Lucida Console" panose="020B0609040504020204" pitchFamily="49" charset="0"/>
              </a:rPr>
              <a:t>#include &lt;</a:t>
            </a:r>
            <a:r>
              <a:rPr lang="en-AU" sz="1400" dirty="0" err="1">
                <a:latin typeface="Lucida Console" panose="020B0609040504020204" pitchFamily="49" charset="0"/>
              </a:rPr>
              <a:t>iostream</a:t>
            </a:r>
            <a:r>
              <a:rPr lang="en-AU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using namespace </a:t>
            </a:r>
            <a:r>
              <a:rPr lang="en-AU" sz="1400" dirty="0" err="1">
                <a:latin typeface="Lucida Console" panose="020B0609040504020204" pitchFamily="49" charset="0"/>
              </a:rPr>
              <a:t>std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latin typeface="Lucida Console" panose="020B0609040504020204" pitchFamily="49" charset="0"/>
              </a:rPr>
              <a:t>void square(int x) {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“In function with integer parameter &gt; “ &lt;&lt; x * x 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void square(float x) {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“In function with float parameter &gt; “ &lt;&lt; x * x 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void square(double x) {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“In function with double parameter &gt; “ &lt;&lt; x * x 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int </a:t>
            </a:r>
            <a:r>
              <a:rPr lang="en-AU" sz="1400" dirty="0" err="1">
                <a:latin typeface="Lucida Console" panose="020B0609040504020204" pitchFamily="49" charset="0"/>
              </a:rPr>
              <a:t>i</a:t>
            </a:r>
            <a:r>
              <a:rPr lang="en-AU" sz="1400" dirty="0">
                <a:latin typeface="Lucida Console" panose="020B0609040504020204" pitchFamily="49" charset="0"/>
              </a:rPr>
              <a:t> = 5;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float f = 2.2f;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double d = 3.3;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square(</a:t>
            </a:r>
            <a:r>
              <a:rPr lang="en-AU" sz="1400" dirty="0" err="1">
                <a:latin typeface="Lucida Console" panose="020B0609040504020204" pitchFamily="49" charset="0"/>
              </a:rPr>
              <a:t>i</a:t>
            </a:r>
            <a:r>
              <a:rPr lang="en-AU" sz="14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square(f);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square(d);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6289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Overloading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Function overload ambiguity can occur when using default values</a:t>
            </a:r>
          </a:p>
          <a:p>
            <a:pPr lvl="1"/>
            <a:r>
              <a:rPr lang="en-AU" dirty="0"/>
              <a:t>Compiler cannot tell which version of a function to use</a:t>
            </a:r>
          </a:p>
          <a:p>
            <a:pPr lvl="1"/>
            <a:r>
              <a:rPr lang="en-AU" dirty="0"/>
              <a:t>If you provide default values for the arguments to functions and call them without passing a parameter</a:t>
            </a:r>
          </a:p>
          <a:p>
            <a:pPr lvl="2"/>
            <a:r>
              <a:rPr lang="en-AU" dirty="0"/>
              <a:t>Example</a:t>
            </a:r>
          </a:p>
          <a:p>
            <a:pPr marL="1371600" lvl="3" indent="0">
              <a:buNone/>
            </a:pPr>
            <a:r>
              <a:rPr lang="en-AU" sz="1800" dirty="0">
                <a:latin typeface="Lucida Console" panose="020B0609040504020204" pitchFamily="49" charset="0"/>
              </a:rPr>
              <a:t>void calculation(int = 1);</a:t>
            </a:r>
          </a:p>
          <a:p>
            <a:pPr marL="1371600" lvl="3" indent="0">
              <a:buNone/>
            </a:pPr>
            <a:r>
              <a:rPr lang="en-AU" sz="1800" dirty="0">
                <a:latin typeface="Lucida Console" panose="020B0609040504020204" pitchFamily="49" charset="0"/>
              </a:rPr>
              <a:t>void calculation(char = ‘A’);</a:t>
            </a:r>
          </a:p>
          <a:p>
            <a:pPr lvl="2"/>
            <a:r>
              <a:rPr lang="en-AU" dirty="0"/>
              <a:t>When you call </a:t>
            </a:r>
            <a:r>
              <a:rPr lang="en-AU" sz="2000" dirty="0">
                <a:latin typeface="Lucida Console" panose="020B0609040504020204" pitchFamily="49" charset="0"/>
              </a:rPr>
              <a:t>calculation()</a:t>
            </a:r>
            <a:r>
              <a:rPr lang="en-AU" dirty="0"/>
              <a:t> it cannot tell which function to use</a:t>
            </a:r>
          </a:p>
        </p:txBody>
      </p:sp>
    </p:spTree>
    <p:extLst>
      <p:ext uri="{BB962C8B-B14F-4D97-AF65-F5344CB8AC3E}">
        <p14:creationId xmlns:p14="http://schemas.microsoft.com/office/powerpoint/2010/main" val="151574960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Functions can be defined as modules that perform a set of tasks</a:t>
            </a:r>
          </a:p>
          <a:p>
            <a:r>
              <a:rPr lang="en-AU" dirty="0"/>
              <a:t>Function prototype gives basic structural information</a:t>
            </a:r>
          </a:p>
          <a:p>
            <a:pPr lvl="1"/>
            <a:r>
              <a:rPr lang="en-AU" dirty="0"/>
              <a:t>It tells the compiler what the function will return, what the function will be called, as well as what arguments the function can be passed</a:t>
            </a:r>
          </a:p>
          <a:p>
            <a:r>
              <a:rPr lang="en-AU" dirty="0"/>
              <a:t>Function definition provides the implementation of the function</a:t>
            </a:r>
          </a:p>
          <a:p>
            <a:r>
              <a:rPr lang="en-AU" dirty="0"/>
              <a:t>Every function must have a return type, even if it is void</a:t>
            </a:r>
          </a:p>
        </p:txBody>
      </p:sp>
    </p:spTree>
    <p:extLst>
      <p:ext uri="{BB962C8B-B14F-4D97-AF65-F5344CB8AC3E}">
        <p14:creationId xmlns:p14="http://schemas.microsoft.com/office/powerpoint/2010/main" val="8775184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592065"/>
          </a:xfrm>
        </p:spPr>
        <p:txBody>
          <a:bodyPr/>
          <a:lstStyle/>
          <a:p>
            <a:r>
              <a:rPr lang="en-AU" dirty="0"/>
              <a:t>Syntax</a:t>
            </a:r>
          </a:p>
          <a:p>
            <a:pPr lvl="1"/>
            <a:r>
              <a:rPr lang="en-AU" dirty="0"/>
              <a:t>Return type (int, double, string, void etc.)</a:t>
            </a:r>
          </a:p>
          <a:p>
            <a:pPr lvl="1"/>
            <a:r>
              <a:rPr lang="en-AU" dirty="0"/>
              <a:t>Name or identifier of the function (lower camel case is the convention)</a:t>
            </a:r>
          </a:p>
          <a:p>
            <a:pPr lvl="1"/>
            <a:r>
              <a:rPr lang="en-AU" dirty="0"/>
              <a:t>Any parameters of the function in parenthesis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13" y="4193852"/>
            <a:ext cx="447269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Lucida Console" panose="020B0609040504020204" pitchFamily="49" charset="0"/>
              </a:rPr>
              <a:t>#include </a:t>
            </a:r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6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600" dirty="0">
                <a:latin typeface="Lucida Console" panose="020B0609040504020204" pitchFamily="49" charset="0"/>
              </a:rPr>
              <a:t> </a:t>
            </a:r>
            <a:r>
              <a:rPr lang="en-AU" sz="1600" dirty="0" err="1">
                <a:latin typeface="Lucida Console" panose="020B0609040504020204" pitchFamily="49" charset="0"/>
              </a:rPr>
              <a:t>std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“Hello from: “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displayLogo</a:t>
            </a:r>
            <a:r>
              <a:rPr lang="en-AU" sz="1600" dirty="0">
                <a:latin typeface="Lucida Console" panose="020B0609040504020204" pitchFamily="49" charset="0"/>
              </a:rPr>
              <a:t>();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1012" y="4193852"/>
            <a:ext cx="3766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void </a:t>
            </a:r>
            <a:r>
              <a:rPr lang="en-AU" sz="1600" dirty="0" err="1">
                <a:latin typeface="Lucida Console" panose="020B0609040504020204" pitchFamily="49" charset="0"/>
              </a:rPr>
              <a:t>displayLogo</a:t>
            </a:r>
            <a:r>
              <a:rPr lang="en-AU" sz="1600" dirty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“Oriented Objects Inc.”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“100 Division Street” </a:t>
            </a:r>
            <a:r>
              <a:rPr lang="en-AU" sz="1600" dirty="0">
                <a:latin typeface="Lucida Console" panose="020B0609040504020204" pitchFamily="49" charset="0"/>
              </a:rPr>
              <a:t>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cout</a:t>
            </a:r>
            <a:r>
              <a:rPr lang="en-AU" sz="1600" dirty="0">
                <a:latin typeface="Lucida Console" panose="020B0609040504020204" pitchFamily="49" charset="0"/>
              </a:rPr>
              <a:t> &lt;&lt; </a:t>
            </a:r>
            <a:r>
              <a:rPr lang="en-AU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“Elk Grove Village, IL” </a:t>
            </a:r>
            <a:r>
              <a:rPr lang="en-AU" sz="1600" dirty="0">
                <a:latin typeface="Lucida Console" panose="020B0609040504020204" pitchFamily="49" charset="0"/>
              </a:rPr>
              <a:t>&lt;&lt; </a:t>
            </a:r>
            <a:r>
              <a:rPr lang="en-AU" sz="1600" dirty="0" err="1">
                <a:latin typeface="Lucida Console" panose="020B0609040504020204" pitchFamily="49" charset="0"/>
              </a:rPr>
              <a:t>endl</a:t>
            </a:r>
            <a:r>
              <a:rPr lang="en-A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5564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you write a main() function you can place any other function (</a:t>
            </a:r>
            <a:r>
              <a:rPr lang="en-AU" dirty="0" err="1"/>
              <a:t>subfunction</a:t>
            </a:r>
            <a:r>
              <a:rPr lang="en-AU" dirty="0"/>
              <a:t>) that is used by main in one of three locations</a:t>
            </a:r>
          </a:p>
          <a:p>
            <a:pPr lvl="1"/>
            <a:r>
              <a:rPr lang="en-AU" dirty="0"/>
              <a:t>The same file</a:t>
            </a:r>
          </a:p>
          <a:p>
            <a:pPr lvl="2"/>
            <a:r>
              <a:rPr lang="en-AU" dirty="0"/>
              <a:t>Before or After main()</a:t>
            </a:r>
          </a:p>
          <a:p>
            <a:pPr lvl="1"/>
            <a:r>
              <a:rPr lang="en-AU" dirty="0"/>
              <a:t>In its own file</a:t>
            </a:r>
          </a:p>
          <a:p>
            <a:pPr lvl="1"/>
            <a:r>
              <a:rPr lang="en-AU" dirty="0"/>
              <a:t>Inline</a:t>
            </a:r>
          </a:p>
        </p:txBody>
      </p:sp>
    </p:spTree>
    <p:extLst>
      <p:ext uri="{BB962C8B-B14F-4D97-AF65-F5344CB8AC3E}">
        <p14:creationId xmlns:p14="http://schemas.microsoft.com/office/powerpoint/2010/main" val="40025973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Function Locations – The Same File (Before Main)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36" y="1052736"/>
            <a:ext cx="817723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#include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>
                <a:latin typeface="Lucida Console" panose="020B0609040504020204" pitchFamily="49" charset="0"/>
              </a:rPr>
              <a:t>#include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&lt;string&gt;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formLetter</a:t>
            </a:r>
            <a:r>
              <a:rPr lang="en-AU" dirty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“This is a letter” </a:t>
            </a:r>
            <a:r>
              <a:rPr lang="en-AU" dirty="0">
                <a:latin typeface="Lucida Console" panose="020B0609040504020204" pitchFamily="49" charset="0"/>
              </a:rPr>
              <a:t>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“Thank you for receiving”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familyName</a:t>
            </a:r>
            <a:r>
              <a:rPr lang="en-AU" dirty="0">
                <a:latin typeface="Lucida Console" panose="020B0609040504020204" pitchFamily="49" charset="0"/>
              </a:rPr>
              <a:t> =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“Jones”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salesRep</a:t>
            </a:r>
            <a:r>
              <a:rPr lang="en-AU" dirty="0">
                <a:latin typeface="Lucida Console" panose="020B0609040504020204" pitchFamily="49" charset="0"/>
              </a:rPr>
              <a:t> =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“Robert G”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“Hello “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familyName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 Family, “ </a:t>
            </a:r>
            <a:r>
              <a:rPr lang="en-AU" dirty="0">
                <a:latin typeface="Lucida Console" panose="020B0609040504020204" pitchFamily="49" charset="0"/>
              </a:rPr>
              <a:t>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formLetter</a:t>
            </a:r>
            <a:r>
              <a:rPr lang="en-AU" dirty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“From,”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salesRep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system(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936" y="3501008"/>
            <a:ext cx="8069496" cy="290704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77960" y="2132856"/>
            <a:ext cx="8069496" cy="1296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843808" y="5075900"/>
            <a:ext cx="2808312" cy="8013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04" y="576461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6636404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Function Locations – The Same File (After Main)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36" y="764704"/>
            <a:ext cx="817723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#include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>
                <a:latin typeface="Lucida Console" panose="020B0609040504020204" pitchFamily="49" charset="0"/>
              </a:rPr>
              <a:t>#include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&lt;string&gt;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marL="0" lvl="1"/>
            <a:endParaRPr lang="en-AU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formLetter</a:t>
            </a:r>
            <a:r>
              <a:rPr lang="en-AU" dirty="0">
                <a:latin typeface="Lucida Console" panose="020B0609040504020204" pitchFamily="49" charset="0"/>
              </a:rPr>
              <a:t>();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familyName</a:t>
            </a:r>
            <a:r>
              <a:rPr lang="en-AU" dirty="0">
                <a:latin typeface="Lucida Console" panose="020B0609040504020204" pitchFamily="49" charset="0"/>
              </a:rPr>
              <a:t> =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“Jones”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salesRep</a:t>
            </a:r>
            <a:r>
              <a:rPr lang="en-AU" dirty="0">
                <a:latin typeface="Lucida Console" panose="020B0609040504020204" pitchFamily="49" charset="0"/>
              </a:rPr>
              <a:t> =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“Robert G”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“Hello “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familyName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 Family, “ </a:t>
            </a:r>
            <a:r>
              <a:rPr lang="en-AU" dirty="0">
                <a:latin typeface="Lucida Console" panose="020B0609040504020204" pitchFamily="49" charset="0"/>
              </a:rPr>
              <a:t>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formLetter</a:t>
            </a:r>
            <a:r>
              <a:rPr lang="en-AU" dirty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“From,”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salesRep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system(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void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formLetter</a:t>
            </a:r>
            <a:r>
              <a:rPr lang="en-AU" dirty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“This is a letter” </a:t>
            </a:r>
            <a:r>
              <a:rPr lang="en-AU" dirty="0">
                <a:latin typeface="Lucida Console" panose="020B0609040504020204" pitchFamily="49" charset="0"/>
              </a:rPr>
              <a:t>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“Thank you for receiving”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352" y="2412980"/>
            <a:ext cx="8069496" cy="28882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90936" y="5390416"/>
            <a:ext cx="8069496" cy="1296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3707904" y="1674316"/>
            <a:ext cx="320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>
                <a:latin typeface="Calibri Light" panose="020F0302020204030204" pitchFamily="34" charset="0"/>
              </a:rPr>
              <a:t>Function prototype (declaration)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9552" y="3618104"/>
            <a:ext cx="360040" cy="3869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248772"/>
            <a:ext cx="135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</a:rPr>
              <a:t>Function call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87824" y="2043648"/>
            <a:ext cx="151216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3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 Locations – Its Own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03833"/>
          </a:xfrm>
        </p:spPr>
        <p:txBody>
          <a:bodyPr/>
          <a:lstStyle/>
          <a:p>
            <a:r>
              <a:rPr lang="en-AU" sz="2400" dirty="0"/>
              <a:t>Every .</a:t>
            </a:r>
            <a:r>
              <a:rPr lang="en-AU" sz="2400" dirty="0" err="1"/>
              <a:t>cpp</a:t>
            </a:r>
            <a:r>
              <a:rPr lang="en-AU" sz="2400" dirty="0"/>
              <a:t> file should have it’s own .h file as well, the only exception is the one with main() in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105620"/>
            <a:ext cx="4190571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// Source.cpp file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#include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#include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HelloFunction.h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”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 err="1">
                <a:latin typeface="Lucida Console" panose="020B0609040504020204" pitchFamily="49" charset="0"/>
              </a:rPr>
              <a:t>std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sum = 0, num1 = 1, </a:t>
            </a:r>
            <a:r>
              <a:rPr lang="en-AU" sz="1400" dirty="0" err="1">
                <a:latin typeface="Lucida Console" panose="020B0609040504020204" pitchFamily="49" charset="0"/>
              </a:rPr>
              <a:t>num</a:t>
            </a:r>
            <a:r>
              <a:rPr lang="en-AU" sz="1400" dirty="0">
                <a:latin typeface="Lucida Console" panose="020B0609040504020204" pitchFamily="49" charset="0"/>
              </a:rPr>
              <a:t> 2 = 2;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sum = </a:t>
            </a:r>
            <a:r>
              <a:rPr lang="en-AU" sz="1400" dirty="0" err="1">
                <a:latin typeface="Lucida Console" panose="020B0609040504020204" pitchFamily="49" charset="0"/>
              </a:rPr>
              <a:t>addHello</a:t>
            </a:r>
            <a:r>
              <a:rPr lang="en-AU" sz="1400" dirty="0">
                <a:latin typeface="Lucida Console" panose="020B0609040504020204" pitchFamily="49" charset="0"/>
              </a:rPr>
              <a:t>(num1, num2);</a:t>
            </a:r>
          </a:p>
          <a:p>
            <a:pPr lvl="1"/>
            <a:r>
              <a:rPr lang="en-AU" sz="1400" dirty="0" err="1">
                <a:latin typeface="Lucida Console" panose="020B0609040504020204" pitchFamily="49" charset="0"/>
              </a:rPr>
              <a:t>cout</a:t>
            </a:r>
            <a:r>
              <a:rPr lang="en-AU" sz="1400" dirty="0">
                <a:latin typeface="Lucida Console" panose="020B0609040504020204" pitchFamily="49" charset="0"/>
              </a:rPr>
              <a:t> &lt;&lt; 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“Hello “ </a:t>
            </a:r>
            <a:r>
              <a:rPr lang="en-AU" sz="1400" dirty="0">
                <a:latin typeface="Lucida Console" panose="020B0609040504020204" pitchFamily="49" charset="0"/>
              </a:rPr>
              <a:t>&lt;&lt; sum &lt;&lt; </a:t>
            </a:r>
            <a:r>
              <a:rPr lang="en-AU" sz="1400" dirty="0" err="1">
                <a:latin typeface="Lucida Console" panose="020B0609040504020204" pitchFamily="49" charset="0"/>
              </a:rPr>
              <a:t>endl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system(</a:t>
            </a:r>
            <a:r>
              <a:rPr lang="en-AU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4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400" dirty="0">
                <a:latin typeface="Lucida Console" panose="020B0609040504020204" pitchFamily="49" charset="0"/>
              </a:rPr>
              <a:t>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007" y="2105620"/>
            <a:ext cx="372890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AU" sz="1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HelloFunction.h</a:t>
            </a:r>
            <a:r>
              <a:rPr lang="en-AU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 file</a:t>
            </a: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ifndef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sz="1400" dirty="0">
                <a:latin typeface="Lucida Console" panose="020B0609040504020204" pitchFamily="49" charset="0"/>
              </a:rPr>
              <a:t>HELLOFUNCTION_H</a:t>
            </a: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#define </a:t>
            </a:r>
            <a:r>
              <a:rPr lang="en-AU" sz="1400" dirty="0">
                <a:latin typeface="Lucida Console" panose="020B0609040504020204" pitchFamily="49" charset="0"/>
              </a:rPr>
              <a:t>HELLOFUNCTION_H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AU" sz="1400" dirty="0" err="1">
                <a:latin typeface="Lucida Console" panose="020B0609040504020204" pitchFamily="49" charset="0"/>
              </a:rPr>
              <a:t>std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 </a:t>
            </a:r>
            <a:r>
              <a:rPr lang="en-AU" sz="1400" dirty="0" err="1">
                <a:latin typeface="Lucida Console" panose="020B0609040504020204" pitchFamily="49" charset="0"/>
              </a:rPr>
              <a:t>addHello</a:t>
            </a:r>
            <a:r>
              <a:rPr lang="en-AU" sz="1400" dirty="0">
                <a:latin typeface="Lucida Console" panose="020B0609040504020204" pitchFamily="49" charset="0"/>
              </a:rPr>
              <a:t>(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num1,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num2);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endif</a:t>
            </a:r>
            <a:endParaRPr lang="en-AU" sz="1400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9007" y="4541757"/>
            <a:ext cx="383630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// HelloFunction.cpp file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#include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#include “</a:t>
            </a:r>
            <a:r>
              <a:rPr lang="en-AU" sz="1400" dirty="0" err="1">
                <a:latin typeface="Lucida Console" panose="020B0609040504020204" pitchFamily="49" charset="0"/>
              </a:rPr>
              <a:t>HelloFunction.h</a:t>
            </a:r>
            <a:r>
              <a:rPr lang="en-AU" sz="1400" dirty="0">
                <a:latin typeface="Lucida Console" panose="020B0609040504020204" pitchFamily="49" charset="0"/>
              </a:rPr>
              <a:t>”</a:t>
            </a: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 err="1">
                <a:latin typeface="Lucida Console" panose="020B0609040504020204" pitchFamily="49" charset="0"/>
              </a:rPr>
              <a:t>std</a:t>
            </a:r>
            <a:r>
              <a:rPr lang="en-AU" sz="1400" dirty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 err="1">
                <a:latin typeface="Lucida Console" panose="020B0609040504020204" pitchFamily="49" charset="0"/>
              </a:rPr>
              <a:t>addHello</a:t>
            </a:r>
            <a:r>
              <a:rPr lang="en-AU" sz="1400" dirty="0">
                <a:latin typeface="Lucida Console" panose="020B0609040504020204" pitchFamily="49" charset="0"/>
              </a:rPr>
              <a:t>(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num1,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num2) {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>
                <a:latin typeface="Lucida Console" panose="020B0609040504020204" pitchFamily="49" charset="0"/>
              </a:rPr>
              <a:t> sum = num1 + num2;</a:t>
            </a:r>
          </a:p>
          <a:p>
            <a:pPr lvl="1"/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400" dirty="0">
                <a:latin typeface="Lucida Console" panose="020B0609040504020204" pitchFamily="49" charset="0"/>
              </a:rPr>
              <a:t> sum;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31840" y="2276872"/>
            <a:ext cx="1944216" cy="432048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620757" y="3523488"/>
            <a:ext cx="426731" cy="2255520"/>
          </a:xfrm>
          <a:custGeom>
            <a:avLst/>
            <a:gdLst>
              <a:gd name="connsiteX0" fmla="*/ 426731 w 426731"/>
              <a:gd name="connsiteY0" fmla="*/ 0 h 2255520"/>
              <a:gd name="connsiteX1" fmla="*/ 11 w 426731"/>
              <a:gd name="connsiteY1" fmla="*/ 1341120 h 2255520"/>
              <a:gd name="connsiteX2" fmla="*/ 414539 w 426731"/>
              <a:gd name="connsiteY2" fmla="*/ 2255520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31" h="2255520">
                <a:moveTo>
                  <a:pt x="426731" y="0"/>
                </a:moveTo>
                <a:cubicBezTo>
                  <a:pt x="214387" y="482600"/>
                  <a:pt x="2043" y="965200"/>
                  <a:pt x="11" y="1341120"/>
                </a:cubicBezTo>
                <a:cubicBezTo>
                  <a:pt x="-2021" y="1717040"/>
                  <a:pt x="268235" y="2084832"/>
                  <a:pt x="414539" y="2255520"/>
                </a:cubicBezTo>
              </a:path>
            </a:pathLst>
          </a:custGeom>
          <a:noFill/>
          <a:ln w="15875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464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3462</Words>
  <Application>Microsoft Macintosh PowerPoint</Application>
  <PresentationFormat>On-screen Show (4:3)</PresentationFormat>
  <Paragraphs>584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On the Agenda…</vt:lpstr>
      <vt:lpstr>Understanding Procedural Abstraction</vt:lpstr>
      <vt:lpstr>Writing Simple Functions</vt:lpstr>
      <vt:lpstr>Writing Simple Functions</vt:lpstr>
      <vt:lpstr>Writing Simple Functions</vt:lpstr>
      <vt:lpstr>Function Locations – The Same File (Before Main)</vt:lpstr>
      <vt:lpstr>Function Locations – The Same File (After Main)</vt:lpstr>
      <vt:lpstr>Function Locations – Its Own File</vt:lpstr>
      <vt:lpstr>Function Locations - Inline</vt:lpstr>
      <vt:lpstr>Inline Functions</vt:lpstr>
      <vt:lpstr>Inline Functions – Usage Situations</vt:lpstr>
      <vt:lpstr>Understanding Scope</vt:lpstr>
      <vt:lpstr>Distinguishing Between Local &amp; Global Variables</vt:lpstr>
      <vt:lpstr>Distinguishing Between Local &amp; Global Variables</vt:lpstr>
      <vt:lpstr>Distinguishing Between Local &amp; Global Variables</vt:lpstr>
      <vt:lpstr>Using the Scope Resolution Operator</vt:lpstr>
      <vt:lpstr>Returning Values from Functions</vt:lpstr>
      <vt:lpstr>Passing Values to Functions</vt:lpstr>
      <vt:lpstr>Passing Values to Functions</vt:lpstr>
      <vt:lpstr>Common Errors When Using Functions</vt:lpstr>
      <vt:lpstr>Using Objects as Parameters to, and as Return Types of Functions</vt:lpstr>
      <vt:lpstr>Using Objects as Parameters to, and as Return Types of Functions</vt:lpstr>
      <vt:lpstr>Passing a Reference to Functions</vt:lpstr>
      <vt:lpstr>Passing a Reference to Functions </vt:lpstr>
      <vt:lpstr>Passing a Reference to Functions </vt:lpstr>
      <vt:lpstr>Declaring Reference Variables</vt:lpstr>
      <vt:lpstr>Passing Variable Addresses to Reference Variables</vt:lpstr>
      <vt:lpstr>Passing Variable Addresses to Reference Variables</vt:lpstr>
      <vt:lpstr>Passing Arrays to Functions</vt:lpstr>
      <vt:lpstr>Using Default Parameters</vt:lpstr>
      <vt:lpstr>Using Default Parameters</vt:lpstr>
      <vt:lpstr>Using Default Parameters – Syntax Uses</vt:lpstr>
      <vt:lpstr>Overloading Functions</vt:lpstr>
      <vt:lpstr>Overloading Functions</vt:lpstr>
      <vt:lpstr>Overloading Functions</vt:lpstr>
      <vt:lpstr>PowerPoint Presentation</vt:lpstr>
    </vt:vector>
  </TitlesOfParts>
  <Company>Edith Cowan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CSP2104 Module 6 - Functions in C++</dc:title>
  <dc:creator>Jovin Sveinbjornsson</dc:creator>
  <cp:keywords>CSP2104</cp:keywords>
  <cp:lastModifiedBy>Martin Ponce</cp:lastModifiedBy>
  <cp:revision>69</cp:revision>
  <dcterms:created xsi:type="dcterms:W3CDTF">2009-09-07T06:19:36Z</dcterms:created>
  <dcterms:modified xsi:type="dcterms:W3CDTF">2018-03-22T00:26:09Z</dcterms:modified>
</cp:coreProperties>
</file>