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Default Extension="xml" ContentType="application/xml"/>
  <Override PartName="/ppt/slides/slide50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6.xml" ContentType="application/vnd.openxmlformats-officedocument.them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s/slide41.xml" ContentType="application/vnd.openxmlformats-officedocument.presentationml.slide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30.xml" ContentType="application/vnd.openxmlformats-officedocument.presentationml.slide+xml"/>
  <Override PartName="/ppt/slideLayouts/slideLayout40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20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6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theme/theme2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7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Masters/slideMaster21.xml" ContentType="application/vnd.openxmlformats-officedocument.presentationml.slideMaster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20.xml" ContentType="application/vnd.openxmlformats-officedocument.theme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Masters/slideMaster26.xml" ContentType="application/vnd.openxmlformats-officedocument.presentationml.slideMaster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14.xml" ContentType="application/vnd.openxmlformats-officedocument.theme+xml"/>
  <Override PartName="/ppt/slideLayouts/slideLayout243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Layouts/slideLayout248.xml" ContentType="application/vnd.openxmlformats-officedocument.presentationml.slideLayout+xml"/>
  <Override PartName="/ppt/slideMasters/slideMaster23.xml" ContentType="application/vnd.openxmlformats-officedocument.presentationml.slideMaster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s/slide34.xml" ContentType="application/vnd.openxmlformats-officedocument.presentationml.slide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Layouts/slideLayout245.xml" ContentType="application/vnd.openxmlformats-officedocument.presentationml.slideLayout+xml"/>
  <Override PartName="/ppt/theme/theme2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4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Masters/slideMaster22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theme/theme21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9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3" r:id="rId2"/>
    <p:sldMasterId id="2147483685" r:id="rId3"/>
    <p:sldMasterId id="2147483699" r:id="rId4"/>
    <p:sldMasterId id="2147483711" r:id="rId5"/>
    <p:sldMasterId id="2147483723" r:id="rId6"/>
    <p:sldMasterId id="2147483735" r:id="rId7"/>
    <p:sldMasterId id="2147483747" r:id="rId8"/>
    <p:sldMasterId id="2147483759" r:id="rId9"/>
    <p:sldMasterId id="2147483771" r:id="rId10"/>
    <p:sldMasterId id="2147483783" r:id="rId11"/>
    <p:sldMasterId id="2147483795" r:id="rId12"/>
    <p:sldMasterId id="2147483807" r:id="rId13"/>
    <p:sldMasterId id="2147483819" r:id="rId14"/>
    <p:sldMasterId id="2147483832" r:id="rId15"/>
    <p:sldMasterId id="2147483846" r:id="rId16"/>
    <p:sldMasterId id="2147483858" r:id="rId17"/>
    <p:sldMasterId id="2147483870" r:id="rId18"/>
    <p:sldMasterId id="2147483882" r:id="rId19"/>
    <p:sldMasterId id="2147483894" r:id="rId20"/>
    <p:sldMasterId id="2147483906" r:id="rId21"/>
    <p:sldMasterId id="2147483918" r:id="rId22"/>
    <p:sldMasterId id="2147483930" r:id="rId23"/>
    <p:sldMasterId id="2147483942" r:id="rId24"/>
    <p:sldMasterId id="2147483954" r:id="rId25"/>
    <p:sldMasterId id="2147483966" r:id="rId26"/>
  </p:sldMasterIdLst>
  <p:notesMasterIdLst>
    <p:notesMasterId r:id="rId96"/>
  </p:notesMasterIdLst>
  <p:handoutMasterIdLst>
    <p:handoutMasterId r:id="rId97"/>
  </p:handoutMasterIdLst>
  <p:sldIdLst>
    <p:sldId id="257" r:id="rId27"/>
    <p:sldId id="259" r:id="rId28"/>
    <p:sldId id="323" r:id="rId29"/>
    <p:sldId id="262" r:id="rId30"/>
    <p:sldId id="264" r:id="rId31"/>
    <p:sldId id="265" r:id="rId32"/>
    <p:sldId id="266" r:id="rId33"/>
    <p:sldId id="267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81" r:id="rId45"/>
    <p:sldId id="334" r:id="rId46"/>
    <p:sldId id="282" r:id="rId47"/>
    <p:sldId id="285" r:id="rId48"/>
    <p:sldId id="337" r:id="rId49"/>
    <p:sldId id="336" r:id="rId50"/>
    <p:sldId id="287" r:id="rId51"/>
    <p:sldId id="283" r:id="rId52"/>
    <p:sldId id="289" r:id="rId53"/>
    <p:sldId id="290" r:id="rId54"/>
    <p:sldId id="291" r:id="rId55"/>
    <p:sldId id="338" r:id="rId56"/>
    <p:sldId id="339" r:id="rId57"/>
    <p:sldId id="293" r:id="rId58"/>
    <p:sldId id="294" r:id="rId59"/>
    <p:sldId id="344" r:id="rId60"/>
    <p:sldId id="349" r:id="rId61"/>
    <p:sldId id="296" r:id="rId62"/>
    <p:sldId id="297" r:id="rId63"/>
    <p:sldId id="298" r:id="rId64"/>
    <p:sldId id="299" r:id="rId65"/>
    <p:sldId id="301" r:id="rId66"/>
    <p:sldId id="303" r:id="rId67"/>
    <p:sldId id="343" r:id="rId68"/>
    <p:sldId id="302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26" r:id="rId84"/>
    <p:sldId id="327" r:id="rId85"/>
    <p:sldId id="328" r:id="rId86"/>
    <p:sldId id="329" r:id="rId87"/>
    <p:sldId id="330" r:id="rId88"/>
    <p:sldId id="331" r:id="rId89"/>
    <p:sldId id="345" r:id="rId90"/>
    <p:sldId id="346" r:id="rId91"/>
    <p:sldId id="347" r:id="rId92"/>
    <p:sldId id="320" r:id="rId93"/>
    <p:sldId id="321" r:id="rId94"/>
    <p:sldId id="348" r:id="rId95"/>
  </p:sldIdLst>
  <p:sldSz cx="9144000" cy="6858000" type="screen4x3"/>
  <p:notesSz cx="6854825" cy="9237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4" autoAdjust="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slide" Target="slides/slide21.xml"/><Relationship Id="rId50" Type="http://schemas.openxmlformats.org/officeDocument/2006/relationships/slide" Target="slides/slide24.xml"/><Relationship Id="rId55" Type="http://schemas.openxmlformats.org/officeDocument/2006/relationships/slide" Target="slides/slide29.xml"/><Relationship Id="rId63" Type="http://schemas.openxmlformats.org/officeDocument/2006/relationships/slide" Target="slides/slide37.xml"/><Relationship Id="rId68" Type="http://schemas.openxmlformats.org/officeDocument/2006/relationships/slide" Target="slides/slide42.xml"/><Relationship Id="rId76" Type="http://schemas.openxmlformats.org/officeDocument/2006/relationships/slide" Target="slides/slide50.xml"/><Relationship Id="rId84" Type="http://schemas.openxmlformats.org/officeDocument/2006/relationships/slide" Target="slides/slide58.xml"/><Relationship Id="rId89" Type="http://schemas.openxmlformats.org/officeDocument/2006/relationships/slide" Target="slides/slide63.xml"/><Relationship Id="rId97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5.xml"/><Relationship Id="rId92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slide" Target="slides/slide19.xml"/><Relationship Id="rId53" Type="http://schemas.openxmlformats.org/officeDocument/2006/relationships/slide" Target="slides/slide27.xml"/><Relationship Id="rId58" Type="http://schemas.openxmlformats.org/officeDocument/2006/relationships/slide" Target="slides/slide32.xml"/><Relationship Id="rId66" Type="http://schemas.openxmlformats.org/officeDocument/2006/relationships/slide" Target="slides/slide40.xml"/><Relationship Id="rId74" Type="http://schemas.openxmlformats.org/officeDocument/2006/relationships/slide" Target="slides/slide48.xml"/><Relationship Id="rId79" Type="http://schemas.openxmlformats.org/officeDocument/2006/relationships/slide" Target="slides/slide53.xml"/><Relationship Id="rId87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5.xml"/><Relationship Id="rId82" Type="http://schemas.openxmlformats.org/officeDocument/2006/relationships/slide" Target="slides/slide56.xml"/><Relationship Id="rId90" Type="http://schemas.openxmlformats.org/officeDocument/2006/relationships/slide" Target="slides/slide64.xml"/><Relationship Id="rId95" Type="http://schemas.openxmlformats.org/officeDocument/2006/relationships/slide" Target="slides/slide6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slide" Target="slides/slide22.xml"/><Relationship Id="rId56" Type="http://schemas.openxmlformats.org/officeDocument/2006/relationships/slide" Target="slides/slide30.xml"/><Relationship Id="rId64" Type="http://schemas.openxmlformats.org/officeDocument/2006/relationships/slide" Target="slides/slide38.xml"/><Relationship Id="rId69" Type="http://schemas.openxmlformats.org/officeDocument/2006/relationships/slide" Target="slides/slide43.xml"/><Relationship Id="rId77" Type="http://schemas.openxmlformats.org/officeDocument/2006/relationships/slide" Target="slides/slide51.xml"/><Relationship Id="rId100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5.xml"/><Relationship Id="rId72" Type="http://schemas.openxmlformats.org/officeDocument/2006/relationships/slide" Target="slides/slide46.xml"/><Relationship Id="rId80" Type="http://schemas.openxmlformats.org/officeDocument/2006/relationships/slide" Target="slides/slide54.xml"/><Relationship Id="rId85" Type="http://schemas.openxmlformats.org/officeDocument/2006/relationships/slide" Target="slides/slide59.xml"/><Relationship Id="rId93" Type="http://schemas.openxmlformats.org/officeDocument/2006/relationships/slide" Target="slides/slide67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slide" Target="slides/slide20.xml"/><Relationship Id="rId59" Type="http://schemas.openxmlformats.org/officeDocument/2006/relationships/slide" Target="slides/slide33.xml"/><Relationship Id="rId67" Type="http://schemas.openxmlformats.org/officeDocument/2006/relationships/slide" Target="slides/slide4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5.xml"/><Relationship Id="rId54" Type="http://schemas.openxmlformats.org/officeDocument/2006/relationships/slide" Target="slides/slide28.xml"/><Relationship Id="rId62" Type="http://schemas.openxmlformats.org/officeDocument/2006/relationships/slide" Target="slides/slide36.xml"/><Relationship Id="rId70" Type="http://schemas.openxmlformats.org/officeDocument/2006/relationships/slide" Target="slides/slide44.xml"/><Relationship Id="rId75" Type="http://schemas.openxmlformats.org/officeDocument/2006/relationships/slide" Target="slides/slide49.xml"/><Relationship Id="rId83" Type="http://schemas.openxmlformats.org/officeDocument/2006/relationships/slide" Target="slides/slide57.xml"/><Relationship Id="rId88" Type="http://schemas.openxmlformats.org/officeDocument/2006/relationships/slide" Target="slides/slide62.xml"/><Relationship Id="rId91" Type="http://schemas.openxmlformats.org/officeDocument/2006/relationships/slide" Target="slides/slide65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slide" Target="slides/slide23.xml"/><Relationship Id="rId57" Type="http://schemas.openxmlformats.org/officeDocument/2006/relationships/slide" Target="slides/slide3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52" Type="http://schemas.openxmlformats.org/officeDocument/2006/relationships/slide" Target="slides/slide26.xml"/><Relationship Id="rId60" Type="http://schemas.openxmlformats.org/officeDocument/2006/relationships/slide" Target="slides/slide34.xml"/><Relationship Id="rId65" Type="http://schemas.openxmlformats.org/officeDocument/2006/relationships/slide" Target="slides/slide39.xml"/><Relationship Id="rId73" Type="http://schemas.openxmlformats.org/officeDocument/2006/relationships/slide" Target="slides/slide47.xml"/><Relationship Id="rId78" Type="http://schemas.openxmlformats.org/officeDocument/2006/relationships/slide" Target="slides/slide52.xml"/><Relationship Id="rId81" Type="http://schemas.openxmlformats.org/officeDocument/2006/relationships/slide" Target="slides/slide55.xml"/><Relationship Id="rId86" Type="http://schemas.openxmlformats.org/officeDocument/2006/relationships/slide" Target="slides/slide60.xml"/><Relationship Id="rId94" Type="http://schemas.openxmlformats.org/officeDocument/2006/relationships/slide" Target="slides/slide68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5FEBD1-BC4E-4296-BD15-5821DEEBD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17600" y="692150"/>
            <a:ext cx="46212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32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774113"/>
            <a:ext cx="2970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51ED7F-C11D-49B6-A137-5DD5D9827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86453-9C3F-4AE5-B6C3-5C06938A9AE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8106-BD08-4595-B4F1-A2E42E408A5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1E723-05FB-4B02-8E3D-F4AA507649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CB2F9-391A-4276-BB1F-6F8A3A1EEB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22F29-085E-4630-8C28-AB578E81FD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9925F-5DC3-4DBF-813D-FCE7E9BC224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19188" y="692150"/>
            <a:ext cx="4621212" cy="346551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0CC2-AB93-42D8-9098-266FF1211F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8B8F-B27C-4F0A-9574-A01AE4C630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9FFB-7D2C-4EFF-BCA1-68DB442C3E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059BA-CE01-4F5C-B53F-AE8EC75489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31318-E364-4529-B3CF-91562B65FB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8CCE-C116-4101-960C-D806D768D7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6F98E-4019-45EA-848A-A83AD1DF6E7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990C-063A-41FA-9A78-7343F22CE8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5CC9F-FB12-42B4-8B3E-7B0B8D328CC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5EF4-3CDC-4F0C-AAB7-6E6969406D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DCAE7-2C01-40ED-A12D-89FD300A83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B626E-E787-4C29-9675-2D67E44635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66022-DDE3-4FD4-8169-B7380C09FAE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A9639-D7FB-4DCB-BF36-ECE2C38CAD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AE035-FA3D-48BD-9AC3-3E30861DC6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29C50-E91C-413B-9ABF-5B23CBA5C7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81F8-DD38-4DA6-8A06-490778BF76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4E4D-947D-406E-A7FC-3C01397C6B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CBD0A-773F-44DF-9F43-53F0177500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F453-724A-489D-B613-3049CEE2E2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34C11-C071-4DD6-8BE4-3140DD4D1B4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B0F53-9DDD-4764-A873-D23F2146E1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D6D14-B62E-4727-A3D4-91C246996D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DA5D5-3D3E-4DAF-A10F-CDC625D68A5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9265D-A009-4B72-B22F-9097601D50E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580FB-699B-4155-A53D-6F63FD8F7B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A4265-FDED-47F7-B8F6-19BB4BA808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6642B-F536-47F4-9607-B0C6C1B21B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C214-85B4-43FE-A4B8-F063191781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A99E4-EE73-4AAD-AE85-66B90A64E53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C0EAE-1D71-487B-A07D-7D61CFD0734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82E8E-9B62-4CC0-A122-C9C653A614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36CA-9C28-4E76-B174-11FAE7327C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9EB47-8E24-4134-BCCC-2F1AB1C880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7AFD-57D1-48C0-8900-73C2B5012C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95EE-5DAF-4750-BE58-F1D2C985C82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7C62-CD20-4A01-8C60-33CF4DF53A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279AB-2790-48EB-AD7F-A58FC12EA1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1B44-CA35-42F2-AD31-45A33CB31B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14A81-20D9-43D7-B8A6-F8BEDE88838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D129-F177-4C4A-AD36-F8127DCE2D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D09EA-4A91-4DC6-8233-C45D905534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7B71-478D-453E-A2FA-A5224160B2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C8177-2854-4158-ABF0-D2037880D1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F74C3-95FF-444D-8775-522FEC8F23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1E5C-E8E0-4797-9AC2-8546CF060B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9D78-C8FB-41B2-A13C-7D7142C4E3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B7D5-3312-42F1-A1B6-7575E10CB6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FCF72-0ADA-4C1C-9D98-5931D3B90C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8BD28-6ADA-425F-86DB-4834C9ED99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D19AE-6B6F-4B82-A6DE-9E718C8ED4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965E-2766-49BB-BEB3-22BE33E30A1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74156-7081-40E4-A6A9-74DBD9303D9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160CC-7885-451F-98A7-B4E0BFAEE1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0AFFE-AB6E-4F52-AEB5-65449E14AA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AE967-E189-41CC-B257-73B4359F0D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3FF8B-3D55-4D2E-833E-571117AE18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D6918-D59B-4B85-BD0F-E45553881A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2FD2-7F85-4D10-AE22-487176ABFE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26CE2-253F-4C1A-A436-B4FD2982D42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799E4-169A-4D22-9490-B470962E0B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70697-E43C-4CB7-A7D9-FFB6580C12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9491B-A867-4028-9D29-003C5A616F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09CDC-FA49-440B-9103-2445BF3E168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C499-CFA6-407D-8B9D-517725FE8BD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DED40-75AC-4546-B2B9-0E334EDE691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53A54-A096-4E17-B36C-9322840FB75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687C2-5879-4491-A0D9-742FFEC353B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63EED-17A8-40E6-B281-B1F9937DCE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C281F-DB08-478B-A036-C12A7A55A1D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C8CC-47CF-4A1E-BF42-6B4FA88CCB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5771C-9666-43A7-B801-16F155EAD3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CAFC-1388-4E74-A184-74138F36A8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BC0D3-633A-4C22-9E1B-54D5E4912A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FB6BB-4DCD-4119-95D1-C153C0E340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D100F-2238-4327-9A59-16FBA1B054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9273F-F031-47BA-B900-15B6CC3C7BD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4ADC-217C-4401-A783-092C0F6F0EE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C4F6-1F95-4D34-B29D-77DB42E182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E3774-A21E-47A6-A5E5-21F3BE96022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03B6E-C34E-4848-B418-924E8C0170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53AB3-FFCC-401B-BA09-024A49B54A9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8B3B8-C79C-454B-BFB2-A95596282A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CC84-1242-409A-AE88-6F6D287893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9BEF-42E1-43A8-82DB-3861D4AF53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F589-80AF-4977-A530-030FCFC7A10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01712-AE6B-4701-9CB1-864706479E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7DC0-0180-48E1-B9A7-4592E675A3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5BEAA-8C6D-4176-84A4-F771B16F9E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BCE1F-F95E-42B8-BAE7-9496FBF5327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B4D83-8953-477B-A2C2-B81D33F95C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796CE-40A0-4849-89D3-97FE286F6E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1100A-72A1-4086-ABC5-579539F405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ED2DA-1225-4125-B0F9-F12808A75F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C47A-BBCB-429D-9A92-B3B8F4E1B1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F759D-28EA-47BA-B6C7-E346A6D70B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CEAF-F468-4357-B20B-3037DED244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6BEDF-EC93-462F-B6CA-4CAE33399A6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5516C-7B87-4B77-BC75-46A2E7AAE44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316D3-B2EB-492B-A964-FC1ADCD9DC8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E7EA1-3748-4159-A8C8-F467351133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A64D1-F4DD-4934-A887-93285001479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22C0-D1F5-41B6-A668-6D371114CCB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C4685-E512-4EA9-B038-AE3FCC69F8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3EE15-9ECB-4FC0-A914-D0AF79E4E8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85AF6-56ED-47C3-9F70-0A72DF4B77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EA5B9-36E1-4CB3-9285-F5A6A9A567C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79F3-BE96-4EA3-9050-A47BC96396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29ADB-38DD-4A3D-9786-C2FF704387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5120-0476-4C5D-AF72-60E84B1E075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2CB6-5967-4FCA-92CC-2BF5BF9AF2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70D8-58EC-4D99-8018-5CBBBF49F62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4952-EDAD-4998-8259-2FC7E97E31B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2CE1D-9211-4407-86A9-ADCF61D745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9B9E3-0BB9-4FDE-9D19-44D2BFB9C2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4DF77-B4D9-4E71-A119-4CF934E78E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8D66-2EF9-4129-9F37-8F30C66990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123F-6456-4189-8B6C-4D3A65BBB04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4874C-FA79-4414-9A65-793FB64F5E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BE221-C501-4C0D-A082-59F5C34E636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3835B-202C-44CE-AC21-6425C13AFE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96558-E61A-41E8-AA00-A2CA8EE455D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EE7E-4ECD-4051-A1C7-58DA9438DF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7AF2D-AAD1-4448-8F80-B5BB8BD5E6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5FC1-8A25-4E1A-9A7C-DF3B35CE0D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A6687-C02E-46E9-9400-81066AAE491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1773A-A25A-438D-AC04-5A4C31D58A5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3EFAB-908C-463D-A432-0294509ADC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BC356-23EB-41DA-B721-82D4F3BEE4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07C92-BEE6-43E2-891A-194C5C8D4A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95AD-973A-493F-A5CB-39067039EA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ECBF1-452C-448F-9D06-37739F65BA9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84AFA-D98E-454C-91E2-1BF9E1C559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BE00F-9A6C-446B-BEE5-CD933C1722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38E99-CE2C-4BDF-9B0F-7028E937935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8D0E-7926-47A4-8906-2323FE400E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4EBBF-B01D-4FA3-97EE-29D8F97740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81DD9-F303-4B80-977C-7A42BEB2C1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0D48B-F191-4A58-98DB-F4337F12FA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86EAC-901B-40CE-AD5F-56DB679165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779A2-49C0-4364-B652-88E997D6C3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C3AD3-6B12-4A42-9A1D-8ED50ACEB5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FD6A-852C-4AFD-8A85-8C6A1C4502C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F75CC-A3D5-4884-B829-D5478C30557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B202D-4FFE-45F2-9FC8-74C2EE3136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6B964-1734-4C73-84D3-39F01EEC80C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F391C-13CC-4EDE-8AAB-702EE814DA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C06F-7C20-4585-A08D-D2A3B180ECD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15371-D1BF-49A5-A488-D858154092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BA81E-CFA6-4F41-B364-E01755A729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125B-9CD7-485E-9246-838C6ECAC1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6C3F9-0E01-40EA-99E8-848FC10063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53E39-5488-489A-A47F-02251222B79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593A5-28A1-4652-B25C-C927580406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A5AD-9EB2-4057-9E27-5BB9929B25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503B9-CE88-425F-810C-28809922C7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FB308-299F-4650-965A-212F14A4343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2E7D2-D411-483B-BA6B-D2658B2EB43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B00F-E342-4C46-A8D9-1FD2B025FB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CA51D-FF2B-4C3B-A7E5-79F286AEF13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A01EC-DD5F-4255-B356-E0E45FB965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33FB9-2CEB-475F-BF2C-EF8C5BA959A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08879-C853-496F-8E2E-54BAE274BD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4055-0CA9-443E-9D2A-752F80C1F2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BEA4-5E56-497E-AA09-E9B631F086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ED49-70A1-46B9-9FE8-F834D5A89B6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20066-1240-4CBD-A472-0B500E6E98C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EA62F-CBD9-4693-B56C-A2001A8930F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20BBC-B2C0-4FAB-9797-7A08FD7F7B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C29EF-44D5-44FC-879B-5A61A86E578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E8803-6545-470C-8A58-54D509E4ED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CCDEC-B9A6-4123-A993-A0776432514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A4F81-94FF-43A5-8DCC-765BE7B148C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41-8E59-4C74-91EC-20E0AE65960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C9C05-CB95-4AA8-B04B-F0FFEBEE60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CB842-227A-4C02-A6A8-38B778AA7F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C67CE-FEB6-48E8-9170-F600F0E894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82D87-C762-4B28-8590-FFFB5DABE23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BE5A3-461D-44D0-B24A-9391D32E767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873BD-87DB-4E4C-B7C8-DC2C246CA42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9C1C9-603F-4022-8D65-1B43EEC1FE1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FC81E-C599-4C43-9902-F558A744533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94064-5955-4B59-A2AB-ED28BA3178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264D9-BFBF-4183-92ED-A53E777D192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82040-7987-4597-ACCE-4CBF3F1C8E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49511-C5BF-42A7-937E-9F513EC5E7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F28E2-C743-4885-9BF2-CAA86D7C31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2E4A6-D9C2-498B-A0E9-60F43B5F7BE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D090B-4768-44B4-A310-90F29DF01E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802BB-C1A6-4354-BF5B-FD093F94B80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F6EC5-C6AB-4618-941C-A560590EED0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8652-F9B4-403F-BD0D-4FD705F2B4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D7A49-9AF8-452D-AB7B-72E1BFA40F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CDF0F-C8D0-4D36-A07A-D43D58BC6F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FB227-2BE7-4714-9279-EE99273FDD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ADADA-A3D0-4D12-8905-47A6479F553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A84C5-6078-4BCF-8BBC-A594A01593C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E276D-2AFE-4B08-8D77-2324F392451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F75E0-09B1-4E50-B08D-FDAF95DFD1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D0549-0C57-48BE-BAEC-53A47E0C4EE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7714-F09D-4DC6-9263-270E4057E1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1722-10DC-4523-9861-E0514456E2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38404-C3B6-40C2-94D0-CB00D2EB9A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7F21D-349E-4AD5-ABAC-DA4C6B217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D5DCF-1521-4166-9EF3-AE63BEF2BD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29BBE-038D-402B-909D-42B0B6D379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BBEE0-66DD-4F53-B811-E9D14AC4F5A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221A2-402C-4C49-87ED-959FFB13B4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E9A4-5D85-4147-BE65-2C3349D836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271E9-4412-468E-96DA-A763371F1A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7FC34-5935-4C7B-8807-DAF639E02EE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DE814-1043-4C0B-A00B-2A54FFCFDBB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F5F72-BEF4-4B4F-BEBF-DFE8D945853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4162-82C4-46A4-A26A-7B2E64DA12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9B470-758D-4165-9C76-B08C21116A7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18F36-0E19-4FFB-B3B4-088A291E53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67BFA-D1A0-4F68-AAE2-9C65DFCB362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E6A1D-C8AA-405E-9954-1FCC7F81FA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66FA3-1961-49B4-BDC9-AFA2671ADE3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717E-A9CB-4B35-912D-775E5A2906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B7B65-7720-4D7B-B792-7C0EFC68D53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AAE96-0938-4F47-A356-8678091953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5712-D857-4324-BBA2-FF2D643A24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CAA8C-0E91-42C3-807D-979880841CB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33AFF-172F-40C2-B8EC-E13C0A622EB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8EC09-6011-4739-81BD-39D1C3FB8B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9251-C1CA-4FF5-BA49-163B604D952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C7931-111F-4C5D-9BE7-FE73598EF5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CE51A-9B06-4345-ADD1-CB119492737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8A054-FB81-42A2-ADB4-CAF3BCD8B7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572DF-5C57-439A-BA33-2F456FE2644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171DB-0D72-4892-BBA1-694EA938D33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F46AF-C005-4E89-AA7D-DEBAA73096C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474D0-423D-4DB8-B4DB-E2F2EC728A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F0ED6-8E75-42A0-8E0C-2ABFF329AF6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BDC4E-6C8F-4B6F-B607-7E2F8572E1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B7EEF-864A-4F48-B673-E788DC80928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A4D3D-DE31-4CF1-9825-CB7E855675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F39FB-A8AB-4638-A255-E34A3B6883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9F050-DD5C-40A7-A69E-1525FF07517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5DCD2-E99C-4584-B696-3702531F3D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A675D-C812-47FD-9E9B-E1B2CF734C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743C5-1983-480B-A201-9B51023794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E57E3-A7E3-4077-841F-FBE74BCD30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AD0BB-3C34-4D85-9170-3591D0D3AA6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00817-EE75-406F-B57B-0210874CE2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ADDF6-9E2A-4BBE-AA6F-A3C0818743F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DB35-E359-4327-9C4D-BCF1F992A8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70E14-3CBD-4AAD-BCFF-351E5171667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95B16-CC4C-4709-830B-D6DD811A640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6F922-4CA3-439B-8529-DEFB0C42CB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2C35C-9441-45DF-B7C5-EAD81F471E9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05133-6FB7-4D3A-B402-26960003A86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61ECA-B065-44F6-9142-9E3EFE892C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4BB35-D727-4EBF-88D0-5B706BCE09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5BFA6-1DFB-46B3-8D74-3BF53EDB30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7D951-0C69-4633-A856-B6522EDBF71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DC05-2E82-4A7A-8360-257DFADAA6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34EA-34E8-40D0-821F-36D0B35588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A619E-B0AB-4CD5-91BE-6311570AD0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469ED-DF59-4859-B5D7-AF0211448FB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77286-2AD1-4910-ACA8-C42237153E1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1932-24D9-4A90-8302-82A40D601DB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3DB5-3D4B-4432-ACEB-614B440195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81750"/>
            <a:ext cx="5562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303F8-C1B7-45AA-AC96-79D3146E76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428DE-E083-404E-BFA7-997F4BA575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3664-00A3-4998-97F4-0045228760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4DB6-A738-4FAF-8BCD-5C751756AA1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4FFA6-15E8-4F5F-BA68-8718260BCCE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1D46C-6046-427A-8ACC-1BE1073A00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8A16A-E0DF-4AF7-9ECE-69A8768731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8A58-D8DE-4956-99F3-C184F3AF6F8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038B9-0BD9-44C5-B50A-A9C33A04BC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CEEBF-7D43-4F13-AF2D-538C7CA660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53409-843C-4426-917E-2AA0E1E66F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B68E-36D0-4842-9D5C-7DE82E8DA3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15C56-2645-404A-B783-A18B8AE73B7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97581-3E63-487B-8671-C3D56EA078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6A3E-3651-4613-BA2D-AA14DFE6009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7F9E-33D2-4E95-A664-4F9C7F12522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B15A0-14F1-41F2-8A8B-72C4BE53A5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B0AFA-75C2-4FA6-A972-FAF997847D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18ED-6FBD-478B-B4B7-779435A6290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E7D2-04E7-456C-9192-E36AA4036BA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6BDAC-D080-4991-895E-3F21A7F68C0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11D99-19EB-4E78-ADC5-B0522D7070A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7BCED-2E19-4433-8F6C-10279D768F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ED9B-1F18-4615-9BD0-2F55C966845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473A7-F1EE-475D-8920-F902098B5E2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2F071-4B77-428A-B5B5-82BD82C3797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0FA57-DF00-4C05-B596-B0DFFC9B70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5266B-CB92-4E50-AF0E-F1E000633B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E1E63-18E9-4695-9E48-5D0627BE33C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F03C-A908-4521-B9AD-9DECAA592B8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D570C-4DF9-451F-A576-CA2017176E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9736-8AD0-4BA1-9153-471272E809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4F7B-C52C-430C-9716-13E17E396C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29C32-06B9-490E-AF1A-D195167975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B1A7E-02B4-401A-AE43-2F765F8F441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F3AB7-C7B1-480D-A089-37FAAB17559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0FAD-8342-4E5A-804F-9AA57ED7E4D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F0F89-0079-4DC9-AD34-B9C660906E0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74D6-8C3B-4FEE-87A7-681F5B5ECB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062FD-E1E8-4FB0-AB4D-208A981881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9945E-EB04-415E-BF8E-868132CD476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B60BE-0058-4D6F-8797-3F672216103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170AF-4CAB-4E5B-8A72-B5AE46B7A6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EA379-18EF-4D4B-9E66-E114EB0A88B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F7E8-0DF5-4627-948A-8D3786C4DD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D0AA8-D854-40AB-A32F-C7DF99EFF61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66F6-51B3-4B45-BBAD-8FB32B74C8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E32A-A989-4E81-90D1-2A0914EB078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0D76F-D985-4592-968B-28A088D8C2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D5E67-886A-4ECE-821E-32C77298E96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7229C-D248-4703-9F41-A20B51E0C1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1731-E9FE-4CC8-8CF2-BEEA19D67D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23A4-88FF-4668-A3F5-025F7F56C6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53BA-745F-413A-BB04-9078F5929AB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29C89-DB98-4DC7-ACA4-2EDA2E00CCB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995DE-3A76-4B6D-B18C-CFEE2F1E7C2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C1D31-B861-4BEA-A1C4-BA6B21B078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A60B-13DE-4331-9AD2-19E0EF01BA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1A09F-3D5B-4B02-BBB3-E132E1FFFD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ACF4-5C1A-4FC3-8111-342B16BF361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844B-D42E-4BFE-BE7C-4CDEABCB356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1F6-69A2-459D-8ACD-CB14D1ED9A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65057-0D8B-4EAC-A1F9-D19D72AD77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1E49F-D45A-48E7-969E-341916CEF1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12B6D-47FA-404F-A6A9-47EEF77E5C1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D1BD0-901E-45D2-9222-9A9036966C3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E7ADD-541E-47DE-BE55-3B77237A3B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CF000-B32A-46E4-8567-A89B5E22D87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3FE51-4E1B-478E-A8F4-0704402DCE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C0616-8FE6-4D43-AD46-9625A43C619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3E135-430B-460D-A7A9-7B45AD07D8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2B06-758C-4E7D-AA5D-1E8AD0CE9D0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B4223-D616-47B9-8BD7-1EE4E5FDC9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5D9CA-F4BF-4C70-813F-109961D6D35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93A1C-CBF2-4AF4-B3DF-BBA58853C78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8F643-3888-4006-B9B6-282F656D642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44016-677B-4CC0-A1F2-0897B31E1D4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0C35F-6300-4B4D-88E4-5ECCFCDD611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7042E-383C-42E4-BCCF-355B417EF7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02134-ABB9-4D77-86ED-9EC3AA91A98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90E4-EC92-470A-B031-20259FC7DEA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1D58-3E20-40FE-A6CE-2AD99CF7805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87F1-4161-49BB-A24C-FE9E296707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A7EE-04C9-4FE1-9111-A53977CE1E4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933A-9470-4A17-ADF1-2BB06A8E23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EA8C8-730F-4FF8-AD3A-E2164A03EA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324FF-F3B9-4B30-9FF4-A91D6EA5B4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8A34-E695-401C-B0D9-BA28A5906EC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5D7CA-C2AF-44C6-B61D-85DD49A0C8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B14D0-449B-4D7D-BAF8-F3D96B8A1C5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7383-7A27-4F43-9BFC-B32519EAD0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4383E-1555-4AB0-B75F-325254F688D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1DC1-29BD-494F-BEF5-6BBD653597E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8F16-17E1-4BBF-B926-CD8BC73505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4D16D-94B3-4E95-9F15-9ABE2966ED8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463F8-5D16-400D-B586-0B64906216D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45478-AEEB-4936-8A13-2017CCED31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B6F7F-DB3B-40CF-AF5C-4886E685677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3AD06-EAC3-47E8-83CC-074EFB6A54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588A-5B3E-4ECC-B801-2BC193E437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1EBAB-19AC-4ACE-84A1-65C2EF08B16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B383-2C3E-4550-9C17-746FCE66FCB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DC63B-7F1F-4981-9A17-44240C33EC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C067-1C22-4549-BB94-17E6D89E80C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0C96-5D1C-4133-949E-79B79E1F246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2B1F-BD73-4EB8-852B-2102D8D50F2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1E570-70AF-4150-8B59-856999B9A3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3343-A7B9-4A02-B2D8-A23FC5A9417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6661-FA7E-4218-A701-9895F2ECE8A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27E1-7637-404B-9345-C67988115EC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2F247-BEBE-404D-A9E7-D1FAE5C955D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2EC82-CD53-44B6-BD3D-6F5DF31AF04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8AAB4-333B-4275-864F-9B8D2738EFD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E88AD-22EA-48F3-AD59-A6830E6161F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4558E-2F7F-4F07-B983-5835FA7C2C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791B7-9C7F-4B07-8073-E10F6A7F4E5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857A-0599-41EC-82C5-5EB407B44C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114C6-96DC-46B4-A219-B5C0C876419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26C81-BC61-48F8-8679-31391DE59E4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3CB1-9AA7-459A-9AA5-A8CE88D69C4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490E-7173-46DD-A57C-56F3A379C0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DB678-2032-470D-9C93-6AC13864ADC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7D633-6021-4053-AF70-4B375B1E51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49BA1-8037-42CB-8CA7-64D1158C158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8CE7-A17D-4543-AABE-FF20C021AB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C5D65-5E75-438E-9435-0E5B12ABCE1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FD86C-3654-48E4-807A-7F1D37B1C9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B40B-BD58-4E64-A78B-34B4BA38BE4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68C05-F7E2-4BFE-9C61-4FA5F713A6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45B9-686C-4C92-8542-1517EC483F2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7E7DA-AFBE-4A0F-B949-B6858F49D59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8036F-8BE4-47F4-ACC3-262272F44E6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9E5F0-5D12-4305-82FB-D59B661697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0D18A-1575-4C1A-9DDC-D350B5E7958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14B96-3451-4031-A579-36FCD8EBBE5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53496-FFD8-4FC1-907B-7274CAE85D3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4EBE-AFE2-431F-B4EF-5772E86FEE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FA407-13C1-4F2F-9BA6-01DDAC195D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55462-E26E-44D9-8545-ECE4E31D3EF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2F4B6-BB6F-45A3-A73E-ED1FBC679A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085A4-9343-443E-AF41-3A48F0DF831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9431-073C-4AAB-8D69-1BC372CF26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0824F-6841-4434-A1B6-F0DE2D35DE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5773-DC52-4ABC-82BC-C21173610B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B080F-6565-465F-B826-775AC384B0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040E5-19E8-469D-9A3E-A8B99279E6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55744-2C8C-4A8A-8F6D-0C40D47D63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125AD-0C18-4795-B6E5-F170AF38B9D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57173-FA21-4973-B968-20A7042B927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C57D8-96EE-4B24-A293-B27C2D6B67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30CA9-6E8C-4E1F-A7C6-5FC3DE79EFF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DBDE-AF36-498E-820D-569747AB8C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F334-ED57-4E2D-A36E-0415E94FDC5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F3C46-04FB-4E10-8FAD-1C0490905DC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A52-6D8D-48FD-B8F9-6044CBF4740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D4FAC-C0C6-4312-92A6-3DF29CC18B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615C-C233-4140-846B-6202A6F44DA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762AD-73B2-4C35-97DD-B089A5937E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582BD-815F-4B5B-A857-6BB2F996A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E2F3-FA3C-4343-9E7E-7612EFF268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07A08-D49E-455E-A413-B29E6817D8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800A4-1F78-4687-8811-27F4ED5B185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C839E-D096-4846-A184-B9240F19EE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93F4-25C0-433D-AB24-E7477F3650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BA1-C0D4-4A13-871E-20362194E5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53F6-2384-473C-A3FE-79BAF2F2208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21AD-DA35-4035-9FD1-8CEAA6C769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6854C-F829-4D80-ABCC-F5D12D35DB3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3C10-AD8C-4E14-A1F3-36D0B843895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C7E37-3153-40D1-A4D4-65BDD65266E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81535-0DB9-4D3A-8EBF-A09B0C858DF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84DA7-33AE-4926-ABA7-B968C0CA654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FC8A4-5F44-44C4-8195-698E438DF56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1879A-3143-4D3B-BBDD-E1EAFFB69B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04502-6CB0-451F-A8F6-DDC09DD455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68475-8508-4DF0-A1BD-34A72FAE039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F26C3-0176-4984-B0E9-6183AA5B4A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FC185-9EEF-4FA8-AC40-E0D93CF4476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05E39-3200-4D67-8F8C-7F09ACFC3A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6F4B-AB0A-4D2A-AC2B-BFE1336CD3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082EE-4737-41C2-A8C5-AC3EBA89103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B2EE-5C14-4744-8C89-7E57600B64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CF5F-058D-45E5-8278-082360BA1C0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6F7BB-A170-477D-8119-8F6B4BADFD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A5F0A-DACF-4D45-B390-C924814EBD8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E28D2-4E4A-409F-82D7-1E5792A663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B1795-503C-471A-B3CE-FD84EFD00A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DFCF4-01C6-4D7E-BB45-6786071328E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8E49-71A2-4C02-9913-2750D13E01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B4355-72A6-462B-ADE6-08F92D5075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B307F-222E-4BC6-B66F-077BF35432F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40419-1FD2-49FB-B301-DBCDDDCBCC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45514-87EF-4B6C-B067-C7DE8A670D1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E857-E861-421A-8F15-38FD7D01EB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35FF3-532D-4C92-8FE3-EC528ADF9C4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C1B24-F97A-45C1-9F3A-4007E7AB88E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AC06-73DC-4EDE-86D1-D7F81339A6B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0BAE-6C11-44F0-B9EC-655B7A20F1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6D8EC-B0AB-4E84-87DE-A8A407CE183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B165-8D9E-42F1-B38E-EF22E9901B0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2CAB5-971D-4CA7-973F-E449FABE3F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71CAC-8FCB-4E92-99F6-F56C4A712C0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4C0B5-501E-4EB9-BB80-D2EEFCFA19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948B-7111-40CC-8B4C-756EA10E8DE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87476-F8D6-4E0A-BF98-36F6EB8EF0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955E-66B7-44F3-ACE7-BC9AF1017C8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2522-480D-4686-9EF8-7E7A57CF60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65E23-3882-4779-8220-EF278FA7592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337A-D327-42C5-BF5F-284BE943F6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C8C54-7133-4BDF-8225-BA9D2064DCC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A8E8-3B51-42F7-97A9-7C52182781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7A191-6232-4B64-8C46-43FCC7B4D41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A4A4-4AA3-493E-94BD-4C874B4A5A0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504E6-CFD3-490D-AFED-3D179F5E3C1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B67E0-A4DB-4C20-B4F1-0C6A86D527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837EF-6167-4E1C-9310-20F2D3CAA6C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9C70-FCCE-47AD-9A02-DE38E7BB83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D2C79-52F5-4479-BD1E-9E6B038B772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22F72-356D-4FF6-BF04-48DF7EEEB8B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253E4-60B4-4247-B73D-205F3E9A12F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441FF-E9DE-40DE-89B1-BD5356F81EF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069C3-0870-46D8-B084-EFBEBC1A8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55CD4-0134-46C7-9919-E840CE7B1DC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7263A-0D20-4CF0-ACB4-EBFED4395C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79D6-40CF-42CB-AC0C-230109B713A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DBA1D-F15B-4C2E-8F38-DFFAFF5AF5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7EB33-3B3B-4FD9-818D-0C769C9BF9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E9096-6BA1-4E12-BC2C-1E502CF4D8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C92C7-918B-4DA7-8627-31A811F869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F6B8E-4CF3-47DD-B5CD-A3CD7D44EA4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C6603-8BEC-4273-AC76-06B92107ABE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AA3E7-9568-4150-8645-B9B4BBAA96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4FFB5-BCE5-494D-8628-5483D2661DA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33493-C753-4A06-9F8A-8C2AF25151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F848-E6E6-4CCD-8769-983B6A59651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9EB3-04D0-424D-BC89-78737786A43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F86AD-3FBF-4623-B231-AD479F8742B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447D8-E4AD-4496-AABE-7CB305A2EC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18A0D-13A6-45E3-9070-C52BD53C05B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0030-94C2-4EFD-BCB6-375B0582238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91E89-7199-4DC1-8769-A8C25AF0523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C35BC-A09E-4424-BDC9-3D688D19EA2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F730-0573-4025-8615-223A77949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9B531-0CD5-4130-A944-0AA92BB59B1A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D2281-E465-45C5-913A-AE2CC6461C0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5FB3B-57A7-479E-ABBD-B8C1EC37BC5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33FE-0541-44AA-840A-9340E151E19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D055-904B-4DC8-8D20-34FE0D912B4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62E70-D512-4EDA-BBC5-18384F0431E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5B591-827B-48F9-8CDD-9A1FD0569AC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4059-3B26-49C3-B010-939DB249C3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B067-1477-41B5-A0B8-95E6DF7382D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0AB3D-88D3-4C65-8DC8-D3F66382E8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9384-74C0-44C6-90FA-BE8581FD8A6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C3371-6D17-4BFF-B032-FDFEAA74571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C4B82-8EDF-4B17-990A-667C7BED41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F4E91-FFD5-4A8D-8B08-EBF0156A450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3A4AE-1855-4236-BD6F-5457C6FACBE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A3F8-92B7-4583-BDB6-696EA15D607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A37B1-25B1-4676-A2FB-658AB592F003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35EFF-9C8C-43F1-982A-6F075BB070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A516F-D4D5-4874-8CEE-96C0C00C3F7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E99B4-A9DF-49F2-AAC5-32A1EC88A9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88B1D-2F4A-4428-BC05-E941308A8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0B41-4330-47BA-BAAA-483FA7F8332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07F3B-640B-4A54-9C54-33660B9A013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676F4-2CE0-4947-BE60-035AC65C020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45899-A11D-48F9-A703-4EF4DD6B86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F6010-0DAB-49F8-BCF8-61D62BA1C3C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C67F9-B6EB-4D91-B11D-472B0533B3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4CC3D-3B88-4384-85C3-D169F7DA95C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50E6D-AA22-4DF8-8578-AA4E332033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DB559-CF27-4420-987C-AB3525B4735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135DD-BADD-425A-911D-A65D4E1EAD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634D8-412C-4DB8-A6EA-10219D25ECD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29D39-A3D6-487C-8D9F-92AFE75C51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FA917-74C8-4FDB-AD8A-74675FD9718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832C-A18A-47B1-A86B-7B9D55FAFD5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2C18D-A4C6-4A84-926A-C67DB2ACB882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C93BA-1B12-40CC-9D10-8DE55DCEA6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30EED-53B4-448D-9CC0-8FA248A0C6E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E9B37-7336-415D-B262-8E9B9190C4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A814C-C3BC-4881-8ABA-EA4B4CCC1D5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1D89C-2D18-47B6-A6E4-7FE1FDC332F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21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218.xml"/><Relationship Id="rId9" Type="http://schemas.openxmlformats.org/officeDocument/2006/relationships/slideLayout" Target="../slideLayouts/slideLayout22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8.xml"/><Relationship Id="rId7" Type="http://schemas.openxmlformats.org/officeDocument/2006/relationships/slideLayout" Target="../slideLayouts/slideLayout232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5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235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0.xml"/><Relationship Id="rId7" Type="http://schemas.openxmlformats.org/officeDocument/2006/relationships/slideLayout" Target="../slideLayouts/slideLayout254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9.xml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2.xml"/><Relationship Id="rId10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1.xml"/><Relationship Id="rId9" Type="http://schemas.openxmlformats.org/officeDocument/2006/relationships/slideLayout" Target="../slideLayouts/slideLayout256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11" Type="http://schemas.openxmlformats.org/officeDocument/2006/relationships/slideLayout" Target="../slideLayouts/slideLayout269.xml"/><Relationship Id="rId5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68.xml"/><Relationship Id="rId4" Type="http://schemas.openxmlformats.org/officeDocument/2006/relationships/slideLayout" Target="../slideLayouts/slideLayout262.xml"/><Relationship Id="rId9" Type="http://schemas.openxmlformats.org/officeDocument/2006/relationships/slideLayout" Target="../slideLayouts/slideLayout267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6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1.xml"/><Relationship Id="rId1" Type="http://schemas.openxmlformats.org/officeDocument/2006/relationships/slideLayout" Target="../slideLayouts/slideLayout270.xml"/><Relationship Id="rId6" Type="http://schemas.openxmlformats.org/officeDocument/2006/relationships/slideLayout" Target="../slideLayouts/slideLayout275.xml"/><Relationship Id="rId11" Type="http://schemas.openxmlformats.org/officeDocument/2006/relationships/slideLayout" Target="../slideLayouts/slideLayout280.xml"/><Relationship Id="rId5" Type="http://schemas.openxmlformats.org/officeDocument/2006/relationships/slideLayout" Target="../slideLayouts/slideLayout274.xml"/><Relationship Id="rId10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73.xml"/><Relationship Id="rId9" Type="http://schemas.openxmlformats.org/officeDocument/2006/relationships/slideLayout" Target="../slideLayouts/slideLayout278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Understanding Operating Systems, Sixth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455D33BB-800D-4562-9967-8AED4D3F47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52F2C8-A424-484C-96FA-5CF67C863BE1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B6164F-A781-4594-BBA7-55E8630597F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C0EA67-DD90-4B6A-8EB2-3408DF5393B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78AF977-DABD-43C0-920F-4EA272090E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8A867A-239F-4967-BB97-A52447518D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D08DD0-ECEE-46A5-A751-585B142CD73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1A7C80-4D38-44D1-8EB5-EECB5D0B1E75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34698E-D64D-4CB2-ADEC-3CFFD6E642E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655612-DE68-4CAE-830A-B9A70255620F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AAC03B-A9E2-401E-9F52-556AD0DCA8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051E5E-1D04-488D-B037-998CEF9CAFF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8D3815-9EEE-4D6C-B58C-09866C302F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E58C20-70B9-4008-B7BB-9F4B99364736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3B2400-21A3-474D-A524-039F6DFA4E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385012-9D52-4345-A4FB-1F12EC0603A0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D2CB01-9F42-4225-8E7E-E9FA4EA6CC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A79D140-CA7D-4B34-A995-C0E1E9ECFB0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B849-AF18-44CA-A4FA-E63EA9FBD72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96968C-6694-4918-A263-97207611B9A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71F4A0-FC50-4B7E-8B35-6AD41293BF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2053" name="Picture 13" descr="ECU_AUS_logo_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200" dirty="0">
                <a:solidFill>
                  <a:srgbClr val="666666"/>
                </a:solidFill>
                <a:latin typeface="Arial Narrow" pitchFamily="-65" charset="0"/>
              </a:rPr>
              <a:t>School of Computing and Security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269" r:id="rId12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9F13E7-B86D-4E22-86A3-4BA1CD34E42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C28AC0-E130-4975-8324-FC6D50D243E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95EE3B-B11F-4743-8BD0-75E56DCA819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3545A3-53BD-4215-8687-22D7D67DA4C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FBA400-0D2C-42A1-8BF1-88F0AFDBB317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86C35B-12AB-46F5-BD85-BC80E78AB8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802AD4-CECF-437F-BB1E-38F7E92CB44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7601BD-7A89-469E-B72A-10658891B3A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E79CAD-DDBA-44CE-8106-8D22B67C0F74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955E11-1A13-4B14-A66F-09614B677C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074E43-A6C5-4021-8FD8-E7097E20735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A4A1D3-DFFD-494C-A409-18942A04D7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CB3EC5-0EF0-446B-9CA1-1BEE62F2ADED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3DAE1F-BBE0-4DB6-9650-38EB52A589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91B1AE-FE9C-430E-9CB0-829C9F98A9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27B825-111A-4EFB-AAD1-0C0B1A54C16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B1BB95-CEE0-4518-A1B8-103CAF0A7229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2F9347-D329-4CD3-960A-6A18152932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9AA8838-FD8E-48AB-ADE7-4D2CE9B6732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FAEB36-4CE0-4D15-8922-69B9772F1B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6493C0-B1D6-47EE-91D1-4EAE7E0FDADC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9622DE-D82D-4A2C-808A-FE5F053A7A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B6B028-2B72-4387-8A6C-93082DBD1FDE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BFBB66-4F8A-413E-AC7E-8685DF88703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B5ED83-0B8E-4567-9B19-EAAD92C144B8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F93DDC-F4F5-4320-981C-3928C00169B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D06214-5A09-43FD-9D04-98FF7568BF4B}" type="datetimeFigureOut">
              <a:rPr lang="en-AU"/>
              <a:pPr>
                <a:defRPr/>
              </a:pPr>
              <a:t>28/02/2012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7ACB99-BF90-46FF-BB8B-B64472EFECB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/>
          <a:lstStyle/>
          <a:p>
            <a:r>
              <a:rPr lang="en-CA" b="1" smtClean="0">
                <a:latin typeface="Arial Narrow" pitchFamily="-65" charset="0"/>
              </a:rPr>
              <a:t>Understanding Operating Systems</a:t>
            </a:r>
            <a:br>
              <a:rPr lang="en-CA" b="1" smtClean="0">
                <a:latin typeface="Arial Narrow" pitchFamily="-65" charset="0"/>
              </a:rPr>
            </a:br>
            <a:r>
              <a:rPr lang="en-CA" b="1" smtClean="0">
                <a:latin typeface="Arial Narrow" pitchFamily="-65" charset="0"/>
              </a:rPr>
              <a:t>Sixth Edition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209800"/>
            <a:ext cx="6400800" cy="1752600"/>
          </a:xfrm>
        </p:spPr>
        <p:txBody>
          <a:bodyPr/>
          <a:lstStyle/>
          <a:p>
            <a:r>
              <a:rPr lang="en-US" sz="3400" i="1" smtClean="0"/>
              <a:t>Chapter 7</a:t>
            </a:r>
          </a:p>
          <a:p>
            <a:r>
              <a:rPr lang="en-US" sz="3400" i="1" smtClean="0"/>
              <a:t/>
            </a:r>
            <a:br>
              <a:rPr lang="en-US" sz="3400" i="1" smtClean="0"/>
            </a:br>
            <a:r>
              <a:rPr lang="en-US" sz="3400" i="1" smtClean="0"/>
              <a:t>Device Management</a:t>
            </a:r>
            <a:endParaRPr lang="en-CA" sz="3400" i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Sequential Access Storage Media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057400"/>
            <a:ext cx="1743075" cy="249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7892" name="Picture 8" descr="C:\Documents and Settings\Paul Nagin\Desktop\Figure-7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5435600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9" descr="C:\Documents and Settings\Paul Nagin\Desktop\Figure-7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953000"/>
            <a:ext cx="6178550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19600"/>
            <a:ext cx="1714500" cy="2085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Sequential Access Storage Media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Blocking advantages</a:t>
            </a:r>
          </a:p>
          <a:p>
            <a:pPr lvl="1"/>
            <a:r>
              <a:rPr lang="en-US" sz="2400" smtClean="0"/>
              <a:t>Fewer I/O operations needed</a:t>
            </a:r>
          </a:p>
          <a:p>
            <a:pPr lvl="1"/>
            <a:r>
              <a:rPr lang="en-US" sz="2400" smtClean="0"/>
              <a:t>Less wasted tape</a:t>
            </a:r>
          </a:p>
          <a:p>
            <a:r>
              <a:rPr lang="en-US" sz="2400" smtClean="0"/>
              <a:t>Blocking disadvantages</a:t>
            </a:r>
          </a:p>
          <a:p>
            <a:pPr lvl="1"/>
            <a:r>
              <a:rPr lang="en-CA" sz="2400" smtClean="0"/>
              <a:t>Overhead and software routines needed for blocking, deblocking, and record</a:t>
            </a:r>
            <a:r>
              <a:rPr lang="en-US" sz="2400" smtClean="0"/>
              <a:t> </a:t>
            </a:r>
            <a:r>
              <a:rPr lang="en-CA" sz="2400" smtClean="0"/>
              <a:t>keeping</a:t>
            </a:r>
            <a:endParaRPr lang="en-US" sz="2400" smtClean="0"/>
          </a:p>
          <a:p>
            <a:pPr lvl="1"/>
            <a:r>
              <a:rPr lang="en-CA" sz="2400" smtClean="0"/>
              <a:t>Buffer space </a:t>
            </a:r>
            <a:r>
              <a:rPr lang="en-US" sz="2400" smtClean="0"/>
              <a:t>wasted</a:t>
            </a:r>
            <a:r>
              <a:rPr lang="en-CA" sz="2400" smtClean="0"/>
              <a:t> </a:t>
            </a:r>
          </a:p>
          <a:p>
            <a:pPr lvl="2"/>
            <a:r>
              <a:rPr lang="en-CA" smtClean="0"/>
              <a:t>When only one logical record </a:t>
            </a:r>
            <a:r>
              <a:rPr lang="en-US" smtClean="0"/>
              <a:t>needed</a:t>
            </a:r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Sequential Access Storage Media</a:t>
            </a:r>
          </a:p>
        </p:txBody>
      </p:sp>
      <p:sp>
        <p:nvSpPr>
          <p:cNvPr id="39939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3657600"/>
            <a:ext cx="8229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Low cost, compact storage capabilities, good for magnetic disk backup and long-term archival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sz="2400" b="1" smtClean="0"/>
              <a:t>Access time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US" smtClean="0"/>
              <a:t>Poor for routine secondary storage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Poor for </a:t>
            </a:r>
            <a:r>
              <a:rPr lang="en-CA" sz="2400" smtClean="0"/>
              <a:t>interactive applications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743825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Direct Access Storage Devices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Directly read or write to specific disk area</a:t>
            </a:r>
          </a:p>
          <a:p>
            <a:pPr lvl="1"/>
            <a:r>
              <a:rPr lang="en-CA" sz="2400" smtClean="0"/>
              <a:t>Random access storage devices</a:t>
            </a:r>
          </a:p>
          <a:p>
            <a:r>
              <a:rPr lang="en-CA" sz="2400" smtClean="0"/>
              <a:t>Four categories</a:t>
            </a:r>
            <a:endParaRPr lang="en-US" sz="2400" smtClean="0"/>
          </a:p>
          <a:p>
            <a:pPr lvl="1"/>
            <a:r>
              <a:rPr lang="en-CA" sz="2400" smtClean="0"/>
              <a:t>Magnetic disks</a:t>
            </a:r>
            <a:endParaRPr lang="en-US" sz="2400" smtClean="0"/>
          </a:p>
          <a:p>
            <a:pPr lvl="1"/>
            <a:r>
              <a:rPr lang="en-CA" sz="2400" smtClean="0"/>
              <a:t>Optical discs</a:t>
            </a:r>
            <a:endParaRPr lang="en-US" sz="2400" smtClean="0"/>
          </a:p>
          <a:p>
            <a:pPr lvl="1"/>
            <a:r>
              <a:rPr lang="en-CA" sz="2400" smtClean="0"/>
              <a:t>Flash memory</a:t>
            </a:r>
            <a:endParaRPr lang="en-US" sz="2400" smtClean="0"/>
          </a:p>
          <a:p>
            <a:pPr lvl="1"/>
            <a:r>
              <a:rPr lang="en-CA" sz="2400" smtClean="0"/>
              <a:t>Magneto-optical disks</a:t>
            </a:r>
            <a:endParaRPr lang="en-US" sz="2400" smtClean="0"/>
          </a:p>
          <a:p>
            <a:r>
              <a:rPr lang="en-CA" sz="2400" smtClean="0"/>
              <a:t>Access time variance</a:t>
            </a:r>
          </a:p>
          <a:p>
            <a:pPr lvl="1"/>
            <a:r>
              <a:rPr lang="en-CA" sz="2400" smtClean="0"/>
              <a:t>Not as wide as magnetic tape</a:t>
            </a:r>
          </a:p>
          <a:p>
            <a:pPr lvl="1"/>
            <a:r>
              <a:rPr lang="en-CA" sz="2400" smtClean="0"/>
              <a:t>Record location directly affects </a:t>
            </a:r>
            <a:r>
              <a:rPr lang="en-US" sz="2400" smtClean="0"/>
              <a:t>access</a:t>
            </a:r>
            <a:r>
              <a:rPr lang="en-CA" sz="2400" smtClean="0"/>
              <a:t>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Fixed-Head Magnetic Disk Storage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Looks like a large CD or DVD </a:t>
            </a:r>
          </a:p>
          <a:p>
            <a:pPr lvl="1"/>
            <a:r>
              <a:rPr lang="en-CA" sz="2400" smtClean="0"/>
              <a:t>Covered with magnetic film</a:t>
            </a:r>
          </a:p>
          <a:p>
            <a:pPr lvl="1"/>
            <a:r>
              <a:rPr lang="en-CA" sz="2400" smtClean="0"/>
              <a:t>Formatted</a:t>
            </a:r>
          </a:p>
          <a:p>
            <a:pPr lvl="2"/>
            <a:r>
              <a:rPr lang="en-CA" smtClean="0"/>
              <a:t>Both sides (usually) in concentric circles</a:t>
            </a:r>
            <a:r>
              <a:rPr lang="en-US" smtClean="0"/>
              <a:t> called </a:t>
            </a:r>
            <a:r>
              <a:rPr lang="en-US" b="1" smtClean="0"/>
              <a:t>tracks</a:t>
            </a:r>
            <a:endParaRPr lang="en-CA" b="1" smtClean="0"/>
          </a:p>
          <a:p>
            <a:pPr lvl="1"/>
            <a:r>
              <a:rPr lang="en-CA" sz="2400" smtClean="0"/>
              <a:t>Data recorded serially on each track</a:t>
            </a:r>
          </a:p>
          <a:p>
            <a:pPr lvl="2"/>
            <a:r>
              <a:rPr lang="en-CA" smtClean="0"/>
              <a:t>Fixed read/write head positioned</a:t>
            </a:r>
            <a:r>
              <a:rPr lang="en-US" smtClean="0"/>
              <a:t> </a:t>
            </a:r>
            <a:r>
              <a:rPr lang="en-CA" smtClean="0"/>
              <a:t>over data</a:t>
            </a:r>
            <a:endParaRPr lang="en-US" smtClean="0"/>
          </a:p>
          <a:p>
            <a:r>
              <a:rPr lang="en-US" sz="2400" smtClean="0"/>
              <a:t>Advantages</a:t>
            </a:r>
          </a:p>
          <a:p>
            <a:pPr lvl="1"/>
            <a:r>
              <a:rPr lang="en-US" sz="2400" smtClean="0"/>
              <a:t>Fast (more so than movable head)</a:t>
            </a:r>
          </a:p>
          <a:p>
            <a:r>
              <a:rPr lang="en-US" sz="2400" smtClean="0"/>
              <a:t>Disadvantages</a:t>
            </a:r>
          </a:p>
          <a:p>
            <a:pPr lvl="1"/>
            <a:r>
              <a:rPr lang="en-US" sz="2400" smtClean="0"/>
              <a:t>High cost and reduced storage</a:t>
            </a:r>
            <a:endParaRPr lang="en-CA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Fixed-Head Magnetic Disk Storage</a:t>
            </a:r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2782888" cy="167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3012" name="Picture 7" descr="C:\Documents and Settings\Paul Nagin\Desktop\Figure-7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0"/>
            <a:ext cx="439102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Movable-Head Magnetic Disk Storage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One</a:t>
            </a:r>
            <a:r>
              <a:rPr lang="en-US" sz="2400" smtClean="0"/>
              <a:t> </a:t>
            </a:r>
            <a:r>
              <a:rPr lang="en-CA" sz="2400" smtClean="0"/>
              <a:t>read/write head floats over disk surface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Example: computer hard drive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Disks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Single platter</a:t>
            </a:r>
            <a:endParaRPr lang="en-US" smtClean="0"/>
          </a:p>
          <a:p>
            <a:pPr lvl="2">
              <a:lnSpc>
                <a:spcPct val="90000"/>
              </a:lnSpc>
            </a:pPr>
            <a:r>
              <a:rPr lang="en-US" smtClean="0"/>
              <a:t>P</a:t>
            </a:r>
            <a:r>
              <a:rPr lang="en-CA" smtClean="0"/>
              <a:t>art of disk pack</a:t>
            </a:r>
            <a:r>
              <a:rPr lang="en-US" smtClean="0"/>
              <a:t> (</a:t>
            </a:r>
            <a:r>
              <a:rPr lang="en-CA" smtClean="0"/>
              <a:t>stack of platters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Disk pack platter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Two recording</a:t>
            </a:r>
            <a:r>
              <a:rPr lang="en-US" sz="2400" smtClean="0"/>
              <a:t> </a:t>
            </a:r>
            <a:r>
              <a:rPr lang="en-CA" sz="2400" smtClean="0"/>
              <a:t>surfaces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CA" smtClean="0"/>
              <a:t>Exception: top and bottom platters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Surface formatted with concentric tracks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Track number varies</a:t>
            </a:r>
          </a:p>
          <a:p>
            <a:pPr lvl="2">
              <a:lnSpc>
                <a:spcPct val="90000"/>
              </a:lnSpc>
            </a:pPr>
            <a:r>
              <a:rPr lang="en-CA" smtClean="0"/>
              <a:t>1000+ (high-capacity disk)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Movable-Head Magnetic Disk Storage</a:t>
            </a:r>
          </a:p>
        </p:txBody>
      </p:sp>
      <p:sp>
        <p:nvSpPr>
          <p:cNvPr id="4505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Disk pack platter (cont'd.)</a:t>
            </a:r>
          </a:p>
          <a:p>
            <a:pPr lvl="1"/>
            <a:r>
              <a:rPr lang="en-US" sz="2400" smtClean="0"/>
              <a:t>Track surface number</a:t>
            </a:r>
          </a:p>
          <a:p>
            <a:pPr lvl="2"/>
            <a:r>
              <a:rPr lang="en-US" smtClean="0"/>
              <a:t>Track zero: outermost concentric circle on each surface</a:t>
            </a:r>
          </a:p>
          <a:p>
            <a:pPr lvl="2"/>
            <a:r>
              <a:rPr lang="en-US" smtClean="0"/>
              <a:t>Center: contains highest-numbered track </a:t>
            </a:r>
          </a:p>
          <a:p>
            <a:pPr lvl="1"/>
            <a:r>
              <a:rPr lang="en-US" sz="2400" smtClean="0"/>
              <a:t>Arm moves over all heads in unison</a:t>
            </a:r>
          </a:p>
          <a:p>
            <a:pPr lvl="2"/>
            <a:r>
              <a:rPr lang="en-US" smtClean="0"/>
              <a:t>Slower: fill disk pack surface-by-surface</a:t>
            </a:r>
          </a:p>
          <a:p>
            <a:pPr lvl="2"/>
            <a:r>
              <a:rPr lang="en-US" smtClean="0"/>
              <a:t>Faster: fill disk pack track-by-track</a:t>
            </a:r>
          </a:p>
          <a:p>
            <a:pPr lvl="1"/>
            <a:r>
              <a:rPr lang="en-US" sz="2400" smtClean="0"/>
              <a:t>Virtual cylinder: fill track zero</a:t>
            </a:r>
          </a:p>
          <a:p>
            <a:r>
              <a:rPr lang="en-US" sz="2400" smtClean="0"/>
              <a:t>Record access system requirements</a:t>
            </a:r>
          </a:p>
          <a:p>
            <a:pPr lvl="1"/>
            <a:r>
              <a:rPr lang="en-US" sz="2400" smtClean="0"/>
              <a:t>Cylinder number, surface number, record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Movable-Head Magnetic Disk Storage</a:t>
            </a:r>
          </a:p>
        </p:txBody>
      </p:sp>
      <p:pic>
        <p:nvPicPr>
          <p:cNvPr id="460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7877175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Optical Disc Storage</a:t>
            </a:r>
          </a:p>
        </p:txBody>
      </p:sp>
      <p:sp>
        <p:nvSpPr>
          <p:cNvPr id="47107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981200"/>
            <a:ext cx="4038600" cy="4267200"/>
          </a:xfrm>
        </p:spPr>
        <p:txBody>
          <a:bodyPr/>
          <a:lstStyle/>
          <a:p>
            <a:r>
              <a:rPr lang="en-US" sz="2400" smtClean="0"/>
              <a:t>Design difference</a:t>
            </a:r>
          </a:p>
          <a:p>
            <a:pPr lvl="1"/>
            <a:r>
              <a:rPr lang="en-US" sz="2400" smtClean="0"/>
              <a:t>Magnetic disk</a:t>
            </a:r>
          </a:p>
          <a:p>
            <a:pPr lvl="2"/>
            <a:r>
              <a:rPr lang="en-US" smtClean="0"/>
              <a:t>Concentric tracks of sectors </a:t>
            </a:r>
          </a:p>
          <a:p>
            <a:pPr lvl="2"/>
            <a:r>
              <a:rPr lang="en-US" smtClean="0"/>
              <a:t>Spins at constant angular velocity (CAV)</a:t>
            </a:r>
          </a:p>
          <a:p>
            <a:pPr lvl="2"/>
            <a:r>
              <a:rPr lang="en-US" smtClean="0"/>
              <a:t>Wastes storage space but fast data retrieval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4600"/>
            <a:ext cx="4953000" cy="363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smtClean="0"/>
              <a:t>	After completing this chapter, you should be able to describe:</a:t>
            </a:r>
          </a:p>
          <a:p>
            <a:r>
              <a:rPr lang="en-US" sz="2400" smtClean="0"/>
              <a:t>Features of dedicated, shared, and virtual devices</a:t>
            </a:r>
          </a:p>
          <a:p>
            <a:r>
              <a:rPr lang="en-US" sz="2400" smtClean="0"/>
              <a:t>Differences between sequential and direct access media</a:t>
            </a:r>
          </a:p>
          <a:p>
            <a:r>
              <a:rPr lang="en-US" sz="2400" smtClean="0"/>
              <a:t>Concepts of blocking and buffering and how they improve I/O performance</a:t>
            </a:r>
          </a:p>
          <a:p>
            <a:r>
              <a:rPr lang="en-US" sz="2400" smtClean="0"/>
              <a:t>Roles of seek time, search time, and transfer time in calculating access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Optical Disc Storage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286000"/>
            <a:ext cx="4038600" cy="3429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smtClean="0"/>
              <a:t>		Design features</a:t>
            </a:r>
          </a:p>
          <a:p>
            <a:pPr lvl="2"/>
            <a:r>
              <a:rPr lang="en-CA" sz="1600" smtClean="0"/>
              <a:t>Optical disc</a:t>
            </a:r>
          </a:p>
          <a:p>
            <a:pPr lvl="3"/>
            <a:r>
              <a:rPr lang="en-CA" sz="1600" smtClean="0"/>
              <a:t>Single spiralling track of same-sized sectors running from center to disc rim</a:t>
            </a:r>
            <a:endParaRPr lang="en-US" sz="1600" smtClean="0"/>
          </a:p>
          <a:p>
            <a:pPr lvl="3"/>
            <a:r>
              <a:rPr lang="en-CA" sz="1600" smtClean="0"/>
              <a:t>Spins at constant</a:t>
            </a:r>
            <a:r>
              <a:rPr lang="en-US" sz="1600" smtClean="0"/>
              <a:t> </a:t>
            </a:r>
            <a:r>
              <a:rPr lang="en-CA" sz="1600" smtClean="0"/>
              <a:t>linear velocity (CLV</a:t>
            </a:r>
            <a:r>
              <a:rPr lang="en-US" sz="1600" smtClean="0"/>
              <a:t>)</a:t>
            </a:r>
          </a:p>
          <a:p>
            <a:pPr lvl="3"/>
            <a:r>
              <a:rPr lang="en-US" sz="1600" smtClean="0"/>
              <a:t>More sectors and more disc data</a:t>
            </a:r>
          </a:p>
        </p:txBody>
      </p:sp>
      <p:pic>
        <p:nvPicPr>
          <p:cNvPr id="481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4876800" cy="3506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Optical Disc Storage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Two important performance measures</a:t>
            </a:r>
          </a:p>
          <a:p>
            <a:pPr lvl="1"/>
            <a:r>
              <a:rPr lang="en-CA" sz="2400" b="1" smtClean="0"/>
              <a:t>Sustained data-transfer rate</a:t>
            </a:r>
            <a:endParaRPr lang="en-US" sz="2400" b="1" smtClean="0"/>
          </a:p>
          <a:p>
            <a:pPr lvl="2"/>
            <a:r>
              <a:rPr lang="en-CA" smtClean="0"/>
              <a:t>Speed to read massive data amounts from disc</a:t>
            </a:r>
          </a:p>
          <a:p>
            <a:pPr lvl="2"/>
            <a:r>
              <a:rPr lang="en-CA" smtClean="0"/>
              <a:t>Measured in megabytes per second (Mbps)</a:t>
            </a:r>
          </a:p>
          <a:p>
            <a:pPr lvl="2"/>
            <a:r>
              <a:rPr lang="en-CA" smtClean="0"/>
              <a:t>Crucial for applications requiring sequential access</a:t>
            </a:r>
          </a:p>
          <a:p>
            <a:pPr lvl="1"/>
            <a:r>
              <a:rPr lang="en-CA" sz="2400" b="1" smtClean="0"/>
              <a:t>Average access time</a:t>
            </a:r>
          </a:p>
          <a:p>
            <a:pPr lvl="2"/>
            <a:r>
              <a:rPr lang="en-CA" smtClean="0"/>
              <a:t>Average time to move head to specific disc location</a:t>
            </a:r>
          </a:p>
          <a:p>
            <a:pPr lvl="2"/>
            <a:r>
              <a:rPr lang="en-CA" smtClean="0"/>
              <a:t>Expressed in milliseconds (ms)</a:t>
            </a:r>
          </a:p>
          <a:p>
            <a:r>
              <a:rPr lang="en-CA" sz="2400" smtClean="0"/>
              <a:t>Third feature</a:t>
            </a:r>
          </a:p>
          <a:p>
            <a:pPr lvl="1"/>
            <a:r>
              <a:rPr lang="en-CA" sz="2400" b="1" smtClean="0"/>
              <a:t>Cache size</a:t>
            </a:r>
            <a:r>
              <a:rPr lang="en-US" sz="2400" smtClean="0"/>
              <a:t> (hardware)</a:t>
            </a:r>
          </a:p>
          <a:p>
            <a:pPr lvl="2"/>
            <a:r>
              <a:rPr lang="en-CA" smtClean="0"/>
              <a:t>Buffer to transfer data blocks from disc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CD and DVD Technology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CD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/>
              <a:t>Data recorded as zeros and ones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Pits</a:t>
            </a:r>
            <a:r>
              <a:rPr lang="en-US" smtClean="0"/>
              <a:t>: indentations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Lands</a:t>
            </a:r>
            <a:r>
              <a:rPr lang="en-US" smtClean="0"/>
              <a:t>: flat areas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Reads with low-power laser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Light strikes land and reflects to photodetector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Pit is scattered and absorbed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Photodetector converts light intensity into digital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CD and DVD Technology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CD-Recordable technology </a:t>
            </a:r>
            <a:r>
              <a:rPr lang="en-US" sz="2400" smtClean="0"/>
              <a:t>(CD-R)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Requires expensive disk controller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Records data using write-once technique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Data cannot be erased or modified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Disk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Contains several layers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Gold reflective layer and dye layer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Records with high-power laser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Permanent marks on dye layer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CD cannot be erased after data recorded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Data read on standard CD drive (low-power beam)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CD and DVD Technology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CD-Rewritable technology </a:t>
            </a:r>
            <a:r>
              <a:rPr lang="en-US" sz="2400" smtClean="0"/>
              <a:t>(CD-RW)</a:t>
            </a:r>
            <a:r>
              <a:rPr lang="en-US" sz="2400" b="1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Data written, changed, erased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Uses phase change technology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Amorphous and crystalline phase states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Record data: beam heats up disc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State changes from crystalline to amorphous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Erase data: low-energy beam to heat up pits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Loosens alloy to return to original crystalline state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Drives read standard CD-ROM, CD-R, CD-RW discs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Drives store large quantities of data, sound, graphics, multimedia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CD and DVD Technology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532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DVD technology </a:t>
            </a:r>
            <a:r>
              <a:rPr lang="en-US" sz="2400" smtClean="0"/>
              <a:t>(Digital Versatile Disc)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CD-ROM comparison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Similar in design, shape, size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Differs in data capacity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Dual-layer, single-sided DVD holds 13 CDs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Single-layer, single-sided DVD holds 8.6 GB (MPEG video compression)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Differs in laser wavelength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Uses red laser (smaller pits, tighter spiral)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DVDs cannot be read by CD or CD-ROM drives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DVD-R and DVD-RW provide rewritable flexibility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Blu-Ray Disc Technology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Same physical size as DVD/CD</a:t>
            </a:r>
          </a:p>
          <a:p>
            <a:r>
              <a:rPr lang="en-US" sz="2400" smtClean="0"/>
              <a:t>Smaller pits</a:t>
            </a:r>
          </a:p>
          <a:p>
            <a:r>
              <a:rPr lang="en-US" sz="2400" smtClean="0"/>
              <a:t>More tightly wound tracks</a:t>
            </a:r>
          </a:p>
          <a:p>
            <a:r>
              <a:rPr lang="en-US" sz="2400" smtClean="0"/>
              <a:t>Use of blue-violet laser allows multiple layers</a:t>
            </a:r>
          </a:p>
          <a:p>
            <a:r>
              <a:rPr lang="en-US" sz="2400" smtClean="0"/>
              <a:t>50GB-500GB</a:t>
            </a:r>
          </a:p>
          <a:p>
            <a:r>
              <a:rPr lang="en-US" sz="2400" smtClean="0"/>
              <a:t>432 Mbps</a:t>
            </a:r>
          </a:p>
          <a:p>
            <a:r>
              <a:rPr lang="en-US" sz="2400" smtClean="0"/>
              <a:t>Formats: BD-ROM, BD-R, BD-RE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Flash Memory Storage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Electronically erasable programmable read-only memory (EEP)</a:t>
            </a:r>
          </a:p>
          <a:p>
            <a:pPr lvl="1"/>
            <a:r>
              <a:rPr lang="en-US" sz="2400" smtClean="0"/>
              <a:t>Nonvolatile and removable </a:t>
            </a:r>
          </a:p>
          <a:p>
            <a:pPr lvl="1"/>
            <a:r>
              <a:rPr lang="en-US" sz="2400" smtClean="0"/>
              <a:t>Emulates random access</a:t>
            </a:r>
          </a:p>
          <a:p>
            <a:pPr lvl="2"/>
            <a:r>
              <a:rPr lang="en-US" smtClean="0"/>
              <a:t>Difference: data stored securely (even if removed)</a:t>
            </a:r>
          </a:p>
          <a:p>
            <a:r>
              <a:rPr lang="en-US" sz="2400" smtClean="0"/>
              <a:t>Data stored on microchip card or “key” </a:t>
            </a:r>
          </a:p>
          <a:p>
            <a:pPr lvl="1"/>
            <a:r>
              <a:rPr lang="en-US" sz="2400" smtClean="0"/>
              <a:t>Compact flash, smart cards, memory sticks</a:t>
            </a:r>
          </a:p>
          <a:p>
            <a:pPr lvl="1"/>
            <a:r>
              <a:rPr lang="en-US" sz="2400" smtClean="0"/>
              <a:t>Often connected through USB port</a:t>
            </a:r>
          </a:p>
          <a:p>
            <a:r>
              <a:rPr lang="en-US" sz="2400" smtClean="0"/>
              <a:t>Write data: electric charge sent through floating gate</a:t>
            </a:r>
          </a:p>
          <a:p>
            <a:r>
              <a:rPr lang="en-US" sz="2400" smtClean="0"/>
              <a:t>Erase data: strong electrical field (flash) applied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Magnetic Disk Drive Access Times</a:t>
            </a:r>
          </a:p>
        </p:txBody>
      </p:sp>
      <p:sp>
        <p:nvSpPr>
          <p:cNvPr id="5632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File access time factors</a:t>
            </a:r>
            <a:endParaRPr lang="en-US" sz="2400" smtClean="0"/>
          </a:p>
          <a:p>
            <a:pPr lvl="1"/>
            <a:r>
              <a:rPr lang="en-CA" sz="2400" b="1" smtClean="0"/>
              <a:t>Seek time </a:t>
            </a:r>
            <a:r>
              <a:rPr lang="en-CA" sz="2400" smtClean="0"/>
              <a:t>(slowest)</a:t>
            </a:r>
          </a:p>
          <a:p>
            <a:pPr lvl="2"/>
            <a:r>
              <a:rPr lang="en-CA" smtClean="0"/>
              <a:t>Time to position read/write head on track</a:t>
            </a:r>
            <a:endParaRPr lang="en-US" smtClean="0"/>
          </a:p>
          <a:p>
            <a:pPr lvl="2"/>
            <a:r>
              <a:rPr lang="en-CA" smtClean="0"/>
              <a:t>Does not apply to fixed read/write head devices</a:t>
            </a:r>
          </a:p>
          <a:p>
            <a:pPr lvl="1"/>
            <a:r>
              <a:rPr lang="en-CA" sz="2400" b="1" smtClean="0"/>
              <a:t>Search time</a:t>
            </a:r>
          </a:p>
          <a:p>
            <a:pPr lvl="2"/>
            <a:r>
              <a:rPr lang="en-CA" smtClean="0"/>
              <a:t>Rotational delay</a:t>
            </a:r>
            <a:endParaRPr lang="en-US" smtClean="0"/>
          </a:p>
          <a:p>
            <a:pPr lvl="2"/>
            <a:r>
              <a:rPr lang="en-CA" smtClean="0"/>
              <a:t>Time to rotate DASD </a:t>
            </a:r>
          </a:p>
          <a:p>
            <a:pPr lvl="2"/>
            <a:r>
              <a:rPr lang="en-CA" smtClean="0"/>
              <a:t>Rotate until desired record under read/write head</a:t>
            </a:r>
            <a:endParaRPr lang="en-US" smtClean="0"/>
          </a:p>
          <a:p>
            <a:pPr lvl="1"/>
            <a:r>
              <a:rPr lang="en-CA" sz="2400" b="1" smtClean="0"/>
              <a:t>Transfer time </a:t>
            </a:r>
            <a:r>
              <a:rPr lang="en-CA" sz="2400" smtClean="0"/>
              <a:t>(fastest)</a:t>
            </a:r>
          </a:p>
          <a:p>
            <a:pPr lvl="2"/>
            <a:r>
              <a:rPr lang="en-US" smtClean="0"/>
              <a:t>Time to</a:t>
            </a:r>
            <a:r>
              <a:rPr lang="en-CA" smtClean="0"/>
              <a:t> transfer</a:t>
            </a:r>
            <a:r>
              <a:rPr lang="en-US" smtClean="0"/>
              <a:t> data</a:t>
            </a:r>
          </a:p>
          <a:p>
            <a:pPr lvl="2"/>
            <a:r>
              <a:rPr lang="en-CA" smtClean="0"/>
              <a:t>Secondary storage to main memory transfer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Fixed-Head Devices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Record access requires two items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Track number and record number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Access time = search time + transfer time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Total access time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Rotational speed dependent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DASDs rotate continuously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Three basic positions for requested record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 relation to read/write head position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DASD has little access variance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Good candidates: low activity files, random access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Blocking used to minimize access time</a:t>
            </a:r>
            <a:endParaRPr lang="en-CA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Learning Objectives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Differences in access times in several types of devices </a:t>
            </a:r>
          </a:p>
          <a:p>
            <a:r>
              <a:rPr lang="en-US" sz="2400" smtClean="0"/>
              <a:t>Critical components of the input/output subsystem, and how they interact</a:t>
            </a:r>
          </a:p>
          <a:p>
            <a:r>
              <a:rPr lang="en-US" sz="2400" smtClean="0"/>
              <a:t>Strengths and weaknesses of common seek strategies, including FCFS, SSTF, SCAN/LOOK,   C-SCAN/C-LOOK, and how they compare</a:t>
            </a:r>
          </a:p>
          <a:p>
            <a:r>
              <a:rPr lang="en-US" sz="2400" smtClean="0"/>
              <a:t>Different levels of RAID and what sets each apart from the others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Fixed-Head Devices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5837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76581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1828800" cy="209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8373" name="Picture 8" descr="C:\Documents and Settings\Paul Nagin\Desktop\Figure-7-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209800"/>
            <a:ext cx="46482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Movable-Head Devices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Record access requires three items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Seek time + search time + transfer time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Search time and transfer time calculation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Same as fixed-head DASD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Blocking is a good way to minimize access time</a:t>
            </a:r>
          </a:p>
        </p:txBody>
      </p:sp>
      <p:pic>
        <p:nvPicPr>
          <p:cNvPr id="5939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438650"/>
            <a:ext cx="7753350" cy="165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Components of the I/O Subsystem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648200"/>
          </a:xfrm>
        </p:spPr>
        <p:txBody>
          <a:bodyPr/>
          <a:lstStyle/>
          <a:p>
            <a:r>
              <a:rPr lang="en-US" sz="2400" b="1" smtClean="0"/>
              <a:t>I/O Channel</a:t>
            </a:r>
          </a:p>
          <a:p>
            <a:pPr lvl="1"/>
            <a:r>
              <a:rPr lang="en-US" sz="2400" smtClean="0"/>
              <a:t>Programmable units </a:t>
            </a:r>
          </a:p>
          <a:p>
            <a:pPr lvl="2"/>
            <a:r>
              <a:rPr lang="en-US" smtClean="0"/>
              <a:t>Positioned between CPU and control unit</a:t>
            </a:r>
          </a:p>
          <a:p>
            <a:pPr lvl="1"/>
            <a:r>
              <a:rPr lang="en-US" sz="2400" smtClean="0"/>
              <a:t>Synchronizes device speeds</a:t>
            </a:r>
          </a:p>
          <a:p>
            <a:pPr lvl="2"/>
            <a:r>
              <a:rPr lang="en-US" smtClean="0"/>
              <a:t>CPU (fast) with I/O device (slow)</a:t>
            </a:r>
          </a:p>
          <a:p>
            <a:pPr lvl="1"/>
            <a:r>
              <a:rPr lang="en-US" sz="2400" smtClean="0"/>
              <a:t>Manages concurrent processing</a:t>
            </a:r>
          </a:p>
          <a:p>
            <a:pPr lvl="2"/>
            <a:r>
              <a:rPr lang="en-US" smtClean="0"/>
              <a:t>CPU and I/O device requests</a:t>
            </a:r>
          </a:p>
          <a:p>
            <a:pPr lvl="1"/>
            <a:r>
              <a:rPr lang="en-US" sz="2400" smtClean="0"/>
              <a:t>Allows overlap</a:t>
            </a:r>
          </a:p>
          <a:p>
            <a:pPr lvl="2"/>
            <a:r>
              <a:rPr lang="en-US" smtClean="0"/>
              <a:t>CPU and I/O operations</a:t>
            </a:r>
          </a:p>
          <a:p>
            <a:pPr lvl="1"/>
            <a:r>
              <a:rPr lang="en-US" sz="2400" smtClean="0"/>
              <a:t>Channels: expensive because so often shared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Components of the I/O Subsystem</a:t>
            </a:r>
          </a:p>
        </p:txBody>
      </p:sp>
      <p:sp>
        <p:nvSpPr>
          <p:cNvPr id="6144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I/O channel programs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Specifies action performed by devices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Controls data transmission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Between main memory and control units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I/O control unit</a:t>
            </a:r>
            <a:r>
              <a:rPr lang="en-US" sz="2400" smtClean="0"/>
              <a:t>: receives and interprets signal</a:t>
            </a:r>
          </a:p>
          <a:p>
            <a:pPr>
              <a:lnSpc>
                <a:spcPct val="90000"/>
              </a:lnSpc>
            </a:pPr>
            <a:r>
              <a:rPr lang="en-US" sz="2400" b="1" smtClean="0"/>
              <a:t>Disk controller</a:t>
            </a:r>
            <a:r>
              <a:rPr lang="en-US" sz="2400" smtClean="0"/>
              <a:t> (disk drive interface)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Links disk drive and system bus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Entire path must be available when I/O command initiated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I/O subsystem configuration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Multiple paths increase flexibility and reliability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Components of the I/O Subsystem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2178050" cy="1457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2468" name="Picture 7" descr="C:\Documents and Settings\Paul Nagin\Desktop\Figure-7-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86000"/>
            <a:ext cx="4659313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Components of the I/O Subsystem</a:t>
            </a:r>
            <a:endParaRPr lang="en-US" smtClean="0">
              <a:latin typeface="Arial Narrow" pitchFamily="-65" charset="0"/>
            </a:endParaRPr>
          </a:p>
        </p:txBody>
      </p:sp>
      <p:pic>
        <p:nvPicPr>
          <p:cNvPr id="6349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2209800"/>
            <a:ext cx="2286000" cy="37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3492" name="Picture 7" descr="C:\Documents and Settings\Paul Nagin\Desktop\Figure-7-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9800"/>
            <a:ext cx="4559300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Communication Among Devices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42350" cy="4681538"/>
          </a:xfrm>
        </p:spPr>
        <p:txBody>
          <a:bodyPr/>
          <a:lstStyle/>
          <a:p>
            <a:r>
              <a:rPr lang="en-US" sz="2400" smtClean="0"/>
              <a:t>Problems to resolve</a:t>
            </a:r>
          </a:p>
          <a:p>
            <a:pPr lvl="1"/>
            <a:r>
              <a:rPr lang="en-CA" sz="2400" smtClean="0"/>
              <a:t>Know which components are busy/free</a:t>
            </a:r>
            <a:endParaRPr lang="en-US" sz="2400" smtClean="0"/>
          </a:p>
          <a:p>
            <a:pPr lvl="2"/>
            <a:r>
              <a:rPr lang="en-US" smtClean="0"/>
              <a:t>Solved by structuring interaction between units</a:t>
            </a:r>
          </a:p>
          <a:p>
            <a:pPr lvl="1"/>
            <a:r>
              <a:rPr lang="en-CA" sz="2400" smtClean="0"/>
              <a:t>Accommodate requests during heavy </a:t>
            </a:r>
            <a:r>
              <a:rPr lang="en-US" sz="2400" smtClean="0"/>
              <a:t>I/O</a:t>
            </a:r>
            <a:r>
              <a:rPr lang="en-CA" sz="2400" smtClean="0"/>
              <a:t> traffic</a:t>
            </a:r>
            <a:endParaRPr lang="en-US" sz="2400" smtClean="0"/>
          </a:p>
          <a:p>
            <a:pPr lvl="2"/>
            <a:r>
              <a:rPr lang="en-CA" smtClean="0"/>
              <a:t>Handled by buffering records and queuing requests</a:t>
            </a:r>
          </a:p>
          <a:p>
            <a:pPr lvl="1"/>
            <a:r>
              <a:rPr lang="en-CA" sz="2400" smtClean="0"/>
              <a:t>Accommodate speed disparity between CPU and I/O devices</a:t>
            </a:r>
            <a:endParaRPr lang="en-US" sz="2400" smtClean="0"/>
          </a:p>
          <a:p>
            <a:pPr lvl="2"/>
            <a:r>
              <a:rPr lang="en-CA" smtClean="0"/>
              <a:t>Handled by buffering records and queuing requests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Communication Among Devices</a:t>
            </a:r>
          </a:p>
        </p:txBody>
      </p:sp>
      <p:sp>
        <p:nvSpPr>
          <p:cNvPr id="6553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I/O subsystem units finish independently of others</a:t>
            </a:r>
          </a:p>
          <a:p>
            <a:r>
              <a:rPr lang="en-CA" sz="2400" smtClean="0"/>
              <a:t>CPU processes data while I/O performed</a:t>
            </a:r>
          </a:p>
          <a:p>
            <a:r>
              <a:rPr lang="en-CA" sz="2400" smtClean="0"/>
              <a:t>Success requires device completion knowledge</a:t>
            </a:r>
          </a:p>
          <a:p>
            <a:pPr lvl="1"/>
            <a:r>
              <a:rPr lang="en-CA" sz="2400" smtClean="0"/>
              <a:t>Hardware flag tested by CPU</a:t>
            </a:r>
          </a:p>
          <a:p>
            <a:pPr lvl="2"/>
            <a:r>
              <a:rPr lang="en-US" b="1" smtClean="0"/>
              <a:t>Channel status word (CSW)</a:t>
            </a:r>
            <a:r>
              <a:rPr lang="en-US" smtClean="0"/>
              <a:t> contains flag</a:t>
            </a:r>
            <a:endParaRPr lang="en-CA" smtClean="0"/>
          </a:p>
          <a:p>
            <a:pPr lvl="2"/>
            <a:r>
              <a:rPr lang="en-US" smtClean="0"/>
              <a:t>Three bits in flag represent I/O system component (channel, control unit, device)</a:t>
            </a:r>
          </a:p>
          <a:p>
            <a:pPr lvl="2"/>
            <a:r>
              <a:rPr lang="en-US" smtClean="0"/>
              <a:t>Changes zero to one (free to busy)</a:t>
            </a:r>
          </a:p>
          <a:p>
            <a:pPr lvl="1"/>
            <a:r>
              <a:rPr lang="en-US" sz="2400" smtClean="0"/>
              <a:t>Flag tested using </a:t>
            </a:r>
            <a:r>
              <a:rPr lang="en-CA" sz="2400" smtClean="0"/>
              <a:t>polling </a:t>
            </a:r>
            <a:r>
              <a:rPr lang="en-US" sz="2400" smtClean="0"/>
              <a:t>and </a:t>
            </a:r>
            <a:r>
              <a:rPr lang="en-CA" sz="2400" smtClean="0"/>
              <a:t>interrupt</a:t>
            </a:r>
            <a:r>
              <a:rPr lang="en-US" sz="2400" smtClean="0"/>
              <a:t>s</a:t>
            </a:r>
          </a:p>
          <a:p>
            <a:pPr lvl="2"/>
            <a:r>
              <a:rPr lang="en-US" b="1" smtClean="0"/>
              <a:t>Interrupts</a:t>
            </a:r>
            <a:r>
              <a:rPr lang="en-US" smtClean="0"/>
              <a:t> are more efficient way to test flag</a:t>
            </a:r>
            <a:endParaRPr lang="en-CA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Communication Among Devices</a:t>
            </a:r>
          </a:p>
        </p:txBody>
      </p:sp>
      <p:sp>
        <p:nvSpPr>
          <p:cNvPr id="66563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828800"/>
            <a:ext cx="8642350" cy="4681538"/>
          </a:xfrm>
        </p:spPr>
        <p:txBody>
          <a:bodyPr/>
          <a:lstStyle/>
          <a:p>
            <a:r>
              <a:rPr lang="en-CA" sz="2400" smtClean="0"/>
              <a:t>Direct memory access (DMA)</a:t>
            </a:r>
          </a:p>
          <a:p>
            <a:pPr lvl="1"/>
            <a:r>
              <a:rPr lang="en-US" sz="2400" smtClean="0"/>
              <a:t>Allows</a:t>
            </a:r>
            <a:r>
              <a:rPr lang="en-CA" sz="2400" smtClean="0"/>
              <a:t> control unit main memory access</a:t>
            </a:r>
            <a:r>
              <a:rPr lang="en-US" sz="2400" smtClean="0"/>
              <a:t> </a:t>
            </a:r>
            <a:r>
              <a:rPr lang="en-CA" sz="2400" smtClean="0"/>
              <a:t>directly</a:t>
            </a:r>
          </a:p>
          <a:p>
            <a:pPr lvl="1"/>
            <a:r>
              <a:rPr lang="en-CA" sz="2400" smtClean="0"/>
              <a:t>Transfers data without the intervention of CPU</a:t>
            </a:r>
            <a:endParaRPr lang="en-US" sz="2400" smtClean="0"/>
          </a:p>
          <a:p>
            <a:pPr lvl="1"/>
            <a:r>
              <a:rPr lang="en-CA" sz="2400" smtClean="0"/>
              <a:t>Used for high-speed devices (disk)</a:t>
            </a:r>
            <a:endParaRPr lang="en-US" sz="2400" smtClean="0"/>
          </a:p>
          <a:p>
            <a:r>
              <a:rPr lang="en-CA" sz="2400" smtClean="0"/>
              <a:t>Buffers</a:t>
            </a:r>
          </a:p>
          <a:p>
            <a:pPr lvl="1"/>
            <a:r>
              <a:rPr lang="en-CA" sz="2400" smtClean="0"/>
              <a:t>Temporary storage areas in main memory, channels, control units</a:t>
            </a:r>
            <a:endParaRPr lang="en-US" sz="2400" smtClean="0"/>
          </a:p>
          <a:p>
            <a:pPr lvl="1"/>
            <a:r>
              <a:rPr lang="en-US" sz="2400" smtClean="0"/>
              <a:t>Improves </a:t>
            </a:r>
            <a:r>
              <a:rPr lang="en-CA" sz="2400" smtClean="0"/>
              <a:t>data movement synchronization</a:t>
            </a:r>
          </a:p>
          <a:p>
            <a:pPr lvl="2"/>
            <a:r>
              <a:rPr lang="en-CA" smtClean="0"/>
              <a:t>Between relatively slow I/O devices and very fast CPU</a:t>
            </a:r>
            <a:endParaRPr lang="en-US" smtClean="0"/>
          </a:p>
          <a:p>
            <a:pPr lvl="1"/>
            <a:r>
              <a:rPr lang="en-US" sz="2400" smtClean="0"/>
              <a:t>Double buffering: processing of </a:t>
            </a:r>
            <a:r>
              <a:rPr lang="en-CA" sz="2400" smtClean="0"/>
              <a:t>record by CPU </a:t>
            </a:r>
            <a:r>
              <a:rPr lang="en-US" sz="2400" smtClean="0"/>
              <a:t>while </a:t>
            </a:r>
            <a:r>
              <a:rPr lang="en-CA" sz="2400" smtClean="0"/>
              <a:t>another </a:t>
            </a:r>
            <a:r>
              <a:rPr lang="en-US" sz="2400" smtClean="0"/>
              <a:t>is </a:t>
            </a:r>
            <a:r>
              <a:rPr lang="en-CA" sz="2400" smtClean="0"/>
              <a:t>read or written by channel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Communication Among Devices</a:t>
            </a:r>
          </a:p>
        </p:txBody>
      </p:sp>
      <p:pic>
        <p:nvPicPr>
          <p:cNvPr id="67587" name="Picture 6" descr="C:\Documents and Settings\Paul Nagin\Desktop\Figure-7-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09800"/>
            <a:ext cx="455136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362200"/>
            <a:ext cx="2362200" cy="296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Types of Devices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250825" y="1828800"/>
            <a:ext cx="8642350" cy="4681538"/>
          </a:xfrm>
        </p:spPr>
        <p:txBody>
          <a:bodyPr/>
          <a:lstStyle/>
          <a:p>
            <a:r>
              <a:rPr lang="en-CA" sz="1800" b="1" smtClean="0"/>
              <a:t>Dedicated Devices</a:t>
            </a:r>
            <a:r>
              <a:rPr lang="en-US" sz="1800" smtClean="0"/>
              <a:t> </a:t>
            </a:r>
          </a:p>
          <a:p>
            <a:pPr lvl="1"/>
            <a:r>
              <a:rPr lang="en-US" sz="1800" smtClean="0"/>
              <a:t>Device assigned to one job at a time</a:t>
            </a:r>
          </a:p>
          <a:p>
            <a:pPr lvl="2"/>
            <a:r>
              <a:rPr lang="en-US" sz="1800" smtClean="0"/>
              <a:t>For entire time job is active (or until released) </a:t>
            </a:r>
          </a:p>
          <a:p>
            <a:pPr lvl="2"/>
            <a:r>
              <a:rPr lang="en-US" sz="1800" smtClean="0"/>
              <a:t>Example: tape drives, printers, and plotters</a:t>
            </a:r>
          </a:p>
          <a:p>
            <a:pPr lvl="1"/>
            <a:r>
              <a:rPr lang="en-US" sz="1800" smtClean="0"/>
              <a:t>Disadvantage</a:t>
            </a:r>
          </a:p>
          <a:p>
            <a:pPr lvl="2"/>
            <a:r>
              <a:rPr lang="en-US" sz="1800" smtClean="0"/>
              <a:t>Inefficient if device is not used 100%</a:t>
            </a:r>
          </a:p>
          <a:p>
            <a:pPr lvl="2"/>
            <a:r>
              <a:rPr lang="en-US" sz="1800" smtClean="0"/>
              <a:t>Allocated for duration of job’s execution</a:t>
            </a:r>
          </a:p>
          <a:p>
            <a:r>
              <a:rPr lang="en-CA" sz="1800" b="1" smtClean="0"/>
              <a:t>Shared Devices</a:t>
            </a:r>
            <a:r>
              <a:rPr lang="en-US" sz="1800" smtClean="0"/>
              <a:t> </a:t>
            </a:r>
          </a:p>
          <a:p>
            <a:pPr lvl="1"/>
            <a:r>
              <a:rPr lang="en-US" sz="1800" smtClean="0"/>
              <a:t>Device assigned to several processes</a:t>
            </a:r>
          </a:p>
          <a:p>
            <a:pPr lvl="2"/>
            <a:r>
              <a:rPr lang="en-US" sz="1800" smtClean="0"/>
              <a:t>Example: direct access storage device (DASD)</a:t>
            </a:r>
          </a:p>
          <a:p>
            <a:pPr lvl="3"/>
            <a:r>
              <a:rPr lang="en-US" sz="1800" smtClean="0"/>
              <a:t>Processes share DASD simultaneously</a:t>
            </a:r>
          </a:p>
          <a:p>
            <a:pPr lvl="3"/>
            <a:r>
              <a:rPr lang="en-US" sz="1800" smtClean="0"/>
              <a:t>Requests interleaved </a:t>
            </a:r>
          </a:p>
          <a:p>
            <a:pPr lvl="1"/>
            <a:r>
              <a:rPr lang="en-US" sz="1800" smtClean="0"/>
              <a:t>Device manager supervision</a:t>
            </a:r>
          </a:p>
          <a:p>
            <a:pPr lvl="2"/>
            <a:r>
              <a:rPr lang="en-US" sz="1800" smtClean="0"/>
              <a:t>Controls interleaving</a:t>
            </a:r>
          </a:p>
          <a:p>
            <a:pPr lvl="3"/>
            <a:r>
              <a:rPr lang="en-US" sz="1800" smtClean="0"/>
              <a:t>Predetermined policies determine conflict resolution</a:t>
            </a:r>
          </a:p>
          <a:p>
            <a:pPr lvl="2"/>
            <a:endParaRPr lang="en-US" sz="1800" smtClean="0"/>
          </a:p>
          <a:p>
            <a:pPr lvl="2">
              <a:buFontTx/>
              <a:buNone/>
            </a:pPr>
            <a:r>
              <a:rPr lang="en-US" sz="1800" smtClean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Management of I/O Requests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I/O traffic controller</a:t>
            </a:r>
            <a:endParaRPr lang="en-US" sz="2400" smtClean="0"/>
          </a:p>
          <a:p>
            <a:pPr lvl="1"/>
            <a:r>
              <a:rPr lang="en-CA" sz="2400" smtClean="0"/>
              <a:t>Watches status of devices, control units, channels</a:t>
            </a:r>
          </a:p>
          <a:p>
            <a:pPr lvl="1"/>
            <a:r>
              <a:rPr lang="en-US" sz="2400" smtClean="0"/>
              <a:t>Three main tasks</a:t>
            </a:r>
          </a:p>
          <a:p>
            <a:pPr lvl="2"/>
            <a:r>
              <a:rPr lang="en-CA" smtClean="0"/>
              <a:t>Determine if path available</a:t>
            </a:r>
          </a:p>
          <a:p>
            <a:pPr lvl="2"/>
            <a:r>
              <a:rPr lang="en-CA" smtClean="0"/>
              <a:t>If more than one path available, determine which one to select</a:t>
            </a:r>
            <a:endParaRPr lang="en-US" smtClean="0"/>
          </a:p>
          <a:p>
            <a:pPr lvl="2"/>
            <a:r>
              <a:rPr lang="en-CA" smtClean="0"/>
              <a:t>If</a:t>
            </a:r>
            <a:r>
              <a:rPr lang="en-US" smtClean="0"/>
              <a:t> </a:t>
            </a:r>
            <a:r>
              <a:rPr lang="en-CA" smtClean="0"/>
              <a:t>paths all busy, determine when one is available</a:t>
            </a:r>
            <a:endParaRPr lang="en-US" smtClean="0"/>
          </a:p>
          <a:p>
            <a:pPr lvl="1"/>
            <a:r>
              <a:rPr lang="en-CA" sz="2400" smtClean="0"/>
              <a:t>Maintain database containing unit status and</a:t>
            </a:r>
            <a:r>
              <a:rPr lang="en-US" sz="2400" smtClean="0"/>
              <a:t> </a:t>
            </a:r>
            <a:r>
              <a:rPr lang="en-CA" sz="2400" smtClean="0"/>
              <a:t>connections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Management of I/O Requests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I/O scheduler</a:t>
            </a:r>
          </a:p>
          <a:p>
            <a:pPr lvl="1"/>
            <a:r>
              <a:rPr lang="en-CA" sz="2400" smtClean="0"/>
              <a:t>Same job as process scheduler (Chapter 4)</a:t>
            </a:r>
          </a:p>
          <a:p>
            <a:pPr lvl="1"/>
            <a:r>
              <a:rPr lang="en-CA" sz="2400" smtClean="0"/>
              <a:t>Allocates devices, control units, channels</a:t>
            </a:r>
          </a:p>
          <a:p>
            <a:pPr lvl="1"/>
            <a:r>
              <a:rPr lang="en-CA" sz="2400" smtClean="0"/>
              <a:t>If requests </a:t>
            </a:r>
            <a:r>
              <a:rPr lang="en-US" sz="2400" smtClean="0"/>
              <a:t>greater than </a:t>
            </a:r>
            <a:r>
              <a:rPr lang="en-CA" sz="2400" smtClean="0"/>
              <a:t>available paths</a:t>
            </a:r>
          </a:p>
          <a:p>
            <a:pPr lvl="2"/>
            <a:r>
              <a:rPr lang="en-CA" smtClean="0"/>
              <a:t>Decides which request to satisfy first: </a:t>
            </a:r>
            <a:r>
              <a:rPr lang="en-US" smtClean="0"/>
              <a:t>based on different criteria</a:t>
            </a:r>
            <a:endParaRPr lang="en-CA" smtClean="0"/>
          </a:p>
          <a:p>
            <a:pPr lvl="1"/>
            <a:r>
              <a:rPr lang="en-CA" sz="2400" smtClean="0"/>
              <a:t>In many systems</a:t>
            </a:r>
          </a:p>
          <a:p>
            <a:pPr lvl="2"/>
            <a:r>
              <a:rPr lang="en-CA" smtClean="0"/>
              <a:t> I/O requests not preempted</a:t>
            </a:r>
          </a:p>
          <a:p>
            <a:pPr lvl="1"/>
            <a:r>
              <a:rPr lang="en-CA" sz="2400" smtClean="0"/>
              <a:t>For some systems</a:t>
            </a:r>
          </a:p>
          <a:p>
            <a:pPr lvl="2"/>
            <a:r>
              <a:rPr lang="en-CA" smtClean="0"/>
              <a:t>Allow preemption with I/O request subdivided</a:t>
            </a:r>
          </a:p>
          <a:p>
            <a:pPr lvl="2"/>
            <a:r>
              <a:rPr lang="en-CA" smtClean="0"/>
              <a:t>Allow preferential treatment for high-priority requests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Management of I/O Requests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I/O device handler</a:t>
            </a:r>
            <a:endParaRPr lang="en-US" sz="2400" smtClean="0"/>
          </a:p>
          <a:p>
            <a:pPr lvl="1"/>
            <a:r>
              <a:rPr lang="en-CA" sz="2400" smtClean="0"/>
              <a:t>Performs actual data transfer</a:t>
            </a:r>
          </a:p>
          <a:p>
            <a:pPr lvl="2"/>
            <a:r>
              <a:rPr lang="en-CA" smtClean="0"/>
              <a:t>Processes device interrupts</a:t>
            </a:r>
          </a:p>
          <a:p>
            <a:pPr lvl="2"/>
            <a:r>
              <a:rPr lang="en-CA" smtClean="0"/>
              <a:t>Handles error conditions</a:t>
            </a:r>
          </a:p>
          <a:p>
            <a:pPr lvl="2"/>
            <a:r>
              <a:rPr lang="en-CA" smtClean="0"/>
              <a:t>Provides</a:t>
            </a:r>
            <a:r>
              <a:rPr lang="en-US" smtClean="0"/>
              <a:t> </a:t>
            </a:r>
            <a:r>
              <a:rPr lang="en-CA" smtClean="0"/>
              <a:t>detailed scheduling algorithms</a:t>
            </a:r>
          </a:p>
          <a:p>
            <a:pPr lvl="1"/>
            <a:r>
              <a:rPr lang="en-CA" sz="2400" smtClean="0"/>
              <a:t>Device dependent </a:t>
            </a:r>
          </a:p>
          <a:p>
            <a:pPr lvl="1"/>
            <a:r>
              <a:rPr lang="en-CA" sz="2400" smtClean="0"/>
              <a:t>Each I/O device type</a:t>
            </a:r>
            <a:r>
              <a:rPr lang="en-US" sz="2400" smtClean="0"/>
              <a:t> </a:t>
            </a:r>
            <a:r>
              <a:rPr lang="en-CA" sz="2400" smtClean="0"/>
              <a:t>has device handler algorithm</a:t>
            </a:r>
          </a:p>
          <a:p>
            <a:endParaRPr lang="en-CA" sz="240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Management of I/O Requests</a:t>
            </a:r>
          </a:p>
        </p:txBody>
      </p:sp>
      <p:pic>
        <p:nvPicPr>
          <p:cNvPr id="716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743200"/>
            <a:ext cx="8504238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270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CA" sz="2400" smtClean="0"/>
              <a:t>Predetermined device handler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Determines</a:t>
            </a:r>
            <a:r>
              <a:rPr lang="en-US" sz="2400" smtClean="0"/>
              <a:t> device processing order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Goal: minimize </a:t>
            </a:r>
            <a:r>
              <a:rPr lang="en-CA" sz="2400" smtClean="0"/>
              <a:t>seek time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Types</a:t>
            </a:r>
            <a:endParaRPr lang="en-CA" sz="2400" smtClean="0"/>
          </a:p>
          <a:p>
            <a:pPr lvl="1">
              <a:lnSpc>
                <a:spcPct val="90000"/>
              </a:lnSpc>
            </a:pPr>
            <a:r>
              <a:rPr lang="en-CA" sz="2400" smtClean="0"/>
              <a:t>First-come, first-served (FCFS)</a:t>
            </a:r>
            <a:r>
              <a:rPr lang="en-US" sz="2400" smtClean="0"/>
              <a:t>, </a:t>
            </a:r>
            <a:r>
              <a:rPr lang="en-CA" sz="2400" smtClean="0"/>
              <a:t>shortest seek time first (SSTF)</a:t>
            </a:r>
            <a:r>
              <a:rPr lang="en-US" sz="2400" smtClean="0"/>
              <a:t>, </a:t>
            </a:r>
            <a:r>
              <a:rPr lang="en-CA" sz="2400" smtClean="0"/>
              <a:t>SCAN (including LOOK, N-Step SCAN, C-SCAN, </a:t>
            </a:r>
            <a:r>
              <a:rPr lang="en-US" sz="2400" smtClean="0"/>
              <a:t>and</a:t>
            </a:r>
            <a:r>
              <a:rPr lang="en-CA" sz="2400" smtClean="0"/>
              <a:t> C-LOOK)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Scheduling algorithm goals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Minimize arm movement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Minimize mean response time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Minimize variance in response time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3731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524000"/>
          </a:xfrm>
        </p:spPr>
        <p:txBody>
          <a:bodyPr/>
          <a:lstStyle/>
          <a:p>
            <a:r>
              <a:rPr lang="en-US" sz="2400" b="1" smtClean="0"/>
              <a:t>FCFS</a:t>
            </a:r>
          </a:p>
          <a:p>
            <a:pPr lvl="1"/>
            <a:r>
              <a:rPr lang="en-CA" sz="2400" smtClean="0"/>
              <a:t>On average: does not meet three seek strategy goals </a:t>
            </a:r>
          </a:p>
          <a:p>
            <a:pPr lvl="1"/>
            <a:r>
              <a:rPr lang="en-CA" sz="2400" smtClean="0"/>
              <a:t>Disadvantage</a:t>
            </a:r>
            <a:r>
              <a:rPr lang="en-US" sz="2400" smtClean="0"/>
              <a:t>: </a:t>
            </a:r>
            <a:r>
              <a:rPr lang="en-CA" sz="2400" smtClean="0"/>
              <a:t>extreme arm movement</a:t>
            </a:r>
            <a:endParaRPr lang="en-US" sz="2400" smtClean="0"/>
          </a:p>
        </p:txBody>
      </p:sp>
      <p:pic>
        <p:nvPicPr>
          <p:cNvPr id="7373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91000"/>
            <a:ext cx="1524000" cy="15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3733" name="Picture 8" descr="C:\Documents and Settings\Paul Nagin\Desktop\Figure-7-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631348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4755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1828800"/>
          </a:xfrm>
        </p:spPr>
        <p:txBody>
          <a:bodyPr/>
          <a:lstStyle/>
          <a:p>
            <a:r>
              <a:rPr lang="en-US" sz="2400" b="1" smtClean="0"/>
              <a:t>Shortest Seek Time First (SSTF)</a:t>
            </a:r>
          </a:p>
          <a:p>
            <a:pPr lvl="1"/>
            <a:r>
              <a:rPr lang="en-CA" sz="2400" smtClean="0"/>
              <a:t>Request with track closest to one being served  </a:t>
            </a:r>
            <a:endParaRPr lang="en-US" sz="2400" smtClean="0"/>
          </a:p>
          <a:p>
            <a:pPr lvl="1"/>
            <a:r>
              <a:rPr lang="en-CA" sz="2400" smtClean="0"/>
              <a:t>Minimizes overall seek time</a:t>
            </a:r>
            <a:endParaRPr lang="en-US" sz="2400" smtClean="0"/>
          </a:p>
          <a:p>
            <a:pPr lvl="1"/>
            <a:r>
              <a:rPr lang="en-CA" sz="2400" smtClean="0"/>
              <a:t>Postpones traveling to out of </a:t>
            </a:r>
            <a:r>
              <a:rPr lang="en-US" sz="2400" smtClean="0"/>
              <a:t>way</a:t>
            </a:r>
            <a:r>
              <a:rPr lang="en-CA" sz="2400" smtClean="0"/>
              <a:t> tracks</a:t>
            </a:r>
            <a:endParaRPr lang="en-US" sz="2400" smtClean="0"/>
          </a:p>
        </p:txBody>
      </p:sp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114800"/>
            <a:ext cx="1574800" cy="2049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4757" name="Picture 8" descr="C:\Documents and Settings\Paul Nagin\Desktop\Figure-7-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0"/>
            <a:ext cx="56816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SCAN</a:t>
            </a:r>
            <a:endParaRPr lang="en-US" sz="2400" b="1" smtClean="0"/>
          </a:p>
          <a:p>
            <a:pPr lvl="1"/>
            <a:r>
              <a:rPr lang="en-CA" sz="2400" smtClean="0"/>
              <a:t>Directional bit</a:t>
            </a:r>
          </a:p>
          <a:p>
            <a:pPr lvl="2"/>
            <a:r>
              <a:rPr lang="en-CA" smtClean="0"/>
              <a:t>Indicates if arm moving toward/away from disk center</a:t>
            </a:r>
          </a:p>
          <a:p>
            <a:pPr lvl="1"/>
            <a:r>
              <a:rPr lang="en-CA" sz="2400" smtClean="0"/>
              <a:t>Algorithm moves arm methodically</a:t>
            </a:r>
          </a:p>
          <a:p>
            <a:pPr lvl="2"/>
            <a:r>
              <a:rPr lang="en-CA" smtClean="0"/>
              <a:t>From outer to inner track, services every request in its path</a:t>
            </a:r>
          </a:p>
          <a:p>
            <a:pPr lvl="2"/>
            <a:r>
              <a:rPr lang="en-CA" smtClean="0"/>
              <a:t>If reaches innermost track, reverses direction and moves toward outer tracks</a:t>
            </a:r>
          </a:p>
          <a:p>
            <a:pPr lvl="2"/>
            <a:r>
              <a:rPr lang="en-CA" smtClean="0"/>
              <a:t>Services every request in its path</a:t>
            </a:r>
          </a:p>
          <a:p>
            <a:endParaRPr lang="en-CA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6803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828800"/>
          </a:xfrm>
        </p:spPr>
        <p:txBody>
          <a:bodyPr/>
          <a:lstStyle/>
          <a:p>
            <a:r>
              <a:rPr lang="en-US" sz="2400" b="1" smtClean="0"/>
              <a:t>LOOK</a:t>
            </a:r>
          </a:p>
          <a:p>
            <a:pPr lvl="1"/>
            <a:r>
              <a:rPr lang="en-US" sz="2400" smtClean="0"/>
              <a:t> </a:t>
            </a:r>
            <a:r>
              <a:rPr lang="en-CA" sz="2400" smtClean="0"/>
              <a:t>Arm does not go to either edge</a:t>
            </a:r>
          </a:p>
          <a:p>
            <a:pPr lvl="2"/>
            <a:r>
              <a:rPr lang="en-CA" smtClean="0"/>
              <a:t>Unless requests exist</a:t>
            </a:r>
            <a:endParaRPr lang="en-US" smtClean="0"/>
          </a:p>
          <a:p>
            <a:pPr lvl="1"/>
            <a:r>
              <a:rPr lang="en-US" sz="2400" smtClean="0"/>
              <a:t> </a:t>
            </a:r>
            <a:r>
              <a:rPr lang="en-CA" sz="2400" smtClean="0"/>
              <a:t>Eliminates indefinite postponement</a:t>
            </a:r>
          </a:p>
          <a:p>
            <a:endParaRPr lang="en-US" sz="2400" smtClean="0"/>
          </a:p>
        </p:txBody>
      </p:sp>
      <p:pic>
        <p:nvPicPr>
          <p:cNvPr id="76804" name="Picture 7" descr="C:\Documents and Settings\Paul Nagin\Desktop\Figure-7-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114800"/>
            <a:ext cx="49212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267200"/>
            <a:ext cx="1600200" cy="2144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N-Step SCAN</a:t>
            </a:r>
            <a:endParaRPr lang="en-US" sz="2400" smtClean="0"/>
          </a:p>
          <a:p>
            <a:pPr lvl="1"/>
            <a:r>
              <a:rPr lang="en-CA" sz="2400" smtClean="0"/>
              <a:t>Holds all requests until arm starts on way back</a:t>
            </a:r>
            <a:endParaRPr lang="en-US" sz="2400" smtClean="0"/>
          </a:p>
          <a:p>
            <a:pPr lvl="2"/>
            <a:r>
              <a:rPr lang="en-CA" smtClean="0"/>
              <a:t>New requests grouped together for next sweep</a:t>
            </a:r>
          </a:p>
          <a:p>
            <a:r>
              <a:rPr lang="en-CA" sz="2400" b="1" smtClean="0"/>
              <a:t>C-SCAN (Circular SCAN)</a:t>
            </a:r>
            <a:endParaRPr lang="en-US" sz="2400" smtClean="0"/>
          </a:p>
          <a:p>
            <a:pPr lvl="1"/>
            <a:r>
              <a:rPr lang="en-CA" sz="2400" smtClean="0"/>
              <a:t>Arm picks up requests on path during inward sweep</a:t>
            </a:r>
          </a:p>
          <a:p>
            <a:pPr lvl="1"/>
            <a:r>
              <a:rPr lang="en-CA" sz="2400" smtClean="0"/>
              <a:t>Provides more uniform wait time</a:t>
            </a:r>
          </a:p>
          <a:p>
            <a:r>
              <a:rPr lang="en-CA" sz="2400" b="1" smtClean="0"/>
              <a:t>C-LOOK</a:t>
            </a:r>
            <a:endParaRPr lang="en-US" sz="2400" b="1" smtClean="0"/>
          </a:p>
          <a:p>
            <a:pPr lvl="1"/>
            <a:r>
              <a:rPr lang="en-CA" sz="2400" smtClean="0"/>
              <a:t>Inward sweep stops at last high-numbered track request</a:t>
            </a:r>
            <a:endParaRPr lang="en-US" sz="2400" smtClean="0"/>
          </a:p>
          <a:p>
            <a:pPr lvl="1"/>
            <a:r>
              <a:rPr lang="en-CA" sz="2400" smtClean="0"/>
              <a:t>No last track access unless required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Types of Devices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Virtual Devices </a:t>
            </a:r>
            <a:endParaRPr lang="en-US" sz="2400" b="1" smtClean="0"/>
          </a:p>
          <a:p>
            <a:pPr lvl="1"/>
            <a:r>
              <a:rPr lang="en-US" sz="2400" smtClean="0"/>
              <a:t>Dedicated and shared device combination</a:t>
            </a:r>
          </a:p>
          <a:p>
            <a:pPr lvl="1"/>
            <a:r>
              <a:rPr lang="en-US" sz="2400" smtClean="0"/>
              <a:t>Dedicated devices transformed into shared devices</a:t>
            </a:r>
          </a:p>
          <a:p>
            <a:pPr lvl="2"/>
            <a:r>
              <a:rPr lang="en-US" smtClean="0"/>
              <a:t>Example: printer</a:t>
            </a:r>
          </a:p>
          <a:p>
            <a:pPr lvl="3"/>
            <a:r>
              <a:rPr lang="en-US" sz="2400" smtClean="0"/>
              <a:t>Converted by spooling program</a:t>
            </a:r>
          </a:p>
          <a:p>
            <a:pPr lvl="1"/>
            <a:r>
              <a:rPr lang="en-US" sz="2400" smtClean="0"/>
              <a:t>Spooling</a:t>
            </a:r>
          </a:p>
          <a:p>
            <a:pPr lvl="2"/>
            <a:r>
              <a:rPr lang="en-US" smtClean="0"/>
              <a:t>Speeds up slow dedicated I/O devices</a:t>
            </a:r>
          </a:p>
          <a:p>
            <a:pPr lvl="2"/>
            <a:r>
              <a:rPr lang="en-US" smtClean="0"/>
              <a:t>Example: </a:t>
            </a:r>
            <a:r>
              <a:rPr lang="en-US" b="1" smtClean="0"/>
              <a:t>universal serial bus (USB) controller</a:t>
            </a:r>
          </a:p>
          <a:p>
            <a:pPr lvl="3"/>
            <a:r>
              <a:rPr lang="en-US" sz="2400" smtClean="0"/>
              <a:t>Interface between operating system, device drivers, applications, and devices attached via USB host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Device Handler Seek Strategies</a:t>
            </a:r>
          </a:p>
        </p:txBody>
      </p:sp>
      <p:sp>
        <p:nvSpPr>
          <p:cNvPr id="7885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Best strategy</a:t>
            </a:r>
          </a:p>
          <a:p>
            <a:pPr lvl="1"/>
            <a:r>
              <a:rPr lang="en-CA" sz="2400" smtClean="0"/>
              <a:t>FCFS best with light loads</a:t>
            </a:r>
          </a:p>
          <a:p>
            <a:pPr lvl="2"/>
            <a:r>
              <a:rPr lang="en-CA" smtClean="0"/>
              <a:t>Service time unacceptably long</a:t>
            </a:r>
            <a:r>
              <a:rPr lang="en-US" smtClean="0"/>
              <a:t> under high loads</a:t>
            </a:r>
            <a:endParaRPr lang="en-CA" smtClean="0"/>
          </a:p>
          <a:p>
            <a:pPr lvl="1"/>
            <a:r>
              <a:rPr lang="en-CA" sz="2400" smtClean="0"/>
              <a:t>SSTF best with moderate loads</a:t>
            </a:r>
          </a:p>
          <a:p>
            <a:pPr lvl="2"/>
            <a:r>
              <a:rPr lang="en-CA" smtClean="0"/>
              <a:t>Localization problem under heavy loads</a:t>
            </a:r>
            <a:endParaRPr lang="en-US" smtClean="0"/>
          </a:p>
          <a:p>
            <a:pPr lvl="1"/>
            <a:r>
              <a:rPr lang="en-CA" sz="2400" smtClean="0"/>
              <a:t>SCAN best with light to moderate loads</a:t>
            </a:r>
          </a:p>
          <a:p>
            <a:pPr lvl="2"/>
            <a:r>
              <a:rPr lang="en-CA" smtClean="0"/>
              <a:t>Eliminates indefinite postponement</a:t>
            </a:r>
          </a:p>
          <a:p>
            <a:pPr lvl="3"/>
            <a:r>
              <a:rPr lang="en-CA" sz="2400" smtClean="0"/>
              <a:t>Throughput and mean service times SSTF similarities</a:t>
            </a:r>
          </a:p>
          <a:p>
            <a:pPr lvl="1"/>
            <a:r>
              <a:rPr lang="en-CA" sz="2400" smtClean="0"/>
              <a:t>C-SCAN best with moderate to heavy loads</a:t>
            </a:r>
          </a:p>
          <a:p>
            <a:pPr lvl="2"/>
            <a:r>
              <a:rPr lang="en-CA" smtClean="0"/>
              <a:t>Very small service time variances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Search Strategies: Rotational Ordering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smtClean="0"/>
              <a:t>Rotational ordering</a:t>
            </a:r>
          </a:p>
          <a:p>
            <a:pPr lvl="1"/>
            <a:r>
              <a:rPr lang="en-CA" sz="2400" smtClean="0"/>
              <a:t>Optimizes search times</a:t>
            </a:r>
          </a:p>
          <a:p>
            <a:pPr lvl="2"/>
            <a:r>
              <a:rPr lang="en-CA" smtClean="0"/>
              <a:t>Orders requests once read/write heads positioned</a:t>
            </a:r>
          </a:p>
          <a:p>
            <a:pPr lvl="1"/>
            <a:r>
              <a:rPr lang="en-CA" sz="2400" smtClean="0"/>
              <a:t>Read/write head movement time </a:t>
            </a:r>
          </a:p>
          <a:p>
            <a:pPr lvl="2"/>
            <a:r>
              <a:rPr lang="en-CA" smtClean="0"/>
              <a:t>Hardware</a:t>
            </a:r>
            <a:r>
              <a:rPr lang="en-US" smtClean="0"/>
              <a:t> dependent</a:t>
            </a:r>
            <a:endParaRPr lang="en-CA" smtClean="0"/>
          </a:p>
          <a:p>
            <a:r>
              <a:rPr lang="en-CA" sz="2400" smtClean="0"/>
              <a:t>Reduces time wasted</a:t>
            </a:r>
          </a:p>
          <a:p>
            <a:pPr lvl="1"/>
            <a:r>
              <a:rPr lang="en-CA" sz="2400" smtClean="0"/>
              <a:t>Due to rotational delay</a:t>
            </a:r>
          </a:p>
          <a:p>
            <a:pPr lvl="1"/>
            <a:r>
              <a:rPr lang="en-US" sz="2400" smtClean="0"/>
              <a:t>Request arrangement</a:t>
            </a:r>
          </a:p>
          <a:p>
            <a:pPr lvl="2"/>
            <a:r>
              <a:rPr lang="en-CA" smtClean="0"/>
              <a:t>First sector requested on second track is next number higher than one just 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Search Strategies: Rotational Ordering</a:t>
            </a:r>
          </a:p>
        </p:txBody>
      </p:sp>
      <p:pic>
        <p:nvPicPr>
          <p:cNvPr id="8089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1649413" cy="279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0900" name="Picture 7" descr="C:\Documents and Settings\Paul Nagin\Desktop\Figure-7-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4400" y="2492375"/>
            <a:ext cx="64262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Search Strategies: Rotational Ordering</a:t>
            </a:r>
          </a:p>
        </p:txBody>
      </p:sp>
      <p:pic>
        <p:nvPicPr>
          <p:cNvPr id="819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20025" cy="3533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Search Strategies: Rotational Ordering</a:t>
            </a:r>
          </a:p>
        </p:txBody>
      </p:sp>
      <p:pic>
        <p:nvPicPr>
          <p:cNvPr id="8294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829550" cy="3533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RAID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sz="2400" smtClean="0"/>
              <a:t>Physical disk drive set viewed as single logical unit</a:t>
            </a:r>
          </a:p>
          <a:p>
            <a:pPr lvl="1"/>
            <a:r>
              <a:rPr lang="en-CA" sz="2400" smtClean="0"/>
              <a:t>Preferable over few large-capacity disk drives</a:t>
            </a:r>
            <a:endParaRPr lang="en-US" sz="2400" smtClean="0"/>
          </a:p>
          <a:p>
            <a:r>
              <a:rPr lang="en-CA" sz="2400" smtClean="0"/>
              <a:t>Improved I/O performance</a:t>
            </a:r>
          </a:p>
          <a:p>
            <a:r>
              <a:rPr lang="en-CA" sz="2400" smtClean="0"/>
              <a:t>Improved data recovery </a:t>
            </a:r>
          </a:p>
          <a:p>
            <a:pPr lvl="1"/>
            <a:r>
              <a:rPr lang="en-CA" sz="2400" smtClean="0"/>
              <a:t>Disk failure event</a:t>
            </a:r>
            <a:endParaRPr lang="en-US" sz="2400" smtClean="0"/>
          </a:p>
          <a:p>
            <a:r>
              <a:rPr lang="en-CA" sz="2400" smtClean="0"/>
              <a:t>Introduces redundancy</a:t>
            </a:r>
          </a:p>
          <a:p>
            <a:pPr lvl="1"/>
            <a:r>
              <a:rPr lang="en-CA" sz="2400" smtClean="0"/>
              <a:t>Helps with hardware failure recovery</a:t>
            </a:r>
            <a:endParaRPr lang="en-US" sz="2400" smtClean="0"/>
          </a:p>
          <a:p>
            <a:r>
              <a:rPr lang="en-CA" sz="2400" smtClean="0"/>
              <a:t>Significant factors </a:t>
            </a:r>
            <a:r>
              <a:rPr lang="en-US" sz="2400" smtClean="0"/>
              <a:t>in RAID level selection</a:t>
            </a:r>
          </a:p>
          <a:p>
            <a:pPr lvl="1"/>
            <a:r>
              <a:rPr lang="en-CA" sz="2400" smtClean="0"/>
              <a:t>Cost, speed, system’s applications</a:t>
            </a:r>
          </a:p>
          <a:p>
            <a:r>
              <a:rPr lang="en-CA" sz="2400" smtClean="0"/>
              <a:t>Increase</a:t>
            </a:r>
            <a:r>
              <a:rPr lang="en-US" sz="2400" smtClean="0"/>
              <a:t>s</a:t>
            </a:r>
            <a:r>
              <a:rPr lang="en-CA" sz="2400" smtClean="0"/>
              <a:t> hardware costs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RAID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849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60563"/>
            <a:ext cx="5867400" cy="489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499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67000"/>
            <a:ext cx="1800225" cy="1847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RAID</a:t>
            </a:r>
            <a:endParaRPr lang="en-CA" smtClean="0">
              <a:latin typeface="Arial Narrow" pitchFamily="-65" charset="0"/>
            </a:endParaRPr>
          </a:p>
        </p:txBody>
      </p:sp>
      <p:pic>
        <p:nvPicPr>
          <p:cNvPr id="8601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8304213" cy="383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Zero</a:t>
            </a:r>
          </a:p>
        </p:txBody>
      </p:sp>
      <p:sp>
        <p:nvSpPr>
          <p:cNvPr id="8704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2819400"/>
          </a:xfrm>
        </p:spPr>
        <p:txBody>
          <a:bodyPr/>
          <a:lstStyle/>
          <a:p>
            <a:r>
              <a:rPr lang="en-US" sz="2400" smtClean="0"/>
              <a:t>Uses data striping (not considered true RAID)</a:t>
            </a:r>
          </a:p>
          <a:p>
            <a:pPr lvl="1"/>
            <a:r>
              <a:rPr lang="en-US" sz="2400" smtClean="0"/>
              <a:t>No parity and error corrections</a:t>
            </a:r>
          </a:p>
          <a:p>
            <a:pPr lvl="1"/>
            <a:r>
              <a:rPr lang="en-US" sz="2400" smtClean="0"/>
              <a:t>No error correction/redundancy/recovery</a:t>
            </a:r>
          </a:p>
          <a:p>
            <a:r>
              <a:rPr lang="en-US" sz="2400" smtClean="0"/>
              <a:t>Benefits</a:t>
            </a:r>
          </a:p>
          <a:p>
            <a:pPr lvl="1"/>
            <a:r>
              <a:rPr lang="en-US" sz="2400" smtClean="0"/>
              <a:t>Devices appear as one logical unit</a:t>
            </a:r>
          </a:p>
          <a:p>
            <a:pPr lvl="1"/>
            <a:r>
              <a:rPr lang="en-US" sz="2400" smtClean="0"/>
              <a:t>Best for large data quantity non-critical data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97189AE-292F-4CA9-8FAD-1FBD6846B12D}" type="slidenum">
              <a:rPr lang="en-US"/>
              <a:pPr/>
              <a:t>58</a:t>
            </a:fld>
            <a:endParaRPr lang="en-US"/>
          </a:p>
        </p:txBody>
      </p:sp>
      <p:pic>
        <p:nvPicPr>
          <p:cNvPr id="8704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648200"/>
            <a:ext cx="6804025" cy="2028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One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905000"/>
          </a:xfrm>
        </p:spPr>
        <p:txBody>
          <a:bodyPr/>
          <a:lstStyle/>
          <a:p>
            <a:r>
              <a:rPr lang="en-US" sz="2400" smtClean="0"/>
              <a:t>Uses data striping (considered true RAID)</a:t>
            </a:r>
          </a:p>
          <a:p>
            <a:pPr lvl="1"/>
            <a:r>
              <a:rPr lang="en-US" sz="2400" smtClean="0"/>
              <a:t>Mirrored configuration (backup)</a:t>
            </a:r>
          </a:p>
          <a:p>
            <a:pPr lvl="2"/>
            <a:r>
              <a:rPr lang="en-US" smtClean="0"/>
              <a:t>Duplicate set of all data (expensive)</a:t>
            </a:r>
          </a:p>
          <a:p>
            <a:pPr lvl="1"/>
            <a:r>
              <a:rPr lang="en-US" sz="2400" smtClean="0"/>
              <a:t>Provides redundancy and improved reliability</a:t>
            </a:r>
          </a:p>
        </p:txBody>
      </p:sp>
      <p:pic>
        <p:nvPicPr>
          <p:cNvPr id="880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62400"/>
            <a:ext cx="6705600" cy="2620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Types of Devices</a:t>
            </a:r>
            <a:endParaRPr lang="en-CA" smtClean="0">
              <a:latin typeface="Arial Narrow" pitchFamily="-65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Storage media</a:t>
            </a:r>
            <a:r>
              <a:rPr lang="en-US" sz="2400" smtClean="0"/>
              <a:t> </a:t>
            </a:r>
          </a:p>
          <a:p>
            <a:pPr lvl="1"/>
            <a:r>
              <a:rPr lang="en-US" sz="2400" smtClean="0"/>
              <a:t>Two groups</a:t>
            </a:r>
          </a:p>
          <a:p>
            <a:pPr lvl="2"/>
            <a:r>
              <a:rPr lang="en-US" b="1" smtClean="0"/>
              <a:t>Sequential access media</a:t>
            </a:r>
          </a:p>
          <a:p>
            <a:pPr lvl="3"/>
            <a:r>
              <a:rPr lang="en-US" sz="2400" smtClean="0"/>
              <a:t>Records stored sequentially</a:t>
            </a:r>
          </a:p>
          <a:p>
            <a:pPr lvl="2"/>
            <a:r>
              <a:rPr lang="en-US" b="1" smtClean="0"/>
              <a:t>Direct access storage devices (DASD)</a:t>
            </a:r>
          </a:p>
          <a:p>
            <a:pPr lvl="3"/>
            <a:r>
              <a:rPr lang="en-US" sz="2400" smtClean="0"/>
              <a:t>Records stored sequentially</a:t>
            </a:r>
          </a:p>
          <a:p>
            <a:pPr lvl="3"/>
            <a:r>
              <a:rPr lang="en-US" sz="2400" smtClean="0"/>
              <a:t>Records stored using direct access files</a:t>
            </a:r>
          </a:p>
          <a:p>
            <a:pPr lvl="1"/>
            <a:r>
              <a:rPr lang="en-US" sz="2400" smtClean="0"/>
              <a:t>Vast differences</a:t>
            </a:r>
          </a:p>
          <a:p>
            <a:pPr lvl="2"/>
            <a:r>
              <a:rPr lang="en-US" smtClean="0"/>
              <a:t>Speed and sharability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Two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2133600"/>
          </a:xfrm>
        </p:spPr>
        <p:txBody>
          <a:bodyPr/>
          <a:lstStyle/>
          <a:p>
            <a:r>
              <a:rPr lang="en-US" sz="2400" smtClean="0"/>
              <a:t>Uses small stripes (considered true RAID)</a:t>
            </a:r>
          </a:p>
          <a:p>
            <a:r>
              <a:rPr lang="en-US" sz="2400" b="1" smtClean="0"/>
              <a:t>Hamming code</a:t>
            </a:r>
            <a:r>
              <a:rPr lang="en-US" sz="2400" smtClean="0"/>
              <a:t>: error detection and correction</a:t>
            </a:r>
          </a:p>
          <a:p>
            <a:r>
              <a:rPr lang="en-US" sz="2400" smtClean="0"/>
              <a:t>Expensive and complex</a:t>
            </a:r>
          </a:p>
          <a:p>
            <a:pPr lvl="1"/>
            <a:r>
              <a:rPr lang="en-US" sz="2400" smtClean="0"/>
              <a:t>Size of strip determines number of array disks</a:t>
            </a:r>
          </a:p>
        </p:txBody>
      </p:sp>
      <p:pic>
        <p:nvPicPr>
          <p:cNvPr id="8909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200525"/>
            <a:ext cx="6276975" cy="166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909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91000"/>
            <a:ext cx="1762125" cy="241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Three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447800"/>
          </a:xfrm>
        </p:spPr>
        <p:txBody>
          <a:bodyPr/>
          <a:lstStyle/>
          <a:p>
            <a:r>
              <a:rPr lang="en-US" smtClean="0"/>
              <a:t>Modification of Level 2</a:t>
            </a:r>
          </a:p>
          <a:p>
            <a:pPr lvl="1"/>
            <a:r>
              <a:rPr lang="en-US" smtClean="0"/>
              <a:t>Requires one disk for redundancy</a:t>
            </a:r>
          </a:p>
          <a:p>
            <a:pPr lvl="2"/>
            <a:r>
              <a:rPr lang="en-US" smtClean="0"/>
              <a:t>One parity bit for each strip</a:t>
            </a:r>
          </a:p>
        </p:txBody>
      </p:sp>
      <p:pic>
        <p:nvPicPr>
          <p:cNvPr id="9011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81425"/>
            <a:ext cx="7096125" cy="178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Four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828800"/>
          </a:xfrm>
        </p:spPr>
        <p:txBody>
          <a:bodyPr/>
          <a:lstStyle/>
          <a:p>
            <a:r>
              <a:rPr lang="en-US" sz="2400" smtClean="0"/>
              <a:t>Same strip scheme as Levels 0 and 1</a:t>
            </a:r>
          </a:p>
          <a:p>
            <a:pPr lvl="1"/>
            <a:r>
              <a:rPr lang="en-US" sz="2400" smtClean="0"/>
              <a:t>Computes parity for each strip</a:t>
            </a:r>
          </a:p>
          <a:p>
            <a:pPr lvl="1"/>
            <a:r>
              <a:rPr lang="en-US" sz="2400" smtClean="0"/>
              <a:t>Stores parities in corresponding strip</a:t>
            </a:r>
          </a:p>
          <a:p>
            <a:pPr lvl="2"/>
            <a:r>
              <a:rPr lang="en-US" smtClean="0"/>
              <a:t>Has designated parity disk</a:t>
            </a:r>
          </a:p>
        </p:txBody>
      </p:sp>
      <p:pic>
        <p:nvPicPr>
          <p:cNvPr id="9114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238625"/>
            <a:ext cx="6734175" cy="185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Five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362200"/>
          </a:xfrm>
        </p:spPr>
        <p:txBody>
          <a:bodyPr/>
          <a:lstStyle/>
          <a:p>
            <a:r>
              <a:rPr lang="en-US" sz="2400" smtClean="0"/>
              <a:t>Modification of Level 4</a:t>
            </a:r>
          </a:p>
          <a:p>
            <a:r>
              <a:rPr lang="en-US" sz="2400" smtClean="0"/>
              <a:t>Distributes parity strips across disks</a:t>
            </a:r>
          </a:p>
          <a:p>
            <a:pPr lvl="1"/>
            <a:r>
              <a:rPr lang="en-US" sz="2400" smtClean="0"/>
              <a:t>Avoids Level 4 bottleneck</a:t>
            </a:r>
          </a:p>
          <a:p>
            <a:r>
              <a:rPr lang="en-US" sz="2400" smtClean="0"/>
              <a:t>Disadvantage</a:t>
            </a:r>
          </a:p>
          <a:p>
            <a:pPr lvl="1"/>
            <a:r>
              <a:rPr lang="en-US" sz="2400" smtClean="0"/>
              <a:t>Complicated to regenerate data from failed device </a:t>
            </a:r>
          </a:p>
        </p:txBody>
      </p:sp>
      <p:sp>
        <p:nvSpPr>
          <p:cNvPr id="9216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FAF7137-2049-498E-9C06-137A1AD9BD18}" type="slidenum">
              <a:rPr lang="en-US"/>
              <a:pPr/>
              <a:t>63</a:t>
            </a:fld>
            <a:endParaRPr lang="en-US"/>
          </a:p>
        </p:txBody>
      </p:sp>
      <p:pic>
        <p:nvPicPr>
          <p:cNvPr id="9216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800600"/>
            <a:ext cx="6875463" cy="182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Level Six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Provides extra degree of error protection/correction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Two different parity calculations (double parity)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Same as level four/five and independent algorithm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Parities stored on separate disk across array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Stored in corresponding data strip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Advantage: data restoration even if two disks fail</a:t>
            </a:r>
          </a:p>
        </p:txBody>
      </p:sp>
      <p:pic>
        <p:nvPicPr>
          <p:cNvPr id="9318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6800"/>
            <a:ext cx="7153275" cy="173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Nested RAID Levels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990600"/>
          </a:xfrm>
        </p:spPr>
        <p:txBody>
          <a:bodyPr/>
          <a:lstStyle/>
          <a:p>
            <a:r>
              <a:rPr lang="en-US" sz="2400" smtClean="0"/>
              <a:t>Combines multiple RAID levels (complex)</a:t>
            </a:r>
          </a:p>
          <a:p>
            <a:endParaRPr lang="en-US" sz="2400" smtClean="0"/>
          </a:p>
        </p:txBody>
      </p:sp>
      <p:pic>
        <p:nvPicPr>
          <p:cNvPr id="942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05200"/>
            <a:ext cx="1657350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4213" name="Picture 8" descr="C:\Documents and Settings\Paul Nagin\Desktop\Figure-7-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95600"/>
            <a:ext cx="6243638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Nested RAID Levels</a:t>
            </a:r>
          </a:p>
        </p:txBody>
      </p:sp>
      <p:pic>
        <p:nvPicPr>
          <p:cNvPr id="952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800975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962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Device Manager </a:t>
            </a:r>
          </a:p>
          <a:p>
            <a:pPr lvl="1"/>
            <a:r>
              <a:rPr lang="en-US" sz="2400" smtClean="0"/>
              <a:t>Manages every system device effectively as possible</a:t>
            </a:r>
          </a:p>
          <a:p>
            <a:r>
              <a:rPr lang="en-US" sz="2400" smtClean="0"/>
              <a:t>Devices </a:t>
            </a:r>
          </a:p>
          <a:p>
            <a:pPr lvl="1"/>
            <a:r>
              <a:rPr lang="en-US" sz="2400" smtClean="0"/>
              <a:t>Vary in speed and sharability degrees</a:t>
            </a:r>
          </a:p>
          <a:p>
            <a:pPr lvl="1"/>
            <a:r>
              <a:rPr lang="en-US" sz="2400" smtClean="0"/>
              <a:t>Direct access and sequential access</a:t>
            </a:r>
          </a:p>
          <a:p>
            <a:r>
              <a:rPr lang="en-US" sz="2400" smtClean="0"/>
              <a:t>Magnetic media: one or many read/write heads</a:t>
            </a:r>
          </a:p>
          <a:p>
            <a:pPr lvl="1"/>
            <a:r>
              <a:rPr lang="en-US" sz="2400" smtClean="0"/>
              <a:t>Heads in a fixed position (optimum speed)</a:t>
            </a:r>
          </a:p>
          <a:p>
            <a:pPr lvl="1"/>
            <a:r>
              <a:rPr lang="en-US" sz="2400" smtClean="0"/>
              <a:t>Move across surface (optimum storage space)</a:t>
            </a:r>
          </a:p>
          <a:p>
            <a:r>
              <a:rPr lang="en-US" sz="2400" smtClean="0"/>
              <a:t>Optical media: disk speed adjusted</a:t>
            </a:r>
          </a:p>
          <a:p>
            <a:pPr lvl="1"/>
            <a:r>
              <a:rPr lang="en-US" sz="2400" smtClean="0"/>
              <a:t>Data recorded/retrieved correctly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sp>
        <p:nvSpPr>
          <p:cNvPr id="972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Flash </a:t>
            </a:r>
            <a:r>
              <a:rPr lang="en-CA" sz="2400" smtClean="0"/>
              <a:t>memory: device manager tracks USB devices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Assures data sent/received correctly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CA" sz="2400" smtClean="0"/>
              <a:t>I/O subsystem success dependence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Communication linking</a:t>
            </a:r>
            <a:r>
              <a:rPr lang="en-US" sz="2400" smtClean="0"/>
              <a:t> </a:t>
            </a:r>
            <a:r>
              <a:rPr lang="en-CA" sz="2400" smtClean="0"/>
              <a:t>channels, control units, devices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SCAN: eliminates indefinite postponement problem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Best for light to moderate loads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C-SCAN: very small service time variance</a:t>
            </a:r>
          </a:p>
          <a:p>
            <a:pPr lvl="1">
              <a:lnSpc>
                <a:spcPct val="90000"/>
              </a:lnSpc>
            </a:pPr>
            <a:r>
              <a:rPr lang="en-CA" sz="2400" smtClean="0"/>
              <a:t>Best for moderate to heavy loads</a:t>
            </a:r>
          </a:p>
          <a:p>
            <a:pPr>
              <a:lnSpc>
                <a:spcPct val="90000"/>
              </a:lnSpc>
            </a:pPr>
            <a:r>
              <a:rPr lang="en-CA" sz="2400" smtClean="0"/>
              <a:t> </a:t>
            </a:r>
            <a:r>
              <a:rPr lang="en-US" sz="2400" smtClean="0"/>
              <a:t>RAID: redundancy helps hardware failure recover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Consider cost, speed, applications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>
                <a:latin typeface="Arial Narrow" pitchFamily="-65" charset="0"/>
              </a:rPr>
              <a:t>Summary</a:t>
            </a:r>
          </a:p>
        </p:txBody>
      </p:sp>
      <p:pic>
        <p:nvPicPr>
          <p:cNvPr id="9830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43100"/>
            <a:ext cx="7696200" cy="491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Sequential Access Storage Media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Magnetic tape</a:t>
            </a:r>
          </a:p>
          <a:p>
            <a:pPr lvl="1"/>
            <a:r>
              <a:rPr lang="en-US" sz="2400" smtClean="0"/>
              <a:t>Early computer systems: routine secondary storage </a:t>
            </a:r>
          </a:p>
          <a:p>
            <a:pPr lvl="1"/>
            <a:r>
              <a:rPr lang="en-US" sz="2400" smtClean="0"/>
              <a:t>Today’s use: routine archiving and data backup</a:t>
            </a:r>
          </a:p>
          <a:p>
            <a:pPr lvl="1"/>
            <a:r>
              <a:rPr lang="en-US" sz="2400" smtClean="0"/>
              <a:t>Records stored serially</a:t>
            </a:r>
          </a:p>
          <a:p>
            <a:pPr lvl="2"/>
            <a:r>
              <a:rPr lang="en-US" smtClean="0"/>
              <a:t>Record length determined by application program</a:t>
            </a:r>
          </a:p>
          <a:p>
            <a:pPr lvl="2"/>
            <a:r>
              <a:rPr lang="en-US" smtClean="0"/>
              <a:t>Record identified by position on tape</a:t>
            </a:r>
          </a:p>
          <a:p>
            <a:pPr lvl="2"/>
            <a:r>
              <a:rPr lang="en-US" smtClean="0"/>
              <a:t>Record access</a:t>
            </a:r>
          </a:p>
          <a:p>
            <a:pPr lvl="3"/>
            <a:r>
              <a:rPr lang="en-US" sz="2400" smtClean="0"/>
              <a:t>Tape mount </a:t>
            </a:r>
          </a:p>
          <a:p>
            <a:pPr lvl="3"/>
            <a:r>
              <a:rPr lang="en-US" sz="2400" smtClean="0"/>
              <a:t>Fast-forwarded to record</a:t>
            </a:r>
          </a:p>
          <a:p>
            <a:pPr lvl="2"/>
            <a:r>
              <a:rPr lang="en-US" smtClean="0"/>
              <a:t>Time-consuming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Sequential Access Storage Media</a:t>
            </a:r>
          </a:p>
        </p:txBody>
      </p:sp>
      <p:sp>
        <p:nvSpPr>
          <p:cNvPr id="3584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4495800"/>
            <a:ext cx="8229600" cy="1905000"/>
          </a:xfrm>
        </p:spPr>
        <p:txBody>
          <a:bodyPr/>
          <a:lstStyle/>
          <a:p>
            <a:r>
              <a:rPr lang="en-US" sz="2400" b="1" smtClean="0"/>
              <a:t>Tape density</a:t>
            </a:r>
            <a:r>
              <a:rPr lang="en-US" sz="2400" smtClean="0"/>
              <a:t>: characters recorded per inch</a:t>
            </a:r>
          </a:p>
          <a:p>
            <a:pPr lvl="1"/>
            <a:r>
              <a:rPr lang="en-US" sz="2400" smtClean="0"/>
              <a:t>Depends upon storage method (individual or blocked)</a:t>
            </a:r>
          </a:p>
          <a:p>
            <a:r>
              <a:rPr lang="en-US" sz="2400" smtClean="0"/>
              <a:t>Tape reading/writing mechanics</a:t>
            </a:r>
          </a:p>
          <a:p>
            <a:pPr lvl="1"/>
            <a:r>
              <a:rPr lang="en-US" sz="2400" smtClean="0"/>
              <a:t>Tape moves under read/write head when needed</a:t>
            </a: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905000"/>
            <a:ext cx="1743075" cy="2295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5845" name="Picture 8" descr="C:\Documents and Settings\Paul Nagin\Desktop\Figure-7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54070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mtClean="0">
                <a:latin typeface="Arial Narrow" pitchFamily="-65" charset="0"/>
              </a:rPr>
              <a:t>Sequential Access Storage Media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Interrecord gap (IRG)</a:t>
            </a:r>
          </a:p>
          <a:p>
            <a:pPr lvl="1"/>
            <a:r>
              <a:rPr lang="en-US" sz="2400" smtClean="0"/>
              <a:t>½ inch gap inserted between each record</a:t>
            </a:r>
          </a:p>
          <a:p>
            <a:pPr lvl="1"/>
            <a:r>
              <a:rPr lang="en-US" sz="2400" smtClean="0"/>
              <a:t>Same size regardless of records it separates</a:t>
            </a:r>
          </a:p>
          <a:p>
            <a:r>
              <a:rPr lang="en-US" sz="2400" b="1" smtClean="0"/>
              <a:t>Blocking:</a:t>
            </a:r>
            <a:r>
              <a:rPr lang="en-US" sz="2400" smtClean="0"/>
              <a:t> group records into blocks</a:t>
            </a:r>
          </a:p>
          <a:p>
            <a:r>
              <a:rPr lang="en-US" sz="2400" b="1" smtClean="0"/>
              <a:t>Transfer rate:</a:t>
            </a:r>
            <a:r>
              <a:rPr lang="en-US" sz="2400" smtClean="0"/>
              <a:t> (tape density) x (transport speed)</a:t>
            </a:r>
          </a:p>
          <a:p>
            <a:r>
              <a:rPr lang="en-US" sz="2400" b="1" smtClean="0"/>
              <a:t>Interblock gap (IBG)</a:t>
            </a:r>
          </a:p>
          <a:p>
            <a:pPr lvl="1"/>
            <a:r>
              <a:rPr lang="en-US" sz="2400" smtClean="0"/>
              <a:t>½ inch gap inserted between each block</a:t>
            </a:r>
          </a:p>
          <a:p>
            <a:pPr lvl="1"/>
            <a:r>
              <a:rPr lang="en-US" sz="2400" smtClean="0"/>
              <a:t>More efficient than individual records and IRG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u_ppt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Chimborazo1</Template>
  <TotalTime>0</TotalTime>
  <Words>2460</Words>
  <Application>Microsoft Office PowerPoint</Application>
  <PresentationFormat>On-screen Show (4:3)</PresentationFormat>
  <Paragraphs>489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69</vt:i4>
      </vt:variant>
    </vt:vector>
  </HeadingPairs>
  <TitlesOfParts>
    <vt:vector size="100" baseType="lpstr">
      <vt:lpstr>Arial</vt:lpstr>
      <vt:lpstr>Times New Roman</vt:lpstr>
      <vt:lpstr>Arial Narrow</vt:lpstr>
      <vt:lpstr>ＭＳ Ｐゴシック</vt:lpstr>
      <vt:lpstr>Calibri</vt:lpstr>
      <vt:lpstr>1_Default Design</vt:lpstr>
      <vt:lpstr>ecu_ppt_blue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Understanding Operating Systems Sixth Edition</vt:lpstr>
      <vt:lpstr>Learning Objectives</vt:lpstr>
      <vt:lpstr>Learning Objectives</vt:lpstr>
      <vt:lpstr>Types of Devices</vt:lpstr>
      <vt:lpstr>Types of Devices</vt:lpstr>
      <vt:lpstr>Types of Devices</vt:lpstr>
      <vt:lpstr>Sequential Access Storage Media</vt:lpstr>
      <vt:lpstr>Sequential Access Storage Media</vt:lpstr>
      <vt:lpstr>Sequential Access Storage Media</vt:lpstr>
      <vt:lpstr>Sequential Access Storage Media</vt:lpstr>
      <vt:lpstr>Sequential Access Storage Media</vt:lpstr>
      <vt:lpstr>Sequential Access Storage Media</vt:lpstr>
      <vt:lpstr>Direct Access Storage Devices</vt:lpstr>
      <vt:lpstr>Fixed-Head Magnetic Disk Storage</vt:lpstr>
      <vt:lpstr>Fixed-Head Magnetic Disk Storage</vt:lpstr>
      <vt:lpstr>Movable-Head Magnetic Disk Storage</vt:lpstr>
      <vt:lpstr>Movable-Head Magnetic Disk Storage</vt:lpstr>
      <vt:lpstr>Movable-Head Magnetic Disk Storage</vt:lpstr>
      <vt:lpstr>Optical Disc Storage</vt:lpstr>
      <vt:lpstr>Optical Disc Storage</vt:lpstr>
      <vt:lpstr>Optical Disc Storage</vt:lpstr>
      <vt:lpstr>CD and DVD Technology</vt:lpstr>
      <vt:lpstr>CD and DVD Technology</vt:lpstr>
      <vt:lpstr>CD and DVD Technology</vt:lpstr>
      <vt:lpstr>CD and DVD Technology</vt:lpstr>
      <vt:lpstr>Blu-Ray Disc Technology</vt:lpstr>
      <vt:lpstr>Flash Memory Storage</vt:lpstr>
      <vt:lpstr>Magnetic Disk Drive Access Times</vt:lpstr>
      <vt:lpstr>Fixed-Head Devices</vt:lpstr>
      <vt:lpstr>Fixed-Head Devices</vt:lpstr>
      <vt:lpstr>Movable-Head Devices</vt:lpstr>
      <vt:lpstr>Components of the I/O Subsystem</vt:lpstr>
      <vt:lpstr>Components of the I/O Subsystem</vt:lpstr>
      <vt:lpstr>Components of the I/O Subsystem</vt:lpstr>
      <vt:lpstr>Components of the I/O Subsystem</vt:lpstr>
      <vt:lpstr>Communication Among Devices</vt:lpstr>
      <vt:lpstr>Communication Among Devices</vt:lpstr>
      <vt:lpstr>Communication Among Devices</vt:lpstr>
      <vt:lpstr>Communication Among Devices</vt:lpstr>
      <vt:lpstr>Management of I/O Requests</vt:lpstr>
      <vt:lpstr>Management of I/O Requests</vt:lpstr>
      <vt:lpstr>Management of I/O Requests</vt:lpstr>
      <vt:lpstr>Management of I/O Requests</vt:lpstr>
      <vt:lpstr>Device Handler Seek Strategies</vt:lpstr>
      <vt:lpstr>Device Handler Seek Strategies</vt:lpstr>
      <vt:lpstr>Device Handler Seek Strategies</vt:lpstr>
      <vt:lpstr>Device Handler Seek Strategies</vt:lpstr>
      <vt:lpstr>Device Handler Seek Strategies</vt:lpstr>
      <vt:lpstr>Device Handler Seek Strategies</vt:lpstr>
      <vt:lpstr>Device Handler Seek Strategies</vt:lpstr>
      <vt:lpstr>Search Strategies: Rotational Ordering</vt:lpstr>
      <vt:lpstr>Search Strategies: Rotational Ordering</vt:lpstr>
      <vt:lpstr>Search Strategies: Rotational Ordering</vt:lpstr>
      <vt:lpstr>Search Strategies: Rotational Ordering</vt:lpstr>
      <vt:lpstr>RAID</vt:lpstr>
      <vt:lpstr>RAID</vt:lpstr>
      <vt:lpstr>RAID</vt:lpstr>
      <vt:lpstr>Level Zero</vt:lpstr>
      <vt:lpstr>Level One</vt:lpstr>
      <vt:lpstr>Level Two</vt:lpstr>
      <vt:lpstr>Level Three</vt:lpstr>
      <vt:lpstr>Level Four</vt:lpstr>
      <vt:lpstr>Level Five</vt:lpstr>
      <vt:lpstr>Level Six</vt:lpstr>
      <vt:lpstr>Nested RAID Levels</vt:lpstr>
      <vt:lpstr>Nested RAID Levels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/>
  <cp:lastModifiedBy/>
  <cp:revision>137</cp:revision>
  <dcterms:created xsi:type="dcterms:W3CDTF">2007-11-04T01:54:26Z</dcterms:created>
  <dcterms:modified xsi:type="dcterms:W3CDTF">2012-02-28T08:11:11Z</dcterms:modified>
</cp:coreProperties>
</file>