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9" r:id="rId14"/>
    <p:sldId id="317" r:id="rId15"/>
    <p:sldId id="318" r:id="rId16"/>
    <p:sldId id="320" r:id="rId17"/>
    <p:sldId id="321" r:id="rId18"/>
    <p:sldId id="314" r:id="rId19"/>
    <p:sldId id="315" r:id="rId20"/>
    <p:sldId id="316" r:id="rId21"/>
    <p:sldId id="302" r:id="rId22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9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9E7B529-9A2D-4443-B58B-9FDE23A1D64E}" type="datetime1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8088F6-BB00-49B8-8A02-F25A0E4F3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3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code will prompt the user to type in some</a:t>
            </a:r>
            <a:r>
              <a:rPr lang="en-AU" baseline="0" dirty="0" smtClean="0"/>
              <a:t> text.</a:t>
            </a:r>
          </a:p>
          <a:p>
            <a:endParaRPr lang="en-AU" baseline="0" dirty="0" smtClean="0"/>
          </a:p>
          <a:p>
            <a:r>
              <a:rPr lang="en-AU" baseline="0" dirty="0" smtClean="0"/>
              <a:t>It will then search for the phrase “hello” until it reaches the end of the string input by the user (identified by </a:t>
            </a:r>
            <a:r>
              <a:rPr lang="en-AU" baseline="0" dirty="0" err="1" smtClean="0"/>
              <a:t>npos</a:t>
            </a:r>
            <a:r>
              <a:rPr lang="en-AU" baseline="0" dirty="0" smtClean="0"/>
              <a:t>)</a:t>
            </a:r>
          </a:p>
          <a:p>
            <a:endParaRPr lang="en-AU" baseline="0" dirty="0" smtClean="0"/>
          </a:p>
          <a:p>
            <a:r>
              <a:rPr lang="en-AU" baseline="0" dirty="0" smtClean="0"/>
              <a:t>It will then output their string and how many times they typed hello.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27391E-03E5-497F-8DF0-B9B96DCAA08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while loop will not execute</a:t>
            </a:r>
            <a:r>
              <a:rPr lang="en-AU" baseline="0" dirty="0" smtClean="0"/>
              <a:t> at all as count == 1 not &lt; 1.</a:t>
            </a:r>
          </a:p>
          <a:p>
            <a:r>
              <a:rPr lang="en-AU" baseline="0" dirty="0" smtClean="0"/>
              <a:t>The doo loop will execute once and then check.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088F6-BB00-49B8-8A02-F25A0E4F3F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0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820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421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0"/>
            <a:ext cx="2128838" cy="616585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37287" cy="616585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920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163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33180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7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9371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8436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66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628514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2656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wirl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288"/>
            <a:ext cx="5638800" cy="60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8123238" cy="715963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696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Heading Goes Here</a:t>
            </a:r>
          </a:p>
        </p:txBody>
      </p:sp>
      <p:pic>
        <p:nvPicPr>
          <p:cNvPr id="1030" name="Picture 15" descr="ECU_AUS_logo_C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0"/>
            <a:ext cx="10144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2116137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solidFill>
                  <a:schemeClr val="tx1"/>
                </a:solidFill>
                <a:latin typeface="Calibri Light" panose="020F0302020204030204" pitchFamily="34" charset="0"/>
              </a:rPr>
              <a:t>CSP2104 Object-Oriented Programming in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</a:rPr>
              <a:t>Module </a:t>
            </a:r>
            <a:r>
              <a:rPr lang="en-US" altLang="en-US" dirty="0" smtClean="0">
                <a:latin typeface="Calibri Light" panose="020F0302020204030204" pitchFamily="34" charset="0"/>
              </a:rPr>
              <a:t>5</a:t>
            </a:r>
            <a:endParaRPr lang="en-US" altLang="en-US" dirty="0" smtClean="0">
              <a:latin typeface="Calibri Light" panose="020F0302020204030204" pitchFamily="34" charset="0"/>
            </a:endParaRPr>
          </a:p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</a:rPr>
              <a:t>Performing Loops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Forgetting Curly Braces or to Alter a Loop Control Variable</a:t>
            </a: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8060" y="2852936"/>
            <a:ext cx="3853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number = 1;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while</a:t>
            </a:r>
            <a:r>
              <a:rPr lang="en-AU" dirty="0" smtClean="0">
                <a:latin typeface="Lucida Console" panose="020B0609040504020204" pitchFamily="49" charset="0"/>
              </a:rPr>
              <a:t> (number &lt;= 10)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number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++number;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8868" y="21328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Careful!</a:t>
            </a:r>
            <a:endParaRPr lang="en-AU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841447" y="2317522"/>
            <a:ext cx="807621" cy="895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47" y="1628800"/>
            <a:ext cx="4230335" cy="392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102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Failing to Initialise a Loop Control Variable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2276872"/>
            <a:ext cx="43156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#include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std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number;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while</a:t>
            </a:r>
            <a:r>
              <a:rPr lang="en-AU" dirty="0" smtClean="0">
                <a:latin typeface="Lucida Console" panose="020B0609040504020204" pitchFamily="49" charset="0"/>
              </a:rPr>
              <a:t> (number &lt;= 10) {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number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++number;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system(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dirty="0" smtClean="0">
                <a:latin typeface="Lucida Console" panose="020B0609040504020204" pitchFamily="49" charset="0"/>
              </a:rPr>
              <a:t>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838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for Loop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367929"/>
          </a:xfrm>
        </p:spPr>
        <p:txBody>
          <a:bodyPr/>
          <a:lstStyle/>
          <a:p>
            <a:r>
              <a:rPr lang="en-AU" dirty="0" smtClean="0"/>
              <a:t>Syntax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for (initialize; evaluate; alter)</a:t>
            </a:r>
          </a:p>
          <a:p>
            <a:pPr marL="457200" lvl="1" indent="0">
              <a:buNone/>
            </a:pPr>
            <a:r>
              <a:rPr lang="en-AU" sz="1600" dirty="0">
                <a:latin typeface="Lucida Console" panose="020B0609040504020204" pitchFamily="49" charset="0"/>
              </a:rPr>
              <a:t>	</a:t>
            </a:r>
            <a:r>
              <a:rPr lang="en-AU" sz="1600" dirty="0" smtClean="0">
                <a:latin typeface="Lucida Console" panose="020B0609040504020204" pitchFamily="49" charset="0"/>
              </a:rPr>
              <a:t>{ statement that executes when evaluation is true; }</a:t>
            </a:r>
            <a:endParaRPr lang="en-AU" sz="1600" dirty="0"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9792" y="2564904"/>
            <a:ext cx="35750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count;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count = 1;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while</a:t>
            </a:r>
            <a:r>
              <a:rPr lang="en-AU" dirty="0" smtClean="0">
                <a:latin typeface="Lucida Console" panose="020B0609040504020204" pitchFamily="49" charset="0"/>
              </a:rPr>
              <a:t> (count &lt; 4)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count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“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++count;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0208" y="5085184"/>
            <a:ext cx="5065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count;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AU" dirty="0" smtClean="0">
                <a:latin typeface="Lucida Console" panose="020B0609040504020204" pitchFamily="49" charset="0"/>
              </a:rPr>
              <a:t> (count = 1; count &lt; 4; ++count)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count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“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99992" y="4005064"/>
            <a:ext cx="0" cy="136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3090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Searching and Substrings Example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764704"/>
            <a:ext cx="891622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#include 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sz="16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#include 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&lt;string&gt;</a:t>
            </a:r>
          </a:p>
          <a:p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std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600" dirty="0" smtClean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string</a:t>
            </a:r>
            <a:r>
              <a:rPr lang="en-AU" sz="1600" dirty="0" smtClean="0">
                <a:latin typeface="Lucida Console" panose="020B0609040504020204" pitchFamily="49" charset="0"/>
              </a:rPr>
              <a:t> input, </a:t>
            </a:r>
            <a:r>
              <a:rPr lang="en-AU" sz="1600" dirty="0" err="1" smtClean="0">
                <a:latin typeface="Lucida Console" panose="020B0609040504020204" pitchFamily="49" charset="0"/>
              </a:rPr>
              <a:t>stringPattern</a:t>
            </a:r>
            <a:r>
              <a:rPr lang="en-AU" sz="1600" dirty="0" smtClean="0">
                <a:latin typeface="Lucida Console" panose="020B0609040504020204" pitchFamily="49" charset="0"/>
              </a:rPr>
              <a:t> =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“hello”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stringAppearances</a:t>
            </a:r>
            <a:r>
              <a:rPr lang="en-AU" sz="1600" dirty="0" smtClean="0">
                <a:latin typeface="Lucida Console" panose="020B0609040504020204" pitchFamily="49" charset="0"/>
              </a:rPr>
              <a:t> = 0;</a:t>
            </a:r>
          </a:p>
          <a:p>
            <a:pPr lvl="1"/>
            <a:endParaRPr lang="en-AU" sz="1600" dirty="0">
              <a:latin typeface="Lucida Console" panose="020B0609040504020204" pitchFamily="49" charset="0"/>
            </a:endParaRP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“Type some text which will be searched for to see how many </a:t>
            </a:r>
          </a:p>
          <a:p>
            <a:pPr lvl="3"/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times you can say: “ </a:t>
            </a:r>
            <a:r>
              <a:rPr lang="en-AU" sz="1600" dirty="0" smtClean="0">
                <a:latin typeface="Lucida Console" panose="020B0609040504020204" pitchFamily="49" charset="0"/>
              </a:rPr>
              <a:t>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stringPattern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getline</a:t>
            </a:r>
            <a:r>
              <a:rPr lang="en-AU" sz="1600" dirty="0" smtClean="0">
                <a:latin typeface="Lucida Console" panose="020B0609040504020204" pitchFamily="49" charset="0"/>
              </a:rPr>
              <a:t>(</a:t>
            </a:r>
            <a:r>
              <a:rPr lang="en-AU" sz="1600" dirty="0" err="1" smtClean="0">
                <a:latin typeface="Lucida Console" panose="020B0609040504020204" pitchFamily="49" charset="0"/>
              </a:rPr>
              <a:t>cin</a:t>
            </a:r>
            <a:r>
              <a:rPr lang="en-AU" sz="1600" dirty="0" smtClean="0">
                <a:latin typeface="Lucida Console" panose="020B0609040504020204" pitchFamily="49" charset="0"/>
              </a:rPr>
              <a:t>, input,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‘\n’</a:t>
            </a:r>
            <a:r>
              <a:rPr lang="en-AU" sz="1600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endParaRPr lang="en-AU" sz="1600" dirty="0">
              <a:latin typeface="Lucida Console" panose="020B0609040504020204" pitchFamily="49" charset="0"/>
            </a:endParaRPr>
          </a:p>
          <a:p>
            <a:pPr lvl="1"/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AU" sz="1600" dirty="0" smtClean="0">
                <a:latin typeface="Lucida Console" panose="020B0609040504020204" pitchFamily="49" charset="0"/>
              </a:rPr>
              <a:t> (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i</a:t>
            </a:r>
            <a:r>
              <a:rPr lang="en-AU" sz="1600" dirty="0" smtClean="0">
                <a:latin typeface="Lucida Console" panose="020B0609040504020204" pitchFamily="49" charset="0"/>
              </a:rPr>
              <a:t> = </a:t>
            </a:r>
            <a:r>
              <a:rPr lang="en-AU" sz="1600" dirty="0" err="1" smtClean="0">
                <a:latin typeface="Lucida Console" panose="020B0609040504020204" pitchFamily="49" charset="0"/>
              </a:rPr>
              <a:t>input.find</a:t>
            </a:r>
            <a:r>
              <a:rPr lang="en-AU" sz="1600" dirty="0" smtClean="0">
                <a:latin typeface="Lucida Console" panose="020B0609040504020204" pitchFamily="49" charset="0"/>
              </a:rPr>
              <a:t>(</a:t>
            </a:r>
            <a:r>
              <a:rPr lang="en-AU" sz="1600" dirty="0" err="1" smtClean="0">
                <a:latin typeface="Lucida Console" panose="020B0609040504020204" pitchFamily="49" charset="0"/>
              </a:rPr>
              <a:t>stringPattern</a:t>
            </a:r>
            <a:r>
              <a:rPr lang="en-AU" sz="1600" dirty="0" smtClean="0">
                <a:latin typeface="Lucida Console" panose="020B0609040504020204" pitchFamily="49" charset="0"/>
              </a:rPr>
              <a:t>, 0); </a:t>
            </a:r>
            <a:r>
              <a:rPr lang="en-AU" sz="1600" dirty="0" err="1" smtClean="0">
                <a:latin typeface="Lucida Console" panose="020B0609040504020204" pitchFamily="49" charset="0"/>
              </a:rPr>
              <a:t>i</a:t>
            </a:r>
            <a:r>
              <a:rPr lang="en-AU" sz="1600" dirty="0" smtClean="0">
                <a:latin typeface="Lucida Console" panose="020B0609040504020204" pitchFamily="49" charset="0"/>
              </a:rPr>
              <a:t> != string::</a:t>
            </a:r>
            <a:r>
              <a:rPr lang="en-AU" sz="1600" dirty="0" err="1" smtClean="0">
                <a:latin typeface="Lucida Console" panose="020B0609040504020204" pitchFamily="49" charset="0"/>
              </a:rPr>
              <a:t>npos</a:t>
            </a:r>
            <a:r>
              <a:rPr lang="en-AU" sz="1600" dirty="0" smtClean="0">
                <a:latin typeface="Lucida Console" panose="020B0609040504020204" pitchFamily="49" charset="0"/>
              </a:rPr>
              <a:t>; </a:t>
            </a:r>
          </a:p>
          <a:p>
            <a:pPr lvl="3"/>
            <a:r>
              <a:rPr lang="en-AU" sz="1600" dirty="0" err="1" smtClean="0">
                <a:latin typeface="Lucida Console" panose="020B0609040504020204" pitchFamily="49" charset="0"/>
              </a:rPr>
              <a:t>i</a:t>
            </a:r>
            <a:r>
              <a:rPr lang="en-AU" sz="1600" dirty="0" smtClean="0">
                <a:latin typeface="Lucida Console" panose="020B0609040504020204" pitchFamily="49" charset="0"/>
              </a:rPr>
              <a:t> = </a:t>
            </a:r>
            <a:r>
              <a:rPr lang="en-AU" sz="1600" dirty="0" err="1" smtClean="0">
                <a:latin typeface="Lucida Console" panose="020B0609040504020204" pitchFamily="49" charset="0"/>
              </a:rPr>
              <a:t>input.find</a:t>
            </a:r>
            <a:r>
              <a:rPr lang="en-AU" sz="1600" dirty="0" smtClean="0">
                <a:latin typeface="Lucida Console" panose="020B0609040504020204" pitchFamily="49" charset="0"/>
              </a:rPr>
              <a:t>(</a:t>
            </a:r>
            <a:r>
              <a:rPr lang="en-AU" sz="1600" dirty="0" err="1" smtClean="0">
                <a:latin typeface="Lucida Console" panose="020B0609040504020204" pitchFamily="49" charset="0"/>
              </a:rPr>
              <a:t>stringPattern</a:t>
            </a:r>
            <a:r>
              <a:rPr lang="en-AU" sz="1600" dirty="0" smtClean="0">
                <a:latin typeface="Lucida Console" panose="020B0609040504020204" pitchFamily="49" charset="0"/>
              </a:rPr>
              <a:t>, </a:t>
            </a:r>
            <a:r>
              <a:rPr lang="en-AU" sz="1600" dirty="0" err="1" smtClean="0">
                <a:latin typeface="Lucida Console" panose="020B0609040504020204" pitchFamily="49" charset="0"/>
              </a:rPr>
              <a:t>i</a:t>
            </a:r>
            <a:r>
              <a:rPr lang="en-AU" sz="1600" dirty="0" smtClean="0">
                <a:latin typeface="Lucida Console" panose="020B0609040504020204" pitchFamily="49" charset="0"/>
              </a:rPr>
              <a:t>)) {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stringAppearances</a:t>
            </a:r>
            <a:r>
              <a:rPr lang="en-AU" sz="1600" dirty="0" smtClean="0">
                <a:latin typeface="Lucida Console" panose="020B0609040504020204" pitchFamily="49" charset="0"/>
              </a:rPr>
              <a:t>++;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i</a:t>
            </a:r>
            <a:r>
              <a:rPr lang="en-AU" sz="1600" dirty="0" smtClean="0">
                <a:latin typeface="Lucida Console" panose="020B0609040504020204" pitchFamily="49" charset="0"/>
              </a:rPr>
              <a:t>++;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pPr lvl="1"/>
            <a:endParaRPr lang="en-AU" sz="1600" dirty="0">
              <a:latin typeface="Lucida Console" panose="020B0609040504020204" pitchFamily="49" charset="0"/>
            </a:endParaRP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“Your string: “ </a:t>
            </a:r>
            <a:r>
              <a:rPr lang="en-AU" sz="1600" dirty="0" smtClean="0">
                <a:latin typeface="Lucida Console" panose="020B0609040504020204" pitchFamily="49" charset="0"/>
              </a:rPr>
              <a:t>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stringPattern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“, appeared “ </a:t>
            </a:r>
            <a:r>
              <a:rPr lang="en-AU" sz="1600" dirty="0" smtClean="0">
                <a:latin typeface="Lucida Console" panose="020B0609040504020204" pitchFamily="49" charset="0"/>
              </a:rPr>
              <a:t>&lt;&lt; </a:t>
            </a:r>
          </a:p>
          <a:p>
            <a:pPr lvl="3"/>
            <a:r>
              <a:rPr lang="en-AU" sz="1600" dirty="0" err="1" smtClean="0">
                <a:latin typeface="Lucida Console" panose="020B0609040504020204" pitchFamily="49" charset="0"/>
              </a:rPr>
              <a:t>stringAppearances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times.” </a:t>
            </a:r>
            <a:r>
              <a:rPr lang="en-AU" sz="1600" dirty="0" smtClean="0">
                <a:latin typeface="Lucida Console" panose="020B0609040504020204" pitchFamily="49" charset="0"/>
              </a:rPr>
              <a:t>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endParaRPr lang="en-AU" sz="1600" dirty="0">
              <a:latin typeface="Lucida Console" panose="020B0609040504020204" pitchFamily="49" charset="0"/>
            </a:endParaRP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system(“pause”);</a:t>
            </a:r>
          </a:p>
          <a:p>
            <a:pPr lvl="1"/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sz="1600" dirty="0" smtClean="0">
                <a:latin typeface="Lucida Console" panose="020B0609040504020204" pitchFamily="49" charset="0"/>
              </a:rPr>
              <a:t> 0;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  <a:endParaRPr lang="en-AU" sz="16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0498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Looping Through Arrays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367929"/>
          </a:xfrm>
        </p:spPr>
        <p:txBody>
          <a:bodyPr/>
          <a:lstStyle/>
          <a:p>
            <a:r>
              <a:rPr lang="en-AU" dirty="0" smtClean="0"/>
              <a:t>Loops are very useful when working with arrays.</a:t>
            </a:r>
            <a:endParaRPr lang="en-AU" sz="1600" dirty="0"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164" y="2276872"/>
            <a:ext cx="82990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#include 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sz="16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std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600" dirty="0" smtClean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6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const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int</a:t>
            </a:r>
            <a:r>
              <a:rPr lang="en-AU" sz="1600" dirty="0" smtClean="0">
                <a:latin typeface="Lucida Console" panose="020B0609040504020204" pitchFamily="49" charset="0"/>
              </a:rPr>
              <a:t> NUM_PRICES = 10;</a:t>
            </a:r>
          </a:p>
          <a:p>
            <a:pPr lvl="1"/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sz="1600" dirty="0" smtClean="0">
                <a:latin typeface="Lucida Console" panose="020B0609040504020204" pitchFamily="49" charset="0"/>
              </a:rPr>
              <a:t> price[NUM_PRICES];</a:t>
            </a:r>
          </a:p>
          <a:p>
            <a:pPr lvl="1"/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600" dirty="0" smtClean="0">
                <a:latin typeface="Lucida Console" panose="020B0609040504020204" pitchFamily="49" charset="0"/>
              </a:rPr>
              <a:t> sub;</a:t>
            </a:r>
          </a:p>
          <a:p>
            <a:pPr lvl="1"/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AU" sz="1600" dirty="0" smtClean="0">
                <a:latin typeface="Lucida Console" panose="020B0609040504020204" pitchFamily="49" charset="0"/>
              </a:rPr>
              <a:t> (sub = 0; sub &lt; NUM_PRICES; ++sub) {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“Enter a price: $”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cin</a:t>
            </a:r>
            <a:r>
              <a:rPr lang="en-AU" sz="1600" dirty="0" smtClean="0">
                <a:latin typeface="Lucida Console" panose="020B0609040504020204" pitchFamily="49" charset="0"/>
              </a:rPr>
              <a:t> &gt;&gt; price[sub];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“The enter prices, in reverse order:” </a:t>
            </a:r>
            <a:r>
              <a:rPr lang="en-AU" sz="1600" dirty="0" smtClean="0">
                <a:latin typeface="Lucida Console" panose="020B0609040504020204" pitchFamily="49" charset="0"/>
              </a:rPr>
              <a:t>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AU" sz="1600" dirty="0" smtClean="0">
                <a:latin typeface="Lucida Console" panose="020B0609040504020204" pitchFamily="49" charset="0"/>
              </a:rPr>
              <a:t> (sub = NUM_PRICES – 1; sub &gt;= 0; --sub)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price[sub]; &lt;&lt;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“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system(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sz="1600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sz="1600" dirty="0" smtClean="0">
                <a:latin typeface="Lucida Console" panose="020B0609040504020204" pitchFamily="49" charset="0"/>
              </a:rPr>
              <a:t> 0;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2795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Part of an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When you want to access a single array element use a subscript ([X]) that indicates the position of the value you want to access</a:t>
            </a:r>
          </a:p>
          <a:p>
            <a:r>
              <a:rPr lang="en-AU" dirty="0" smtClean="0"/>
              <a:t>When you want to access all of the elements in an array, a </a:t>
            </a:r>
            <a:r>
              <a:rPr lang="en-AU" b="1" dirty="0" smtClean="0"/>
              <a:t>for loop </a:t>
            </a:r>
            <a:r>
              <a:rPr lang="en-AU" dirty="0" smtClean="0"/>
              <a:t>is often most convenient</a:t>
            </a:r>
          </a:p>
          <a:p>
            <a:r>
              <a:rPr lang="en-AU" dirty="0" smtClean="0"/>
              <a:t>You may also want to access several array elements but not necessarily all of them, in this case, a </a:t>
            </a:r>
            <a:r>
              <a:rPr lang="en-AU" b="1" dirty="0" smtClean="0"/>
              <a:t>while</a:t>
            </a:r>
            <a:r>
              <a:rPr lang="en-AU" sz="2400" b="1" dirty="0" smtClean="0">
                <a:latin typeface="Lucida Console" panose="020B0609040504020204" pitchFamily="49" charset="0"/>
              </a:rPr>
              <a:t> </a:t>
            </a:r>
            <a:r>
              <a:rPr lang="en-AU" b="1" dirty="0" smtClean="0"/>
              <a:t>loop </a:t>
            </a:r>
            <a:r>
              <a:rPr lang="en-AU" dirty="0" smtClean="0"/>
              <a:t>is most convenient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7179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Range-Based For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will often need to loop through arrays (or other collections) of things having to access each element once.</a:t>
            </a:r>
          </a:p>
          <a:p>
            <a:r>
              <a:rPr lang="en-AU" dirty="0" smtClean="0"/>
              <a:t>C++ 2011 added the Range-Based For loop to make this simpler.</a:t>
            </a:r>
          </a:p>
          <a:p>
            <a:r>
              <a:rPr lang="en-AU" dirty="0" smtClean="0"/>
              <a:t>Syntax:</a:t>
            </a:r>
          </a:p>
          <a:p>
            <a:pPr marL="457200" lvl="1" indent="0">
              <a:buNone/>
            </a:pPr>
            <a:r>
              <a:rPr lang="en-AU" i="1" dirty="0"/>
              <a:t>f</a:t>
            </a:r>
            <a:r>
              <a:rPr lang="en-AU" i="1" dirty="0" smtClean="0"/>
              <a:t>or (for-range-declaration: expression)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8826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Range-Based For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Example:</a:t>
            </a:r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16832"/>
            <a:ext cx="70580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87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Loops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Count-controlled loop</a:t>
            </a:r>
          </a:p>
          <a:p>
            <a:pPr lvl="1"/>
            <a:r>
              <a:rPr lang="en-AU" dirty="0" smtClean="0"/>
              <a:t>Execution is controlled by counting the number of repetitions</a:t>
            </a:r>
          </a:p>
          <a:p>
            <a:pPr lvl="1"/>
            <a:r>
              <a:rPr lang="en-AU" dirty="0" smtClean="0"/>
              <a:t>You can declare a loop variable</a:t>
            </a:r>
          </a:p>
          <a:p>
            <a:pPr marL="914400" lvl="2" indent="0">
              <a:buNone/>
            </a:pPr>
            <a:r>
              <a:rPr lang="en-AU" dirty="0" smtClean="0">
                <a:latin typeface="Lucida Console" panose="020B0609040504020204" pitchFamily="49" charset="0"/>
              </a:rPr>
              <a:t>for (int count = 1; count &lt; 4; ++count)</a:t>
            </a:r>
          </a:p>
          <a:p>
            <a:pPr marL="914400" lvl="2" indent="0">
              <a:buNone/>
            </a:pPr>
            <a:r>
              <a:rPr lang="en-AU" dirty="0" smtClean="0">
                <a:latin typeface="Lucida Console" panose="020B0609040504020204" pitchFamily="49" charset="0"/>
              </a:rPr>
              <a:t>	</a:t>
            </a:r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count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/>
              <a:t>Pre-test vs Post-test</a:t>
            </a:r>
          </a:p>
          <a:p>
            <a:pPr lvl="1"/>
            <a:r>
              <a:rPr lang="en-AU" dirty="0" smtClean="0"/>
              <a:t>Pre-test loop: The control variable is tested before the loop body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for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while</a:t>
            </a:r>
          </a:p>
          <a:p>
            <a:pPr lvl="1"/>
            <a:r>
              <a:rPr lang="en-AU" dirty="0" smtClean="0"/>
              <a:t>Post-test loop: The control variable is tested after the loop body</a:t>
            </a:r>
          </a:p>
          <a:p>
            <a:pPr lvl="2"/>
            <a:r>
              <a:rPr lang="en-AU" dirty="0" smtClean="0"/>
              <a:t>do-while, syntax:</a:t>
            </a:r>
          </a:p>
          <a:p>
            <a:pPr marL="1371600" lvl="3" indent="0">
              <a:buNone/>
            </a:pPr>
            <a:r>
              <a:rPr lang="en-AU" dirty="0" smtClean="0">
                <a:latin typeface="Lucida Console" panose="020B0609040504020204" pitchFamily="49" charset="0"/>
              </a:rPr>
              <a:t>do statement;</a:t>
            </a:r>
          </a:p>
          <a:p>
            <a:pPr marL="1371600" lvl="3" indent="0">
              <a:buNone/>
            </a:pPr>
            <a:r>
              <a:rPr lang="en-AU" dirty="0" smtClean="0">
                <a:latin typeface="Lucida Console" panose="020B0609040504020204" pitchFamily="49" charset="0"/>
              </a:rPr>
              <a:t>while (Boolean expression);</a:t>
            </a:r>
            <a:endParaRPr lang="en-AU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6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Pre-test vs Post-test Loops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30246" y="1412776"/>
            <a:ext cx="37144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count = 1;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while</a:t>
            </a:r>
            <a:r>
              <a:rPr lang="en-AU" dirty="0" smtClean="0">
                <a:latin typeface="Lucida Console" panose="020B0609040504020204" pitchFamily="49" charset="0"/>
              </a:rPr>
              <a:t> (count &lt; 1)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count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++count;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1412776"/>
            <a:ext cx="37144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count = 1;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</a:t>
            </a:r>
            <a:r>
              <a:rPr lang="en-AU" dirty="0" smtClean="0">
                <a:latin typeface="Lucida Console" panose="020B0609040504020204" pitchFamily="49" charset="0"/>
              </a:rPr>
              <a:t>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count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++count;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while</a:t>
            </a:r>
            <a:r>
              <a:rPr lang="en-AU" dirty="0" smtClean="0">
                <a:latin typeface="Lucida Console" panose="020B0609040504020204" pitchFamily="49" charset="0"/>
              </a:rPr>
              <a:t> (count &lt; 1);</a:t>
            </a:r>
            <a:endParaRPr lang="en-AU" dirty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45" y="3504973"/>
            <a:ext cx="4320480" cy="2654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158" y="3197379"/>
            <a:ext cx="2898225" cy="339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81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 the Agenda…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alibri Light" panose="020F0302020204030204" pitchFamily="34" charset="0"/>
              </a:rPr>
              <a:t>Learn about the </a:t>
            </a:r>
            <a:r>
              <a:rPr lang="en-AU" sz="2800" dirty="0" smtClean="0">
                <a:latin typeface="Lucida Console" panose="020B0609040504020204" pitchFamily="49" charset="0"/>
              </a:rPr>
              <a:t>while</a:t>
            </a:r>
            <a:r>
              <a:rPr lang="en-AU" sz="2800" dirty="0" smtClean="0">
                <a:latin typeface="Calibri Light" panose="020F0302020204030204" pitchFamily="34" charset="0"/>
              </a:rPr>
              <a:t> </a:t>
            </a:r>
            <a:r>
              <a:rPr lang="en-AU" dirty="0" smtClean="0">
                <a:latin typeface="Calibri Light" panose="020F0302020204030204" pitchFamily="34" charset="0"/>
              </a:rPr>
              <a:t>loop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Write some typical loops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Learn to avoid common pitfalls with loops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Accumulate totals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Learn about the </a:t>
            </a:r>
            <a:r>
              <a:rPr lang="en-AU" sz="2800" dirty="0" smtClean="0">
                <a:latin typeface="Lucida Console" panose="020B0609040504020204" pitchFamily="49" charset="0"/>
              </a:rPr>
              <a:t>for</a:t>
            </a:r>
            <a:r>
              <a:rPr lang="en-AU" dirty="0" smtClean="0">
                <a:latin typeface="Calibri Light" panose="020F0302020204030204" pitchFamily="34" charset="0"/>
              </a:rPr>
              <a:t> </a:t>
            </a:r>
            <a:r>
              <a:rPr lang="en-AU" dirty="0" smtClean="0">
                <a:latin typeface="Calibri Light" panose="020F0302020204030204" pitchFamily="34" charset="0"/>
              </a:rPr>
              <a:t>loop</a:t>
            </a:r>
          </a:p>
          <a:p>
            <a:r>
              <a:rPr lang="en-AU" dirty="0" smtClean="0"/>
              <a:t>The range-based </a:t>
            </a:r>
            <a:r>
              <a:rPr lang="en-AU" b="1" dirty="0" smtClean="0"/>
              <a:t>for</a:t>
            </a:r>
            <a:r>
              <a:rPr lang="en-AU" dirty="0" smtClean="0"/>
              <a:t> loop (C++ 11)</a:t>
            </a:r>
            <a:endParaRPr lang="en-AU" dirty="0" smtClean="0">
              <a:latin typeface="Calibri Light" panose="020F0302020204030204" pitchFamily="34" charset="0"/>
            </a:endParaRPr>
          </a:p>
          <a:p>
            <a:r>
              <a:rPr lang="en-AU" dirty="0" smtClean="0">
                <a:latin typeface="Calibri Light" panose="020F0302020204030204" pitchFamily="34" charset="0"/>
              </a:rPr>
              <a:t>Learn about pre-test and post-test loops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Nest loops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Use structure fields in loops</a:t>
            </a:r>
            <a:endParaRPr lang="en-AU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019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Nested Loops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655961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A loop inside a loop</a:t>
            </a:r>
          </a:p>
          <a:p>
            <a:r>
              <a:rPr lang="en-AU" dirty="0" smtClean="0"/>
              <a:t>Outer loop which contains another</a:t>
            </a:r>
          </a:p>
          <a:p>
            <a:r>
              <a:rPr lang="en-AU" dirty="0" smtClean="0"/>
              <a:t>Inner loop contained inside the outer loop</a:t>
            </a:r>
          </a:p>
          <a:p>
            <a:pPr lvl="1"/>
            <a:r>
              <a:rPr lang="en-AU" dirty="0" smtClean="0"/>
              <a:t>Within each pass through an outer loop the inner loop executes to completion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744" y="2708920"/>
            <a:ext cx="690766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Lucida Console" panose="020B0609040504020204" pitchFamily="49" charset="0"/>
              </a:rPr>
              <a:t>#include 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std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 smtClean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startInv</a:t>
            </a:r>
            <a:r>
              <a:rPr lang="en-AU" sz="1400" dirty="0" smtClean="0">
                <a:latin typeface="Lucida Console" panose="020B0609040504020204" pitchFamily="49" charset="0"/>
              </a:rPr>
              <a:t> = 3000.00;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stopInv</a:t>
            </a:r>
            <a:r>
              <a:rPr lang="en-AU" sz="1400" dirty="0" smtClean="0">
                <a:latin typeface="Lucida Console" panose="020B0609040504020204" pitchFamily="49" charset="0"/>
              </a:rPr>
              <a:t> = 9000.00;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stepInv</a:t>
            </a:r>
            <a:r>
              <a:rPr lang="en-AU" sz="1400" dirty="0" smtClean="0">
                <a:latin typeface="Lucida Console" panose="020B0609040504020204" pitchFamily="49" charset="0"/>
              </a:rPr>
              <a:t>= 1000.00;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startPct</a:t>
            </a:r>
            <a:r>
              <a:rPr lang="en-AU" sz="1400" dirty="0" smtClean="0">
                <a:latin typeface="Lucida Console" panose="020B0609040504020204" pitchFamily="49" charset="0"/>
              </a:rPr>
              <a:t>= 0.04;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stopPct</a:t>
            </a:r>
            <a:r>
              <a:rPr lang="en-AU" sz="1400" dirty="0" smtClean="0">
                <a:latin typeface="Lucida Console" panose="020B0609040504020204" pitchFamily="49" charset="0"/>
              </a:rPr>
              <a:t>= 0.08;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stepPct</a:t>
            </a:r>
            <a:r>
              <a:rPr lang="en-AU" sz="1400" dirty="0" smtClean="0">
                <a:latin typeface="Lucida Console" panose="020B0609040504020204" pitchFamily="49" charset="0"/>
              </a:rPr>
              <a:t>= 0.01;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amt</a:t>
            </a:r>
            <a:r>
              <a:rPr lang="en-AU" sz="1400" dirty="0" smtClean="0">
                <a:latin typeface="Lucida Console" panose="020B0609040504020204" pitchFamily="49" charset="0"/>
              </a:rPr>
              <a:t>, </a:t>
            </a:r>
            <a:r>
              <a:rPr lang="en-AU" sz="1400" dirty="0" err="1" smtClean="0">
                <a:latin typeface="Lucida Console" panose="020B0609040504020204" pitchFamily="49" charset="0"/>
              </a:rPr>
              <a:t>pct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AU" sz="1400" dirty="0" smtClean="0">
                <a:latin typeface="Lucida Console" panose="020B0609040504020204" pitchFamily="49" charset="0"/>
              </a:rPr>
              <a:t> (</a:t>
            </a:r>
            <a:r>
              <a:rPr lang="en-AU" sz="1400" dirty="0" err="1" smtClean="0">
                <a:latin typeface="Lucida Console" panose="020B0609040504020204" pitchFamily="49" charset="0"/>
              </a:rPr>
              <a:t>amt</a:t>
            </a:r>
            <a:r>
              <a:rPr lang="en-AU" sz="1400" dirty="0" smtClean="0">
                <a:latin typeface="Lucida Console" panose="020B0609040504020204" pitchFamily="49" charset="0"/>
              </a:rPr>
              <a:t> = </a:t>
            </a:r>
            <a:r>
              <a:rPr lang="en-AU" sz="1400" dirty="0" err="1" smtClean="0">
                <a:latin typeface="Lucida Console" panose="020B0609040504020204" pitchFamily="49" charset="0"/>
              </a:rPr>
              <a:t>startInv</a:t>
            </a:r>
            <a:r>
              <a:rPr lang="en-AU" sz="1400" dirty="0" smtClean="0">
                <a:latin typeface="Lucida Console" panose="020B0609040504020204" pitchFamily="49" charset="0"/>
              </a:rPr>
              <a:t>; </a:t>
            </a:r>
            <a:r>
              <a:rPr lang="en-AU" sz="1400" dirty="0" err="1" smtClean="0">
                <a:latin typeface="Lucida Console" panose="020B0609040504020204" pitchFamily="49" charset="0"/>
              </a:rPr>
              <a:t>amt</a:t>
            </a:r>
            <a:r>
              <a:rPr lang="en-AU" sz="1400" dirty="0" smtClean="0">
                <a:latin typeface="Lucida Console" panose="020B0609040504020204" pitchFamily="49" charset="0"/>
              </a:rPr>
              <a:t> &lt;= </a:t>
            </a:r>
            <a:r>
              <a:rPr lang="en-AU" sz="1400" dirty="0" err="1" smtClean="0">
                <a:latin typeface="Lucida Console" panose="020B0609040504020204" pitchFamily="49" charset="0"/>
              </a:rPr>
              <a:t>stopInv</a:t>
            </a:r>
            <a:r>
              <a:rPr lang="en-AU" sz="1400" dirty="0" smtClean="0">
                <a:latin typeface="Lucida Console" panose="020B0609040504020204" pitchFamily="49" charset="0"/>
              </a:rPr>
              <a:t>; </a:t>
            </a:r>
            <a:r>
              <a:rPr lang="en-AU" sz="1400" dirty="0" err="1" smtClean="0">
                <a:latin typeface="Lucida Console" panose="020B0609040504020204" pitchFamily="49" charset="0"/>
              </a:rPr>
              <a:t>amt</a:t>
            </a:r>
            <a:r>
              <a:rPr lang="en-AU" sz="1400" dirty="0" smtClean="0">
                <a:latin typeface="Lucida Console" panose="020B0609040504020204" pitchFamily="49" charset="0"/>
              </a:rPr>
              <a:t> += </a:t>
            </a:r>
            <a:r>
              <a:rPr lang="en-AU" sz="1400" dirty="0" err="1" smtClean="0">
                <a:latin typeface="Lucida Console" panose="020B0609040504020204" pitchFamily="49" charset="0"/>
              </a:rPr>
              <a:t>stepInv</a:t>
            </a:r>
            <a:r>
              <a:rPr lang="en-AU" sz="1400" dirty="0" smtClean="0">
                <a:latin typeface="Lucida Console" panose="020B0609040504020204" pitchFamily="49" charset="0"/>
              </a:rPr>
              <a:t>) {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“$”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amt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   “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AU" sz="1400" dirty="0" smtClean="0">
                <a:latin typeface="Lucida Console" panose="020B0609040504020204" pitchFamily="49" charset="0"/>
              </a:rPr>
              <a:t> (</a:t>
            </a:r>
            <a:r>
              <a:rPr lang="en-AU" sz="1400" dirty="0" err="1" smtClean="0">
                <a:latin typeface="Lucida Console" panose="020B0609040504020204" pitchFamily="49" charset="0"/>
              </a:rPr>
              <a:t>pct</a:t>
            </a:r>
            <a:r>
              <a:rPr lang="en-AU" sz="1400" dirty="0" smtClean="0">
                <a:latin typeface="Lucida Console" panose="020B0609040504020204" pitchFamily="49" charset="0"/>
              </a:rPr>
              <a:t> = </a:t>
            </a:r>
            <a:r>
              <a:rPr lang="en-AU" sz="1400" dirty="0" err="1" smtClean="0">
                <a:latin typeface="Lucida Console" panose="020B0609040504020204" pitchFamily="49" charset="0"/>
              </a:rPr>
              <a:t>startPct</a:t>
            </a:r>
            <a:r>
              <a:rPr lang="en-AU" sz="1400" dirty="0" smtClean="0">
                <a:latin typeface="Lucida Console" panose="020B0609040504020204" pitchFamily="49" charset="0"/>
              </a:rPr>
              <a:t>; </a:t>
            </a:r>
            <a:r>
              <a:rPr lang="en-AU" sz="1400" dirty="0" err="1" smtClean="0">
                <a:latin typeface="Lucida Console" panose="020B0609040504020204" pitchFamily="49" charset="0"/>
              </a:rPr>
              <a:t>pct</a:t>
            </a:r>
            <a:r>
              <a:rPr lang="en-AU" sz="1400" dirty="0" smtClean="0">
                <a:latin typeface="Lucida Console" panose="020B0609040504020204" pitchFamily="49" charset="0"/>
              </a:rPr>
              <a:t> &lt;= </a:t>
            </a:r>
            <a:r>
              <a:rPr lang="en-AU" sz="1400" dirty="0" err="1" smtClean="0">
                <a:latin typeface="Lucida Console" panose="020B0609040504020204" pitchFamily="49" charset="0"/>
              </a:rPr>
              <a:t>stopPct</a:t>
            </a:r>
            <a:r>
              <a:rPr lang="en-AU" sz="1400" dirty="0" smtClean="0">
                <a:latin typeface="Lucida Console" panose="020B0609040504020204" pitchFamily="49" charset="0"/>
              </a:rPr>
              <a:t>; </a:t>
            </a:r>
            <a:r>
              <a:rPr lang="en-AU" sz="1400" dirty="0" err="1" smtClean="0">
                <a:latin typeface="Lucida Console" panose="020B0609040504020204" pitchFamily="49" charset="0"/>
              </a:rPr>
              <a:t>pct</a:t>
            </a:r>
            <a:r>
              <a:rPr lang="en-AU" sz="1400" dirty="0" smtClean="0">
                <a:latin typeface="Lucida Console" panose="020B0609040504020204" pitchFamily="49" charset="0"/>
              </a:rPr>
              <a:t> += </a:t>
            </a:r>
            <a:r>
              <a:rPr lang="en-AU" sz="1400" dirty="0" err="1" smtClean="0">
                <a:latin typeface="Lucida Console" panose="020B0609040504020204" pitchFamily="49" charset="0"/>
              </a:rPr>
              <a:t>stepPct</a:t>
            </a:r>
            <a:r>
              <a:rPr lang="en-AU" sz="1400" dirty="0" smtClean="0">
                <a:latin typeface="Lucida Console" panose="020B0609040504020204" pitchFamily="49" charset="0"/>
              </a:rPr>
              <a:t>) {</a:t>
            </a:r>
          </a:p>
          <a:p>
            <a:pPr lvl="3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amt</a:t>
            </a:r>
            <a:r>
              <a:rPr lang="en-AU" sz="1400" dirty="0" smtClean="0">
                <a:latin typeface="Lucida Console" panose="020B0609040504020204" pitchFamily="49" charset="0"/>
              </a:rPr>
              <a:t> * </a:t>
            </a:r>
            <a:r>
              <a:rPr lang="en-AU" sz="1400" dirty="0" err="1" smtClean="0">
                <a:latin typeface="Lucida Console" panose="020B0609040504020204" pitchFamily="49" charset="0"/>
              </a:rPr>
              <a:t>pct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     “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system(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sz="1400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sz="1400" dirty="0" smtClean="0">
                <a:latin typeface="Lucida Console" panose="020B0609040504020204" pitchFamily="49" charset="0"/>
              </a:rPr>
              <a:t> 0;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217300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ips.net.au/wp-content/uploads/2011/06/ECU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011363"/>
            <a:ext cx="3810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80513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while Loop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583953"/>
          </a:xfrm>
        </p:spPr>
        <p:txBody>
          <a:bodyPr/>
          <a:lstStyle/>
          <a:p>
            <a:r>
              <a:rPr lang="en-AU" dirty="0" smtClean="0"/>
              <a:t>Syntax:</a:t>
            </a:r>
          </a:p>
          <a:p>
            <a:pPr lvl="1"/>
            <a:r>
              <a:rPr lang="en-AU" sz="2000" dirty="0" smtClean="0">
                <a:latin typeface="Lucida Console" panose="020B0609040504020204" pitchFamily="49" charset="0"/>
              </a:rPr>
              <a:t>while (Boolean expression)</a:t>
            </a:r>
          </a:p>
          <a:p>
            <a:pPr marL="457200" lvl="1" indent="0">
              <a:buNone/>
            </a:pPr>
            <a:r>
              <a:rPr lang="en-AU" sz="2000" dirty="0">
                <a:latin typeface="Lucida Console" panose="020B0609040504020204" pitchFamily="49" charset="0"/>
              </a:rPr>
              <a:t>	</a:t>
            </a:r>
            <a:r>
              <a:rPr lang="en-AU" sz="2000" dirty="0" smtClean="0">
                <a:latin typeface="Lucida Console" panose="020B0609040504020204" pitchFamily="49" charset="0"/>
              </a:rPr>
              <a:t>{ action while expression is true; }</a:t>
            </a:r>
            <a:endParaRPr lang="en-AU" dirty="0"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8972" y="2836964"/>
            <a:ext cx="45945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#include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std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const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int</a:t>
            </a:r>
            <a:r>
              <a:rPr lang="en-AU" dirty="0" smtClean="0">
                <a:latin typeface="Lucida Console" panose="020B0609040504020204" pitchFamily="49" charset="0"/>
              </a:rPr>
              <a:t> NUM_LOOPS = 5;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count = 0;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while</a:t>
            </a:r>
            <a:r>
              <a:rPr lang="en-AU" dirty="0" smtClean="0">
                <a:latin typeface="Lucida Console" panose="020B0609040504020204" pitchFamily="49" charset="0"/>
              </a:rPr>
              <a:t> (count &lt; NUM_LOOPS) {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“Hello!” </a:t>
            </a:r>
            <a:r>
              <a:rPr lang="en-AU" dirty="0" smtClean="0">
                <a:latin typeface="Lucida Console" panose="020B0609040504020204" pitchFamily="49" charset="0"/>
              </a:rPr>
              <a:t>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++count;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system(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dirty="0" smtClean="0">
                <a:latin typeface="Lucida Console" panose="020B0609040504020204" pitchFamily="49" charset="0"/>
              </a:rPr>
              <a:t>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" y="3429000"/>
            <a:ext cx="367713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997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alibri Light" panose="020F0302020204030204" pitchFamily="34" charset="0"/>
              </a:rPr>
              <a:t>Typical Loop Usage</a:t>
            </a:r>
            <a:endParaRPr lang="en-AU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655961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Loops are commonly used for</a:t>
            </a:r>
          </a:p>
          <a:p>
            <a:pPr lvl="1"/>
            <a:r>
              <a:rPr lang="en-AU" dirty="0" smtClean="0"/>
              <a:t>Input verification</a:t>
            </a:r>
          </a:p>
          <a:p>
            <a:pPr lvl="1"/>
            <a:r>
              <a:rPr lang="en-AU" dirty="0" smtClean="0"/>
              <a:t>Reading input records</a:t>
            </a:r>
          </a:p>
          <a:p>
            <a:r>
              <a:rPr lang="en-AU" dirty="0" smtClean="0"/>
              <a:t>Two examples where the output is not ‘quite’ right.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848728"/>
            <a:ext cx="59458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latin typeface="Lucida Console" panose="020B0609040504020204" pitchFamily="49" charset="0"/>
              </a:rPr>
              <a:t>cin</a:t>
            </a:r>
            <a:r>
              <a:rPr lang="en-AU" dirty="0" smtClean="0">
                <a:latin typeface="Lucida Console" panose="020B0609040504020204" pitchFamily="49" charset="0"/>
              </a:rPr>
              <a:t> &gt;&gt; </a:t>
            </a:r>
            <a:r>
              <a:rPr lang="en-AU" dirty="0" err="1" smtClean="0">
                <a:latin typeface="Lucida Console" panose="020B0609040504020204" pitchFamily="49" charset="0"/>
              </a:rPr>
              <a:t>userResponse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AU" dirty="0" smtClean="0">
                <a:latin typeface="Lucida Console" panose="020B0609040504020204" pitchFamily="49" charset="0"/>
              </a:rPr>
              <a:t> (</a:t>
            </a:r>
            <a:r>
              <a:rPr lang="en-AU" dirty="0" err="1" smtClean="0">
                <a:latin typeface="Lucida Console" panose="020B0609040504020204" pitchFamily="49" charset="0"/>
              </a:rPr>
              <a:t>userResponse</a:t>
            </a:r>
            <a:r>
              <a:rPr lang="en-AU" dirty="0" smtClean="0">
                <a:latin typeface="Lucida Console" panose="020B0609040504020204" pitchFamily="49" charset="0"/>
              </a:rPr>
              <a:t> ==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‘T’</a:t>
            </a:r>
            <a:r>
              <a:rPr lang="en-AU" dirty="0" smtClean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“You responded True”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else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“You responded False” </a:t>
            </a:r>
            <a:r>
              <a:rPr lang="en-AU" dirty="0" smtClean="0">
                <a:latin typeface="Lucida Console" panose="020B0609040504020204" pitchFamily="49" charset="0"/>
              </a:rPr>
              <a:t>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  <a:endParaRPr lang="en-AU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5117" y="4326056"/>
            <a:ext cx="62327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>
                <a:latin typeface="Lucida Console" panose="020B0609040504020204" pitchFamily="49" charset="0"/>
              </a:rPr>
              <a:t>cin</a:t>
            </a:r>
            <a:r>
              <a:rPr lang="en-AU" sz="1600" dirty="0" smtClean="0">
                <a:latin typeface="Lucida Console" panose="020B0609040504020204" pitchFamily="49" charset="0"/>
              </a:rPr>
              <a:t> &gt;&gt; </a:t>
            </a:r>
            <a:r>
              <a:rPr lang="en-AU" sz="1600" dirty="0" err="1" smtClean="0">
                <a:latin typeface="Lucida Console" panose="020B0609040504020204" pitchFamily="49" charset="0"/>
              </a:rPr>
              <a:t>userResponse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AU" sz="1600" dirty="0" smtClean="0">
                <a:latin typeface="Lucida Console" panose="020B0609040504020204" pitchFamily="49" charset="0"/>
              </a:rPr>
              <a:t> (</a:t>
            </a:r>
            <a:r>
              <a:rPr lang="en-AU" sz="1600" dirty="0" err="1" smtClean="0">
                <a:latin typeface="Lucida Console" panose="020B0609040504020204" pitchFamily="49" charset="0"/>
              </a:rPr>
              <a:t>userResponse</a:t>
            </a:r>
            <a:r>
              <a:rPr lang="en-AU" sz="1600" dirty="0" smtClean="0">
                <a:latin typeface="Lucida Console" panose="020B0609040504020204" pitchFamily="49" charset="0"/>
              </a:rPr>
              <a:t> !=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‘T’</a:t>
            </a:r>
            <a:r>
              <a:rPr lang="en-AU" sz="1600" dirty="0" smtClean="0">
                <a:latin typeface="Lucida Console" panose="020B0609040504020204" pitchFamily="49" charset="0"/>
              </a:rPr>
              <a:t> &amp;&amp; </a:t>
            </a:r>
            <a:r>
              <a:rPr lang="en-AU" sz="1600" dirty="0" err="1" smtClean="0">
                <a:latin typeface="Lucida Console" panose="020B0609040504020204" pitchFamily="49" charset="0"/>
              </a:rPr>
              <a:t>userResponse</a:t>
            </a:r>
            <a:r>
              <a:rPr lang="en-AU" sz="1600" dirty="0" smtClean="0">
                <a:latin typeface="Lucida Console" panose="020B0609040504020204" pitchFamily="49" charset="0"/>
              </a:rPr>
              <a:t> !=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‘F’</a:t>
            </a:r>
            <a:r>
              <a:rPr lang="en-AU" sz="16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“Invalid response.”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cin</a:t>
            </a:r>
            <a:r>
              <a:rPr lang="en-AU" sz="1600" dirty="0" smtClean="0">
                <a:latin typeface="Lucida Console" panose="020B0609040504020204" pitchFamily="49" charset="0"/>
              </a:rPr>
              <a:t> &gt;&gt; </a:t>
            </a:r>
            <a:r>
              <a:rPr lang="en-AU" sz="1600" dirty="0" err="1" smtClean="0">
                <a:latin typeface="Lucida Console" panose="020B0609040504020204" pitchFamily="49" charset="0"/>
              </a:rPr>
              <a:t>userResponse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  <a:endParaRPr lang="en-AU" sz="1600" dirty="0" smtClean="0">
              <a:latin typeface="Lucida Console" panose="020B0609040504020204" pitchFamily="49" charset="0"/>
            </a:endParaRPr>
          </a:p>
          <a:p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AU" sz="1600" dirty="0" smtClean="0">
                <a:latin typeface="Lucida Console" panose="020B0609040504020204" pitchFamily="49" charset="0"/>
              </a:rPr>
              <a:t> (</a:t>
            </a:r>
            <a:r>
              <a:rPr lang="en-AU" sz="1600" dirty="0" err="1" smtClean="0">
                <a:latin typeface="Lucida Console" panose="020B0609040504020204" pitchFamily="49" charset="0"/>
              </a:rPr>
              <a:t>userResponse</a:t>
            </a:r>
            <a:r>
              <a:rPr lang="en-AU" sz="1600" dirty="0" smtClean="0">
                <a:latin typeface="Lucida Console" panose="020B0609040504020204" pitchFamily="49" charset="0"/>
              </a:rPr>
              <a:t> ==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‘T’</a:t>
            </a:r>
            <a:r>
              <a:rPr lang="en-AU" sz="1600" dirty="0" smtClean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“You responded True”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else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“You responded False” </a:t>
            </a:r>
            <a:r>
              <a:rPr lang="en-AU" sz="1600" dirty="0" smtClean="0">
                <a:latin typeface="Lucida Console" panose="020B0609040504020204" pitchFamily="49" charset="0"/>
              </a:rPr>
              <a:t>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  <a:endParaRPr lang="en-A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601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alibri Light" panose="020F0302020204030204" pitchFamily="34" charset="0"/>
              </a:rPr>
              <a:t>Typical Loop Usage</a:t>
            </a:r>
            <a:endParaRPr lang="en-AU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079897"/>
          </a:xfrm>
        </p:spPr>
        <p:txBody>
          <a:bodyPr/>
          <a:lstStyle/>
          <a:p>
            <a:r>
              <a:rPr lang="en-AU" dirty="0" smtClean="0"/>
              <a:t>Solution, place the input verification in a loop until they give the correct response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3068960"/>
            <a:ext cx="74366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latin typeface="Lucida Console" panose="020B0609040504020204" pitchFamily="49" charset="0"/>
              </a:rPr>
              <a:t>cin</a:t>
            </a:r>
            <a:r>
              <a:rPr lang="en-AU" dirty="0" smtClean="0">
                <a:latin typeface="Lucida Console" panose="020B0609040504020204" pitchFamily="49" charset="0"/>
              </a:rPr>
              <a:t> &gt;&gt; </a:t>
            </a:r>
            <a:r>
              <a:rPr lang="en-AU" dirty="0" err="1" smtClean="0">
                <a:latin typeface="Lucida Console" panose="020B0609040504020204" pitchFamily="49" charset="0"/>
              </a:rPr>
              <a:t>userResponse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while</a:t>
            </a:r>
            <a:r>
              <a:rPr lang="en-AU" dirty="0" smtClean="0">
                <a:latin typeface="Lucida Console" panose="020B0609040504020204" pitchFamily="49" charset="0"/>
              </a:rPr>
              <a:t> (</a:t>
            </a:r>
            <a:r>
              <a:rPr lang="en-AU" dirty="0" err="1" smtClean="0">
                <a:latin typeface="Lucida Console" panose="020B0609040504020204" pitchFamily="49" charset="0"/>
              </a:rPr>
              <a:t>userResponse</a:t>
            </a:r>
            <a:r>
              <a:rPr lang="en-AU" dirty="0" smtClean="0">
                <a:latin typeface="Lucida Console" panose="020B0609040504020204" pitchFamily="49" charset="0"/>
              </a:rPr>
              <a:t> !=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‘T’</a:t>
            </a:r>
            <a:r>
              <a:rPr lang="en-AU" dirty="0" smtClean="0">
                <a:latin typeface="Lucida Console" panose="020B0609040504020204" pitchFamily="49" charset="0"/>
              </a:rPr>
              <a:t> &amp;&amp; </a:t>
            </a:r>
            <a:r>
              <a:rPr lang="en-AU" dirty="0" err="1" smtClean="0">
                <a:latin typeface="Lucida Console" panose="020B0609040504020204" pitchFamily="49" charset="0"/>
              </a:rPr>
              <a:t>userResponse</a:t>
            </a:r>
            <a:r>
              <a:rPr lang="en-AU" dirty="0" smtClean="0">
                <a:latin typeface="Lucida Console" panose="020B0609040504020204" pitchFamily="49" charset="0"/>
              </a:rPr>
              <a:t> !=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‘F’</a:t>
            </a:r>
            <a:r>
              <a:rPr lang="en-AU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“Invalid response.”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cin</a:t>
            </a:r>
            <a:r>
              <a:rPr lang="en-AU" dirty="0" smtClean="0">
                <a:latin typeface="Lucida Console" panose="020B0609040504020204" pitchFamily="49" charset="0"/>
              </a:rPr>
              <a:t> &gt;&gt; </a:t>
            </a:r>
            <a:r>
              <a:rPr lang="en-AU" dirty="0" err="1" smtClean="0">
                <a:latin typeface="Lucida Console" panose="020B0609040504020204" pitchFamily="49" charset="0"/>
              </a:rPr>
              <a:t>userResponse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AU" dirty="0" smtClean="0">
                <a:latin typeface="Lucida Console" panose="020B0609040504020204" pitchFamily="49" charset="0"/>
              </a:rPr>
              <a:t> (</a:t>
            </a:r>
            <a:r>
              <a:rPr lang="en-AU" dirty="0" err="1" smtClean="0">
                <a:latin typeface="Lucida Console" panose="020B0609040504020204" pitchFamily="49" charset="0"/>
              </a:rPr>
              <a:t>userResponse</a:t>
            </a:r>
            <a:r>
              <a:rPr lang="en-AU" dirty="0" smtClean="0">
                <a:latin typeface="Lucida Console" panose="020B0609040504020204" pitchFamily="49" charset="0"/>
              </a:rPr>
              <a:t> ==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‘T’</a:t>
            </a:r>
            <a:r>
              <a:rPr lang="en-AU" dirty="0" smtClean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“You responded True”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else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“You responded False” </a:t>
            </a:r>
            <a:r>
              <a:rPr lang="en-AU" dirty="0" smtClean="0">
                <a:latin typeface="Lucida Console" panose="020B0609040504020204" pitchFamily="49" charset="0"/>
              </a:rPr>
              <a:t>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  <a:endParaRPr lang="en-AU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092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Typical Loop Usage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647849"/>
          </a:xfrm>
        </p:spPr>
        <p:txBody>
          <a:bodyPr/>
          <a:lstStyle/>
          <a:p>
            <a:r>
              <a:rPr lang="en-AU" sz="2400" dirty="0" smtClean="0"/>
              <a:t>Reading through input records</a:t>
            </a: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55206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Lucida Console" panose="020B0609040504020204" pitchFamily="49" charset="0"/>
              </a:rPr>
              <a:t>#include 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std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 smtClean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itemNumber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sz="1400" dirty="0" smtClean="0">
                <a:latin typeface="Lucida Console" panose="020B0609040504020204" pitchFamily="49" charset="0"/>
              </a:rPr>
              <a:t> price;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discountAmount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newPrice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const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double</a:t>
            </a:r>
            <a:r>
              <a:rPr lang="en-AU" sz="1400" dirty="0" smtClean="0">
                <a:latin typeface="Lucida Console" panose="020B0609040504020204" pitchFamily="49" charset="0"/>
              </a:rPr>
              <a:t> RATE = 0.20;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“Enter the item number or 0 to quit: “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cin</a:t>
            </a:r>
            <a:r>
              <a:rPr lang="en-AU" sz="1400" dirty="0" smtClean="0">
                <a:latin typeface="Lucida Console" panose="020B0609040504020204" pitchFamily="49" charset="0"/>
              </a:rPr>
              <a:t> &gt;&gt; </a:t>
            </a:r>
            <a:r>
              <a:rPr lang="en-AU" sz="1400" dirty="0" err="1" smtClean="0">
                <a:latin typeface="Lucida Console" panose="020B0609040504020204" pitchFamily="49" charset="0"/>
              </a:rPr>
              <a:t>itemNumber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while</a:t>
            </a:r>
            <a:r>
              <a:rPr lang="en-AU" sz="1400" dirty="0" smtClean="0">
                <a:latin typeface="Lucida Console" panose="020B0609040504020204" pitchFamily="49" charset="0"/>
              </a:rPr>
              <a:t> (</a:t>
            </a:r>
            <a:r>
              <a:rPr lang="en-AU" sz="1400" dirty="0" err="1" smtClean="0">
                <a:latin typeface="Lucida Console" panose="020B0609040504020204" pitchFamily="49" charset="0"/>
              </a:rPr>
              <a:t>itemNumber</a:t>
            </a:r>
            <a:r>
              <a:rPr lang="en-AU" sz="1400" dirty="0" smtClean="0">
                <a:latin typeface="Lucida Console" panose="020B0609040504020204" pitchFamily="49" charset="0"/>
              </a:rPr>
              <a:t> != 0) {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“Enter price for item #” </a:t>
            </a:r>
            <a:r>
              <a:rPr lang="en-AU" sz="1400" dirty="0" smtClean="0">
                <a:latin typeface="Lucida Console" panose="020B0609040504020204" pitchFamily="49" charset="0"/>
              </a:rPr>
              <a:t>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itemNumber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“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cin</a:t>
            </a:r>
            <a:r>
              <a:rPr lang="en-AU" sz="1400" dirty="0" smtClean="0">
                <a:latin typeface="Lucida Console" panose="020B0609040504020204" pitchFamily="49" charset="0"/>
              </a:rPr>
              <a:t> &gt;&gt; price;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discountAmount</a:t>
            </a:r>
            <a:r>
              <a:rPr lang="en-AU" sz="1400" dirty="0" smtClean="0">
                <a:latin typeface="Lucida Console" panose="020B0609040504020204" pitchFamily="49" charset="0"/>
              </a:rPr>
              <a:t> = price * RATE;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newPrice</a:t>
            </a:r>
            <a:r>
              <a:rPr lang="en-AU" sz="1400" dirty="0" smtClean="0">
                <a:latin typeface="Lucida Console" panose="020B0609040504020204" pitchFamily="49" charset="0"/>
              </a:rPr>
              <a:t> = price – </a:t>
            </a:r>
            <a:r>
              <a:rPr lang="en-AU" sz="1400" dirty="0" err="1" smtClean="0">
                <a:latin typeface="Lucida Console" panose="020B0609040504020204" pitchFamily="49" charset="0"/>
              </a:rPr>
              <a:t>discountAmount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“Item #” </a:t>
            </a:r>
            <a:r>
              <a:rPr lang="en-AU" sz="1400" dirty="0" smtClean="0">
                <a:latin typeface="Lucida Console" panose="020B0609040504020204" pitchFamily="49" charset="0"/>
              </a:rPr>
              <a:t>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itemNumber</a:t>
            </a:r>
            <a:r>
              <a:rPr lang="en-AU" sz="1400" dirty="0" smtClean="0">
                <a:latin typeface="Lucida Console" panose="020B0609040504020204" pitchFamily="49" charset="0"/>
              </a:rPr>
              <a:t> &lt;&lt; “ was $” &lt;&lt; price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“but with a discount of $” </a:t>
            </a:r>
            <a:r>
              <a:rPr lang="en-AU" sz="1400" dirty="0" smtClean="0">
                <a:latin typeface="Lucida Console" panose="020B0609040504020204" pitchFamily="49" charset="0"/>
              </a:rPr>
              <a:t>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discountAmount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</a:p>
          <a:p>
            <a:pPr lvl="3"/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“, it is $” </a:t>
            </a:r>
            <a:r>
              <a:rPr lang="en-AU" sz="1400" dirty="0" smtClean="0">
                <a:latin typeface="Lucida Console" panose="020B0609040504020204" pitchFamily="49" charset="0"/>
              </a:rPr>
              <a:t>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newPrice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“Enter another item number or 0 to quit: “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cin</a:t>
            </a:r>
            <a:r>
              <a:rPr lang="en-AU" sz="1400" dirty="0" smtClean="0">
                <a:latin typeface="Lucida Console" panose="020B0609040504020204" pitchFamily="49" charset="0"/>
              </a:rPr>
              <a:t> &gt;&gt; </a:t>
            </a:r>
            <a:r>
              <a:rPr lang="en-AU" sz="1400" dirty="0" err="1" smtClean="0">
                <a:latin typeface="Lucida Console" panose="020B0609040504020204" pitchFamily="49" charset="0"/>
              </a:rPr>
              <a:t>itemNumber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system(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sz="1400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sz="1400" dirty="0" smtClean="0">
                <a:latin typeface="Lucida Console" panose="020B0609040504020204" pitchFamily="49" charset="0"/>
              </a:rPr>
              <a:t> 0;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  <a:endParaRPr lang="en-AU" sz="14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7035" y="206497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Initial read to start</a:t>
            </a:r>
          </a:p>
          <a:p>
            <a:r>
              <a:rPr lang="en-AU" dirty="0" smtClean="0"/>
              <a:t>the loop.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76056" y="2420888"/>
            <a:ext cx="432048" cy="93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197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Accumulating Totals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223913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Through each iteration, the total is calculated as the current value plus the new purchase cost.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96472" y="2420888"/>
            <a:ext cx="7773282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#include 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sz="16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std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600" dirty="0" smtClean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6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const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int</a:t>
            </a:r>
            <a:r>
              <a:rPr lang="en-AU" sz="1600" dirty="0" smtClean="0">
                <a:latin typeface="Lucida Console" panose="020B0609040504020204" pitchFamily="49" charset="0"/>
              </a:rPr>
              <a:t> QUIT = 0;</a:t>
            </a:r>
          </a:p>
          <a:p>
            <a:pPr lvl="1"/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sz="1600" dirty="0" smtClean="0">
                <a:latin typeface="Lucida Console" panose="020B0609040504020204" pitchFamily="49" charset="0"/>
              </a:rPr>
              <a:t> purchase, total = 0;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“Enter amount of first purchase $”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cin</a:t>
            </a:r>
            <a:r>
              <a:rPr lang="en-AU" sz="1600" dirty="0" smtClean="0">
                <a:latin typeface="Lucida Console" panose="020B0609040504020204" pitchFamily="49" charset="0"/>
              </a:rPr>
              <a:t> &gt;&gt; purchase;</a:t>
            </a:r>
          </a:p>
          <a:p>
            <a:pPr lvl="1"/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while</a:t>
            </a:r>
            <a:r>
              <a:rPr lang="en-AU" sz="1600" dirty="0" smtClean="0">
                <a:latin typeface="Lucida Console" panose="020B0609040504020204" pitchFamily="49" charset="0"/>
              </a:rPr>
              <a:t> (purchase != QUIT) {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total += purchase;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“Enter amount of next purchase or “ </a:t>
            </a:r>
            <a:r>
              <a:rPr lang="en-AU" sz="1600" dirty="0" smtClean="0">
                <a:latin typeface="Lucida Console" panose="020B0609040504020204" pitchFamily="49" charset="0"/>
              </a:rPr>
              <a:t>&lt;&lt;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QUIT &lt;&lt;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to quit”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cin</a:t>
            </a:r>
            <a:r>
              <a:rPr lang="en-AU" sz="1600" dirty="0" smtClean="0">
                <a:latin typeface="Lucida Console" panose="020B0609040504020204" pitchFamily="49" charset="0"/>
              </a:rPr>
              <a:t> &gt;&gt; purchase;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“Your total is $” </a:t>
            </a:r>
            <a:r>
              <a:rPr lang="en-AU" sz="1600" dirty="0" smtClean="0">
                <a:latin typeface="Lucida Console" panose="020B0609040504020204" pitchFamily="49" charset="0"/>
              </a:rPr>
              <a:t>&lt;&lt; total;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system(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sz="1600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sz="1600" dirty="0" smtClean="0">
                <a:latin typeface="Lucida Console" panose="020B0609040504020204" pitchFamily="49" charset="0"/>
              </a:rPr>
              <a:t> 0;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  <a:endParaRPr lang="en-AU" sz="16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728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Pitfalls to Avoid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Adding an unwanted semicolon</a:t>
            </a:r>
          </a:p>
          <a:p>
            <a:pPr lvl="1"/>
            <a:r>
              <a:rPr lang="en-AU" dirty="0" smtClean="0"/>
              <a:t>Can lead to an empty loop body and an infinite loop</a:t>
            </a:r>
          </a:p>
          <a:p>
            <a:pPr lvl="1"/>
            <a:r>
              <a:rPr lang="en-AU" dirty="0" smtClean="0"/>
              <a:t>Use Ctrl + C or Ctrl + Break to stop the loop</a:t>
            </a:r>
          </a:p>
          <a:p>
            <a:r>
              <a:rPr lang="en-AU" dirty="0" smtClean="0"/>
              <a:t>Forgetting curly braces</a:t>
            </a:r>
          </a:p>
          <a:p>
            <a:r>
              <a:rPr lang="en-AU" dirty="0" smtClean="0"/>
              <a:t>Failing to initialize a loop control variable</a:t>
            </a:r>
          </a:p>
          <a:p>
            <a:r>
              <a:rPr lang="en-AU" dirty="0" smtClean="0"/>
              <a:t>Failing to alter a loop control variable</a:t>
            </a:r>
          </a:p>
          <a:p>
            <a:r>
              <a:rPr lang="en-AU" dirty="0" smtClean="0"/>
              <a:t>Making the same mistakes as with selections</a:t>
            </a:r>
          </a:p>
        </p:txBody>
      </p:sp>
    </p:spTree>
    <p:extLst>
      <p:ext uri="{BB962C8B-B14F-4D97-AF65-F5344CB8AC3E}">
        <p14:creationId xmlns:p14="http://schemas.microsoft.com/office/powerpoint/2010/main" val="35109126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Unwanted Semicolon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18060" y="2852936"/>
            <a:ext cx="38539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number = 1;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while</a:t>
            </a:r>
            <a:r>
              <a:rPr lang="en-AU" dirty="0" smtClean="0">
                <a:latin typeface="Lucida Console" panose="020B0609040504020204" pitchFamily="49" charset="0"/>
              </a:rPr>
              <a:t> (number &lt;= 10);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number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++number;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8868" y="21328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Careful!</a:t>
            </a:r>
            <a:endParaRPr lang="en-AU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841447" y="2317522"/>
            <a:ext cx="807621" cy="895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11" y="1196752"/>
            <a:ext cx="2504687" cy="50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374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1477</Words>
  <Application>Microsoft Office PowerPoint</Application>
  <PresentationFormat>On-screen Show (4:3)</PresentationFormat>
  <Paragraphs>267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Arial Narrow</vt:lpstr>
      <vt:lpstr>Calibri</vt:lpstr>
      <vt:lpstr>Calibri Light</vt:lpstr>
      <vt:lpstr>Lucida Console</vt:lpstr>
      <vt:lpstr>Default Design</vt:lpstr>
      <vt:lpstr>CSP2104 Object-Oriented Programming in C++</vt:lpstr>
      <vt:lpstr>On the Agenda…</vt:lpstr>
      <vt:lpstr>The while Loop</vt:lpstr>
      <vt:lpstr>Typical Loop Usage</vt:lpstr>
      <vt:lpstr>Typical Loop Usage</vt:lpstr>
      <vt:lpstr>Typical Loop Usage</vt:lpstr>
      <vt:lpstr>Accumulating Totals</vt:lpstr>
      <vt:lpstr>Common Pitfalls to Avoid</vt:lpstr>
      <vt:lpstr>Unwanted Semicolon</vt:lpstr>
      <vt:lpstr>Forgetting Curly Braces or to Alter a Loop Control Variable</vt:lpstr>
      <vt:lpstr>Failing to Initialise a Loop Control Variable</vt:lpstr>
      <vt:lpstr>The for Loop</vt:lpstr>
      <vt:lpstr>Searching and Substrings Example</vt:lpstr>
      <vt:lpstr>Looping Through Arrays</vt:lpstr>
      <vt:lpstr>Using Part of an Array</vt:lpstr>
      <vt:lpstr>The Range-Based For</vt:lpstr>
      <vt:lpstr>The Range-Based For</vt:lpstr>
      <vt:lpstr>Loops</vt:lpstr>
      <vt:lpstr>Pre-test vs Post-test Loops</vt:lpstr>
      <vt:lpstr>Nested Loops</vt:lpstr>
      <vt:lpstr>PowerPoint Presentation</vt:lpstr>
    </vt:vector>
  </TitlesOfParts>
  <Company>Edith Cowan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4 - Performing Loops</dc:title>
  <dc:creator>Jovin Sveinbjornsson</dc:creator>
  <cp:keywords>CSP2104</cp:keywords>
  <cp:lastModifiedBy>Martin MASEK</cp:lastModifiedBy>
  <cp:revision>39</cp:revision>
  <dcterms:created xsi:type="dcterms:W3CDTF">2009-09-07T06:19:36Z</dcterms:created>
  <dcterms:modified xsi:type="dcterms:W3CDTF">2017-02-27T23:50:51Z</dcterms:modified>
</cp:coreProperties>
</file>