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8" r:id="rId2"/>
    <p:sldId id="296" r:id="rId3"/>
    <p:sldId id="264" r:id="rId4"/>
    <p:sldId id="265" r:id="rId5"/>
    <p:sldId id="266" r:id="rId6"/>
    <p:sldId id="267" r:id="rId7"/>
    <p:sldId id="299" r:id="rId8"/>
    <p:sldId id="270" r:id="rId9"/>
    <p:sldId id="310" r:id="rId10"/>
    <p:sldId id="311" r:id="rId11"/>
    <p:sldId id="312" r:id="rId12"/>
    <p:sldId id="313" r:id="rId13"/>
    <p:sldId id="314" r:id="rId14"/>
    <p:sldId id="317" r:id="rId15"/>
    <p:sldId id="315" r:id="rId16"/>
    <p:sldId id="272" r:id="rId17"/>
    <p:sldId id="273" r:id="rId18"/>
    <p:sldId id="274" r:id="rId19"/>
    <p:sldId id="277" r:id="rId20"/>
    <p:sldId id="318" r:id="rId21"/>
    <p:sldId id="278" r:id="rId22"/>
    <p:sldId id="279" r:id="rId23"/>
    <p:sldId id="280" r:id="rId24"/>
    <p:sldId id="281" r:id="rId25"/>
    <p:sldId id="282" r:id="rId26"/>
    <p:sldId id="319" r:id="rId27"/>
    <p:sldId id="308" r:id="rId28"/>
    <p:sldId id="309" r:id="rId29"/>
    <p:sldId id="284" r:id="rId30"/>
    <p:sldId id="285" r:id="rId31"/>
    <p:sldId id="286" r:id="rId32"/>
    <p:sldId id="287" r:id="rId33"/>
    <p:sldId id="321" r:id="rId34"/>
    <p:sldId id="320" r:id="rId35"/>
    <p:sldId id="322" r:id="rId36"/>
    <p:sldId id="298" r:id="rId37"/>
    <p:sldId id="304" r:id="rId38"/>
    <p:sldId id="305" r:id="rId39"/>
    <p:sldId id="306" r:id="rId40"/>
    <p:sldId id="307" r:id="rId4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004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2877" autoAdjust="0"/>
  </p:normalViewPr>
  <p:slideViewPr>
    <p:cSldViewPr>
      <p:cViewPr varScale="1">
        <p:scale>
          <a:sx n="74" d="100"/>
          <a:sy n="74" d="100"/>
        </p:scale>
        <p:origin x="-126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6F0668-CF5E-4A57-A5E8-ABC901C4D0A8}" type="datetimeFigureOut">
              <a:rPr lang="en-US" smtClean="0"/>
              <a:pPr/>
              <a:t>9/18/2014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2D07E7-69CA-4A6E-84A2-4F8945D7861F}" type="slidenum">
              <a:rPr lang="en-US" smtClean="0"/>
              <a:pPr/>
              <a:t>‹#›</a:t>
            </a:fld>
            <a:endParaRPr lang="en-US"/>
          </a:p>
        </p:txBody>
      </p:sp>
    </p:spTree>
    <p:extLst>
      <p:ext uri="{BB962C8B-B14F-4D97-AF65-F5344CB8AC3E}">
        <p14:creationId xmlns:p14="http://schemas.microsoft.com/office/powerpoint/2010/main" val="62947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87678CB-4266-4CD5-B9AF-047F80A6CC6C}" type="slidenum">
              <a:rPr lang="en-AU" smtClean="0"/>
              <a:pPr/>
              <a:t>1</a:t>
            </a:fld>
            <a:endParaRPr lang="en-AU"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A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000" dirty="0" smtClean="0"/>
              <a:t>During the local (interactive) logon to a machine, a person enters their username and password to the logon interface. This information is passed to the LSA, which then calls the appropriate authentication package. The password is sent through a one-way hash function. The LSA then queries the SAM database for the user's account information. If the password</a:t>
            </a:r>
            <a:r>
              <a:rPr lang="en-US" altLang="en-US" sz="1000" baseline="0" dirty="0" smtClean="0"/>
              <a:t> hash </a:t>
            </a:r>
            <a:r>
              <a:rPr lang="en-US" altLang="en-US" sz="1000" dirty="0" smtClean="0"/>
              <a:t>provided matches the one in the SAM, the SAM returns the users SID and the SIDs of any groups the user belongs to. The LSA then uses these SIDs to generate the security access token. </a:t>
            </a:r>
          </a:p>
        </p:txBody>
      </p:sp>
      <p:sp>
        <p:nvSpPr>
          <p:cNvPr id="4" name="Slide Number Placeholder 3"/>
          <p:cNvSpPr>
            <a:spLocks noGrp="1"/>
          </p:cNvSpPr>
          <p:nvPr>
            <p:ph type="sldNum" sz="quarter" idx="10"/>
          </p:nvPr>
        </p:nvSpPr>
        <p:spPr/>
        <p:txBody>
          <a:bodyPr/>
          <a:lstStyle/>
          <a:p>
            <a:fld id="{C12D07E7-69CA-4A6E-84A2-4F8945D7861F}" type="slidenum">
              <a:rPr lang="en-US" smtClean="0"/>
              <a:pPr/>
              <a:t>10</a:t>
            </a:fld>
            <a:endParaRPr lang="en-US"/>
          </a:p>
        </p:txBody>
      </p:sp>
    </p:spTree>
    <p:extLst>
      <p:ext uri="{BB962C8B-B14F-4D97-AF65-F5344CB8AC3E}">
        <p14:creationId xmlns:p14="http://schemas.microsoft.com/office/powerpoint/2010/main" val="4166178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800" dirty="0" smtClean="0"/>
              <a:t>When a user logs on to a  computer using a local account, the SAM process (</a:t>
            </a:r>
            <a:r>
              <a:rPr lang="en-US" altLang="en-US" sz="800" dirty="0" err="1" smtClean="0"/>
              <a:t>Samsrv</a:t>
            </a:r>
            <a:r>
              <a:rPr lang="en-US" altLang="en-US" sz="800" dirty="0" smtClean="0"/>
              <a:t>) takes the logon information and performs a lookup against the SAM database, which resides in the windows system32/</a:t>
            </a:r>
            <a:r>
              <a:rPr lang="en-US" altLang="en-US" sz="800" dirty="0" err="1" smtClean="0"/>
              <a:t>config</a:t>
            </a:r>
            <a:r>
              <a:rPr lang="en-US" altLang="en-US" sz="800" dirty="0" smtClean="0"/>
              <a:t> directory(Something similar in UNIX, think </a:t>
            </a:r>
            <a:r>
              <a:rPr lang="en-US" altLang="en-US" sz="800" dirty="0" err="1" smtClean="0"/>
              <a:t>etc</a:t>
            </a:r>
            <a:r>
              <a:rPr lang="en-US" altLang="en-US" sz="800" dirty="0" smtClean="0"/>
              <a:t>/password). If credential match, then the user can log on to the system, assuming there are no other factors preventing logon, such as logon time restrictions or privilege issues.</a:t>
            </a:r>
          </a:p>
          <a:p>
            <a:endParaRPr lang="en-AU" dirty="0"/>
          </a:p>
        </p:txBody>
      </p:sp>
      <p:sp>
        <p:nvSpPr>
          <p:cNvPr id="4" name="Slide Number Placeholder 3"/>
          <p:cNvSpPr>
            <a:spLocks noGrp="1"/>
          </p:cNvSpPr>
          <p:nvPr>
            <p:ph type="sldNum" sz="quarter" idx="10"/>
          </p:nvPr>
        </p:nvSpPr>
        <p:spPr/>
        <p:txBody>
          <a:bodyPr/>
          <a:lstStyle/>
          <a:p>
            <a:fld id="{C12D07E7-69CA-4A6E-84A2-4F8945D7861F}" type="slidenum">
              <a:rPr lang="en-US" smtClean="0"/>
              <a:pPr/>
              <a:t>12</a:t>
            </a:fld>
            <a:endParaRPr lang="en-US"/>
          </a:p>
        </p:txBody>
      </p:sp>
    </p:spTree>
    <p:extLst>
      <p:ext uri="{BB962C8B-B14F-4D97-AF65-F5344CB8AC3E}">
        <p14:creationId xmlns:p14="http://schemas.microsoft.com/office/powerpoint/2010/main" val="1816556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Security </a:t>
            </a:r>
            <a:r>
              <a:rPr lang="en-US" sz="3200" dirty="0" smtClean="0"/>
              <a:t>Attention Sequences (SAS) in Windows is typically</a:t>
            </a:r>
            <a:r>
              <a:rPr lang="en-US" sz="3200" baseline="0" dirty="0" smtClean="0"/>
              <a:t> Ctrl + Alt + Del</a:t>
            </a:r>
          </a:p>
          <a:p>
            <a:r>
              <a:rPr lang="en-US" sz="3200" baseline="0" dirty="0" smtClean="0"/>
              <a:t>This reduces the probability of a Login spoofing attack from occurring</a:t>
            </a:r>
          </a:p>
          <a:p>
            <a:endParaRPr lang="en-AU" sz="3200" dirty="0" smtClean="0"/>
          </a:p>
          <a:p>
            <a:endParaRPr lang="en-AU" dirty="0"/>
          </a:p>
        </p:txBody>
      </p:sp>
      <p:sp>
        <p:nvSpPr>
          <p:cNvPr id="4" name="Slide Number Placeholder 3"/>
          <p:cNvSpPr>
            <a:spLocks noGrp="1"/>
          </p:cNvSpPr>
          <p:nvPr>
            <p:ph type="sldNum" sz="quarter" idx="10"/>
          </p:nvPr>
        </p:nvSpPr>
        <p:spPr/>
        <p:txBody>
          <a:bodyPr/>
          <a:lstStyle/>
          <a:p>
            <a:fld id="{C12D07E7-69CA-4A6E-84A2-4F8945D7861F}" type="slidenum">
              <a:rPr lang="en-US" smtClean="0"/>
              <a:pPr/>
              <a:t>13</a:t>
            </a:fld>
            <a:endParaRPr lang="en-US"/>
          </a:p>
        </p:txBody>
      </p:sp>
    </p:spTree>
    <p:extLst>
      <p:ext uri="{BB962C8B-B14F-4D97-AF65-F5344CB8AC3E}">
        <p14:creationId xmlns:p14="http://schemas.microsoft.com/office/powerpoint/2010/main" val="2038323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S-1-5-21-AA-BB-CC-DD</a:t>
            </a:r>
          </a:p>
          <a:p>
            <a:r>
              <a:rPr lang="en-US" dirty="0" smtClean="0"/>
              <a:t>	S : means SID</a:t>
            </a:r>
          </a:p>
          <a:p>
            <a:r>
              <a:rPr lang="en-US" dirty="0" smtClean="0"/>
              <a:t>	1: SID version number</a:t>
            </a:r>
          </a:p>
          <a:p>
            <a:r>
              <a:rPr lang="en-US" dirty="0" smtClean="0"/>
              <a:t>	5: identifier authority </a:t>
            </a:r>
          </a:p>
          <a:p>
            <a:r>
              <a:rPr lang="en-US" dirty="0" smtClean="0"/>
              <a:t>	21: means not unique , which just means there is no guarantee of uniqueness, a  SID is unique within a domain </a:t>
            </a:r>
          </a:p>
          <a:p>
            <a:r>
              <a:rPr lang="en-US" dirty="0" smtClean="0"/>
              <a:t>	AA-BB-CC: unique number representing domain</a:t>
            </a:r>
          </a:p>
          <a:p>
            <a:r>
              <a:rPr lang="en-US" dirty="0" smtClean="0"/>
              <a:t>	DD: called relative ID (RID) ; its unique number that increments by 1 as each SID unique</a:t>
            </a:r>
          </a:p>
          <a:p>
            <a:endParaRPr lang="en-US" dirty="0" smtClean="0"/>
          </a:p>
          <a:p>
            <a:r>
              <a:rPr lang="en-US" dirty="0" smtClean="0"/>
              <a:t>For more</a:t>
            </a:r>
            <a:r>
              <a:rPr lang="en-US" baseline="0" dirty="0" smtClean="0"/>
              <a:t> information refer to..</a:t>
            </a:r>
          </a:p>
          <a:p>
            <a:endParaRPr lang="en-US" baseline="0" dirty="0" smtClean="0"/>
          </a:p>
          <a:p>
            <a:r>
              <a:rPr lang="en-US" dirty="0" smtClean="0"/>
              <a:t>http://www.techiesweb.com/sid-windows-security-identifier-working-method-overview-usage-and-its-deployment-methods/</a:t>
            </a:r>
          </a:p>
          <a:p>
            <a:endParaRPr lang="en-US" dirty="0" smtClean="0"/>
          </a:p>
          <a:p>
            <a:endParaRPr lang="en-AU" dirty="0"/>
          </a:p>
        </p:txBody>
      </p:sp>
      <p:sp>
        <p:nvSpPr>
          <p:cNvPr id="4" name="Slide Number Placeholder 3"/>
          <p:cNvSpPr>
            <a:spLocks noGrp="1"/>
          </p:cNvSpPr>
          <p:nvPr>
            <p:ph type="sldNum" sz="quarter" idx="10"/>
          </p:nvPr>
        </p:nvSpPr>
        <p:spPr/>
        <p:txBody>
          <a:bodyPr/>
          <a:lstStyle/>
          <a:p>
            <a:fld id="{C12D07E7-69CA-4A6E-84A2-4F8945D7861F}" type="slidenum">
              <a:rPr lang="en-US" smtClean="0"/>
              <a:pPr/>
              <a:t>15</a:t>
            </a:fld>
            <a:endParaRPr lang="en-US"/>
          </a:p>
        </p:txBody>
      </p:sp>
    </p:spTree>
    <p:extLst>
      <p:ext uri="{BB962C8B-B14F-4D97-AF65-F5344CB8AC3E}">
        <p14:creationId xmlns:p14="http://schemas.microsoft.com/office/powerpoint/2010/main" val="1502480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http://technet.microsoft.com/en-us/library/ff428139(v=ws.10).aspx</a:t>
            </a:r>
            <a:endParaRPr lang="en-AU" dirty="0"/>
          </a:p>
        </p:txBody>
      </p:sp>
      <p:sp>
        <p:nvSpPr>
          <p:cNvPr id="4" name="Slide Number Placeholder 3"/>
          <p:cNvSpPr>
            <a:spLocks noGrp="1"/>
          </p:cNvSpPr>
          <p:nvPr>
            <p:ph type="sldNum" sz="quarter" idx="10"/>
          </p:nvPr>
        </p:nvSpPr>
        <p:spPr/>
        <p:txBody>
          <a:bodyPr/>
          <a:lstStyle/>
          <a:p>
            <a:fld id="{C12D07E7-69CA-4A6E-84A2-4F8945D7861F}" type="slidenum">
              <a:rPr lang="en-US" smtClean="0"/>
              <a:pPr/>
              <a:t>16</a:t>
            </a:fld>
            <a:endParaRPr lang="en-US"/>
          </a:p>
        </p:txBody>
      </p:sp>
    </p:spTree>
    <p:extLst>
      <p:ext uri="{BB962C8B-B14F-4D97-AF65-F5344CB8AC3E}">
        <p14:creationId xmlns:p14="http://schemas.microsoft.com/office/powerpoint/2010/main" val="3467171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755650"/>
            <a:ext cx="2160587" cy="58420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250825" y="755650"/>
            <a:ext cx="6329363" cy="5842000"/>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755650"/>
            <a:ext cx="8642350" cy="1000125"/>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250825" y="1916113"/>
            <a:ext cx="4244975" cy="468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916113"/>
            <a:ext cx="4244975" cy="468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250825"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50825" y="1916113"/>
            <a:ext cx="8642350" cy="4681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034" name="Rectangle 10"/>
          <p:cNvSpPr>
            <a:spLocks noChangeArrowheads="1"/>
          </p:cNvSpPr>
          <p:nvPr userDrawn="1"/>
        </p:nvSpPr>
        <p:spPr bwMode="auto">
          <a:xfrm>
            <a:off x="0" y="736600"/>
            <a:ext cx="9144000" cy="1079500"/>
          </a:xfrm>
          <a:prstGeom prst="rect">
            <a:avLst/>
          </a:prstGeom>
          <a:solidFill>
            <a:srgbClr val="004B85"/>
          </a:solidFill>
          <a:ln w="9525">
            <a:noFill/>
            <a:miter lim="800000"/>
            <a:headEnd/>
            <a:tailEnd/>
          </a:ln>
          <a:effectLst/>
        </p:spPr>
        <p:txBody>
          <a:bodyPr wrap="none" anchor="ctr"/>
          <a:lstStyle/>
          <a:p>
            <a:endParaRPr lang="en-US"/>
          </a:p>
        </p:txBody>
      </p:sp>
      <p:sp>
        <p:nvSpPr>
          <p:cNvPr id="1028" name="Rectangle 2"/>
          <p:cNvSpPr>
            <a:spLocks noGrp="1" noChangeArrowheads="1"/>
          </p:cNvSpPr>
          <p:nvPr>
            <p:ph type="title"/>
          </p:nvPr>
        </p:nvSpPr>
        <p:spPr bwMode="auto">
          <a:xfrm>
            <a:off x="250825" y="755650"/>
            <a:ext cx="864235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1029" name="Picture 13" descr="ECU_AUS_logo_C"/>
          <p:cNvPicPr>
            <a:picLocks noChangeAspect="1" noChangeArrowheads="1"/>
          </p:cNvPicPr>
          <p:nvPr userDrawn="1"/>
        </p:nvPicPr>
        <p:blipFill>
          <a:blip r:embed="rId14"/>
          <a:srcRect/>
          <a:stretch>
            <a:fillRect/>
          </a:stretch>
        </p:blipFill>
        <p:spPr bwMode="auto">
          <a:xfrm>
            <a:off x="8172450" y="0"/>
            <a:ext cx="979488" cy="722313"/>
          </a:xfrm>
          <a:prstGeom prst="rect">
            <a:avLst/>
          </a:prstGeom>
          <a:noFill/>
          <a:ln w="9525">
            <a:noFill/>
            <a:miter lim="800000"/>
            <a:headEnd/>
            <a:tailEnd/>
          </a:ln>
        </p:spPr>
      </p:pic>
      <p:sp>
        <p:nvSpPr>
          <p:cNvPr id="1041" name="Text Box 17"/>
          <p:cNvSpPr txBox="1">
            <a:spLocks noChangeArrowheads="1"/>
          </p:cNvSpPr>
          <p:nvPr userDrawn="1"/>
        </p:nvSpPr>
        <p:spPr bwMode="auto">
          <a:xfrm>
            <a:off x="107950" y="377825"/>
            <a:ext cx="5383213" cy="274638"/>
          </a:xfrm>
          <a:prstGeom prst="rect">
            <a:avLst/>
          </a:prstGeom>
          <a:noFill/>
          <a:ln w="9525">
            <a:noFill/>
            <a:miter lim="800000"/>
            <a:headEnd/>
            <a:tailEnd/>
          </a:ln>
          <a:effectLst/>
        </p:spPr>
        <p:txBody>
          <a:bodyPr>
            <a:spAutoFit/>
          </a:bodyPr>
          <a:lstStyle/>
          <a:p>
            <a:pPr>
              <a:spcBef>
                <a:spcPct val="50000"/>
              </a:spcBef>
            </a:pPr>
            <a:r>
              <a:rPr lang="en-AU" sz="1200" dirty="0" smtClean="0">
                <a:solidFill>
                  <a:srgbClr val="666666"/>
                </a:solidFill>
                <a:latin typeface="Arial Narrow" pitchFamily="34" charset="0"/>
              </a:rPr>
              <a:t>School of</a:t>
            </a:r>
            <a:r>
              <a:rPr lang="en-AU" sz="1200" baseline="0" dirty="0" smtClean="0">
                <a:solidFill>
                  <a:srgbClr val="666666"/>
                </a:solidFill>
                <a:latin typeface="Arial Narrow" pitchFamily="34" charset="0"/>
              </a:rPr>
              <a:t> Computer and Security Science</a:t>
            </a:r>
            <a:endParaRPr lang="en-AU" sz="1200" dirty="0">
              <a:solidFill>
                <a:srgbClr val="666666"/>
              </a:solidFill>
              <a:latin typeface="Arial Narrow" pitchFamily="34" charset="0"/>
            </a:endParaRPr>
          </a:p>
        </p:txBody>
      </p:sp>
      <p:sp>
        <p:nvSpPr>
          <p:cNvPr id="1043" name="Text Box 19"/>
          <p:cNvSpPr txBox="1">
            <a:spLocks noChangeArrowheads="1"/>
          </p:cNvSpPr>
          <p:nvPr userDrawn="1"/>
        </p:nvSpPr>
        <p:spPr bwMode="auto">
          <a:xfrm>
            <a:off x="107950" y="115888"/>
            <a:ext cx="5383213" cy="336550"/>
          </a:xfrm>
          <a:prstGeom prst="rect">
            <a:avLst/>
          </a:prstGeom>
          <a:noFill/>
          <a:ln w="9525">
            <a:noFill/>
            <a:miter lim="800000"/>
            <a:headEnd/>
            <a:tailEnd/>
          </a:ln>
          <a:effectLst/>
        </p:spPr>
        <p:txBody>
          <a:bodyPr>
            <a:spAutoFit/>
          </a:bodyPr>
          <a:lstStyle/>
          <a:p>
            <a:pPr>
              <a:spcBef>
                <a:spcPct val="50000"/>
              </a:spcBef>
            </a:pPr>
            <a:r>
              <a:rPr lang="en-AU" sz="1600" b="1">
                <a:solidFill>
                  <a:srgbClr val="666666"/>
                </a:solidFill>
                <a:latin typeface="Arial Narrow" pitchFamily="34" charset="0"/>
              </a:rPr>
              <a:t>Edith Cowan University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rtl="0" eaLnBrk="0" fontAlgn="base" hangingPunct="0">
        <a:spcBef>
          <a:spcPct val="0"/>
        </a:spcBef>
        <a:spcAft>
          <a:spcPct val="0"/>
        </a:spcAft>
        <a:defRPr sz="4400">
          <a:solidFill>
            <a:schemeClr val="bg1"/>
          </a:solidFill>
          <a:latin typeface="Arial Narrow"/>
          <a:ea typeface="ＭＳ Ｐゴシック" pitchFamily="-65" charset="-128"/>
          <a:cs typeface="ＭＳ Ｐゴシック" pitchFamily="-65" charset="-128"/>
        </a:defRPr>
      </a:lvl1pPr>
      <a:lvl2pPr algn="r" rtl="0" eaLnBrk="0" fontAlgn="base" hangingPunct="0">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2pPr>
      <a:lvl3pPr algn="r" rtl="0" eaLnBrk="0" fontAlgn="base" hangingPunct="0">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3pPr>
      <a:lvl4pPr algn="r" rtl="0" eaLnBrk="0" fontAlgn="base" hangingPunct="0">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4pPr>
      <a:lvl5pPr algn="r" rtl="0" eaLnBrk="0" fontAlgn="base" hangingPunct="0">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5pPr>
      <a:lvl6pPr marL="457200" algn="r" rtl="0" fontAlgn="base">
        <a:spcBef>
          <a:spcPct val="0"/>
        </a:spcBef>
        <a:spcAft>
          <a:spcPct val="0"/>
        </a:spcAft>
        <a:defRPr sz="4400">
          <a:solidFill>
            <a:schemeClr val="bg1"/>
          </a:solidFill>
          <a:latin typeface="Arial" pitchFamily="-65" charset="0"/>
        </a:defRPr>
      </a:lvl6pPr>
      <a:lvl7pPr marL="914400" algn="r" rtl="0" fontAlgn="base">
        <a:spcBef>
          <a:spcPct val="0"/>
        </a:spcBef>
        <a:spcAft>
          <a:spcPct val="0"/>
        </a:spcAft>
        <a:defRPr sz="4400">
          <a:solidFill>
            <a:schemeClr val="bg1"/>
          </a:solidFill>
          <a:latin typeface="Arial" pitchFamily="-65" charset="0"/>
        </a:defRPr>
      </a:lvl7pPr>
      <a:lvl8pPr marL="1371600" algn="r" rtl="0" fontAlgn="base">
        <a:spcBef>
          <a:spcPct val="0"/>
        </a:spcBef>
        <a:spcAft>
          <a:spcPct val="0"/>
        </a:spcAft>
        <a:defRPr sz="4400">
          <a:solidFill>
            <a:schemeClr val="bg1"/>
          </a:solidFill>
          <a:latin typeface="Arial" pitchFamily="-65" charset="0"/>
        </a:defRPr>
      </a:lvl8pPr>
      <a:lvl9pPr marL="1828800" algn="r" rtl="0" fontAlgn="base">
        <a:spcBef>
          <a:spcPct val="0"/>
        </a:spcBef>
        <a:spcAft>
          <a:spcPct val="0"/>
        </a:spcAft>
        <a:defRPr sz="4400">
          <a:solidFill>
            <a:schemeClr val="bg1"/>
          </a:solidFill>
          <a:latin typeface="Arial"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65"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65"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65"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3.bp.blogspot.com/-vyW_M2LBSfw/TcpJA7mweII/AAAAAAAAAAY/YkDEIeGi6Nw/s1600/windows_linux_mac.jp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27088" y="549275"/>
            <a:ext cx="7772400" cy="1470025"/>
          </a:xfrm>
        </p:spPr>
        <p:txBody>
          <a:bodyPr/>
          <a:lstStyle/>
          <a:p>
            <a:pPr eaLnBrk="1" hangingPunct="1"/>
            <a:r>
              <a:rPr lang="en-AU" sz="4800" smtClean="0"/>
              <a:t>Operating System Security</a:t>
            </a:r>
          </a:p>
        </p:txBody>
      </p:sp>
      <p:sp>
        <p:nvSpPr>
          <p:cNvPr id="2051" name="Rectangle 3"/>
          <p:cNvSpPr>
            <a:spLocks noGrp="1" noChangeArrowheads="1"/>
          </p:cNvSpPr>
          <p:nvPr>
            <p:ph type="subTitle" idx="1"/>
          </p:nvPr>
        </p:nvSpPr>
        <p:spPr>
          <a:xfrm>
            <a:off x="1475656" y="2996952"/>
            <a:ext cx="5833343" cy="936104"/>
          </a:xfrm>
        </p:spPr>
        <p:txBody>
          <a:bodyPr/>
          <a:lstStyle/>
          <a:p>
            <a:pPr eaLnBrk="1" hangingPunct="1"/>
            <a:r>
              <a:rPr lang="en-AU" dirty="0" smtClean="0"/>
              <a:t>Computer Security </a:t>
            </a:r>
          </a:p>
        </p:txBody>
      </p:sp>
      <p:pic>
        <p:nvPicPr>
          <p:cNvPr id="1026" name="Picture 2" descr="http://3.bp.blogspot.com/-vyW_M2LBSfw/TcpJA7mweII/AAAAAAAAAAY/YkDEIeGi6Nw/s320/windows_linux_mac.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4509120"/>
            <a:ext cx="4683447" cy="18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Security Authority (LSA)</a:t>
            </a:r>
            <a:endParaRPr lang="en-AU" dirty="0"/>
          </a:p>
        </p:txBody>
      </p:sp>
      <p:sp>
        <p:nvSpPr>
          <p:cNvPr id="3" name="Text Placeholder 2"/>
          <p:cNvSpPr>
            <a:spLocks noGrp="1"/>
          </p:cNvSpPr>
          <p:nvPr>
            <p:ph type="body" sz="half" idx="1"/>
          </p:nvPr>
        </p:nvSpPr>
        <p:spPr>
          <a:xfrm>
            <a:off x="250825" y="1916113"/>
            <a:ext cx="4681215" cy="4681537"/>
          </a:xfrm>
        </p:spPr>
        <p:txBody>
          <a:bodyPr/>
          <a:lstStyle/>
          <a:p>
            <a:r>
              <a:rPr lang="en-US" dirty="0" smtClean="0"/>
              <a:t>A process responsible for enforcing a local security policy</a:t>
            </a:r>
          </a:p>
          <a:p>
            <a:r>
              <a:rPr lang="en-US" dirty="0" smtClean="0"/>
              <a:t>Issues security tokens to accounts</a:t>
            </a:r>
          </a:p>
          <a:p>
            <a:r>
              <a:rPr lang="en-US" dirty="0" smtClean="0"/>
              <a:t>Key component of the logon process</a:t>
            </a:r>
            <a:endParaRPr lang="en-AU" dirty="0"/>
          </a:p>
        </p:txBody>
      </p:sp>
      <p:pic>
        <p:nvPicPr>
          <p:cNvPr id="5" name="Content Placeholder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5148064" y="1916832"/>
            <a:ext cx="3781425" cy="4238625"/>
          </a:xfrm>
        </p:spPr>
      </p:pic>
      <p:pic>
        <p:nvPicPr>
          <p:cNvPr id="6"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5076056" y="1916832"/>
            <a:ext cx="3781425" cy="4238625"/>
          </a:xfrm>
        </p:spPr>
      </p:pic>
    </p:spTree>
    <p:extLst>
      <p:ext uri="{BB962C8B-B14F-4D97-AF65-F5344CB8AC3E}">
        <p14:creationId xmlns:p14="http://schemas.microsoft.com/office/powerpoint/2010/main" val="4155561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Reference Monitor</a:t>
            </a:r>
            <a:endParaRPr lang="en-AU" dirty="0"/>
          </a:p>
        </p:txBody>
      </p:sp>
      <p:sp>
        <p:nvSpPr>
          <p:cNvPr id="3" name="Text Placeholder 2"/>
          <p:cNvSpPr>
            <a:spLocks noGrp="1"/>
          </p:cNvSpPr>
          <p:nvPr>
            <p:ph type="body" sz="half" idx="1"/>
          </p:nvPr>
        </p:nvSpPr>
        <p:spPr/>
        <p:txBody>
          <a:bodyPr/>
          <a:lstStyle/>
          <a:p>
            <a:pPr eaLnBrk="1" hangingPunct="1"/>
            <a:r>
              <a:rPr lang="en-AU" dirty="0"/>
              <a:t>Determines if a process has the </a:t>
            </a:r>
            <a:r>
              <a:rPr lang="en-AU" dirty="0" smtClean="0"/>
              <a:t>appropriate rights </a:t>
            </a:r>
            <a:r>
              <a:rPr lang="en-AU" dirty="0"/>
              <a:t>to perform an action</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3717032"/>
            <a:ext cx="4838700"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6543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Accounts Manager</a:t>
            </a:r>
            <a:endParaRPr lang="en-AU" dirty="0"/>
          </a:p>
        </p:txBody>
      </p:sp>
      <p:sp>
        <p:nvSpPr>
          <p:cNvPr id="3" name="Text Placeholder 2"/>
          <p:cNvSpPr>
            <a:spLocks noGrp="1"/>
          </p:cNvSpPr>
          <p:nvPr>
            <p:ph type="body" sz="half" idx="1"/>
          </p:nvPr>
        </p:nvSpPr>
        <p:spPr>
          <a:xfrm>
            <a:off x="250825" y="1916113"/>
            <a:ext cx="4825231" cy="4681537"/>
          </a:xfrm>
        </p:spPr>
        <p:txBody>
          <a:bodyPr/>
          <a:lstStyle/>
          <a:p>
            <a:r>
              <a:rPr lang="en-US" dirty="0" smtClean="0"/>
              <a:t>A database that stores user accounts and relevant security information about local users and groups</a:t>
            </a:r>
          </a:p>
          <a:p>
            <a:r>
              <a:rPr lang="en-US" dirty="0" smtClean="0"/>
              <a:t>Stores users’ passwords in a hashed format</a:t>
            </a:r>
            <a:endParaRPr lang="en-AU" dirty="0"/>
          </a:p>
        </p:txBody>
      </p:sp>
      <p:pic>
        <p:nvPicPr>
          <p:cNvPr id="5" name="Content Placeholder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932040" y="2132856"/>
            <a:ext cx="4038600" cy="3870325"/>
          </a:xfrm>
        </p:spPr>
      </p:pic>
    </p:spTree>
    <p:extLst>
      <p:ext uri="{BB962C8B-B14F-4D97-AF65-F5344CB8AC3E}">
        <p14:creationId xmlns:p14="http://schemas.microsoft.com/office/powerpoint/2010/main" val="1602820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Winlogon</a:t>
            </a:r>
            <a:r>
              <a:rPr lang="en-US" dirty="0" smtClean="0"/>
              <a:t> and </a:t>
            </a:r>
            <a:r>
              <a:rPr lang="en-US" dirty="0" err="1" smtClean="0"/>
              <a:t>NetLogon</a:t>
            </a:r>
            <a:endParaRPr lang="en-AU" dirty="0"/>
          </a:p>
        </p:txBody>
      </p:sp>
      <p:sp>
        <p:nvSpPr>
          <p:cNvPr id="3" name="Text Placeholder 2"/>
          <p:cNvSpPr>
            <a:spLocks noGrp="1"/>
          </p:cNvSpPr>
          <p:nvPr>
            <p:ph type="body" sz="half" idx="1"/>
          </p:nvPr>
        </p:nvSpPr>
        <p:spPr>
          <a:xfrm>
            <a:off x="250825" y="1916113"/>
            <a:ext cx="8641655" cy="3601119"/>
          </a:xfrm>
        </p:spPr>
        <p:txBody>
          <a:bodyPr/>
          <a:lstStyle/>
          <a:p>
            <a:r>
              <a:rPr lang="en-US" dirty="0" smtClean="0"/>
              <a:t>Winlogon.exe handles local logons</a:t>
            </a:r>
          </a:p>
          <a:p>
            <a:r>
              <a:rPr lang="en-US" dirty="0" err="1" smtClean="0"/>
              <a:t>NetLogon</a:t>
            </a:r>
            <a:r>
              <a:rPr lang="en-US" dirty="0" smtClean="0"/>
              <a:t> handles logons across the network</a:t>
            </a:r>
          </a:p>
          <a:p>
            <a:r>
              <a:rPr lang="en-US" dirty="0" smtClean="0"/>
              <a:t>Makes use of a Security </a:t>
            </a:r>
          </a:p>
          <a:p>
            <a:pPr marL="0" indent="0">
              <a:buNone/>
            </a:pPr>
            <a:r>
              <a:rPr lang="en-US" sz="3200" dirty="0" smtClean="0"/>
              <a:t>	Attention Sequences (SAS)</a:t>
            </a:r>
          </a:p>
          <a:p>
            <a:r>
              <a:rPr lang="en-US" dirty="0" smtClean="0"/>
              <a:t>The SAS is designed to make</a:t>
            </a:r>
          </a:p>
          <a:p>
            <a:pPr marL="0" indent="0">
              <a:buNone/>
            </a:pPr>
            <a:r>
              <a:rPr lang="en-US" sz="3200" dirty="0" smtClean="0"/>
              <a:t>	login spoofing difficult</a:t>
            </a:r>
          </a:p>
          <a:p>
            <a:pPr marL="400050" lvl="1" indent="0">
              <a:buNone/>
            </a:pPr>
            <a:r>
              <a:rPr lang="en-US" sz="3200" dirty="0" smtClean="0"/>
              <a:t> </a:t>
            </a:r>
            <a:endParaRPr lang="en-AU" sz="3200" dirty="0"/>
          </a:p>
        </p:txBody>
      </p:sp>
      <p:pic>
        <p:nvPicPr>
          <p:cNvPr id="3074" name="Picture 2" descr="http://social.technet.microsoft.com/Forums/getfile/2548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189" y="3573016"/>
            <a:ext cx="2707340" cy="3123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783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AU" dirty="0" smtClean="0"/>
              <a:t>Security Identifiers / Users and Groups</a:t>
            </a:r>
          </a:p>
        </p:txBody>
      </p:sp>
      <p:sp>
        <p:nvSpPr>
          <p:cNvPr id="20483" name="Rectangle 3"/>
          <p:cNvSpPr>
            <a:spLocks noGrp="1" noChangeArrowheads="1"/>
          </p:cNvSpPr>
          <p:nvPr>
            <p:ph type="body" idx="1"/>
          </p:nvPr>
        </p:nvSpPr>
        <p:spPr/>
        <p:txBody>
          <a:bodyPr/>
          <a:lstStyle/>
          <a:p>
            <a:pPr eaLnBrk="1" hangingPunct="1"/>
            <a:r>
              <a:rPr lang="en-AU" dirty="0"/>
              <a:t>User accounts and groups are identified by a Security Identifier (SID)</a:t>
            </a:r>
          </a:p>
          <a:p>
            <a:pPr eaLnBrk="1" hangingPunct="1"/>
            <a:r>
              <a:rPr lang="en-AU" dirty="0" smtClean="0"/>
              <a:t>Users have individual accounts</a:t>
            </a:r>
          </a:p>
          <a:p>
            <a:pPr eaLnBrk="1" hangingPunct="1"/>
            <a:r>
              <a:rPr lang="en-AU" dirty="0" smtClean="0"/>
              <a:t>Users can be placed in groups</a:t>
            </a:r>
          </a:p>
          <a:p>
            <a:pPr eaLnBrk="1" hangingPunct="1"/>
            <a:r>
              <a:rPr lang="en-AU" dirty="0" smtClean="0"/>
              <a:t>There is a many-to-many relationship between users and groups</a:t>
            </a:r>
          </a:p>
          <a:p>
            <a:pPr lvl="1" eaLnBrk="1" hangingPunct="1"/>
            <a:r>
              <a:rPr lang="en-AU" dirty="0" smtClean="0"/>
              <a:t>A group can have many users</a:t>
            </a:r>
          </a:p>
          <a:p>
            <a:pPr lvl="1" eaLnBrk="1" hangingPunct="1"/>
            <a:r>
              <a:rPr lang="en-AU" dirty="0" smtClean="0"/>
              <a:t>A user may be in many groups</a:t>
            </a:r>
          </a:p>
        </p:txBody>
      </p:sp>
    </p:spTree>
    <p:extLst>
      <p:ext uri="{BB962C8B-B14F-4D97-AF65-F5344CB8AC3E}">
        <p14:creationId xmlns:p14="http://schemas.microsoft.com/office/powerpoint/2010/main" val="1640260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AU" dirty="0" smtClean="0"/>
              <a:t>Windows Login Process Example</a:t>
            </a:r>
          </a:p>
        </p:txBody>
      </p:sp>
      <p:sp>
        <p:nvSpPr>
          <p:cNvPr id="16387" name="Rectangle 3"/>
          <p:cNvSpPr>
            <a:spLocks noGrp="1" noChangeArrowheads="1"/>
          </p:cNvSpPr>
          <p:nvPr>
            <p:ph type="body" idx="1"/>
          </p:nvPr>
        </p:nvSpPr>
        <p:spPr/>
        <p:txBody>
          <a:bodyPr/>
          <a:lstStyle/>
          <a:p>
            <a:pPr marL="533400" indent="-533400" eaLnBrk="1" hangingPunct="1">
              <a:lnSpc>
                <a:spcPct val="80000"/>
              </a:lnSpc>
              <a:buFontTx/>
              <a:buAutoNum type="arabicPeriod"/>
            </a:pPr>
            <a:r>
              <a:rPr lang="en-US" dirty="0" smtClean="0"/>
              <a:t>Administrator creates a user account with;</a:t>
            </a:r>
          </a:p>
          <a:p>
            <a:pPr marL="933450" lvl="1" indent="-533400" eaLnBrk="1" hangingPunct="1">
              <a:lnSpc>
                <a:spcPct val="80000"/>
              </a:lnSpc>
              <a:buFont typeface="+mj-lt"/>
              <a:buAutoNum type="alphaLcParenR"/>
            </a:pPr>
            <a:r>
              <a:rPr lang="en-US" dirty="0" smtClean="0"/>
              <a:t>Full name</a:t>
            </a:r>
          </a:p>
          <a:p>
            <a:pPr marL="933450" lvl="1" indent="-533400" eaLnBrk="1" hangingPunct="1">
              <a:lnSpc>
                <a:spcPct val="80000"/>
              </a:lnSpc>
              <a:buFont typeface="+mj-lt"/>
              <a:buAutoNum type="alphaLcParenR"/>
            </a:pPr>
            <a:r>
              <a:rPr lang="en-US" dirty="0" smtClean="0"/>
              <a:t>Username</a:t>
            </a:r>
          </a:p>
          <a:p>
            <a:pPr marL="933450" lvl="1" indent="-533400" eaLnBrk="1" hangingPunct="1">
              <a:lnSpc>
                <a:spcPct val="80000"/>
              </a:lnSpc>
              <a:buFont typeface="+mj-lt"/>
              <a:buAutoNum type="alphaLcParenR"/>
            </a:pPr>
            <a:r>
              <a:rPr lang="en-US" dirty="0" smtClean="0"/>
              <a:t>Password</a:t>
            </a:r>
          </a:p>
          <a:p>
            <a:pPr marL="933450" lvl="1" indent="-533400" eaLnBrk="1" hangingPunct="1">
              <a:lnSpc>
                <a:spcPct val="80000"/>
              </a:lnSpc>
              <a:buFont typeface="+mj-lt"/>
              <a:buAutoNum type="alphaLcParenR"/>
            </a:pPr>
            <a:r>
              <a:rPr lang="en-US" dirty="0" smtClean="0"/>
              <a:t>Group</a:t>
            </a:r>
          </a:p>
          <a:p>
            <a:pPr marL="933450" lvl="1" indent="-533400" eaLnBrk="1" hangingPunct="1">
              <a:lnSpc>
                <a:spcPct val="80000"/>
              </a:lnSpc>
              <a:buFont typeface="+mj-lt"/>
              <a:buAutoNum type="alphaLcParenR"/>
            </a:pPr>
            <a:r>
              <a:rPr lang="en-US" dirty="0" smtClean="0"/>
              <a:t>Privileges</a:t>
            </a:r>
          </a:p>
          <a:p>
            <a:pPr marL="933450" lvl="1" indent="-533400" eaLnBrk="1" hangingPunct="1">
              <a:lnSpc>
                <a:spcPct val="80000"/>
              </a:lnSpc>
              <a:buFont typeface="+mj-lt"/>
              <a:buAutoNum type="alphaLcParenR"/>
            </a:pPr>
            <a:endParaRPr lang="en-US" dirty="0" smtClean="0"/>
          </a:p>
          <a:p>
            <a:pPr marL="533400" indent="-533400" eaLnBrk="1" hangingPunct="1">
              <a:lnSpc>
                <a:spcPct val="80000"/>
              </a:lnSpc>
              <a:buFont typeface="+mj-lt"/>
              <a:buAutoNum type="arabicPeriod"/>
            </a:pPr>
            <a:r>
              <a:rPr lang="en-US" dirty="0" smtClean="0"/>
              <a:t>Windows in-turn creates a Security Identifier (SID) in the form of S-1-5-21-AA-BB-CC-DD</a:t>
            </a:r>
          </a:p>
          <a:p>
            <a:pPr marL="533400" indent="-533400" eaLnBrk="1" hangingPunct="1">
              <a:lnSpc>
                <a:spcPct val="80000"/>
              </a:lnSpc>
              <a:buFont typeface="+mj-lt"/>
              <a:buAutoNum type="arabicPeriod"/>
            </a:pPr>
            <a:endParaRPr lang="en-AU" dirty="0" smtClean="0"/>
          </a:p>
        </p:txBody>
      </p:sp>
    </p:spTree>
    <p:extLst>
      <p:ext uri="{BB962C8B-B14F-4D97-AF65-F5344CB8AC3E}">
        <p14:creationId xmlns:p14="http://schemas.microsoft.com/office/powerpoint/2010/main" val="39955570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AU" dirty="0" smtClean="0"/>
              <a:t>Windows Login Process Example </a:t>
            </a:r>
            <a:r>
              <a:rPr lang="en-AU" dirty="0" err="1" smtClean="0"/>
              <a:t>cont</a:t>
            </a:r>
            <a:r>
              <a:rPr lang="en-AU" dirty="0" smtClean="0"/>
              <a:t>…</a:t>
            </a:r>
          </a:p>
        </p:txBody>
      </p:sp>
      <p:sp>
        <p:nvSpPr>
          <p:cNvPr id="16387" name="Rectangle 3"/>
          <p:cNvSpPr>
            <a:spLocks noGrp="1" noChangeArrowheads="1"/>
          </p:cNvSpPr>
          <p:nvPr>
            <p:ph type="body" idx="1"/>
          </p:nvPr>
        </p:nvSpPr>
        <p:spPr/>
        <p:txBody>
          <a:bodyPr/>
          <a:lstStyle/>
          <a:p>
            <a:pPr marL="533400" indent="-533400" eaLnBrk="1" hangingPunct="1">
              <a:lnSpc>
                <a:spcPct val="80000"/>
              </a:lnSpc>
              <a:buFont typeface="+mj-lt"/>
              <a:buAutoNum type="arabicPeriod" startAt="3"/>
            </a:pPr>
            <a:r>
              <a:rPr lang="en-AU" dirty="0" smtClean="0"/>
              <a:t>User initiates Security Attention Sequence</a:t>
            </a:r>
          </a:p>
          <a:p>
            <a:pPr marL="533400" indent="-533400" eaLnBrk="1" hangingPunct="1">
              <a:lnSpc>
                <a:spcPct val="80000"/>
              </a:lnSpc>
              <a:buFont typeface="+mj-lt"/>
              <a:buAutoNum type="arabicPeriod" startAt="3"/>
            </a:pPr>
            <a:endParaRPr lang="en-AU" dirty="0" smtClean="0"/>
          </a:p>
          <a:p>
            <a:pPr marL="533400" indent="-533400" eaLnBrk="1" hangingPunct="1">
              <a:lnSpc>
                <a:spcPct val="80000"/>
              </a:lnSpc>
              <a:buFont typeface="+mj-lt"/>
              <a:buAutoNum type="arabicPeriod" startAt="3"/>
            </a:pPr>
            <a:r>
              <a:rPr lang="en-AU" dirty="0" smtClean="0"/>
              <a:t>User types in username and password </a:t>
            </a:r>
          </a:p>
          <a:p>
            <a:pPr marL="533400" indent="-533400" eaLnBrk="1" hangingPunct="1">
              <a:lnSpc>
                <a:spcPct val="80000"/>
              </a:lnSpc>
              <a:buFont typeface="+mj-lt"/>
              <a:buAutoNum type="arabicPeriod" startAt="3"/>
            </a:pPr>
            <a:endParaRPr lang="en-AU" dirty="0" smtClean="0"/>
          </a:p>
          <a:p>
            <a:pPr marL="533400" indent="-533400" eaLnBrk="1" hangingPunct="1">
              <a:lnSpc>
                <a:spcPct val="80000"/>
              </a:lnSpc>
              <a:buFont typeface="+mj-lt"/>
              <a:buAutoNum type="arabicPeriod" startAt="3"/>
            </a:pPr>
            <a:r>
              <a:rPr lang="en-AU" dirty="0" smtClean="0"/>
              <a:t>LSA runs authentication package</a:t>
            </a:r>
          </a:p>
          <a:p>
            <a:pPr marL="533400" indent="-533400" eaLnBrk="1" hangingPunct="1">
              <a:lnSpc>
                <a:spcPct val="80000"/>
              </a:lnSpc>
              <a:buFont typeface="+mj-lt"/>
              <a:buAutoNum type="arabicPeriod" startAt="3"/>
            </a:pPr>
            <a:endParaRPr lang="en-AU" dirty="0"/>
          </a:p>
          <a:p>
            <a:pPr marL="533400" indent="-533400" eaLnBrk="1" hangingPunct="1">
              <a:lnSpc>
                <a:spcPct val="80000"/>
              </a:lnSpc>
              <a:buFont typeface="+mj-lt"/>
              <a:buAutoNum type="arabicPeriod" startAt="3"/>
            </a:pPr>
            <a:r>
              <a:rPr lang="en-AU" dirty="0" smtClean="0"/>
              <a:t>User is authenticated locally or by a Domain Controller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AU" dirty="0"/>
              <a:t>Windows Login Process Example </a:t>
            </a:r>
            <a:r>
              <a:rPr lang="en-AU" dirty="0" err="1"/>
              <a:t>cont</a:t>
            </a:r>
            <a:r>
              <a:rPr lang="en-AU" dirty="0"/>
              <a:t>…</a:t>
            </a:r>
            <a:endParaRPr lang="en-US" dirty="0" smtClean="0"/>
          </a:p>
        </p:txBody>
      </p:sp>
      <p:sp>
        <p:nvSpPr>
          <p:cNvPr id="17411" name="Content Placeholder 2"/>
          <p:cNvSpPr>
            <a:spLocks noGrp="1"/>
          </p:cNvSpPr>
          <p:nvPr>
            <p:ph idx="1"/>
          </p:nvPr>
        </p:nvSpPr>
        <p:spPr/>
        <p:txBody>
          <a:bodyPr/>
          <a:lstStyle/>
          <a:p>
            <a:pPr marL="533400" indent="-533400" eaLnBrk="1" hangingPunct="1">
              <a:lnSpc>
                <a:spcPct val="80000"/>
              </a:lnSpc>
              <a:buFont typeface="+mj-lt"/>
              <a:buAutoNum type="arabicPeriod" startAt="7"/>
            </a:pPr>
            <a:r>
              <a:rPr lang="en-AU" dirty="0" smtClean="0"/>
              <a:t>SAM returns an SID to the LSA</a:t>
            </a:r>
            <a:endParaRPr lang="en-AU" dirty="0"/>
          </a:p>
          <a:p>
            <a:pPr marL="533400" indent="-533400" eaLnBrk="1" hangingPunct="1">
              <a:lnSpc>
                <a:spcPct val="80000"/>
              </a:lnSpc>
              <a:buFontTx/>
              <a:buAutoNum type="arabicPeriod" startAt="7"/>
            </a:pPr>
            <a:endParaRPr lang="en-AU" dirty="0" smtClean="0"/>
          </a:p>
          <a:p>
            <a:pPr marL="533400" indent="-533400" eaLnBrk="1" hangingPunct="1">
              <a:lnSpc>
                <a:spcPct val="80000"/>
              </a:lnSpc>
              <a:buFontTx/>
              <a:buAutoNum type="arabicPeriod" startAt="7"/>
            </a:pPr>
            <a:r>
              <a:rPr lang="en-AU" dirty="0" smtClean="0"/>
              <a:t>LSA creates an access token containing</a:t>
            </a:r>
          </a:p>
          <a:p>
            <a:pPr marL="1295400" lvl="2" indent="-381000" eaLnBrk="1" hangingPunct="1">
              <a:lnSpc>
                <a:spcPct val="80000"/>
              </a:lnSpc>
              <a:buFontTx/>
              <a:buNone/>
            </a:pPr>
            <a:r>
              <a:rPr lang="en-AU" sz="3200" dirty="0" smtClean="0"/>
              <a:t>User’s individual SID</a:t>
            </a:r>
          </a:p>
          <a:p>
            <a:pPr marL="1295400" lvl="2" indent="-381000" eaLnBrk="1" hangingPunct="1">
              <a:lnSpc>
                <a:spcPct val="80000"/>
              </a:lnSpc>
              <a:buFontTx/>
              <a:buNone/>
            </a:pPr>
            <a:r>
              <a:rPr lang="en-AU" sz="3200" dirty="0" smtClean="0"/>
              <a:t>User’s group SID</a:t>
            </a:r>
          </a:p>
          <a:p>
            <a:pPr marL="1295400" lvl="2" indent="-381000" eaLnBrk="1" hangingPunct="1">
              <a:lnSpc>
                <a:spcPct val="80000"/>
              </a:lnSpc>
              <a:buFontTx/>
              <a:buNone/>
            </a:pPr>
            <a:r>
              <a:rPr lang="en-AU" sz="3200" dirty="0" smtClean="0"/>
              <a:t>Local system rights</a:t>
            </a:r>
          </a:p>
          <a:p>
            <a:pPr marL="1295400" lvl="2" indent="-381000" eaLnBrk="1" hangingPunct="1">
              <a:lnSpc>
                <a:spcPct val="80000"/>
              </a:lnSpc>
              <a:buFontTx/>
              <a:buNone/>
            </a:pPr>
            <a:endParaRPr lang="en-AU" sz="3200" dirty="0" smtClean="0"/>
          </a:p>
          <a:p>
            <a:pPr marL="533400" indent="-533400" eaLnBrk="1" hangingPunct="1">
              <a:lnSpc>
                <a:spcPct val="80000"/>
              </a:lnSpc>
              <a:buFontTx/>
              <a:buAutoNum type="arabicPeriod" startAt="7"/>
            </a:pPr>
            <a:r>
              <a:rPr lang="en-AU" dirty="0" smtClean="0"/>
              <a:t>Token is used to access objects via the </a:t>
            </a:r>
            <a:r>
              <a:rPr lang="en-AU" i="1" dirty="0" smtClean="0"/>
              <a:t>Security Reference Monitor</a:t>
            </a:r>
            <a:r>
              <a:rPr lang="en-AU" dirty="0" smtClean="0"/>
              <a:t> (SRM).</a:t>
            </a:r>
          </a:p>
          <a:p>
            <a:pPr marL="533400" indent="-533400"/>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27658" y="2349054"/>
            <a:ext cx="7272734" cy="3456210"/>
            <a:chOff x="249" y="935"/>
            <a:chExt cx="4310" cy="1997"/>
          </a:xfrm>
        </p:grpSpPr>
        <p:sp>
          <p:nvSpPr>
            <p:cNvPr id="18437" name="Text Box 3"/>
            <p:cNvSpPr txBox="1">
              <a:spLocks noChangeArrowheads="1"/>
            </p:cNvSpPr>
            <p:nvPr/>
          </p:nvSpPr>
          <p:spPr bwMode="auto">
            <a:xfrm>
              <a:off x="2336" y="935"/>
              <a:ext cx="1043" cy="226"/>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a:t>Logon Process</a:t>
              </a:r>
            </a:p>
          </p:txBody>
        </p:sp>
        <p:sp>
          <p:nvSpPr>
            <p:cNvPr id="18438" name="Text Box 4"/>
            <p:cNvSpPr txBox="1">
              <a:spLocks noChangeArrowheads="1"/>
            </p:cNvSpPr>
            <p:nvPr/>
          </p:nvSpPr>
          <p:spPr bwMode="auto">
            <a:xfrm>
              <a:off x="2336" y="1434"/>
              <a:ext cx="1044" cy="545"/>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a:t>Local Security Authority</a:t>
              </a:r>
            </a:p>
          </p:txBody>
        </p:sp>
        <p:sp>
          <p:nvSpPr>
            <p:cNvPr id="18439" name="Text Box 5"/>
            <p:cNvSpPr txBox="1">
              <a:spLocks noChangeArrowheads="1"/>
            </p:cNvSpPr>
            <p:nvPr/>
          </p:nvSpPr>
          <p:spPr bwMode="auto">
            <a:xfrm>
              <a:off x="1292" y="1434"/>
              <a:ext cx="726" cy="545"/>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a:t>Security Accounts Manager</a:t>
              </a:r>
            </a:p>
          </p:txBody>
        </p:sp>
        <p:sp>
          <p:nvSpPr>
            <p:cNvPr id="18440" name="Text Box 6"/>
            <p:cNvSpPr txBox="1">
              <a:spLocks noChangeArrowheads="1"/>
            </p:cNvSpPr>
            <p:nvPr/>
          </p:nvSpPr>
          <p:spPr bwMode="auto">
            <a:xfrm>
              <a:off x="2336" y="2251"/>
              <a:ext cx="1043" cy="681"/>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a:t>Security Reference Monitor (Kernel Mode)</a:t>
              </a:r>
            </a:p>
          </p:txBody>
        </p:sp>
        <p:sp>
          <p:nvSpPr>
            <p:cNvPr id="18441" name="Text Box 7"/>
            <p:cNvSpPr txBox="1">
              <a:spLocks noChangeArrowheads="1"/>
            </p:cNvSpPr>
            <p:nvPr/>
          </p:nvSpPr>
          <p:spPr bwMode="auto">
            <a:xfrm>
              <a:off x="3878" y="2251"/>
              <a:ext cx="681" cy="271"/>
            </a:xfrm>
            <a:prstGeom prst="rect">
              <a:avLst/>
            </a:prstGeom>
            <a:solidFill>
              <a:schemeClr val="folHlink"/>
            </a:solidFill>
            <a:ln w="9525">
              <a:solidFill>
                <a:schemeClr val="tx1"/>
              </a:solidFill>
              <a:miter lim="800000"/>
              <a:headEnd/>
              <a:tailEnd/>
            </a:ln>
          </p:spPr>
          <p:txBody>
            <a:bodyPr/>
            <a:lstStyle/>
            <a:p>
              <a:pPr algn="ctr">
                <a:spcBef>
                  <a:spcPct val="50000"/>
                </a:spcBef>
              </a:pPr>
              <a:r>
                <a:rPr lang="en-AU" sz="1600"/>
                <a:t>Audit Log</a:t>
              </a:r>
            </a:p>
          </p:txBody>
        </p:sp>
        <p:grpSp>
          <p:nvGrpSpPr>
            <p:cNvPr id="3" name="Group 8"/>
            <p:cNvGrpSpPr>
              <a:grpSpLocks/>
            </p:cNvGrpSpPr>
            <p:nvPr/>
          </p:nvGrpSpPr>
          <p:grpSpPr bwMode="auto">
            <a:xfrm>
              <a:off x="249" y="1344"/>
              <a:ext cx="726" cy="590"/>
              <a:chOff x="567" y="2976"/>
              <a:chExt cx="726" cy="590"/>
            </a:xfrm>
          </p:grpSpPr>
          <p:sp>
            <p:nvSpPr>
              <p:cNvPr id="18452" name="AutoShape 9"/>
              <p:cNvSpPr>
                <a:spLocks noChangeArrowheads="1"/>
              </p:cNvSpPr>
              <p:nvPr/>
            </p:nvSpPr>
            <p:spPr bwMode="auto">
              <a:xfrm>
                <a:off x="567" y="2976"/>
                <a:ext cx="725" cy="590"/>
              </a:xfrm>
              <a:prstGeom prst="can">
                <a:avLst>
                  <a:gd name="adj" fmla="val 25000"/>
                </a:avLst>
              </a:prstGeom>
              <a:solidFill>
                <a:schemeClr val="folHlink"/>
              </a:solidFill>
              <a:ln w="9525">
                <a:solidFill>
                  <a:schemeClr val="tx1"/>
                </a:solidFill>
                <a:round/>
                <a:headEnd/>
                <a:tailEnd/>
              </a:ln>
            </p:spPr>
            <p:txBody>
              <a:bodyPr wrap="none" anchor="ctr"/>
              <a:lstStyle/>
              <a:p>
                <a:endParaRPr lang="en-AU"/>
              </a:p>
            </p:txBody>
          </p:sp>
          <p:sp>
            <p:nvSpPr>
              <p:cNvPr id="18453" name="Text Box 10"/>
              <p:cNvSpPr txBox="1">
                <a:spLocks noChangeArrowheads="1"/>
              </p:cNvSpPr>
              <p:nvPr/>
            </p:nvSpPr>
            <p:spPr bwMode="auto">
              <a:xfrm>
                <a:off x="567" y="3158"/>
                <a:ext cx="726" cy="408"/>
              </a:xfrm>
              <a:prstGeom prst="rect">
                <a:avLst/>
              </a:prstGeom>
              <a:noFill/>
              <a:ln w="9525">
                <a:noFill/>
                <a:miter lim="800000"/>
                <a:headEnd/>
                <a:tailEnd/>
              </a:ln>
            </p:spPr>
            <p:txBody>
              <a:bodyPr/>
              <a:lstStyle/>
              <a:p>
                <a:pPr algn="ctr">
                  <a:spcBef>
                    <a:spcPct val="50000"/>
                  </a:spcBef>
                </a:pPr>
                <a:r>
                  <a:rPr lang="en-AU" sz="1600"/>
                  <a:t>Directory Database</a:t>
                </a:r>
              </a:p>
            </p:txBody>
          </p:sp>
        </p:grpSp>
        <p:grpSp>
          <p:nvGrpSpPr>
            <p:cNvPr id="4" name="Group 11"/>
            <p:cNvGrpSpPr>
              <a:grpSpLocks/>
            </p:cNvGrpSpPr>
            <p:nvPr/>
          </p:nvGrpSpPr>
          <p:grpSpPr bwMode="auto">
            <a:xfrm>
              <a:off x="3833" y="935"/>
              <a:ext cx="726" cy="771"/>
              <a:chOff x="1655" y="3113"/>
              <a:chExt cx="726" cy="771"/>
            </a:xfrm>
          </p:grpSpPr>
          <p:sp>
            <p:nvSpPr>
              <p:cNvPr id="18450" name="AutoShape 12"/>
              <p:cNvSpPr>
                <a:spLocks noChangeArrowheads="1"/>
              </p:cNvSpPr>
              <p:nvPr/>
            </p:nvSpPr>
            <p:spPr bwMode="auto">
              <a:xfrm>
                <a:off x="1655" y="3113"/>
                <a:ext cx="725" cy="771"/>
              </a:xfrm>
              <a:prstGeom prst="can">
                <a:avLst>
                  <a:gd name="adj" fmla="val 26586"/>
                </a:avLst>
              </a:prstGeom>
              <a:solidFill>
                <a:schemeClr val="folHlink"/>
              </a:solidFill>
              <a:ln w="9525">
                <a:solidFill>
                  <a:schemeClr val="tx1"/>
                </a:solidFill>
                <a:round/>
                <a:headEnd/>
                <a:tailEnd/>
              </a:ln>
            </p:spPr>
            <p:txBody>
              <a:bodyPr wrap="none" anchor="ctr"/>
              <a:lstStyle/>
              <a:p>
                <a:endParaRPr lang="en-AU"/>
              </a:p>
            </p:txBody>
          </p:sp>
          <p:sp>
            <p:nvSpPr>
              <p:cNvPr id="18451" name="Text Box 13"/>
              <p:cNvSpPr txBox="1">
                <a:spLocks noChangeArrowheads="1"/>
              </p:cNvSpPr>
              <p:nvPr/>
            </p:nvSpPr>
            <p:spPr bwMode="auto">
              <a:xfrm>
                <a:off x="1655" y="3294"/>
                <a:ext cx="726" cy="408"/>
              </a:xfrm>
              <a:prstGeom prst="rect">
                <a:avLst/>
              </a:prstGeom>
              <a:noFill/>
              <a:ln w="9525">
                <a:noFill/>
                <a:miter lim="800000"/>
                <a:headEnd/>
                <a:tailEnd/>
              </a:ln>
            </p:spPr>
            <p:txBody>
              <a:bodyPr/>
              <a:lstStyle/>
              <a:p>
                <a:pPr algn="ctr">
                  <a:spcBef>
                    <a:spcPct val="50000"/>
                  </a:spcBef>
                </a:pPr>
                <a:r>
                  <a:rPr lang="en-AU" sz="1600"/>
                  <a:t>Security Policy Database</a:t>
                </a:r>
              </a:p>
            </p:txBody>
          </p:sp>
        </p:grpSp>
        <p:cxnSp>
          <p:nvCxnSpPr>
            <p:cNvPr id="18444" name="AutoShape 14"/>
            <p:cNvCxnSpPr>
              <a:cxnSpLocks noChangeShapeType="1"/>
              <a:stCxn id="18437" idx="2"/>
              <a:endCxn id="18438" idx="0"/>
            </p:cNvCxnSpPr>
            <p:nvPr/>
          </p:nvCxnSpPr>
          <p:spPr bwMode="auto">
            <a:xfrm>
              <a:off x="2858" y="1161"/>
              <a:ext cx="0" cy="273"/>
            </a:xfrm>
            <a:prstGeom prst="straightConnector1">
              <a:avLst/>
            </a:prstGeom>
            <a:noFill/>
            <a:ln w="9525">
              <a:solidFill>
                <a:schemeClr val="tx1"/>
              </a:solidFill>
              <a:round/>
              <a:headEnd type="triangle" w="med" len="med"/>
              <a:tailEnd type="triangle" w="med" len="med"/>
            </a:ln>
          </p:spPr>
        </p:cxnSp>
        <p:cxnSp>
          <p:nvCxnSpPr>
            <p:cNvPr id="18445" name="AutoShape 15"/>
            <p:cNvCxnSpPr>
              <a:cxnSpLocks noChangeShapeType="1"/>
              <a:stCxn id="18438" idx="2"/>
              <a:endCxn id="18440" idx="0"/>
            </p:cNvCxnSpPr>
            <p:nvPr/>
          </p:nvCxnSpPr>
          <p:spPr bwMode="auto">
            <a:xfrm>
              <a:off x="2858" y="1979"/>
              <a:ext cx="0" cy="272"/>
            </a:xfrm>
            <a:prstGeom prst="straightConnector1">
              <a:avLst/>
            </a:prstGeom>
            <a:noFill/>
            <a:ln w="9525">
              <a:solidFill>
                <a:schemeClr val="tx1"/>
              </a:solidFill>
              <a:round/>
              <a:headEnd type="triangle" w="med" len="med"/>
              <a:tailEnd type="triangle" w="med" len="med"/>
            </a:ln>
          </p:spPr>
        </p:cxnSp>
        <p:cxnSp>
          <p:nvCxnSpPr>
            <p:cNvPr id="18446" name="AutoShape 16"/>
            <p:cNvCxnSpPr>
              <a:cxnSpLocks noChangeShapeType="1"/>
              <a:stCxn id="18439" idx="3"/>
              <a:endCxn id="18438" idx="1"/>
            </p:cNvCxnSpPr>
            <p:nvPr/>
          </p:nvCxnSpPr>
          <p:spPr bwMode="auto">
            <a:xfrm>
              <a:off x="2018" y="1707"/>
              <a:ext cx="318" cy="0"/>
            </a:xfrm>
            <a:prstGeom prst="straightConnector1">
              <a:avLst/>
            </a:prstGeom>
            <a:noFill/>
            <a:ln w="9525">
              <a:solidFill>
                <a:schemeClr val="tx1"/>
              </a:solidFill>
              <a:round/>
              <a:headEnd type="triangle" w="med" len="med"/>
              <a:tailEnd type="triangle" w="med" len="med"/>
            </a:ln>
          </p:spPr>
        </p:cxnSp>
        <p:cxnSp>
          <p:nvCxnSpPr>
            <p:cNvPr id="18447" name="AutoShape 17"/>
            <p:cNvCxnSpPr>
              <a:cxnSpLocks noChangeShapeType="1"/>
              <a:stCxn id="18438" idx="3"/>
              <a:endCxn id="18451" idx="1"/>
            </p:cNvCxnSpPr>
            <p:nvPr/>
          </p:nvCxnSpPr>
          <p:spPr bwMode="auto">
            <a:xfrm flipV="1">
              <a:off x="3380" y="1320"/>
              <a:ext cx="453" cy="387"/>
            </a:xfrm>
            <a:prstGeom prst="straightConnector1">
              <a:avLst/>
            </a:prstGeom>
            <a:noFill/>
            <a:ln w="9525">
              <a:solidFill>
                <a:schemeClr val="tx1"/>
              </a:solidFill>
              <a:round/>
              <a:headEnd type="triangle" w="med" len="med"/>
              <a:tailEnd type="triangle" w="med" len="med"/>
            </a:ln>
          </p:spPr>
        </p:cxnSp>
        <p:cxnSp>
          <p:nvCxnSpPr>
            <p:cNvPr id="18448" name="AutoShape 18"/>
            <p:cNvCxnSpPr>
              <a:cxnSpLocks noChangeShapeType="1"/>
              <a:stCxn id="18438" idx="3"/>
              <a:endCxn id="18441" idx="1"/>
            </p:cNvCxnSpPr>
            <p:nvPr/>
          </p:nvCxnSpPr>
          <p:spPr bwMode="auto">
            <a:xfrm>
              <a:off x="3380" y="1707"/>
              <a:ext cx="498" cy="680"/>
            </a:xfrm>
            <a:prstGeom prst="straightConnector1">
              <a:avLst/>
            </a:prstGeom>
            <a:noFill/>
            <a:ln w="9525">
              <a:solidFill>
                <a:schemeClr val="tx1"/>
              </a:solidFill>
              <a:round/>
              <a:headEnd type="triangle" w="med" len="med"/>
              <a:tailEnd type="triangle" w="med" len="med"/>
            </a:ln>
          </p:spPr>
        </p:cxnSp>
        <p:cxnSp>
          <p:nvCxnSpPr>
            <p:cNvPr id="18449" name="AutoShape 19"/>
            <p:cNvCxnSpPr>
              <a:cxnSpLocks noChangeShapeType="1"/>
              <a:stCxn id="18439" idx="1"/>
              <a:endCxn id="18453" idx="3"/>
            </p:cNvCxnSpPr>
            <p:nvPr/>
          </p:nvCxnSpPr>
          <p:spPr bwMode="auto">
            <a:xfrm flipH="1">
              <a:off x="975" y="1707"/>
              <a:ext cx="317" cy="23"/>
            </a:xfrm>
            <a:prstGeom prst="straightConnector1">
              <a:avLst/>
            </a:prstGeom>
            <a:noFill/>
            <a:ln w="9525">
              <a:solidFill>
                <a:schemeClr val="tx1"/>
              </a:solidFill>
              <a:round/>
              <a:headEnd type="triangle" w="med" len="med"/>
              <a:tailEnd type="triangle" w="med" len="med"/>
            </a:ln>
          </p:spPr>
        </p:cxnSp>
      </p:grpSp>
      <p:sp>
        <p:nvSpPr>
          <p:cNvPr id="23" name="Title 1"/>
          <p:cNvSpPr>
            <a:spLocks noGrp="1"/>
          </p:cNvSpPr>
          <p:nvPr>
            <p:ph type="title"/>
          </p:nvPr>
        </p:nvSpPr>
        <p:spPr>
          <a:xfrm>
            <a:off x="250825" y="755650"/>
            <a:ext cx="8642350" cy="1000125"/>
          </a:xfrm>
        </p:spPr>
        <p:txBody>
          <a:bodyPr/>
          <a:lstStyle/>
          <a:p>
            <a:r>
              <a:rPr lang="en-AU" dirty="0" smtClean="0"/>
              <a:t>Windows NT Security Architecture</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AU" smtClean="0"/>
              <a:t>Special accounts and groups</a:t>
            </a:r>
          </a:p>
        </p:txBody>
      </p:sp>
      <p:sp>
        <p:nvSpPr>
          <p:cNvPr id="21507" name="Rectangle 3"/>
          <p:cNvSpPr>
            <a:spLocks noGrp="1" noChangeArrowheads="1"/>
          </p:cNvSpPr>
          <p:nvPr>
            <p:ph type="body" idx="1"/>
          </p:nvPr>
        </p:nvSpPr>
        <p:spPr/>
        <p:txBody>
          <a:bodyPr/>
          <a:lstStyle/>
          <a:p>
            <a:pPr eaLnBrk="1" hangingPunct="1">
              <a:lnSpc>
                <a:spcPct val="80000"/>
              </a:lnSpc>
            </a:pPr>
            <a:r>
              <a:rPr lang="en-AU" dirty="0" smtClean="0"/>
              <a:t>Administrator Account</a:t>
            </a:r>
          </a:p>
          <a:p>
            <a:pPr lvl="1" eaLnBrk="1" hangingPunct="1">
              <a:lnSpc>
                <a:spcPct val="80000"/>
              </a:lnSpc>
            </a:pPr>
            <a:r>
              <a:rPr lang="en-AU" sz="2400" dirty="0" smtClean="0"/>
              <a:t>Most powerful account</a:t>
            </a:r>
          </a:p>
          <a:p>
            <a:pPr lvl="1" eaLnBrk="1" hangingPunct="1">
              <a:lnSpc>
                <a:spcPct val="80000"/>
              </a:lnSpc>
            </a:pPr>
            <a:r>
              <a:rPr lang="en-AU" sz="2400" dirty="0" smtClean="0"/>
              <a:t>Often this account is not subject to account lock out if incorrect password is entered repeatedly</a:t>
            </a:r>
          </a:p>
          <a:p>
            <a:pPr eaLnBrk="1" hangingPunct="1">
              <a:lnSpc>
                <a:spcPct val="80000"/>
              </a:lnSpc>
            </a:pPr>
            <a:r>
              <a:rPr lang="en-AU" dirty="0" smtClean="0"/>
              <a:t>Guest account</a:t>
            </a:r>
          </a:p>
          <a:p>
            <a:pPr lvl="1" eaLnBrk="1" hangingPunct="1">
              <a:lnSpc>
                <a:spcPct val="80000"/>
              </a:lnSpc>
            </a:pPr>
            <a:r>
              <a:rPr lang="en-AU" sz="2400" dirty="0" smtClean="0"/>
              <a:t>These days this account is typically disabled by default.  Admins should check this to make sure that it is disabled</a:t>
            </a:r>
          </a:p>
          <a:p>
            <a:pPr eaLnBrk="1" hangingPunct="1">
              <a:lnSpc>
                <a:spcPct val="80000"/>
              </a:lnSpc>
            </a:pPr>
            <a:r>
              <a:rPr lang="en-AU" dirty="0" smtClean="0"/>
              <a:t>Everyone group</a:t>
            </a:r>
          </a:p>
          <a:p>
            <a:pPr lvl="1" eaLnBrk="1" hangingPunct="1">
              <a:lnSpc>
                <a:spcPct val="80000"/>
              </a:lnSpc>
            </a:pPr>
            <a:r>
              <a:rPr lang="en-AU" sz="2400" dirty="0" smtClean="0"/>
              <a:t>Every user is automatically a member of this group</a:t>
            </a:r>
          </a:p>
          <a:p>
            <a:pPr lvl="1" eaLnBrk="1" hangingPunct="1">
              <a:lnSpc>
                <a:spcPct val="80000"/>
              </a:lnSpc>
            </a:pPr>
            <a:r>
              <a:rPr lang="en-AU" sz="2400" dirty="0" smtClean="0"/>
              <a:t>Newly created files may default to allowing access to the everyone group.  Access to the everyone group should be removed if you want to limit access to a file</a:t>
            </a:r>
          </a:p>
          <a:p>
            <a:pPr lvl="1" eaLnBrk="1" hangingPunct="1">
              <a:lnSpc>
                <a:spcPct val="80000"/>
              </a:lnSpc>
            </a:pPr>
            <a:endParaRPr lang="en-AU"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AU" smtClean="0"/>
              <a:t>What is an Operating System?</a:t>
            </a:r>
          </a:p>
        </p:txBody>
      </p:sp>
      <p:sp>
        <p:nvSpPr>
          <p:cNvPr id="5123" name="Rectangle 3"/>
          <p:cNvSpPr>
            <a:spLocks noGrp="1" noChangeArrowheads="1"/>
          </p:cNvSpPr>
          <p:nvPr>
            <p:ph type="body" idx="1"/>
          </p:nvPr>
        </p:nvSpPr>
        <p:spPr/>
        <p:txBody>
          <a:bodyPr/>
          <a:lstStyle/>
          <a:p>
            <a:pPr eaLnBrk="1" hangingPunct="1"/>
            <a:r>
              <a:rPr lang="en-AU" dirty="0" smtClean="0"/>
              <a:t>Provides the interface between the user and the computer hardware</a:t>
            </a:r>
          </a:p>
          <a:p>
            <a:pPr eaLnBrk="1" hangingPunct="1"/>
            <a:r>
              <a:rPr lang="en-AU" dirty="0" smtClean="0"/>
              <a:t>Manages how applications access resources </a:t>
            </a:r>
          </a:p>
          <a:p>
            <a:pPr lvl="1" eaLnBrk="1" hangingPunct="1"/>
            <a:r>
              <a:rPr lang="en-AU" dirty="0" smtClean="0"/>
              <a:t>Hard disks</a:t>
            </a:r>
          </a:p>
          <a:p>
            <a:pPr lvl="1" eaLnBrk="1" hangingPunct="1"/>
            <a:r>
              <a:rPr lang="en-AU" dirty="0" smtClean="0"/>
              <a:t>CPU </a:t>
            </a:r>
          </a:p>
          <a:p>
            <a:pPr lvl="1" eaLnBrk="1" hangingPunct="1"/>
            <a:r>
              <a:rPr lang="en-AU" dirty="0" smtClean="0"/>
              <a:t>RAM</a:t>
            </a:r>
          </a:p>
          <a:p>
            <a:pPr lvl="1" eaLnBrk="1" hangingPunct="1"/>
            <a:r>
              <a:rPr lang="en-AU" dirty="0" smtClean="0"/>
              <a:t>Input devices</a:t>
            </a:r>
          </a:p>
          <a:p>
            <a:pPr lvl="1" eaLnBrk="1" hangingPunct="1"/>
            <a:r>
              <a:rPr lang="en-AU" dirty="0" smtClean="0"/>
              <a:t>Output devices</a:t>
            </a:r>
          </a:p>
          <a:p>
            <a:pPr lvl="1" eaLnBrk="1" hangingPunct="1"/>
            <a:r>
              <a:rPr lang="en-AU" dirty="0" smtClean="0"/>
              <a:t>Network interfaces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Account Control (UAC)</a:t>
            </a:r>
            <a:endParaRPr lang="en-AU" dirty="0"/>
          </a:p>
        </p:txBody>
      </p:sp>
      <p:sp>
        <p:nvSpPr>
          <p:cNvPr id="3" name="Content Placeholder 2"/>
          <p:cNvSpPr>
            <a:spLocks noGrp="1"/>
          </p:cNvSpPr>
          <p:nvPr>
            <p:ph idx="1"/>
          </p:nvPr>
        </p:nvSpPr>
        <p:spPr>
          <a:xfrm>
            <a:off x="250825" y="1916113"/>
            <a:ext cx="8642350" cy="2593007"/>
          </a:xfrm>
        </p:spPr>
        <p:txBody>
          <a:bodyPr/>
          <a:lstStyle/>
          <a:p>
            <a:r>
              <a:rPr lang="en-US" dirty="0" smtClean="0"/>
              <a:t>Any task that has the potential to affect the integrity or security of the operating system will trigger the User Account Control</a:t>
            </a:r>
          </a:p>
          <a:p>
            <a:r>
              <a:rPr lang="en-US" dirty="0" smtClean="0"/>
              <a:t>UAC is used in Unix Operating Systems </a:t>
            </a:r>
            <a:endParaRPr lang="en-AU" dirty="0"/>
          </a:p>
        </p:txBody>
      </p:sp>
      <p:pic>
        <p:nvPicPr>
          <p:cNvPr id="5122" name="Picture 2" descr="http://res2.windows.microsoft.com/resbox/en/windows%207/main/11accf4f-c212-4a00-887d-d247b58f97e2_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19648"/>
            <a:ext cx="3833242" cy="283285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upload.wikimedia.org/wikipedia/en/5/51/Windows_7_UA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2150" y="4183539"/>
            <a:ext cx="443865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729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AU" smtClean="0"/>
              <a:t>File Systems</a:t>
            </a:r>
          </a:p>
        </p:txBody>
      </p:sp>
      <p:sp>
        <p:nvSpPr>
          <p:cNvPr id="22531" name="Rectangle 3"/>
          <p:cNvSpPr>
            <a:spLocks noGrp="1" noChangeArrowheads="1"/>
          </p:cNvSpPr>
          <p:nvPr>
            <p:ph type="body" idx="1"/>
          </p:nvPr>
        </p:nvSpPr>
        <p:spPr/>
        <p:txBody>
          <a:bodyPr/>
          <a:lstStyle/>
          <a:p>
            <a:pPr eaLnBrk="1" hangingPunct="1"/>
            <a:r>
              <a:rPr lang="en-AU" dirty="0" smtClean="0"/>
              <a:t>Legacy Windows OS used </a:t>
            </a:r>
            <a:r>
              <a:rPr lang="en-AU" dirty="0" smtClean="0"/>
              <a:t>the </a:t>
            </a:r>
            <a:r>
              <a:rPr lang="en-AU" i="1" dirty="0" smtClean="0"/>
              <a:t>File Allocation Table</a:t>
            </a:r>
            <a:r>
              <a:rPr lang="en-AU" dirty="0" smtClean="0"/>
              <a:t> (FAT, FAT32) </a:t>
            </a:r>
            <a:endParaRPr lang="en-AU" dirty="0" smtClean="0"/>
          </a:p>
          <a:p>
            <a:pPr eaLnBrk="1" hangingPunct="1"/>
            <a:r>
              <a:rPr lang="en-AU" dirty="0" smtClean="0"/>
              <a:t>Contemporary Windows OS use the</a:t>
            </a:r>
            <a:r>
              <a:rPr lang="en-AU" dirty="0" smtClean="0"/>
              <a:t> </a:t>
            </a:r>
            <a:r>
              <a:rPr lang="en-AU" dirty="0" smtClean="0"/>
              <a:t>New Technology File System (NTFS) </a:t>
            </a:r>
            <a:endParaRPr lang="en-AU" dirty="0" smtClean="0"/>
          </a:p>
          <a:p>
            <a:pPr eaLnBrk="1" hangingPunct="1"/>
            <a:r>
              <a:rPr lang="en-AU" dirty="0" smtClean="0"/>
              <a:t>From </a:t>
            </a:r>
            <a:r>
              <a:rPr lang="en-AU" dirty="0" smtClean="0"/>
              <a:t>a security point of view NTFS is highly recommended</a:t>
            </a:r>
          </a:p>
          <a:p>
            <a:pPr eaLnBrk="1" hangingPunct="1"/>
            <a:r>
              <a:rPr lang="en-AU" dirty="0" smtClean="0"/>
              <a:t>NTFS </a:t>
            </a:r>
            <a:r>
              <a:rPr lang="en-AU" dirty="0" smtClean="0"/>
              <a:t>offers the following advantages</a:t>
            </a:r>
          </a:p>
          <a:p>
            <a:pPr lvl="1" eaLnBrk="1" hangingPunct="1"/>
            <a:r>
              <a:rPr lang="en-AU" sz="2400" dirty="0" smtClean="0"/>
              <a:t>Can use file permissions</a:t>
            </a:r>
          </a:p>
          <a:p>
            <a:pPr lvl="1" eaLnBrk="1" hangingPunct="1"/>
            <a:r>
              <a:rPr lang="en-AU" sz="2400" dirty="0" smtClean="0"/>
              <a:t>Increased stability, robustness and fault tolerance</a:t>
            </a:r>
          </a:p>
          <a:p>
            <a:pPr lvl="1" eaLnBrk="1" hangingPunct="1"/>
            <a:endParaRPr lang="en-AU"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AU" smtClean="0"/>
              <a:t>NTFS Security Descriptors</a:t>
            </a:r>
          </a:p>
        </p:txBody>
      </p:sp>
      <p:sp>
        <p:nvSpPr>
          <p:cNvPr id="23555" name="Rectangle 3"/>
          <p:cNvSpPr>
            <a:spLocks noGrp="1" noChangeArrowheads="1"/>
          </p:cNvSpPr>
          <p:nvPr>
            <p:ph type="body" idx="1"/>
          </p:nvPr>
        </p:nvSpPr>
        <p:spPr/>
        <p:txBody>
          <a:bodyPr/>
          <a:lstStyle/>
          <a:p>
            <a:pPr eaLnBrk="1" hangingPunct="1">
              <a:lnSpc>
                <a:spcPct val="80000"/>
              </a:lnSpc>
            </a:pPr>
            <a:r>
              <a:rPr lang="en-AU" dirty="0" smtClean="0"/>
              <a:t>Each NTFS file has a security descriptor</a:t>
            </a:r>
          </a:p>
          <a:p>
            <a:pPr lvl="1" eaLnBrk="1" hangingPunct="1">
              <a:lnSpc>
                <a:spcPct val="80000"/>
              </a:lnSpc>
            </a:pPr>
            <a:r>
              <a:rPr lang="en-AU" dirty="0" smtClean="0"/>
              <a:t>Contains the Security token of the owner</a:t>
            </a:r>
          </a:p>
          <a:p>
            <a:pPr eaLnBrk="1" hangingPunct="1">
              <a:lnSpc>
                <a:spcPct val="80000"/>
              </a:lnSpc>
            </a:pPr>
            <a:r>
              <a:rPr lang="en-AU" dirty="0" smtClean="0"/>
              <a:t>File also has </a:t>
            </a:r>
            <a:r>
              <a:rPr lang="en-AU" dirty="0" smtClean="0"/>
              <a:t>an </a:t>
            </a:r>
            <a:r>
              <a:rPr lang="en-AU" dirty="0" smtClean="0"/>
              <a:t>Access Control List</a:t>
            </a:r>
          </a:p>
          <a:p>
            <a:pPr eaLnBrk="1" hangingPunct="1">
              <a:lnSpc>
                <a:spcPct val="80000"/>
              </a:lnSpc>
            </a:pPr>
            <a:r>
              <a:rPr lang="en-AU" dirty="0" smtClean="0"/>
              <a:t>All file access must go through the Security Reference Monitor</a:t>
            </a:r>
          </a:p>
          <a:p>
            <a:pPr eaLnBrk="1" hangingPunct="1">
              <a:lnSpc>
                <a:spcPct val="80000"/>
              </a:lnSpc>
            </a:pPr>
            <a:r>
              <a:rPr lang="en-AU" dirty="0" smtClean="0"/>
              <a:t>The </a:t>
            </a:r>
            <a:r>
              <a:rPr lang="en-AU" dirty="0" smtClean="0"/>
              <a:t>SRM compares tokens of users to the File’s ACL and determines if access is allowed</a:t>
            </a:r>
          </a:p>
          <a:p>
            <a:pPr lvl="1" eaLnBrk="1" hangingPunct="1">
              <a:lnSpc>
                <a:spcPct val="80000"/>
              </a:lnSpc>
            </a:pPr>
            <a:r>
              <a:rPr lang="en-AU" sz="2000" dirty="0" smtClean="0"/>
              <a:t>There are rules that determine how to handle ambiguous situations</a:t>
            </a:r>
          </a:p>
          <a:p>
            <a:pPr lvl="1" eaLnBrk="1" hangingPunct="1">
              <a:lnSpc>
                <a:spcPct val="80000"/>
              </a:lnSpc>
            </a:pPr>
            <a:r>
              <a:rPr lang="en-AU" sz="2000" dirty="0" smtClean="0"/>
              <a:t>E.g. </a:t>
            </a:r>
            <a:r>
              <a:rPr lang="en-AU" sz="2000" dirty="0" smtClean="0"/>
              <a:t>if a user belongs to a group which has access to a file, but that particular </a:t>
            </a:r>
            <a:r>
              <a:rPr lang="en-AU" sz="2000" dirty="0" smtClean="0"/>
              <a:t>user is </a:t>
            </a:r>
            <a:r>
              <a:rPr lang="en-AU" sz="2000" dirty="0" smtClean="0"/>
              <a:t>specifically denied access to that file, the file access by that user should be denied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AU" smtClean="0"/>
              <a:t>NTFS Stability</a:t>
            </a:r>
          </a:p>
        </p:txBody>
      </p:sp>
      <p:sp>
        <p:nvSpPr>
          <p:cNvPr id="24579" name="Rectangle 3"/>
          <p:cNvSpPr>
            <a:spLocks noGrp="1" noChangeArrowheads="1"/>
          </p:cNvSpPr>
          <p:nvPr>
            <p:ph type="body" idx="1"/>
          </p:nvPr>
        </p:nvSpPr>
        <p:spPr/>
        <p:txBody>
          <a:bodyPr/>
          <a:lstStyle/>
          <a:p>
            <a:pPr eaLnBrk="1" hangingPunct="1"/>
            <a:r>
              <a:rPr lang="en-AU" sz="3000" dirty="0" smtClean="0"/>
              <a:t>NTFS writes all file system </a:t>
            </a:r>
            <a:r>
              <a:rPr lang="en-AU" sz="3000" dirty="0" smtClean="0"/>
              <a:t>interactions as </a:t>
            </a:r>
            <a:r>
              <a:rPr lang="en-AU" sz="3000" dirty="0" smtClean="0"/>
              <a:t>transactions, which either </a:t>
            </a:r>
            <a:r>
              <a:rPr lang="en-AU" sz="3000" dirty="0" smtClean="0"/>
              <a:t>fully complete </a:t>
            </a:r>
            <a:r>
              <a:rPr lang="en-AU" sz="3000" dirty="0" smtClean="0"/>
              <a:t>or </a:t>
            </a:r>
            <a:r>
              <a:rPr lang="en-AU" sz="3000" dirty="0" smtClean="0"/>
              <a:t>do not </a:t>
            </a:r>
            <a:r>
              <a:rPr lang="en-AU" sz="3000" dirty="0" smtClean="0"/>
              <a:t>complete</a:t>
            </a:r>
          </a:p>
          <a:p>
            <a:pPr eaLnBrk="1" hangingPunct="1"/>
            <a:r>
              <a:rPr lang="en-AU" sz="3000" dirty="0" smtClean="0"/>
              <a:t>NTFS keeps logs of transaction so that in the event of a crash, or power failure the OS can go through the logs and undo any transactions that failed to complete and redo any necessary </a:t>
            </a:r>
            <a:r>
              <a:rPr lang="en-AU" sz="3000" dirty="0" smtClean="0"/>
              <a:t>transactions</a:t>
            </a:r>
            <a:endParaRPr lang="en-AU" sz="3000" i="1" dirty="0" smtClean="0"/>
          </a:p>
          <a:p>
            <a:pPr eaLnBrk="1" hangingPunct="1"/>
            <a:r>
              <a:rPr lang="en-AU" sz="3000" dirty="0" smtClean="0"/>
              <a:t>This </a:t>
            </a:r>
            <a:r>
              <a:rPr lang="en-AU" sz="3000" dirty="0" smtClean="0"/>
              <a:t>improves </a:t>
            </a:r>
            <a:r>
              <a:rPr lang="en-AU" sz="3000" dirty="0" smtClean="0"/>
              <a:t>the fault tolerance of NTFS compared to </a:t>
            </a:r>
            <a:r>
              <a:rPr lang="en-AU" sz="3000" dirty="0" smtClean="0"/>
              <a:t>FAT</a:t>
            </a:r>
            <a:endParaRPr lang="en-AU" sz="3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AU" smtClean="0"/>
              <a:t>NTFS Encryption</a:t>
            </a:r>
          </a:p>
        </p:txBody>
      </p:sp>
      <p:sp>
        <p:nvSpPr>
          <p:cNvPr id="25603" name="Rectangle 3"/>
          <p:cNvSpPr>
            <a:spLocks noGrp="1" noChangeArrowheads="1"/>
          </p:cNvSpPr>
          <p:nvPr>
            <p:ph type="body" idx="1"/>
          </p:nvPr>
        </p:nvSpPr>
        <p:spPr/>
        <p:txBody>
          <a:bodyPr/>
          <a:lstStyle/>
          <a:p>
            <a:pPr eaLnBrk="1" hangingPunct="1">
              <a:lnSpc>
                <a:spcPct val="80000"/>
              </a:lnSpc>
            </a:pPr>
            <a:r>
              <a:rPr lang="en-AU" sz="2000" smtClean="0"/>
              <a:t>NTFS users can also benefit from transparent encryption of files</a:t>
            </a:r>
          </a:p>
          <a:p>
            <a:pPr eaLnBrk="1" hangingPunct="1">
              <a:lnSpc>
                <a:spcPct val="80000"/>
              </a:lnSpc>
            </a:pPr>
            <a:r>
              <a:rPr lang="en-AU" sz="2000" smtClean="0"/>
              <a:t>Encrypted Files System (EFS) exists as a layer on top of NTFS</a:t>
            </a:r>
          </a:p>
          <a:p>
            <a:pPr eaLnBrk="1" hangingPunct="1">
              <a:lnSpc>
                <a:spcPct val="80000"/>
              </a:lnSpc>
            </a:pPr>
            <a:r>
              <a:rPr lang="en-AU" sz="2000" smtClean="0"/>
              <a:t>Files are encrypted and decrypted ‘on-the-fly’</a:t>
            </a:r>
          </a:p>
          <a:p>
            <a:pPr eaLnBrk="1" hangingPunct="1">
              <a:lnSpc>
                <a:spcPct val="80000"/>
              </a:lnSpc>
            </a:pPr>
            <a:r>
              <a:rPr lang="en-AU" sz="2000" smtClean="0"/>
              <a:t>Doesn’t provide protection if an attacker gets access to a machine that is logged in</a:t>
            </a:r>
          </a:p>
          <a:p>
            <a:pPr eaLnBrk="1" hangingPunct="1">
              <a:lnSpc>
                <a:spcPct val="80000"/>
              </a:lnSpc>
            </a:pPr>
            <a:r>
              <a:rPr lang="en-AU" sz="2000" smtClean="0"/>
              <a:t>Does provide protection if a machine or disk is stolen after being logged out</a:t>
            </a:r>
          </a:p>
          <a:p>
            <a:pPr eaLnBrk="1" hangingPunct="1">
              <a:lnSpc>
                <a:spcPct val="80000"/>
              </a:lnSpc>
            </a:pPr>
            <a:r>
              <a:rPr lang="en-AU" sz="2000" smtClean="0"/>
              <a:t>Recovery agent allows administrators to recover files if user’s keys are lost</a:t>
            </a:r>
          </a:p>
          <a:p>
            <a:pPr eaLnBrk="1" hangingPunct="1">
              <a:lnSpc>
                <a:spcPct val="80000"/>
              </a:lnSpc>
            </a:pPr>
            <a:r>
              <a:rPr lang="en-AU" sz="2000" smtClean="0"/>
              <a:t>Possibilities of backdoors?</a:t>
            </a:r>
          </a:p>
          <a:p>
            <a:pPr lvl="1" eaLnBrk="1" hangingPunct="1">
              <a:lnSpc>
                <a:spcPct val="80000"/>
              </a:lnSpc>
            </a:pPr>
            <a:r>
              <a:rPr lang="en-AU" sz="2000" smtClean="0"/>
              <a:t>There were claims some time ago that someone had found some ‘NSA keys’ referred to in a Windows patch</a:t>
            </a:r>
          </a:p>
          <a:p>
            <a:pPr lvl="1" eaLnBrk="1" hangingPunct="1">
              <a:lnSpc>
                <a:spcPct val="80000"/>
              </a:lnSpc>
            </a:pPr>
            <a:r>
              <a:rPr lang="en-AU" sz="2000" smtClean="0"/>
              <a:t>Fears of that MS and US government had cooperated to leave backdoors</a:t>
            </a:r>
          </a:p>
          <a:p>
            <a:pPr lvl="1" eaLnBrk="1" hangingPunct="1">
              <a:lnSpc>
                <a:spcPct val="80000"/>
              </a:lnSpc>
            </a:pPr>
            <a:r>
              <a:rPr lang="en-AU" sz="2000" smtClean="0"/>
              <a:t>This was at the time, and remains, </a:t>
            </a:r>
            <a:r>
              <a:rPr lang="en-AU" sz="2000" b="1" u="sng" smtClean="0"/>
              <a:t>speculation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AU" smtClean="0"/>
              <a:t>Auditing</a:t>
            </a:r>
          </a:p>
        </p:txBody>
      </p:sp>
      <p:sp>
        <p:nvSpPr>
          <p:cNvPr id="26627" name="Rectangle 3"/>
          <p:cNvSpPr>
            <a:spLocks noGrp="1" noChangeArrowheads="1"/>
          </p:cNvSpPr>
          <p:nvPr>
            <p:ph type="body" idx="1"/>
          </p:nvPr>
        </p:nvSpPr>
        <p:spPr/>
        <p:txBody>
          <a:bodyPr/>
          <a:lstStyle/>
          <a:p>
            <a:pPr eaLnBrk="1" hangingPunct="1"/>
            <a:r>
              <a:rPr lang="en-AU" dirty="0" smtClean="0"/>
              <a:t>Operating Systems have auditing capabilities</a:t>
            </a:r>
          </a:p>
          <a:p>
            <a:pPr eaLnBrk="1" hangingPunct="1"/>
            <a:r>
              <a:rPr lang="en-AU" dirty="0" smtClean="0"/>
              <a:t>Administrators can audit and log many events</a:t>
            </a:r>
          </a:p>
          <a:p>
            <a:pPr lvl="1" eaLnBrk="1" hangingPunct="1"/>
            <a:r>
              <a:rPr lang="en-AU" dirty="0" smtClean="0"/>
              <a:t>Successful and unsuccessful login attempts</a:t>
            </a:r>
          </a:p>
          <a:p>
            <a:pPr lvl="1" eaLnBrk="1" hangingPunct="1"/>
            <a:r>
              <a:rPr lang="en-AU" dirty="0" smtClean="0"/>
              <a:t>Access to sensitive files</a:t>
            </a:r>
          </a:p>
          <a:p>
            <a:pPr lvl="1" eaLnBrk="1" hangingPunct="1"/>
            <a:r>
              <a:rPr lang="en-AU" dirty="0" smtClean="0"/>
              <a:t>Modification of certain files, particularly executable files </a:t>
            </a:r>
          </a:p>
          <a:p>
            <a:pPr eaLnBrk="1" hangingPunct="1"/>
            <a:r>
              <a:rPr lang="en-AU" sz="3200" dirty="0" smtClean="0"/>
              <a:t>Windows has an event viewer that can be used to monitor logs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Auditing </a:t>
            </a:r>
            <a:r>
              <a:rPr lang="en-US" dirty="0" err="1" smtClean="0"/>
              <a:t>cont</a:t>
            </a:r>
            <a:r>
              <a:rPr lang="en-US" dirty="0" smtClean="0"/>
              <a:t>…</a:t>
            </a:r>
            <a:endParaRPr lang="en-AU" dirty="0"/>
          </a:p>
        </p:txBody>
      </p:sp>
      <p:pic>
        <p:nvPicPr>
          <p:cNvPr id="6146" name="Picture 2" descr="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959" y="2636912"/>
            <a:ext cx="5329545" cy="36822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Audit"/>
          <p:cNvPicPr>
            <a:picLocks noChangeAspect="1" noChangeArrowheads="1"/>
          </p:cNvPicPr>
          <p:nvPr/>
        </p:nvPicPr>
        <p:blipFill>
          <a:blip r:embed="rId3"/>
          <a:srcRect/>
          <a:stretch>
            <a:fillRect/>
          </a:stretch>
        </p:blipFill>
        <p:spPr bwMode="auto">
          <a:xfrm>
            <a:off x="63004" y="1868488"/>
            <a:ext cx="3644900" cy="4706937"/>
          </a:xfrm>
          <a:prstGeom prst="rect">
            <a:avLst/>
          </a:prstGeom>
          <a:noFill/>
          <a:ln w="9525">
            <a:noFill/>
            <a:miter lim="800000"/>
            <a:headEnd/>
            <a:tailEnd/>
          </a:ln>
        </p:spPr>
      </p:pic>
    </p:spTree>
    <p:extLst>
      <p:ext uri="{BB962C8B-B14F-4D97-AF65-F5344CB8AC3E}">
        <p14:creationId xmlns:p14="http://schemas.microsoft.com/office/powerpoint/2010/main" val="156750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Event Logger</a:t>
            </a:r>
            <a:endParaRPr lang="en-US" dirty="0"/>
          </a:p>
        </p:txBody>
      </p:sp>
      <p:sp>
        <p:nvSpPr>
          <p:cNvPr id="3" name="Content Placeholder 2"/>
          <p:cNvSpPr>
            <a:spLocks noGrp="1"/>
          </p:cNvSpPr>
          <p:nvPr>
            <p:ph idx="1"/>
          </p:nvPr>
        </p:nvSpPr>
        <p:spPr/>
        <p:txBody>
          <a:bodyPr/>
          <a:lstStyle/>
          <a:p>
            <a:r>
              <a:rPr lang="en-US" dirty="0" smtClean="0"/>
              <a:t>Keeps track of what processes are running, what other machines have interacted with the system via the Internet, and if the operating system has experienced any unexpected or suspicious behavior </a:t>
            </a:r>
          </a:p>
          <a:p>
            <a:r>
              <a:rPr lang="en-US" dirty="0" smtClean="0"/>
              <a:t>Can leave important clues for troubleshooting, but also for determining the cause of a security breach</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Event Logger</a:t>
            </a:r>
            <a:endParaRPr lang="en-US" dirty="0"/>
          </a:p>
        </p:txBody>
      </p:sp>
      <p:pic>
        <p:nvPicPr>
          <p:cNvPr id="1026" name="Picture 2" descr="http://www.eventlogxp.com/sshots/main.jpg"/>
          <p:cNvPicPr>
            <a:picLocks noChangeAspect="1" noChangeArrowheads="1"/>
          </p:cNvPicPr>
          <p:nvPr/>
        </p:nvPicPr>
        <p:blipFill>
          <a:blip r:embed="rId2"/>
          <a:srcRect/>
          <a:stretch>
            <a:fillRect/>
          </a:stretch>
        </p:blipFill>
        <p:spPr bwMode="auto">
          <a:xfrm>
            <a:off x="1259632" y="1844824"/>
            <a:ext cx="6552728" cy="4914546"/>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AU" smtClean="0"/>
              <a:t>Over auditing?</a:t>
            </a:r>
          </a:p>
        </p:txBody>
      </p:sp>
      <p:sp>
        <p:nvSpPr>
          <p:cNvPr id="28675" name="Rectangle 3"/>
          <p:cNvSpPr>
            <a:spLocks noGrp="1" noChangeArrowheads="1"/>
          </p:cNvSpPr>
          <p:nvPr>
            <p:ph type="body" idx="1"/>
          </p:nvPr>
        </p:nvSpPr>
        <p:spPr/>
        <p:txBody>
          <a:bodyPr/>
          <a:lstStyle/>
          <a:p>
            <a:pPr eaLnBrk="1" hangingPunct="1"/>
            <a:r>
              <a:rPr lang="en-AU" smtClean="0"/>
              <a:t>Deciding what to audit is a difficult task</a:t>
            </a:r>
          </a:p>
          <a:p>
            <a:pPr eaLnBrk="1" hangingPunct="1"/>
            <a:r>
              <a:rPr lang="en-AU" smtClean="0"/>
              <a:t>Audit too little and you risk missing important events</a:t>
            </a:r>
          </a:p>
          <a:p>
            <a:pPr eaLnBrk="1" hangingPunct="1"/>
            <a:r>
              <a:rPr lang="en-AU" smtClean="0"/>
              <a:t>Audit too much and performance suffers</a:t>
            </a:r>
          </a:p>
          <a:p>
            <a:pPr lvl="1" eaLnBrk="1" hangingPunct="1"/>
            <a:r>
              <a:rPr lang="en-AU" smtClean="0"/>
              <a:t>You may also miss important event due to it being masked in too many irrelevant log entries</a:t>
            </a:r>
          </a:p>
          <a:p>
            <a:pPr eaLnBrk="1" hangingPunct="1"/>
            <a:r>
              <a:rPr lang="en-AU" smtClean="0"/>
              <a:t>A balance is required</a:t>
            </a:r>
          </a:p>
          <a:p>
            <a:pPr eaLnBrk="1" hangingPunct="1"/>
            <a:r>
              <a:rPr lang="en-AU" smtClean="0"/>
              <a:t>Determining a balance is not an easy task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AU" smtClean="0"/>
              <a:t>OS Security Concepts</a:t>
            </a:r>
          </a:p>
        </p:txBody>
      </p:sp>
      <p:sp>
        <p:nvSpPr>
          <p:cNvPr id="8195" name="Rectangle 3"/>
          <p:cNvSpPr>
            <a:spLocks noGrp="1" noChangeArrowheads="1"/>
          </p:cNvSpPr>
          <p:nvPr>
            <p:ph type="body" idx="1"/>
          </p:nvPr>
        </p:nvSpPr>
        <p:spPr/>
        <p:txBody>
          <a:bodyPr/>
          <a:lstStyle/>
          <a:p>
            <a:pPr eaLnBrk="1" hangingPunct="1"/>
            <a:r>
              <a:rPr lang="en-AU" smtClean="0"/>
              <a:t>Identification, Authentication, Authorisation</a:t>
            </a:r>
          </a:p>
          <a:p>
            <a:pPr eaLnBrk="1" hangingPunct="1"/>
            <a:r>
              <a:rPr lang="en-AU" smtClean="0"/>
              <a:t>Separation and protection of objects</a:t>
            </a:r>
          </a:p>
          <a:p>
            <a:pPr eaLnBrk="1" hangingPunct="1"/>
            <a:r>
              <a:rPr lang="en-AU" smtClean="0"/>
              <a:t>Auditing</a:t>
            </a:r>
          </a:p>
          <a:p>
            <a:pPr eaLnBrk="1" hangingPunct="1"/>
            <a:r>
              <a:rPr lang="en-AU" smtClean="0"/>
              <a:t>Permissions and File System Security</a:t>
            </a:r>
          </a:p>
          <a:p>
            <a:pPr eaLnBrk="1" hangingPunct="1"/>
            <a:endParaRPr lang="en-AU"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AU" smtClean="0"/>
              <a:t>OS Vulnerabilities</a:t>
            </a:r>
          </a:p>
        </p:txBody>
      </p:sp>
      <p:sp>
        <p:nvSpPr>
          <p:cNvPr id="29699" name="Rectangle 3"/>
          <p:cNvSpPr>
            <a:spLocks noGrp="1" noChangeArrowheads="1"/>
          </p:cNvSpPr>
          <p:nvPr>
            <p:ph type="body" idx="1"/>
          </p:nvPr>
        </p:nvSpPr>
        <p:spPr/>
        <p:txBody>
          <a:bodyPr/>
          <a:lstStyle/>
          <a:p>
            <a:pPr eaLnBrk="1" hangingPunct="1">
              <a:lnSpc>
                <a:spcPct val="90000"/>
              </a:lnSpc>
            </a:pPr>
            <a:r>
              <a:rPr lang="en-AU" sz="2800" smtClean="0"/>
              <a:t>Operating Systems are complex pieces of software</a:t>
            </a:r>
          </a:p>
          <a:p>
            <a:pPr eaLnBrk="1" hangingPunct="1">
              <a:lnSpc>
                <a:spcPct val="90000"/>
              </a:lnSpc>
            </a:pPr>
            <a:r>
              <a:rPr lang="en-AU" sz="2800" smtClean="0"/>
              <a:t>How many millions of lines of code in a modern OS?</a:t>
            </a:r>
          </a:p>
          <a:p>
            <a:pPr eaLnBrk="1" hangingPunct="1">
              <a:lnSpc>
                <a:spcPct val="90000"/>
              </a:lnSpc>
            </a:pPr>
            <a:r>
              <a:rPr lang="en-AU" sz="2800" smtClean="0"/>
              <a:t>They WILL have</a:t>
            </a:r>
          </a:p>
          <a:p>
            <a:pPr lvl="1" eaLnBrk="1" hangingPunct="1">
              <a:lnSpc>
                <a:spcPct val="90000"/>
              </a:lnSpc>
            </a:pPr>
            <a:r>
              <a:rPr lang="en-AU" sz="2400" smtClean="0"/>
              <a:t>Design flaws</a:t>
            </a:r>
          </a:p>
          <a:p>
            <a:pPr lvl="1" eaLnBrk="1" hangingPunct="1">
              <a:lnSpc>
                <a:spcPct val="90000"/>
              </a:lnSpc>
            </a:pPr>
            <a:r>
              <a:rPr lang="en-AU" sz="2400" smtClean="0"/>
              <a:t>Implementation errors</a:t>
            </a:r>
          </a:p>
          <a:p>
            <a:pPr lvl="1" eaLnBrk="1" hangingPunct="1">
              <a:lnSpc>
                <a:spcPct val="90000"/>
              </a:lnSpc>
            </a:pPr>
            <a:r>
              <a:rPr lang="en-AU" sz="2400" smtClean="0"/>
              <a:t>Which lead to vulnerabilities</a:t>
            </a:r>
          </a:p>
          <a:p>
            <a:pPr eaLnBrk="1" hangingPunct="1">
              <a:lnSpc>
                <a:spcPct val="90000"/>
              </a:lnSpc>
            </a:pPr>
            <a:r>
              <a:rPr lang="en-AU" sz="2800" smtClean="0"/>
              <a:t>Sound software engineering practices can help to improve the overall quality of systems, but we have to assume that these problems are not going to go away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AU" smtClean="0"/>
              <a:t>Comments on OS security</a:t>
            </a:r>
          </a:p>
        </p:txBody>
      </p:sp>
      <p:sp>
        <p:nvSpPr>
          <p:cNvPr id="30723" name="Rectangle 3"/>
          <p:cNvSpPr>
            <a:spLocks noGrp="1" noChangeArrowheads="1"/>
          </p:cNvSpPr>
          <p:nvPr>
            <p:ph type="body" idx="1"/>
          </p:nvPr>
        </p:nvSpPr>
        <p:spPr/>
        <p:txBody>
          <a:bodyPr/>
          <a:lstStyle/>
          <a:p>
            <a:pPr eaLnBrk="1" hangingPunct="1">
              <a:lnSpc>
                <a:spcPct val="90000"/>
              </a:lnSpc>
            </a:pPr>
            <a:r>
              <a:rPr lang="en-AU" smtClean="0"/>
              <a:t>Sometimes an OS can be limited by its need for backwards compatibility</a:t>
            </a:r>
          </a:p>
          <a:p>
            <a:pPr lvl="1" eaLnBrk="1" hangingPunct="1">
              <a:lnSpc>
                <a:spcPct val="90000"/>
              </a:lnSpc>
            </a:pPr>
            <a:r>
              <a:rPr lang="en-AU" sz="2400" smtClean="0"/>
              <a:t>Eg when Windows NT was released, it had a better way of hashing passwords than earlier versions</a:t>
            </a:r>
          </a:p>
          <a:p>
            <a:pPr lvl="1" eaLnBrk="1" hangingPunct="1">
              <a:lnSpc>
                <a:spcPct val="90000"/>
              </a:lnSpc>
            </a:pPr>
            <a:r>
              <a:rPr lang="en-AU" sz="2400" smtClean="0"/>
              <a:t>However the old method was maintained in parallel with the new method so that the newer Windows NT could work with older versions of Windows</a:t>
            </a:r>
          </a:p>
          <a:p>
            <a:pPr lvl="1" eaLnBrk="1" hangingPunct="1">
              <a:lnSpc>
                <a:spcPct val="90000"/>
              </a:lnSpc>
            </a:pPr>
            <a:r>
              <a:rPr lang="en-AU" sz="2400" smtClean="0"/>
              <a:t>This lead to a vulnerability as the older passwords were generally easier to crack</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AU" smtClean="0"/>
              <a:t>Applying OS Security </a:t>
            </a:r>
          </a:p>
        </p:txBody>
      </p:sp>
      <p:sp>
        <p:nvSpPr>
          <p:cNvPr id="31747" name="Rectangle 3"/>
          <p:cNvSpPr>
            <a:spLocks noGrp="1" noChangeArrowheads="1"/>
          </p:cNvSpPr>
          <p:nvPr>
            <p:ph type="body" idx="1"/>
          </p:nvPr>
        </p:nvSpPr>
        <p:spPr/>
        <p:txBody>
          <a:bodyPr/>
          <a:lstStyle/>
          <a:p>
            <a:pPr eaLnBrk="1" hangingPunct="1">
              <a:lnSpc>
                <a:spcPct val="90000"/>
              </a:lnSpc>
            </a:pPr>
            <a:r>
              <a:rPr lang="en-AU" dirty="0" smtClean="0"/>
              <a:t>However, none of these Operating Systems are secure ‘out of the box’</a:t>
            </a:r>
          </a:p>
          <a:p>
            <a:pPr lvl="1" eaLnBrk="1" hangingPunct="1">
              <a:lnSpc>
                <a:spcPct val="90000"/>
              </a:lnSpc>
            </a:pPr>
            <a:r>
              <a:rPr lang="en-AU" dirty="0" smtClean="0"/>
              <a:t>Whether you are using Windows, Linux, </a:t>
            </a:r>
            <a:r>
              <a:rPr lang="en-AU" dirty="0" err="1" smtClean="0"/>
              <a:t>MacOS</a:t>
            </a:r>
            <a:r>
              <a:rPr lang="en-AU" dirty="0" smtClean="0"/>
              <a:t> security features must be put to use</a:t>
            </a:r>
          </a:p>
          <a:p>
            <a:pPr lvl="1" eaLnBrk="1" hangingPunct="1">
              <a:lnSpc>
                <a:spcPct val="90000"/>
              </a:lnSpc>
            </a:pPr>
            <a:r>
              <a:rPr lang="en-AU" dirty="0" smtClean="0"/>
              <a:t>Configuration and maintenance are vital</a:t>
            </a:r>
          </a:p>
          <a:p>
            <a:pPr eaLnBrk="1" hangingPunct="1">
              <a:lnSpc>
                <a:spcPct val="90000"/>
              </a:lnSpc>
            </a:pPr>
            <a:r>
              <a:rPr lang="en-AU" dirty="0" smtClean="0"/>
              <a:t>Which is the most secure OS?</a:t>
            </a:r>
          </a:p>
          <a:p>
            <a:pPr eaLnBrk="1" hangingPunct="1">
              <a:lnSpc>
                <a:spcPct val="90000"/>
              </a:lnSpc>
            </a:pPr>
            <a:r>
              <a:rPr lang="en-AU" dirty="0" smtClean="0"/>
              <a:t>Which ever you can configure the best!!!</a:t>
            </a:r>
          </a:p>
          <a:p>
            <a:pPr lvl="1" eaLnBrk="1" hangingPunct="1">
              <a:lnSpc>
                <a:spcPct val="90000"/>
              </a:lnSpc>
            </a:pPr>
            <a:r>
              <a:rPr lang="en-AU" dirty="0" smtClean="0"/>
              <a:t>It may well be that a well configured windows system is more secure than a poorly configured Linux machine and vice versa</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vs Commercial OS</a:t>
            </a:r>
            <a:endParaRPr lang="en-AU" dirty="0"/>
          </a:p>
        </p:txBody>
      </p:sp>
      <p:graphicFrame>
        <p:nvGraphicFramePr>
          <p:cNvPr id="4" name="Group 69"/>
          <p:cNvGraphicFramePr>
            <a:graphicFrameLocks noGrp="1"/>
          </p:cNvGraphicFramePr>
          <p:nvPr>
            <p:ph idx="1"/>
            <p:extLst>
              <p:ext uri="{D42A27DB-BD31-4B8C-83A1-F6EECF244321}">
                <p14:modId xmlns:p14="http://schemas.microsoft.com/office/powerpoint/2010/main" val="1015161036"/>
              </p:ext>
            </p:extLst>
          </p:nvPr>
        </p:nvGraphicFramePr>
        <p:xfrm>
          <a:off x="251520" y="2060848"/>
          <a:ext cx="8229600" cy="4191000"/>
        </p:xfrm>
        <a:graphic>
          <a:graphicData uri="http://schemas.openxmlformats.org/drawingml/2006/table">
            <a:tbl>
              <a:tblPr/>
              <a:tblGrid>
                <a:gridCol w="1944216"/>
                <a:gridCol w="2952328"/>
                <a:gridCol w="3333056"/>
              </a:tblGrid>
              <a:tr h="609600">
                <a:tc>
                  <a:txBody>
                    <a:bodyPr/>
                    <a:lstStyle>
                      <a:lvl1pPr eaLnBrk="0" hangingPunct="0">
                        <a:spcBef>
                          <a:spcPct val="20000"/>
                        </a:spcBef>
                        <a:buSzPct val="80000"/>
                        <a:defRPr sz="2400">
                          <a:solidFill>
                            <a:srgbClr val="000066"/>
                          </a:solidFill>
                          <a:latin typeface="Trebuchet MS" pitchFamily="34" charset="0"/>
                          <a:cs typeface="Lucida Sans Unicode" pitchFamily="34" charset="0"/>
                        </a:defRPr>
                      </a:lvl1pPr>
                      <a:lvl2pPr eaLnBrk="0" hangingPunct="0">
                        <a:spcBef>
                          <a:spcPct val="20000"/>
                        </a:spcBef>
                        <a:buSzPct val="80000"/>
                        <a:defRPr sz="2000">
                          <a:solidFill>
                            <a:srgbClr val="000066"/>
                          </a:solidFill>
                          <a:latin typeface="Trebuchet MS" pitchFamily="34" charset="0"/>
                          <a:cs typeface="Lucida Sans Unicode" pitchFamily="34" charset="0"/>
                        </a:defRPr>
                      </a:lvl2pPr>
                      <a:lvl3pPr eaLnBrk="0" hangingPunct="0">
                        <a:spcBef>
                          <a:spcPct val="20000"/>
                        </a:spcBef>
                        <a:buSzPct val="80000"/>
                        <a:defRPr>
                          <a:solidFill>
                            <a:srgbClr val="000066"/>
                          </a:solidFill>
                          <a:latin typeface="Trebuchet MS" pitchFamily="34" charset="0"/>
                          <a:cs typeface="Lucida Sans Unicode" pitchFamily="34" charset="0"/>
                        </a:defRPr>
                      </a:lvl3pPr>
                      <a:lvl4pPr eaLnBrk="0" hangingPunct="0">
                        <a:spcBef>
                          <a:spcPct val="20000"/>
                        </a:spcBef>
                        <a:buSzPct val="80000"/>
                        <a:defRPr>
                          <a:solidFill>
                            <a:srgbClr val="000066"/>
                          </a:solidFill>
                          <a:latin typeface="Trebuchet MS" pitchFamily="34" charset="0"/>
                          <a:cs typeface="Lucida Sans Unicode" pitchFamily="34" charset="0"/>
                        </a:defRPr>
                      </a:lvl4pPr>
                      <a:lvl5pPr eaLnBrk="0" hangingPunct="0">
                        <a:spcBef>
                          <a:spcPct val="20000"/>
                        </a:spcBef>
                        <a:defRPr>
                          <a:solidFill>
                            <a:schemeClr val="tx1"/>
                          </a:solidFill>
                          <a:latin typeface="Lucida Sans" pitchFamily="34" charset="0"/>
                          <a:cs typeface="Lucida Sans Unicode" pitchFamily="34" charset="0"/>
                        </a:defRPr>
                      </a:lvl5pPr>
                      <a:lvl6pPr eaLnBrk="0" fontAlgn="base" hangingPunct="0">
                        <a:spcBef>
                          <a:spcPct val="20000"/>
                        </a:spcBef>
                        <a:spcAft>
                          <a:spcPct val="0"/>
                        </a:spcAft>
                        <a:defRPr>
                          <a:solidFill>
                            <a:schemeClr val="tx1"/>
                          </a:solidFill>
                          <a:latin typeface="Lucida Sans" pitchFamily="34" charset="0"/>
                          <a:cs typeface="Lucida Sans Unicode" pitchFamily="34" charset="0"/>
                        </a:defRPr>
                      </a:lvl6pPr>
                      <a:lvl7pPr eaLnBrk="0" fontAlgn="base" hangingPunct="0">
                        <a:spcBef>
                          <a:spcPct val="20000"/>
                        </a:spcBef>
                        <a:spcAft>
                          <a:spcPct val="0"/>
                        </a:spcAft>
                        <a:defRPr>
                          <a:solidFill>
                            <a:schemeClr val="tx1"/>
                          </a:solidFill>
                          <a:latin typeface="Lucida Sans" pitchFamily="34" charset="0"/>
                          <a:cs typeface="Lucida Sans Unicode" pitchFamily="34" charset="0"/>
                        </a:defRPr>
                      </a:lvl7pPr>
                      <a:lvl8pPr eaLnBrk="0" fontAlgn="base" hangingPunct="0">
                        <a:spcBef>
                          <a:spcPct val="20000"/>
                        </a:spcBef>
                        <a:spcAft>
                          <a:spcPct val="0"/>
                        </a:spcAft>
                        <a:defRPr>
                          <a:solidFill>
                            <a:schemeClr val="tx1"/>
                          </a:solidFill>
                          <a:latin typeface="Lucida Sans" pitchFamily="34" charset="0"/>
                          <a:cs typeface="Lucida Sans Unicode" pitchFamily="34" charset="0"/>
                        </a:defRPr>
                      </a:lvl8pPr>
                      <a:lvl9pPr eaLnBrk="0" fontAlgn="base" hangingPunct="0">
                        <a:spcBef>
                          <a:spcPct val="20000"/>
                        </a:spcBef>
                        <a:spcAft>
                          <a:spcPct val="0"/>
                        </a:spcAft>
                        <a:defRPr>
                          <a:solidFill>
                            <a:schemeClr val="tx1"/>
                          </a:solidFill>
                          <a:latin typeface="Lucida Sans" pitchFamily="34" charset="0"/>
                          <a:cs typeface="Lucida Sans Unicode" pitchFamily="34" charset="0"/>
                        </a:defRPr>
                      </a:lvl9pPr>
                    </a:lstStyle>
                    <a:p>
                      <a:pPr marL="0" marR="0" lvl="0" indent="0" algn="l" defTabSz="914400" rtl="0" eaLnBrk="0" fontAlgn="base" latinLnBrk="0" hangingPunct="0">
                        <a:lnSpc>
                          <a:spcPct val="100000"/>
                        </a:lnSpc>
                        <a:spcBef>
                          <a:spcPct val="20000"/>
                        </a:spcBef>
                        <a:spcAft>
                          <a:spcPct val="0"/>
                        </a:spcAft>
                        <a:buClrTx/>
                        <a:buSzPct val="80000"/>
                        <a:buFontTx/>
                        <a:buNone/>
                        <a:tabLst/>
                      </a:pPr>
                      <a:endParaRPr kumimoji="0" lang="en-US" altLang="en-US" sz="2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SzPct val="80000"/>
                        <a:defRPr sz="2400">
                          <a:solidFill>
                            <a:srgbClr val="000066"/>
                          </a:solidFill>
                          <a:latin typeface="Trebuchet MS" pitchFamily="34" charset="0"/>
                          <a:cs typeface="Lucida Sans Unicode" pitchFamily="34" charset="0"/>
                        </a:defRPr>
                      </a:lvl1pPr>
                      <a:lvl2pPr eaLnBrk="0" hangingPunct="0">
                        <a:spcBef>
                          <a:spcPct val="20000"/>
                        </a:spcBef>
                        <a:buSzPct val="80000"/>
                        <a:defRPr sz="2000">
                          <a:solidFill>
                            <a:srgbClr val="000066"/>
                          </a:solidFill>
                          <a:latin typeface="Trebuchet MS" pitchFamily="34" charset="0"/>
                          <a:cs typeface="Lucida Sans Unicode" pitchFamily="34" charset="0"/>
                        </a:defRPr>
                      </a:lvl2pPr>
                      <a:lvl3pPr eaLnBrk="0" hangingPunct="0">
                        <a:spcBef>
                          <a:spcPct val="20000"/>
                        </a:spcBef>
                        <a:buSzPct val="80000"/>
                        <a:defRPr>
                          <a:solidFill>
                            <a:srgbClr val="000066"/>
                          </a:solidFill>
                          <a:latin typeface="Trebuchet MS" pitchFamily="34" charset="0"/>
                          <a:cs typeface="Lucida Sans Unicode" pitchFamily="34" charset="0"/>
                        </a:defRPr>
                      </a:lvl3pPr>
                      <a:lvl4pPr eaLnBrk="0" hangingPunct="0">
                        <a:spcBef>
                          <a:spcPct val="20000"/>
                        </a:spcBef>
                        <a:buSzPct val="80000"/>
                        <a:defRPr>
                          <a:solidFill>
                            <a:srgbClr val="000066"/>
                          </a:solidFill>
                          <a:latin typeface="Trebuchet MS" pitchFamily="34" charset="0"/>
                          <a:cs typeface="Lucida Sans Unicode" pitchFamily="34" charset="0"/>
                        </a:defRPr>
                      </a:lvl4pPr>
                      <a:lvl5pPr eaLnBrk="0" hangingPunct="0">
                        <a:spcBef>
                          <a:spcPct val="20000"/>
                        </a:spcBef>
                        <a:defRPr>
                          <a:solidFill>
                            <a:schemeClr val="tx1"/>
                          </a:solidFill>
                          <a:latin typeface="Lucida Sans" pitchFamily="34" charset="0"/>
                          <a:cs typeface="Lucida Sans Unicode" pitchFamily="34" charset="0"/>
                        </a:defRPr>
                      </a:lvl5pPr>
                      <a:lvl6pPr eaLnBrk="0" fontAlgn="base" hangingPunct="0">
                        <a:spcBef>
                          <a:spcPct val="20000"/>
                        </a:spcBef>
                        <a:spcAft>
                          <a:spcPct val="0"/>
                        </a:spcAft>
                        <a:defRPr>
                          <a:solidFill>
                            <a:schemeClr val="tx1"/>
                          </a:solidFill>
                          <a:latin typeface="Lucida Sans" pitchFamily="34" charset="0"/>
                          <a:cs typeface="Lucida Sans Unicode" pitchFamily="34" charset="0"/>
                        </a:defRPr>
                      </a:lvl6pPr>
                      <a:lvl7pPr eaLnBrk="0" fontAlgn="base" hangingPunct="0">
                        <a:spcBef>
                          <a:spcPct val="20000"/>
                        </a:spcBef>
                        <a:spcAft>
                          <a:spcPct val="0"/>
                        </a:spcAft>
                        <a:defRPr>
                          <a:solidFill>
                            <a:schemeClr val="tx1"/>
                          </a:solidFill>
                          <a:latin typeface="Lucida Sans" pitchFamily="34" charset="0"/>
                          <a:cs typeface="Lucida Sans Unicode" pitchFamily="34" charset="0"/>
                        </a:defRPr>
                      </a:lvl7pPr>
                      <a:lvl8pPr eaLnBrk="0" fontAlgn="base" hangingPunct="0">
                        <a:spcBef>
                          <a:spcPct val="20000"/>
                        </a:spcBef>
                        <a:spcAft>
                          <a:spcPct val="0"/>
                        </a:spcAft>
                        <a:defRPr>
                          <a:solidFill>
                            <a:schemeClr val="tx1"/>
                          </a:solidFill>
                          <a:latin typeface="Lucida Sans" pitchFamily="34" charset="0"/>
                          <a:cs typeface="Lucida Sans Unicode" pitchFamily="34" charset="0"/>
                        </a:defRPr>
                      </a:lvl8pPr>
                      <a:lvl9pPr eaLnBrk="0" fontAlgn="base" hangingPunct="0">
                        <a:spcBef>
                          <a:spcPct val="20000"/>
                        </a:spcBef>
                        <a:spcAft>
                          <a:spcPct val="0"/>
                        </a:spcAft>
                        <a:defRPr>
                          <a:solidFill>
                            <a:schemeClr val="tx1"/>
                          </a:solidFill>
                          <a:latin typeface="Lucida Sans" pitchFamily="34" charset="0"/>
                          <a:cs typeface="Lucida Sans Unicode" pitchFamily="34" charset="0"/>
                        </a:defRPr>
                      </a:lvl9pPr>
                    </a:lstStyle>
                    <a:p>
                      <a:pPr marL="0" marR="0" lvl="0" indent="0" algn="l" defTabSz="914400" rtl="0" eaLnBrk="0" fontAlgn="base" latinLnBrk="0" hangingPunct="0">
                        <a:lnSpc>
                          <a:spcPct val="100000"/>
                        </a:lnSpc>
                        <a:spcBef>
                          <a:spcPct val="20000"/>
                        </a:spcBef>
                        <a:spcAft>
                          <a:spcPct val="0"/>
                        </a:spcAft>
                        <a:buClrTx/>
                        <a:buSzPct val="80000"/>
                        <a:buFontTx/>
                        <a:buNone/>
                        <a:tabLst/>
                      </a:pPr>
                      <a:r>
                        <a:rPr kumimoji="0" lang="en-US" altLang="en-US" sz="2400" b="0" i="0" u="none" strike="noStrike" cap="none" normalizeH="0" baseline="0" smtClean="0">
                          <a:ln>
                            <a:noFill/>
                          </a:ln>
                          <a:solidFill>
                            <a:srgbClr val="000066"/>
                          </a:solidFill>
                          <a:effectLst/>
                          <a:latin typeface="Times New Roman" panose="02020603050405020304" pitchFamily="18" charset="0"/>
                          <a:cs typeface="Times New Roman" panose="02020603050405020304" pitchFamily="18" charset="0"/>
                        </a:rPr>
                        <a:t>Windows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SzPct val="80000"/>
                        <a:defRPr sz="2400">
                          <a:solidFill>
                            <a:srgbClr val="000066"/>
                          </a:solidFill>
                          <a:latin typeface="Trebuchet MS" pitchFamily="34" charset="0"/>
                          <a:cs typeface="Lucida Sans Unicode" pitchFamily="34" charset="0"/>
                        </a:defRPr>
                      </a:lvl1pPr>
                      <a:lvl2pPr eaLnBrk="0" hangingPunct="0">
                        <a:spcBef>
                          <a:spcPct val="20000"/>
                        </a:spcBef>
                        <a:buSzPct val="80000"/>
                        <a:defRPr sz="2000">
                          <a:solidFill>
                            <a:srgbClr val="000066"/>
                          </a:solidFill>
                          <a:latin typeface="Trebuchet MS" pitchFamily="34" charset="0"/>
                          <a:cs typeface="Lucida Sans Unicode" pitchFamily="34" charset="0"/>
                        </a:defRPr>
                      </a:lvl2pPr>
                      <a:lvl3pPr eaLnBrk="0" hangingPunct="0">
                        <a:spcBef>
                          <a:spcPct val="20000"/>
                        </a:spcBef>
                        <a:buSzPct val="80000"/>
                        <a:defRPr>
                          <a:solidFill>
                            <a:srgbClr val="000066"/>
                          </a:solidFill>
                          <a:latin typeface="Trebuchet MS" pitchFamily="34" charset="0"/>
                          <a:cs typeface="Lucida Sans Unicode" pitchFamily="34" charset="0"/>
                        </a:defRPr>
                      </a:lvl3pPr>
                      <a:lvl4pPr eaLnBrk="0" hangingPunct="0">
                        <a:spcBef>
                          <a:spcPct val="20000"/>
                        </a:spcBef>
                        <a:buSzPct val="80000"/>
                        <a:defRPr>
                          <a:solidFill>
                            <a:srgbClr val="000066"/>
                          </a:solidFill>
                          <a:latin typeface="Trebuchet MS" pitchFamily="34" charset="0"/>
                          <a:cs typeface="Lucida Sans Unicode" pitchFamily="34" charset="0"/>
                        </a:defRPr>
                      </a:lvl4pPr>
                      <a:lvl5pPr eaLnBrk="0" hangingPunct="0">
                        <a:spcBef>
                          <a:spcPct val="20000"/>
                        </a:spcBef>
                        <a:defRPr>
                          <a:solidFill>
                            <a:schemeClr val="tx1"/>
                          </a:solidFill>
                          <a:latin typeface="Lucida Sans" pitchFamily="34" charset="0"/>
                          <a:cs typeface="Lucida Sans Unicode" pitchFamily="34" charset="0"/>
                        </a:defRPr>
                      </a:lvl5pPr>
                      <a:lvl6pPr eaLnBrk="0" fontAlgn="base" hangingPunct="0">
                        <a:spcBef>
                          <a:spcPct val="20000"/>
                        </a:spcBef>
                        <a:spcAft>
                          <a:spcPct val="0"/>
                        </a:spcAft>
                        <a:defRPr>
                          <a:solidFill>
                            <a:schemeClr val="tx1"/>
                          </a:solidFill>
                          <a:latin typeface="Lucida Sans" pitchFamily="34" charset="0"/>
                          <a:cs typeface="Lucida Sans Unicode" pitchFamily="34" charset="0"/>
                        </a:defRPr>
                      </a:lvl6pPr>
                      <a:lvl7pPr eaLnBrk="0" fontAlgn="base" hangingPunct="0">
                        <a:spcBef>
                          <a:spcPct val="20000"/>
                        </a:spcBef>
                        <a:spcAft>
                          <a:spcPct val="0"/>
                        </a:spcAft>
                        <a:defRPr>
                          <a:solidFill>
                            <a:schemeClr val="tx1"/>
                          </a:solidFill>
                          <a:latin typeface="Lucida Sans" pitchFamily="34" charset="0"/>
                          <a:cs typeface="Lucida Sans Unicode" pitchFamily="34" charset="0"/>
                        </a:defRPr>
                      </a:lvl7pPr>
                      <a:lvl8pPr eaLnBrk="0" fontAlgn="base" hangingPunct="0">
                        <a:spcBef>
                          <a:spcPct val="20000"/>
                        </a:spcBef>
                        <a:spcAft>
                          <a:spcPct val="0"/>
                        </a:spcAft>
                        <a:defRPr>
                          <a:solidFill>
                            <a:schemeClr val="tx1"/>
                          </a:solidFill>
                          <a:latin typeface="Lucida Sans" pitchFamily="34" charset="0"/>
                          <a:cs typeface="Lucida Sans Unicode" pitchFamily="34" charset="0"/>
                        </a:defRPr>
                      </a:lvl8pPr>
                      <a:lvl9pPr eaLnBrk="0" fontAlgn="base" hangingPunct="0">
                        <a:spcBef>
                          <a:spcPct val="20000"/>
                        </a:spcBef>
                        <a:spcAft>
                          <a:spcPct val="0"/>
                        </a:spcAft>
                        <a:defRPr>
                          <a:solidFill>
                            <a:schemeClr val="tx1"/>
                          </a:solidFill>
                          <a:latin typeface="Lucida Sans" pitchFamily="34" charset="0"/>
                          <a:cs typeface="Lucida Sans Unicode" pitchFamily="34" charset="0"/>
                        </a:defRPr>
                      </a:lvl9pPr>
                    </a:lstStyle>
                    <a:p>
                      <a:pPr marL="0" marR="0" lvl="0" indent="0" algn="l" defTabSz="914400" rtl="0" eaLnBrk="0" fontAlgn="base" latinLnBrk="0" hangingPunct="0">
                        <a:lnSpc>
                          <a:spcPct val="100000"/>
                        </a:lnSpc>
                        <a:spcBef>
                          <a:spcPct val="20000"/>
                        </a:spcBef>
                        <a:spcAft>
                          <a:spcPct val="0"/>
                        </a:spcAft>
                        <a:buClrTx/>
                        <a:buSzPct val="80000"/>
                        <a:buFontTx/>
                        <a:buNone/>
                        <a:tabLst/>
                      </a:pPr>
                      <a:r>
                        <a:rPr kumimoji="0" lang="en-US" altLang="en-US" sz="2400" b="0" i="0" u="none" strike="noStrike" cap="none" normalizeH="0" baseline="0" smtClean="0">
                          <a:ln>
                            <a:noFill/>
                          </a:ln>
                          <a:solidFill>
                            <a:srgbClr val="000066"/>
                          </a:solidFill>
                          <a:effectLst/>
                          <a:latin typeface="Times New Roman" panose="02020603050405020304" pitchFamily="18" charset="0"/>
                          <a:cs typeface="Times New Roman" panose="02020603050405020304" pitchFamily="18" charset="0"/>
                        </a:rPr>
                        <a:t>Linux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81400">
                <a:tc>
                  <a:txBody>
                    <a:bodyPr/>
                    <a:lstStyle>
                      <a:lvl1pPr eaLnBrk="0" hangingPunct="0">
                        <a:spcBef>
                          <a:spcPct val="20000"/>
                        </a:spcBef>
                        <a:buSzPct val="80000"/>
                        <a:defRPr sz="2400">
                          <a:solidFill>
                            <a:srgbClr val="000066"/>
                          </a:solidFill>
                          <a:latin typeface="Trebuchet MS" pitchFamily="34" charset="0"/>
                          <a:cs typeface="Lucida Sans Unicode" pitchFamily="34" charset="0"/>
                        </a:defRPr>
                      </a:lvl1pPr>
                      <a:lvl2pPr eaLnBrk="0" hangingPunct="0">
                        <a:spcBef>
                          <a:spcPct val="20000"/>
                        </a:spcBef>
                        <a:buSzPct val="80000"/>
                        <a:defRPr sz="2000">
                          <a:solidFill>
                            <a:srgbClr val="000066"/>
                          </a:solidFill>
                          <a:latin typeface="Trebuchet MS" pitchFamily="34" charset="0"/>
                          <a:cs typeface="Lucida Sans Unicode" pitchFamily="34" charset="0"/>
                        </a:defRPr>
                      </a:lvl2pPr>
                      <a:lvl3pPr eaLnBrk="0" hangingPunct="0">
                        <a:spcBef>
                          <a:spcPct val="20000"/>
                        </a:spcBef>
                        <a:buSzPct val="80000"/>
                        <a:defRPr>
                          <a:solidFill>
                            <a:srgbClr val="000066"/>
                          </a:solidFill>
                          <a:latin typeface="Trebuchet MS" pitchFamily="34" charset="0"/>
                          <a:cs typeface="Lucida Sans Unicode" pitchFamily="34" charset="0"/>
                        </a:defRPr>
                      </a:lvl3pPr>
                      <a:lvl4pPr eaLnBrk="0" hangingPunct="0">
                        <a:spcBef>
                          <a:spcPct val="20000"/>
                        </a:spcBef>
                        <a:buSzPct val="80000"/>
                        <a:defRPr>
                          <a:solidFill>
                            <a:srgbClr val="000066"/>
                          </a:solidFill>
                          <a:latin typeface="Trebuchet MS" pitchFamily="34" charset="0"/>
                          <a:cs typeface="Lucida Sans Unicode" pitchFamily="34" charset="0"/>
                        </a:defRPr>
                      </a:lvl4pPr>
                      <a:lvl5pPr eaLnBrk="0" hangingPunct="0">
                        <a:spcBef>
                          <a:spcPct val="20000"/>
                        </a:spcBef>
                        <a:defRPr>
                          <a:solidFill>
                            <a:schemeClr val="tx1"/>
                          </a:solidFill>
                          <a:latin typeface="Lucida Sans" pitchFamily="34" charset="0"/>
                          <a:cs typeface="Lucida Sans Unicode" pitchFamily="34" charset="0"/>
                        </a:defRPr>
                      </a:lvl5pPr>
                      <a:lvl6pPr eaLnBrk="0" fontAlgn="base" hangingPunct="0">
                        <a:spcBef>
                          <a:spcPct val="20000"/>
                        </a:spcBef>
                        <a:spcAft>
                          <a:spcPct val="0"/>
                        </a:spcAft>
                        <a:defRPr>
                          <a:solidFill>
                            <a:schemeClr val="tx1"/>
                          </a:solidFill>
                          <a:latin typeface="Lucida Sans" pitchFamily="34" charset="0"/>
                          <a:cs typeface="Lucida Sans Unicode" pitchFamily="34" charset="0"/>
                        </a:defRPr>
                      </a:lvl6pPr>
                      <a:lvl7pPr eaLnBrk="0" fontAlgn="base" hangingPunct="0">
                        <a:spcBef>
                          <a:spcPct val="20000"/>
                        </a:spcBef>
                        <a:spcAft>
                          <a:spcPct val="0"/>
                        </a:spcAft>
                        <a:defRPr>
                          <a:solidFill>
                            <a:schemeClr val="tx1"/>
                          </a:solidFill>
                          <a:latin typeface="Lucida Sans" pitchFamily="34" charset="0"/>
                          <a:cs typeface="Lucida Sans Unicode" pitchFamily="34" charset="0"/>
                        </a:defRPr>
                      </a:lvl7pPr>
                      <a:lvl8pPr eaLnBrk="0" fontAlgn="base" hangingPunct="0">
                        <a:spcBef>
                          <a:spcPct val="20000"/>
                        </a:spcBef>
                        <a:spcAft>
                          <a:spcPct val="0"/>
                        </a:spcAft>
                        <a:defRPr>
                          <a:solidFill>
                            <a:schemeClr val="tx1"/>
                          </a:solidFill>
                          <a:latin typeface="Lucida Sans" pitchFamily="34" charset="0"/>
                          <a:cs typeface="Lucida Sans Unicode" pitchFamily="34" charset="0"/>
                        </a:defRPr>
                      </a:lvl8pPr>
                      <a:lvl9pPr eaLnBrk="0" fontAlgn="base" hangingPunct="0">
                        <a:spcBef>
                          <a:spcPct val="20000"/>
                        </a:spcBef>
                        <a:spcAft>
                          <a:spcPct val="0"/>
                        </a:spcAft>
                        <a:defRPr>
                          <a:solidFill>
                            <a:schemeClr val="tx1"/>
                          </a:solidFill>
                          <a:latin typeface="Lucida Sans" pitchFamily="34" charset="0"/>
                          <a:cs typeface="Lucida Sans Unicode" pitchFamily="34" charset="0"/>
                        </a:defRPr>
                      </a:lvl9pPr>
                    </a:lstStyle>
                    <a:p>
                      <a:pPr marL="0" marR="0" lvl="0" indent="0" algn="l" defTabSz="914400" rtl="0" eaLnBrk="0" fontAlgn="base" latinLnBrk="0" hangingPunct="0">
                        <a:lnSpc>
                          <a:spcPct val="100000"/>
                        </a:lnSpc>
                        <a:spcBef>
                          <a:spcPct val="20000"/>
                        </a:spcBef>
                        <a:spcAft>
                          <a:spcPct val="0"/>
                        </a:spcAft>
                        <a:buClrTx/>
                        <a:buSzPct val="80000"/>
                        <a:buFontTx/>
                        <a:buNone/>
                        <a:tabLst/>
                      </a:pPr>
                      <a:r>
                        <a:rPr kumimoji="0" lang="en-US" altLang="en-US" sz="22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Maintenance and structure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SzPct val="80000"/>
                        <a:defRPr sz="2400">
                          <a:solidFill>
                            <a:srgbClr val="000066"/>
                          </a:solidFill>
                          <a:latin typeface="Trebuchet MS" pitchFamily="34" charset="0"/>
                          <a:cs typeface="Lucida Sans Unicode" pitchFamily="34" charset="0"/>
                        </a:defRPr>
                      </a:lvl1pPr>
                      <a:lvl2pPr eaLnBrk="0" hangingPunct="0">
                        <a:spcBef>
                          <a:spcPct val="20000"/>
                        </a:spcBef>
                        <a:buSzPct val="80000"/>
                        <a:defRPr sz="2000">
                          <a:solidFill>
                            <a:srgbClr val="000066"/>
                          </a:solidFill>
                          <a:latin typeface="Trebuchet MS" pitchFamily="34" charset="0"/>
                          <a:cs typeface="Lucida Sans Unicode" pitchFamily="34" charset="0"/>
                        </a:defRPr>
                      </a:lvl2pPr>
                      <a:lvl3pPr eaLnBrk="0" hangingPunct="0">
                        <a:spcBef>
                          <a:spcPct val="20000"/>
                        </a:spcBef>
                        <a:buSzPct val="80000"/>
                        <a:defRPr>
                          <a:solidFill>
                            <a:srgbClr val="000066"/>
                          </a:solidFill>
                          <a:latin typeface="Trebuchet MS" pitchFamily="34" charset="0"/>
                          <a:cs typeface="Lucida Sans Unicode" pitchFamily="34" charset="0"/>
                        </a:defRPr>
                      </a:lvl3pPr>
                      <a:lvl4pPr eaLnBrk="0" hangingPunct="0">
                        <a:spcBef>
                          <a:spcPct val="20000"/>
                        </a:spcBef>
                        <a:buSzPct val="80000"/>
                        <a:defRPr>
                          <a:solidFill>
                            <a:srgbClr val="000066"/>
                          </a:solidFill>
                          <a:latin typeface="Trebuchet MS" pitchFamily="34" charset="0"/>
                          <a:cs typeface="Lucida Sans Unicode" pitchFamily="34" charset="0"/>
                        </a:defRPr>
                      </a:lvl4pPr>
                      <a:lvl5pPr eaLnBrk="0" hangingPunct="0">
                        <a:spcBef>
                          <a:spcPct val="20000"/>
                        </a:spcBef>
                        <a:defRPr>
                          <a:solidFill>
                            <a:schemeClr val="tx1"/>
                          </a:solidFill>
                          <a:latin typeface="Lucida Sans" pitchFamily="34" charset="0"/>
                          <a:cs typeface="Lucida Sans Unicode" pitchFamily="34" charset="0"/>
                        </a:defRPr>
                      </a:lvl5pPr>
                      <a:lvl6pPr eaLnBrk="0" fontAlgn="base" hangingPunct="0">
                        <a:spcBef>
                          <a:spcPct val="20000"/>
                        </a:spcBef>
                        <a:spcAft>
                          <a:spcPct val="0"/>
                        </a:spcAft>
                        <a:defRPr>
                          <a:solidFill>
                            <a:schemeClr val="tx1"/>
                          </a:solidFill>
                          <a:latin typeface="Lucida Sans" pitchFamily="34" charset="0"/>
                          <a:cs typeface="Lucida Sans Unicode" pitchFamily="34" charset="0"/>
                        </a:defRPr>
                      </a:lvl6pPr>
                      <a:lvl7pPr eaLnBrk="0" fontAlgn="base" hangingPunct="0">
                        <a:spcBef>
                          <a:spcPct val="20000"/>
                        </a:spcBef>
                        <a:spcAft>
                          <a:spcPct val="0"/>
                        </a:spcAft>
                        <a:defRPr>
                          <a:solidFill>
                            <a:schemeClr val="tx1"/>
                          </a:solidFill>
                          <a:latin typeface="Lucida Sans" pitchFamily="34" charset="0"/>
                          <a:cs typeface="Lucida Sans Unicode" pitchFamily="34" charset="0"/>
                        </a:defRPr>
                      </a:lvl7pPr>
                      <a:lvl8pPr eaLnBrk="0" fontAlgn="base" hangingPunct="0">
                        <a:spcBef>
                          <a:spcPct val="20000"/>
                        </a:spcBef>
                        <a:spcAft>
                          <a:spcPct val="0"/>
                        </a:spcAft>
                        <a:defRPr>
                          <a:solidFill>
                            <a:schemeClr val="tx1"/>
                          </a:solidFill>
                          <a:latin typeface="Lucida Sans" pitchFamily="34" charset="0"/>
                          <a:cs typeface="Lucida Sans Unicode" pitchFamily="34" charset="0"/>
                        </a:defRPr>
                      </a:lvl8pPr>
                      <a:lvl9pPr eaLnBrk="0" fontAlgn="base" hangingPunct="0">
                        <a:spcBef>
                          <a:spcPct val="20000"/>
                        </a:spcBef>
                        <a:spcAft>
                          <a:spcPct val="0"/>
                        </a:spcAft>
                        <a:defRPr>
                          <a:solidFill>
                            <a:schemeClr val="tx1"/>
                          </a:solidFill>
                          <a:latin typeface="Lucida Sans" pitchFamily="34" charset="0"/>
                          <a:cs typeface="Lucida Sans Unicode" pitchFamily="34" charset="0"/>
                        </a:defRPr>
                      </a:lvl9pPr>
                    </a:lstStyle>
                    <a:p>
                      <a:pPr marL="285750" marR="0" lvl="0" indent="-285750" algn="l" defTabSz="914400" rtl="0" eaLnBrk="0" fontAlgn="base" latinLnBrk="0" hangingPunct="0">
                        <a:lnSpc>
                          <a:spcPct val="100000"/>
                        </a:lnSpc>
                        <a:spcBef>
                          <a:spcPct val="20000"/>
                        </a:spcBef>
                        <a:spcAft>
                          <a:spcPct val="0"/>
                        </a:spcAft>
                        <a:buClrTx/>
                        <a:buSzPct val="80000"/>
                        <a:buFont typeface="Arial" panose="020B0604020202020204" pitchFamily="34" charset="0"/>
                        <a:buChar char="•"/>
                        <a:tabLst/>
                      </a:pPr>
                      <a:r>
                        <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Claims its platform is more secure because of a comprehensive approach to security using the Security Development Lifecycle</a:t>
                      </a:r>
                    </a:p>
                    <a:p>
                      <a:pPr marL="285750" marR="0" lvl="0" indent="-285750" algn="l" defTabSz="914400" rtl="0" eaLnBrk="0" fontAlgn="base" latinLnBrk="0" hangingPunct="0">
                        <a:lnSpc>
                          <a:spcPct val="100000"/>
                        </a:lnSpc>
                        <a:spcBef>
                          <a:spcPct val="20000"/>
                        </a:spcBef>
                        <a:spcAft>
                          <a:spcPct val="0"/>
                        </a:spcAft>
                        <a:buClrTx/>
                        <a:buSzPct val="80000"/>
                        <a:buFont typeface="Arial" panose="020B0604020202020204" pitchFamily="34" charset="0"/>
                        <a:buChar char="•"/>
                        <a:tabLst/>
                      </a:pPr>
                      <a:r>
                        <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However, because Windows is closed-source, only Microsoft-employed programmers can fix bugs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SzPct val="80000"/>
                        <a:defRPr sz="2400">
                          <a:solidFill>
                            <a:srgbClr val="000066"/>
                          </a:solidFill>
                          <a:latin typeface="Trebuchet MS" pitchFamily="34" charset="0"/>
                          <a:cs typeface="Lucida Sans Unicode" pitchFamily="34" charset="0"/>
                        </a:defRPr>
                      </a:lvl1pPr>
                      <a:lvl2pPr eaLnBrk="0" hangingPunct="0">
                        <a:spcBef>
                          <a:spcPct val="20000"/>
                        </a:spcBef>
                        <a:buSzPct val="80000"/>
                        <a:defRPr sz="2000">
                          <a:solidFill>
                            <a:srgbClr val="000066"/>
                          </a:solidFill>
                          <a:latin typeface="Trebuchet MS" pitchFamily="34" charset="0"/>
                          <a:cs typeface="Lucida Sans Unicode" pitchFamily="34" charset="0"/>
                        </a:defRPr>
                      </a:lvl2pPr>
                      <a:lvl3pPr eaLnBrk="0" hangingPunct="0">
                        <a:spcBef>
                          <a:spcPct val="20000"/>
                        </a:spcBef>
                        <a:buSzPct val="80000"/>
                        <a:defRPr>
                          <a:solidFill>
                            <a:srgbClr val="000066"/>
                          </a:solidFill>
                          <a:latin typeface="Trebuchet MS" pitchFamily="34" charset="0"/>
                          <a:cs typeface="Lucida Sans Unicode" pitchFamily="34" charset="0"/>
                        </a:defRPr>
                      </a:lvl3pPr>
                      <a:lvl4pPr eaLnBrk="0" hangingPunct="0">
                        <a:spcBef>
                          <a:spcPct val="20000"/>
                        </a:spcBef>
                        <a:buSzPct val="80000"/>
                        <a:defRPr>
                          <a:solidFill>
                            <a:srgbClr val="000066"/>
                          </a:solidFill>
                          <a:latin typeface="Trebuchet MS" pitchFamily="34" charset="0"/>
                          <a:cs typeface="Lucida Sans Unicode" pitchFamily="34" charset="0"/>
                        </a:defRPr>
                      </a:lvl4pPr>
                      <a:lvl5pPr eaLnBrk="0" hangingPunct="0">
                        <a:spcBef>
                          <a:spcPct val="20000"/>
                        </a:spcBef>
                        <a:defRPr>
                          <a:solidFill>
                            <a:schemeClr val="tx1"/>
                          </a:solidFill>
                          <a:latin typeface="Lucida Sans" pitchFamily="34" charset="0"/>
                          <a:cs typeface="Lucida Sans Unicode" pitchFamily="34" charset="0"/>
                        </a:defRPr>
                      </a:lvl5pPr>
                      <a:lvl6pPr eaLnBrk="0" fontAlgn="base" hangingPunct="0">
                        <a:spcBef>
                          <a:spcPct val="20000"/>
                        </a:spcBef>
                        <a:spcAft>
                          <a:spcPct val="0"/>
                        </a:spcAft>
                        <a:defRPr>
                          <a:solidFill>
                            <a:schemeClr val="tx1"/>
                          </a:solidFill>
                          <a:latin typeface="Lucida Sans" pitchFamily="34" charset="0"/>
                          <a:cs typeface="Lucida Sans Unicode" pitchFamily="34" charset="0"/>
                        </a:defRPr>
                      </a:lvl6pPr>
                      <a:lvl7pPr eaLnBrk="0" fontAlgn="base" hangingPunct="0">
                        <a:spcBef>
                          <a:spcPct val="20000"/>
                        </a:spcBef>
                        <a:spcAft>
                          <a:spcPct val="0"/>
                        </a:spcAft>
                        <a:defRPr>
                          <a:solidFill>
                            <a:schemeClr val="tx1"/>
                          </a:solidFill>
                          <a:latin typeface="Lucida Sans" pitchFamily="34" charset="0"/>
                          <a:cs typeface="Lucida Sans Unicode" pitchFamily="34" charset="0"/>
                        </a:defRPr>
                      </a:lvl7pPr>
                      <a:lvl8pPr eaLnBrk="0" fontAlgn="base" hangingPunct="0">
                        <a:spcBef>
                          <a:spcPct val="20000"/>
                        </a:spcBef>
                        <a:spcAft>
                          <a:spcPct val="0"/>
                        </a:spcAft>
                        <a:defRPr>
                          <a:solidFill>
                            <a:schemeClr val="tx1"/>
                          </a:solidFill>
                          <a:latin typeface="Lucida Sans" pitchFamily="34" charset="0"/>
                          <a:cs typeface="Lucida Sans Unicode" pitchFamily="34" charset="0"/>
                        </a:defRPr>
                      </a:lvl8pPr>
                      <a:lvl9pPr eaLnBrk="0" fontAlgn="base" hangingPunct="0">
                        <a:spcBef>
                          <a:spcPct val="20000"/>
                        </a:spcBef>
                        <a:spcAft>
                          <a:spcPct val="0"/>
                        </a:spcAft>
                        <a:defRPr>
                          <a:solidFill>
                            <a:schemeClr val="tx1"/>
                          </a:solidFill>
                          <a:latin typeface="Lucida Sans" pitchFamily="34" charset="0"/>
                          <a:cs typeface="Lucida Sans Unicode" pitchFamily="34" charset="0"/>
                        </a:defRPr>
                      </a:lvl9pPr>
                    </a:lstStyle>
                    <a:p>
                      <a:pPr marL="285750" marR="0" lvl="0" indent="-285750" algn="l" defTabSz="914400" rtl="0" eaLnBrk="0" fontAlgn="base" latinLnBrk="0" hangingPunct="0">
                        <a:lnSpc>
                          <a:spcPct val="100000"/>
                        </a:lnSpc>
                        <a:spcBef>
                          <a:spcPct val="20000"/>
                        </a:spcBef>
                        <a:spcAft>
                          <a:spcPct val="0"/>
                        </a:spcAft>
                        <a:buClrTx/>
                        <a:buSzPct val="80000"/>
                        <a:buFont typeface="Arial" panose="020B0604020202020204" pitchFamily="34" charset="0"/>
                        <a:buChar char="•"/>
                        <a:tabLst/>
                        <a:defRPr/>
                      </a:pPr>
                      <a:r>
                        <a:rPr kumimoji="0" lang="en-US" altLang="en-US" sz="1400" b="0" i="0" u="none" strike="noStrike" kern="1200" cap="none" spc="0" normalizeH="0" baseline="0" noProof="0" dirty="0" smtClean="0">
                          <a:ln>
                            <a:noFill/>
                          </a:ln>
                          <a:solidFill>
                            <a:srgbClr val="000066"/>
                          </a:solidFill>
                          <a:effectLst/>
                          <a:uLnTx/>
                          <a:uFillTx/>
                          <a:latin typeface="Times New Roman" panose="02020603050405020304" pitchFamily="18" charset="0"/>
                          <a:cs typeface="Times New Roman" panose="02020603050405020304" pitchFamily="18" charset="0"/>
                        </a:rPr>
                        <a:t>Claims its platform is more secure because all of its code is reviewed by so many people that bugs are detected </a:t>
                      </a:r>
                    </a:p>
                    <a:p>
                      <a:pPr marL="285750" marR="0" lvl="0" indent="-285750" algn="l" defTabSz="914400" rtl="0" eaLnBrk="0" fontAlgn="base" latinLnBrk="0" hangingPunct="0">
                        <a:lnSpc>
                          <a:spcPct val="100000"/>
                        </a:lnSpc>
                        <a:spcBef>
                          <a:spcPct val="20000"/>
                        </a:spcBef>
                        <a:spcAft>
                          <a:spcPct val="0"/>
                        </a:spcAft>
                        <a:buClrTx/>
                        <a:buSzPct val="80000"/>
                        <a:buFont typeface="Arial" panose="020B0604020202020204" pitchFamily="34" charset="0"/>
                        <a:buChar char="•"/>
                        <a:tabLst/>
                        <a:defRPr/>
                      </a:pPr>
                      <a:r>
                        <a:rPr kumimoji="0" lang="en-US" altLang="en-US" sz="1400" b="0" i="0" u="none" strike="noStrike" kern="1200" cap="none" spc="0" normalizeH="0" baseline="0" noProof="0" dirty="0" smtClean="0">
                          <a:ln>
                            <a:noFill/>
                          </a:ln>
                          <a:solidFill>
                            <a:srgbClr val="000066"/>
                          </a:solidFill>
                          <a:effectLst/>
                          <a:uLnTx/>
                          <a:uFillTx/>
                          <a:latin typeface="Times New Roman" panose="02020603050405020304" pitchFamily="18" charset="0"/>
                          <a:cs typeface="Times New Roman" panose="02020603050405020304" pitchFamily="18" charset="0"/>
                        </a:rPr>
                        <a:t>Anyone with programming experience is free to fix bugs and submit them for inclusion in future releases and updates</a:t>
                      </a:r>
                    </a:p>
                    <a:p>
                      <a:pPr marL="285750" marR="0" lvl="0" indent="-285750" algn="l" defTabSz="914400" rtl="0" eaLnBrk="0" fontAlgn="base" latinLnBrk="0" hangingPunct="0">
                        <a:lnSpc>
                          <a:spcPct val="100000"/>
                        </a:lnSpc>
                        <a:spcBef>
                          <a:spcPct val="20000"/>
                        </a:spcBef>
                        <a:spcAft>
                          <a:spcPct val="0"/>
                        </a:spcAft>
                        <a:buClrTx/>
                        <a:buSzPct val="80000"/>
                        <a:buFont typeface="Arial" panose="020B0604020202020204" pitchFamily="34" charset="0"/>
                        <a:buChar char="•"/>
                        <a:tabLst/>
                        <a:defRPr/>
                      </a:pPr>
                      <a:r>
                        <a:rPr kumimoji="0" lang="en-US" altLang="en-US" sz="1400" b="0" i="0" u="none" strike="noStrike" kern="1200" cap="none" spc="0" normalizeH="0" baseline="0" noProof="0" dirty="0" smtClean="0">
                          <a:ln>
                            <a:noFill/>
                          </a:ln>
                          <a:solidFill>
                            <a:srgbClr val="000066"/>
                          </a:solidFill>
                          <a:effectLst/>
                          <a:uLnTx/>
                          <a:uFillTx/>
                          <a:latin typeface="Times New Roman" panose="02020603050405020304" pitchFamily="18" charset="0"/>
                          <a:cs typeface="Times New Roman" panose="02020603050405020304" pitchFamily="18" charset="0"/>
                        </a:rPr>
                        <a:t>However such an approach has indeed produced several vulnerabilities, although this is a rare case </a:t>
                      </a:r>
                    </a:p>
                    <a:p>
                      <a:pPr marL="0" marR="0" lvl="0" indent="0" algn="l" defTabSz="914400" rtl="0" eaLnBrk="0" fontAlgn="base" latinLnBrk="0" hangingPunct="0">
                        <a:lnSpc>
                          <a:spcPct val="100000"/>
                        </a:lnSpc>
                        <a:spcBef>
                          <a:spcPct val="20000"/>
                        </a:spcBef>
                        <a:spcAft>
                          <a:spcPct val="0"/>
                        </a:spcAft>
                        <a:buClrTx/>
                        <a:buSzPct val="80000"/>
                        <a:buFontTx/>
                        <a:buNone/>
                        <a:tabLst/>
                      </a:pPr>
                      <a:endPar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1584176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vs Commercial </a:t>
            </a:r>
            <a:r>
              <a:rPr lang="en-US" dirty="0" smtClean="0"/>
              <a:t>OS </a:t>
            </a:r>
            <a:r>
              <a:rPr lang="en-US" dirty="0" err="1" smtClean="0"/>
              <a:t>cont</a:t>
            </a:r>
            <a:r>
              <a:rPr lang="en-US" dirty="0" smtClean="0"/>
              <a:t>…</a:t>
            </a:r>
            <a:endParaRPr lang="en-AU" dirty="0"/>
          </a:p>
        </p:txBody>
      </p:sp>
      <p:graphicFrame>
        <p:nvGraphicFramePr>
          <p:cNvPr id="4" name="Group 33"/>
          <p:cNvGraphicFramePr>
            <a:graphicFrameLocks noGrp="1"/>
          </p:cNvGraphicFramePr>
          <p:nvPr>
            <p:ph idx="1"/>
            <p:extLst>
              <p:ext uri="{D42A27DB-BD31-4B8C-83A1-F6EECF244321}">
                <p14:modId xmlns:p14="http://schemas.microsoft.com/office/powerpoint/2010/main" val="2214497102"/>
              </p:ext>
            </p:extLst>
          </p:nvPr>
        </p:nvGraphicFramePr>
        <p:xfrm>
          <a:off x="323528" y="1916832"/>
          <a:ext cx="8229600" cy="3249168"/>
        </p:xfrm>
        <a:graphic>
          <a:graphicData uri="http://schemas.openxmlformats.org/drawingml/2006/table">
            <a:tbl>
              <a:tblPr/>
              <a:tblGrid>
                <a:gridCol w="1447800"/>
                <a:gridCol w="3736776"/>
                <a:gridCol w="3045024"/>
              </a:tblGrid>
              <a:tr h="685800">
                <a:tc>
                  <a:txBody>
                    <a:bodyPr/>
                    <a:lstStyle>
                      <a:lvl1pPr eaLnBrk="0" hangingPunct="0">
                        <a:spcBef>
                          <a:spcPct val="20000"/>
                        </a:spcBef>
                        <a:buSzPct val="80000"/>
                        <a:defRPr sz="2400">
                          <a:solidFill>
                            <a:srgbClr val="000066"/>
                          </a:solidFill>
                          <a:latin typeface="Trebuchet MS" pitchFamily="34" charset="0"/>
                          <a:cs typeface="Lucida Sans Unicode" pitchFamily="34" charset="0"/>
                        </a:defRPr>
                      </a:lvl1pPr>
                      <a:lvl2pPr eaLnBrk="0" hangingPunct="0">
                        <a:spcBef>
                          <a:spcPct val="20000"/>
                        </a:spcBef>
                        <a:buSzPct val="80000"/>
                        <a:defRPr sz="2000">
                          <a:solidFill>
                            <a:srgbClr val="000066"/>
                          </a:solidFill>
                          <a:latin typeface="Trebuchet MS" pitchFamily="34" charset="0"/>
                          <a:cs typeface="Lucida Sans Unicode" pitchFamily="34" charset="0"/>
                        </a:defRPr>
                      </a:lvl2pPr>
                      <a:lvl3pPr eaLnBrk="0" hangingPunct="0">
                        <a:spcBef>
                          <a:spcPct val="20000"/>
                        </a:spcBef>
                        <a:buSzPct val="80000"/>
                        <a:defRPr>
                          <a:solidFill>
                            <a:srgbClr val="000066"/>
                          </a:solidFill>
                          <a:latin typeface="Trebuchet MS" pitchFamily="34" charset="0"/>
                          <a:cs typeface="Lucida Sans Unicode" pitchFamily="34" charset="0"/>
                        </a:defRPr>
                      </a:lvl3pPr>
                      <a:lvl4pPr eaLnBrk="0" hangingPunct="0">
                        <a:spcBef>
                          <a:spcPct val="20000"/>
                        </a:spcBef>
                        <a:buSzPct val="80000"/>
                        <a:defRPr>
                          <a:solidFill>
                            <a:srgbClr val="000066"/>
                          </a:solidFill>
                          <a:latin typeface="Trebuchet MS" pitchFamily="34" charset="0"/>
                          <a:cs typeface="Lucida Sans Unicode" pitchFamily="34" charset="0"/>
                        </a:defRPr>
                      </a:lvl4pPr>
                      <a:lvl5pPr eaLnBrk="0" hangingPunct="0">
                        <a:spcBef>
                          <a:spcPct val="20000"/>
                        </a:spcBef>
                        <a:defRPr>
                          <a:solidFill>
                            <a:schemeClr val="tx1"/>
                          </a:solidFill>
                          <a:latin typeface="Lucida Sans" pitchFamily="34" charset="0"/>
                          <a:cs typeface="Lucida Sans Unicode" pitchFamily="34" charset="0"/>
                        </a:defRPr>
                      </a:lvl5pPr>
                      <a:lvl6pPr eaLnBrk="0" fontAlgn="base" hangingPunct="0">
                        <a:spcBef>
                          <a:spcPct val="20000"/>
                        </a:spcBef>
                        <a:spcAft>
                          <a:spcPct val="0"/>
                        </a:spcAft>
                        <a:defRPr>
                          <a:solidFill>
                            <a:schemeClr val="tx1"/>
                          </a:solidFill>
                          <a:latin typeface="Lucida Sans" pitchFamily="34" charset="0"/>
                          <a:cs typeface="Lucida Sans Unicode" pitchFamily="34" charset="0"/>
                        </a:defRPr>
                      </a:lvl6pPr>
                      <a:lvl7pPr eaLnBrk="0" fontAlgn="base" hangingPunct="0">
                        <a:spcBef>
                          <a:spcPct val="20000"/>
                        </a:spcBef>
                        <a:spcAft>
                          <a:spcPct val="0"/>
                        </a:spcAft>
                        <a:defRPr>
                          <a:solidFill>
                            <a:schemeClr val="tx1"/>
                          </a:solidFill>
                          <a:latin typeface="Lucida Sans" pitchFamily="34" charset="0"/>
                          <a:cs typeface="Lucida Sans Unicode" pitchFamily="34" charset="0"/>
                        </a:defRPr>
                      </a:lvl7pPr>
                      <a:lvl8pPr eaLnBrk="0" fontAlgn="base" hangingPunct="0">
                        <a:spcBef>
                          <a:spcPct val="20000"/>
                        </a:spcBef>
                        <a:spcAft>
                          <a:spcPct val="0"/>
                        </a:spcAft>
                        <a:defRPr>
                          <a:solidFill>
                            <a:schemeClr val="tx1"/>
                          </a:solidFill>
                          <a:latin typeface="Lucida Sans" pitchFamily="34" charset="0"/>
                          <a:cs typeface="Lucida Sans Unicode" pitchFamily="34" charset="0"/>
                        </a:defRPr>
                      </a:lvl8pPr>
                      <a:lvl9pPr eaLnBrk="0" fontAlgn="base" hangingPunct="0">
                        <a:spcBef>
                          <a:spcPct val="20000"/>
                        </a:spcBef>
                        <a:spcAft>
                          <a:spcPct val="0"/>
                        </a:spcAft>
                        <a:defRPr>
                          <a:solidFill>
                            <a:schemeClr val="tx1"/>
                          </a:solidFill>
                          <a:latin typeface="Lucida Sans" pitchFamily="34" charset="0"/>
                          <a:cs typeface="Lucida Sans Unicode" pitchFamily="34" charset="0"/>
                        </a:defRPr>
                      </a:lvl9pPr>
                    </a:lstStyle>
                    <a:p>
                      <a:pPr marL="0" marR="0" lvl="0" indent="0" algn="l" defTabSz="914400" rtl="0" eaLnBrk="0" fontAlgn="base" latinLnBrk="0" hangingPunct="0">
                        <a:lnSpc>
                          <a:spcPct val="100000"/>
                        </a:lnSpc>
                        <a:spcBef>
                          <a:spcPct val="20000"/>
                        </a:spcBef>
                        <a:spcAft>
                          <a:spcPct val="0"/>
                        </a:spcAft>
                        <a:buClrTx/>
                        <a:buSzPct val="80000"/>
                        <a:buFontTx/>
                        <a:buNone/>
                        <a:tabLst/>
                      </a:pPr>
                      <a:r>
                        <a:rPr kumimoji="0" lang="en-US" altLang="en-US" sz="22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User Accounts</a:t>
                      </a:r>
                      <a:r>
                        <a:rPr kumimoji="0" lang="en-US" altLang="en-US" sz="2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SzPct val="80000"/>
                        <a:defRPr sz="2400">
                          <a:solidFill>
                            <a:srgbClr val="000066"/>
                          </a:solidFill>
                          <a:latin typeface="Trebuchet MS" pitchFamily="34" charset="0"/>
                          <a:cs typeface="Lucida Sans Unicode" pitchFamily="34" charset="0"/>
                        </a:defRPr>
                      </a:lvl1pPr>
                      <a:lvl2pPr eaLnBrk="0" hangingPunct="0">
                        <a:spcBef>
                          <a:spcPct val="20000"/>
                        </a:spcBef>
                        <a:buSzPct val="80000"/>
                        <a:defRPr sz="2000">
                          <a:solidFill>
                            <a:srgbClr val="000066"/>
                          </a:solidFill>
                          <a:latin typeface="Trebuchet MS" pitchFamily="34" charset="0"/>
                          <a:cs typeface="Lucida Sans Unicode" pitchFamily="34" charset="0"/>
                        </a:defRPr>
                      </a:lvl2pPr>
                      <a:lvl3pPr eaLnBrk="0" hangingPunct="0">
                        <a:spcBef>
                          <a:spcPct val="20000"/>
                        </a:spcBef>
                        <a:buSzPct val="80000"/>
                        <a:defRPr>
                          <a:solidFill>
                            <a:srgbClr val="000066"/>
                          </a:solidFill>
                          <a:latin typeface="Trebuchet MS" pitchFamily="34" charset="0"/>
                          <a:cs typeface="Lucida Sans Unicode" pitchFamily="34" charset="0"/>
                        </a:defRPr>
                      </a:lvl3pPr>
                      <a:lvl4pPr eaLnBrk="0" hangingPunct="0">
                        <a:spcBef>
                          <a:spcPct val="20000"/>
                        </a:spcBef>
                        <a:buSzPct val="80000"/>
                        <a:defRPr>
                          <a:solidFill>
                            <a:srgbClr val="000066"/>
                          </a:solidFill>
                          <a:latin typeface="Trebuchet MS" pitchFamily="34" charset="0"/>
                          <a:cs typeface="Lucida Sans Unicode" pitchFamily="34" charset="0"/>
                        </a:defRPr>
                      </a:lvl4pPr>
                      <a:lvl5pPr eaLnBrk="0" hangingPunct="0">
                        <a:spcBef>
                          <a:spcPct val="20000"/>
                        </a:spcBef>
                        <a:defRPr>
                          <a:solidFill>
                            <a:schemeClr val="tx1"/>
                          </a:solidFill>
                          <a:latin typeface="Lucida Sans" pitchFamily="34" charset="0"/>
                          <a:cs typeface="Lucida Sans Unicode" pitchFamily="34" charset="0"/>
                        </a:defRPr>
                      </a:lvl5pPr>
                      <a:lvl6pPr eaLnBrk="0" fontAlgn="base" hangingPunct="0">
                        <a:spcBef>
                          <a:spcPct val="20000"/>
                        </a:spcBef>
                        <a:spcAft>
                          <a:spcPct val="0"/>
                        </a:spcAft>
                        <a:defRPr>
                          <a:solidFill>
                            <a:schemeClr val="tx1"/>
                          </a:solidFill>
                          <a:latin typeface="Lucida Sans" pitchFamily="34" charset="0"/>
                          <a:cs typeface="Lucida Sans Unicode" pitchFamily="34" charset="0"/>
                        </a:defRPr>
                      </a:lvl6pPr>
                      <a:lvl7pPr eaLnBrk="0" fontAlgn="base" hangingPunct="0">
                        <a:spcBef>
                          <a:spcPct val="20000"/>
                        </a:spcBef>
                        <a:spcAft>
                          <a:spcPct val="0"/>
                        </a:spcAft>
                        <a:defRPr>
                          <a:solidFill>
                            <a:schemeClr val="tx1"/>
                          </a:solidFill>
                          <a:latin typeface="Lucida Sans" pitchFamily="34" charset="0"/>
                          <a:cs typeface="Lucida Sans Unicode" pitchFamily="34" charset="0"/>
                        </a:defRPr>
                      </a:lvl7pPr>
                      <a:lvl8pPr eaLnBrk="0" fontAlgn="base" hangingPunct="0">
                        <a:spcBef>
                          <a:spcPct val="20000"/>
                        </a:spcBef>
                        <a:spcAft>
                          <a:spcPct val="0"/>
                        </a:spcAft>
                        <a:defRPr>
                          <a:solidFill>
                            <a:schemeClr val="tx1"/>
                          </a:solidFill>
                          <a:latin typeface="Lucida Sans" pitchFamily="34" charset="0"/>
                          <a:cs typeface="Lucida Sans Unicode" pitchFamily="34" charset="0"/>
                        </a:defRPr>
                      </a:lvl8pPr>
                      <a:lvl9pPr eaLnBrk="0" fontAlgn="base" hangingPunct="0">
                        <a:spcBef>
                          <a:spcPct val="20000"/>
                        </a:spcBef>
                        <a:spcAft>
                          <a:spcPct val="0"/>
                        </a:spcAft>
                        <a:defRPr>
                          <a:solidFill>
                            <a:schemeClr val="tx1"/>
                          </a:solidFill>
                          <a:latin typeface="Lucida Sans" pitchFamily="34" charset="0"/>
                          <a:cs typeface="Lucida Sans Unicode" pitchFamily="34" charset="0"/>
                        </a:defRPr>
                      </a:lvl9pPr>
                    </a:lstStyle>
                    <a:p>
                      <a:pPr marL="285750" marR="0" lvl="0" indent="-285750" algn="l" defTabSz="914400" rtl="0" eaLnBrk="0" fontAlgn="base" latinLnBrk="0" hangingPunct="0">
                        <a:lnSpc>
                          <a:spcPct val="100000"/>
                        </a:lnSpc>
                        <a:spcBef>
                          <a:spcPct val="20000"/>
                        </a:spcBef>
                        <a:spcAft>
                          <a:spcPct val="0"/>
                        </a:spcAft>
                        <a:buClrTx/>
                        <a:buSzPct val="80000"/>
                        <a:buFont typeface="Arial" panose="020B0604020202020204" pitchFamily="34" charset="0"/>
                        <a:buChar char="•"/>
                        <a:tabLst/>
                      </a:pPr>
                      <a:r>
                        <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In Windows, all logged-in sessions  run with standard user permissions, preventing malicious programs from gaining total control of the system</a:t>
                      </a:r>
                    </a:p>
                    <a:p>
                      <a:pPr marL="285750" marR="0" lvl="0" indent="-285750" algn="l" defTabSz="914400" rtl="0" eaLnBrk="0" fontAlgn="base" latinLnBrk="0" hangingPunct="0">
                        <a:lnSpc>
                          <a:spcPct val="100000"/>
                        </a:lnSpc>
                        <a:spcBef>
                          <a:spcPct val="20000"/>
                        </a:spcBef>
                        <a:spcAft>
                          <a:spcPct val="0"/>
                        </a:spcAft>
                        <a:buClrTx/>
                        <a:buSzPct val="80000"/>
                        <a:buFont typeface="Arial" panose="020B0604020202020204" pitchFamily="34" charset="0"/>
                        <a:buChar char="•"/>
                        <a:tabLst/>
                      </a:pPr>
                      <a:r>
                        <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Processes that require administrator privileges can be run using the User Account Control framework. </a:t>
                      </a:r>
                    </a:p>
                    <a:p>
                      <a:pPr marL="285750" marR="0" lvl="0" indent="-285750" algn="l" defTabSz="914400" rtl="0" eaLnBrk="0" fontAlgn="base" latinLnBrk="0" hangingPunct="0">
                        <a:lnSpc>
                          <a:spcPct val="100000"/>
                        </a:lnSpc>
                        <a:spcBef>
                          <a:spcPct val="20000"/>
                        </a:spcBef>
                        <a:spcAft>
                          <a:spcPct val="0"/>
                        </a:spcAft>
                        <a:buClrTx/>
                        <a:buSzPct val="80000"/>
                        <a:buFont typeface="Arial" panose="020B0604020202020204" pitchFamily="34" charset="0"/>
                        <a:buChar char="•"/>
                        <a:tabLst/>
                      </a:pPr>
                      <a:r>
                        <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For standard users, this presents a credentials dialogue that requires the password of a member of the administrators group (who are listed)</a:t>
                      </a:r>
                    </a:p>
                    <a:p>
                      <a:pPr marL="285750" marR="0" lvl="0" indent="-285750" algn="l" defTabSz="914400" rtl="0" eaLnBrk="0" fontAlgn="base" latinLnBrk="0" hangingPunct="0">
                        <a:lnSpc>
                          <a:spcPct val="100000"/>
                        </a:lnSpc>
                        <a:spcBef>
                          <a:spcPct val="20000"/>
                        </a:spcBef>
                        <a:spcAft>
                          <a:spcPct val="0"/>
                        </a:spcAft>
                        <a:buClrTx/>
                        <a:buSzPct val="80000"/>
                        <a:buFont typeface="Arial" panose="020B0604020202020204" pitchFamily="34" charset="0"/>
                        <a:buChar char="•"/>
                        <a:tabLst/>
                      </a:pPr>
                      <a:r>
                        <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For users who are already logged in an administrator, only confirmation is necessary</a:t>
                      </a:r>
                    </a:p>
                    <a:p>
                      <a:pPr marL="0" marR="0" lvl="0" indent="0" algn="l" defTabSz="914400" rtl="0" eaLnBrk="0" fontAlgn="base" latinLnBrk="0" hangingPunct="0">
                        <a:lnSpc>
                          <a:spcPct val="100000"/>
                        </a:lnSpc>
                        <a:spcBef>
                          <a:spcPct val="20000"/>
                        </a:spcBef>
                        <a:spcAft>
                          <a:spcPct val="0"/>
                        </a:spcAft>
                        <a:buClrTx/>
                        <a:buSzPct val="80000"/>
                        <a:buFontTx/>
                        <a:buNone/>
                        <a:tabLst/>
                      </a:pPr>
                      <a:endPar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SzPct val="80000"/>
                        <a:defRPr sz="2400">
                          <a:solidFill>
                            <a:srgbClr val="000066"/>
                          </a:solidFill>
                          <a:latin typeface="Trebuchet MS" pitchFamily="34" charset="0"/>
                          <a:cs typeface="Lucida Sans Unicode" pitchFamily="34" charset="0"/>
                        </a:defRPr>
                      </a:lvl1pPr>
                      <a:lvl2pPr eaLnBrk="0" hangingPunct="0">
                        <a:spcBef>
                          <a:spcPct val="20000"/>
                        </a:spcBef>
                        <a:buSzPct val="80000"/>
                        <a:defRPr sz="2000">
                          <a:solidFill>
                            <a:srgbClr val="000066"/>
                          </a:solidFill>
                          <a:latin typeface="Trebuchet MS" pitchFamily="34" charset="0"/>
                          <a:cs typeface="Lucida Sans Unicode" pitchFamily="34" charset="0"/>
                        </a:defRPr>
                      </a:lvl2pPr>
                      <a:lvl3pPr eaLnBrk="0" hangingPunct="0">
                        <a:spcBef>
                          <a:spcPct val="20000"/>
                        </a:spcBef>
                        <a:buSzPct val="80000"/>
                        <a:defRPr>
                          <a:solidFill>
                            <a:srgbClr val="000066"/>
                          </a:solidFill>
                          <a:latin typeface="Trebuchet MS" pitchFamily="34" charset="0"/>
                          <a:cs typeface="Lucida Sans Unicode" pitchFamily="34" charset="0"/>
                        </a:defRPr>
                      </a:lvl3pPr>
                      <a:lvl4pPr eaLnBrk="0" hangingPunct="0">
                        <a:spcBef>
                          <a:spcPct val="20000"/>
                        </a:spcBef>
                        <a:buSzPct val="80000"/>
                        <a:defRPr>
                          <a:solidFill>
                            <a:srgbClr val="000066"/>
                          </a:solidFill>
                          <a:latin typeface="Trebuchet MS" pitchFamily="34" charset="0"/>
                          <a:cs typeface="Lucida Sans Unicode" pitchFamily="34" charset="0"/>
                        </a:defRPr>
                      </a:lvl4pPr>
                      <a:lvl5pPr eaLnBrk="0" hangingPunct="0">
                        <a:spcBef>
                          <a:spcPct val="20000"/>
                        </a:spcBef>
                        <a:defRPr>
                          <a:solidFill>
                            <a:schemeClr val="tx1"/>
                          </a:solidFill>
                          <a:latin typeface="Lucida Sans" pitchFamily="34" charset="0"/>
                          <a:cs typeface="Lucida Sans Unicode" pitchFamily="34" charset="0"/>
                        </a:defRPr>
                      </a:lvl5pPr>
                      <a:lvl6pPr eaLnBrk="0" fontAlgn="base" hangingPunct="0">
                        <a:spcBef>
                          <a:spcPct val="20000"/>
                        </a:spcBef>
                        <a:spcAft>
                          <a:spcPct val="0"/>
                        </a:spcAft>
                        <a:defRPr>
                          <a:solidFill>
                            <a:schemeClr val="tx1"/>
                          </a:solidFill>
                          <a:latin typeface="Lucida Sans" pitchFamily="34" charset="0"/>
                          <a:cs typeface="Lucida Sans Unicode" pitchFamily="34" charset="0"/>
                        </a:defRPr>
                      </a:lvl6pPr>
                      <a:lvl7pPr eaLnBrk="0" fontAlgn="base" hangingPunct="0">
                        <a:spcBef>
                          <a:spcPct val="20000"/>
                        </a:spcBef>
                        <a:spcAft>
                          <a:spcPct val="0"/>
                        </a:spcAft>
                        <a:defRPr>
                          <a:solidFill>
                            <a:schemeClr val="tx1"/>
                          </a:solidFill>
                          <a:latin typeface="Lucida Sans" pitchFamily="34" charset="0"/>
                          <a:cs typeface="Lucida Sans Unicode" pitchFamily="34" charset="0"/>
                        </a:defRPr>
                      </a:lvl7pPr>
                      <a:lvl8pPr eaLnBrk="0" fontAlgn="base" hangingPunct="0">
                        <a:spcBef>
                          <a:spcPct val="20000"/>
                        </a:spcBef>
                        <a:spcAft>
                          <a:spcPct val="0"/>
                        </a:spcAft>
                        <a:defRPr>
                          <a:solidFill>
                            <a:schemeClr val="tx1"/>
                          </a:solidFill>
                          <a:latin typeface="Lucida Sans" pitchFamily="34" charset="0"/>
                          <a:cs typeface="Lucida Sans Unicode" pitchFamily="34" charset="0"/>
                        </a:defRPr>
                      </a:lvl8pPr>
                      <a:lvl9pPr eaLnBrk="0" fontAlgn="base" hangingPunct="0">
                        <a:spcBef>
                          <a:spcPct val="20000"/>
                        </a:spcBef>
                        <a:spcAft>
                          <a:spcPct val="0"/>
                        </a:spcAft>
                        <a:defRPr>
                          <a:solidFill>
                            <a:schemeClr val="tx1"/>
                          </a:solidFill>
                          <a:latin typeface="Lucida Sans" pitchFamily="34" charset="0"/>
                          <a:cs typeface="Lucida Sans Unicode" pitchFamily="34" charset="0"/>
                        </a:defRPr>
                      </a:lvl9pPr>
                    </a:lstStyle>
                    <a:p>
                      <a:pPr marL="285750" marR="0" lvl="0" indent="-285750" algn="l" defTabSz="914400" rtl="0" eaLnBrk="0" fontAlgn="base" latinLnBrk="0" hangingPunct="0">
                        <a:lnSpc>
                          <a:spcPct val="100000"/>
                        </a:lnSpc>
                        <a:spcBef>
                          <a:spcPct val="20000"/>
                        </a:spcBef>
                        <a:spcAft>
                          <a:spcPct val="0"/>
                        </a:spcAft>
                        <a:buClrTx/>
                        <a:buSzPct val="80000"/>
                        <a:buFont typeface="Arial" panose="020B0604020202020204" pitchFamily="34" charset="0"/>
                        <a:buChar char="•"/>
                        <a:tabLst/>
                      </a:pPr>
                      <a:r>
                        <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Users typically run as limited accounts, having created both administrator (root) and at least one user account during installation</a:t>
                      </a:r>
                    </a:p>
                    <a:p>
                      <a:pPr marL="285750" marR="0" lvl="0" indent="-285750" algn="l" defTabSz="914400" rtl="0" eaLnBrk="0" fontAlgn="base" latinLnBrk="0" hangingPunct="0">
                        <a:lnSpc>
                          <a:spcPct val="100000"/>
                        </a:lnSpc>
                        <a:spcBef>
                          <a:spcPct val="20000"/>
                        </a:spcBef>
                        <a:spcAft>
                          <a:spcPct val="0"/>
                        </a:spcAft>
                        <a:buClrTx/>
                        <a:buSzPct val="80000"/>
                        <a:buFont typeface="Arial" panose="020B0604020202020204" pitchFamily="34" charset="0"/>
                        <a:buChar char="•"/>
                        <a:tabLst/>
                      </a:pPr>
                      <a:r>
                        <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In most Linux distributions, there are commands (</a:t>
                      </a:r>
                      <a:r>
                        <a:rPr kumimoji="0" lang="en-US" altLang="en-US" sz="1400" b="0" i="0" u="none" strike="noStrike" cap="none" normalizeH="0" baseline="0" dirty="0" err="1" smtClean="0">
                          <a:ln>
                            <a:noFill/>
                          </a:ln>
                          <a:solidFill>
                            <a:srgbClr val="000066"/>
                          </a:solidFill>
                          <a:effectLst/>
                          <a:latin typeface="Times New Roman" panose="02020603050405020304" pitchFamily="18" charset="0"/>
                          <a:cs typeface="Times New Roman" panose="02020603050405020304" pitchFamily="18" charset="0"/>
                        </a:rPr>
                        <a:t>su</a:t>
                      </a:r>
                      <a:r>
                        <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smtClean="0">
                          <a:ln>
                            <a:noFill/>
                          </a:ln>
                          <a:solidFill>
                            <a:srgbClr val="000066"/>
                          </a:solidFill>
                          <a:effectLst/>
                          <a:latin typeface="Times New Roman" panose="02020603050405020304" pitchFamily="18" charset="0"/>
                          <a:cs typeface="Times New Roman" panose="02020603050405020304" pitchFamily="18" charset="0"/>
                        </a:rPr>
                        <a:t>sudo</a:t>
                      </a:r>
                      <a:r>
                        <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 that will temporarily grant elevated permissions to processes that need it</a:t>
                      </a:r>
                    </a:p>
                    <a:p>
                      <a:pPr marL="285750" marR="0" lvl="0" indent="-285750" algn="l" defTabSz="914400" rtl="0" eaLnBrk="0" fontAlgn="base" latinLnBrk="0" hangingPunct="0">
                        <a:lnSpc>
                          <a:spcPct val="100000"/>
                        </a:lnSpc>
                        <a:spcBef>
                          <a:spcPct val="20000"/>
                        </a:spcBef>
                        <a:spcAft>
                          <a:spcPct val="0"/>
                        </a:spcAft>
                        <a:buClrTx/>
                        <a:buSzPct val="80000"/>
                        <a:buFont typeface="Arial" panose="020B0604020202020204" pitchFamily="34" charset="0"/>
                        <a:buChar char="•"/>
                        <a:tabLst/>
                      </a:pPr>
                      <a:r>
                        <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In practice, this can be very dangerous, as any error can lead to severe damage to the system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1764576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vs Commercial OS </a:t>
            </a:r>
            <a:r>
              <a:rPr lang="en-US" dirty="0" err="1"/>
              <a:t>cont</a:t>
            </a:r>
            <a:r>
              <a:rPr lang="en-US" dirty="0"/>
              <a:t>…</a:t>
            </a:r>
            <a:endParaRPr lang="en-AU" dirty="0"/>
          </a:p>
        </p:txBody>
      </p:sp>
      <p:graphicFrame>
        <p:nvGraphicFramePr>
          <p:cNvPr id="4" name="Group 33"/>
          <p:cNvGraphicFramePr>
            <a:graphicFrameLocks noGrp="1"/>
          </p:cNvGraphicFramePr>
          <p:nvPr>
            <p:ph idx="1"/>
            <p:extLst>
              <p:ext uri="{D42A27DB-BD31-4B8C-83A1-F6EECF244321}">
                <p14:modId xmlns:p14="http://schemas.microsoft.com/office/powerpoint/2010/main" val="1939667534"/>
              </p:ext>
            </p:extLst>
          </p:nvPr>
        </p:nvGraphicFramePr>
        <p:xfrm>
          <a:off x="179512" y="1916832"/>
          <a:ext cx="8640960" cy="3675888"/>
        </p:xfrm>
        <a:graphic>
          <a:graphicData uri="http://schemas.openxmlformats.org/drawingml/2006/table">
            <a:tbl>
              <a:tblPr/>
              <a:tblGrid>
                <a:gridCol w="1634754"/>
                <a:gridCol w="3808975"/>
                <a:gridCol w="3197231"/>
              </a:tblGrid>
              <a:tr h="685800">
                <a:tc>
                  <a:txBody>
                    <a:bodyPr/>
                    <a:lstStyle>
                      <a:lvl1pPr eaLnBrk="0" hangingPunct="0">
                        <a:spcBef>
                          <a:spcPct val="20000"/>
                        </a:spcBef>
                        <a:buSzPct val="80000"/>
                        <a:defRPr sz="2400">
                          <a:solidFill>
                            <a:srgbClr val="000066"/>
                          </a:solidFill>
                          <a:latin typeface="Trebuchet MS" pitchFamily="34" charset="0"/>
                          <a:cs typeface="Lucida Sans Unicode" pitchFamily="34" charset="0"/>
                        </a:defRPr>
                      </a:lvl1pPr>
                      <a:lvl2pPr eaLnBrk="0" hangingPunct="0">
                        <a:spcBef>
                          <a:spcPct val="20000"/>
                        </a:spcBef>
                        <a:buSzPct val="80000"/>
                        <a:defRPr sz="2000">
                          <a:solidFill>
                            <a:srgbClr val="000066"/>
                          </a:solidFill>
                          <a:latin typeface="Trebuchet MS" pitchFamily="34" charset="0"/>
                          <a:cs typeface="Lucida Sans Unicode" pitchFamily="34" charset="0"/>
                        </a:defRPr>
                      </a:lvl2pPr>
                      <a:lvl3pPr eaLnBrk="0" hangingPunct="0">
                        <a:spcBef>
                          <a:spcPct val="20000"/>
                        </a:spcBef>
                        <a:buSzPct val="80000"/>
                        <a:defRPr>
                          <a:solidFill>
                            <a:srgbClr val="000066"/>
                          </a:solidFill>
                          <a:latin typeface="Trebuchet MS" pitchFamily="34" charset="0"/>
                          <a:cs typeface="Lucida Sans Unicode" pitchFamily="34" charset="0"/>
                        </a:defRPr>
                      </a:lvl3pPr>
                      <a:lvl4pPr eaLnBrk="0" hangingPunct="0">
                        <a:spcBef>
                          <a:spcPct val="20000"/>
                        </a:spcBef>
                        <a:buSzPct val="80000"/>
                        <a:defRPr>
                          <a:solidFill>
                            <a:srgbClr val="000066"/>
                          </a:solidFill>
                          <a:latin typeface="Trebuchet MS" pitchFamily="34" charset="0"/>
                          <a:cs typeface="Lucida Sans Unicode" pitchFamily="34" charset="0"/>
                        </a:defRPr>
                      </a:lvl4pPr>
                      <a:lvl5pPr eaLnBrk="0" hangingPunct="0">
                        <a:spcBef>
                          <a:spcPct val="20000"/>
                        </a:spcBef>
                        <a:defRPr>
                          <a:solidFill>
                            <a:schemeClr val="tx1"/>
                          </a:solidFill>
                          <a:latin typeface="Lucida Sans" pitchFamily="34" charset="0"/>
                          <a:cs typeface="Lucida Sans Unicode" pitchFamily="34" charset="0"/>
                        </a:defRPr>
                      </a:lvl5pPr>
                      <a:lvl6pPr eaLnBrk="0" fontAlgn="base" hangingPunct="0">
                        <a:spcBef>
                          <a:spcPct val="20000"/>
                        </a:spcBef>
                        <a:spcAft>
                          <a:spcPct val="0"/>
                        </a:spcAft>
                        <a:defRPr>
                          <a:solidFill>
                            <a:schemeClr val="tx1"/>
                          </a:solidFill>
                          <a:latin typeface="Lucida Sans" pitchFamily="34" charset="0"/>
                          <a:cs typeface="Lucida Sans Unicode" pitchFamily="34" charset="0"/>
                        </a:defRPr>
                      </a:lvl6pPr>
                      <a:lvl7pPr eaLnBrk="0" fontAlgn="base" hangingPunct="0">
                        <a:spcBef>
                          <a:spcPct val="20000"/>
                        </a:spcBef>
                        <a:spcAft>
                          <a:spcPct val="0"/>
                        </a:spcAft>
                        <a:defRPr>
                          <a:solidFill>
                            <a:schemeClr val="tx1"/>
                          </a:solidFill>
                          <a:latin typeface="Lucida Sans" pitchFamily="34" charset="0"/>
                          <a:cs typeface="Lucida Sans Unicode" pitchFamily="34" charset="0"/>
                        </a:defRPr>
                      </a:lvl7pPr>
                      <a:lvl8pPr eaLnBrk="0" fontAlgn="base" hangingPunct="0">
                        <a:spcBef>
                          <a:spcPct val="20000"/>
                        </a:spcBef>
                        <a:spcAft>
                          <a:spcPct val="0"/>
                        </a:spcAft>
                        <a:defRPr>
                          <a:solidFill>
                            <a:schemeClr val="tx1"/>
                          </a:solidFill>
                          <a:latin typeface="Lucida Sans" pitchFamily="34" charset="0"/>
                          <a:cs typeface="Lucida Sans Unicode" pitchFamily="34" charset="0"/>
                        </a:defRPr>
                      </a:lvl8pPr>
                      <a:lvl9pPr eaLnBrk="0" fontAlgn="base" hangingPunct="0">
                        <a:spcBef>
                          <a:spcPct val="20000"/>
                        </a:spcBef>
                        <a:spcAft>
                          <a:spcPct val="0"/>
                        </a:spcAft>
                        <a:defRPr>
                          <a:solidFill>
                            <a:schemeClr val="tx1"/>
                          </a:solidFill>
                          <a:latin typeface="Lucida Sans" pitchFamily="34" charset="0"/>
                          <a:cs typeface="Lucida Sans Unicode" pitchFamily="34" charset="0"/>
                        </a:defRPr>
                      </a:lvl9pPr>
                    </a:lstStyle>
                    <a:p>
                      <a:pPr marL="0" marR="0" lvl="0" indent="0" algn="l" defTabSz="914400" rtl="0" eaLnBrk="0" fontAlgn="base" latinLnBrk="0" hangingPunct="0">
                        <a:lnSpc>
                          <a:spcPct val="100000"/>
                        </a:lnSpc>
                        <a:spcBef>
                          <a:spcPct val="20000"/>
                        </a:spcBef>
                        <a:spcAft>
                          <a:spcPct val="0"/>
                        </a:spcAft>
                        <a:buClrTx/>
                        <a:buSzPct val="80000"/>
                        <a:buFontTx/>
                        <a:buNone/>
                        <a:tabLst/>
                      </a:pPr>
                      <a:r>
                        <a:rPr kumimoji="0" lang="en-US" altLang="en-US" sz="22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File Permissions</a:t>
                      </a:r>
                      <a:endParaRPr kumimoji="0" lang="en-US" altLang="en-US" sz="2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SzPct val="80000"/>
                        <a:defRPr sz="2400">
                          <a:solidFill>
                            <a:srgbClr val="000066"/>
                          </a:solidFill>
                          <a:latin typeface="Trebuchet MS" pitchFamily="34" charset="0"/>
                          <a:cs typeface="Lucida Sans Unicode" pitchFamily="34" charset="0"/>
                        </a:defRPr>
                      </a:lvl1pPr>
                      <a:lvl2pPr eaLnBrk="0" hangingPunct="0">
                        <a:spcBef>
                          <a:spcPct val="20000"/>
                        </a:spcBef>
                        <a:buSzPct val="80000"/>
                        <a:defRPr sz="2000">
                          <a:solidFill>
                            <a:srgbClr val="000066"/>
                          </a:solidFill>
                          <a:latin typeface="Trebuchet MS" pitchFamily="34" charset="0"/>
                          <a:cs typeface="Lucida Sans Unicode" pitchFamily="34" charset="0"/>
                        </a:defRPr>
                      </a:lvl2pPr>
                      <a:lvl3pPr eaLnBrk="0" hangingPunct="0">
                        <a:spcBef>
                          <a:spcPct val="20000"/>
                        </a:spcBef>
                        <a:buSzPct val="80000"/>
                        <a:defRPr>
                          <a:solidFill>
                            <a:srgbClr val="000066"/>
                          </a:solidFill>
                          <a:latin typeface="Trebuchet MS" pitchFamily="34" charset="0"/>
                          <a:cs typeface="Lucida Sans Unicode" pitchFamily="34" charset="0"/>
                        </a:defRPr>
                      </a:lvl3pPr>
                      <a:lvl4pPr eaLnBrk="0" hangingPunct="0">
                        <a:spcBef>
                          <a:spcPct val="20000"/>
                        </a:spcBef>
                        <a:buSzPct val="80000"/>
                        <a:defRPr>
                          <a:solidFill>
                            <a:srgbClr val="000066"/>
                          </a:solidFill>
                          <a:latin typeface="Trebuchet MS" pitchFamily="34" charset="0"/>
                          <a:cs typeface="Lucida Sans Unicode" pitchFamily="34" charset="0"/>
                        </a:defRPr>
                      </a:lvl4pPr>
                      <a:lvl5pPr eaLnBrk="0" hangingPunct="0">
                        <a:spcBef>
                          <a:spcPct val="20000"/>
                        </a:spcBef>
                        <a:defRPr>
                          <a:solidFill>
                            <a:schemeClr val="tx1"/>
                          </a:solidFill>
                          <a:latin typeface="Lucida Sans" pitchFamily="34" charset="0"/>
                          <a:cs typeface="Lucida Sans Unicode" pitchFamily="34" charset="0"/>
                        </a:defRPr>
                      </a:lvl5pPr>
                      <a:lvl6pPr eaLnBrk="0" fontAlgn="base" hangingPunct="0">
                        <a:spcBef>
                          <a:spcPct val="20000"/>
                        </a:spcBef>
                        <a:spcAft>
                          <a:spcPct val="0"/>
                        </a:spcAft>
                        <a:defRPr>
                          <a:solidFill>
                            <a:schemeClr val="tx1"/>
                          </a:solidFill>
                          <a:latin typeface="Lucida Sans" pitchFamily="34" charset="0"/>
                          <a:cs typeface="Lucida Sans Unicode" pitchFamily="34" charset="0"/>
                        </a:defRPr>
                      </a:lvl6pPr>
                      <a:lvl7pPr eaLnBrk="0" fontAlgn="base" hangingPunct="0">
                        <a:spcBef>
                          <a:spcPct val="20000"/>
                        </a:spcBef>
                        <a:spcAft>
                          <a:spcPct val="0"/>
                        </a:spcAft>
                        <a:defRPr>
                          <a:solidFill>
                            <a:schemeClr val="tx1"/>
                          </a:solidFill>
                          <a:latin typeface="Lucida Sans" pitchFamily="34" charset="0"/>
                          <a:cs typeface="Lucida Sans Unicode" pitchFamily="34" charset="0"/>
                        </a:defRPr>
                      </a:lvl7pPr>
                      <a:lvl8pPr eaLnBrk="0" fontAlgn="base" hangingPunct="0">
                        <a:spcBef>
                          <a:spcPct val="20000"/>
                        </a:spcBef>
                        <a:spcAft>
                          <a:spcPct val="0"/>
                        </a:spcAft>
                        <a:defRPr>
                          <a:solidFill>
                            <a:schemeClr val="tx1"/>
                          </a:solidFill>
                          <a:latin typeface="Lucida Sans" pitchFamily="34" charset="0"/>
                          <a:cs typeface="Lucida Sans Unicode" pitchFamily="34" charset="0"/>
                        </a:defRPr>
                      </a:lvl8pPr>
                      <a:lvl9pPr eaLnBrk="0" fontAlgn="base" hangingPunct="0">
                        <a:spcBef>
                          <a:spcPct val="20000"/>
                        </a:spcBef>
                        <a:spcAft>
                          <a:spcPct val="0"/>
                        </a:spcAft>
                        <a:defRPr>
                          <a:solidFill>
                            <a:schemeClr val="tx1"/>
                          </a:solidFill>
                          <a:latin typeface="Lucida Sans" pitchFamily="34" charset="0"/>
                          <a:cs typeface="Lucida Sans Unicode" pitchFamily="34" charset="0"/>
                        </a:defRPr>
                      </a:lvl9pPr>
                    </a:lstStyle>
                    <a:p>
                      <a:pPr marL="285750" marR="0" lvl="0" indent="-285750" algn="l" defTabSz="914400" rtl="0" eaLnBrk="0" fontAlgn="base" latinLnBrk="0" hangingPunct="0">
                        <a:lnSpc>
                          <a:spcPct val="100000"/>
                        </a:lnSpc>
                        <a:spcBef>
                          <a:spcPct val="20000"/>
                        </a:spcBef>
                        <a:spcAft>
                          <a:spcPct val="0"/>
                        </a:spcAft>
                        <a:buClrTx/>
                        <a:buSzPct val="80000"/>
                        <a:buFont typeface="Arial" panose="020B0604020202020204" pitchFamily="34" charset="0"/>
                        <a:buChar char="•"/>
                        <a:tabLst/>
                      </a:pPr>
                      <a:r>
                        <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Old versions of non-NT Windows only operated on the FAT file system and did not support file system permissions </a:t>
                      </a:r>
                    </a:p>
                    <a:p>
                      <a:pPr marL="285750" marR="0" lvl="0" indent="-285750" algn="l" defTabSz="914400" rtl="0" eaLnBrk="0" fontAlgn="base" latinLnBrk="0" hangingPunct="0">
                        <a:lnSpc>
                          <a:spcPct val="100000"/>
                        </a:lnSpc>
                        <a:spcBef>
                          <a:spcPct val="20000"/>
                        </a:spcBef>
                        <a:spcAft>
                          <a:spcPct val="0"/>
                        </a:spcAft>
                        <a:buClrTx/>
                        <a:buSzPct val="80000"/>
                        <a:buFont typeface="Arial" panose="020B0604020202020204" pitchFamily="34" charset="0"/>
                        <a:buChar char="•"/>
                        <a:tabLst/>
                      </a:pPr>
                      <a:r>
                        <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Windows NT and subsequent NT-based versions of Windows use NTFS-based Access Control Lists to administer permissions, using tokens </a:t>
                      </a:r>
                    </a:p>
                    <a:p>
                      <a:pPr marL="285750" marR="0" lvl="0" indent="-285750" algn="l" defTabSz="914400" rtl="0" eaLnBrk="0" fontAlgn="base" latinLnBrk="0" hangingPunct="0">
                        <a:lnSpc>
                          <a:spcPct val="100000"/>
                        </a:lnSpc>
                        <a:spcBef>
                          <a:spcPct val="20000"/>
                        </a:spcBef>
                        <a:spcAft>
                          <a:spcPct val="0"/>
                        </a:spcAft>
                        <a:buClrTx/>
                        <a:buSzPct val="80000"/>
                        <a:buFont typeface="Arial" panose="020B0604020202020204" pitchFamily="34" charset="0"/>
                        <a:buChar char="•"/>
                        <a:tabLst/>
                      </a:pPr>
                      <a:r>
                        <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On Windows XP and prior versions, most home users still ran all of their software with Administrator accounts, as this is the default setup upon installation</a:t>
                      </a:r>
                    </a:p>
                    <a:p>
                      <a:pPr marL="285750" marR="0" lvl="0" indent="-285750" algn="l" defTabSz="914400" rtl="0" eaLnBrk="0" fontAlgn="base" latinLnBrk="0" hangingPunct="0">
                        <a:lnSpc>
                          <a:spcPct val="100000"/>
                        </a:lnSpc>
                        <a:spcBef>
                          <a:spcPct val="20000"/>
                        </a:spcBef>
                        <a:spcAft>
                          <a:spcPct val="0"/>
                        </a:spcAft>
                        <a:buClrTx/>
                        <a:buSzPct val="80000"/>
                        <a:buFont typeface="Arial" panose="020B0604020202020204" pitchFamily="34" charset="0"/>
                        <a:buChar char="•"/>
                        <a:tabLst/>
                      </a:pPr>
                      <a:r>
                        <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The existence of software that would not run under limited accounts and the cumbersome "Run As..." mechanism forced many users to use administrative accounts</a:t>
                      </a:r>
                    </a:p>
                    <a:p>
                      <a:pPr marL="0" marR="0" lvl="0" indent="0" algn="l" defTabSz="914400" rtl="0" eaLnBrk="0" fontAlgn="base" latinLnBrk="0" hangingPunct="0">
                        <a:lnSpc>
                          <a:spcPct val="100000"/>
                        </a:lnSpc>
                        <a:spcBef>
                          <a:spcPct val="20000"/>
                        </a:spcBef>
                        <a:spcAft>
                          <a:spcPct val="0"/>
                        </a:spcAft>
                        <a:buClrTx/>
                        <a:buSzPct val="80000"/>
                        <a:buFontTx/>
                        <a:buNone/>
                        <a:tabLst/>
                      </a:pPr>
                      <a:endPar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SzPct val="80000"/>
                        <a:defRPr sz="2400">
                          <a:solidFill>
                            <a:srgbClr val="000066"/>
                          </a:solidFill>
                          <a:latin typeface="Trebuchet MS" pitchFamily="34" charset="0"/>
                          <a:cs typeface="Lucida Sans Unicode" pitchFamily="34" charset="0"/>
                        </a:defRPr>
                      </a:lvl1pPr>
                      <a:lvl2pPr eaLnBrk="0" hangingPunct="0">
                        <a:spcBef>
                          <a:spcPct val="20000"/>
                        </a:spcBef>
                        <a:buSzPct val="80000"/>
                        <a:defRPr sz="2000">
                          <a:solidFill>
                            <a:srgbClr val="000066"/>
                          </a:solidFill>
                          <a:latin typeface="Trebuchet MS" pitchFamily="34" charset="0"/>
                          <a:cs typeface="Lucida Sans Unicode" pitchFamily="34" charset="0"/>
                        </a:defRPr>
                      </a:lvl2pPr>
                      <a:lvl3pPr eaLnBrk="0" hangingPunct="0">
                        <a:spcBef>
                          <a:spcPct val="20000"/>
                        </a:spcBef>
                        <a:buSzPct val="80000"/>
                        <a:defRPr>
                          <a:solidFill>
                            <a:srgbClr val="000066"/>
                          </a:solidFill>
                          <a:latin typeface="Trebuchet MS" pitchFamily="34" charset="0"/>
                          <a:cs typeface="Lucida Sans Unicode" pitchFamily="34" charset="0"/>
                        </a:defRPr>
                      </a:lvl3pPr>
                      <a:lvl4pPr eaLnBrk="0" hangingPunct="0">
                        <a:spcBef>
                          <a:spcPct val="20000"/>
                        </a:spcBef>
                        <a:buSzPct val="80000"/>
                        <a:defRPr>
                          <a:solidFill>
                            <a:srgbClr val="000066"/>
                          </a:solidFill>
                          <a:latin typeface="Trebuchet MS" pitchFamily="34" charset="0"/>
                          <a:cs typeface="Lucida Sans Unicode" pitchFamily="34" charset="0"/>
                        </a:defRPr>
                      </a:lvl4pPr>
                      <a:lvl5pPr eaLnBrk="0" hangingPunct="0">
                        <a:spcBef>
                          <a:spcPct val="20000"/>
                        </a:spcBef>
                        <a:defRPr>
                          <a:solidFill>
                            <a:schemeClr val="tx1"/>
                          </a:solidFill>
                          <a:latin typeface="Lucida Sans" pitchFamily="34" charset="0"/>
                          <a:cs typeface="Lucida Sans Unicode" pitchFamily="34" charset="0"/>
                        </a:defRPr>
                      </a:lvl5pPr>
                      <a:lvl6pPr eaLnBrk="0" fontAlgn="base" hangingPunct="0">
                        <a:spcBef>
                          <a:spcPct val="20000"/>
                        </a:spcBef>
                        <a:spcAft>
                          <a:spcPct val="0"/>
                        </a:spcAft>
                        <a:defRPr>
                          <a:solidFill>
                            <a:schemeClr val="tx1"/>
                          </a:solidFill>
                          <a:latin typeface="Lucida Sans" pitchFamily="34" charset="0"/>
                          <a:cs typeface="Lucida Sans Unicode" pitchFamily="34" charset="0"/>
                        </a:defRPr>
                      </a:lvl6pPr>
                      <a:lvl7pPr eaLnBrk="0" fontAlgn="base" hangingPunct="0">
                        <a:spcBef>
                          <a:spcPct val="20000"/>
                        </a:spcBef>
                        <a:spcAft>
                          <a:spcPct val="0"/>
                        </a:spcAft>
                        <a:defRPr>
                          <a:solidFill>
                            <a:schemeClr val="tx1"/>
                          </a:solidFill>
                          <a:latin typeface="Lucida Sans" pitchFamily="34" charset="0"/>
                          <a:cs typeface="Lucida Sans Unicode" pitchFamily="34" charset="0"/>
                        </a:defRPr>
                      </a:lvl7pPr>
                      <a:lvl8pPr eaLnBrk="0" fontAlgn="base" hangingPunct="0">
                        <a:spcBef>
                          <a:spcPct val="20000"/>
                        </a:spcBef>
                        <a:spcAft>
                          <a:spcPct val="0"/>
                        </a:spcAft>
                        <a:defRPr>
                          <a:solidFill>
                            <a:schemeClr val="tx1"/>
                          </a:solidFill>
                          <a:latin typeface="Lucida Sans" pitchFamily="34" charset="0"/>
                          <a:cs typeface="Lucida Sans Unicode" pitchFamily="34" charset="0"/>
                        </a:defRPr>
                      </a:lvl8pPr>
                      <a:lvl9pPr eaLnBrk="0" fontAlgn="base" hangingPunct="0">
                        <a:spcBef>
                          <a:spcPct val="20000"/>
                        </a:spcBef>
                        <a:spcAft>
                          <a:spcPct val="0"/>
                        </a:spcAft>
                        <a:defRPr>
                          <a:solidFill>
                            <a:schemeClr val="tx1"/>
                          </a:solidFill>
                          <a:latin typeface="Lucida Sans" pitchFamily="34" charset="0"/>
                          <a:cs typeface="Lucida Sans Unicode" pitchFamily="34" charset="0"/>
                        </a:defRPr>
                      </a:lvl9pPr>
                    </a:lstStyle>
                    <a:p>
                      <a:pPr marL="285750" marR="0" lvl="0" indent="-285750" algn="l" defTabSz="914400" rtl="0" eaLnBrk="0" fontAlgn="base" latinLnBrk="0" hangingPunct="0">
                        <a:lnSpc>
                          <a:spcPct val="100000"/>
                        </a:lnSpc>
                        <a:spcBef>
                          <a:spcPct val="20000"/>
                        </a:spcBef>
                        <a:spcAft>
                          <a:spcPct val="0"/>
                        </a:spcAft>
                        <a:buClrTx/>
                        <a:buSzPct val="80000"/>
                        <a:buFont typeface="Arial" panose="020B0604020202020204" pitchFamily="34" charset="0"/>
                        <a:buChar char="•"/>
                        <a:tabLst/>
                      </a:pPr>
                      <a:r>
                        <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Linux has a traditional Unix-like “user, group, other” approach to file system permissions at a minimum</a:t>
                      </a:r>
                    </a:p>
                    <a:p>
                      <a:pPr marL="285750" marR="0" lvl="0" indent="-285750" algn="l" defTabSz="914400" rtl="0" eaLnBrk="0" fontAlgn="base" latinLnBrk="0" hangingPunct="0">
                        <a:lnSpc>
                          <a:spcPct val="100000"/>
                        </a:lnSpc>
                        <a:spcBef>
                          <a:spcPct val="20000"/>
                        </a:spcBef>
                        <a:spcAft>
                          <a:spcPct val="0"/>
                        </a:spcAft>
                        <a:buClrTx/>
                        <a:buSzPct val="80000"/>
                        <a:buFont typeface="Arial" panose="020B0604020202020204" pitchFamily="34" charset="0"/>
                        <a:buChar char="•"/>
                        <a:tabLst/>
                      </a:pPr>
                      <a:r>
                        <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This approach is extended by Access Control Lists on some file systems</a:t>
                      </a:r>
                    </a:p>
                    <a:p>
                      <a:pPr marL="285750" marR="0" lvl="0" indent="-285750" algn="l" defTabSz="914400" rtl="0" eaLnBrk="0" fontAlgn="base" latinLnBrk="0" hangingPunct="0">
                        <a:lnSpc>
                          <a:spcPct val="100000"/>
                        </a:lnSpc>
                        <a:spcBef>
                          <a:spcPct val="20000"/>
                        </a:spcBef>
                        <a:spcAft>
                          <a:spcPct val="0"/>
                        </a:spcAft>
                        <a:buClrTx/>
                        <a:buSzPct val="80000"/>
                        <a:buFont typeface="Arial" panose="020B0604020202020204" pitchFamily="34" charset="0"/>
                        <a:buChar char="•"/>
                        <a:tabLst/>
                      </a:pPr>
                      <a:r>
                        <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There are some specific to Linux frameworks such as </a:t>
                      </a:r>
                      <a:r>
                        <a:rPr kumimoji="0" lang="en-US" altLang="en-US" sz="1400" b="0" i="0" u="none" strike="noStrike" cap="none" normalizeH="0" baseline="0" dirty="0" err="1" smtClean="0">
                          <a:ln>
                            <a:noFill/>
                          </a:ln>
                          <a:solidFill>
                            <a:srgbClr val="000066"/>
                          </a:solidFill>
                          <a:effectLst/>
                          <a:latin typeface="Times New Roman" panose="02020603050405020304" pitchFamily="18" charset="0"/>
                          <a:cs typeface="Times New Roman" panose="02020603050405020304" pitchFamily="18" charset="0"/>
                        </a:rPr>
                        <a:t>AppArmor</a:t>
                      </a:r>
                      <a:r>
                        <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 and </a:t>
                      </a:r>
                      <a:r>
                        <a:rPr kumimoji="0" lang="en-US" altLang="en-US" sz="1400" b="0" i="0" u="none" strike="noStrike" cap="none" normalizeH="0" baseline="0" dirty="0" err="1" smtClean="0">
                          <a:ln>
                            <a:noFill/>
                          </a:ln>
                          <a:solidFill>
                            <a:srgbClr val="000066"/>
                          </a:solidFill>
                          <a:effectLst/>
                          <a:latin typeface="Times New Roman" panose="02020603050405020304" pitchFamily="18" charset="0"/>
                          <a:cs typeface="Times New Roman" panose="02020603050405020304" pitchFamily="18" charset="0"/>
                        </a:rPr>
                        <a:t>SELinux</a:t>
                      </a:r>
                      <a:r>
                        <a:rPr kumimoji="0" lang="en-US" altLang="en-US" sz="1400" b="0" i="0" u="none" strike="noStrike" cap="none" normalizeH="0" baseline="0" dirty="0" smtClean="0">
                          <a:ln>
                            <a:noFill/>
                          </a:ln>
                          <a:solidFill>
                            <a:srgbClr val="000066"/>
                          </a:solidFill>
                          <a:effectLst/>
                          <a:latin typeface="Times New Roman" panose="02020603050405020304" pitchFamily="18" charset="0"/>
                          <a:cs typeface="Times New Roman" panose="02020603050405020304" pitchFamily="18" charset="0"/>
                        </a:rPr>
                        <a:t> which add even finer-grained controls over which users and programs can access certain resources or perform certain operations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35907102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 (VM)</a:t>
            </a:r>
            <a:endParaRPr lang="en-US" dirty="0"/>
          </a:p>
        </p:txBody>
      </p:sp>
      <p:sp>
        <p:nvSpPr>
          <p:cNvPr id="3" name="Content Placeholder 2"/>
          <p:cNvSpPr>
            <a:spLocks noGrp="1"/>
          </p:cNvSpPr>
          <p:nvPr>
            <p:ph idx="1"/>
          </p:nvPr>
        </p:nvSpPr>
        <p:spPr/>
        <p:txBody>
          <a:bodyPr/>
          <a:lstStyle/>
          <a:p>
            <a:r>
              <a:rPr lang="en-US" dirty="0" smtClean="0"/>
              <a:t>Virtual Machines allow an operating system to run without direct contact to the underlying hardware and operating system</a:t>
            </a:r>
          </a:p>
          <a:p>
            <a:r>
              <a:rPr lang="en-US" dirty="0" smtClean="0"/>
              <a:t>A VM allows you to test software, examine malware in a sandbox and test the stability of a system</a:t>
            </a:r>
          </a:p>
          <a:p>
            <a:r>
              <a:rPr lang="en-US" dirty="0" smtClean="0"/>
              <a:t>Any errors or identified threats can be rolled back through the VM hosting software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Standards for OS Evaluation</a:t>
            </a:r>
            <a:endParaRPr lang="en-US" dirty="0"/>
          </a:p>
        </p:txBody>
      </p:sp>
      <p:sp>
        <p:nvSpPr>
          <p:cNvPr id="3" name="Content Placeholder 2"/>
          <p:cNvSpPr>
            <a:spLocks noGrp="1"/>
          </p:cNvSpPr>
          <p:nvPr>
            <p:ph idx="1"/>
          </p:nvPr>
        </p:nvSpPr>
        <p:spPr/>
        <p:txBody>
          <a:bodyPr/>
          <a:lstStyle/>
          <a:p>
            <a:r>
              <a:rPr lang="en-AU" dirty="0" smtClean="0"/>
              <a:t>Numerous organisations create criteria for evaluating computer systems which are used to store and transfer sensitive information</a:t>
            </a:r>
          </a:p>
          <a:p>
            <a:r>
              <a:rPr lang="en-AU" dirty="0" smtClean="0"/>
              <a:t>Trusted Computer System Evaluation Criteria (TCSEC)</a:t>
            </a:r>
          </a:p>
          <a:p>
            <a:r>
              <a:rPr lang="en-AU" dirty="0" smtClean="0"/>
              <a:t>Common Criteria for Information Technology Security Evaluation Criteria</a:t>
            </a:r>
          </a:p>
          <a:p>
            <a:endParaRPr lang="en-AU" dirty="0" smtClean="0"/>
          </a:p>
          <a:p>
            <a:endParaRPr lang="en-AU" dirty="0" smtClean="0"/>
          </a:p>
          <a:p>
            <a:endParaRPr lang="en-A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AU" sz="4000" dirty="0" smtClean="0"/>
              <a:t>Trusted Computer System Evaluation Criteria</a:t>
            </a:r>
          </a:p>
        </p:txBody>
      </p:sp>
      <p:sp>
        <p:nvSpPr>
          <p:cNvPr id="33795" name="Rectangle 3"/>
          <p:cNvSpPr>
            <a:spLocks noGrp="1" noChangeArrowheads="1"/>
          </p:cNvSpPr>
          <p:nvPr>
            <p:ph type="body" idx="1"/>
          </p:nvPr>
        </p:nvSpPr>
        <p:spPr/>
        <p:txBody>
          <a:bodyPr/>
          <a:lstStyle/>
          <a:p>
            <a:pPr eaLnBrk="1" hangingPunct="1"/>
            <a:r>
              <a:rPr lang="en-AU" dirty="0" smtClean="0"/>
              <a:t>US </a:t>
            </a:r>
            <a:r>
              <a:rPr lang="en-AU" dirty="0" err="1" smtClean="0"/>
              <a:t>DoD</a:t>
            </a:r>
            <a:r>
              <a:rPr lang="en-AU" dirty="0" smtClean="0"/>
              <a:t> standard formalised in 1985</a:t>
            </a:r>
          </a:p>
          <a:p>
            <a:pPr eaLnBrk="1" hangingPunct="1"/>
            <a:r>
              <a:rPr lang="en-AU" dirty="0" smtClean="0"/>
              <a:t>Orange Book</a:t>
            </a:r>
          </a:p>
          <a:p>
            <a:pPr eaLnBrk="1" hangingPunct="1"/>
            <a:r>
              <a:rPr lang="en-AU" dirty="0" smtClean="0"/>
              <a:t>Used to determine how and </a:t>
            </a:r>
          </a:p>
          <a:p>
            <a:pPr eaLnBrk="1" hangingPunct="1">
              <a:buNone/>
            </a:pPr>
            <a:r>
              <a:rPr lang="en-AU" dirty="0" smtClean="0"/>
              <a:t>	for what purpose a computer</a:t>
            </a:r>
          </a:p>
          <a:p>
            <a:pPr eaLnBrk="1" hangingPunct="1">
              <a:buNone/>
            </a:pPr>
            <a:r>
              <a:rPr lang="en-AU" dirty="0" smtClean="0"/>
              <a:t>	system can be used in a </a:t>
            </a:r>
          </a:p>
          <a:p>
            <a:pPr eaLnBrk="1" hangingPunct="1">
              <a:buNone/>
            </a:pPr>
            <a:r>
              <a:rPr lang="en-AU" dirty="0" smtClean="0"/>
              <a:t>	Government organisation</a:t>
            </a:r>
          </a:p>
          <a:p>
            <a:pPr eaLnBrk="1" hangingPunct="1"/>
            <a:r>
              <a:rPr lang="en-AU" dirty="0" smtClean="0"/>
              <a:t>Focuses on the confidentiality</a:t>
            </a:r>
          </a:p>
          <a:p>
            <a:pPr eaLnBrk="1" hangingPunct="1">
              <a:buNone/>
            </a:pPr>
            <a:r>
              <a:rPr lang="en-AU" dirty="0" smtClean="0"/>
              <a:t>	of information</a:t>
            </a:r>
          </a:p>
          <a:p>
            <a:pPr eaLnBrk="1" hangingPunct="1">
              <a:buFontTx/>
              <a:buNone/>
            </a:pPr>
            <a:endParaRPr lang="en-AU" dirty="0" smtClean="0"/>
          </a:p>
        </p:txBody>
      </p:sp>
      <p:pic>
        <p:nvPicPr>
          <p:cNvPr id="21505" name="Picture 1"/>
          <p:cNvPicPr>
            <a:picLocks noChangeAspect="1" noChangeArrowheads="1"/>
          </p:cNvPicPr>
          <p:nvPr/>
        </p:nvPicPr>
        <p:blipFill>
          <a:blip r:embed="rId2"/>
          <a:srcRect/>
          <a:stretch>
            <a:fillRect/>
          </a:stretch>
        </p:blipFill>
        <p:spPr bwMode="auto">
          <a:xfrm>
            <a:off x="6436825" y="3356992"/>
            <a:ext cx="2707175" cy="3501008"/>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AU" dirty="0" smtClean="0"/>
              <a:t>TCSEC Security Criteria Divisions</a:t>
            </a:r>
          </a:p>
        </p:txBody>
      </p:sp>
      <p:sp>
        <p:nvSpPr>
          <p:cNvPr id="34819" name="Rectangle 3"/>
          <p:cNvSpPr>
            <a:spLocks noGrp="1" noChangeArrowheads="1"/>
          </p:cNvSpPr>
          <p:nvPr>
            <p:ph type="body" idx="1"/>
          </p:nvPr>
        </p:nvSpPr>
        <p:spPr/>
        <p:txBody>
          <a:bodyPr/>
          <a:lstStyle/>
          <a:p>
            <a:pPr eaLnBrk="1" hangingPunct="1"/>
            <a:r>
              <a:rPr lang="en-AU" dirty="0" smtClean="0"/>
              <a:t>D – Minimal protection</a:t>
            </a:r>
          </a:p>
          <a:p>
            <a:pPr lvl="1" eaLnBrk="1" hangingPunct="1"/>
            <a:r>
              <a:rPr lang="en-AU" dirty="0" smtClean="0"/>
              <a:t>Has been certified/evaluated but does not meet any strict security requirements</a:t>
            </a:r>
          </a:p>
          <a:p>
            <a:pPr eaLnBrk="1" hangingPunct="1"/>
            <a:r>
              <a:rPr lang="en-AU" dirty="0" smtClean="0"/>
              <a:t>C – Discretionary protection</a:t>
            </a:r>
          </a:p>
          <a:p>
            <a:pPr lvl="1" eaLnBrk="1" hangingPunct="1"/>
            <a:r>
              <a:rPr lang="en-AU" dirty="0" smtClean="0"/>
              <a:t>A system utilising discretionary access control</a:t>
            </a:r>
          </a:p>
          <a:p>
            <a:pPr eaLnBrk="1" hangingPunct="1"/>
            <a:r>
              <a:rPr lang="en-AU" dirty="0" smtClean="0"/>
              <a:t>B – Mandatory protection</a:t>
            </a:r>
          </a:p>
          <a:p>
            <a:pPr lvl="1" eaLnBrk="1" hangingPunct="1"/>
            <a:r>
              <a:rPr lang="en-AU" dirty="0" smtClean="0"/>
              <a:t>A system utilising mandatory access control</a:t>
            </a:r>
          </a:p>
          <a:p>
            <a:pPr eaLnBrk="1" hangingPunct="1"/>
            <a:r>
              <a:rPr lang="en-AU" dirty="0" smtClean="0"/>
              <a:t>A – Verified protection</a:t>
            </a:r>
          </a:p>
          <a:p>
            <a:pPr lvl="1" eaLnBrk="1" hangingPunct="1"/>
            <a:r>
              <a:rPr lang="en-AU" dirty="0" smtClean="0"/>
              <a:t>A system utilising formal verification of security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AU" smtClean="0"/>
              <a:t>Separation of Objects</a:t>
            </a:r>
          </a:p>
        </p:txBody>
      </p:sp>
      <p:sp>
        <p:nvSpPr>
          <p:cNvPr id="9219" name="Rectangle 3"/>
          <p:cNvSpPr>
            <a:spLocks noGrp="1" noChangeArrowheads="1"/>
          </p:cNvSpPr>
          <p:nvPr>
            <p:ph type="body" idx="1"/>
          </p:nvPr>
        </p:nvSpPr>
        <p:spPr/>
        <p:txBody>
          <a:bodyPr/>
          <a:lstStyle/>
          <a:p>
            <a:pPr eaLnBrk="1" hangingPunct="1"/>
            <a:r>
              <a:rPr lang="en-AU" dirty="0" smtClean="0"/>
              <a:t>An OS needs to stop objects from interfering with other objects</a:t>
            </a:r>
          </a:p>
          <a:p>
            <a:pPr eaLnBrk="1" hangingPunct="1"/>
            <a:r>
              <a:rPr lang="en-AU" dirty="0" smtClean="0"/>
              <a:t>In particular it needs to prevent one process from interfering with other processes</a:t>
            </a:r>
            <a:endParaRPr lang="en-AU" i="1" dirty="0" smtClean="0"/>
          </a:p>
          <a:p>
            <a:pPr eaLnBrk="1" hangingPunct="1"/>
            <a:r>
              <a:rPr lang="en-AU" dirty="0" smtClean="0"/>
              <a:t>Memory management is important</a:t>
            </a:r>
          </a:p>
          <a:p>
            <a:pPr eaLnBrk="1" hangingPunct="1"/>
            <a:r>
              <a:rPr lang="en-AU" dirty="0" smtClean="0"/>
              <a:t>Many memory management techniques have been used by operating systems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Criteria</a:t>
            </a:r>
            <a:endParaRPr lang="en-US" dirty="0"/>
          </a:p>
        </p:txBody>
      </p:sp>
      <p:sp>
        <p:nvSpPr>
          <p:cNvPr id="3" name="Content Placeholder 2"/>
          <p:cNvSpPr>
            <a:spLocks noGrp="1"/>
          </p:cNvSpPr>
          <p:nvPr>
            <p:ph idx="1"/>
          </p:nvPr>
        </p:nvSpPr>
        <p:spPr/>
        <p:txBody>
          <a:bodyPr/>
          <a:lstStyle/>
          <a:p>
            <a:r>
              <a:rPr lang="en-US" dirty="0" smtClean="0"/>
              <a:t>Common criteria is not a certification process but rather a framework for vendors to create security goals for their product and document how these goals have been met</a:t>
            </a:r>
          </a:p>
          <a:p>
            <a:r>
              <a:rPr lang="en-US" dirty="0" smtClean="0"/>
              <a:t>In the US Common Criteria has replaced TCSEC as a measure of evaluating the security of a computer system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AU" smtClean="0"/>
              <a:t>Identification and Authentication</a:t>
            </a:r>
          </a:p>
        </p:txBody>
      </p:sp>
      <p:sp>
        <p:nvSpPr>
          <p:cNvPr id="10243" name="Rectangle 3"/>
          <p:cNvSpPr>
            <a:spLocks noGrp="1" noChangeArrowheads="1"/>
          </p:cNvSpPr>
          <p:nvPr>
            <p:ph type="body" idx="1"/>
          </p:nvPr>
        </p:nvSpPr>
        <p:spPr/>
        <p:txBody>
          <a:bodyPr/>
          <a:lstStyle/>
          <a:p>
            <a:pPr eaLnBrk="1" hangingPunct="1"/>
            <a:r>
              <a:rPr lang="en-AU" dirty="0" smtClean="0"/>
              <a:t>Passwords still heavily relied upon as a means of authentication</a:t>
            </a:r>
          </a:p>
          <a:p>
            <a:pPr eaLnBrk="1" hangingPunct="1"/>
            <a:r>
              <a:rPr lang="en-AU" dirty="0" smtClean="0"/>
              <a:t>Smartcards, tokens making some progress</a:t>
            </a:r>
          </a:p>
          <a:p>
            <a:pPr eaLnBrk="1" hangingPunct="1"/>
            <a:r>
              <a:rPr lang="en-AU" dirty="0" smtClean="0"/>
              <a:t>Consumer oriented biometric devices are becoming prominent for mobile computing devices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AU" smtClean="0"/>
              <a:t>Authorisation</a:t>
            </a:r>
          </a:p>
        </p:txBody>
      </p:sp>
      <p:sp>
        <p:nvSpPr>
          <p:cNvPr id="11267" name="Rectangle 3"/>
          <p:cNvSpPr>
            <a:spLocks noGrp="1" noChangeArrowheads="1"/>
          </p:cNvSpPr>
          <p:nvPr>
            <p:ph type="body" idx="1"/>
          </p:nvPr>
        </p:nvSpPr>
        <p:spPr/>
        <p:txBody>
          <a:bodyPr/>
          <a:lstStyle/>
          <a:p>
            <a:pPr eaLnBrk="1" hangingPunct="1"/>
            <a:r>
              <a:rPr lang="en-AU" dirty="0" smtClean="0"/>
              <a:t>An operating system controls accesses to object within the system</a:t>
            </a:r>
          </a:p>
          <a:p>
            <a:pPr eaLnBrk="1" hangingPunct="1"/>
            <a:r>
              <a:rPr lang="en-AU" dirty="0" smtClean="0"/>
              <a:t>Objects might include</a:t>
            </a:r>
          </a:p>
          <a:p>
            <a:pPr lvl="1" eaLnBrk="1" hangingPunct="1"/>
            <a:r>
              <a:rPr lang="en-AU" sz="2400" dirty="0" smtClean="0"/>
              <a:t>Files</a:t>
            </a:r>
          </a:p>
          <a:p>
            <a:pPr lvl="1" eaLnBrk="1" hangingPunct="1"/>
            <a:r>
              <a:rPr lang="en-AU" sz="2400" dirty="0" smtClean="0"/>
              <a:t>Network shares</a:t>
            </a:r>
          </a:p>
          <a:p>
            <a:pPr lvl="1" eaLnBrk="1" hangingPunct="1"/>
            <a:r>
              <a:rPr lang="en-AU" sz="2400" dirty="0" smtClean="0"/>
              <a:t>External drives and peripherals</a:t>
            </a:r>
          </a:p>
          <a:p>
            <a:pPr lvl="1" eaLnBrk="1" hangingPunct="1"/>
            <a:r>
              <a:rPr lang="en-AU" sz="2400" dirty="0" smtClean="0"/>
              <a:t>Resources (processor, memory etc)</a:t>
            </a:r>
          </a:p>
          <a:p>
            <a:pPr eaLnBrk="1" hangingPunct="1"/>
            <a:r>
              <a:rPr lang="en-AU" dirty="0" smtClean="0"/>
              <a:t>Different Operating Systems have different capabilities in controlling access to these resources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AU" dirty="0" smtClean="0"/>
              <a:t>Access Control Lists</a:t>
            </a:r>
          </a:p>
        </p:txBody>
      </p:sp>
      <p:sp>
        <p:nvSpPr>
          <p:cNvPr id="12291" name="Rectangle 3"/>
          <p:cNvSpPr>
            <a:spLocks noGrp="1" noChangeArrowheads="1"/>
          </p:cNvSpPr>
          <p:nvPr>
            <p:ph type="body" idx="1"/>
          </p:nvPr>
        </p:nvSpPr>
        <p:spPr>
          <a:xfrm>
            <a:off x="250825" y="1916113"/>
            <a:ext cx="8642350" cy="648791"/>
          </a:xfrm>
        </p:spPr>
        <p:txBody>
          <a:bodyPr/>
          <a:lstStyle/>
          <a:p>
            <a:pPr eaLnBrk="1" hangingPunct="1"/>
            <a:r>
              <a:rPr lang="en-AU" dirty="0" smtClean="0"/>
              <a:t>For every user there is a list of objects</a:t>
            </a:r>
          </a:p>
          <a:p>
            <a:pPr eaLnBrk="1" hangingPunct="1">
              <a:buFontTx/>
              <a:buNone/>
            </a:pPr>
            <a:endParaRPr lang="en-AU" dirty="0" smtClean="0"/>
          </a:p>
        </p:txBody>
      </p:sp>
      <p:grpSp>
        <p:nvGrpSpPr>
          <p:cNvPr id="2" name="Group 12"/>
          <p:cNvGrpSpPr>
            <a:grpSpLocks/>
          </p:cNvGrpSpPr>
          <p:nvPr/>
        </p:nvGrpSpPr>
        <p:grpSpPr bwMode="auto">
          <a:xfrm>
            <a:off x="3203848" y="2564904"/>
            <a:ext cx="2736850" cy="1439863"/>
            <a:chOff x="657" y="1752"/>
            <a:chExt cx="1724" cy="907"/>
          </a:xfrm>
        </p:grpSpPr>
        <p:sp>
          <p:nvSpPr>
            <p:cNvPr id="12293" name="Text Box 4"/>
            <p:cNvSpPr txBox="1">
              <a:spLocks noChangeArrowheads="1"/>
            </p:cNvSpPr>
            <p:nvPr/>
          </p:nvSpPr>
          <p:spPr bwMode="auto">
            <a:xfrm>
              <a:off x="657" y="1752"/>
              <a:ext cx="1724" cy="227"/>
            </a:xfrm>
            <a:prstGeom prst="rect">
              <a:avLst/>
            </a:prstGeom>
            <a:solidFill>
              <a:srgbClr val="C0C0C0"/>
            </a:solidFill>
            <a:ln w="9525">
              <a:solidFill>
                <a:schemeClr val="tx1"/>
              </a:solidFill>
              <a:miter lim="800000"/>
              <a:headEnd/>
              <a:tailEnd/>
            </a:ln>
          </p:spPr>
          <p:txBody>
            <a:bodyPr/>
            <a:lstStyle/>
            <a:p>
              <a:pPr algn="ctr">
                <a:spcBef>
                  <a:spcPct val="50000"/>
                </a:spcBef>
              </a:pPr>
              <a:r>
                <a:rPr lang="en-AU"/>
                <a:t>User A</a:t>
              </a:r>
            </a:p>
          </p:txBody>
        </p:sp>
        <p:sp>
          <p:nvSpPr>
            <p:cNvPr id="12294" name="Text Box 5"/>
            <p:cNvSpPr txBox="1">
              <a:spLocks noChangeArrowheads="1"/>
            </p:cNvSpPr>
            <p:nvPr/>
          </p:nvSpPr>
          <p:spPr bwMode="auto">
            <a:xfrm>
              <a:off x="657" y="1979"/>
              <a:ext cx="1134" cy="227"/>
            </a:xfrm>
            <a:prstGeom prst="rect">
              <a:avLst/>
            </a:prstGeom>
            <a:solidFill>
              <a:srgbClr val="C0C0C0"/>
            </a:solidFill>
            <a:ln w="9525">
              <a:solidFill>
                <a:schemeClr val="tx1"/>
              </a:solidFill>
              <a:miter lim="800000"/>
              <a:headEnd/>
              <a:tailEnd/>
            </a:ln>
          </p:spPr>
          <p:txBody>
            <a:bodyPr/>
            <a:lstStyle/>
            <a:p>
              <a:pPr>
                <a:spcBef>
                  <a:spcPct val="50000"/>
                </a:spcBef>
              </a:pPr>
              <a:r>
                <a:rPr lang="en-AU"/>
                <a:t>Sales.doc</a:t>
              </a:r>
            </a:p>
          </p:txBody>
        </p:sp>
        <p:sp>
          <p:nvSpPr>
            <p:cNvPr id="12295" name="Text Box 6"/>
            <p:cNvSpPr txBox="1">
              <a:spLocks noChangeArrowheads="1"/>
            </p:cNvSpPr>
            <p:nvPr/>
          </p:nvSpPr>
          <p:spPr bwMode="auto">
            <a:xfrm>
              <a:off x="657" y="2205"/>
              <a:ext cx="1134" cy="227"/>
            </a:xfrm>
            <a:prstGeom prst="rect">
              <a:avLst/>
            </a:prstGeom>
            <a:solidFill>
              <a:srgbClr val="C0C0C0"/>
            </a:solidFill>
            <a:ln w="9525">
              <a:solidFill>
                <a:schemeClr val="tx1"/>
              </a:solidFill>
              <a:miter lim="800000"/>
              <a:headEnd/>
              <a:tailEnd/>
            </a:ln>
          </p:spPr>
          <p:txBody>
            <a:bodyPr/>
            <a:lstStyle/>
            <a:p>
              <a:pPr>
                <a:spcBef>
                  <a:spcPct val="50000"/>
                </a:spcBef>
              </a:pPr>
              <a:r>
                <a:rPr lang="en-AU"/>
                <a:t>Expenses.xls</a:t>
              </a:r>
            </a:p>
          </p:txBody>
        </p:sp>
        <p:sp>
          <p:nvSpPr>
            <p:cNvPr id="12296" name="Text Box 7"/>
            <p:cNvSpPr txBox="1">
              <a:spLocks noChangeArrowheads="1"/>
            </p:cNvSpPr>
            <p:nvPr/>
          </p:nvSpPr>
          <p:spPr bwMode="auto">
            <a:xfrm>
              <a:off x="657" y="2432"/>
              <a:ext cx="1134" cy="227"/>
            </a:xfrm>
            <a:prstGeom prst="rect">
              <a:avLst/>
            </a:prstGeom>
            <a:solidFill>
              <a:srgbClr val="C0C0C0"/>
            </a:solidFill>
            <a:ln w="9525">
              <a:solidFill>
                <a:schemeClr val="tx1"/>
              </a:solidFill>
              <a:miter lim="800000"/>
              <a:headEnd/>
              <a:tailEnd/>
            </a:ln>
          </p:spPr>
          <p:txBody>
            <a:bodyPr/>
            <a:lstStyle/>
            <a:p>
              <a:pPr>
                <a:spcBef>
                  <a:spcPct val="50000"/>
                </a:spcBef>
              </a:pPr>
              <a:r>
                <a:rPr lang="en-AU"/>
                <a:t>Contacts.mdb</a:t>
              </a:r>
            </a:p>
          </p:txBody>
        </p:sp>
        <p:sp>
          <p:nvSpPr>
            <p:cNvPr id="12297" name="Text Box 8"/>
            <p:cNvSpPr txBox="1">
              <a:spLocks noChangeArrowheads="1"/>
            </p:cNvSpPr>
            <p:nvPr/>
          </p:nvSpPr>
          <p:spPr bwMode="auto">
            <a:xfrm>
              <a:off x="1791" y="1979"/>
              <a:ext cx="590" cy="227"/>
            </a:xfrm>
            <a:prstGeom prst="rect">
              <a:avLst/>
            </a:prstGeom>
            <a:solidFill>
              <a:srgbClr val="C0C0C0"/>
            </a:solidFill>
            <a:ln w="9525">
              <a:solidFill>
                <a:schemeClr val="tx1"/>
              </a:solidFill>
              <a:miter lim="800000"/>
              <a:headEnd/>
              <a:tailEnd/>
            </a:ln>
          </p:spPr>
          <p:txBody>
            <a:bodyPr/>
            <a:lstStyle/>
            <a:p>
              <a:pPr algn="ctr">
                <a:spcBef>
                  <a:spcPct val="50000"/>
                </a:spcBef>
              </a:pPr>
              <a:r>
                <a:rPr lang="en-AU" dirty="0"/>
                <a:t>R</a:t>
              </a:r>
            </a:p>
          </p:txBody>
        </p:sp>
        <p:sp>
          <p:nvSpPr>
            <p:cNvPr id="12298" name="Text Box 9"/>
            <p:cNvSpPr txBox="1">
              <a:spLocks noChangeArrowheads="1"/>
            </p:cNvSpPr>
            <p:nvPr/>
          </p:nvSpPr>
          <p:spPr bwMode="auto">
            <a:xfrm>
              <a:off x="1791" y="2205"/>
              <a:ext cx="590" cy="227"/>
            </a:xfrm>
            <a:prstGeom prst="rect">
              <a:avLst/>
            </a:prstGeom>
            <a:solidFill>
              <a:srgbClr val="C0C0C0"/>
            </a:solidFill>
            <a:ln w="9525">
              <a:solidFill>
                <a:schemeClr val="tx1"/>
              </a:solidFill>
              <a:miter lim="800000"/>
              <a:headEnd/>
              <a:tailEnd/>
            </a:ln>
          </p:spPr>
          <p:txBody>
            <a:bodyPr/>
            <a:lstStyle/>
            <a:p>
              <a:pPr algn="ctr">
                <a:spcBef>
                  <a:spcPct val="50000"/>
                </a:spcBef>
              </a:pPr>
              <a:r>
                <a:rPr lang="en-AU"/>
                <a:t>W</a:t>
              </a:r>
            </a:p>
          </p:txBody>
        </p:sp>
        <p:sp>
          <p:nvSpPr>
            <p:cNvPr id="12299" name="Text Box 10"/>
            <p:cNvSpPr txBox="1">
              <a:spLocks noChangeArrowheads="1"/>
            </p:cNvSpPr>
            <p:nvPr/>
          </p:nvSpPr>
          <p:spPr bwMode="auto">
            <a:xfrm>
              <a:off x="1791" y="2432"/>
              <a:ext cx="590" cy="227"/>
            </a:xfrm>
            <a:prstGeom prst="rect">
              <a:avLst/>
            </a:prstGeom>
            <a:solidFill>
              <a:srgbClr val="C0C0C0"/>
            </a:solidFill>
            <a:ln w="9525">
              <a:solidFill>
                <a:schemeClr val="tx1"/>
              </a:solidFill>
              <a:miter lim="800000"/>
              <a:headEnd/>
              <a:tailEnd/>
            </a:ln>
          </p:spPr>
          <p:txBody>
            <a:bodyPr/>
            <a:lstStyle/>
            <a:p>
              <a:pPr algn="ctr">
                <a:spcBef>
                  <a:spcPct val="50000"/>
                </a:spcBef>
              </a:pPr>
              <a:r>
                <a:rPr lang="en-AU"/>
                <a:t>R,W</a:t>
              </a:r>
            </a:p>
          </p:txBody>
        </p:sp>
      </p:grpSp>
      <p:grpSp>
        <p:nvGrpSpPr>
          <p:cNvPr id="3" name="Group 13"/>
          <p:cNvGrpSpPr>
            <a:grpSpLocks/>
          </p:cNvGrpSpPr>
          <p:nvPr/>
        </p:nvGrpSpPr>
        <p:grpSpPr bwMode="auto">
          <a:xfrm>
            <a:off x="3275856" y="5229200"/>
            <a:ext cx="2736850" cy="1439862"/>
            <a:chOff x="657" y="2205"/>
            <a:chExt cx="1724" cy="907"/>
          </a:xfrm>
        </p:grpSpPr>
        <p:sp>
          <p:nvSpPr>
            <p:cNvPr id="13" name="Text Box 6"/>
            <p:cNvSpPr txBox="1">
              <a:spLocks noChangeArrowheads="1"/>
            </p:cNvSpPr>
            <p:nvPr/>
          </p:nvSpPr>
          <p:spPr bwMode="auto">
            <a:xfrm>
              <a:off x="657" y="2205"/>
              <a:ext cx="1724" cy="227"/>
            </a:xfrm>
            <a:prstGeom prst="rect">
              <a:avLst/>
            </a:prstGeom>
            <a:solidFill>
              <a:srgbClr val="C0C0C0"/>
            </a:solidFill>
            <a:ln w="9525">
              <a:solidFill>
                <a:schemeClr val="tx1"/>
              </a:solidFill>
              <a:miter lim="800000"/>
              <a:headEnd/>
              <a:tailEnd/>
            </a:ln>
          </p:spPr>
          <p:txBody>
            <a:bodyPr/>
            <a:lstStyle/>
            <a:p>
              <a:pPr algn="ctr">
                <a:spcBef>
                  <a:spcPct val="50000"/>
                </a:spcBef>
              </a:pPr>
              <a:r>
                <a:rPr lang="en-AU"/>
                <a:t>Sales.doc</a:t>
              </a:r>
            </a:p>
          </p:txBody>
        </p:sp>
        <p:sp>
          <p:nvSpPr>
            <p:cNvPr id="14" name="Text Box 7"/>
            <p:cNvSpPr txBox="1">
              <a:spLocks noChangeArrowheads="1"/>
            </p:cNvSpPr>
            <p:nvPr/>
          </p:nvSpPr>
          <p:spPr bwMode="auto">
            <a:xfrm>
              <a:off x="657" y="2432"/>
              <a:ext cx="1134" cy="227"/>
            </a:xfrm>
            <a:prstGeom prst="rect">
              <a:avLst/>
            </a:prstGeom>
            <a:solidFill>
              <a:srgbClr val="C0C0C0"/>
            </a:solidFill>
            <a:ln w="9525">
              <a:solidFill>
                <a:schemeClr val="tx1"/>
              </a:solidFill>
              <a:miter lim="800000"/>
              <a:headEnd/>
              <a:tailEnd/>
            </a:ln>
          </p:spPr>
          <p:txBody>
            <a:bodyPr/>
            <a:lstStyle/>
            <a:p>
              <a:pPr>
                <a:spcBef>
                  <a:spcPct val="50000"/>
                </a:spcBef>
              </a:pPr>
              <a:r>
                <a:rPr lang="en-AU"/>
                <a:t>User 1</a:t>
              </a:r>
            </a:p>
          </p:txBody>
        </p:sp>
        <p:sp>
          <p:nvSpPr>
            <p:cNvPr id="15" name="Text Box 8"/>
            <p:cNvSpPr txBox="1">
              <a:spLocks noChangeArrowheads="1"/>
            </p:cNvSpPr>
            <p:nvPr/>
          </p:nvSpPr>
          <p:spPr bwMode="auto">
            <a:xfrm>
              <a:off x="657" y="2658"/>
              <a:ext cx="1134" cy="227"/>
            </a:xfrm>
            <a:prstGeom prst="rect">
              <a:avLst/>
            </a:prstGeom>
            <a:solidFill>
              <a:srgbClr val="C0C0C0"/>
            </a:solidFill>
            <a:ln w="9525">
              <a:solidFill>
                <a:schemeClr val="tx1"/>
              </a:solidFill>
              <a:miter lim="800000"/>
              <a:headEnd/>
              <a:tailEnd/>
            </a:ln>
          </p:spPr>
          <p:txBody>
            <a:bodyPr/>
            <a:lstStyle/>
            <a:p>
              <a:pPr>
                <a:spcBef>
                  <a:spcPct val="50000"/>
                </a:spcBef>
              </a:pPr>
              <a:r>
                <a:rPr lang="en-AU"/>
                <a:t>User 2</a:t>
              </a:r>
            </a:p>
          </p:txBody>
        </p:sp>
        <p:sp>
          <p:nvSpPr>
            <p:cNvPr id="16" name="Text Box 9"/>
            <p:cNvSpPr txBox="1">
              <a:spLocks noChangeArrowheads="1"/>
            </p:cNvSpPr>
            <p:nvPr/>
          </p:nvSpPr>
          <p:spPr bwMode="auto">
            <a:xfrm>
              <a:off x="657" y="2885"/>
              <a:ext cx="1134" cy="227"/>
            </a:xfrm>
            <a:prstGeom prst="rect">
              <a:avLst/>
            </a:prstGeom>
            <a:solidFill>
              <a:srgbClr val="C0C0C0"/>
            </a:solidFill>
            <a:ln w="9525">
              <a:solidFill>
                <a:schemeClr val="tx1"/>
              </a:solidFill>
              <a:miter lim="800000"/>
              <a:headEnd/>
              <a:tailEnd/>
            </a:ln>
          </p:spPr>
          <p:txBody>
            <a:bodyPr/>
            <a:lstStyle/>
            <a:p>
              <a:pPr>
                <a:spcBef>
                  <a:spcPct val="50000"/>
                </a:spcBef>
              </a:pPr>
              <a:r>
                <a:rPr lang="en-AU"/>
                <a:t>User 3</a:t>
              </a:r>
            </a:p>
          </p:txBody>
        </p:sp>
        <p:sp>
          <p:nvSpPr>
            <p:cNvPr id="17" name="Text Box 10"/>
            <p:cNvSpPr txBox="1">
              <a:spLocks noChangeArrowheads="1"/>
            </p:cNvSpPr>
            <p:nvPr/>
          </p:nvSpPr>
          <p:spPr bwMode="auto">
            <a:xfrm>
              <a:off x="1791" y="2432"/>
              <a:ext cx="590" cy="227"/>
            </a:xfrm>
            <a:prstGeom prst="rect">
              <a:avLst/>
            </a:prstGeom>
            <a:solidFill>
              <a:srgbClr val="C0C0C0"/>
            </a:solidFill>
            <a:ln w="9525">
              <a:solidFill>
                <a:schemeClr val="tx1"/>
              </a:solidFill>
              <a:miter lim="800000"/>
              <a:headEnd/>
              <a:tailEnd/>
            </a:ln>
          </p:spPr>
          <p:txBody>
            <a:bodyPr/>
            <a:lstStyle/>
            <a:p>
              <a:pPr algn="ctr">
                <a:spcBef>
                  <a:spcPct val="50000"/>
                </a:spcBef>
              </a:pPr>
              <a:r>
                <a:rPr lang="en-AU"/>
                <a:t>R</a:t>
              </a:r>
            </a:p>
          </p:txBody>
        </p:sp>
        <p:sp>
          <p:nvSpPr>
            <p:cNvPr id="18" name="Text Box 11"/>
            <p:cNvSpPr txBox="1">
              <a:spLocks noChangeArrowheads="1"/>
            </p:cNvSpPr>
            <p:nvPr/>
          </p:nvSpPr>
          <p:spPr bwMode="auto">
            <a:xfrm>
              <a:off x="1791" y="2658"/>
              <a:ext cx="590" cy="227"/>
            </a:xfrm>
            <a:prstGeom prst="rect">
              <a:avLst/>
            </a:prstGeom>
            <a:solidFill>
              <a:srgbClr val="C0C0C0"/>
            </a:solidFill>
            <a:ln w="9525">
              <a:solidFill>
                <a:schemeClr val="tx1"/>
              </a:solidFill>
              <a:miter lim="800000"/>
              <a:headEnd/>
              <a:tailEnd/>
            </a:ln>
          </p:spPr>
          <p:txBody>
            <a:bodyPr/>
            <a:lstStyle/>
            <a:p>
              <a:pPr algn="ctr">
                <a:spcBef>
                  <a:spcPct val="50000"/>
                </a:spcBef>
              </a:pPr>
              <a:r>
                <a:rPr lang="en-AU"/>
                <a:t>W</a:t>
              </a:r>
            </a:p>
          </p:txBody>
        </p:sp>
        <p:sp>
          <p:nvSpPr>
            <p:cNvPr id="19" name="Text Box 12"/>
            <p:cNvSpPr txBox="1">
              <a:spLocks noChangeArrowheads="1"/>
            </p:cNvSpPr>
            <p:nvPr/>
          </p:nvSpPr>
          <p:spPr bwMode="auto">
            <a:xfrm>
              <a:off x="1791" y="2885"/>
              <a:ext cx="590" cy="227"/>
            </a:xfrm>
            <a:prstGeom prst="rect">
              <a:avLst/>
            </a:prstGeom>
            <a:solidFill>
              <a:srgbClr val="C0C0C0"/>
            </a:solidFill>
            <a:ln w="9525">
              <a:solidFill>
                <a:schemeClr val="tx1"/>
              </a:solidFill>
              <a:miter lim="800000"/>
              <a:headEnd/>
              <a:tailEnd/>
            </a:ln>
          </p:spPr>
          <p:txBody>
            <a:bodyPr/>
            <a:lstStyle/>
            <a:p>
              <a:pPr algn="ctr">
                <a:spcBef>
                  <a:spcPct val="50000"/>
                </a:spcBef>
              </a:pPr>
              <a:r>
                <a:rPr lang="en-AU"/>
                <a:t>R,W</a:t>
              </a:r>
            </a:p>
          </p:txBody>
        </p:sp>
      </p:grpSp>
      <p:sp>
        <p:nvSpPr>
          <p:cNvPr id="20" name="Rectangle 3"/>
          <p:cNvSpPr txBox="1">
            <a:spLocks noChangeArrowheads="1"/>
          </p:cNvSpPr>
          <p:nvPr/>
        </p:nvSpPr>
        <p:spPr bwMode="auto">
          <a:xfrm>
            <a:off x="251520" y="4149081"/>
            <a:ext cx="8642350" cy="9361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AU" sz="3200" b="0" i="0" u="none" strike="noStrike" kern="0" cap="none" spc="0" normalizeH="0" baseline="0" noProof="0" smtClean="0">
                <a:ln>
                  <a:noFill/>
                </a:ln>
                <a:solidFill>
                  <a:schemeClr val="tx1"/>
                </a:solidFill>
                <a:effectLst/>
                <a:uLnTx/>
                <a:uFillTx/>
                <a:latin typeface="+mn-lt"/>
                <a:ea typeface="ＭＳ Ｐゴシック" pitchFamily="-65" charset="-128"/>
                <a:cs typeface="ＭＳ Ｐゴシック" pitchFamily="-65" charset="-128"/>
              </a:rPr>
              <a:t>For each object the OS maintains a list of users and permissions</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AU" sz="3200" b="0" i="0" u="none" strike="noStrike" kern="0" cap="none" spc="0" normalizeH="0" baseline="0" noProof="0" dirty="0" smtClean="0">
              <a:ln>
                <a:noFill/>
              </a:ln>
              <a:solidFill>
                <a:schemeClr val="tx1"/>
              </a:solidFill>
              <a:effectLst/>
              <a:uLnTx/>
              <a:uFillTx/>
              <a:latin typeface="+mn-lt"/>
              <a:ea typeface="ＭＳ Ｐゴシック" pitchFamily="-65" charset="-128"/>
              <a:cs typeface="ＭＳ Ｐゴシック" pitchFamily="-65"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AU" dirty="0" smtClean="0"/>
              <a:t>Access Control Matrices</a:t>
            </a:r>
          </a:p>
        </p:txBody>
      </p:sp>
      <p:sp>
        <p:nvSpPr>
          <p:cNvPr id="14339" name="Rectangle 3"/>
          <p:cNvSpPr>
            <a:spLocks noGrp="1" noChangeArrowheads="1"/>
          </p:cNvSpPr>
          <p:nvPr>
            <p:ph type="body" sz="half" idx="1"/>
          </p:nvPr>
        </p:nvSpPr>
        <p:spPr>
          <a:xfrm>
            <a:off x="0" y="1916113"/>
            <a:ext cx="9144000" cy="1098550"/>
          </a:xfrm>
        </p:spPr>
        <p:txBody>
          <a:bodyPr/>
          <a:lstStyle/>
          <a:p>
            <a:pPr eaLnBrk="1" hangingPunct="1">
              <a:lnSpc>
                <a:spcPct val="90000"/>
              </a:lnSpc>
            </a:pPr>
            <a:r>
              <a:rPr lang="en-AU" dirty="0" smtClean="0"/>
              <a:t>The OS maintains a table of subjects, objects and permissions</a:t>
            </a:r>
          </a:p>
        </p:txBody>
      </p:sp>
      <p:graphicFrame>
        <p:nvGraphicFramePr>
          <p:cNvPr id="80958" name="Group 62"/>
          <p:cNvGraphicFramePr>
            <a:graphicFrameLocks noGrp="1"/>
          </p:cNvGraphicFramePr>
          <p:nvPr>
            <p:ph sz="half" idx="2"/>
          </p:nvPr>
        </p:nvGraphicFramePr>
        <p:xfrm>
          <a:off x="285750" y="3143250"/>
          <a:ext cx="8572560" cy="2878138"/>
        </p:xfrm>
        <a:graphic>
          <a:graphicData uri="http://schemas.openxmlformats.org/drawingml/2006/table">
            <a:tbl>
              <a:tblPr/>
              <a:tblGrid>
                <a:gridCol w="1215017"/>
                <a:gridCol w="1771879"/>
                <a:gridCol w="1890013"/>
                <a:gridCol w="2052577"/>
                <a:gridCol w="1643074"/>
              </a:tblGrid>
              <a:tr h="404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AU"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400" b="0" i="0" u="none" strike="noStrike" cap="none" normalizeH="0" baseline="0" smtClean="0">
                          <a:ln>
                            <a:noFill/>
                          </a:ln>
                          <a:solidFill>
                            <a:schemeClr val="tx1"/>
                          </a:solidFill>
                          <a:effectLst/>
                          <a:latin typeface="Arial" charset="0"/>
                        </a:rPr>
                        <a:t>Sales.doc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400" b="0" i="0" u="none" strike="noStrike" cap="none" normalizeH="0" baseline="0" dirty="0" smtClean="0">
                          <a:ln>
                            <a:noFill/>
                          </a:ln>
                          <a:solidFill>
                            <a:schemeClr val="tx1"/>
                          </a:solidFill>
                          <a:effectLst/>
                          <a:latin typeface="Arial" charset="0"/>
                        </a:rPr>
                        <a:t>Expense.xls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400" b="0" i="0" u="none" strike="noStrike" cap="none" normalizeH="0" baseline="0" dirty="0" smtClean="0">
                          <a:ln>
                            <a:noFill/>
                          </a:ln>
                          <a:solidFill>
                            <a:schemeClr val="tx1"/>
                          </a:solidFill>
                          <a:effectLst/>
                          <a:latin typeface="Arial" charset="0"/>
                        </a:rPr>
                        <a:t>Contact.mdb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400" b="0" i="0" u="none" strike="noStrike" cap="none" normalizeH="0" baseline="0" smtClean="0">
                          <a:ln>
                            <a:noFill/>
                          </a:ln>
                          <a:solidFill>
                            <a:schemeClr val="tx1"/>
                          </a:solidFill>
                          <a:effectLst/>
                          <a:latin typeface="Arial" charset="0"/>
                        </a:rPr>
                        <a:t>Calc.exe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606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400" b="0" i="0" u="none" strike="noStrike" cap="none" normalizeH="0" baseline="0" smtClean="0">
                          <a:ln>
                            <a:noFill/>
                          </a:ln>
                          <a:solidFill>
                            <a:schemeClr val="tx1"/>
                          </a:solidFill>
                          <a:effectLst/>
                          <a:latin typeface="Arial" charset="0"/>
                        </a:rPr>
                        <a:t>User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2400" b="0" i="0" u="none" strike="noStrike" cap="none" normalizeH="0" baseline="0" smtClean="0">
                          <a:ln>
                            <a:noFill/>
                          </a:ln>
                          <a:solidFill>
                            <a:schemeClr val="tx1"/>
                          </a:solidFill>
                          <a:effectLst/>
                          <a:latin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603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400" b="0" i="0" u="none" strike="noStrike" cap="none" normalizeH="0" baseline="0" smtClean="0">
                          <a:ln>
                            <a:noFill/>
                          </a:ln>
                          <a:solidFill>
                            <a:schemeClr val="tx1"/>
                          </a:solidFill>
                          <a:effectLst/>
                          <a:latin typeface="Arial" charset="0"/>
                        </a:rPr>
                        <a:t>User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2400" b="0" i="0" u="none" strike="noStrike" cap="none" normalizeH="0" baseline="0" smtClean="0">
                          <a:ln>
                            <a:noFill/>
                          </a:ln>
                          <a:solidFill>
                            <a:schemeClr val="tx1"/>
                          </a:solidFill>
                          <a:effectLst/>
                          <a:latin typeface="Arial" charset="0"/>
                        </a:rPr>
                        <a:t>R,W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24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400" b="0" i="0" u="none" strike="noStrike" cap="none" normalizeH="0" baseline="0" smtClean="0">
                          <a:ln>
                            <a:noFill/>
                          </a:ln>
                          <a:solidFill>
                            <a:schemeClr val="tx1"/>
                          </a:solidFill>
                          <a:effectLst/>
                          <a:latin typeface="Arial" charset="0"/>
                        </a:rPr>
                        <a:t>User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606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AU" sz="2400" b="0" i="0" u="none" strike="noStrike" cap="none" normalizeH="0" baseline="0" smtClean="0">
                          <a:ln>
                            <a:noFill/>
                          </a:ln>
                          <a:solidFill>
                            <a:schemeClr val="tx1"/>
                          </a:solidFill>
                          <a:effectLst/>
                          <a:latin typeface="Arial" charset="0"/>
                        </a:rPr>
                        <a:t>User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2400" b="0" i="0" u="none" strike="noStrike" cap="none" normalizeH="0" baseline="0" smtClean="0">
                          <a:ln>
                            <a:noFill/>
                          </a:ln>
                          <a:solidFill>
                            <a:schemeClr val="tx1"/>
                          </a:solidFill>
                          <a:effectLst/>
                          <a:latin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2400" b="0" i="0" u="none" strike="noStrike" cap="none" normalizeH="0" baseline="0" smtClean="0">
                          <a:ln>
                            <a:noFill/>
                          </a:ln>
                          <a:solidFill>
                            <a:schemeClr val="tx1"/>
                          </a:solidFill>
                          <a:effectLst/>
                          <a:latin typeface="Arial"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AU" sz="2400" b="0" i="0" u="none" strike="noStrike" cap="none" normalizeH="0" baseline="0" dirty="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Security Architecture</a:t>
            </a:r>
            <a:endParaRPr lang="en-AU" dirty="0"/>
          </a:p>
        </p:txBody>
      </p:sp>
      <p:sp>
        <p:nvSpPr>
          <p:cNvPr id="3" name="Text Placeholder 2"/>
          <p:cNvSpPr>
            <a:spLocks noGrp="1"/>
          </p:cNvSpPr>
          <p:nvPr>
            <p:ph type="body" sz="half" idx="1"/>
          </p:nvPr>
        </p:nvSpPr>
        <p:spPr>
          <a:xfrm>
            <a:off x="250825" y="1916113"/>
            <a:ext cx="8641655" cy="4681537"/>
          </a:xfrm>
        </p:spPr>
        <p:txBody>
          <a:bodyPr/>
          <a:lstStyle/>
          <a:p>
            <a:r>
              <a:rPr lang="en-US" dirty="0" smtClean="0"/>
              <a:t>Local Security Authority (LSA)</a:t>
            </a:r>
          </a:p>
          <a:p>
            <a:r>
              <a:rPr lang="en-US" dirty="0" smtClean="0"/>
              <a:t>Security Reference Monitor (SRM)</a:t>
            </a:r>
          </a:p>
          <a:p>
            <a:r>
              <a:rPr lang="en-US" dirty="0" smtClean="0"/>
              <a:t>Security Accounts Manager (SAM)</a:t>
            </a:r>
          </a:p>
          <a:p>
            <a:r>
              <a:rPr lang="en-US" dirty="0" err="1" smtClean="0"/>
              <a:t>WinLogon</a:t>
            </a:r>
            <a:r>
              <a:rPr lang="en-US" dirty="0" smtClean="0"/>
              <a:t> and </a:t>
            </a:r>
            <a:r>
              <a:rPr lang="en-US" dirty="0" err="1" smtClean="0"/>
              <a:t>NetLogon</a:t>
            </a:r>
            <a:endParaRPr lang="en-US" dirty="0" smtClean="0"/>
          </a:p>
          <a:p>
            <a:r>
              <a:rPr lang="en-US" dirty="0" smtClean="0"/>
              <a:t>Access Control Lists (ACL)</a:t>
            </a:r>
          </a:p>
          <a:p>
            <a:r>
              <a:rPr lang="en-US" dirty="0" smtClean="0"/>
              <a:t>User Account Controls (UAC)</a:t>
            </a:r>
          </a:p>
          <a:p>
            <a:r>
              <a:rPr lang="en-US" dirty="0" smtClean="0"/>
              <a:t>Security Identifier (SID)</a:t>
            </a:r>
            <a:endParaRPr lang="en-AU" dirty="0"/>
          </a:p>
        </p:txBody>
      </p:sp>
    </p:spTree>
    <p:extLst>
      <p:ext uri="{BB962C8B-B14F-4D97-AF65-F5344CB8AC3E}">
        <p14:creationId xmlns:p14="http://schemas.microsoft.com/office/powerpoint/2010/main" val="333144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2216</Words>
  <Application>Microsoft Office PowerPoint</Application>
  <PresentationFormat>On-screen Show (4:3)</PresentationFormat>
  <Paragraphs>292</Paragraphs>
  <Slides>40</Slides>
  <Notes>6</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Default Design</vt:lpstr>
      <vt:lpstr>Operating System Security</vt:lpstr>
      <vt:lpstr>What is an Operating System?</vt:lpstr>
      <vt:lpstr>OS Security Concepts</vt:lpstr>
      <vt:lpstr>Separation of Objects</vt:lpstr>
      <vt:lpstr>Identification and Authentication</vt:lpstr>
      <vt:lpstr>Authorisation</vt:lpstr>
      <vt:lpstr>Access Control Lists</vt:lpstr>
      <vt:lpstr>Access Control Matrices</vt:lpstr>
      <vt:lpstr>Windows Security Architecture</vt:lpstr>
      <vt:lpstr>Local Security Authority (LSA)</vt:lpstr>
      <vt:lpstr>Security Reference Monitor</vt:lpstr>
      <vt:lpstr>Security Accounts Manager</vt:lpstr>
      <vt:lpstr>Winlogon and NetLogon</vt:lpstr>
      <vt:lpstr>Security Identifiers / Users and Groups</vt:lpstr>
      <vt:lpstr>Windows Login Process Example</vt:lpstr>
      <vt:lpstr>Windows Login Process Example cont…</vt:lpstr>
      <vt:lpstr>Windows Login Process Example cont…</vt:lpstr>
      <vt:lpstr>Windows NT Security Architecture</vt:lpstr>
      <vt:lpstr>Special accounts and groups</vt:lpstr>
      <vt:lpstr>User Account Control (UAC)</vt:lpstr>
      <vt:lpstr>File Systems</vt:lpstr>
      <vt:lpstr>NTFS Security Descriptors</vt:lpstr>
      <vt:lpstr>NTFS Stability</vt:lpstr>
      <vt:lpstr>NTFS Encryption</vt:lpstr>
      <vt:lpstr>Auditing</vt:lpstr>
      <vt:lpstr>Windows Auditing cont…</vt:lpstr>
      <vt:lpstr>Windows Event Logger</vt:lpstr>
      <vt:lpstr>Windows Event Logger</vt:lpstr>
      <vt:lpstr>Over auditing?</vt:lpstr>
      <vt:lpstr>OS Vulnerabilities</vt:lpstr>
      <vt:lpstr>Comments on OS security</vt:lpstr>
      <vt:lpstr>Applying OS Security </vt:lpstr>
      <vt:lpstr>Open source vs Commercial OS</vt:lpstr>
      <vt:lpstr>Open source vs Commercial OS cont…</vt:lpstr>
      <vt:lpstr>Open source vs Commercial OS cont…</vt:lpstr>
      <vt:lpstr>Virtual Machines (VM)</vt:lpstr>
      <vt:lpstr>Security Standards for OS Evaluation</vt:lpstr>
      <vt:lpstr>Trusted Computer System Evaluation Criteria</vt:lpstr>
      <vt:lpstr>TCSEC Security Criteria Divisions</vt:lpstr>
      <vt:lpstr>Common Criteria</vt:lpstr>
    </vt:vector>
  </TitlesOfParts>
  <Company>Edith Cowan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 Ly</dc:creator>
  <cp:lastModifiedBy>silver</cp:lastModifiedBy>
  <cp:revision>33</cp:revision>
  <dcterms:created xsi:type="dcterms:W3CDTF">2009-09-07T06:18:52Z</dcterms:created>
  <dcterms:modified xsi:type="dcterms:W3CDTF">2014-09-18T03:01:03Z</dcterms:modified>
</cp:coreProperties>
</file>