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3" r:id="rId1"/>
  </p:sldMasterIdLst>
  <p:notesMasterIdLst>
    <p:notesMasterId r:id="rId23"/>
  </p:notesMasterIdLst>
  <p:handoutMasterIdLst>
    <p:handoutMasterId r:id="rId24"/>
  </p:handoutMasterIdLst>
  <p:sldIdLst>
    <p:sldId id="289" r:id="rId2"/>
    <p:sldId id="275" r:id="rId3"/>
    <p:sldId id="290" r:id="rId4"/>
    <p:sldId id="291" r:id="rId5"/>
    <p:sldId id="269" r:id="rId6"/>
    <p:sldId id="260" r:id="rId7"/>
    <p:sldId id="270" r:id="rId8"/>
    <p:sldId id="271" r:id="rId9"/>
    <p:sldId id="267" r:id="rId10"/>
    <p:sldId id="273" r:id="rId11"/>
    <p:sldId id="274" r:id="rId12"/>
    <p:sldId id="268" r:id="rId13"/>
    <p:sldId id="283" r:id="rId14"/>
    <p:sldId id="284" r:id="rId15"/>
    <p:sldId id="285" r:id="rId16"/>
    <p:sldId id="286" r:id="rId17"/>
    <p:sldId id="281" r:id="rId18"/>
    <p:sldId id="292" r:id="rId19"/>
    <p:sldId id="293" r:id="rId20"/>
    <p:sldId id="287" r:id="rId21"/>
    <p:sldId id="288" r:id="rId22"/>
  </p:sldIdLst>
  <p:sldSz cx="9144000" cy="6858000" type="screen4x3"/>
  <p:notesSz cx="6858000" cy="9737725"/>
  <p:defaultTex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3399FF"/>
    <a:srgbClr val="0066FF"/>
    <a:srgbClr val="FF3300"/>
    <a:srgbClr val="FF00FF"/>
    <a:srgbClr val="CC99FF"/>
    <a:srgbClr val="FF99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11" autoAdjust="0"/>
    <p:restoredTop sz="93467" autoAdjust="0"/>
  </p:normalViewPr>
  <p:slideViewPr>
    <p:cSldViewPr>
      <p:cViewPr>
        <p:scale>
          <a:sx n="88" d="100"/>
          <a:sy n="88" d="100"/>
        </p:scale>
        <p:origin x="-156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2971800" cy="487363"/>
          </a:xfrm>
          <a:prstGeom prst="rect">
            <a:avLst/>
          </a:prstGeom>
          <a:noFill/>
          <a:ln w="9525">
            <a:noFill/>
            <a:miter lim="800000"/>
            <a:headEnd/>
            <a:tailEnd/>
          </a:ln>
          <a:effectLst/>
        </p:spPr>
        <p:txBody>
          <a:bodyPr vert="horz" wrap="square" lIns="92565" tIns="46282" rIns="92565" bIns="46282" numCol="1" anchor="t" anchorCtr="0" compatLnSpc="1">
            <a:prstTxWarp prst="textNoShape">
              <a:avLst/>
            </a:prstTxWarp>
          </a:bodyPr>
          <a:lstStyle>
            <a:lvl1pPr defTabSz="925513">
              <a:defRPr sz="1200"/>
            </a:lvl1pPr>
          </a:lstStyle>
          <a:p>
            <a:endParaRPr lang="en-US"/>
          </a:p>
        </p:txBody>
      </p:sp>
      <p:sp>
        <p:nvSpPr>
          <p:cNvPr id="92163" name="Rectangle 3"/>
          <p:cNvSpPr>
            <a:spLocks noGrp="1" noChangeArrowheads="1"/>
          </p:cNvSpPr>
          <p:nvPr>
            <p:ph type="dt" sz="quarter" idx="1"/>
          </p:nvPr>
        </p:nvSpPr>
        <p:spPr bwMode="auto">
          <a:xfrm>
            <a:off x="3886200" y="0"/>
            <a:ext cx="2971800" cy="487363"/>
          </a:xfrm>
          <a:prstGeom prst="rect">
            <a:avLst/>
          </a:prstGeom>
          <a:noFill/>
          <a:ln w="9525">
            <a:noFill/>
            <a:miter lim="800000"/>
            <a:headEnd/>
            <a:tailEnd/>
          </a:ln>
          <a:effectLst/>
        </p:spPr>
        <p:txBody>
          <a:bodyPr vert="horz" wrap="square" lIns="92565" tIns="46282" rIns="92565" bIns="46282" numCol="1" anchor="t" anchorCtr="0" compatLnSpc="1">
            <a:prstTxWarp prst="textNoShape">
              <a:avLst/>
            </a:prstTxWarp>
          </a:bodyPr>
          <a:lstStyle>
            <a:lvl1pPr algn="r" defTabSz="925513">
              <a:defRPr sz="1200"/>
            </a:lvl1pPr>
          </a:lstStyle>
          <a:p>
            <a:endParaRPr lang="en-US"/>
          </a:p>
        </p:txBody>
      </p:sp>
      <p:sp>
        <p:nvSpPr>
          <p:cNvPr id="92164" name="Rectangle 4"/>
          <p:cNvSpPr>
            <a:spLocks noGrp="1" noChangeArrowheads="1"/>
          </p:cNvSpPr>
          <p:nvPr>
            <p:ph type="ftr" sz="quarter" idx="2"/>
          </p:nvPr>
        </p:nvSpPr>
        <p:spPr bwMode="auto">
          <a:xfrm>
            <a:off x="0" y="9250363"/>
            <a:ext cx="2971800" cy="487362"/>
          </a:xfrm>
          <a:prstGeom prst="rect">
            <a:avLst/>
          </a:prstGeom>
          <a:noFill/>
          <a:ln w="9525">
            <a:noFill/>
            <a:miter lim="800000"/>
            <a:headEnd/>
            <a:tailEnd/>
          </a:ln>
          <a:effectLst/>
        </p:spPr>
        <p:txBody>
          <a:bodyPr vert="horz" wrap="square" lIns="92565" tIns="46282" rIns="92565" bIns="46282" numCol="1" anchor="b" anchorCtr="0" compatLnSpc="1">
            <a:prstTxWarp prst="textNoShape">
              <a:avLst/>
            </a:prstTxWarp>
          </a:bodyPr>
          <a:lstStyle>
            <a:lvl1pPr defTabSz="925513">
              <a:defRPr sz="1200"/>
            </a:lvl1pPr>
          </a:lstStyle>
          <a:p>
            <a:endParaRPr lang="en-US"/>
          </a:p>
        </p:txBody>
      </p:sp>
      <p:sp>
        <p:nvSpPr>
          <p:cNvPr id="92165" name="Rectangle 5"/>
          <p:cNvSpPr>
            <a:spLocks noGrp="1" noChangeArrowheads="1"/>
          </p:cNvSpPr>
          <p:nvPr>
            <p:ph type="sldNum" sz="quarter" idx="3"/>
          </p:nvPr>
        </p:nvSpPr>
        <p:spPr bwMode="auto">
          <a:xfrm>
            <a:off x="3886200" y="9250363"/>
            <a:ext cx="2971800" cy="487362"/>
          </a:xfrm>
          <a:prstGeom prst="rect">
            <a:avLst/>
          </a:prstGeom>
          <a:noFill/>
          <a:ln w="9525">
            <a:noFill/>
            <a:miter lim="800000"/>
            <a:headEnd/>
            <a:tailEnd/>
          </a:ln>
          <a:effectLst/>
        </p:spPr>
        <p:txBody>
          <a:bodyPr vert="horz" wrap="square" lIns="92565" tIns="46282" rIns="92565" bIns="46282" numCol="1" anchor="b" anchorCtr="0" compatLnSpc="1">
            <a:prstTxWarp prst="textNoShape">
              <a:avLst/>
            </a:prstTxWarp>
          </a:bodyPr>
          <a:lstStyle>
            <a:lvl1pPr algn="r" defTabSz="925513">
              <a:defRPr sz="1200"/>
            </a:lvl1pPr>
          </a:lstStyle>
          <a:p>
            <a:fld id="{A44788B8-D006-4036-B0D8-D5B91A91E1F8}" type="slidenum">
              <a:rPr lang="en-AU"/>
              <a:pPr/>
              <a:t>‹#›</a:t>
            </a:fld>
            <a:endParaRPr lang="en-AU"/>
          </a:p>
        </p:txBody>
      </p:sp>
    </p:spTree>
    <p:extLst>
      <p:ext uri="{BB962C8B-B14F-4D97-AF65-F5344CB8AC3E}">
        <p14:creationId xmlns:p14="http://schemas.microsoft.com/office/powerpoint/2010/main" val="37975698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87363"/>
          </a:xfrm>
          <a:prstGeom prst="rect">
            <a:avLst/>
          </a:prstGeom>
          <a:noFill/>
          <a:ln w="9525">
            <a:noFill/>
            <a:miter lim="800000"/>
            <a:headEnd/>
            <a:tailEnd/>
          </a:ln>
          <a:effectLst/>
        </p:spPr>
        <p:txBody>
          <a:bodyPr vert="horz" wrap="square" lIns="92565" tIns="46282" rIns="92565" bIns="46282" numCol="1" anchor="t" anchorCtr="0" compatLnSpc="1">
            <a:prstTxWarp prst="textNoShape">
              <a:avLst/>
            </a:prstTxWarp>
          </a:bodyPr>
          <a:lstStyle>
            <a:lvl1pPr defTabSz="925513">
              <a:defRPr sz="1200"/>
            </a:lvl1pPr>
          </a:lstStyle>
          <a:p>
            <a:endParaRPr lang="en-US"/>
          </a:p>
        </p:txBody>
      </p:sp>
      <p:sp>
        <p:nvSpPr>
          <p:cNvPr id="1027" name="Rectangle 3"/>
          <p:cNvSpPr>
            <a:spLocks noGrp="1" noChangeArrowheads="1"/>
          </p:cNvSpPr>
          <p:nvPr>
            <p:ph type="dt" idx="1"/>
          </p:nvPr>
        </p:nvSpPr>
        <p:spPr bwMode="auto">
          <a:xfrm>
            <a:off x="3886200" y="0"/>
            <a:ext cx="2971800" cy="487363"/>
          </a:xfrm>
          <a:prstGeom prst="rect">
            <a:avLst/>
          </a:prstGeom>
          <a:noFill/>
          <a:ln w="9525">
            <a:noFill/>
            <a:miter lim="800000"/>
            <a:headEnd/>
            <a:tailEnd/>
          </a:ln>
          <a:effectLst/>
        </p:spPr>
        <p:txBody>
          <a:bodyPr vert="horz" wrap="square" lIns="92565" tIns="46282" rIns="92565" bIns="46282" numCol="1" anchor="t" anchorCtr="0" compatLnSpc="1">
            <a:prstTxWarp prst="textNoShape">
              <a:avLst/>
            </a:prstTxWarp>
          </a:bodyPr>
          <a:lstStyle>
            <a:lvl1pPr algn="r" defTabSz="925513">
              <a:defRPr sz="1200"/>
            </a:lvl1pPr>
          </a:lstStyle>
          <a:p>
            <a:endParaRPr lang="en-US"/>
          </a:p>
        </p:txBody>
      </p:sp>
      <p:sp>
        <p:nvSpPr>
          <p:cNvPr id="24580" name="Rectangle 4"/>
          <p:cNvSpPr>
            <a:spLocks noGrp="1" noRot="1" noChangeAspect="1" noChangeArrowheads="1" noTextEdit="1"/>
          </p:cNvSpPr>
          <p:nvPr>
            <p:ph type="sldImg" idx="2"/>
          </p:nvPr>
        </p:nvSpPr>
        <p:spPr bwMode="auto">
          <a:xfrm>
            <a:off x="993775" y="730250"/>
            <a:ext cx="4870450" cy="365125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5988" y="4624388"/>
            <a:ext cx="5026025" cy="4383087"/>
          </a:xfrm>
          <a:prstGeom prst="rect">
            <a:avLst/>
          </a:prstGeom>
          <a:noFill/>
          <a:ln w="9525">
            <a:noFill/>
            <a:miter lim="800000"/>
            <a:headEnd/>
            <a:tailEnd/>
          </a:ln>
          <a:effectLst/>
        </p:spPr>
        <p:txBody>
          <a:bodyPr vert="horz" wrap="square" lIns="92565" tIns="46282" rIns="92565" bIns="46282"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1030" name="Rectangle 6"/>
          <p:cNvSpPr>
            <a:spLocks noGrp="1" noChangeArrowheads="1"/>
          </p:cNvSpPr>
          <p:nvPr>
            <p:ph type="ftr" sz="quarter" idx="4"/>
          </p:nvPr>
        </p:nvSpPr>
        <p:spPr bwMode="auto">
          <a:xfrm>
            <a:off x="0" y="9250363"/>
            <a:ext cx="2971800" cy="487362"/>
          </a:xfrm>
          <a:prstGeom prst="rect">
            <a:avLst/>
          </a:prstGeom>
          <a:noFill/>
          <a:ln w="9525">
            <a:noFill/>
            <a:miter lim="800000"/>
            <a:headEnd/>
            <a:tailEnd/>
          </a:ln>
          <a:effectLst/>
        </p:spPr>
        <p:txBody>
          <a:bodyPr vert="horz" wrap="square" lIns="92565" tIns="46282" rIns="92565" bIns="46282" numCol="1" anchor="b" anchorCtr="0" compatLnSpc="1">
            <a:prstTxWarp prst="textNoShape">
              <a:avLst/>
            </a:prstTxWarp>
          </a:bodyPr>
          <a:lstStyle>
            <a:lvl1pPr defTabSz="925513">
              <a:defRPr sz="1200"/>
            </a:lvl1pPr>
          </a:lstStyle>
          <a:p>
            <a:endParaRPr lang="en-US"/>
          </a:p>
        </p:txBody>
      </p:sp>
      <p:sp>
        <p:nvSpPr>
          <p:cNvPr id="1031" name="Rectangle 7"/>
          <p:cNvSpPr>
            <a:spLocks noGrp="1" noChangeArrowheads="1"/>
          </p:cNvSpPr>
          <p:nvPr>
            <p:ph type="sldNum" sz="quarter" idx="5"/>
          </p:nvPr>
        </p:nvSpPr>
        <p:spPr bwMode="auto">
          <a:xfrm>
            <a:off x="3886200" y="9250363"/>
            <a:ext cx="2971800" cy="487362"/>
          </a:xfrm>
          <a:prstGeom prst="rect">
            <a:avLst/>
          </a:prstGeom>
          <a:noFill/>
          <a:ln w="9525">
            <a:noFill/>
            <a:miter lim="800000"/>
            <a:headEnd/>
            <a:tailEnd/>
          </a:ln>
          <a:effectLst/>
        </p:spPr>
        <p:txBody>
          <a:bodyPr vert="horz" wrap="square" lIns="92565" tIns="46282" rIns="92565" bIns="46282" numCol="1" anchor="b" anchorCtr="0" compatLnSpc="1">
            <a:prstTxWarp prst="textNoShape">
              <a:avLst/>
            </a:prstTxWarp>
          </a:bodyPr>
          <a:lstStyle>
            <a:lvl1pPr algn="r" defTabSz="925513">
              <a:defRPr sz="1200"/>
            </a:lvl1pPr>
          </a:lstStyle>
          <a:p>
            <a:fld id="{E66C90E3-A761-4A20-B07E-43EC38C26D9E}" type="slidenum">
              <a:rPr lang="en-AU"/>
              <a:pPr/>
              <a:t>‹#›</a:t>
            </a:fld>
            <a:endParaRPr lang="en-AU"/>
          </a:p>
        </p:txBody>
      </p:sp>
    </p:spTree>
    <p:extLst>
      <p:ext uri="{BB962C8B-B14F-4D97-AF65-F5344CB8AC3E}">
        <p14:creationId xmlns:p14="http://schemas.microsoft.com/office/powerpoint/2010/main" val="2267708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30250"/>
            <a:ext cx="4867275" cy="3651250"/>
          </a:xfrm>
        </p:spPr>
      </p:sp>
      <p:sp>
        <p:nvSpPr>
          <p:cNvPr id="3" name="Notes Placeholder 2"/>
          <p:cNvSpPr>
            <a:spLocks noGrp="1"/>
          </p:cNvSpPr>
          <p:nvPr>
            <p:ph type="body" idx="1"/>
          </p:nvPr>
        </p:nvSpPr>
        <p:spPr/>
        <p:txBody>
          <a:bodyPr>
            <a:normAutofit/>
          </a:bodyPr>
          <a:lstStyle/>
          <a:p>
            <a:r>
              <a:rPr lang="en-US" dirty="0" smtClean="0"/>
              <a:t>CSP2348/CSP5243</a:t>
            </a:r>
            <a:r>
              <a:rPr lang="en-US" baseline="0" dirty="0" smtClean="0"/>
              <a:t> is an r</a:t>
            </a:r>
            <a:r>
              <a:rPr lang="en-US" dirty="0" smtClean="0"/>
              <a:t>equired unit for the major of Computer Science. - Students who wish</a:t>
            </a:r>
            <a:r>
              <a:rPr lang="en-US" baseline="0" dirty="0" smtClean="0"/>
              <a:t> to be good programmers must learn this unit;  those whose are good at programming will like it; those who want to do IT as s career will find it interesting and challenging; those who don’t like programming and have no interests in </a:t>
            </a:r>
            <a:r>
              <a:rPr lang="en-US" baseline="0" dirty="0" err="1" smtClean="0"/>
              <a:t>maths</a:t>
            </a:r>
            <a:r>
              <a:rPr lang="en-US" baseline="0" dirty="0" smtClean="0"/>
              <a:t> will find it  hard.</a:t>
            </a:r>
            <a:endParaRPr lang="en-US" dirty="0"/>
          </a:p>
        </p:txBody>
      </p:sp>
      <p:sp>
        <p:nvSpPr>
          <p:cNvPr id="4" name="Slide Number Placeholder 3"/>
          <p:cNvSpPr>
            <a:spLocks noGrp="1"/>
          </p:cNvSpPr>
          <p:nvPr>
            <p:ph type="sldNum" sz="quarter" idx="10"/>
          </p:nvPr>
        </p:nvSpPr>
        <p:spPr/>
        <p:txBody>
          <a:bodyPr/>
          <a:lstStyle/>
          <a:p>
            <a:fld id="{E66C90E3-A761-4A20-B07E-43EC38C26D9E}" type="slidenum">
              <a:rPr lang="en-AU" smtClean="0"/>
              <a:pPr/>
              <a:t>3</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32ED01FF-8A67-489D-96A9-A3E69C90C6BB}" type="slidenum">
              <a:rPr lang="en-AU"/>
              <a:pPr/>
              <a:t>5</a:t>
            </a:fld>
            <a:endParaRPr lang="en-AU"/>
          </a:p>
        </p:txBody>
      </p:sp>
      <p:sp>
        <p:nvSpPr>
          <p:cNvPr id="25603" name="Rectangle 2"/>
          <p:cNvSpPr>
            <a:spLocks noGrp="1" noRot="1" noChangeAspect="1" noChangeArrowheads="1" noTextEdit="1"/>
          </p:cNvSpPr>
          <p:nvPr>
            <p:ph type="sldImg"/>
          </p:nvPr>
        </p:nvSpPr>
        <p:spPr>
          <a:xfrm>
            <a:off x="995363" y="730250"/>
            <a:ext cx="4867275" cy="3651250"/>
          </a:xfrm>
          <a:ln/>
        </p:spPr>
      </p:sp>
      <p:sp>
        <p:nvSpPr>
          <p:cNvPr id="25604" name="Rectangle 3"/>
          <p:cNvSpPr>
            <a:spLocks noGrp="1" noChangeArrowheads="1"/>
          </p:cNvSpPr>
          <p:nvPr>
            <p:ph type="body" idx="1"/>
          </p:nvPr>
        </p:nvSpPr>
        <p:spPr>
          <a:noFill/>
          <a:ln/>
        </p:spPr>
        <p:txBody>
          <a:bodyPr/>
          <a:lstStyle/>
          <a:p>
            <a:pPr eaLnBrk="1" hangingPunct="1">
              <a:spcBef>
                <a:spcPct val="0"/>
              </a:spcBef>
            </a:pPr>
            <a:endParaRPr kumimoji="0" lang="en-US" sz="24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B5ED1CDA-FBB8-4509-92BE-DD3FA72796C5}" type="slidenum">
              <a:rPr lang="en-AU"/>
              <a:pPr/>
              <a:t>6</a:t>
            </a:fld>
            <a:endParaRPr lang="en-AU"/>
          </a:p>
        </p:txBody>
      </p:sp>
      <p:sp>
        <p:nvSpPr>
          <p:cNvPr id="26627" name="Rectangle 2"/>
          <p:cNvSpPr>
            <a:spLocks noGrp="1" noRot="1" noChangeAspect="1" noChangeArrowheads="1" noTextEdit="1"/>
          </p:cNvSpPr>
          <p:nvPr>
            <p:ph type="sldImg"/>
          </p:nvPr>
        </p:nvSpPr>
        <p:spPr>
          <a:xfrm>
            <a:off x="995363" y="730250"/>
            <a:ext cx="4867275" cy="3651250"/>
          </a:xfrm>
          <a:ln/>
        </p:spPr>
      </p:sp>
      <p:sp>
        <p:nvSpPr>
          <p:cNvPr id="26628" name="Rectangle 3"/>
          <p:cNvSpPr>
            <a:spLocks noGrp="1" noChangeArrowheads="1"/>
          </p:cNvSpPr>
          <p:nvPr>
            <p:ph type="body" idx="1"/>
          </p:nvPr>
        </p:nvSpPr>
        <p:spPr>
          <a:noFill/>
          <a:ln/>
        </p:spPr>
        <p:txBody>
          <a:bodyPr/>
          <a:lstStyle/>
          <a:p>
            <a:pPr eaLnBrk="1" hangingPunct="1">
              <a:spcBef>
                <a:spcPct val="0"/>
              </a:spcBef>
            </a:pPr>
            <a:endParaRPr kumimoji="0" lang="en-US" sz="24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0EB9051F-C2D6-4D66-A5EA-1B7C1FA0CBDF}" type="slidenum">
              <a:rPr lang="en-AU"/>
              <a:pPr/>
              <a:t>7</a:t>
            </a:fld>
            <a:endParaRPr lang="en-AU"/>
          </a:p>
        </p:txBody>
      </p:sp>
      <p:sp>
        <p:nvSpPr>
          <p:cNvPr id="27651" name="Rectangle 2"/>
          <p:cNvSpPr>
            <a:spLocks noGrp="1" noRot="1" noChangeAspect="1" noChangeArrowheads="1" noTextEdit="1"/>
          </p:cNvSpPr>
          <p:nvPr>
            <p:ph type="sldImg"/>
          </p:nvPr>
        </p:nvSpPr>
        <p:spPr>
          <a:xfrm>
            <a:off x="995363" y="730250"/>
            <a:ext cx="4867275" cy="3651250"/>
          </a:xfrm>
          <a:ln/>
        </p:spPr>
      </p:sp>
      <p:sp>
        <p:nvSpPr>
          <p:cNvPr id="27652" name="Rectangle 3"/>
          <p:cNvSpPr>
            <a:spLocks noGrp="1" noChangeArrowheads="1"/>
          </p:cNvSpPr>
          <p:nvPr>
            <p:ph type="body" idx="1"/>
          </p:nvPr>
        </p:nvSpPr>
        <p:spPr>
          <a:noFill/>
          <a:ln/>
        </p:spPr>
        <p:txBody>
          <a:bodyPr/>
          <a:lstStyle/>
          <a:p>
            <a:pPr eaLnBrk="1" hangingPunct="1">
              <a:spcBef>
                <a:spcPct val="0"/>
              </a:spcBef>
            </a:pPr>
            <a:endParaRPr kumimoji="0" lang="en-US" sz="24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0488265-2DC6-4A5E-9FA2-8A48A0C03100}" type="slidenum">
              <a:rPr lang="en-AU"/>
              <a:pPr/>
              <a:t>8</a:t>
            </a:fld>
            <a:endParaRPr lang="en-AU"/>
          </a:p>
        </p:txBody>
      </p:sp>
      <p:sp>
        <p:nvSpPr>
          <p:cNvPr id="28675" name="Rectangle 2"/>
          <p:cNvSpPr>
            <a:spLocks noGrp="1" noRot="1" noChangeAspect="1" noChangeArrowheads="1" noTextEdit="1"/>
          </p:cNvSpPr>
          <p:nvPr>
            <p:ph type="sldImg"/>
          </p:nvPr>
        </p:nvSpPr>
        <p:spPr>
          <a:xfrm>
            <a:off x="995363" y="730250"/>
            <a:ext cx="4867275" cy="3651250"/>
          </a:xfrm>
          <a:ln/>
        </p:spPr>
      </p:sp>
      <p:sp>
        <p:nvSpPr>
          <p:cNvPr id="28676" name="Rectangle 3"/>
          <p:cNvSpPr>
            <a:spLocks noGrp="1" noChangeArrowheads="1"/>
          </p:cNvSpPr>
          <p:nvPr>
            <p:ph type="body" idx="1"/>
          </p:nvPr>
        </p:nvSpPr>
        <p:spPr>
          <a:noFill/>
          <a:ln/>
        </p:spPr>
        <p:txBody>
          <a:bodyPr/>
          <a:lstStyle/>
          <a:p>
            <a:pPr eaLnBrk="1" hangingPunct="1">
              <a:spcBef>
                <a:spcPct val="0"/>
              </a:spcBef>
            </a:pPr>
            <a:endParaRPr kumimoji="0" lang="en-US" sz="24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30250"/>
            <a:ext cx="4867275" cy="36512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6C90E3-A761-4A20-B07E-43EC38C26D9E}" type="slidenum">
              <a:rPr lang="en-AU" smtClean="0"/>
              <a:pPr/>
              <a:t>17</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2588" y="755650"/>
            <a:ext cx="2160587" cy="5842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0825" y="755650"/>
            <a:ext cx="6329363" cy="584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0825" y="1916113"/>
            <a:ext cx="42449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16113"/>
            <a:ext cx="42449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50825" y="1916113"/>
            <a:ext cx="8642350" cy="46815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1034" name="Rectangle 10"/>
          <p:cNvSpPr>
            <a:spLocks noChangeArrowheads="1"/>
          </p:cNvSpPr>
          <p:nvPr/>
        </p:nvSpPr>
        <p:spPr bwMode="auto">
          <a:xfrm>
            <a:off x="0" y="736600"/>
            <a:ext cx="9144000" cy="1079500"/>
          </a:xfrm>
          <a:prstGeom prst="rect">
            <a:avLst/>
          </a:prstGeom>
          <a:solidFill>
            <a:srgbClr val="004B85"/>
          </a:solidFill>
          <a:ln w="9525">
            <a:noFill/>
            <a:miter lim="800000"/>
            <a:headEnd/>
            <a:tailEnd/>
          </a:ln>
          <a:effectLst/>
        </p:spPr>
        <p:txBody>
          <a:bodyPr wrap="none" anchor="ctr"/>
          <a:lstStyle/>
          <a:p>
            <a:endParaRPr lang="en-US"/>
          </a:p>
        </p:txBody>
      </p:sp>
      <p:sp>
        <p:nvSpPr>
          <p:cNvPr id="1028" name="Rectangle 2"/>
          <p:cNvSpPr>
            <a:spLocks noGrp="1" noChangeArrowheads="1"/>
          </p:cNvSpPr>
          <p:nvPr>
            <p:ph type="title"/>
          </p:nvPr>
        </p:nvSpPr>
        <p:spPr bwMode="auto">
          <a:xfrm>
            <a:off x="250825" y="755650"/>
            <a:ext cx="864235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pic>
        <p:nvPicPr>
          <p:cNvPr id="1029" name="Picture 13" descr="ECU_AUS_logo_C"/>
          <p:cNvPicPr>
            <a:picLocks noChangeAspect="1" noChangeArrowheads="1"/>
          </p:cNvPicPr>
          <p:nvPr/>
        </p:nvPicPr>
        <p:blipFill>
          <a:blip r:embed="rId13" cstate="print"/>
          <a:srcRect/>
          <a:stretch>
            <a:fillRect/>
          </a:stretch>
        </p:blipFill>
        <p:spPr bwMode="auto">
          <a:xfrm>
            <a:off x="8172450" y="0"/>
            <a:ext cx="979488" cy="722313"/>
          </a:xfrm>
          <a:prstGeom prst="rect">
            <a:avLst/>
          </a:prstGeom>
          <a:noFill/>
          <a:ln w="9525">
            <a:noFill/>
            <a:miter lim="800000"/>
            <a:headEnd/>
            <a:tailEnd/>
          </a:ln>
        </p:spPr>
      </p:pic>
      <p:sp>
        <p:nvSpPr>
          <p:cNvPr id="1041" name="Text Box 17"/>
          <p:cNvSpPr txBox="1">
            <a:spLocks noChangeArrowheads="1"/>
          </p:cNvSpPr>
          <p:nvPr/>
        </p:nvSpPr>
        <p:spPr bwMode="auto">
          <a:xfrm>
            <a:off x="107950" y="377825"/>
            <a:ext cx="5383213" cy="274638"/>
          </a:xfrm>
          <a:prstGeom prst="rect">
            <a:avLst/>
          </a:prstGeom>
          <a:noFill/>
          <a:ln w="9525">
            <a:noFill/>
            <a:miter lim="800000"/>
            <a:headEnd/>
            <a:tailEnd/>
          </a:ln>
          <a:effectLst/>
        </p:spPr>
        <p:txBody>
          <a:bodyPr>
            <a:spAutoFit/>
          </a:bodyPr>
          <a:lstStyle/>
          <a:p>
            <a:pPr>
              <a:spcBef>
                <a:spcPct val="50000"/>
              </a:spcBef>
            </a:pPr>
            <a:r>
              <a:rPr lang="en-AU" sz="1200" dirty="0" smtClean="0">
                <a:solidFill>
                  <a:srgbClr val="666666"/>
                </a:solidFill>
                <a:latin typeface="Arial Narrow" pitchFamily="-65" charset="0"/>
              </a:rPr>
              <a:t>School of Computer and Security Science</a:t>
            </a:r>
            <a:endParaRPr lang="en-AU" sz="1200" dirty="0">
              <a:solidFill>
                <a:srgbClr val="666666"/>
              </a:solidFill>
              <a:latin typeface="Arial Narrow" pitchFamily="-65" charset="0"/>
            </a:endParaRPr>
          </a:p>
        </p:txBody>
      </p:sp>
      <p:sp>
        <p:nvSpPr>
          <p:cNvPr id="1043" name="Text Box 19"/>
          <p:cNvSpPr txBox="1">
            <a:spLocks noChangeArrowheads="1"/>
          </p:cNvSpPr>
          <p:nvPr/>
        </p:nvSpPr>
        <p:spPr bwMode="auto">
          <a:xfrm>
            <a:off x="107950" y="115888"/>
            <a:ext cx="5383213" cy="336550"/>
          </a:xfrm>
          <a:prstGeom prst="rect">
            <a:avLst/>
          </a:prstGeom>
          <a:noFill/>
          <a:ln w="9525">
            <a:noFill/>
            <a:miter lim="800000"/>
            <a:headEnd/>
            <a:tailEnd/>
          </a:ln>
          <a:effectLst/>
        </p:spPr>
        <p:txBody>
          <a:bodyPr>
            <a:spAutoFit/>
          </a:bodyPr>
          <a:lstStyle/>
          <a:p>
            <a:pPr>
              <a:spcBef>
                <a:spcPct val="50000"/>
              </a:spcBef>
            </a:pPr>
            <a:r>
              <a:rPr lang="en-AU" sz="1600" b="1">
                <a:solidFill>
                  <a:srgbClr val="666666"/>
                </a:solidFill>
                <a:latin typeface="Arial Narrow" pitchFamily="-65" charset="0"/>
              </a:rPr>
              <a:t>Edith Cowan University</a:t>
            </a:r>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hdr="0" ftr="0"/>
  <p:txStyles>
    <p:titleStyle>
      <a:lvl1pPr algn="r" rtl="0" eaLnBrk="1" fontAlgn="base" hangingPunct="1">
        <a:spcBef>
          <a:spcPct val="0"/>
        </a:spcBef>
        <a:spcAft>
          <a:spcPct val="0"/>
        </a:spcAft>
        <a:defRPr sz="4400">
          <a:solidFill>
            <a:schemeClr val="bg1"/>
          </a:solidFill>
          <a:latin typeface="Arial Narrow"/>
          <a:ea typeface="ＭＳ Ｐゴシック" pitchFamily="-65" charset="-128"/>
          <a:cs typeface="ＭＳ Ｐゴシック" pitchFamily="-65" charset="-128"/>
        </a:defRPr>
      </a:lvl1pPr>
      <a:lvl2pPr algn="r" rtl="0" eaLnBrk="1" fontAlgn="base" hangingPunct="1">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2pPr>
      <a:lvl3pPr algn="r" rtl="0" eaLnBrk="1" fontAlgn="base" hangingPunct="1">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3pPr>
      <a:lvl4pPr algn="r" rtl="0" eaLnBrk="1" fontAlgn="base" hangingPunct="1">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4pPr>
      <a:lvl5pPr algn="r" rtl="0" eaLnBrk="1" fontAlgn="base" hangingPunct="1">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5pPr>
      <a:lvl6pPr marL="457200" algn="r" rtl="0" eaLnBrk="1" fontAlgn="base" hangingPunct="1">
        <a:spcBef>
          <a:spcPct val="0"/>
        </a:spcBef>
        <a:spcAft>
          <a:spcPct val="0"/>
        </a:spcAft>
        <a:defRPr sz="4400">
          <a:solidFill>
            <a:schemeClr val="bg1"/>
          </a:solidFill>
          <a:latin typeface="Arial" pitchFamily="-65" charset="0"/>
        </a:defRPr>
      </a:lvl6pPr>
      <a:lvl7pPr marL="914400" algn="r" rtl="0" eaLnBrk="1" fontAlgn="base" hangingPunct="1">
        <a:spcBef>
          <a:spcPct val="0"/>
        </a:spcBef>
        <a:spcAft>
          <a:spcPct val="0"/>
        </a:spcAft>
        <a:defRPr sz="4400">
          <a:solidFill>
            <a:schemeClr val="bg1"/>
          </a:solidFill>
          <a:latin typeface="Arial" pitchFamily="-65" charset="0"/>
        </a:defRPr>
      </a:lvl7pPr>
      <a:lvl8pPr marL="1371600" algn="r" rtl="0" eaLnBrk="1" fontAlgn="base" hangingPunct="1">
        <a:spcBef>
          <a:spcPct val="0"/>
        </a:spcBef>
        <a:spcAft>
          <a:spcPct val="0"/>
        </a:spcAft>
        <a:defRPr sz="4400">
          <a:solidFill>
            <a:schemeClr val="bg1"/>
          </a:solidFill>
          <a:latin typeface="Arial" pitchFamily="-65" charset="0"/>
        </a:defRPr>
      </a:lvl8pPr>
      <a:lvl9pPr marL="1828800" algn="r" rtl="0" eaLnBrk="1" fontAlgn="base" hangingPunct="1">
        <a:spcBef>
          <a:spcPct val="0"/>
        </a:spcBef>
        <a:spcAft>
          <a:spcPct val="0"/>
        </a:spcAft>
        <a:defRPr sz="4400">
          <a:solidFill>
            <a:schemeClr val="bg1"/>
          </a:solidFill>
          <a:latin typeface="Arial" pitchFamily="-65"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pitchFamily="-65" charset="-128"/>
          <a:cs typeface="ＭＳ Ｐゴシック" pitchFamily="-65" charset="-128"/>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pitchFamily="-65"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pitchFamily="-65"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ecu.edu.au/student/assignment/index.php#extension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j.xiao@ecu.edu.a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FFC000"/>
                </a:solidFill>
              </a:rPr>
              <a:t>CSP2348/CSP5243 Data Structures </a:t>
            </a:r>
            <a:endParaRPr lang="en-AU" dirty="0">
              <a:solidFill>
                <a:srgbClr val="FFC000"/>
              </a:solidFill>
            </a:endParaRPr>
          </a:p>
        </p:txBody>
      </p:sp>
      <p:sp>
        <p:nvSpPr>
          <p:cNvPr id="3" name="Content Placeholder 2"/>
          <p:cNvSpPr>
            <a:spLocks noGrp="1"/>
          </p:cNvSpPr>
          <p:nvPr>
            <p:ph idx="1"/>
          </p:nvPr>
        </p:nvSpPr>
        <p:spPr/>
        <p:txBody>
          <a:bodyPr/>
          <a:lstStyle/>
          <a:p>
            <a:pPr algn="ctr">
              <a:buNone/>
            </a:pPr>
            <a:endParaRPr lang="en-AU" dirty="0" smtClean="0">
              <a:solidFill>
                <a:srgbClr val="000099"/>
              </a:solidFill>
            </a:endParaRPr>
          </a:p>
          <a:p>
            <a:pPr algn="ctr">
              <a:buNone/>
            </a:pPr>
            <a:r>
              <a:rPr lang="en-AU" sz="4000" b="1" dirty="0" smtClean="0">
                <a:solidFill>
                  <a:srgbClr val="000099"/>
                </a:solidFill>
              </a:rPr>
              <a:t>Lecture 01</a:t>
            </a:r>
          </a:p>
          <a:p>
            <a:pPr algn="ctr">
              <a:buNone/>
            </a:pPr>
            <a:endParaRPr lang="en-AU" dirty="0" smtClean="0"/>
          </a:p>
          <a:p>
            <a:pPr algn="ctr">
              <a:buNone/>
            </a:pPr>
            <a:r>
              <a:rPr lang="en-AU" sz="4800" b="1" dirty="0" smtClean="0">
                <a:solidFill>
                  <a:srgbClr val="000099"/>
                </a:solidFill>
              </a:rPr>
              <a:t>Introduction to the unit</a:t>
            </a:r>
            <a:endParaRPr lang="en-AU" sz="4800" b="1" dirty="0">
              <a:solidFill>
                <a:srgbClr val="00009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idx="1"/>
          </p:nvPr>
        </p:nvSpPr>
        <p:spPr>
          <a:xfrm>
            <a:off x="323528" y="908720"/>
            <a:ext cx="8458200" cy="5492080"/>
          </a:xfrm>
        </p:spPr>
        <p:txBody>
          <a:bodyPr/>
          <a:lstStyle/>
          <a:p>
            <a:pPr marL="609600" indent="-609600" algn="ctr" eaLnBrk="1" hangingPunct="1">
              <a:buFontTx/>
              <a:buNone/>
            </a:pPr>
            <a:r>
              <a:rPr lang="en-AU" sz="3600" b="1" dirty="0" smtClean="0">
                <a:solidFill>
                  <a:srgbClr val="FFC000"/>
                </a:solidFill>
              </a:rPr>
              <a:t>General Information (8)</a:t>
            </a:r>
          </a:p>
          <a:p>
            <a:pPr marL="609600" indent="-609600" algn="ctr" eaLnBrk="1" hangingPunct="1">
              <a:buFontTx/>
              <a:buNone/>
            </a:pPr>
            <a:endParaRPr lang="en-AU" b="1" dirty="0" smtClean="0"/>
          </a:p>
          <a:p>
            <a:pPr marL="609600" indent="-609600" eaLnBrk="1" hangingPunct="1"/>
            <a:r>
              <a:rPr lang="en-AU" b="1" dirty="0" smtClean="0"/>
              <a:t>Study Guide</a:t>
            </a:r>
          </a:p>
          <a:p>
            <a:pPr marL="609600" indent="-609600" eaLnBrk="1" hangingPunct="1">
              <a:buClr>
                <a:srgbClr val="FF3300"/>
              </a:buClr>
              <a:buFont typeface="Wingdings" pitchFamily="2" charset="2"/>
              <a:buChar char="Ø"/>
            </a:pPr>
            <a:r>
              <a:rPr lang="en-AU" dirty="0" smtClean="0">
                <a:cs typeface="Times New Roman" pitchFamily="18" charset="0"/>
              </a:rPr>
              <a:t>Must read your textbook</a:t>
            </a:r>
          </a:p>
          <a:p>
            <a:pPr marL="990600" lvl="1" indent="-533400" eaLnBrk="1" hangingPunct="1">
              <a:buClr>
                <a:srgbClr val="FF3300"/>
              </a:buClr>
              <a:buFontTx/>
              <a:buChar char="•"/>
            </a:pPr>
            <a:r>
              <a:rPr lang="en-AU" sz="2400" dirty="0" smtClean="0">
                <a:cs typeface="Times New Roman" pitchFamily="18" charset="0"/>
              </a:rPr>
              <a:t>Only attending the class is not enough</a:t>
            </a:r>
          </a:p>
          <a:p>
            <a:pPr marL="990600" lvl="1" indent="-533400" eaLnBrk="1" hangingPunct="1">
              <a:buClr>
                <a:srgbClr val="FF3300"/>
              </a:buClr>
              <a:buFontTx/>
              <a:buChar char="•"/>
            </a:pPr>
            <a:r>
              <a:rPr lang="en-AU" sz="2400" dirty="0" smtClean="0">
                <a:cs typeface="Times New Roman" pitchFamily="18" charset="0"/>
              </a:rPr>
              <a:t>Pre-lecture reading – bring your questions into class</a:t>
            </a:r>
          </a:p>
          <a:p>
            <a:pPr marL="990600" lvl="1" indent="-533400" eaLnBrk="1" hangingPunct="1">
              <a:buClr>
                <a:srgbClr val="FF3300"/>
              </a:buClr>
              <a:buFontTx/>
              <a:buChar char="•"/>
            </a:pPr>
            <a:r>
              <a:rPr lang="en-AU" sz="2400" dirty="0" smtClean="0">
                <a:cs typeface="Times New Roman" pitchFamily="18" charset="0"/>
              </a:rPr>
              <a:t>Post-lecture reading – review and link the contents together</a:t>
            </a:r>
          </a:p>
          <a:p>
            <a:pPr marL="990600" lvl="1" indent="-533400" eaLnBrk="1" hangingPunct="1">
              <a:buClr>
                <a:srgbClr val="FF3300"/>
              </a:buClr>
              <a:buFontTx/>
              <a:buChar char="•"/>
            </a:pPr>
            <a:r>
              <a:rPr lang="en-AU" sz="2400" dirty="0" smtClean="0">
                <a:cs typeface="Times New Roman" pitchFamily="18" charset="0"/>
              </a:rPr>
              <a:t>Reading ensures you know where to find answers to exam questions</a:t>
            </a:r>
          </a:p>
          <a:p>
            <a:pPr marL="590550" indent="-533400">
              <a:buClr>
                <a:srgbClr val="FF3300"/>
              </a:buClr>
            </a:pPr>
            <a:r>
              <a:rPr lang="en-AU" dirty="0" smtClean="0">
                <a:cs typeface="Times New Roman" pitchFamily="18" charset="0"/>
              </a:rPr>
              <a:t>3-6 extra hours study in a week</a:t>
            </a:r>
          </a:p>
        </p:txBody>
      </p:sp>
      <p:sp>
        <p:nvSpPr>
          <p:cNvPr id="3" name="Slide Number Placeholder 2"/>
          <p:cNvSpPr>
            <a:spLocks noGrp="1"/>
          </p:cNvSpPr>
          <p:nvPr>
            <p:ph type="sldNum" sz="quarter" idx="4294967295"/>
          </p:nvPr>
        </p:nvSpPr>
        <p:spPr>
          <a:xfrm>
            <a:off x="8686800" y="6400800"/>
            <a:ext cx="457200" cy="304800"/>
          </a:xfrm>
          <a:prstGeom prst="rect">
            <a:avLst/>
          </a:prstGeom>
        </p:spPr>
        <p:txBody>
          <a:bodyPr/>
          <a:lstStyle/>
          <a:p>
            <a:fld id="{6F673CA5-FEE8-494C-B885-CA5B8D813A3F}" type="slidenum">
              <a:rPr lang="en-AU"/>
              <a:pPr/>
              <a:t>10</a:t>
            </a:fld>
            <a:endParaRPr lang="en-AU"/>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idx="1"/>
          </p:nvPr>
        </p:nvSpPr>
        <p:spPr>
          <a:xfrm>
            <a:off x="857224" y="1000108"/>
            <a:ext cx="7848600" cy="5056204"/>
          </a:xfrm>
        </p:spPr>
        <p:txBody>
          <a:bodyPr/>
          <a:lstStyle/>
          <a:p>
            <a:pPr marL="609600" indent="-609600" algn="ctr" eaLnBrk="1" hangingPunct="1">
              <a:buFontTx/>
              <a:buNone/>
            </a:pPr>
            <a:r>
              <a:rPr lang="en-AU" sz="3600" b="1" dirty="0" smtClean="0">
                <a:solidFill>
                  <a:srgbClr val="FFC000"/>
                </a:solidFill>
              </a:rPr>
              <a:t>General Information (9)</a:t>
            </a:r>
          </a:p>
          <a:p>
            <a:pPr marL="609600" indent="-609600" algn="ctr" eaLnBrk="1" hangingPunct="1">
              <a:buFontTx/>
              <a:buNone/>
            </a:pPr>
            <a:endParaRPr lang="en-AU" b="1" dirty="0" smtClean="0">
              <a:solidFill>
                <a:srgbClr val="FFC000"/>
              </a:solidFill>
            </a:endParaRPr>
          </a:p>
          <a:p>
            <a:pPr marL="609600" indent="-609600" eaLnBrk="1" hangingPunct="1"/>
            <a:r>
              <a:rPr lang="en-AU" b="1" dirty="0" smtClean="0"/>
              <a:t>Study Guide </a:t>
            </a:r>
            <a:r>
              <a:rPr lang="en-AU" sz="2800" i="1" dirty="0" smtClean="0"/>
              <a:t>(cont…)</a:t>
            </a:r>
          </a:p>
          <a:p>
            <a:pPr marL="609600" indent="-609600" eaLnBrk="1" hangingPunct="1">
              <a:buClr>
                <a:srgbClr val="FF3300"/>
              </a:buClr>
              <a:buFont typeface="Wingdings" pitchFamily="2" charset="2"/>
              <a:buChar char="Ø"/>
            </a:pPr>
            <a:r>
              <a:rPr lang="en-AU" dirty="0">
                <a:cs typeface="Times New Roman" pitchFamily="18" charset="0"/>
              </a:rPr>
              <a:t>D</a:t>
            </a:r>
            <a:r>
              <a:rPr lang="en-AU" dirty="0" smtClean="0">
                <a:cs typeface="Times New Roman" pitchFamily="18" charset="0"/>
              </a:rPr>
              <a:t>o all the tutorial exercises</a:t>
            </a:r>
          </a:p>
          <a:p>
            <a:pPr marL="609600" indent="-609600" eaLnBrk="1" hangingPunct="1">
              <a:buClr>
                <a:srgbClr val="FF3300"/>
              </a:buClr>
              <a:buFont typeface="Wingdings" pitchFamily="2" charset="2"/>
              <a:buChar char="Ø"/>
            </a:pPr>
            <a:r>
              <a:rPr lang="en-AU" dirty="0">
                <a:cs typeface="Times New Roman" pitchFamily="18" charset="0"/>
              </a:rPr>
              <a:t>A</a:t>
            </a:r>
            <a:r>
              <a:rPr lang="en-AU" dirty="0" smtClean="0">
                <a:cs typeface="Times New Roman" pitchFamily="18" charset="0"/>
              </a:rPr>
              <a:t>ttempt all review questions</a:t>
            </a:r>
            <a:endParaRPr lang="en-AU" b="1" i="1" dirty="0" smtClean="0">
              <a:solidFill>
                <a:srgbClr val="0066FF"/>
              </a:solidFill>
            </a:endParaRPr>
          </a:p>
          <a:p>
            <a:pPr marL="609600" indent="-609600" eaLnBrk="1" hangingPunct="1">
              <a:buClr>
                <a:srgbClr val="FF3300"/>
              </a:buClr>
              <a:buFont typeface="Wingdings" pitchFamily="2" charset="2"/>
              <a:buChar char="Ø"/>
            </a:pPr>
            <a:r>
              <a:rPr lang="en-AU" dirty="0" smtClean="0"/>
              <a:t>Don’t miss tests</a:t>
            </a:r>
          </a:p>
          <a:p>
            <a:pPr marL="609600" indent="-609600" eaLnBrk="1" hangingPunct="1">
              <a:buClr>
                <a:srgbClr val="FF3300"/>
              </a:buClr>
              <a:buFont typeface="Wingdings" pitchFamily="2" charset="2"/>
              <a:buChar char="Ø"/>
            </a:pPr>
            <a:r>
              <a:rPr lang="en-AU" dirty="0" smtClean="0"/>
              <a:t>Do your best for your A2 </a:t>
            </a:r>
          </a:p>
          <a:p>
            <a:pPr marL="1009650" lvl="1" indent="-609600">
              <a:buClr>
                <a:srgbClr val="FF3300"/>
              </a:buClr>
              <a:buFont typeface="Wingdings" pitchFamily="2" charset="2"/>
              <a:buChar char="Ø"/>
            </a:pPr>
            <a:r>
              <a:rPr lang="en-AU" dirty="0" smtClean="0"/>
              <a:t>A mini programming project using specific data structures</a:t>
            </a:r>
          </a:p>
        </p:txBody>
      </p:sp>
      <p:sp>
        <p:nvSpPr>
          <p:cNvPr id="3" name="Slide Number Placeholder 2"/>
          <p:cNvSpPr>
            <a:spLocks noGrp="1"/>
          </p:cNvSpPr>
          <p:nvPr>
            <p:ph type="sldNum" sz="quarter" idx="4294967295"/>
          </p:nvPr>
        </p:nvSpPr>
        <p:spPr>
          <a:xfrm>
            <a:off x="8686800" y="6400800"/>
            <a:ext cx="457200" cy="304800"/>
          </a:xfrm>
          <a:prstGeom prst="rect">
            <a:avLst/>
          </a:prstGeom>
        </p:spPr>
        <p:txBody>
          <a:bodyPr/>
          <a:lstStyle/>
          <a:p>
            <a:fld id="{4C2DD3C1-C352-4175-B6DB-2C5EFA53154E}" type="slidenum">
              <a:rPr lang="en-AU"/>
              <a:pPr/>
              <a:t>11</a:t>
            </a:fld>
            <a:endParaRPr lang="en-AU"/>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304800" y="1000108"/>
            <a:ext cx="8839200" cy="5105416"/>
          </a:xfrm>
        </p:spPr>
        <p:txBody>
          <a:bodyPr/>
          <a:lstStyle/>
          <a:p>
            <a:pPr marL="609600" indent="-609600" algn="ctr" eaLnBrk="1" hangingPunct="1">
              <a:lnSpc>
                <a:spcPct val="90000"/>
              </a:lnSpc>
              <a:buFontTx/>
              <a:buNone/>
            </a:pPr>
            <a:r>
              <a:rPr lang="en-AU" sz="4400" b="1" dirty="0" smtClean="0">
                <a:solidFill>
                  <a:srgbClr val="FFC000"/>
                </a:solidFill>
              </a:rPr>
              <a:t>DON’T BE PANIC!</a:t>
            </a:r>
          </a:p>
          <a:p>
            <a:pPr marL="609600" indent="-609600" algn="ctr" eaLnBrk="1" hangingPunct="1">
              <a:lnSpc>
                <a:spcPct val="90000"/>
              </a:lnSpc>
              <a:buFontTx/>
              <a:buNone/>
            </a:pPr>
            <a:endParaRPr lang="en-AU" sz="1600" b="1" dirty="0" smtClean="0">
              <a:solidFill>
                <a:srgbClr val="FF3300"/>
              </a:solidFill>
            </a:endParaRPr>
          </a:p>
          <a:p>
            <a:pPr marL="609600" indent="-609600" eaLnBrk="1" hangingPunct="1">
              <a:lnSpc>
                <a:spcPct val="90000"/>
              </a:lnSpc>
              <a:buFontTx/>
              <a:buNone/>
            </a:pPr>
            <a:r>
              <a:rPr lang="en-AU" b="1" dirty="0" smtClean="0">
                <a:solidFill>
                  <a:srgbClr val="FF3300"/>
                </a:solidFill>
              </a:rPr>
              <a:t>You should pass this unit if you</a:t>
            </a:r>
          </a:p>
          <a:p>
            <a:pPr marL="990600" lvl="1" indent="-533400" eaLnBrk="1" hangingPunct="1">
              <a:lnSpc>
                <a:spcPct val="90000"/>
              </a:lnSpc>
              <a:buFont typeface="Wingdings" pitchFamily="2" charset="2"/>
              <a:buChar char="v"/>
            </a:pPr>
            <a:r>
              <a:rPr lang="en-AU" dirty="0" smtClean="0">
                <a:cs typeface="Times New Roman" pitchFamily="18" charset="0"/>
              </a:rPr>
              <a:t>Attend the lectures/tutorials regularly;</a:t>
            </a:r>
            <a:r>
              <a:rPr lang="en-AU" dirty="0" smtClean="0"/>
              <a:t> </a:t>
            </a:r>
          </a:p>
          <a:p>
            <a:pPr marL="990600" lvl="1" indent="-533400" eaLnBrk="1" hangingPunct="1">
              <a:lnSpc>
                <a:spcPct val="90000"/>
              </a:lnSpc>
              <a:buFont typeface="Wingdings" pitchFamily="2" charset="2"/>
              <a:buChar char="v"/>
            </a:pPr>
            <a:r>
              <a:rPr lang="en-AU" dirty="0" smtClean="0">
                <a:cs typeface="Times New Roman" pitchFamily="18" charset="0"/>
              </a:rPr>
              <a:t>Often read your textbook/s;</a:t>
            </a:r>
          </a:p>
          <a:p>
            <a:pPr marL="990600" lvl="1" indent="-533400" eaLnBrk="1" hangingPunct="1">
              <a:lnSpc>
                <a:spcPct val="90000"/>
              </a:lnSpc>
              <a:buFont typeface="Wingdings" pitchFamily="2" charset="2"/>
              <a:buChar char="v"/>
            </a:pPr>
            <a:r>
              <a:rPr lang="en-AU" dirty="0" smtClean="0">
                <a:cs typeface="Times New Roman" pitchFamily="18" charset="0"/>
              </a:rPr>
              <a:t>Treat your tutorials and review questions seriously;</a:t>
            </a:r>
          </a:p>
          <a:p>
            <a:pPr marL="990600" lvl="1" indent="-533400" eaLnBrk="1" hangingPunct="1">
              <a:lnSpc>
                <a:spcPct val="90000"/>
              </a:lnSpc>
              <a:buFont typeface="Wingdings" pitchFamily="2" charset="2"/>
              <a:buChar char="v"/>
            </a:pPr>
            <a:r>
              <a:rPr lang="en-AU" dirty="0" smtClean="0">
                <a:cs typeface="Times New Roman" pitchFamily="18" charset="0"/>
              </a:rPr>
              <a:t>Make effort to your assignments</a:t>
            </a:r>
          </a:p>
          <a:p>
            <a:pPr marL="990600" lvl="1" indent="-533400" eaLnBrk="1" hangingPunct="1">
              <a:lnSpc>
                <a:spcPct val="90000"/>
              </a:lnSpc>
              <a:buFont typeface="Wingdings" pitchFamily="2" charset="2"/>
              <a:buChar char="v"/>
            </a:pPr>
            <a:r>
              <a:rPr lang="en-AU" dirty="0" smtClean="0">
                <a:cs typeface="Times New Roman" pitchFamily="18" charset="0"/>
              </a:rPr>
              <a:t>Are not going to miss the unit review.</a:t>
            </a:r>
          </a:p>
          <a:p>
            <a:pPr marL="990600" lvl="1" indent="-533400" eaLnBrk="1" hangingPunct="1">
              <a:lnSpc>
                <a:spcPct val="90000"/>
              </a:lnSpc>
              <a:buFont typeface="Wingdings" pitchFamily="2" charset="2"/>
              <a:buChar char="v"/>
            </a:pPr>
            <a:endParaRPr lang="en-AU" sz="1000" dirty="0" smtClean="0">
              <a:cs typeface="Times New Roman" pitchFamily="18" charset="0"/>
            </a:endParaRPr>
          </a:p>
          <a:p>
            <a:pPr marL="609600" indent="-609600" eaLnBrk="1" hangingPunct="1">
              <a:lnSpc>
                <a:spcPct val="90000"/>
              </a:lnSpc>
              <a:buFont typeface="Wingdings" pitchFamily="2" charset="2"/>
              <a:buNone/>
            </a:pPr>
            <a:r>
              <a:rPr lang="en-AU" sz="2800" b="1" dirty="0" smtClean="0">
                <a:solidFill>
                  <a:srgbClr val="FF3300"/>
                </a:solidFill>
              </a:rPr>
              <a:t>You will feel more confident after the first 3 weeks!</a:t>
            </a:r>
          </a:p>
        </p:txBody>
      </p:sp>
      <p:sp>
        <p:nvSpPr>
          <p:cNvPr id="3" name="Slide Number Placeholder 2"/>
          <p:cNvSpPr>
            <a:spLocks noGrp="1"/>
          </p:cNvSpPr>
          <p:nvPr>
            <p:ph type="sldNum" sz="quarter" idx="4294967295"/>
          </p:nvPr>
        </p:nvSpPr>
        <p:spPr>
          <a:xfrm>
            <a:off x="8501090" y="6400800"/>
            <a:ext cx="642910" cy="457200"/>
          </a:xfrm>
          <a:prstGeom prst="rect">
            <a:avLst/>
          </a:prstGeom>
        </p:spPr>
        <p:txBody>
          <a:bodyPr/>
          <a:lstStyle/>
          <a:p>
            <a:fld id="{81ED1EEB-683E-4A1A-8A21-5F13680D8396}" type="slidenum">
              <a:rPr lang="en-AU"/>
              <a:pPr/>
              <a:t>12</a:t>
            </a:fld>
            <a:endParaRPr lang="en-AU"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4" end="4"/>
                                            </p:txEl>
                                          </p:spTgt>
                                        </p:tgtEl>
                                        <p:attrNameLst>
                                          <p:attrName>style.visibility</p:attrName>
                                        </p:attrNameLst>
                                      </p:cBhvr>
                                      <p:to>
                                        <p:strVal val="visible"/>
                                      </p:to>
                                    </p:set>
                                    <p:anim calcmode="lin" valueType="num">
                                      <p:cBhvr additive="base">
                                        <p:cTn id="7" dur="500" fill="hold"/>
                                        <p:tgtEl>
                                          <p:spTgt spid="11266">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6">
                                            <p:txEl>
                                              <p:pRg st="5" end="5"/>
                                            </p:txEl>
                                          </p:spTgt>
                                        </p:tgtEl>
                                        <p:attrNameLst>
                                          <p:attrName>style.visibility</p:attrName>
                                        </p:attrNameLst>
                                      </p:cBhvr>
                                      <p:to>
                                        <p:strVal val="visible"/>
                                      </p:to>
                                    </p:set>
                                    <p:anim calcmode="lin" valueType="num">
                                      <p:cBhvr additive="base">
                                        <p:cTn id="13" dur="500" fill="hold"/>
                                        <p:tgtEl>
                                          <p:spTgt spid="11266">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6">
                                            <p:txEl>
                                              <p:pRg st="6" end="6"/>
                                            </p:txEl>
                                          </p:spTgt>
                                        </p:tgtEl>
                                        <p:attrNameLst>
                                          <p:attrName>style.visibility</p:attrName>
                                        </p:attrNameLst>
                                      </p:cBhvr>
                                      <p:to>
                                        <p:strVal val="visible"/>
                                      </p:to>
                                    </p:set>
                                    <p:anim calcmode="lin" valueType="num">
                                      <p:cBhvr additive="base">
                                        <p:cTn id="19" dur="500" fill="hold"/>
                                        <p:tgtEl>
                                          <p:spTgt spid="11266">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6">
                                            <p:txEl>
                                              <p:pRg st="7" end="7"/>
                                            </p:txEl>
                                          </p:spTgt>
                                        </p:tgtEl>
                                        <p:attrNameLst>
                                          <p:attrName>style.visibility</p:attrName>
                                        </p:attrNameLst>
                                      </p:cBhvr>
                                      <p:to>
                                        <p:strVal val="visible"/>
                                      </p:to>
                                    </p:set>
                                    <p:anim calcmode="lin" valueType="num">
                                      <p:cBhvr additive="base">
                                        <p:cTn id="25" dur="500" fill="hold"/>
                                        <p:tgtEl>
                                          <p:spTgt spid="11266">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1266">
                                            <p:txEl>
                                              <p:pRg st="9" end="9"/>
                                            </p:txEl>
                                          </p:spTgt>
                                        </p:tgtEl>
                                        <p:attrNameLst>
                                          <p:attrName>style.visibility</p:attrName>
                                        </p:attrNameLst>
                                      </p:cBhvr>
                                      <p:to>
                                        <p:strVal val="visible"/>
                                      </p:to>
                                    </p:set>
                                    <p:animEffect transition="in" filter="blinds(horizontal)">
                                      <p:cBhvr>
                                        <p:cTn id="31" dur="500"/>
                                        <p:tgtEl>
                                          <p:spTgt spid="1126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42910" y="928670"/>
            <a:ext cx="8229600" cy="6429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solidFill>
                  <a:srgbClr val="FFC000"/>
                </a:solidFill>
              </a:rPr>
              <a:t>Contact Lecturer/tutor</a:t>
            </a:r>
          </a:p>
        </p:txBody>
      </p:sp>
      <p:sp>
        <p:nvSpPr>
          <p:cNvPr id="13315" name="Content Placeholder 2"/>
          <p:cNvSpPr>
            <a:spLocks noGrp="1"/>
          </p:cNvSpPr>
          <p:nvPr>
            <p:ph idx="1"/>
          </p:nvPr>
        </p:nvSpPr>
        <p:spPr>
          <a:xfrm>
            <a:off x="214282" y="2143125"/>
            <a:ext cx="8929717" cy="4286250"/>
          </a:xfrm>
        </p:spPr>
        <p:txBody>
          <a:bodyPr/>
          <a:lstStyle/>
          <a:p>
            <a:pPr eaLnBrk="1" hangingPunct="1">
              <a:lnSpc>
                <a:spcPct val="80000"/>
              </a:lnSpc>
            </a:pPr>
            <a:r>
              <a:rPr lang="en-US" sz="2400" u="sng" dirty="0" smtClean="0"/>
              <a:t>Any concerns</a:t>
            </a:r>
            <a:r>
              <a:rPr lang="en-US" sz="2400" dirty="0" smtClean="0"/>
              <a:t>: should talk to your tutor in the first instance so that we can work together towards a suitable solution.</a:t>
            </a:r>
          </a:p>
          <a:p>
            <a:pPr lvl="1" eaLnBrk="1" hangingPunct="1">
              <a:lnSpc>
                <a:spcPct val="80000"/>
              </a:lnSpc>
            </a:pPr>
            <a:r>
              <a:rPr lang="en-US" sz="2200" dirty="0" smtClean="0"/>
              <a:t>Don’t wait until it’s too late. </a:t>
            </a:r>
          </a:p>
          <a:p>
            <a:pPr eaLnBrk="1" hangingPunct="1">
              <a:lnSpc>
                <a:spcPct val="80000"/>
              </a:lnSpc>
            </a:pPr>
            <a:r>
              <a:rPr lang="en-US" sz="2400" u="sng" dirty="0" smtClean="0"/>
              <a:t>Email your tutor</a:t>
            </a:r>
            <a:r>
              <a:rPr lang="en-US" sz="2400" dirty="0" smtClean="0"/>
              <a:t> at anytime and he will make every attempt to deal with the problem/concern as soon as possible. May set up subsequent meetings if needed.</a:t>
            </a:r>
          </a:p>
          <a:p>
            <a:pPr lvl="1" eaLnBrk="1" hangingPunct="1"/>
            <a:r>
              <a:rPr lang="en-US" sz="2000" dirty="0" smtClean="0">
                <a:solidFill>
                  <a:srgbClr val="0000CC"/>
                </a:solidFill>
              </a:rPr>
              <a:t>Email: Please put the unit code, e.g., CSP2348, in the Subject line;  and your name in body of the message</a:t>
            </a:r>
          </a:p>
          <a:p>
            <a:pPr lvl="1" eaLnBrk="1" hangingPunct="1"/>
            <a:r>
              <a:rPr lang="en-US" sz="2000" dirty="0" smtClean="0">
                <a:solidFill>
                  <a:srgbClr val="0000CC"/>
                </a:solidFill>
              </a:rPr>
              <a:t>Phone call: leave message, together with your name, student No., unit code, and the subject issue you are querying about</a:t>
            </a:r>
            <a:endParaRPr lang="en-US" sz="2000" dirty="0" smtClean="0"/>
          </a:p>
          <a:p>
            <a:pPr eaLnBrk="1" hangingPunct="1"/>
            <a:r>
              <a:rPr lang="en-US" sz="2400" u="sng" dirty="0" smtClean="0"/>
              <a:t>Personal problem</a:t>
            </a:r>
            <a:r>
              <a:rPr lang="en-US" sz="2400" dirty="0" smtClean="0"/>
              <a:t>: See the lecturer (if you feel it is something that you can discuss with him) or the Student Counselor.</a:t>
            </a:r>
          </a:p>
        </p:txBody>
      </p:sp>
      <p:sp>
        <p:nvSpPr>
          <p:cNvPr id="15366" name="Slide Number Placeholder 5"/>
          <p:cNvSpPr>
            <a:spLocks noGrp="1"/>
          </p:cNvSpPr>
          <p:nvPr>
            <p:ph type="sldNum" sz="quarter" idx="4294967295"/>
          </p:nvPr>
        </p:nvSpPr>
        <p:spPr>
          <a:xfrm>
            <a:off x="8429652" y="6400800"/>
            <a:ext cx="714348" cy="457200"/>
          </a:xfrm>
          <a:prstGeom prst="rect">
            <a:avLst/>
          </a:prstGeom>
        </p:spPr>
        <p:txBody>
          <a:bodyPr/>
          <a:lstStyle/>
          <a:p>
            <a:fld id="{49FC8674-7DBE-4831-81C0-2C85DC112664}" type="slidenum">
              <a:rPr lang="en-AU"/>
              <a:pPr/>
              <a:t>13</a:t>
            </a:fld>
            <a:endParaRPr lang="en-AU"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642910" y="857232"/>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solidFill>
                  <a:srgbClr val="FFC000"/>
                </a:solidFill>
              </a:rPr>
              <a:t>Re Extensions to Assignments</a:t>
            </a:r>
          </a:p>
        </p:txBody>
      </p:sp>
      <p:sp>
        <p:nvSpPr>
          <p:cNvPr id="14339" name="Content Placeholder 2"/>
          <p:cNvSpPr>
            <a:spLocks noGrp="1"/>
          </p:cNvSpPr>
          <p:nvPr>
            <p:ph idx="1"/>
          </p:nvPr>
        </p:nvSpPr>
        <p:spPr>
          <a:xfrm>
            <a:off x="500034" y="2071678"/>
            <a:ext cx="8382000" cy="4143383"/>
          </a:xfrm>
        </p:spPr>
        <p:txBody>
          <a:bodyPr/>
          <a:lstStyle/>
          <a:p>
            <a:pPr eaLnBrk="1" hangingPunct="1"/>
            <a:r>
              <a:rPr lang="en-US" sz="2800" dirty="0" smtClean="0"/>
              <a:t>Extensions will only be considered where supporting document/evidence is provided</a:t>
            </a:r>
          </a:p>
          <a:p>
            <a:pPr lvl="1">
              <a:buNone/>
            </a:pPr>
            <a:r>
              <a:rPr lang="en-US" sz="3200" b="1" dirty="0" smtClean="0">
                <a:solidFill>
                  <a:srgbClr val="FF0000"/>
                </a:solidFill>
              </a:rPr>
              <a:t>√</a:t>
            </a:r>
            <a:r>
              <a:rPr lang="en-US" sz="2400" dirty="0" smtClean="0">
                <a:solidFill>
                  <a:srgbClr val="FF0000"/>
                </a:solidFill>
              </a:rPr>
              <a:t> </a:t>
            </a:r>
            <a:r>
              <a:rPr lang="en-US" sz="2400" dirty="0" smtClean="0"/>
              <a:t>Medical Certificate, Notes from Student Counselor</a:t>
            </a:r>
          </a:p>
          <a:p>
            <a:pPr lvl="1">
              <a:buNone/>
            </a:pPr>
            <a:r>
              <a:rPr lang="en-US" sz="3200" b="1" dirty="0" smtClean="0">
                <a:solidFill>
                  <a:srgbClr val="FF0000"/>
                </a:solidFill>
                <a:sym typeface="Wingdings"/>
              </a:rPr>
              <a:t></a:t>
            </a:r>
            <a:r>
              <a:rPr lang="en-US" sz="2400" dirty="0" smtClean="0">
                <a:sym typeface="Wingdings"/>
              </a:rPr>
              <a:t> </a:t>
            </a:r>
            <a:r>
              <a:rPr lang="en-US" sz="2400" dirty="0" smtClean="0"/>
              <a:t>Work, Travel and assignments of other unit/s are not grounds for extensions</a:t>
            </a:r>
          </a:p>
          <a:p>
            <a:pPr eaLnBrk="1" hangingPunct="1"/>
            <a:r>
              <a:rPr lang="en-US" sz="2800" dirty="0" smtClean="0"/>
              <a:t>If Assignment Extension granted, maximum 5 days (within unit-coordinator’s capacity) </a:t>
            </a:r>
          </a:p>
          <a:p>
            <a:pPr eaLnBrk="1" hangingPunct="1"/>
            <a:r>
              <a:rPr lang="en-US" sz="2800" dirty="0" smtClean="0"/>
              <a:t>Rules for extensions can be found at </a:t>
            </a:r>
            <a:r>
              <a:rPr lang="en-US" sz="2000" dirty="0" smtClean="0">
                <a:solidFill>
                  <a:srgbClr val="FF3300"/>
                </a:solidFill>
                <a:hlinkClick r:id="rId2"/>
              </a:rPr>
              <a:t>http://www.ecu.edu.au/student/assignment/index.php#extensions</a:t>
            </a:r>
            <a:r>
              <a:rPr lang="en-US" sz="2000" dirty="0" smtClean="0">
                <a:solidFill>
                  <a:srgbClr val="FF3300"/>
                </a:solidFill>
              </a:rPr>
              <a:t> </a:t>
            </a:r>
          </a:p>
          <a:p>
            <a:pPr eaLnBrk="1" hangingPunct="1">
              <a:buFontTx/>
              <a:buNone/>
            </a:pPr>
            <a:endParaRPr lang="en-US" dirty="0" smtClean="0"/>
          </a:p>
        </p:txBody>
      </p:sp>
      <p:sp>
        <p:nvSpPr>
          <p:cNvPr id="16390" name="Slide Number Placeholder 5"/>
          <p:cNvSpPr>
            <a:spLocks noGrp="1"/>
          </p:cNvSpPr>
          <p:nvPr>
            <p:ph type="sldNum" sz="quarter" idx="4294967295"/>
          </p:nvPr>
        </p:nvSpPr>
        <p:spPr>
          <a:xfrm>
            <a:off x="8501090" y="6400800"/>
            <a:ext cx="642910" cy="314348"/>
          </a:xfrm>
          <a:prstGeom prst="rect">
            <a:avLst/>
          </a:prstGeom>
        </p:spPr>
        <p:txBody>
          <a:bodyPr/>
          <a:lstStyle/>
          <a:p>
            <a:fld id="{EDF582BB-C9C3-43BE-BF2D-4653B94F420C}" type="slidenum">
              <a:rPr lang="en-AU"/>
              <a:pPr/>
              <a:t>14</a:t>
            </a:fld>
            <a:endParaRPr lang="en-AU"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1"/>
          <p:cNvSpPr>
            <a:spLocks noGrp="1"/>
          </p:cNvSpPr>
          <p:nvPr>
            <p:ph type="title"/>
          </p:nvPr>
        </p:nvSpPr>
        <p:spPr bwMode="auto">
          <a:xfrm>
            <a:off x="714348" y="92867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solidFill>
                  <a:srgbClr val="FFC000"/>
                </a:solidFill>
              </a:rPr>
              <a:t>Etiquette</a:t>
            </a:r>
          </a:p>
        </p:txBody>
      </p:sp>
      <p:sp>
        <p:nvSpPr>
          <p:cNvPr id="15362" name="Content Placeholder 2"/>
          <p:cNvSpPr>
            <a:spLocks noGrp="1"/>
          </p:cNvSpPr>
          <p:nvPr>
            <p:ph idx="1"/>
          </p:nvPr>
        </p:nvSpPr>
        <p:spPr>
          <a:xfrm>
            <a:off x="500063" y="2286000"/>
            <a:ext cx="8382000" cy="3786188"/>
          </a:xfrm>
        </p:spPr>
        <p:txBody>
          <a:bodyPr/>
          <a:lstStyle/>
          <a:p>
            <a:pPr eaLnBrk="1" hangingPunct="1"/>
            <a:r>
              <a:rPr lang="en-AU" dirty="0" smtClean="0">
                <a:solidFill>
                  <a:srgbClr val="FF0000"/>
                </a:solidFill>
              </a:rPr>
              <a:t>Turn off your mobile phone</a:t>
            </a:r>
            <a:r>
              <a:rPr lang="en-AU" dirty="0" smtClean="0"/>
              <a:t> </a:t>
            </a:r>
            <a:r>
              <a:rPr lang="en-AU" dirty="0" smtClean="0">
                <a:solidFill>
                  <a:srgbClr val="FF0000"/>
                </a:solidFill>
              </a:rPr>
              <a:t>or make it silent </a:t>
            </a:r>
          </a:p>
          <a:p>
            <a:pPr lvl="1" eaLnBrk="1" hangingPunct="1">
              <a:lnSpc>
                <a:spcPct val="110000"/>
              </a:lnSpc>
            </a:pPr>
            <a:r>
              <a:rPr lang="en-AU" sz="2400" dirty="0" smtClean="0"/>
              <a:t>NOTE: if you have a special reason that you need to leave the phone on, please let you lecturer know at the beginning of the lecture</a:t>
            </a:r>
            <a:endParaRPr lang="en-US" sz="2400" dirty="0" smtClean="0"/>
          </a:p>
        </p:txBody>
      </p:sp>
      <p:sp>
        <p:nvSpPr>
          <p:cNvPr id="8" name="Slide Number Placeholder 7"/>
          <p:cNvSpPr>
            <a:spLocks noGrp="1"/>
          </p:cNvSpPr>
          <p:nvPr>
            <p:ph type="sldNum" sz="quarter" idx="4294967295"/>
          </p:nvPr>
        </p:nvSpPr>
        <p:spPr>
          <a:xfrm>
            <a:off x="8358214" y="6400800"/>
            <a:ext cx="785786" cy="457200"/>
          </a:xfrm>
          <a:prstGeom prst="rect">
            <a:avLst/>
          </a:prstGeom>
        </p:spPr>
        <p:txBody>
          <a:bodyPr/>
          <a:lstStyle/>
          <a:p>
            <a:fld id="{8281A5AF-39A2-45F7-A3B7-F7964ACFAF8A}" type="slidenum">
              <a:rPr lang="en-AU"/>
              <a:pPr/>
              <a:t>15</a:t>
            </a:fld>
            <a:endParaRPr lang="en-AU" dirty="0"/>
          </a:p>
        </p:txBody>
      </p:sp>
      <p:sp>
        <p:nvSpPr>
          <p:cNvPr id="15364" name="TextBox 6"/>
          <p:cNvSpPr txBox="1">
            <a:spLocks noChangeArrowheads="1"/>
          </p:cNvSpPr>
          <p:nvPr/>
        </p:nvSpPr>
        <p:spPr bwMode="auto">
          <a:xfrm>
            <a:off x="1643042" y="4214819"/>
            <a:ext cx="6553200" cy="2031325"/>
          </a:xfrm>
          <a:prstGeom prst="rect">
            <a:avLst/>
          </a:prstGeom>
          <a:noFill/>
          <a:ln w="9525">
            <a:noFill/>
            <a:miter lim="800000"/>
            <a:headEnd/>
            <a:tailEnd/>
          </a:ln>
        </p:spPr>
        <p:txBody>
          <a:bodyPr wrap="square">
            <a:spAutoFit/>
          </a:bodyPr>
          <a:lstStyle/>
          <a:p>
            <a:r>
              <a:rPr lang="en-US" sz="1600" dirty="0">
                <a:latin typeface="Arial" charset="0"/>
                <a:cs typeface="Arial" charset="0"/>
              </a:rPr>
              <a:t>MOBILE TELEPHONES AND PAGERS </a:t>
            </a:r>
            <a:br>
              <a:rPr lang="en-US" sz="1600" dirty="0">
                <a:latin typeface="Arial" charset="0"/>
                <a:cs typeface="Arial" charset="0"/>
              </a:rPr>
            </a:br>
            <a:r>
              <a:rPr lang="en-US" sz="1400" i="1" dirty="0">
                <a:solidFill>
                  <a:schemeClr val="tx2"/>
                </a:solidFill>
                <a:latin typeface="Arial" charset="0"/>
                <a:cs typeface="Arial" charset="0"/>
              </a:rPr>
              <a:t>(FROM  ECU STUDENT HANDBOOK)</a:t>
            </a:r>
          </a:p>
          <a:p>
            <a:r>
              <a:rPr lang="en-US" sz="1600" dirty="0">
                <a:cs typeface="Times New Roman" pitchFamily="18" charset="0"/>
              </a:rPr>
              <a:t>Although students may take mobile telephones into libraries, lecture rooms, and tutorial rooms, as a courtesy to other students, they must ensure that the devices are switched off and not able to cause disruption to classes, or to other students attempting to pursue their studies.  Mobile telephones and pagers are not permitted in examination rooms to ensure security and the integrity of the university examination</a:t>
            </a:r>
            <a:r>
              <a:rPr lang="en-US" sz="1600" dirty="0" smtClean="0">
                <a:cs typeface="Times New Roman" pitchFamily="18" charset="0"/>
              </a:rPr>
              <a:t>.</a:t>
            </a:r>
            <a:endParaRPr lang="en-US" sz="1600" dirty="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500034" y="857232"/>
            <a:ext cx="8229600" cy="92868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AU" sz="4800" dirty="0" smtClean="0">
                <a:solidFill>
                  <a:srgbClr val="FFC000"/>
                </a:solidFill>
              </a:rPr>
              <a:t>Consultation time</a:t>
            </a:r>
          </a:p>
        </p:txBody>
      </p:sp>
      <p:sp>
        <p:nvSpPr>
          <p:cNvPr id="16387" name="Rectangle 3"/>
          <p:cNvSpPr>
            <a:spLocks noGrp="1" noChangeArrowheads="1"/>
          </p:cNvSpPr>
          <p:nvPr>
            <p:ph idx="1"/>
          </p:nvPr>
        </p:nvSpPr>
        <p:spPr>
          <a:xfrm>
            <a:off x="857250" y="2214554"/>
            <a:ext cx="8107238" cy="4000528"/>
          </a:xfrm>
        </p:spPr>
        <p:txBody>
          <a:bodyPr/>
          <a:lstStyle/>
          <a:p>
            <a:pPr eaLnBrk="1" hangingPunct="1"/>
            <a:r>
              <a:rPr lang="en-AU" dirty="0" smtClean="0"/>
              <a:t>Free consultation time</a:t>
            </a:r>
          </a:p>
          <a:p>
            <a:pPr lvl="1" eaLnBrk="1" hangingPunct="1"/>
            <a:r>
              <a:rPr lang="en-AU" sz="2200" dirty="0" smtClean="0"/>
              <a:t>Tuesday        14:30 – 16:30  </a:t>
            </a:r>
          </a:p>
          <a:p>
            <a:pPr lvl="1"/>
            <a:r>
              <a:rPr lang="en-AU" sz="2200" dirty="0" smtClean="0"/>
              <a:t>Wednesday  10:30 – 12:30 </a:t>
            </a:r>
          </a:p>
          <a:p>
            <a:pPr lvl="1" eaLnBrk="1" hangingPunct="1"/>
            <a:r>
              <a:rPr lang="en-AU" sz="2200" dirty="0" smtClean="0"/>
              <a:t>Thursday       15:00 – 17:00</a:t>
            </a:r>
          </a:p>
          <a:p>
            <a:pPr eaLnBrk="1" hangingPunct="1"/>
            <a:r>
              <a:rPr lang="en-AU" sz="2800" dirty="0" smtClean="0"/>
              <a:t>Other time possible, but only by appointment via email</a:t>
            </a:r>
          </a:p>
          <a:p>
            <a:r>
              <a:rPr lang="en-AU" sz="2800" dirty="0" smtClean="0"/>
              <a:t>To avoid disappointment, email to make appointment beforehand.</a:t>
            </a:r>
          </a:p>
        </p:txBody>
      </p:sp>
      <p:sp>
        <p:nvSpPr>
          <p:cNvPr id="7" name="Slide Number Placeholder 6"/>
          <p:cNvSpPr>
            <a:spLocks noGrp="1"/>
          </p:cNvSpPr>
          <p:nvPr>
            <p:ph type="sldNum" sz="quarter" idx="4294967295"/>
          </p:nvPr>
        </p:nvSpPr>
        <p:spPr>
          <a:xfrm>
            <a:off x="8358214" y="6400800"/>
            <a:ext cx="785786" cy="457200"/>
          </a:xfrm>
          <a:prstGeom prst="rect">
            <a:avLst/>
          </a:prstGeom>
        </p:spPr>
        <p:txBody>
          <a:bodyPr/>
          <a:lstStyle/>
          <a:p>
            <a:fld id="{1A2A38B4-37D3-4683-8E81-0447400631A4}" type="slidenum">
              <a:rPr lang="en-AU"/>
              <a:pPr/>
              <a:t>16</a:t>
            </a:fld>
            <a:endParaRPr lang="en-AU"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500034" y="857232"/>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AU" dirty="0" smtClean="0">
                <a:solidFill>
                  <a:srgbClr val="FFC000"/>
                </a:solidFill>
              </a:rPr>
              <a:t>Occupational Safety &amp; Health</a:t>
            </a:r>
            <a:endParaRPr lang="en-US" dirty="0" smtClean="0">
              <a:solidFill>
                <a:srgbClr val="FFC000"/>
              </a:solidFill>
            </a:endParaRPr>
          </a:p>
        </p:txBody>
      </p:sp>
      <p:sp>
        <p:nvSpPr>
          <p:cNvPr id="12291" name="Content Placeholder 2"/>
          <p:cNvSpPr>
            <a:spLocks noGrp="1"/>
          </p:cNvSpPr>
          <p:nvPr>
            <p:ph idx="1"/>
          </p:nvPr>
        </p:nvSpPr>
        <p:spPr>
          <a:xfrm>
            <a:off x="357188" y="2214563"/>
            <a:ext cx="8501062" cy="4419600"/>
          </a:xfrm>
        </p:spPr>
        <p:txBody>
          <a:bodyPr/>
          <a:lstStyle/>
          <a:p>
            <a:pPr eaLnBrk="1" hangingPunct="1"/>
            <a:r>
              <a:rPr lang="en-US" sz="2800" dirty="0" smtClean="0"/>
              <a:t>Take note of the exit points in case of Emergency</a:t>
            </a:r>
          </a:p>
          <a:p>
            <a:pPr eaLnBrk="1" hangingPunct="1"/>
            <a:r>
              <a:rPr lang="en-US" sz="2800" dirty="0" smtClean="0"/>
              <a:t>Read through the slides again on </a:t>
            </a:r>
            <a:r>
              <a:rPr lang="en-AU" sz="2800" dirty="0" smtClean="0"/>
              <a:t>Occupational Safety &amp; Health</a:t>
            </a:r>
            <a:endParaRPr lang="en-US" sz="2800" dirty="0" smtClean="0"/>
          </a:p>
          <a:p>
            <a:pPr eaLnBrk="1" hangingPunct="1"/>
            <a:r>
              <a:rPr lang="en-AU" sz="2800" dirty="0" smtClean="0">
                <a:solidFill>
                  <a:srgbClr val="CC6600"/>
                </a:solidFill>
              </a:rPr>
              <a:t>(Full slides are attached to the end of this lecture)</a:t>
            </a:r>
          </a:p>
          <a:p>
            <a:r>
              <a:rPr lang="en-US" sz="2400" dirty="0" smtClean="0"/>
              <a:t>Alarms, Warning, Evacuation</a:t>
            </a:r>
          </a:p>
          <a:p>
            <a:pPr lvl="1"/>
            <a:r>
              <a:rPr lang="en-US" sz="2200" dirty="0" smtClean="0"/>
              <a:t> Assembly points</a:t>
            </a:r>
          </a:p>
          <a:p>
            <a:r>
              <a:rPr lang="en-US" sz="2400" dirty="0" smtClean="0"/>
              <a:t>Lab safety</a:t>
            </a:r>
          </a:p>
          <a:p>
            <a:pPr lvl="1"/>
            <a:r>
              <a:rPr lang="en-US" sz="2000" dirty="0" smtClean="0"/>
              <a:t> </a:t>
            </a:r>
            <a:r>
              <a:rPr lang="en-US" sz="2200" dirty="0" smtClean="0"/>
              <a:t>Enclosed footwear only</a:t>
            </a:r>
            <a:endParaRPr lang="en-AU" sz="2200" dirty="0" smtClean="0"/>
          </a:p>
          <a:p>
            <a:pPr eaLnBrk="1" hangingPunct="1"/>
            <a:endParaRPr lang="en-US" dirty="0" smtClean="0"/>
          </a:p>
        </p:txBody>
      </p:sp>
      <p:sp>
        <p:nvSpPr>
          <p:cNvPr id="4" name="Slide Number Placeholder 3"/>
          <p:cNvSpPr>
            <a:spLocks noGrp="1"/>
          </p:cNvSpPr>
          <p:nvPr>
            <p:ph type="sldNum" sz="quarter" idx="4294967295"/>
          </p:nvPr>
        </p:nvSpPr>
        <p:spPr>
          <a:xfrm>
            <a:off x="8429652" y="6400800"/>
            <a:ext cx="714348" cy="457200"/>
          </a:xfrm>
          <a:prstGeom prst="rect">
            <a:avLst/>
          </a:prstGeom>
        </p:spPr>
        <p:txBody>
          <a:bodyPr/>
          <a:lstStyle/>
          <a:p>
            <a:fld id="{503A998E-7828-4339-9D81-3AC8FD4713F8}" type="slidenum">
              <a:rPr lang="en-AU"/>
              <a:pPr/>
              <a:t>17</a:t>
            </a:fld>
            <a:endParaRPr lang="en-AU"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3988" y="150813"/>
            <a:ext cx="7802562" cy="757237"/>
          </a:xfrm>
          <a:solidFill>
            <a:srgbClr val="FF0000">
              <a:alpha val="74901"/>
            </a:srgbClr>
          </a:solidFill>
        </p:spPr>
        <p:txBody>
          <a:bodyPr/>
          <a:lstStyle/>
          <a:p>
            <a:pPr algn="ctr" eaLnBrk="1" hangingPunct="1"/>
            <a:r>
              <a:rPr lang="en-US" sz="3200" smtClean="0">
                <a:solidFill>
                  <a:schemeClr val="bg1"/>
                </a:solidFill>
                <a:ea typeface="ＭＳ Ｐゴシック" pitchFamily="34" charset="-128"/>
              </a:rPr>
              <a:t>Emergency Evacuation Procedure</a:t>
            </a:r>
          </a:p>
        </p:txBody>
      </p:sp>
      <p:sp>
        <p:nvSpPr>
          <p:cNvPr id="3075" name="Rectangle 3"/>
          <p:cNvSpPr>
            <a:spLocks noGrp="1" noChangeArrowheads="1"/>
          </p:cNvSpPr>
          <p:nvPr>
            <p:ph type="body" idx="1"/>
          </p:nvPr>
        </p:nvSpPr>
        <p:spPr>
          <a:xfrm>
            <a:off x="685800" y="1000125"/>
            <a:ext cx="8029575" cy="5429250"/>
          </a:xfrm>
          <a:gradFill rotWithShape="1">
            <a:gsLst>
              <a:gs pos="0">
                <a:srgbClr val="FFFFFF">
                  <a:alpha val="84000"/>
                </a:srgbClr>
              </a:gs>
              <a:gs pos="100000">
                <a:srgbClr val="FFFFFF">
                  <a:alpha val="95000"/>
                </a:srgbClr>
              </a:gs>
            </a:gsLst>
            <a:lin ang="5400000" scaled="1"/>
          </a:gradFill>
          <a:ln w="6350">
            <a:solidFill>
              <a:schemeClr val="tx1"/>
            </a:solidFill>
            <a:miter lim="800000"/>
            <a:headEnd/>
            <a:tailEnd/>
          </a:ln>
        </p:spPr>
        <p:txBody>
          <a:bodyPr anchor="ctr"/>
          <a:lstStyle/>
          <a:p>
            <a:pPr eaLnBrk="1" hangingPunct="1">
              <a:lnSpc>
                <a:spcPct val="90000"/>
              </a:lnSpc>
            </a:pPr>
            <a:r>
              <a:rPr lang="en-AU" sz="1800" b="1" smtClean="0">
                <a:ea typeface="ＭＳ Ｐゴシック" pitchFamily="34" charset="-128"/>
                <a:cs typeface="Arial" charset="0"/>
              </a:rPr>
              <a:t>If you hear an Emergency Warning System (whoop-whoop tone)</a:t>
            </a:r>
            <a:endParaRPr lang="en-AU" sz="1800" smtClean="0">
              <a:ea typeface="ＭＳ Ｐゴシック" pitchFamily="34" charset="-128"/>
              <a:cs typeface="Arial" charset="0"/>
            </a:endParaRPr>
          </a:p>
          <a:p>
            <a:pPr lvl="1" eaLnBrk="1" hangingPunct="1">
              <a:lnSpc>
                <a:spcPct val="90000"/>
              </a:lnSpc>
            </a:pPr>
            <a:r>
              <a:rPr lang="en-AU" sz="1600" smtClean="0">
                <a:ea typeface="ＭＳ Ｐゴシック" pitchFamily="34" charset="-128"/>
                <a:cs typeface="Arial" charset="0"/>
              </a:rPr>
              <a:t>follow instructions from your Building Warden or Lecturer</a:t>
            </a:r>
          </a:p>
          <a:p>
            <a:pPr lvl="1" eaLnBrk="1" hangingPunct="1">
              <a:lnSpc>
                <a:spcPct val="90000"/>
              </a:lnSpc>
            </a:pPr>
            <a:r>
              <a:rPr lang="en-AU" sz="1600" smtClean="0">
                <a:ea typeface="ＭＳ Ｐゴシック" pitchFamily="34" charset="-128"/>
                <a:cs typeface="Arial" charset="0"/>
              </a:rPr>
              <a:t>evacuate by nearest </a:t>
            </a:r>
            <a:r>
              <a:rPr lang="en-AU" sz="1600" b="1" smtClean="0">
                <a:ea typeface="ＭＳ Ｐゴシック" pitchFamily="34" charset="-128"/>
                <a:cs typeface="Arial" charset="0"/>
              </a:rPr>
              <a:t>safe</a:t>
            </a:r>
            <a:r>
              <a:rPr lang="en-AU" sz="1600" smtClean="0">
                <a:ea typeface="ＭＳ Ｐゴシック" pitchFamily="34" charset="-128"/>
                <a:cs typeface="Arial" charset="0"/>
              </a:rPr>
              <a:t> </a:t>
            </a:r>
            <a:r>
              <a:rPr lang="en-AU" sz="1600" b="1" smtClean="0">
                <a:solidFill>
                  <a:srgbClr val="006600"/>
                </a:solidFill>
                <a:ea typeface="ＭＳ Ｐゴシック" pitchFamily="34" charset="-128"/>
                <a:cs typeface="Arial" charset="0"/>
              </a:rPr>
              <a:t>EXIT</a:t>
            </a:r>
            <a:r>
              <a:rPr lang="en-AU" sz="1600" b="1" smtClean="0">
                <a:ea typeface="ＭＳ Ｐゴシック" pitchFamily="34" charset="-128"/>
                <a:cs typeface="Arial" charset="0"/>
              </a:rPr>
              <a:t> </a:t>
            </a:r>
            <a:r>
              <a:rPr lang="en-AU" sz="1600" smtClean="0">
                <a:ea typeface="ＭＳ Ｐゴシック" pitchFamily="34" charset="-128"/>
                <a:cs typeface="Arial" charset="0"/>
              </a:rPr>
              <a:t>and move to </a:t>
            </a:r>
            <a:r>
              <a:rPr lang="en-AU" sz="1600" b="1" smtClean="0">
                <a:solidFill>
                  <a:srgbClr val="006600"/>
                </a:solidFill>
                <a:ea typeface="ＭＳ Ｐゴシック" pitchFamily="34" charset="-128"/>
                <a:cs typeface="Arial" charset="0"/>
              </a:rPr>
              <a:t>Assembly Area</a:t>
            </a:r>
          </a:p>
          <a:p>
            <a:pPr lvl="1" eaLnBrk="1" hangingPunct="1">
              <a:lnSpc>
                <a:spcPct val="90000"/>
              </a:lnSpc>
            </a:pPr>
            <a:r>
              <a:rPr lang="en-AU" sz="1600" smtClean="0">
                <a:ea typeface="ＭＳ Ｐゴシック" pitchFamily="34" charset="-128"/>
                <a:cs typeface="Arial" charset="0"/>
              </a:rPr>
              <a:t>Building Warden / Lecture close all doors in area when clear</a:t>
            </a:r>
            <a:endParaRPr lang="en-AU" sz="1600" b="1" smtClean="0">
              <a:solidFill>
                <a:srgbClr val="006600"/>
              </a:solidFill>
              <a:ea typeface="ＭＳ Ｐゴシック" pitchFamily="34" charset="-128"/>
              <a:cs typeface="Arial" charset="0"/>
            </a:endParaRPr>
          </a:p>
          <a:p>
            <a:pPr lvl="1" eaLnBrk="1" hangingPunct="1">
              <a:lnSpc>
                <a:spcPct val="90000"/>
              </a:lnSpc>
            </a:pPr>
            <a:r>
              <a:rPr lang="en-AU" sz="1600" smtClean="0">
                <a:ea typeface="ＭＳ Ｐゴシック" pitchFamily="34" charset="-128"/>
                <a:cs typeface="Arial" charset="0"/>
              </a:rPr>
              <a:t>Lecturer to call Security on </a:t>
            </a:r>
            <a:r>
              <a:rPr lang="en-AU" sz="1600" b="1" smtClean="0">
                <a:solidFill>
                  <a:srgbClr val="FF0000"/>
                </a:solidFill>
                <a:ea typeface="ＭＳ Ｐゴシック" pitchFamily="34" charset="-128"/>
                <a:cs typeface="Arial" charset="0"/>
              </a:rPr>
              <a:t>3333</a:t>
            </a:r>
            <a:endParaRPr lang="en-AU" sz="1600" b="1" smtClean="0">
              <a:solidFill>
                <a:srgbClr val="006600"/>
              </a:solidFill>
              <a:ea typeface="ＭＳ Ｐゴシック" pitchFamily="34" charset="-128"/>
              <a:cs typeface="Arial" charset="0"/>
            </a:endParaRPr>
          </a:p>
          <a:p>
            <a:pPr lvl="1" eaLnBrk="1" hangingPunct="1">
              <a:lnSpc>
                <a:spcPct val="90000"/>
              </a:lnSpc>
            </a:pPr>
            <a:r>
              <a:rPr lang="en-AU" sz="1600" b="1" smtClean="0">
                <a:ea typeface="ＭＳ Ｐゴシック" pitchFamily="34" charset="-128"/>
                <a:cs typeface="Arial" charset="0"/>
              </a:rPr>
              <a:t>do not </a:t>
            </a:r>
            <a:r>
              <a:rPr lang="en-AU" sz="1600" smtClean="0">
                <a:ea typeface="ＭＳ Ｐゴシック" pitchFamily="34" charset="-128"/>
                <a:cs typeface="Arial" charset="0"/>
              </a:rPr>
              <a:t>re-enter the building until all-clear has been given by Building Warden</a:t>
            </a:r>
          </a:p>
          <a:p>
            <a:pPr lvl="1" eaLnBrk="1" hangingPunct="1">
              <a:lnSpc>
                <a:spcPct val="90000"/>
              </a:lnSpc>
              <a:buFontTx/>
              <a:buNone/>
            </a:pPr>
            <a:endParaRPr lang="en-AU" sz="1600" smtClean="0">
              <a:ea typeface="ＭＳ Ｐゴシック" pitchFamily="34" charset="-128"/>
              <a:cs typeface="Arial" charset="0"/>
            </a:endParaRPr>
          </a:p>
          <a:p>
            <a:pPr eaLnBrk="1" hangingPunct="1">
              <a:lnSpc>
                <a:spcPct val="90000"/>
              </a:lnSpc>
              <a:buFontTx/>
              <a:buNone/>
            </a:pPr>
            <a:endParaRPr lang="en-AU" sz="100" smtClean="0">
              <a:ea typeface="ＭＳ Ｐゴシック" pitchFamily="34" charset="-128"/>
            </a:endParaRPr>
          </a:p>
          <a:p>
            <a:pPr eaLnBrk="1" hangingPunct="1">
              <a:lnSpc>
                <a:spcPct val="90000"/>
              </a:lnSpc>
            </a:pPr>
            <a:r>
              <a:rPr lang="en-AU" sz="1800" b="1" smtClean="0">
                <a:ea typeface="ＭＳ Ｐゴシック" pitchFamily="34" charset="-128"/>
                <a:cs typeface="Arial" charset="0"/>
              </a:rPr>
              <a:t>Suspicious Packages &amp; Behaviour</a:t>
            </a:r>
          </a:p>
          <a:p>
            <a:pPr lvl="1" eaLnBrk="1" hangingPunct="1">
              <a:lnSpc>
                <a:spcPct val="90000"/>
              </a:lnSpc>
            </a:pPr>
            <a:r>
              <a:rPr lang="en-AU" sz="1600" smtClean="0">
                <a:ea typeface="ＭＳ Ｐゴシック" pitchFamily="34" charset="-128"/>
                <a:cs typeface="Arial" charset="0"/>
              </a:rPr>
              <a:t>do not approach</a:t>
            </a:r>
          </a:p>
          <a:p>
            <a:pPr lvl="1" eaLnBrk="1" hangingPunct="1">
              <a:lnSpc>
                <a:spcPct val="90000"/>
              </a:lnSpc>
            </a:pPr>
            <a:r>
              <a:rPr lang="en-AU" sz="1600" smtClean="0">
                <a:ea typeface="ＭＳ Ｐゴシック" pitchFamily="34" charset="-128"/>
                <a:cs typeface="Arial" charset="0"/>
              </a:rPr>
              <a:t>do not use mobile phones</a:t>
            </a:r>
          </a:p>
          <a:p>
            <a:pPr lvl="1" eaLnBrk="1" hangingPunct="1">
              <a:lnSpc>
                <a:spcPct val="90000"/>
              </a:lnSpc>
            </a:pPr>
            <a:r>
              <a:rPr lang="en-AU" sz="1600" smtClean="0">
                <a:ea typeface="ＭＳ Ｐゴシック" pitchFamily="34" charset="-128"/>
                <a:cs typeface="Arial" charset="0"/>
              </a:rPr>
              <a:t>Lecturer to call Security on </a:t>
            </a:r>
            <a:r>
              <a:rPr lang="en-AU" sz="1600" b="1" smtClean="0">
                <a:solidFill>
                  <a:srgbClr val="FF0000"/>
                </a:solidFill>
                <a:ea typeface="ＭＳ Ｐゴシック" pitchFamily="34" charset="-128"/>
                <a:cs typeface="Arial" charset="0"/>
              </a:rPr>
              <a:t>3333 </a:t>
            </a:r>
            <a:r>
              <a:rPr lang="en-AU" sz="1600" smtClean="0">
                <a:ea typeface="ＭＳ Ｐゴシック" pitchFamily="34" charset="-128"/>
                <a:cs typeface="Arial" charset="0"/>
              </a:rPr>
              <a:t>and</a:t>
            </a:r>
            <a:r>
              <a:rPr lang="en-AU" sz="1600" b="1" smtClean="0">
                <a:solidFill>
                  <a:srgbClr val="FF0000"/>
                </a:solidFill>
                <a:ea typeface="ＭＳ Ｐゴシック" pitchFamily="34" charset="-128"/>
                <a:cs typeface="Arial" charset="0"/>
              </a:rPr>
              <a:t> </a:t>
            </a:r>
            <a:r>
              <a:rPr lang="en-AU" sz="1600" smtClean="0">
                <a:ea typeface="ＭＳ Ｐゴシック" pitchFamily="34" charset="-128"/>
                <a:cs typeface="Arial" charset="0"/>
              </a:rPr>
              <a:t>await further instructions</a:t>
            </a:r>
          </a:p>
          <a:p>
            <a:pPr lvl="1" eaLnBrk="1" hangingPunct="1">
              <a:lnSpc>
                <a:spcPct val="90000"/>
              </a:lnSpc>
              <a:buFontTx/>
              <a:buNone/>
            </a:pPr>
            <a:endParaRPr lang="en-AU" sz="500" smtClean="0">
              <a:ea typeface="ＭＳ Ｐゴシック" pitchFamily="34" charset="-128"/>
            </a:endParaRPr>
          </a:p>
          <a:p>
            <a:pPr eaLnBrk="1" hangingPunct="1">
              <a:lnSpc>
                <a:spcPct val="90000"/>
              </a:lnSpc>
            </a:pPr>
            <a:r>
              <a:rPr lang="en-AU" sz="1800" b="1" smtClean="0">
                <a:ea typeface="ＭＳ Ｐゴシック" pitchFamily="34" charset="-128"/>
                <a:cs typeface="Arial" charset="0"/>
              </a:rPr>
              <a:t>Fire or other Emergency</a:t>
            </a:r>
          </a:p>
          <a:p>
            <a:pPr marL="742950" lvl="2" indent="-342900" eaLnBrk="1" hangingPunct="1">
              <a:lnSpc>
                <a:spcPct val="90000"/>
              </a:lnSpc>
              <a:buFont typeface="Lucida Grande" pitchFamily="-110" charset="0"/>
              <a:buChar char="-"/>
            </a:pPr>
            <a:r>
              <a:rPr lang="en-AU" sz="1600" smtClean="0">
                <a:ea typeface="ＭＳ Ｐゴシック" pitchFamily="34" charset="-128"/>
                <a:cs typeface="Arial" charset="0"/>
              </a:rPr>
              <a:t>remove anyone from danger</a:t>
            </a:r>
          </a:p>
          <a:p>
            <a:pPr marL="742950" lvl="2" indent="-342900" eaLnBrk="1" hangingPunct="1">
              <a:lnSpc>
                <a:spcPct val="90000"/>
              </a:lnSpc>
              <a:buFont typeface="Lucida Grande" pitchFamily="-110" charset="0"/>
              <a:buChar char="-"/>
            </a:pPr>
            <a:r>
              <a:rPr lang="en-AU" sz="1600" smtClean="0">
                <a:ea typeface="ＭＳ Ｐゴシック" pitchFamily="34" charset="-128"/>
                <a:cs typeface="Arial" charset="0"/>
              </a:rPr>
              <a:t>close all doors in area</a:t>
            </a:r>
          </a:p>
          <a:p>
            <a:pPr marL="742950" lvl="2" indent="-342900" eaLnBrk="1" hangingPunct="1">
              <a:lnSpc>
                <a:spcPct val="90000"/>
              </a:lnSpc>
              <a:buFont typeface="Lucida Grande" pitchFamily="-110" charset="0"/>
              <a:buChar char="-"/>
            </a:pPr>
            <a:r>
              <a:rPr lang="en-AU" sz="1600" smtClean="0">
                <a:ea typeface="ＭＳ Ｐゴシック" pitchFamily="34" charset="-128"/>
                <a:cs typeface="Arial" charset="0"/>
              </a:rPr>
              <a:t>evacuate by nearest </a:t>
            </a:r>
            <a:r>
              <a:rPr lang="en-AU" sz="1600" b="1" smtClean="0">
                <a:ea typeface="ＭＳ Ｐゴシック" pitchFamily="34" charset="-128"/>
                <a:cs typeface="Arial" charset="0"/>
              </a:rPr>
              <a:t>safe </a:t>
            </a:r>
            <a:r>
              <a:rPr lang="en-AU" sz="1600" b="1" smtClean="0">
                <a:solidFill>
                  <a:srgbClr val="006600"/>
                </a:solidFill>
                <a:ea typeface="ＭＳ Ｐゴシック" pitchFamily="34" charset="-128"/>
                <a:cs typeface="Arial" charset="0"/>
              </a:rPr>
              <a:t>EXIT</a:t>
            </a:r>
            <a:r>
              <a:rPr lang="en-AU" sz="1600" b="1" smtClean="0">
                <a:ea typeface="ＭＳ Ｐゴシック" pitchFamily="34" charset="-128"/>
                <a:cs typeface="Arial" charset="0"/>
              </a:rPr>
              <a:t> </a:t>
            </a:r>
            <a:r>
              <a:rPr lang="en-AU" sz="1600" smtClean="0">
                <a:ea typeface="ＭＳ Ｐゴシック" pitchFamily="34" charset="-128"/>
                <a:cs typeface="Arial" charset="0"/>
              </a:rPr>
              <a:t>and move to </a:t>
            </a:r>
            <a:r>
              <a:rPr lang="en-AU" sz="1600" b="1" smtClean="0">
                <a:solidFill>
                  <a:srgbClr val="006600"/>
                </a:solidFill>
                <a:ea typeface="ＭＳ Ｐゴシック" pitchFamily="34" charset="-128"/>
                <a:cs typeface="Arial" charset="0"/>
              </a:rPr>
              <a:t>Assembly Area</a:t>
            </a:r>
          </a:p>
          <a:p>
            <a:pPr marL="742950" lvl="2" indent="-342900" eaLnBrk="1" hangingPunct="1">
              <a:lnSpc>
                <a:spcPct val="90000"/>
              </a:lnSpc>
              <a:buFont typeface="Lucida Grande" pitchFamily="-110" charset="0"/>
              <a:buChar char="-"/>
            </a:pPr>
            <a:r>
              <a:rPr lang="en-AU" sz="1600" smtClean="0">
                <a:ea typeface="ＭＳ Ｐゴシック" pitchFamily="34" charset="-128"/>
                <a:cs typeface="Arial" charset="0"/>
              </a:rPr>
              <a:t>in case of earthquake move under desks, tables, evacuate on instruction only</a:t>
            </a:r>
          </a:p>
          <a:p>
            <a:pPr lvl="1" eaLnBrk="1" hangingPunct="1">
              <a:lnSpc>
                <a:spcPct val="90000"/>
              </a:lnSpc>
            </a:pPr>
            <a:r>
              <a:rPr lang="en-AU" sz="1600" smtClean="0">
                <a:ea typeface="ＭＳ Ｐゴシック" pitchFamily="34" charset="-128"/>
                <a:cs typeface="Arial" charset="0"/>
              </a:rPr>
              <a:t>raise the alarm, use </a:t>
            </a:r>
            <a:r>
              <a:rPr lang="en-AU" sz="1600" smtClean="0">
                <a:solidFill>
                  <a:srgbClr val="FF0000"/>
                </a:solidFill>
                <a:ea typeface="ＭＳ Ｐゴシック" pitchFamily="34" charset="-128"/>
                <a:cs typeface="Arial" charset="0"/>
              </a:rPr>
              <a:t>RED</a:t>
            </a:r>
            <a:r>
              <a:rPr lang="en-AU" sz="1600" smtClean="0">
                <a:ea typeface="ＭＳ Ｐゴシック" pitchFamily="34" charset="-128"/>
                <a:cs typeface="Arial" charset="0"/>
              </a:rPr>
              <a:t> break glass alarm (if available)</a:t>
            </a:r>
          </a:p>
          <a:p>
            <a:pPr lvl="1" eaLnBrk="1" hangingPunct="1">
              <a:lnSpc>
                <a:spcPct val="90000"/>
              </a:lnSpc>
            </a:pPr>
            <a:r>
              <a:rPr lang="en-AU" sz="1600" smtClean="0">
                <a:ea typeface="ＭＳ Ｐゴシック" pitchFamily="34" charset="-128"/>
                <a:cs typeface="Arial" charset="0"/>
              </a:rPr>
              <a:t>Lecturer to call Security on </a:t>
            </a:r>
            <a:r>
              <a:rPr lang="en-AU" sz="1600" smtClean="0">
                <a:solidFill>
                  <a:srgbClr val="FF0000"/>
                </a:solidFill>
                <a:ea typeface="ＭＳ Ｐゴシック" pitchFamily="34" charset="-128"/>
                <a:cs typeface="Arial" charset="0"/>
              </a:rPr>
              <a:t>3333</a:t>
            </a:r>
          </a:p>
          <a:p>
            <a:pPr lvl="1" eaLnBrk="1" hangingPunct="1">
              <a:lnSpc>
                <a:spcPct val="90000"/>
              </a:lnSpc>
            </a:pPr>
            <a:r>
              <a:rPr lang="en-AU" sz="1600" b="1" smtClean="0">
                <a:ea typeface="ＭＳ Ｐゴシック" pitchFamily="34" charset="-128"/>
                <a:cs typeface="Arial" charset="0"/>
              </a:rPr>
              <a:t>do not </a:t>
            </a:r>
            <a:r>
              <a:rPr lang="en-AU" sz="1600" smtClean="0">
                <a:ea typeface="ＭＳ Ｐゴシック" pitchFamily="34" charset="-128"/>
                <a:cs typeface="Arial" charset="0"/>
              </a:rPr>
              <a:t>re-enter the building until all-clear has been given by Building Warden</a:t>
            </a:r>
          </a:p>
        </p:txBody>
      </p:sp>
      <p:sp>
        <p:nvSpPr>
          <p:cNvPr id="3076" name="Text Box 6"/>
          <p:cNvSpPr txBox="1">
            <a:spLocks noChangeArrowheads="1"/>
          </p:cNvSpPr>
          <p:nvPr/>
        </p:nvSpPr>
        <p:spPr bwMode="auto">
          <a:xfrm>
            <a:off x="102623938" y="113945988"/>
            <a:ext cx="15263812" cy="1654175"/>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576" tIns="36576" rIns="36576" bIns="36576"/>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AU" sz="3600">
                <a:solidFill>
                  <a:srgbClr val="FFFFFF"/>
                </a:solidFill>
                <a:latin typeface="Arial Black" pitchFamily="-110" charset="0"/>
              </a:rPr>
              <a:t>Emergency call 6304 </a:t>
            </a:r>
            <a:r>
              <a:rPr lang="en-AU" sz="4800">
                <a:solidFill>
                  <a:srgbClr val="FFFFFF"/>
                </a:solidFill>
                <a:latin typeface="Arial Black" pitchFamily="-110" charset="0"/>
              </a:rPr>
              <a:t>3333 - </a:t>
            </a:r>
            <a:r>
              <a:rPr lang="en-AU" sz="2800" u="sng">
                <a:solidFill>
                  <a:srgbClr val="FFFFFF"/>
                </a:solidFill>
                <a:latin typeface="Arial Black" pitchFamily="-110" charset="0"/>
              </a:rPr>
              <a:t>DO NOT</a:t>
            </a:r>
            <a:r>
              <a:rPr lang="en-AU" sz="2800">
                <a:solidFill>
                  <a:srgbClr val="FFFFFF"/>
                </a:solidFill>
                <a:latin typeface="Arial Black" pitchFamily="-110" charset="0"/>
              </a:rPr>
              <a:t> use mobile if Bomb Threat</a:t>
            </a:r>
          </a:p>
          <a:p>
            <a:pPr algn="ctr" eaLnBrk="1" hangingPunct="1"/>
            <a:r>
              <a:rPr lang="en-AU" sz="2800" u="sng">
                <a:solidFill>
                  <a:srgbClr val="0000FF"/>
                </a:solidFill>
                <a:latin typeface="Arial Black" pitchFamily="-110" charset="0"/>
              </a:rPr>
              <a:t>Earthquake</a:t>
            </a:r>
            <a:r>
              <a:rPr lang="en-AU" sz="2800">
                <a:solidFill>
                  <a:srgbClr val="0000FF"/>
                </a:solidFill>
                <a:latin typeface="Arial Black" pitchFamily="-110" charset="0"/>
              </a:rPr>
              <a:t> - Do not evacuate, shelter under table, desk or door frame</a:t>
            </a:r>
            <a:endParaRPr lang="en-US"/>
          </a:p>
        </p:txBody>
      </p:sp>
    </p:spTree>
    <p:extLst>
      <p:ext uri="{BB962C8B-B14F-4D97-AF65-F5344CB8AC3E}">
        <p14:creationId xmlns:p14="http://schemas.microsoft.com/office/powerpoint/2010/main" val="21656628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53988" y="150813"/>
            <a:ext cx="7802562" cy="757237"/>
          </a:xfrm>
          <a:prstGeom prst="rect">
            <a:avLst/>
          </a:prstGeom>
          <a:solidFill>
            <a:srgbClr val="FF0000">
              <a:alpha val="74901"/>
            </a:srgbClr>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lstStyle/>
          <a:p>
            <a:pPr algn="ctr"/>
            <a:r>
              <a:rPr lang="en-US" sz="3200" b="1">
                <a:solidFill>
                  <a:schemeClr val="bg1"/>
                </a:solidFill>
              </a:rPr>
              <a:t>Safety &amp; Security with ECU</a:t>
            </a:r>
          </a:p>
        </p:txBody>
      </p:sp>
      <p:sp>
        <p:nvSpPr>
          <p:cNvPr id="4099" name="Rectangle 3"/>
          <p:cNvSpPr>
            <a:spLocks noChangeArrowheads="1"/>
          </p:cNvSpPr>
          <p:nvPr/>
        </p:nvSpPr>
        <p:spPr bwMode="auto">
          <a:xfrm>
            <a:off x="785813" y="1000125"/>
            <a:ext cx="8001000" cy="5280025"/>
          </a:xfrm>
          <a:prstGeom prst="rect">
            <a:avLst/>
          </a:prstGeom>
          <a:gradFill rotWithShape="1">
            <a:gsLst>
              <a:gs pos="0">
                <a:srgbClr val="FFFFFF">
                  <a:alpha val="84000"/>
                </a:srgbClr>
              </a:gs>
              <a:gs pos="100000">
                <a:srgbClr val="FFFFFF">
                  <a:alpha val="95000"/>
                </a:srgbClr>
              </a:gs>
            </a:gsLst>
            <a:lin ang="5400000" scaled="1"/>
          </a:gradFill>
          <a:ln w="6350">
            <a:solidFill>
              <a:schemeClr val="tx1"/>
            </a:solidFill>
            <a:miter lim="800000"/>
            <a:headEnd/>
            <a:tailEnd/>
          </a:ln>
        </p:spPr>
        <p:txBody>
          <a:bodyPr anchor="ctr"/>
          <a:lstStyle/>
          <a:p>
            <a:pPr marL="285750" indent="-285750">
              <a:lnSpc>
                <a:spcPct val="90000"/>
              </a:lnSpc>
              <a:spcBef>
                <a:spcPct val="20000"/>
              </a:spcBef>
              <a:buFont typeface="Arial" charset="0"/>
              <a:buChar char="•"/>
            </a:pPr>
            <a:r>
              <a:rPr lang="en-AU" b="1">
                <a:cs typeface="Arial" charset="0"/>
              </a:rPr>
              <a:t>Your Responsibility as a Student</a:t>
            </a:r>
          </a:p>
          <a:p>
            <a:pPr marL="742950" lvl="1" indent="-285750" eaLnBrk="0" hangingPunct="0">
              <a:spcBef>
                <a:spcPct val="20000"/>
              </a:spcBef>
              <a:buFontTx/>
              <a:buChar char="–"/>
            </a:pPr>
            <a:r>
              <a:rPr lang="en-AU" sz="1600"/>
              <a:t>If the lecturer does not arrive, inform school secretary as soon as possible.</a:t>
            </a:r>
          </a:p>
          <a:p>
            <a:pPr marL="742950" lvl="1" indent="-285750" eaLnBrk="0" hangingPunct="0">
              <a:spcBef>
                <a:spcPct val="20000"/>
              </a:spcBef>
              <a:buFontTx/>
              <a:buChar char="–"/>
            </a:pPr>
            <a:r>
              <a:rPr lang="en-AU" sz="1600"/>
              <a:t>ECU supports a NON-SMOKING environment.</a:t>
            </a:r>
          </a:p>
          <a:p>
            <a:pPr marL="742950" lvl="1" indent="-285750" eaLnBrk="0" hangingPunct="0">
              <a:spcBef>
                <a:spcPct val="20000"/>
              </a:spcBef>
              <a:buFontTx/>
              <a:buChar char="–"/>
            </a:pPr>
            <a:r>
              <a:rPr lang="en-AU" sz="1600"/>
              <a:t>Hazards should be reported to a staff member or by phoning </a:t>
            </a:r>
            <a:r>
              <a:rPr lang="en-AU" sz="1600">
                <a:solidFill>
                  <a:srgbClr val="FF0000"/>
                </a:solidFill>
              </a:rPr>
              <a:t>6304 5554</a:t>
            </a:r>
            <a:r>
              <a:rPr lang="en-AU" sz="1600"/>
              <a:t>.</a:t>
            </a:r>
          </a:p>
          <a:p>
            <a:pPr marL="742950" lvl="1" indent="-285750" eaLnBrk="0" hangingPunct="0">
              <a:spcBef>
                <a:spcPct val="20000"/>
              </a:spcBef>
              <a:buFontTx/>
              <a:buChar char="–"/>
            </a:pPr>
            <a:r>
              <a:rPr lang="en-AU" sz="1600"/>
              <a:t>Accidents and injuries need to be reported to a university staff member as soon as possible.</a:t>
            </a:r>
          </a:p>
          <a:p>
            <a:pPr marL="742950" lvl="1" indent="-285750" eaLnBrk="0" hangingPunct="0">
              <a:spcBef>
                <a:spcPct val="20000"/>
              </a:spcBef>
              <a:buFontTx/>
              <a:buChar char="–"/>
            </a:pPr>
            <a:r>
              <a:rPr lang="en-AU" sz="1600" b="1">
                <a:cs typeface="Arial" charset="0"/>
              </a:rPr>
              <a:t>Be aware of your safety and that of others </a:t>
            </a:r>
            <a:r>
              <a:rPr lang="en-AU" sz="1600">
                <a:cs typeface="Arial" charset="0"/>
              </a:rPr>
              <a:t>-If you see suspicious or anti-social behaviour, observe or are involved in an incident, contact Security immediately</a:t>
            </a:r>
            <a:r>
              <a:rPr lang="en-AU" sz="1600"/>
              <a:t> call </a:t>
            </a:r>
            <a:r>
              <a:rPr lang="en-AU" sz="1600">
                <a:solidFill>
                  <a:srgbClr val="FF0000"/>
                </a:solidFill>
              </a:rPr>
              <a:t>6304 3333 </a:t>
            </a:r>
            <a:r>
              <a:rPr lang="en-AU" sz="1600"/>
              <a:t>(JO) </a:t>
            </a:r>
            <a:r>
              <a:rPr lang="en-AU" sz="1600">
                <a:solidFill>
                  <a:srgbClr val="FF0000"/>
                </a:solidFill>
              </a:rPr>
              <a:t>9370 3333 </a:t>
            </a:r>
            <a:r>
              <a:rPr lang="en-AU" sz="1600"/>
              <a:t>(ML) or use security phones located at various points on each campus.</a:t>
            </a:r>
            <a:endParaRPr lang="en-AU" sz="1600">
              <a:cs typeface="Arial" charset="0"/>
            </a:endParaRPr>
          </a:p>
          <a:p>
            <a:pPr marL="285750" indent="-285750">
              <a:lnSpc>
                <a:spcPct val="90000"/>
              </a:lnSpc>
              <a:spcBef>
                <a:spcPct val="20000"/>
              </a:spcBef>
              <a:buFontTx/>
              <a:buChar char="•"/>
            </a:pPr>
            <a:endParaRPr lang="en-AU" b="1">
              <a:cs typeface="Arial" charset="0"/>
            </a:endParaRPr>
          </a:p>
          <a:p>
            <a:pPr marL="285750" indent="-285750">
              <a:lnSpc>
                <a:spcPct val="90000"/>
              </a:lnSpc>
              <a:spcBef>
                <a:spcPct val="20000"/>
              </a:spcBef>
              <a:buFontTx/>
              <a:buChar char="•"/>
            </a:pPr>
            <a:r>
              <a:rPr lang="en-AU" b="1">
                <a:cs typeface="Arial" charset="0"/>
              </a:rPr>
              <a:t>Emergency &amp; Support Information</a:t>
            </a:r>
            <a:endParaRPr lang="en-AU">
              <a:cs typeface="Arial" charset="0"/>
            </a:endParaRPr>
          </a:p>
          <a:p>
            <a:pPr marL="742950" lvl="1" indent="-285750" eaLnBrk="0" hangingPunct="0">
              <a:spcBef>
                <a:spcPct val="20000"/>
              </a:spcBef>
              <a:buFontTx/>
              <a:buChar char="–"/>
            </a:pPr>
            <a:r>
              <a:rPr lang="en-AU" sz="1600"/>
              <a:t>Note the location and use of the Security radio phones on campus.                                      </a:t>
            </a:r>
            <a:endParaRPr lang="en-AU" sz="1600" u="sng"/>
          </a:p>
          <a:p>
            <a:pPr marL="742950" lvl="1" indent="-285750" eaLnBrk="0" hangingPunct="0">
              <a:spcBef>
                <a:spcPct val="20000"/>
              </a:spcBef>
              <a:buFontTx/>
              <a:buChar char="–"/>
            </a:pPr>
            <a:r>
              <a:rPr lang="en-AU" sz="1600"/>
              <a:t>Note the location of all emergency signage, break glass alarms &amp; </a:t>
            </a:r>
            <a:r>
              <a:rPr lang="en-AU" sz="1600">
                <a:solidFill>
                  <a:srgbClr val="006600"/>
                </a:solidFill>
              </a:rPr>
              <a:t>EXIT’</a:t>
            </a:r>
            <a:r>
              <a:rPr lang="en-AU" sz="1600"/>
              <a:t>s</a:t>
            </a:r>
          </a:p>
          <a:p>
            <a:pPr marL="742950" lvl="1" indent="-285750" eaLnBrk="0" hangingPunct="0">
              <a:spcBef>
                <a:spcPct val="20000"/>
              </a:spcBef>
              <a:buFontTx/>
              <a:buChar char="–"/>
            </a:pPr>
            <a:r>
              <a:rPr lang="en-AU" sz="1600"/>
              <a:t>Security Officers are trained in First Aid.</a:t>
            </a:r>
          </a:p>
          <a:p>
            <a:pPr marL="742950" lvl="1" indent="-285750" eaLnBrk="0" hangingPunct="0">
              <a:spcBef>
                <a:spcPct val="20000"/>
              </a:spcBef>
              <a:buFontTx/>
              <a:buChar char="–"/>
            </a:pPr>
            <a:r>
              <a:rPr lang="en-AU" sz="1600"/>
              <a:t>Note the location and availability of the campus Medical Suite.</a:t>
            </a:r>
          </a:p>
          <a:p>
            <a:pPr marL="742950" lvl="1" indent="-285750" eaLnBrk="0" hangingPunct="0">
              <a:spcBef>
                <a:spcPct val="20000"/>
              </a:spcBef>
              <a:buFontTx/>
              <a:buChar char="–"/>
            </a:pPr>
            <a:r>
              <a:rPr lang="en-AU" sz="1600"/>
              <a:t>24 hour Security Escort Service - call </a:t>
            </a:r>
            <a:r>
              <a:rPr lang="en-AU" sz="1600">
                <a:solidFill>
                  <a:srgbClr val="FF0000"/>
                </a:solidFill>
              </a:rPr>
              <a:t>6304 3333 </a:t>
            </a:r>
            <a:r>
              <a:rPr lang="en-AU" sz="1600"/>
              <a:t>(JO) </a:t>
            </a:r>
            <a:r>
              <a:rPr lang="en-AU" sz="1600">
                <a:solidFill>
                  <a:srgbClr val="FF0000"/>
                </a:solidFill>
              </a:rPr>
              <a:t>9370 3333 </a:t>
            </a:r>
            <a:r>
              <a:rPr lang="en-AU" sz="1600"/>
              <a:t>(ML) or use security phone located at various points on campus</a:t>
            </a:r>
          </a:p>
          <a:p>
            <a:pPr marL="742950" lvl="1" indent="-285750" eaLnBrk="0" hangingPunct="0">
              <a:spcBef>
                <a:spcPct val="20000"/>
              </a:spcBef>
              <a:buFontTx/>
              <a:buChar char="–"/>
            </a:pPr>
            <a:r>
              <a:rPr lang="en-AU" sz="1600"/>
              <a:t>If attending the campus out of hours we encourage you to travel in pairs.</a:t>
            </a:r>
          </a:p>
        </p:txBody>
      </p:sp>
      <p:sp>
        <p:nvSpPr>
          <p:cNvPr id="4100" name="Text Box 6"/>
          <p:cNvSpPr txBox="1">
            <a:spLocks noChangeArrowheads="1"/>
          </p:cNvSpPr>
          <p:nvPr/>
        </p:nvSpPr>
        <p:spPr bwMode="auto">
          <a:xfrm>
            <a:off x="102623938" y="113945988"/>
            <a:ext cx="15263812" cy="1654175"/>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576" tIns="36576" rIns="36576" bIns="36576"/>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AU" sz="3600">
                <a:solidFill>
                  <a:srgbClr val="FFFFFF"/>
                </a:solidFill>
                <a:latin typeface="Arial Black" pitchFamily="-110" charset="0"/>
              </a:rPr>
              <a:t>Emergency call 6304 </a:t>
            </a:r>
            <a:r>
              <a:rPr lang="en-AU" sz="4800">
                <a:solidFill>
                  <a:srgbClr val="FFFFFF"/>
                </a:solidFill>
                <a:latin typeface="Arial Black" pitchFamily="-110" charset="0"/>
              </a:rPr>
              <a:t>3333 - </a:t>
            </a:r>
            <a:r>
              <a:rPr lang="en-AU" sz="2800" u="sng">
                <a:solidFill>
                  <a:srgbClr val="FFFFFF"/>
                </a:solidFill>
                <a:latin typeface="Arial Black" pitchFamily="-110" charset="0"/>
              </a:rPr>
              <a:t>DO NOT</a:t>
            </a:r>
            <a:r>
              <a:rPr lang="en-AU" sz="2800">
                <a:solidFill>
                  <a:srgbClr val="FFFFFF"/>
                </a:solidFill>
                <a:latin typeface="Arial Black" pitchFamily="-110" charset="0"/>
              </a:rPr>
              <a:t> use mobile if Bomb Threat</a:t>
            </a:r>
          </a:p>
          <a:p>
            <a:pPr algn="ctr" eaLnBrk="1" hangingPunct="1"/>
            <a:r>
              <a:rPr lang="en-AU" sz="2800" u="sng">
                <a:solidFill>
                  <a:srgbClr val="0000FF"/>
                </a:solidFill>
                <a:latin typeface="Arial Black" pitchFamily="-110" charset="0"/>
              </a:rPr>
              <a:t>Earthquake</a:t>
            </a:r>
            <a:r>
              <a:rPr lang="en-AU" sz="2800">
                <a:solidFill>
                  <a:srgbClr val="0000FF"/>
                </a:solidFill>
                <a:latin typeface="Arial Black" pitchFamily="-110" charset="0"/>
              </a:rPr>
              <a:t> - Do not evacuate, shelter under table, desk or door frame</a:t>
            </a:r>
            <a:endParaRPr lang="en-US"/>
          </a:p>
        </p:txBody>
      </p:sp>
    </p:spTree>
    <p:extLst>
      <p:ext uri="{BB962C8B-B14F-4D97-AF65-F5344CB8AC3E}">
        <p14:creationId xmlns:p14="http://schemas.microsoft.com/office/powerpoint/2010/main" val="3468059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idx="1"/>
          </p:nvPr>
        </p:nvSpPr>
        <p:spPr>
          <a:xfrm>
            <a:off x="684213" y="1142985"/>
            <a:ext cx="8064500" cy="5214974"/>
          </a:xfrm>
        </p:spPr>
        <p:txBody>
          <a:bodyPr/>
          <a:lstStyle/>
          <a:p>
            <a:pPr algn="ctr" eaLnBrk="1" hangingPunct="1">
              <a:buFontTx/>
              <a:buNone/>
            </a:pPr>
            <a:r>
              <a:rPr lang="en-AU" b="1" dirty="0" smtClean="0">
                <a:solidFill>
                  <a:srgbClr val="FFC000"/>
                </a:solidFill>
              </a:rPr>
              <a:t>General Information (1)</a:t>
            </a:r>
            <a:endParaRPr lang="en-AU" dirty="0" smtClean="0">
              <a:solidFill>
                <a:srgbClr val="FFC000"/>
              </a:solidFill>
            </a:endParaRPr>
          </a:p>
          <a:p>
            <a:pPr eaLnBrk="1" hangingPunct="1"/>
            <a:endParaRPr lang="en-AU" sz="3600" dirty="0" smtClean="0"/>
          </a:p>
          <a:p>
            <a:pPr eaLnBrk="1" hangingPunct="1"/>
            <a:r>
              <a:rPr lang="en-AU" sz="3600" dirty="0" smtClean="0"/>
              <a:t>Staff contact details </a:t>
            </a:r>
          </a:p>
          <a:p>
            <a:pPr lvl="1" eaLnBrk="1" hangingPunct="1"/>
            <a:r>
              <a:rPr lang="en-AU" dirty="0" smtClean="0"/>
              <a:t>Dr Jitian </a:t>
            </a:r>
            <a:r>
              <a:rPr lang="en-AU" b="1" dirty="0" smtClean="0"/>
              <a:t>XIAO </a:t>
            </a:r>
          </a:p>
          <a:p>
            <a:pPr lvl="2" eaLnBrk="1" hangingPunct="1"/>
            <a:r>
              <a:rPr lang="en-AU" sz="2800" dirty="0" smtClean="0"/>
              <a:t>Unit coordinator, lecturer &amp; tutor</a:t>
            </a:r>
          </a:p>
          <a:p>
            <a:pPr lvl="2" eaLnBrk="1" hangingPunct="1"/>
            <a:r>
              <a:rPr lang="en-AU" sz="2800" dirty="0" smtClean="0"/>
              <a:t>Office: Room ML 13.236</a:t>
            </a:r>
          </a:p>
          <a:p>
            <a:pPr lvl="2" eaLnBrk="1" hangingPunct="1"/>
            <a:r>
              <a:rPr lang="en-AU" sz="2800" dirty="0" smtClean="0"/>
              <a:t>Email: </a:t>
            </a:r>
            <a:r>
              <a:rPr lang="en-AU" sz="2800" dirty="0" smtClean="0">
                <a:solidFill>
                  <a:srgbClr val="3399FF"/>
                </a:solidFill>
                <a:hlinkClick r:id="rId2"/>
              </a:rPr>
              <a:t>j.xiao@ecu.edu.au</a:t>
            </a:r>
            <a:r>
              <a:rPr lang="en-AU" sz="2800" dirty="0" smtClean="0"/>
              <a:t> </a:t>
            </a:r>
          </a:p>
          <a:p>
            <a:pPr lvl="2" eaLnBrk="1" hangingPunct="1"/>
            <a:r>
              <a:rPr lang="en-AU" sz="2800" dirty="0" smtClean="0"/>
              <a:t>Tel: 6304 6056</a:t>
            </a:r>
          </a:p>
          <a:p>
            <a:pPr lvl="2" eaLnBrk="1" hangingPunct="1"/>
            <a:r>
              <a:rPr lang="en-AU" sz="2800" dirty="0" smtClean="0"/>
              <a:t>Further information</a:t>
            </a:r>
          </a:p>
        </p:txBody>
      </p:sp>
      <p:sp>
        <p:nvSpPr>
          <p:cNvPr id="3" name="Slide Number Placeholder 2"/>
          <p:cNvSpPr>
            <a:spLocks noGrp="1"/>
          </p:cNvSpPr>
          <p:nvPr>
            <p:ph type="sldNum" sz="quarter" idx="4294967295"/>
          </p:nvPr>
        </p:nvSpPr>
        <p:spPr>
          <a:xfrm>
            <a:off x="8686800" y="6400800"/>
            <a:ext cx="457200" cy="304800"/>
          </a:xfrm>
          <a:prstGeom prst="rect">
            <a:avLst/>
          </a:prstGeom>
        </p:spPr>
        <p:txBody>
          <a:bodyPr/>
          <a:lstStyle/>
          <a:p>
            <a:fld id="{B43BC258-47AD-4936-A472-4FC6A6A51193}" type="slidenum">
              <a:rPr lang="en-AU"/>
              <a:pPr/>
              <a:t>2</a:t>
            </a:fld>
            <a:endParaRPr lang="en-AU"/>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bwMode="auto">
          <a:xfrm>
            <a:off x="571472" y="928670"/>
            <a:ext cx="8229600" cy="8572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solidFill>
                  <a:srgbClr val="FFC000"/>
                </a:solidFill>
              </a:rPr>
              <a:t>Now, any questions …?</a:t>
            </a:r>
          </a:p>
        </p:txBody>
      </p:sp>
      <p:pic>
        <p:nvPicPr>
          <p:cNvPr id="17411" name="Picture 4" descr="isthisgoingtobeontheexam"/>
          <p:cNvPicPr>
            <a:picLocks noGrp="1" noChangeAspect="1" noChangeArrowheads="1"/>
          </p:cNvPicPr>
          <p:nvPr>
            <p:ph idx="1"/>
          </p:nvPr>
        </p:nvPicPr>
        <p:blipFill>
          <a:blip r:embed="rId2" cstate="print"/>
          <a:srcRect/>
          <a:stretch>
            <a:fillRect/>
          </a:stretch>
        </p:blipFill>
        <p:spPr>
          <a:xfrm>
            <a:off x="1143000" y="2214563"/>
            <a:ext cx="6764338" cy="4179887"/>
          </a:xfrm>
          <a:noFill/>
        </p:spPr>
      </p:pic>
      <p:sp>
        <p:nvSpPr>
          <p:cNvPr id="8" name="Slide Number Placeholder 7"/>
          <p:cNvSpPr>
            <a:spLocks noGrp="1"/>
          </p:cNvSpPr>
          <p:nvPr>
            <p:ph type="sldNum" sz="quarter" idx="4294967295"/>
          </p:nvPr>
        </p:nvSpPr>
        <p:spPr>
          <a:xfrm>
            <a:off x="8572528" y="6400800"/>
            <a:ext cx="571472" cy="457200"/>
          </a:xfrm>
          <a:prstGeom prst="rect">
            <a:avLst/>
          </a:prstGeom>
        </p:spPr>
        <p:txBody>
          <a:bodyPr/>
          <a:lstStyle/>
          <a:p>
            <a:fld id="{8A4BA0F8-AF98-4F7A-83E0-5FCE2D280096}" type="slidenum">
              <a:rPr lang="en-AU"/>
              <a:pPr/>
              <a:t>20</a:t>
            </a:fld>
            <a:endParaRPr lang="en-AU" dirty="0"/>
          </a:p>
        </p:txBody>
      </p:sp>
      <p:sp>
        <p:nvSpPr>
          <p:cNvPr id="17412" name="Rounded Rectangle 6"/>
          <p:cNvSpPr>
            <a:spLocks noChangeArrowheads="1"/>
          </p:cNvSpPr>
          <p:nvPr/>
        </p:nvSpPr>
        <p:spPr bwMode="auto">
          <a:xfrm>
            <a:off x="4857750" y="4572000"/>
            <a:ext cx="2000250" cy="714375"/>
          </a:xfrm>
          <a:prstGeom prst="roundRect">
            <a:avLst>
              <a:gd name="adj" fmla="val 16667"/>
            </a:avLst>
          </a:prstGeom>
          <a:solidFill>
            <a:srgbClr val="0066FF">
              <a:alpha val="47842"/>
            </a:srgbClr>
          </a:solidFill>
          <a:ln w="12700" cap="sq" algn="ctr">
            <a:noFill/>
            <a:miter lim="800000"/>
            <a:headEnd type="none" w="sm" len="sm"/>
            <a:tailEnd type="none" w="sm" len="sm"/>
          </a:ln>
        </p:spPr>
        <p:txBody>
          <a:bodyPr wrap="none"/>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a:xfrm>
            <a:off x="428596" y="1000108"/>
            <a:ext cx="8229600" cy="8572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solidFill>
                  <a:srgbClr val="FFC000"/>
                </a:solidFill>
              </a:rPr>
              <a:t>Now let’s </a:t>
            </a:r>
            <a:r>
              <a:rPr lang="en-US" smtClean="0">
                <a:solidFill>
                  <a:srgbClr val="FFC000"/>
                </a:solidFill>
              </a:rPr>
              <a:t>play with it …</a:t>
            </a:r>
            <a:endParaRPr lang="en-US" dirty="0" smtClean="0">
              <a:solidFill>
                <a:srgbClr val="FFC000"/>
              </a:solidFill>
            </a:endParaRPr>
          </a:p>
        </p:txBody>
      </p:sp>
      <p:pic>
        <p:nvPicPr>
          <p:cNvPr id="18435" name="Content Placeholder 3" descr="solitairejoke.jpg"/>
          <p:cNvPicPr>
            <a:picLocks noGrp="1" noChangeAspect="1"/>
          </p:cNvPicPr>
          <p:nvPr>
            <p:ph idx="1"/>
          </p:nvPr>
        </p:nvPicPr>
        <p:blipFill>
          <a:blip r:embed="rId2" cstate="print"/>
          <a:stretch>
            <a:fillRect/>
          </a:stretch>
        </p:blipFill>
        <p:spPr>
          <a:xfrm>
            <a:off x="1714500" y="2870994"/>
            <a:ext cx="5715000" cy="2771775"/>
          </a:xfrm>
        </p:spPr>
      </p:pic>
      <p:sp>
        <p:nvSpPr>
          <p:cNvPr id="7" name="Slide Number Placeholder 6"/>
          <p:cNvSpPr>
            <a:spLocks noGrp="1"/>
          </p:cNvSpPr>
          <p:nvPr>
            <p:ph type="sldNum" sz="quarter" idx="4294967295"/>
          </p:nvPr>
        </p:nvSpPr>
        <p:spPr>
          <a:xfrm>
            <a:off x="8501090" y="6400800"/>
            <a:ext cx="642910" cy="457200"/>
          </a:xfrm>
          <a:prstGeom prst="rect">
            <a:avLst/>
          </a:prstGeom>
        </p:spPr>
        <p:txBody>
          <a:bodyPr/>
          <a:lstStyle/>
          <a:p>
            <a:fld id="{6732F7EC-22EC-4DFB-AEDD-1B4ABC4FFFA2}" type="slidenum">
              <a:rPr lang="en-AU"/>
              <a:pPr/>
              <a:t>21</a:t>
            </a:fld>
            <a:endParaRPr lang="en-A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b="1" dirty="0" smtClean="0">
                <a:solidFill>
                  <a:srgbClr val="FFC000"/>
                </a:solidFill>
              </a:rPr>
              <a:t>General Information (2)</a:t>
            </a:r>
            <a:endParaRPr lang="en-AU" dirty="0" smtClean="0">
              <a:solidFill>
                <a:srgbClr val="FFC000"/>
              </a:solidFill>
            </a:endParaRPr>
          </a:p>
        </p:txBody>
      </p:sp>
      <p:sp>
        <p:nvSpPr>
          <p:cNvPr id="3" name="Content Placeholder 2"/>
          <p:cNvSpPr>
            <a:spLocks noGrp="1"/>
          </p:cNvSpPr>
          <p:nvPr>
            <p:ph idx="1"/>
          </p:nvPr>
        </p:nvSpPr>
        <p:spPr>
          <a:xfrm>
            <a:off x="254034" y="1916832"/>
            <a:ext cx="8642350" cy="4293641"/>
          </a:xfrm>
        </p:spPr>
        <p:txBody>
          <a:bodyPr/>
          <a:lstStyle/>
          <a:p>
            <a:pPr lvl="0">
              <a:buNone/>
            </a:pPr>
            <a:r>
              <a:rPr lang="en-US" sz="2400" b="1" dirty="0" smtClean="0"/>
              <a:t>Unit Content: </a:t>
            </a:r>
          </a:p>
          <a:p>
            <a:pPr lvl="0"/>
            <a:r>
              <a:rPr lang="en-US" sz="2000" b="1" dirty="0" smtClean="0"/>
              <a:t>Algorithms</a:t>
            </a:r>
            <a:r>
              <a:rPr lang="en-US" sz="2000" dirty="0" smtClean="0"/>
              <a:t>: </a:t>
            </a:r>
            <a:r>
              <a:rPr lang="en-US" sz="1800" dirty="0" smtClean="0"/>
              <a:t>principles and analysis of algorithms; the notion of complexity of algorithms; recursive algorithms and their complexity.</a:t>
            </a:r>
          </a:p>
          <a:p>
            <a:pPr lvl="0"/>
            <a:r>
              <a:rPr lang="en-US" sz="2000" b="1" dirty="0" smtClean="0"/>
              <a:t>Data structures </a:t>
            </a:r>
            <a:r>
              <a:rPr lang="en-US" sz="1800" dirty="0" smtClean="0"/>
              <a:t>(arrays, linked lists, binary trees, and hash tables): general properties; specific properties in Java; algorithms in insertion, deletion, searching, merging, and sorting, etc., on these data structures.</a:t>
            </a:r>
          </a:p>
          <a:p>
            <a:pPr lvl="0"/>
            <a:r>
              <a:rPr lang="en-US" sz="2000" dirty="0" smtClean="0"/>
              <a:t>Fundamentals of </a:t>
            </a:r>
            <a:r>
              <a:rPr lang="en-US" sz="2000" b="1" dirty="0" smtClean="0"/>
              <a:t>abstract data types (ADTs)</a:t>
            </a:r>
            <a:r>
              <a:rPr lang="en-US" sz="2000" dirty="0" smtClean="0"/>
              <a:t>: </a:t>
            </a:r>
            <a:r>
              <a:rPr lang="en-US" sz="1800" dirty="0" smtClean="0"/>
              <a:t>distinction between data types and ADTs; design considerations of ADTs; ADTs and software reusability; ADTs in Java Collection.</a:t>
            </a:r>
          </a:p>
          <a:p>
            <a:pPr lvl="0"/>
            <a:r>
              <a:rPr lang="en-US" sz="2000" b="1" dirty="0" smtClean="0"/>
              <a:t>Commonly used ADTs </a:t>
            </a:r>
            <a:r>
              <a:rPr lang="en-US" sz="1800" dirty="0" smtClean="0"/>
              <a:t>(Stacks, Queues, Lists, Sets, Maps): their concepts and applications; design requirements; their implementation using alternative data structures; existing implementation in the Java classes.</a:t>
            </a:r>
          </a:p>
          <a:p>
            <a:r>
              <a:rPr lang="en-US" sz="2000" dirty="0" smtClean="0"/>
              <a:t>Intro. to graph theory &amp; graph algorithm</a:t>
            </a:r>
            <a:endParaRPr lang="en-US" sz="2000" dirty="0"/>
          </a:p>
        </p:txBody>
      </p:sp>
      <p:sp>
        <p:nvSpPr>
          <p:cNvPr id="5" name="Slide Number Placeholder 2"/>
          <p:cNvSpPr txBox="1">
            <a:spLocks/>
          </p:cNvSpPr>
          <p:nvPr/>
        </p:nvSpPr>
        <p:spPr>
          <a:xfrm>
            <a:off x="8686800" y="6400800"/>
            <a:ext cx="457200" cy="3048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4CE1D2B1-FAC8-45CF-946D-36B993028F0A}" type="slidenum">
              <a:rPr kumimoji="0" lang="en-AU" sz="24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3</a:t>
            </a:fld>
            <a:endParaRPr kumimoji="0" lang="en-AU" sz="2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b="1" dirty="0">
                <a:solidFill>
                  <a:srgbClr val="FFC000"/>
                </a:solidFill>
              </a:rPr>
              <a:t>General Information </a:t>
            </a:r>
            <a:r>
              <a:rPr lang="en-AU" b="1" dirty="0" smtClean="0">
                <a:solidFill>
                  <a:srgbClr val="FFC000"/>
                </a:solidFill>
              </a:rPr>
              <a:t>(</a:t>
            </a:r>
            <a:r>
              <a:rPr lang="en-AU" b="1" dirty="0">
                <a:solidFill>
                  <a:srgbClr val="FFC000"/>
                </a:solidFill>
              </a:rPr>
              <a:t>3</a:t>
            </a:r>
            <a:r>
              <a:rPr lang="en-AU" b="1" dirty="0" smtClean="0">
                <a:solidFill>
                  <a:srgbClr val="FFC000"/>
                </a:solidFill>
              </a:rPr>
              <a:t>)</a:t>
            </a:r>
            <a:endParaRPr lang="en-AU" dirty="0"/>
          </a:p>
        </p:txBody>
      </p:sp>
      <p:sp>
        <p:nvSpPr>
          <p:cNvPr id="3" name="Content Placeholder 2"/>
          <p:cNvSpPr>
            <a:spLocks noGrp="1"/>
          </p:cNvSpPr>
          <p:nvPr>
            <p:ph idx="1"/>
          </p:nvPr>
        </p:nvSpPr>
        <p:spPr>
          <a:xfrm>
            <a:off x="251520" y="1844824"/>
            <a:ext cx="8640960" cy="4681537"/>
          </a:xfrm>
        </p:spPr>
        <p:txBody>
          <a:bodyPr/>
          <a:lstStyle/>
          <a:p>
            <a:r>
              <a:rPr lang="en-AU" dirty="0" smtClean="0"/>
              <a:t>Pre-requisites</a:t>
            </a:r>
          </a:p>
          <a:p>
            <a:pPr lvl="1"/>
            <a:r>
              <a:rPr lang="en-AU" dirty="0" smtClean="0"/>
              <a:t>CSP1150 Programming Principles</a:t>
            </a:r>
          </a:p>
          <a:p>
            <a:pPr lvl="2"/>
            <a:r>
              <a:rPr lang="en-AU" dirty="0" smtClean="0"/>
              <a:t>Should have passed CSP1150 (or previously failed but enrolled simultaneously this semester) </a:t>
            </a:r>
          </a:p>
          <a:p>
            <a:pPr lvl="1"/>
            <a:r>
              <a:rPr lang="en-AU" dirty="0" smtClean="0"/>
              <a:t>Basic concepts of O-O programming</a:t>
            </a:r>
          </a:p>
          <a:p>
            <a:pPr lvl="2"/>
            <a:r>
              <a:rPr lang="en-AU" dirty="0"/>
              <a:t>data types, </a:t>
            </a:r>
            <a:r>
              <a:rPr lang="en-AU" dirty="0" smtClean="0"/>
              <a:t>objects, classes, methods &amp; </a:t>
            </a:r>
            <a:r>
              <a:rPr lang="en-AU" dirty="0" smtClean="0"/>
              <a:t>invocation</a:t>
            </a:r>
            <a:endParaRPr lang="en-AU" dirty="0" smtClean="0"/>
          </a:p>
          <a:p>
            <a:pPr lvl="1"/>
            <a:r>
              <a:rPr lang="en-AU" dirty="0" smtClean="0"/>
              <a:t>Basic skills of designing and implementing simple Java programs</a:t>
            </a:r>
          </a:p>
          <a:p>
            <a:pPr lvl="1"/>
            <a:r>
              <a:rPr lang="en-AU" dirty="0" smtClean="0"/>
              <a:t>Control statements: if, for, while, do-while, etc.</a:t>
            </a:r>
            <a:endParaRPr lang="en-AU" dirty="0"/>
          </a:p>
        </p:txBody>
      </p:sp>
    </p:spTree>
    <p:extLst>
      <p:ext uri="{BB962C8B-B14F-4D97-AF65-F5344CB8AC3E}">
        <p14:creationId xmlns:p14="http://schemas.microsoft.com/office/powerpoint/2010/main" val="237596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050"/>
          <p:cNvSpPr>
            <a:spLocks noGrp="1" noChangeArrowheads="1"/>
          </p:cNvSpPr>
          <p:nvPr>
            <p:ph idx="1"/>
          </p:nvPr>
        </p:nvSpPr>
        <p:spPr>
          <a:xfrm>
            <a:off x="500034" y="1071546"/>
            <a:ext cx="8392446" cy="5286412"/>
          </a:xfrm>
        </p:spPr>
        <p:txBody>
          <a:bodyPr/>
          <a:lstStyle/>
          <a:p>
            <a:pPr marL="609600" indent="-609600" algn="ctr" eaLnBrk="1" hangingPunct="1">
              <a:buFontTx/>
              <a:buNone/>
            </a:pPr>
            <a:r>
              <a:rPr lang="en-AU" sz="3600" b="1" dirty="0" smtClean="0">
                <a:solidFill>
                  <a:srgbClr val="FFC000"/>
                </a:solidFill>
              </a:rPr>
              <a:t>General Information (3)</a:t>
            </a:r>
          </a:p>
          <a:p>
            <a:pPr marL="609600" indent="-609600" algn="ctr" eaLnBrk="1" hangingPunct="1">
              <a:buFontTx/>
              <a:buNone/>
            </a:pPr>
            <a:endParaRPr lang="en-AU" sz="800" b="1" dirty="0" smtClean="0">
              <a:solidFill>
                <a:srgbClr val="FFC000"/>
              </a:solidFill>
            </a:endParaRPr>
          </a:p>
          <a:p>
            <a:pPr marL="609600" indent="-609600" eaLnBrk="1" hangingPunct="1"/>
            <a:r>
              <a:rPr lang="en-AU" sz="2800" dirty="0" smtClean="0"/>
              <a:t>Teaching materials are online on Blackboard.</a:t>
            </a:r>
          </a:p>
          <a:p>
            <a:pPr marL="609600" indent="-609600"/>
            <a:r>
              <a:rPr lang="en-AU" sz="2800" dirty="0" smtClean="0"/>
              <a:t>Textbook</a:t>
            </a:r>
          </a:p>
          <a:p>
            <a:pPr marL="1009650" lvl="1" indent="-609600"/>
            <a:r>
              <a:rPr lang="en-AU" sz="2200" b="1" dirty="0" smtClean="0"/>
              <a:t>Data Structures &amp; Algorithms in JAVA, </a:t>
            </a:r>
            <a:br>
              <a:rPr lang="en-AU" sz="2200" b="1" dirty="0" smtClean="0"/>
            </a:br>
            <a:r>
              <a:rPr lang="en-AU" sz="2200" dirty="0" smtClean="0"/>
              <a:t>by Michael T. Goodrich &amp; Roberto </a:t>
            </a:r>
            <a:r>
              <a:rPr lang="en-AU" sz="2200" dirty="0" err="1" smtClean="0"/>
              <a:t>Tamassia</a:t>
            </a:r>
            <a:r>
              <a:rPr lang="en-AU" sz="2200" dirty="0" smtClean="0"/>
              <a:t> </a:t>
            </a:r>
          </a:p>
          <a:p>
            <a:pPr marL="609600" indent="-609600"/>
            <a:r>
              <a:rPr lang="en-AU" sz="2800" dirty="0" smtClean="0"/>
              <a:t>Important Reference Textbook</a:t>
            </a:r>
          </a:p>
          <a:p>
            <a:pPr marL="1009650" lvl="1" indent="-609600"/>
            <a:r>
              <a:rPr lang="en-AU" sz="2200" b="1" dirty="0" smtClean="0"/>
              <a:t>Java Collections</a:t>
            </a:r>
            <a:r>
              <a:rPr lang="en-US" sz="2200" dirty="0" smtClean="0"/>
              <a:t>– An Introduction to Abstract Data Types, Data Structures, and Algorithms, </a:t>
            </a:r>
            <a:r>
              <a:rPr lang="en-US" sz="2400" dirty="0" smtClean="0"/>
              <a:t/>
            </a:r>
            <a:br>
              <a:rPr lang="en-US" sz="2400" dirty="0" smtClean="0"/>
            </a:br>
            <a:r>
              <a:rPr lang="en-AU" sz="2400" dirty="0" smtClean="0"/>
              <a:t>by </a:t>
            </a:r>
            <a:r>
              <a:rPr lang="en-US" sz="2000" dirty="0" smtClean="0"/>
              <a:t>David A. Watt &amp; </a:t>
            </a:r>
            <a:r>
              <a:rPr lang="en-US" sz="2000" dirty="0" err="1" smtClean="0"/>
              <a:t>Deryck</a:t>
            </a:r>
            <a:r>
              <a:rPr lang="en-US" sz="2000" dirty="0" smtClean="0"/>
              <a:t> F. Brown </a:t>
            </a:r>
            <a:r>
              <a:rPr lang="en-AU" sz="2400" dirty="0" smtClean="0"/>
              <a:t>	</a:t>
            </a:r>
          </a:p>
          <a:p>
            <a:pPr marL="609600" indent="-609600" eaLnBrk="1" hangingPunct="1"/>
            <a:r>
              <a:rPr lang="en-AU" sz="2800" dirty="0" smtClean="0"/>
              <a:t>Open-book exam </a:t>
            </a:r>
          </a:p>
          <a:p>
            <a:pPr marL="609600" indent="-609600" eaLnBrk="1" hangingPunct="1">
              <a:buNone/>
            </a:pPr>
            <a:r>
              <a:rPr lang="en-AU" sz="2800" dirty="0" smtClean="0"/>
              <a:t>    – </a:t>
            </a:r>
            <a:r>
              <a:rPr lang="en-AU" sz="2200" dirty="0" smtClean="0"/>
              <a:t>You can take </a:t>
            </a:r>
            <a:r>
              <a:rPr lang="en-AU" sz="2200" b="1" dirty="0" smtClean="0">
                <a:solidFill>
                  <a:srgbClr val="FF0000"/>
                </a:solidFill>
              </a:rPr>
              <a:t>one</a:t>
            </a:r>
            <a:r>
              <a:rPr lang="en-AU" sz="2200" dirty="0" smtClean="0">
                <a:solidFill>
                  <a:schemeClr val="accent4"/>
                </a:solidFill>
              </a:rPr>
              <a:t> of the above </a:t>
            </a:r>
            <a:r>
              <a:rPr lang="en-AU" sz="2200" b="1" dirty="0" smtClean="0">
                <a:solidFill>
                  <a:srgbClr val="FF3300"/>
                </a:solidFill>
              </a:rPr>
              <a:t>texts </a:t>
            </a:r>
            <a:r>
              <a:rPr lang="en-AU" sz="2200" dirty="0" smtClean="0">
                <a:solidFill>
                  <a:schemeClr val="accent4"/>
                </a:solidFill>
              </a:rPr>
              <a:t>into the exam room!</a:t>
            </a:r>
          </a:p>
        </p:txBody>
      </p:sp>
      <p:sp>
        <p:nvSpPr>
          <p:cNvPr id="3" name="Slide Number Placeholder 2"/>
          <p:cNvSpPr>
            <a:spLocks noGrp="1"/>
          </p:cNvSpPr>
          <p:nvPr>
            <p:ph type="sldNum" sz="quarter" idx="4294967295"/>
          </p:nvPr>
        </p:nvSpPr>
        <p:spPr>
          <a:xfrm>
            <a:off x="8686800" y="6400800"/>
            <a:ext cx="457200" cy="304800"/>
          </a:xfrm>
          <a:prstGeom prst="rect">
            <a:avLst/>
          </a:prstGeom>
        </p:spPr>
        <p:txBody>
          <a:bodyPr/>
          <a:lstStyle/>
          <a:p>
            <a:fld id="{4CE1D2B1-FAC8-45CF-946D-36B993028F0A}" type="slidenum">
              <a:rPr lang="en-AU"/>
              <a:pPr/>
              <a:t>5</a:t>
            </a:fld>
            <a:endParaRPr lang="en-AU"/>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idx="1"/>
          </p:nvPr>
        </p:nvSpPr>
        <p:spPr>
          <a:xfrm>
            <a:off x="285720" y="1000108"/>
            <a:ext cx="8534400" cy="5167328"/>
          </a:xfrm>
        </p:spPr>
        <p:txBody>
          <a:bodyPr/>
          <a:lstStyle/>
          <a:p>
            <a:pPr marL="609600" indent="-609600" algn="ctr" eaLnBrk="1" hangingPunct="1">
              <a:lnSpc>
                <a:spcPct val="90000"/>
              </a:lnSpc>
              <a:buFontTx/>
              <a:buNone/>
            </a:pPr>
            <a:r>
              <a:rPr lang="en-AU" sz="3600" b="1" dirty="0" smtClean="0">
                <a:solidFill>
                  <a:srgbClr val="FFC000"/>
                </a:solidFill>
              </a:rPr>
              <a:t>General Information (4)</a:t>
            </a:r>
          </a:p>
          <a:p>
            <a:pPr marL="609600" indent="-609600" algn="ctr" eaLnBrk="1" hangingPunct="1">
              <a:lnSpc>
                <a:spcPct val="90000"/>
              </a:lnSpc>
              <a:buFontTx/>
              <a:buNone/>
            </a:pPr>
            <a:endParaRPr lang="en-AU" b="1" dirty="0" smtClean="0">
              <a:solidFill>
                <a:srgbClr val="FFC000"/>
              </a:solidFill>
            </a:endParaRPr>
          </a:p>
          <a:p>
            <a:pPr marL="609600" indent="-609600" eaLnBrk="1" hangingPunct="1">
              <a:lnSpc>
                <a:spcPct val="90000"/>
              </a:lnSpc>
            </a:pPr>
            <a:r>
              <a:rPr lang="en-AU" sz="2800" b="1" dirty="0" smtClean="0"/>
              <a:t>About Lectures and tutorials</a:t>
            </a:r>
          </a:p>
          <a:p>
            <a:pPr marL="609600" indent="-609600" eaLnBrk="1" hangingPunct="1">
              <a:lnSpc>
                <a:spcPct val="90000"/>
              </a:lnSpc>
              <a:buClr>
                <a:srgbClr val="FF3300"/>
              </a:buClr>
              <a:buFont typeface="Wingdings" pitchFamily="2" charset="2"/>
              <a:buChar char="Ø"/>
            </a:pPr>
            <a:r>
              <a:rPr lang="en-AU" sz="2600" dirty="0" smtClean="0"/>
              <a:t>Focus on understanding principles, rather than programming skills. 	</a:t>
            </a:r>
          </a:p>
          <a:p>
            <a:pPr marL="609600" indent="-609600" eaLnBrk="1" hangingPunct="1">
              <a:lnSpc>
                <a:spcPct val="90000"/>
              </a:lnSpc>
              <a:buClr>
                <a:srgbClr val="FF3300"/>
              </a:buClr>
              <a:buFont typeface="Wingdings" pitchFamily="2" charset="2"/>
              <a:buChar char="Ø"/>
            </a:pPr>
            <a:r>
              <a:rPr lang="en-AU" sz="2600" dirty="0" smtClean="0"/>
              <a:t>Learn generic analytical skills in algorithm analysis.</a:t>
            </a:r>
          </a:p>
          <a:p>
            <a:pPr marL="609600" indent="-609600" eaLnBrk="1" hangingPunct="1">
              <a:lnSpc>
                <a:spcPct val="90000"/>
              </a:lnSpc>
              <a:buClr>
                <a:srgbClr val="FF3300"/>
              </a:buClr>
              <a:buFont typeface="Wingdings" pitchFamily="2" charset="2"/>
              <a:buChar char="Ø"/>
            </a:pPr>
            <a:r>
              <a:rPr lang="en-AU" sz="2600" dirty="0" smtClean="0"/>
              <a:t>Learn generic decision-making skills on choosing best data structure/s for software/system development.</a:t>
            </a:r>
          </a:p>
          <a:p>
            <a:pPr marL="609600" indent="-609600" eaLnBrk="1" hangingPunct="1">
              <a:lnSpc>
                <a:spcPct val="90000"/>
              </a:lnSpc>
              <a:buClr>
                <a:srgbClr val="FF3300"/>
              </a:buClr>
              <a:buFont typeface="Wingdings" pitchFamily="2" charset="2"/>
              <a:buChar char="Ø"/>
            </a:pPr>
            <a:r>
              <a:rPr lang="en-AU" sz="2600" dirty="0" smtClean="0"/>
              <a:t>Require basic skills of writing simple Java code.</a:t>
            </a:r>
          </a:p>
          <a:p>
            <a:pPr marL="609600" indent="-609600" eaLnBrk="1" hangingPunct="1">
              <a:lnSpc>
                <a:spcPct val="90000"/>
              </a:lnSpc>
              <a:buClr>
                <a:srgbClr val="FF3300"/>
              </a:buClr>
              <a:buFont typeface="Wingdings" pitchFamily="2" charset="2"/>
              <a:buChar char="Ø"/>
            </a:pPr>
            <a:r>
              <a:rPr lang="en-AU" sz="2600" dirty="0" smtClean="0"/>
              <a:t>Tutorials and review questions cover 90% of the lecture coverage - essentials of the final exam.</a:t>
            </a:r>
          </a:p>
        </p:txBody>
      </p:sp>
      <p:sp>
        <p:nvSpPr>
          <p:cNvPr id="3" name="Slide Number Placeholder 2"/>
          <p:cNvSpPr>
            <a:spLocks noGrp="1"/>
          </p:cNvSpPr>
          <p:nvPr>
            <p:ph type="sldNum" sz="quarter" idx="4294967295"/>
          </p:nvPr>
        </p:nvSpPr>
        <p:spPr>
          <a:xfrm>
            <a:off x="8686800" y="6400800"/>
            <a:ext cx="457200" cy="304800"/>
          </a:xfrm>
          <a:prstGeom prst="rect">
            <a:avLst/>
          </a:prstGeom>
        </p:spPr>
        <p:txBody>
          <a:bodyPr/>
          <a:lstStyle/>
          <a:p>
            <a:fld id="{2168BDB1-0ED7-4AD0-961D-3232EBBF8184}" type="slidenum">
              <a:rPr lang="en-AU"/>
              <a:pPr/>
              <a:t>6</a:t>
            </a:fld>
            <a:endParaRPr lang="en-AU"/>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idx="1"/>
          </p:nvPr>
        </p:nvSpPr>
        <p:spPr>
          <a:xfrm>
            <a:off x="285720" y="1357298"/>
            <a:ext cx="8858280" cy="5311791"/>
          </a:xfrm>
        </p:spPr>
        <p:txBody>
          <a:bodyPr/>
          <a:lstStyle/>
          <a:p>
            <a:pPr marL="609600" indent="-609600" algn="ctr" eaLnBrk="1" hangingPunct="1">
              <a:lnSpc>
                <a:spcPct val="80000"/>
              </a:lnSpc>
              <a:buFontTx/>
              <a:buNone/>
            </a:pPr>
            <a:r>
              <a:rPr lang="en-AU" sz="3600" b="1" dirty="0" smtClean="0">
                <a:solidFill>
                  <a:srgbClr val="FFC000"/>
                </a:solidFill>
              </a:rPr>
              <a:t>General Information (5)</a:t>
            </a:r>
          </a:p>
          <a:p>
            <a:pPr marL="609600" indent="-609600" eaLnBrk="1" hangingPunct="1">
              <a:lnSpc>
                <a:spcPct val="80000"/>
              </a:lnSpc>
            </a:pPr>
            <a:r>
              <a:rPr lang="en-AU" sz="2800" b="1" dirty="0" smtClean="0"/>
              <a:t>Assessments</a:t>
            </a:r>
          </a:p>
          <a:p>
            <a:pPr marL="609600" indent="-609600" eaLnBrk="1" hangingPunct="1">
              <a:lnSpc>
                <a:spcPct val="80000"/>
              </a:lnSpc>
              <a:buClr>
                <a:srgbClr val="FF3300"/>
              </a:buClr>
              <a:buFont typeface="Wingdings" pitchFamily="2" charset="2"/>
              <a:buChar char="Ø"/>
            </a:pPr>
            <a:r>
              <a:rPr lang="en-AU" sz="2800" dirty="0" smtClean="0">
                <a:solidFill>
                  <a:srgbClr val="000099"/>
                </a:solidFill>
              </a:rPr>
              <a:t>A1:</a:t>
            </a:r>
            <a:r>
              <a:rPr lang="en-AU" sz="2800" dirty="0" smtClean="0"/>
              <a:t> two short in-class tests (2 x 10%)</a:t>
            </a:r>
          </a:p>
          <a:p>
            <a:pPr marL="990600" lvl="1" indent="-533400" eaLnBrk="1" hangingPunct="1">
              <a:lnSpc>
                <a:spcPct val="80000"/>
              </a:lnSpc>
            </a:pPr>
            <a:r>
              <a:rPr lang="en-AU" sz="2200" dirty="0" smtClean="0"/>
              <a:t>One hour in workshop session, in week 4 &amp; 7</a:t>
            </a:r>
          </a:p>
          <a:p>
            <a:pPr marL="990600" lvl="1" indent="-533400" eaLnBrk="1" hangingPunct="1">
              <a:lnSpc>
                <a:spcPct val="80000"/>
              </a:lnSpc>
            </a:pPr>
            <a:r>
              <a:rPr lang="en-AU" sz="2200" dirty="0" smtClean="0"/>
              <a:t>Similar to questions in tutorial and review questions</a:t>
            </a:r>
          </a:p>
          <a:p>
            <a:pPr marL="609600" indent="-609600" eaLnBrk="1" hangingPunct="1">
              <a:lnSpc>
                <a:spcPct val="80000"/>
              </a:lnSpc>
              <a:buClr>
                <a:srgbClr val="FF3300"/>
              </a:buClr>
              <a:buFont typeface="Wingdings" pitchFamily="2" charset="2"/>
              <a:buChar char="Ø"/>
            </a:pPr>
            <a:r>
              <a:rPr lang="en-AU" sz="2800" dirty="0" smtClean="0">
                <a:solidFill>
                  <a:srgbClr val="000099"/>
                </a:solidFill>
              </a:rPr>
              <a:t>A2:</a:t>
            </a:r>
            <a:r>
              <a:rPr lang="en-AU" sz="2800" dirty="0" smtClean="0"/>
              <a:t> one programming assignment (20%)</a:t>
            </a:r>
          </a:p>
          <a:p>
            <a:pPr marL="990600" lvl="1" indent="-533400" eaLnBrk="1" hangingPunct="1">
              <a:lnSpc>
                <a:spcPct val="80000"/>
              </a:lnSpc>
            </a:pPr>
            <a:r>
              <a:rPr lang="en-AU" sz="2200" dirty="0" smtClean="0"/>
              <a:t>Programming using key data structures and </a:t>
            </a:r>
            <a:r>
              <a:rPr lang="en-AU" sz="2200" dirty="0" err="1" smtClean="0"/>
              <a:t>ADTs</a:t>
            </a:r>
            <a:endParaRPr lang="en-AU" sz="2200" dirty="0" smtClean="0"/>
          </a:p>
          <a:p>
            <a:pPr marL="609600" indent="-609600" eaLnBrk="1" hangingPunct="1">
              <a:lnSpc>
                <a:spcPct val="80000"/>
              </a:lnSpc>
              <a:buClr>
                <a:srgbClr val="FF3300"/>
              </a:buClr>
              <a:buFont typeface="Wingdings" pitchFamily="2" charset="2"/>
              <a:buChar char="Ø"/>
            </a:pPr>
            <a:r>
              <a:rPr lang="en-AU" sz="2800" dirty="0" smtClean="0">
                <a:solidFill>
                  <a:srgbClr val="000099"/>
                </a:solidFill>
              </a:rPr>
              <a:t>Final exam </a:t>
            </a:r>
            <a:r>
              <a:rPr lang="en-AU" sz="2800" dirty="0" smtClean="0"/>
              <a:t>(60%)</a:t>
            </a:r>
          </a:p>
          <a:p>
            <a:pPr marL="990600" lvl="1" indent="-533400" eaLnBrk="1" hangingPunct="1">
              <a:lnSpc>
                <a:spcPct val="80000"/>
              </a:lnSpc>
            </a:pPr>
            <a:r>
              <a:rPr lang="en-AU" sz="2200" dirty="0" smtClean="0"/>
              <a:t>Restricted Open Book </a:t>
            </a:r>
            <a:r>
              <a:rPr lang="en-AU" sz="2200" dirty="0" smtClean="0">
                <a:latin typeface="Times New Roman" pitchFamily="18" charset="0"/>
              </a:rPr>
              <a:t>–</a:t>
            </a:r>
            <a:r>
              <a:rPr lang="en-AU" sz="2200" dirty="0" smtClean="0"/>
              <a:t> Textbook ONLY</a:t>
            </a:r>
          </a:p>
          <a:p>
            <a:pPr marL="990600" lvl="1" indent="-533400" eaLnBrk="1" hangingPunct="1">
              <a:lnSpc>
                <a:spcPct val="80000"/>
              </a:lnSpc>
            </a:pPr>
            <a:r>
              <a:rPr lang="en-AU" sz="2200" dirty="0" smtClean="0"/>
              <a:t>90% questions similar to lectures, tutorials and review questions</a:t>
            </a:r>
          </a:p>
          <a:p>
            <a:pPr marL="990600" lvl="1" indent="-533400" eaLnBrk="1" hangingPunct="1">
              <a:lnSpc>
                <a:spcPct val="80000"/>
              </a:lnSpc>
            </a:pPr>
            <a:r>
              <a:rPr lang="en-AU" sz="2200" dirty="0" smtClean="0"/>
              <a:t>10% advanced questions from references and other </a:t>
            </a:r>
            <a:r>
              <a:rPr lang="en-AU" sz="2400" dirty="0" smtClean="0"/>
              <a:t>sources</a:t>
            </a:r>
          </a:p>
        </p:txBody>
      </p:sp>
      <p:sp>
        <p:nvSpPr>
          <p:cNvPr id="3" name="Slide Number Placeholder 2"/>
          <p:cNvSpPr>
            <a:spLocks noGrp="1"/>
          </p:cNvSpPr>
          <p:nvPr>
            <p:ph type="sldNum" sz="quarter" idx="4294967295"/>
          </p:nvPr>
        </p:nvSpPr>
        <p:spPr>
          <a:xfrm>
            <a:off x="8686800" y="6400800"/>
            <a:ext cx="457200" cy="304800"/>
          </a:xfrm>
          <a:prstGeom prst="rect">
            <a:avLst/>
          </a:prstGeom>
        </p:spPr>
        <p:txBody>
          <a:bodyPr/>
          <a:lstStyle/>
          <a:p>
            <a:fld id="{143A1EC4-68B2-4E14-8559-CAA994DCE6AC}" type="slidenum">
              <a:rPr lang="en-AU"/>
              <a:pPr/>
              <a:t>7</a:t>
            </a:fld>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xEl>
                                              <p:pRg st="5" end="5"/>
                                            </p:txEl>
                                          </p:spTgt>
                                        </p:tgtEl>
                                        <p:attrNameLst>
                                          <p:attrName>style.visibility</p:attrName>
                                        </p:attrNameLst>
                                      </p:cBhvr>
                                      <p:to>
                                        <p:strVal val="visible"/>
                                      </p:to>
                                    </p:set>
                                    <p:anim calcmode="lin" valueType="num">
                                      <p:cBhvr additive="base">
                                        <p:cTn id="7" dur="500" fill="hold"/>
                                        <p:tgtEl>
                                          <p:spTgt spid="6146">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6">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46">
                                            <p:txEl>
                                              <p:pRg st="6" end="6"/>
                                            </p:txEl>
                                          </p:spTgt>
                                        </p:tgtEl>
                                        <p:attrNameLst>
                                          <p:attrName>style.visibility</p:attrName>
                                        </p:attrNameLst>
                                      </p:cBhvr>
                                      <p:to>
                                        <p:strVal val="visible"/>
                                      </p:to>
                                    </p:set>
                                    <p:anim calcmode="lin" valueType="num">
                                      <p:cBhvr additive="base">
                                        <p:cTn id="11" dur="500" fill="hold"/>
                                        <p:tgtEl>
                                          <p:spTgt spid="6146">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4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146">
                                            <p:txEl>
                                              <p:pRg st="7" end="7"/>
                                            </p:txEl>
                                          </p:spTgt>
                                        </p:tgtEl>
                                        <p:attrNameLst>
                                          <p:attrName>style.visibility</p:attrName>
                                        </p:attrNameLst>
                                      </p:cBhvr>
                                      <p:to>
                                        <p:strVal val="visible"/>
                                      </p:to>
                                    </p:set>
                                    <p:anim calcmode="lin" valueType="num">
                                      <p:cBhvr additive="base">
                                        <p:cTn id="17" dur="500" fill="hold"/>
                                        <p:tgtEl>
                                          <p:spTgt spid="6146">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146">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146">
                                            <p:txEl>
                                              <p:pRg st="8" end="8"/>
                                            </p:txEl>
                                          </p:spTgt>
                                        </p:tgtEl>
                                        <p:attrNameLst>
                                          <p:attrName>style.visibility</p:attrName>
                                        </p:attrNameLst>
                                      </p:cBhvr>
                                      <p:to>
                                        <p:strVal val="visible"/>
                                      </p:to>
                                    </p:set>
                                    <p:anim calcmode="lin" valueType="num">
                                      <p:cBhvr additive="base">
                                        <p:cTn id="21" dur="500" fill="hold"/>
                                        <p:tgtEl>
                                          <p:spTgt spid="6146">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146">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146">
                                            <p:txEl>
                                              <p:pRg st="9" end="9"/>
                                            </p:txEl>
                                          </p:spTgt>
                                        </p:tgtEl>
                                        <p:attrNameLst>
                                          <p:attrName>style.visibility</p:attrName>
                                        </p:attrNameLst>
                                      </p:cBhvr>
                                      <p:to>
                                        <p:strVal val="visible"/>
                                      </p:to>
                                    </p:set>
                                    <p:anim calcmode="lin" valueType="num">
                                      <p:cBhvr additive="base">
                                        <p:cTn id="25" dur="500" fill="hold"/>
                                        <p:tgtEl>
                                          <p:spTgt spid="6146">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6">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146">
                                            <p:txEl>
                                              <p:pRg st="10" end="10"/>
                                            </p:txEl>
                                          </p:spTgt>
                                        </p:tgtEl>
                                        <p:attrNameLst>
                                          <p:attrName>style.visibility</p:attrName>
                                        </p:attrNameLst>
                                      </p:cBhvr>
                                      <p:to>
                                        <p:strVal val="visible"/>
                                      </p:to>
                                    </p:set>
                                    <p:anim calcmode="lin" valueType="num">
                                      <p:cBhvr additive="base">
                                        <p:cTn id="29" dur="500" fill="hold"/>
                                        <p:tgtEl>
                                          <p:spTgt spid="6146">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14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a:xfrm>
            <a:off x="457200" y="1142985"/>
            <a:ext cx="8686800" cy="5310204"/>
          </a:xfrm>
        </p:spPr>
        <p:txBody>
          <a:bodyPr/>
          <a:lstStyle/>
          <a:p>
            <a:pPr marL="609600" indent="-609600" algn="ctr" eaLnBrk="1" hangingPunct="1">
              <a:buFontTx/>
              <a:buNone/>
            </a:pPr>
            <a:r>
              <a:rPr lang="en-AU" sz="3600" b="1" dirty="0" smtClean="0">
                <a:solidFill>
                  <a:srgbClr val="FFC000"/>
                </a:solidFill>
              </a:rPr>
              <a:t>General Information (6)</a:t>
            </a:r>
          </a:p>
          <a:p>
            <a:pPr marL="609600" indent="-609600" eaLnBrk="1" hangingPunct="1"/>
            <a:r>
              <a:rPr lang="en-AU" sz="2800" b="1" dirty="0" smtClean="0"/>
              <a:t>Rules for the 2 short in-class tests</a:t>
            </a:r>
          </a:p>
          <a:p>
            <a:pPr marL="609600" indent="-609600" eaLnBrk="1" hangingPunct="1">
              <a:buClr>
                <a:srgbClr val="FF3300"/>
              </a:buClr>
              <a:buFont typeface="Wingdings" pitchFamily="2" charset="2"/>
              <a:buChar char="Ø"/>
            </a:pPr>
            <a:r>
              <a:rPr lang="en-AU" sz="2400" dirty="0" smtClean="0"/>
              <a:t>Textbook, lecture notes and notebooks can be brought into the test class and consulted with during the test. However, no discussion between students is allowed during the test. Question sheet must be returned to the tutor when you finish your test.</a:t>
            </a:r>
            <a:endParaRPr lang="en-AU" sz="2400" dirty="0" smtClean="0">
              <a:cs typeface="Times New Roman" pitchFamily="18" charset="0"/>
            </a:endParaRPr>
          </a:p>
          <a:p>
            <a:pPr marL="609600" indent="-609600" eaLnBrk="1" hangingPunct="1">
              <a:buClr>
                <a:srgbClr val="FF3300"/>
              </a:buClr>
              <a:buFont typeface="Wingdings" pitchFamily="2" charset="2"/>
              <a:buChar char="Ø"/>
            </a:pPr>
            <a:r>
              <a:rPr lang="en-AU" sz="2400" dirty="0" smtClean="0">
                <a:cs typeface="Times New Roman" pitchFamily="18" charset="0"/>
              </a:rPr>
              <a:t>If you are not able to attend the scheduled test/s, you may seek permission from your tutor in advance with proof for taking supplementary test. </a:t>
            </a:r>
          </a:p>
          <a:p>
            <a:pPr marL="609600" indent="-609600" eaLnBrk="1" hangingPunct="1">
              <a:buClr>
                <a:srgbClr val="FF3300"/>
              </a:buClr>
              <a:buFont typeface="Wingdings" pitchFamily="2" charset="2"/>
              <a:buChar char="Ø"/>
            </a:pPr>
            <a:r>
              <a:rPr lang="en-AU" sz="2400" dirty="0" smtClean="0">
                <a:cs typeface="Times New Roman" pitchFamily="18" charset="0"/>
              </a:rPr>
              <a:t>ES students only: set up a time slot to do the test in week 04 and 07, agreed between student and tutor</a:t>
            </a:r>
          </a:p>
        </p:txBody>
      </p:sp>
      <p:sp>
        <p:nvSpPr>
          <p:cNvPr id="3" name="Slide Number Placeholder 2"/>
          <p:cNvSpPr>
            <a:spLocks noGrp="1"/>
          </p:cNvSpPr>
          <p:nvPr>
            <p:ph type="sldNum" sz="quarter" idx="4294967295"/>
          </p:nvPr>
        </p:nvSpPr>
        <p:spPr>
          <a:xfrm>
            <a:off x="8686800" y="6400800"/>
            <a:ext cx="457200" cy="304800"/>
          </a:xfrm>
          <a:prstGeom prst="rect">
            <a:avLst/>
          </a:prstGeom>
        </p:spPr>
        <p:txBody>
          <a:bodyPr/>
          <a:lstStyle/>
          <a:p>
            <a:fld id="{4BFE7FAB-BBB6-4029-9D24-CE26314CB8A2}" type="slidenum">
              <a:rPr lang="en-AU"/>
              <a:pPr/>
              <a:t>8</a:t>
            </a:fld>
            <a:endParaRPr lang="en-AU"/>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a:xfrm>
            <a:off x="857224" y="1000108"/>
            <a:ext cx="7929618" cy="5029216"/>
          </a:xfrm>
        </p:spPr>
        <p:txBody>
          <a:bodyPr/>
          <a:lstStyle/>
          <a:p>
            <a:pPr marL="609600" indent="-609600" algn="ctr" eaLnBrk="1" hangingPunct="1">
              <a:buFontTx/>
              <a:buNone/>
            </a:pPr>
            <a:r>
              <a:rPr lang="en-AU" sz="3600" b="1" dirty="0" smtClean="0">
                <a:solidFill>
                  <a:srgbClr val="FFC000"/>
                </a:solidFill>
              </a:rPr>
              <a:t>General Information (7)</a:t>
            </a:r>
          </a:p>
          <a:p>
            <a:pPr marL="609600" indent="-609600" algn="ctr" eaLnBrk="1" hangingPunct="1">
              <a:buFontTx/>
              <a:buNone/>
            </a:pPr>
            <a:endParaRPr lang="en-AU" b="1" dirty="0" smtClean="0">
              <a:solidFill>
                <a:srgbClr val="FFC000"/>
              </a:solidFill>
            </a:endParaRPr>
          </a:p>
          <a:p>
            <a:pPr marL="609600" indent="-609600" eaLnBrk="1" hangingPunct="1"/>
            <a:r>
              <a:rPr lang="en-AU" b="1" dirty="0" smtClean="0"/>
              <a:t>Unit Structure</a:t>
            </a:r>
          </a:p>
          <a:p>
            <a:pPr marL="609600" indent="-609600" eaLnBrk="1" hangingPunct="1">
              <a:buClr>
                <a:srgbClr val="FF3300"/>
              </a:buClr>
              <a:buFont typeface="Wingdings" pitchFamily="2" charset="2"/>
              <a:buChar char="Ø"/>
            </a:pPr>
            <a:r>
              <a:rPr lang="en-AU" dirty="0" smtClean="0">
                <a:cs typeface="Times New Roman" pitchFamily="18" charset="0"/>
              </a:rPr>
              <a:t>Algorithms Analysis (20%)</a:t>
            </a:r>
            <a:endParaRPr lang="en-AU" b="1" i="1" dirty="0" smtClean="0">
              <a:solidFill>
                <a:srgbClr val="FF3300"/>
              </a:solidFill>
              <a:cs typeface="Times New Roman" pitchFamily="18" charset="0"/>
            </a:endParaRPr>
          </a:p>
          <a:p>
            <a:pPr marL="609600" indent="-609600" eaLnBrk="1" hangingPunct="1">
              <a:buClr>
                <a:srgbClr val="FF3300"/>
              </a:buClr>
              <a:buFont typeface="Wingdings" pitchFamily="2" charset="2"/>
              <a:buChar char="Ø"/>
            </a:pPr>
            <a:r>
              <a:rPr lang="en-AU" dirty="0" smtClean="0">
                <a:cs typeface="Times New Roman" pitchFamily="18" charset="0"/>
              </a:rPr>
              <a:t>Abstract Data Types and Design (20%)</a:t>
            </a:r>
            <a:endParaRPr lang="en-AU" b="1" i="1" dirty="0" smtClean="0">
              <a:solidFill>
                <a:srgbClr val="0066FF"/>
              </a:solidFill>
            </a:endParaRPr>
          </a:p>
          <a:p>
            <a:pPr marL="609600" indent="-609600" eaLnBrk="1" hangingPunct="1">
              <a:buClr>
                <a:srgbClr val="FF3300"/>
              </a:buClr>
              <a:buFont typeface="Wingdings" pitchFamily="2" charset="2"/>
              <a:buChar char="Ø"/>
            </a:pPr>
            <a:r>
              <a:rPr lang="en-AU" dirty="0" smtClean="0">
                <a:cs typeface="Times New Roman" pitchFamily="18" charset="0"/>
              </a:rPr>
              <a:t>Data Structures in Java (30%)</a:t>
            </a:r>
            <a:endParaRPr lang="en-AU" dirty="0" smtClean="0"/>
          </a:p>
          <a:p>
            <a:pPr marL="609600" indent="-609600" eaLnBrk="1" hangingPunct="1">
              <a:buClr>
                <a:srgbClr val="FF3300"/>
              </a:buClr>
              <a:buFont typeface="Wingdings" pitchFamily="2" charset="2"/>
              <a:buChar char="Ø"/>
            </a:pPr>
            <a:r>
              <a:rPr lang="en-AU" dirty="0" smtClean="0">
                <a:cs typeface="Times New Roman" pitchFamily="18" charset="0"/>
              </a:rPr>
              <a:t>Java Abstract Data Types (30%)</a:t>
            </a:r>
            <a:endParaRPr lang="en-AU" b="1" i="1" dirty="0" smtClean="0">
              <a:solidFill>
                <a:srgbClr val="FF00FF"/>
              </a:solidFill>
              <a:cs typeface="Times New Roman" pitchFamily="18" charset="0"/>
            </a:endParaRPr>
          </a:p>
        </p:txBody>
      </p:sp>
      <p:sp>
        <p:nvSpPr>
          <p:cNvPr id="3" name="Slide Number Placeholder 2"/>
          <p:cNvSpPr>
            <a:spLocks noGrp="1"/>
          </p:cNvSpPr>
          <p:nvPr>
            <p:ph type="sldNum" sz="quarter" idx="4294967295"/>
          </p:nvPr>
        </p:nvSpPr>
        <p:spPr>
          <a:xfrm>
            <a:off x="8686800" y="6400800"/>
            <a:ext cx="457200" cy="304800"/>
          </a:xfrm>
          <a:prstGeom prst="rect">
            <a:avLst/>
          </a:prstGeom>
        </p:spPr>
        <p:txBody>
          <a:bodyPr/>
          <a:lstStyle/>
          <a:p>
            <a:fld id="{51370719-B701-46A4-8B3E-376601423C32}" type="slidenum">
              <a:rPr lang="en-AU"/>
              <a:pPr/>
              <a:t>9</a:t>
            </a:fld>
            <a:endParaRPr lang="en-AU"/>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css">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scss</Template>
  <TotalTime>2406</TotalTime>
  <Words>1488</Words>
  <Application>Microsoft Office PowerPoint</Application>
  <PresentationFormat>On-screen Show (4:3)</PresentationFormat>
  <Paragraphs>196</Paragraphs>
  <Slides>21</Slides>
  <Notes>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scss</vt:lpstr>
      <vt:lpstr>CSP2348/CSP5243 Data Structures </vt:lpstr>
      <vt:lpstr>PowerPoint Presentation</vt:lpstr>
      <vt:lpstr>General Information (2)</vt:lpstr>
      <vt:lpstr>General Information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Contact Lecturer/tutor</vt:lpstr>
      <vt:lpstr>Re Extensions to Assignments</vt:lpstr>
      <vt:lpstr>Etiquette</vt:lpstr>
      <vt:lpstr>Consultation time</vt:lpstr>
      <vt:lpstr>Occupational Safety &amp; Health</vt:lpstr>
      <vt:lpstr>Emergency Evacuation Procedure</vt:lpstr>
      <vt:lpstr>PowerPoint Presentation</vt:lpstr>
      <vt:lpstr>Now, any questions …?</vt:lpstr>
      <vt:lpstr>Now let’s play with it …</vt:lpstr>
    </vt:vector>
  </TitlesOfParts>
  <Company>ECU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dc:title>
  <dc:creator>W GUO</dc:creator>
  <cp:lastModifiedBy>Jitian XIAO</cp:lastModifiedBy>
  <cp:revision>390</cp:revision>
  <cp:lastPrinted>2002-07-22T05:14:31Z</cp:lastPrinted>
  <dcterms:created xsi:type="dcterms:W3CDTF">2002-02-01T05:02:29Z</dcterms:created>
  <dcterms:modified xsi:type="dcterms:W3CDTF">2015-02-23T01:50:01Z</dcterms:modified>
</cp:coreProperties>
</file>