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Default Extension="xml" ContentType="application/xml"/>
  <Override PartName="/ppt/slides/slide50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Layouts/slideLayout102.xml" ContentType="application/vnd.openxmlformats-officedocument.presentationml.slideLayout+xml"/>
  <Override PartName="/ppt/notesSlides/notesSlide41.xml" ContentType="application/vnd.openxmlformats-officedocument.presentationml.notesSlide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118.xml" ContentType="application/vnd.openxmlformats-officedocument.presentationml.slideLayout+xml"/>
  <Override PartName="/ppt/slideLayouts/slideLayout165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s/slide22.xml" ContentType="application/vnd.openxmlformats-officedocument.presentationml.slide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6.xml" ContentType="application/vnd.openxmlformats-officedocument.them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21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49.xml" ContentType="application/vnd.openxmlformats-officedocument.presentationml.slideLayout+xml"/>
  <Override PartName="/ppt/notesSlides/notesSlide18.xml" ContentType="application/vnd.openxmlformats-officedocument.presentationml.notesSlide+xml"/>
  <Override PartName="/ppt/slides/slide41.xml" ContentType="application/vnd.openxmlformats-officedocument.presentationml.slide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notesSlides/notesSlide43.xml" ContentType="application/vnd.openxmlformats-officedocument.presentationml.notesSlide+xml"/>
  <Override PartName="/ppt/slideMasters/slideMaster24.xml" ContentType="application/vnd.openxmlformats-officedocument.presentationml.slideMaster+xml"/>
  <Override PartName="/ppt/slides/slide30.xml" ContentType="application/vnd.openxmlformats-officedocument.presentationml.slide+xml"/>
  <Override PartName="/ppt/slideLayouts/slideLayout40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notesSlides/notesSlide32.xml" ContentType="application/vnd.openxmlformats-officedocument.presentationml.notesSlide+xml"/>
  <Override PartName="/ppt/slideMasters/slideMaster13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3.xml" ContentType="application/vnd.openxmlformats-officedocument.theme+xml"/>
  <Override PartName="/ppt/slideLayouts/slideLayout263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241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6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79.xml" ContentType="application/vnd.openxmlformats-officedocument.presentationml.slideLayout+xml"/>
  <Override PartName="/ppt/notesSlides/notesSlide48.xml" ContentType="application/vnd.openxmlformats-officedocument.presentationml.notesSlide+xml"/>
  <Override PartName="/ppt/slideMasters/slideMaster18.xml" ContentType="application/vnd.openxmlformats-officedocument.presentationml.slideMaster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8.xml" ContentType="application/vnd.openxmlformats-officedocument.theme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7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notesSlides/notesSlide51.xml" ContentType="application/vnd.openxmlformats-officedocument.presentationml.notesSlide+xml"/>
  <Override PartName="/ppt/slideMasters/slideMaster21.xml" ContentType="application/vnd.openxmlformats-officedocument.presentationml.slideMaster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notesSlides/notesSlide40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20.xml" ContentType="application/vnd.openxmlformats-officedocument.theme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notesSlides/notesSlide45.xml" ContentType="application/vnd.openxmlformats-officedocument.presentationml.notesSlide+xml"/>
  <Override PartName="/ppt/slideMasters/slideMaster26.xml" ContentType="application/vnd.openxmlformats-officedocument.presentationml.slideMaster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notesSlides/notesSlide23.xml" ContentType="application/vnd.openxmlformats-officedocument.presentationml.notesSlide+xml"/>
  <Override PartName="/ppt/theme/theme14.xml" ContentType="application/vnd.openxmlformats-officedocument.theme+xml"/>
  <Override PartName="/ppt/slideLayouts/slideLayout243.xml" ContentType="application/vnd.openxmlformats-officedocument.presentationml.slideLayout+xml"/>
  <Override PartName="/ppt/theme/theme25.xml" ContentType="application/vnd.openxmlformats-officedocument.theme+xml"/>
  <Override PartName="/ppt/slideLayouts/slideLayout290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23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s/slide48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Masters/slideMaster23.xml" ContentType="application/vnd.openxmlformats-officedocument.presentationml.slideMaster+xml"/>
  <Override PartName="/ppt/slides/slide40.xml" ContentType="application/vnd.openxmlformats-officedocument.presentationml.slide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notesSlides/notesSlide47.xml" ContentType="application/vnd.openxmlformats-officedocument.presentationml.notesSlide+xml"/>
  <Override PartName="/ppt/slides/slide34.xml" ContentType="application/vnd.openxmlformats-officedocument.presentationml.slide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245.xml" ContentType="application/vnd.openxmlformats-officedocument.presentationml.slideLayout+xml"/>
  <Override PartName="/ppt/theme/theme27.xml" ContentType="application/vnd.openxmlformats-officedocument.theme+xml"/>
  <Override PartName="/ppt/notesSlides/notesSlide14.xml" ContentType="application/vnd.openxmlformats-officedocument.presentationml.notesSlide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notesSlides/notesSlide50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notesSlides/notesSlide19.xml" ContentType="application/vnd.openxmlformats-officedocument.presentationml.notesSlide+xml"/>
  <Default Extension="jpeg" ContentType="image/jpeg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Masters/slideMaster25.xml" ContentType="application/vnd.openxmlformats-officedocument.presentationml.slideMaster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notesSlides/notesSlide44.xml" ContentType="application/vnd.openxmlformats-officedocument.presentationml.notesSlide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4.xml" ContentType="application/vnd.openxmlformats-officedocument.theme+xml"/>
  <Override PartName="/ppt/notesSlides/notesSlide11.xml" ContentType="application/vnd.openxmlformats-officedocument.presentationml.notesSlid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notesSlides/notesSlide49.xml" ContentType="application/vnd.openxmlformats-officedocument.presentationml.notesSlide+xml"/>
  <Override PartName="/ppt/slideMasters/slideMaster19.xml" ContentType="application/vnd.openxmlformats-officedocument.presentationml.slideMaster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notesSlides/notesSlide27.xml" ContentType="application/vnd.openxmlformats-officedocument.presentationml.notes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Masters/slideMaster22.xml" ContentType="application/vnd.openxmlformats-officedocument.presentationml.slideMaster+xml"/>
  <Override PartName="/ppt/notesSlides/notesSlide30.xml" ContentType="application/vnd.openxmlformats-officedocument.presentationml.notesSlide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21.xml" ContentType="application/vnd.openxmlformats-officedocument.theme+xml"/>
  <Override PartName="/ppt/slideLayouts/slideLayout26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1"/>
    <p:sldMasterId id="2147483672" r:id="rId2"/>
    <p:sldMasterId id="2147483684" r:id="rId3"/>
    <p:sldMasterId id="2147483698" r:id="rId4"/>
    <p:sldMasterId id="2147483710" r:id="rId5"/>
    <p:sldMasterId id="2147483722" r:id="rId6"/>
    <p:sldMasterId id="2147483734" r:id="rId7"/>
    <p:sldMasterId id="2147483746" r:id="rId8"/>
    <p:sldMasterId id="2147483758" r:id="rId9"/>
    <p:sldMasterId id="2147483770" r:id="rId10"/>
    <p:sldMasterId id="2147483782" r:id="rId11"/>
    <p:sldMasterId id="2147483794" r:id="rId12"/>
    <p:sldMasterId id="2147483806" r:id="rId13"/>
    <p:sldMasterId id="2147483818" r:id="rId14"/>
    <p:sldMasterId id="2147483830" r:id="rId15"/>
    <p:sldMasterId id="2147483844" r:id="rId16"/>
    <p:sldMasterId id="2147483856" r:id="rId17"/>
    <p:sldMasterId id="2147483868" r:id="rId18"/>
    <p:sldMasterId id="2147483880" r:id="rId19"/>
    <p:sldMasterId id="2147483892" r:id="rId20"/>
    <p:sldMasterId id="2147483904" r:id="rId21"/>
    <p:sldMasterId id="2147483916" r:id="rId22"/>
    <p:sldMasterId id="2147483928" r:id="rId23"/>
    <p:sldMasterId id="2147483940" r:id="rId24"/>
    <p:sldMasterId id="2147483952" r:id="rId25"/>
    <p:sldMasterId id="2147483964" r:id="rId26"/>
  </p:sldMasterIdLst>
  <p:notesMasterIdLst>
    <p:notesMasterId r:id="rId78"/>
  </p:notesMasterIdLst>
  <p:handoutMasterIdLst>
    <p:handoutMasterId r:id="rId79"/>
  </p:handout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  <p:sldId id="291" r:id="rId61"/>
    <p:sldId id="292" r:id="rId62"/>
    <p:sldId id="293" r:id="rId63"/>
    <p:sldId id="294" r:id="rId64"/>
    <p:sldId id="295" r:id="rId65"/>
    <p:sldId id="296" r:id="rId66"/>
    <p:sldId id="297" r:id="rId67"/>
    <p:sldId id="298" r:id="rId68"/>
    <p:sldId id="299" r:id="rId69"/>
    <p:sldId id="300" r:id="rId70"/>
    <p:sldId id="301" r:id="rId71"/>
    <p:sldId id="302" r:id="rId72"/>
    <p:sldId id="303" r:id="rId73"/>
    <p:sldId id="304" r:id="rId74"/>
    <p:sldId id="305" r:id="rId75"/>
    <p:sldId id="306" r:id="rId76"/>
    <p:sldId id="307" r:id="rId77"/>
  </p:sldIdLst>
  <p:sldSz cx="9144000" cy="6858000" type="screen4x3"/>
  <p:notesSz cx="6854825" cy="9237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3787" autoAdjust="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90"/>
      </p:cViewPr>
      <p:guideLst>
        <p:guide orient="horz" pos="2910"/>
        <p:guide pos="215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slide" Target="slides/slide21.xml"/><Relationship Id="rId50" Type="http://schemas.openxmlformats.org/officeDocument/2006/relationships/slide" Target="slides/slide24.xml"/><Relationship Id="rId55" Type="http://schemas.openxmlformats.org/officeDocument/2006/relationships/slide" Target="slides/slide29.xml"/><Relationship Id="rId63" Type="http://schemas.openxmlformats.org/officeDocument/2006/relationships/slide" Target="slides/slide37.xml"/><Relationship Id="rId68" Type="http://schemas.openxmlformats.org/officeDocument/2006/relationships/slide" Target="slides/slide42.xml"/><Relationship Id="rId76" Type="http://schemas.openxmlformats.org/officeDocument/2006/relationships/slide" Target="slides/slide50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5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3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slide" Target="slides/slide19.xml"/><Relationship Id="rId53" Type="http://schemas.openxmlformats.org/officeDocument/2006/relationships/slide" Target="slides/slide27.xml"/><Relationship Id="rId58" Type="http://schemas.openxmlformats.org/officeDocument/2006/relationships/slide" Target="slides/slide32.xml"/><Relationship Id="rId66" Type="http://schemas.openxmlformats.org/officeDocument/2006/relationships/slide" Target="slides/slide40.xml"/><Relationship Id="rId74" Type="http://schemas.openxmlformats.org/officeDocument/2006/relationships/slide" Target="slides/slide48.xml"/><Relationship Id="rId79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5.xml"/><Relationship Id="rId82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52" Type="http://schemas.openxmlformats.org/officeDocument/2006/relationships/slide" Target="slides/slide26.xml"/><Relationship Id="rId60" Type="http://schemas.openxmlformats.org/officeDocument/2006/relationships/slide" Target="slides/slide34.xml"/><Relationship Id="rId65" Type="http://schemas.openxmlformats.org/officeDocument/2006/relationships/slide" Target="slides/slide39.xml"/><Relationship Id="rId73" Type="http://schemas.openxmlformats.org/officeDocument/2006/relationships/slide" Target="slides/slide47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slide" Target="slides/slide22.xml"/><Relationship Id="rId56" Type="http://schemas.openxmlformats.org/officeDocument/2006/relationships/slide" Target="slides/slide30.xml"/><Relationship Id="rId64" Type="http://schemas.openxmlformats.org/officeDocument/2006/relationships/slide" Target="slides/slide38.xml"/><Relationship Id="rId69" Type="http://schemas.openxmlformats.org/officeDocument/2006/relationships/slide" Target="slides/slide43.xml"/><Relationship Id="rId77" Type="http://schemas.openxmlformats.org/officeDocument/2006/relationships/slide" Target="slides/slide5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5.xml"/><Relationship Id="rId72" Type="http://schemas.openxmlformats.org/officeDocument/2006/relationships/slide" Target="slides/slide46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slide" Target="slides/slide20.xml"/><Relationship Id="rId59" Type="http://schemas.openxmlformats.org/officeDocument/2006/relationships/slide" Target="slides/slide33.xml"/><Relationship Id="rId67" Type="http://schemas.openxmlformats.org/officeDocument/2006/relationships/slide" Target="slides/slide4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5.xml"/><Relationship Id="rId54" Type="http://schemas.openxmlformats.org/officeDocument/2006/relationships/slide" Target="slides/slide28.xml"/><Relationship Id="rId62" Type="http://schemas.openxmlformats.org/officeDocument/2006/relationships/slide" Target="slides/slide36.xml"/><Relationship Id="rId70" Type="http://schemas.openxmlformats.org/officeDocument/2006/relationships/slide" Target="slides/slide44.xml"/><Relationship Id="rId75" Type="http://schemas.openxmlformats.org/officeDocument/2006/relationships/slide" Target="slides/slide49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slide" Target="slides/slide23.xml"/><Relationship Id="rId57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E0CD05-7407-4298-BE5E-79A144DFD2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17600" y="692150"/>
            <a:ext cx="46212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7850"/>
            <a:ext cx="5483225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745BDB-4B78-4908-9FFD-4B706EB918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821BB7-0168-4AC1-BC5B-8DB3FE2069C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11954-7B41-4D12-8A77-3D417BC0E3D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525E5-8979-45EF-867B-54C5CE44F55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C3D4F-0E68-42B6-BABD-18E74AB39DB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D714A-E7F2-45C4-82C7-A752B9FA44F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61F6B-D618-4699-A2A7-49C21C08EA7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CEB351-5423-4C41-B421-77DD44E45FB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5079B-F332-4D3E-9EF1-A5E9BA04438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1909D-DCA5-4B45-A224-B95134917A6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EC5D68-FC6F-420E-84C4-7404A447326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C1F99-8527-4E78-B5F3-EC3352D6E30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6777D8-4DAD-4224-A30D-399C8B36735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19566A-C383-486C-8F13-88E6615CE6F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E31322-14A9-4101-903F-F52D09BA948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1DEC1-6281-4191-9300-B15D5B3D554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B14696-4CFC-4452-B791-B44E7A1B98A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E0692-0860-4EAD-B992-4A31550CE13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8F64A-8264-4FFB-9847-7535D61187B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FE3AF9-A755-4082-B96E-2A06661C34B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2AB142-ADD4-400C-B58D-042204D2F7D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041BD-3859-4EA0-B720-11283A9E1FC2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4B1B4-5B15-451C-84F0-F41BEFC5D20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4EF6A-C13F-4EB6-90E8-391A96DC8C6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D7172B-41CD-472F-811B-8E5EBC1623CB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105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F7E77-90DA-47B0-B578-EB2605C237C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916EF-556A-4D38-A364-3D547ABECAF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126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691B79-F68D-4A05-96C7-B06D8D9294B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D7E7F-D950-455E-A00A-9943C9EAFF9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146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7957E3-DD8A-4280-A484-FE6EF1DEF38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157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F1918-7F9E-48F6-94F3-323D6DDDB9DE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167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C4B7D-FBB6-4E38-B702-601D62A56E81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177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EB25FC-E4A3-43A6-9CE0-6806B0430C8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87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7583B-298F-4C65-8A50-0176967A893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198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65F03-5B2E-4656-AFEA-4EA2117412D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87D00C-4D6B-436E-9A8D-22199A4BB10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208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286E2F-2325-4552-989B-2CB72EA7F84D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218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29469-877F-42FD-88D8-5C1F6768392A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228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273A5-58EE-4D05-B1E4-DB451553B253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239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4DC2B-F367-4013-81AF-023DECF88031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249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E38A0-1862-4807-A48B-B4BBDE437E29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D1997F-A480-4C9A-BC7E-6446652A32C7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269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7D8E4-1671-4095-AB83-A61874F02AAE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280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57611-4C54-4B16-83E0-A2BB679A967B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290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B65164-C62F-42F8-9B47-B98B88C3B43C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C66A4-7943-45AB-A5BB-C3D5F405C72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183C0-09B8-4D65-99CA-4A8BED748C7D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310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A766E-62ED-4302-9682-B455A3F681C3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E143D1-5F3B-4AA5-84AD-595B216A561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81DFE-7086-455D-96C1-E707F9BD131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81665-A2F4-4841-880B-F1F3AAED0F5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4C3A5F-E1C9-4535-AD81-487CF2EB999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395D8-3C2B-4B07-AAF5-56AF588E4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ED91C-E0DE-4E86-B913-B3417A7474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A595C-24F5-49BE-9073-93AA8F1EC4C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2B202-D27F-4011-9DE7-B1982DEC82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EF65C-623E-48C2-9C1B-5EE4961D49D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57B20-3D83-43A2-BE75-4353B26E793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F871D-3A0E-46B8-A6E1-2EE5CADBF42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DBC17-E2E5-4310-AF64-469375926C9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0ACE6-A17A-4542-BCC8-0A9D6A6FFA4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0319-DC92-444D-B7F5-EDEC1212BDA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772BD-894B-4AF5-8F57-EB5FDB0A66B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151FC-5AC1-4FCE-8FBE-2A670AE8AF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0E5A3-DC61-4F69-8E43-BF84B17C22E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1B0D2-F4B6-49CC-B7B6-A4AA817B95F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D3D12-9965-45E4-B065-D9D14C84C17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1109F-C422-4429-90B4-B6B21C1B83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BAC5E-5B4F-4C1E-B7C8-CB738248F99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B9790-AC54-4CCE-8CFF-DB8A7593DD8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81D34-55C4-4455-9621-33AB54B22C6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C31A5-459D-4635-A6FA-ACD22749C8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33B0C-1C99-47D1-9A7B-88D08D5B655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9F9BB-9807-46DD-8460-5A1326DAA4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4B9EB-6BC9-43EB-B1F8-31D9C75F10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5C436-09F7-4D4B-8445-6AD514E8F62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9764D-C102-4663-AF15-BF2F2E7B47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52CB1-4CE3-4F86-93BA-07ACB9D3297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91A43-BE34-4B07-A988-552DD34329D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149F-588A-42EE-9CF0-8D7D61A3087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B8FE5-7EAA-4D04-872C-DB3633850BD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7952F-279C-4D72-99A7-CC72A58E4BA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8C9DE-D37F-487E-8BC7-951837CF4D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3693B-B9B4-45F1-AE9B-A641A3E9347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13A9A-A0D8-4265-84F7-FC80F5B7F5B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3190A-A4DD-4C69-8E04-DE3C8C87845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0EE8D-5206-4C08-81F1-E02CAC2BFE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EBD3-53FC-4464-AD15-1B1AA637C12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E71BA-4663-4C62-B677-9DD9F434AC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8CEE7-50BE-42CA-8053-06A9F57E255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00C20-3712-49D0-88D5-D9691D7904B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4896C-970B-4602-A72D-650050138F5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68506-8B33-46E5-8E98-BE75626EA8C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D71AF-565E-4B40-9425-2C09C3BB416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BD535-4998-4247-86C1-2DAC6364F7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E5E51-B9E3-45C1-9CEC-ACB54639271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6F480-0BFD-4F4D-A90D-AAE3496C49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F3D7C-CCDB-4DA4-B2EE-BE9390ED51F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1FAD2-2C19-4A1F-B3B3-F2387BE4DC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975A5-B0B8-45BF-BEF8-FD4371FA69F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84F89-7127-4266-922E-9C324AAFCEA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7C8F6-42E0-4DE9-BEB8-2022E00B6BC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5D577-A229-4BD1-8109-CBC8D3F1410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6A333-780A-4075-BAA5-5937EAF4473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E4A99-EEED-4F95-9E05-36471F950B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22CB1-C387-4620-9D2D-A7AFC61C461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508D3-F14E-416A-BC90-906FF38A76E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23506-9C63-47A6-96BE-46D87C75262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7082F-FBA5-4DF8-AC1B-88D9F2A8F9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E9167-5A92-496B-A100-466557C1914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CAC80-0274-45C1-AF31-B508177518E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2ED3F-8CB2-4173-872E-E2C6D672E2B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91EA6-447A-4AE5-8711-98B4BDCE4A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C7E13-5EC0-4170-BDDD-7F59C42F035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BC4B3-4228-456B-8DE9-392937E0CEA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B8FE9-7449-428F-B84D-171AD7DE3E7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ACB03-2F8D-4521-9B74-99FBEEFD8D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062C1-489A-4D13-9396-6F57C6A4898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27E40-CF22-4F0F-949D-7E551E952DA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EF8B9-E4EF-4A13-9B00-224412F2E91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FF8B6-C801-4B21-B84F-372BE0EE3D6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D7CD6-E345-496B-BAF3-312AAF85EC8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6F4A2-0807-486F-80E5-0CCDF7900DD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5B86-BA79-4785-A32E-9EAEAF0AA1B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1DBB1-F19E-4A93-88D9-35EB78CF29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7F406-D5D7-4CDC-93FE-53BFE1A5C30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F22A2-7139-4E6E-A575-163CB58B7D2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8AB1B-3C68-482F-B9E6-B561CC4D848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341E4-9C53-4652-BCF7-D91339C335F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6CC91-62DE-43AA-9406-E74A25E2EAE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21214-663B-4FC0-AABA-85066258A0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6E1C6-4FEE-4CD8-B1C2-61780349B7F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425E5-C5BC-4018-8C2D-F3AF124AD2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96989-F808-4658-B4EB-DF65A8B8F03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C293C-1270-4346-AE68-D308163315C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62D64-6FB0-4054-9C7A-D56283E3E3A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60DCC-CA51-4F6F-8732-BF4D1FD617A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05FDA-13D4-4A1F-B1DD-E133F371D0B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77AE-0FA8-47CE-A2FD-A3D64EE36E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2B73A-515A-4257-8E77-A12366D5162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F1FE-1667-445D-9DA1-808D317D2BC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4C2D1-8122-4BAE-9771-A72291D7080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CDE-3AB2-45F2-B574-784B56A8679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3013C-9E70-46FD-BB12-5EA7432CABB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AF1BD-F653-402F-88ED-E5AF2CDA0BC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BAF9D-A12B-4F49-ADEB-1C6D159FAA9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23F69-0040-4472-AC12-D331A13E7B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137F8-D574-46B9-9BCF-0D59D2BAD18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4713D-22ED-4E57-9572-9349693EC3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8D90-94E7-4038-8BE4-A19F8C4B2BC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01EED-28DA-4DC3-BB1B-55840FB31F5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AAD1B-72A3-4272-8C43-E4C852D22E0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FAB0C-EBDC-4163-92C4-0B1232F531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31D42-0561-48FB-AE9D-759FB26E950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BBC5B-3982-46A2-9DAA-CC362202691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BC788-F52F-45EE-9842-1CAD7EBBEEC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C1252-CF20-4014-8904-70D0D8056A5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91C5E-9A13-4188-995C-29C2838BE0F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24B66-A2C7-4B65-B8F0-6E6D37E0C94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B5880-DC31-47E8-A538-48BE18D01B6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FD1A3-C4F1-4FE4-B162-B18BC9025E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D4A1C-B9B9-4C39-94EB-3C274CB9A25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9B9B1-C3CF-492A-B666-E3D23657F0F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C49CB-742B-49B4-8375-9DE6ED5E40C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B9D40-D777-4AB2-85EC-B738A8175D1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7F32A-70F6-4152-83BA-2734EEC149B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28EF5-A4BC-480D-B43F-A8B847E323C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095F-30A8-4DA8-A5E0-C96CA0E4031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57943-42DB-4FCE-B0EC-F3C4218F392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A3C0C-1CFB-4A26-B0A6-A634D97D69E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3C77A-DF4C-4B15-970B-DA645CFF9C7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D6745-A01A-4613-B703-77686A017D3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AE1A0-4F85-42C8-A96E-7C9E7EC4D9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FD7CB-7B84-4B04-95F0-A57E1EE505B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66DFB-48B2-49DE-A523-BC47D72917A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F6BE8-3ED4-4404-8F7D-5427C029761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00F86-75E4-48C6-817A-30ED4D24019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EFA37-F884-479E-BF9F-C715725687B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66982-64AF-4D59-BB16-BBEAEE049F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7EB72-953A-4369-B15D-596A85BF7A4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D4EE5-0277-4DBA-8A69-D63F62C66F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D0E59-39EA-4DFC-869F-D766A29922B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A1A89-EFBD-429C-9CF0-7A9E52591BA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2A6FB-0327-42FD-B667-3518ADB1893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05604-0460-45BB-A60E-AD72F48D1E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CEA7B-1D23-41BF-BC1E-46752B375EA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DD19F-229A-4298-98EB-781F6B67BDD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E0118-CDF0-4D68-A4DC-92F7C9E7BD0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FFEE6-8FCD-4279-8765-65D2A4188B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864A-522B-4470-96AB-E3FA9F65864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819C-288B-4F98-9556-CB0FE06AD0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6915-1B6D-43AC-A5EA-1368E7FA38F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46BC3-C344-45CA-971A-24BC345D2DA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47EC1-FBF9-411B-8E33-FCA893453FE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D966C-40AE-4039-8D8F-2FBFF339E3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FA115-53AF-43A0-919C-0562D6FD825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24F0C-D0CE-4B30-B867-367967B4E77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5027B-E24F-40CF-9E6C-99B9AF119CA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34C65-7F1D-410C-9981-63BE710B8C8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50FDF-E2AD-489E-A7EB-EE23ED90420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5E126-5998-45ED-83F3-8775A599D68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8131C-9D30-4A1D-9052-44A39B87A6B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FF9A4-FC06-4915-8339-ED7ACC88A1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91CC4-1F08-4641-A40C-57AF8174793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C995F-B4E8-4F51-91BC-BE679C0E61A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B5EB2-ADB9-4DC3-BB57-6F34866ED1A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31B9A-0865-48BE-9B9A-85C35E27A9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EE713-AA72-4C77-BFEC-9F6371B67A1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4C163-E696-43F1-9CE2-EF7B59B629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279E2-7841-4CD8-A1D6-8540CAA8786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2054A-FE43-4B36-BFFA-B6A5F5C3B5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72BF2-B9D2-4060-BBAC-37569D1E46B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13242-0785-4413-A8B0-16598D735DA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7EF37-040F-493B-843E-FB3785C89E4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F83B8-0D71-4C72-B970-983383095BD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CF681-049D-4000-85F1-D5F853CCCFF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1B4A7-28FB-456C-A229-F19F81E963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CACDD-FB0D-459F-9FDD-FA54DAA9C7A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AA3E5-4A81-4824-8D8E-5FE41896AEB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74F6E-26EB-4640-A319-ABB90752653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C405-004C-49EC-A278-F28B7D34D2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16E8E-9B24-4BCF-8A9C-9D4FDA0B30A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F6650-F64C-4D42-B236-0650550A0A5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C5F0B-C0AE-4CD0-B132-0A1036FDC7C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E1559-78C8-4212-9F1B-ACD5A93ECE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1322A-9EE4-4732-900E-17DC8E4D6F0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BB7CF-114A-4728-8371-95FF64184DF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2A58-1A17-4FF4-B0CC-6E72B6EFCEE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B2F3-9D44-45BB-BFBD-CF083954D4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39C3D-A452-493E-9330-815DDAB7E2C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89E77-1085-40B7-9FDF-922C17C27A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D512-8291-4B17-B8B2-1F349B4E6C3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4B9D8-935A-4AC5-81D3-AE066B881BA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C1AF0-ECC3-44BF-A7A7-44DC0E380E2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D787B-57B8-4640-81B9-997B211DF8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4D654-43C6-49F4-B63C-D4391C970E1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4809E-9DEA-47EF-90C5-85D4BCF501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59021-2954-403C-8511-2A69FD4DE32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ACA61-A07B-4A9F-AE8C-7ADD6A42B58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26BB6-3697-4EC5-B0B1-B1A085C844E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9F450-07CB-4461-A309-5A83175E3A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080B0-ACFC-46D1-A824-4398FC6900C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7E20F-E5BD-4158-AF93-0067076BAD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6243B-FB39-4A1D-9026-B6F8F9F7C49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9CE9C-76CB-4819-ADFA-763A2409FE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715C8-AB3E-45FE-B972-18E7A0C33E7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0E4A2-34CB-42BA-95F4-97DCAE31E5B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E4F01-0982-4789-9C7F-7CD85BD54F4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E0939-3EB7-4BD0-A3B3-9C0D63722AC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D7383-A49D-4A04-9A45-05FFE17B48F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5F9A3-B226-4938-A454-2F960384D75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066AA-CA3E-4BFB-8859-56D85455287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605D-C051-4991-92A8-D723E17EDA6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AA0BB-4C42-4A0F-A0FE-8FE8D702C31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A9083-DA1F-4F67-9D18-2FE8839A78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A4442-4462-492D-BC65-91AD1D1003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4C2B0-8B50-4370-9D4A-01F388B696D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A63ED-D0B6-4836-AD7D-CCF233CCD1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753E8-D765-404B-B0DD-8976CC19D39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1E07E-4D54-4248-AE50-D2E7DD6B66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CEA12-3759-4924-9F1D-ABDEA607E67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262B5-8140-4ED5-A577-7B89476A85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8FB6B-861C-413C-BF0C-7657D7367C7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4103E-08C9-42E8-B312-0B369EF4902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67362-1762-49F5-B28A-75EECE6B415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4658A-DAE7-4F79-BB1F-C95758F1B8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69295-8EDB-4995-90EB-9C313315EB6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BBA22-9D01-4072-AAD3-541460D3A30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1430E-00A7-432F-8ECF-742EA8C1733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2F3FB-CD29-4D6A-8485-74CE4A4FED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32E6A-AFB2-4FE6-B511-59A6C321C94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74C2E-D71F-4322-96E8-0466878E29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53DD2-968A-4188-A793-D0E00E60A12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BE833-C615-48D6-9887-F721AE1BE7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10E30-5AC5-486E-9336-C7397244460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A0FBA-10E7-4D59-BA13-F5835704E6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8D9F3-D991-4D38-95AD-BE276969D98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FC79C-CCCE-4A84-B998-00C7D96E6C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0F0D9-AF71-4BE3-91D3-848D650E3D6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32C07-62B7-43C1-AA95-36BD2F0BC2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D9F89-29C3-4CC3-8F59-5C7FE4CACBD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C2F4A-EBB7-4877-8944-3E30CDD0E2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3E18D-DD83-4997-BD36-D018EE90460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46382-0B57-451A-9FBB-8456E03F20D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B3F4B-18BA-471D-87C3-A17A23DB8A5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2F453-0E03-4483-986B-EDC7E463FB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B75DF-F0CB-4E57-AAB2-F541286367D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C0A9A-521C-4B64-AD89-AB254C73C75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1D699-ACAA-4728-8DA8-D162988C3B6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FB3B0-BD73-4796-9D80-1E11AD1D4CF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0134C-1A00-4AF5-81FD-8D45B449DE7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89283-FB11-4FCF-8CE0-036874B2832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AF28A-D5C6-4319-9492-A82769F0294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49862-FBA6-405D-96CE-77ECFF2EA24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78D72-5ACB-40A0-856B-10A9AF05297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7715C-0C17-41BE-A939-34CD9B1059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1B8A8-F7A4-4CCC-B324-F45AE9DE067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A9736-491F-4EED-8D58-641D51734CE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364B0-5D03-4AB7-8C4E-EC29F6F2115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680F2-4815-4B5C-B4A7-6441D89453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A0FD2-C37F-440C-AF37-9713058226E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0575F-0EA0-4FA0-8B43-0E8EDAEC07C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64110-22FB-494B-A7FE-0B4A8DFE596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023A5-F2E7-4E0B-8A3A-DB7AB5A8D7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8F1E-BE8A-4DB4-B166-06173322E3D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7F95D-6C07-4AE3-AD73-FEADCFC588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130ED-73D9-457D-B7CE-CBDDD514AEC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2DD7B-72C4-429B-AED8-91CBB96F78D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15F4B-676A-430F-A20A-A87A037E10E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D3182-882E-41E6-921E-346D9950FC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53351-F7C3-4E82-9BF6-7B8579745BD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EB80A-3ED5-4AAE-A847-D80DE3CF4CF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5E317-4909-4A07-B213-3FC0651BBFD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EE1DC-C9F8-40F7-9FF2-6C2479746B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6639B-2F99-470E-8F3A-3DE6F4B1164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9013E-EB73-46E7-9D47-66AEAABC32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FAB24-D7F9-4C6E-B220-4CD8EDD7EA2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653E5-E7F7-4BCA-80DB-CB2B1AD386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BA597-5E2B-4142-8072-117672075D8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BDA46-9CB5-4D6C-9454-BD3CDCBFE2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C2FCB-7CEF-4C00-A95B-9D37B159EF3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A195B-199E-4D38-A53C-C58AEB11479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C4AC5-F714-49AB-B716-33918ACE2B4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71B9-CFEB-42BF-90D2-4EEEBCCABBC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997D4-3E8D-4B4D-A5FE-9A9FB6079EE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224B-92F7-458E-843D-1EEAA815FD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68213-09AA-45D2-9705-3595956573B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C006E-DC65-49DF-BBCD-A9F31654A4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D4CC3-2FA8-436E-8A49-F5660F1B0A5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75581-0F8B-498B-82C4-91180798C86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72983-9018-4BD2-BDAC-D2F46348256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9687A-9002-4B30-BCE2-C31B8E935EC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73C6C-F6ED-495F-A53E-0E05F948E3B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AD2C7-574A-4D0B-98FE-1DCE3C28AF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FE00C-EA83-43E2-A1E8-C61F98201DA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EAF76-1B25-4D69-BEA1-FD53BF77023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6A94D-75CA-4E85-A9B7-0637FCFFF73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3FAD7-C0BE-4CE8-A78D-35EDFC14C87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BD6C1-9958-4125-8A03-EAEB2667149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B8AE3-F809-4D14-ADC8-2C03CF4AAD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64793-1ADB-4DB3-B2A0-B53AF5D0F7B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7B165-99F9-4DAE-9613-AE2BF2EF37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E45E4-ABA2-45E1-8D5B-C18F313597D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B2693-CD90-4862-BADB-77403F1AB2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BE5C-4B16-46A8-93B1-A1EECE50E61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A317D-A2A5-472C-AA69-A41839B0D6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44683-DC8F-4A9F-9241-41C1540497F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DD1DC-15DD-4948-A070-65B6DB89D09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1E173-A603-46F5-AC66-E203AF161BA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211B0-8749-4CCA-8573-4AB584D077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B00C8-8703-45C5-BC84-D794D2B0D7A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24636-0BA5-4368-9D98-3F7B3A7479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2E61B-A640-424A-A944-81E94B61095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F802D-84AF-45D5-8E98-123B984497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90E9-4313-4736-89E7-647A48126A0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75338-E8EF-494E-A6BB-C94C815BC0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8273A-4C5C-4D13-9618-3257895BCE3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3CBE4-5BA9-4071-9D86-90D87E0F9AA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B91DE-5FA8-4665-834E-13DB2139023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D4B35-C30E-4D9F-A7A8-2DD0629881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C389D-BFE5-4040-8D7C-1CA3245E9C0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5B1E9-FEC1-4BD5-B141-8FB57BB74C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0ED4F-4CD1-411B-98A0-5E230C4EBFA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C4117-91B0-4C82-B40F-D85B335AFB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839F8-107E-458B-AB91-BFFE7947873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EECBF-9BD5-4C08-82AE-C8473A34DEC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B66B-27D6-4784-A113-57EF09757EA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3FEEF-A0C7-4C7D-B5D9-3E08BBACC42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23D26-42FC-4F1A-8B59-D30F1300D01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63A4C-2FAB-4332-9AF4-FE28A21F27B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5D5B5-07CF-490D-BD77-D6E416C5DEE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C9DD4-63D5-4387-B0F9-749C9800F90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6379B-3412-4981-BB9D-89D4CC3E073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AB33C-EB53-440B-888E-3948008E7E5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3EE6A-C5A4-4427-A044-F58901E9853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814E9-F86A-4669-80A0-AFA6B1D762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C72E5-13B8-4D7B-88A5-778D51D2E54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521B2-34B1-4AF0-9FF2-B7DF850F04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65DB4-21C4-44C9-B7CC-4ED821C817A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CEDA8-B07E-46BA-B01F-C59BEE2A37D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AC0C0-C21A-46AB-937C-E2E32B64EC9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7F1FB-45E4-4E9E-9923-DBFF4FC206C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45605-4798-41CB-9976-EAAB4C06CAC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1520A-BA56-4950-A4E1-084654E91F6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BE869-44D3-4506-AF70-67136DE95BF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74A0A-B2F0-4778-A670-8D533A7292D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DD66C-D8C8-40E5-A6B7-C3EE85723BF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2A828-EA17-4EF8-8BB1-79DDD3814D9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78057-0B2B-4AA1-8603-E8C9C9AD90A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B8887-0694-47CE-93E5-13942D2FB6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5642F-93BE-4462-8F30-03108D5A8F4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DDFB-EBAE-4573-A2A2-24F181B6916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694A6-D68B-4626-BF07-75322EE6BF0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2A839-3193-4B49-8607-4963F03B39F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DCFC6-04DA-46D1-BE42-98F747FEBC6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C0DA0-D9FE-4EF3-A83A-9C722F55AF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98523-140A-49A5-A72A-CB9E78E4A81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D5E0C-8CF3-4A5F-AE14-39D6B771641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A9CE4-5895-4DB0-A8A9-C13DA725879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B5DD2-6D58-4096-B8B9-477E52DD73E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5CAB8-13E7-40FA-B351-62CE401CECA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E703-02AF-4AC6-9571-CEEAB4CD8CA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7B259-516D-4E41-8EBB-41B677D9A60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FE06-57A2-419E-80F9-9C6DDBA51ED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94169-D13E-4123-939E-6313F9C72AB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00177-69D0-49DD-8B3D-D900B728B7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95E82-5C9E-4C6E-A0AF-49B189BDC7F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5558C-255A-4BA5-AB04-30718024A4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6EC75-7B69-43A4-ADFD-C4F297D482E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ECF2A-0041-49B2-9A0D-723D9E40DC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6B39D-0C77-4611-B795-7BF7F25BD18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845C-C0A1-47E0-BB3A-793E56580B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9F38D-F605-41A4-9ED5-361C3BA7F53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EFF9-2A7B-4E17-B3B4-CB09E7F6724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BB667-F95E-45D7-BDDB-3BD019FF012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F226E-EBC4-4974-BD82-05727A1194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85950-55E5-40AF-964E-6BD19AFF63D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4CB2D-44E7-4613-9569-994841D4059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844F-86CA-4904-9687-D3AAB6A4187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0A04C-4878-48F9-AD67-6D0B0DD118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20202-0092-4331-B1C2-869D762EF1D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26D90-2C5D-492E-B030-E758A29E36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A20F5-2F36-417F-946E-D7F49D8C99C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DCAC0-923A-45AF-AA87-9630E1DCC9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095B2-46F6-490C-928C-97D9D70CCFE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D21C5-5B7A-42D4-91CB-D206DF0FBED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0DB89-DF6C-46BC-8DB6-349E15C64DB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20715-35CD-438E-853E-FFF0D691B27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1D3F7-3AD2-47B3-AA6A-B9B2E7FA37C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6AEA7-D9B7-42F4-9181-C85C51BBB29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4BE6D-33AE-4455-A16F-095E6F40304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F6936-6CD1-4A89-82D6-BF03ACF7517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F53A4-6EA2-4258-A4A0-F831EF3388E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1698C-74B1-4105-A5AE-9B3A1761FE1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9163D-3DFE-425D-8353-96F0EA9D892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03BDD-33FE-44F0-8754-2D8F923B35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8042B-55CD-4840-A0C1-D5A945D5800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CDB8A-DD88-4085-96A9-AF3DA5AFAC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64A17-C43C-46BA-9A58-4D1D56BA56F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23621-6112-40D7-97E3-A6BB274D66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F8511-D59F-4F2F-9A60-204BC7708BC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DE918-89E7-4E64-8118-BA7BCFA2E1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9BB36-0F3B-47A7-B1DB-88AB500263B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9EBA0-AC58-4E98-BD6C-9BD86CA1E9F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11BF1-440C-4C39-AA28-98EA0A3C278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D6FAB-BDE0-4828-8E58-DFDFB7D5EF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234EB-DA50-4C89-B0B2-EBEABC84A53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AE55D-61B6-4977-9E5B-923A64C3C40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F9147-6607-4067-8571-857B0388496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000C9-F05D-48F5-BC7B-A7D85F8B43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9A63E-3B31-4D82-8448-325675FEC2E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757E9-7504-4BCC-A61D-8598BF87BF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ADC10-D66C-4C97-B223-1D6D33095A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DF32D-7180-415E-BA3A-42A64395B41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DBB53-059F-43D2-8DAA-20A99883C8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FA157-B4D8-4ACE-80A2-D4075836111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B6388-B084-4172-B390-977112F7FD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8D864-4F04-4A15-A9CA-136466C0297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528FF-CF5F-4096-B9B7-A69294738DA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F427D-CA50-46AA-A277-B3F7C29B1C2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9D392-0B00-4E03-9C8A-9DA819B70C9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7B019-7588-4C45-A13E-BC4891854AD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DB6A-FD41-44BE-AE1E-3E19F887FE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EDC00-5212-4EB7-92C1-4CB26A91EA0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CB44D-F790-43D0-BBC3-69EEE438C3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74FD8-8CCD-4209-8A9C-D4ADE4894B9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8C695-69D1-49CA-BFBC-453B57DF89C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D44F6-2172-4C06-A3E2-60C9F03B331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237B1-0F75-49D3-A8E1-F2EABFA46AE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9601-3754-4A4D-B3BE-99B619366D9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D4E38-CD64-40C7-8D7C-544D8EC6045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B977A-9428-48B1-92F9-F7CD09BE653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ACE2F-EC04-4A40-9ECF-A14841060DB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FAD0E-A272-4F43-A3D8-CC214A0045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966F2-A84A-4F53-9FF5-0C9C0ECC3B3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C0BE2-BC73-4774-A260-AA269CBE45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EDD62-81F9-45E2-AC50-8E94296FDD1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3539E-3AA9-4CA4-9CE4-0CFBB1010D4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3AEFE-82B8-442E-8127-5A6DAFDA982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6AAA5-93A1-450E-8AAF-D1588A3EB7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AA8D8-D2D6-4FE8-91A5-11047494874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890C5-A610-4E45-A39A-309CB0D6A3A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6BC24-F79F-4BAE-BBC0-7B95517F772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567DB-E79F-4AB2-AFB3-7E1093EE08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BDE3F-05C8-49C6-AA74-CDC43C7AA38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CFE3D-399D-4545-BEBB-9CB30DC5F1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DFC35-54EC-48A1-9184-03DE1F71677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6E73D-F786-48D8-9913-0FC767E9E1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83EF6-BEBD-4E3B-8A74-53026CC683F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7E915-2EBB-46F3-8CC2-ED49F74AEC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122E-CE81-40A2-9535-10D64C9D9B1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40CD3-D0C2-4CF3-9783-E3B6EFC2CC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0D5C2-E131-40FC-96FA-9BBFAE083AB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D5FEB-8DBF-4EBB-840F-B547A144599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FF54-6471-4B9D-AC87-7524983510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B54A1-E7B3-4671-AB7D-AC15B1B4CD2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68979-36C1-404D-A5E4-317145E45B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233DC-DC3F-4FE4-A49E-E7919F0591D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6CC01-9AD3-4EC9-8299-D940F803230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5E319-6A3E-47FC-BCA8-23935D295C6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528AD-0107-483A-9B98-228390B7B3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FA9BB-CBC3-4EC3-9CE3-1D43150C4CF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29274-2B82-470C-9F57-48A2122B408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DACEB-6203-4A7C-952B-96DC2E4BCAE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750AA-D6A1-4291-B42C-2A9BDDD9EA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D0341-BB8B-4CF6-B25E-F0E9C2B44EF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D9D0E-F01B-418E-B0CF-4F7E92ED9BA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80B8E-3235-4072-84D2-7D704ABAD1E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12765-B7F2-4AFF-9884-AD216BAED9B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29396-E95E-41DB-8E7D-255D74FA310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3C12-830A-485C-9C3A-9164D0BBC0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9BECE-4070-4DF3-B7C0-FF8717C595B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31744-F45A-4519-A729-178F7D8D46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B9A7B-5644-468B-BEF6-6A4927AD93A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11086-EA02-4EF7-A08D-2CC049E93F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A63FD-0AAB-4BDC-A9CB-21E46F934A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D725A-D0BB-4F9C-A0CC-3D7EAEFCE9C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C81DD-01FD-4E56-81AD-54E59BF9D2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76890-6352-4DF7-87FA-2433426E51A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8DC1A-3B5D-434F-B1AC-0B3763894E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44E54-3F39-42A5-9C72-51EB402ABFC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71B01-E67C-4878-96EC-1986F78688F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8FD10-2599-4CFC-BBD4-5C42DD2037E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4A8F-533A-4B03-AB26-8952C17CAC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6878D-4D75-4BBD-993A-C41075433E9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5F8A1-BC13-443D-95EC-8FE030B901D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5E017-DCCB-4700-8A34-F849800D9E7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7FB45-3C75-4D68-AA56-4A63EFF5AE4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62CF9-A3EC-473C-8735-25A2C59AAEE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52C7A-510A-40EA-87CD-993BA76EC3F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EFA88-7AC5-4D30-AF88-ED051B55DA5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60F34-BBBC-4ECD-AB6C-3F1B860C1CA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295DE-7EBD-4878-BECB-C8E76F1482C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6C4FD-CA57-4B5D-9FF1-AF2028A70B1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BA5F4-720D-4BB6-8046-3F8C2BC8C55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B3115-B104-408D-8BA0-D380E72FAD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EB775-F84D-4E5A-8400-8EB336D0A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F4279-EDA7-47EC-B661-AE4DE6CE7CD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CA335-AA5F-48D6-9955-C11BE41D70E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3FDDE-391C-45CE-BEA9-C00CAFE1CFE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089B0-EE45-47FF-8643-1D616845BF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E7DD2-8615-4237-8FD8-2B40B35C47B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FA0A9-8776-46F4-8A43-5D763963DE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17B4-56E3-440C-8752-BA8592282BA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072A2-329E-4EAC-BD30-BB24B883A41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85D9-89D7-42A5-A554-53B4815E5B9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A8590-55CB-4D44-8F0D-9EBD88D75D3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7E6E6-E29B-4BCB-9E37-ACBEE5299D2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70BA5-CA5E-49F3-BC15-40AC869FD4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10F26-ECC7-43AA-AD50-1E1AFB93108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D98EE-1A0E-44DC-864C-A816F3EF292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1A119-F668-441C-8696-B232556AF47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5B64D-997B-47DB-8D64-329669FA4B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3A696-8826-4C59-AA2F-E99F749FFC8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24505-3AFE-49EB-B013-E955D594EAB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79909-7915-4973-9C89-F85C95AB463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BF9AD-6253-4828-BF27-B4E846AAC4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B6707-404E-46A4-840E-8906796F89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0C948-E6D0-4C1A-9863-C12FDECE583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3EFF7-C295-49FD-A3DB-4FD741D7E46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0BACD-A33C-4958-8F82-484B3F7D085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C1EE9-EB30-462A-9BD0-C50BB9FE65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9E484-61C2-4FDD-BFB2-25A2E32A2A0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2C817-4F8F-45B2-B0E1-13316177646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32EB4-39C2-4272-8205-595E9F0709F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235B7-C8D6-4929-9C3A-F80870D1C61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38FD4-30DC-44A8-B66F-F17A10F3442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9A66A-0460-4480-8246-EDCD70CDD4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5EAFF-C392-49FB-BDA9-FE6E4A3E09C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94F00-0D02-4FC0-B476-CD07C4AF19C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482E8-5D3C-4389-B5CF-168F677EC94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E499-129D-4CE8-9CE4-F57D1DACCBC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8D4EF-0E16-4C43-ACA3-876142C6FBF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07865-FF31-42E2-9CDA-108A5DD726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0F5EF-5CBB-427E-B50E-50A2AB656BB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6449F-8DB9-4DF6-97E5-4B3771678FB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39596-9D96-4D0E-B829-4CF04D31330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71FDD-1218-4470-8845-CECC8A90E7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AA701-0412-47A6-9AAF-E7D1C2F39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F662D-B916-4598-9B42-2328528FC8D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A89E8-8B88-4C31-976F-2824859592A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C8D00-93BD-41AE-860E-4A950D563AA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6DBDB-723A-4590-A668-89F4726D56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A512-CD33-472D-BA2D-46F039FF995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16262-4725-4A10-BD9F-86683D36DC8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091BA-8A28-49A4-A95D-DEB1773A40F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9151-7971-4CBD-A36F-464EF39674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A68EA-E9DA-4082-977C-3DD6BF04D73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D940F-7DDD-438E-926B-3DD788C1CBE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94F4B-157D-41A8-89D3-284D1E821AF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4B312-079E-4EB5-B8DD-BD876A1D069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BD991-861E-4267-A0BF-38404734238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066D7-8C72-4423-B909-2FF4F6B7C5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F1307-9B85-4034-97B2-E13533C6816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160FE-6480-4B23-ACC7-82C0A667A97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EA10E-2CE3-44EE-B8F6-479EB58B32F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39DFD-B93C-4BB9-BFCF-264E79B46E0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A5AA3-C888-48C2-B8BD-7EB10008BEB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3BEE-B8B4-40C7-961E-B5C1495DE7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3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4.xml"/><Relationship Id="rId3" Type="http://schemas.openxmlformats.org/officeDocument/2006/relationships/slideLayout" Target="../slideLayouts/slideLayout249.xml"/><Relationship Id="rId7" Type="http://schemas.openxmlformats.org/officeDocument/2006/relationships/slideLayout" Target="../slideLayouts/slideLayout253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52.xml"/><Relationship Id="rId11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5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0.xml"/><Relationship Id="rId7" Type="http://schemas.openxmlformats.org/officeDocument/2006/relationships/slideLayout" Target="../slideLayouts/slideLayout264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9.xml"/><Relationship Id="rId1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63.xml"/><Relationship Id="rId11" Type="http://schemas.openxmlformats.org/officeDocument/2006/relationships/slideLayout" Target="../slideLayouts/slideLayout268.xml"/><Relationship Id="rId5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67.xml"/><Relationship Id="rId4" Type="http://schemas.openxmlformats.org/officeDocument/2006/relationships/slideLayout" Target="../slideLayouts/slideLayout261.xml"/><Relationship Id="rId9" Type="http://schemas.openxmlformats.org/officeDocument/2006/relationships/slideLayout" Target="../slideLayouts/slideLayout266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6.xml"/><Relationship Id="rId3" Type="http://schemas.openxmlformats.org/officeDocument/2006/relationships/slideLayout" Target="../slideLayouts/slideLayout271.xml"/><Relationship Id="rId7" Type="http://schemas.openxmlformats.org/officeDocument/2006/relationships/slideLayout" Target="../slideLayouts/slideLayout275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4.xml"/><Relationship Id="rId11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7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7.xml"/><Relationship Id="rId3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86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D2DBE036-7362-419C-A8BF-5AE49E2B72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8F7149-C033-47FA-803C-49B58B92FEB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2FA982-C2E0-477F-81D0-C377C2861A4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C00E18-570F-46CD-80B4-0F7C8668500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DE454B5-941C-4BE6-BC29-BEB4672684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031E78-FDA8-469C-98CB-A8208626B5A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8FE67C-7F32-4CFE-9742-EBFEA48822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ADEDE7-8E8B-4F5A-8E09-4390445D1AA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18F0F2-E7D7-4A18-992A-E97A9E500C4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4AEA97-F769-4361-89F4-836F01512CD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6D7BA4-AAD8-4C02-ABA8-536C8AD1030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8AE607E-5E59-4332-8578-284B168A4C9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223B66-AD56-4B52-8198-1A9407E67DF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6C1F5E-7DAB-417C-9673-4F49E1F46D3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A0A144-9AB9-4C02-B627-79D0AB5550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F77BA90-2F21-4101-8E8F-5EC37B85A1B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964F27-1EED-4C69-BFC6-DD9C46B4CE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F8906F-E6C9-40E9-9956-553AF375F25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9A72C2-FD81-48D6-8D3F-E523EB46FFB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1251343-D844-4051-AD1E-082626C3304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ECE5A1-4036-494A-ACE5-821A0F81632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2053" name="Picture 13" descr="ECU_AUS_logo_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200" dirty="0">
                <a:solidFill>
                  <a:srgbClr val="666666"/>
                </a:solidFill>
                <a:latin typeface="Arial Narrow" pitchFamily="-65" charset="0"/>
              </a:rPr>
              <a:t>School of Computing and Security Science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hdr="0" dt="0"/>
  <p:txStyles>
    <p:titleStyle>
      <a:lvl1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F9A1F3-2BF4-42DE-96FC-961518902CC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D62779-226E-443A-ADEC-B17A1247EB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6BE79A-06ED-4FEC-8DAE-A7A5464674E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725F23-6306-409B-840E-276FB3E014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A5D914-9314-4928-A6B9-2A3F7BF987E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D5B5AB-FC1D-44C8-A17F-37092E117E3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BEF69F-522F-41B1-95AB-E7A842C3DB9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C18896-4DC8-4BBC-9221-37A7E3F13EC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6194F6-D312-4FB8-829F-5BF568D5CD4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2175FC-4C93-43C2-B70E-FDB6A9D44ED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711FC9-BA10-4329-844F-CED7C245569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A058A4-F654-423E-921B-2623481A63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35F954-0EF1-4339-9CFD-E9F5A1DBE4A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03252F-074C-47B1-B109-7A96A43D0C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B9A6F5-7502-43EE-87D0-D8616FF5C8D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090450-5517-44D7-B780-126376EEDC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241802-66DC-4351-A24C-AC83E5EC499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F71727-CC92-4C12-9621-714DB922057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17F5E6-045E-451E-A599-8454F47103E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F94798-6A1A-492F-A893-4E71EB25EC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88CD1F-F584-494B-A6AA-E0DAA5FFC4B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85509BD-1209-48B2-8686-3F2C107CBA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1AB047-890A-49C0-8E90-BDF8E6E3C28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5B28BD-0484-48E0-A297-BAB9EC06CD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8C1BE44-BB57-4322-82AF-EBAB188A5CD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5203DE-32DC-4FC6-A3C9-864DAA07E66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8E3C14-9337-4557-8826-ACB79422086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D781FD-1016-4C7D-A2D4-4386EA5B50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US" b="1" smtClean="0">
                <a:latin typeface="Arial Narrow" pitchFamily="-65" charset="0"/>
              </a:rPr>
              <a:t>Understanding Operating Systems</a:t>
            </a:r>
            <a:br>
              <a:rPr lang="en-US" b="1" smtClean="0">
                <a:latin typeface="Arial Narrow" pitchFamily="-65" charset="0"/>
              </a:rPr>
            </a:br>
            <a:r>
              <a:rPr lang="en-US" b="1" smtClean="0">
                <a:latin typeface="Arial Narrow" pitchFamily="-65" charset="0"/>
              </a:rPr>
              <a:t>Sixth Edition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438400"/>
            <a:ext cx="6934200" cy="1752600"/>
          </a:xfrm>
        </p:spPr>
        <p:txBody>
          <a:bodyPr/>
          <a:lstStyle/>
          <a:p>
            <a:r>
              <a:rPr lang="en-US" sz="3400" i="1" smtClean="0"/>
              <a:t>Chapter 10</a:t>
            </a:r>
          </a:p>
          <a:p>
            <a:endParaRPr lang="en-US" sz="3400" i="1" smtClean="0"/>
          </a:p>
          <a:p>
            <a:endParaRPr lang="en-US" sz="3400" i="1" smtClean="0"/>
          </a:p>
          <a:p>
            <a:r>
              <a:rPr lang="en-CA" sz="3400" i="1" smtClean="0"/>
              <a:t>Management of Network Functions</a:t>
            </a:r>
            <a:endParaRPr lang="en-US" sz="34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Memory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Extended role</a:t>
            </a:r>
          </a:p>
          <a:p>
            <a:pPr lvl="1"/>
            <a:r>
              <a:rPr lang="en-CA" sz="2400" smtClean="0"/>
              <a:t>Memory requests: local and</a:t>
            </a:r>
            <a:r>
              <a:rPr lang="en-US" sz="2400" smtClean="0"/>
              <a:t> </a:t>
            </a:r>
            <a:r>
              <a:rPr lang="en-CA" sz="2400" smtClean="0"/>
              <a:t>global source</a:t>
            </a:r>
            <a:r>
              <a:rPr lang="en-US" sz="2400" smtClean="0"/>
              <a:t>s</a:t>
            </a:r>
            <a:endParaRPr lang="en-CA" sz="2400" smtClean="0"/>
          </a:p>
          <a:p>
            <a:pPr lvl="1"/>
            <a:r>
              <a:rPr lang="en-US" sz="2400" smtClean="0"/>
              <a:t>Local level</a:t>
            </a:r>
          </a:p>
          <a:p>
            <a:pPr lvl="2"/>
            <a:r>
              <a:rPr lang="en-CA" smtClean="0"/>
              <a:t>Page allocation based on local policy</a:t>
            </a:r>
          </a:p>
          <a:p>
            <a:pPr lvl="1"/>
            <a:r>
              <a:rPr lang="en-CA" sz="2400" smtClean="0"/>
              <a:t>Global level</a:t>
            </a:r>
          </a:p>
          <a:p>
            <a:pPr lvl="2"/>
            <a:r>
              <a:rPr lang="en-CA" smtClean="0"/>
              <a:t>Receives process manager memory requests for new or expanding client or server processes</a:t>
            </a:r>
            <a:r>
              <a:rPr lang="en-US" smtClean="0"/>
              <a:t> </a:t>
            </a:r>
          </a:p>
          <a:p>
            <a:pPr lvl="2"/>
            <a:r>
              <a:rPr lang="en-CA" smtClean="0"/>
              <a:t>Uses local resources for memory garbage collection, compaction</a:t>
            </a:r>
          </a:p>
          <a:p>
            <a:pPr lvl="2"/>
            <a:r>
              <a:rPr lang="en-CA" smtClean="0"/>
              <a:t>Decides most and least active processes</a:t>
            </a:r>
          </a:p>
          <a:p>
            <a:pPr lvl="2"/>
            <a:r>
              <a:rPr lang="en-CA" smtClean="0"/>
              <a:t>Determines pre-emptive processes to provide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Memory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Functions</a:t>
            </a:r>
          </a:p>
          <a:p>
            <a:pPr lvl="1"/>
            <a:r>
              <a:rPr lang="en-US" smtClean="0"/>
              <a:t>Control demand</a:t>
            </a:r>
          </a:p>
          <a:p>
            <a:pPr lvl="2"/>
            <a:r>
              <a:rPr lang="en-US" smtClean="0"/>
              <a:t>Allocates and deallocates space requests based on network’s usage patterns</a:t>
            </a:r>
            <a:endParaRPr lang="en-CA" smtClean="0"/>
          </a:p>
          <a:p>
            <a:pPr lvl="1"/>
            <a:r>
              <a:rPr lang="en-US" smtClean="0"/>
              <a:t>Page fault handling</a:t>
            </a:r>
          </a:p>
          <a:p>
            <a:pPr lvl="2"/>
            <a:r>
              <a:rPr lang="en-US" smtClean="0"/>
              <a:t>Automatically brings requested page into memory</a:t>
            </a:r>
          </a:p>
          <a:p>
            <a:pPr lvl="1"/>
            <a:r>
              <a:rPr lang="en-US" smtClean="0"/>
              <a:t>Examine total free memory table before allocating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Memory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Functions (cont'd.)</a:t>
            </a:r>
          </a:p>
          <a:p>
            <a:pPr lvl="1"/>
            <a:r>
              <a:rPr lang="en-US" smtClean="0"/>
              <a:t>Virtual memory management</a:t>
            </a:r>
          </a:p>
          <a:p>
            <a:pPr lvl="2"/>
            <a:r>
              <a:rPr lang="en-US" smtClean="0"/>
              <a:t>Allocates and deallocates virtual memory</a:t>
            </a:r>
          </a:p>
          <a:p>
            <a:pPr lvl="2"/>
            <a:r>
              <a:rPr lang="en-US" smtClean="0"/>
              <a:t>Reads and writes to virtual memory</a:t>
            </a:r>
          </a:p>
          <a:p>
            <a:pPr lvl="2"/>
            <a:r>
              <a:rPr lang="en-US" smtClean="0"/>
              <a:t>Swaps virtual pages to disk</a:t>
            </a:r>
          </a:p>
          <a:p>
            <a:pPr lvl="2"/>
            <a:r>
              <a:rPr lang="en-US" smtClean="0"/>
              <a:t>Locks virtual pages in memory and protects pages 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Memory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3993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86000"/>
            <a:ext cx="8077200" cy="336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Process Management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Provides policies and mechanisms</a:t>
            </a:r>
          </a:p>
          <a:p>
            <a:pPr lvl="1"/>
            <a:r>
              <a:rPr lang="en-CA" smtClean="0"/>
              <a:t>Create,</a:t>
            </a:r>
            <a:r>
              <a:rPr lang="en-US" smtClean="0"/>
              <a:t> </a:t>
            </a:r>
            <a:r>
              <a:rPr lang="en-CA" smtClean="0"/>
              <a:t>delete, abort, name, rename, find, schedule, block, run, synchronize processes</a:t>
            </a:r>
          </a:p>
          <a:p>
            <a:pPr lvl="1"/>
            <a:r>
              <a:rPr lang="en-CA" smtClean="0"/>
              <a:t>Provide real-time priority execution if required</a:t>
            </a:r>
            <a:endParaRPr lang="en-US" smtClean="0"/>
          </a:p>
          <a:p>
            <a:r>
              <a:rPr lang="en-CA" smtClean="0"/>
              <a:t>Manages execution states</a:t>
            </a:r>
          </a:p>
          <a:p>
            <a:pPr lvl="1"/>
            <a:r>
              <a:rPr lang="en-CA" smtClean="0"/>
              <a:t>READY, RUNNING, WAIT </a:t>
            </a:r>
            <a:endParaRPr lang="en-US" smtClean="0"/>
          </a:p>
          <a:p>
            <a:pPr lvl="1"/>
            <a:r>
              <a:rPr lang="en-CA" smtClean="0"/>
              <a:t>Each CPU in network </a:t>
            </a:r>
          </a:p>
          <a:p>
            <a:pPr lvl="2"/>
            <a:r>
              <a:rPr lang="en-CA" smtClean="0"/>
              <a:t>Required to have own</a:t>
            </a:r>
            <a:r>
              <a:rPr lang="en-US" smtClean="0"/>
              <a:t> </a:t>
            </a:r>
            <a:r>
              <a:rPr lang="en-CA" smtClean="0"/>
              <a:t>run-time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Process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Kernel</a:t>
            </a:r>
          </a:p>
          <a:p>
            <a:pPr lvl="1"/>
            <a:r>
              <a:rPr lang="en-CA" smtClean="0"/>
              <a:t>Role</a:t>
            </a:r>
          </a:p>
          <a:p>
            <a:pPr lvl="2"/>
            <a:r>
              <a:rPr lang="en-CA" smtClean="0"/>
              <a:t>Helps system reach operational goal</a:t>
            </a:r>
            <a:r>
              <a:rPr lang="en-US" smtClean="0"/>
              <a:t>s</a:t>
            </a:r>
          </a:p>
          <a:p>
            <a:pPr lvl="1"/>
            <a:r>
              <a:rPr lang="en-US" smtClean="0"/>
              <a:t>States </a:t>
            </a:r>
          </a:p>
          <a:p>
            <a:pPr lvl="2"/>
            <a:r>
              <a:rPr lang="en-US" smtClean="0"/>
              <a:t>Dependent on global system’s process scheduler and dispatcher</a:t>
            </a:r>
          </a:p>
          <a:p>
            <a:pPr lvl="1"/>
            <a:r>
              <a:rPr lang="en-US" smtClean="0"/>
              <a:t>System’s scheduling function (three parts)</a:t>
            </a:r>
          </a:p>
          <a:p>
            <a:pPr lvl="2"/>
            <a:r>
              <a:rPr lang="en-US" smtClean="0"/>
              <a:t>Decision mode</a:t>
            </a:r>
          </a:p>
          <a:p>
            <a:pPr lvl="2"/>
            <a:r>
              <a:rPr lang="en-US" smtClean="0"/>
              <a:t>Priority function</a:t>
            </a:r>
          </a:p>
          <a:p>
            <a:pPr lvl="2"/>
            <a:r>
              <a:rPr lang="en-US" smtClean="0"/>
              <a:t>Arbitration rule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Process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425" y="1900238"/>
            <a:ext cx="7677150" cy="305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Process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Decision mode</a:t>
            </a:r>
          </a:p>
          <a:p>
            <a:pPr lvl="1"/>
            <a:r>
              <a:rPr lang="en-US" sz="2400" smtClean="0"/>
              <a:t>Determines policies when scheduling resource </a:t>
            </a:r>
          </a:p>
          <a:p>
            <a:pPr lvl="1"/>
            <a:r>
              <a:rPr lang="en-US" sz="2400" smtClean="0"/>
              <a:t>Options: preemptive, nonpreemptive, round robin</a:t>
            </a:r>
          </a:p>
          <a:p>
            <a:r>
              <a:rPr lang="en-US" sz="2800" b="1" smtClean="0"/>
              <a:t>Priority function</a:t>
            </a:r>
          </a:p>
          <a:p>
            <a:pPr lvl="1"/>
            <a:r>
              <a:rPr lang="en-US" sz="2400" smtClean="0"/>
              <a:t>Scheduling algorithm policy assigning order given to processes in execution cycle </a:t>
            </a:r>
          </a:p>
          <a:p>
            <a:pPr lvl="2"/>
            <a:r>
              <a:rPr lang="en-US" sz="2000" smtClean="0"/>
              <a:t>Examples: most time remaining (MTR), LTR</a:t>
            </a:r>
          </a:p>
          <a:p>
            <a:r>
              <a:rPr lang="en-US" sz="2800" b="1" smtClean="0"/>
              <a:t>Arbitration rule</a:t>
            </a:r>
          </a:p>
          <a:p>
            <a:pPr lvl="1"/>
            <a:r>
              <a:rPr lang="en-CA" sz="2400" smtClean="0"/>
              <a:t>Resolves conflicts between equal</a:t>
            </a:r>
            <a:r>
              <a:rPr lang="en-US" sz="2400" smtClean="0"/>
              <a:t> </a:t>
            </a:r>
            <a:r>
              <a:rPr lang="en-CA" sz="2400" smtClean="0"/>
              <a:t>priority jobs</a:t>
            </a:r>
          </a:p>
          <a:p>
            <a:pPr lvl="2"/>
            <a:r>
              <a:rPr lang="en-US" sz="2000" smtClean="0"/>
              <a:t>Examples: last-in first-out (LIFO), FIFO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Process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smtClean="0"/>
              <a:t>Job scheduling advances</a:t>
            </a:r>
          </a:p>
          <a:p>
            <a:pPr>
              <a:lnSpc>
                <a:spcPct val="90000"/>
              </a:lnSpc>
            </a:pPr>
            <a:r>
              <a:rPr lang="en-CA" sz="2800" smtClean="0"/>
              <a:t>Theories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Queuing theory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Statistical decision theory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Estimation theory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Maximize system</a:t>
            </a:r>
            <a:r>
              <a:rPr lang="en-US" sz="2000" smtClean="0"/>
              <a:t> </a:t>
            </a:r>
            <a:r>
              <a:rPr lang="en-CA" sz="2000" smtClean="0"/>
              <a:t>throughput using durations to compute and schedule optimal way to interleave</a:t>
            </a:r>
            <a:r>
              <a:rPr lang="en-US" sz="2000" smtClean="0"/>
              <a:t> </a:t>
            </a:r>
            <a:r>
              <a:rPr lang="en-CA" sz="2000" smtClean="0"/>
              <a:t>process chunks</a:t>
            </a:r>
            <a:endParaRPr lang="en-US" sz="2000" smtClean="0"/>
          </a:p>
          <a:p>
            <a:pPr>
              <a:lnSpc>
                <a:spcPct val="90000"/>
              </a:lnSpc>
            </a:pPr>
            <a:r>
              <a:rPr lang="en-CA" sz="2800" smtClean="0"/>
              <a:t>Process functions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Specific procedures 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Create, locate, synchronize, delete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Process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smtClean="0"/>
              <a:t>Process functions (cont'd.)</a:t>
            </a:r>
            <a:endParaRPr lang="en-US" sz="28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Create process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PCB with </a:t>
            </a:r>
            <a:r>
              <a:rPr lang="en-US" sz="2000" smtClean="0"/>
              <a:t>additional</a:t>
            </a:r>
            <a:r>
              <a:rPr lang="en-CA" sz="2000" smtClean="0"/>
              <a:t> </a:t>
            </a:r>
            <a:r>
              <a:rPr lang="en-US" sz="2000" smtClean="0"/>
              <a:t>information</a:t>
            </a:r>
            <a:r>
              <a:rPr lang="en-CA" sz="2000" smtClean="0"/>
              <a:t> identifying network location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Locate process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Uses system directory or process searching kernel queue spaces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Requires interprocess communications support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Synchronize processes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Uses message passing or remote procedure calls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Delete or terminate process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Finds PCB, accesses it, deletes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-65" charset="0"/>
              </a:rPr>
              <a:t>Learning Objectives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>
          <a:xfrm>
            <a:off x="250825" y="1916113"/>
            <a:ext cx="8642350" cy="4027487"/>
          </a:xfrm>
        </p:spPr>
        <p:txBody>
          <a:bodyPr/>
          <a:lstStyle/>
          <a:p>
            <a:r>
              <a:rPr lang="en-US" sz="2400" smtClean="0"/>
              <a:t>The complexities introduced to operating systems by network capabilities</a:t>
            </a:r>
          </a:p>
          <a:p>
            <a:r>
              <a:rPr lang="en-US" sz="2400" smtClean="0"/>
              <a:t>Network operating systems (NOS) compared to distributed operating systems (DO/S)</a:t>
            </a:r>
          </a:p>
          <a:p>
            <a:r>
              <a:rPr lang="en-US" sz="2400" smtClean="0"/>
              <a:t>How a DO/S performs memory, process, device, and file management</a:t>
            </a:r>
          </a:p>
          <a:p>
            <a:r>
              <a:rPr lang="en-US" sz="2400" smtClean="0"/>
              <a:t>How a NOS performs memory, process, device, and file management</a:t>
            </a:r>
          </a:p>
          <a:p>
            <a:r>
              <a:rPr lang="en-US" sz="2400" smtClean="0"/>
              <a:t>Important features of DO/S and NOS</a:t>
            </a:r>
          </a:p>
          <a:p>
            <a:endParaRPr lang="en-US" sz="2400" smtClean="0"/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Process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42350" cy="4681538"/>
          </a:xfrm>
        </p:spPr>
        <p:txBody>
          <a:bodyPr/>
          <a:lstStyle/>
          <a:p>
            <a:r>
              <a:rPr lang="en-US" smtClean="0"/>
              <a:t>DO/S design</a:t>
            </a:r>
          </a:p>
          <a:p>
            <a:pPr lvl="1"/>
            <a:r>
              <a:rPr lang="en-US" b="1" smtClean="0"/>
              <a:t>Process-Based DO/S</a:t>
            </a:r>
          </a:p>
          <a:p>
            <a:pPr lvl="2"/>
            <a:r>
              <a:rPr lang="en-US" smtClean="0"/>
              <a:t>Network resources managed as large heterogeneous collection</a:t>
            </a:r>
          </a:p>
          <a:p>
            <a:pPr lvl="1"/>
            <a:r>
              <a:rPr lang="en-US" b="1" smtClean="0"/>
              <a:t>Object-Based DO/S</a:t>
            </a:r>
          </a:p>
          <a:p>
            <a:pPr lvl="2"/>
            <a:r>
              <a:rPr lang="en-US" smtClean="0"/>
              <a:t>Clumps each hardware type with necessary operational software into discrete objects</a:t>
            </a:r>
          </a:p>
          <a:p>
            <a:pPr lvl="2"/>
            <a:r>
              <a:rPr lang="en-US" smtClean="0"/>
              <a:t>Manipulated as a unit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Process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800" b="1" smtClean="0"/>
              <a:t>Process-Based DO/S</a:t>
            </a:r>
            <a:r>
              <a:rPr lang="en-CA" sz="2800" smtClean="0">
                <a:solidFill>
                  <a:srgbClr val="0033CC"/>
                </a:solidFill>
              </a:rPr>
              <a:t> </a:t>
            </a:r>
          </a:p>
          <a:p>
            <a:pPr lvl="1"/>
            <a:r>
              <a:rPr lang="en-CA" sz="2400" smtClean="0"/>
              <a:t>Process management using client/server processes</a:t>
            </a:r>
          </a:p>
          <a:p>
            <a:pPr lvl="2"/>
            <a:r>
              <a:rPr lang="en-CA" sz="2000" smtClean="0"/>
              <a:t>Synchronized </a:t>
            </a:r>
            <a:r>
              <a:rPr lang="en-US" sz="2000" smtClean="0"/>
              <a:t>and</a:t>
            </a:r>
            <a:r>
              <a:rPr lang="en-CA" sz="2000" smtClean="0"/>
              <a:t> linked together through messages and ports (channels or pipes)</a:t>
            </a:r>
          </a:p>
          <a:p>
            <a:pPr lvl="1"/>
            <a:r>
              <a:rPr lang="en-CA" sz="2400" smtClean="0"/>
              <a:t>Emphasizes processes </a:t>
            </a:r>
            <a:r>
              <a:rPr lang="en-US" sz="2400" smtClean="0"/>
              <a:t>and</a:t>
            </a:r>
            <a:r>
              <a:rPr lang="en-CA" sz="2400" smtClean="0"/>
              <a:t> messages</a:t>
            </a:r>
          </a:p>
          <a:p>
            <a:pPr lvl="2"/>
            <a:r>
              <a:rPr lang="en-CA" sz="2000" smtClean="0"/>
              <a:t>Providing basic features essential to process management</a:t>
            </a:r>
          </a:p>
          <a:p>
            <a:pPr lvl="1"/>
            <a:r>
              <a:rPr lang="en-CA" sz="2400" smtClean="0"/>
              <a:t>Process management</a:t>
            </a:r>
          </a:p>
          <a:p>
            <a:pPr lvl="2"/>
            <a:r>
              <a:rPr lang="en-CA" sz="2000" smtClean="0"/>
              <a:t>Single OS copy</a:t>
            </a:r>
          </a:p>
          <a:p>
            <a:pPr lvl="2"/>
            <a:r>
              <a:rPr lang="en-CA" sz="2000" smtClean="0"/>
              <a:t>Multiple cooperating peers</a:t>
            </a:r>
          </a:p>
          <a:p>
            <a:pPr lvl="2"/>
            <a:r>
              <a:rPr lang="en-CA" sz="2000" smtClean="0"/>
              <a:t>Combination</a:t>
            </a:r>
            <a:r>
              <a:rPr lang="en-US" sz="2000" smtClean="0"/>
              <a:t> of two</a:t>
            </a:r>
            <a:r>
              <a:rPr lang="en-CA" sz="2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Process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42350" cy="4681538"/>
          </a:xfrm>
        </p:spPr>
        <p:txBody>
          <a:bodyPr/>
          <a:lstStyle/>
          <a:p>
            <a:r>
              <a:rPr lang="en-CA" smtClean="0"/>
              <a:t>Process-Based DO/S (cont'd.)</a:t>
            </a:r>
          </a:p>
          <a:p>
            <a:pPr lvl="1"/>
            <a:r>
              <a:rPr lang="en-CA" smtClean="0"/>
              <a:t>High-level cooperation </a:t>
            </a:r>
            <a:r>
              <a:rPr lang="en-US" smtClean="0"/>
              <a:t>and</a:t>
            </a:r>
            <a:r>
              <a:rPr lang="en-CA" smtClean="0"/>
              <a:t> sharing</a:t>
            </a:r>
          </a:p>
          <a:p>
            <a:pPr lvl="2"/>
            <a:r>
              <a:rPr lang="en-CA" smtClean="0"/>
              <a:t>Actions </a:t>
            </a:r>
            <a:r>
              <a:rPr lang="en-US" smtClean="0"/>
              <a:t>and</a:t>
            </a:r>
            <a:r>
              <a:rPr lang="en-CA" smtClean="0"/>
              <a:t> data</a:t>
            </a:r>
          </a:p>
          <a:p>
            <a:pPr lvl="1"/>
            <a:r>
              <a:rPr lang="en-CA" smtClean="0"/>
              <a:t>Synchronization </a:t>
            </a:r>
            <a:r>
              <a:rPr lang="en-US" smtClean="0"/>
              <a:t>is </a:t>
            </a:r>
            <a:r>
              <a:rPr lang="en-CA" smtClean="0"/>
              <a:t>key </a:t>
            </a:r>
            <a:r>
              <a:rPr lang="en-US" smtClean="0"/>
              <a:t>issue </a:t>
            </a:r>
            <a:r>
              <a:rPr lang="en-CA" smtClean="0"/>
              <a:t>in network process management</a:t>
            </a:r>
          </a:p>
          <a:p>
            <a:pPr lvl="1"/>
            <a:r>
              <a:rPr lang="en-CA" smtClean="0"/>
              <a:t>Interrupts represented as messages</a:t>
            </a:r>
          </a:p>
          <a:p>
            <a:pPr lvl="2"/>
            <a:r>
              <a:rPr lang="en-CA" smtClean="0"/>
              <a:t>Sent to proper process for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Process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916113"/>
            <a:ext cx="8642350" cy="4681537"/>
          </a:xfrm>
        </p:spPr>
        <p:txBody>
          <a:bodyPr/>
          <a:lstStyle/>
          <a:p>
            <a:r>
              <a:rPr lang="en-CA" sz="2800" b="1" smtClean="0"/>
              <a:t>Object-Based DO/S</a:t>
            </a:r>
          </a:p>
          <a:p>
            <a:pPr lvl="1"/>
            <a:r>
              <a:rPr lang="en-CA" sz="2400" smtClean="0"/>
              <a:t>System</a:t>
            </a:r>
            <a:r>
              <a:rPr lang="en-US" sz="2400" smtClean="0"/>
              <a:t> </a:t>
            </a:r>
            <a:r>
              <a:rPr lang="en-CA" sz="2400" smtClean="0"/>
              <a:t>viewed as collection of objects</a:t>
            </a:r>
            <a:r>
              <a:rPr lang="en-US" sz="2400" smtClean="0"/>
              <a:t> </a:t>
            </a:r>
          </a:p>
          <a:p>
            <a:pPr lvl="2"/>
            <a:r>
              <a:rPr lang="en-US" sz="2000" smtClean="0"/>
              <a:t>Examples: </a:t>
            </a:r>
            <a:r>
              <a:rPr lang="en-CA" sz="2000" smtClean="0"/>
              <a:t>hardware</a:t>
            </a:r>
            <a:r>
              <a:rPr lang="en-US" sz="2000" smtClean="0"/>
              <a:t> (CPUs, memory),</a:t>
            </a:r>
            <a:r>
              <a:rPr lang="en-CA" sz="2000" smtClean="0"/>
              <a:t> software </a:t>
            </a:r>
            <a:r>
              <a:rPr lang="en-US" sz="2000" smtClean="0"/>
              <a:t>(files, programs), </a:t>
            </a:r>
            <a:r>
              <a:rPr lang="en-CA" sz="2000" smtClean="0"/>
              <a:t>or combination</a:t>
            </a:r>
            <a:endParaRPr lang="en-US" sz="2000" smtClean="0"/>
          </a:p>
          <a:p>
            <a:pPr lvl="1"/>
            <a:r>
              <a:rPr lang="en-US" sz="2400" smtClean="0"/>
              <a:t>Objects viewed as abstract entities</a:t>
            </a:r>
          </a:p>
          <a:p>
            <a:pPr lvl="2"/>
            <a:r>
              <a:rPr lang="en-US" sz="2000" smtClean="0"/>
              <a:t>Objects have a set of unchanging properties</a:t>
            </a:r>
          </a:p>
          <a:p>
            <a:pPr lvl="1"/>
            <a:r>
              <a:rPr lang="en-US" sz="2400" smtClean="0"/>
              <a:t>Process management becomes object management</a:t>
            </a:r>
          </a:p>
          <a:p>
            <a:pPr lvl="2"/>
            <a:r>
              <a:rPr lang="en-US" sz="2000" smtClean="0"/>
              <a:t>Processes act as discrete objects</a:t>
            </a:r>
          </a:p>
          <a:p>
            <a:pPr lvl="1"/>
            <a:r>
              <a:rPr lang="en-US" sz="2400" smtClean="0"/>
              <a:t>Two process management components</a:t>
            </a:r>
          </a:p>
          <a:p>
            <a:pPr lvl="2"/>
            <a:r>
              <a:rPr lang="en-US" sz="2000" smtClean="0"/>
              <a:t>Kernel level and process manager</a:t>
            </a:r>
            <a:endParaRPr lang="en-CA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Process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b="1" smtClean="0"/>
              <a:t>Kernel level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Provides basic mechanisms for building OS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Dynamically creating, managing, scheduling, synchronizing, deleting objects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Responsibilities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Maintains</a:t>
            </a:r>
            <a:r>
              <a:rPr lang="en-CA" sz="2000" smtClean="0"/>
              <a:t> network’s capability list</a:t>
            </a:r>
            <a:r>
              <a:rPr lang="en-US" sz="2000" smtClean="0"/>
              <a:t>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Responsible for process synchronization and communication support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Communication between distributed objects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Shared data objects, message objects, control interactions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Scheduler with consistent and robust mechanism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Process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b="1" smtClean="0"/>
              <a:t>The Process Manager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Creates own primitives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If kernel does not have primitives 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Examples: test and set, P and V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Responsibilities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Creating</a:t>
            </a:r>
            <a:r>
              <a:rPr lang="en-US" sz="2000" smtClean="0"/>
              <a:t>, </a:t>
            </a:r>
            <a:r>
              <a:rPr lang="en-CA" sz="2000" smtClean="0"/>
              <a:t>dispatching, scheduling objects</a:t>
            </a:r>
            <a:endParaRPr lang="en-US" sz="2000" smtClean="0"/>
          </a:p>
          <a:p>
            <a:pPr lvl="2">
              <a:lnSpc>
                <a:spcPct val="90000"/>
              </a:lnSpc>
            </a:pPr>
            <a:r>
              <a:rPr lang="en-CA" sz="2000" smtClean="0"/>
              <a:t>Synchronizing object operations</a:t>
            </a:r>
            <a:endParaRPr lang="en-US" sz="2000" smtClean="0"/>
          </a:p>
          <a:p>
            <a:pPr lvl="2">
              <a:lnSpc>
                <a:spcPct val="90000"/>
              </a:lnSpc>
            </a:pPr>
            <a:r>
              <a:rPr lang="en-CA" sz="2000" smtClean="0"/>
              <a:t>Object communication and deleting objects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Kernel environment</a:t>
            </a:r>
            <a:r>
              <a:rPr lang="en-US" sz="240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To perform above tasks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Objects contain all their state information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Device Management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800" smtClean="0"/>
              <a:t>Devices </a:t>
            </a:r>
          </a:p>
          <a:p>
            <a:pPr lvl="1"/>
            <a:r>
              <a:rPr lang="en-CA" sz="2400" smtClean="0"/>
              <a:t>Opened, read from, written to, closed</a:t>
            </a:r>
            <a:endParaRPr lang="en-US" sz="2400" smtClean="0"/>
          </a:p>
          <a:p>
            <a:r>
              <a:rPr lang="en-CA" sz="2800" smtClean="0"/>
              <a:t>Device parameters initialized and status bits set or</a:t>
            </a:r>
            <a:r>
              <a:rPr lang="en-US" sz="2800" smtClean="0"/>
              <a:t> </a:t>
            </a:r>
            <a:r>
              <a:rPr lang="en-CA" sz="2800" smtClean="0"/>
              <a:t>cleared</a:t>
            </a:r>
            <a:endParaRPr lang="en-US" sz="2800" smtClean="0"/>
          </a:p>
          <a:p>
            <a:pPr lvl="1"/>
            <a:r>
              <a:rPr lang="en-CA" sz="2400" smtClean="0"/>
              <a:t>Global, cluster, or</a:t>
            </a:r>
            <a:r>
              <a:rPr lang="en-US" sz="2400" smtClean="0"/>
              <a:t> </a:t>
            </a:r>
            <a:r>
              <a:rPr lang="en-CA" sz="2400" smtClean="0"/>
              <a:t>localized basis</a:t>
            </a:r>
            <a:endParaRPr lang="en-US" sz="2400" smtClean="0"/>
          </a:p>
          <a:p>
            <a:r>
              <a:rPr lang="en-US" sz="2800" smtClean="0"/>
              <a:t>Allocates and deallocates devices to users </a:t>
            </a:r>
          </a:p>
          <a:p>
            <a:pPr lvl="1"/>
            <a:r>
              <a:rPr lang="en-US" sz="2400" smtClean="0"/>
              <a:t>Only when process issues OPEN/CLOSE command</a:t>
            </a:r>
          </a:p>
          <a:p>
            <a:r>
              <a:rPr lang="en-US" sz="2800" smtClean="0"/>
              <a:t>Keeps global accounting of each network device</a:t>
            </a:r>
          </a:p>
          <a:p>
            <a:pPr lvl="1"/>
            <a:r>
              <a:rPr lang="en-US" sz="2400" smtClean="0"/>
              <a:t>Availability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Device Management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5427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362200"/>
            <a:ext cx="7999413" cy="3700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Device Management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b="1" smtClean="0"/>
              <a:t>Process-Based DO/S</a:t>
            </a:r>
          </a:p>
          <a:p>
            <a:pPr lvl="1"/>
            <a:r>
              <a:rPr lang="en-CA" smtClean="0"/>
              <a:t>Resources controlled by servers</a:t>
            </a:r>
          </a:p>
          <a:p>
            <a:pPr lvl="2"/>
            <a:r>
              <a:rPr lang="en-CA" smtClean="0"/>
              <a:t>Called “guardians”</a:t>
            </a:r>
            <a:r>
              <a:rPr lang="en-US" smtClean="0"/>
              <a:t> </a:t>
            </a:r>
            <a:r>
              <a:rPr lang="en-CA" smtClean="0"/>
              <a:t>or “administrators”</a:t>
            </a:r>
          </a:p>
          <a:p>
            <a:pPr lvl="1"/>
            <a:r>
              <a:rPr lang="en-US" smtClean="0"/>
              <a:t>Responsibilities</a:t>
            </a:r>
          </a:p>
          <a:p>
            <a:pPr lvl="2"/>
            <a:r>
              <a:rPr lang="en-US" smtClean="0"/>
              <a:t>Accepting requests for service on individual devices they control</a:t>
            </a:r>
          </a:p>
          <a:p>
            <a:pPr lvl="2"/>
            <a:r>
              <a:rPr lang="en-US" smtClean="0"/>
              <a:t>Processing each request fairly</a:t>
            </a:r>
          </a:p>
          <a:p>
            <a:pPr lvl="2"/>
            <a:r>
              <a:rPr lang="en-US" smtClean="0"/>
              <a:t>Providing service to requestor </a:t>
            </a:r>
          </a:p>
          <a:p>
            <a:pPr lvl="2"/>
            <a:r>
              <a:rPr lang="en-US" smtClean="0"/>
              <a:t>Returning to serve others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Device Management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5632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0"/>
            <a:ext cx="8137525" cy="319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History of Networks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400" smtClean="0"/>
              <a:t>Initial network creation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Share expensive hardware resources 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Provide </a:t>
            </a:r>
            <a:r>
              <a:rPr lang="en-CA" sz="2400" smtClean="0"/>
              <a:t>centralized information resource</a:t>
            </a:r>
            <a:r>
              <a:rPr lang="en-US" sz="2400" smtClean="0"/>
              <a:t> </a:t>
            </a:r>
            <a:r>
              <a:rPr lang="en-CA" sz="2400" smtClean="0"/>
              <a:t>access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Operating system development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Network operating system first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Distributed operating system followed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More powerful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Distributed processing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Even greater</a:t>
            </a:r>
            <a:r>
              <a:rPr lang="en-US" sz="2400" smtClean="0"/>
              <a:t> </a:t>
            </a:r>
            <a:r>
              <a:rPr lang="en-CA" sz="2400" smtClean="0"/>
              <a:t>centralized information access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User collaboration 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Complete</a:t>
            </a:r>
            <a:r>
              <a:rPr lang="en-US" smtClean="0"/>
              <a:t> </a:t>
            </a:r>
            <a:r>
              <a:rPr lang="en-CA" smtClean="0"/>
              <a:t>common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Device Management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smtClean="0"/>
              <a:t>Process-Based DO/S (cont'd.)</a:t>
            </a:r>
            <a:endParaRPr lang="en-US" sz="28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Systems have clusters of resources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Group control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Configured around complex server processes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Administrator process configured as Device Manager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Includes software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Accepts local and remote service requests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Deciphers meaning, acts on them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Server process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One or more device drivers, Device Manager, network server component</a:t>
            </a:r>
            <a:endParaRPr lang="en-CA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Device Management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800" b="1" smtClean="0"/>
              <a:t>Object-Based DO/S</a:t>
            </a:r>
            <a:r>
              <a:rPr lang="en-CA" sz="2800" smtClean="0"/>
              <a:t> </a:t>
            </a:r>
          </a:p>
          <a:p>
            <a:pPr lvl="1"/>
            <a:r>
              <a:rPr lang="en-CA" sz="2400" smtClean="0"/>
              <a:t>Each device managed same way throughout network</a:t>
            </a:r>
            <a:endParaRPr lang="en-US" sz="2400" smtClean="0"/>
          </a:p>
          <a:p>
            <a:pPr lvl="1"/>
            <a:r>
              <a:rPr lang="en-US" sz="2400" smtClean="0"/>
              <a:t>Physical device considered an object</a:t>
            </a:r>
          </a:p>
          <a:p>
            <a:pPr lvl="2"/>
            <a:r>
              <a:rPr lang="en-US" sz="2000" smtClean="0"/>
              <a:t>Surrounded by software layer</a:t>
            </a:r>
          </a:p>
          <a:p>
            <a:pPr lvl="1"/>
            <a:r>
              <a:rPr lang="en-US" sz="2400" smtClean="0"/>
              <a:t>Physical device manipulated by set of operations, mobilizing device to perform designated functions</a:t>
            </a:r>
          </a:p>
          <a:p>
            <a:pPr lvl="1"/>
            <a:r>
              <a:rPr lang="en-US" sz="2400" smtClean="0"/>
              <a:t>Objects assembled to communicate and synchronize</a:t>
            </a:r>
          </a:p>
          <a:p>
            <a:pPr lvl="2"/>
            <a:r>
              <a:rPr lang="en-US" sz="2000" smtClean="0"/>
              <a:t>If local device manager cannot satisfy user request, request sent to another device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Device Management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Object-Based DO/S (cont'd.)</a:t>
            </a:r>
            <a:endParaRPr lang="en-US" smtClean="0"/>
          </a:p>
          <a:p>
            <a:pPr lvl="1"/>
            <a:r>
              <a:rPr lang="en-US" smtClean="0"/>
              <a:t>Users </a:t>
            </a:r>
          </a:p>
          <a:p>
            <a:pPr lvl="2"/>
            <a:r>
              <a:rPr lang="en-US" smtClean="0"/>
              <a:t>No need to know if centralized or distributed network resources</a:t>
            </a:r>
          </a:p>
          <a:p>
            <a:pPr lvl="1"/>
            <a:r>
              <a:rPr lang="en-CA" smtClean="0"/>
              <a:t>Device Manager object at each site </a:t>
            </a:r>
          </a:p>
          <a:p>
            <a:pPr lvl="2"/>
            <a:r>
              <a:rPr lang="en-CA" smtClean="0"/>
              <a:t>Maintains</a:t>
            </a:r>
            <a:r>
              <a:rPr lang="en-US" smtClean="0"/>
              <a:t> </a:t>
            </a:r>
            <a:r>
              <a:rPr lang="en-CA" smtClean="0"/>
              <a:t>current directory of device objects at all 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File Management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smtClean="0"/>
              <a:t>Provide transparent mechanisms 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Find, open, read, write, close, create, delete files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800" smtClean="0"/>
              <a:t>Subset of database managers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Distributed database management implementation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Part of LAN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Tasks</a:t>
            </a:r>
            <a:endParaRPr lang="en-CA" sz="28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Concurrency control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Data redundancy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Location transparency and distributed directory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Deadlock resolution or recovery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Query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File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6144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038350"/>
            <a:ext cx="7791450" cy="4514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File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800" b="1" smtClean="0"/>
              <a:t>Concurrency control</a:t>
            </a:r>
            <a:endParaRPr lang="en-US" sz="2800" b="1" smtClean="0"/>
          </a:p>
          <a:p>
            <a:pPr lvl="1"/>
            <a:r>
              <a:rPr lang="en-US" sz="2400" smtClean="0"/>
              <a:t>System ability to perform concurrent reads and writes</a:t>
            </a:r>
          </a:p>
          <a:p>
            <a:pPr lvl="2"/>
            <a:r>
              <a:rPr lang="en-US" sz="2000" smtClean="0"/>
              <a:t>Provided actions do not jeopardize database</a:t>
            </a:r>
          </a:p>
          <a:p>
            <a:pPr lvl="1"/>
            <a:r>
              <a:rPr lang="en-US" sz="2400" smtClean="0"/>
              <a:t>Provides serial execution view on database</a:t>
            </a:r>
          </a:p>
          <a:p>
            <a:r>
              <a:rPr lang="en-US" sz="2800" b="1" smtClean="0"/>
              <a:t>Data redundancy</a:t>
            </a:r>
          </a:p>
          <a:p>
            <a:pPr lvl="1"/>
            <a:r>
              <a:rPr lang="en-US" sz="2400" smtClean="0"/>
              <a:t>Makes files faster and easier to read</a:t>
            </a:r>
          </a:p>
          <a:p>
            <a:pPr lvl="1"/>
            <a:r>
              <a:rPr lang="en-US" sz="2400" smtClean="0"/>
              <a:t>Allows process to read copy closest or easiest to access</a:t>
            </a:r>
          </a:p>
          <a:p>
            <a:pPr lvl="1"/>
            <a:r>
              <a:rPr lang="en-US" sz="2400" smtClean="0"/>
              <a:t>Read request split into several different requests for larger file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File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Data redundancy (cont'd.)</a:t>
            </a:r>
          </a:p>
          <a:p>
            <a:pPr lvl="1"/>
            <a:r>
              <a:rPr lang="en-US" sz="2400" smtClean="0"/>
              <a:t>Advantage: disaster recovery easy</a:t>
            </a:r>
          </a:p>
          <a:p>
            <a:pPr lvl="1"/>
            <a:r>
              <a:rPr lang="en-US" sz="2400" smtClean="0"/>
              <a:t>Disadvantage: keeping multiple copies of </a:t>
            </a:r>
            <a:r>
              <a:rPr lang="en-CA" sz="2400" smtClean="0"/>
              <a:t>same file up-to-date at all times</a:t>
            </a:r>
            <a:endParaRPr lang="en-US" sz="2400" smtClean="0"/>
          </a:p>
          <a:p>
            <a:pPr lvl="2"/>
            <a:r>
              <a:rPr lang="en-CA" sz="2000" smtClean="0"/>
              <a:t>Updates performed at all sites</a:t>
            </a:r>
            <a:endParaRPr lang="en-US" sz="2000" smtClean="0"/>
          </a:p>
          <a:p>
            <a:r>
              <a:rPr lang="en-US" sz="2800" b="1" smtClean="0"/>
              <a:t>Location transparency and distributed directory</a:t>
            </a:r>
          </a:p>
          <a:p>
            <a:pPr lvl="1"/>
            <a:r>
              <a:rPr lang="en-US" sz="2400" smtClean="0"/>
              <a:t>Users not concerned with physical location of files</a:t>
            </a:r>
          </a:p>
          <a:p>
            <a:pPr lvl="2"/>
            <a:r>
              <a:rPr lang="en-US" sz="2000" smtClean="0"/>
              <a:t>Deal with network as a single system</a:t>
            </a:r>
          </a:p>
          <a:p>
            <a:pPr lvl="1"/>
            <a:r>
              <a:rPr lang="en-US" sz="2400" smtClean="0"/>
              <a:t>Provided by mechanisms and directories</a:t>
            </a:r>
          </a:p>
          <a:p>
            <a:pPr lvl="2"/>
            <a:r>
              <a:rPr lang="en-US" sz="2000" smtClean="0"/>
              <a:t>Map logical data items to physical locations</a:t>
            </a:r>
            <a:endParaRPr lang="en-CA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File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Location transparency and distributed directory (cont'd.)</a:t>
            </a:r>
          </a:p>
          <a:p>
            <a:pPr lvl="1"/>
            <a:r>
              <a:rPr lang="en-US" sz="2400" smtClean="0"/>
              <a:t>Distributed directory </a:t>
            </a:r>
          </a:p>
          <a:p>
            <a:pPr lvl="2"/>
            <a:r>
              <a:rPr lang="en-US" sz="2000" smtClean="0"/>
              <a:t>Manages data locations transparency</a:t>
            </a:r>
          </a:p>
          <a:p>
            <a:pPr lvl="2"/>
            <a:r>
              <a:rPr lang="en-US" sz="2000" smtClean="0"/>
              <a:t>Enhances data recovery for users</a:t>
            </a:r>
          </a:p>
          <a:p>
            <a:pPr lvl="1"/>
            <a:r>
              <a:rPr lang="en-US" sz="2400" smtClean="0"/>
              <a:t>Contains</a:t>
            </a:r>
          </a:p>
          <a:p>
            <a:pPr lvl="2"/>
            <a:r>
              <a:rPr lang="en-US" sz="2000" smtClean="0"/>
              <a:t>Definitions for stored physical data and logical structure</a:t>
            </a:r>
          </a:p>
          <a:p>
            <a:pPr lvl="2"/>
            <a:r>
              <a:rPr lang="en-US" sz="2000" smtClean="0"/>
              <a:t>Policies and mechanisms mapping the two</a:t>
            </a:r>
          </a:p>
          <a:p>
            <a:pPr lvl="2"/>
            <a:r>
              <a:rPr lang="en-US" sz="2000" smtClean="0"/>
              <a:t>System wide names of all resources and addressing mechanisms for locating and accessing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File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b="1" smtClean="0">
                <a:solidFill>
                  <a:srgbClr val="222222"/>
                </a:solidFill>
              </a:rPr>
              <a:t>Deadlock resolution or recovery</a:t>
            </a:r>
          </a:p>
          <a:p>
            <a:pPr lvl="1"/>
            <a:r>
              <a:rPr lang="en-CA" smtClean="0"/>
              <a:t>Critical issues in distributed</a:t>
            </a:r>
            <a:r>
              <a:rPr lang="en-US" smtClean="0"/>
              <a:t> </a:t>
            </a:r>
            <a:r>
              <a:rPr lang="en-CA" smtClean="0"/>
              <a:t>systems</a:t>
            </a:r>
            <a:endParaRPr lang="en-US" smtClean="0"/>
          </a:p>
          <a:p>
            <a:pPr lvl="1"/>
            <a:r>
              <a:rPr lang="en-CA" smtClean="0"/>
              <a:t>Most important function </a:t>
            </a:r>
          </a:p>
          <a:p>
            <a:pPr lvl="2"/>
            <a:r>
              <a:rPr lang="en-CA" smtClean="0"/>
              <a:t>Detect and recover from a circular</a:t>
            </a:r>
            <a:r>
              <a:rPr lang="en-US" smtClean="0"/>
              <a:t> </a:t>
            </a:r>
            <a:r>
              <a:rPr lang="en-CA" smtClean="0"/>
              <a:t>wait</a:t>
            </a:r>
            <a:endParaRPr lang="en-US" smtClean="0"/>
          </a:p>
          <a:p>
            <a:pPr lvl="2"/>
            <a:r>
              <a:rPr lang="en-US" smtClean="0"/>
              <a:t>Complex and difficult to detect because it involves multiple processes and multiple resources</a:t>
            </a:r>
          </a:p>
          <a:p>
            <a:pPr lvl="1"/>
            <a:r>
              <a:rPr lang="en-US" smtClean="0"/>
              <a:t>Strategies used by distributed system </a:t>
            </a:r>
          </a:p>
          <a:p>
            <a:pPr lvl="2"/>
            <a:r>
              <a:rPr lang="en-US" smtClean="0"/>
              <a:t>Detection, prevention, avoidance recovery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File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mtClean="0">
                <a:solidFill>
                  <a:srgbClr val="222222"/>
                </a:solidFill>
              </a:rPr>
              <a:t>Deadlock resolution or recovery (cont'd.)</a:t>
            </a:r>
            <a:endParaRPr lang="en-US" smtClean="0">
              <a:solidFill>
                <a:srgbClr val="22222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mtClean="0"/>
              <a:t>Recognize circular waits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System uses directed resource graphs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Looks for cycles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Prevent circular waits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Delays transaction start until it has all resources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Avoid circular waits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Allows execution if transaction can run to completion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Recovery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System selects best victim, kills victim, reallocates its resources to the waiting processes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smtClean="0">
                <a:latin typeface="Arial Narrow" pitchFamily="-65" charset="0"/>
              </a:rPr>
              <a:t>Comparison of Network and Distributed Operating Systems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47863"/>
            <a:ext cx="8642350" cy="4681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Network operating systems (NOS)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Local operating systems extend powers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Handle interfacing details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Coordinate remote processing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Coordinate communications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Between local operating systems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Limitations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No global control of memory management, process management, device management, file management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Viewed as autonomous local functions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No true distributed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File Management</a:t>
            </a:r>
            <a:r>
              <a:rPr lang="en-US" smtClean="0">
                <a:latin typeface="Arial Narrow" pitchFamily="-65" charset="0"/>
              </a:rPr>
              <a:t> (cont'd.)</a:t>
            </a:r>
          </a:p>
        </p:txBody>
      </p:sp>
      <p:pic>
        <p:nvPicPr>
          <p:cNvPr id="6758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09800"/>
            <a:ext cx="8172450" cy="297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File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b="1" smtClean="0">
                <a:solidFill>
                  <a:srgbClr val="222222"/>
                </a:solidFill>
              </a:rPr>
              <a:t>Query processing</a:t>
            </a:r>
          </a:p>
          <a:p>
            <a:pPr lvl="1"/>
            <a:r>
              <a:rPr lang="en-CA" smtClean="0"/>
              <a:t>Function of processing requests for information</a:t>
            </a:r>
            <a:endParaRPr lang="en-US" smtClean="0"/>
          </a:p>
          <a:p>
            <a:pPr lvl="1"/>
            <a:r>
              <a:rPr lang="en-CA" smtClean="0"/>
              <a:t>Increases effectiveness</a:t>
            </a:r>
          </a:p>
          <a:p>
            <a:pPr lvl="2"/>
            <a:r>
              <a:rPr lang="en-CA" smtClean="0"/>
              <a:t>Global query execution</a:t>
            </a:r>
            <a:r>
              <a:rPr lang="en-US" smtClean="0"/>
              <a:t> </a:t>
            </a:r>
            <a:r>
              <a:rPr lang="en-CA" smtClean="0"/>
              <a:t>sequences</a:t>
            </a:r>
          </a:p>
          <a:p>
            <a:pPr lvl="2"/>
            <a:r>
              <a:rPr lang="en-CA" smtClean="0"/>
              <a:t>Local site processing sequences</a:t>
            </a:r>
          </a:p>
          <a:p>
            <a:pPr lvl="2"/>
            <a:r>
              <a:rPr lang="en-CA" smtClean="0"/>
              <a:t>Device processing sequences</a:t>
            </a:r>
            <a:endParaRPr lang="en-US" smtClean="0"/>
          </a:p>
          <a:p>
            <a:pPr lvl="1"/>
            <a:r>
              <a:rPr lang="en-CA" smtClean="0"/>
              <a:t>Ensures consistency of entire system’s scheduling scheme</a:t>
            </a:r>
            <a:endParaRPr lang="en-US" smtClean="0"/>
          </a:p>
          <a:p>
            <a:pPr lvl="2"/>
            <a:r>
              <a:rPr lang="en-CA" smtClean="0"/>
              <a:t>Query processing strategy</a:t>
            </a:r>
            <a:r>
              <a:rPr lang="en-US" smtClean="0"/>
              <a:t> </a:t>
            </a:r>
          </a:p>
          <a:p>
            <a:pPr lvl="2"/>
            <a:r>
              <a:rPr lang="en-CA" smtClean="0"/>
              <a:t>Integral processing scheduling strategy part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Network Management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smtClean="0"/>
              <a:t>Provides concurrent processes policies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Intrasite and intersite communication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800" smtClean="0"/>
              <a:t>Responsibilities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Locate processes in network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Send messages throughout network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Track media use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Reliably transfer data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Code and decode messages, retransmit errors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Perform parity checking, do cyclic redundancy checks, establish redundant links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Acknowledge messages and replies if necessary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Network Management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Links processes (objects) together through port</a:t>
            </a:r>
          </a:p>
          <a:p>
            <a:pPr lvl="1"/>
            <a:r>
              <a:rPr lang="en-US" smtClean="0"/>
              <a:t>When communication needed</a:t>
            </a:r>
          </a:p>
          <a:p>
            <a:r>
              <a:rPr lang="en-US" smtClean="0"/>
              <a:t>Provides routing functions</a:t>
            </a:r>
          </a:p>
          <a:p>
            <a:r>
              <a:rPr lang="en-US" smtClean="0"/>
              <a:t>Keeps network use statistics</a:t>
            </a:r>
          </a:p>
          <a:p>
            <a:pPr lvl="1"/>
            <a:r>
              <a:rPr lang="en-US" smtClean="0"/>
              <a:t>Message scheduling, fault localizations, and rerouting</a:t>
            </a:r>
          </a:p>
          <a:p>
            <a:r>
              <a:rPr lang="en-US" smtClean="0"/>
              <a:t>Aids process time synchronization</a:t>
            </a:r>
          </a:p>
          <a:p>
            <a:pPr lvl="1"/>
            <a:r>
              <a:rPr lang="en-US" smtClean="0"/>
              <a:t>Systemwide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Network Management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716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smtClean="0"/>
              <a:t>Process-Based DO/S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Inter process communication transparent to users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Responsibilities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Allocating ports to processes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Identifying every process in network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Controlling message flow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Guaranteeing transmission and acceptance of messages without errors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Interfacing mechanism for every process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Traffic operator: accepts and interprets send and receive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Network Management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Object-Based DO/S</a:t>
            </a:r>
          </a:p>
          <a:p>
            <a:pPr lvl="1"/>
            <a:r>
              <a:rPr lang="en-US" smtClean="0"/>
              <a:t>Easy intermode and intramode communications among cooperative objects</a:t>
            </a:r>
          </a:p>
          <a:p>
            <a:pPr lvl="1"/>
            <a:r>
              <a:rPr lang="en-US" smtClean="0"/>
              <a:t>No need to know receiver location </a:t>
            </a:r>
          </a:p>
          <a:p>
            <a:pPr lvl="2"/>
            <a:r>
              <a:rPr lang="en-US" smtClean="0"/>
              <a:t>Only receiver’s name </a:t>
            </a:r>
          </a:p>
          <a:p>
            <a:pPr lvl="1"/>
            <a:r>
              <a:rPr lang="en-US" smtClean="0"/>
              <a:t>Provides message’s proper routing to receiver</a:t>
            </a:r>
          </a:p>
          <a:p>
            <a:pPr lvl="1"/>
            <a:r>
              <a:rPr lang="en-US" smtClean="0"/>
              <a:t>Process invokes operation part of its local object environment</a:t>
            </a:r>
          </a:p>
          <a:p>
            <a:pPr lvl="1"/>
            <a:r>
              <a:rPr lang="en-US" smtClean="0"/>
              <a:t>Services usually provided at kernel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Network Management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7373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43200"/>
            <a:ext cx="8088313" cy="2943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NOS Development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smtClean="0"/>
              <a:t>NOS runs on </a:t>
            </a:r>
            <a:r>
              <a:rPr lang="en-CA" sz="2800" b="1" smtClean="0"/>
              <a:t>server</a:t>
            </a:r>
            <a:r>
              <a:rPr lang="en-CA" sz="2800" smtClean="0"/>
              <a:t>	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Performs network services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Workstations called </a:t>
            </a:r>
            <a:r>
              <a:rPr lang="en-CA" sz="2400" b="1" smtClean="0"/>
              <a:t>clients</a:t>
            </a:r>
            <a:endParaRPr lang="en-US" sz="2400" b="1" smtClean="0"/>
          </a:p>
          <a:p>
            <a:pPr>
              <a:lnSpc>
                <a:spcPct val="90000"/>
              </a:lnSpc>
            </a:pPr>
            <a:r>
              <a:rPr lang="en-CA" sz="2800" smtClean="0"/>
              <a:t>Network management functions 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Only when system needs to use network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800" smtClean="0"/>
              <a:t>Focus on sharing resources 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Not running programs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800" smtClean="0"/>
              <a:t>Factors for best NOS choice</a:t>
            </a:r>
            <a:endParaRPr lang="en-US" sz="28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Applications</a:t>
            </a:r>
            <a:r>
              <a:rPr lang="en-CA" sz="2400" smtClean="0"/>
              <a:t> to run on server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Technical</a:t>
            </a:r>
            <a:r>
              <a:rPr lang="en-US" sz="2400" smtClean="0"/>
              <a:t> </a:t>
            </a:r>
            <a:r>
              <a:rPr lang="en-CA" sz="2400" smtClean="0"/>
              <a:t>support required</a:t>
            </a:r>
            <a:r>
              <a:rPr lang="en-US" sz="24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User’s training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NOS Development (cont'd.)</a:t>
            </a:r>
            <a:endParaRPr lang="en-US" smtClean="0">
              <a:latin typeface="Arial Narrow" pitchFamily="-65" charset="0"/>
            </a:endParaRPr>
          </a:p>
        </p:txBody>
      </p:sp>
      <p:pic>
        <p:nvPicPr>
          <p:cNvPr id="7577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638" y="2214563"/>
            <a:ext cx="8080375" cy="2509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Important NOS Features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Support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Standard local area network technologies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Client desktop operating systems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Robust architecture adapting easily to new technologies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Support every operating system in corporate information network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Operate wide range of third-party software applications and hardware devices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Support multiuser network applications software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Blend efficiency with security</a:t>
            </a:r>
            <a:endParaRPr lang="en-CA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smtClean="0">
                <a:latin typeface="Arial Narrow" pitchFamily="-65" charset="0"/>
              </a:rPr>
              <a:t>Comparison of Network and Distributed Operating Systems </a:t>
            </a:r>
            <a:r>
              <a:rPr lang="en-US" sz="4000" smtClean="0">
                <a:latin typeface="Arial Narrow" pitchFamily="-65" charset="0"/>
              </a:rPr>
              <a:t>(cont'd.)</a:t>
            </a:r>
            <a:endParaRPr lang="en-CA" sz="4000" smtClean="0">
              <a:latin typeface="Arial Narrow" pitchFamily="-65" charset="0"/>
            </a:endParaRPr>
          </a:p>
        </p:txBody>
      </p:sp>
      <p:pic>
        <p:nvPicPr>
          <p:cNvPr id="3174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86000"/>
            <a:ext cx="8048625" cy="3733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Major NOS Functions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smtClean="0"/>
              <a:t>Function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Transfer files between computers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800" smtClean="0"/>
              <a:t>Example</a:t>
            </a:r>
            <a:r>
              <a:rPr lang="en-US" sz="2800" smtClean="0"/>
              <a:t>: </a:t>
            </a:r>
            <a:r>
              <a:rPr lang="en-CA" sz="2800" smtClean="0"/>
              <a:t>FTP command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Not true file sharing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Must copy file to local disk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Duplicates and wastes space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Needs </a:t>
            </a:r>
            <a:r>
              <a:rPr lang="en-US" sz="2000" b="1" smtClean="0"/>
              <a:t>version control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Anonymous FTP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Files available to general public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Advantage: Web for FTP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Users know how to use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-65" charset="0"/>
              </a:rPr>
              <a:t>Summary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47863"/>
            <a:ext cx="8642350" cy="4681537"/>
          </a:xfrm>
        </p:spPr>
        <p:txBody>
          <a:bodyPr/>
          <a:lstStyle/>
          <a:p>
            <a:r>
              <a:rPr lang="en-US" sz="2800" smtClean="0"/>
              <a:t>NOS </a:t>
            </a:r>
          </a:p>
          <a:p>
            <a:pPr lvl="1"/>
            <a:r>
              <a:rPr lang="en-US" sz="2400" smtClean="0"/>
              <a:t>No full utilization of global resources available to all connected sites</a:t>
            </a:r>
          </a:p>
          <a:p>
            <a:r>
              <a:rPr lang="en-US" sz="2800" smtClean="0"/>
              <a:t>DO/S specifically addressed NOS failure</a:t>
            </a:r>
          </a:p>
          <a:p>
            <a:r>
              <a:rPr lang="en-US" sz="2800" smtClean="0"/>
              <a:t>Specific requirements</a:t>
            </a:r>
          </a:p>
          <a:p>
            <a:pPr lvl="1"/>
            <a:r>
              <a:rPr lang="en-US" sz="2400" smtClean="0"/>
              <a:t>Secure from unauthorized access </a:t>
            </a:r>
          </a:p>
          <a:p>
            <a:pPr lvl="2"/>
            <a:r>
              <a:rPr lang="en-US" sz="2000" smtClean="0"/>
              <a:t>Accessible to authorized users</a:t>
            </a:r>
          </a:p>
          <a:p>
            <a:pPr lvl="1"/>
            <a:r>
              <a:rPr lang="en-US" sz="2400" smtClean="0"/>
              <a:t>Monitor available system resources</a:t>
            </a:r>
          </a:p>
          <a:p>
            <a:pPr lvl="2"/>
            <a:r>
              <a:rPr lang="en-US" sz="2000" smtClean="0"/>
              <a:t>Communications links</a:t>
            </a:r>
          </a:p>
          <a:p>
            <a:pPr lvl="1"/>
            <a:r>
              <a:rPr lang="en-US" sz="2400" smtClean="0"/>
              <a:t>Perform required networking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smtClean="0">
                <a:latin typeface="Arial Narrow" pitchFamily="-65" charset="0"/>
              </a:rPr>
              <a:t>Comparison of Network and Distributed Operating Systems (</a:t>
            </a:r>
            <a:r>
              <a:rPr lang="en-US" sz="4000" smtClean="0">
                <a:latin typeface="Arial Narrow" pitchFamily="-65" charset="0"/>
              </a:rPr>
              <a:t>cont'd.)</a:t>
            </a:r>
            <a:endParaRPr lang="en-CA" sz="4000" smtClean="0">
              <a:latin typeface="Arial Narrow" pitchFamily="-65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100263"/>
            <a:ext cx="8642350" cy="4681537"/>
          </a:xfrm>
        </p:spPr>
        <p:txBody>
          <a:bodyPr/>
          <a:lstStyle/>
          <a:p>
            <a:r>
              <a:rPr lang="en-CA" smtClean="0"/>
              <a:t>Distributed operating systems</a:t>
            </a:r>
            <a:r>
              <a:rPr lang="en-US" smtClean="0"/>
              <a:t> (DO/S)</a:t>
            </a:r>
          </a:p>
          <a:p>
            <a:pPr lvl="1"/>
            <a:r>
              <a:rPr lang="en-CA" smtClean="0"/>
              <a:t>Global assets controlled </a:t>
            </a:r>
            <a:r>
              <a:rPr lang="en-US" smtClean="0"/>
              <a:t>by operating system</a:t>
            </a:r>
          </a:p>
          <a:p>
            <a:pPr lvl="1"/>
            <a:r>
              <a:rPr lang="en-CA" smtClean="0"/>
              <a:t>Provide unified environment</a:t>
            </a:r>
          </a:p>
          <a:p>
            <a:pPr lvl="2"/>
            <a:r>
              <a:rPr lang="en-CA" smtClean="0"/>
              <a:t>Optimize whole network operations </a:t>
            </a:r>
          </a:p>
          <a:p>
            <a:pPr lvl="1"/>
            <a:r>
              <a:rPr lang="en-US" smtClean="0"/>
              <a:t>Construction</a:t>
            </a:r>
          </a:p>
          <a:p>
            <a:pPr lvl="2"/>
            <a:r>
              <a:rPr lang="en-US" smtClean="0"/>
              <a:t>Replicated kernel operating system</a:t>
            </a:r>
          </a:p>
          <a:p>
            <a:pPr lvl="1"/>
            <a:r>
              <a:rPr lang="en-US" smtClean="0"/>
              <a:t>Network and intricacies hidden from users</a:t>
            </a:r>
          </a:p>
          <a:p>
            <a:pPr lvl="2"/>
            <a:r>
              <a:rPr lang="en-US" smtClean="0"/>
              <a:t>Use network as single logical system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CA" sz="4000" smtClean="0">
                <a:latin typeface="Arial Narrow" pitchFamily="-65" charset="0"/>
              </a:rPr>
              <a:t>Comparison of Network and Distributed Operating Systems (</a:t>
            </a:r>
            <a:r>
              <a:rPr lang="en-US" sz="4000" smtClean="0">
                <a:latin typeface="Arial Narrow" pitchFamily="-65" charset="0"/>
              </a:rPr>
              <a:t>cont'd.)</a:t>
            </a:r>
            <a:endParaRPr lang="en-CA" sz="4000" smtClean="0">
              <a:latin typeface="Arial Narrow" pitchFamily="-65" charset="0"/>
            </a:endParaRPr>
          </a:p>
        </p:txBody>
      </p:sp>
      <p:pic>
        <p:nvPicPr>
          <p:cNvPr id="3379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419600"/>
            <a:ext cx="8143875" cy="2438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057400"/>
            <a:ext cx="8305800" cy="2176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DO/S Development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42350" cy="4681538"/>
          </a:xfrm>
        </p:spPr>
        <p:txBody>
          <a:bodyPr/>
          <a:lstStyle/>
          <a:p>
            <a:r>
              <a:rPr lang="en-US" smtClean="0"/>
              <a:t>Entire network resource groups managed globally</a:t>
            </a:r>
          </a:p>
          <a:p>
            <a:pPr lvl="1"/>
            <a:r>
              <a:rPr lang="en-CA" smtClean="0"/>
              <a:t>Negotiation- and compromise-based resource </a:t>
            </a:r>
            <a:r>
              <a:rPr lang="en-US" smtClean="0"/>
              <a:t>allocation </a:t>
            </a:r>
          </a:p>
          <a:p>
            <a:pPr lvl="2"/>
            <a:r>
              <a:rPr lang="en-CA" smtClean="0"/>
              <a:t>Occurs among equally important peer sites</a:t>
            </a:r>
            <a:endParaRPr lang="en-US" smtClean="0"/>
          </a:p>
          <a:p>
            <a:r>
              <a:rPr lang="en-CA" smtClean="0"/>
              <a:t>Advantage</a:t>
            </a:r>
            <a:endParaRPr lang="en-US" smtClean="0"/>
          </a:p>
          <a:p>
            <a:pPr lvl="1"/>
            <a:r>
              <a:rPr lang="en-CA" smtClean="0"/>
              <a:t>No special server software on local machines</a:t>
            </a:r>
          </a:p>
          <a:p>
            <a:pPr lvl="2"/>
            <a:r>
              <a:rPr lang="en-CA" smtClean="0"/>
              <a:t>Supports file copying, e-mail, remote printing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Memory Management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Uses kernel with paging algorithm</a:t>
            </a:r>
          </a:p>
          <a:p>
            <a:pPr lvl="1"/>
            <a:r>
              <a:rPr lang="en-CA" smtClean="0"/>
              <a:t>Tracks</a:t>
            </a:r>
            <a:r>
              <a:rPr lang="en-US" smtClean="0"/>
              <a:t> </a:t>
            </a:r>
            <a:r>
              <a:rPr lang="en-CA" smtClean="0"/>
              <a:t>available memory amount</a:t>
            </a:r>
          </a:p>
          <a:p>
            <a:pPr lvl="1"/>
            <a:r>
              <a:rPr lang="en-CA" smtClean="0"/>
              <a:t>Based on goals of local system</a:t>
            </a:r>
          </a:p>
          <a:p>
            <a:pPr lvl="1"/>
            <a:r>
              <a:rPr lang="en-CA" smtClean="0"/>
              <a:t>Global system requirements drive local site policies and mechanisms</a:t>
            </a:r>
          </a:p>
          <a:p>
            <a:r>
              <a:rPr lang="en-CA" smtClean="0"/>
              <a:t>Memory allocation and deallocation dependencies</a:t>
            </a:r>
          </a:p>
          <a:p>
            <a:pPr lvl="1"/>
            <a:r>
              <a:rPr lang="en-CA" smtClean="0"/>
              <a:t>Scheduling and resource-sharing</a:t>
            </a:r>
            <a:r>
              <a:rPr lang="en-US" smtClean="0"/>
              <a:t> </a:t>
            </a:r>
            <a:r>
              <a:rPr lang="en-CA" smtClean="0"/>
              <a:t>schemes that optimize network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u_ppt_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Chimborazo1</Template>
  <TotalTime>0</TotalTime>
  <Words>1976</Words>
  <Application>Microsoft Office PowerPoint</Application>
  <PresentationFormat>On-screen Show (4:3)</PresentationFormat>
  <Paragraphs>439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26</vt:i4>
      </vt:variant>
      <vt:variant>
        <vt:lpstr>Slide Titles</vt:lpstr>
      </vt:variant>
      <vt:variant>
        <vt:i4>51</vt:i4>
      </vt:variant>
    </vt:vector>
  </HeadingPairs>
  <TitlesOfParts>
    <vt:vector size="82" baseType="lpstr">
      <vt:lpstr>Arial</vt:lpstr>
      <vt:lpstr>Times New Roman</vt:lpstr>
      <vt:lpstr>Arial Narrow</vt:lpstr>
      <vt:lpstr>ＭＳ Ｐゴシック</vt:lpstr>
      <vt:lpstr>Calibri</vt:lpstr>
      <vt:lpstr>1_Default Design</vt:lpstr>
      <vt:lpstr>ecu_ppt_blue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12_Custom Design</vt:lpstr>
      <vt:lpstr>13_Custom Design</vt:lpstr>
      <vt:lpstr>14_Custom Design</vt:lpstr>
      <vt:lpstr>15_Custom Design</vt:lpstr>
      <vt:lpstr>16_Custom Design</vt:lpstr>
      <vt:lpstr>17_Custom Design</vt:lpstr>
      <vt:lpstr>18_Custom Design</vt:lpstr>
      <vt:lpstr>19_Custom Design</vt:lpstr>
      <vt:lpstr>20_Custom Design</vt:lpstr>
      <vt:lpstr>21_Custom Design</vt:lpstr>
      <vt:lpstr>22_Custom Design</vt:lpstr>
      <vt:lpstr>23_Custom Design</vt:lpstr>
      <vt:lpstr>Understanding Operating Systems Sixth Edition</vt:lpstr>
      <vt:lpstr>Learning Objectives</vt:lpstr>
      <vt:lpstr>History of Networks</vt:lpstr>
      <vt:lpstr>Comparison of Network and Distributed Operating Systems</vt:lpstr>
      <vt:lpstr>Comparison of Network and Distributed Operating Systems (cont'd.)</vt:lpstr>
      <vt:lpstr>Comparison of Network and Distributed Operating Systems (cont'd.)</vt:lpstr>
      <vt:lpstr>Comparison of Network and Distributed Operating Systems (cont'd.)</vt:lpstr>
      <vt:lpstr>DO/S Development</vt:lpstr>
      <vt:lpstr>Memory Management</vt:lpstr>
      <vt:lpstr>Memory Management (cont'd.)</vt:lpstr>
      <vt:lpstr>Memory Management (cont'd.)</vt:lpstr>
      <vt:lpstr>Memory Management (cont'd.)</vt:lpstr>
      <vt:lpstr>Memory Management (cont'd.)</vt:lpstr>
      <vt:lpstr>Process Management</vt:lpstr>
      <vt:lpstr>Process Management (cont'd.)</vt:lpstr>
      <vt:lpstr>Process Management (cont'd.)</vt:lpstr>
      <vt:lpstr>Process Management (cont'd.)</vt:lpstr>
      <vt:lpstr>Process Management (cont'd.)</vt:lpstr>
      <vt:lpstr>Process Management (cont'd.)</vt:lpstr>
      <vt:lpstr>Process Management (cont'd.)</vt:lpstr>
      <vt:lpstr>Process Management (cont'd.)</vt:lpstr>
      <vt:lpstr>Process Management (cont'd.)</vt:lpstr>
      <vt:lpstr>Process Management (cont'd.)</vt:lpstr>
      <vt:lpstr>Process Management (cont'd.)</vt:lpstr>
      <vt:lpstr>Process Management (cont'd.)</vt:lpstr>
      <vt:lpstr>Device Management</vt:lpstr>
      <vt:lpstr>Device Management (cont'd.)</vt:lpstr>
      <vt:lpstr>Device Management (cont'd.)</vt:lpstr>
      <vt:lpstr>Device Management (cont'd.)</vt:lpstr>
      <vt:lpstr>Device Management (cont'd.)</vt:lpstr>
      <vt:lpstr>Device Management (cont'd.)</vt:lpstr>
      <vt:lpstr>Device Management (cont'd.)</vt:lpstr>
      <vt:lpstr>File Management</vt:lpstr>
      <vt:lpstr>File Management (cont'd.)</vt:lpstr>
      <vt:lpstr>File Management (cont'd.)</vt:lpstr>
      <vt:lpstr>File Management (cont'd.)</vt:lpstr>
      <vt:lpstr>File Management (cont'd.)</vt:lpstr>
      <vt:lpstr>File Management (cont'd.)</vt:lpstr>
      <vt:lpstr>File Management (cont'd.)</vt:lpstr>
      <vt:lpstr>File Management (cont'd.)</vt:lpstr>
      <vt:lpstr>File Management (cont'd.)</vt:lpstr>
      <vt:lpstr>Network Management</vt:lpstr>
      <vt:lpstr>Network Management (cont'd.)</vt:lpstr>
      <vt:lpstr>Network Management (cont'd.)</vt:lpstr>
      <vt:lpstr>Network Management (cont'd.)</vt:lpstr>
      <vt:lpstr>Network Management (cont'd.)</vt:lpstr>
      <vt:lpstr>NOS Development</vt:lpstr>
      <vt:lpstr>NOS Development (cont'd.)</vt:lpstr>
      <vt:lpstr>Important NOS Features</vt:lpstr>
      <vt:lpstr>Major NOS Functions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/>
  <cp:lastModifiedBy/>
  <cp:revision>16</cp:revision>
  <dcterms:created xsi:type="dcterms:W3CDTF">2007-11-19T07:40:02Z</dcterms:created>
  <dcterms:modified xsi:type="dcterms:W3CDTF">2012-02-28T08:10:41Z</dcterms:modified>
</cp:coreProperties>
</file>