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02" r:id="rId43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41" autoAdjust="0"/>
  </p:normalViewPr>
  <p:slideViewPr>
    <p:cSldViewPr>
      <p:cViewPr varScale="1">
        <p:scale>
          <a:sx n="104" d="100"/>
          <a:sy n="104" d="100"/>
        </p:scale>
        <p:origin x="94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B4C2934-4D54-4199-B8F1-D273C65AF048}" type="datetime1">
              <a:rPr lang="en-US"/>
              <a:pPr>
                <a:defRPr/>
              </a:pPr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F691F49-5A77-48C5-84D0-832BBD984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Here we have two classes</a:t>
            </a:r>
            <a:r>
              <a:rPr lang="en-AU" baseline="0" dirty="0" smtClean="0"/>
              <a:t>, Transaction and Customer.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We have a method called </a:t>
            </a:r>
            <a:r>
              <a:rPr lang="en-AU" baseline="0" dirty="0" err="1" smtClean="0"/>
              <a:t>applyTransaction</a:t>
            </a:r>
            <a:r>
              <a:rPr lang="en-AU" baseline="0" dirty="0" smtClean="0"/>
              <a:t> which we can pass in two objects of our above classes.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If we want to access anything inside them we have to make use of all of the setters and getters that we have implemented – this can be cumbersome at times.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This can be solved by using Friends.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Here we have the same code but</a:t>
            </a:r>
            <a:r>
              <a:rPr lang="en-AU" baseline="0" dirty="0" smtClean="0"/>
              <a:t> we have used a forward declaration (orange box) to let our first class know that the second class exists so that we can create our friend method.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We no longer need setters or getters (although this is not necessarily good practice).</a:t>
            </a:r>
          </a:p>
          <a:p>
            <a:endParaRPr lang="en-AU" baseline="0" dirty="0" smtClean="0"/>
          </a:p>
          <a:p>
            <a:r>
              <a:rPr lang="en-AU" baseline="0" dirty="0" smtClean="0"/>
              <a:t>In our friend method we can now access the data directly, without the getters or setters.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Flows onto the next slide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Without arithmetic overloading you need to create</a:t>
            </a:r>
            <a:r>
              <a:rPr lang="en-AU" baseline="0" dirty="0" smtClean="0"/>
              <a:t> a method to handle addition of two values in an object you have created.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With arithmetic</a:t>
            </a:r>
            <a:r>
              <a:rPr lang="en-AU" baseline="0" dirty="0" smtClean="0"/>
              <a:t> overloading you can call the overloaded arithmetic operator or simply use it as you would on the primitive data types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Here we are specifically</a:t>
            </a:r>
            <a:r>
              <a:rPr lang="en-AU" baseline="0" dirty="0" smtClean="0"/>
              <a:t> telling the compiler that the operator+ can work with a double and our Employee object. Once again, you need to pay attention to the ordering, </a:t>
            </a:r>
            <a:r>
              <a:rPr lang="en-AU" baseline="0" dirty="0" err="1" smtClean="0"/>
              <a:t>ie</a:t>
            </a:r>
            <a:r>
              <a:rPr lang="en-AU" baseline="0" dirty="0" smtClean="0"/>
              <a:t>:</a:t>
            </a:r>
          </a:p>
          <a:p>
            <a:endParaRPr lang="en-AU" baseline="0" dirty="0" smtClean="0"/>
          </a:p>
          <a:p>
            <a:r>
              <a:rPr lang="en-AU" baseline="0" dirty="0" smtClean="0"/>
              <a:t>Will work: double + Employee</a:t>
            </a:r>
          </a:p>
          <a:p>
            <a:r>
              <a:rPr lang="en-AU" baseline="0" dirty="0" smtClean="0"/>
              <a:t>Will not work: Employee + double</a:t>
            </a:r>
          </a:p>
          <a:p>
            <a:endParaRPr lang="en-AU" baseline="0" dirty="0" smtClean="0"/>
          </a:p>
          <a:p>
            <a:r>
              <a:rPr lang="en-AU" baseline="0" dirty="0" smtClean="0"/>
              <a:t>For both ways to work we would need both the following declarations:</a:t>
            </a:r>
          </a:p>
          <a:p>
            <a:r>
              <a:rPr lang="en-AU" baseline="0" dirty="0" smtClean="0"/>
              <a:t>friend double operator+(double, Employee);</a:t>
            </a:r>
          </a:p>
          <a:p>
            <a:r>
              <a:rPr lang="en-AU" baseline="0" dirty="0" smtClean="0"/>
              <a:t>friend double operator+(Employee, double);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When overloading the prefix operator all you need to do is increment</a:t>
            </a:r>
            <a:r>
              <a:rPr lang="en-AU" baseline="0" dirty="0" smtClean="0"/>
              <a:t> the values you wish to increment (you can use the state ++ or – if you’re working with an int attribute) and then return the object passed in (*this)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When overloading the postfix</a:t>
            </a:r>
            <a:r>
              <a:rPr lang="en-AU" baseline="0" dirty="0" smtClean="0"/>
              <a:t> you need to create a temporary state for the current object to live in (‘state’), then increment as you would normally with the *this pointer (which calls the prefix overload), then return the temporary state back to the calling point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1F49-5A77-48C5-84D0-832BBD9848A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2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23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9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3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63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61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71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54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4879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040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138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-65" charset="-128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Module </a:t>
            </a:r>
            <a:r>
              <a:rPr lang="en-US" altLang="en-US" smtClean="0">
                <a:ea typeface="ＭＳ Ｐゴシック" panose="020B0600070205080204" pitchFamily="-65" charset="-128"/>
              </a:rPr>
              <a:t>12</a:t>
            </a:r>
            <a:endParaRPr lang="en-US" altLang="en-US" dirty="0" smtClean="0">
              <a:latin typeface="Calibri Light" panose="020F0302020204030204" pitchFamily="34" charset="0"/>
              <a:ea typeface="ＭＳ Ｐゴシック" panose="020B0600070205080204" pitchFamily="-65" charset="-128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  <a:ea typeface="ＭＳ Ｐゴシック" panose="020B0600070205080204" pitchFamily="-65" charset="-128"/>
              </a:rPr>
              <a:t>Understanding Friends and Overloading Operators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Benefits of Overloading and 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Operators like + are overloaded in C++</a:t>
            </a:r>
          </a:p>
          <a:p>
            <a:pPr lvl="1"/>
            <a:r>
              <a:rPr lang="en-AU" dirty="0"/>
              <a:t>Example: +7, 2 + 5.5</a:t>
            </a:r>
          </a:p>
          <a:p>
            <a:pPr lvl="1"/>
            <a:r>
              <a:rPr lang="en-AU" dirty="0"/>
              <a:t>In addition to overloading, compilers often need to perform coercion or casting when the + symbol is used with mixed arithmetic</a:t>
            </a:r>
          </a:p>
          <a:p>
            <a:r>
              <a:rPr lang="en-AU" dirty="0"/>
              <a:t>To use arithmetic symbols with your own objects, you must overload the symbols</a:t>
            </a:r>
          </a:p>
          <a:p>
            <a:pPr lvl="1"/>
            <a:r>
              <a:rPr lang="en-AU" dirty="0"/>
              <a:t>Example: </a:t>
            </a:r>
            <a:r>
              <a:rPr lang="en-AU" dirty="0" err="1"/>
              <a:t>bankAccountA</a:t>
            </a:r>
            <a:r>
              <a:rPr lang="en-AU" dirty="0"/>
              <a:t> + </a:t>
            </a:r>
            <a:r>
              <a:rPr lang="en-AU" dirty="0" err="1"/>
              <a:t>bankAccountB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8803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Operator overloading allows you to apply Standard C++ operators to your own abstract data types</a:t>
            </a:r>
          </a:p>
          <a:p>
            <a:pPr lvl="1"/>
            <a:r>
              <a:rPr lang="en-AU" dirty="0" smtClean="0"/>
              <a:t>You can overload the + operator to work with a class you have made or with diverse types</a:t>
            </a:r>
          </a:p>
          <a:p>
            <a:r>
              <a:rPr lang="en-AU" dirty="0" smtClean="0"/>
              <a:t>If an operator is normally </a:t>
            </a:r>
            <a:r>
              <a:rPr lang="en-AU" dirty="0" smtClean="0"/>
              <a:t>defined </a:t>
            </a:r>
            <a:r>
              <a:rPr lang="en-AU" dirty="0" smtClean="0"/>
              <a:t>to be unary only, then you cannot overload it to be binary</a:t>
            </a:r>
          </a:p>
          <a:p>
            <a:r>
              <a:rPr lang="en-AU" dirty="0" smtClean="0"/>
              <a:t>Cannot change precedence of operators.</a:t>
            </a:r>
          </a:p>
          <a:p>
            <a:r>
              <a:rPr lang="en-AU" dirty="0" smtClean="0"/>
              <a:t>Syntax</a:t>
            </a:r>
          </a:p>
          <a:p>
            <a:pPr lvl="1"/>
            <a:r>
              <a:rPr lang="en-AU" dirty="0" smtClean="0"/>
              <a:t>operator@(arguments)</a:t>
            </a:r>
          </a:p>
          <a:p>
            <a:pPr lvl="2"/>
            <a:r>
              <a:rPr lang="en-AU" dirty="0" smtClean="0"/>
              <a:t>Operator is a function</a:t>
            </a:r>
          </a:p>
          <a:p>
            <a:pPr lvl="2"/>
            <a:r>
              <a:rPr lang="en-AU" dirty="0" smtClean="0"/>
              <a:t>@ is one of the C++ operator symbols (+, -, *, / etc.)</a:t>
            </a:r>
          </a:p>
          <a:p>
            <a:pPr lvl="1"/>
            <a:r>
              <a:rPr lang="en-AU" dirty="0" smtClean="0"/>
              <a:t>Example: operator+, operator-</a:t>
            </a:r>
          </a:p>
        </p:txBody>
      </p:sp>
    </p:spTree>
    <p:extLst>
      <p:ext uri="{BB962C8B-B14F-4D97-AF65-F5344CB8AC3E}">
        <p14:creationId xmlns:p14="http://schemas.microsoft.com/office/powerpoint/2010/main" val="814091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Two ways to be done</a:t>
            </a:r>
          </a:p>
          <a:p>
            <a:pPr lvl="1"/>
            <a:r>
              <a:rPr lang="en-AU" dirty="0" smtClean="0"/>
              <a:t>Implemented as a member function</a:t>
            </a:r>
          </a:p>
          <a:p>
            <a:pPr lvl="1"/>
            <a:r>
              <a:rPr lang="en-AU" dirty="0" smtClean="0"/>
              <a:t>Implemented as non-member or Friend functions</a:t>
            </a:r>
          </a:p>
          <a:p>
            <a:pPr lvl="2"/>
            <a:r>
              <a:rPr lang="en-AU" dirty="0" smtClean="0"/>
              <a:t>The operator function may need to be declared as a friend if it requires access to protected or private data</a:t>
            </a:r>
          </a:p>
          <a:p>
            <a:r>
              <a:rPr lang="en-AU" dirty="0" smtClean="0"/>
              <a:t>Expression obj1@obj2 translates into a function call</a:t>
            </a:r>
          </a:p>
          <a:p>
            <a:pPr lvl="1"/>
            <a:r>
              <a:rPr lang="en-AU" dirty="0" smtClean="0"/>
              <a:t>obj1.operator@(obj2) , if this function is defined within class obj1</a:t>
            </a:r>
          </a:p>
          <a:p>
            <a:pPr lvl="1"/>
            <a:r>
              <a:rPr lang="en-AU" dirty="0" smtClean="0"/>
              <a:t>operator@(obj1, obj2), if this function is defined outside the class obj1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9494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 - Unary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99905"/>
              </p:ext>
            </p:extLst>
          </p:nvPr>
        </p:nvGraphicFramePr>
        <p:xfrm>
          <a:off x="468313" y="1196975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71"/>
                <a:gridCol w="3326929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Usual Use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Associativity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-&gt;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member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-&gt;*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indirect pointer to member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!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not 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&amp;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address of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*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indirection (dereference)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positive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value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negative value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++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increment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--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decrement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~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complement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60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 - Binary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869012"/>
              </p:ext>
            </p:extLst>
          </p:nvPr>
        </p:nvGraphicFramePr>
        <p:xfrm>
          <a:off x="468313" y="1196975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Usual, Built-in Use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Associativity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*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multiplication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/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division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%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remainder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(modulus)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addition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subtraction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&lt;&lt;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shift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bits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&gt;&gt;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shift bits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&gt;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greater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than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&lt;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less than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&gt;=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greater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than or equal to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&lt;=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less than or equal to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==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equal to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!=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not equal to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4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 - Binary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192087"/>
              </p:ext>
            </p:extLst>
          </p:nvPr>
        </p:nvGraphicFramePr>
        <p:xfrm>
          <a:off x="468313" y="1196975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Usual, Built-in Use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Associativity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&amp;&amp;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logical AND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&amp;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bitwise AND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|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bitwise inclusive 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^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bitwise exclusive 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assignment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add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subtract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*=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multiply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/=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divide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%=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modulus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&amp;=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bitwise AND </a:t>
                      </a:r>
                      <a:r>
                        <a:rPr lang="en-AU" dirty="0" err="1" smtClean="0">
                          <a:latin typeface="Calibri Light" panose="020F0302020204030204" pitchFamily="34" charset="0"/>
                        </a:rPr>
                        <a:t>and</a:t>
                      </a:r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|=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bitwise OR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^=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bitwise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XOR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383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 - Binary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201705"/>
              </p:ext>
            </p:extLst>
          </p:nvPr>
        </p:nvGraphicFramePr>
        <p:xfrm>
          <a:off x="468313" y="1196975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Usual, Built-in Use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Associativity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&lt;&lt;=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shift left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&gt;&gt;=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shift right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()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function call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 to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-&gt;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member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pointer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new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allocate memory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delete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>
                          <a:latin typeface="Calibri Light" panose="020F0302020204030204" pitchFamily="34" charset="0"/>
                        </a:rPr>
                        <a:t>deallocate</a:t>
                      </a:r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 memory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right to left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,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comma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left to right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66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 - Precedence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05362"/>
              </p:ext>
            </p:extLst>
          </p:nvPr>
        </p:nvGraphicFramePr>
        <p:xfrm>
          <a:off x="395536" y="1484784"/>
          <a:ext cx="3840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::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scope resolution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45986"/>
              </p:ext>
            </p:extLst>
          </p:nvPr>
        </p:nvGraphicFramePr>
        <p:xfrm>
          <a:off x="395536" y="3068960"/>
          <a:ext cx="384008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member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member pointer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array element subscript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function call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postfix increment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postfix decrement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27343"/>
              </p:ext>
            </p:extLst>
          </p:nvPr>
        </p:nvGraphicFramePr>
        <p:xfrm>
          <a:off x="4836368" y="1484784"/>
          <a:ext cx="38400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prefix increment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prefix decrement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not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positive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value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negative value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dereference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address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allocate memory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Calibri Light" panose="020F0302020204030204" pitchFamily="34" charset="0"/>
                        </a:rPr>
                        <a:t>deallocate</a:t>
                      </a:r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 memory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2315580" y="2226464"/>
            <a:ext cx="0" cy="842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8" idx="1"/>
          </p:cNvCxnSpPr>
          <p:nvPr/>
        </p:nvCxnSpPr>
        <p:spPr>
          <a:xfrm rot="5400000" flipH="1" flipV="1">
            <a:off x="2345736" y="3443448"/>
            <a:ext cx="2460476" cy="2520788"/>
          </a:xfrm>
          <a:prstGeom prst="bentConnector4">
            <a:avLst>
              <a:gd name="adj1" fmla="val -9291"/>
              <a:gd name="adj2" fmla="val 880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6756412" y="5462424"/>
            <a:ext cx="25957" cy="139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4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 - Precedence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29632"/>
              </p:ext>
            </p:extLst>
          </p:nvPr>
        </p:nvGraphicFramePr>
        <p:xfrm>
          <a:off x="381568" y="1484784"/>
          <a:ext cx="3840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*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multiply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/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divide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%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modulus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50856"/>
              </p:ext>
            </p:extLst>
          </p:nvPr>
        </p:nvGraphicFramePr>
        <p:xfrm>
          <a:off x="381000" y="3429000"/>
          <a:ext cx="384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addition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subtract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75106"/>
              </p:ext>
            </p:extLst>
          </p:nvPr>
        </p:nvGraphicFramePr>
        <p:xfrm>
          <a:off x="381000" y="5013176"/>
          <a:ext cx="384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&lt;&lt;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insertion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&gt;&gt;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extraction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66666"/>
              </p:ext>
            </p:extLst>
          </p:nvPr>
        </p:nvGraphicFramePr>
        <p:xfrm>
          <a:off x="4860032" y="1484784"/>
          <a:ext cx="384008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&lt;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less than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&gt;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greater than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&lt;=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less than or equal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&gt;=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greater than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or equal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==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equal to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!=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not equal to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40003"/>
              </p:ext>
            </p:extLst>
          </p:nvPr>
        </p:nvGraphicFramePr>
        <p:xfrm>
          <a:off x="4860032" y="4797152"/>
          <a:ext cx="3840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&amp;&amp;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logical AND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74002"/>
              </p:ext>
            </p:extLst>
          </p:nvPr>
        </p:nvGraphicFramePr>
        <p:xfrm>
          <a:off x="4860032" y="5805264"/>
          <a:ext cx="3840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44"/>
                <a:gridCol w="192004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||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logical 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2301044" y="2968144"/>
            <a:ext cx="568" cy="460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2301044" y="4541520"/>
            <a:ext cx="0" cy="47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7" idx="1"/>
          </p:cNvCxnSpPr>
          <p:nvPr/>
        </p:nvCxnSpPr>
        <p:spPr>
          <a:xfrm rot="5400000" flipH="1" flipV="1">
            <a:off x="1976362" y="3242026"/>
            <a:ext cx="3208352" cy="2558988"/>
          </a:xfrm>
          <a:prstGeom prst="bentConnector4">
            <a:avLst>
              <a:gd name="adj1" fmla="val -7125"/>
              <a:gd name="adj2" fmla="val 875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6780076" y="4349904"/>
            <a:ext cx="0" cy="44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6780076" y="5538832"/>
            <a:ext cx="0" cy="266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80076" y="6525344"/>
            <a:ext cx="0" cy="33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01044" y="1124744"/>
            <a:ext cx="0" cy="33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61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Operators - Precedence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57527"/>
              </p:ext>
            </p:extLst>
          </p:nvPr>
        </p:nvGraphicFramePr>
        <p:xfrm>
          <a:off x="2411760" y="2420888"/>
          <a:ext cx="41764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298832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assignment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+=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add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-=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subtract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*=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multiply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/=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divide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&amp;=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modulus and assign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499992" y="2060848"/>
            <a:ext cx="0" cy="33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29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Using and declaring friend functions</a:t>
            </a:r>
          </a:p>
          <a:p>
            <a:r>
              <a:rPr lang="en-AU" dirty="0" smtClean="0"/>
              <a:t>Polymorphism and overloading</a:t>
            </a:r>
          </a:p>
          <a:p>
            <a:r>
              <a:rPr lang="en-AU" dirty="0" smtClean="0"/>
              <a:t>Learn the general rules and usage of operator overloading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313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Operators That Can’t Be Overloaded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3312145"/>
          </a:xfrm>
        </p:spPr>
        <p:txBody>
          <a:bodyPr/>
          <a:lstStyle/>
          <a:p>
            <a:r>
              <a:rPr lang="en-AU" dirty="0" smtClean="0"/>
              <a:t>There are five operators that cannot be overloaded</a:t>
            </a:r>
          </a:p>
          <a:p>
            <a:r>
              <a:rPr lang="en-AU" dirty="0" smtClean="0"/>
              <a:t>You cannot overload operators that you have invented</a:t>
            </a:r>
          </a:p>
          <a:p>
            <a:r>
              <a:rPr lang="en-AU" dirty="0" smtClean="0"/>
              <a:t>Operators cannot be overloaded for built-in data types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29310"/>
              </p:ext>
            </p:extLst>
          </p:nvPr>
        </p:nvGraphicFramePr>
        <p:xfrm>
          <a:off x="2483768" y="4437112"/>
          <a:ext cx="4190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216"/>
                <a:gridCol w="209521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Operator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Description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.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member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*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pointer to member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::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scope resolution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?: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conditional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Calibri Light" panose="020F0302020204030204" pitchFamily="34" charset="0"/>
                        </a:rPr>
                        <a:t>sizeof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alibri Light" panose="020F0302020204030204" pitchFamily="34" charset="0"/>
                        </a:rPr>
                        <a:t>size</a:t>
                      </a:r>
                      <a:r>
                        <a:rPr lang="en-AU" baseline="0" dirty="0" smtClean="0">
                          <a:latin typeface="Calibri Light" panose="020F0302020204030204" pitchFamily="34" charset="0"/>
                        </a:rPr>
                        <a:t> of</a:t>
                      </a:r>
                      <a:endParaRPr lang="en-AU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586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an Arithmetic Operator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61951" y="1628800"/>
            <a:ext cx="88745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double Employee::</a:t>
            </a:r>
            <a:r>
              <a:rPr lang="en-AU" dirty="0" err="1" smtClean="0">
                <a:latin typeface="Lucida Console" panose="020B0609040504020204" pitchFamily="49" charset="0"/>
              </a:rPr>
              <a:t>addTwo</a:t>
            </a:r>
            <a:r>
              <a:rPr lang="en-AU" dirty="0" smtClean="0">
                <a:latin typeface="Lucida Console" panose="020B0609040504020204" pitchFamily="49" charset="0"/>
              </a:rPr>
              <a:t>(Employee </a:t>
            </a:r>
            <a:r>
              <a:rPr lang="en-AU" dirty="0" err="1" smtClean="0">
                <a:latin typeface="Lucida Console" panose="020B0609040504020204" pitchFamily="49" charset="0"/>
              </a:rPr>
              <a:t>emp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this-&gt;salary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dirty="0" err="1" smtClean="0">
                <a:latin typeface="Lucida Console" panose="020B0609040504020204" pitchFamily="49" charset="0"/>
              </a:rPr>
              <a:t>emp.salary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Employee clerk(1234, 400.00);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Employee driver(3456, 650.00);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double sum;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sum = </a:t>
            </a:r>
            <a:r>
              <a:rPr lang="en-AU" dirty="0" err="1" smtClean="0">
                <a:latin typeface="Lucida Console" panose="020B0609040504020204" pitchFamily="49" charset="0"/>
              </a:rPr>
              <a:t>clerk.addTwo</a:t>
            </a:r>
            <a:r>
              <a:rPr lang="en-AU" dirty="0" smtClean="0">
                <a:latin typeface="Lucida Console" panose="020B0609040504020204" pitchFamily="49" charset="0"/>
              </a:rPr>
              <a:t>(driver);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“Adding driver to clerk – Sum is $” &lt;&lt;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latin typeface="Lucida Console" panose="020B0609040504020204" pitchFamily="49" charset="0"/>
              </a:rPr>
              <a:t>sum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sum = </a:t>
            </a:r>
            <a:r>
              <a:rPr lang="en-AU" dirty="0" err="1" smtClean="0">
                <a:latin typeface="Lucida Console" panose="020B0609040504020204" pitchFamily="49" charset="0"/>
              </a:rPr>
              <a:t>driver.addTwo</a:t>
            </a:r>
            <a:r>
              <a:rPr lang="en-AU" dirty="0" smtClean="0">
                <a:latin typeface="Lucida Console" panose="020B0609040504020204" pitchFamily="49" charset="0"/>
              </a:rPr>
              <a:t>(clerk);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“Adding clerk to driver – Sum is $” &lt;&lt; sum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3861048"/>
            <a:ext cx="3744416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73195" y="4425845"/>
            <a:ext cx="3744416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85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an Arithmetic Operator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556792"/>
            <a:ext cx="88745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double Employee::operator+(Employee </a:t>
            </a:r>
            <a:r>
              <a:rPr lang="en-AU" dirty="0" err="1" smtClean="0">
                <a:latin typeface="Lucida Console" panose="020B0609040504020204" pitchFamily="49" charset="0"/>
              </a:rPr>
              <a:t>emp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this-&gt;salary </a:t>
            </a:r>
            <a:r>
              <a:rPr lang="en-AU" dirty="0">
                <a:latin typeface="Lucida Console" panose="020B0609040504020204" pitchFamily="49" charset="0"/>
              </a:rPr>
              <a:t>+ </a:t>
            </a:r>
            <a:r>
              <a:rPr lang="en-AU" dirty="0" err="1">
                <a:latin typeface="Lucida Console" panose="020B0609040504020204" pitchFamily="49" charset="0"/>
              </a:rPr>
              <a:t>emp.salary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Employee clerk(1234, 400.00);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Employee driver(3456, 650.00);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double sum;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sum = </a:t>
            </a:r>
            <a:r>
              <a:rPr lang="en-AU" dirty="0" err="1" smtClean="0">
                <a:latin typeface="Lucida Console" panose="020B0609040504020204" pitchFamily="49" charset="0"/>
              </a:rPr>
              <a:t>clerk.operator</a:t>
            </a:r>
            <a:r>
              <a:rPr lang="en-AU" dirty="0" smtClean="0">
                <a:latin typeface="Lucida Console" panose="020B0609040504020204" pitchFamily="49" charset="0"/>
              </a:rPr>
              <a:t>+(driver);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“Using operator+() function – Sum is $” 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&lt;&lt; sum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sum = clerk + driver;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“Adding clerk to driver – Sum is $” &lt;&lt; sum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pPr lvl="1"/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3789040"/>
            <a:ext cx="4176464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6839" y="4612660"/>
            <a:ext cx="2987049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4572310" y="4257408"/>
            <a:ext cx="11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 Light" panose="020F0302020204030204" pitchFamily="34" charset="0"/>
              </a:rPr>
              <a:t>Preferable</a:t>
            </a:r>
            <a:endParaRPr lang="en-AU" dirty="0">
              <a:latin typeface="Calibri Light" panose="020F0302020204030204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563888" y="4442074"/>
            <a:ext cx="1008422" cy="3138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01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Pay Attention to the Order of Operands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Just like normal operands, the order can affect the outcome</a:t>
            </a:r>
          </a:p>
          <a:p>
            <a:r>
              <a:rPr lang="en-AU" dirty="0" smtClean="0"/>
              <a:t>This method with operator-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Is different to this method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62093" y="2928359"/>
            <a:ext cx="604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double Employee::operator-(Employee </a:t>
            </a:r>
            <a:r>
              <a:rPr lang="en-AU" dirty="0" err="1" smtClean="0">
                <a:latin typeface="Lucida Console" panose="020B0609040504020204" pitchFamily="49" charset="0"/>
              </a:rPr>
              <a:t>emp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this-&gt;salary – </a:t>
            </a:r>
            <a:r>
              <a:rPr lang="en-AU" dirty="0" err="1" smtClean="0">
                <a:latin typeface="Lucida Console" panose="020B0609040504020204" pitchFamily="49" charset="0"/>
              </a:rPr>
              <a:t>emp.salary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0149" y="4703120"/>
            <a:ext cx="604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double Employee::operator-(Employee </a:t>
            </a:r>
            <a:r>
              <a:rPr lang="en-AU" dirty="0" err="1" smtClean="0">
                <a:latin typeface="Lucida Console" panose="020B0609040504020204" pitchFamily="49" charset="0"/>
              </a:rPr>
              <a:t>emp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</a:t>
            </a:r>
            <a:r>
              <a:rPr lang="en-AU" dirty="0" err="1" smtClean="0">
                <a:latin typeface="Lucida Console" panose="020B0609040504020204" pitchFamily="49" charset="0"/>
              </a:rPr>
              <a:t>emp.salary</a:t>
            </a:r>
            <a:r>
              <a:rPr lang="en-AU" dirty="0" smtClean="0">
                <a:latin typeface="Lucida Console" panose="020B0609040504020204" pitchFamily="49" charset="0"/>
              </a:rPr>
              <a:t> – this-&gt;salary;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974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000" dirty="0" smtClean="0"/>
              <a:t>Overloading an Operator to Work with an Object and a Primitive Type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636912"/>
            <a:ext cx="8229600" cy="3840088"/>
          </a:xfrm>
        </p:spPr>
        <p:txBody>
          <a:bodyPr/>
          <a:lstStyle/>
          <a:p>
            <a:r>
              <a:rPr lang="en-AU" sz="2400" dirty="0" smtClean="0"/>
              <a:t>In order to work with an object and a primitive you must remember </a:t>
            </a:r>
            <a:r>
              <a:rPr lang="en-AU" sz="2400" dirty="0" smtClean="0"/>
              <a:t>associativity, here the double needs to be on the right hand side of the +.</a:t>
            </a:r>
            <a:endParaRPr lang="en-AU" sz="2400" dirty="0" smtClean="0"/>
          </a:p>
          <a:p>
            <a:r>
              <a:rPr lang="en-AU" sz="2400" dirty="0" smtClean="0"/>
              <a:t>If we have an existing Employee object A, the following will work:</a:t>
            </a:r>
          </a:p>
          <a:p>
            <a:pPr lvl="1"/>
            <a:r>
              <a:rPr lang="en-AU" sz="2000" b="1" dirty="0" smtClean="0"/>
              <a:t>Employee B = A + 100;</a:t>
            </a:r>
            <a:endParaRPr lang="en-AU" sz="2000" b="1" dirty="0" smtClean="0"/>
          </a:p>
          <a:p>
            <a:r>
              <a:rPr lang="en-AU" sz="2400" dirty="0" smtClean="0"/>
              <a:t>The below is incorrect and will not work</a:t>
            </a:r>
          </a:p>
          <a:p>
            <a:pPr lvl="1"/>
            <a:r>
              <a:rPr lang="en-AU" sz="2000" b="1" dirty="0"/>
              <a:t>Employee B = </a:t>
            </a:r>
            <a:r>
              <a:rPr lang="en-AU" sz="2000" b="1" dirty="0" smtClean="0"/>
              <a:t>100 + A;</a:t>
            </a:r>
            <a:endParaRPr lang="en-AU" sz="2400" dirty="0"/>
          </a:p>
          <a:p>
            <a:r>
              <a:rPr lang="en-AU" sz="2400" dirty="0" smtClean="0"/>
              <a:t>This issue can be avoided </a:t>
            </a:r>
            <a:r>
              <a:rPr lang="en-AU" sz="2400" dirty="0" smtClean="0"/>
              <a:t>overloading the operator outside the class.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22632" y="980728"/>
            <a:ext cx="6320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Employee Employee::operator+(double raise)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Employee temp;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temp.idNum</a:t>
            </a:r>
            <a:r>
              <a:rPr lang="en-AU" dirty="0" smtClean="0">
                <a:latin typeface="Lucida Console" panose="020B0609040504020204" pitchFamily="49" charset="0"/>
              </a:rPr>
              <a:t> = this-&gt;</a:t>
            </a:r>
            <a:r>
              <a:rPr lang="en-AU" dirty="0" err="1" smtClean="0">
                <a:latin typeface="Lucida Console" panose="020B0609040504020204" pitchFamily="49" charset="0"/>
              </a:rPr>
              <a:t>idNum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temp.salary</a:t>
            </a:r>
            <a:r>
              <a:rPr lang="en-AU" dirty="0" smtClean="0">
                <a:latin typeface="Lucida Console" panose="020B0609040504020204" pitchFamily="49" charset="0"/>
              </a:rPr>
              <a:t> = this-&gt;salary + raise;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temp;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532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000" dirty="0"/>
              <a:t>Overloading an Operator to Work with an Object and a Primitive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792163"/>
            <a:ext cx="706475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&lt;</a:t>
            </a:r>
            <a:r>
              <a:rPr lang="en-AU" sz="16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#include &lt;string&gt;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Employee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friend double operator+(double, Employee);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double salary;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Employee(int, double);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Employee::Employee(int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, double salary)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this-&gt;</a:t>
            </a:r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idNum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this-&gt;salary = salary;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double operator+(double raise, Employee </a:t>
            </a:r>
            <a:r>
              <a:rPr lang="en-AU" sz="1600" dirty="0" err="1" smtClean="0">
                <a:latin typeface="Lucida Console" panose="020B0609040504020204" pitchFamily="49" charset="0"/>
              </a:rPr>
              <a:t>emp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(raise + </a:t>
            </a:r>
            <a:r>
              <a:rPr lang="en-AU" sz="1600" dirty="0" err="1" smtClean="0">
                <a:latin typeface="Lucida Console" panose="020B0609040504020204" pitchFamily="49" charset="0"/>
              </a:rPr>
              <a:t>emp.salary</a:t>
            </a:r>
            <a:r>
              <a:rPr lang="en-AU" sz="16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Employee </a:t>
            </a:r>
            <a:r>
              <a:rPr lang="en-AU" sz="1600" dirty="0" err="1" smtClean="0">
                <a:latin typeface="Lucida Console" panose="020B0609040504020204" pitchFamily="49" charset="0"/>
              </a:rPr>
              <a:t>oneEmp</a:t>
            </a:r>
            <a:r>
              <a:rPr lang="en-AU" sz="1600" dirty="0" smtClean="0">
                <a:latin typeface="Lucida Console" panose="020B0609040504020204" pitchFamily="49" charset="0"/>
              </a:rPr>
              <a:t>(1234, 14.55);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double </a:t>
            </a:r>
            <a:r>
              <a:rPr lang="en-AU" sz="1600" dirty="0" err="1" smtClean="0">
                <a:latin typeface="Lucida Console" panose="020B0609040504020204" pitchFamily="49" charset="0"/>
              </a:rPr>
              <a:t>newSalary</a:t>
            </a:r>
            <a:r>
              <a:rPr lang="en-AU" sz="1600" dirty="0" smtClean="0">
                <a:latin typeface="Lucida Console" panose="020B0609040504020204" pitchFamily="49" charset="0"/>
              </a:rPr>
              <a:t> = 2.33 + </a:t>
            </a:r>
            <a:r>
              <a:rPr lang="en-AU" sz="1600" dirty="0" err="1" smtClean="0">
                <a:latin typeface="Lucida Console" panose="020B0609040504020204" pitchFamily="49" charset="0"/>
              </a:rPr>
              <a:t>oneEmp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“New salary will be $”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newSalary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4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Multiple Operations in an Expression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Most languages allow you to chain operators; that is, they allow several operators within the same statement</a:t>
            </a:r>
          </a:p>
          <a:p>
            <a:r>
              <a:rPr lang="en-AU" dirty="0" smtClean="0"/>
              <a:t>When you write a statement using integers or doubles, such as:</a:t>
            </a:r>
          </a:p>
          <a:p>
            <a:pPr lvl="1"/>
            <a:r>
              <a:rPr lang="en-AU" sz="2200" dirty="0" smtClean="0">
                <a:latin typeface="Lucida Console" panose="020B0609040504020204" pitchFamily="49" charset="0"/>
              </a:rPr>
              <a:t>total = a + b + c;</a:t>
            </a:r>
          </a:p>
          <a:p>
            <a:pPr lvl="1"/>
            <a:r>
              <a:rPr lang="en-AU" dirty="0" smtClean="0"/>
              <a:t>First </a:t>
            </a:r>
            <a:r>
              <a:rPr lang="en-AU" sz="2200" dirty="0" smtClean="0">
                <a:latin typeface="Lucida Console" panose="020B0609040504020204" pitchFamily="49" charset="0"/>
              </a:rPr>
              <a:t>a</a:t>
            </a:r>
            <a:r>
              <a:rPr lang="en-AU" dirty="0" smtClean="0"/>
              <a:t> and </a:t>
            </a:r>
            <a:r>
              <a:rPr lang="en-AU" sz="2200" dirty="0" smtClean="0">
                <a:latin typeface="Lucida Console" panose="020B0609040504020204" pitchFamily="49" charset="0"/>
              </a:rPr>
              <a:t>b</a:t>
            </a:r>
            <a:r>
              <a:rPr lang="en-AU" dirty="0" smtClean="0"/>
              <a:t> are added, creating a temporary value; then, </a:t>
            </a:r>
            <a:r>
              <a:rPr lang="en-AU" sz="2200" dirty="0" smtClean="0">
                <a:latin typeface="Lucida Console" panose="020B0609040504020204" pitchFamily="49" charset="0"/>
              </a:rPr>
              <a:t>c</a:t>
            </a:r>
            <a:r>
              <a:rPr lang="en-AU" dirty="0" smtClean="0"/>
              <a:t> is added to the temporary value, and the final result is stored in </a:t>
            </a:r>
            <a:r>
              <a:rPr lang="en-AU" sz="2200" dirty="0" smtClean="0">
                <a:latin typeface="Lucida Console" panose="020B0609040504020204" pitchFamily="49" charset="0"/>
              </a:rPr>
              <a:t>total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smtClean="0"/>
              <a:t>The same rules of operation apply when you want to create objects than can use operation in a statement</a:t>
            </a:r>
          </a:p>
        </p:txBody>
      </p:sp>
    </p:spTree>
    <p:extLst>
      <p:ext uri="{BB962C8B-B14F-4D97-AF65-F5344CB8AC3E}">
        <p14:creationId xmlns:p14="http://schemas.microsoft.com/office/powerpoint/2010/main" val="2068411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Multiple Operations in an Expression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916192" y="980728"/>
            <a:ext cx="731161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class Sale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receiptNum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double </a:t>
            </a:r>
            <a:r>
              <a:rPr lang="en-AU" sz="1600" dirty="0" err="1" smtClean="0">
                <a:latin typeface="Lucida Console" panose="020B0609040504020204" pitchFamily="49" charset="0"/>
              </a:rPr>
              <a:t>saleAmount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Sale(int, double);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Sale operator+(Sale);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void </a:t>
            </a:r>
            <a:r>
              <a:rPr lang="en-AU" sz="1600" dirty="0" err="1" smtClean="0">
                <a:latin typeface="Lucida Console" panose="020B0609040504020204" pitchFamily="49" charset="0"/>
              </a:rPr>
              <a:t>showSale</a:t>
            </a:r>
            <a:r>
              <a:rPr lang="en-AU" sz="16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Sale::Sale(int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, double sale)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receiptNum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saleAmount</a:t>
            </a:r>
            <a:r>
              <a:rPr lang="en-AU" sz="1600" dirty="0" smtClean="0">
                <a:latin typeface="Lucida Console" panose="020B0609040504020204" pitchFamily="49" charset="0"/>
              </a:rPr>
              <a:t> = sale;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Sale Sale::operator+(Sale transaction)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Sale temp(999, 0);</a:t>
            </a:r>
          </a:p>
          <a:p>
            <a:pPr lvl="1"/>
            <a:r>
              <a:rPr lang="en-AU" sz="1600" dirty="0" err="1">
                <a:latin typeface="Lucida Console" panose="020B0609040504020204" pitchFamily="49" charset="0"/>
              </a:rPr>
              <a:t>t</a:t>
            </a:r>
            <a:r>
              <a:rPr lang="en-AU" sz="1600" dirty="0" err="1" smtClean="0">
                <a:latin typeface="Lucida Console" panose="020B0609040504020204" pitchFamily="49" charset="0"/>
              </a:rPr>
              <a:t>emp.saleAmount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saleAmount</a:t>
            </a:r>
            <a:r>
              <a:rPr lang="en-AU" sz="1600" dirty="0" smtClean="0">
                <a:latin typeface="Lucida Console" panose="020B0609040504020204" pitchFamily="49" charset="0"/>
              </a:rPr>
              <a:t> + </a:t>
            </a:r>
            <a:r>
              <a:rPr lang="en-AU" sz="1600" dirty="0" err="1" smtClean="0">
                <a:latin typeface="Lucida Console" panose="020B0609040504020204" pitchFamily="49" charset="0"/>
              </a:rPr>
              <a:t>transaction.saleAmount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temp;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void Sale::</a:t>
            </a:r>
            <a:r>
              <a:rPr lang="en-AU" sz="1600" dirty="0" err="1" smtClean="0">
                <a:latin typeface="Lucida Console" panose="020B0609040504020204" pitchFamily="49" charset="0"/>
              </a:rPr>
              <a:t>showSale</a:t>
            </a:r>
            <a:r>
              <a:rPr lang="en-AU" sz="1600" dirty="0" smtClean="0">
                <a:latin typeface="Lucida Console" panose="020B0609040504020204" pitchFamily="49" charset="0"/>
              </a:rPr>
              <a:t>()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“Sale #”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receiptNum</a:t>
            </a:r>
            <a:r>
              <a:rPr lang="en-AU" sz="1600" dirty="0" smtClean="0">
                <a:latin typeface="Lucida Console" panose="020B0609040504020204" pitchFamily="49" charset="0"/>
              </a:rPr>
              <a:t> &lt;&lt; “ for $”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saleAmount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277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Multiple Operations in an Expression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947724" y="1164808"/>
            <a:ext cx="52485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Sale </a:t>
            </a:r>
            <a:r>
              <a:rPr lang="en-AU" dirty="0" err="1" smtClean="0">
                <a:latin typeface="Lucida Console" panose="020B0609040504020204" pitchFamily="49" charset="0"/>
              </a:rPr>
              <a:t>aShirt</a:t>
            </a:r>
            <a:r>
              <a:rPr lang="en-AU" dirty="0" smtClean="0">
                <a:latin typeface="Lucida Console" panose="020B0609040504020204" pitchFamily="49" charset="0"/>
              </a:rPr>
              <a:t>(1567, 39.95);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Sale </a:t>
            </a:r>
            <a:r>
              <a:rPr lang="en-AU" dirty="0" err="1" smtClean="0">
                <a:latin typeface="Lucida Console" panose="020B0609040504020204" pitchFamily="49" charset="0"/>
              </a:rPr>
              <a:t>aTie</a:t>
            </a:r>
            <a:r>
              <a:rPr lang="en-AU" dirty="0" smtClean="0">
                <a:latin typeface="Lucida Console" panose="020B0609040504020204" pitchFamily="49" charset="0"/>
              </a:rPr>
              <a:t>(1568, 33.55);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Sale pants(1569, 49.99);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Sale total(0,0);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total = </a:t>
            </a:r>
            <a:r>
              <a:rPr lang="en-AU" dirty="0" err="1" smtClean="0">
                <a:latin typeface="Lucida Console" panose="020B0609040504020204" pitchFamily="49" charset="0"/>
              </a:rPr>
              <a:t>aShirt</a:t>
            </a:r>
            <a:r>
              <a:rPr lang="en-AU" dirty="0" smtClean="0">
                <a:latin typeface="Lucida Console" panose="020B0609040504020204" pitchFamily="49" charset="0"/>
              </a:rPr>
              <a:t> + </a:t>
            </a:r>
            <a:r>
              <a:rPr lang="en-AU" dirty="0" err="1" smtClean="0">
                <a:latin typeface="Lucida Console" panose="020B0609040504020204" pitchFamily="49" charset="0"/>
              </a:rPr>
              <a:t>aTie</a:t>
            </a:r>
            <a:r>
              <a:rPr lang="en-AU" dirty="0" smtClean="0">
                <a:latin typeface="Lucida Console" panose="020B0609040504020204" pitchFamily="49" charset="0"/>
              </a:rPr>
              <a:t> + pants;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aShirt.showSale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aTie.showSale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pants.showSale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 &lt;&lt; “Total:”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total.showSale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8" y="5157192"/>
            <a:ext cx="35909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78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Output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 C++, </a:t>
            </a:r>
            <a:r>
              <a:rPr lang="en-AU" sz="2400" dirty="0" smtClean="0">
                <a:latin typeface="Lucida Console" panose="020B0609040504020204" pitchFamily="49" charset="0"/>
              </a:rPr>
              <a:t>&lt;&lt;</a:t>
            </a:r>
            <a:r>
              <a:rPr lang="en-AU" dirty="0" smtClean="0"/>
              <a:t> is both a bitwise left-shift operator and an output operator (insertion operator)</a:t>
            </a:r>
          </a:p>
          <a:p>
            <a:r>
              <a:rPr lang="en-AU" dirty="0" smtClean="0"/>
              <a:t>The </a:t>
            </a:r>
            <a:r>
              <a:rPr lang="en-AU" sz="2400" dirty="0" smtClean="0">
                <a:latin typeface="Lucida Console" panose="020B0609040504020204" pitchFamily="49" charset="0"/>
              </a:rPr>
              <a:t>&lt;&lt;</a:t>
            </a:r>
            <a:r>
              <a:rPr lang="en-AU" dirty="0" smtClean="0"/>
              <a:t> operator acts as an output operator when </a:t>
            </a:r>
            <a:r>
              <a:rPr lang="en-AU" sz="2400" dirty="0" err="1" smtClean="0">
                <a:latin typeface="Lucida Console" panose="020B0609040504020204" pitchFamily="49" charset="0"/>
              </a:rPr>
              <a:t>cout</a:t>
            </a:r>
            <a:r>
              <a:rPr lang="en-AU" sz="2400" dirty="0" smtClean="0"/>
              <a:t> </a:t>
            </a:r>
            <a:r>
              <a:rPr lang="en-AU" dirty="0" smtClean="0"/>
              <a:t>(or another output stream object) appears on the left side</a:t>
            </a:r>
          </a:p>
          <a:p>
            <a:pPr lvl="1"/>
            <a:r>
              <a:rPr lang="en-AU" sz="2000" dirty="0" err="1" smtClean="0">
                <a:latin typeface="Lucida Console" panose="020B0609040504020204" pitchFamily="49" charset="0"/>
              </a:rPr>
              <a:t>cout</a:t>
            </a:r>
            <a:r>
              <a:rPr lang="en-AU" sz="2000" dirty="0" smtClean="0"/>
              <a:t> </a:t>
            </a:r>
            <a:r>
              <a:rPr lang="en-AU" dirty="0" smtClean="0"/>
              <a:t>becomes the driving object and the this object in the overloaded</a:t>
            </a:r>
            <a:r>
              <a:rPr lang="en-AU" sz="2000" dirty="0" smtClean="0">
                <a:latin typeface="Lucida Console" panose="020B0609040504020204" pitchFamily="49" charset="0"/>
              </a:rPr>
              <a:t> operator&lt;&lt;()</a:t>
            </a:r>
            <a:r>
              <a:rPr lang="en-AU" sz="2000" dirty="0" smtClean="0"/>
              <a:t> </a:t>
            </a:r>
            <a:r>
              <a:rPr lang="en-AU" dirty="0" smtClean="0"/>
              <a:t>function </a:t>
            </a:r>
            <a:r>
              <a:rPr lang="en-AU" sz="2000" dirty="0" err="1" smtClean="0">
                <a:latin typeface="Lucida Console" panose="020B0609040504020204" pitchFamily="49" charset="0"/>
              </a:rPr>
              <a:t>ostream</a:t>
            </a:r>
            <a:r>
              <a:rPr lang="en-AU" sz="20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2000" dirty="0" err="1" smtClean="0">
                <a:latin typeface="Lucida Console" panose="020B0609040504020204" pitchFamily="49" charset="0"/>
              </a:rPr>
              <a:t>ostream</a:t>
            </a:r>
            <a:r>
              <a:rPr lang="en-AU" sz="2000" dirty="0" smtClean="0">
                <a:latin typeface="Lucida Console" panose="020B0609040504020204" pitchFamily="49" charset="0"/>
              </a:rPr>
              <a:t>&amp;, int);</a:t>
            </a:r>
          </a:p>
          <a:p>
            <a:r>
              <a:rPr lang="en-AU" dirty="0" smtClean="0"/>
              <a:t>To overload the </a:t>
            </a:r>
            <a:r>
              <a:rPr lang="en-AU" sz="2400" dirty="0" smtClean="0">
                <a:latin typeface="Lucida Console" panose="020B0609040504020204" pitchFamily="49" charset="0"/>
              </a:rPr>
              <a:t>&lt;&lt;</a:t>
            </a:r>
            <a:r>
              <a:rPr lang="en-AU" dirty="0" smtClean="0"/>
              <a:t> operator to work with a </a:t>
            </a:r>
            <a:r>
              <a:rPr lang="en-AU" sz="2400" dirty="0" smtClean="0">
                <a:latin typeface="Lucida Console" panose="020B0609040504020204" pitchFamily="49" charset="0"/>
              </a:rPr>
              <a:t>Sale</a:t>
            </a:r>
            <a:r>
              <a:rPr lang="en-AU" sz="2400" dirty="0" smtClean="0"/>
              <a:t> </a:t>
            </a:r>
            <a:r>
              <a:rPr lang="en-AU" dirty="0" smtClean="0"/>
              <a:t>object, you must add the overloaded </a:t>
            </a:r>
            <a:r>
              <a:rPr lang="en-AU" sz="2400" dirty="0" smtClean="0">
                <a:latin typeface="Lucida Console" panose="020B0609040504020204" pitchFamily="49" charset="0"/>
              </a:rPr>
              <a:t>operator&lt;&lt;()</a:t>
            </a:r>
            <a:r>
              <a:rPr lang="en-AU" sz="2400" dirty="0" smtClean="0"/>
              <a:t> </a:t>
            </a:r>
            <a:r>
              <a:rPr lang="en-AU" dirty="0" smtClean="0"/>
              <a:t>prototype to the </a:t>
            </a:r>
            <a:r>
              <a:rPr lang="en-AU" sz="2400" dirty="0" smtClean="0">
                <a:latin typeface="Lucida Console" panose="020B0609040504020204" pitchFamily="49" charset="0"/>
              </a:rPr>
              <a:t>Sale</a:t>
            </a:r>
            <a:r>
              <a:rPr lang="en-AU" sz="2400" dirty="0" smtClean="0"/>
              <a:t> </a:t>
            </a:r>
            <a:r>
              <a:rPr lang="en-AU" dirty="0" smtClean="0"/>
              <a:t>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792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Friend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a friend function?</a:t>
            </a:r>
          </a:p>
          <a:p>
            <a:pPr lvl="1"/>
            <a:r>
              <a:rPr lang="en-AU" dirty="0" smtClean="0"/>
              <a:t>Only member functions of a given class can access its private data members (variables)</a:t>
            </a:r>
          </a:p>
          <a:p>
            <a:r>
              <a:rPr lang="en-AU" dirty="0" smtClean="0"/>
              <a:t>A friend function declaration enables a non-member function to access a private data member of a class as if they were public</a:t>
            </a:r>
          </a:p>
          <a:p>
            <a:pPr lvl="1"/>
            <a:r>
              <a:rPr lang="en-AU" dirty="0" smtClean="0"/>
              <a:t>If class B is designated as friend of class A, B can access A’s non-public members; but not vice versa</a:t>
            </a:r>
          </a:p>
          <a:p>
            <a:pPr lvl="1"/>
            <a:r>
              <a:rPr lang="en-AU" dirty="0" smtClean="0"/>
              <a:t>The status of a friend can only be given by a class, it </a:t>
            </a:r>
            <a:r>
              <a:rPr lang="en-AU" smtClean="0"/>
              <a:t>cannot inherited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75554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Output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147024" y="836712"/>
            <a:ext cx="68499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#include &lt;</a:t>
            </a:r>
            <a:r>
              <a:rPr lang="en-AU" sz="16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6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600" dirty="0" err="1" smtClean="0">
                <a:latin typeface="Lucida Console" panose="020B0609040504020204" pitchFamily="49" charset="0"/>
              </a:rPr>
              <a:t>std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  <a:endParaRPr lang="en-AU" sz="1600" dirty="0">
              <a:latin typeface="Lucida Console" panose="020B0609040504020204" pitchFamily="49" charset="0"/>
            </a:endParaRPr>
          </a:p>
          <a:p>
            <a:r>
              <a:rPr lang="en-AU" sz="1600" dirty="0" smtClean="0">
                <a:latin typeface="Lucida Console" panose="020B0609040504020204" pitchFamily="49" charset="0"/>
              </a:rPr>
              <a:t>class Sale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friend 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&amp;, </a:t>
            </a:r>
            <a:r>
              <a:rPr lang="en-AU" sz="1600" dirty="0" err="1" smtClean="0">
                <a:latin typeface="Lucida Console" panose="020B0609040504020204" pitchFamily="49" charset="0"/>
              </a:rPr>
              <a:t>const</a:t>
            </a:r>
            <a:r>
              <a:rPr lang="en-AU" sz="1600" dirty="0" smtClean="0">
                <a:latin typeface="Lucida Console" panose="020B0609040504020204" pitchFamily="49" charset="0"/>
              </a:rPr>
              <a:t> Sale&amp;);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receiptNum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double </a:t>
            </a:r>
            <a:r>
              <a:rPr lang="en-AU" sz="1600" dirty="0" err="1" smtClean="0">
                <a:latin typeface="Lucida Console" panose="020B0609040504020204" pitchFamily="49" charset="0"/>
              </a:rPr>
              <a:t>saleAmount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Sale(int, double);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Sale::Sale(int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, double sale)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receiptNum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saleAmount</a:t>
            </a:r>
            <a:r>
              <a:rPr lang="en-AU" sz="1600" dirty="0" smtClean="0">
                <a:latin typeface="Lucida Console" panose="020B0609040504020204" pitchFamily="49" charset="0"/>
              </a:rPr>
              <a:t> = sale;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 operator&lt;&lt;(</a:t>
            </a:r>
            <a:r>
              <a:rPr lang="en-AU" sz="1600" dirty="0" err="1" smtClean="0">
                <a:latin typeface="Lucida Console" panose="020B0609040504020204" pitchFamily="49" charset="0"/>
              </a:rPr>
              <a:t>ostream</a:t>
            </a:r>
            <a:r>
              <a:rPr lang="en-AU" sz="1600" dirty="0" smtClean="0">
                <a:latin typeface="Lucida Console" panose="020B0609040504020204" pitchFamily="49" charset="0"/>
              </a:rPr>
              <a:t>&amp; out, </a:t>
            </a:r>
            <a:r>
              <a:rPr lang="en-AU" sz="1600" dirty="0" err="1" smtClean="0">
                <a:latin typeface="Lucida Console" panose="020B0609040504020204" pitchFamily="49" charset="0"/>
              </a:rPr>
              <a:t>const</a:t>
            </a:r>
            <a:r>
              <a:rPr lang="en-AU" sz="1600" dirty="0" smtClean="0">
                <a:latin typeface="Lucida Console" panose="020B0609040504020204" pitchFamily="49" charset="0"/>
              </a:rPr>
              <a:t> Sale&amp; </a:t>
            </a:r>
            <a:r>
              <a:rPr lang="en-AU" sz="1600" dirty="0" err="1" smtClean="0">
                <a:latin typeface="Lucida Console" panose="020B0609040504020204" pitchFamily="49" charset="0"/>
              </a:rPr>
              <a:t>aSale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out &lt;&lt; “Sale #”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aSale.receiptNum</a:t>
            </a:r>
            <a:r>
              <a:rPr lang="en-AU" sz="1600" dirty="0" smtClean="0">
                <a:latin typeface="Lucida Console" panose="020B0609040504020204" pitchFamily="49" charset="0"/>
              </a:rPr>
              <a:t> &lt;&lt; “ for $” &lt;&lt;</a:t>
            </a:r>
          </a:p>
          <a:p>
            <a:pPr lvl="2"/>
            <a:r>
              <a:rPr lang="en-AU" sz="1600" dirty="0" err="1" smtClean="0">
                <a:latin typeface="Lucida Console" panose="020B0609040504020204" pitchFamily="49" charset="0"/>
              </a:rPr>
              <a:t>aSale.saleAmount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endl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out;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Sale </a:t>
            </a:r>
            <a:r>
              <a:rPr lang="en-AU" sz="1600" dirty="0" err="1" smtClean="0">
                <a:latin typeface="Lucida Console" panose="020B0609040504020204" pitchFamily="49" charset="0"/>
              </a:rPr>
              <a:t>aShirt</a:t>
            </a:r>
            <a:r>
              <a:rPr lang="en-AU" sz="1600" dirty="0" smtClean="0">
                <a:latin typeface="Lucida Console" panose="020B0609040504020204" pitchFamily="49" charset="0"/>
              </a:rPr>
              <a:t>(1567, 39.95);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cout</a:t>
            </a:r>
            <a:r>
              <a:rPr lang="en-AU" sz="1600" dirty="0" smtClean="0">
                <a:latin typeface="Lucida Console" panose="020B0609040504020204" pitchFamily="49" charset="0"/>
              </a:rPr>
              <a:t> &lt;&lt; </a:t>
            </a:r>
            <a:r>
              <a:rPr lang="en-AU" sz="1600" dirty="0" err="1" smtClean="0">
                <a:latin typeface="Lucida Console" panose="020B0609040504020204" pitchFamily="49" charset="0"/>
              </a:rPr>
              <a:t>aShirt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1556792"/>
            <a:ext cx="612068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168760" y="4293096"/>
            <a:ext cx="6715608" cy="12241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619672" y="5997773"/>
            <a:ext cx="2016224" cy="311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61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Input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202328" y="2283837"/>
            <a:ext cx="6739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latin typeface="Lucida Console" panose="020B0609040504020204" pitchFamily="49" charset="0"/>
              </a:rPr>
              <a:t>istream</a:t>
            </a:r>
            <a:r>
              <a:rPr lang="en-AU" dirty="0" smtClean="0">
                <a:latin typeface="Lucida Console" panose="020B0609040504020204" pitchFamily="49" charset="0"/>
              </a:rPr>
              <a:t>&amp; operator&gt;&gt;(</a:t>
            </a:r>
            <a:r>
              <a:rPr lang="en-AU" dirty="0" err="1" smtClean="0">
                <a:latin typeface="Lucida Console" panose="020B0609040504020204" pitchFamily="49" charset="0"/>
              </a:rPr>
              <a:t>istream</a:t>
            </a:r>
            <a:r>
              <a:rPr lang="en-AU" dirty="0" smtClean="0">
                <a:latin typeface="Lucida Console" panose="020B0609040504020204" pitchFamily="49" charset="0"/>
              </a:rPr>
              <a:t>&amp; in, Sale&amp; </a:t>
            </a:r>
            <a:r>
              <a:rPr lang="en-AU" dirty="0" err="1" smtClean="0">
                <a:latin typeface="Lucida Console" panose="020B0609040504020204" pitchFamily="49" charset="0"/>
              </a:rPr>
              <a:t>aSale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 //clear the buffer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“Enter receipt number “;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in &gt;&gt; </a:t>
            </a:r>
            <a:r>
              <a:rPr lang="en-AU" dirty="0" err="1" smtClean="0">
                <a:latin typeface="Lucida Console" panose="020B0609040504020204" pitchFamily="49" charset="0"/>
              </a:rPr>
              <a:t>aSale.receiptNum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“Enter the amount of the sale “;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in &gt;&gt; </a:t>
            </a:r>
            <a:r>
              <a:rPr lang="en-AU" dirty="0" err="1" smtClean="0">
                <a:latin typeface="Lucida Console" panose="020B0609040504020204" pitchFamily="49" charset="0"/>
              </a:rPr>
              <a:t>aSale.saleAmount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smtClean="0">
                <a:latin typeface="Lucida Console" panose="020B0609040504020204" pitchFamily="49" charset="0"/>
              </a:rPr>
              <a:t>&lt;&lt; “Thank you!”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in;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0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Input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07504" y="1052736"/>
            <a:ext cx="540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latin typeface="Lucida Console" panose="020B0609040504020204" pitchFamily="49" charset="0"/>
              </a:rPr>
              <a:t>#include &lt;</a:t>
            </a:r>
            <a:r>
              <a:rPr lang="en-AU" sz="1200" dirty="0" err="1">
                <a:latin typeface="Lucida Console" panose="020B0609040504020204" pitchFamily="49" charset="0"/>
              </a:rPr>
              <a:t>iostream</a:t>
            </a:r>
            <a:r>
              <a:rPr lang="en-AU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using namespace </a:t>
            </a:r>
            <a:r>
              <a:rPr lang="en-AU" sz="1200" dirty="0" err="1">
                <a:latin typeface="Lucida Console" panose="020B0609040504020204" pitchFamily="49" charset="0"/>
              </a:rPr>
              <a:t>std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class Sale {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friend </a:t>
            </a:r>
            <a:r>
              <a:rPr lang="en-AU" sz="1200" dirty="0" err="1">
                <a:latin typeface="Lucida Console" panose="020B0609040504020204" pitchFamily="49" charset="0"/>
              </a:rPr>
              <a:t>ostream</a:t>
            </a:r>
            <a:r>
              <a:rPr lang="en-AU" sz="1200" dirty="0">
                <a:latin typeface="Lucida Console" panose="020B0609040504020204" pitchFamily="49" charset="0"/>
              </a:rPr>
              <a:t>&amp; operator&lt;&lt;(</a:t>
            </a:r>
            <a:r>
              <a:rPr lang="en-AU" sz="1200" dirty="0" err="1">
                <a:latin typeface="Lucida Console" panose="020B0609040504020204" pitchFamily="49" charset="0"/>
              </a:rPr>
              <a:t>ostream</a:t>
            </a:r>
            <a:r>
              <a:rPr lang="en-AU" sz="1200" dirty="0">
                <a:latin typeface="Lucida Console" panose="020B0609040504020204" pitchFamily="49" charset="0"/>
              </a:rPr>
              <a:t>&amp;, </a:t>
            </a:r>
            <a:r>
              <a:rPr lang="en-AU" sz="1200" dirty="0" err="1">
                <a:latin typeface="Lucida Console" panose="020B0609040504020204" pitchFamily="49" charset="0"/>
              </a:rPr>
              <a:t>const</a:t>
            </a:r>
            <a:r>
              <a:rPr lang="en-AU" sz="1200" dirty="0">
                <a:latin typeface="Lucida Console" panose="020B0609040504020204" pitchFamily="49" charset="0"/>
              </a:rPr>
              <a:t> Sale</a:t>
            </a:r>
            <a:r>
              <a:rPr lang="en-AU" sz="1200" dirty="0" smtClean="0">
                <a:latin typeface="Lucida Console" panose="020B0609040504020204" pitchFamily="49" charset="0"/>
              </a:rPr>
              <a:t>&amp;);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friend </a:t>
            </a:r>
            <a:r>
              <a:rPr lang="en-AU" sz="1200" dirty="0" err="1" smtClean="0">
                <a:latin typeface="Lucida Console" panose="020B0609040504020204" pitchFamily="49" charset="0"/>
              </a:rPr>
              <a:t>istream</a:t>
            </a:r>
            <a:r>
              <a:rPr lang="en-AU" sz="1200" dirty="0" smtClean="0">
                <a:latin typeface="Lucida Console" panose="020B0609040504020204" pitchFamily="49" charset="0"/>
              </a:rPr>
              <a:t>&amp; operator&gt;&gt;(</a:t>
            </a:r>
            <a:r>
              <a:rPr lang="en-AU" sz="1200" dirty="0" err="1" smtClean="0">
                <a:latin typeface="Lucida Console" panose="020B0609040504020204" pitchFamily="49" charset="0"/>
              </a:rPr>
              <a:t>istream</a:t>
            </a:r>
            <a:r>
              <a:rPr lang="en-AU" sz="1200" dirty="0" smtClean="0">
                <a:latin typeface="Lucida Console" panose="020B0609040504020204" pitchFamily="49" charset="0"/>
              </a:rPr>
              <a:t>&amp;, Sale&amp;);</a:t>
            </a:r>
            <a:endParaRPr lang="en-AU" sz="1200" dirty="0">
              <a:latin typeface="Lucida Console" panose="020B0609040504020204" pitchFamily="49" charset="0"/>
            </a:endParaRP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>
                <a:latin typeface="Lucida Console" panose="020B0609040504020204" pitchFamily="49" charset="0"/>
              </a:rPr>
              <a:t>int </a:t>
            </a:r>
            <a:r>
              <a:rPr lang="en-AU" sz="1200" dirty="0" err="1">
                <a:latin typeface="Lucida Console" panose="020B0609040504020204" pitchFamily="49" charset="0"/>
              </a:rPr>
              <a:t>receiptNum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>
                <a:latin typeface="Lucida Console" panose="020B0609040504020204" pitchFamily="49" charset="0"/>
              </a:rPr>
              <a:t>double </a:t>
            </a:r>
            <a:r>
              <a:rPr lang="en-AU" sz="1200" dirty="0" err="1">
                <a:latin typeface="Lucida Console" panose="020B0609040504020204" pitchFamily="49" charset="0"/>
              </a:rPr>
              <a:t>saleAmount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>
                <a:latin typeface="Lucida Console" panose="020B0609040504020204" pitchFamily="49" charset="0"/>
              </a:rPr>
              <a:t>Sale(int, double);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Sale::Sale(int </a:t>
            </a:r>
            <a:r>
              <a:rPr lang="en-AU" sz="1200" dirty="0" err="1">
                <a:latin typeface="Lucida Console" panose="020B0609040504020204" pitchFamily="49" charset="0"/>
              </a:rPr>
              <a:t>num</a:t>
            </a:r>
            <a:r>
              <a:rPr lang="en-AU" sz="1200" dirty="0">
                <a:latin typeface="Lucida Console" panose="020B0609040504020204" pitchFamily="49" charset="0"/>
              </a:rPr>
              <a:t>, double sale) {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receiptNum</a:t>
            </a:r>
            <a:r>
              <a:rPr lang="en-AU" sz="1200" dirty="0">
                <a:latin typeface="Lucida Console" panose="020B0609040504020204" pitchFamily="49" charset="0"/>
              </a:rPr>
              <a:t> = </a:t>
            </a:r>
            <a:r>
              <a:rPr lang="en-AU" sz="1200" dirty="0" err="1">
                <a:latin typeface="Lucida Console" panose="020B0609040504020204" pitchFamily="49" charset="0"/>
              </a:rPr>
              <a:t>num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saleAmount</a:t>
            </a:r>
            <a:r>
              <a:rPr lang="en-AU" sz="1200" dirty="0">
                <a:latin typeface="Lucida Console" panose="020B0609040504020204" pitchFamily="49" charset="0"/>
              </a:rPr>
              <a:t> = sale;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err="1">
                <a:latin typeface="Lucida Console" panose="020B0609040504020204" pitchFamily="49" charset="0"/>
              </a:rPr>
              <a:t>ostream</a:t>
            </a:r>
            <a:r>
              <a:rPr lang="en-AU" sz="1200" dirty="0">
                <a:latin typeface="Lucida Console" panose="020B0609040504020204" pitchFamily="49" charset="0"/>
              </a:rPr>
              <a:t>&amp; operator&lt;&lt;(</a:t>
            </a:r>
            <a:r>
              <a:rPr lang="en-AU" sz="1200" dirty="0" err="1">
                <a:latin typeface="Lucida Console" panose="020B0609040504020204" pitchFamily="49" charset="0"/>
              </a:rPr>
              <a:t>ostream</a:t>
            </a:r>
            <a:r>
              <a:rPr lang="en-AU" sz="1200" dirty="0">
                <a:latin typeface="Lucida Console" panose="020B0609040504020204" pitchFamily="49" charset="0"/>
              </a:rPr>
              <a:t>&amp; out, </a:t>
            </a:r>
            <a:r>
              <a:rPr lang="en-AU" sz="1200" dirty="0" err="1">
                <a:latin typeface="Lucida Console" panose="020B0609040504020204" pitchFamily="49" charset="0"/>
              </a:rPr>
              <a:t>const</a:t>
            </a:r>
            <a:r>
              <a:rPr lang="en-AU" sz="1200" dirty="0">
                <a:latin typeface="Lucida Console" panose="020B0609040504020204" pitchFamily="49" charset="0"/>
              </a:rPr>
              <a:t> Sale&amp; </a:t>
            </a:r>
            <a:r>
              <a:rPr lang="en-AU" sz="1200" dirty="0" err="1">
                <a:latin typeface="Lucida Console" panose="020B0609040504020204" pitchFamily="49" charset="0"/>
              </a:rPr>
              <a:t>aSale</a:t>
            </a:r>
            <a:r>
              <a:rPr lang="en-AU" sz="1200" dirty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out &lt;&lt; “Sale #” &lt;&lt; </a:t>
            </a:r>
            <a:r>
              <a:rPr lang="en-AU" sz="1200" dirty="0" err="1">
                <a:latin typeface="Lucida Console" panose="020B0609040504020204" pitchFamily="49" charset="0"/>
              </a:rPr>
              <a:t>aSale.receiptNum</a:t>
            </a:r>
            <a:r>
              <a:rPr lang="en-AU" sz="1200" dirty="0">
                <a:latin typeface="Lucida Console" panose="020B0609040504020204" pitchFamily="49" charset="0"/>
              </a:rPr>
              <a:t> &lt;&lt; “ for $” &lt;&lt;</a:t>
            </a:r>
          </a:p>
          <a:p>
            <a:pPr lvl="2"/>
            <a:r>
              <a:rPr lang="en-AU" sz="1200" dirty="0" err="1">
                <a:latin typeface="Lucida Console" panose="020B0609040504020204" pitchFamily="49" charset="0"/>
              </a:rPr>
              <a:t>aSale.saleAmount</a:t>
            </a:r>
            <a:r>
              <a:rPr lang="en-AU" sz="1200" dirty="0">
                <a:latin typeface="Lucida Console" panose="020B0609040504020204" pitchFamily="49" charset="0"/>
              </a:rPr>
              <a:t> &lt;&lt; </a:t>
            </a:r>
            <a:r>
              <a:rPr lang="en-AU" sz="1200" dirty="0" err="1">
                <a:latin typeface="Lucida Console" panose="020B0609040504020204" pitchFamily="49" charset="0"/>
              </a:rPr>
              <a:t>endl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return out;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err="1">
                <a:latin typeface="Lucida Console" panose="020B0609040504020204" pitchFamily="49" charset="0"/>
              </a:rPr>
              <a:t>istream</a:t>
            </a:r>
            <a:r>
              <a:rPr lang="en-AU" sz="1200" dirty="0">
                <a:latin typeface="Lucida Console" panose="020B0609040504020204" pitchFamily="49" charset="0"/>
              </a:rPr>
              <a:t>&amp; operator&gt;&gt;(</a:t>
            </a:r>
            <a:r>
              <a:rPr lang="en-AU" sz="1200" dirty="0" err="1">
                <a:latin typeface="Lucida Console" panose="020B0609040504020204" pitchFamily="49" charset="0"/>
              </a:rPr>
              <a:t>istream</a:t>
            </a:r>
            <a:r>
              <a:rPr lang="en-AU" sz="1200" dirty="0">
                <a:latin typeface="Lucida Console" panose="020B0609040504020204" pitchFamily="49" charset="0"/>
              </a:rPr>
              <a:t>&amp; in, Sale&amp; </a:t>
            </a:r>
            <a:r>
              <a:rPr lang="en-AU" sz="1200" dirty="0" err="1">
                <a:latin typeface="Lucida Console" panose="020B0609040504020204" pitchFamily="49" charset="0"/>
              </a:rPr>
              <a:t>aSale</a:t>
            </a:r>
            <a:r>
              <a:rPr lang="en-AU" sz="1200" dirty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cout</a:t>
            </a:r>
            <a:r>
              <a:rPr lang="en-AU" sz="1200" dirty="0">
                <a:latin typeface="Lucida Console" panose="020B0609040504020204" pitchFamily="49" charset="0"/>
              </a:rPr>
              <a:t> &lt;&lt; </a:t>
            </a:r>
            <a:r>
              <a:rPr lang="en-AU" sz="1200" dirty="0" err="1">
                <a:latin typeface="Lucida Console" panose="020B0609040504020204" pitchFamily="49" charset="0"/>
              </a:rPr>
              <a:t>endl</a:t>
            </a:r>
            <a:r>
              <a:rPr lang="en-AU" sz="1200" dirty="0">
                <a:latin typeface="Lucida Console" panose="020B0609040504020204" pitchFamily="49" charset="0"/>
              </a:rPr>
              <a:t>; //clear the buffer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cout</a:t>
            </a:r>
            <a:r>
              <a:rPr lang="en-AU" sz="1200" dirty="0">
                <a:latin typeface="Lucida Console" panose="020B0609040504020204" pitchFamily="49" charset="0"/>
              </a:rPr>
              <a:t> &lt;&lt; “Enter receipt number “;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in &gt;&gt; </a:t>
            </a:r>
            <a:r>
              <a:rPr lang="en-AU" sz="1200" dirty="0" err="1">
                <a:latin typeface="Lucida Console" panose="020B0609040504020204" pitchFamily="49" charset="0"/>
              </a:rPr>
              <a:t>aSale.receiptNum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cout</a:t>
            </a:r>
            <a:r>
              <a:rPr lang="en-AU" sz="1200" dirty="0">
                <a:latin typeface="Lucida Console" panose="020B0609040504020204" pitchFamily="49" charset="0"/>
              </a:rPr>
              <a:t> &lt;&lt; “Enter the amount of the sale “;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in &gt;&gt; </a:t>
            </a:r>
            <a:r>
              <a:rPr lang="en-AU" sz="1200" dirty="0" err="1">
                <a:latin typeface="Lucida Console" panose="020B0609040504020204" pitchFamily="49" charset="0"/>
              </a:rPr>
              <a:t>aSale.saleAmount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cout</a:t>
            </a:r>
            <a:r>
              <a:rPr lang="en-AU" sz="1200" dirty="0">
                <a:latin typeface="Lucida Console" panose="020B0609040504020204" pitchFamily="49" charset="0"/>
              </a:rPr>
              <a:t> &lt;&lt; </a:t>
            </a:r>
            <a:r>
              <a:rPr lang="en-AU" sz="1200" dirty="0" err="1">
                <a:latin typeface="Lucida Console" panose="020B0609040504020204" pitchFamily="49" charset="0"/>
              </a:rPr>
              <a:t>endl</a:t>
            </a:r>
            <a:r>
              <a:rPr lang="en-AU" sz="1200" dirty="0">
                <a:latin typeface="Lucida Console" panose="020B0609040504020204" pitchFamily="49" charset="0"/>
              </a:rPr>
              <a:t> &lt;&lt; “Thank you!” &lt;&lt; </a:t>
            </a:r>
            <a:r>
              <a:rPr lang="en-AU" sz="1200" dirty="0" err="1">
                <a:latin typeface="Lucida Console" panose="020B0609040504020204" pitchFamily="49" charset="0"/>
              </a:rPr>
              <a:t>endl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return in;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  <a:endParaRPr lang="en-AU" sz="120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0192" y="3176393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Sale </a:t>
            </a:r>
            <a:r>
              <a:rPr lang="en-AU" sz="1200" dirty="0" err="1">
                <a:latin typeface="Lucida Console" panose="020B0609040504020204" pitchFamily="49" charset="0"/>
              </a:rPr>
              <a:t>aShirt</a:t>
            </a:r>
            <a:r>
              <a:rPr lang="en-AU" sz="1200" dirty="0">
                <a:latin typeface="Lucida Console" panose="020B0609040504020204" pitchFamily="49" charset="0"/>
              </a:rPr>
              <a:t>(0,0);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cin</a:t>
            </a:r>
            <a:r>
              <a:rPr lang="en-AU" sz="1200" dirty="0">
                <a:latin typeface="Lucida Console" panose="020B0609040504020204" pitchFamily="49" charset="0"/>
              </a:rPr>
              <a:t> &gt;&gt; </a:t>
            </a:r>
            <a:r>
              <a:rPr lang="en-AU" sz="1200" dirty="0" err="1">
                <a:latin typeface="Lucida Console" panose="020B0609040504020204" pitchFamily="49" charset="0"/>
              </a:rPr>
              <a:t>aShirt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>
                <a:latin typeface="Lucida Console" panose="020B0609040504020204" pitchFamily="49" charset="0"/>
              </a:rPr>
              <a:t>cout</a:t>
            </a:r>
            <a:r>
              <a:rPr lang="en-AU" sz="1200" dirty="0">
                <a:latin typeface="Lucida Console" panose="020B0609040504020204" pitchFamily="49" charset="0"/>
              </a:rPr>
              <a:t> &lt;&lt; </a:t>
            </a:r>
            <a:r>
              <a:rPr lang="en-AU" sz="1200" dirty="0" err="1">
                <a:latin typeface="Lucida Console" panose="020B0609040504020204" pitchFamily="49" charset="0"/>
              </a:rPr>
              <a:t>aShirt</a:t>
            </a:r>
            <a:r>
              <a:rPr lang="en-AU" sz="12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1844824"/>
            <a:ext cx="4104456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24644" y="4725144"/>
            <a:ext cx="4519364" cy="17281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732240" y="3573016"/>
            <a:ext cx="171105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3258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++ and -- Operators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increment and decrement operators can be used in two ways, prefix, or postfix</a:t>
            </a:r>
          </a:p>
          <a:p>
            <a:r>
              <a:rPr lang="en-AU" dirty="0" smtClean="0"/>
              <a:t>We therefore have two ways to perform an overload of the </a:t>
            </a:r>
            <a:r>
              <a:rPr lang="en-AU" sz="2400" dirty="0" smtClean="0">
                <a:latin typeface="Lucida Console" panose="020B0609040504020204" pitchFamily="49" charset="0"/>
              </a:rPr>
              <a:t>++</a:t>
            </a:r>
            <a:r>
              <a:rPr lang="en-AU" sz="2400" dirty="0" smtClean="0"/>
              <a:t> </a:t>
            </a:r>
            <a:r>
              <a:rPr lang="en-AU" dirty="0" smtClean="0"/>
              <a:t>and </a:t>
            </a:r>
            <a:r>
              <a:rPr lang="en-AU" sz="2400" dirty="0" smtClean="0">
                <a:latin typeface="Lucida Console" panose="020B0609040504020204" pitchFamily="49" charset="0"/>
              </a:rPr>
              <a:t>--</a:t>
            </a:r>
            <a:r>
              <a:rPr lang="en-AU" sz="2400" dirty="0" smtClean="0"/>
              <a:t> </a:t>
            </a:r>
            <a:r>
              <a:rPr lang="en-AU" dirty="0" smtClean="0"/>
              <a:t>operators</a:t>
            </a:r>
          </a:p>
          <a:p>
            <a:r>
              <a:rPr lang="en-AU" dirty="0" smtClean="0"/>
              <a:t>Prefix is simpler than postfix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1436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Prefix ++ and -- Operators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87612" y="1124744"/>
            <a:ext cx="536877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class Inventory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numSold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Inventory(int, int);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Inventory&amp; operator++();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Inventory&amp; operator--();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Inventory::Inventory(int stock, 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600" dirty="0" smtClean="0">
                <a:latin typeface="Lucida Console" panose="020B0609040504020204" pitchFamily="49" charset="0"/>
              </a:rPr>
              <a:t> = stock;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numSold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Inventory&amp; Inventory::operator++()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++</a:t>
            </a:r>
            <a:r>
              <a:rPr lang="en-AU" sz="1600" dirty="0" err="1" smtClean="0">
                <a:latin typeface="Lucida Console" panose="020B0609040504020204" pitchFamily="49" charset="0"/>
              </a:rPr>
              <a:t>numSold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*this;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Inventory&amp; Inventory::operator--()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--</a:t>
            </a:r>
            <a:r>
              <a:rPr lang="en-AU" sz="1600" dirty="0" err="1" smtClean="0">
                <a:latin typeface="Lucida Console" panose="020B0609040504020204" pitchFamily="49" charset="0"/>
              </a:rPr>
              <a:t>numSold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*this;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2636912"/>
            <a:ext cx="3024336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87612" y="4321844"/>
            <a:ext cx="4556596" cy="2059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190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Postfix ++ and -- Operators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87612" y="908720"/>
            <a:ext cx="536877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Lucida Console" panose="020B0609040504020204" pitchFamily="49" charset="0"/>
              </a:rPr>
              <a:t>class Inventory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numSold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Inventory(int, int);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Inventory operator++(int);</a:t>
            </a:r>
          </a:p>
          <a:p>
            <a:pPr lvl="2"/>
            <a:r>
              <a:rPr lang="en-AU" sz="1600" dirty="0" smtClean="0">
                <a:latin typeface="Lucida Console" panose="020B0609040504020204" pitchFamily="49" charset="0"/>
              </a:rPr>
              <a:t>Inventory operator--(int);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Inventory::Inventory(int stock, int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stockNum</a:t>
            </a:r>
            <a:r>
              <a:rPr lang="en-AU" sz="1600" dirty="0" smtClean="0">
                <a:latin typeface="Lucida Console" panose="020B0609040504020204" pitchFamily="49" charset="0"/>
              </a:rPr>
              <a:t> = stock;</a:t>
            </a:r>
          </a:p>
          <a:p>
            <a:pPr lvl="1"/>
            <a:r>
              <a:rPr lang="en-AU" sz="1600" dirty="0" err="1" smtClean="0">
                <a:latin typeface="Lucida Console" panose="020B0609040504020204" pitchFamily="49" charset="0"/>
              </a:rPr>
              <a:t>numSold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err="1" smtClean="0">
                <a:latin typeface="Lucida Console" panose="020B0609040504020204" pitchFamily="49" charset="0"/>
              </a:rPr>
              <a:t>num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Inventory Inventory::operator++(int)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Inventory state = *this;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++(*this);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state;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Inventory Inventory::operator--(int) {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Inventory state = *this;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--(*this);</a:t>
            </a:r>
          </a:p>
          <a:p>
            <a:pPr lvl="1"/>
            <a:r>
              <a:rPr lang="en-AU" sz="1600" dirty="0" smtClean="0">
                <a:latin typeface="Lucida Console" panose="020B0609040504020204" pitchFamily="49" charset="0"/>
              </a:rPr>
              <a:t>return state;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2420888"/>
            <a:ext cx="3240360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87612" y="4105820"/>
            <a:ext cx="4772620" cy="24915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141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== Operator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923405" y="1700808"/>
            <a:ext cx="72971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// Returns an int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int Inventory::operator==(</a:t>
            </a:r>
            <a:r>
              <a:rPr lang="en-AU" dirty="0" err="1" smtClean="0">
                <a:latin typeface="Lucida Console" panose="020B0609040504020204" pitchFamily="49" charset="0"/>
              </a:rPr>
              <a:t>const</a:t>
            </a:r>
            <a:r>
              <a:rPr lang="en-AU" dirty="0" smtClean="0">
                <a:latin typeface="Lucida Console" panose="020B0609040504020204" pitchFamily="49" charset="0"/>
              </a:rPr>
              <a:t> Inventory&amp; item)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int truth = 0;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if (</a:t>
            </a:r>
            <a:r>
              <a:rPr lang="en-AU" dirty="0" err="1" smtClean="0">
                <a:latin typeface="Lucida Console" panose="020B0609040504020204" pitchFamily="49" charset="0"/>
              </a:rPr>
              <a:t>stockNum</a:t>
            </a:r>
            <a:r>
              <a:rPr lang="en-AU" dirty="0" smtClean="0">
                <a:latin typeface="Lucida Console" panose="020B0609040504020204" pitchFamily="49" charset="0"/>
              </a:rPr>
              <a:t> == </a:t>
            </a:r>
            <a:r>
              <a:rPr lang="en-AU" dirty="0" err="1" smtClean="0">
                <a:latin typeface="Lucida Console" panose="020B0609040504020204" pitchFamily="49" charset="0"/>
              </a:rPr>
              <a:t>item.stockNum</a:t>
            </a:r>
            <a:r>
              <a:rPr lang="en-AU" dirty="0" smtClean="0"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truth = 1;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truth;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// Returns a </a:t>
            </a:r>
            <a:r>
              <a:rPr lang="en-AU" dirty="0" err="1" smtClean="0">
                <a:latin typeface="Lucida Console" panose="020B0609040504020204" pitchFamily="49" charset="0"/>
              </a:rPr>
              <a:t>bool</a:t>
            </a:r>
            <a:endParaRPr lang="en-AU" dirty="0" smtClean="0">
              <a:latin typeface="Lucida Console" panose="020B0609040504020204" pitchFamily="49" charset="0"/>
            </a:endParaRPr>
          </a:p>
          <a:p>
            <a:r>
              <a:rPr lang="en-AU" dirty="0" err="1" smtClean="0">
                <a:latin typeface="Lucida Console" panose="020B0609040504020204" pitchFamily="49" charset="0"/>
              </a:rPr>
              <a:t>bool</a:t>
            </a:r>
            <a:r>
              <a:rPr lang="en-AU" dirty="0" smtClean="0">
                <a:latin typeface="Lucida Console" panose="020B0609040504020204" pitchFamily="49" charset="0"/>
              </a:rPr>
              <a:t> Inventory::operator==(</a:t>
            </a:r>
            <a:r>
              <a:rPr lang="en-AU" dirty="0" err="1" smtClean="0">
                <a:latin typeface="Lucida Console" panose="020B0609040504020204" pitchFamily="49" charset="0"/>
              </a:rPr>
              <a:t>const</a:t>
            </a:r>
            <a:r>
              <a:rPr lang="en-AU" dirty="0" smtClean="0">
                <a:latin typeface="Lucida Console" panose="020B0609040504020204" pitchFamily="49" charset="0"/>
              </a:rPr>
              <a:t> Inventory&amp; item) {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bool</a:t>
            </a:r>
            <a:r>
              <a:rPr lang="en-AU" dirty="0" smtClean="0">
                <a:latin typeface="Lucida Console" panose="020B0609040504020204" pitchFamily="49" charset="0"/>
              </a:rPr>
              <a:t> truth = false;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if (</a:t>
            </a:r>
            <a:r>
              <a:rPr lang="en-AU" dirty="0" err="1" smtClean="0">
                <a:latin typeface="Lucida Console" panose="020B0609040504020204" pitchFamily="49" charset="0"/>
              </a:rPr>
              <a:t>stockNum</a:t>
            </a:r>
            <a:r>
              <a:rPr lang="en-AU" dirty="0" smtClean="0">
                <a:latin typeface="Lucida Console" panose="020B0609040504020204" pitchFamily="49" charset="0"/>
              </a:rPr>
              <a:t> == </a:t>
            </a:r>
            <a:r>
              <a:rPr lang="en-AU" dirty="0" err="1" smtClean="0">
                <a:latin typeface="Lucida Console" panose="020B0609040504020204" pitchFamily="49" charset="0"/>
              </a:rPr>
              <a:t>item.stockNum</a:t>
            </a:r>
            <a:r>
              <a:rPr lang="en-AU" dirty="0" smtClean="0"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truth = true;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truth;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11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= Operator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you want the = (assign) operator to do something other than assign each member, then you must create a custom operator=() function</a:t>
            </a:r>
          </a:p>
          <a:p>
            <a:r>
              <a:rPr lang="en-AU" dirty="0" smtClean="0"/>
              <a:t>If a class contains a pointer and you create two objects from the class and assign one object to the other, then the two objects will contain pointers to the same memory</a:t>
            </a:r>
          </a:p>
          <a:p>
            <a:pPr lvl="1"/>
            <a:r>
              <a:rPr lang="en-AU" dirty="0" smtClean="0"/>
              <a:t>Key points about this on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167058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= Operator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If one of the objects is deleted or goes out of scope, the memory to which that object points is released</a:t>
            </a:r>
          </a:p>
          <a:p>
            <a:r>
              <a:rPr lang="en-AU" dirty="0" smtClean="0"/>
              <a:t>Now the second object contains a pointer to </a:t>
            </a:r>
            <a:r>
              <a:rPr lang="en-AU" dirty="0" err="1" smtClean="0"/>
              <a:t>deallocated</a:t>
            </a:r>
            <a:r>
              <a:rPr lang="en-AU" dirty="0" smtClean="0"/>
              <a:t> memory, memory that is no longer assigned to anything in the application</a:t>
            </a:r>
          </a:p>
          <a:p>
            <a:r>
              <a:rPr lang="en-AU" dirty="0" smtClean="0"/>
              <a:t>When you declare any data field, you allocate memory for that field – that Is, you allot storage for it and assign a name to the location</a:t>
            </a:r>
          </a:p>
          <a:p>
            <a:r>
              <a:rPr lang="en-AU" dirty="0" smtClean="0"/>
              <a:t>Most memory allocation is accomplished when you compile a program</a:t>
            </a:r>
          </a:p>
          <a:p>
            <a:r>
              <a:rPr lang="en-AU" dirty="0" smtClean="0"/>
              <a:t>When you allocate memory later, during the execution of a program you dynamically allocate memory</a:t>
            </a:r>
          </a:p>
          <a:p>
            <a:r>
              <a:rPr lang="en-AU" sz="2800" dirty="0" smtClean="0">
                <a:latin typeface="Lucida Console" panose="020B0609040504020204" pitchFamily="49" charset="0"/>
              </a:rPr>
              <a:t>new</a:t>
            </a:r>
            <a:r>
              <a:rPr lang="en-AU" sz="2800" dirty="0" smtClean="0"/>
              <a:t> </a:t>
            </a:r>
            <a:r>
              <a:rPr lang="en-AU" dirty="0" smtClean="0"/>
              <a:t>operator – dynamically allocates memory</a:t>
            </a:r>
          </a:p>
          <a:p>
            <a:r>
              <a:rPr lang="en-AU" sz="2800" dirty="0" smtClean="0">
                <a:latin typeface="Lucida Console" panose="020B0609040504020204" pitchFamily="49" charset="0"/>
              </a:rPr>
              <a:t>delete</a:t>
            </a:r>
            <a:r>
              <a:rPr lang="en-AU" sz="2800" dirty="0" smtClean="0"/>
              <a:t> </a:t>
            </a:r>
            <a:r>
              <a:rPr lang="en-AU" dirty="0" smtClean="0"/>
              <a:t>operator – frees previously allocated memory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7121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= Operator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52584" y="771083"/>
            <a:ext cx="603883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Lucida Console" panose="020B0609040504020204" pitchFamily="49" charset="0"/>
              </a:rPr>
              <a:t>class Classroom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string* student;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numStudents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gradeLevel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Classroom();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~Classroom();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display();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Classroom::Classroom()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int x;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“What grade level is this class? “;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</a:t>
            </a:r>
            <a:r>
              <a:rPr lang="en-AU" sz="1200" dirty="0" err="1" smtClean="0">
                <a:latin typeface="Lucida Console" panose="020B0609040504020204" pitchFamily="49" charset="0"/>
              </a:rPr>
              <a:t>gradeLevel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“How many students in this class? “;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</a:t>
            </a:r>
            <a:r>
              <a:rPr lang="en-AU" sz="1200" dirty="0" err="1" smtClean="0">
                <a:latin typeface="Lucida Console" panose="020B0609040504020204" pitchFamily="49" charset="0"/>
              </a:rPr>
              <a:t>numStudents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student = new string[</a:t>
            </a:r>
            <a:r>
              <a:rPr lang="en-AU" sz="1200" dirty="0" err="1" smtClean="0">
                <a:latin typeface="Lucida Console" panose="020B0609040504020204" pitchFamily="49" charset="0"/>
              </a:rPr>
              <a:t>numStudents</a:t>
            </a:r>
            <a:r>
              <a:rPr lang="en-AU" sz="1200" dirty="0" smtClean="0">
                <a:latin typeface="Lucida Console" panose="020B0609040504020204" pitchFamily="49" charset="0"/>
              </a:rPr>
              <a:t>];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for (x = 0; x &lt; </a:t>
            </a:r>
            <a:r>
              <a:rPr lang="en-AU" sz="1200" dirty="0" err="1" smtClean="0">
                <a:latin typeface="Lucida Console" panose="020B0609040504020204" pitchFamily="49" charset="0"/>
              </a:rPr>
              <a:t>numStudents</a:t>
            </a:r>
            <a:r>
              <a:rPr lang="en-AU" sz="1200" dirty="0" smtClean="0">
                <a:latin typeface="Lucida Console" panose="020B0609040504020204" pitchFamily="49" charset="0"/>
              </a:rPr>
              <a:t>; ++x) {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“Please enter the student’s name: “;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cin</a:t>
            </a:r>
            <a:r>
              <a:rPr lang="en-AU" sz="1200" dirty="0" smtClean="0">
                <a:latin typeface="Lucida Console" panose="020B0609040504020204" pitchFamily="49" charset="0"/>
              </a:rPr>
              <a:t> &gt;&gt; student[x];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Classroom::~Classroom()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delete [] student;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Classroom::display()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int x;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“Grade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gradeLevel</a:t>
            </a:r>
            <a:r>
              <a:rPr lang="en-AU" sz="1200" dirty="0" smtClean="0">
                <a:latin typeface="Lucida Console" panose="020B0609040504020204" pitchFamily="49" charset="0"/>
              </a:rPr>
              <a:t> &lt;&lt; “ class list: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for (x = 0; x &lt; </a:t>
            </a:r>
            <a:r>
              <a:rPr lang="en-AU" sz="1200" dirty="0" err="1" smtClean="0">
                <a:latin typeface="Lucida Console" panose="020B0609040504020204" pitchFamily="49" charset="0"/>
              </a:rPr>
              <a:t>numStudents</a:t>
            </a:r>
            <a:r>
              <a:rPr lang="en-AU" sz="1200" dirty="0" smtClean="0">
                <a:latin typeface="Lucida Console" panose="020B0609040504020204" pitchFamily="49" charset="0"/>
              </a:rPr>
              <a:t>; ++x) {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student[x]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  <a:p>
            <a:r>
              <a:rPr lang="en-AU" sz="1200" dirty="0">
                <a:latin typeface="Lucida Console" panose="020B0609040504020204" pitchFamily="49" charset="0"/>
              </a:rPr>
              <a:t>}</a:t>
            </a:r>
            <a:endParaRPr lang="en-AU" sz="12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5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Declaring a Friend Function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980728"/>
            <a:ext cx="60853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Lucida Console" panose="020B0609040504020204" pitchFamily="49" charset="0"/>
              </a:rPr>
              <a:t>class Customer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friend void </a:t>
            </a:r>
            <a:r>
              <a:rPr lang="en-AU" dirty="0" err="1" smtClean="0">
                <a:latin typeface="Lucida Console" panose="020B0609040504020204" pitchFamily="49" charset="0"/>
              </a:rPr>
              <a:t>displayAsAFriend</a:t>
            </a:r>
            <a:r>
              <a:rPr lang="en-AU" dirty="0" smtClean="0">
                <a:latin typeface="Lucida Console" panose="020B0609040504020204" pitchFamily="49" charset="0"/>
              </a:rPr>
              <a:t>(Customer);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int </a:t>
            </a:r>
            <a:r>
              <a:rPr lang="en-AU" dirty="0" err="1" smtClean="0">
                <a:latin typeface="Lucida Console" panose="020B0609040504020204" pitchFamily="49" charset="0"/>
              </a:rPr>
              <a:t>custNum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double </a:t>
            </a:r>
            <a:r>
              <a:rPr lang="en-AU" dirty="0" err="1" smtClean="0">
                <a:latin typeface="Lucida Console" panose="020B0609040504020204" pitchFamily="49" charset="0"/>
              </a:rPr>
              <a:t>balanceDue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Customer(int = 0, double = 0.0);</a:t>
            </a:r>
          </a:p>
          <a:p>
            <a:pPr lvl="2"/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displayCustomer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void </a:t>
            </a:r>
            <a:r>
              <a:rPr lang="en-AU" dirty="0" err="1" smtClean="0">
                <a:latin typeface="Lucida Console" panose="020B0609040504020204" pitchFamily="49" charset="0"/>
              </a:rPr>
              <a:t>displayAsAFriend</a:t>
            </a:r>
            <a:r>
              <a:rPr lang="en-AU" dirty="0" smtClean="0">
                <a:latin typeface="Lucida Console" panose="020B0609040504020204" pitchFamily="49" charset="0"/>
              </a:rPr>
              <a:t>(Customer </a:t>
            </a:r>
            <a:r>
              <a:rPr lang="en-AU" dirty="0" err="1" smtClean="0">
                <a:latin typeface="Lucida Console" panose="020B0609040504020204" pitchFamily="49" charset="0"/>
              </a:rPr>
              <a:t>cust</a:t>
            </a:r>
            <a:r>
              <a:rPr lang="en-AU" dirty="0" smtClean="0"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...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}</a:t>
            </a:r>
          </a:p>
          <a:p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Customer </a:t>
            </a:r>
            <a:r>
              <a:rPr lang="en-AU" dirty="0" err="1" smtClean="0">
                <a:latin typeface="Lucida Console" panose="020B0609040504020204" pitchFamily="49" charset="0"/>
              </a:rPr>
              <a:t>onePatron</a:t>
            </a:r>
            <a:r>
              <a:rPr lang="en-AU" dirty="0" smtClean="0">
                <a:latin typeface="Lucida Console" panose="020B0609040504020204" pitchFamily="49" charset="0"/>
              </a:rPr>
              <a:t>(3815, 259.25);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onePatron.displayCustomer</a:t>
            </a:r>
            <a:r>
              <a:rPr lang="en-AU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displayAsAFriend</a:t>
            </a:r>
            <a:r>
              <a:rPr lang="en-AU" dirty="0" smtClean="0">
                <a:latin typeface="Lucida Console" panose="020B0609040504020204" pitchFamily="49" charset="0"/>
              </a:rPr>
              <a:t>(</a:t>
            </a:r>
            <a:r>
              <a:rPr lang="en-AU" dirty="0" err="1" smtClean="0">
                <a:latin typeface="Lucida Console" panose="020B0609040504020204" pitchFamily="49" charset="0"/>
              </a:rPr>
              <a:t>onePatron</a:t>
            </a:r>
            <a:r>
              <a:rPr lang="en-AU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1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= Operator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66362" y="1700808"/>
            <a:ext cx="84112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int main() {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Classroom </a:t>
            </a:r>
            <a:r>
              <a:rPr lang="en-AU" sz="1400" dirty="0" err="1" smtClean="0">
                <a:latin typeface="Lucida Console" panose="020B0609040504020204" pitchFamily="49" charset="0"/>
              </a:rPr>
              <a:t>oneClass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{</a:t>
            </a:r>
          </a:p>
          <a:p>
            <a:pPr lvl="2"/>
            <a:r>
              <a:rPr lang="en-AU" sz="1400" dirty="0" smtClean="0">
                <a:latin typeface="Lucida Console" panose="020B0609040504020204" pitchFamily="49" charset="0"/>
              </a:rPr>
              <a:t>Classroom </a:t>
            </a:r>
            <a:r>
              <a:rPr lang="en-AU" sz="1400" dirty="0" err="1" smtClean="0">
                <a:latin typeface="Lucida Console" panose="020B0609040504020204" pitchFamily="49" charset="0"/>
              </a:rPr>
              <a:t>anotherClass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“The original classroom before assignment:“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oneClass.display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400" dirty="0" err="1">
                <a:latin typeface="Lucida Console" panose="020B0609040504020204" pitchFamily="49" charset="0"/>
              </a:rPr>
              <a:t>c</a:t>
            </a:r>
            <a:r>
              <a:rPr lang="en-AU" sz="1400" dirty="0" err="1" smtClean="0">
                <a:latin typeface="Lucida Console" panose="020B0609040504020204" pitchFamily="49" charset="0"/>
              </a:rPr>
              <a:t>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“The second class room:“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anotherClass.display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oneClass</a:t>
            </a:r>
            <a:r>
              <a:rPr lang="en-AU" sz="1400" dirty="0">
                <a:latin typeface="Lucida Console" panose="020B0609040504020204" pitchFamily="49" charset="0"/>
              </a:rPr>
              <a:t> </a:t>
            </a:r>
            <a:r>
              <a:rPr lang="en-AU" sz="1400" dirty="0" smtClean="0">
                <a:latin typeface="Lucida Console" panose="020B0609040504020204" pitchFamily="49" charset="0"/>
              </a:rPr>
              <a:t>= </a:t>
            </a:r>
            <a:r>
              <a:rPr lang="en-AU" sz="1400" dirty="0" err="1" smtClean="0">
                <a:latin typeface="Lucida Console" panose="020B0609040504020204" pitchFamily="49" charset="0"/>
              </a:rPr>
              <a:t>anotherClass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“The original classroom after assignment:“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oneClass.display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 &lt;&lt; “After the second class has gone out of scope:”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oneClass.display</a:t>
            </a:r>
            <a:r>
              <a:rPr lang="en-AU" sz="1400" dirty="0" smtClean="0"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return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515719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Exception is thrown!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483768" y="4725144"/>
            <a:ext cx="1080120" cy="51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3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Overloading the = Operator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28800"/>
            <a:ext cx="3600450" cy="4552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512" y="1916832"/>
            <a:ext cx="47525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Classroom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AU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Classroom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AU" sz="1600" dirty="0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gradeLevel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.gradeLevel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numStudents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.numStudents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student =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A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.numStudents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 x &lt;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.numStudents; ++x) </a:t>
            </a:r>
            <a:endParaRPr lang="nn-NO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student[x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AU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[x];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593" y="98516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Adding the overload (to Classroom class) for Deep Copy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514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Declaring a Friend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non-member function can be declared in the </a:t>
            </a:r>
            <a:r>
              <a:rPr lang="en-AU" sz="2400" dirty="0" smtClean="0">
                <a:latin typeface="Lucida Console" panose="020B0609040504020204" pitchFamily="49" charset="0"/>
              </a:rPr>
              <a:t>public</a:t>
            </a:r>
            <a:r>
              <a:rPr lang="en-AU" sz="2400" dirty="0" smtClean="0"/>
              <a:t> </a:t>
            </a:r>
            <a:r>
              <a:rPr lang="en-AU" dirty="0" smtClean="0"/>
              <a:t>or </a:t>
            </a:r>
            <a:r>
              <a:rPr lang="en-AU" sz="2400" dirty="0" smtClean="0">
                <a:latin typeface="Lucida Console" panose="020B0609040504020204" pitchFamily="49" charset="0"/>
              </a:rPr>
              <a:t>private</a:t>
            </a:r>
            <a:r>
              <a:rPr lang="en-AU" sz="2400" dirty="0" smtClean="0"/>
              <a:t> </a:t>
            </a:r>
            <a:r>
              <a:rPr lang="en-AU" dirty="0" smtClean="0"/>
              <a:t>section, or first in the class</a:t>
            </a:r>
          </a:p>
          <a:p>
            <a:r>
              <a:rPr lang="en-AU" dirty="0" smtClean="0"/>
              <a:t>You are not required to use the word </a:t>
            </a:r>
            <a:r>
              <a:rPr lang="en-AU" sz="2400" dirty="0" smtClean="0">
                <a:latin typeface="Lucida Console" panose="020B0609040504020204" pitchFamily="49" charset="0"/>
              </a:rPr>
              <a:t>friend</a:t>
            </a:r>
            <a:r>
              <a:rPr lang="en-AU" sz="2400" dirty="0" smtClean="0"/>
              <a:t> </a:t>
            </a:r>
            <a:r>
              <a:rPr lang="en-AU" dirty="0" smtClean="0"/>
              <a:t>within the function name of a </a:t>
            </a:r>
            <a:r>
              <a:rPr lang="en-AU" sz="2400" dirty="0" smtClean="0">
                <a:latin typeface="Lucida Console" panose="020B0609040504020204" pitchFamily="49" charset="0"/>
              </a:rPr>
              <a:t>friend</a:t>
            </a:r>
            <a:r>
              <a:rPr lang="en-AU" sz="2400" dirty="0" smtClean="0"/>
              <a:t> </a:t>
            </a:r>
            <a:r>
              <a:rPr lang="en-AU" dirty="0" smtClean="0"/>
              <a:t>function</a:t>
            </a:r>
          </a:p>
          <a:p>
            <a:r>
              <a:rPr lang="en-AU" dirty="0" smtClean="0"/>
              <a:t>Overloaded functions can be friends, but each must be explicitly designated as a </a:t>
            </a:r>
            <a:r>
              <a:rPr lang="en-AU" sz="2400" dirty="0" smtClean="0">
                <a:latin typeface="Lucida Console" panose="020B0609040504020204" pitchFamily="49" charset="0"/>
              </a:rPr>
              <a:t>friend</a:t>
            </a:r>
            <a:r>
              <a:rPr lang="en-AU" sz="2400" dirty="0" smtClean="0"/>
              <a:t> </a:t>
            </a:r>
            <a:r>
              <a:rPr lang="en-AU" dirty="0" smtClean="0"/>
              <a:t>function</a:t>
            </a:r>
          </a:p>
          <a:p>
            <a:r>
              <a:rPr lang="en-AU" dirty="0" smtClean="0"/>
              <a:t>Limit your use of </a:t>
            </a:r>
            <a:r>
              <a:rPr lang="en-AU" sz="2400" dirty="0" smtClean="0">
                <a:latin typeface="Lucida Console" panose="020B0609040504020204" pitchFamily="49" charset="0"/>
              </a:rPr>
              <a:t>friend</a:t>
            </a:r>
            <a:r>
              <a:rPr lang="en-AU" sz="2400" dirty="0" smtClean="0"/>
              <a:t> </a:t>
            </a:r>
            <a:r>
              <a:rPr lang="en-AU" dirty="0" smtClean="0"/>
              <a:t>functions</a:t>
            </a:r>
          </a:p>
          <a:p>
            <a:pPr lvl="1"/>
            <a:r>
              <a:rPr lang="en-AU" dirty="0" smtClean="0"/>
              <a:t>Necessary when you overload input and output operators for a class</a:t>
            </a:r>
          </a:p>
        </p:txBody>
      </p:sp>
    </p:spTree>
    <p:extLst>
      <p:ext uri="{BB962C8B-B14F-4D97-AF65-F5344CB8AC3E}">
        <p14:creationId xmlns:p14="http://schemas.microsoft.com/office/powerpoint/2010/main" val="1781717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Friends and Forward Declaration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980728"/>
            <a:ext cx="6131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 </a:t>
            </a:r>
            <a:r>
              <a:rPr lang="en-AU" sz="1200" dirty="0" smtClean="0">
                <a:latin typeface="Lucida Console" panose="020B0609040504020204" pitchFamily="49" charset="0"/>
              </a:rPr>
              <a:t>class Transaction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transactionNum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double amount;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Transaction(int = 0, double = 0.0);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getTransactionNum</a:t>
            </a:r>
            <a:r>
              <a:rPr lang="en-AU" sz="12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double </a:t>
            </a:r>
            <a:r>
              <a:rPr lang="en-AU" sz="1200" dirty="0" err="1" smtClean="0">
                <a:latin typeface="Lucida Console" panose="020B0609040504020204" pitchFamily="49" charset="0"/>
              </a:rPr>
              <a:t>getAmount</a:t>
            </a:r>
            <a:r>
              <a:rPr lang="en-AU" sz="12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};</a:t>
            </a:r>
          </a:p>
          <a:p>
            <a:endParaRPr lang="en-AU" sz="1200" dirty="0" smtClean="0">
              <a:latin typeface="Lucida Console" panose="020B0609040504020204" pitchFamily="49" charset="0"/>
            </a:endParaRPr>
          </a:p>
          <a:p>
            <a:r>
              <a:rPr lang="en-AU" sz="1200" dirty="0" smtClean="0">
                <a:latin typeface="Lucida Console" panose="020B0609040504020204" pitchFamily="49" charset="0"/>
              </a:rPr>
              <a:t>class Customer {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customerNum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double </a:t>
            </a:r>
            <a:r>
              <a:rPr lang="en-AU" sz="1200" dirty="0" err="1" smtClean="0">
                <a:latin typeface="Lucida Console" panose="020B0609040504020204" pitchFamily="49" charset="0"/>
              </a:rPr>
              <a:t>balanceDue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Customer(int = 0, double = 0.0);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int </a:t>
            </a:r>
            <a:r>
              <a:rPr lang="en-AU" sz="1200" dirty="0" err="1" smtClean="0">
                <a:latin typeface="Lucida Console" panose="020B0609040504020204" pitchFamily="49" charset="0"/>
              </a:rPr>
              <a:t>getCustomerNum</a:t>
            </a:r>
            <a:r>
              <a:rPr lang="en-AU" sz="12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double </a:t>
            </a:r>
            <a:r>
              <a:rPr lang="en-AU" sz="1200" dirty="0" err="1" smtClean="0">
                <a:latin typeface="Lucida Console" panose="020B0609040504020204" pitchFamily="49" charset="0"/>
              </a:rPr>
              <a:t>getBalanceDue</a:t>
            </a:r>
            <a:r>
              <a:rPr lang="en-AU" sz="1200" dirty="0" smtClean="0">
                <a:latin typeface="Lucida Console" panose="020B0609040504020204" pitchFamily="49" charset="0"/>
              </a:rPr>
              <a:t>();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addBalance</a:t>
            </a:r>
            <a:r>
              <a:rPr lang="en-AU" sz="1200" dirty="0" smtClean="0">
                <a:latin typeface="Lucida Console" panose="020B0609040504020204" pitchFamily="49" charset="0"/>
              </a:rPr>
              <a:t>(double);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};</a:t>
            </a:r>
          </a:p>
          <a:p>
            <a:endParaRPr lang="en-AU" sz="1200" dirty="0" smtClean="0">
              <a:latin typeface="Lucida Console" panose="020B0609040504020204" pitchFamily="49" charset="0"/>
            </a:endParaRPr>
          </a:p>
          <a:p>
            <a:r>
              <a:rPr lang="en-AU" sz="1200" dirty="0" smtClean="0">
                <a:latin typeface="Lucida Console" panose="020B0609040504020204" pitchFamily="49" charset="0"/>
              </a:rPr>
              <a:t>void </a:t>
            </a:r>
            <a:r>
              <a:rPr lang="en-AU" sz="1200" dirty="0" err="1" smtClean="0">
                <a:latin typeface="Lucida Console" panose="020B0609040504020204" pitchFamily="49" charset="0"/>
              </a:rPr>
              <a:t>applyTransaction</a:t>
            </a:r>
            <a:r>
              <a:rPr lang="en-AU" sz="1200" dirty="0" smtClean="0">
                <a:latin typeface="Lucida Console" panose="020B0609040504020204" pitchFamily="49" charset="0"/>
              </a:rPr>
              <a:t>(Customer </a:t>
            </a:r>
            <a:r>
              <a:rPr lang="en-AU" sz="1200" dirty="0" err="1" smtClean="0">
                <a:latin typeface="Lucida Console" panose="020B0609040504020204" pitchFamily="49" charset="0"/>
              </a:rPr>
              <a:t>cust</a:t>
            </a:r>
            <a:r>
              <a:rPr lang="en-AU" sz="1200" dirty="0" smtClean="0">
                <a:latin typeface="Lucida Console" panose="020B0609040504020204" pitchFamily="49" charset="0"/>
              </a:rPr>
              <a:t>, Transaction trans) {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“Customer #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cust.getCustomerNum</a:t>
            </a:r>
            <a:r>
              <a:rPr lang="en-AU" sz="1200" dirty="0" smtClean="0">
                <a:latin typeface="Lucida Console" panose="020B0609040504020204" pitchFamily="49" charset="0"/>
              </a:rPr>
              <a:t>() &lt;&lt; 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“ original balance of $”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cust.getBalanceDue</a:t>
            </a:r>
            <a:r>
              <a:rPr lang="en-AU" sz="1200" dirty="0" smtClean="0">
                <a:latin typeface="Lucida Console" panose="020B0609040504020204" pitchFamily="49" charset="0"/>
              </a:rPr>
              <a:t>() &lt;&lt;</a:t>
            </a:r>
          </a:p>
          <a:p>
            <a:pPr lvl="2"/>
            <a:r>
              <a:rPr lang="en-AU" sz="1200" dirty="0" err="1" smtClean="0">
                <a:latin typeface="Lucida Console" panose="020B0609040504020204" pitchFamily="49" charset="0"/>
              </a:rPr>
              <a:t>endl</a:t>
            </a:r>
            <a:r>
              <a:rPr lang="en-AU" sz="12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cust.addBalance</a:t>
            </a:r>
            <a:r>
              <a:rPr lang="en-AU" sz="1200" dirty="0" smtClean="0">
                <a:latin typeface="Lucida Console" panose="020B0609040504020204" pitchFamily="49" charset="0"/>
              </a:rPr>
              <a:t>(</a:t>
            </a:r>
            <a:r>
              <a:rPr lang="en-AU" sz="1200" dirty="0" err="1" smtClean="0">
                <a:latin typeface="Lucida Console" panose="020B0609040504020204" pitchFamily="49" charset="0"/>
              </a:rPr>
              <a:t>trans.getAmount</a:t>
            </a:r>
            <a:r>
              <a:rPr lang="en-AU" sz="1200" dirty="0" smtClean="0">
                <a:latin typeface="Lucida Console" panose="020B0609040504020204" pitchFamily="49" charset="0"/>
              </a:rPr>
              <a:t>()); </a:t>
            </a:r>
          </a:p>
          <a:p>
            <a:pPr lvl="1"/>
            <a:r>
              <a:rPr lang="en-AU" sz="1200" dirty="0" err="1" smtClean="0">
                <a:latin typeface="Lucida Console" panose="020B0609040504020204" pitchFamily="49" charset="0"/>
              </a:rPr>
              <a:t>cout</a:t>
            </a:r>
            <a:r>
              <a:rPr lang="en-AU" sz="1200" dirty="0" smtClean="0">
                <a:latin typeface="Lucida Console" panose="020B0609040504020204" pitchFamily="49" charset="0"/>
              </a:rPr>
              <a:t> &lt;&lt; “After transaction #”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trans.getTransactionNum</a:t>
            </a:r>
            <a:r>
              <a:rPr lang="en-AU" sz="1200" dirty="0" smtClean="0">
                <a:latin typeface="Lucida Console" panose="020B0609040504020204" pitchFamily="49" charset="0"/>
              </a:rPr>
              <a:t>() 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&lt;&lt; “ for “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trans.getAmount</a:t>
            </a:r>
            <a:r>
              <a:rPr lang="en-AU" sz="1200" dirty="0" smtClean="0">
                <a:latin typeface="Lucida Console" panose="020B0609040504020204" pitchFamily="49" charset="0"/>
              </a:rPr>
              <a:t>() &lt;&lt; “ the new balance</a:t>
            </a:r>
          </a:p>
          <a:p>
            <a:pPr lvl="2"/>
            <a:r>
              <a:rPr lang="en-AU" sz="1200" dirty="0" smtClean="0">
                <a:latin typeface="Lucida Console" panose="020B0609040504020204" pitchFamily="49" charset="0"/>
              </a:rPr>
              <a:t>is $” &lt;&lt; </a:t>
            </a:r>
            <a:r>
              <a:rPr lang="en-AU" sz="1200" dirty="0" err="1" smtClean="0">
                <a:latin typeface="Lucida Console" panose="020B0609040504020204" pitchFamily="49" charset="0"/>
              </a:rPr>
              <a:t>cust.getBalanceDue</a:t>
            </a:r>
            <a:r>
              <a:rPr lang="en-AU" sz="12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sz="1200" dirty="0" smtClean="0">
                <a:latin typeface="Lucida Console" panose="020B060904050402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98781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Friends and Forward Declaration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order to be able to create this method as a </a:t>
            </a:r>
            <a:r>
              <a:rPr lang="en-AU" sz="2400" dirty="0" smtClean="0">
                <a:latin typeface="Lucida Console" panose="020B0609040504020204" pitchFamily="49" charset="0"/>
              </a:rPr>
              <a:t>friend</a:t>
            </a:r>
            <a:r>
              <a:rPr lang="en-AU" dirty="0" smtClean="0"/>
              <a:t>, we need to have a forward declaration of the other class </a:t>
            </a:r>
          </a:p>
          <a:p>
            <a:pPr lvl="1"/>
            <a:r>
              <a:rPr lang="en-AU" dirty="0" smtClean="0"/>
              <a:t>Forward declaration is essentially prototyping a class</a:t>
            </a:r>
          </a:p>
          <a:p>
            <a:r>
              <a:rPr lang="en-AU" dirty="0" smtClean="0"/>
              <a:t>We can then declare the </a:t>
            </a:r>
            <a:r>
              <a:rPr lang="en-AU" sz="2400" dirty="0" smtClean="0">
                <a:latin typeface="Lucida Console" panose="020B0609040504020204" pitchFamily="49" charset="0"/>
              </a:rPr>
              <a:t>friend</a:t>
            </a:r>
            <a:r>
              <a:rPr lang="en-AU" sz="2400" dirty="0" smtClean="0"/>
              <a:t> </a:t>
            </a:r>
            <a:r>
              <a:rPr lang="en-AU" dirty="0" smtClean="0"/>
              <a:t>method in our classes</a:t>
            </a:r>
          </a:p>
          <a:p>
            <a:pPr lvl="1"/>
            <a:r>
              <a:rPr lang="en-AU" dirty="0" smtClean="0"/>
              <a:t>This must be done in both classes that our method is a friend of</a:t>
            </a:r>
          </a:p>
          <a:p>
            <a:pPr lvl="1"/>
            <a:r>
              <a:rPr lang="en-AU" dirty="0" smtClean="0"/>
              <a:t>Example on next page</a:t>
            </a:r>
          </a:p>
        </p:txBody>
      </p:sp>
    </p:spTree>
    <p:extLst>
      <p:ext uri="{BB962C8B-B14F-4D97-AF65-F5344CB8AC3E}">
        <p14:creationId xmlns:p14="http://schemas.microsoft.com/office/powerpoint/2010/main" val="2947086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Friends and Forward Declaration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1196752"/>
            <a:ext cx="523412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latin typeface="Lucida Console" panose="020B0609040504020204" pitchFamily="49" charset="0"/>
              </a:rPr>
              <a:t>#include &lt;</a:t>
            </a:r>
            <a:r>
              <a:rPr lang="en-AU" sz="11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11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using namespace </a:t>
            </a:r>
            <a:r>
              <a:rPr lang="en-AU" sz="1100" dirty="0" err="1" smtClean="0">
                <a:latin typeface="Lucida Console" panose="020B0609040504020204" pitchFamily="49" charset="0"/>
              </a:rPr>
              <a:t>std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class Customer;</a:t>
            </a:r>
            <a:endParaRPr lang="en-AU" sz="1100" dirty="0" smtClean="0"/>
          </a:p>
          <a:p>
            <a:r>
              <a:rPr lang="en-AU" sz="1100" dirty="0" smtClean="0">
                <a:latin typeface="Lucida Console" panose="020B0609040504020204" pitchFamily="49" charset="0"/>
              </a:rPr>
              <a:t>class Transaction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friend void </a:t>
            </a:r>
            <a:r>
              <a:rPr lang="en-AU" sz="1100" dirty="0" err="1" smtClean="0">
                <a:latin typeface="Lucida Console" panose="020B0609040504020204" pitchFamily="49" charset="0"/>
              </a:rPr>
              <a:t>applyTransaction</a:t>
            </a:r>
            <a:r>
              <a:rPr lang="en-AU" sz="1100" dirty="0" smtClean="0">
                <a:latin typeface="Lucida Console" panose="020B0609040504020204" pitchFamily="49" charset="0"/>
              </a:rPr>
              <a:t>(Customer, Transaction);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int </a:t>
            </a:r>
            <a:r>
              <a:rPr lang="en-AU" sz="1100" dirty="0" err="1" smtClean="0">
                <a:latin typeface="Lucida Console" panose="020B0609040504020204" pitchFamily="49" charset="0"/>
              </a:rPr>
              <a:t>transactionNum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double amount;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Transaction(int = 0, double = 0.0);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};</a:t>
            </a:r>
          </a:p>
          <a:p>
            <a:endParaRPr lang="en-AU" sz="1100" dirty="0" smtClean="0">
              <a:latin typeface="Lucida Console" panose="020B0609040504020204" pitchFamily="49" charset="0"/>
            </a:endParaRPr>
          </a:p>
          <a:p>
            <a:r>
              <a:rPr lang="en-AU" sz="1100" dirty="0" smtClean="0">
                <a:latin typeface="Lucida Console" panose="020B0609040504020204" pitchFamily="49" charset="0"/>
              </a:rPr>
              <a:t>class Customer {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friend void </a:t>
            </a:r>
            <a:r>
              <a:rPr lang="en-AU" sz="1100" dirty="0" err="1" smtClean="0">
                <a:latin typeface="Lucida Console" panose="020B0609040504020204" pitchFamily="49" charset="0"/>
              </a:rPr>
              <a:t>applyTransaction</a:t>
            </a:r>
            <a:r>
              <a:rPr lang="en-AU" sz="1100" dirty="0" smtClean="0">
                <a:latin typeface="Lucida Console" panose="020B0609040504020204" pitchFamily="49" charset="0"/>
              </a:rPr>
              <a:t>(Customer, Transaction);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private: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int </a:t>
            </a:r>
            <a:r>
              <a:rPr lang="en-AU" sz="1100" dirty="0" err="1" smtClean="0">
                <a:latin typeface="Lucida Console" panose="020B0609040504020204" pitchFamily="49" charset="0"/>
              </a:rPr>
              <a:t>customerNum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double </a:t>
            </a:r>
            <a:r>
              <a:rPr lang="en-AU" sz="1100" dirty="0" err="1" smtClean="0">
                <a:latin typeface="Lucida Console" panose="020B0609040504020204" pitchFamily="49" charset="0"/>
              </a:rPr>
              <a:t>balanceDue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smtClean="0">
                <a:latin typeface="Lucida Console" panose="020B0609040504020204" pitchFamily="49" charset="0"/>
              </a:rPr>
              <a:t>public: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Customer(int = 0, double = 0.0);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};</a:t>
            </a:r>
          </a:p>
          <a:p>
            <a:endParaRPr lang="en-AU" sz="1100" dirty="0" smtClean="0">
              <a:latin typeface="Lucida Console" panose="020B0609040504020204" pitchFamily="49" charset="0"/>
            </a:endParaRPr>
          </a:p>
          <a:p>
            <a:r>
              <a:rPr lang="en-AU" sz="1100" dirty="0" smtClean="0">
                <a:latin typeface="Lucida Console" panose="020B0609040504020204" pitchFamily="49" charset="0"/>
              </a:rPr>
              <a:t>void </a:t>
            </a:r>
            <a:r>
              <a:rPr lang="en-AU" sz="1100" dirty="0" err="1" smtClean="0">
                <a:latin typeface="Lucida Console" panose="020B0609040504020204" pitchFamily="49" charset="0"/>
              </a:rPr>
              <a:t>applyTransaction</a:t>
            </a:r>
            <a:r>
              <a:rPr lang="en-AU" sz="1100" dirty="0" smtClean="0">
                <a:latin typeface="Lucida Console" panose="020B0609040504020204" pitchFamily="49" charset="0"/>
              </a:rPr>
              <a:t>(Customer </a:t>
            </a:r>
            <a:r>
              <a:rPr lang="en-AU" sz="1100" dirty="0" err="1" smtClean="0">
                <a:latin typeface="Lucida Console" panose="020B0609040504020204" pitchFamily="49" charset="0"/>
              </a:rPr>
              <a:t>cust</a:t>
            </a:r>
            <a:r>
              <a:rPr lang="en-AU" sz="1100" dirty="0" smtClean="0">
                <a:latin typeface="Lucida Console" panose="020B0609040504020204" pitchFamily="49" charset="0"/>
              </a:rPr>
              <a:t>, Transaction trans) {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cout</a:t>
            </a:r>
            <a:r>
              <a:rPr lang="en-AU" sz="1100" dirty="0" smtClean="0">
                <a:latin typeface="Lucida Console" panose="020B0609040504020204" pitchFamily="49" charset="0"/>
              </a:rPr>
              <a:t> &lt;&lt; “Customer # “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cust.customerNum</a:t>
            </a:r>
            <a:r>
              <a:rPr lang="en-AU" sz="1100" dirty="0" smtClean="0">
                <a:latin typeface="Lucida Console" panose="020B0609040504020204" pitchFamily="49" charset="0"/>
              </a:rPr>
              <a:t> &lt;&lt; 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“ original balance of $”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cust.balanceDue</a:t>
            </a:r>
            <a:r>
              <a:rPr lang="en-AU" sz="1100" dirty="0" smtClean="0">
                <a:latin typeface="Lucida Console" panose="020B0609040504020204" pitchFamily="49" charset="0"/>
              </a:rPr>
              <a:t> &lt;&lt;</a:t>
            </a:r>
          </a:p>
          <a:p>
            <a:pPr lvl="2"/>
            <a:r>
              <a:rPr lang="en-AU" sz="1100" dirty="0" err="1" smtClean="0">
                <a:latin typeface="Lucida Console" panose="020B0609040504020204" pitchFamily="49" charset="0"/>
              </a:rPr>
              <a:t>endl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cust.balanceDue</a:t>
            </a:r>
            <a:r>
              <a:rPr lang="en-AU" sz="1100" dirty="0" smtClean="0">
                <a:latin typeface="Lucida Console" panose="020B0609040504020204" pitchFamily="49" charset="0"/>
              </a:rPr>
              <a:t> += </a:t>
            </a:r>
            <a:r>
              <a:rPr lang="en-AU" sz="1100" dirty="0" err="1" smtClean="0">
                <a:latin typeface="Lucida Console" panose="020B0609040504020204" pitchFamily="49" charset="0"/>
              </a:rPr>
              <a:t>trans.amount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100" dirty="0" err="1" smtClean="0">
                <a:latin typeface="Lucida Console" panose="020B0609040504020204" pitchFamily="49" charset="0"/>
              </a:rPr>
              <a:t>cout</a:t>
            </a:r>
            <a:r>
              <a:rPr lang="en-AU" sz="1100" dirty="0" smtClean="0">
                <a:latin typeface="Lucida Console" panose="020B0609040504020204" pitchFamily="49" charset="0"/>
              </a:rPr>
              <a:t> &lt;&lt; “After transaction #”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trans.transactionNum</a:t>
            </a:r>
            <a:r>
              <a:rPr lang="en-AU" sz="1100" dirty="0" smtClean="0">
                <a:latin typeface="Lucida Console" panose="020B0609040504020204" pitchFamily="49" charset="0"/>
              </a:rPr>
              <a:t> 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&lt;&lt; “ for “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trans.amount</a:t>
            </a:r>
            <a:r>
              <a:rPr lang="en-AU" sz="1100" dirty="0" smtClean="0">
                <a:latin typeface="Lucida Console" panose="020B0609040504020204" pitchFamily="49" charset="0"/>
              </a:rPr>
              <a:t> &lt;&lt; “ the new balance</a:t>
            </a:r>
          </a:p>
          <a:p>
            <a:pPr lvl="2"/>
            <a:r>
              <a:rPr lang="en-AU" sz="1100" dirty="0" smtClean="0">
                <a:latin typeface="Lucida Console" panose="020B0609040504020204" pitchFamily="49" charset="0"/>
              </a:rPr>
              <a:t>is $” &lt;&lt; </a:t>
            </a:r>
            <a:r>
              <a:rPr lang="en-AU" sz="1100" dirty="0" err="1" smtClean="0">
                <a:latin typeface="Lucida Console" panose="020B0609040504020204" pitchFamily="49" charset="0"/>
              </a:rPr>
              <a:t>cust.balanceDue</a:t>
            </a:r>
            <a:r>
              <a:rPr lang="en-AU" sz="11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100" dirty="0" smtClean="0">
                <a:latin typeface="Lucida Console" panose="020B0609040504020204" pitchFamily="49" charset="0"/>
              </a:rPr>
              <a:t>}</a:t>
            </a:r>
            <a:endParaRPr lang="en-AU" sz="1100" dirty="0"/>
          </a:p>
        </p:txBody>
      </p:sp>
      <p:sp>
        <p:nvSpPr>
          <p:cNvPr id="5" name="Rectangle 4"/>
          <p:cNvSpPr/>
          <p:nvPr/>
        </p:nvSpPr>
        <p:spPr>
          <a:xfrm>
            <a:off x="1691680" y="1556792"/>
            <a:ext cx="1440160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592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Benefits of Overloading and 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Polymorphism allows the same operation to be carried out differently depending on the object passed into it</a:t>
            </a:r>
          </a:p>
          <a:p>
            <a:r>
              <a:rPr lang="en-AU" dirty="0" smtClean="0"/>
              <a:t>When you overload a function, the function name is polymorphic</a:t>
            </a:r>
          </a:p>
          <a:p>
            <a:r>
              <a:rPr lang="en-AU" dirty="0" smtClean="0"/>
              <a:t>Many distinguish between overloading and polymorphism</a:t>
            </a:r>
          </a:p>
          <a:p>
            <a:pPr lvl="1"/>
            <a:r>
              <a:rPr lang="en-AU" dirty="0" smtClean="0"/>
              <a:t>Pure polymorphism: Some reserve this term for situations in which one function body is used with a variety of arguments</a:t>
            </a:r>
          </a:p>
          <a:p>
            <a:pPr lvl="1"/>
            <a:r>
              <a:rPr lang="en-AU" dirty="0" smtClean="0"/>
              <a:t>Parametric overloading: Use of functions that are distinguished by their number/types of arguments</a:t>
            </a:r>
          </a:p>
        </p:txBody>
      </p:sp>
    </p:spTree>
    <p:extLst>
      <p:ext uri="{BB962C8B-B14F-4D97-AF65-F5344CB8AC3E}">
        <p14:creationId xmlns:p14="http://schemas.microsoft.com/office/powerpoint/2010/main" val="21132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3681</Words>
  <Application>Microsoft Office PowerPoint</Application>
  <PresentationFormat>On-screen Show (4:3)</PresentationFormat>
  <Paragraphs>774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Ｐゴシック</vt:lpstr>
      <vt:lpstr>Arial</vt:lpstr>
      <vt:lpstr>Arial Narrow</vt:lpstr>
      <vt:lpstr>Calibri</vt:lpstr>
      <vt:lpstr>Calibri Light</vt:lpstr>
      <vt:lpstr>Consolas</vt:lpstr>
      <vt:lpstr>Lucida Console</vt:lpstr>
      <vt:lpstr>Default Design</vt:lpstr>
      <vt:lpstr>CSP2104 Object-Oriented Programming in C++</vt:lpstr>
      <vt:lpstr>On the Agenda…</vt:lpstr>
      <vt:lpstr>Friend Functions</vt:lpstr>
      <vt:lpstr>Declaring a Friend Function</vt:lpstr>
      <vt:lpstr>Declaring a Friend Function</vt:lpstr>
      <vt:lpstr>Friends and Forward Declaration</vt:lpstr>
      <vt:lpstr>Friends and Forward Declaration</vt:lpstr>
      <vt:lpstr>Friends and Forward Declaration</vt:lpstr>
      <vt:lpstr>Benefits of Overloading and Polymorphism</vt:lpstr>
      <vt:lpstr>Benefits of Overloading and Polymorphism</vt:lpstr>
      <vt:lpstr>Overloading Operators</vt:lpstr>
      <vt:lpstr>Overloading Operators</vt:lpstr>
      <vt:lpstr>Overloading Operators - Unary</vt:lpstr>
      <vt:lpstr>Overloading Operators - Binary</vt:lpstr>
      <vt:lpstr>Overloading Operators - Binary</vt:lpstr>
      <vt:lpstr>Overloading Operators - Binary</vt:lpstr>
      <vt:lpstr>Overloading Operators - Precedence</vt:lpstr>
      <vt:lpstr>Overloading Operators - Precedence</vt:lpstr>
      <vt:lpstr>Overloading Operators - Precedence</vt:lpstr>
      <vt:lpstr>Operators That Can’t Be Overloaded</vt:lpstr>
      <vt:lpstr>Overloading an Arithmetic Operator</vt:lpstr>
      <vt:lpstr>Overloading an Arithmetic Operator</vt:lpstr>
      <vt:lpstr>Pay Attention to the Order of Operands</vt:lpstr>
      <vt:lpstr>Overloading an Operator to Work with an Object and a Primitive Type</vt:lpstr>
      <vt:lpstr>Overloading an Operator to Work with an Object and a Primitive Type</vt:lpstr>
      <vt:lpstr>Using Multiple Operations in an Expression</vt:lpstr>
      <vt:lpstr>Using Multiple Operations in an Expression</vt:lpstr>
      <vt:lpstr>Using Multiple Operations in an Expression</vt:lpstr>
      <vt:lpstr>Overloading Output</vt:lpstr>
      <vt:lpstr>Overloading Output</vt:lpstr>
      <vt:lpstr>Overloading Input</vt:lpstr>
      <vt:lpstr>Overloading Input</vt:lpstr>
      <vt:lpstr>Overloading the ++ and -- Operators</vt:lpstr>
      <vt:lpstr>Overloading the Prefix ++ and -- Operators</vt:lpstr>
      <vt:lpstr>Overloading the Postfix ++ and -- Operators</vt:lpstr>
      <vt:lpstr>Overloading the == Operator</vt:lpstr>
      <vt:lpstr>Overloading the = Operator</vt:lpstr>
      <vt:lpstr>Overloading the = Operator</vt:lpstr>
      <vt:lpstr>Overloading the = Operator</vt:lpstr>
      <vt:lpstr>Overloading the = Operator</vt:lpstr>
      <vt:lpstr>Overloading the = Operator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Martin MASEK</cp:lastModifiedBy>
  <cp:revision>75</cp:revision>
  <dcterms:created xsi:type="dcterms:W3CDTF">2009-09-07T06:19:36Z</dcterms:created>
  <dcterms:modified xsi:type="dcterms:W3CDTF">2018-05-01T00:46:39Z</dcterms:modified>
</cp:coreProperties>
</file>