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3" r:id="rId1"/>
    <p:sldMasterId id="2147483785" r:id="rId2"/>
  </p:sldMasterIdLst>
  <p:notesMasterIdLst>
    <p:notesMasterId r:id="rId56"/>
  </p:notesMasterIdLst>
  <p:handoutMasterIdLst>
    <p:handoutMasterId r:id="rId57"/>
  </p:handoutMasterIdLst>
  <p:sldIdLst>
    <p:sldId id="355" r:id="rId3"/>
    <p:sldId id="257" r:id="rId4"/>
    <p:sldId id="354" r:id="rId5"/>
    <p:sldId id="356" r:id="rId6"/>
    <p:sldId id="258" r:id="rId7"/>
    <p:sldId id="259" r:id="rId8"/>
    <p:sldId id="260" r:id="rId9"/>
    <p:sldId id="262" r:id="rId10"/>
    <p:sldId id="264" r:id="rId11"/>
    <p:sldId id="263" r:id="rId12"/>
    <p:sldId id="266" r:id="rId13"/>
    <p:sldId id="283" r:id="rId14"/>
    <p:sldId id="320" r:id="rId15"/>
    <p:sldId id="269" r:id="rId16"/>
    <p:sldId id="271" r:id="rId17"/>
    <p:sldId id="329" r:id="rId18"/>
    <p:sldId id="330" r:id="rId19"/>
    <p:sldId id="331" r:id="rId20"/>
    <p:sldId id="332" r:id="rId21"/>
    <p:sldId id="333" r:id="rId22"/>
    <p:sldId id="334" r:id="rId23"/>
    <p:sldId id="268" r:id="rId24"/>
    <p:sldId id="278" r:id="rId25"/>
    <p:sldId id="336" r:id="rId26"/>
    <p:sldId id="337" r:id="rId27"/>
    <p:sldId id="338" r:id="rId28"/>
    <p:sldId id="339" r:id="rId29"/>
    <p:sldId id="340" r:id="rId30"/>
    <p:sldId id="277" r:id="rId31"/>
    <p:sldId id="302" r:id="rId32"/>
    <p:sldId id="285" r:id="rId33"/>
    <p:sldId id="321" r:id="rId34"/>
    <p:sldId id="287" r:id="rId35"/>
    <p:sldId id="288" r:id="rId36"/>
    <p:sldId id="322" r:id="rId37"/>
    <p:sldId id="289" r:id="rId38"/>
    <p:sldId id="299" r:id="rId39"/>
    <p:sldId id="341" r:id="rId40"/>
    <p:sldId id="291" r:id="rId41"/>
    <p:sldId id="300" r:id="rId42"/>
    <p:sldId id="342" r:id="rId43"/>
    <p:sldId id="293" r:id="rId44"/>
    <p:sldId id="301" r:id="rId45"/>
    <p:sldId id="344" r:id="rId46"/>
    <p:sldId id="295" r:id="rId47"/>
    <p:sldId id="296" r:id="rId48"/>
    <p:sldId id="345" r:id="rId49"/>
    <p:sldId id="346" r:id="rId50"/>
    <p:sldId id="347" r:id="rId51"/>
    <p:sldId id="351" r:id="rId52"/>
    <p:sldId id="352" r:id="rId53"/>
    <p:sldId id="327" r:id="rId54"/>
    <p:sldId id="353" r:id="rId55"/>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66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66"/>
    <a:srgbClr val="FFCC66"/>
    <a:srgbClr val="FFFFFF"/>
    <a:srgbClr val="FF99CC"/>
    <a:srgbClr val="FF0000"/>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6" autoAdjust="0"/>
    <p:restoredTop sz="82580" autoAdjust="0"/>
  </p:normalViewPr>
  <p:slideViewPr>
    <p:cSldViewPr snapToObjects="1">
      <p:cViewPr>
        <p:scale>
          <a:sx n="75" d="100"/>
          <a:sy n="75" d="100"/>
        </p:scale>
        <p:origin x="-47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75" d="100"/>
        <a:sy n="75" d="100"/>
      </p:scale>
      <p:origin x="0" y="3690"/>
    </p:cViewPr>
  </p:sorterViewPr>
  <p:notesViewPr>
    <p:cSldViewPr snapToObjects="1">
      <p:cViewPr varScale="1">
        <p:scale>
          <a:sx n="53" d="100"/>
          <a:sy n="53" d="100"/>
        </p:scale>
        <p:origin x="-1854" y="-90"/>
      </p:cViewPr>
      <p:guideLst>
        <p:guide orient="horz" pos="3222"/>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2.xml"/><Relationship Id="rId18" Type="http://schemas.openxmlformats.org/officeDocument/2006/relationships/slide" Target="slides/slide32.xml"/><Relationship Id="rId26" Type="http://schemas.openxmlformats.org/officeDocument/2006/relationships/slide" Target="slides/slide45.xml"/><Relationship Id="rId3" Type="http://schemas.openxmlformats.org/officeDocument/2006/relationships/slide" Target="slides/slide6.xml"/><Relationship Id="rId21" Type="http://schemas.openxmlformats.org/officeDocument/2006/relationships/slide" Target="slides/slide36.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31.xml"/><Relationship Id="rId25" Type="http://schemas.openxmlformats.org/officeDocument/2006/relationships/slide" Target="slides/slide43.xml"/><Relationship Id="rId2" Type="http://schemas.openxmlformats.org/officeDocument/2006/relationships/slide" Target="slides/slide5.xml"/><Relationship Id="rId16" Type="http://schemas.openxmlformats.org/officeDocument/2006/relationships/slide" Target="slides/slide30.xml"/><Relationship Id="rId20" Type="http://schemas.openxmlformats.org/officeDocument/2006/relationships/slide" Target="slides/slide3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42.xml"/><Relationship Id="rId5" Type="http://schemas.openxmlformats.org/officeDocument/2006/relationships/slide" Target="slides/slide8.xml"/><Relationship Id="rId15" Type="http://schemas.openxmlformats.org/officeDocument/2006/relationships/slide" Target="slides/slide29.xml"/><Relationship Id="rId23"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3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23.xml"/><Relationship Id="rId22" Type="http://schemas.openxmlformats.org/officeDocument/2006/relationships/slide" Target="slides/slide37.xml"/><Relationship Id="rId27"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0"/>
            <a:ext cx="3047294"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eaLnBrk="0" hangingPunct="0">
              <a:defRPr sz="1200">
                <a:latin typeface="Courier" pitchFamily="49" charset="0"/>
              </a:defRPr>
            </a:lvl1pPr>
          </a:lstStyle>
          <a:p>
            <a:pPr>
              <a:defRPr/>
            </a:pPr>
            <a:endParaRPr lang="en-US"/>
          </a:p>
        </p:txBody>
      </p:sp>
      <p:sp>
        <p:nvSpPr>
          <p:cNvPr id="28675" name="Rectangle 3"/>
          <p:cNvSpPr>
            <a:spLocks noGrp="1" noChangeArrowheads="1"/>
          </p:cNvSpPr>
          <p:nvPr>
            <p:ph type="dt" sz="quarter" idx="1"/>
          </p:nvPr>
        </p:nvSpPr>
        <p:spPr bwMode="auto">
          <a:xfrm>
            <a:off x="4008900" y="0"/>
            <a:ext cx="3126875"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algn="r" eaLnBrk="0" hangingPunct="0">
              <a:defRPr sz="1200">
                <a:latin typeface="Courier" pitchFamily="49" charset="0"/>
              </a:defRPr>
            </a:lvl1pPr>
          </a:lstStyle>
          <a:p>
            <a:pPr>
              <a:defRPr/>
            </a:pPr>
            <a:endParaRPr lang="en-US"/>
          </a:p>
        </p:txBody>
      </p:sp>
      <p:sp>
        <p:nvSpPr>
          <p:cNvPr id="28676" name="Rectangle 4"/>
          <p:cNvSpPr>
            <a:spLocks noGrp="1" noChangeArrowheads="1"/>
          </p:cNvSpPr>
          <p:nvPr>
            <p:ph type="ftr" sz="quarter" idx="2"/>
          </p:nvPr>
        </p:nvSpPr>
        <p:spPr bwMode="auto">
          <a:xfrm>
            <a:off x="1" y="9755122"/>
            <a:ext cx="3047294"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eaLnBrk="0" hangingPunct="0">
              <a:defRPr sz="1200">
                <a:latin typeface="Courier" pitchFamily="49" charset="0"/>
              </a:defRPr>
            </a:lvl1pPr>
          </a:lstStyle>
          <a:p>
            <a:pPr>
              <a:defRPr/>
            </a:pPr>
            <a:endParaRPr lang="en-US"/>
          </a:p>
        </p:txBody>
      </p:sp>
      <p:sp>
        <p:nvSpPr>
          <p:cNvPr id="28677" name="Rectangle 5"/>
          <p:cNvSpPr>
            <a:spLocks noGrp="1" noChangeArrowheads="1"/>
          </p:cNvSpPr>
          <p:nvPr>
            <p:ph type="sldNum" sz="quarter" idx="3"/>
          </p:nvPr>
        </p:nvSpPr>
        <p:spPr bwMode="auto">
          <a:xfrm>
            <a:off x="4008900" y="9755122"/>
            <a:ext cx="3126875"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algn="r" eaLnBrk="0" hangingPunct="0">
              <a:defRPr sz="1200">
                <a:latin typeface="Courier" pitchFamily="49" charset="0"/>
              </a:defRPr>
            </a:lvl1pPr>
          </a:lstStyle>
          <a:p>
            <a:pPr>
              <a:defRPr/>
            </a:pPr>
            <a:fld id="{423AF179-F036-4014-BF9B-DD39D9000962}" type="slidenum">
              <a:rPr lang="en-US"/>
              <a:pPr>
                <a:defRPr/>
              </a:pPr>
              <a:t>‹#›</a:t>
            </a:fld>
            <a:endParaRPr lang="en-US"/>
          </a:p>
        </p:txBody>
      </p:sp>
    </p:spTree>
    <p:extLst>
      <p:ext uri="{BB962C8B-B14F-4D97-AF65-F5344CB8AC3E}">
        <p14:creationId xmlns:p14="http://schemas.microsoft.com/office/powerpoint/2010/main" val="3927752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1" y="0"/>
            <a:ext cx="3047294"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eaLnBrk="0" hangingPunct="0">
              <a:defRPr sz="1200">
                <a:latin typeface="Courier" pitchFamily="49" charset="0"/>
              </a:defRPr>
            </a:lvl1pPr>
          </a:lstStyle>
          <a:p>
            <a:pPr>
              <a:defRPr/>
            </a:pPr>
            <a:endParaRPr lang="en-US"/>
          </a:p>
        </p:txBody>
      </p:sp>
      <p:sp>
        <p:nvSpPr>
          <p:cNvPr id="89091" name="Rectangle 3"/>
          <p:cNvSpPr>
            <a:spLocks noGrp="1" noChangeArrowheads="1"/>
          </p:cNvSpPr>
          <p:nvPr>
            <p:ph type="dt" idx="1"/>
          </p:nvPr>
        </p:nvSpPr>
        <p:spPr bwMode="auto">
          <a:xfrm>
            <a:off x="4008900" y="0"/>
            <a:ext cx="3126875"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algn="r" eaLnBrk="0" hangingPunct="0">
              <a:defRPr sz="1200">
                <a:latin typeface="Courier" pitchFamily="49"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98538" y="787400"/>
            <a:ext cx="5138737" cy="385445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961605" y="4876742"/>
            <a:ext cx="5212564" cy="4562536"/>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1" y="9755122"/>
            <a:ext cx="3047294"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eaLnBrk="0" hangingPunct="0">
              <a:defRPr sz="1200">
                <a:latin typeface="Courier" pitchFamily="49" charset="0"/>
              </a:defRPr>
            </a:lvl1pPr>
          </a:lstStyle>
          <a:p>
            <a:pPr>
              <a:defRPr/>
            </a:pPr>
            <a:endParaRPr lang="en-US"/>
          </a:p>
        </p:txBody>
      </p:sp>
      <p:sp>
        <p:nvSpPr>
          <p:cNvPr id="89095" name="Rectangle 7"/>
          <p:cNvSpPr>
            <a:spLocks noGrp="1" noChangeArrowheads="1"/>
          </p:cNvSpPr>
          <p:nvPr>
            <p:ph type="sldNum" sz="quarter" idx="5"/>
          </p:nvPr>
        </p:nvSpPr>
        <p:spPr bwMode="auto">
          <a:xfrm>
            <a:off x="4008900" y="9755122"/>
            <a:ext cx="3126875"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algn="r" eaLnBrk="0" hangingPunct="0">
              <a:defRPr sz="1200">
                <a:latin typeface="Courier" pitchFamily="49" charset="0"/>
              </a:defRPr>
            </a:lvl1pPr>
          </a:lstStyle>
          <a:p>
            <a:pPr>
              <a:defRPr/>
            </a:pPr>
            <a:fld id="{6C9B3A5F-88EA-46A3-94D1-AD3F10E8B556}" type="slidenum">
              <a:rPr lang="en-US"/>
              <a:pPr>
                <a:defRPr/>
              </a:pPr>
              <a:t>‹#›</a:t>
            </a:fld>
            <a:endParaRPr lang="en-US"/>
          </a:p>
        </p:txBody>
      </p:sp>
    </p:spTree>
    <p:extLst>
      <p:ext uri="{BB962C8B-B14F-4D97-AF65-F5344CB8AC3E}">
        <p14:creationId xmlns:p14="http://schemas.microsoft.com/office/powerpoint/2010/main" val="3364252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Divisor"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en.wikipedia.org/wiki/Composite_number" TargetMode="External"/><Relationship Id="rId4" Type="http://schemas.openxmlformats.org/officeDocument/2006/relationships/hyperlink" Target="http://en.wikipedia.org/wiki/1_(number)"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6C9B3A5F-88EA-46A3-94D1-AD3F10E8B556}" type="slidenum">
              <a:rPr lang="en-US" smtClean="0"/>
              <a:pPr>
                <a:defRPr/>
              </a:pPr>
              <a:t>1</a:t>
            </a:fld>
            <a:endParaRPr lang="en-US"/>
          </a:p>
        </p:txBody>
      </p:sp>
    </p:spTree>
    <p:extLst>
      <p:ext uri="{BB962C8B-B14F-4D97-AF65-F5344CB8AC3E}">
        <p14:creationId xmlns:p14="http://schemas.microsoft.com/office/powerpoint/2010/main" val="30924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F7BC03C-CF70-4781-B3B5-C3A631E3A891}" type="slidenum">
              <a:rPr lang="en-US" smtClean="0"/>
              <a:pPr/>
              <a:t>10</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B373995-48C4-44AC-A68B-113F60FA17AE}" type="slidenum">
              <a:rPr lang="en-US" smtClean="0"/>
              <a:pPr/>
              <a:t>11</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0D432F2-8BAF-4D0A-9F67-90DFCE7D6842}" type="slidenum">
              <a:rPr lang="en-US" smtClean="0"/>
              <a:pPr/>
              <a:t>12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GB" dirty="0" smtClean="0"/>
              <a:t>Element and their</a:t>
            </a:r>
            <a:r>
              <a:rPr lang="en-GB" baseline="0" dirty="0" smtClean="0"/>
              <a:t> atomic numbers: </a:t>
            </a:r>
          </a:p>
          <a:p>
            <a:r>
              <a:rPr lang="en-GB" baseline="0" dirty="0" smtClean="0"/>
              <a:t>---------------------------------------------</a:t>
            </a:r>
            <a:endParaRPr lang="en-GB" baseline="0" dirty="0" smtClean="0"/>
          </a:p>
          <a:p>
            <a:r>
              <a:rPr lang="en-GB" baseline="0" dirty="0" smtClean="0"/>
              <a:t>F </a:t>
            </a:r>
            <a:r>
              <a:rPr lang="en-US" dirty="0" smtClean="0"/>
              <a:t>– Fluorine; Hash (F)</a:t>
            </a:r>
            <a:r>
              <a:rPr lang="en-US" baseline="0" dirty="0" smtClean="0"/>
              <a:t> = ‘F’-’A’ = 5</a:t>
            </a:r>
            <a:r>
              <a:rPr lang="en-US" dirty="0" smtClean="0"/>
              <a:t> (atomic number is 9)</a:t>
            </a:r>
            <a:br>
              <a:rPr lang="en-US" dirty="0" smtClean="0"/>
            </a:br>
            <a:r>
              <a:rPr lang="en-US" dirty="0" smtClean="0"/>
              <a:t>Ne - Neon; Hash (Na)</a:t>
            </a:r>
            <a:r>
              <a:rPr lang="en-US" baseline="0" dirty="0" smtClean="0"/>
              <a:t> = ‘N’-’A’ = 13</a:t>
            </a:r>
            <a:r>
              <a:rPr lang="en-US" dirty="0" smtClean="0"/>
              <a:t> (atomic number is 10)</a:t>
            </a:r>
          </a:p>
          <a:p>
            <a:r>
              <a:rPr lang="en-US" dirty="0" err="1" smtClean="0"/>
              <a:t>Cl</a:t>
            </a:r>
            <a:r>
              <a:rPr lang="en-US" dirty="0" smtClean="0"/>
              <a:t> – Chlorine; Hash (</a:t>
            </a:r>
            <a:r>
              <a:rPr lang="en-US" dirty="0" err="1" smtClean="0"/>
              <a:t>Cl</a:t>
            </a:r>
            <a:r>
              <a:rPr lang="en-US" dirty="0" smtClean="0"/>
              <a:t>)</a:t>
            </a:r>
            <a:r>
              <a:rPr lang="en-US" baseline="0" dirty="0" smtClean="0"/>
              <a:t> = ‘C’-’A’ = 2</a:t>
            </a:r>
            <a:r>
              <a:rPr lang="en-US" dirty="0" smtClean="0"/>
              <a:t> (atomic number is 17)</a:t>
            </a:r>
          </a:p>
          <a:p>
            <a:r>
              <a:rPr lang="en-US" dirty="0" err="1" smtClean="0"/>
              <a:t>Ar</a:t>
            </a:r>
            <a:r>
              <a:rPr lang="en-US" dirty="0" smtClean="0"/>
              <a:t> – Argon; Hash (</a:t>
            </a:r>
            <a:r>
              <a:rPr lang="en-US" dirty="0" err="1" smtClean="0"/>
              <a:t>Ar</a:t>
            </a:r>
            <a:r>
              <a:rPr lang="en-US" dirty="0" smtClean="0"/>
              <a:t>)</a:t>
            </a:r>
            <a:r>
              <a:rPr lang="en-US" baseline="0" dirty="0" smtClean="0"/>
              <a:t> = ‘A’-’A’ = 0</a:t>
            </a:r>
            <a:r>
              <a:rPr lang="en-US" dirty="0" smtClean="0"/>
              <a:t> (atomic number is 18)</a:t>
            </a:r>
          </a:p>
          <a:p>
            <a:r>
              <a:rPr lang="en-US" dirty="0" smtClean="0"/>
              <a:t>Br – Bromine; Hash (Br)</a:t>
            </a:r>
            <a:r>
              <a:rPr lang="en-US" baseline="0" dirty="0" smtClean="0"/>
              <a:t> = ‘B’-’A’ = 1</a:t>
            </a:r>
            <a:r>
              <a:rPr lang="en-US" dirty="0" smtClean="0"/>
              <a:t> (atomic number is 2)</a:t>
            </a:r>
          </a:p>
          <a:p>
            <a:r>
              <a:rPr lang="en-US" dirty="0" smtClean="0"/>
              <a:t>Kr – Krypton; Hash (Kr)</a:t>
            </a:r>
            <a:r>
              <a:rPr lang="en-US" baseline="0" dirty="0" smtClean="0"/>
              <a:t> = ‘K’-’A’ = 10</a:t>
            </a:r>
            <a:r>
              <a:rPr lang="en-US" dirty="0" smtClean="0"/>
              <a:t> (atomic number is 36)</a:t>
            </a:r>
          </a:p>
          <a:p>
            <a:r>
              <a:rPr lang="en-US" dirty="0" smtClean="0"/>
              <a:t>I – Iodine;  Hash (l)</a:t>
            </a:r>
            <a:r>
              <a:rPr lang="en-US" baseline="0" dirty="0" smtClean="0"/>
              <a:t> = ‘I’-’A’ = 8</a:t>
            </a:r>
            <a:r>
              <a:rPr lang="en-US" dirty="0" smtClean="0"/>
              <a:t> (atomic number is 53)</a:t>
            </a:r>
          </a:p>
          <a:p>
            <a:r>
              <a:rPr lang="en-US" dirty="0" err="1" smtClean="0"/>
              <a:t>Xe</a:t>
            </a:r>
            <a:r>
              <a:rPr lang="en-US" dirty="0" smtClean="0"/>
              <a:t> – Xenon; Hash (</a:t>
            </a:r>
            <a:r>
              <a:rPr lang="en-US" dirty="0" err="1" smtClean="0"/>
              <a:t>Cl</a:t>
            </a:r>
            <a:r>
              <a:rPr lang="en-US" dirty="0" smtClean="0"/>
              <a:t>)</a:t>
            </a:r>
            <a:r>
              <a:rPr lang="en-US" baseline="0" dirty="0" smtClean="0"/>
              <a:t> = ‘X’-’A’ = 23</a:t>
            </a:r>
            <a:r>
              <a:rPr lang="en-US" dirty="0" smtClean="0"/>
              <a:t> (atomic number is 54)</a:t>
            </a:r>
          </a:p>
          <a:p>
            <a:r>
              <a:rPr lang="en-US" dirty="0" smtClean="0"/>
              <a:t>…</a:t>
            </a:r>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49EF6A6-681B-4848-9B28-AAEBBF7417B0}" type="slidenum">
              <a:rPr lang="en-US" smtClean="0"/>
              <a:pPr/>
              <a:t>13</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02A5219-8D5F-4726-B1C5-A12BF9E42AE8}" type="slidenum">
              <a:rPr lang="en-US" smtClean="0"/>
              <a:pPr/>
              <a:t>14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9AA5800-8ACF-4C14-B8D6-D2B1D2335992}" type="slidenum">
              <a:rPr lang="en-US" smtClean="0"/>
              <a:pPr/>
              <a:t>15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BEECD0B-1825-4E1E-A8F0-AA653B031885}" type="slidenum">
              <a:rPr lang="en-US" smtClean="0"/>
              <a:pPr/>
              <a:t>16</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5FE4ED0-8BDD-4AB4-A900-C90B55A44AD6}" type="slidenum">
              <a:rPr lang="en-US" smtClean="0"/>
              <a:pPr/>
              <a:t>17</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3FF7CF3-220D-46D9-A938-F3BF355E0167}" type="slidenum">
              <a:rPr lang="en-US" smtClean="0"/>
              <a:pPr/>
              <a:t>18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F95FFB-1151-47E7-B984-0E09596B6CE0}" type="slidenum">
              <a:rPr lang="en-US" smtClean="0"/>
              <a:pPr/>
              <a:t>19</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FF1E497-2EED-4127-80D5-999D6191E668}"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64C096B-91DC-4CBD-90B2-EB08DADEFA69}" type="slidenum">
              <a:rPr lang="en-US" smtClean="0"/>
              <a:pPr/>
              <a:t>20</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9125F6E-5BBF-45E5-8C8F-7A8D5DAE4540}" type="slidenum">
              <a:rPr lang="en-US" smtClean="0"/>
              <a:pPr/>
              <a:t>21</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05458C8-69CB-4704-BB8E-19D3D2DE250B}" type="slidenum">
              <a:rPr lang="en-US" smtClean="0"/>
              <a:pPr/>
              <a:t>22</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9B74EF7-86C0-4848-B466-73CB55163EB2}" type="slidenum">
              <a:rPr lang="en-US" smtClean="0"/>
              <a:pPr/>
              <a:t>23</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89067D9-E516-4AFA-B805-7CE4C8891B17}" type="slidenum">
              <a:rPr lang="en-US" smtClean="0"/>
              <a:pPr/>
              <a:t>24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GB" dirty="0" smtClean="0"/>
              <a:t>Modulo-m: </a:t>
            </a:r>
          </a:p>
          <a:p>
            <a:r>
              <a:rPr lang="en-GB" dirty="0" smtClean="0"/>
              <a:t>   For two integers a and b,  a divided by b, we obtain an quotient (a/b) and remainder (a % b). For example: 17/5 =3 with remainder 2</a:t>
            </a:r>
          </a:p>
          <a:p>
            <a:r>
              <a:rPr lang="en-GB" dirty="0" smtClean="0"/>
              <a:t>Modulo-m is a function that calculate the remainder of a division between two integers, denoted by a % b. e.g., 17 % 5 =  2 (while 17/5=3) , 11 %4 = 3, etc.</a:t>
            </a:r>
          </a:p>
          <a:p>
            <a:endParaRPr lang="en-GB" dirty="0" smtClean="0"/>
          </a:p>
          <a:p>
            <a:r>
              <a:rPr lang="en-US" b="1" dirty="0" smtClean="0"/>
              <a:t>prime number</a:t>
            </a:r>
            <a:r>
              <a:rPr lang="en-US" dirty="0" smtClean="0"/>
              <a:t> (or a </a:t>
            </a:r>
            <a:r>
              <a:rPr lang="en-US" b="1" dirty="0" smtClean="0"/>
              <a:t>prime</a:t>
            </a:r>
            <a:r>
              <a:rPr lang="en-US" dirty="0" smtClean="0"/>
              <a:t>): if an</a:t>
            </a:r>
            <a:r>
              <a:rPr lang="en-US" baseline="0" dirty="0" smtClean="0"/>
              <a:t> integer</a:t>
            </a:r>
            <a:r>
              <a:rPr lang="en-US" dirty="0" smtClean="0"/>
              <a:t> is bigger than one and has no </a:t>
            </a:r>
            <a:r>
              <a:rPr lang="en-US" dirty="0" smtClean="0">
                <a:hlinkClick r:id="rId3" action="ppaction://hlinkfile" tooltip="Divisor"/>
              </a:rPr>
              <a:t>divisors</a:t>
            </a:r>
            <a:r>
              <a:rPr lang="en-US" dirty="0" smtClean="0"/>
              <a:t> other than </a:t>
            </a:r>
            <a:r>
              <a:rPr lang="en-US" dirty="0" smtClean="0">
                <a:hlinkClick r:id="rId4" action="ppaction://hlinkfile" tooltip="1 (number)"/>
              </a:rPr>
              <a:t>1</a:t>
            </a:r>
            <a:r>
              <a:rPr lang="en-US" dirty="0" smtClean="0"/>
              <a:t> and itself, it is called a prime. For example, 5 is prime, since no number except 1 and 5 divides it. On the other hand, 6 is not a prime (it is </a:t>
            </a:r>
            <a:r>
              <a:rPr lang="en-US" dirty="0" smtClean="0">
                <a:hlinkClick r:id="rId5" action="ppaction://hlinkfile" tooltip="Composite number"/>
              </a:rPr>
              <a:t>composite</a:t>
            </a:r>
            <a:r>
              <a:rPr lang="en-US" dirty="0" smtClean="0"/>
              <a:t>), since 6 = 2 × 3.</a:t>
            </a:r>
            <a:endParaRPr lang="en-GB" dirty="0" smtClean="0"/>
          </a:p>
          <a:p>
            <a:endParaRPr lang="en-GB" dirty="0" smtClean="0"/>
          </a:p>
          <a:p>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9C867B-2B9C-4BE5-930F-F9F35F7E85AC}" type="slidenum">
              <a:rPr lang="en-US" smtClean="0"/>
              <a:pPr/>
              <a:t>25</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2082CC2-2E7D-4313-B62A-15661D0999EA}" type="slidenum">
              <a:rPr lang="en-US" smtClean="0"/>
              <a:pPr/>
              <a:t>26</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97CC9EA-09CD-4A7A-9B95-E28C44FB1109}" type="slidenum">
              <a:rPr lang="en-US" smtClean="0"/>
              <a:pPr/>
              <a:t>27</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DF2E395-38C3-47AC-85C1-D8F999E88BBA}" type="slidenum">
              <a:rPr lang="en-US" smtClean="0"/>
              <a:pPr/>
              <a:t>28</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GB" dirty="0" smtClean="0"/>
              <a:t>1499 is a prime.</a:t>
            </a:r>
            <a:endParaRPr lang="en-GB"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EE84E50-679F-4099-83D1-FAC3FAB44FFA}" type="slidenum">
              <a:rPr lang="en-US" smtClean="0"/>
              <a:pPr/>
              <a:t>29</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15C6FCE-DA96-4EBC-8750-C56CAF847A56}" type="slidenum">
              <a:rPr lang="en-US" smtClean="0"/>
              <a:pPr/>
              <a:t>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1D294BA-4117-49B0-9117-D49CFEE84239}" type="slidenum">
              <a:rPr lang="en-US" smtClean="0"/>
              <a:pPr/>
              <a:t>30</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51B68AE-F5D9-4BB9-992A-3DB40EF65A5E}" type="slidenum">
              <a:rPr lang="en-US" smtClean="0"/>
              <a:pPr/>
              <a:t>31</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39BBD63-1C6B-4FC6-99E5-DE44A61BFDF1}" type="slidenum">
              <a:rPr lang="en-US" smtClean="0"/>
              <a:pPr/>
              <a:t>32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3121D12-28C4-4BAD-8687-B695F493933F}"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0727636-007D-4BDA-AB29-9D19492AB813}" type="slidenum">
              <a:rPr lang="en-US" smtClean="0"/>
              <a:pPr/>
              <a:t>34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6FE5B94-6BCC-4ACE-8326-FE683EC1CFED}" type="slidenum">
              <a:rPr lang="en-US" smtClean="0"/>
              <a:pPr/>
              <a:t>35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4F598D0-65B6-4655-9ED3-DF8241AC0700}" type="slidenum">
              <a:rPr lang="en-US" smtClean="0"/>
              <a:pPr/>
              <a:t>36</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CCDDAF8-95E3-4D4F-AAC5-839F8E43B163}" type="slidenum">
              <a:rPr lang="en-US" smtClean="0"/>
              <a:pPr/>
              <a:t>37</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D86BF87-9FAE-4F45-BDF3-E29EDB1A6594}" type="slidenum">
              <a:rPr lang="en-US" smtClean="0"/>
              <a:pPr/>
              <a:t>38</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A8B8CCE-6CAC-43F9-8403-A80F080A8071}" type="slidenum">
              <a:rPr lang="en-US" smtClean="0"/>
              <a:pPr/>
              <a:t>39</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6C9B3A5F-88EA-46A3-94D1-AD3F10E8B556}" type="slidenum">
              <a:rPr lang="en-US" smtClean="0"/>
              <a:pPr>
                <a:defRPr/>
              </a:pPr>
              <a:t>4</a:t>
            </a:fld>
            <a:endParaRPr lang="en-US"/>
          </a:p>
        </p:txBody>
      </p:sp>
    </p:spTree>
    <p:extLst>
      <p:ext uri="{BB962C8B-B14F-4D97-AF65-F5344CB8AC3E}">
        <p14:creationId xmlns:p14="http://schemas.microsoft.com/office/powerpoint/2010/main" val="790424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9239058-3DE3-42F5-B9E1-5AFE7712C80F}" type="slidenum">
              <a:rPr lang="en-US" smtClean="0"/>
              <a:pPr/>
              <a:t>40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DC48473-89A1-409B-B0B0-7EEAFF740B3F}" type="slidenum">
              <a:rPr lang="en-US" smtClean="0"/>
              <a:pPr/>
              <a:t>41</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6E2E010-2859-4D12-970C-1DF341AB34CD}" type="slidenum">
              <a:rPr lang="en-US" smtClean="0"/>
              <a:pPr/>
              <a:t>42</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A683DA8-8DD8-410E-A07B-00ED4E75D617}" type="slidenum">
              <a:rPr lang="en-US" smtClean="0"/>
              <a:pPr/>
              <a:t>43</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E04FD49-37A2-4449-86C9-99428D7A8D95}" type="slidenum">
              <a:rPr lang="en-US" smtClean="0"/>
              <a:pPr/>
              <a:t>44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59C18AA-07E5-4286-A510-71FE9928F0B0}" type="slidenum">
              <a:rPr lang="en-US" smtClean="0"/>
              <a:pPr/>
              <a:t>45</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9891863-7F69-42CE-A40C-C6072E2DAB4F}" type="slidenum">
              <a:rPr lang="en-US" smtClean="0"/>
              <a:pPr/>
              <a:t>46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8C66E0E-0EAF-4227-88D9-9637362E330A}" type="slidenum">
              <a:rPr lang="en-US" smtClean="0"/>
              <a:pPr/>
              <a:t>47</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A1E6D75-5DF3-4B07-B388-14CBAD52FCB7}" type="slidenum">
              <a:rPr lang="en-US" smtClean="0"/>
              <a:pPr/>
              <a:t>48</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495F706-F78A-4D4B-B8CC-553C68255480}" type="slidenum">
              <a:rPr lang="en-US" smtClean="0"/>
              <a:pPr/>
              <a:t>49</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5EC4CE4-E08B-4E9D-8643-B724D7DCECD7}" type="slidenum">
              <a:rPr lang="en-US" smtClean="0"/>
              <a:pPr/>
              <a:t>5</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GB" dirty="0" smtClean="0"/>
              <a:t>In some applications, searching</a:t>
            </a:r>
            <a:r>
              <a:rPr lang="en-GB" baseline="0" dirty="0" smtClean="0"/>
              <a:t> a value in a table based on key value needs to be done quickly, at least not by linear search. This is because linear search will generally search about half size the of the given array/table. Hash table is a way that re-arrange the table uses a function defined upon the key value that maps the key directly to a room holding the value in the re-arranged table, thus quickly locate the value to be searched.  </a:t>
            </a:r>
            <a:endParaRPr lang="en-GB"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B233EFB-4C49-4F93-B0F2-A8F0B6DBB526}" type="slidenum">
              <a:rPr lang="en-US" smtClean="0"/>
              <a:pPr/>
              <a:t>50</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4C797B7-5B7E-44BC-AB39-EA534A51AB8D}" type="slidenum">
              <a:rPr lang="en-US" smtClean="0"/>
              <a:pPr/>
              <a:t>51</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AC3EC0C-9B29-4E30-9BA1-33D389C2E53A}" type="slidenum">
              <a:rPr lang="en-US" smtClean="0"/>
              <a:pPr/>
              <a:t>52</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D2F859E-F9FF-4DFC-B0C7-55F320797A06}" type="slidenum">
              <a:rPr lang="en-US" smtClean="0"/>
              <a:pPr/>
              <a:t>53</a:t>
            </a:fld>
            <a:endParaRPr lang="en-US" smtClean="0"/>
          </a:p>
        </p:txBody>
      </p:sp>
      <p:sp>
        <p:nvSpPr>
          <p:cNvPr id="107523" name="Rectangle 2"/>
          <p:cNvSpPr>
            <a:spLocks noGrp="1" noRot="1" noChangeAspect="1" noChangeArrowheads="1" noTextEdit="1"/>
          </p:cNvSpPr>
          <p:nvPr>
            <p:ph type="sldImg"/>
          </p:nvPr>
        </p:nvSpPr>
        <p:spPr>
          <a:xfrm>
            <a:off x="1000125" y="787400"/>
            <a:ext cx="5138738" cy="3854450"/>
          </a:xfrm>
          <a:ln/>
        </p:spPr>
      </p:sp>
      <p:sp>
        <p:nvSpPr>
          <p:cNvPr id="107524" name="Rectangle 3"/>
          <p:cNvSpPr>
            <a:spLocks noGrp="1" noChangeArrowheads="1"/>
          </p:cNvSpPr>
          <p:nvPr>
            <p:ph type="body" idx="1"/>
          </p:nvPr>
        </p:nvSpPr>
        <p:spPr>
          <a:xfrm>
            <a:off x="963264" y="4875107"/>
            <a:ext cx="5210906" cy="4564172"/>
          </a:xfrm>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933E021-FF6A-45BF-BFA0-7BFBD25AAD3F}" type="slidenum">
              <a:rPr lang="en-US" smtClean="0"/>
              <a:pPr/>
              <a:t>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282EEE8-E596-48FC-902E-67A3FA04C595}" type="slidenum">
              <a:rPr lang="en-US" smtClean="0"/>
              <a:pPr/>
              <a:t>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E55A4DF-CB92-496B-8093-31E1AD33B6C5}" type="slidenum">
              <a:rPr lang="en-US" smtClean="0"/>
              <a:pPr/>
              <a:t>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B841C40-5B42-4D85-8ED9-F947E2D818F9}" type="slidenum">
              <a:rPr lang="en-US" smtClean="0"/>
              <a:pPr/>
              <a:t>9</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BE2FCC8-F229-44F5-9833-BFAC462B2E02}" type="datetimeFigureOut">
              <a:rPr lang="en-US"/>
              <a:pPr>
                <a:defRPr/>
              </a:pPr>
              <a:t>4/13/2015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F9BF81-A623-435B-8EFE-4C396025E82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B8B2EA-597E-42FE-811C-32E4B7B966F7}" type="datetimeFigureOut">
              <a:rPr lang="en-US"/>
              <a:pPr>
                <a:defRPr/>
              </a:pPr>
              <a:t>4/13/2015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95C51F-55ED-423F-8850-F34ABB21D3B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5D0C896-D119-4C5A-A098-5F312285EA6A}" type="datetimeFigureOut">
              <a:rPr lang="en-US"/>
              <a:pPr>
                <a:defRPr/>
              </a:pPr>
              <a:t>4/13/2015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192C8E-A7E4-4883-A183-E3C1887A730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BB0744A-8802-4631-BF7E-84E4A5B7CD81}" type="datetimeFigureOut">
              <a:rPr lang="en-US"/>
              <a:pPr>
                <a:defRPr/>
              </a:pPr>
              <a:t>4/13/2015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80A33C-1FC7-4C75-8BA6-04DB0A2E3AA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0E44458-8954-45D5-B240-6F6E8B539430}" type="datetimeFigureOut">
              <a:rPr lang="en-US"/>
              <a:pPr>
                <a:defRPr/>
              </a:pPr>
              <a:t>4/13/2015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08CC39-9745-49CC-8757-2D4396253F9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8E8A4BF-2315-46EC-9B4A-FB6C804D6354}" type="datetimeFigureOut">
              <a:rPr lang="en-US"/>
              <a:pPr>
                <a:defRPr/>
              </a:pPr>
              <a:t>4/13/2015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1AC414-8BCD-4A03-804D-44DB4B085E11}"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83BAF2-CCC7-4BCC-826D-E421261D7737}" type="datetimeFigureOut">
              <a:rPr lang="en-US"/>
              <a:pPr>
                <a:defRPr/>
              </a:pPr>
              <a:t>4/13/2015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19E6E79-EC57-4017-B545-E2DF291F7BA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A1E5DE1-5FE9-4D97-93E5-3FFFEC54E8B1}" type="datetimeFigureOut">
              <a:rPr lang="en-US"/>
              <a:pPr>
                <a:defRPr/>
              </a:pPr>
              <a:t>4/13/2015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299E7B-27FD-4EA5-9155-6A1451AE32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EF178C-B9B0-4342-B4D7-29033D06DE98}" type="datetimeFigureOut">
              <a:rPr lang="en-US"/>
              <a:pPr>
                <a:defRPr/>
              </a:pPr>
              <a:t>4/13/2015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B761E9-9156-4629-888E-258D67D2BD6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DB51FD-BAB0-407E-B838-21729EED66F7}" type="datetimeFigureOut">
              <a:rPr lang="en-US"/>
              <a:pPr>
                <a:defRPr/>
              </a:pPr>
              <a:t>4/13/2015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E2FD5D-5B0E-47B0-BA1B-FFDD3E6D6B3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51F39B-0326-49D9-8911-430A3F84A22F}" type="datetimeFigureOut">
              <a:rPr lang="en-US"/>
              <a:pPr>
                <a:defRPr/>
              </a:pPr>
              <a:t>4/13/2015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AD7747-C331-4B68-B435-70F1DD6D09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swirl.png"/>
          <p:cNvPicPr>
            <a:picLocks noChangeAspect="1"/>
          </p:cNvPicPr>
          <p:nvPr/>
        </p:nvPicPr>
        <p:blipFill>
          <a:blip r:embed="rId13"/>
          <a:srcRect/>
          <a:stretch>
            <a:fillRect/>
          </a:stretch>
        </p:blipFill>
        <p:spPr bwMode="auto">
          <a:xfrm>
            <a:off x="0" y="0"/>
            <a:ext cx="6357938"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1029"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30" name="Picture 13" descr="ECU_AUS_logo_C"/>
          <p:cNvPicPr>
            <a:picLocks noChangeAspect="1" noChangeArrowheads="1"/>
          </p:cNvPicPr>
          <p:nvPr/>
        </p:nvPicPr>
        <p:blipFill>
          <a:blip r:embed="rId14"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a:solidFill>
                  <a:srgbClr val="666666"/>
                </a:solidFill>
                <a:latin typeface="Arial Narrow" pitchFamily="34" charset="0"/>
              </a:rPr>
              <a:t>Your School or Centre name here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34" charset="0"/>
              </a:rPr>
              <a:t>Edith Cowan University</a:t>
            </a: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56EDAD21-D97F-47C4-9F15-5FDD533F09F4}" type="datetimeFigureOut">
              <a:rPr lang="en-US"/>
              <a:pPr>
                <a:defRPr/>
              </a:pPr>
              <a:t>4/13/2015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EFF6824-76A4-4CBB-8577-0937E6B5C5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eaLnBrk="1" hangingPunct="1"/>
            <a:r>
              <a:rPr lang="en-AU" sz="4000" dirty="0" smtClean="0">
                <a:solidFill>
                  <a:srgbClr val="FFC000"/>
                </a:solidFill>
                <a:latin typeface="Arial Narrow" pitchFamily="34" charset="0"/>
              </a:rPr>
              <a:t>CSP2348/CSP5243 Data Structures </a:t>
            </a:r>
          </a:p>
        </p:txBody>
      </p:sp>
      <p:sp>
        <p:nvSpPr>
          <p:cNvPr id="4099" name="Content Placeholder 2"/>
          <p:cNvSpPr>
            <a:spLocks noGrp="1"/>
          </p:cNvSpPr>
          <p:nvPr>
            <p:ph idx="1"/>
          </p:nvPr>
        </p:nvSpPr>
        <p:spPr/>
        <p:txBody>
          <a:bodyPr/>
          <a:lstStyle/>
          <a:p>
            <a:pPr algn="ctr" eaLnBrk="1" hangingPunct="1">
              <a:buFontTx/>
              <a:buNone/>
            </a:pPr>
            <a:endParaRPr lang="en-AU" dirty="0" smtClean="0">
              <a:solidFill>
                <a:srgbClr val="000099"/>
              </a:solidFill>
            </a:endParaRPr>
          </a:p>
          <a:p>
            <a:pPr algn="ctr" eaLnBrk="1" hangingPunct="1">
              <a:buFontTx/>
              <a:buNone/>
            </a:pPr>
            <a:r>
              <a:rPr lang="en-AU" sz="4000" b="1" dirty="0" smtClean="0">
                <a:solidFill>
                  <a:srgbClr val="000099"/>
                </a:solidFill>
              </a:rPr>
              <a:t>Lecture 7</a:t>
            </a:r>
          </a:p>
          <a:p>
            <a:pPr algn="ctr" eaLnBrk="1" hangingPunct="1">
              <a:buFontTx/>
              <a:buNone/>
            </a:pPr>
            <a:endParaRPr lang="en-AU" dirty="0" smtClean="0"/>
          </a:p>
          <a:p>
            <a:pPr algn="ctr">
              <a:buNone/>
            </a:pPr>
            <a:r>
              <a:rPr lang="en-US" sz="4800" b="1" dirty="0" smtClean="0"/>
              <a:t>Hash Tables</a:t>
            </a:r>
            <a:endParaRPr lang="en-AU"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bwMode="auto">
          <a:xfrm>
            <a:off x="304800" y="1000108"/>
            <a:ext cx="8534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Closed-bucket vs. open-bucket hash tables</a:t>
            </a:r>
          </a:p>
        </p:txBody>
      </p:sp>
      <p:sp>
        <p:nvSpPr>
          <p:cNvPr id="10245" name="Rectangle 3"/>
          <p:cNvSpPr>
            <a:spLocks noGrp="1" noChangeArrowheads="1"/>
          </p:cNvSpPr>
          <p:nvPr>
            <p:ph idx="1"/>
          </p:nvPr>
        </p:nvSpPr>
        <p:spPr>
          <a:xfrm>
            <a:off x="304800" y="1857364"/>
            <a:ext cx="8839200" cy="4400550"/>
          </a:xfrm>
        </p:spPr>
        <p:txBody>
          <a:bodyPr/>
          <a:lstStyle/>
          <a:p>
            <a:pPr eaLnBrk="1" hangingPunct="1"/>
            <a:r>
              <a:rPr lang="en-US" b="1" i="1" dirty="0" smtClean="0">
                <a:cs typeface="Times New Roman" pitchFamily="18" charset="0"/>
              </a:rPr>
              <a:t>Closed</a:t>
            </a:r>
            <a:r>
              <a:rPr lang="en-US" b="1" dirty="0" smtClean="0">
                <a:cs typeface="Times New Roman" pitchFamily="18" charset="0"/>
              </a:rPr>
              <a:t>-bucket hash table</a:t>
            </a:r>
            <a:r>
              <a:rPr lang="en-US" dirty="0" smtClean="0">
                <a:cs typeface="Times New Roman" pitchFamily="18" charset="0"/>
              </a:rPr>
              <a:t>:</a:t>
            </a:r>
          </a:p>
          <a:p>
            <a:pPr lvl="1" eaLnBrk="1" hangingPunct="1"/>
            <a:r>
              <a:rPr lang="en-US" sz="2600" dirty="0" smtClean="0">
                <a:cs typeface="Times New Roman" pitchFamily="18" charset="0"/>
              </a:rPr>
              <a:t>Each bucket may be occupied by several entries.</a:t>
            </a:r>
          </a:p>
          <a:p>
            <a:pPr lvl="2" eaLnBrk="1" hangingPunct="1"/>
            <a:r>
              <a:rPr lang="en-US" sz="2000" dirty="0" smtClean="0">
                <a:cs typeface="Times New Roman" pitchFamily="18" charset="0"/>
              </a:rPr>
              <a:t>Multiple entries with the same hashing value share same bucket (i.e., </a:t>
            </a:r>
            <a:r>
              <a:rPr lang="en-US" sz="2000" b="1" dirty="0" smtClean="0">
                <a:cs typeface="Times New Roman" pitchFamily="18" charset="0"/>
              </a:rPr>
              <a:t>closed</a:t>
            </a:r>
            <a:r>
              <a:rPr lang="en-US" sz="2000" dirty="0" smtClean="0">
                <a:cs typeface="Times New Roman" pitchFamily="18" charset="0"/>
              </a:rPr>
              <a:t>)</a:t>
            </a:r>
          </a:p>
          <a:p>
            <a:pPr lvl="1" eaLnBrk="1" hangingPunct="1"/>
            <a:r>
              <a:rPr lang="en-US" sz="2600" dirty="0" smtClean="0">
                <a:cs typeface="Times New Roman" pitchFamily="18" charset="0"/>
              </a:rPr>
              <a:t>Buckets are completely separate.</a:t>
            </a:r>
          </a:p>
          <a:p>
            <a:pPr eaLnBrk="1" hangingPunct="1"/>
            <a:r>
              <a:rPr lang="en-US" b="1" i="1" dirty="0" smtClean="0">
                <a:cs typeface="Times New Roman" pitchFamily="18" charset="0"/>
              </a:rPr>
              <a:t>Open</a:t>
            </a:r>
            <a:r>
              <a:rPr lang="en-US" b="1" dirty="0" smtClean="0">
                <a:cs typeface="Times New Roman" pitchFamily="18" charset="0"/>
              </a:rPr>
              <a:t>-bucket hash table</a:t>
            </a:r>
            <a:r>
              <a:rPr lang="en-US" dirty="0" smtClean="0">
                <a:cs typeface="Times New Roman" pitchFamily="18" charset="0"/>
              </a:rPr>
              <a:t>:</a:t>
            </a:r>
          </a:p>
          <a:p>
            <a:pPr lvl="1" eaLnBrk="1" hangingPunct="1"/>
            <a:r>
              <a:rPr lang="en-US" sz="2400" dirty="0" smtClean="0">
                <a:cs typeface="Times New Roman" pitchFamily="18" charset="0"/>
              </a:rPr>
              <a:t>Each bucket may be occupied by at most one entry.</a:t>
            </a:r>
          </a:p>
          <a:p>
            <a:pPr lvl="1" eaLnBrk="1" hangingPunct="1"/>
            <a:r>
              <a:rPr lang="en-US" sz="2400" dirty="0" smtClean="0">
                <a:cs typeface="Times New Roman" pitchFamily="18" charset="0"/>
              </a:rPr>
              <a:t>Whenever there is a collision, displace the new entry to another bucket </a:t>
            </a:r>
            <a:r>
              <a:rPr lang="en-US" dirty="0" smtClean="0">
                <a:cs typeface="Times New Roman" pitchFamily="18" charset="0"/>
              </a:rPr>
              <a:t>(</a:t>
            </a:r>
            <a:r>
              <a:rPr lang="en-US" sz="2400" dirty="0" smtClean="0">
                <a:cs typeface="Times New Roman" pitchFamily="18" charset="0"/>
              </a:rPr>
              <a:t>i.e., all buckets </a:t>
            </a:r>
            <a:r>
              <a:rPr lang="en-US" sz="2400" b="1" i="1" dirty="0" smtClean="0">
                <a:cs typeface="Times New Roman" pitchFamily="18" charset="0"/>
              </a:rPr>
              <a:t>open</a:t>
            </a:r>
            <a:r>
              <a:rPr lang="en-US" sz="2400" dirty="0" smtClean="0">
                <a:cs typeface="Times New Roman" pitchFamily="18" charset="0"/>
              </a:rPr>
              <a:t> for sharing space</a:t>
            </a:r>
            <a:r>
              <a:rPr lang="en-US" dirty="0" smtClean="0">
                <a:cs typeface="Times New Roman" pitchFamily="18" charset="0"/>
              </a:rPr>
              <a:t>).</a:t>
            </a:r>
          </a:p>
          <a:p>
            <a:pPr lvl="1" eaLnBrk="1" hangingPunct="1">
              <a:buFont typeface="Wingdings" pitchFamily="2" charset="2"/>
              <a:buChar char="§"/>
            </a:pPr>
            <a:r>
              <a:rPr lang="en-US" sz="1800" dirty="0" smtClean="0">
                <a:cs typeface="Times New Roman" pitchFamily="18" charset="0"/>
              </a:rPr>
              <a:t>Multiple entries with the same hashing value </a:t>
            </a:r>
            <a:r>
              <a:rPr lang="en-US" sz="1800" b="1" dirty="0" smtClean="0">
                <a:cs typeface="Times New Roman" pitchFamily="18" charset="0"/>
              </a:rPr>
              <a:t>do not </a:t>
            </a:r>
            <a:r>
              <a:rPr lang="en-US" sz="1800" dirty="0" smtClean="0">
                <a:cs typeface="Times New Roman" pitchFamily="18" charset="0"/>
              </a:rPr>
              <a:t>share same bucket.</a:t>
            </a:r>
          </a:p>
          <a:p>
            <a:pPr lvl="1" eaLnBrk="1" hangingPunct="1"/>
            <a:endParaRPr lang="en-US" dirty="0" smtClean="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B9262BF0-079C-496B-93D6-85B5128C011E}" type="slidenum">
              <a:rPr lang="en-AU" sz="2000"/>
              <a:pPr>
                <a:defRPr/>
              </a:pPr>
              <a:t>10</a:t>
            </a:fld>
            <a:endParaRPr lang="en-AU" sz="2000" dirty="0"/>
          </a:p>
        </p:txBody>
      </p:sp>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bwMode="auto">
          <a:xfrm>
            <a:off x="457200" y="838200"/>
            <a:ext cx="67818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Closed-bucket hash tables (1)</a:t>
            </a:r>
          </a:p>
        </p:txBody>
      </p:sp>
      <p:sp>
        <p:nvSpPr>
          <p:cNvPr id="11269" name="Rectangle 3"/>
          <p:cNvSpPr>
            <a:spLocks noGrp="1" noChangeArrowheads="1"/>
          </p:cNvSpPr>
          <p:nvPr>
            <p:ph idx="1"/>
          </p:nvPr>
        </p:nvSpPr>
        <p:spPr>
          <a:xfrm>
            <a:off x="285720" y="1928802"/>
            <a:ext cx="8858280" cy="4114800"/>
          </a:xfrm>
        </p:spPr>
        <p:txBody>
          <a:bodyPr/>
          <a:lstStyle/>
          <a:p>
            <a:pPr eaLnBrk="1" hangingPunct="1">
              <a:lnSpc>
                <a:spcPct val="90000"/>
              </a:lnSpc>
              <a:tabLst>
                <a:tab pos="762000" algn="l"/>
                <a:tab pos="1905000" algn="l"/>
              </a:tabLst>
            </a:pPr>
            <a:r>
              <a:rPr lang="en-US" b="1" dirty="0" smtClean="0">
                <a:cs typeface="Times New Roman" pitchFamily="18" charset="0"/>
              </a:rPr>
              <a:t>Closed-bucket hash table</a:t>
            </a:r>
            <a:r>
              <a:rPr lang="en-US" dirty="0" smtClean="0">
                <a:cs typeface="Times New Roman" pitchFamily="18" charset="0"/>
              </a:rPr>
              <a:t> (</a:t>
            </a:r>
            <a:r>
              <a:rPr lang="en-US" b="1" dirty="0" smtClean="0">
                <a:cs typeface="Times New Roman" pitchFamily="18" charset="0"/>
              </a:rPr>
              <a:t>CBHT</a:t>
            </a:r>
            <a:r>
              <a:rPr lang="en-US" dirty="0" smtClean="0">
                <a:cs typeface="Times New Roman" pitchFamily="18" charset="0"/>
              </a:rPr>
              <a:t>):</a:t>
            </a:r>
          </a:p>
          <a:p>
            <a:pPr lvl="1" eaLnBrk="1" hangingPunct="1">
              <a:lnSpc>
                <a:spcPct val="90000"/>
              </a:lnSpc>
              <a:tabLst>
                <a:tab pos="762000" algn="l"/>
                <a:tab pos="1905000" algn="l"/>
              </a:tabLst>
            </a:pPr>
            <a:r>
              <a:rPr lang="en-US" sz="2400" dirty="0" smtClean="0">
                <a:solidFill>
                  <a:srgbClr val="002060"/>
                </a:solidFill>
                <a:cs typeface="Times New Roman" pitchFamily="18" charset="0"/>
              </a:rPr>
              <a:t>Each bucket may be occupied by several entries.</a:t>
            </a:r>
          </a:p>
          <a:p>
            <a:pPr lvl="1" eaLnBrk="1" hangingPunct="1">
              <a:lnSpc>
                <a:spcPct val="90000"/>
              </a:lnSpc>
              <a:tabLst>
                <a:tab pos="762000" algn="l"/>
                <a:tab pos="1905000" algn="l"/>
              </a:tabLst>
            </a:pPr>
            <a:r>
              <a:rPr lang="en-US" sz="2400" dirty="0" smtClean="0">
                <a:solidFill>
                  <a:srgbClr val="002060"/>
                </a:solidFill>
                <a:cs typeface="Times New Roman" pitchFamily="18" charset="0"/>
              </a:rPr>
              <a:t>Buckets are completely separate.</a:t>
            </a:r>
          </a:p>
          <a:p>
            <a:pPr eaLnBrk="1" hangingPunct="1">
              <a:lnSpc>
                <a:spcPct val="90000"/>
              </a:lnSpc>
              <a:tabLst>
                <a:tab pos="762000" algn="l"/>
                <a:tab pos="1905000" algn="l"/>
              </a:tabLst>
            </a:pPr>
            <a:r>
              <a:rPr lang="en-US" sz="2800" dirty="0" smtClean="0">
                <a:cs typeface="Times New Roman" pitchFamily="18" charset="0"/>
              </a:rPr>
              <a:t>Simplest implementation: each bucket is an</a:t>
            </a:r>
            <a:r>
              <a:rPr lang="en-US" sz="2800" dirty="0" smtClean="0"/>
              <a:t> SLL.</a:t>
            </a:r>
          </a:p>
          <a:p>
            <a:pPr eaLnBrk="1" hangingPunct="1">
              <a:lnSpc>
                <a:spcPct val="90000"/>
              </a:lnSpc>
              <a:tabLst>
                <a:tab pos="762000" algn="l"/>
                <a:tab pos="1905000" algn="l"/>
              </a:tabLst>
            </a:pPr>
            <a:r>
              <a:rPr lang="en-US" sz="2800" dirty="0" smtClean="0">
                <a:solidFill>
                  <a:srgbClr val="0000CC"/>
                </a:solidFill>
              </a:rPr>
              <a:t>2 illustrative examples: </a:t>
            </a:r>
            <a:r>
              <a:rPr lang="en-US" dirty="0" smtClean="0"/>
              <a:t/>
            </a:r>
            <a:br>
              <a:rPr lang="en-US" dirty="0" smtClean="0"/>
            </a:br>
            <a:r>
              <a:rPr lang="en-US" dirty="0" smtClean="0"/>
              <a:t>    </a:t>
            </a:r>
            <a:r>
              <a:rPr lang="en-US" sz="2800" dirty="0" smtClean="0"/>
              <a:t>keys are names of chemical elements. </a:t>
            </a:r>
          </a:p>
          <a:p>
            <a:pPr marL="0" indent="0" eaLnBrk="1" hangingPunct="1">
              <a:lnSpc>
                <a:spcPct val="90000"/>
              </a:lnSpc>
              <a:buNone/>
              <a:tabLst>
                <a:tab pos="762000" algn="l"/>
                <a:tab pos="1905000" algn="l"/>
              </a:tabLst>
            </a:pPr>
            <a:r>
              <a:rPr lang="en-US" sz="2800" dirty="0"/>
              <a:t> </a:t>
            </a:r>
            <a:r>
              <a:rPr lang="en-US" sz="2800" dirty="0" smtClean="0"/>
              <a:t>   Assume:</a:t>
            </a:r>
          </a:p>
          <a:p>
            <a:pPr eaLnBrk="1" hangingPunct="1">
              <a:lnSpc>
                <a:spcPct val="90000"/>
              </a:lnSpc>
              <a:spcBef>
                <a:spcPts val="900"/>
              </a:spcBef>
              <a:buFontTx/>
              <a:buNone/>
              <a:tabLst>
                <a:tab pos="762000" algn="l"/>
                <a:tab pos="1905000" algn="l"/>
              </a:tabLst>
            </a:pPr>
            <a:r>
              <a:rPr lang="en-US" sz="2800" i="1" dirty="0" smtClean="0">
                <a:cs typeface="Times New Roman" pitchFamily="18" charset="0"/>
              </a:rPr>
              <a:t>		m</a:t>
            </a:r>
            <a:r>
              <a:rPr lang="en-US" sz="2800" dirty="0" smtClean="0">
                <a:cs typeface="Times New Roman" pitchFamily="18" charset="0"/>
              </a:rPr>
              <a:t>	  =  26</a:t>
            </a:r>
            <a:br>
              <a:rPr lang="en-US" sz="2800" dirty="0" smtClean="0">
                <a:cs typeface="Times New Roman" pitchFamily="18" charset="0"/>
              </a:rPr>
            </a:br>
            <a:r>
              <a:rPr lang="en-US" sz="2800" dirty="0" smtClean="0">
                <a:cs typeface="Times New Roman" pitchFamily="18" charset="0"/>
              </a:rPr>
              <a:t>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e</a:t>
            </a:r>
            <a:r>
              <a:rPr lang="en-US" sz="2800" dirty="0" smtClean="0">
                <a:cs typeface="Times New Roman" pitchFamily="18" charset="0"/>
              </a:rPr>
              <a:t>) =  (initial letter of </a:t>
            </a:r>
            <a:r>
              <a:rPr lang="en-US" sz="2800" i="1" dirty="0" smtClean="0">
                <a:cs typeface="Times New Roman" pitchFamily="18" charset="0"/>
              </a:rPr>
              <a:t>e</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A</a:t>
            </a:r>
            <a:r>
              <a:rPr lang="en-US" sz="2800" dirty="0" smtClean="0">
                <a:latin typeface="Times New Roman" pitchFamily="18" charset="0"/>
                <a:cs typeface="Times New Roman" pitchFamily="18" charset="0"/>
              </a:rPr>
              <a:t>’</a:t>
            </a:r>
            <a:endParaRPr lang="en-US" sz="2800" dirty="0" smtClean="0"/>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AA97E5A-1438-4EE1-8269-6A12B2B3BA39}" type="slidenum">
              <a:rPr lang="en-AU" sz="2000"/>
              <a:pPr>
                <a:defRPr/>
              </a:pPr>
              <a:t>11</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bwMode="auto">
          <a:xfrm>
            <a:off x="266700" y="1012826"/>
            <a:ext cx="6743700" cy="541337"/>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Closed-bucket hash tables (2)</a:t>
            </a:r>
          </a:p>
        </p:txBody>
      </p:sp>
      <p:sp>
        <p:nvSpPr>
          <p:cNvPr id="12293" name="Rectangle 3"/>
          <p:cNvSpPr>
            <a:spLocks noGrp="1" noChangeArrowheads="1"/>
          </p:cNvSpPr>
          <p:nvPr>
            <p:ph idx="1"/>
          </p:nvPr>
        </p:nvSpPr>
        <p:spPr>
          <a:xfrm>
            <a:off x="0" y="2743200"/>
            <a:ext cx="2590800" cy="982663"/>
          </a:xfrm>
        </p:spPr>
        <p:txBody>
          <a:bodyPr/>
          <a:lstStyle/>
          <a:p>
            <a:pPr eaLnBrk="1" hangingPunct="1"/>
            <a:r>
              <a:rPr lang="en-US" sz="2200" dirty="0" smtClean="0"/>
              <a:t>Illustration </a:t>
            </a:r>
          </a:p>
          <a:p>
            <a:pPr eaLnBrk="1" hangingPunct="1">
              <a:buFontTx/>
              <a:buNone/>
            </a:pPr>
            <a:r>
              <a:rPr lang="en-US" sz="2200" dirty="0" smtClean="0"/>
              <a:t>(with no collisions):</a:t>
            </a:r>
          </a:p>
        </p:txBody>
      </p:sp>
      <p:sp>
        <p:nvSpPr>
          <p:cNvPr id="109"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3536D3A-8F9A-4F86-8968-70C7841EFB3A}" type="slidenum">
              <a:rPr lang="en-AU" sz="2000"/>
              <a:pPr>
                <a:defRPr/>
              </a:pPr>
              <a:t>12</a:t>
            </a:fld>
            <a:endParaRPr lang="en-AU" sz="2000" dirty="0"/>
          </a:p>
        </p:txBody>
      </p:sp>
      <p:graphicFrame>
        <p:nvGraphicFramePr>
          <p:cNvPr id="154954" name="Group 330"/>
          <p:cNvGraphicFramePr>
            <a:graphicFrameLocks noGrp="1"/>
          </p:cNvGraphicFramePr>
          <p:nvPr/>
        </p:nvGraphicFramePr>
        <p:xfrm>
          <a:off x="2743200" y="2438400"/>
          <a:ext cx="2743200" cy="3657599"/>
        </p:xfrm>
        <a:graphic>
          <a:graphicData uri="http://schemas.openxmlformats.org/drawingml/2006/table">
            <a:tbl>
              <a:tblPr/>
              <a:tblGrid>
                <a:gridCol w="1371600"/>
                <a:gridCol w="1371600"/>
              </a:tblGrid>
              <a:tr h="40137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sng" strike="noStrike" cap="none" normalizeH="0" baseline="0" dirty="0" smtClean="0">
                          <a:ln>
                            <a:noFill/>
                          </a:ln>
                          <a:solidFill>
                            <a:schemeClr val="tx1"/>
                          </a:solidFill>
                          <a:effectLst/>
                          <a:latin typeface="Arial Narrow" pitchFamily="34" charset="0"/>
                        </a:rPr>
                        <a:t>element</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Narrow" pitchFamily="34" charset="0"/>
                        </a:rPr>
                        <a:t>number</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40274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F </a:t>
                      </a:r>
                      <a:r>
                        <a:rPr kumimoji="0" lang="en-GB" sz="2400" b="0" i="0" u="none" strike="noStrike" cap="none" normalizeH="0" baseline="0" dirty="0" smtClean="0">
                          <a:ln>
                            <a:noFill/>
                          </a:ln>
                          <a:solidFill>
                            <a:srgbClr val="C00000"/>
                          </a:solidFill>
                          <a:effectLst/>
                          <a:latin typeface="Arial Narrow" pitchFamily="34" charset="0"/>
                        </a:rPr>
                        <a:t>(5)</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9</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137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Ne</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(13)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10</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137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Cl</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17</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137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Ar</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18</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274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Br </a:t>
                      </a:r>
                      <a:r>
                        <a:rPr kumimoji="0" lang="en-GB" sz="2400" b="0" i="0" u="none" strike="noStrike" cap="none" normalizeH="0" baseline="0" dirty="0" smtClean="0">
                          <a:ln>
                            <a:noFill/>
                          </a:ln>
                          <a:solidFill>
                            <a:srgbClr val="C00000"/>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35</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32884">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Kr </a:t>
                      </a:r>
                      <a:r>
                        <a:rPr kumimoji="0" lang="en-GB" sz="2400" b="0" i="0" u="none" strike="noStrike" cap="none" normalizeH="0" baseline="0" dirty="0" smtClean="0">
                          <a:ln>
                            <a:noFill/>
                          </a:ln>
                          <a:solidFill>
                            <a:srgbClr val="C00000"/>
                          </a:solidFill>
                          <a:effectLst/>
                          <a:latin typeface="Arial Narrow" pitchFamily="34" charset="0"/>
                        </a:rPr>
                        <a:t>(10)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36</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137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I </a:t>
                      </a:r>
                      <a:r>
                        <a:rPr kumimoji="0" lang="en-GB" sz="2400" b="0" i="0" u="none" strike="noStrike" cap="none" normalizeH="0" baseline="0" dirty="0" smtClean="0">
                          <a:ln>
                            <a:noFill/>
                          </a:ln>
                          <a:solidFill>
                            <a:srgbClr val="C00000"/>
                          </a:solidFill>
                          <a:effectLst/>
                          <a:latin typeface="Arial Narrow" pitchFamily="34" charset="0"/>
                        </a:rPr>
                        <a:t>(8)</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53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1233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Xe</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(23)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54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
        <p:nvSpPr>
          <p:cNvPr id="12326" name="Rectangle 160"/>
          <p:cNvSpPr>
            <a:spLocks noChangeArrowheads="1"/>
          </p:cNvSpPr>
          <p:nvPr/>
        </p:nvSpPr>
        <p:spPr bwMode="auto">
          <a:xfrm>
            <a:off x="5486400" y="3243263"/>
            <a:ext cx="1524000" cy="1108075"/>
          </a:xfrm>
          <a:prstGeom prst="rect">
            <a:avLst/>
          </a:prstGeom>
          <a:noFill/>
          <a:ln w="9525">
            <a:noFill/>
            <a:miter lim="800000"/>
            <a:headEnd/>
            <a:tailEnd/>
          </a:ln>
        </p:spPr>
        <p:txBody>
          <a:bodyPr lIns="0" tIns="0" rIns="0" bIns="0">
            <a:spAutoFit/>
          </a:bodyPr>
          <a:lstStyle/>
          <a:p>
            <a:pPr algn="ctr" eaLnBrk="0" hangingPunct="0"/>
            <a:r>
              <a:rPr lang="en-US">
                <a:solidFill>
                  <a:srgbClr val="0000CC"/>
                </a:solidFill>
                <a:latin typeface="Arial Narrow" pitchFamily="34" charset="0"/>
              </a:rPr>
              <a:t>is</a:t>
            </a:r>
          </a:p>
          <a:p>
            <a:pPr algn="ctr" eaLnBrk="0" hangingPunct="0"/>
            <a:r>
              <a:rPr lang="en-US">
                <a:solidFill>
                  <a:srgbClr val="0000CC"/>
                </a:solidFill>
                <a:latin typeface="Arial Narrow" pitchFamily="34" charset="0"/>
              </a:rPr>
              <a:t>represented</a:t>
            </a:r>
          </a:p>
          <a:p>
            <a:pPr algn="ctr" eaLnBrk="0" hangingPunct="0"/>
            <a:r>
              <a:rPr lang="en-US">
                <a:solidFill>
                  <a:srgbClr val="0000CC"/>
                </a:solidFill>
                <a:latin typeface="Arial Narrow" pitchFamily="34" charset="0"/>
              </a:rPr>
              <a:t>by</a:t>
            </a:r>
          </a:p>
        </p:txBody>
      </p:sp>
      <p:grpSp>
        <p:nvGrpSpPr>
          <p:cNvPr id="2" name="Group 284"/>
          <p:cNvGrpSpPr>
            <a:grpSpLocks/>
          </p:cNvGrpSpPr>
          <p:nvPr/>
        </p:nvGrpSpPr>
        <p:grpSpPr bwMode="auto">
          <a:xfrm>
            <a:off x="6781800" y="1796536"/>
            <a:ext cx="1981200" cy="4572882"/>
            <a:chOff x="3648" y="797"/>
            <a:chExt cx="1248" cy="3456"/>
          </a:xfrm>
        </p:grpSpPr>
        <p:sp>
          <p:nvSpPr>
            <p:cNvPr id="12328" name="Rectangle 114"/>
            <p:cNvSpPr>
              <a:spLocks noChangeArrowheads="1"/>
            </p:cNvSpPr>
            <p:nvPr/>
          </p:nvSpPr>
          <p:spPr bwMode="auto">
            <a:xfrm>
              <a:off x="4416" y="3688"/>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Xe	54</a:t>
              </a:r>
            </a:p>
          </p:txBody>
        </p:sp>
        <p:sp>
          <p:nvSpPr>
            <p:cNvPr id="12329" name="Rectangle 115"/>
            <p:cNvSpPr>
              <a:spLocks noChangeArrowheads="1"/>
            </p:cNvSpPr>
            <p:nvPr/>
          </p:nvSpPr>
          <p:spPr bwMode="auto">
            <a:xfrm>
              <a:off x="4416" y="1768"/>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dirty="0" smtClean="0"/>
                <a:t>F    9                </a:t>
              </a:r>
              <a:endParaRPr lang="en-US" sz="1800" dirty="0"/>
            </a:p>
          </p:txBody>
        </p:sp>
        <p:sp>
          <p:nvSpPr>
            <p:cNvPr id="12330" name="Rectangle 116"/>
            <p:cNvSpPr>
              <a:spLocks noChangeArrowheads="1"/>
            </p:cNvSpPr>
            <p:nvPr/>
          </p:nvSpPr>
          <p:spPr bwMode="auto">
            <a:xfrm>
              <a:off x="4416" y="3304"/>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Ne	10</a:t>
              </a:r>
            </a:p>
          </p:txBody>
        </p:sp>
        <p:sp>
          <p:nvSpPr>
            <p:cNvPr id="12331" name="Rectangle 117"/>
            <p:cNvSpPr>
              <a:spLocks noChangeArrowheads="1"/>
            </p:cNvSpPr>
            <p:nvPr/>
          </p:nvSpPr>
          <p:spPr bwMode="auto">
            <a:xfrm>
              <a:off x="4416" y="2715"/>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Kr	36</a:t>
              </a:r>
            </a:p>
          </p:txBody>
        </p:sp>
        <p:sp>
          <p:nvSpPr>
            <p:cNvPr id="12332" name="Rectangle 118"/>
            <p:cNvSpPr>
              <a:spLocks noChangeArrowheads="1"/>
            </p:cNvSpPr>
            <p:nvPr/>
          </p:nvSpPr>
          <p:spPr bwMode="auto">
            <a:xfrm>
              <a:off x="4416" y="2331"/>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I	53</a:t>
              </a:r>
            </a:p>
          </p:txBody>
        </p:sp>
        <p:sp>
          <p:nvSpPr>
            <p:cNvPr id="12333" name="Rectangle 119"/>
            <p:cNvSpPr>
              <a:spLocks noChangeArrowheads="1"/>
            </p:cNvSpPr>
            <p:nvPr/>
          </p:nvSpPr>
          <p:spPr bwMode="auto">
            <a:xfrm>
              <a:off x="4416" y="814"/>
              <a:ext cx="480" cy="203"/>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Ar	18</a:t>
              </a:r>
            </a:p>
          </p:txBody>
        </p:sp>
        <p:sp>
          <p:nvSpPr>
            <p:cNvPr id="12334" name="Rectangle 120"/>
            <p:cNvSpPr>
              <a:spLocks noChangeArrowheads="1"/>
            </p:cNvSpPr>
            <p:nvPr/>
          </p:nvSpPr>
          <p:spPr bwMode="auto">
            <a:xfrm>
              <a:off x="3840" y="797"/>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35" name="Line 125"/>
            <p:cNvSpPr>
              <a:spLocks noChangeShapeType="1"/>
            </p:cNvSpPr>
            <p:nvPr/>
          </p:nvSpPr>
          <p:spPr bwMode="auto">
            <a:xfrm>
              <a:off x="3936" y="893"/>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2336" name="Rectangle 207"/>
            <p:cNvSpPr>
              <a:spLocks noChangeArrowheads="1"/>
            </p:cNvSpPr>
            <p:nvPr/>
          </p:nvSpPr>
          <p:spPr bwMode="auto">
            <a:xfrm>
              <a:off x="3648" y="797"/>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12337" name="Rectangle 209"/>
            <p:cNvSpPr>
              <a:spLocks noChangeArrowheads="1"/>
            </p:cNvSpPr>
            <p:nvPr/>
          </p:nvSpPr>
          <p:spPr bwMode="auto">
            <a:xfrm>
              <a:off x="3840" y="989"/>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38" name="Rectangle 210"/>
            <p:cNvSpPr>
              <a:spLocks noChangeArrowheads="1"/>
            </p:cNvSpPr>
            <p:nvPr/>
          </p:nvSpPr>
          <p:spPr bwMode="auto">
            <a:xfrm>
              <a:off x="3648" y="989"/>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12339" name="Rectangle 212"/>
            <p:cNvSpPr>
              <a:spLocks noChangeArrowheads="1"/>
            </p:cNvSpPr>
            <p:nvPr/>
          </p:nvSpPr>
          <p:spPr bwMode="auto">
            <a:xfrm>
              <a:off x="3840" y="1181"/>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40" name="Rectangle 213"/>
            <p:cNvSpPr>
              <a:spLocks noChangeArrowheads="1"/>
            </p:cNvSpPr>
            <p:nvPr/>
          </p:nvSpPr>
          <p:spPr bwMode="auto">
            <a:xfrm>
              <a:off x="3648" y="1181"/>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12341" name="Rectangle 215"/>
            <p:cNvSpPr>
              <a:spLocks noChangeArrowheads="1"/>
            </p:cNvSpPr>
            <p:nvPr/>
          </p:nvSpPr>
          <p:spPr bwMode="auto">
            <a:xfrm>
              <a:off x="3840" y="1373"/>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42" name="Rectangle 216"/>
            <p:cNvSpPr>
              <a:spLocks noChangeArrowheads="1"/>
            </p:cNvSpPr>
            <p:nvPr/>
          </p:nvSpPr>
          <p:spPr bwMode="auto">
            <a:xfrm>
              <a:off x="3648" y="1373"/>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12343" name="Line 217"/>
            <p:cNvSpPr>
              <a:spLocks noChangeShapeType="1"/>
            </p:cNvSpPr>
            <p:nvPr/>
          </p:nvSpPr>
          <p:spPr bwMode="auto">
            <a:xfrm>
              <a:off x="3936" y="1469"/>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44" name="Rectangle 218"/>
            <p:cNvSpPr>
              <a:spLocks noChangeArrowheads="1"/>
            </p:cNvSpPr>
            <p:nvPr/>
          </p:nvSpPr>
          <p:spPr bwMode="auto">
            <a:xfrm>
              <a:off x="3840" y="156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45" name="Rectangle 219"/>
            <p:cNvSpPr>
              <a:spLocks noChangeArrowheads="1"/>
            </p:cNvSpPr>
            <p:nvPr/>
          </p:nvSpPr>
          <p:spPr bwMode="auto">
            <a:xfrm>
              <a:off x="3648" y="1565"/>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12346" name="Line 220"/>
            <p:cNvSpPr>
              <a:spLocks noChangeShapeType="1"/>
            </p:cNvSpPr>
            <p:nvPr/>
          </p:nvSpPr>
          <p:spPr bwMode="auto">
            <a:xfrm>
              <a:off x="3936" y="1661"/>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47" name="Rectangle 221"/>
            <p:cNvSpPr>
              <a:spLocks noChangeArrowheads="1"/>
            </p:cNvSpPr>
            <p:nvPr/>
          </p:nvSpPr>
          <p:spPr bwMode="auto">
            <a:xfrm>
              <a:off x="3840" y="1757"/>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48" name="Rectangle 222"/>
            <p:cNvSpPr>
              <a:spLocks noChangeArrowheads="1"/>
            </p:cNvSpPr>
            <p:nvPr/>
          </p:nvSpPr>
          <p:spPr bwMode="auto">
            <a:xfrm>
              <a:off x="3648" y="1757"/>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12349" name="Rectangle 224"/>
            <p:cNvSpPr>
              <a:spLocks noChangeArrowheads="1"/>
            </p:cNvSpPr>
            <p:nvPr/>
          </p:nvSpPr>
          <p:spPr bwMode="auto">
            <a:xfrm>
              <a:off x="3840" y="1949"/>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50" name="Rectangle 225"/>
            <p:cNvSpPr>
              <a:spLocks noChangeArrowheads="1"/>
            </p:cNvSpPr>
            <p:nvPr/>
          </p:nvSpPr>
          <p:spPr bwMode="auto">
            <a:xfrm>
              <a:off x="3648" y="1949"/>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12351" name="Line 226"/>
            <p:cNvSpPr>
              <a:spLocks noChangeShapeType="1"/>
            </p:cNvSpPr>
            <p:nvPr/>
          </p:nvSpPr>
          <p:spPr bwMode="auto">
            <a:xfrm>
              <a:off x="3936" y="2045"/>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52" name="Rectangle 227"/>
            <p:cNvSpPr>
              <a:spLocks noChangeArrowheads="1"/>
            </p:cNvSpPr>
            <p:nvPr/>
          </p:nvSpPr>
          <p:spPr bwMode="auto">
            <a:xfrm>
              <a:off x="3840" y="2141"/>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53" name="Rectangle 228"/>
            <p:cNvSpPr>
              <a:spLocks noChangeArrowheads="1"/>
            </p:cNvSpPr>
            <p:nvPr/>
          </p:nvSpPr>
          <p:spPr bwMode="auto">
            <a:xfrm>
              <a:off x="3648" y="2141"/>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12354" name="Line 229"/>
            <p:cNvSpPr>
              <a:spLocks noChangeShapeType="1"/>
            </p:cNvSpPr>
            <p:nvPr/>
          </p:nvSpPr>
          <p:spPr bwMode="auto">
            <a:xfrm>
              <a:off x="3936" y="2237"/>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55" name="Rectangle 230"/>
            <p:cNvSpPr>
              <a:spLocks noChangeArrowheads="1"/>
            </p:cNvSpPr>
            <p:nvPr/>
          </p:nvSpPr>
          <p:spPr bwMode="auto">
            <a:xfrm>
              <a:off x="3840" y="2333"/>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56" name="Rectangle 231"/>
            <p:cNvSpPr>
              <a:spLocks noChangeArrowheads="1"/>
            </p:cNvSpPr>
            <p:nvPr/>
          </p:nvSpPr>
          <p:spPr bwMode="auto">
            <a:xfrm>
              <a:off x="3648" y="2333"/>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12357" name="Rectangle 233"/>
            <p:cNvSpPr>
              <a:spLocks noChangeArrowheads="1"/>
            </p:cNvSpPr>
            <p:nvPr/>
          </p:nvSpPr>
          <p:spPr bwMode="auto">
            <a:xfrm>
              <a:off x="3840" y="252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58" name="Rectangle 234"/>
            <p:cNvSpPr>
              <a:spLocks noChangeArrowheads="1"/>
            </p:cNvSpPr>
            <p:nvPr/>
          </p:nvSpPr>
          <p:spPr bwMode="auto">
            <a:xfrm>
              <a:off x="3648" y="2525"/>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12359" name="Line 235"/>
            <p:cNvSpPr>
              <a:spLocks noChangeShapeType="1"/>
            </p:cNvSpPr>
            <p:nvPr/>
          </p:nvSpPr>
          <p:spPr bwMode="auto">
            <a:xfrm>
              <a:off x="3936" y="2621"/>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60" name="Rectangle 236"/>
            <p:cNvSpPr>
              <a:spLocks noChangeArrowheads="1"/>
            </p:cNvSpPr>
            <p:nvPr/>
          </p:nvSpPr>
          <p:spPr bwMode="auto">
            <a:xfrm>
              <a:off x="3840" y="2717"/>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61" name="Rectangle 237"/>
            <p:cNvSpPr>
              <a:spLocks noChangeArrowheads="1"/>
            </p:cNvSpPr>
            <p:nvPr/>
          </p:nvSpPr>
          <p:spPr bwMode="auto">
            <a:xfrm>
              <a:off x="3648" y="2717"/>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12362" name="Rectangle 239"/>
            <p:cNvSpPr>
              <a:spLocks noChangeArrowheads="1"/>
            </p:cNvSpPr>
            <p:nvPr/>
          </p:nvSpPr>
          <p:spPr bwMode="auto">
            <a:xfrm>
              <a:off x="3840" y="2909"/>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63" name="Rectangle 240"/>
            <p:cNvSpPr>
              <a:spLocks noChangeArrowheads="1"/>
            </p:cNvSpPr>
            <p:nvPr/>
          </p:nvSpPr>
          <p:spPr bwMode="auto">
            <a:xfrm>
              <a:off x="3648" y="2909"/>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12364" name="Line 241"/>
            <p:cNvSpPr>
              <a:spLocks noChangeShapeType="1"/>
            </p:cNvSpPr>
            <p:nvPr/>
          </p:nvSpPr>
          <p:spPr bwMode="auto">
            <a:xfrm>
              <a:off x="3936" y="3005"/>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65" name="Rectangle 242"/>
            <p:cNvSpPr>
              <a:spLocks noChangeArrowheads="1"/>
            </p:cNvSpPr>
            <p:nvPr/>
          </p:nvSpPr>
          <p:spPr bwMode="auto">
            <a:xfrm>
              <a:off x="3840" y="3101"/>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66" name="Rectangle 243"/>
            <p:cNvSpPr>
              <a:spLocks noChangeArrowheads="1"/>
            </p:cNvSpPr>
            <p:nvPr/>
          </p:nvSpPr>
          <p:spPr bwMode="auto">
            <a:xfrm>
              <a:off x="3648" y="3101"/>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12367" name="Line 244"/>
            <p:cNvSpPr>
              <a:spLocks noChangeShapeType="1"/>
            </p:cNvSpPr>
            <p:nvPr/>
          </p:nvSpPr>
          <p:spPr bwMode="auto">
            <a:xfrm>
              <a:off x="3936" y="3197"/>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68" name="Rectangle 245"/>
            <p:cNvSpPr>
              <a:spLocks noChangeArrowheads="1"/>
            </p:cNvSpPr>
            <p:nvPr/>
          </p:nvSpPr>
          <p:spPr bwMode="auto">
            <a:xfrm>
              <a:off x="3840" y="3677"/>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69" name="Rectangle 246"/>
            <p:cNvSpPr>
              <a:spLocks noChangeArrowheads="1"/>
            </p:cNvSpPr>
            <p:nvPr/>
          </p:nvSpPr>
          <p:spPr bwMode="auto">
            <a:xfrm>
              <a:off x="3648" y="3677"/>
              <a:ext cx="192" cy="173"/>
            </a:xfrm>
            <a:prstGeom prst="rect">
              <a:avLst/>
            </a:prstGeom>
            <a:noFill/>
            <a:ln w="9525">
              <a:noFill/>
              <a:miter lim="800000"/>
              <a:headEnd/>
              <a:tailEnd/>
            </a:ln>
          </p:spPr>
          <p:txBody>
            <a:bodyPr lIns="0" tIns="0" rIns="0" bIns="0">
              <a:spAutoFit/>
            </a:bodyPr>
            <a:lstStyle/>
            <a:p>
              <a:pPr algn="r" eaLnBrk="0" hangingPunct="0"/>
              <a:r>
                <a:rPr lang="en-US" sz="1800"/>
                <a:t>23</a:t>
              </a:r>
            </a:p>
          </p:txBody>
        </p:sp>
        <p:sp>
          <p:nvSpPr>
            <p:cNvPr id="12370" name="Rectangle 248"/>
            <p:cNvSpPr>
              <a:spLocks noChangeArrowheads="1"/>
            </p:cNvSpPr>
            <p:nvPr/>
          </p:nvSpPr>
          <p:spPr bwMode="auto">
            <a:xfrm>
              <a:off x="3840" y="3869"/>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71" name="Rectangle 249"/>
            <p:cNvSpPr>
              <a:spLocks noChangeArrowheads="1"/>
            </p:cNvSpPr>
            <p:nvPr/>
          </p:nvSpPr>
          <p:spPr bwMode="auto">
            <a:xfrm>
              <a:off x="3648" y="3869"/>
              <a:ext cx="192" cy="173"/>
            </a:xfrm>
            <a:prstGeom prst="rect">
              <a:avLst/>
            </a:prstGeom>
            <a:noFill/>
            <a:ln w="9525">
              <a:noFill/>
              <a:miter lim="800000"/>
              <a:headEnd/>
              <a:tailEnd/>
            </a:ln>
          </p:spPr>
          <p:txBody>
            <a:bodyPr lIns="0" tIns="0" rIns="0" bIns="0">
              <a:spAutoFit/>
            </a:bodyPr>
            <a:lstStyle/>
            <a:p>
              <a:pPr algn="r" eaLnBrk="0" hangingPunct="0"/>
              <a:r>
                <a:rPr lang="en-US" sz="1800"/>
                <a:t>24</a:t>
              </a:r>
            </a:p>
          </p:txBody>
        </p:sp>
        <p:sp>
          <p:nvSpPr>
            <p:cNvPr id="12372" name="Line 250"/>
            <p:cNvSpPr>
              <a:spLocks noChangeShapeType="1"/>
            </p:cNvSpPr>
            <p:nvPr/>
          </p:nvSpPr>
          <p:spPr bwMode="auto">
            <a:xfrm>
              <a:off x="3936" y="3965"/>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73" name="Rectangle 251"/>
            <p:cNvSpPr>
              <a:spLocks noChangeArrowheads="1"/>
            </p:cNvSpPr>
            <p:nvPr/>
          </p:nvSpPr>
          <p:spPr bwMode="auto">
            <a:xfrm>
              <a:off x="3840" y="4061"/>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74" name="Rectangle 252"/>
            <p:cNvSpPr>
              <a:spLocks noChangeArrowheads="1"/>
            </p:cNvSpPr>
            <p:nvPr/>
          </p:nvSpPr>
          <p:spPr bwMode="auto">
            <a:xfrm>
              <a:off x="3648" y="406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12375" name="Line 253"/>
            <p:cNvSpPr>
              <a:spLocks noChangeShapeType="1"/>
            </p:cNvSpPr>
            <p:nvPr/>
          </p:nvSpPr>
          <p:spPr bwMode="auto">
            <a:xfrm>
              <a:off x="3936" y="4157"/>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76" name="Rectangle 254"/>
            <p:cNvSpPr>
              <a:spLocks noChangeArrowheads="1"/>
            </p:cNvSpPr>
            <p:nvPr/>
          </p:nvSpPr>
          <p:spPr bwMode="auto">
            <a:xfrm>
              <a:off x="3840" y="348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77" name="Freeform 261"/>
            <p:cNvSpPr>
              <a:spLocks/>
            </p:cNvSpPr>
            <p:nvPr/>
          </p:nvSpPr>
          <p:spPr bwMode="auto">
            <a:xfrm>
              <a:off x="3792" y="3533"/>
              <a:ext cx="288" cy="96"/>
            </a:xfrm>
            <a:custGeom>
              <a:avLst/>
              <a:gdLst>
                <a:gd name="T0" fmla="*/ 0 w 288"/>
                <a:gd name="T1" fmla="*/ 0 h 96"/>
                <a:gd name="T2" fmla="*/ 288 w 288"/>
                <a:gd name="T3" fmla="*/ 48 h 96"/>
                <a:gd name="T4" fmla="*/ 288 w 288"/>
                <a:gd name="T5" fmla="*/ 96 h 96"/>
                <a:gd name="T6" fmla="*/ 0 w 288"/>
                <a:gd name="T7" fmla="*/ 48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48"/>
                  </a:lnTo>
                  <a:lnTo>
                    <a:pt x="288" y="96"/>
                  </a:lnTo>
                  <a:lnTo>
                    <a:pt x="0" y="48"/>
                  </a:lnTo>
                  <a:lnTo>
                    <a:pt x="0" y="0"/>
                  </a:lnTo>
                  <a:close/>
                </a:path>
              </a:pathLst>
            </a:custGeom>
            <a:solidFill>
              <a:schemeClr val="accent1"/>
            </a:solidFill>
            <a:ln w="9525">
              <a:noFill/>
              <a:round/>
              <a:headEnd/>
              <a:tailEnd/>
            </a:ln>
          </p:spPr>
          <p:txBody>
            <a:bodyPr/>
            <a:lstStyle/>
            <a:p>
              <a:endParaRPr lang="en-US"/>
            </a:p>
          </p:txBody>
        </p:sp>
        <p:sp>
          <p:nvSpPr>
            <p:cNvPr id="12378" name="Rectangle 262"/>
            <p:cNvSpPr>
              <a:spLocks noChangeArrowheads="1"/>
            </p:cNvSpPr>
            <p:nvPr/>
          </p:nvSpPr>
          <p:spPr bwMode="auto">
            <a:xfrm>
              <a:off x="4416" y="1336"/>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Cl	17</a:t>
              </a:r>
            </a:p>
          </p:txBody>
        </p:sp>
        <p:sp>
          <p:nvSpPr>
            <p:cNvPr id="12379" name="Rectangle 264"/>
            <p:cNvSpPr>
              <a:spLocks noChangeArrowheads="1"/>
            </p:cNvSpPr>
            <p:nvPr/>
          </p:nvSpPr>
          <p:spPr bwMode="auto">
            <a:xfrm>
              <a:off x="4416" y="1064"/>
              <a:ext cx="480" cy="20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Br	35</a:t>
              </a:r>
            </a:p>
          </p:txBody>
        </p:sp>
        <p:sp>
          <p:nvSpPr>
            <p:cNvPr id="12380" name="Line 122"/>
            <p:cNvSpPr>
              <a:spLocks noChangeShapeType="1"/>
            </p:cNvSpPr>
            <p:nvPr/>
          </p:nvSpPr>
          <p:spPr bwMode="auto">
            <a:xfrm>
              <a:off x="4848" y="3792"/>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1" name="Line 129"/>
            <p:cNvSpPr>
              <a:spLocks noChangeShapeType="1"/>
            </p:cNvSpPr>
            <p:nvPr/>
          </p:nvSpPr>
          <p:spPr bwMode="auto">
            <a:xfrm>
              <a:off x="4848" y="3389"/>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2" name="Line 131"/>
            <p:cNvSpPr>
              <a:spLocks noChangeShapeType="1"/>
            </p:cNvSpPr>
            <p:nvPr/>
          </p:nvSpPr>
          <p:spPr bwMode="auto">
            <a:xfrm>
              <a:off x="4848" y="912"/>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3" name="Line 133"/>
            <p:cNvSpPr>
              <a:spLocks noChangeShapeType="1"/>
            </p:cNvSpPr>
            <p:nvPr/>
          </p:nvSpPr>
          <p:spPr bwMode="auto">
            <a:xfrm>
              <a:off x="4848" y="2429"/>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4" name="Line 205"/>
            <p:cNvSpPr>
              <a:spLocks noChangeShapeType="1"/>
            </p:cNvSpPr>
            <p:nvPr/>
          </p:nvSpPr>
          <p:spPr bwMode="auto">
            <a:xfrm>
              <a:off x="4848" y="2813"/>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5" name="Line 206"/>
            <p:cNvSpPr>
              <a:spLocks noChangeShapeType="1"/>
            </p:cNvSpPr>
            <p:nvPr/>
          </p:nvSpPr>
          <p:spPr bwMode="auto">
            <a:xfrm>
              <a:off x="4848" y="1866"/>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6" name="Line 263"/>
            <p:cNvSpPr>
              <a:spLocks noChangeShapeType="1"/>
            </p:cNvSpPr>
            <p:nvPr/>
          </p:nvSpPr>
          <p:spPr bwMode="auto">
            <a:xfrm>
              <a:off x="4848" y="1426"/>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7" name="Line 265"/>
            <p:cNvSpPr>
              <a:spLocks noChangeShapeType="1"/>
            </p:cNvSpPr>
            <p:nvPr/>
          </p:nvSpPr>
          <p:spPr bwMode="auto">
            <a:xfrm>
              <a:off x="4848" y="1162"/>
              <a:ext cx="0" cy="0"/>
            </a:xfrm>
            <a:prstGeom prst="line">
              <a:avLst/>
            </a:prstGeom>
            <a:noFill/>
            <a:ln w="19050">
              <a:solidFill>
                <a:schemeClr val="tx1"/>
              </a:solidFill>
              <a:round/>
              <a:headEnd type="oval" w="med" len="med"/>
              <a:tailEnd type="none" w="med" len="lg"/>
            </a:ln>
          </p:spPr>
          <p:txBody>
            <a:bodyPr/>
            <a:lstStyle/>
            <a:p>
              <a:endParaRPr lang="en-US"/>
            </a:p>
          </p:txBody>
        </p:sp>
        <p:sp>
          <p:nvSpPr>
            <p:cNvPr id="12388" name="Line 269"/>
            <p:cNvSpPr>
              <a:spLocks noChangeShapeType="1"/>
            </p:cNvSpPr>
            <p:nvPr/>
          </p:nvSpPr>
          <p:spPr bwMode="auto">
            <a:xfrm>
              <a:off x="3936" y="1085"/>
              <a:ext cx="480" cy="77"/>
            </a:xfrm>
            <a:prstGeom prst="line">
              <a:avLst/>
            </a:prstGeom>
            <a:noFill/>
            <a:ln w="19050">
              <a:solidFill>
                <a:schemeClr val="tx1"/>
              </a:solidFill>
              <a:round/>
              <a:headEnd type="oval" w="med" len="med"/>
              <a:tailEnd type="triangle" w="med" len="lg"/>
            </a:ln>
          </p:spPr>
          <p:txBody>
            <a:bodyPr/>
            <a:lstStyle/>
            <a:p>
              <a:endParaRPr lang="en-US"/>
            </a:p>
          </p:txBody>
        </p:sp>
        <p:sp>
          <p:nvSpPr>
            <p:cNvPr id="12389" name="Line 270"/>
            <p:cNvSpPr>
              <a:spLocks noChangeShapeType="1"/>
            </p:cNvSpPr>
            <p:nvPr/>
          </p:nvSpPr>
          <p:spPr bwMode="auto">
            <a:xfrm>
              <a:off x="3936" y="1277"/>
              <a:ext cx="480" cy="149"/>
            </a:xfrm>
            <a:prstGeom prst="line">
              <a:avLst/>
            </a:prstGeom>
            <a:noFill/>
            <a:ln w="19050">
              <a:solidFill>
                <a:schemeClr val="tx1"/>
              </a:solidFill>
              <a:round/>
              <a:headEnd type="oval" w="med" len="med"/>
              <a:tailEnd type="triangle" w="med" len="lg"/>
            </a:ln>
          </p:spPr>
          <p:txBody>
            <a:bodyPr/>
            <a:lstStyle/>
            <a:p>
              <a:endParaRPr lang="en-US"/>
            </a:p>
          </p:txBody>
        </p:sp>
        <p:sp>
          <p:nvSpPr>
            <p:cNvPr id="12390" name="Line 271"/>
            <p:cNvSpPr>
              <a:spLocks noChangeShapeType="1"/>
            </p:cNvSpPr>
            <p:nvPr/>
          </p:nvSpPr>
          <p:spPr bwMode="auto">
            <a:xfrm>
              <a:off x="3936" y="1853"/>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2391" name="Line 272"/>
            <p:cNvSpPr>
              <a:spLocks noChangeShapeType="1"/>
            </p:cNvSpPr>
            <p:nvPr/>
          </p:nvSpPr>
          <p:spPr bwMode="auto">
            <a:xfrm>
              <a:off x="3936" y="2429"/>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2392" name="Line 273"/>
            <p:cNvSpPr>
              <a:spLocks noChangeShapeType="1"/>
            </p:cNvSpPr>
            <p:nvPr/>
          </p:nvSpPr>
          <p:spPr bwMode="auto">
            <a:xfrm>
              <a:off x="3936" y="2813"/>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2393" name="Line 275"/>
            <p:cNvSpPr>
              <a:spLocks noChangeShapeType="1"/>
            </p:cNvSpPr>
            <p:nvPr/>
          </p:nvSpPr>
          <p:spPr bwMode="auto">
            <a:xfrm>
              <a:off x="3936" y="3773"/>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2394" name="Rectangle 276"/>
            <p:cNvSpPr>
              <a:spLocks noChangeArrowheads="1"/>
            </p:cNvSpPr>
            <p:nvPr/>
          </p:nvSpPr>
          <p:spPr bwMode="auto">
            <a:xfrm>
              <a:off x="3840" y="3293"/>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2395" name="Rectangle 277"/>
            <p:cNvSpPr>
              <a:spLocks noChangeArrowheads="1"/>
            </p:cNvSpPr>
            <p:nvPr/>
          </p:nvSpPr>
          <p:spPr bwMode="auto">
            <a:xfrm>
              <a:off x="3648" y="3293"/>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12396" name="Line 274"/>
            <p:cNvSpPr>
              <a:spLocks noChangeShapeType="1"/>
            </p:cNvSpPr>
            <p:nvPr/>
          </p:nvSpPr>
          <p:spPr bwMode="auto">
            <a:xfrm>
              <a:off x="3936" y="3389"/>
              <a:ext cx="480" cy="0"/>
            </a:xfrm>
            <a:prstGeom prst="line">
              <a:avLst/>
            </a:prstGeom>
            <a:noFill/>
            <a:ln w="19050">
              <a:solidFill>
                <a:schemeClr val="tx1"/>
              </a:solidFill>
              <a:round/>
              <a:headEnd type="oval" w="med" len="med"/>
              <a:tailEnd type="triangle" w="med" len="lg"/>
            </a:ln>
          </p:spPr>
          <p:txBody>
            <a:bodyPr/>
            <a:lstStyle/>
            <a:p>
              <a:endParaRPr lang="en-US"/>
            </a:p>
          </p:txBody>
        </p:sp>
      </p:grpSp>
      <p:sp>
        <p:nvSpPr>
          <p:cNvPr id="79" name="Rectangular Callout 78"/>
          <p:cNvSpPr/>
          <p:nvPr/>
        </p:nvSpPr>
        <p:spPr>
          <a:xfrm>
            <a:off x="500034" y="4591075"/>
            <a:ext cx="1857388" cy="1333756"/>
          </a:xfrm>
          <a:prstGeom prst="wedgeRectCallout">
            <a:avLst>
              <a:gd name="adj1" fmla="val 73899"/>
              <a:gd name="adj2" fmla="val -140335"/>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2"/>
                </a:solidFill>
              </a:rPr>
              <a:t>Hash(F) =‘F’-’A’=5</a:t>
            </a:r>
          </a:p>
          <a:p>
            <a:pPr algn="ctr"/>
            <a:r>
              <a:rPr lang="en-US" sz="1400" dirty="0" smtClean="0">
                <a:solidFill>
                  <a:schemeClr val="tx2"/>
                </a:solidFill>
              </a:rPr>
              <a:t>Hash(Ne) =‘N’-’A’=13</a:t>
            </a:r>
          </a:p>
          <a:p>
            <a:pPr algn="ctr"/>
            <a:r>
              <a:rPr lang="en-US" sz="1400" dirty="0" smtClean="0">
                <a:solidFill>
                  <a:schemeClr val="tx2"/>
                </a:solidFill>
              </a:rPr>
              <a:t>Hash(</a:t>
            </a:r>
            <a:r>
              <a:rPr lang="en-US" sz="1400" dirty="0" err="1" smtClean="0">
                <a:solidFill>
                  <a:schemeClr val="tx2"/>
                </a:solidFill>
              </a:rPr>
              <a:t>Cl</a:t>
            </a:r>
            <a:r>
              <a:rPr lang="en-US" sz="1400" dirty="0" smtClean="0">
                <a:solidFill>
                  <a:schemeClr val="tx2"/>
                </a:solidFill>
              </a:rPr>
              <a:t>) =‘C’-’A’=2</a:t>
            </a:r>
          </a:p>
          <a:p>
            <a:pPr algn="ctr"/>
            <a:r>
              <a:rPr lang="en-US" sz="1400" dirty="0" smtClean="0">
                <a:solidFill>
                  <a:schemeClr val="tx2"/>
                </a:solidFill>
              </a:rPr>
              <a:t>…</a:t>
            </a:r>
          </a:p>
          <a:p>
            <a:pPr algn="ctr"/>
            <a:r>
              <a:rPr lang="en-US" sz="1400" dirty="0" smtClean="0">
                <a:solidFill>
                  <a:schemeClr val="tx2"/>
                </a:solidFill>
              </a:rPr>
              <a:t>Hash(</a:t>
            </a:r>
            <a:r>
              <a:rPr lang="en-US" sz="1400" dirty="0" err="1" smtClean="0">
                <a:solidFill>
                  <a:schemeClr val="tx2"/>
                </a:solidFill>
              </a:rPr>
              <a:t>Xe</a:t>
            </a:r>
            <a:r>
              <a:rPr lang="en-US" sz="1400" dirty="0" smtClean="0">
                <a:solidFill>
                  <a:schemeClr val="tx2"/>
                </a:solidFill>
              </a:rPr>
              <a:t>) =‘X’-’A’=23</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26"/>
          <p:cNvSpPr>
            <a:spLocks noGrp="1" noChangeArrowheads="1"/>
          </p:cNvSpPr>
          <p:nvPr>
            <p:ph type="title"/>
          </p:nvPr>
        </p:nvSpPr>
        <p:spPr bwMode="auto">
          <a:xfrm>
            <a:off x="300018" y="1172369"/>
            <a:ext cx="7281882" cy="649287"/>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Closed-bucket hash tables (3)</a:t>
            </a:r>
          </a:p>
        </p:txBody>
      </p:sp>
      <p:sp>
        <p:nvSpPr>
          <p:cNvPr id="13317" name="Rectangle 1027"/>
          <p:cNvSpPr>
            <a:spLocks noGrp="1" noChangeArrowheads="1"/>
          </p:cNvSpPr>
          <p:nvPr>
            <p:ph idx="1"/>
          </p:nvPr>
        </p:nvSpPr>
        <p:spPr>
          <a:xfrm>
            <a:off x="0" y="2484438"/>
            <a:ext cx="2019300" cy="914400"/>
          </a:xfrm>
        </p:spPr>
        <p:txBody>
          <a:bodyPr/>
          <a:lstStyle/>
          <a:p>
            <a:pPr eaLnBrk="1" hangingPunct="1"/>
            <a:r>
              <a:rPr lang="en-US" sz="2400" dirty="0" smtClean="0"/>
              <a:t>Illustration</a:t>
            </a:r>
          </a:p>
          <a:p>
            <a:pPr eaLnBrk="1" hangingPunct="1">
              <a:buFontTx/>
              <a:buNone/>
            </a:pPr>
            <a:r>
              <a:rPr lang="en-US" sz="2000" dirty="0" smtClean="0"/>
              <a:t>(with collisions)</a:t>
            </a:r>
          </a:p>
        </p:txBody>
      </p:sp>
      <p:sp>
        <p:nvSpPr>
          <p:cNvPr id="124"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43AE23F-354A-4052-99DD-4B22429E9E8B}" type="slidenum">
              <a:rPr lang="en-AU" sz="2000"/>
              <a:pPr>
                <a:defRPr/>
              </a:pPr>
              <a:t>13</a:t>
            </a:fld>
            <a:endParaRPr lang="en-AU" sz="2000" dirty="0"/>
          </a:p>
        </p:txBody>
      </p:sp>
      <p:graphicFrame>
        <p:nvGraphicFramePr>
          <p:cNvPr id="244997" name="Group 1285"/>
          <p:cNvGraphicFramePr>
            <a:graphicFrameLocks noGrp="1"/>
          </p:cNvGraphicFramePr>
          <p:nvPr/>
        </p:nvGraphicFramePr>
        <p:xfrm>
          <a:off x="1828800" y="2184400"/>
          <a:ext cx="2552700" cy="4160520"/>
        </p:xfrm>
        <a:graphic>
          <a:graphicData uri="http://schemas.openxmlformats.org/drawingml/2006/table">
            <a:tbl>
              <a:tblPr/>
              <a:tblGrid>
                <a:gridCol w="1314450"/>
                <a:gridCol w="1238250"/>
              </a:tblGrid>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sng" strike="noStrike" cap="none" normalizeH="0" baseline="0" dirty="0" smtClean="0">
                          <a:ln>
                            <a:noFill/>
                          </a:ln>
                          <a:solidFill>
                            <a:schemeClr val="tx1"/>
                          </a:solidFill>
                          <a:effectLst/>
                          <a:latin typeface="Arial Narrow" pitchFamily="34" charset="0"/>
                        </a:rPr>
                        <a:t>element</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number</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rgbClr val="FF0000"/>
                          </a:solidFill>
                          <a:effectLst/>
                          <a:latin typeface="Arial Narrow" pitchFamily="34" charset="0"/>
                        </a:rPr>
                        <a:t>H (7)</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rgbClr val="FF0000"/>
                          </a:solidFill>
                          <a:effectLst/>
                          <a:latin typeface="Arial Narrow" pitchFamily="34" charset="0"/>
                        </a:rPr>
                        <a:t>He (7)</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2</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Li </a:t>
                      </a:r>
                      <a:r>
                        <a:rPr kumimoji="0" lang="en-GB" sz="2000" b="0" i="0" u="none" strike="noStrike" cap="none" normalizeH="0" baseline="0" dirty="0" smtClean="0">
                          <a:ln>
                            <a:noFill/>
                          </a:ln>
                          <a:solidFill>
                            <a:srgbClr val="C00000"/>
                          </a:solidFill>
                          <a:effectLst/>
                          <a:latin typeface="Arial Narrow" pitchFamily="34" charset="0"/>
                        </a:rPr>
                        <a:t>(11)</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3</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Be </a:t>
                      </a:r>
                      <a:r>
                        <a:rPr kumimoji="0" lang="en-GB" sz="2000" b="0" i="0" u="none" strike="noStrike" cap="none" normalizeH="0" baseline="0" dirty="0" smtClean="0">
                          <a:ln>
                            <a:noFill/>
                          </a:ln>
                          <a:solidFill>
                            <a:srgbClr val="C00000"/>
                          </a:solidFill>
                          <a:effectLst/>
                          <a:latin typeface="Arial Narrow" pitchFamily="34" charset="0"/>
                        </a:rPr>
                        <a:t>(1)</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4</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Na </a:t>
                      </a:r>
                      <a:r>
                        <a:rPr kumimoji="0" lang="en-GB" sz="2000" b="0" i="0" u="none" strike="noStrike" cap="none" normalizeH="0" baseline="0" dirty="0" smtClean="0">
                          <a:ln>
                            <a:noFill/>
                          </a:ln>
                          <a:solidFill>
                            <a:srgbClr val="C00000"/>
                          </a:solidFill>
                          <a:effectLst/>
                          <a:latin typeface="Arial Narrow" pitchFamily="34" charset="0"/>
                        </a:rPr>
                        <a:t>(13)</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11</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Mg </a:t>
                      </a:r>
                      <a:r>
                        <a:rPr kumimoji="0" lang="en-GB" sz="2000" b="0" i="0" u="none" strike="noStrike" cap="none" normalizeH="0" baseline="0" dirty="0" smtClean="0">
                          <a:ln>
                            <a:noFill/>
                          </a:ln>
                          <a:solidFill>
                            <a:srgbClr val="C00000"/>
                          </a:solidFill>
                          <a:effectLst/>
                          <a:latin typeface="Arial Narrow" pitchFamily="34" charset="0"/>
                        </a:rPr>
                        <a:t>(12)</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12</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K </a:t>
                      </a:r>
                      <a:r>
                        <a:rPr kumimoji="0" lang="en-GB" sz="2000" b="0" i="0" u="none" strike="noStrike" cap="none" normalizeH="0" baseline="0" dirty="0" smtClean="0">
                          <a:ln>
                            <a:noFill/>
                          </a:ln>
                          <a:solidFill>
                            <a:srgbClr val="C00000"/>
                          </a:solidFill>
                          <a:effectLst/>
                          <a:latin typeface="Arial Narrow" pitchFamily="34" charset="0"/>
                        </a:rPr>
                        <a:t>(10)</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19</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Ca </a:t>
                      </a:r>
                      <a:r>
                        <a:rPr kumimoji="0" lang="en-GB" sz="2000" b="0" i="0" u="none" strike="noStrike" cap="none" normalizeH="0" baseline="0" dirty="0" smtClean="0">
                          <a:ln>
                            <a:noFill/>
                          </a:ln>
                          <a:solidFill>
                            <a:srgbClr val="C00000"/>
                          </a:solidFill>
                          <a:effectLst/>
                          <a:latin typeface="Arial Narrow" pitchFamily="34" charset="0"/>
                        </a:rPr>
                        <a:t>(2)</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20</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Rb</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(17)</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37</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Sr</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(18)</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38</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Cs </a:t>
                      </a:r>
                      <a:r>
                        <a:rPr kumimoji="0" lang="en-GB" sz="2000" b="0" i="0" u="none" strike="noStrike" cap="none" normalizeH="0" baseline="0" dirty="0" smtClean="0">
                          <a:ln>
                            <a:noFill/>
                          </a:ln>
                          <a:solidFill>
                            <a:srgbClr val="C00000"/>
                          </a:solidFill>
                          <a:effectLst/>
                          <a:latin typeface="Arial Narrow" pitchFamily="34" charset="0"/>
                        </a:rPr>
                        <a:t>(2)</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55</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9617">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Ba</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a:t>
                      </a:r>
                    </a:p>
                  </a:txBody>
                  <a:tcPr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56</a:t>
                      </a:r>
                    </a:p>
                  </a:txBody>
                  <a:tcPr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
        <p:nvSpPr>
          <p:cNvPr id="13362" name="Rectangle 1060"/>
          <p:cNvSpPr>
            <a:spLocks noChangeArrowheads="1"/>
          </p:cNvSpPr>
          <p:nvPr/>
        </p:nvSpPr>
        <p:spPr bwMode="auto">
          <a:xfrm>
            <a:off x="4381500" y="2544763"/>
            <a:ext cx="1524000" cy="1108075"/>
          </a:xfrm>
          <a:prstGeom prst="rect">
            <a:avLst/>
          </a:prstGeom>
          <a:noFill/>
          <a:ln w="9525">
            <a:noFill/>
            <a:miter lim="800000"/>
            <a:headEnd/>
            <a:tailEnd/>
          </a:ln>
        </p:spPr>
        <p:txBody>
          <a:bodyPr lIns="0" tIns="0" rIns="0" bIns="0">
            <a:spAutoFit/>
          </a:bodyPr>
          <a:lstStyle/>
          <a:p>
            <a:pPr algn="ctr" eaLnBrk="0" hangingPunct="0"/>
            <a:r>
              <a:rPr lang="en-US">
                <a:solidFill>
                  <a:srgbClr val="0000CC"/>
                </a:solidFill>
                <a:latin typeface="Arial Narrow" pitchFamily="34" charset="0"/>
              </a:rPr>
              <a:t>is</a:t>
            </a:r>
          </a:p>
          <a:p>
            <a:pPr algn="ctr" eaLnBrk="0" hangingPunct="0"/>
            <a:r>
              <a:rPr lang="en-US">
                <a:solidFill>
                  <a:srgbClr val="0000CC"/>
                </a:solidFill>
                <a:latin typeface="Arial Narrow" pitchFamily="34" charset="0"/>
              </a:rPr>
              <a:t>represented</a:t>
            </a:r>
          </a:p>
          <a:p>
            <a:pPr algn="ctr" eaLnBrk="0" hangingPunct="0"/>
            <a:r>
              <a:rPr lang="en-US">
                <a:solidFill>
                  <a:srgbClr val="0000CC"/>
                </a:solidFill>
                <a:latin typeface="Arial Narrow" pitchFamily="34" charset="0"/>
              </a:rPr>
              <a:t>by</a:t>
            </a:r>
          </a:p>
        </p:txBody>
      </p:sp>
      <p:grpSp>
        <p:nvGrpSpPr>
          <p:cNvPr id="2" name="Group 1222"/>
          <p:cNvGrpSpPr>
            <a:grpSpLocks/>
          </p:cNvGrpSpPr>
          <p:nvPr/>
        </p:nvGrpSpPr>
        <p:grpSpPr bwMode="auto">
          <a:xfrm>
            <a:off x="5676900" y="1834902"/>
            <a:ext cx="3352800" cy="4519861"/>
            <a:chOff x="3264" y="960"/>
            <a:chExt cx="2112" cy="3072"/>
          </a:xfrm>
        </p:grpSpPr>
        <p:sp>
          <p:nvSpPr>
            <p:cNvPr id="13364" name="Rectangle 1068"/>
            <p:cNvSpPr>
              <a:spLocks noChangeArrowheads="1"/>
            </p:cNvSpPr>
            <p:nvPr/>
          </p:nvSpPr>
          <p:spPr bwMode="auto">
            <a:xfrm>
              <a:off x="3456" y="960"/>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65" name="Rectangle 1076"/>
            <p:cNvSpPr>
              <a:spLocks noChangeArrowheads="1"/>
            </p:cNvSpPr>
            <p:nvPr/>
          </p:nvSpPr>
          <p:spPr bwMode="auto">
            <a:xfrm>
              <a:off x="3264" y="96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13366" name="Rectangle 1077"/>
            <p:cNvSpPr>
              <a:spLocks noChangeArrowheads="1"/>
            </p:cNvSpPr>
            <p:nvPr/>
          </p:nvSpPr>
          <p:spPr bwMode="auto">
            <a:xfrm>
              <a:off x="3456" y="1152"/>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67" name="Rectangle 1078"/>
            <p:cNvSpPr>
              <a:spLocks noChangeArrowheads="1"/>
            </p:cNvSpPr>
            <p:nvPr/>
          </p:nvSpPr>
          <p:spPr bwMode="auto">
            <a:xfrm>
              <a:off x="3264" y="1152"/>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13368" name="Rectangle 1079"/>
            <p:cNvSpPr>
              <a:spLocks noChangeArrowheads="1"/>
            </p:cNvSpPr>
            <p:nvPr/>
          </p:nvSpPr>
          <p:spPr bwMode="auto">
            <a:xfrm>
              <a:off x="3456" y="1344"/>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69" name="Rectangle 1080"/>
            <p:cNvSpPr>
              <a:spLocks noChangeArrowheads="1"/>
            </p:cNvSpPr>
            <p:nvPr/>
          </p:nvSpPr>
          <p:spPr bwMode="auto">
            <a:xfrm>
              <a:off x="3264" y="1344"/>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13370" name="Rectangle 1092"/>
            <p:cNvSpPr>
              <a:spLocks noChangeArrowheads="1"/>
            </p:cNvSpPr>
            <p:nvPr/>
          </p:nvSpPr>
          <p:spPr bwMode="auto">
            <a:xfrm>
              <a:off x="3456" y="1728"/>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71" name="Rectangle 1093"/>
            <p:cNvSpPr>
              <a:spLocks noChangeArrowheads="1"/>
            </p:cNvSpPr>
            <p:nvPr/>
          </p:nvSpPr>
          <p:spPr bwMode="auto">
            <a:xfrm>
              <a:off x="3264" y="172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13372" name="Rectangle 1095"/>
            <p:cNvSpPr>
              <a:spLocks noChangeArrowheads="1"/>
            </p:cNvSpPr>
            <p:nvPr/>
          </p:nvSpPr>
          <p:spPr bwMode="auto">
            <a:xfrm>
              <a:off x="3456" y="1920"/>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73" name="Rectangle 1096"/>
            <p:cNvSpPr>
              <a:spLocks noChangeArrowheads="1"/>
            </p:cNvSpPr>
            <p:nvPr/>
          </p:nvSpPr>
          <p:spPr bwMode="auto">
            <a:xfrm>
              <a:off x="3264" y="1920"/>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13374" name="Rectangle 1097"/>
            <p:cNvSpPr>
              <a:spLocks noChangeArrowheads="1"/>
            </p:cNvSpPr>
            <p:nvPr/>
          </p:nvSpPr>
          <p:spPr bwMode="auto">
            <a:xfrm>
              <a:off x="3456" y="2112"/>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75" name="Rectangle 1098"/>
            <p:cNvSpPr>
              <a:spLocks noChangeArrowheads="1"/>
            </p:cNvSpPr>
            <p:nvPr/>
          </p:nvSpPr>
          <p:spPr bwMode="auto">
            <a:xfrm>
              <a:off x="3264" y="2112"/>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13376" name="Rectangle 1100"/>
            <p:cNvSpPr>
              <a:spLocks noChangeArrowheads="1"/>
            </p:cNvSpPr>
            <p:nvPr/>
          </p:nvSpPr>
          <p:spPr bwMode="auto">
            <a:xfrm>
              <a:off x="3456" y="2304"/>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77" name="Rectangle 1101"/>
            <p:cNvSpPr>
              <a:spLocks noChangeArrowheads="1"/>
            </p:cNvSpPr>
            <p:nvPr/>
          </p:nvSpPr>
          <p:spPr bwMode="auto">
            <a:xfrm>
              <a:off x="3264" y="2304"/>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13378" name="Rectangle 1102"/>
            <p:cNvSpPr>
              <a:spLocks noChangeArrowheads="1"/>
            </p:cNvSpPr>
            <p:nvPr/>
          </p:nvSpPr>
          <p:spPr bwMode="auto">
            <a:xfrm>
              <a:off x="3456" y="2496"/>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79" name="Rectangle 1103"/>
            <p:cNvSpPr>
              <a:spLocks noChangeArrowheads="1"/>
            </p:cNvSpPr>
            <p:nvPr/>
          </p:nvSpPr>
          <p:spPr bwMode="auto">
            <a:xfrm>
              <a:off x="3264" y="2496"/>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13380" name="Rectangle 1105"/>
            <p:cNvSpPr>
              <a:spLocks noChangeArrowheads="1"/>
            </p:cNvSpPr>
            <p:nvPr/>
          </p:nvSpPr>
          <p:spPr bwMode="auto">
            <a:xfrm>
              <a:off x="3456" y="2688"/>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81" name="Rectangle 1106"/>
            <p:cNvSpPr>
              <a:spLocks noChangeArrowheads="1"/>
            </p:cNvSpPr>
            <p:nvPr/>
          </p:nvSpPr>
          <p:spPr bwMode="auto">
            <a:xfrm>
              <a:off x="3264" y="268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13382" name="Rectangle 1113"/>
            <p:cNvSpPr>
              <a:spLocks noChangeArrowheads="1"/>
            </p:cNvSpPr>
            <p:nvPr/>
          </p:nvSpPr>
          <p:spPr bwMode="auto">
            <a:xfrm>
              <a:off x="3456" y="3840"/>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83" name="Rectangle 1114"/>
            <p:cNvSpPr>
              <a:spLocks noChangeArrowheads="1"/>
            </p:cNvSpPr>
            <p:nvPr/>
          </p:nvSpPr>
          <p:spPr bwMode="auto">
            <a:xfrm>
              <a:off x="3264" y="3840"/>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grpSp>
          <p:nvGrpSpPr>
            <p:cNvPr id="13384" name="Group 1196"/>
            <p:cNvGrpSpPr>
              <a:grpSpLocks/>
            </p:cNvGrpSpPr>
            <p:nvPr/>
          </p:nvGrpSpPr>
          <p:grpSpPr bwMode="auto">
            <a:xfrm>
              <a:off x="3408" y="3072"/>
              <a:ext cx="288" cy="192"/>
              <a:chOff x="3792" y="3485"/>
              <a:chExt cx="288" cy="192"/>
            </a:xfrm>
          </p:grpSpPr>
          <p:sp>
            <p:nvSpPr>
              <p:cNvPr id="13434" name="Rectangle 1116"/>
              <p:cNvSpPr>
                <a:spLocks noChangeArrowheads="1"/>
              </p:cNvSpPr>
              <p:nvPr/>
            </p:nvSpPr>
            <p:spPr bwMode="auto">
              <a:xfrm>
                <a:off x="3840" y="348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435" name="Freeform 1117"/>
              <p:cNvSpPr>
                <a:spLocks/>
              </p:cNvSpPr>
              <p:nvPr/>
            </p:nvSpPr>
            <p:spPr bwMode="auto">
              <a:xfrm>
                <a:off x="3792" y="3533"/>
                <a:ext cx="288" cy="96"/>
              </a:xfrm>
              <a:custGeom>
                <a:avLst/>
                <a:gdLst>
                  <a:gd name="T0" fmla="*/ 0 w 288"/>
                  <a:gd name="T1" fmla="*/ 0 h 96"/>
                  <a:gd name="T2" fmla="*/ 288 w 288"/>
                  <a:gd name="T3" fmla="*/ 48 h 96"/>
                  <a:gd name="T4" fmla="*/ 288 w 288"/>
                  <a:gd name="T5" fmla="*/ 96 h 96"/>
                  <a:gd name="T6" fmla="*/ 0 w 288"/>
                  <a:gd name="T7" fmla="*/ 48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48"/>
                    </a:lnTo>
                    <a:lnTo>
                      <a:pt x="288" y="96"/>
                    </a:lnTo>
                    <a:lnTo>
                      <a:pt x="0" y="48"/>
                    </a:lnTo>
                    <a:lnTo>
                      <a:pt x="0" y="0"/>
                    </a:lnTo>
                    <a:close/>
                  </a:path>
                </a:pathLst>
              </a:custGeom>
              <a:solidFill>
                <a:schemeClr val="accent1"/>
              </a:solidFill>
              <a:ln w="9525">
                <a:noFill/>
                <a:round/>
                <a:headEnd/>
                <a:tailEnd/>
              </a:ln>
            </p:spPr>
            <p:txBody>
              <a:bodyPr/>
              <a:lstStyle/>
              <a:p>
                <a:endParaRPr lang="en-US"/>
              </a:p>
            </p:txBody>
          </p:sp>
        </p:grpSp>
        <p:sp>
          <p:nvSpPr>
            <p:cNvPr id="13385" name="Line 1122"/>
            <p:cNvSpPr>
              <a:spLocks noChangeShapeType="1"/>
            </p:cNvSpPr>
            <p:nvPr/>
          </p:nvSpPr>
          <p:spPr bwMode="auto">
            <a:xfrm flipV="1">
              <a:off x="3552" y="1187"/>
              <a:ext cx="480" cy="42"/>
            </a:xfrm>
            <a:prstGeom prst="line">
              <a:avLst/>
            </a:prstGeom>
            <a:noFill/>
            <a:ln w="19050">
              <a:solidFill>
                <a:schemeClr val="tx1"/>
              </a:solidFill>
              <a:round/>
              <a:headEnd type="oval" w="med" len="med"/>
              <a:tailEnd type="triangle" w="med" len="lg"/>
            </a:ln>
          </p:spPr>
          <p:txBody>
            <a:bodyPr/>
            <a:lstStyle/>
            <a:p>
              <a:endParaRPr lang="en-US"/>
            </a:p>
          </p:txBody>
        </p:sp>
        <p:sp>
          <p:nvSpPr>
            <p:cNvPr id="13386" name="Line 1123"/>
            <p:cNvSpPr>
              <a:spLocks noChangeShapeType="1"/>
            </p:cNvSpPr>
            <p:nvPr/>
          </p:nvSpPr>
          <p:spPr bwMode="auto">
            <a:xfrm flipV="1">
              <a:off x="3552" y="1421"/>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3387" name="Line 1125"/>
            <p:cNvSpPr>
              <a:spLocks noChangeShapeType="1"/>
            </p:cNvSpPr>
            <p:nvPr/>
          </p:nvSpPr>
          <p:spPr bwMode="auto">
            <a:xfrm flipV="1">
              <a:off x="3552" y="2527"/>
              <a:ext cx="480" cy="46"/>
            </a:xfrm>
            <a:prstGeom prst="line">
              <a:avLst/>
            </a:prstGeom>
            <a:noFill/>
            <a:ln w="19050">
              <a:solidFill>
                <a:schemeClr val="tx1"/>
              </a:solidFill>
              <a:round/>
              <a:headEnd type="oval" w="med" len="med"/>
              <a:tailEnd type="triangle" w="med" len="lg"/>
            </a:ln>
          </p:spPr>
          <p:txBody>
            <a:bodyPr/>
            <a:lstStyle/>
            <a:p>
              <a:endParaRPr lang="en-US"/>
            </a:p>
          </p:txBody>
        </p:sp>
        <p:sp>
          <p:nvSpPr>
            <p:cNvPr id="13388" name="Rectangle 1128"/>
            <p:cNvSpPr>
              <a:spLocks noChangeArrowheads="1"/>
            </p:cNvSpPr>
            <p:nvPr/>
          </p:nvSpPr>
          <p:spPr bwMode="auto">
            <a:xfrm>
              <a:off x="3456" y="2880"/>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389" name="Rectangle 1129"/>
            <p:cNvSpPr>
              <a:spLocks noChangeArrowheads="1"/>
            </p:cNvSpPr>
            <p:nvPr/>
          </p:nvSpPr>
          <p:spPr bwMode="auto">
            <a:xfrm>
              <a:off x="3264" y="2880"/>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13390" name="Rectangle 1062"/>
            <p:cNvSpPr>
              <a:spLocks noChangeArrowheads="1"/>
            </p:cNvSpPr>
            <p:nvPr/>
          </p:nvSpPr>
          <p:spPr bwMode="auto">
            <a:xfrm>
              <a:off x="4032" y="3535"/>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Sr	38</a:t>
              </a:r>
            </a:p>
          </p:txBody>
        </p:sp>
        <p:sp>
          <p:nvSpPr>
            <p:cNvPr id="13391" name="Rectangle 1063"/>
            <p:cNvSpPr>
              <a:spLocks noChangeArrowheads="1"/>
            </p:cNvSpPr>
            <p:nvPr/>
          </p:nvSpPr>
          <p:spPr bwMode="auto">
            <a:xfrm>
              <a:off x="4032" y="2143"/>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K	19</a:t>
              </a:r>
            </a:p>
          </p:txBody>
        </p:sp>
        <p:sp>
          <p:nvSpPr>
            <p:cNvPr id="13392" name="Rectangle 1064"/>
            <p:cNvSpPr>
              <a:spLocks noChangeArrowheads="1"/>
            </p:cNvSpPr>
            <p:nvPr/>
          </p:nvSpPr>
          <p:spPr bwMode="auto">
            <a:xfrm>
              <a:off x="4032" y="2959"/>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dirty="0"/>
                <a:t>Na	11</a:t>
              </a:r>
            </a:p>
          </p:txBody>
        </p:sp>
        <p:sp>
          <p:nvSpPr>
            <p:cNvPr id="13393" name="Rectangle 1065"/>
            <p:cNvSpPr>
              <a:spLocks noChangeArrowheads="1"/>
            </p:cNvSpPr>
            <p:nvPr/>
          </p:nvSpPr>
          <p:spPr bwMode="auto">
            <a:xfrm>
              <a:off x="4032" y="2684"/>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Mg	12</a:t>
              </a:r>
            </a:p>
          </p:txBody>
        </p:sp>
        <p:sp>
          <p:nvSpPr>
            <p:cNvPr id="13394" name="Rectangle 1066"/>
            <p:cNvSpPr>
              <a:spLocks noChangeArrowheads="1"/>
            </p:cNvSpPr>
            <p:nvPr/>
          </p:nvSpPr>
          <p:spPr bwMode="auto">
            <a:xfrm>
              <a:off x="4032" y="2414"/>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Li	3</a:t>
              </a:r>
            </a:p>
          </p:txBody>
        </p:sp>
        <p:sp>
          <p:nvSpPr>
            <p:cNvPr id="13395" name="Rectangle 1067"/>
            <p:cNvSpPr>
              <a:spLocks noChangeArrowheads="1"/>
            </p:cNvSpPr>
            <p:nvPr/>
          </p:nvSpPr>
          <p:spPr bwMode="auto">
            <a:xfrm>
              <a:off x="4032" y="1062"/>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Ba	56</a:t>
              </a:r>
            </a:p>
          </p:txBody>
        </p:sp>
        <p:sp>
          <p:nvSpPr>
            <p:cNvPr id="13396" name="Rectangle 1118"/>
            <p:cNvSpPr>
              <a:spLocks noChangeArrowheads="1"/>
            </p:cNvSpPr>
            <p:nvPr/>
          </p:nvSpPr>
          <p:spPr bwMode="auto">
            <a:xfrm>
              <a:off x="4896" y="1321"/>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Ca	20</a:t>
              </a:r>
            </a:p>
          </p:txBody>
        </p:sp>
        <p:sp>
          <p:nvSpPr>
            <p:cNvPr id="13397" name="Rectangle 1120"/>
            <p:cNvSpPr>
              <a:spLocks noChangeArrowheads="1"/>
            </p:cNvSpPr>
            <p:nvPr/>
          </p:nvSpPr>
          <p:spPr bwMode="auto">
            <a:xfrm>
              <a:off x="4896" y="1056"/>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Be	4</a:t>
              </a:r>
            </a:p>
          </p:txBody>
        </p:sp>
        <p:sp>
          <p:nvSpPr>
            <p:cNvPr id="13398" name="Rectangle 1177"/>
            <p:cNvSpPr>
              <a:spLocks noChangeArrowheads="1"/>
            </p:cNvSpPr>
            <p:nvPr/>
          </p:nvSpPr>
          <p:spPr bwMode="auto">
            <a:xfrm>
              <a:off x="4896" y="1711"/>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dirty="0">
                  <a:solidFill>
                    <a:srgbClr val="FF0000"/>
                  </a:solidFill>
                </a:rPr>
                <a:t>H	1</a:t>
              </a:r>
            </a:p>
          </p:txBody>
        </p:sp>
        <p:sp>
          <p:nvSpPr>
            <p:cNvPr id="13399" name="Rectangle 1179"/>
            <p:cNvSpPr>
              <a:spLocks noChangeArrowheads="1"/>
            </p:cNvSpPr>
            <p:nvPr/>
          </p:nvSpPr>
          <p:spPr bwMode="auto">
            <a:xfrm>
              <a:off x="4032" y="1711"/>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dirty="0">
                  <a:solidFill>
                    <a:srgbClr val="FF0000"/>
                  </a:solidFill>
                </a:rPr>
                <a:t>He	2</a:t>
              </a:r>
            </a:p>
          </p:txBody>
        </p:sp>
        <p:sp>
          <p:nvSpPr>
            <p:cNvPr id="13400" name="Rectangle 1183"/>
            <p:cNvSpPr>
              <a:spLocks noChangeArrowheads="1"/>
            </p:cNvSpPr>
            <p:nvPr/>
          </p:nvSpPr>
          <p:spPr bwMode="auto">
            <a:xfrm>
              <a:off x="4032" y="3264"/>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Rb	37</a:t>
              </a:r>
            </a:p>
          </p:txBody>
        </p:sp>
        <p:sp>
          <p:nvSpPr>
            <p:cNvPr id="13401" name="Rectangle 1185"/>
            <p:cNvSpPr>
              <a:spLocks noChangeArrowheads="1"/>
            </p:cNvSpPr>
            <p:nvPr/>
          </p:nvSpPr>
          <p:spPr bwMode="auto">
            <a:xfrm>
              <a:off x="4032" y="1327"/>
              <a:ext cx="480" cy="209"/>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t>Cs	55</a:t>
              </a:r>
            </a:p>
          </p:txBody>
        </p:sp>
        <p:grpSp>
          <p:nvGrpSpPr>
            <p:cNvPr id="13402" name="Group 1197"/>
            <p:cNvGrpSpPr>
              <a:grpSpLocks/>
            </p:cNvGrpSpPr>
            <p:nvPr/>
          </p:nvGrpSpPr>
          <p:grpSpPr bwMode="auto">
            <a:xfrm>
              <a:off x="3408" y="1536"/>
              <a:ext cx="288" cy="192"/>
              <a:chOff x="3792" y="3485"/>
              <a:chExt cx="288" cy="192"/>
            </a:xfrm>
          </p:grpSpPr>
          <p:sp>
            <p:nvSpPr>
              <p:cNvPr id="13432" name="Rectangle 1198"/>
              <p:cNvSpPr>
                <a:spLocks noChangeArrowheads="1"/>
              </p:cNvSpPr>
              <p:nvPr/>
            </p:nvSpPr>
            <p:spPr bwMode="auto">
              <a:xfrm>
                <a:off x="3840" y="348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433" name="Freeform 1199"/>
              <p:cNvSpPr>
                <a:spLocks/>
              </p:cNvSpPr>
              <p:nvPr/>
            </p:nvSpPr>
            <p:spPr bwMode="auto">
              <a:xfrm>
                <a:off x="3792" y="3533"/>
                <a:ext cx="288" cy="96"/>
              </a:xfrm>
              <a:custGeom>
                <a:avLst/>
                <a:gdLst>
                  <a:gd name="T0" fmla="*/ 0 w 288"/>
                  <a:gd name="T1" fmla="*/ 0 h 96"/>
                  <a:gd name="T2" fmla="*/ 288 w 288"/>
                  <a:gd name="T3" fmla="*/ 48 h 96"/>
                  <a:gd name="T4" fmla="*/ 288 w 288"/>
                  <a:gd name="T5" fmla="*/ 96 h 96"/>
                  <a:gd name="T6" fmla="*/ 0 w 288"/>
                  <a:gd name="T7" fmla="*/ 48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48"/>
                    </a:lnTo>
                    <a:lnTo>
                      <a:pt x="288" y="96"/>
                    </a:lnTo>
                    <a:lnTo>
                      <a:pt x="0" y="48"/>
                    </a:lnTo>
                    <a:lnTo>
                      <a:pt x="0" y="0"/>
                    </a:lnTo>
                    <a:close/>
                  </a:path>
                </a:pathLst>
              </a:custGeom>
              <a:solidFill>
                <a:schemeClr val="accent1"/>
              </a:solidFill>
              <a:ln w="9525">
                <a:noFill/>
                <a:round/>
                <a:headEnd/>
                <a:tailEnd/>
              </a:ln>
            </p:spPr>
            <p:txBody>
              <a:bodyPr/>
              <a:lstStyle/>
              <a:p>
                <a:endParaRPr lang="en-US"/>
              </a:p>
            </p:txBody>
          </p:sp>
        </p:grpSp>
        <p:sp>
          <p:nvSpPr>
            <p:cNvPr id="13403" name="Rectangle 1201"/>
            <p:cNvSpPr>
              <a:spLocks noChangeArrowheads="1"/>
            </p:cNvSpPr>
            <p:nvPr/>
          </p:nvSpPr>
          <p:spPr bwMode="auto">
            <a:xfrm>
              <a:off x="3456" y="3264"/>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404" name="Rectangle 1202"/>
            <p:cNvSpPr>
              <a:spLocks noChangeArrowheads="1"/>
            </p:cNvSpPr>
            <p:nvPr/>
          </p:nvSpPr>
          <p:spPr bwMode="auto">
            <a:xfrm>
              <a:off x="3264" y="3283"/>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13405" name="Rectangle 1203"/>
            <p:cNvSpPr>
              <a:spLocks noChangeArrowheads="1"/>
            </p:cNvSpPr>
            <p:nvPr/>
          </p:nvSpPr>
          <p:spPr bwMode="auto">
            <a:xfrm>
              <a:off x="3456" y="3456"/>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406" name="Rectangle 1204"/>
            <p:cNvSpPr>
              <a:spLocks noChangeArrowheads="1"/>
            </p:cNvSpPr>
            <p:nvPr/>
          </p:nvSpPr>
          <p:spPr bwMode="auto">
            <a:xfrm>
              <a:off x="3264" y="3475"/>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grpSp>
          <p:nvGrpSpPr>
            <p:cNvPr id="13407" name="Group 1205"/>
            <p:cNvGrpSpPr>
              <a:grpSpLocks/>
            </p:cNvGrpSpPr>
            <p:nvPr/>
          </p:nvGrpSpPr>
          <p:grpSpPr bwMode="auto">
            <a:xfrm>
              <a:off x="3408" y="3648"/>
              <a:ext cx="288" cy="192"/>
              <a:chOff x="3792" y="3485"/>
              <a:chExt cx="288" cy="192"/>
            </a:xfrm>
          </p:grpSpPr>
          <p:sp>
            <p:nvSpPr>
              <p:cNvPr id="13430" name="Rectangle 1206"/>
              <p:cNvSpPr>
                <a:spLocks noChangeArrowheads="1"/>
              </p:cNvSpPr>
              <p:nvPr/>
            </p:nvSpPr>
            <p:spPr bwMode="auto">
              <a:xfrm>
                <a:off x="3840" y="3485"/>
                <a:ext cx="192" cy="192"/>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3431" name="Freeform 1207"/>
              <p:cNvSpPr>
                <a:spLocks/>
              </p:cNvSpPr>
              <p:nvPr/>
            </p:nvSpPr>
            <p:spPr bwMode="auto">
              <a:xfrm>
                <a:off x="3792" y="3533"/>
                <a:ext cx="288" cy="96"/>
              </a:xfrm>
              <a:custGeom>
                <a:avLst/>
                <a:gdLst>
                  <a:gd name="T0" fmla="*/ 0 w 288"/>
                  <a:gd name="T1" fmla="*/ 0 h 96"/>
                  <a:gd name="T2" fmla="*/ 288 w 288"/>
                  <a:gd name="T3" fmla="*/ 48 h 96"/>
                  <a:gd name="T4" fmla="*/ 288 w 288"/>
                  <a:gd name="T5" fmla="*/ 96 h 96"/>
                  <a:gd name="T6" fmla="*/ 0 w 288"/>
                  <a:gd name="T7" fmla="*/ 48 h 96"/>
                  <a:gd name="T8" fmla="*/ 0 w 288"/>
                  <a:gd name="T9" fmla="*/ 0 h 96"/>
                  <a:gd name="T10" fmla="*/ 0 60000 65536"/>
                  <a:gd name="T11" fmla="*/ 0 60000 65536"/>
                  <a:gd name="T12" fmla="*/ 0 60000 65536"/>
                  <a:gd name="T13" fmla="*/ 0 60000 65536"/>
                  <a:gd name="T14" fmla="*/ 0 60000 65536"/>
                  <a:gd name="T15" fmla="*/ 0 w 288"/>
                  <a:gd name="T16" fmla="*/ 0 h 96"/>
                  <a:gd name="T17" fmla="*/ 288 w 288"/>
                  <a:gd name="T18" fmla="*/ 96 h 96"/>
                </a:gdLst>
                <a:ahLst/>
                <a:cxnLst>
                  <a:cxn ang="T10">
                    <a:pos x="T0" y="T1"/>
                  </a:cxn>
                  <a:cxn ang="T11">
                    <a:pos x="T2" y="T3"/>
                  </a:cxn>
                  <a:cxn ang="T12">
                    <a:pos x="T4" y="T5"/>
                  </a:cxn>
                  <a:cxn ang="T13">
                    <a:pos x="T6" y="T7"/>
                  </a:cxn>
                  <a:cxn ang="T14">
                    <a:pos x="T8" y="T9"/>
                  </a:cxn>
                </a:cxnLst>
                <a:rect l="T15" t="T16" r="T17" b="T18"/>
                <a:pathLst>
                  <a:path w="288" h="96">
                    <a:moveTo>
                      <a:pt x="0" y="0"/>
                    </a:moveTo>
                    <a:lnTo>
                      <a:pt x="288" y="48"/>
                    </a:lnTo>
                    <a:lnTo>
                      <a:pt x="288" y="96"/>
                    </a:lnTo>
                    <a:lnTo>
                      <a:pt x="0" y="48"/>
                    </a:lnTo>
                    <a:lnTo>
                      <a:pt x="0" y="0"/>
                    </a:lnTo>
                    <a:close/>
                  </a:path>
                </a:pathLst>
              </a:custGeom>
              <a:solidFill>
                <a:schemeClr val="accent1"/>
              </a:solidFill>
              <a:ln w="9525">
                <a:noFill/>
                <a:round/>
                <a:headEnd/>
                <a:tailEnd/>
              </a:ln>
            </p:spPr>
            <p:txBody>
              <a:bodyPr/>
              <a:lstStyle/>
              <a:p>
                <a:endParaRPr lang="en-US"/>
              </a:p>
            </p:txBody>
          </p:sp>
        </p:grpSp>
        <p:sp>
          <p:nvSpPr>
            <p:cNvPr id="13408" name="Line 1112"/>
            <p:cNvSpPr>
              <a:spLocks noChangeShapeType="1"/>
            </p:cNvSpPr>
            <p:nvPr/>
          </p:nvSpPr>
          <p:spPr bwMode="auto">
            <a:xfrm>
              <a:off x="3552" y="3936"/>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09" name="Line 1130"/>
            <p:cNvSpPr>
              <a:spLocks noChangeShapeType="1"/>
            </p:cNvSpPr>
            <p:nvPr/>
          </p:nvSpPr>
          <p:spPr bwMode="auto">
            <a:xfrm>
              <a:off x="3552" y="3552"/>
              <a:ext cx="480" cy="96"/>
            </a:xfrm>
            <a:prstGeom prst="line">
              <a:avLst/>
            </a:prstGeom>
            <a:noFill/>
            <a:ln w="19050">
              <a:solidFill>
                <a:schemeClr val="tx1"/>
              </a:solidFill>
              <a:round/>
              <a:headEnd type="oval" w="med" len="med"/>
              <a:tailEnd type="triangle" w="med" len="lg"/>
            </a:ln>
          </p:spPr>
          <p:txBody>
            <a:bodyPr/>
            <a:lstStyle/>
            <a:p>
              <a:endParaRPr lang="en-US"/>
            </a:p>
          </p:txBody>
        </p:sp>
        <p:sp>
          <p:nvSpPr>
            <p:cNvPr id="13410" name="Line 1127"/>
            <p:cNvSpPr>
              <a:spLocks noChangeShapeType="1"/>
            </p:cNvSpPr>
            <p:nvPr/>
          </p:nvSpPr>
          <p:spPr bwMode="auto">
            <a:xfrm>
              <a:off x="3552" y="3379"/>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3411" name="Line 1070"/>
            <p:cNvSpPr>
              <a:spLocks noChangeShapeType="1"/>
            </p:cNvSpPr>
            <p:nvPr/>
          </p:nvSpPr>
          <p:spPr bwMode="auto">
            <a:xfrm flipV="1">
              <a:off x="3552" y="2277"/>
              <a:ext cx="480" cy="123"/>
            </a:xfrm>
            <a:prstGeom prst="line">
              <a:avLst/>
            </a:prstGeom>
            <a:noFill/>
            <a:ln w="19050">
              <a:solidFill>
                <a:schemeClr val="tx1"/>
              </a:solidFill>
              <a:round/>
              <a:headEnd type="oval" w="med" len="med"/>
              <a:tailEnd type="triangle" w="med" len="lg"/>
            </a:ln>
          </p:spPr>
          <p:txBody>
            <a:bodyPr/>
            <a:lstStyle/>
            <a:p>
              <a:endParaRPr lang="en-US"/>
            </a:p>
          </p:txBody>
        </p:sp>
        <p:sp>
          <p:nvSpPr>
            <p:cNvPr id="13412" name="Line 1124"/>
            <p:cNvSpPr>
              <a:spLocks noChangeShapeType="1"/>
            </p:cNvSpPr>
            <p:nvPr/>
          </p:nvSpPr>
          <p:spPr bwMode="auto">
            <a:xfrm>
              <a:off x="3552" y="2784"/>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3413" name="Line 1126"/>
            <p:cNvSpPr>
              <a:spLocks noChangeShapeType="1"/>
            </p:cNvSpPr>
            <p:nvPr/>
          </p:nvSpPr>
          <p:spPr bwMode="auto">
            <a:xfrm>
              <a:off x="3552" y="2976"/>
              <a:ext cx="480" cy="96"/>
            </a:xfrm>
            <a:prstGeom prst="line">
              <a:avLst/>
            </a:prstGeom>
            <a:noFill/>
            <a:ln w="19050">
              <a:solidFill>
                <a:schemeClr val="tx1"/>
              </a:solidFill>
              <a:round/>
              <a:headEnd type="oval" w="med" len="med"/>
              <a:tailEnd type="triangle" w="med" len="lg"/>
            </a:ln>
          </p:spPr>
          <p:txBody>
            <a:bodyPr/>
            <a:lstStyle/>
            <a:p>
              <a:endParaRPr lang="en-US"/>
            </a:p>
          </p:txBody>
        </p:sp>
        <p:sp>
          <p:nvSpPr>
            <p:cNvPr id="13414" name="Line 1208"/>
            <p:cNvSpPr>
              <a:spLocks noChangeShapeType="1"/>
            </p:cNvSpPr>
            <p:nvPr/>
          </p:nvSpPr>
          <p:spPr bwMode="auto">
            <a:xfrm flipV="1">
              <a:off x="3552" y="1819"/>
              <a:ext cx="480" cy="0"/>
            </a:xfrm>
            <a:prstGeom prst="line">
              <a:avLst/>
            </a:prstGeom>
            <a:noFill/>
            <a:ln w="19050">
              <a:solidFill>
                <a:schemeClr val="tx1"/>
              </a:solidFill>
              <a:round/>
              <a:headEnd type="oval" w="med" len="med"/>
              <a:tailEnd type="triangle" w="med" len="lg"/>
            </a:ln>
          </p:spPr>
          <p:txBody>
            <a:bodyPr/>
            <a:lstStyle/>
            <a:p>
              <a:endParaRPr lang="en-US"/>
            </a:p>
          </p:txBody>
        </p:sp>
        <p:sp>
          <p:nvSpPr>
            <p:cNvPr id="13415" name="Line 1083"/>
            <p:cNvSpPr>
              <a:spLocks noChangeShapeType="1"/>
            </p:cNvSpPr>
            <p:nvPr/>
          </p:nvSpPr>
          <p:spPr bwMode="auto">
            <a:xfrm>
              <a:off x="3552" y="1056"/>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16" name="Line 1086"/>
            <p:cNvSpPr>
              <a:spLocks noChangeShapeType="1"/>
            </p:cNvSpPr>
            <p:nvPr/>
          </p:nvSpPr>
          <p:spPr bwMode="auto">
            <a:xfrm>
              <a:off x="3552" y="2016"/>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17" name="Line 1091"/>
            <p:cNvSpPr>
              <a:spLocks noChangeShapeType="1"/>
            </p:cNvSpPr>
            <p:nvPr/>
          </p:nvSpPr>
          <p:spPr bwMode="auto">
            <a:xfrm>
              <a:off x="3552" y="2208"/>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18" name="Line 1069"/>
            <p:cNvSpPr>
              <a:spLocks noChangeShapeType="1"/>
            </p:cNvSpPr>
            <p:nvPr/>
          </p:nvSpPr>
          <p:spPr bwMode="auto">
            <a:xfrm>
              <a:off x="4464" y="3656"/>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19" name="Line 1071"/>
            <p:cNvSpPr>
              <a:spLocks noChangeShapeType="1"/>
            </p:cNvSpPr>
            <p:nvPr/>
          </p:nvSpPr>
          <p:spPr bwMode="auto">
            <a:xfrm>
              <a:off x="4464" y="3080"/>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0" name="Line 1073"/>
            <p:cNvSpPr>
              <a:spLocks noChangeShapeType="1"/>
            </p:cNvSpPr>
            <p:nvPr/>
          </p:nvSpPr>
          <p:spPr bwMode="auto">
            <a:xfrm>
              <a:off x="4464" y="2548"/>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1" name="Line 1074"/>
            <p:cNvSpPr>
              <a:spLocks noChangeShapeType="1"/>
            </p:cNvSpPr>
            <p:nvPr/>
          </p:nvSpPr>
          <p:spPr bwMode="auto">
            <a:xfrm>
              <a:off x="4464" y="2818"/>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2" name="Line 1075"/>
            <p:cNvSpPr>
              <a:spLocks noChangeShapeType="1"/>
            </p:cNvSpPr>
            <p:nvPr/>
          </p:nvSpPr>
          <p:spPr bwMode="auto">
            <a:xfrm>
              <a:off x="4464" y="2277"/>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3" name="Line 1119"/>
            <p:cNvSpPr>
              <a:spLocks noChangeShapeType="1"/>
            </p:cNvSpPr>
            <p:nvPr/>
          </p:nvSpPr>
          <p:spPr bwMode="auto">
            <a:xfrm>
              <a:off x="5328" y="1447"/>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4" name="Line 1121"/>
            <p:cNvSpPr>
              <a:spLocks noChangeShapeType="1"/>
            </p:cNvSpPr>
            <p:nvPr/>
          </p:nvSpPr>
          <p:spPr bwMode="auto">
            <a:xfrm>
              <a:off x="5328" y="1190"/>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5" name="Line 1178"/>
            <p:cNvSpPr>
              <a:spLocks noChangeShapeType="1"/>
            </p:cNvSpPr>
            <p:nvPr/>
          </p:nvSpPr>
          <p:spPr bwMode="auto">
            <a:xfrm>
              <a:off x="5328" y="1845"/>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6" name="Line 1184"/>
            <p:cNvSpPr>
              <a:spLocks noChangeShapeType="1"/>
            </p:cNvSpPr>
            <p:nvPr/>
          </p:nvSpPr>
          <p:spPr bwMode="auto">
            <a:xfrm>
              <a:off x="4464" y="3398"/>
              <a:ext cx="0" cy="0"/>
            </a:xfrm>
            <a:prstGeom prst="line">
              <a:avLst/>
            </a:prstGeom>
            <a:noFill/>
            <a:ln w="19050">
              <a:solidFill>
                <a:schemeClr val="tx1"/>
              </a:solidFill>
              <a:round/>
              <a:headEnd type="oval" w="med" len="med"/>
              <a:tailEnd type="none" w="med" len="lg"/>
            </a:ln>
          </p:spPr>
          <p:txBody>
            <a:bodyPr/>
            <a:lstStyle/>
            <a:p>
              <a:endParaRPr lang="en-US"/>
            </a:p>
          </p:txBody>
        </p:sp>
        <p:sp>
          <p:nvSpPr>
            <p:cNvPr id="13427" name="Line 1211"/>
            <p:cNvSpPr>
              <a:spLocks noChangeShapeType="1"/>
            </p:cNvSpPr>
            <p:nvPr/>
          </p:nvSpPr>
          <p:spPr bwMode="auto">
            <a:xfrm flipV="1">
              <a:off x="4464" y="1187"/>
              <a:ext cx="432" cy="0"/>
            </a:xfrm>
            <a:prstGeom prst="line">
              <a:avLst/>
            </a:prstGeom>
            <a:noFill/>
            <a:ln w="19050">
              <a:solidFill>
                <a:schemeClr val="tx1"/>
              </a:solidFill>
              <a:round/>
              <a:headEnd type="oval" w="med" len="med"/>
              <a:tailEnd type="triangle" w="med" len="lg"/>
            </a:ln>
          </p:spPr>
          <p:txBody>
            <a:bodyPr/>
            <a:lstStyle/>
            <a:p>
              <a:endParaRPr lang="en-US"/>
            </a:p>
          </p:txBody>
        </p:sp>
        <p:sp>
          <p:nvSpPr>
            <p:cNvPr id="13428" name="Line 1212"/>
            <p:cNvSpPr>
              <a:spLocks noChangeShapeType="1"/>
            </p:cNvSpPr>
            <p:nvPr/>
          </p:nvSpPr>
          <p:spPr bwMode="auto">
            <a:xfrm flipV="1">
              <a:off x="4464" y="1442"/>
              <a:ext cx="432" cy="0"/>
            </a:xfrm>
            <a:prstGeom prst="line">
              <a:avLst/>
            </a:prstGeom>
            <a:noFill/>
            <a:ln w="19050">
              <a:solidFill>
                <a:schemeClr val="tx1"/>
              </a:solidFill>
              <a:round/>
              <a:headEnd type="oval" w="med" len="med"/>
              <a:tailEnd type="triangle" w="med" len="lg"/>
            </a:ln>
          </p:spPr>
          <p:txBody>
            <a:bodyPr/>
            <a:lstStyle/>
            <a:p>
              <a:endParaRPr lang="en-US"/>
            </a:p>
          </p:txBody>
        </p:sp>
        <p:sp>
          <p:nvSpPr>
            <p:cNvPr id="13429" name="Line 1213"/>
            <p:cNvSpPr>
              <a:spLocks noChangeShapeType="1"/>
            </p:cNvSpPr>
            <p:nvPr/>
          </p:nvSpPr>
          <p:spPr bwMode="auto">
            <a:xfrm flipV="1">
              <a:off x="4464" y="1826"/>
              <a:ext cx="432" cy="0"/>
            </a:xfrm>
            <a:prstGeom prst="line">
              <a:avLst/>
            </a:prstGeom>
            <a:noFill/>
            <a:ln w="19050">
              <a:solidFill>
                <a:schemeClr val="tx1"/>
              </a:solidFill>
              <a:round/>
              <a:headEnd type="oval" w="med" len="med"/>
              <a:tailEnd type="triangle" w="med" len="lg"/>
            </a:ln>
          </p:spPr>
          <p:txBody>
            <a:bodyPr/>
            <a:lstStyle/>
            <a:p>
              <a:endParaRPr 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bwMode="auto">
          <a:xfrm>
            <a:off x="500034" y="857232"/>
            <a:ext cx="7239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Closed-bucket hash tables (4)</a:t>
            </a:r>
          </a:p>
        </p:txBody>
      </p:sp>
      <p:sp>
        <p:nvSpPr>
          <p:cNvPr id="14341" name="Rectangle 3"/>
          <p:cNvSpPr>
            <a:spLocks noGrp="1" noChangeArrowheads="1"/>
          </p:cNvSpPr>
          <p:nvPr>
            <p:ph idx="1"/>
          </p:nvPr>
        </p:nvSpPr>
        <p:spPr>
          <a:xfrm>
            <a:off x="762000" y="2057400"/>
            <a:ext cx="8001000" cy="4495800"/>
          </a:xfrm>
        </p:spPr>
        <p:txBody>
          <a:bodyPr/>
          <a:lstStyle/>
          <a:p>
            <a:pPr eaLnBrk="1" hangingPunct="1">
              <a:tabLst>
                <a:tab pos="762000" algn="l"/>
                <a:tab pos="1143000" algn="l"/>
                <a:tab pos="1524000" algn="l"/>
                <a:tab pos="1905000" algn="l"/>
                <a:tab pos="2286000" algn="l"/>
                <a:tab pos="2667000" algn="l"/>
                <a:tab pos="3048000" algn="l"/>
              </a:tabLst>
            </a:pPr>
            <a:r>
              <a:rPr lang="en-US" sz="2400" smtClean="0">
                <a:latin typeface="Times" pitchFamily="18" charset="0"/>
              </a:rPr>
              <a:t>Java class implementing CBHTs:</a:t>
            </a:r>
          </a:p>
          <a:p>
            <a:pPr eaLnBrk="1" hangingPunct="1">
              <a:buFontTx/>
              <a:buNone/>
              <a:tabLst>
                <a:tab pos="762000" algn="l"/>
                <a:tab pos="1143000" algn="l"/>
                <a:tab pos="1524000" algn="l"/>
                <a:tab pos="1905000" algn="l"/>
                <a:tab pos="2286000" algn="l"/>
                <a:tab pos="2667000" algn="l"/>
                <a:tab pos="3048000" algn="l"/>
              </a:tabLst>
            </a:pPr>
            <a:r>
              <a:rPr lang="en-US" sz="2400" smtClean="0">
                <a:latin typeface="Courier New" pitchFamily="49" charset="0"/>
              </a:rPr>
              <a:t>	</a:t>
            </a:r>
            <a:r>
              <a:rPr lang="en-US" sz="2400" b="1" smtClean="0">
                <a:latin typeface="Courier New" pitchFamily="49" charset="0"/>
                <a:cs typeface="Times New Roman" pitchFamily="18" charset="0"/>
              </a:rPr>
              <a:t>public</a:t>
            </a: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class</a:t>
            </a:r>
            <a:r>
              <a:rPr lang="en-US" sz="2400" smtClean="0">
                <a:latin typeface="Courier New" pitchFamily="49" charset="0"/>
                <a:cs typeface="Times New Roman" pitchFamily="18" charset="0"/>
              </a:rPr>
              <a:t> CBHT {</a:t>
            </a:r>
          </a:p>
          <a:p>
            <a:pPr eaLnBrk="1" hangingPunct="1">
              <a:buFontTx/>
              <a:buNone/>
              <a:tabLst>
                <a:tab pos="762000" algn="l"/>
                <a:tab pos="1143000" algn="l"/>
                <a:tab pos="1524000" algn="l"/>
                <a:tab pos="1905000" algn="l"/>
                <a:tab pos="2286000" algn="l"/>
                <a:tab pos="2667000" algn="l"/>
                <a:tab pos="3048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BucketNode[] buckets;</a:t>
            </a:r>
          </a:p>
          <a:p>
            <a:pPr eaLnBrk="1" hangingPunct="1">
              <a:buFontTx/>
              <a:buNone/>
              <a:tabLst>
                <a:tab pos="762000" algn="l"/>
                <a:tab pos="1143000" algn="l"/>
                <a:tab pos="1524000" algn="l"/>
                <a:tab pos="1905000" algn="l"/>
                <a:tab pos="2286000" algn="l"/>
                <a:tab pos="2667000" algn="l"/>
                <a:tab pos="3048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public</a:t>
            </a:r>
            <a:r>
              <a:rPr lang="en-US" sz="2400" smtClean="0">
                <a:latin typeface="Courier New" pitchFamily="49" charset="0"/>
                <a:cs typeface="Times New Roman" pitchFamily="18" charset="0"/>
              </a:rPr>
              <a:t> CBHT (</a:t>
            </a:r>
            <a:r>
              <a:rPr lang="en-US" sz="2400" b="1" smtClean="0">
                <a:latin typeface="Courier New" pitchFamily="49" charset="0"/>
                <a:cs typeface="Times New Roman" pitchFamily="18" charset="0"/>
              </a:rPr>
              <a:t>int</a:t>
            </a:r>
            <a:r>
              <a:rPr lang="en-US" sz="2400" smtClean="0">
                <a:latin typeface="Courier New" pitchFamily="49" charset="0"/>
                <a:cs typeface="Times New Roman" pitchFamily="18" charset="0"/>
              </a:rPr>
              <a:t> m)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buckets = </a:t>
            </a:r>
            <a:r>
              <a:rPr lang="en-US" sz="2400" b="1" smtClean="0">
                <a:latin typeface="Courier New" pitchFamily="49" charset="0"/>
                <a:cs typeface="Times New Roman" pitchFamily="18" charset="0"/>
              </a:rPr>
              <a:t>new</a:t>
            </a:r>
            <a:r>
              <a:rPr lang="en-US" sz="2400" smtClean="0">
                <a:latin typeface="Courier New" pitchFamily="49" charset="0"/>
                <a:cs typeface="Times New Roman" pitchFamily="18" charset="0"/>
              </a:rPr>
              <a:t> BucketNode[m];</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p>
          <a:p>
            <a:pPr eaLnBrk="1" hangingPunct="1">
              <a:buFontTx/>
              <a:buNone/>
              <a:tabLst>
                <a:tab pos="762000" algn="l"/>
                <a:tab pos="1143000" algn="l"/>
                <a:tab pos="1524000" algn="l"/>
                <a:tab pos="1905000" algn="l"/>
                <a:tab pos="2286000" algn="l"/>
                <a:tab pos="2667000" algn="l"/>
                <a:tab pos="3048000" algn="l"/>
              </a:tabLst>
            </a:pPr>
            <a:r>
              <a:rPr lang="en-US" sz="2400" smtClean="0">
                <a:latin typeface="Courier New" pitchFamily="49" charset="0"/>
                <a:cs typeface="Times New Roman" pitchFamily="18" charset="0"/>
              </a:rPr>
              <a:t>		</a:t>
            </a:r>
            <a:r>
              <a:rPr lang="en-US" sz="2400" smtClean="0">
                <a:latin typeface="Times New Roman" pitchFamily="18" charset="0"/>
                <a:cs typeface="Times New Roman" pitchFamily="18" charset="0"/>
              </a:rPr>
              <a:t>…</a:t>
            </a:r>
            <a:r>
              <a:rPr lang="en-US" sz="2400" smtClean="0">
                <a:cs typeface="Times New Roman" pitchFamily="18" charset="0"/>
              </a:rPr>
              <a:t>  // CBHT methods (see below)</a:t>
            </a:r>
          </a:p>
          <a:p>
            <a:pPr eaLnBrk="1" hangingPunct="1">
              <a:buFontTx/>
              <a:buNone/>
              <a:tabLst>
                <a:tab pos="762000" algn="l"/>
                <a:tab pos="1143000" algn="l"/>
                <a:tab pos="1524000" algn="l"/>
                <a:tab pos="1905000" algn="l"/>
                <a:tab pos="2286000" algn="l"/>
                <a:tab pos="2667000" algn="l"/>
                <a:tab pos="3048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int</a:t>
            </a:r>
            <a:r>
              <a:rPr lang="en-US" sz="2400" smtClean="0">
                <a:latin typeface="Courier New" pitchFamily="49" charset="0"/>
                <a:cs typeface="Times New Roman" pitchFamily="18" charset="0"/>
              </a:rPr>
              <a:t> hash (Object key)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return</a:t>
            </a:r>
            <a:r>
              <a:rPr lang="en-US" sz="2400" smtClean="0">
                <a:latin typeface="Courier New" pitchFamily="49" charset="0"/>
                <a:cs typeface="Times New Roman" pitchFamily="18" charset="0"/>
              </a:rPr>
              <a:t> Math.abs(key.hashCode())</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 buckets.length;</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C0ABECF4-A1C2-4AD8-AA7A-AEA1FF1040F8}" type="slidenum">
              <a:rPr lang="en-AU" sz="2000"/>
              <a:pPr>
                <a:defRPr/>
              </a:pPr>
              <a:t>14</a:t>
            </a:fld>
            <a:endParaRPr lang="en-AU" sz="2000" dirty="0"/>
          </a:p>
        </p:txBody>
      </p: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bwMode="auto">
          <a:xfrm>
            <a:off x="609600" y="1000108"/>
            <a:ext cx="67818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Closed-bucket hash tables (5)</a:t>
            </a:r>
          </a:p>
        </p:txBody>
      </p:sp>
      <p:sp>
        <p:nvSpPr>
          <p:cNvPr id="15365" name="Rectangle 3"/>
          <p:cNvSpPr>
            <a:spLocks noGrp="1" noChangeArrowheads="1"/>
          </p:cNvSpPr>
          <p:nvPr>
            <p:ph idx="1"/>
          </p:nvPr>
        </p:nvSpPr>
        <p:spPr>
          <a:xfrm>
            <a:off x="381000" y="2209800"/>
            <a:ext cx="8458200" cy="4114800"/>
          </a:xfrm>
        </p:spPr>
        <p:txBody>
          <a:bodyPr/>
          <a:lstStyle/>
          <a:p>
            <a:pPr eaLnBrk="1" hangingPunct="1">
              <a:lnSpc>
                <a:spcPct val="90000"/>
              </a:lnSpc>
              <a:tabLst>
                <a:tab pos="762000" algn="l"/>
                <a:tab pos="1143000" algn="l"/>
                <a:tab pos="1524000" algn="l"/>
                <a:tab pos="1905000" algn="l"/>
                <a:tab pos="2286000" algn="l"/>
                <a:tab pos="2667000" algn="l"/>
                <a:tab pos="3048000" algn="l"/>
                <a:tab pos="3429000" algn="l"/>
              </a:tabLst>
            </a:pPr>
            <a:r>
              <a:rPr lang="en-US" sz="2400" smtClean="0">
                <a:latin typeface="Times" pitchFamily="18" charset="0"/>
              </a:rPr>
              <a:t>Java class </a:t>
            </a:r>
            <a:r>
              <a:rPr lang="en-US" sz="2400" i="1" smtClean="0">
                <a:latin typeface="Times" pitchFamily="18" charset="0"/>
              </a:rPr>
              <a:t>(continued)</a:t>
            </a:r>
            <a:r>
              <a:rPr lang="en-US" sz="2400" smtClean="0">
                <a:latin typeface="Times" pitchFamily="18" charset="0"/>
              </a:rPr>
              <a:t>:</a:t>
            </a:r>
          </a:p>
          <a:p>
            <a:pPr eaLnBrk="1" hangingPunct="1">
              <a:lnSpc>
                <a:spcPct val="90000"/>
              </a:lnSpc>
              <a:buFontTx/>
              <a:buNone/>
              <a:tabLst>
                <a:tab pos="762000" algn="l"/>
                <a:tab pos="1143000" algn="l"/>
                <a:tab pos="1524000" algn="l"/>
                <a:tab pos="1905000" algn="l"/>
                <a:tab pos="2286000" algn="l"/>
                <a:tab pos="2667000" algn="l"/>
                <a:tab pos="3048000" algn="l"/>
                <a:tab pos="3429000" algn="l"/>
              </a:tabLst>
            </a:pPr>
            <a:r>
              <a:rPr lang="en-US" sz="2400" smtClean="0">
                <a:latin typeface="Courier New" pitchFamily="49" charset="0"/>
                <a:cs typeface="Times New Roman" pitchFamily="18" charset="0"/>
              </a:rPr>
              <a:t>		//////// </a:t>
            </a:r>
            <a:r>
              <a:rPr lang="en-US" sz="2400" smtClean="0">
                <a:cs typeface="Times New Roman" pitchFamily="18" charset="0"/>
              </a:rPr>
              <a:t>Inner class for CBHT nodes</a:t>
            </a:r>
            <a:r>
              <a:rPr lang="en-US" sz="240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 pos="3429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static</a:t>
            </a: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class</a:t>
            </a:r>
            <a:r>
              <a:rPr lang="en-US" sz="2400" smtClean="0">
                <a:latin typeface="Courier New" pitchFamily="49" charset="0"/>
                <a:cs typeface="Times New Roman" pitchFamily="18" charset="0"/>
              </a:rPr>
              <a:t> BucketNode {</a:t>
            </a:r>
          </a:p>
          <a:p>
            <a:pPr eaLnBrk="1" hangingPunct="1">
              <a:lnSpc>
                <a:spcPct val="90000"/>
              </a:lnSpc>
              <a:buFontTx/>
              <a:buNone/>
              <a:tabLst>
                <a:tab pos="762000" algn="l"/>
                <a:tab pos="1143000" algn="l"/>
                <a:tab pos="1524000" algn="l"/>
                <a:tab pos="1905000" algn="l"/>
                <a:tab pos="2286000" algn="l"/>
                <a:tab pos="2667000" algn="l"/>
                <a:tab pos="3048000" algn="l"/>
                <a:tab pos="3429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Object key, value;</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BucketNode succ;</a:t>
            </a:r>
          </a:p>
          <a:p>
            <a:pPr eaLnBrk="1" hangingPunct="1">
              <a:lnSpc>
                <a:spcPct val="90000"/>
              </a:lnSpc>
              <a:buFontTx/>
              <a:buNone/>
              <a:tabLst>
                <a:tab pos="762000" algn="l"/>
                <a:tab pos="1143000" algn="l"/>
                <a:tab pos="1524000" algn="l"/>
                <a:tab pos="1905000" algn="l"/>
                <a:tab pos="2286000" algn="l"/>
                <a:tab pos="2667000" algn="l"/>
                <a:tab pos="3048000" algn="l"/>
                <a:tab pos="3429000" algn="l"/>
              </a:tabLst>
            </a:pPr>
            <a:r>
              <a:rPr lang="en-US" sz="2400" smtClean="0">
                <a:latin typeface="Courier New" pitchFamily="49" charset="0"/>
                <a:cs typeface="Times New Roman" pitchFamily="18" charset="0"/>
              </a:rPr>
              <a:t>			</a:t>
            </a:r>
            <a:r>
              <a:rPr lang="en-US" sz="2400" b="1" smtClean="0">
                <a:latin typeface="Courier New" pitchFamily="49" charset="0"/>
                <a:cs typeface="Times New Roman" pitchFamily="18" charset="0"/>
              </a:rPr>
              <a:t>private</a:t>
            </a:r>
            <a:r>
              <a:rPr lang="en-US" sz="2400" smtClean="0">
                <a:latin typeface="Courier New" pitchFamily="49" charset="0"/>
                <a:cs typeface="Times New Roman" pitchFamily="18" charset="0"/>
              </a:rPr>
              <a:t> BucketNode (Object key,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Object val, BucketNode succ)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r>
              <a:rPr lang="en-US" sz="2400" smtClean="0">
                <a:latin typeface="Times New Roman" pitchFamily="18" charset="0"/>
                <a:cs typeface="Times New Roman" pitchFamily="18" charset="0"/>
              </a:rPr>
              <a:t>…</a:t>
            </a:r>
            <a:r>
              <a:rPr lang="en-US" sz="2400" smtClean="0">
                <a:latin typeface="Courier New" pitchFamily="49" charset="0"/>
                <a:cs typeface="Times New Roman" pitchFamily="18" charset="0"/>
              </a:rPr>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 pos="3429000" algn="l"/>
              </a:tabLst>
            </a:pPr>
            <a:r>
              <a:rPr lang="en-US" sz="2400" smtClean="0">
                <a:latin typeface="Courier New" pitchFamily="49" charset="0"/>
                <a:cs typeface="Times New Roman" pitchFamily="18" charset="0"/>
              </a:rPr>
              <a:t>		}</a:t>
            </a:r>
            <a:br>
              <a:rPr lang="en-US" sz="2400" smtClean="0">
                <a:latin typeface="Courier New" pitchFamily="49" charset="0"/>
                <a:cs typeface="Times New Roman" pitchFamily="18" charset="0"/>
              </a:rPr>
            </a:br>
            <a:r>
              <a:rPr lang="en-US" sz="2400" smtClean="0">
                <a:latin typeface="Courier New" pitchFamily="49" charset="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EB7B7DD-27E9-499B-8864-C50BFB5851E2}" type="slidenum">
              <a:rPr lang="en-AU" sz="2000"/>
              <a:pPr>
                <a:defRPr/>
              </a:pPr>
              <a:t>15</a:t>
            </a:fld>
            <a:endParaRPr lang="en-AU" sz="2000" dirty="0"/>
          </a:p>
        </p:txBody>
      </p:sp>
    </p:spTree>
  </p:cSld>
  <p:clrMapOvr>
    <a:masterClrMapping/>
  </p:clrMapOvr>
  <p:transition>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685800" y="914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search (1)</a:t>
            </a:r>
          </a:p>
        </p:txBody>
      </p:sp>
      <p:sp>
        <p:nvSpPr>
          <p:cNvPr id="16389" name="Rectangle 3"/>
          <p:cNvSpPr>
            <a:spLocks noGrp="1" noChangeArrowheads="1"/>
          </p:cNvSpPr>
          <p:nvPr>
            <p:ph idx="1"/>
          </p:nvPr>
        </p:nvSpPr>
        <p:spPr>
          <a:xfrm>
            <a:off x="457200" y="2285992"/>
            <a:ext cx="8229600" cy="3429000"/>
          </a:xfrm>
        </p:spPr>
        <p:txBody>
          <a:bodyPr/>
          <a:lstStyle/>
          <a:p>
            <a:pPr eaLnBrk="1" hangingPunct="1">
              <a:tabLst>
                <a:tab pos="762000" algn="l"/>
              </a:tabLst>
            </a:pPr>
            <a:r>
              <a:rPr lang="en-US" sz="2400" b="1" dirty="0" smtClean="0"/>
              <a:t>CBHT search algorithm</a:t>
            </a:r>
            <a:r>
              <a:rPr lang="en-US" sz="2400" dirty="0" smtClean="0"/>
              <a:t>:</a:t>
            </a:r>
          </a:p>
          <a:p>
            <a:pPr eaLnBrk="1" hangingPunct="1">
              <a:buFontTx/>
              <a:buNone/>
              <a:tabLst>
                <a:tab pos="762000" algn="l"/>
              </a:tabLst>
            </a:pPr>
            <a:r>
              <a:rPr lang="en-US" sz="2400" dirty="0" smtClean="0"/>
              <a:t>	</a:t>
            </a:r>
            <a:r>
              <a:rPr lang="en-US" sz="2400" dirty="0" smtClean="0">
                <a:cs typeface="Times New Roman" pitchFamily="18" charset="0"/>
              </a:rPr>
              <a:t>To find which (if any) node of a CBHT contains an entry whose key is equal to </a:t>
            </a:r>
            <a:r>
              <a:rPr lang="en-US" sz="2400" i="1" dirty="0" smtClean="0">
                <a:cs typeface="Times New Roman" pitchFamily="18" charset="0"/>
              </a:rPr>
              <a:t>target-key</a:t>
            </a:r>
            <a:r>
              <a:rPr lang="en-US" sz="2400" dirty="0" smtClean="0">
                <a:cs typeface="Times New Roman" pitchFamily="18" charset="0"/>
              </a:rPr>
              <a:t>:</a:t>
            </a:r>
          </a:p>
          <a:p>
            <a:pPr lvl="1">
              <a:spcBef>
                <a:spcPts val="900"/>
              </a:spcBef>
              <a:buNone/>
              <a:tabLst>
                <a:tab pos="762000" algn="l"/>
              </a:tabLst>
            </a:pPr>
            <a:r>
              <a:rPr lang="en-US" sz="2000" dirty="0" smtClean="0">
                <a:cs typeface="Times New Roman" pitchFamily="18" charset="0"/>
              </a:rPr>
              <a:t>	</a:t>
            </a:r>
            <a:r>
              <a:rPr lang="en-US" sz="2200" dirty="0" smtClean="0">
                <a:solidFill>
                  <a:srgbClr val="0000CC"/>
                </a:solidFill>
                <a:cs typeface="Times New Roman" pitchFamily="18" charset="0"/>
              </a:rPr>
              <a:t>1. Set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hash</a:t>
            </a:r>
            <a:r>
              <a:rPr lang="en-US" sz="2200" dirty="0" smtClean="0">
                <a:solidFill>
                  <a:srgbClr val="0000CC"/>
                </a:solidFill>
                <a:cs typeface="Times New Roman" pitchFamily="18" charset="0"/>
              </a:rPr>
              <a:t>(</a:t>
            </a:r>
            <a:r>
              <a:rPr lang="en-US" sz="2200" i="1" dirty="0" smtClean="0">
                <a:solidFill>
                  <a:srgbClr val="0000CC"/>
                </a:solidFill>
                <a:cs typeface="Times New Roman" pitchFamily="18" charset="0"/>
              </a:rPr>
              <a:t>target-key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2. Find which (if any) node of the SLL of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contains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an entry whose key is equal to </a:t>
            </a:r>
            <a:r>
              <a:rPr lang="en-US" sz="2200" i="1" dirty="0" smtClean="0">
                <a:solidFill>
                  <a:srgbClr val="0000CC"/>
                </a:solidFill>
                <a:cs typeface="Times New Roman" pitchFamily="18" charset="0"/>
              </a:rPr>
              <a:t>target-key</a:t>
            </a:r>
            <a:r>
              <a:rPr lang="en-US" sz="2200" dirty="0" smtClean="0">
                <a:solidFill>
                  <a:srgbClr val="0000CC"/>
                </a:solidFill>
                <a:cs typeface="Times New Roman" pitchFamily="18" charset="0"/>
              </a:rPr>
              <a:t>, and terminate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with that node as answer.</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573BAB6-167E-4538-A73E-1334ACF75A23}" type="slidenum">
              <a:rPr lang="en-AU" sz="2000"/>
              <a:pPr>
                <a:defRPr/>
              </a:pPr>
              <a:t>16</a:t>
            </a:fld>
            <a:endParaRPr lang="en-AU" sz="2000" dirty="0"/>
          </a:p>
        </p:txBody>
      </p:sp>
    </p:spTree>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bwMode="auto">
          <a:xfrm>
            <a:off x="457200"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search (2)</a:t>
            </a:r>
          </a:p>
        </p:txBody>
      </p:sp>
      <p:sp>
        <p:nvSpPr>
          <p:cNvPr id="17413" name="Rectangle 3"/>
          <p:cNvSpPr>
            <a:spLocks noGrp="1" noChangeArrowheads="1"/>
          </p:cNvSpPr>
          <p:nvPr>
            <p:ph idx="1"/>
          </p:nvPr>
        </p:nvSpPr>
        <p:spPr>
          <a:xfrm>
            <a:off x="457200" y="2000240"/>
            <a:ext cx="8305800" cy="38862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800" dirty="0" smtClean="0"/>
              <a:t>Implementation (in class </a:t>
            </a:r>
            <a:r>
              <a:rPr lang="en-US" sz="2800" dirty="0" smtClean="0">
                <a:latin typeface="Courier New" pitchFamily="49" charset="0"/>
              </a:rPr>
              <a:t>CBHT</a:t>
            </a:r>
            <a:r>
              <a:rPr lang="en-US" sz="2800" dirty="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BucketNode</a:t>
            </a:r>
            <a:r>
              <a:rPr lang="en-US" sz="2400" dirty="0" smtClean="0">
                <a:latin typeface="Courier New" pitchFamily="49" charset="0"/>
                <a:cs typeface="Times New Roman" pitchFamily="18" charset="0"/>
              </a:rPr>
              <a:t> search (Object </a:t>
            </a:r>
            <a:r>
              <a:rPr lang="en-US" sz="2400" dirty="0" err="1" smtClean="0">
                <a:latin typeface="Courier New" pitchFamily="49" charset="0"/>
                <a:cs typeface="Times New Roman" pitchFamily="18" charset="0"/>
              </a:rPr>
              <a:t>targetKey</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b = hash(</a:t>
            </a:r>
            <a:r>
              <a:rPr lang="en-US" sz="2400" dirty="0" err="1" smtClean="0">
                <a:latin typeface="Courier New" pitchFamily="49" charset="0"/>
                <a:cs typeface="Times New Roman" pitchFamily="18" charset="0"/>
              </a:rPr>
              <a:t>targetKey</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for</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BucketNode</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curr</a:t>
            </a:r>
            <a:r>
              <a:rPr lang="en-US" sz="2400" dirty="0" smtClean="0">
                <a:latin typeface="Courier New" pitchFamily="49" charset="0"/>
                <a:cs typeface="Times New Roman" pitchFamily="18" charset="0"/>
              </a:rPr>
              <a:t> = buckets[b];</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curr</a:t>
            </a:r>
            <a:r>
              <a:rPr lang="en-US" sz="2400" dirty="0" smtClean="0">
                <a:latin typeface="Courier New" pitchFamily="49" charset="0"/>
                <a:cs typeface="Times New Roman" pitchFamily="18" charset="0"/>
              </a:rPr>
              <a:t> != </a:t>
            </a:r>
            <a:r>
              <a:rPr lang="en-US" sz="2400" b="1" dirty="0" smtClean="0">
                <a:latin typeface="Courier New" pitchFamily="49" charset="0"/>
                <a:cs typeface="Times New Roman" pitchFamily="18" charset="0"/>
              </a:rPr>
              <a:t>null</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curr</a:t>
            </a:r>
            <a:r>
              <a:rPr lang="en-US" sz="2400" dirty="0" smtClean="0">
                <a:latin typeface="Courier New" pitchFamily="49" charset="0"/>
                <a:cs typeface="Times New Roman" pitchFamily="18" charset="0"/>
              </a:rPr>
              <a:t> = </a:t>
            </a:r>
            <a:r>
              <a:rPr lang="en-US" sz="2400" dirty="0" err="1" smtClean="0">
                <a:latin typeface="Courier New" pitchFamily="49" charset="0"/>
                <a:cs typeface="Times New Roman" pitchFamily="18" charset="0"/>
              </a:rPr>
              <a:t>curr.succ</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if</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targetKey.equals</a:t>
            </a:r>
            <a:r>
              <a:rPr lang="en-US" sz="2400" dirty="0" smtClean="0">
                <a:latin typeface="Courier New" pitchFamily="49" charset="0"/>
                <a:cs typeface="Times New Roman" pitchFamily="18" charset="0"/>
              </a:rPr>
              <a:t>(</a:t>
            </a:r>
            <a:r>
              <a:rPr lang="en-US" sz="2400" dirty="0" err="1" smtClean="0">
                <a:latin typeface="Courier New" pitchFamily="49" charset="0"/>
                <a:cs typeface="Times New Roman" pitchFamily="18" charset="0"/>
              </a:rPr>
              <a:t>curr.key</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curr</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null</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endParaRPr lang="en-US" sz="2400" dirty="0" smtClean="0">
              <a:latin typeface="Courier New" pitchFamily="49"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DE29DB7-2D23-461B-A12B-CF32B7A8B4CA}" type="slidenum">
              <a:rPr lang="en-AU" sz="2000"/>
              <a:pPr>
                <a:defRPr/>
              </a:pPr>
              <a:t>17</a:t>
            </a:fld>
            <a:endParaRPr lang="en-AU" sz="2000" dirty="0"/>
          </a:p>
        </p:txBody>
      </p:sp>
    </p:spTree>
  </p:cSld>
  <p:clrMapOvr>
    <a:masterClrMapping/>
  </p:clrMapOvr>
  <p:transition>
    <p:cover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bwMode="auto">
          <a:xfrm>
            <a:off x="381000" y="92867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insertion (1)</a:t>
            </a:r>
          </a:p>
        </p:txBody>
      </p:sp>
      <p:sp>
        <p:nvSpPr>
          <p:cNvPr id="18437" name="Rectangle 3"/>
          <p:cNvSpPr>
            <a:spLocks noGrp="1" noChangeArrowheads="1"/>
          </p:cNvSpPr>
          <p:nvPr>
            <p:ph idx="1"/>
          </p:nvPr>
        </p:nvSpPr>
        <p:spPr>
          <a:xfrm>
            <a:off x="381000" y="2357430"/>
            <a:ext cx="8305800" cy="2743200"/>
          </a:xfrm>
        </p:spPr>
        <p:txBody>
          <a:bodyPr/>
          <a:lstStyle/>
          <a:p>
            <a:pPr eaLnBrk="1" hangingPunct="1">
              <a:tabLst>
                <a:tab pos="762000" algn="l"/>
              </a:tabLst>
            </a:pPr>
            <a:r>
              <a:rPr lang="en-US" sz="2400" b="1" dirty="0" smtClean="0"/>
              <a:t>CBHT insertion algorithm</a:t>
            </a:r>
            <a:r>
              <a:rPr lang="en-US" sz="2400" dirty="0" smtClean="0"/>
              <a:t>:</a:t>
            </a:r>
          </a:p>
          <a:p>
            <a:pPr eaLnBrk="1" hangingPunct="1">
              <a:buFontTx/>
              <a:buNone/>
              <a:tabLst>
                <a:tab pos="762000" algn="l"/>
              </a:tabLst>
            </a:pPr>
            <a:r>
              <a:rPr lang="en-US" sz="2400" dirty="0" smtClean="0"/>
              <a:t>	</a:t>
            </a:r>
            <a:r>
              <a:rPr lang="en-US" sz="2400" dirty="0" smtClean="0">
                <a:cs typeface="Times New Roman" pitchFamily="18" charset="0"/>
              </a:rPr>
              <a:t>To insert the entry (</a:t>
            </a:r>
            <a:r>
              <a:rPr lang="en-US" sz="2400" i="1" dirty="0" smtClean="0">
                <a:cs typeface="Times New Roman" pitchFamily="18" charset="0"/>
              </a:rPr>
              <a:t>key</a:t>
            </a:r>
            <a:r>
              <a:rPr lang="en-US" sz="2400" dirty="0" smtClean="0">
                <a:cs typeface="Times New Roman" pitchFamily="18" charset="0"/>
              </a:rPr>
              <a:t>, </a:t>
            </a:r>
            <a:r>
              <a:rPr lang="en-US" sz="2400" i="1" dirty="0" err="1" smtClean="0">
                <a:cs typeface="Times New Roman" pitchFamily="18" charset="0"/>
              </a:rPr>
              <a:t>val</a:t>
            </a:r>
            <a:r>
              <a:rPr lang="en-US" sz="2400" dirty="0" smtClean="0">
                <a:cs typeface="Times New Roman" pitchFamily="18" charset="0"/>
              </a:rPr>
              <a:t>) into a CBHT:</a:t>
            </a:r>
          </a:p>
          <a:p>
            <a:pPr lvl="1" eaLnBrk="1" hangingPunct="1">
              <a:spcBef>
                <a:spcPts val="900"/>
              </a:spcBef>
              <a:buFontTx/>
              <a:buNone/>
              <a:tabLst>
                <a:tab pos="762000" algn="l"/>
              </a:tabLst>
            </a:pPr>
            <a:r>
              <a:rPr lang="en-US" sz="2000" dirty="0" smtClean="0">
                <a:solidFill>
                  <a:srgbClr val="0000CC"/>
                </a:solidFill>
                <a:cs typeface="Times New Roman" pitchFamily="18" charset="0"/>
              </a:rPr>
              <a:t>	</a:t>
            </a:r>
            <a:r>
              <a:rPr lang="en-US" sz="2200" dirty="0" smtClean="0">
                <a:solidFill>
                  <a:srgbClr val="0000CC"/>
                </a:solidFill>
                <a:cs typeface="Times New Roman" pitchFamily="18" charset="0"/>
              </a:rPr>
              <a:t>1.  Set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hash</a:t>
            </a:r>
            <a:r>
              <a:rPr lang="en-US" sz="2200" dirty="0" smtClean="0">
                <a:solidFill>
                  <a:srgbClr val="0000CC"/>
                </a:solidFill>
                <a:cs typeface="Times New Roman" pitchFamily="18" charset="0"/>
              </a:rPr>
              <a:t>(</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2.  Insert the entry (</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 </a:t>
            </a:r>
            <a:r>
              <a:rPr lang="en-US" sz="2200" i="1" dirty="0" err="1" smtClean="0">
                <a:solidFill>
                  <a:srgbClr val="0000CC"/>
                </a:solidFill>
                <a:cs typeface="Times New Roman" pitchFamily="18" charset="0"/>
              </a:rPr>
              <a:t>val</a:t>
            </a:r>
            <a:r>
              <a:rPr lang="en-US" sz="2200" dirty="0" smtClean="0">
                <a:solidFill>
                  <a:srgbClr val="0000CC"/>
                </a:solidFill>
                <a:cs typeface="Times New Roman" pitchFamily="18" charset="0"/>
              </a:rPr>
              <a:t>) into the SLL of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replacing any existing entry whose key is </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3.  Terminate.</a:t>
            </a:r>
            <a:r>
              <a:rPr lang="en-GB" sz="2200" dirty="0" smtClean="0">
                <a:solidFill>
                  <a:srgbClr val="0000CC"/>
                </a:solidFill>
                <a:cs typeface="Times New Roman" pitchFamily="18" charset="0"/>
              </a:rPr>
              <a:t> </a:t>
            </a:r>
            <a:endParaRPr lang="en-US" sz="2200" dirty="0" smtClean="0">
              <a:solidFill>
                <a:srgbClr val="0000CC"/>
              </a:solidFill>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E99BE6B-49B7-4E1A-BCAF-C5065CA0F7C2}" type="slidenum">
              <a:rPr lang="en-AU" sz="2000"/>
              <a:pPr>
                <a:defRPr/>
              </a:pPr>
              <a:t>18</a:t>
            </a:fld>
            <a:endParaRPr lang="en-AU" sz="2000" dirty="0"/>
          </a:p>
        </p:txBody>
      </p:sp>
    </p:spTree>
  </p:cSld>
  <p:clrMapOvr>
    <a:masterClrMapping/>
  </p:clrMapOvr>
  <p:transition>
    <p:cover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bwMode="auto">
          <a:xfrm>
            <a:off x="319088" y="914400"/>
            <a:ext cx="64008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insertion (2)</a:t>
            </a:r>
          </a:p>
        </p:txBody>
      </p:sp>
      <p:sp>
        <p:nvSpPr>
          <p:cNvPr id="19461" name="Rectangle 3"/>
          <p:cNvSpPr>
            <a:spLocks noGrp="1" noChangeArrowheads="1"/>
          </p:cNvSpPr>
          <p:nvPr>
            <p:ph idx="1"/>
          </p:nvPr>
        </p:nvSpPr>
        <p:spPr>
          <a:xfrm>
            <a:off x="457200" y="1895475"/>
            <a:ext cx="8229600" cy="44196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dirty="0" smtClean="0"/>
              <a:t>Implementation (in class </a:t>
            </a:r>
            <a:r>
              <a:rPr lang="en-US" sz="2400" dirty="0" smtClean="0">
                <a:latin typeface="Courier New" pitchFamily="49" charset="0"/>
              </a:rPr>
              <a:t>CBHT</a:t>
            </a:r>
            <a:r>
              <a:rPr lang="en-US" sz="2400" dirty="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void</a:t>
            </a:r>
            <a:r>
              <a:rPr lang="en-US" sz="2200" dirty="0" smtClean="0">
                <a:latin typeface="Courier New" pitchFamily="49" charset="0"/>
                <a:cs typeface="Times New Roman" pitchFamily="18" charset="0"/>
              </a:rPr>
              <a:t> insert (Object key,</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Object </a:t>
            </a:r>
            <a:r>
              <a:rPr lang="en-US" sz="2200" dirty="0" err="1" smtClean="0">
                <a:latin typeface="Courier New" pitchFamily="49" charset="0"/>
                <a:cs typeface="Times New Roman" pitchFamily="18" charset="0"/>
              </a:rPr>
              <a:t>val</a:t>
            </a: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b = hash(key);</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for</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BucketNode</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curr</a:t>
            </a:r>
            <a:r>
              <a:rPr lang="en-US" sz="2200" dirty="0" smtClean="0">
                <a:latin typeface="Courier New" pitchFamily="49" charset="0"/>
                <a:cs typeface="Times New Roman" pitchFamily="18" charset="0"/>
              </a:rPr>
              <a:t> = buckets[b];</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curr</a:t>
            </a:r>
            <a:r>
              <a:rPr lang="en-US" sz="2200" dirty="0" smtClean="0">
                <a:latin typeface="Courier New" pitchFamily="49" charset="0"/>
                <a:cs typeface="Times New Roman" pitchFamily="18" charset="0"/>
              </a:rPr>
              <a:t> != </a:t>
            </a:r>
            <a:r>
              <a:rPr lang="en-US" sz="2200" b="1" dirty="0" smtClean="0">
                <a:latin typeface="Courier New" pitchFamily="49" charset="0"/>
                <a:cs typeface="Times New Roman" pitchFamily="18" charset="0"/>
              </a:rPr>
              <a:t>null</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curr</a:t>
            </a:r>
            <a:r>
              <a:rPr lang="en-US" sz="2200" dirty="0" smtClean="0">
                <a:latin typeface="Courier New" pitchFamily="49" charset="0"/>
                <a:cs typeface="Times New Roman" pitchFamily="18" charset="0"/>
              </a:rPr>
              <a:t> = </a:t>
            </a:r>
            <a:r>
              <a:rPr lang="en-US" sz="2200" dirty="0" err="1" smtClean="0">
                <a:latin typeface="Courier New" pitchFamily="49" charset="0"/>
                <a:cs typeface="Times New Roman" pitchFamily="18" charset="0"/>
              </a:rPr>
              <a:t>curr.succ</a:t>
            </a: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key.equals</a:t>
            </a:r>
            <a:r>
              <a:rPr lang="en-US" sz="2200" dirty="0" smtClean="0">
                <a:latin typeface="Courier New" pitchFamily="49" charset="0"/>
                <a:cs typeface="Times New Roman" pitchFamily="18" charset="0"/>
              </a:rPr>
              <a:t>(</a:t>
            </a:r>
            <a:r>
              <a:rPr lang="en-US" sz="2200" dirty="0" err="1" smtClean="0">
                <a:latin typeface="Courier New" pitchFamily="49" charset="0"/>
                <a:cs typeface="Times New Roman" pitchFamily="18" charset="0"/>
              </a:rPr>
              <a:t>curr.key</a:t>
            </a: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curr.value</a:t>
            </a:r>
            <a:r>
              <a:rPr lang="en-US" sz="2200" dirty="0" smtClean="0">
                <a:latin typeface="Courier New" pitchFamily="49" charset="0"/>
                <a:cs typeface="Times New Roman" pitchFamily="18" charset="0"/>
              </a:rPr>
              <a:t> = </a:t>
            </a:r>
            <a:r>
              <a:rPr lang="en-US" sz="2200" dirty="0" err="1" smtClean="0">
                <a:latin typeface="Courier New" pitchFamily="49" charset="0"/>
                <a:cs typeface="Times New Roman" pitchFamily="18" charset="0"/>
              </a:rPr>
              <a:t>val</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return</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buckets[b] =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new</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BucketNode</a:t>
            </a:r>
            <a:r>
              <a:rPr lang="en-US" sz="2200" dirty="0" smtClean="0">
                <a:latin typeface="Courier New" pitchFamily="49" charset="0"/>
                <a:cs typeface="Times New Roman" pitchFamily="18" charset="0"/>
              </a:rPr>
              <a:t>(key, </a:t>
            </a:r>
            <a:r>
              <a:rPr lang="en-US" sz="2200" dirty="0" err="1" smtClean="0">
                <a:latin typeface="Courier New" pitchFamily="49" charset="0"/>
                <a:cs typeface="Times New Roman" pitchFamily="18" charset="0"/>
              </a:rPr>
              <a:t>val</a:t>
            </a:r>
            <a:r>
              <a:rPr lang="en-US" sz="2200" dirty="0" smtClean="0">
                <a:latin typeface="Courier New" pitchFamily="49" charset="0"/>
                <a:cs typeface="Times New Roman" pitchFamily="18" charset="0"/>
              </a:rPr>
              <a:t>, buckets[b]);</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200" dirty="0" smtClean="0">
                <a:latin typeface="Courier New" pitchFamily="49" charset="0"/>
                <a:cs typeface="Times New Roman" pitchFamily="18" charset="0"/>
              </a:rPr>
              <a:t>       </a:t>
            </a:r>
            <a:endParaRPr lang="en-US" sz="2200" dirty="0" smtClean="0">
              <a:solidFill>
                <a:srgbClr val="0000CC"/>
              </a:solidFill>
              <a:latin typeface="Courier New" pitchFamily="49" charset="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F4D9A9A2-61D9-488A-A200-9F87CAD7A60B}" type="slidenum">
              <a:rPr lang="en-AU" sz="2000"/>
              <a:pPr>
                <a:defRPr/>
              </a:pPr>
              <a:t>19</a:t>
            </a:fld>
            <a:endParaRPr lang="en-AU" sz="2000" dirty="0"/>
          </a:p>
        </p:txBody>
      </p:sp>
      <p:sp>
        <p:nvSpPr>
          <p:cNvPr id="7" name="Rectangle 1092"/>
          <p:cNvSpPr>
            <a:spLocks noChangeArrowheads="1"/>
          </p:cNvSpPr>
          <p:nvPr/>
        </p:nvSpPr>
        <p:spPr bwMode="auto">
          <a:xfrm>
            <a:off x="3367088" y="6010275"/>
            <a:ext cx="304800" cy="3048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8" name="Rectangle 1177"/>
          <p:cNvSpPr>
            <a:spLocks noChangeArrowheads="1"/>
          </p:cNvSpPr>
          <p:nvPr/>
        </p:nvSpPr>
        <p:spPr bwMode="auto">
          <a:xfrm>
            <a:off x="5938838" y="6010275"/>
            <a:ext cx="919162" cy="33178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solidFill>
                  <a:srgbClr val="FF0000"/>
                </a:solidFill>
              </a:rPr>
              <a:t>	</a:t>
            </a:r>
          </a:p>
        </p:txBody>
      </p:sp>
      <p:sp>
        <p:nvSpPr>
          <p:cNvPr id="9" name="Rectangle 1179"/>
          <p:cNvSpPr>
            <a:spLocks noChangeArrowheads="1"/>
          </p:cNvSpPr>
          <p:nvPr/>
        </p:nvSpPr>
        <p:spPr bwMode="auto">
          <a:xfrm>
            <a:off x="4281488" y="6234113"/>
            <a:ext cx="1147762" cy="333375"/>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solidFill>
                  <a:srgbClr val="0000CC"/>
                </a:solidFill>
              </a:rPr>
              <a:t>key,	  val</a:t>
            </a:r>
          </a:p>
        </p:txBody>
      </p:sp>
      <p:sp>
        <p:nvSpPr>
          <p:cNvPr id="10" name="Line 1208"/>
          <p:cNvSpPr>
            <a:spLocks noChangeShapeType="1"/>
          </p:cNvSpPr>
          <p:nvPr/>
        </p:nvSpPr>
        <p:spPr bwMode="auto">
          <a:xfrm>
            <a:off x="3519488" y="6162675"/>
            <a:ext cx="762000" cy="179388"/>
          </a:xfrm>
          <a:prstGeom prst="line">
            <a:avLst/>
          </a:prstGeom>
          <a:noFill/>
          <a:ln w="19050">
            <a:solidFill>
              <a:schemeClr val="tx1"/>
            </a:solidFill>
            <a:round/>
            <a:headEnd type="oval" w="med" len="med"/>
            <a:tailEnd type="triangle" w="med" len="lg"/>
          </a:ln>
        </p:spPr>
        <p:txBody>
          <a:bodyPr/>
          <a:lstStyle/>
          <a:p>
            <a:endParaRPr lang="en-US"/>
          </a:p>
        </p:txBody>
      </p:sp>
      <p:sp>
        <p:nvSpPr>
          <p:cNvPr id="11" name="Line 1213"/>
          <p:cNvSpPr>
            <a:spLocks noChangeShapeType="1"/>
          </p:cNvSpPr>
          <p:nvPr/>
        </p:nvSpPr>
        <p:spPr bwMode="auto">
          <a:xfrm flipV="1">
            <a:off x="5286375" y="6149975"/>
            <a:ext cx="652463" cy="250825"/>
          </a:xfrm>
          <a:prstGeom prst="line">
            <a:avLst/>
          </a:prstGeom>
          <a:noFill/>
          <a:ln w="19050">
            <a:solidFill>
              <a:schemeClr val="tx1"/>
            </a:solidFill>
            <a:round/>
            <a:headEnd type="oval" w="med" len="med"/>
            <a:tailEnd type="triangle" w="med" len="lg"/>
          </a:ln>
        </p:spPr>
        <p:txBody>
          <a:bodyPr/>
          <a:lstStyle/>
          <a:p>
            <a:endParaRPr lang="en-US"/>
          </a:p>
        </p:txBody>
      </p:sp>
      <p:sp>
        <p:nvSpPr>
          <p:cNvPr id="12" name="Line 1213"/>
          <p:cNvSpPr>
            <a:spLocks noChangeShapeType="1"/>
          </p:cNvSpPr>
          <p:nvPr/>
        </p:nvSpPr>
        <p:spPr bwMode="auto">
          <a:xfrm flipV="1">
            <a:off x="6700838" y="6162675"/>
            <a:ext cx="685800" cy="0"/>
          </a:xfrm>
          <a:prstGeom prst="line">
            <a:avLst/>
          </a:prstGeom>
          <a:noFill/>
          <a:ln w="19050">
            <a:solidFill>
              <a:schemeClr val="tx1"/>
            </a:solidFill>
            <a:round/>
            <a:headEnd type="oval" w="med" len="med"/>
            <a:tailEnd type="triangle" w="med" len="lg"/>
          </a:ln>
        </p:spPr>
        <p:txBody>
          <a:bodyPr/>
          <a:lstStyle/>
          <a:p>
            <a:endParaRPr lang="en-US"/>
          </a:p>
        </p:txBody>
      </p:sp>
      <p:sp>
        <p:nvSpPr>
          <p:cNvPr id="13" name="Rectangle 1177"/>
          <p:cNvSpPr>
            <a:spLocks noChangeArrowheads="1"/>
          </p:cNvSpPr>
          <p:nvPr/>
        </p:nvSpPr>
        <p:spPr bwMode="auto">
          <a:xfrm>
            <a:off x="2143125" y="6010275"/>
            <a:ext cx="1062038" cy="331788"/>
          </a:xfrm>
          <a:prstGeom prst="rect">
            <a:avLst/>
          </a:prstGeom>
          <a:noFill/>
          <a:ln w="9525">
            <a:noFill/>
            <a:miter lim="800000"/>
            <a:headEnd/>
            <a:tailEnd/>
          </a:ln>
        </p:spPr>
        <p:txBody>
          <a:bodyPr lIns="36000" tIns="54000" rIns="0" bIns="0"/>
          <a:lstStyle/>
          <a:p>
            <a:pPr eaLnBrk="0" hangingPunct="0">
              <a:lnSpc>
                <a:spcPts val="1800"/>
              </a:lnSpc>
              <a:tabLst>
                <a:tab pos="571500" algn="r"/>
              </a:tabLst>
            </a:pPr>
            <a:r>
              <a:rPr lang="en-US" sz="1800">
                <a:solidFill>
                  <a:srgbClr val="0000CC"/>
                </a:solidFill>
              </a:rPr>
              <a:t>Buckets[b]</a:t>
            </a:r>
          </a:p>
        </p:txBody>
      </p:sp>
      <p:sp>
        <p:nvSpPr>
          <p:cNvPr id="14" name="Rectangle 1177"/>
          <p:cNvSpPr>
            <a:spLocks noChangeArrowheads="1"/>
          </p:cNvSpPr>
          <p:nvPr/>
        </p:nvSpPr>
        <p:spPr bwMode="auto">
          <a:xfrm>
            <a:off x="7386638" y="6010275"/>
            <a:ext cx="919162" cy="331788"/>
          </a:xfrm>
          <a:prstGeom prst="rect">
            <a:avLst/>
          </a:prstGeom>
          <a:solidFill>
            <a:schemeClr val="folHlink"/>
          </a:solidFill>
          <a:ln w="9525">
            <a:solidFill>
              <a:srgbClr val="000000"/>
            </a:solidFill>
            <a:miter lim="800000"/>
            <a:headEnd/>
            <a:tailEnd/>
          </a:ln>
        </p:spPr>
        <p:txBody>
          <a:bodyPr lIns="36000" tIns="54000" rIns="0" bIns="0"/>
          <a:lstStyle/>
          <a:p>
            <a:pPr eaLnBrk="0" hangingPunct="0">
              <a:lnSpc>
                <a:spcPts val="1800"/>
              </a:lnSpc>
              <a:tabLst>
                <a:tab pos="571500" algn="r"/>
              </a:tabLst>
            </a:pPr>
            <a:r>
              <a:rPr lang="en-US" sz="1800">
                <a:solidFill>
                  <a:srgbClr val="FF0000"/>
                </a:solidFill>
              </a:rPr>
              <a:t>	</a:t>
            </a:r>
          </a:p>
        </p:txBody>
      </p:sp>
      <p:sp>
        <p:nvSpPr>
          <p:cNvPr id="15" name="Line 1213"/>
          <p:cNvSpPr>
            <a:spLocks noChangeShapeType="1"/>
          </p:cNvSpPr>
          <p:nvPr/>
        </p:nvSpPr>
        <p:spPr bwMode="auto">
          <a:xfrm flipV="1">
            <a:off x="8077200" y="6162675"/>
            <a:ext cx="685800" cy="0"/>
          </a:xfrm>
          <a:prstGeom prst="line">
            <a:avLst/>
          </a:prstGeom>
          <a:noFill/>
          <a:ln w="19050">
            <a:solidFill>
              <a:schemeClr val="tx1"/>
            </a:solidFill>
            <a:round/>
            <a:headEnd type="oval" w="med" len="med"/>
            <a:tailEnd type="triangle" w="med" len="lg"/>
          </a:ln>
        </p:spPr>
        <p:txBody>
          <a:bodyPr/>
          <a:lstStyle/>
          <a:p>
            <a:endParaRPr lang="en-US"/>
          </a:p>
        </p:txBody>
      </p:sp>
      <p:sp>
        <p:nvSpPr>
          <p:cNvPr id="16" name="Line 1213"/>
          <p:cNvSpPr>
            <a:spLocks noChangeShapeType="1"/>
          </p:cNvSpPr>
          <p:nvPr/>
        </p:nvSpPr>
        <p:spPr bwMode="auto">
          <a:xfrm flipV="1">
            <a:off x="3519488" y="6116638"/>
            <a:ext cx="2419350" cy="46037"/>
          </a:xfrm>
          <a:prstGeom prst="line">
            <a:avLst/>
          </a:prstGeom>
          <a:noFill/>
          <a:ln w="9525">
            <a:solidFill>
              <a:schemeClr val="tx1"/>
            </a:solidFill>
            <a:prstDash val="dashDot"/>
            <a:round/>
            <a:headEnd type="oval" w="med" len="med"/>
            <a:tailEnd type="triangle" w="med" len="lg"/>
          </a:ln>
        </p:spPr>
        <p:txBody>
          <a:bodyPr/>
          <a:lstStyle/>
          <a:p>
            <a:endParaRPr 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bwMode="auto">
          <a:xfrm>
            <a:off x="485775" y="1082675"/>
            <a:ext cx="8201025" cy="74612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4000" b="1" dirty="0" smtClean="0">
                <a:solidFill>
                  <a:srgbClr val="FF3300"/>
                </a:solidFill>
              </a:rPr>
              <a:t>Contents</a:t>
            </a:r>
          </a:p>
        </p:txBody>
      </p:sp>
      <p:sp>
        <p:nvSpPr>
          <p:cNvPr id="3077" name="Rectangle 3"/>
          <p:cNvSpPr>
            <a:spLocks noGrp="1" noChangeArrowheads="1"/>
          </p:cNvSpPr>
          <p:nvPr>
            <p:ph idx="1"/>
          </p:nvPr>
        </p:nvSpPr>
        <p:spPr>
          <a:xfrm>
            <a:off x="857224" y="2285992"/>
            <a:ext cx="7286676" cy="3386182"/>
          </a:xfrm>
        </p:spPr>
        <p:txBody>
          <a:bodyPr/>
          <a:lstStyle/>
          <a:p>
            <a:pPr eaLnBrk="1" hangingPunct="1">
              <a:buClr>
                <a:schemeClr val="hlink"/>
              </a:buClr>
            </a:pPr>
            <a:r>
              <a:rPr lang="en-US" dirty="0" smtClean="0"/>
              <a:t>Hash-table principles</a:t>
            </a:r>
          </a:p>
          <a:p>
            <a:pPr eaLnBrk="1" hangingPunct="1">
              <a:buClr>
                <a:schemeClr val="hlink"/>
              </a:buClr>
            </a:pPr>
            <a:r>
              <a:rPr lang="en-US" dirty="0" smtClean="0"/>
              <a:t>Closed-bucket hash tables (CBHTs)</a:t>
            </a:r>
          </a:p>
          <a:p>
            <a:pPr eaLnBrk="1" hangingPunct="1">
              <a:buClr>
                <a:schemeClr val="hlink"/>
              </a:buClr>
            </a:pPr>
            <a:r>
              <a:rPr lang="en-US" dirty="0" smtClean="0"/>
              <a:t>Open-bucket hash tables (OBHTs)</a:t>
            </a:r>
          </a:p>
          <a:p>
            <a:pPr eaLnBrk="1" hangingPunct="1">
              <a:buClr>
                <a:schemeClr val="hlink"/>
              </a:buClr>
            </a:pPr>
            <a:r>
              <a:rPr lang="en-US" dirty="0" smtClean="0"/>
              <a:t>Searching, insertion, deletion</a:t>
            </a:r>
          </a:p>
          <a:p>
            <a:pPr eaLnBrk="1" hangingPunct="1">
              <a:buClr>
                <a:schemeClr val="hlink"/>
              </a:buClr>
            </a:pPr>
            <a:r>
              <a:rPr lang="en-US" dirty="0" smtClean="0"/>
              <a:t>Hash-table design</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774D4F3-17C8-4C16-A2CC-F80C4BCCC8A5}" type="slidenum">
              <a:rPr lang="en-AU" sz="1600"/>
              <a:pPr>
                <a:defRPr/>
              </a:pPr>
              <a:t>2</a:t>
            </a:fld>
            <a:endParaRPr lang="en-AU" sz="1600" dirty="0"/>
          </a:p>
        </p:txBody>
      </p:sp>
    </p:spTree>
  </p:cSld>
  <p:clrMapOvr>
    <a:masterClrMapping/>
  </p:clrMapOvr>
  <p:transition>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bwMode="auto">
          <a:xfrm>
            <a:off x="685800" y="914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deletion (1)</a:t>
            </a:r>
          </a:p>
        </p:txBody>
      </p:sp>
      <p:sp>
        <p:nvSpPr>
          <p:cNvPr id="20485" name="Rectangle 3"/>
          <p:cNvSpPr>
            <a:spLocks noGrp="1" noChangeArrowheads="1"/>
          </p:cNvSpPr>
          <p:nvPr>
            <p:ph idx="1"/>
          </p:nvPr>
        </p:nvSpPr>
        <p:spPr>
          <a:xfrm>
            <a:off x="457200" y="2143116"/>
            <a:ext cx="8305800" cy="2895600"/>
          </a:xfrm>
        </p:spPr>
        <p:txBody>
          <a:bodyPr/>
          <a:lstStyle/>
          <a:p>
            <a:pPr eaLnBrk="1" hangingPunct="1">
              <a:tabLst>
                <a:tab pos="762000" algn="l"/>
              </a:tabLst>
            </a:pPr>
            <a:r>
              <a:rPr lang="en-US" sz="2400" b="1" dirty="0" smtClean="0"/>
              <a:t>CBHT deletion algorithm</a:t>
            </a:r>
            <a:r>
              <a:rPr lang="en-US" sz="2400" dirty="0" smtClean="0"/>
              <a:t>:</a:t>
            </a:r>
          </a:p>
          <a:p>
            <a:pPr eaLnBrk="1" hangingPunct="1">
              <a:buFontTx/>
              <a:buNone/>
              <a:tabLst>
                <a:tab pos="762000" algn="l"/>
              </a:tabLst>
            </a:pPr>
            <a:r>
              <a:rPr lang="en-US" sz="2400" dirty="0" smtClean="0"/>
              <a:t>	</a:t>
            </a:r>
            <a:r>
              <a:rPr lang="en-US" sz="2400" dirty="0" smtClean="0">
                <a:cs typeface="Times New Roman" pitchFamily="18" charset="0"/>
              </a:rPr>
              <a:t>To delete the entry (if any) whose key is equal to </a:t>
            </a:r>
            <a:r>
              <a:rPr lang="en-US" sz="2400" i="1" dirty="0" smtClean="0">
                <a:cs typeface="Times New Roman" pitchFamily="18" charset="0"/>
              </a:rPr>
              <a:t>key</a:t>
            </a:r>
            <a:r>
              <a:rPr lang="en-US" sz="2400" dirty="0" smtClean="0">
                <a:cs typeface="Times New Roman" pitchFamily="18" charset="0"/>
              </a:rPr>
              <a:t> from a CBHT:</a:t>
            </a:r>
          </a:p>
          <a:p>
            <a:pPr lvl="1" eaLnBrk="1" hangingPunct="1">
              <a:spcBef>
                <a:spcPts val="900"/>
              </a:spcBef>
              <a:buFontTx/>
              <a:buNone/>
              <a:tabLst>
                <a:tab pos="762000" algn="l"/>
              </a:tabLst>
            </a:pPr>
            <a:r>
              <a:rPr lang="en-US" sz="2000" dirty="0" smtClean="0">
                <a:solidFill>
                  <a:srgbClr val="0000CC"/>
                </a:solidFill>
                <a:cs typeface="Times New Roman" pitchFamily="18" charset="0"/>
              </a:rPr>
              <a:t>	</a:t>
            </a:r>
            <a:r>
              <a:rPr lang="en-US" sz="2200" dirty="0" smtClean="0">
                <a:solidFill>
                  <a:srgbClr val="0000CC"/>
                </a:solidFill>
                <a:cs typeface="Times New Roman" pitchFamily="18" charset="0"/>
              </a:rPr>
              <a:t>1.   Set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hash</a:t>
            </a:r>
            <a:r>
              <a:rPr lang="en-US" sz="2200" dirty="0" smtClean="0">
                <a:solidFill>
                  <a:srgbClr val="0000CC"/>
                </a:solidFill>
                <a:cs typeface="Times New Roman" pitchFamily="18" charset="0"/>
              </a:rPr>
              <a:t>(</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2.   Delete the entry (if any) whose key is equal to </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 from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the SLL of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3.   Terminate.</a:t>
            </a:r>
            <a:r>
              <a:rPr lang="en-GB" sz="2200" dirty="0" smtClean="0">
                <a:solidFill>
                  <a:srgbClr val="0000CC"/>
                </a:solidFill>
                <a:cs typeface="Times New Roman" pitchFamily="18" charset="0"/>
              </a:rPr>
              <a:t> </a:t>
            </a:r>
            <a:endParaRPr lang="en-US" sz="2200" dirty="0" smtClean="0">
              <a:solidFill>
                <a:srgbClr val="0000CC"/>
              </a:solidFill>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ECF60D70-79BA-4BBF-A5D0-A921C9E334A1}" type="slidenum">
              <a:rPr lang="en-AU" sz="2000"/>
              <a:pPr>
                <a:defRPr/>
              </a:pPr>
              <a:t>20</a:t>
            </a:fld>
            <a:endParaRPr lang="en-AU" sz="2000" dirty="0"/>
          </a:p>
        </p:txBody>
      </p:sp>
    </p:spTree>
  </p:cSld>
  <p:clrMapOvr>
    <a:masterClrMapping/>
  </p:clrMapOvr>
  <p:transition>
    <p:cover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bwMode="auto">
          <a:xfrm>
            <a:off x="685800" y="914400"/>
            <a:ext cx="77724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deletion (2)</a:t>
            </a:r>
          </a:p>
        </p:txBody>
      </p:sp>
      <p:sp>
        <p:nvSpPr>
          <p:cNvPr id="21509" name="Rectangle 3"/>
          <p:cNvSpPr>
            <a:spLocks noGrp="1" noChangeArrowheads="1"/>
          </p:cNvSpPr>
          <p:nvPr>
            <p:ph idx="1"/>
          </p:nvPr>
        </p:nvSpPr>
        <p:spPr>
          <a:xfrm>
            <a:off x="838200" y="1981200"/>
            <a:ext cx="7772400" cy="44196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smtClean="0"/>
              <a:t>Implementation (in class </a:t>
            </a:r>
            <a:r>
              <a:rPr lang="en-US" sz="2400" smtClean="0">
                <a:latin typeface="Courier New" pitchFamily="49" charset="0"/>
              </a:rPr>
              <a:t>CBHT</a:t>
            </a:r>
            <a:r>
              <a:rPr lang="en-US" sz="240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smtClean="0">
                <a:latin typeface="Courier New" pitchFamily="49" charset="0"/>
              </a:rPr>
              <a:t>	</a:t>
            </a:r>
            <a:r>
              <a:rPr lang="en-US" sz="2200" b="1" smtClean="0">
                <a:latin typeface="Courier New" pitchFamily="49" charset="0"/>
                <a:cs typeface="Times New Roman" pitchFamily="18" charset="0"/>
              </a:rPr>
              <a:t>public</a:t>
            </a: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void</a:t>
            </a:r>
            <a:r>
              <a:rPr lang="en-US" sz="2200" smtClean="0">
                <a:latin typeface="Courier New" pitchFamily="49" charset="0"/>
                <a:cs typeface="Times New Roman" pitchFamily="18" charset="0"/>
              </a:rPr>
              <a:t> delete (Object key) {</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int</a:t>
            </a:r>
            <a:r>
              <a:rPr lang="en-US" sz="2200" smtClean="0">
                <a:latin typeface="Courier New" pitchFamily="49" charset="0"/>
                <a:cs typeface="Times New Roman" pitchFamily="18" charset="0"/>
              </a:rPr>
              <a:t> b = hash(key);</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for</a:t>
            </a:r>
            <a:r>
              <a:rPr lang="en-US" sz="2200" smtClean="0">
                <a:latin typeface="Courier New" pitchFamily="49" charset="0"/>
                <a:cs typeface="Times New Roman" pitchFamily="18" charset="0"/>
              </a:rPr>
              <a:t> (BucketNode pred = </a:t>
            </a:r>
            <a:r>
              <a:rPr lang="en-US" sz="2200" b="1" smtClean="0">
                <a:latin typeface="Courier New" pitchFamily="49" charset="0"/>
                <a:cs typeface="Times New Roman" pitchFamily="18" charset="0"/>
              </a:rPr>
              <a:t>null</a:t>
            </a:r>
            <a:r>
              <a:rPr lang="en-US" sz="2200" smtClean="0">
                <a:latin typeface="Courier New" pitchFamily="49" charset="0"/>
                <a:cs typeface="Times New Roman" pitchFamily="18" charset="0"/>
              </a:rPr>
              <a:t>,</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curr = buckets[b];</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curr != </a:t>
            </a:r>
            <a:r>
              <a:rPr lang="en-US" sz="2200" b="1" smtClean="0">
                <a:latin typeface="Courier New" pitchFamily="49" charset="0"/>
                <a:cs typeface="Times New Roman" pitchFamily="18" charset="0"/>
              </a:rPr>
              <a:t>null</a:t>
            </a:r>
            <a:r>
              <a:rPr lang="en-US" sz="2200" smtClean="0">
                <a:latin typeface="Courier New" pitchFamily="49" charset="0"/>
                <a:cs typeface="Times New Roman" pitchFamily="18" charset="0"/>
              </a:rPr>
              <a:t>;</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pred = curr, curr = curr.succ) {</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if</a:t>
            </a:r>
            <a:r>
              <a:rPr lang="en-US" sz="2200" smtClean="0">
                <a:latin typeface="Courier New" pitchFamily="49" charset="0"/>
                <a:cs typeface="Times New Roman" pitchFamily="18" charset="0"/>
              </a:rPr>
              <a:t> (key.equals(curr.key)) {</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if</a:t>
            </a:r>
            <a:r>
              <a:rPr lang="en-US" sz="2200" smtClean="0">
                <a:latin typeface="Courier New" pitchFamily="49" charset="0"/>
                <a:cs typeface="Times New Roman" pitchFamily="18" charset="0"/>
              </a:rPr>
              <a:t> (pred == </a:t>
            </a:r>
            <a:r>
              <a:rPr lang="en-US" sz="2200" b="1" smtClean="0">
                <a:latin typeface="Courier New" pitchFamily="49" charset="0"/>
                <a:cs typeface="Times New Roman" pitchFamily="18" charset="0"/>
              </a:rPr>
              <a:t>null</a:t>
            </a:r>
            <a:r>
              <a:rPr lang="en-US" sz="2200" smtClean="0">
                <a:latin typeface="Courier New" pitchFamily="49" charset="0"/>
                <a:cs typeface="Times New Roman" pitchFamily="18" charset="0"/>
              </a:rPr>
              <a:t>)</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buckets[b] = curr.succ;</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else</a:t>
            </a:r>
            <a:r>
              <a:rPr lang="en-US" sz="2200" smtClean="0">
                <a:latin typeface="Courier New" pitchFamily="49" charset="0"/>
                <a:cs typeface="Times New Roman" pitchFamily="18" charset="0"/>
              </a:rPr>
              <a:t>  pred.succ = curr.succ;</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r>
              <a:rPr lang="en-US" sz="2200" b="1" smtClean="0">
                <a:latin typeface="Courier New" pitchFamily="49" charset="0"/>
                <a:cs typeface="Times New Roman" pitchFamily="18" charset="0"/>
              </a:rPr>
              <a:t>return</a:t>
            </a:r>
            <a:r>
              <a:rPr lang="en-US" sz="2200" smtClean="0">
                <a:latin typeface="Courier New" pitchFamily="49" charset="0"/>
                <a:cs typeface="Times New Roman" pitchFamily="18" charset="0"/>
              </a:rPr>
              <a:t>;}</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	}</a:t>
            </a:r>
            <a:br>
              <a:rPr lang="en-US" sz="2200" smtClean="0">
                <a:latin typeface="Courier New" pitchFamily="49" charset="0"/>
                <a:cs typeface="Times New Roman" pitchFamily="18" charset="0"/>
              </a:rPr>
            </a:br>
            <a:r>
              <a:rPr lang="en-US" sz="2200" smtClean="0">
                <a:latin typeface="Courier New" pitchFamily="49" charset="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D3E7EF3-ED16-40D1-9C19-2F7F9F1E1449}" type="slidenum">
              <a:rPr lang="en-AU" sz="2000"/>
              <a:pPr>
                <a:defRPr/>
              </a:pPr>
              <a:t>21</a:t>
            </a:fld>
            <a:endParaRPr lang="en-AU" sz="2000" dirty="0"/>
          </a:p>
        </p:txBody>
      </p:sp>
    </p:spTree>
  </p:cSld>
  <p:clrMapOvr>
    <a:masterClrMapping/>
  </p:clrMapOvr>
  <p:transition>
    <p:cover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bwMode="auto">
          <a:xfrm>
            <a:off x="609600" y="990600"/>
            <a:ext cx="56388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CBHTs: analysis</a:t>
            </a:r>
          </a:p>
        </p:txBody>
      </p:sp>
      <p:sp>
        <p:nvSpPr>
          <p:cNvPr id="22533" name="Rectangle 3"/>
          <p:cNvSpPr>
            <a:spLocks noGrp="1" noChangeArrowheads="1"/>
          </p:cNvSpPr>
          <p:nvPr>
            <p:ph idx="1"/>
          </p:nvPr>
        </p:nvSpPr>
        <p:spPr>
          <a:xfrm>
            <a:off x="381000" y="2133600"/>
            <a:ext cx="8763000" cy="3938606"/>
          </a:xfrm>
        </p:spPr>
        <p:txBody>
          <a:bodyPr/>
          <a:lstStyle/>
          <a:p>
            <a:pPr eaLnBrk="1" hangingPunct="1"/>
            <a:r>
              <a:rPr lang="en-US" sz="2200" dirty="0" smtClean="0">
                <a:cs typeface="Times New Roman" pitchFamily="18" charset="0"/>
              </a:rPr>
              <a:t>Analysis of the CBHT search/insertion/deletion algorithms (counting comparisons):</a:t>
            </a:r>
          </a:p>
          <a:p>
            <a:pPr lvl="1" eaLnBrk="1" hangingPunct="1">
              <a:spcBef>
                <a:spcPts val="900"/>
              </a:spcBef>
              <a:buFontTx/>
              <a:buNone/>
            </a:pPr>
            <a:r>
              <a:rPr lang="en-US" sz="2200" dirty="0" smtClean="0">
                <a:cs typeface="Times New Roman" pitchFamily="18" charset="0"/>
              </a:rPr>
              <a:t>	Let the number of entries be </a:t>
            </a:r>
            <a:r>
              <a:rPr lang="en-US" sz="2200" i="1" dirty="0" smtClean="0">
                <a:cs typeface="Times New Roman" pitchFamily="18" charset="0"/>
              </a:rPr>
              <a:t>n</a:t>
            </a:r>
            <a:r>
              <a:rPr lang="en-US" sz="2200" dirty="0" smtClean="0">
                <a:cs typeface="Times New Roman" pitchFamily="18" charset="0"/>
              </a:rPr>
              <a:t>.</a:t>
            </a:r>
          </a:p>
          <a:p>
            <a:pPr lvl="1"/>
            <a:r>
              <a:rPr lang="en-US" sz="1800" dirty="0" smtClean="0">
                <a:cs typeface="Times New Roman" pitchFamily="18" charset="0"/>
              </a:rPr>
              <a:t>In the </a:t>
            </a:r>
            <a:r>
              <a:rPr lang="en-US" sz="1800" b="1" dirty="0" smtClean="0">
                <a:cs typeface="Times New Roman" pitchFamily="18" charset="0"/>
              </a:rPr>
              <a:t>best case</a:t>
            </a:r>
            <a:r>
              <a:rPr lang="en-US" sz="1800" dirty="0" smtClean="0">
                <a:cs typeface="Times New Roman" pitchFamily="18" charset="0"/>
              </a:rPr>
              <a:t>, no bucket contains more than (say) 2 entries:</a:t>
            </a:r>
          </a:p>
          <a:p>
            <a:pPr lvl="2">
              <a:spcBef>
                <a:spcPts val="900"/>
              </a:spcBef>
              <a:buFontTx/>
              <a:buNone/>
            </a:pPr>
            <a:r>
              <a:rPr lang="en-US" sz="1800" dirty="0" smtClean="0">
                <a:cs typeface="Times New Roman" pitchFamily="18" charset="0"/>
              </a:rPr>
              <a:t>	Max. no. of comparisons  =  2</a:t>
            </a:r>
          </a:p>
          <a:p>
            <a:pPr lvl="2">
              <a:spcBef>
                <a:spcPts val="900"/>
              </a:spcBef>
              <a:buFontTx/>
              <a:buNone/>
            </a:pPr>
            <a:r>
              <a:rPr lang="en-US" sz="1800" dirty="0" smtClean="0">
                <a:cs typeface="Times New Roman" pitchFamily="18" charset="0"/>
              </a:rPr>
              <a:t>	Best-case time complexity is </a:t>
            </a:r>
            <a:r>
              <a:rPr lang="en-US" sz="1800" i="1" dirty="0" smtClean="0">
                <a:cs typeface="Times New Roman" pitchFamily="18" charset="0"/>
              </a:rPr>
              <a:t>O</a:t>
            </a:r>
            <a:r>
              <a:rPr lang="en-US" sz="1800" dirty="0" smtClean="0">
                <a:cs typeface="Times New Roman" pitchFamily="18" charset="0"/>
              </a:rPr>
              <a:t>(1).</a:t>
            </a:r>
          </a:p>
          <a:p>
            <a:pPr lvl="1"/>
            <a:r>
              <a:rPr lang="en-US" sz="1800" dirty="0" smtClean="0">
                <a:cs typeface="Times New Roman" pitchFamily="18" charset="0"/>
              </a:rPr>
              <a:t>In the </a:t>
            </a:r>
            <a:r>
              <a:rPr lang="en-US" sz="1800" b="1" dirty="0" smtClean="0">
                <a:cs typeface="Times New Roman" pitchFamily="18" charset="0"/>
              </a:rPr>
              <a:t>worst case</a:t>
            </a:r>
            <a:r>
              <a:rPr lang="en-US" sz="1800" dirty="0" smtClean="0">
                <a:cs typeface="Times New Roman" pitchFamily="18" charset="0"/>
              </a:rPr>
              <a:t>, one bucket contains all </a:t>
            </a:r>
            <a:r>
              <a:rPr lang="en-US" sz="1800" i="1" dirty="0" smtClean="0">
                <a:cs typeface="Times New Roman" pitchFamily="18" charset="0"/>
              </a:rPr>
              <a:t>n</a:t>
            </a:r>
            <a:r>
              <a:rPr lang="en-US" sz="1800" dirty="0" smtClean="0">
                <a:cs typeface="Times New Roman" pitchFamily="18" charset="0"/>
              </a:rPr>
              <a:t> entries:</a:t>
            </a:r>
          </a:p>
          <a:p>
            <a:pPr lvl="2">
              <a:spcBef>
                <a:spcPts val="900"/>
              </a:spcBef>
              <a:buFontTx/>
              <a:buNone/>
            </a:pPr>
            <a:r>
              <a:rPr lang="en-US" sz="1800" dirty="0" smtClean="0">
                <a:cs typeface="Times New Roman" pitchFamily="18" charset="0"/>
              </a:rPr>
              <a:t>	Max. no. of comparisons  =  </a:t>
            </a:r>
            <a:r>
              <a:rPr lang="en-US" sz="1800" i="1" dirty="0" smtClean="0">
                <a:cs typeface="Times New Roman" pitchFamily="18" charset="0"/>
              </a:rPr>
              <a:t>n</a:t>
            </a:r>
            <a:endParaRPr lang="en-US" sz="1800" dirty="0" smtClean="0">
              <a:cs typeface="Times New Roman" pitchFamily="18" charset="0"/>
            </a:endParaRPr>
          </a:p>
          <a:p>
            <a:pPr lvl="2">
              <a:spcBef>
                <a:spcPts val="900"/>
              </a:spcBef>
              <a:buFontTx/>
              <a:buNone/>
            </a:pPr>
            <a:r>
              <a:rPr lang="en-US" sz="1800" dirty="0" smtClean="0">
                <a:cs typeface="Times New Roman" pitchFamily="18" charset="0"/>
              </a:rPr>
              <a:t>	Worst-case time complexity is </a:t>
            </a:r>
            <a:r>
              <a:rPr lang="en-US" sz="1800" i="1" dirty="0" smtClean="0">
                <a:cs typeface="Times New Roman" pitchFamily="18" charset="0"/>
              </a:rPr>
              <a:t>O</a:t>
            </a:r>
            <a:r>
              <a:rPr lang="en-US" sz="1800" dirty="0" smtClean="0">
                <a:cs typeface="Times New Roman" pitchFamily="18" charset="0"/>
              </a:rPr>
              <a:t>(</a:t>
            </a:r>
            <a:r>
              <a:rPr lang="en-US" sz="1800" i="1" dirty="0" smtClean="0">
                <a:cs typeface="Times New Roman" pitchFamily="18" charset="0"/>
              </a:rPr>
              <a:t>n</a:t>
            </a:r>
            <a:r>
              <a:rPr lang="en-US" sz="1800" dirty="0" smtClean="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B70E44F-D102-4B84-8ED0-211FB8EA83A1}" type="slidenum">
              <a:rPr lang="en-AU" sz="2000"/>
              <a:pPr>
                <a:defRPr/>
              </a:pPr>
              <a:t>22</a:t>
            </a:fld>
            <a:endParaRPr lang="en-AU" sz="2000" dirty="0"/>
          </a:p>
        </p:txBody>
      </p:sp>
    </p:spTree>
  </p:cSld>
  <p:clrMapOvr>
    <a:masterClrMapping/>
  </p:clrMapOvr>
  <p:transition>
    <p:cover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bwMode="auto">
          <a:xfrm>
            <a:off x="685800" y="838200"/>
            <a:ext cx="5486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CBHTs: design</a:t>
            </a:r>
          </a:p>
        </p:txBody>
      </p:sp>
      <p:sp>
        <p:nvSpPr>
          <p:cNvPr id="23557" name="Rectangle 3"/>
          <p:cNvSpPr>
            <a:spLocks noGrp="1" noChangeArrowheads="1"/>
          </p:cNvSpPr>
          <p:nvPr>
            <p:ph idx="1"/>
          </p:nvPr>
        </p:nvSpPr>
        <p:spPr>
          <a:xfrm>
            <a:off x="685800" y="2143116"/>
            <a:ext cx="7924800" cy="3886200"/>
          </a:xfrm>
        </p:spPr>
        <p:txBody>
          <a:bodyPr/>
          <a:lstStyle/>
          <a:p>
            <a:pPr eaLnBrk="1" hangingPunct="1">
              <a:lnSpc>
                <a:spcPct val="90000"/>
              </a:lnSpc>
            </a:pPr>
            <a:r>
              <a:rPr lang="en-US" dirty="0" smtClean="0">
                <a:cs typeface="Times New Roman" pitchFamily="18" charset="0"/>
              </a:rPr>
              <a:t>CBHT design consists of:</a:t>
            </a:r>
          </a:p>
          <a:p>
            <a:pPr marL="971550" lvl="1" indent="-514350" eaLnBrk="1" hangingPunct="1">
              <a:lnSpc>
                <a:spcPct val="90000"/>
              </a:lnSpc>
              <a:buFont typeface="+mj-lt"/>
              <a:buAutoNum type="arabicParenR"/>
            </a:pPr>
            <a:r>
              <a:rPr lang="en-US" dirty="0" smtClean="0">
                <a:cs typeface="Times New Roman" pitchFamily="18" charset="0"/>
              </a:rPr>
              <a:t>choosing the number of buckets, </a:t>
            </a:r>
            <a:r>
              <a:rPr lang="en-US" i="1" dirty="0" smtClean="0">
                <a:cs typeface="Times New Roman" pitchFamily="18" charset="0"/>
              </a:rPr>
              <a:t>m</a:t>
            </a:r>
          </a:p>
          <a:p>
            <a:pPr marL="971550" lvl="1" indent="-514350" eaLnBrk="1" hangingPunct="1">
              <a:lnSpc>
                <a:spcPct val="90000"/>
              </a:lnSpc>
              <a:buFont typeface="+mj-lt"/>
              <a:buAutoNum type="arabicParenR"/>
            </a:pPr>
            <a:r>
              <a:rPr lang="en-US" dirty="0" smtClean="0">
                <a:cs typeface="Times New Roman" pitchFamily="18" charset="0"/>
              </a:rPr>
              <a:t>choosing the hash function </a:t>
            </a:r>
            <a:r>
              <a:rPr lang="en-US" i="1" dirty="0" smtClean="0">
                <a:cs typeface="Times New Roman" pitchFamily="18" charset="0"/>
              </a:rPr>
              <a:t>hash</a:t>
            </a:r>
            <a:r>
              <a:rPr lang="en-US" dirty="0" smtClean="0">
                <a:cs typeface="Times New Roman" pitchFamily="18" charset="0"/>
              </a:rPr>
              <a:t>.</a:t>
            </a:r>
          </a:p>
          <a:p>
            <a:pPr eaLnBrk="1" hangingPunct="1">
              <a:lnSpc>
                <a:spcPct val="90000"/>
              </a:lnSpc>
            </a:pPr>
            <a:r>
              <a:rPr lang="en-US" dirty="0" smtClean="0">
                <a:cs typeface="Times New Roman" pitchFamily="18" charset="0"/>
              </a:rPr>
              <a:t>Design aims:</a:t>
            </a:r>
          </a:p>
          <a:p>
            <a:pPr lvl="1" eaLnBrk="1" hangingPunct="1">
              <a:lnSpc>
                <a:spcPct val="90000"/>
              </a:lnSpc>
            </a:pPr>
            <a:r>
              <a:rPr lang="en-US" dirty="0" smtClean="0">
                <a:cs typeface="Times New Roman" pitchFamily="18" charset="0"/>
              </a:rPr>
              <a:t>collisions should be infrequent</a:t>
            </a:r>
          </a:p>
          <a:p>
            <a:pPr lvl="1" eaLnBrk="1" hangingPunct="1">
              <a:lnSpc>
                <a:spcPct val="90000"/>
              </a:lnSpc>
            </a:pPr>
            <a:r>
              <a:rPr lang="en-US" dirty="0" smtClean="0">
                <a:cs typeface="Times New Roman" pitchFamily="18" charset="0"/>
              </a:rPr>
              <a:t>entries should be distributed evenly among the buckets, such that few buckets contain more than about 2 entries.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5505F7E-9610-433D-838B-5F99F8763477}" type="slidenum">
              <a:rPr lang="en-AU" sz="2000"/>
              <a:pPr>
                <a:defRPr/>
              </a:pPr>
              <a:t>23</a:t>
            </a:fld>
            <a:endParaRPr lang="en-AU" sz="2000" dirty="0"/>
          </a:p>
        </p:txBody>
      </p:sp>
    </p:spTree>
  </p:cSld>
  <p:clrMapOvr>
    <a:masterClrMapping/>
  </p:clrMapOvr>
  <p:transition>
    <p:cover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bwMode="auto">
          <a:xfrm>
            <a:off x="214282" y="914400"/>
            <a:ext cx="82296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CBHTs: choosing the number of buckets</a:t>
            </a:r>
          </a:p>
        </p:txBody>
      </p:sp>
      <p:sp>
        <p:nvSpPr>
          <p:cNvPr id="24581" name="Rectangle 3"/>
          <p:cNvSpPr>
            <a:spLocks noGrp="1" noChangeArrowheads="1"/>
          </p:cNvSpPr>
          <p:nvPr>
            <p:ph idx="1"/>
          </p:nvPr>
        </p:nvSpPr>
        <p:spPr>
          <a:xfrm>
            <a:off x="457200" y="1785926"/>
            <a:ext cx="8686800" cy="4419600"/>
          </a:xfrm>
        </p:spPr>
        <p:txBody>
          <a:bodyPr/>
          <a:lstStyle/>
          <a:p>
            <a:pPr eaLnBrk="1" hangingPunct="1">
              <a:lnSpc>
                <a:spcPct val="90000"/>
              </a:lnSpc>
            </a:pPr>
            <a:r>
              <a:rPr lang="en-US" sz="2800" b="1" i="1" dirty="0" smtClean="0">
                <a:cs typeface="Times New Roman" pitchFamily="18" charset="0"/>
              </a:rPr>
              <a:t>Load factor</a:t>
            </a:r>
            <a:r>
              <a:rPr lang="en-US" sz="2800" i="1" dirty="0" smtClean="0">
                <a:cs typeface="Times New Roman" pitchFamily="18" charset="0"/>
              </a:rPr>
              <a:t> </a:t>
            </a:r>
            <a:r>
              <a:rPr lang="en-US" sz="2800" dirty="0" smtClean="0">
                <a:cs typeface="Times New Roman" pitchFamily="18" charset="0"/>
              </a:rPr>
              <a:t>of a hash table:  the average number of entries per bucket, </a:t>
            </a:r>
            <a:r>
              <a:rPr lang="en-US" sz="2800" i="1" dirty="0" smtClean="0">
                <a:cs typeface="Times New Roman" pitchFamily="18" charset="0"/>
              </a:rPr>
              <a:t>n</a:t>
            </a:r>
            <a:r>
              <a:rPr lang="en-US" sz="2800" dirty="0" smtClean="0">
                <a:cs typeface="Times New Roman" pitchFamily="18" charset="0"/>
              </a:rPr>
              <a:t>/</a:t>
            </a:r>
            <a:r>
              <a:rPr lang="en-US" sz="2800" i="1" dirty="0" smtClean="0">
                <a:cs typeface="Times New Roman" pitchFamily="18" charset="0"/>
              </a:rPr>
              <a:t>m</a:t>
            </a:r>
            <a:r>
              <a:rPr lang="en-US" sz="2800" dirty="0" smtClean="0">
                <a:cs typeface="Times New Roman" pitchFamily="18" charset="0"/>
              </a:rPr>
              <a:t>.</a:t>
            </a:r>
          </a:p>
          <a:p>
            <a:pPr eaLnBrk="1" hangingPunct="1">
              <a:lnSpc>
                <a:spcPct val="90000"/>
              </a:lnSpc>
            </a:pPr>
            <a:r>
              <a:rPr lang="en-US" sz="2800" dirty="0" smtClean="0">
                <a:cs typeface="Times New Roman" pitchFamily="18" charset="0"/>
              </a:rPr>
              <a:t>If </a:t>
            </a:r>
            <a:r>
              <a:rPr lang="en-US" sz="2800" i="1" dirty="0" smtClean="0">
                <a:cs typeface="Times New Roman" pitchFamily="18" charset="0"/>
              </a:rPr>
              <a:t>n</a:t>
            </a:r>
            <a:r>
              <a:rPr lang="en-US" sz="2800" dirty="0" smtClean="0">
                <a:cs typeface="Times New Roman" pitchFamily="18" charset="0"/>
              </a:rPr>
              <a:t> is (roughly) predictable, choose </a:t>
            </a:r>
            <a:r>
              <a:rPr lang="en-US" sz="2800" i="1" dirty="0" smtClean="0">
                <a:cs typeface="Times New Roman" pitchFamily="18" charset="0"/>
              </a:rPr>
              <a:t>m</a:t>
            </a:r>
            <a:r>
              <a:rPr lang="en-US" sz="2800" dirty="0" smtClean="0">
                <a:cs typeface="Times New Roman" pitchFamily="18" charset="0"/>
              </a:rPr>
              <a:t> such that the load factor is likely to be between 0.5 and 0.75.</a:t>
            </a:r>
          </a:p>
          <a:p>
            <a:pPr lvl="1" eaLnBrk="1" hangingPunct="1">
              <a:lnSpc>
                <a:spcPct val="90000"/>
              </a:lnSpc>
            </a:pPr>
            <a:r>
              <a:rPr lang="en-US" sz="2400" dirty="0" smtClean="0">
                <a:cs typeface="Times New Roman" pitchFamily="18" charset="0"/>
              </a:rPr>
              <a:t>A low load factor wastes space.</a:t>
            </a:r>
          </a:p>
          <a:p>
            <a:pPr lvl="1" eaLnBrk="1" hangingPunct="1">
              <a:lnSpc>
                <a:spcPct val="90000"/>
              </a:lnSpc>
            </a:pPr>
            <a:r>
              <a:rPr lang="en-US" sz="2400" dirty="0" smtClean="0">
                <a:cs typeface="Times New Roman" pitchFamily="18" charset="0"/>
              </a:rPr>
              <a:t>A high load factor tends to cause some buckets to have many entries.</a:t>
            </a:r>
          </a:p>
          <a:p>
            <a:pPr eaLnBrk="1" hangingPunct="1">
              <a:lnSpc>
                <a:spcPct val="90000"/>
              </a:lnSpc>
            </a:pPr>
            <a:r>
              <a:rPr lang="en-US" sz="2800" dirty="0" smtClean="0">
                <a:cs typeface="Times New Roman" pitchFamily="18" charset="0"/>
              </a:rPr>
              <a:t>Choose </a:t>
            </a:r>
            <a:r>
              <a:rPr lang="en-US" sz="2800" i="1" dirty="0" smtClean="0">
                <a:cs typeface="Times New Roman" pitchFamily="18" charset="0"/>
              </a:rPr>
              <a:t>m</a:t>
            </a:r>
            <a:r>
              <a:rPr lang="en-US" sz="2800" dirty="0" smtClean="0">
                <a:cs typeface="Times New Roman" pitchFamily="18" charset="0"/>
              </a:rPr>
              <a:t> to be a </a:t>
            </a:r>
            <a:r>
              <a:rPr lang="en-US" sz="2800" i="1" dirty="0" smtClean="0">
                <a:solidFill>
                  <a:srgbClr val="0000CC"/>
                </a:solidFill>
                <a:cs typeface="Times New Roman" pitchFamily="18" charset="0"/>
              </a:rPr>
              <a:t>prime number</a:t>
            </a:r>
            <a:r>
              <a:rPr lang="en-US" sz="2800" dirty="0" smtClean="0">
                <a:cs typeface="Times New Roman" pitchFamily="18" charset="0"/>
              </a:rPr>
              <a:t>.</a:t>
            </a:r>
          </a:p>
          <a:p>
            <a:pPr lvl="1" eaLnBrk="1" hangingPunct="1">
              <a:lnSpc>
                <a:spcPct val="90000"/>
              </a:lnSpc>
            </a:pPr>
            <a:r>
              <a:rPr lang="en-US" sz="2400" dirty="0" smtClean="0">
                <a:cs typeface="Times New Roman" pitchFamily="18" charset="0"/>
              </a:rPr>
              <a:t>Typically the hash function performs modulo-</a:t>
            </a:r>
            <a:r>
              <a:rPr lang="en-US" sz="2400" i="1" dirty="0" smtClean="0">
                <a:cs typeface="Times New Roman" pitchFamily="18" charset="0"/>
              </a:rPr>
              <a:t>m</a:t>
            </a:r>
            <a:r>
              <a:rPr lang="en-US" sz="2400" dirty="0" smtClean="0">
                <a:cs typeface="Times New Roman" pitchFamily="18" charset="0"/>
              </a:rPr>
              <a:t> arithmetic. If </a:t>
            </a:r>
            <a:r>
              <a:rPr lang="en-US" sz="2400" i="1" dirty="0" smtClean="0">
                <a:cs typeface="Times New Roman" pitchFamily="18" charset="0"/>
              </a:rPr>
              <a:t>m</a:t>
            </a:r>
            <a:r>
              <a:rPr lang="en-US" sz="2400" dirty="0" smtClean="0">
                <a:cs typeface="Times New Roman" pitchFamily="18" charset="0"/>
              </a:rPr>
              <a:t> is prime, the entries are more likely to be distributed evenly over the buckets, regardless of any pattern in the keys.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436C47BB-B01A-489B-81AA-EFFC17A65C54}" type="slidenum">
              <a:rPr lang="en-AU" sz="2000"/>
              <a:pPr>
                <a:defRPr/>
              </a:pPr>
              <a:t>24</a:t>
            </a:fld>
            <a:endParaRPr lang="en-AU" sz="2000" dirty="0"/>
          </a:p>
        </p:txBody>
      </p:sp>
    </p:spTree>
  </p:cSld>
  <p:clrMapOvr>
    <a:masterClrMapping/>
  </p:clrMapOvr>
  <p:transition>
    <p:cover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bwMode="auto">
          <a:xfrm>
            <a:off x="457200" y="928670"/>
            <a:ext cx="8153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CBHTs: choosing the hash function</a:t>
            </a:r>
          </a:p>
        </p:txBody>
      </p:sp>
      <p:sp>
        <p:nvSpPr>
          <p:cNvPr id="25605" name="Rectangle 3"/>
          <p:cNvSpPr>
            <a:spLocks noGrp="1" noChangeArrowheads="1"/>
          </p:cNvSpPr>
          <p:nvPr>
            <p:ph idx="1"/>
          </p:nvPr>
        </p:nvSpPr>
        <p:spPr>
          <a:xfrm>
            <a:off x="457200" y="2000240"/>
            <a:ext cx="8472488" cy="4038600"/>
          </a:xfrm>
        </p:spPr>
        <p:txBody>
          <a:bodyPr/>
          <a:lstStyle/>
          <a:p>
            <a:pPr eaLnBrk="1" hangingPunct="1"/>
            <a:r>
              <a:rPr lang="en-US" sz="2800" dirty="0" smtClean="0">
                <a:cs typeface="Times New Roman" pitchFamily="18" charset="0"/>
              </a:rPr>
              <a:t>The hash function should be efficient (e.g., performing few arithmetic </a:t>
            </a:r>
            <a:r>
              <a:rPr lang="en-US" sz="2800" dirty="0" smtClean="0">
                <a:cs typeface="Times New Roman" pitchFamily="18" charset="0"/>
              </a:rPr>
              <a:t>operations only).</a:t>
            </a:r>
            <a:endParaRPr lang="en-GB" sz="2800" dirty="0" smtClean="0">
              <a:cs typeface="Times New Roman" pitchFamily="18" charset="0"/>
            </a:endParaRPr>
          </a:p>
          <a:p>
            <a:pPr eaLnBrk="1" hangingPunct="1"/>
            <a:r>
              <a:rPr lang="en-GB" sz="2800" dirty="0" smtClean="0">
                <a:cs typeface="Times New Roman" pitchFamily="18" charset="0"/>
              </a:rPr>
              <a:t>T</a:t>
            </a:r>
            <a:r>
              <a:rPr lang="en-US" sz="2800" dirty="0" smtClean="0">
                <a:cs typeface="Times New Roman" pitchFamily="18" charset="0"/>
              </a:rPr>
              <a:t>he hash function should distribute the entries evenly among the buckets, regardless of any patterns in the keys.</a:t>
            </a:r>
          </a:p>
          <a:p>
            <a:pPr eaLnBrk="1" hangingPunct="1"/>
            <a:r>
              <a:rPr lang="en-US" sz="2800" dirty="0" smtClean="0">
                <a:cs typeface="Times New Roman" pitchFamily="18" charset="0"/>
              </a:rPr>
              <a:t>Possible trade-off:</a:t>
            </a:r>
          </a:p>
          <a:p>
            <a:pPr lvl="1" eaLnBrk="1" hangingPunct="1"/>
            <a:r>
              <a:rPr lang="en-US" sz="2200" dirty="0" smtClean="0">
                <a:cs typeface="Times New Roman" pitchFamily="18" charset="0"/>
              </a:rPr>
              <a:t>Speed up the hash function by using only part of the key.</a:t>
            </a:r>
          </a:p>
          <a:p>
            <a:pPr lvl="1" eaLnBrk="1" hangingPunct="1"/>
            <a:r>
              <a:rPr lang="en-US" sz="2200" dirty="0" smtClean="0">
                <a:cs typeface="Times New Roman" pitchFamily="18" charset="0"/>
              </a:rPr>
              <a:t>But beware of any patterns in that part of the key.</a:t>
            </a:r>
            <a:r>
              <a:rPr lang="en-GB" sz="2200" dirty="0" smtClean="0">
                <a:cs typeface="Times New Roman" pitchFamily="18" charset="0"/>
              </a:rPr>
              <a:t> </a:t>
            </a:r>
            <a:endParaRPr lang="en-US" sz="2200" dirty="0" smtClean="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457744F-94C7-433C-B370-B38D8665BB4B}" type="slidenum">
              <a:rPr lang="en-AU" sz="2000"/>
              <a:pPr>
                <a:defRPr/>
              </a:pPr>
              <a:t>25</a:t>
            </a:fld>
            <a:endParaRPr lang="en-AU" sz="2000" dirty="0"/>
          </a:p>
        </p:txBody>
      </p:sp>
    </p:spTree>
  </p:cSld>
  <p:clrMapOvr>
    <a:masterClrMapping/>
  </p:clrMapOvr>
  <p:transition>
    <p:cover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bwMode="auto">
          <a:xfrm>
            <a:off x="457200" y="914400"/>
            <a:ext cx="7772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Example: hash table for words (1)</a:t>
            </a:r>
          </a:p>
        </p:txBody>
      </p:sp>
      <p:sp>
        <p:nvSpPr>
          <p:cNvPr id="26629" name="Rectangle 3"/>
          <p:cNvSpPr>
            <a:spLocks noGrp="1" noChangeArrowheads="1"/>
          </p:cNvSpPr>
          <p:nvPr>
            <p:ph idx="1"/>
          </p:nvPr>
        </p:nvSpPr>
        <p:spPr>
          <a:xfrm>
            <a:off x="457200" y="1928802"/>
            <a:ext cx="8077200" cy="4191000"/>
          </a:xfrm>
        </p:spPr>
        <p:txBody>
          <a:bodyPr/>
          <a:lstStyle/>
          <a:p>
            <a:pPr eaLnBrk="1" hangingPunct="1">
              <a:lnSpc>
                <a:spcPct val="90000"/>
              </a:lnSpc>
            </a:pPr>
            <a:r>
              <a:rPr lang="en-US" dirty="0" smtClean="0">
                <a:cs typeface="Times New Roman" pitchFamily="18" charset="0"/>
              </a:rPr>
              <a:t>Suppose that a hash table will contain about 1000 common English words.</a:t>
            </a:r>
          </a:p>
          <a:p>
            <a:pPr eaLnBrk="1" hangingPunct="1">
              <a:lnSpc>
                <a:spcPct val="90000"/>
              </a:lnSpc>
            </a:pPr>
            <a:r>
              <a:rPr lang="en-US" dirty="0" smtClean="0">
                <a:cs typeface="Times New Roman" pitchFamily="18" charset="0"/>
              </a:rPr>
              <a:t>Known patterns in the keys:</a:t>
            </a:r>
          </a:p>
          <a:p>
            <a:pPr lvl="1" eaLnBrk="1" hangingPunct="1">
              <a:lnSpc>
                <a:spcPct val="90000"/>
              </a:lnSpc>
            </a:pPr>
            <a:r>
              <a:rPr lang="en-US" dirty="0" smtClean="0">
                <a:cs typeface="Times New Roman" pitchFamily="18" charset="0"/>
              </a:rPr>
              <a:t>Letters vary in frequency:</a:t>
            </a:r>
          </a:p>
          <a:p>
            <a:pPr lvl="2" eaLnBrk="1" hangingPunct="1">
              <a:lnSpc>
                <a:spcPct val="90000"/>
              </a:lnSpc>
            </a:pPr>
            <a:r>
              <a:rPr lang="en-US" dirty="0" smtClean="0">
                <a:cs typeface="Times New Roman" pitchFamily="18" charset="0"/>
              </a:rPr>
              <a:t>A, E, I, N, S, T are common</a:t>
            </a:r>
          </a:p>
          <a:p>
            <a:pPr lvl="2" eaLnBrk="1" hangingPunct="1">
              <a:lnSpc>
                <a:spcPct val="90000"/>
              </a:lnSpc>
            </a:pPr>
            <a:r>
              <a:rPr lang="en-US" dirty="0" smtClean="0">
                <a:cs typeface="Times New Roman" pitchFamily="18" charset="0"/>
              </a:rPr>
              <a:t>Q, X, Z are uncommon.</a:t>
            </a:r>
          </a:p>
          <a:p>
            <a:pPr lvl="1" eaLnBrk="1" hangingPunct="1">
              <a:lnSpc>
                <a:spcPct val="90000"/>
              </a:lnSpc>
            </a:pPr>
            <a:r>
              <a:rPr lang="en-US" dirty="0" smtClean="0">
                <a:cs typeface="Times New Roman" pitchFamily="18" charset="0"/>
              </a:rPr>
              <a:t>Word lengths vary in frequency:</a:t>
            </a:r>
          </a:p>
          <a:p>
            <a:pPr lvl="2" eaLnBrk="1" hangingPunct="1">
              <a:lnSpc>
                <a:spcPct val="90000"/>
              </a:lnSpc>
            </a:pPr>
            <a:r>
              <a:rPr lang="en-US" dirty="0" smtClean="0">
                <a:cs typeface="Times New Roman" pitchFamily="18" charset="0"/>
              </a:rPr>
              <a:t>word lengths 4</a:t>
            </a:r>
            <a:r>
              <a:rPr lang="en-US" dirty="0" smtClean="0">
                <a:latin typeface="Times New Roman" pitchFamily="18" charset="0"/>
                <a:cs typeface="Times New Roman" pitchFamily="18" charset="0"/>
              </a:rPr>
              <a:t>–</a:t>
            </a:r>
            <a:r>
              <a:rPr lang="en-US" dirty="0" smtClean="0">
                <a:cs typeface="Times New Roman" pitchFamily="18" charset="0"/>
              </a:rPr>
              <a:t>8 are common</a:t>
            </a:r>
          </a:p>
          <a:p>
            <a:pPr lvl="2" eaLnBrk="1" hangingPunct="1">
              <a:lnSpc>
                <a:spcPct val="90000"/>
              </a:lnSpc>
            </a:pPr>
            <a:r>
              <a:rPr lang="en-US" dirty="0" smtClean="0">
                <a:cs typeface="Times New Roman" pitchFamily="18" charset="0"/>
              </a:rPr>
              <a:t>other word lengths are less common.</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862330A4-386C-4608-9BBB-F4A635E390A0}" type="slidenum">
              <a:rPr lang="en-AU" sz="2000"/>
              <a:pPr>
                <a:defRPr/>
              </a:pPr>
              <a:t>26</a:t>
            </a:fld>
            <a:endParaRPr lang="en-AU" sz="2000" dirty="0"/>
          </a:p>
        </p:txBody>
      </p:sp>
    </p:spTree>
  </p:cSld>
  <p:clrMapOvr>
    <a:masterClrMapping/>
  </p:clrMapOvr>
  <p:transition>
    <p:cover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bwMode="auto">
          <a:xfrm>
            <a:off x="457200" y="914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Example: hash table for words (2)</a:t>
            </a:r>
          </a:p>
        </p:txBody>
      </p:sp>
      <p:sp>
        <p:nvSpPr>
          <p:cNvPr id="27653" name="Rectangle 3"/>
          <p:cNvSpPr>
            <a:spLocks noGrp="1" noChangeArrowheads="1"/>
          </p:cNvSpPr>
          <p:nvPr>
            <p:ph idx="1"/>
          </p:nvPr>
        </p:nvSpPr>
        <p:spPr>
          <a:xfrm>
            <a:off x="214282" y="2071678"/>
            <a:ext cx="8929718" cy="3962400"/>
          </a:xfrm>
        </p:spPr>
        <p:txBody>
          <a:bodyPr/>
          <a:lstStyle/>
          <a:p>
            <a:pPr eaLnBrk="1" hangingPunct="1">
              <a:lnSpc>
                <a:spcPct val="90000"/>
              </a:lnSpc>
            </a:pPr>
            <a:r>
              <a:rPr lang="en-US" i="1" dirty="0" smtClean="0">
                <a:cs typeface="Times New Roman" pitchFamily="18" charset="0"/>
              </a:rPr>
              <a:t>hash</a:t>
            </a:r>
            <a:r>
              <a:rPr lang="en-US" dirty="0" smtClean="0">
                <a:cs typeface="Times New Roman" pitchFamily="18" charset="0"/>
              </a:rPr>
              <a:t>(</a:t>
            </a:r>
            <a:r>
              <a:rPr lang="en-US" i="1" dirty="0" smtClean="0">
                <a:cs typeface="Times New Roman" pitchFamily="18" charset="0"/>
              </a:rPr>
              <a:t>w</a:t>
            </a:r>
            <a:r>
              <a:rPr lang="en-US" dirty="0" smtClean="0">
                <a:cs typeface="Times New Roman" pitchFamily="18" charset="0"/>
              </a:rPr>
              <a:t>) can depend on any of </a:t>
            </a:r>
            <a:r>
              <a:rPr lang="en-US" i="1" dirty="0" err="1" smtClean="0">
                <a:cs typeface="Times New Roman" pitchFamily="18" charset="0"/>
              </a:rPr>
              <a:t>w</a:t>
            </a:r>
            <a:r>
              <a:rPr lang="en-US" dirty="0" err="1" smtClean="0">
                <a:latin typeface="Times New Roman" pitchFamily="18" charset="0"/>
                <a:cs typeface="Times New Roman" pitchFamily="18" charset="0"/>
              </a:rPr>
              <a:t>’</a:t>
            </a:r>
            <a:r>
              <a:rPr lang="en-US" dirty="0" err="1" smtClean="0">
                <a:cs typeface="Times New Roman" pitchFamily="18" charset="0"/>
              </a:rPr>
              <a:t>s</a:t>
            </a:r>
            <a:r>
              <a:rPr lang="en-US" dirty="0" smtClean="0">
                <a:cs typeface="Times New Roman" pitchFamily="18" charset="0"/>
              </a:rPr>
              <a:t> letters and/or length.</a:t>
            </a:r>
          </a:p>
          <a:p>
            <a:pPr lvl="1">
              <a:lnSpc>
                <a:spcPct val="90000"/>
              </a:lnSpc>
            </a:pPr>
            <a:r>
              <a:rPr lang="en-US" dirty="0" smtClean="0">
                <a:cs typeface="Times New Roman" pitchFamily="18" charset="0"/>
              </a:rPr>
              <a:t>(1) Consider </a:t>
            </a:r>
            <a:r>
              <a:rPr lang="en-US" i="1" dirty="0" smtClean="0">
                <a:solidFill>
                  <a:srgbClr val="0000CC"/>
                </a:solidFill>
                <a:cs typeface="Times New Roman" pitchFamily="18" charset="0"/>
              </a:rPr>
              <a:t>m</a:t>
            </a:r>
            <a:r>
              <a:rPr lang="en-US" dirty="0" smtClean="0">
                <a:solidFill>
                  <a:srgbClr val="0000CC"/>
                </a:solidFill>
                <a:cs typeface="Times New Roman" pitchFamily="18" charset="0"/>
              </a:rPr>
              <a:t>=20</a:t>
            </a:r>
            <a:r>
              <a:rPr lang="en-US" dirty="0" smtClean="0">
                <a:solidFill>
                  <a:srgbClr val="0000CC"/>
                </a:solidFill>
                <a:cs typeface="Times New Roman" pitchFamily="18" charset="0"/>
              </a:rPr>
              <a:t>, </a:t>
            </a:r>
            <a:r>
              <a:rPr lang="en-US" i="1" dirty="0" smtClean="0">
                <a:solidFill>
                  <a:srgbClr val="0000CC"/>
                </a:solidFill>
                <a:cs typeface="Times New Roman" pitchFamily="18" charset="0"/>
              </a:rPr>
              <a:t>hash</a:t>
            </a:r>
            <a:r>
              <a:rPr lang="en-US" dirty="0" smtClean="0">
                <a:solidFill>
                  <a:srgbClr val="0000CC"/>
                </a:solidFill>
                <a:cs typeface="Times New Roman" pitchFamily="18" charset="0"/>
              </a:rPr>
              <a:t>(</a:t>
            </a:r>
            <a:r>
              <a:rPr lang="en-US" i="1" dirty="0" smtClean="0">
                <a:solidFill>
                  <a:srgbClr val="0000CC"/>
                </a:solidFill>
                <a:cs typeface="Times New Roman" pitchFamily="18" charset="0"/>
              </a:rPr>
              <a:t>w</a:t>
            </a:r>
            <a:r>
              <a:rPr lang="en-US" dirty="0" smtClean="0">
                <a:solidFill>
                  <a:srgbClr val="0000CC"/>
                </a:solidFill>
                <a:cs typeface="Times New Roman" pitchFamily="18" charset="0"/>
              </a:rPr>
              <a:t>)=length </a:t>
            </a:r>
            <a:r>
              <a:rPr lang="en-US" dirty="0" smtClean="0">
                <a:solidFill>
                  <a:srgbClr val="0000CC"/>
                </a:solidFill>
                <a:cs typeface="Times New Roman" pitchFamily="18" charset="0"/>
              </a:rPr>
              <a:t>of </a:t>
            </a:r>
            <a:r>
              <a:rPr lang="en-US" i="1" dirty="0" smtClean="0">
                <a:solidFill>
                  <a:srgbClr val="0000CC"/>
                </a:solidFill>
                <a:cs typeface="Times New Roman" pitchFamily="18" charset="0"/>
              </a:rPr>
              <a:t>w</a:t>
            </a:r>
            <a:r>
              <a:rPr lang="en-US" dirty="0" smtClean="0">
                <a:solidFill>
                  <a:srgbClr val="0000CC"/>
                </a:solidFill>
                <a:latin typeface="Times New Roman" pitchFamily="18" charset="0"/>
                <a:cs typeface="Times New Roman" pitchFamily="18" charset="0"/>
              </a:rPr>
              <a:t>–</a:t>
            </a:r>
            <a:r>
              <a:rPr lang="en-US" dirty="0" smtClean="0">
                <a:solidFill>
                  <a:srgbClr val="0000CC"/>
                </a:solidFill>
                <a:cs typeface="Times New Roman" pitchFamily="18" charset="0"/>
              </a:rPr>
              <a:t>1</a:t>
            </a:r>
            <a:r>
              <a:rPr lang="en-US" dirty="0" smtClean="0">
                <a:cs typeface="Times New Roman" pitchFamily="18" charset="0"/>
              </a:rPr>
              <a:t>.</a:t>
            </a:r>
          </a:p>
          <a:p>
            <a:pPr lvl="2">
              <a:lnSpc>
                <a:spcPct val="90000"/>
              </a:lnSpc>
              <a:buFontTx/>
              <a:buNone/>
            </a:pPr>
            <a:r>
              <a:rPr lang="en-US" dirty="0" smtClean="0">
                <a:latin typeface="Times New Roman" pitchFamily="18" charset="0"/>
                <a:cs typeface="Times New Roman" pitchFamily="18" charset="0"/>
              </a:rPr>
              <a:t>–</a:t>
            </a:r>
            <a:r>
              <a:rPr lang="en-US" dirty="0" smtClean="0">
                <a:cs typeface="Times New Roman" pitchFamily="18" charset="0"/>
              </a:rPr>
              <a:t>	Far too few buckets. Load factor = 1000/20 = 50.</a:t>
            </a:r>
          </a:p>
          <a:p>
            <a:pPr lvl="2">
              <a:lnSpc>
                <a:spcPct val="90000"/>
              </a:lnSpc>
              <a:buFontTx/>
              <a:buNone/>
            </a:pPr>
            <a:r>
              <a:rPr lang="en-US" dirty="0" smtClean="0">
                <a:latin typeface="Times New Roman" pitchFamily="18" charset="0"/>
                <a:cs typeface="Times New Roman" pitchFamily="18" charset="0"/>
              </a:rPr>
              <a:t>–</a:t>
            </a:r>
            <a:r>
              <a:rPr lang="en-US" dirty="0" smtClean="0">
                <a:cs typeface="Times New Roman" pitchFamily="18" charset="0"/>
              </a:rPr>
              <a:t>	Very uneven distribution.</a:t>
            </a:r>
          </a:p>
          <a:p>
            <a:pPr lvl="1">
              <a:lnSpc>
                <a:spcPct val="90000"/>
              </a:lnSpc>
            </a:pPr>
            <a:r>
              <a:rPr lang="en-US" dirty="0" smtClean="0">
                <a:cs typeface="Times New Roman" pitchFamily="18" charset="0"/>
              </a:rPr>
              <a:t>(2) Consider </a:t>
            </a:r>
            <a:r>
              <a:rPr lang="en-US" i="1" dirty="0" smtClean="0">
                <a:solidFill>
                  <a:srgbClr val="0000CC"/>
                </a:solidFill>
                <a:cs typeface="Times New Roman" pitchFamily="18" charset="0"/>
              </a:rPr>
              <a:t>m</a:t>
            </a:r>
            <a:r>
              <a:rPr lang="en-US" dirty="0" smtClean="0">
                <a:solidFill>
                  <a:srgbClr val="0000CC"/>
                </a:solidFill>
                <a:cs typeface="Times New Roman" pitchFamily="18" charset="0"/>
              </a:rPr>
              <a:t>=26, </a:t>
            </a:r>
            <a:r>
              <a:rPr lang="en-US" i="1" dirty="0" smtClean="0">
                <a:solidFill>
                  <a:srgbClr val="0000CC"/>
                </a:solidFill>
                <a:cs typeface="Times New Roman" pitchFamily="18" charset="0"/>
              </a:rPr>
              <a:t>hash</a:t>
            </a:r>
            <a:r>
              <a:rPr lang="en-US" dirty="0" smtClean="0">
                <a:solidFill>
                  <a:srgbClr val="0000CC"/>
                </a:solidFill>
                <a:cs typeface="Times New Roman" pitchFamily="18" charset="0"/>
              </a:rPr>
              <a:t>(</a:t>
            </a:r>
            <a:r>
              <a:rPr lang="en-US" i="1" dirty="0" smtClean="0">
                <a:solidFill>
                  <a:srgbClr val="0000CC"/>
                </a:solidFill>
                <a:cs typeface="Times New Roman" pitchFamily="18" charset="0"/>
              </a:rPr>
              <a:t>w</a:t>
            </a:r>
            <a:r>
              <a:rPr lang="en-US" dirty="0" smtClean="0">
                <a:solidFill>
                  <a:srgbClr val="0000CC"/>
                </a:solidFill>
                <a:cs typeface="Times New Roman" pitchFamily="18" charset="0"/>
              </a:rPr>
              <a:t>)=</a:t>
            </a:r>
            <a:r>
              <a:rPr lang="en-US" dirty="0" smtClean="0">
                <a:solidFill>
                  <a:srgbClr val="0000CC"/>
                </a:solidFill>
                <a:cs typeface="Times New Roman" pitchFamily="18" charset="0"/>
              </a:rPr>
              <a:t>initial letter of </a:t>
            </a:r>
            <a:r>
              <a:rPr lang="en-US" i="1" dirty="0" smtClean="0">
                <a:solidFill>
                  <a:srgbClr val="0000CC"/>
                </a:solidFill>
                <a:cs typeface="Times New Roman" pitchFamily="18" charset="0"/>
              </a:rPr>
              <a:t>w</a:t>
            </a:r>
            <a:r>
              <a:rPr lang="en-US" dirty="0" smtClean="0">
                <a:solidFill>
                  <a:srgbClr val="0000CC"/>
                </a:solidFill>
                <a:latin typeface="Times New Roman" pitchFamily="18" charset="0"/>
                <a:cs typeface="Times New Roman" pitchFamily="18" charset="0"/>
              </a:rPr>
              <a:t>–‘</a:t>
            </a:r>
            <a:r>
              <a:rPr lang="en-US" dirty="0" smtClean="0">
                <a:solidFill>
                  <a:srgbClr val="0000CC"/>
                </a:solidFill>
                <a:cs typeface="Times New Roman" pitchFamily="18" charset="0"/>
              </a:rPr>
              <a:t>A</a:t>
            </a:r>
            <a:r>
              <a:rPr lang="en-US" dirty="0" smtClean="0">
                <a:solidFill>
                  <a:srgbClr val="0000CC"/>
                </a:solidFill>
                <a:latin typeface="Times New Roman" pitchFamily="18" charset="0"/>
                <a:cs typeface="Times New Roman" pitchFamily="18" charset="0"/>
              </a:rPr>
              <a:t>’</a:t>
            </a:r>
            <a:r>
              <a:rPr lang="en-US" dirty="0" smtClean="0">
                <a:solidFill>
                  <a:srgbClr val="0000CC"/>
                </a:solidFill>
                <a:cs typeface="Times New Roman" pitchFamily="18" charset="0"/>
              </a:rPr>
              <a:t>.</a:t>
            </a:r>
          </a:p>
          <a:p>
            <a:pPr lvl="2">
              <a:lnSpc>
                <a:spcPct val="90000"/>
              </a:lnSpc>
              <a:buFontTx/>
              <a:buNone/>
            </a:pPr>
            <a:r>
              <a:rPr lang="en-US" dirty="0" smtClean="0">
                <a:latin typeface="Times New Roman" pitchFamily="18" charset="0"/>
                <a:cs typeface="Times New Roman" pitchFamily="18" charset="0"/>
              </a:rPr>
              <a:t>–</a:t>
            </a:r>
            <a:r>
              <a:rPr lang="en-US" dirty="0" smtClean="0">
                <a:cs typeface="Times New Roman" pitchFamily="18" charset="0"/>
              </a:rPr>
              <a:t>	Far too few buckets.</a:t>
            </a:r>
          </a:p>
          <a:p>
            <a:pPr lvl="2">
              <a:lnSpc>
                <a:spcPct val="90000"/>
              </a:lnSpc>
              <a:buFontTx/>
              <a:buNone/>
            </a:pPr>
            <a:r>
              <a:rPr lang="en-US" dirty="0" smtClean="0">
                <a:latin typeface="Times New Roman" pitchFamily="18" charset="0"/>
                <a:cs typeface="Times New Roman" pitchFamily="18" charset="0"/>
              </a:rPr>
              <a:t>–</a:t>
            </a:r>
            <a:r>
              <a:rPr lang="en-US" dirty="0" smtClean="0">
                <a:cs typeface="Times New Roman" pitchFamily="18" charset="0"/>
              </a:rPr>
              <a:t>	Very uneven distribution.</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CCB57DCF-0738-444C-A680-5B9F6D63D863}" type="slidenum">
              <a:rPr lang="en-AU" sz="2000"/>
              <a:pPr>
                <a:defRPr/>
              </a:pPr>
              <a:t>27</a:t>
            </a:fld>
            <a:endParaRPr lang="en-AU" sz="2000" dirty="0"/>
          </a:p>
        </p:txBody>
      </p:sp>
    </p:spTree>
  </p:cSld>
  <p:clrMapOvr>
    <a:masterClrMapping/>
  </p:clrMapOvr>
  <p:transition>
    <p:cover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bwMode="auto">
          <a:xfrm>
            <a:off x="381000" y="10287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Example: hash table for words (3)</a:t>
            </a:r>
          </a:p>
        </p:txBody>
      </p:sp>
      <p:sp>
        <p:nvSpPr>
          <p:cNvPr id="28677" name="Rectangle 3"/>
          <p:cNvSpPr>
            <a:spLocks noGrp="1" noChangeArrowheads="1"/>
          </p:cNvSpPr>
          <p:nvPr>
            <p:ph idx="1"/>
          </p:nvPr>
        </p:nvSpPr>
        <p:spPr>
          <a:xfrm>
            <a:off x="228600" y="1981200"/>
            <a:ext cx="8915400" cy="4419600"/>
          </a:xfrm>
        </p:spPr>
        <p:txBody>
          <a:bodyPr/>
          <a:lstStyle/>
          <a:p>
            <a:pPr eaLnBrk="1" hangingPunct="1">
              <a:lnSpc>
                <a:spcPct val="90000"/>
              </a:lnSpc>
              <a:tabLst>
                <a:tab pos="2095500" algn="l"/>
              </a:tabLst>
            </a:pPr>
            <a:r>
              <a:rPr lang="en-US" sz="2800" dirty="0" smtClean="0">
                <a:cs typeface="Times New Roman" pitchFamily="18" charset="0"/>
              </a:rPr>
              <a:t>(3) Consider </a:t>
            </a:r>
            <a:r>
              <a:rPr lang="en-US" sz="2800" i="1" dirty="0" smtClean="0">
                <a:solidFill>
                  <a:srgbClr val="0000CC"/>
                </a:solidFill>
                <a:cs typeface="Times New Roman" pitchFamily="18" charset="0"/>
              </a:rPr>
              <a:t>m</a:t>
            </a:r>
            <a:r>
              <a:rPr lang="en-US" sz="2800" dirty="0" smtClean="0">
                <a:solidFill>
                  <a:srgbClr val="0000CC"/>
                </a:solidFill>
                <a:cs typeface="Times New Roman" pitchFamily="18" charset="0"/>
              </a:rPr>
              <a:t> = 520, </a:t>
            </a:r>
            <a:br>
              <a:rPr lang="en-US" sz="2800" dirty="0" smtClean="0">
                <a:solidFill>
                  <a:srgbClr val="0000CC"/>
                </a:solidFill>
                <a:cs typeface="Times New Roman" pitchFamily="18" charset="0"/>
              </a:rPr>
            </a:br>
            <a:r>
              <a:rPr lang="en-US" sz="2400" dirty="0" smtClean="0">
                <a:solidFill>
                  <a:srgbClr val="0000CC"/>
                </a:solidFill>
                <a:cs typeface="Times New Roman" pitchFamily="18" charset="0"/>
              </a:rPr>
              <a:t>     </a:t>
            </a:r>
            <a:r>
              <a:rPr lang="en-US" sz="2400" i="1" dirty="0" smtClean="0">
                <a:solidFill>
                  <a:srgbClr val="0000CC"/>
                </a:solidFill>
                <a:cs typeface="Times New Roman" pitchFamily="18" charset="0"/>
              </a:rPr>
              <a:t>hash</a:t>
            </a:r>
            <a:r>
              <a:rPr lang="en-US" sz="2400" dirty="0" smtClean="0">
                <a:solidFill>
                  <a:srgbClr val="0000CC"/>
                </a:solidFill>
                <a:cs typeface="Times New Roman" pitchFamily="18" charset="0"/>
              </a:rPr>
              <a:t>(</a:t>
            </a:r>
            <a:r>
              <a:rPr lang="en-US" sz="2400" i="1" dirty="0" smtClean="0">
                <a:solidFill>
                  <a:srgbClr val="0000CC"/>
                </a:solidFill>
                <a:cs typeface="Times New Roman" pitchFamily="18" charset="0"/>
              </a:rPr>
              <a:t>w</a:t>
            </a:r>
            <a:r>
              <a:rPr lang="en-US" sz="2400" dirty="0" smtClean="0">
                <a:solidFill>
                  <a:srgbClr val="0000CC"/>
                </a:solidFill>
                <a:cs typeface="Times New Roman" pitchFamily="18" charset="0"/>
              </a:rPr>
              <a:t>) = 26 </a:t>
            </a:r>
            <a:r>
              <a:rPr lang="en-US" sz="2400" dirty="0" smtClean="0">
                <a:solidFill>
                  <a:srgbClr val="0000CC"/>
                </a:solidFill>
                <a:cs typeface="Times New Roman" pitchFamily="18" charset="0"/>
                <a:sym typeface="Symbol" pitchFamily="18" charset="2"/>
              </a:rPr>
              <a:t></a:t>
            </a:r>
            <a:r>
              <a:rPr lang="en-US" sz="2400" dirty="0" smtClean="0">
                <a:solidFill>
                  <a:srgbClr val="0000CC"/>
                </a:solidFill>
                <a:cs typeface="Times New Roman" pitchFamily="18" charset="0"/>
              </a:rPr>
              <a:t> (length of </a:t>
            </a:r>
            <a:r>
              <a:rPr lang="en-US" sz="2400" i="1" dirty="0" smtClean="0">
                <a:solidFill>
                  <a:srgbClr val="0000CC"/>
                </a:solidFill>
                <a:cs typeface="Times New Roman" pitchFamily="18" charset="0"/>
              </a:rPr>
              <a:t>w</a:t>
            </a:r>
            <a:r>
              <a:rPr lang="en-US" sz="2400" dirty="0" smtClean="0">
                <a:solidFill>
                  <a:srgbClr val="0000CC"/>
                </a:solidFill>
                <a:cs typeface="Times New Roman" pitchFamily="18" charset="0"/>
              </a:rPr>
              <a:t> </a:t>
            </a:r>
            <a:r>
              <a:rPr lang="en-US" sz="2400" dirty="0" smtClean="0">
                <a:solidFill>
                  <a:srgbClr val="0000CC"/>
                </a:solidFill>
                <a:latin typeface="Times New Roman" pitchFamily="18" charset="0"/>
                <a:cs typeface="Times New Roman" pitchFamily="18" charset="0"/>
              </a:rPr>
              <a:t>–</a:t>
            </a:r>
            <a:r>
              <a:rPr lang="en-US" sz="2400" dirty="0" smtClean="0">
                <a:solidFill>
                  <a:srgbClr val="0000CC"/>
                </a:solidFill>
                <a:cs typeface="Times New Roman" pitchFamily="18" charset="0"/>
              </a:rPr>
              <a:t> 1) + (initial letter of </a:t>
            </a:r>
            <a:r>
              <a:rPr lang="en-US" sz="2400" i="1" dirty="0" smtClean="0">
                <a:solidFill>
                  <a:srgbClr val="0000CC"/>
                </a:solidFill>
                <a:cs typeface="Times New Roman" pitchFamily="18" charset="0"/>
              </a:rPr>
              <a:t>w</a:t>
            </a:r>
            <a:r>
              <a:rPr lang="en-US" sz="2400" dirty="0" smtClean="0">
                <a:solidFill>
                  <a:srgbClr val="0000CC"/>
                </a:solidFill>
                <a:cs typeface="Times New Roman" pitchFamily="18" charset="0"/>
              </a:rPr>
              <a:t> </a:t>
            </a:r>
            <a:r>
              <a:rPr lang="en-US" sz="2400" dirty="0" smtClean="0">
                <a:solidFill>
                  <a:srgbClr val="0000CC"/>
                </a:solidFill>
                <a:latin typeface="Times New Roman" pitchFamily="18" charset="0"/>
                <a:cs typeface="Times New Roman" pitchFamily="18" charset="0"/>
              </a:rPr>
              <a:t>–</a:t>
            </a:r>
            <a:r>
              <a:rPr lang="en-US" sz="2400" dirty="0" smtClean="0">
                <a:solidFill>
                  <a:srgbClr val="0000CC"/>
                </a:solidFill>
                <a:cs typeface="Times New Roman" pitchFamily="18" charset="0"/>
              </a:rPr>
              <a:t> </a:t>
            </a:r>
            <a:r>
              <a:rPr lang="en-US" sz="2400" dirty="0" smtClean="0">
                <a:solidFill>
                  <a:srgbClr val="0000CC"/>
                </a:solidFill>
                <a:latin typeface="Times New Roman" pitchFamily="18" charset="0"/>
                <a:cs typeface="Times New Roman" pitchFamily="18" charset="0"/>
              </a:rPr>
              <a:t>‘</a:t>
            </a:r>
            <a:r>
              <a:rPr lang="en-US" sz="2400" dirty="0" smtClean="0">
                <a:solidFill>
                  <a:srgbClr val="0000CC"/>
                </a:solidFill>
                <a:cs typeface="Times New Roman" pitchFamily="18" charset="0"/>
              </a:rPr>
              <a:t>A</a:t>
            </a:r>
            <a:r>
              <a:rPr lang="en-US" sz="2400" dirty="0" smtClean="0">
                <a:solidFill>
                  <a:srgbClr val="0000CC"/>
                </a:solidFill>
                <a:latin typeface="Times New Roman" pitchFamily="18" charset="0"/>
                <a:cs typeface="Times New Roman" pitchFamily="18" charset="0"/>
              </a:rPr>
              <a:t>’</a:t>
            </a:r>
            <a:r>
              <a:rPr lang="en-US" sz="2400" dirty="0" smtClean="0">
                <a:solidFill>
                  <a:srgbClr val="0000CC"/>
                </a:solidFill>
                <a:cs typeface="Times New Roman" pitchFamily="18" charset="0"/>
              </a:rPr>
              <a:t>)</a:t>
            </a:r>
          </a:p>
          <a:p>
            <a:pPr lvl="1" eaLnBrk="1" hangingPunct="1">
              <a:lnSpc>
                <a:spcPct val="90000"/>
              </a:lnSpc>
              <a:buFontTx/>
              <a:buNone/>
              <a:tabLst>
                <a:tab pos="2095500" algn="l"/>
              </a:tabLst>
            </a:pPr>
            <a:r>
              <a:rPr lang="en-US" sz="2400" dirty="0" smtClean="0">
                <a:latin typeface="Times New Roman" pitchFamily="18" charset="0"/>
                <a:cs typeface="Times New Roman" pitchFamily="18" charset="0"/>
              </a:rPr>
              <a:t>–</a:t>
            </a:r>
            <a:r>
              <a:rPr lang="en-US" sz="2400" dirty="0" smtClean="0">
                <a:cs typeface="Times New Roman" pitchFamily="18" charset="0"/>
              </a:rPr>
              <a:t>	</a:t>
            </a:r>
            <a:r>
              <a:rPr lang="en-US" sz="2200" dirty="0" smtClean="0">
                <a:cs typeface="Times New Roman" pitchFamily="18" charset="0"/>
              </a:rPr>
              <a:t>Too few buckets. Load factor = 1000/520 </a:t>
            </a:r>
            <a:r>
              <a:rPr lang="en-US" sz="2200" dirty="0" smtClean="0">
                <a:cs typeface="Times New Roman" pitchFamily="18" charset="0"/>
                <a:sym typeface="Symbol" pitchFamily="18" charset="2"/>
              </a:rPr>
              <a:t></a:t>
            </a:r>
            <a:r>
              <a:rPr lang="en-US" sz="2200" dirty="0" smtClean="0">
                <a:cs typeface="Times New Roman" pitchFamily="18" charset="0"/>
              </a:rPr>
              <a:t> 1.9.</a:t>
            </a:r>
          </a:p>
          <a:p>
            <a:pPr lvl="1" eaLnBrk="1" hangingPunct="1">
              <a:lnSpc>
                <a:spcPct val="90000"/>
              </a:lnSpc>
              <a:buFontTx/>
              <a:buNone/>
              <a:tabLst>
                <a:tab pos="2095500" algn="l"/>
              </a:tabLst>
            </a:pPr>
            <a:r>
              <a:rPr lang="en-US" sz="2200" dirty="0" smtClean="0">
                <a:latin typeface="Times New Roman" pitchFamily="18" charset="0"/>
                <a:cs typeface="Times New Roman" pitchFamily="18" charset="0"/>
              </a:rPr>
              <a:t>–</a:t>
            </a:r>
            <a:r>
              <a:rPr lang="en-US" sz="2200" dirty="0" smtClean="0">
                <a:cs typeface="Times New Roman" pitchFamily="18" charset="0"/>
              </a:rPr>
              <a:t>	Very uneven distribution. Since few words have length 1</a:t>
            </a:r>
            <a:r>
              <a:rPr lang="en-US" sz="2200" dirty="0" smtClean="0">
                <a:latin typeface="Times New Roman" pitchFamily="18" charset="0"/>
                <a:cs typeface="Times New Roman" pitchFamily="18" charset="0"/>
              </a:rPr>
              <a:t>~</a:t>
            </a:r>
            <a:r>
              <a:rPr lang="en-US" sz="2200" dirty="0" smtClean="0">
                <a:cs typeface="Times New Roman" pitchFamily="18" charset="0"/>
              </a:rPr>
              <a:t>2, buckets 0</a:t>
            </a:r>
            <a:r>
              <a:rPr lang="en-US" sz="2200" dirty="0" smtClean="0">
                <a:latin typeface="Times New Roman" pitchFamily="18" charset="0"/>
                <a:cs typeface="Times New Roman" pitchFamily="18" charset="0"/>
              </a:rPr>
              <a:t>–</a:t>
            </a:r>
            <a:r>
              <a:rPr lang="en-US" sz="2200" dirty="0" smtClean="0">
                <a:cs typeface="Times New Roman" pitchFamily="18" charset="0"/>
              </a:rPr>
              <a:t>51 will be sparsely populated. </a:t>
            </a:r>
            <a:br>
              <a:rPr lang="en-US" sz="2200" dirty="0" smtClean="0">
                <a:cs typeface="Times New Roman" pitchFamily="18" charset="0"/>
              </a:rPr>
            </a:br>
            <a:r>
              <a:rPr lang="en-US" sz="2200" dirty="0" smtClean="0">
                <a:cs typeface="Times New Roman" pitchFamily="18" charset="0"/>
              </a:rPr>
              <a:t>Since initial letter Z is uncommon, buckets 25, 51, 77, 103, </a:t>
            </a:r>
            <a:r>
              <a:rPr lang="en-US" sz="2200" dirty="0" smtClean="0">
                <a:latin typeface="Times New Roman" pitchFamily="18" charset="0"/>
                <a:cs typeface="Times New Roman" pitchFamily="18" charset="0"/>
              </a:rPr>
              <a:t>…</a:t>
            </a:r>
            <a:r>
              <a:rPr lang="en-US" sz="2200" dirty="0" smtClean="0">
                <a:cs typeface="Times New Roman" pitchFamily="18" charset="0"/>
              </a:rPr>
              <a:t> will be sparsely populated. And so on.</a:t>
            </a:r>
          </a:p>
          <a:p>
            <a:pPr eaLnBrk="1" hangingPunct="1">
              <a:lnSpc>
                <a:spcPct val="90000"/>
              </a:lnSpc>
              <a:tabLst>
                <a:tab pos="2095500" algn="l"/>
              </a:tabLst>
            </a:pPr>
            <a:r>
              <a:rPr lang="en-US" sz="2800" dirty="0" smtClean="0">
                <a:cs typeface="Times New Roman" pitchFamily="18" charset="0"/>
              </a:rPr>
              <a:t>(4) Consider </a:t>
            </a:r>
            <a:r>
              <a:rPr lang="en-US" sz="2800" i="1" dirty="0" smtClean="0">
                <a:solidFill>
                  <a:srgbClr val="0000CC"/>
                </a:solidFill>
                <a:cs typeface="Times New Roman" pitchFamily="18" charset="0"/>
              </a:rPr>
              <a:t>m</a:t>
            </a:r>
            <a:r>
              <a:rPr lang="en-US" sz="2800" dirty="0" smtClean="0">
                <a:solidFill>
                  <a:srgbClr val="0000CC"/>
                </a:solidFill>
                <a:cs typeface="Times New Roman" pitchFamily="18" charset="0"/>
              </a:rPr>
              <a:t> = 1499, </a:t>
            </a:r>
            <a:br>
              <a:rPr lang="en-US" sz="2800" dirty="0" smtClean="0">
                <a:solidFill>
                  <a:srgbClr val="0000CC"/>
                </a:solidFill>
                <a:cs typeface="Times New Roman" pitchFamily="18" charset="0"/>
              </a:rPr>
            </a:br>
            <a:r>
              <a:rPr lang="en-US" sz="2600" dirty="0" smtClean="0">
                <a:solidFill>
                  <a:srgbClr val="0000CC"/>
                </a:solidFill>
                <a:cs typeface="Times New Roman" pitchFamily="18" charset="0"/>
              </a:rPr>
              <a:t>      </a:t>
            </a:r>
            <a:r>
              <a:rPr lang="en-US" sz="2600" i="1" dirty="0" smtClean="0">
                <a:solidFill>
                  <a:srgbClr val="0000CC"/>
                </a:solidFill>
                <a:cs typeface="Times New Roman" pitchFamily="18" charset="0"/>
              </a:rPr>
              <a:t>hash</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w</a:t>
            </a:r>
            <a:r>
              <a:rPr lang="en-US" sz="2600" dirty="0" smtClean="0">
                <a:solidFill>
                  <a:srgbClr val="0000CC"/>
                </a:solidFill>
                <a:cs typeface="Times New Roman" pitchFamily="18" charset="0"/>
              </a:rPr>
              <a:t>) = (weighted sum of letters of </a:t>
            </a:r>
            <a:r>
              <a:rPr lang="en-US" sz="2600" i="1" dirty="0" smtClean="0">
                <a:solidFill>
                  <a:srgbClr val="0000CC"/>
                </a:solidFill>
                <a:cs typeface="Times New Roman" pitchFamily="18" charset="0"/>
              </a:rPr>
              <a:t>w</a:t>
            </a:r>
            <a:r>
              <a:rPr lang="en-US" sz="2600" dirty="0" smtClean="0">
                <a:solidFill>
                  <a:srgbClr val="0000CC"/>
                </a:solidFill>
                <a:cs typeface="Times New Roman" pitchFamily="18" charset="0"/>
              </a:rPr>
              <a:t>) modulo </a:t>
            </a:r>
            <a:r>
              <a:rPr lang="en-US" sz="2600" i="1" dirty="0" smtClean="0">
                <a:solidFill>
                  <a:srgbClr val="0000CC"/>
                </a:solidFill>
                <a:cs typeface="Times New Roman" pitchFamily="18" charset="0"/>
              </a:rPr>
              <a:t>m</a:t>
            </a:r>
            <a:endParaRPr lang="en-US" sz="2600" dirty="0" smtClean="0">
              <a:solidFill>
                <a:srgbClr val="0000CC"/>
              </a:solidFill>
              <a:cs typeface="Times New Roman" pitchFamily="18" charset="0"/>
            </a:endParaRPr>
          </a:p>
          <a:p>
            <a:pPr lvl="1" eaLnBrk="1" hangingPunct="1">
              <a:lnSpc>
                <a:spcPct val="90000"/>
              </a:lnSpc>
              <a:buFontTx/>
              <a:buNone/>
              <a:tabLst>
                <a:tab pos="2095500" algn="l"/>
              </a:tabLst>
            </a:pPr>
            <a:r>
              <a:rPr lang="en-US" sz="2400" dirty="0" smtClean="0">
                <a:cs typeface="Times New Roman" pitchFamily="18" charset="0"/>
              </a:rPr>
              <a:t>	</a:t>
            </a:r>
            <a:r>
              <a:rPr lang="en-US" sz="2200" dirty="0" smtClean="0">
                <a:cs typeface="Times New Roman" pitchFamily="18" charset="0"/>
              </a:rPr>
              <a:t>i.e., (</a:t>
            </a:r>
            <a:r>
              <a:rPr lang="en-US" sz="2200" i="1" dirty="0" smtClean="0">
                <a:cs typeface="Times New Roman" pitchFamily="18" charset="0"/>
              </a:rPr>
              <a:t>c</a:t>
            </a:r>
            <a:r>
              <a:rPr lang="en-US" sz="2200" baseline="-25000" dirty="0" smtClean="0">
                <a:cs typeface="Times New Roman" pitchFamily="18" charset="0"/>
              </a:rPr>
              <a:t>1</a:t>
            </a:r>
            <a:r>
              <a:rPr lang="en-US" sz="2200" dirty="0" smtClean="0">
                <a:cs typeface="Times New Roman" pitchFamily="18" charset="0"/>
              </a:rPr>
              <a:t> </a:t>
            </a:r>
            <a:r>
              <a:rPr lang="en-US" sz="2200" dirty="0" smtClean="0">
                <a:latin typeface="Symbol" pitchFamily="18" charset="2"/>
                <a:cs typeface="Times New Roman" pitchFamily="18" charset="0"/>
                <a:sym typeface="Symbol" pitchFamily="18" charset="2"/>
              </a:rPr>
              <a:t></a:t>
            </a:r>
            <a:r>
              <a:rPr lang="en-US" sz="2200" dirty="0" smtClean="0">
                <a:cs typeface="Times New Roman" pitchFamily="18" charset="0"/>
              </a:rPr>
              <a:t> 1st letter of </a:t>
            </a:r>
            <a:r>
              <a:rPr lang="en-US" sz="2200" i="1" dirty="0" smtClean="0">
                <a:cs typeface="Times New Roman" pitchFamily="18" charset="0"/>
              </a:rPr>
              <a:t>w</a:t>
            </a:r>
            <a:r>
              <a:rPr lang="en-US" sz="2200" dirty="0" smtClean="0">
                <a:cs typeface="Times New Roman" pitchFamily="18" charset="0"/>
              </a:rPr>
              <a:t> + </a:t>
            </a:r>
            <a:r>
              <a:rPr lang="en-US" sz="2200" i="1" dirty="0" smtClean="0">
                <a:cs typeface="Times New Roman" pitchFamily="18" charset="0"/>
              </a:rPr>
              <a:t>c</a:t>
            </a:r>
            <a:r>
              <a:rPr lang="en-US" sz="2200" baseline="-25000" dirty="0" smtClean="0">
                <a:cs typeface="Times New Roman" pitchFamily="18" charset="0"/>
              </a:rPr>
              <a:t>2</a:t>
            </a:r>
            <a:r>
              <a:rPr lang="en-US" sz="2200" dirty="0" smtClean="0">
                <a:cs typeface="Times New Roman" pitchFamily="18" charset="0"/>
              </a:rPr>
              <a:t> </a:t>
            </a:r>
            <a:r>
              <a:rPr lang="en-US" sz="2200" dirty="0" smtClean="0">
                <a:latin typeface="Symbol" pitchFamily="18" charset="2"/>
                <a:cs typeface="Times New Roman" pitchFamily="18" charset="0"/>
                <a:sym typeface="Symbol" pitchFamily="18" charset="2"/>
              </a:rPr>
              <a:t></a:t>
            </a:r>
            <a:r>
              <a:rPr lang="en-US" sz="2200" dirty="0" smtClean="0">
                <a:cs typeface="Times New Roman" pitchFamily="18" charset="0"/>
              </a:rPr>
              <a:t> 2nd letter of </a:t>
            </a:r>
            <a:r>
              <a:rPr lang="en-US" sz="2200" i="1" dirty="0" smtClean="0">
                <a:cs typeface="Times New Roman" pitchFamily="18" charset="0"/>
              </a:rPr>
              <a:t>w</a:t>
            </a:r>
            <a:r>
              <a:rPr lang="en-US" sz="2200" dirty="0" smtClean="0">
                <a:cs typeface="Times New Roman" pitchFamily="18" charset="0"/>
              </a:rPr>
              <a:t> + </a:t>
            </a:r>
            <a:r>
              <a:rPr lang="en-US" sz="2200" dirty="0" smtClean="0">
                <a:latin typeface="Times New Roman" pitchFamily="18" charset="0"/>
                <a:cs typeface="Times New Roman" pitchFamily="18" charset="0"/>
              </a:rPr>
              <a:t>…</a:t>
            </a:r>
            <a:r>
              <a:rPr lang="en-US" sz="2200" dirty="0" smtClean="0">
                <a:cs typeface="Times New Roman" pitchFamily="18" charset="0"/>
              </a:rPr>
              <a:t>) modulo </a:t>
            </a:r>
            <a:r>
              <a:rPr lang="en-US" sz="2200" i="1" dirty="0" smtClean="0">
                <a:cs typeface="Times New Roman" pitchFamily="18" charset="0"/>
              </a:rPr>
              <a:t>m</a:t>
            </a:r>
            <a:endParaRPr lang="en-US" sz="2200" dirty="0" smtClean="0">
              <a:cs typeface="Times New Roman" pitchFamily="18" charset="0"/>
            </a:endParaRPr>
          </a:p>
          <a:p>
            <a:pPr lvl="1" eaLnBrk="1" hangingPunct="1">
              <a:lnSpc>
                <a:spcPct val="90000"/>
              </a:lnSpc>
              <a:buFontTx/>
              <a:buNone/>
              <a:tabLst>
                <a:tab pos="2095500" algn="l"/>
              </a:tabLst>
            </a:pPr>
            <a:r>
              <a:rPr lang="en-US" sz="2400" dirty="0" smtClean="0">
                <a:cs typeface="Times New Roman" pitchFamily="18" charset="0"/>
              </a:rPr>
              <a:t>+	</a:t>
            </a:r>
            <a:r>
              <a:rPr lang="en-US" sz="2200" dirty="0" smtClean="0">
                <a:cs typeface="Times New Roman" pitchFamily="18" charset="0"/>
              </a:rPr>
              <a:t>Good number of buckets. Load factor </a:t>
            </a:r>
            <a:r>
              <a:rPr lang="en-US" sz="2200" dirty="0" smtClean="0">
                <a:cs typeface="Times New Roman" pitchFamily="18" charset="0"/>
                <a:sym typeface="Symbol" pitchFamily="18" charset="2"/>
              </a:rPr>
              <a:t></a:t>
            </a:r>
            <a:r>
              <a:rPr lang="en-US" sz="2200" dirty="0" smtClean="0">
                <a:cs typeface="Times New Roman" pitchFamily="18" charset="0"/>
              </a:rPr>
              <a:t> 0.67.</a:t>
            </a:r>
          </a:p>
          <a:p>
            <a:pPr lvl="1" eaLnBrk="1" hangingPunct="1">
              <a:lnSpc>
                <a:spcPct val="90000"/>
              </a:lnSpc>
              <a:buFontTx/>
              <a:buNone/>
              <a:tabLst>
                <a:tab pos="2095500" algn="l"/>
              </a:tabLst>
            </a:pPr>
            <a:r>
              <a:rPr lang="en-US" sz="2200" dirty="0" smtClean="0">
                <a:cs typeface="Times New Roman" pitchFamily="18" charset="0"/>
              </a:rPr>
              <a:t>+	Reasonably even distribution</a:t>
            </a:r>
            <a:r>
              <a:rPr lang="en-US" sz="2400" dirty="0" smtClean="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F147D9B-6C24-4B72-8CE6-65F2187A5E17}" type="slidenum">
              <a:rPr lang="en-AU" sz="2000"/>
              <a:pPr>
                <a:defRPr/>
              </a:pPr>
              <a:t>28</a:t>
            </a:fld>
            <a:endParaRPr lang="en-AU" sz="2000" dirty="0"/>
          </a:p>
        </p:txBody>
      </p:sp>
    </p:spTree>
  </p:cSld>
  <p:clrMapOvr>
    <a:masterClrMapping/>
  </p:clrMapOvr>
  <p:transition>
    <p:cover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bwMode="auto">
          <a:xfrm>
            <a:off x="609600" y="1085850"/>
            <a:ext cx="6629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(1)</a:t>
            </a:r>
          </a:p>
        </p:txBody>
      </p:sp>
      <p:sp>
        <p:nvSpPr>
          <p:cNvPr id="29701" name="Rectangle 3"/>
          <p:cNvSpPr>
            <a:spLocks noGrp="1" noChangeArrowheads="1"/>
          </p:cNvSpPr>
          <p:nvPr>
            <p:ph idx="1"/>
          </p:nvPr>
        </p:nvSpPr>
        <p:spPr>
          <a:xfrm>
            <a:off x="304800" y="1771650"/>
            <a:ext cx="8458200" cy="4629150"/>
          </a:xfrm>
        </p:spPr>
        <p:txBody>
          <a:bodyPr/>
          <a:lstStyle/>
          <a:p>
            <a:pPr eaLnBrk="1" hangingPunct="1">
              <a:defRPr/>
            </a:pPr>
            <a:r>
              <a:rPr lang="en-US" sz="2400" b="1" dirty="0" smtClean="0">
                <a:cs typeface="Times New Roman" pitchFamily="18" charset="0"/>
              </a:rPr>
              <a:t>Open-bucket hash table</a:t>
            </a:r>
            <a:r>
              <a:rPr lang="en-US" sz="2400" dirty="0" smtClean="0">
                <a:cs typeface="Times New Roman" pitchFamily="18" charset="0"/>
              </a:rPr>
              <a:t> (OBHT):</a:t>
            </a:r>
          </a:p>
          <a:p>
            <a:pPr lvl="1" eaLnBrk="1" hangingPunct="1">
              <a:defRPr/>
            </a:pPr>
            <a:r>
              <a:rPr lang="en-US" sz="2400" dirty="0" smtClean="0">
                <a:solidFill>
                  <a:schemeClr val="accent4">
                    <a:lumMod val="75000"/>
                    <a:lumOff val="25000"/>
                  </a:schemeClr>
                </a:solidFill>
                <a:cs typeface="Times New Roman" pitchFamily="18" charset="0"/>
              </a:rPr>
              <a:t>Each bucket may be occupied by at most one entry.</a:t>
            </a:r>
          </a:p>
          <a:p>
            <a:pPr lvl="1" eaLnBrk="1" hangingPunct="1">
              <a:defRPr/>
            </a:pPr>
            <a:r>
              <a:rPr lang="en-US" sz="2400" dirty="0" smtClean="0">
                <a:solidFill>
                  <a:schemeClr val="accent4">
                    <a:lumMod val="75000"/>
                    <a:lumOff val="25000"/>
                  </a:schemeClr>
                </a:solidFill>
                <a:cs typeface="Times New Roman" pitchFamily="18" charset="0"/>
              </a:rPr>
              <a:t>Whenever there is a collision, displace the new entry to another </a:t>
            </a:r>
            <a:r>
              <a:rPr lang="en-US" sz="2400" dirty="0" smtClean="0">
                <a:solidFill>
                  <a:schemeClr val="accent4">
                    <a:lumMod val="75000"/>
                    <a:lumOff val="25000"/>
                  </a:schemeClr>
                </a:solidFill>
                <a:cs typeface="Times New Roman" pitchFamily="18" charset="0"/>
              </a:rPr>
              <a:t>bucket (same array!)</a:t>
            </a:r>
            <a:endParaRPr lang="en-US" sz="2400" dirty="0" smtClean="0">
              <a:solidFill>
                <a:schemeClr val="accent4">
                  <a:lumMod val="75000"/>
                  <a:lumOff val="25000"/>
                </a:schemeClr>
              </a:solidFill>
              <a:cs typeface="Times New Roman" pitchFamily="18" charset="0"/>
            </a:endParaRPr>
          </a:p>
          <a:p>
            <a:pPr lvl="2" eaLnBrk="1" hangingPunct="1">
              <a:defRPr/>
            </a:pPr>
            <a:r>
              <a:rPr lang="en-US" sz="2000" dirty="0" smtClean="0">
                <a:cs typeface="Times New Roman" pitchFamily="18" charset="0"/>
              </a:rPr>
              <a:t>Multiple entries with the same hashing value </a:t>
            </a:r>
            <a:r>
              <a:rPr lang="en-US" sz="2000" b="1" dirty="0" smtClean="0">
                <a:cs typeface="Times New Roman" pitchFamily="18" charset="0"/>
              </a:rPr>
              <a:t>do not </a:t>
            </a:r>
            <a:r>
              <a:rPr lang="en-US" sz="2000" dirty="0" smtClean="0">
                <a:cs typeface="Times New Roman" pitchFamily="18" charset="0"/>
              </a:rPr>
              <a:t>share same room/bucket</a:t>
            </a:r>
            <a:endParaRPr lang="en-US" sz="2000" dirty="0" smtClean="0">
              <a:solidFill>
                <a:schemeClr val="accent4">
                  <a:lumMod val="75000"/>
                  <a:lumOff val="25000"/>
                </a:schemeClr>
              </a:solidFill>
              <a:cs typeface="Times New Roman" pitchFamily="18" charset="0"/>
            </a:endParaRPr>
          </a:p>
          <a:p>
            <a:pPr eaLnBrk="1" hangingPunct="1">
              <a:defRPr/>
            </a:pPr>
            <a:r>
              <a:rPr lang="en-US" sz="2400" dirty="0" smtClean="0">
                <a:cs typeface="Times New Roman" pitchFamily="18" charset="0"/>
              </a:rPr>
              <a:t>Each bucket has three possible states:</a:t>
            </a:r>
          </a:p>
          <a:p>
            <a:pPr lvl="1" eaLnBrk="1" hangingPunct="1">
              <a:defRPr/>
            </a:pPr>
            <a:r>
              <a:rPr lang="en-US" sz="2400" b="1" dirty="0" smtClean="0">
                <a:cs typeface="Times New Roman" pitchFamily="18" charset="0"/>
              </a:rPr>
              <a:t>never-occupied</a:t>
            </a:r>
            <a:r>
              <a:rPr lang="en-US" sz="2400" dirty="0" smtClean="0">
                <a:cs typeface="Times New Roman" pitchFamily="18" charset="0"/>
              </a:rPr>
              <a:t> (has never contained an entry)</a:t>
            </a:r>
          </a:p>
          <a:p>
            <a:pPr lvl="1" eaLnBrk="1" hangingPunct="1">
              <a:defRPr/>
            </a:pPr>
            <a:r>
              <a:rPr lang="en-US" sz="2400" b="1" dirty="0" smtClean="0">
                <a:cs typeface="Times New Roman" pitchFamily="18" charset="0"/>
              </a:rPr>
              <a:t>occupied</a:t>
            </a:r>
            <a:r>
              <a:rPr lang="en-US" sz="2400" dirty="0" smtClean="0">
                <a:cs typeface="Times New Roman" pitchFamily="18" charset="0"/>
              </a:rPr>
              <a:t> (currently contains an entry)</a:t>
            </a:r>
          </a:p>
          <a:p>
            <a:pPr lvl="1" eaLnBrk="1" hangingPunct="1">
              <a:defRPr/>
            </a:pPr>
            <a:r>
              <a:rPr lang="en-US" sz="2400" b="1" dirty="0" smtClean="0">
                <a:cs typeface="Times New Roman" pitchFamily="18" charset="0"/>
              </a:rPr>
              <a:t>formerly-occupied</a:t>
            </a:r>
            <a:r>
              <a:rPr lang="en-US" sz="2400" dirty="0" smtClean="0">
                <a:cs typeface="Times New Roman" pitchFamily="18" charset="0"/>
              </a:rPr>
              <a:t> (previously contained an entry, which has been deleted and not yet replaced).</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F0DFF86-D10E-45CB-8A20-FB154343A5F2}" type="slidenum">
              <a:rPr lang="en-AU" sz="2000"/>
              <a:pPr>
                <a:defRPr/>
              </a:pPr>
              <a:t>29</a:t>
            </a:fld>
            <a:endParaRPr lang="en-AU" sz="2000" dirty="0"/>
          </a:p>
        </p:txBody>
      </p:sp>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bwMode="auto">
          <a:xfrm>
            <a:off x="561975" y="857232"/>
            <a:ext cx="8201025" cy="74612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AU" sz="4000" b="1" dirty="0" smtClean="0">
                <a:solidFill>
                  <a:srgbClr val="FF3300"/>
                </a:solidFill>
              </a:rPr>
              <a:t>Objectives</a:t>
            </a:r>
            <a:endParaRPr lang="en-US" sz="4000" b="1" dirty="0" smtClean="0">
              <a:solidFill>
                <a:srgbClr val="FF3300"/>
              </a:solidFill>
            </a:endParaRPr>
          </a:p>
        </p:txBody>
      </p:sp>
      <p:sp>
        <p:nvSpPr>
          <p:cNvPr id="4101" name="Rectangle 3"/>
          <p:cNvSpPr>
            <a:spLocks noGrp="1" noChangeArrowheads="1"/>
          </p:cNvSpPr>
          <p:nvPr>
            <p:ph idx="1"/>
          </p:nvPr>
        </p:nvSpPr>
        <p:spPr>
          <a:xfrm>
            <a:off x="561975" y="1928802"/>
            <a:ext cx="8201025" cy="3819525"/>
          </a:xfrm>
        </p:spPr>
        <p:txBody>
          <a:bodyPr/>
          <a:lstStyle/>
          <a:p>
            <a:pPr eaLnBrk="1" hangingPunct="1">
              <a:lnSpc>
                <a:spcPct val="80000"/>
              </a:lnSpc>
            </a:pPr>
            <a:r>
              <a:rPr lang="en-AU" sz="2800" dirty="0" smtClean="0"/>
              <a:t>Outline general properties of </a:t>
            </a:r>
            <a:r>
              <a:rPr lang="en-AU" sz="2800" dirty="0" err="1" smtClean="0"/>
              <a:t>HTs</a:t>
            </a:r>
            <a:r>
              <a:rPr lang="en-AU" sz="2800" dirty="0" smtClean="0"/>
              <a:t> in Java</a:t>
            </a:r>
          </a:p>
          <a:p>
            <a:pPr eaLnBrk="1" hangingPunct="1">
              <a:lnSpc>
                <a:spcPct val="80000"/>
              </a:lnSpc>
            </a:pPr>
            <a:r>
              <a:rPr lang="en-AU" sz="2800" dirty="0" smtClean="0"/>
              <a:t>Be familiar with special properties of </a:t>
            </a:r>
            <a:r>
              <a:rPr lang="en-AU" sz="2800" dirty="0" err="1" smtClean="0"/>
              <a:t>CBHTs</a:t>
            </a:r>
            <a:r>
              <a:rPr lang="en-AU" sz="2800" dirty="0" smtClean="0"/>
              <a:t> and </a:t>
            </a:r>
            <a:r>
              <a:rPr lang="en-AU" sz="2800" dirty="0" err="1" smtClean="0"/>
              <a:t>OBHTs</a:t>
            </a:r>
            <a:endParaRPr lang="en-US" sz="2800" dirty="0" smtClean="0"/>
          </a:p>
          <a:p>
            <a:pPr eaLnBrk="1" hangingPunct="1">
              <a:lnSpc>
                <a:spcPct val="80000"/>
              </a:lnSpc>
            </a:pPr>
            <a:r>
              <a:rPr lang="en-US" sz="2800" dirty="0" smtClean="0"/>
              <a:t>Be aware of the major problems in using </a:t>
            </a:r>
            <a:r>
              <a:rPr lang="en-AU" sz="2800" dirty="0" err="1" smtClean="0"/>
              <a:t>CBHTs</a:t>
            </a:r>
            <a:r>
              <a:rPr lang="en-AU" sz="2800" dirty="0" smtClean="0"/>
              <a:t> and </a:t>
            </a:r>
            <a:r>
              <a:rPr lang="en-AU" sz="2800" dirty="0" err="1" smtClean="0"/>
              <a:t>OBHTs</a:t>
            </a:r>
            <a:endParaRPr lang="en-US" sz="2800" dirty="0" smtClean="0"/>
          </a:p>
          <a:p>
            <a:pPr eaLnBrk="1" hangingPunct="1">
              <a:lnSpc>
                <a:spcPct val="80000"/>
              </a:lnSpc>
            </a:pPr>
            <a:r>
              <a:rPr lang="en-US" sz="2800" dirty="0" smtClean="0"/>
              <a:t>Be aware of </a:t>
            </a:r>
            <a:r>
              <a:rPr lang="en-AU" sz="2800" dirty="0" smtClean="0"/>
              <a:t>time efficiency of CBHT and OBHT insertion, deletion, and searching algorithms</a:t>
            </a:r>
            <a:endParaRPr lang="en-US" sz="2800" dirty="0" smtClean="0"/>
          </a:p>
          <a:p>
            <a:pPr eaLnBrk="1" hangingPunct="1">
              <a:lnSpc>
                <a:spcPct val="80000"/>
              </a:lnSpc>
            </a:pPr>
            <a:r>
              <a:rPr lang="en-US" sz="2800" dirty="0" smtClean="0"/>
              <a:t>Be aware of the implementations of these </a:t>
            </a:r>
            <a:r>
              <a:rPr lang="en-AU" sz="2800" dirty="0" smtClean="0"/>
              <a:t>algorithms</a:t>
            </a:r>
            <a:r>
              <a:rPr lang="en-US" sz="2800" dirty="0" smtClean="0"/>
              <a:t> using Java BSTs</a:t>
            </a:r>
            <a:endParaRPr lang="en-AU" sz="2800" dirty="0" smtClean="0"/>
          </a:p>
          <a:p>
            <a:pPr eaLnBrk="1" hangingPunct="1">
              <a:lnSpc>
                <a:spcPct val="80000"/>
              </a:lnSpc>
            </a:pPr>
            <a:r>
              <a:rPr lang="en-AU" sz="2800" dirty="0" smtClean="0"/>
              <a:t>Be aware of basic issues in HT design</a:t>
            </a:r>
            <a:endParaRPr lang="en-US" sz="2800" dirty="0" smtClean="0"/>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E34C7945-9393-4F32-8D50-43E2C5D62E2B}" type="slidenum">
              <a:rPr lang="en-AU" sz="1800"/>
              <a:pPr>
                <a:defRPr/>
              </a:pPr>
              <a:t>3</a:t>
            </a:fld>
            <a:endParaRPr lang="en-AU" sz="1800" dirty="0"/>
          </a:p>
        </p:txBody>
      </p:sp>
    </p:spTree>
  </p:cSld>
  <p:clrMapOvr>
    <a:masterClrMapping/>
  </p:clrMapOvr>
  <p:transition>
    <p:cover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026"/>
          <p:cNvSpPr>
            <a:spLocks noGrp="1" noChangeArrowheads="1"/>
          </p:cNvSpPr>
          <p:nvPr>
            <p:ph type="title"/>
          </p:nvPr>
        </p:nvSpPr>
        <p:spPr bwMode="auto">
          <a:xfrm>
            <a:off x="762000" y="990600"/>
            <a:ext cx="64008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(2)</a:t>
            </a:r>
          </a:p>
        </p:txBody>
      </p:sp>
      <p:sp>
        <p:nvSpPr>
          <p:cNvPr id="30725" name="Rectangle 1027"/>
          <p:cNvSpPr>
            <a:spLocks noGrp="1" noChangeArrowheads="1"/>
          </p:cNvSpPr>
          <p:nvPr>
            <p:ph idx="1"/>
          </p:nvPr>
        </p:nvSpPr>
        <p:spPr>
          <a:xfrm>
            <a:off x="142844" y="1857364"/>
            <a:ext cx="8715436" cy="3786214"/>
          </a:xfrm>
        </p:spPr>
        <p:txBody>
          <a:bodyPr/>
          <a:lstStyle/>
          <a:p>
            <a:pPr eaLnBrk="1" hangingPunct="1">
              <a:tabLst>
                <a:tab pos="762000" algn="l"/>
                <a:tab pos="1905000" algn="l"/>
              </a:tabLst>
            </a:pPr>
            <a:r>
              <a:rPr lang="en-US" sz="3600" dirty="0" smtClean="0">
                <a:solidFill>
                  <a:srgbClr val="0000CC"/>
                </a:solidFill>
                <a:cs typeface="Times New Roman" pitchFamily="18" charset="0"/>
              </a:rPr>
              <a:t>2 illustrative examples</a:t>
            </a:r>
            <a:r>
              <a:rPr lang="en-US" dirty="0" smtClean="0">
                <a:cs typeface="Times New Roman" pitchFamily="18" charset="0"/>
              </a:rPr>
              <a:t>: </a:t>
            </a:r>
            <a:br>
              <a:rPr lang="en-US" dirty="0" smtClean="0">
                <a:cs typeface="Times New Roman" pitchFamily="18" charset="0"/>
              </a:rPr>
            </a:br>
            <a:r>
              <a:rPr lang="en-US" sz="2800" dirty="0" smtClean="0">
                <a:cs typeface="Times New Roman" pitchFamily="18" charset="0"/>
              </a:rPr>
              <a:t>    keys are names of chemical elements. Assume:</a:t>
            </a:r>
          </a:p>
          <a:p>
            <a:pPr eaLnBrk="1" hangingPunct="1">
              <a:spcBef>
                <a:spcPts val="900"/>
              </a:spcBef>
              <a:buFontTx/>
              <a:buNone/>
              <a:tabLst>
                <a:tab pos="762000" algn="l"/>
                <a:tab pos="1905000" algn="l"/>
              </a:tabLst>
            </a:pPr>
            <a:r>
              <a:rPr lang="en-US" sz="2800" i="1" dirty="0" smtClean="0">
                <a:cs typeface="Times New Roman" pitchFamily="18" charset="0"/>
              </a:rPr>
              <a:t>		m</a:t>
            </a:r>
            <a:r>
              <a:rPr lang="en-US" sz="2800" dirty="0" smtClean="0">
                <a:cs typeface="Times New Roman" pitchFamily="18" charset="0"/>
              </a:rPr>
              <a:t>	  =  26</a:t>
            </a:r>
            <a:br>
              <a:rPr lang="en-US" sz="2800" dirty="0" smtClean="0">
                <a:cs typeface="Times New Roman" pitchFamily="18" charset="0"/>
              </a:rPr>
            </a:br>
            <a:r>
              <a:rPr lang="en-US" sz="2800" dirty="0" smtClean="0">
                <a:cs typeface="Times New Roman" pitchFamily="18" charset="0"/>
              </a:rPr>
              <a:t>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e</a:t>
            </a:r>
            <a:r>
              <a:rPr lang="en-US" sz="2800" dirty="0" smtClean="0">
                <a:cs typeface="Times New Roman" pitchFamily="18" charset="0"/>
              </a:rPr>
              <a:t>) =  (initial letter of </a:t>
            </a:r>
            <a:r>
              <a:rPr lang="en-US" sz="2800" i="1" dirty="0" smtClean="0">
                <a:cs typeface="Times New Roman" pitchFamily="18" charset="0"/>
              </a:rPr>
              <a:t>e</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A</a:t>
            </a:r>
            <a:r>
              <a:rPr lang="en-US" sz="2800" dirty="0" smtClean="0">
                <a:latin typeface="Times New Roman" pitchFamily="18" charset="0"/>
                <a:cs typeface="Times New Roman" pitchFamily="18" charset="0"/>
              </a:rPr>
              <a:t>’</a:t>
            </a:r>
            <a:endParaRPr lang="en-US" sz="2800" i="1" dirty="0" smtClean="0">
              <a:cs typeface="Times New Roman" pitchFamily="18" charset="0"/>
            </a:endParaRPr>
          </a:p>
          <a:p>
            <a:pPr eaLnBrk="1" hangingPunct="1">
              <a:tabLst>
                <a:tab pos="762000" algn="l"/>
                <a:tab pos="1905000" algn="l"/>
              </a:tabLst>
            </a:pPr>
            <a:r>
              <a:rPr lang="en-US" dirty="0" smtClean="0">
                <a:cs typeface="Times New Roman" pitchFamily="18" charset="0"/>
              </a:rPr>
              <a:t>On a collision, insert the new entry in the next unoccupied bucket (treating the array as </a:t>
            </a:r>
            <a:r>
              <a:rPr lang="en-US" i="1" dirty="0" smtClean="0">
                <a:cs typeface="Times New Roman" pitchFamily="18" charset="0"/>
              </a:rPr>
              <a:t>cyclic</a:t>
            </a:r>
            <a:r>
              <a:rPr lang="en-US" dirty="0" smtClean="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0EA487B-E69C-4BBF-9018-5A1D3E4F6CD7}" type="slidenum">
              <a:rPr lang="en-AU" sz="2000"/>
              <a:pPr>
                <a:defRPr/>
              </a:pPr>
              <a:t>30</a:t>
            </a:fld>
            <a:endParaRPr lang="en-AU" sz="2000" dirty="0"/>
          </a:p>
        </p:txBody>
      </p:sp>
    </p:spTree>
  </p:cSld>
  <p:clrMapOvr>
    <a:masterClrMapping/>
  </p:clrMapOvr>
  <p:transition>
    <p:cover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bwMode="auto">
          <a:xfrm>
            <a:off x="152400" y="898525"/>
            <a:ext cx="6324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(3)</a:t>
            </a:r>
          </a:p>
        </p:txBody>
      </p:sp>
      <p:sp>
        <p:nvSpPr>
          <p:cNvPr id="31749" name="Rectangle 3"/>
          <p:cNvSpPr>
            <a:spLocks noGrp="1" noChangeArrowheads="1"/>
          </p:cNvSpPr>
          <p:nvPr>
            <p:ph idx="1"/>
          </p:nvPr>
        </p:nvSpPr>
        <p:spPr>
          <a:xfrm>
            <a:off x="609600" y="2270125"/>
            <a:ext cx="5176846" cy="436563"/>
          </a:xfrm>
        </p:spPr>
        <p:txBody>
          <a:bodyPr/>
          <a:lstStyle/>
          <a:p>
            <a:pPr eaLnBrk="1" hangingPunct="1">
              <a:lnSpc>
                <a:spcPct val="90000"/>
              </a:lnSpc>
            </a:pPr>
            <a:r>
              <a:rPr lang="en-US" sz="2400" smtClean="0"/>
              <a:t>Illustration (with no collisions):</a:t>
            </a:r>
          </a:p>
        </p:txBody>
      </p:sp>
      <p:sp>
        <p:nvSpPr>
          <p:cNvPr id="81"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FAF809E-CBB8-4ED9-8CF3-24AA5975947D}" type="slidenum">
              <a:rPr lang="en-AU" sz="2000"/>
              <a:pPr>
                <a:defRPr/>
              </a:pPr>
              <a:t>31</a:t>
            </a:fld>
            <a:endParaRPr lang="en-AU" sz="2000" dirty="0"/>
          </a:p>
        </p:txBody>
      </p:sp>
      <p:sp>
        <p:nvSpPr>
          <p:cNvPr id="31750" name="Rectangle 213"/>
          <p:cNvSpPr>
            <a:spLocks noChangeArrowheads="1"/>
          </p:cNvSpPr>
          <p:nvPr/>
        </p:nvSpPr>
        <p:spPr bwMode="auto">
          <a:xfrm>
            <a:off x="4267200" y="3814763"/>
            <a:ext cx="2057400" cy="365125"/>
          </a:xfrm>
          <a:prstGeom prst="rect">
            <a:avLst/>
          </a:prstGeom>
          <a:noFill/>
          <a:ln w="9525">
            <a:noFill/>
            <a:miter lim="800000"/>
            <a:headEnd/>
            <a:tailEnd/>
          </a:ln>
        </p:spPr>
        <p:txBody>
          <a:bodyPr lIns="0" tIns="0" rIns="0" bIns="0">
            <a:spAutoFit/>
          </a:bodyPr>
          <a:lstStyle/>
          <a:p>
            <a:pPr algn="ctr" eaLnBrk="0" hangingPunct="0"/>
            <a:r>
              <a:rPr lang="en-US">
                <a:solidFill>
                  <a:srgbClr val="0000CC"/>
                </a:solidFill>
                <a:latin typeface="Arial Narrow" pitchFamily="34" charset="0"/>
              </a:rPr>
              <a:t>is represented by</a:t>
            </a:r>
          </a:p>
        </p:txBody>
      </p:sp>
      <p:sp>
        <p:nvSpPr>
          <p:cNvPr id="31751" name="AutoShape 354"/>
          <p:cNvSpPr>
            <a:spLocks noChangeArrowheads="1"/>
          </p:cNvSpPr>
          <p:nvPr/>
        </p:nvSpPr>
        <p:spPr bwMode="auto">
          <a:xfrm>
            <a:off x="7696200" y="2667000"/>
            <a:ext cx="1143000" cy="625475"/>
          </a:xfrm>
          <a:prstGeom prst="wedgeRectCallout">
            <a:avLst>
              <a:gd name="adj1" fmla="val -76111"/>
              <a:gd name="adj2" fmla="val -36546"/>
            </a:avLst>
          </a:prstGeom>
          <a:noFill/>
          <a:ln w="9525">
            <a:solidFill>
              <a:srgbClr val="0000CC"/>
            </a:solidFill>
            <a:miter lim="800000"/>
            <a:headEnd/>
            <a:tailEnd/>
          </a:ln>
        </p:spPr>
        <p:txBody>
          <a:bodyPr lIns="36000" tIns="0" rIns="36000" bIns="0"/>
          <a:lstStyle/>
          <a:p>
            <a:pPr eaLnBrk="0" hangingPunct="0"/>
            <a:r>
              <a:rPr lang="en-GB" sz="2000">
                <a:solidFill>
                  <a:srgbClr val="0000CC"/>
                </a:solidFill>
              </a:rPr>
              <a:t>never-</a:t>
            </a:r>
            <a:br>
              <a:rPr lang="en-GB" sz="2000">
                <a:solidFill>
                  <a:srgbClr val="0000CC"/>
                </a:solidFill>
              </a:rPr>
            </a:br>
            <a:r>
              <a:rPr lang="en-GB" sz="2000">
                <a:solidFill>
                  <a:srgbClr val="0000CC"/>
                </a:solidFill>
              </a:rPr>
              <a:t>occupied</a:t>
            </a:r>
            <a:endParaRPr lang="en-GB" sz="2000">
              <a:solidFill>
                <a:srgbClr val="0000CC"/>
              </a:solidFill>
              <a:cs typeface="Times New Roman" pitchFamily="18" charset="0"/>
            </a:endParaRPr>
          </a:p>
        </p:txBody>
      </p:sp>
      <p:sp>
        <p:nvSpPr>
          <p:cNvPr id="31752" name="AutoShape 355"/>
          <p:cNvSpPr>
            <a:spLocks noChangeArrowheads="1"/>
          </p:cNvSpPr>
          <p:nvPr/>
        </p:nvSpPr>
        <p:spPr bwMode="auto">
          <a:xfrm>
            <a:off x="7696200" y="2138363"/>
            <a:ext cx="1143000" cy="350837"/>
          </a:xfrm>
          <a:prstGeom prst="wedgeRectCallout">
            <a:avLst>
              <a:gd name="adj1" fmla="val -76111"/>
              <a:gd name="adj2" fmla="val -12898"/>
            </a:avLst>
          </a:prstGeom>
          <a:noFill/>
          <a:ln w="9525">
            <a:solidFill>
              <a:srgbClr val="0000CC"/>
            </a:solidFill>
            <a:miter lim="800000"/>
            <a:headEnd/>
            <a:tailEnd/>
          </a:ln>
        </p:spPr>
        <p:txBody>
          <a:bodyPr lIns="36000" tIns="0" rIns="36000" bIns="0"/>
          <a:lstStyle/>
          <a:p>
            <a:pPr eaLnBrk="0" hangingPunct="0"/>
            <a:r>
              <a:rPr lang="en-GB" sz="2000">
                <a:solidFill>
                  <a:srgbClr val="0000CC"/>
                </a:solidFill>
              </a:rPr>
              <a:t>occupied</a:t>
            </a:r>
            <a:endParaRPr lang="en-GB" sz="2000">
              <a:solidFill>
                <a:srgbClr val="0000CC"/>
              </a:solidFill>
              <a:cs typeface="Times New Roman" pitchFamily="18" charset="0"/>
            </a:endParaRPr>
          </a:p>
        </p:txBody>
      </p:sp>
      <p:sp>
        <p:nvSpPr>
          <p:cNvPr id="31753" name="Rectangle 303"/>
          <p:cNvSpPr>
            <a:spLocks noChangeArrowheads="1"/>
          </p:cNvSpPr>
          <p:nvPr/>
        </p:nvSpPr>
        <p:spPr bwMode="auto">
          <a:xfrm>
            <a:off x="6553200" y="28702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54" name="Rectangle 304"/>
          <p:cNvSpPr>
            <a:spLocks noChangeArrowheads="1"/>
          </p:cNvSpPr>
          <p:nvPr/>
        </p:nvSpPr>
        <p:spPr bwMode="auto">
          <a:xfrm>
            <a:off x="6553200" y="4927600"/>
            <a:ext cx="762000" cy="223838"/>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Ne	10</a:t>
            </a:r>
          </a:p>
        </p:txBody>
      </p:sp>
      <p:sp>
        <p:nvSpPr>
          <p:cNvPr id="31755" name="Rectangle 305"/>
          <p:cNvSpPr>
            <a:spLocks noChangeArrowheads="1"/>
          </p:cNvSpPr>
          <p:nvPr/>
        </p:nvSpPr>
        <p:spPr bwMode="auto">
          <a:xfrm>
            <a:off x="6553200" y="4241800"/>
            <a:ext cx="762000" cy="223838"/>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Kr	36</a:t>
            </a:r>
          </a:p>
        </p:txBody>
      </p:sp>
      <p:sp>
        <p:nvSpPr>
          <p:cNvPr id="31756" name="Rectangle 306"/>
          <p:cNvSpPr>
            <a:spLocks noChangeArrowheads="1"/>
          </p:cNvSpPr>
          <p:nvPr/>
        </p:nvSpPr>
        <p:spPr bwMode="auto">
          <a:xfrm>
            <a:off x="6553200" y="3784600"/>
            <a:ext cx="762000" cy="223838"/>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I	53</a:t>
            </a:r>
          </a:p>
        </p:txBody>
      </p:sp>
      <p:sp>
        <p:nvSpPr>
          <p:cNvPr id="31757" name="Rectangle 307"/>
          <p:cNvSpPr>
            <a:spLocks noChangeArrowheads="1"/>
          </p:cNvSpPr>
          <p:nvPr/>
        </p:nvSpPr>
        <p:spPr bwMode="auto">
          <a:xfrm>
            <a:off x="6553200" y="1965325"/>
            <a:ext cx="762000" cy="219075"/>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GB" sz="1800"/>
              <a:t>Ar	18</a:t>
            </a:r>
          </a:p>
        </p:txBody>
      </p:sp>
      <p:sp>
        <p:nvSpPr>
          <p:cNvPr id="31758" name="Rectangle 308"/>
          <p:cNvSpPr>
            <a:spLocks noChangeArrowheads="1"/>
          </p:cNvSpPr>
          <p:nvPr/>
        </p:nvSpPr>
        <p:spPr bwMode="auto">
          <a:xfrm>
            <a:off x="6172200" y="1909763"/>
            <a:ext cx="304800" cy="274637"/>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31759" name="Rectangle 309"/>
          <p:cNvSpPr>
            <a:spLocks noChangeArrowheads="1"/>
          </p:cNvSpPr>
          <p:nvPr/>
        </p:nvSpPr>
        <p:spPr bwMode="auto">
          <a:xfrm>
            <a:off x="6172200" y="2138363"/>
            <a:ext cx="304800" cy="274637"/>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31760" name="Rectangle 310"/>
          <p:cNvSpPr>
            <a:spLocks noChangeArrowheads="1"/>
          </p:cNvSpPr>
          <p:nvPr/>
        </p:nvSpPr>
        <p:spPr bwMode="auto">
          <a:xfrm>
            <a:off x="6172200" y="2382838"/>
            <a:ext cx="304800" cy="274637"/>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31761" name="Rectangle 311"/>
          <p:cNvSpPr>
            <a:spLocks noChangeArrowheads="1"/>
          </p:cNvSpPr>
          <p:nvPr/>
        </p:nvSpPr>
        <p:spPr bwMode="auto">
          <a:xfrm>
            <a:off x="6172200" y="2611438"/>
            <a:ext cx="304800" cy="274637"/>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31762" name="Rectangle 312"/>
          <p:cNvSpPr>
            <a:spLocks noChangeArrowheads="1"/>
          </p:cNvSpPr>
          <p:nvPr/>
        </p:nvSpPr>
        <p:spPr bwMode="auto">
          <a:xfrm>
            <a:off x="6172200" y="2840038"/>
            <a:ext cx="304800" cy="274637"/>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31763" name="Rectangle 313"/>
          <p:cNvSpPr>
            <a:spLocks noChangeArrowheads="1"/>
          </p:cNvSpPr>
          <p:nvPr/>
        </p:nvSpPr>
        <p:spPr bwMode="auto">
          <a:xfrm>
            <a:off x="6172200" y="3052763"/>
            <a:ext cx="304800" cy="274637"/>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31764" name="Rectangle 314"/>
          <p:cNvSpPr>
            <a:spLocks noChangeArrowheads="1"/>
          </p:cNvSpPr>
          <p:nvPr/>
        </p:nvSpPr>
        <p:spPr bwMode="auto">
          <a:xfrm>
            <a:off x="6172200" y="3281363"/>
            <a:ext cx="304800" cy="274637"/>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31765" name="Rectangle 315"/>
          <p:cNvSpPr>
            <a:spLocks noChangeArrowheads="1"/>
          </p:cNvSpPr>
          <p:nvPr/>
        </p:nvSpPr>
        <p:spPr bwMode="auto">
          <a:xfrm>
            <a:off x="6172200" y="3509963"/>
            <a:ext cx="304800" cy="274637"/>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31766" name="Rectangle 316"/>
          <p:cNvSpPr>
            <a:spLocks noChangeArrowheads="1"/>
          </p:cNvSpPr>
          <p:nvPr/>
        </p:nvSpPr>
        <p:spPr bwMode="auto">
          <a:xfrm>
            <a:off x="6172200" y="3738563"/>
            <a:ext cx="304800" cy="274637"/>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31767" name="Rectangle 317"/>
          <p:cNvSpPr>
            <a:spLocks noChangeArrowheads="1"/>
          </p:cNvSpPr>
          <p:nvPr/>
        </p:nvSpPr>
        <p:spPr bwMode="auto">
          <a:xfrm>
            <a:off x="6172200" y="3967163"/>
            <a:ext cx="304800" cy="274637"/>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31768" name="Rectangle 318"/>
          <p:cNvSpPr>
            <a:spLocks noChangeArrowheads="1"/>
          </p:cNvSpPr>
          <p:nvPr/>
        </p:nvSpPr>
        <p:spPr bwMode="auto">
          <a:xfrm>
            <a:off x="6172200" y="4195763"/>
            <a:ext cx="304800" cy="274637"/>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31769" name="Rectangle 319"/>
          <p:cNvSpPr>
            <a:spLocks noChangeArrowheads="1"/>
          </p:cNvSpPr>
          <p:nvPr/>
        </p:nvSpPr>
        <p:spPr bwMode="auto">
          <a:xfrm>
            <a:off x="6172200" y="4424363"/>
            <a:ext cx="304800" cy="274637"/>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31770" name="Rectangle 320"/>
          <p:cNvSpPr>
            <a:spLocks noChangeArrowheads="1"/>
          </p:cNvSpPr>
          <p:nvPr/>
        </p:nvSpPr>
        <p:spPr bwMode="auto">
          <a:xfrm>
            <a:off x="6172200" y="4652963"/>
            <a:ext cx="304800" cy="274637"/>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31771" name="Rectangle 321"/>
          <p:cNvSpPr>
            <a:spLocks noChangeArrowheads="1"/>
          </p:cNvSpPr>
          <p:nvPr/>
        </p:nvSpPr>
        <p:spPr bwMode="auto">
          <a:xfrm>
            <a:off x="6553200" y="3098800"/>
            <a:ext cx="762000" cy="223838"/>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GB" sz="1800"/>
              <a:t>F	9</a:t>
            </a:r>
          </a:p>
        </p:txBody>
      </p:sp>
      <p:sp>
        <p:nvSpPr>
          <p:cNvPr id="31772" name="Rectangle 322"/>
          <p:cNvSpPr>
            <a:spLocks noChangeArrowheads="1"/>
          </p:cNvSpPr>
          <p:nvPr/>
        </p:nvSpPr>
        <p:spPr bwMode="auto">
          <a:xfrm>
            <a:off x="6553200" y="2184400"/>
            <a:ext cx="762000" cy="223838"/>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Br	35</a:t>
            </a:r>
          </a:p>
        </p:txBody>
      </p:sp>
      <p:sp>
        <p:nvSpPr>
          <p:cNvPr id="31773" name="Rectangle 323"/>
          <p:cNvSpPr>
            <a:spLocks noChangeArrowheads="1"/>
          </p:cNvSpPr>
          <p:nvPr/>
        </p:nvSpPr>
        <p:spPr bwMode="auto">
          <a:xfrm>
            <a:off x="6172200" y="4881563"/>
            <a:ext cx="304800" cy="274637"/>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31774" name="Rectangle 324"/>
          <p:cNvSpPr>
            <a:spLocks noChangeArrowheads="1"/>
          </p:cNvSpPr>
          <p:nvPr/>
        </p:nvSpPr>
        <p:spPr bwMode="auto">
          <a:xfrm>
            <a:off x="6553200" y="2413000"/>
            <a:ext cx="762000" cy="223838"/>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Cl	17</a:t>
            </a:r>
          </a:p>
        </p:txBody>
      </p:sp>
      <p:sp>
        <p:nvSpPr>
          <p:cNvPr id="31775" name="Rectangle 325"/>
          <p:cNvSpPr>
            <a:spLocks noChangeArrowheads="1"/>
          </p:cNvSpPr>
          <p:nvPr/>
        </p:nvSpPr>
        <p:spPr bwMode="auto">
          <a:xfrm>
            <a:off x="6553200" y="26416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76" name="Rectangle 326"/>
          <p:cNvSpPr>
            <a:spLocks noChangeArrowheads="1"/>
          </p:cNvSpPr>
          <p:nvPr/>
        </p:nvSpPr>
        <p:spPr bwMode="auto">
          <a:xfrm>
            <a:off x="6553200" y="33274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77" name="Rectangle 327"/>
          <p:cNvSpPr>
            <a:spLocks noChangeArrowheads="1"/>
          </p:cNvSpPr>
          <p:nvPr/>
        </p:nvSpPr>
        <p:spPr bwMode="auto">
          <a:xfrm>
            <a:off x="6553200" y="35560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78" name="Rectangle 328"/>
          <p:cNvSpPr>
            <a:spLocks noChangeArrowheads="1"/>
          </p:cNvSpPr>
          <p:nvPr/>
        </p:nvSpPr>
        <p:spPr bwMode="auto">
          <a:xfrm>
            <a:off x="6553200" y="40132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79" name="Rectangle 329"/>
          <p:cNvSpPr>
            <a:spLocks noChangeArrowheads="1"/>
          </p:cNvSpPr>
          <p:nvPr/>
        </p:nvSpPr>
        <p:spPr bwMode="auto">
          <a:xfrm>
            <a:off x="6553200" y="44704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80" name="Rectangle 330"/>
          <p:cNvSpPr>
            <a:spLocks noChangeArrowheads="1"/>
          </p:cNvSpPr>
          <p:nvPr/>
        </p:nvSpPr>
        <p:spPr bwMode="auto">
          <a:xfrm>
            <a:off x="6553200" y="469900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81" name="Rectangle 331"/>
          <p:cNvSpPr>
            <a:spLocks noChangeArrowheads="1"/>
          </p:cNvSpPr>
          <p:nvPr/>
        </p:nvSpPr>
        <p:spPr bwMode="auto">
          <a:xfrm>
            <a:off x="6553200" y="6042025"/>
            <a:ext cx="762000" cy="223838"/>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Xe	54</a:t>
            </a:r>
          </a:p>
        </p:txBody>
      </p:sp>
      <p:sp>
        <p:nvSpPr>
          <p:cNvPr id="31782" name="Rectangle 332"/>
          <p:cNvSpPr>
            <a:spLocks noChangeArrowheads="1"/>
          </p:cNvSpPr>
          <p:nvPr/>
        </p:nvSpPr>
        <p:spPr bwMode="auto">
          <a:xfrm>
            <a:off x="6172200" y="6007100"/>
            <a:ext cx="304800" cy="274638"/>
          </a:xfrm>
          <a:prstGeom prst="rect">
            <a:avLst/>
          </a:prstGeom>
          <a:noFill/>
          <a:ln w="9525">
            <a:noFill/>
            <a:miter lim="800000"/>
            <a:headEnd/>
            <a:tailEnd/>
          </a:ln>
        </p:spPr>
        <p:txBody>
          <a:bodyPr lIns="0" tIns="0" rIns="0" bIns="0">
            <a:spAutoFit/>
          </a:bodyPr>
          <a:lstStyle/>
          <a:p>
            <a:pPr algn="r" eaLnBrk="0" hangingPunct="0"/>
            <a:r>
              <a:rPr lang="en-US" sz="1800"/>
              <a:t>23</a:t>
            </a:r>
          </a:p>
        </p:txBody>
      </p:sp>
      <p:sp>
        <p:nvSpPr>
          <p:cNvPr id="31783" name="Rectangle 333"/>
          <p:cNvSpPr>
            <a:spLocks noChangeArrowheads="1"/>
          </p:cNvSpPr>
          <p:nvPr/>
        </p:nvSpPr>
        <p:spPr bwMode="auto">
          <a:xfrm>
            <a:off x="6172200" y="6223000"/>
            <a:ext cx="304800" cy="274638"/>
          </a:xfrm>
          <a:prstGeom prst="rect">
            <a:avLst/>
          </a:prstGeom>
          <a:noFill/>
          <a:ln w="9525">
            <a:noFill/>
            <a:miter lim="800000"/>
            <a:headEnd/>
            <a:tailEnd/>
          </a:ln>
        </p:spPr>
        <p:txBody>
          <a:bodyPr lIns="0" tIns="0" rIns="0" bIns="0">
            <a:spAutoFit/>
          </a:bodyPr>
          <a:lstStyle/>
          <a:p>
            <a:pPr algn="r" eaLnBrk="0" hangingPunct="0"/>
            <a:r>
              <a:rPr lang="en-US" sz="1800"/>
              <a:t>24</a:t>
            </a:r>
          </a:p>
        </p:txBody>
      </p:sp>
      <p:sp>
        <p:nvSpPr>
          <p:cNvPr id="31784" name="Rectangle 334"/>
          <p:cNvSpPr>
            <a:spLocks noChangeArrowheads="1"/>
          </p:cNvSpPr>
          <p:nvPr/>
        </p:nvSpPr>
        <p:spPr bwMode="auto">
          <a:xfrm>
            <a:off x="6553200" y="6257925"/>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85" name="Rectangle 337"/>
          <p:cNvSpPr>
            <a:spLocks noChangeArrowheads="1"/>
          </p:cNvSpPr>
          <p:nvPr/>
        </p:nvSpPr>
        <p:spPr bwMode="auto">
          <a:xfrm>
            <a:off x="6172200" y="6451600"/>
            <a:ext cx="304800" cy="274638"/>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31786" name="Rectangle 338"/>
          <p:cNvSpPr>
            <a:spLocks noChangeArrowheads="1"/>
          </p:cNvSpPr>
          <p:nvPr/>
        </p:nvSpPr>
        <p:spPr bwMode="auto">
          <a:xfrm>
            <a:off x="6553200" y="6470650"/>
            <a:ext cx="762000" cy="2238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87" name="Rectangle 341"/>
          <p:cNvSpPr>
            <a:spLocks noChangeArrowheads="1"/>
          </p:cNvSpPr>
          <p:nvPr/>
        </p:nvSpPr>
        <p:spPr bwMode="auto">
          <a:xfrm>
            <a:off x="6172200" y="5110163"/>
            <a:ext cx="304800" cy="274637"/>
          </a:xfrm>
          <a:prstGeom prst="rect">
            <a:avLst/>
          </a:prstGeom>
          <a:noFill/>
          <a:ln w="9525">
            <a:noFill/>
            <a:miter lim="800000"/>
            <a:headEnd/>
            <a:tailEnd/>
          </a:ln>
        </p:spPr>
        <p:txBody>
          <a:bodyPr lIns="0" tIns="0" rIns="0" bIns="0">
            <a:spAutoFit/>
          </a:bodyPr>
          <a:lstStyle/>
          <a:p>
            <a:pPr algn="r" eaLnBrk="0" hangingPunct="0"/>
            <a:r>
              <a:rPr lang="en-US" sz="1800"/>
              <a:t>14</a:t>
            </a:r>
          </a:p>
        </p:txBody>
      </p:sp>
      <p:sp>
        <p:nvSpPr>
          <p:cNvPr id="31788" name="Rectangle 342"/>
          <p:cNvSpPr>
            <a:spLocks noChangeArrowheads="1"/>
          </p:cNvSpPr>
          <p:nvPr/>
        </p:nvSpPr>
        <p:spPr bwMode="auto">
          <a:xfrm>
            <a:off x="6553200" y="5145088"/>
            <a:ext cx="762000" cy="223837"/>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89" name="Rectangle 343"/>
          <p:cNvSpPr>
            <a:spLocks noChangeArrowheads="1"/>
          </p:cNvSpPr>
          <p:nvPr/>
        </p:nvSpPr>
        <p:spPr bwMode="auto">
          <a:xfrm>
            <a:off x="6172200" y="5795963"/>
            <a:ext cx="304800" cy="274637"/>
          </a:xfrm>
          <a:prstGeom prst="rect">
            <a:avLst/>
          </a:prstGeom>
          <a:noFill/>
          <a:ln w="9525">
            <a:noFill/>
            <a:miter lim="800000"/>
            <a:headEnd/>
            <a:tailEnd/>
          </a:ln>
        </p:spPr>
        <p:txBody>
          <a:bodyPr lIns="0" tIns="0" rIns="0" bIns="0">
            <a:spAutoFit/>
          </a:bodyPr>
          <a:lstStyle/>
          <a:p>
            <a:pPr algn="r" eaLnBrk="0" hangingPunct="0"/>
            <a:r>
              <a:rPr lang="en-US" sz="1800"/>
              <a:t>22</a:t>
            </a:r>
          </a:p>
        </p:txBody>
      </p:sp>
      <p:sp>
        <p:nvSpPr>
          <p:cNvPr id="31790" name="Rectangle 344"/>
          <p:cNvSpPr>
            <a:spLocks noChangeArrowheads="1"/>
          </p:cNvSpPr>
          <p:nvPr/>
        </p:nvSpPr>
        <p:spPr bwMode="auto">
          <a:xfrm>
            <a:off x="6553200" y="5818188"/>
            <a:ext cx="762000" cy="223837"/>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91" name="Rectangle 346"/>
          <p:cNvSpPr>
            <a:spLocks noChangeArrowheads="1"/>
          </p:cNvSpPr>
          <p:nvPr/>
        </p:nvSpPr>
        <p:spPr bwMode="auto">
          <a:xfrm>
            <a:off x="6553200" y="5372100"/>
            <a:ext cx="762000" cy="4460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1792" name="Freeform 363"/>
          <p:cNvSpPr>
            <a:spLocks/>
          </p:cNvSpPr>
          <p:nvPr/>
        </p:nvSpPr>
        <p:spPr bwMode="auto">
          <a:xfrm>
            <a:off x="6477000" y="5410200"/>
            <a:ext cx="914400" cy="381000"/>
          </a:xfrm>
          <a:custGeom>
            <a:avLst/>
            <a:gdLst>
              <a:gd name="T0" fmla="*/ 0 w 576"/>
              <a:gd name="T1" fmla="*/ 0 h 240"/>
              <a:gd name="T2" fmla="*/ 2147483647 w 576"/>
              <a:gd name="T3" fmla="*/ 2147483647 h 240"/>
              <a:gd name="T4" fmla="*/ 2147483647 w 576"/>
              <a:gd name="T5" fmla="*/ 2147483647 h 240"/>
              <a:gd name="T6" fmla="*/ 0 w 576"/>
              <a:gd name="T7" fmla="*/ 2147483647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aphicFrame>
        <p:nvGraphicFramePr>
          <p:cNvPr id="50" name="Group 330"/>
          <p:cNvGraphicFramePr>
            <a:graphicFrameLocks noGrp="1"/>
          </p:cNvGraphicFramePr>
          <p:nvPr/>
        </p:nvGraphicFramePr>
        <p:xfrm>
          <a:off x="1295400" y="2803525"/>
          <a:ext cx="2743200" cy="3419476"/>
        </p:xfrm>
        <a:graphic>
          <a:graphicData uri="http://schemas.openxmlformats.org/drawingml/2006/table">
            <a:tbl>
              <a:tblPr/>
              <a:tblGrid>
                <a:gridCol w="1371600"/>
                <a:gridCol w="1371600"/>
              </a:tblGrid>
              <a:tr h="37524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sng" strike="noStrike" cap="none" normalizeH="0" baseline="0" dirty="0" smtClean="0">
                          <a:ln>
                            <a:noFill/>
                          </a:ln>
                          <a:solidFill>
                            <a:schemeClr val="tx1"/>
                          </a:solidFill>
                          <a:effectLst/>
                          <a:latin typeface="Arial Narrow" pitchFamily="34" charset="0"/>
                        </a:rPr>
                        <a:t>element</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Narrow" pitchFamily="34" charset="0"/>
                        </a:rPr>
                        <a:t>number</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37652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F </a:t>
                      </a:r>
                      <a:r>
                        <a:rPr kumimoji="0" lang="en-GB" sz="2400" b="0" i="0" u="none" strike="noStrike" cap="none" normalizeH="0" baseline="0" dirty="0" smtClean="0">
                          <a:ln>
                            <a:noFill/>
                          </a:ln>
                          <a:solidFill>
                            <a:srgbClr val="C00000"/>
                          </a:solidFill>
                          <a:effectLst/>
                          <a:latin typeface="Arial Narrow" pitchFamily="34" charset="0"/>
                        </a:rPr>
                        <a:t>(5)</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9</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7524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Ne</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(13)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10</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7524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Cl</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17</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7524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Ar</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18</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7652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Br </a:t>
                      </a:r>
                      <a:r>
                        <a:rPr kumimoji="0" lang="en-GB" sz="2400" b="0" i="0" u="none" strike="noStrike" cap="none" normalizeH="0" baseline="0" dirty="0" smtClean="0">
                          <a:ln>
                            <a:noFill/>
                          </a:ln>
                          <a:solidFill>
                            <a:srgbClr val="C00000"/>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35</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04702">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Kr </a:t>
                      </a:r>
                      <a:r>
                        <a:rPr kumimoji="0" lang="en-GB" sz="2400" b="0" i="0" u="none" strike="noStrike" cap="none" normalizeH="0" baseline="0" dirty="0" smtClean="0">
                          <a:ln>
                            <a:noFill/>
                          </a:ln>
                          <a:solidFill>
                            <a:srgbClr val="C00000"/>
                          </a:solidFill>
                          <a:effectLst/>
                          <a:latin typeface="Arial Narrow" pitchFamily="34" charset="0"/>
                        </a:rPr>
                        <a:t>(10)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36</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7524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I </a:t>
                      </a:r>
                      <a:r>
                        <a:rPr kumimoji="0" lang="en-GB" sz="2400" b="0" i="0" u="none" strike="noStrike" cap="none" normalizeH="0" baseline="0" dirty="0" smtClean="0">
                          <a:ln>
                            <a:noFill/>
                          </a:ln>
                          <a:solidFill>
                            <a:srgbClr val="C00000"/>
                          </a:solidFill>
                          <a:effectLst/>
                          <a:latin typeface="Arial Narrow" pitchFamily="34" charset="0"/>
                        </a:rPr>
                        <a:t>(8)</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53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85492">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Narrow" pitchFamily="34" charset="0"/>
                        </a:rPr>
                        <a:t>Xe</a:t>
                      </a:r>
                      <a:r>
                        <a:rPr kumimoji="0" lang="en-GB" sz="2400" b="0" i="0" u="none" strike="noStrike" cap="none" normalizeH="0" baseline="0" dirty="0" smtClean="0">
                          <a:ln>
                            <a:noFill/>
                          </a:ln>
                          <a:solidFill>
                            <a:schemeClr val="tx1"/>
                          </a:solidFill>
                          <a:effectLst/>
                          <a:latin typeface="Arial Narrow" pitchFamily="34" charset="0"/>
                        </a:rPr>
                        <a:t> </a:t>
                      </a:r>
                      <a:r>
                        <a:rPr kumimoji="0" lang="en-GB" sz="2400" b="0" i="0" u="none" strike="noStrike" cap="none" normalizeH="0" baseline="0" dirty="0" smtClean="0">
                          <a:ln>
                            <a:noFill/>
                          </a:ln>
                          <a:solidFill>
                            <a:srgbClr val="C00000"/>
                          </a:solidFill>
                          <a:effectLst/>
                          <a:latin typeface="Arial Narrow" pitchFamily="34" charset="0"/>
                        </a:rPr>
                        <a:t>(23)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Narrow" pitchFamily="34" charset="0"/>
                        </a:rPr>
                        <a:t>54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cover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1026"/>
          <p:cNvSpPr>
            <a:spLocks noGrp="1" noChangeArrowheads="1"/>
          </p:cNvSpPr>
          <p:nvPr>
            <p:ph type="title"/>
          </p:nvPr>
        </p:nvSpPr>
        <p:spPr bwMode="auto">
          <a:xfrm>
            <a:off x="228600" y="900112"/>
            <a:ext cx="6400800" cy="639763"/>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(4)</a:t>
            </a:r>
          </a:p>
        </p:txBody>
      </p:sp>
      <p:sp>
        <p:nvSpPr>
          <p:cNvPr id="32773" name="Rectangle 1027"/>
          <p:cNvSpPr>
            <a:spLocks noGrp="1" noChangeArrowheads="1"/>
          </p:cNvSpPr>
          <p:nvPr>
            <p:ph idx="1"/>
          </p:nvPr>
        </p:nvSpPr>
        <p:spPr>
          <a:xfrm>
            <a:off x="141288" y="2563813"/>
            <a:ext cx="2144712" cy="781050"/>
          </a:xfrm>
        </p:spPr>
        <p:txBody>
          <a:bodyPr/>
          <a:lstStyle/>
          <a:p>
            <a:pPr eaLnBrk="1" hangingPunct="1">
              <a:lnSpc>
                <a:spcPct val="90000"/>
              </a:lnSpc>
            </a:pPr>
            <a:r>
              <a:rPr lang="en-US" sz="2400" dirty="0" smtClean="0"/>
              <a:t>Illustration</a:t>
            </a:r>
          </a:p>
          <a:p>
            <a:pPr eaLnBrk="1" hangingPunct="1">
              <a:lnSpc>
                <a:spcPct val="90000"/>
              </a:lnSpc>
              <a:buFontTx/>
              <a:buNone/>
            </a:pPr>
            <a:r>
              <a:rPr lang="en-US" sz="2000" dirty="0" smtClean="0"/>
              <a:t>(with collisions):</a:t>
            </a:r>
          </a:p>
        </p:txBody>
      </p:sp>
      <p:sp>
        <p:nvSpPr>
          <p:cNvPr id="93"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6231582-37A4-4767-A9B5-012F4F63C05E}" type="slidenum">
              <a:rPr lang="en-AU" sz="2000"/>
              <a:pPr>
                <a:defRPr/>
              </a:pPr>
              <a:t>32</a:t>
            </a:fld>
            <a:endParaRPr lang="en-AU" sz="2000" dirty="0"/>
          </a:p>
        </p:txBody>
      </p:sp>
      <p:sp>
        <p:nvSpPr>
          <p:cNvPr id="32774" name="Rectangle 1060"/>
          <p:cNvSpPr>
            <a:spLocks noChangeArrowheads="1"/>
          </p:cNvSpPr>
          <p:nvPr/>
        </p:nvSpPr>
        <p:spPr bwMode="auto">
          <a:xfrm>
            <a:off x="4953000" y="3155950"/>
            <a:ext cx="1524000" cy="1095375"/>
          </a:xfrm>
          <a:prstGeom prst="rect">
            <a:avLst/>
          </a:prstGeom>
          <a:noFill/>
          <a:ln w="9525">
            <a:noFill/>
            <a:miter lim="800000"/>
            <a:headEnd/>
            <a:tailEnd/>
          </a:ln>
        </p:spPr>
        <p:txBody>
          <a:bodyPr lIns="0" tIns="0" rIns="0" bIns="0">
            <a:spAutoFit/>
          </a:bodyPr>
          <a:lstStyle/>
          <a:p>
            <a:pPr algn="ctr" eaLnBrk="0" hangingPunct="0"/>
            <a:r>
              <a:rPr lang="en-US">
                <a:solidFill>
                  <a:srgbClr val="0000CC"/>
                </a:solidFill>
                <a:latin typeface="Arial Narrow" pitchFamily="34" charset="0"/>
              </a:rPr>
              <a:t>is represented by</a:t>
            </a:r>
          </a:p>
        </p:txBody>
      </p:sp>
      <p:grpSp>
        <p:nvGrpSpPr>
          <p:cNvPr id="32775" name="Group 1341"/>
          <p:cNvGrpSpPr>
            <a:grpSpLocks/>
          </p:cNvGrpSpPr>
          <p:nvPr/>
        </p:nvGrpSpPr>
        <p:grpSpPr bwMode="auto">
          <a:xfrm>
            <a:off x="8077200" y="2530475"/>
            <a:ext cx="838200" cy="2362200"/>
            <a:chOff x="4848" y="1296"/>
            <a:chExt cx="528" cy="1488"/>
          </a:xfrm>
        </p:grpSpPr>
        <p:sp>
          <p:nvSpPr>
            <p:cNvPr id="32859" name="AutoShape 1211"/>
            <p:cNvSpPr>
              <a:spLocks noChangeArrowheads="1"/>
            </p:cNvSpPr>
            <p:nvPr/>
          </p:nvSpPr>
          <p:spPr bwMode="auto">
            <a:xfrm>
              <a:off x="4848" y="1296"/>
              <a:ext cx="528" cy="192"/>
            </a:xfrm>
            <a:prstGeom prst="wedgeRectCallout">
              <a:avLst>
                <a:gd name="adj1" fmla="val -109847"/>
                <a:gd name="adj2" fmla="val -1560"/>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cluster</a:t>
              </a:r>
              <a:endParaRPr lang="en-GB" sz="2000">
                <a:solidFill>
                  <a:srgbClr val="0000CC"/>
                </a:solidFill>
                <a:cs typeface="Times New Roman" pitchFamily="18" charset="0"/>
              </a:endParaRPr>
            </a:p>
          </p:txBody>
        </p:sp>
        <p:sp>
          <p:nvSpPr>
            <p:cNvPr id="32860" name="AutoShape 1212"/>
            <p:cNvSpPr>
              <a:spLocks noChangeArrowheads="1"/>
            </p:cNvSpPr>
            <p:nvPr/>
          </p:nvSpPr>
          <p:spPr bwMode="auto">
            <a:xfrm>
              <a:off x="4848" y="2592"/>
              <a:ext cx="528" cy="192"/>
            </a:xfrm>
            <a:prstGeom prst="wedgeRectCallout">
              <a:avLst>
                <a:gd name="adj1" fmla="val -109847"/>
                <a:gd name="adj2" fmla="val -5727"/>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cluster</a:t>
              </a:r>
              <a:endParaRPr lang="en-GB" sz="2000">
                <a:solidFill>
                  <a:srgbClr val="0000CC"/>
                </a:solidFill>
                <a:cs typeface="Times New Roman" pitchFamily="18" charset="0"/>
              </a:endParaRPr>
            </a:p>
          </p:txBody>
        </p:sp>
      </p:grpSp>
      <p:grpSp>
        <p:nvGrpSpPr>
          <p:cNvPr id="32776" name="Group 1345"/>
          <p:cNvGrpSpPr>
            <a:grpSpLocks/>
          </p:cNvGrpSpPr>
          <p:nvPr/>
        </p:nvGrpSpPr>
        <p:grpSpPr bwMode="auto">
          <a:xfrm>
            <a:off x="6324600" y="1951038"/>
            <a:ext cx="1219200" cy="4846637"/>
            <a:chOff x="3744" y="931"/>
            <a:chExt cx="768" cy="3053"/>
          </a:xfrm>
        </p:grpSpPr>
        <p:sp>
          <p:nvSpPr>
            <p:cNvPr id="32821" name="Rectangle 1062"/>
            <p:cNvSpPr>
              <a:spLocks noChangeArrowheads="1"/>
            </p:cNvSpPr>
            <p:nvPr/>
          </p:nvSpPr>
          <p:spPr bwMode="auto">
            <a:xfrm>
              <a:off x="3984" y="153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32822" name="Rectangle 1063"/>
            <p:cNvSpPr>
              <a:spLocks noChangeArrowheads="1"/>
            </p:cNvSpPr>
            <p:nvPr/>
          </p:nvSpPr>
          <p:spPr bwMode="auto">
            <a:xfrm>
              <a:off x="3984" y="2832"/>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32823" name="Rectangle 1064"/>
            <p:cNvSpPr>
              <a:spLocks noChangeArrowheads="1"/>
            </p:cNvSpPr>
            <p:nvPr/>
          </p:nvSpPr>
          <p:spPr bwMode="auto">
            <a:xfrm>
              <a:off x="3984" y="2400"/>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32824" name="Rectangle 1065"/>
            <p:cNvSpPr>
              <a:spLocks noChangeArrowheads="1"/>
            </p:cNvSpPr>
            <p:nvPr/>
          </p:nvSpPr>
          <p:spPr bwMode="auto">
            <a:xfrm>
              <a:off x="3984" y="2112"/>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solidFill>
                    <a:srgbClr val="FF0000"/>
                  </a:solidFill>
                </a:rPr>
                <a:t>He	2</a:t>
              </a:r>
            </a:p>
          </p:txBody>
        </p:sp>
        <p:sp>
          <p:nvSpPr>
            <p:cNvPr id="32825" name="Rectangle 1066"/>
            <p:cNvSpPr>
              <a:spLocks noChangeArrowheads="1"/>
            </p:cNvSpPr>
            <p:nvPr/>
          </p:nvSpPr>
          <p:spPr bwMode="auto">
            <a:xfrm>
              <a:off x="3984" y="966"/>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26" name="Rectangle 1067"/>
            <p:cNvSpPr>
              <a:spLocks noChangeArrowheads="1"/>
            </p:cNvSpPr>
            <p:nvPr/>
          </p:nvSpPr>
          <p:spPr bwMode="auto">
            <a:xfrm>
              <a:off x="3744" y="931"/>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32827" name="Rectangle 1068"/>
            <p:cNvSpPr>
              <a:spLocks noChangeArrowheads="1"/>
            </p:cNvSpPr>
            <p:nvPr/>
          </p:nvSpPr>
          <p:spPr bwMode="auto">
            <a:xfrm>
              <a:off x="3744" y="1075"/>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32828" name="Rectangle 1069"/>
            <p:cNvSpPr>
              <a:spLocks noChangeArrowheads="1"/>
            </p:cNvSpPr>
            <p:nvPr/>
          </p:nvSpPr>
          <p:spPr bwMode="auto">
            <a:xfrm>
              <a:off x="3744" y="1229"/>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32829" name="Rectangle 1070"/>
            <p:cNvSpPr>
              <a:spLocks noChangeArrowheads="1"/>
            </p:cNvSpPr>
            <p:nvPr/>
          </p:nvSpPr>
          <p:spPr bwMode="auto">
            <a:xfrm>
              <a:off x="3744" y="1373"/>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32830" name="Rectangle 1071"/>
            <p:cNvSpPr>
              <a:spLocks noChangeArrowheads="1"/>
            </p:cNvSpPr>
            <p:nvPr/>
          </p:nvSpPr>
          <p:spPr bwMode="auto">
            <a:xfrm>
              <a:off x="3744" y="1517"/>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32831" name="Rectangle 1072"/>
            <p:cNvSpPr>
              <a:spLocks noChangeArrowheads="1"/>
            </p:cNvSpPr>
            <p:nvPr/>
          </p:nvSpPr>
          <p:spPr bwMode="auto">
            <a:xfrm>
              <a:off x="3744" y="1651"/>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32832" name="Rectangle 1073"/>
            <p:cNvSpPr>
              <a:spLocks noChangeArrowheads="1"/>
            </p:cNvSpPr>
            <p:nvPr/>
          </p:nvSpPr>
          <p:spPr bwMode="auto">
            <a:xfrm>
              <a:off x="3744" y="1795"/>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32833" name="Rectangle 1074"/>
            <p:cNvSpPr>
              <a:spLocks noChangeArrowheads="1"/>
            </p:cNvSpPr>
            <p:nvPr/>
          </p:nvSpPr>
          <p:spPr bwMode="auto">
            <a:xfrm>
              <a:off x="3744" y="1939"/>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32834" name="Rectangle 1075"/>
            <p:cNvSpPr>
              <a:spLocks noChangeArrowheads="1"/>
            </p:cNvSpPr>
            <p:nvPr/>
          </p:nvSpPr>
          <p:spPr bwMode="auto">
            <a:xfrm>
              <a:off x="3744" y="2083"/>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32835" name="Rectangle 1076"/>
            <p:cNvSpPr>
              <a:spLocks noChangeArrowheads="1"/>
            </p:cNvSpPr>
            <p:nvPr/>
          </p:nvSpPr>
          <p:spPr bwMode="auto">
            <a:xfrm>
              <a:off x="3744" y="2227"/>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32836" name="Rectangle 1077"/>
            <p:cNvSpPr>
              <a:spLocks noChangeArrowheads="1"/>
            </p:cNvSpPr>
            <p:nvPr/>
          </p:nvSpPr>
          <p:spPr bwMode="auto">
            <a:xfrm>
              <a:off x="3744" y="2371"/>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32837" name="Rectangle 1078"/>
            <p:cNvSpPr>
              <a:spLocks noChangeArrowheads="1"/>
            </p:cNvSpPr>
            <p:nvPr/>
          </p:nvSpPr>
          <p:spPr bwMode="auto">
            <a:xfrm>
              <a:off x="3744" y="2515"/>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32838" name="Rectangle 1079"/>
            <p:cNvSpPr>
              <a:spLocks noChangeArrowheads="1"/>
            </p:cNvSpPr>
            <p:nvPr/>
          </p:nvSpPr>
          <p:spPr bwMode="auto">
            <a:xfrm>
              <a:off x="3744" y="2659"/>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32839" name="Rectangle 1083"/>
            <p:cNvSpPr>
              <a:spLocks noChangeArrowheads="1"/>
            </p:cNvSpPr>
            <p:nvPr/>
          </p:nvSpPr>
          <p:spPr bwMode="auto">
            <a:xfrm>
              <a:off x="3984" y="1680"/>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40" name="Rectangle 1084"/>
            <p:cNvSpPr>
              <a:spLocks noChangeArrowheads="1"/>
            </p:cNvSpPr>
            <p:nvPr/>
          </p:nvSpPr>
          <p:spPr bwMode="auto">
            <a:xfrm>
              <a:off x="3984" y="1104"/>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32841" name="Rectangle 1085"/>
            <p:cNvSpPr>
              <a:spLocks noChangeArrowheads="1"/>
            </p:cNvSpPr>
            <p:nvPr/>
          </p:nvSpPr>
          <p:spPr bwMode="auto">
            <a:xfrm>
              <a:off x="3744" y="2803"/>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32842" name="Rectangle 1086"/>
            <p:cNvSpPr>
              <a:spLocks noChangeArrowheads="1"/>
            </p:cNvSpPr>
            <p:nvPr/>
          </p:nvSpPr>
          <p:spPr bwMode="auto">
            <a:xfrm>
              <a:off x="3984" y="1248"/>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Ca	20</a:t>
              </a:r>
            </a:p>
          </p:txBody>
        </p:sp>
        <p:sp>
          <p:nvSpPr>
            <p:cNvPr id="32843" name="Rectangle 1087"/>
            <p:cNvSpPr>
              <a:spLocks noChangeArrowheads="1"/>
            </p:cNvSpPr>
            <p:nvPr/>
          </p:nvSpPr>
          <p:spPr bwMode="auto">
            <a:xfrm>
              <a:off x="3984" y="1392"/>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32844" name="Rectangle 1088"/>
            <p:cNvSpPr>
              <a:spLocks noChangeArrowheads="1"/>
            </p:cNvSpPr>
            <p:nvPr/>
          </p:nvSpPr>
          <p:spPr bwMode="auto">
            <a:xfrm>
              <a:off x="3984" y="1824"/>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45" name="Rectangle 1089"/>
            <p:cNvSpPr>
              <a:spLocks noChangeArrowheads="1"/>
            </p:cNvSpPr>
            <p:nvPr/>
          </p:nvSpPr>
          <p:spPr bwMode="auto">
            <a:xfrm>
              <a:off x="3984" y="1968"/>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solidFill>
                    <a:srgbClr val="FF0000"/>
                  </a:solidFill>
                </a:rPr>
                <a:t>H	1</a:t>
              </a:r>
            </a:p>
          </p:txBody>
        </p:sp>
        <p:sp>
          <p:nvSpPr>
            <p:cNvPr id="32846" name="Rectangle 1090"/>
            <p:cNvSpPr>
              <a:spLocks noChangeArrowheads="1"/>
            </p:cNvSpPr>
            <p:nvPr/>
          </p:nvSpPr>
          <p:spPr bwMode="auto">
            <a:xfrm>
              <a:off x="3984" y="2256"/>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47" name="Rectangle 1091"/>
            <p:cNvSpPr>
              <a:spLocks noChangeArrowheads="1"/>
            </p:cNvSpPr>
            <p:nvPr/>
          </p:nvSpPr>
          <p:spPr bwMode="auto">
            <a:xfrm>
              <a:off x="3984" y="2544"/>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Li	3</a:t>
              </a:r>
            </a:p>
          </p:txBody>
        </p:sp>
        <p:sp>
          <p:nvSpPr>
            <p:cNvPr id="32848" name="Rectangle 1092"/>
            <p:cNvSpPr>
              <a:spLocks noChangeArrowheads="1"/>
            </p:cNvSpPr>
            <p:nvPr/>
          </p:nvSpPr>
          <p:spPr bwMode="auto">
            <a:xfrm>
              <a:off x="3984" y="2688"/>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Mg	12</a:t>
              </a:r>
            </a:p>
          </p:txBody>
        </p:sp>
        <p:sp>
          <p:nvSpPr>
            <p:cNvPr id="32849" name="Rectangle 1159"/>
            <p:cNvSpPr>
              <a:spLocks noChangeArrowheads="1"/>
            </p:cNvSpPr>
            <p:nvPr/>
          </p:nvSpPr>
          <p:spPr bwMode="auto">
            <a:xfrm>
              <a:off x="3984" y="3257"/>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err="1"/>
                <a:t>Rb</a:t>
              </a:r>
              <a:r>
                <a:rPr lang="en-US" sz="1800" dirty="0"/>
                <a:t>	37</a:t>
              </a:r>
            </a:p>
          </p:txBody>
        </p:sp>
        <p:sp>
          <p:nvSpPr>
            <p:cNvPr id="32850" name="Rectangle 1160"/>
            <p:cNvSpPr>
              <a:spLocks noChangeArrowheads="1"/>
            </p:cNvSpPr>
            <p:nvPr/>
          </p:nvSpPr>
          <p:spPr bwMode="auto">
            <a:xfrm>
              <a:off x="3744" y="3235"/>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32851" name="Rectangle 1161"/>
            <p:cNvSpPr>
              <a:spLocks noChangeArrowheads="1"/>
            </p:cNvSpPr>
            <p:nvPr/>
          </p:nvSpPr>
          <p:spPr bwMode="auto">
            <a:xfrm>
              <a:off x="3744" y="3379"/>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32852" name="Rectangle 1163"/>
            <p:cNvSpPr>
              <a:spLocks noChangeArrowheads="1"/>
            </p:cNvSpPr>
            <p:nvPr/>
          </p:nvSpPr>
          <p:spPr bwMode="auto">
            <a:xfrm>
              <a:off x="3984" y="3401"/>
              <a:ext cx="480" cy="141"/>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err="1"/>
                <a:t>Sr</a:t>
              </a:r>
              <a:r>
                <a:rPr lang="en-US" sz="1800" dirty="0"/>
                <a:t>	38</a:t>
              </a:r>
            </a:p>
          </p:txBody>
        </p:sp>
        <p:sp>
          <p:nvSpPr>
            <p:cNvPr id="32853" name="Rectangle 1164"/>
            <p:cNvSpPr>
              <a:spLocks noChangeArrowheads="1"/>
            </p:cNvSpPr>
            <p:nvPr/>
          </p:nvSpPr>
          <p:spPr bwMode="auto">
            <a:xfrm>
              <a:off x="3984" y="354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54" name="Rectangle 1253"/>
            <p:cNvSpPr>
              <a:spLocks noChangeArrowheads="1"/>
            </p:cNvSpPr>
            <p:nvPr/>
          </p:nvSpPr>
          <p:spPr bwMode="auto">
            <a:xfrm>
              <a:off x="3744" y="381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32855" name="Rectangle 1254"/>
            <p:cNvSpPr>
              <a:spLocks noChangeArrowheads="1"/>
            </p:cNvSpPr>
            <p:nvPr/>
          </p:nvSpPr>
          <p:spPr bwMode="auto">
            <a:xfrm>
              <a:off x="3984" y="382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56" name="Rectangle 1255"/>
            <p:cNvSpPr>
              <a:spLocks noChangeArrowheads="1"/>
            </p:cNvSpPr>
            <p:nvPr/>
          </p:nvSpPr>
          <p:spPr bwMode="auto">
            <a:xfrm>
              <a:off x="3984" y="2973"/>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2857" name="Freeform 1343"/>
            <p:cNvSpPr>
              <a:spLocks/>
            </p:cNvSpPr>
            <p:nvPr/>
          </p:nvSpPr>
          <p:spPr bwMode="auto">
            <a:xfrm>
              <a:off x="3936" y="2976"/>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32858" name="Freeform 1344"/>
            <p:cNvSpPr>
              <a:spLocks/>
            </p:cNvSpPr>
            <p:nvPr/>
          </p:nvSpPr>
          <p:spPr bwMode="auto">
            <a:xfrm>
              <a:off x="3936" y="355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aphicFrame>
        <p:nvGraphicFramePr>
          <p:cNvPr id="50" name="Group 1285"/>
          <p:cNvGraphicFramePr>
            <a:graphicFrameLocks noGrp="1"/>
          </p:cNvGraphicFramePr>
          <p:nvPr/>
        </p:nvGraphicFramePr>
        <p:xfrm>
          <a:off x="2286000" y="2192338"/>
          <a:ext cx="2552700" cy="4160520"/>
        </p:xfrm>
        <a:graphic>
          <a:graphicData uri="http://schemas.openxmlformats.org/drawingml/2006/table">
            <a:tbl>
              <a:tblPr/>
              <a:tblGrid>
                <a:gridCol w="1314450"/>
                <a:gridCol w="1238250"/>
              </a:tblGrid>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sng" strike="noStrike" cap="none" normalizeH="0" baseline="0" dirty="0" smtClean="0">
                          <a:ln>
                            <a:noFill/>
                          </a:ln>
                          <a:solidFill>
                            <a:schemeClr val="tx1"/>
                          </a:solidFill>
                          <a:effectLst/>
                          <a:latin typeface="Arial Narrow" pitchFamily="34" charset="0"/>
                        </a:rPr>
                        <a:t>element</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number</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rgbClr val="FF0000"/>
                          </a:solidFill>
                          <a:effectLst/>
                          <a:latin typeface="Arial Narrow" pitchFamily="34" charset="0"/>
                        </a:rPr>
                        <a:t>H (7)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rgbClr val="FF0000"/>
                          </a:solidFill>
                          <a:effectLst/>
                          <a:latin typeface="Arial Narrow" pitchFamily="34" charset="0"/>
                        </a:rPr>
                        <a:t>He (7)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Li </a:t>
                      </a:r>
                      <a:r>
                        <a:rPr kumimoji="0" lang="en-GB" sz="2000" b="0" i="0" u="none" strike="noStrike" cap="none" normalizeH="0" baseline="0" dirty="0" smtClean="0">
                          <a:ln>
                            <a:noFill/>
                          </a:ln>
                          <a:solidFill>
                            <a:srgbClr val="C00000"/>
                          </a:solidFill>
                          <a:effectLst/>
                          <a:latin typeface="Arial Narrow" pitchFamily="34" charset="0"/>
                        </a:rPr>
                        <a:t>(11)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Be </a:t>
                      </a:r>
                      <a:r>
                        <a:rPr kumimoji="0" lang="en-GB" sz="2000" b="0" i="0" u="none" strike="noStrike" cap="none" normalizeH="0" baseline="0" dirty="0" smtClean="0">
                          <a:ln>
                            <a:noFill/>
                          </a:ln>
                          <a:solidFill>
                            <a:srgbClr val="C00000"/>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Na </a:t>
                      </a:r>
                      <a:r>
                        <a:rPr kumimoji="0" lang="en-GB" sz="2000" b="0" i="0" u="none" strike="noStrike" cap="none" normalizeH="0" baseline="0" dirty="0" smtClean="0">
                          <a:ln>
                            <a:noFill/>
                          </a:ln>
                          <a:solidFill>
                            <a:srgbClr val="C00000"/>
                          </a:solidFill>
                          <a:effectLst/>
                          <a:latin typeface="Arial Narrow" pitchFamily="34" charset="0"/>
                        </a:rPr>
                        <a:t>(13)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Mg </a:t>
                      </a:r>
                      <a:r>
                        <a:rPr kumimoji="0" lang="en-GB" sz="2000" b="0" i="0" u="none" strike="noStrike" cap="none" normalizeH="0" baseline="0" dirty="0" smtClean="0">
                          <a:ln>
                            <a:noFill/>
                          </a:ln>
                          <a:solidFill>
                            <a:srgbClr val="C00000"/>
                          </a:solidFill>
                          <a:effectLst/>
                          <a:latin typeface="Arial Narrow" pitchFamily="34" charset="0"/>
                        </a:rPr>
                        <a:t>(12)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K </a:t>
                      </a:r>
                      <a:r>
                        <a:rPr kumimoji="0" lang="en-GB" sz="2000" b="0" i="0" u="none" strike="noStrike" cap="none" normalizeH="0" baseline="0" dirty="0" smtClean="0">
                          <a:ln>
                            <a:noFill/>
                          </a:ln>
                          <a:solidFill>
                            <a:srgbClr val="C00000"/>
                          </a:solidFill>
                          <a:effectLst/>
                          <a:latin typeface="Arial Narrow" pitchFamily="34" charset="0"/>
                        </a:rPr>
                        <a:t>(10)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19</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Ca </a:t>
                      </a:r>
                      <a:r>
                        <a:rPr kumimoji="0" lang="en-GB" sz="2000" b="0" i="0" u="none" strike="noStrike" cap="none" normalizeH="0" baseline="0" dirty="0" smtClean="0">
                          <a:ln>
                            <a:noFill/>
                          </a:ln>
                          <a:solidFill>
                            <a:srgbClr val="C00000"/>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20</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Rb</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37</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Sr</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(18)</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38</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Cs </a:t>
                      </a:r>
                      <a:r>
                        <a:rPr kumimoji="0" lang="en-GB" sz="2000" b="0" i="0" u="none" strike="noStrike" cap="none" normalizeH="0" baseline="0" dirty="0" smtClean="0">
                          <a:ln>
                            <a:noFill/>
                          </a:ln>
                          <a:solidFill>
                            <a:srgbClr val="C00000"/>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55</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1068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Ba</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rgbClr val="C00000"/>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56</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cover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bwMode="auto">
          <a:xfrm>
            <a:off x="495300" y="928670"/>
            <a:ext cx="6477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(5)</a:t>
            </a:r>
          </a:p>
        </p:txBody>
      </p:sp>
      <p:sp>
        <p:nvSpPr>
          <p:cNvPr id="33797" name="Rectangle 3"/>
          <p:cNvSpPr>
            <a:spLocks noGrp="1" noChangeArrowheads="1"/>
          </p:cNvSpPr>
          <p:nvPr>
            <p:ph idx="1"/>
          </p:nvPr>
        </p:nvSpPr>
        <p:spPr>
          <a:xfrm>
            <a:off x="381000" y="1828800"/>
            <a:ext cx="8458200" cy="41148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dirty="0" smtClean="0">
                <a:latin typeface="Times" pitchFamily="18" charset="0"/>
              </a:rPr>
              <a:t>Java class implementing </a:t>
            </a:r>
            <a:r>
              <a:rPr lang="en-US" sz="2400" dirty="0" smtClean="0"/>
              <a:t>OBHTs:</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class</a:t>
            </a:r>
            <a:r>
              <a:rPr lang="en-US" sz="2400" dirty="0" smtClean="0">
                <a:latin typeface="Courier New" pitchFamily="49" charset="0"/>
                <a:cs typeface="Times New Roman" pitchFamily="18" charset="0"/>
              </a:rPr>
              <a:t> OBHT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 buckets;</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OBHT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m)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buckets =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[m];</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dirty="0" smtClean="0">
                <a:latin typeface="Times New Roman" pitchFamily="18" charset="0"/>
                <a:cs typeface="Times New Roman" pitchFamily="18" charset="0"/>
              </a:rPr>
              <a:t>…</a:t>
            </a:r>
            <a:endParaRPr lang="en-US" sz="2400" dirty="0" smtClean="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hash (Object k)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Math.abs(</a:t>
            </a:r>
            <a:r>
              <a:rPr lang="en-US" sz="2400" dirty="0" err="1" smtClean="0">
                <a:latin typeface="Courier New" pitchFamily="49" charset="0"/>
                <a:cs typeface="Times New Roman" pitchFamily="18" charset="0"/>
              </a:rPr>
              <a:t>k.hashCode</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 </a:t>
            </a:r>
            <a:r>
              <a:rPr lang="en-US" sz="2400" dirty="0" err="1" smtClean="0">
                <a:latin typeface="Courier New" pitchFamily="49" charset="0"/>
                <a:cs typeface="Times New Roman" pitchFamily="18" charset="0"/>
              </a:rPr>
              <a:t>buckets.length</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p:txBody>
      </p:sp>
      <p:sp>
        <p:nvSpPr>
          <p:cNvPr id="7"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5C216B7-BA69-48FB-B2A3-DB4203C35DE4}" type="slidenum">
              <a:rPr lang="en-AU" sz="2000"/>
              <a:pPr>
                <a:defRPr/>
              </a:pPr>
              <a:t>33</a:t>
            </a:fld>
            <a:endParaRPr lang="en-AU" sz="2000" dirty="0"/>
          </a:p>
        </p:txBody>
      </p:sp>
      <p:sp>
        <p:nvSpPr>
          <p:cNvPr id="33798" name="AutoShape 6"/>
          <p:cNvSpPr>
            <a:spLocks noChangeArrowheads="1"/>
          </p:cNvSpPr>
          <p:nvPr/>
        </p:nvSpPr>
        <p:spPr bwMode="auto">
          <a:xfrm>
            <a:off x="7543800" y="3886200"/>
            <a:ext cx="990600" cy="609600"/>
          </a:xfrm>
          <a:prstGeom prst="wedgeRectCallout">
            <a:avLst>
              <a:gd name="adj1" fmla="val -413463"/>
              <a:gd name="adj2" fmla="val 30467"/>
            </a:avLst>
          </a:prstGeom>
          <a:noFill/>
          <a:ln w="9525">
            <a:solidFill>
              <a:srgbClr val="0000CC"/>
            </a:solidFill>
            <a:miter lim="800000"/>
            <a:headEnd/>
            <a:tailEnd/>
          </a:ln>
        </p:spPr>
        <p:txBody>
          <a:bodyPr lIns="36000" tIns="0" rIns="36000" bIns="0"/>
          <a:lstStyle/>
          <a:p>
            <a:pPr eaLnBrk="0" hangingPunct="0"/>
            <a:r>
              <a:rPr lang="en-GB" sz="2000">
                <a:solidFill>
                  <a:srgbClr val="0000CC"/>
                </a:solidFill>
              </a:rPr>
              <a:t>OBHT methods</a:t>
            </a:r>
            <a:endParaRPr lang="en-GB" sz="200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bwMode="auto">
          <a:xfrm>
            <a:off x="381000" y="1028700"/>
            <a:ext cx="6477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Open-bucket hash tables (6)</a:t>
            </a:r>
          </a:p>
        </p:txBody>
      </p:sp>
      <p:sp>
        <p:nvSpPr>
          <p:cNvPr id="34821" name="Rectangle 3"/>
          <p:cNvSpPr>
            <a:spLocks noGrp="1" noChangeArrowheads="1"/>
          </p:cNvSpPr>
          <p:nvPr>
            <p:ph idx="1"/>
          </p:nvPr>
        </p:nvSpPr>
        <p:spPr>
          <a:xfrm>
            <a:off x="152400" y="2057400"/>
            <a:ext cx="8839200" cy="44196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dirty="0" smtClean="0">
                <a:latin typeface="Times" pitchFamily="18" charset="0"/>
              </a:rPr>
              <a:t>Java class </a:t>
            </a:r>
            <a:r>
              <a:rPr lang="en-US" sz="2400" i="1" dirty="0" smtClean="0"/>
              <a:t>(continued)</a:t>
            </a:r>
            <a:r>
              <a:rPr lang="en-US" sz="2400" dirty="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 </a:t>
            </a:r>
            <a:r>
              <a:rPr lang="en-US" sz="2400" dirty="0" smtClean="0">
                <a:cs typeface="Times New Roman" pitchFamily="18" charset="0"/>
              </a:rPr>
              <a:t>Inner class for OBHT entries</a:t>
            </a: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static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class</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Object key, value;</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 (Object k, Object v)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.key</a:t>
            </a:r>
            <a:r>
              <a:rPr lang="en-US" sz="2400" dirty="0" smtClean="0">
                <a:latin typeface="Courier New" pitchFamily="49" charset="0"/>
                <a:cs typeface="Times New Roman" pitchFamily="18" charset="0"/>
              </a:rPr>
              <a:t> = k;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.value</a:t>
            </a:r>
            <a:r>
              <a:rPr lang="en-US" sz="2400" dirty="0" smtClean="0">
                <a:latin typeface="Courier New" pitchFamily="49" charset="0"/>
                <a:cs typeface="Times New Roman" pitchFamily="18" charset="0"/>
              </a:rPr>
              <a:t> = v;</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static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final</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 FORMER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a:t>
            </a:r>
            <a:r>
              <a:rPr lang="en-US" sz="2400" b="1" dirty="0" smtClean="0">
                <a:latin typeface="Courier New" pitchFamily="49" charset="0"/>
                <a:cs typeface="Times New Roman" pitchFamily="18" charset="0"/>
              </a:rPr>
              <a:t>null</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null</a:t>
            </a:r>
            <a:r>
              <a:rPr lang="en-US" sz="2400" dirty="0" smtClean="0">
                <a:latin typeface="Courier New" pitchFamily="49" charset="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4F62F012-BE2B-4CA8-B8CB-1214FEFE9226}" type="slidenum">
              <a:rPr lang="en-AU" sz="2000"/>
              <a:pPr>
                <a:defRPr/>
              </a:pPr>
              <a:t>34</a:t>
            </a:fld>
            <a:endParaRPr lang="en-AU" sz="2000" dirty="0"/>
          </a:p>
        </p:txBody>
      </p:sp>
    </p:spTree>
  </p:cSld>
  <p:clrMapOvr>
    <a:masterClrMapping/>
  </p:clrMapOvr>
  <p:transition>
    <p:cover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026"/>
          <p:cNvSpPr>
            <a:spLocks noGrp="1" noChangeArrowheads="1"/>
          </p:cNvSpPr>
          <p:nvPr>
            <p:ph type="title"/>
          </p:nvPr>
        </p:nvSpPr>
        <p:spPr bwMode="auto">
          <a:xfrm>
            <a:off x="266700" y="1071546"/>
            <a:ext cx="69342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Example: populating an OBHT</a:t>
            </a:r>
          </a:p>
        </p:txBody>
      </p:sp>
      <p:sp>
        <p:nvSpPr>
          <p:cNvPr id="101"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A2E7A60-5FAC-493C-A22E-C2C897BC6427}" type="slidenum">
              <a:rPr lang="en-AU" sz="2000"/>
              <a:pPr>
                <a:defRPr/>
              </a:pPr>
              <a:t>35</a:t>
            </a:fld>
            <a:endParaRPr lang="en-AU" sz="2000" dirty="0"/>
          </a:p>
        </p:txBody>
      </p:sp>
      <p:sp>
        <p:nvSpPr>
          <p:cNvPr id="35845" name="Rectangle 1337"/>
          <p:cNvSpPr>
            <a:spLocks noChangeArrowheads="1"/>
          </p:cNvSpPr>
          <p:nvPr/>
        </p:nvSpPr>
        <p:spPr bwMode="auto">
          <a:xfrm>
            <a:off x="500034" y="2138362"/>
            <a:ext cx="2133600" cy="423863"/>
          </a:xfrm>
          <a:prstGeom prst="rect">
            <a:avLst/>
          </a:prstGeom>
          <a:noFill/>
          <a:ln w="9525">
            <a:noFill/>
            <a:miter lim="800000"/>
            <a:headEnd/>
            <a:tailEnd/>
          </a:ln>
        </p:spPr>
        <p:txBody>
          <a:bodyPr/>
          <a:lstStyle/>
          <a:p>
            <a:pPr marL="342900" indent="-342900" eaLnBrk="0" hangingPunct="0">
              <a:spcBef>
                <a:spcPts val="1800"/>
              </a:spcBef>
              <a:buFontTx/>
              <a:buChar char="•"/>
              <a:tabLst>
                <a:tab pos="762000" algn="l"/>
                <a:tab pos="1143000" algn="l"/>
                <a:tab pos="1524000" algn="l"/>
                <a:tab pos="1905000" algn="l"/>
                <a:tab pos="2286000" algn="l"/>
                <a:tab pos="2667000" algn="l"/>
                <a:tab pos="3048000" algn="l"/>
              </a:tabLst>
            </a:pPr>
            <a:r>
              <a:rPr lang="en-US" dirty="0"/>
              <a:t>Animation:</a:t>
            </a:r>
          </a:p>
        </p:txBody>
      </p:sp>
      <p:grpSp>
        <p:nvGrpSpPr>
          <p:cNvPr id="35846" name="Group 1354"/>
          <p:cNvGrpSpPr>
            <a:grpSpLocks/>
          </p:cNvGrpSpPr>
          <p:nvPr/>
        </p:nvGrpSpPr>
        <p:grpSpPr bwMode="auto">
          <a:xfrm>
            <a:off x="6781800" y="1892300"/>
            <a:ext cx="1219200" cy="4846638"/>
            <a:chOff x="2592" y="1075"/>
            <a:chExt cx="768" cy="3053"/>
          </a:xfrm>
        </p:grpSpPr>
        <p:sp>
          <p:nvSpPr>
            <p:cNvPr id="35903" name="Rectangle 1299"/>
            <p:cNvSpPr>
              <a:spLocks noChangeArrowheads="1"/>
            </p:cNvSpPr>
            <p:nvPr/>
          </p:nvSpPr>
          <p:spPr bwMode="auto">
            <a:xfrm>
              <a:off x="2832" y="1680"/>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04" name="Rectangle 1300"/>
            <p:cNvSpPr>
              <a:spLocks noChangeArrowheads="1"/>
            </p:cNvSpPr>
            <p:nvPr/>
          </p:nvSpPr>
          <p:spPr bwMode="auto">
            <a:xfrm>
              <a:off x="2832" y="2976"/>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05" name="Rectangle 1301"/>
            <p:cNvSpPr>
              <a:spLocks noChangeArrowheads="1"/>
            </p:cNvSpPr>
            <p:nvPr/>
          </p:nvSpPr>
          <p:spPr bwMode="auto">
            <a:xfrm>
              <a:off x="2832" y="2544"/>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06" name="Rectangle 1302"/>
            <p:cNvSpPr>
              <a:spLocks noChangeArrowheads="1"/>
            </p:cNvSpPr>
            <p:nvPr/>
          </p:nvSpPr>
          <p:spPr bwMode="auto">
            <a:xfrm>
              <a:off x="2832" y="2256"/>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07" name="Rectangle 1303"/>
            <p:cNvSpPr>
              <a:spLocks noChangeArrowheads="1"/>
            </p:cNvSpPr>
            <p:nvPr/>
          </p:nvSpPr>
          <p:spPr bwMode="auto">
            <a:xfrm>
              <a:off x="2832" y="1110"/>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08" name="Rectangle 1304"/>
            <p:cNvSpPr>
              <a:spLocks noChangeArrowheads="1"/>
            </p:cNvSpPr>
            <p:nvPr/>
          </p:nvSpPr>
          <p:spPr bwMode="auto">
            <a:xfrm>
              <a:off x="2592" y="1075"/>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35909" name="Rectangle 1305"/>
            <p:cNvSpPr>
              <a:spLocks noChangeArrowheads="1"/>
            </p:cNvSpPr>
            <p:nvPr/>
          </p:nvSpPr>
          <p:spPr bwMode="auto">
            <a:xfrm>
              <a:off x="2592" y="1219"/>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35910" name="Rectangle 1306"/>
            <p:cNvSpPr>
              <a:spLocks noChangeArrowheads="1"/>
            </p:cNvSpPr>
            <p:nvPr/>
          </p:nvSpPr>
          <p:spPr bwMode="auto">
            <a:xfrm>
              <a:off x="2592" y="1373"/>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35911" name="Rectangle 1307"/>
            <p:cNvSpPr>
              <a:spLocks noChangeArrowheads="1"/>
            </p:cNvSpPr>
            <p:nvPr/>
          </p:nvSpPr>
          <p:spPr bwMode="auto">
            <a:xfrm>
              <a:off x="2592" y="1517"/>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35912" name="Rectangle 1308"/>
            <p:cNvSpPr>
              <a:spLocks noChangeArrowheads="1"/>
            </p:cNvSpPr>
            <p:nvPr/>
          </p:nvSpPr>
          <p:spPr bwMode="auto">
            <a:xfrm>
              <a:off x="2592" y="1661"/>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35913" name="Rectangle 1309"/>
            <p:cNvSpPr>
              <a:spLocks noChangeArrowheads="1"/>
            </p:cNvSpPr>
            <p:nvPr/>
          </p:nvSpPr>
          <p:spPr bwMode="auto">
            <a:xfrm>
              <a:off x="2592" y="1795"/>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35914" name="Rectangle 1310"/>
            <p:cNvSpPr>
              <a:spLocks noChangeArrowheads="1"/>
            </p:cNvSpPr>
            <p:nvPr/>
          </p:nvSpPr>
          <p:spPr bwMode="auto">
            <a:xfrm>
              <a:off x="2592" y="1939"/>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35915" name="Rectangle 1311"/>
            <p:cNvSpPr>
              <a:spLocks noChangeArrowheads="1"/>
            </p:cNvSpPr>
            <p:nvPr/>
          </p:nvSpPr>
          <p:spPr bwMode="auto">
            <a:xfrm>
              <a:off x="2592" y="2083"/>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35916" name="Rectangle 1312"/>
            <p:cNvSpPr>
              <a:spLocks noChangeArrowheads="1"/>
            </p:cNvSpPr>
            <p:nvPr/>
          </p:nvSpPr>
          <p:spPr bwMode="auto">
            <a:xfrm>
              <a:off x="2592" y="2227"/>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35917" name="Rectangle 1313"/>
            <p:cNvSpPr>
              <a:spLocks noChangeArrowheads="1"/>
            </p:cNvSpPr>
            <p:nvPr/>
          </p:nvSpPr>
          <p:spPr bwMode="auto">
            <a:xfrm>
              <a:off x="2592" y="2371"/>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35918" name="Rectangle 1314"/>
            <p:cNvSpPr>
              <a:spLocks noChangeArrowheads="1"/>
            </p:cNvSpPr>
            <p:nvPr/>
          </p:nvSpPr>
          <p:spPr bwMode="auto">
            <a:xfrm>
              <a:off x="2592" y="2515"/>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35919" name="Rectangle 1315"/>
            <p:cNvSpPr>
              <a:spLocks noChangeArrowheads="1"/>
            </p:cNvSpPr>
            <p:nvPr/>
          </p:nvSpPr>
          <p:spPr bwMode="auto">
            <a:xfrm>
              <a:off x="2592" y="2659"/>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35920" name="Rectangle 1316"/>
            <p:cNvSpPr>
              <a:spLocks noChangeArrowheads="1"/>
            </p:cNvSpPr>
            <p:nvPr/>
          </p:nvSpPr>
          <p:spPr bwMode="auto">
            <a:xfrm>
              <a:off x="2592" y="2803"/>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35921" name="Rectangle 1317"/>
            <p:cNvSpPr>
              <a:spLocks noChangeArrowheads="1"/>
            </p:cNvSpPr>
            <p:nvPr/>
          </p:nvSpPr>
          <p:spPr bwMode="auto">
            <a:xfrm>
              <a:off x="2832" y="1824"/>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2" name="Rectangle 1318"/>
            <p:cNvSpPr>
              <a:spLocks noChangeArrowheads="1"/>
            </p:cNvSpPr>
            <p:nvPr/>
          </p:nvSpPr>
          <p:spPr bwMode="auto">
            <a:xfrm>
              <a:off x="2832" y="1248"/>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3" name="Rectangle 1319"/>
            <p:cNvSpPr>
              <a:spLocks noChangeArrowheads="1"/>
            </p:cNvSpPr>
            <p:nvPr/>
          </p:nvSpPr>
          <p:spPr bwMode="auto">
            <a:xfrm>
              <a:off x="2592" y="2947"/>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35924" name="Rectangle 1320"/>
            <p:cNvSpPr>
              <a:spLocks noChangeArrowheads="1"/>
            </p:cNvSpPr>
            <p:nvPr/>
          </p:nvSpPr>
          <p:spPr bwMode="auto">
            <a:xfrm>
              <a:off x="2832" y="1392"/>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5" name="Rectangle 1321"/>
            <p:cNvSpPr>
              <a:spLocks noChangeArrowheads="1"/>
            </p:cNvSpPr>
            <p:nvPr/>
          </p:nvSpPr>
          <p:spPr bwMode="auto">
            <a:xfrm>
              <a:off x="2832" y="1536"/>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6" name="Rectangle 1322"/>
            <p:cNvSpPr>
              <a:spLocks noChangeArrowheads="1"/>
            </p:cNvSpPr>
            <p:nvPr/>
          </p:nvSpPr>
          <p:spPr bwMode="auto">
            <a:xfrm>
              <a:off x="2832" y="1968"/>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7" name="Rectangle 1323"/>
            <p:cNvSpPr>
              <a:spLocks noChangeArrowheads="1"/>
            </p:cNvSpPr>
            <p:nvPr/>
          </p:nvSpPr>
          <p:spPr bwMode="auto">
            <a:xfrm>
              <a:off x="2832" y="2112"/>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8" name="Rectangle 1324"/>
            <p:cNvSpPr>
              <a:spLocks noChangeArrowheads="1"/>
            </p:cNvSpPr>
            <p:nvPr/>
          </p:nvSpPr>
          <p:spPr bwMode="auto">
            <a:xfrm>
              <a:off x="2832" y="2400"/>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29" name="Rectangle 1325"/>
            <p:cNvSpPr>
              <a:spLocks noChangeArrowheads="1"/>
            </p:cNvSpPr>
            <p:nvPr/>
          </p:nvSpPr>
          <p:spPr bwMode="auto">
            <a:xfrm>
              <a:off x="2832" y="2688"/>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0" name="Rectangle 1326"/>
            <p:cNvSpPr>
              <a:spLocks noChangeArrowheads="1"/>
            </p:cNvSpPr>
            <p:nvPr/>
          </p:nvSpPr>
          <p:spPr bwMode="auto">
            <a:xfrm>
              <a:off x="2832" y="2832"/>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1" name="Rectangle 1327"/>
            <p:cNvSpPr>
              <a:spLocks noChangeArrowheads="1"/>
            </p:cNvSpPr>
            <p:nvPr/>
          </p:nvSpPr>
          <p:spPr bwMode="auto">
            <a:xfrm>
              <a:off x="2832" y="340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2" name="Rectangle 1328"/>
            <p:cNvSpPr>
              <a:spLocks noChangeArrowheads="1"/>
            </p:cNvSpPr>
            <p:nvPr/>
          </p:nvSpPr>
          <p:spPr bwMode="auto">
            <a:xfrm>
              <a:off x="2592" y="3379"/>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35933" name="Rectangle 1329"/>
            <p:cNvSpPr>
              <a:spLocks noChangeArrowheads="1"/>
            </p:cNvSpPr>
            <p:nvPr/>
          </p:nvSpPr>
          <p:spPr bwMode="auto">
            <a:xfrm>
              <a:off x="2592" y="3523"/>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35934" name="Rectangle 1330"/>
            <p:cNvSpPr>
              <a:spLocks noChangeArrowheads="1"/>
            </p:cNvSpPr>
            <p:nvPr/>
          </p:nvSpPr>
          <p:spPr bwMode="auto">
            <a:xfrm>
              <a:off x="2832" y="354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5" name="Rectangle 1331"/>
            <p:cNvSpPr>
              <a:spLocks noChangeArrowheads="1"/>
            </p:cNvSpPr>
            <p:nvPr/>
          </p:nvSpPr>
          <p:spPr bwMode="auto">
            <a:xfrm>
              <a:off x="2832" y="3686"/>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6" name="Rectangle 1333"/>
            <p:cNvSpPr>
              <a:spLocks noChangeArrowheads="1"/>
            </p:cNvSpPr>
            <p:nvPr/>
          </p:nvSpPr>
          <p:spPr bwMode="auto">
            <a:xfrm>
              <a:off x="2592" y="3955"/>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35937" name="Rectangle 1334"/>
            <p:cNvSpPr>
              <a:spLocks noChangeArrowheads="1"/>
            </p:cNvSpPr>
            <p:nvPr/>
          </p:nvSpPr>
          <p:spPr bwMode="auto">
            <a:xfrm>
              <a:off x="2832" y="3967"/>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8" name="Rectangle 1335"/>
            <p:cNvSpPr>
              <a:spLocks noChangeArrowheads="1"/>
            </p:cNvSpPr>
            <p:nvPr/>
          </p:nvSpPr>
          <p:spPr bwMode="auto">
            <a:xfrm>
              <a:off x="2832" y="3117"/>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5939" name="Freeform 1352"/>
            <p:cNvSpPr>
              <a:spLocks/>
            </p:cNvSpPr>
            <p:nvPr/>
          </p:nvSpPr>
          <p:spPr bwMode="auto">
            <a:xfrm>
              <a:off x="2784" y="3120"/>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35940" name="Freeform 1353"/>
            <p:cNvSpPr>
              <a:spLocks/>
            </p:cNvSpPr>
            <p:nvPr/>
          </p:nvSpPr>
          <p:spPr bwMode="auto">
            <a:xfrm>
              <a:off x="2784" y="3696"/>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sp>
        <p:nvSpPr>
          <p:cNvPr id="251194" name="Rectangle 1338"/>
          <p:cNvSpPr>
            <a:spLocks noChangeArrowheads="1"/>
          </p:cNvSpPr>
          <p:nvPr/>
        </p:nvSpPr>
        <p:spPr bwMode="auto">
          <a:xfrm>
            <a:off x="7162800" y="2852738"/>
            <a:ext cx="762000" cy="223837"/>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251195" name="Rectangle 1339"/>
          <p:cNvSpPr>
            <a:spLocks noChangeArrowheads="1"/>
          </p:cNvSpPr>
          <p:nvPr/>
        </p:nvSpPr>
        <p:spPr bwMode="auto">
          <a:xfrm>
            <a:off x="7162800" y="4910138"/>
            <a:ext cx="762000" cy="223837"/>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251196" name="Rectangle 1340"/>
          <p:cNvSpPr>
            <a:spLocks noChangeArrowheads="1"/>
          </p:cNvSpPr>
          <p:nvPr/>
        </p:nvSpPr>
        <p:spPr bwMode="auto">
          <a:xfrm>
            <a:off x="7162800" y="4224338"/>
            <a:ext cx="762000" cy="223837"/>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251197" name="Rectangle 1341"/>
          <p:cNvSpPr>
            <a:spLocks noChangeArrowheads="1"/>
          </p:cNvSpPr>
          <p:nvPr/>
        </p:nvSpPr>
        <p:spPr bwMode="auto">
          <a:xfrm>
            <a:off x="7162800" y="3767138"/>
            <a:ext cx="762000" cy="223837"/>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251198" name="Rectangle 1342"/>
          <p:cNvSpPr>
            <a:spLocks noChangeArrowheads="1"/>
          </p:cNvSpPr>
          <p:nvPr/>
        </p:nvSpPr>
        <p:spPr bwMode="auto">
          <a:xfrm>
            <a:off x="7162800" y="2166938"/>
            <a:ext cx="762000" cy="223837"/>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251199" name="Rectangle 1343"/>
          <p:cNvSpPr>
            <a:spLocks noChangeArrowheads="1"/>
          </p:cNvSpPr>
          <p:nvPr/>
        </p:nvSpPr>
        <p:spPr bwMode="auto">
          <a:xfrm>
            <a:off x="7162800" y="2395538"/>
            <a:ext cx="762000" cy="223837"/>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251200" name="Rectangle 1344"/>
          <p:cNvSpPr>
            <a:spLocks noChangeArrowheads="1"/>
          </p:cNvSpPr>
          <p:nvPr/>
        </p:nvSpPr>
        <p:spPr bwMode="auto">
          <a:xfrm>
            <a:off x="7162800" y="2624138"/>
            <a:ext cx="762000" cy="223837"/>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251201" name="Rectangle 1345"/>
          <p:cNvSpPr>
            <a:spLocks noChangeArrowheads="1"/>
          </p:cNvSpPr>
          <p:nvPr/>
        </p:nvSpPr>
        <p:spPr bwMode="auto">
          <a:xfrm>
            <a:off x="7162800" y="3538538"/>
            <a:ext cx="762000" cy="223837"/>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H	1</a:t>
            </a:r>
          </a:p>
        </p:txBody>
      </p:sp>
      <p:sp>
        <p:nvSpPr>
          <p:cNvPr id="251202" name="Rectangle 1346"/>
          <p:cNvSpPr>
            <a:spLocks noChangeArrowheads="1"/>
          </p:cNvSpPr>
          <p:nvPr/>
        </p:nvSpPr>
        <p:spPr bwMode="auto">
          <a:xfrm>
            <a:off x="7162800" y="4452938"/>
            <a:ext cx="762000" cy="223837"/>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Li	3</a:t>
            </a:r>
          </a:p>
        </p:txBody>
      </p:sp>
      <p:sp>
        <p:nvSpPr>
          <p:cNvPr id="251203" name="Rectangle 1347"/>
          <p:cNvSpPr>
            <a:spLocks noChangeArrowheads="1"/>
          </p:cNvSpPr>
          <p:nvPr/>
        </p:nvSpPr>
        <p:spPr bwMode="auto">
          <a:xfrm>
            <a:off x="7162800" y="4681538"/>
            <a:ext cx="762000" cy="223837"/>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a:t>Mg	12</a:t>
            </a:r>
          </a:p>
        </p:txBody>
      </p:sp>
      <p:sp>
        <p:nvSpPr>
          <p:cNvPr id="251204" name="Rectangle 1348"/>
          <p:cNvSpPr>
            <a:spLocks noChangeArrowheads="1"/>
          </p:cNvSpPr>
          <p:nvPr/>
        </p:nvSpPr>
        <p:spPr bwMode="auto">
          <a:xfrm>
            <a:off x="7162800" y="5584825"/>
            <a:ext cx="762000" cy="223838"/>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err="1"/>
              <a:t>Rb</a:t>
            </a:r>
            <a:r>
              <a:rPr lang="en-US" sz="1800" dirty="0"/>
              <a:t>	37</a:t>
            </a:r>
          </a:p>
        </p:txBody>
      </p:sp>
      <p:sp>
        <p:nvSpPr>
          <p:cNvPr id="251205" name="Rectangle 1349"/>
          <p:cNvSpPr>
            <a:spLocks noChangeArrowheads="1"/>
          </p:cNvSpPr>
          <p:nvPr/>
        </p:nvSpPr>
        <p:spPr bwMode="auto">
          <a:xfrm>
            <a:off x="7162800" y="5813425"/>
            <a:ext cx="762000" cy="223838"/>
          </a:xfrm>
          <a:prstGeom prst="rect">
            <a:avLst/>
          </a:prstGeom>
          <a:solidFill>
            <a:schemeClr val="bg1">
              <a:lumMod val="65000"/>
            </a:schemeClr>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defRPr/>
            </a:pPr>
            <a:r>
              <a:rPr lang="en-US" sz="1800" dirty="0" err="1"/>
              <a:t>Sr</a:t>
            </a:r>
            <a:r>
              <a:rPr lang="en-US" sz="1800" dirty="0"/>
              <a:t>	38</a:t>
            </a:r>
          </a:p>
        </p:txBody>
      </p:sp>
      <p:graphicFrame>
        <p:nvGraphicFramePr>
          <p:cNvPr id="58" name="Group 1285"/>
          <p:cNvGraphicFramePr>
            <a:graphicFrameLocks noGrp="1"/>
          </p:cNvGraphicFramePr>
          <p:nvPr/>
        </p:nvGraphicFramePr>
        <p:xfrm>
          <a:off x="3200400" y="2239963"/>
          <a:ext cx="2552700" cy="4160520"/>
        </p:xfrm>
        <a:graphic>
          <a:graphicData uri="http://schemas.openxmlformats.org/drawingml/2006/table">
            <a:tbl>
              <a:tblPr/>
              <a:tblGrid>
                <a:gridCol w="1314450"/>
                <a:gridCol w="1238250"/>
              </a:tblGrid>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sng" strike="noStrike" cap="none" normalizeH="0" baseline="0" dirty="0" smtClean="0">
                          <a:ln>
                            <a:noFill/>
                          </a:ln>
                          <a:solidFill>
                            <a:schemeClr val="tx1"/>
                          </a:solidFill>
                          <a:effectLst/>
                          <a:latin typeface="Arial Narrow" pitchFamily="34" charset="0"/>
                        </a:rPr>
                        <a:t>element</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number</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H </a:t>
                      </a:r>
                      <a:r>
                        <a:rPr kumimoji="0" lang="en-GB" sz="2000" b="0" i="0" u="none" strike="noStrike" cap="none" normalizeH="0" baseline="0" dirty="0" smtClean="0">
                          <a:ln>
                            <a:noFill/>
                          </a:ln>
                          <a:solidFill>
                            <a:schemeClr val="bg1">
                              <a:lumMod val="50000"/>
                            </a:schemeClr>
                          </a:solidFill>
                          <a:effectLst/>
                          <a:latin typeface="Arial Narrow" pitchFamily="34" charset="0"/>
                        </a:rPr>
                        <a:t>(7)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He </a:t>
                      </a:r>
                      <a:r>
                        <a:rPr kumimoji="0" lang="en-GB" sz="2000" b="0" i="0" u="none" strike="noStrike" cap="none" normalizeH="0" baseline="0" dirty="0" smtClean="0">
                          <a:ln>
                            <a:noFill/>
                          </a:ln>
                          <a:solidFill>
                            <a:schemeClr val="bg1">
                              <a:lumMod val="50000"/>
                            </a:schemeClr>
                          </a:solidFill>
                          <a:effectLst/>
                          <a:latin typeface="Arial Narrow" pitchFamily="34" charset="0"/>
                        </a:rPr>
                        <a:t>(7)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Li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Be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Na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Mg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K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(10)</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19</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Ca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20</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Rb</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(17)</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37</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Sr</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(18)</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38</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Cs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55</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0577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Narrow" pitchFamily="34" charset="0"/>
                        </a:rPr>
                        <a:t>Ba</a:t>
                      </a: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0" u="none" strike="noStrike" cap="none" normalizeH="0" baseline="0" dirty="0" smtClean="0">
                          <a:ln>
                            <a:noFill/>
                          </a:ln>
                          <a:solidFill>
                            <a:schemeClr val="accent4">
                              <a:lumMod val="65000"/>
                              <a:lumOff val="35000"/>
                            </a:schemeClr>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56</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11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11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12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12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2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1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194" grpId="0" animBg="1" autoUpdateAnimBg="0"/>
      <p:bldP spid="251195" grpId="0" animBg="1" autoUpdateAnimBg="0"/>
      <p:bldP spid="251196" grpId="0" animBg="1" autoUpdateAnimBg="0"/>
      <p:bldP spid="251197" grpId="0" animBg="1" autoUpdateAnimBg="0"/>
      <p:bldP spid="251198" grpId="0" animBg="1" autoUpdateAnimBg="0"/>
      <p:bldP spid="251199" grpId="0" animBg="1" autoUpdateAnimBg="0"/>
      <p:bldP spid="251200" grpId="0" animBg="1" autoUpdateAnimBg="0"/>
      <p:bldP spid="251201" grpId="0" animBg="1" autoUpdateAnimBg="0"/>
      <p:bldP spid="251202" grpId="0" animBg="1" autoUpdateAnimBg="0"/>
      <p:bldP spid="251203" grpId="0" animBg="1" autoUpdateAnimBg="0"/>
      <p:bldP spid="251204" grpId="0" animBg="1" autoUpdateAnimBg="0"/>
      <p:bldP spid="25120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bwMode="auto">
          <a:xfrm>
            <a:off x="304800" y="1028700"/>
            <a:ext cx="6096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search (1)</a:t>
            </a:r>
          </a:p>
        </p:txBody>
      </p:sp>
      <p:sp>
        <p:nvSpPr>
          <p:cNvPr id="36869" name="Rectangle 3"/>
          <p:cNvSpPr>
            <a:spLocks noGrp="1" noChangeArrowheads="1"/>
          </p:cNvSpPr>
          <p:nvPr>
            <p:ph idx="1"/>
          </p:nvPr>
        </p:nvSpPr>
        <p:spPr>
          <a:xfrm>
            <a:off x="304800" y="1928813"/>
            <a:ext cx="8839200" cy="4648200"/>
          </a:xfrm>
        </p:spPr>
        <p:txBody>
          <a:bodyPr/>
          <a:lstStyle/>
          <a:p>
            <a:pPr eaLnBrk="1" hangingPunct="1">
              <a:lnSpc>
                <a:spcPct val="90000"/>
              </a:lnSpc>
              <a:tabLst>
                <a:tab pos="762000" algn="l"/>
                <a:tab pos="1333500" algn="l"/>
                <a:tab pos="2095500" algn="l"/>
              </a:tabLst>
            </a:pPr>
            <a:r>
              <a:rPr lang="en-US" sz="2400" b="1" dirty="0" smtClean="0"/>
              <a:t>OBHT search algorithm</a:t>
            </a:r>
            <a:r>
              <a:rPr lang="en-US" sz="2400" dirty="0" smtClean="0"/>
              <a:t>:</a:t>
            </a:r>
          </a:p>
          <a:p>
            <a:pPr eaLnBrk="1" hangingPunct="1">
              <a:lnSpc>
                <a:spcPct val="90000"/>
              </a:lnSpc>
              <a:buFontTx/>
              <a:buNone/>
              <a:tabLst>
                <a:tab pos="762000" algn="l"/>
                <a:tab pos="1333500" algn="l"/>
                <a:tab pos="2095500" algn="l"/>
              </a:tabLst>
            </a:pPr>
            <a:r>
              <a:rPr lang="en-US" sz="2400" dirty="0" smtClean="0"/>
              <a:t>	</a:t>
            </a:r>
            <a:r>
              <a:rPr lang="en-US" sz="2400" dirty="0" smtClean="0">
                <a:cs typeface="Times New Roman" pitchFamily="18" charset="0"/>
              </a:rPr>
              <a:t>To find which, if any, bucket of an OBHT is occupied by an entry whose key is equal to </a:t>
            </a:r>
            <a:r>
              <a:rPr lang="en-US" sz="2400" i="1" dirty="0" smtClean="0">
                <a:cs typeface="Times New Roman" pitchFamily="18" charset="0"/>
              </a:rPr>
              <a:t>target-key</a:t>
            </a:r>
            <a:r>
              <a:rPr lang="en-US" sz="2400" dirty="0" smtClean="0">
                <a:cs typeface="Times New Roman" pitchFamily="18" charset="0"/>
              </a:rPr>
              <a:t>:</a:t>
            </a:r>
          </a:p>
          <a:p>
            <a:pPr>
              <a:lnSpc>
                <a:spcPct val="90000"/>
              </a:lnSpc>
              <a:spcBef>
                <a:spcPts val="900"/>
              </a:spcBef>
              <a:buNone/>
              <a:tabLst>
                <a:tab pos="762000" algn="l"/>
                <a:tab pos="1333500" algn="l"/>
                <a:tab pos="2095500" algn="l"/>
              </a:tabLst>
            </a:pPr>
            <a:r>
              <a:rPr lang="en-US" sz="2200" dirty="0" smtClean="0">
                <a:cs typeface="Times New Roman" pitchFamily="18" charset="0"/>
              </a:rPr>
              <a:t>	</a:t>
            </a:r>
            <a:r>
              <a:rPr lang="en-US" sz="2200" dirty="0" smtClean="0">
                <a:solidFill>
                  <a:srgbClr val="0000CC"/>
                </a:solidFill>
                <a:cs typeface="Times New Roman" pitchFamily="18" charset="0"/>
              </a:rPr>
              <a:t>1.	Set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hash</a:t>
            </a:r>
            <a:r>
              <a:rPr lang="en-US" sz="2200" dirty="0" smtClean="0">
                <a:solidFill>
                  <a:srgbClr val="0000CC"/>
                </a:solidFill>
                <a:cs typeface="Times New Roman" pitchFamily="18" charset="0"/>
              </a:rPr>
              <a:t>(</a:t>
            </a:r>
            <a:r>
              <a:rPr lang="en-US" sz="2200" i="1" dirty="0" smtClean="0">
                <a:solidFill>
                  <a:srgbClr val="0000CC"/>
                </a:solidFill>
                <a:cs typeface="Times New Roman" pitchFamily="18" charset="0"/>
              </a:rPr>
              <a:t>target-key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2.	Repeat: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2.1.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never-occupied:</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2.1.1.	Terminate with answer </a:t>
            </a:r>
            <a:r>
              <a:rPr lang="en-US" sz="2200" i="1" dirty="0" smtClean="0">
                <a:solidFill>
                  <a:srgbClr val="0000CC"/>
                </a:solidFill>
                <a:cs typeface="Times New Roman" pitchFamily="18" charset="0"/>
              </a:rPr>
              <a:t>none</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2.2.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occupied by an entry whose key is equal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target-key</a:t>
            </a:r>
            <a:r>
              <a:rPr lang="en-US" sz="2200" dirty="0" smtClean="0">
                <a:solidFill>
                  <a:srgbClr val="0000CC"/>
                </a:solidFill>
                <a:cs typeface="Times New Roman" pitchFamily="18" charset="0"/>
              </a:rPr>
              <a:t>: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2.2.1.	Terminate with answer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2.3.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formerly-occupied, or is occupied by an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entry whose key is not equal to </a:t>
            </a:r>
            <a:r>
              <a:rPr lang="en-US" sz="2200" i="1" dirty="0" smtClean="0">
                <a:solidFill>
                  <a:srgbClr val="0000CC"/>
                </a:solidFill>
                <a:cs typeface="Times New Roman" pitchFamily="18" charset="0"/>
              </a:rPr>
              <a:t>target-key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2.3.1.	(Increment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modulo </a:t>
            </a:r>
            <a:r>
              <a:rPr lang="en-US" sz="2200" i="1" dirty="0" smtClean="0">
                <a:solidFill>
                  <a:srgbClr val="0000CC"/>
                </a:solidFill>
                <a:cs typeface="Times New Roman" pitchFamily="18" charset="0"/>
              </a:rPr>
              <a:t>m</a:t>
            </a:r>
            <a:r>
              <a:rPr lang="en-US" sz="2200" dirty="0" smtClean="0">
                <a:solidFill>
                  <a:srgbClr val="0000CC"/>
                </a:solidFill>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8A8D95EF-0B85-4E2A-AB7C-F49D7F320144}" type="slidenum">
              <a:rPr lang="en-AU" sz="2000"/>
              <a:pPr>
                <a:defRPr/>
              </a:pPr>
              <a:t>36</a:t>
            </a:fld>
            <a:endParaRPr lang="en-AU" sz="2000" dirty="0"/>
          </a:p>
        </p:txBody>
      </p:sp>
    </p:spTree>
  </p:cSld>
  <p:clrMapOvr>
    <a:masterClrMapping/>
  </p:clrMapOvr>
  <p:transition>
    <p:cover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bwMode="auto">
          <a:xfrm>
            <a:off x="228600" y="995363"/>
            <a:ext cx="4800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search (2)</a:t>
            </a:r>
          </a:p>
        </p:txBody>
      </p:sp>
      <p:sp>
        <p:nvSpPr>
          <p:cNvPr id="37893" name="Rectangle 3"/>
          <p:cNvSpPr>
            <a:spLocks noGrp="1" noChangeArrowheads="1"/>
          </p:cNvSpPr>
          <p:nvPr>
            <p:ph idx="1"/>
          </p:nvPr>
        </p:nvSpPr>
        <p:spPr>
          <a:xfrm>
            <a:off x="428596" y="1909762"/>
            <a:ext cx="3657600" cy="835025"/>
          </a:xfrm>
        </p:spPr>
        <p:txBody>
          <a:bodyPr/>
          <a:lstStyle/>
          <a:p>
            <a:pPr eaLnBrk="1" hangingPunct="1">
              <a:tabLst>
                <a:tab pos="762000" algn="l"/>
                <a:tab pos="1143000" algn="l"/>
                <a:tab pos="1524000" algn="l"/>
                <a:tab pos="1905000" algn="l"/>
                <a:tab pos="2286000" algn="l"/>
                <a:tab pos="2667000" algn="l"/>
                <a:tab pos="3048000" algn="l"/>
              </a:tabLst>
            </a:pPr>
            <a:r>
              <a:rPr lang="en-US" dirty="0" smtClean="0"/>
              <a:t>Illustrations:</a:t>
            </a:r>
          </a:p>
        </p:txBody>
      </p:sp>
      <p:sp>
        <p:nvSpPr>
          <p:cNvPr id="64"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05BE2BB-D697-4611-9ED0-602FB1DCC381}" type="slidenum">
              <a:rPr lang="en-AU" sz="2000"/>
              <a:pPr>
                <a:defRPr/>
              </a:pPr>
              <a:t>37</a:t>
            </a:fld>
            <a:endParaRPr lang="en-AU" sz="2000" dirty="0"/>
          </a:p>
        </p:txBody>
      </p:sp>
      <p:sp>
        <p:nvSpPr>
          <p:cNvPr id="37894" name="Text Box 8"/>
          <p:cNvSpPr txBox="1">
            <a:spLocks noChangeArrowheads="1"/>
          </p:cNvSpPr>
          <p:nvPr/>
        </p:nvSpPr>
        <p:spPr bwMode="auto">
          <a:xfrm>
            <a:off x="4495800" y="4371975"/>
            <a:ext cx="1905000" cy="771525"/>
          </a:xfrm>
          <a:prstGeom prst="rect">
            <a:avLst/>
          </a:prstGeom>
          <a:noFill/>
          <a:ln w="9525">
            <a:noFill/>
            <a:miter lim="800000"/>
            <a:headEnd/>
            <a:tailEnd/>
          </a:ln>
        </p:spPr>
        <p:txBody>
          <a:bodyPr lIns="0" tIns="0" rIns="0" bIns="0"/>
          <a:lstStyle/>
          <a:p>
            <a:pPr eaLnBrk="0" hangingPunct="0">
              <a:lnSpc>
                <a:spcPct val="88000"/>
              </a:lnSpc>
            </a:pPr>
            <a:r>
              <a:rPr lang="en-US" sz="2000" noProof="1"/>
              <a:t>Searching for Mg:</a:t>
            </a:r>
          </a:p>
          <a:p>
            <a:pPr eaLnBrk="0" hangingPunct="0">
              <a:lnSpc>
                <a:spcPct val="88000"/>
              </a:lnSpc>
            </a:pPr>
            <a:r>
              <a:rPr lang="en-US" sz="2800" noProof="1"/>
              <a:t>   </a:t>
            </a:r>
            <a:r>
              <a:rPr lang="en-US" sz="1600" noProof="1">
                <a:solidFill>
                  <a:srgbClr val="0000CC"/>
                </a:solidFill>
              </a:rPr>
              <a:t>(hash(Mg) = </a:t>
            </a:r>
            <a:r>
              <a:rPr lang="en-US" sz="1600" noProof="1" smtClean="0">
                <a:solidFill>
                  <a:srgbClr val="0000CC"/>
                </a:solidFill>
              </a:rPr>
              <a:t>12)</a:t>
            </a:r>
            <a:endParaRPr lang="en-US" sz="1600" noProof="1"/>
          </a:p>
        </p:txBody>
      </p:sp>
      <p:sp>
        <p:nvSpPr>
          <p:cNvPr id="37895" name="Text Box 5"/>
          <p:cNvSpPr txBox="1">
            <a:spLocks noChangeArrowheads="1"/>
          </p:cNvSpPr>
          <p:nvPr/>
        </p:nvSpPr>
        <p:spPr bwMode="auto">
          <a:xfrm>
            <a:off x="4495800" y="1870075"/>
            <a:ext cx="1905000" cy="563563"/>
          </a:xfrm>
          <a:prstGeom prst="rect">
            <a:avLst/>
          </a:prstGeom>
          <a:noFill/>
          <a:ln w="9525">
            <a:noFill/>
            <a:miter lim="800000"/>
            <a:headEnd/>
            <a:tailEnd/>
          </a:ln>
        </p:spPr>
        <p:txBody>
          <a:bodyPr lIns="0" tIns="0" rIns="0" bIns="0"/>
          <a:lstStyle/>
          <a:p>
            <a:pPr eaLnBrk="0" hangingPunct="0">
              <a:lnSpc>
                <a:spcPct val="88000"/>
              </a:lnSpc>
            </a:pPr>
            <a:r>
              <a:rPr lang="en-US" sz="2000" noProof="1"/>
              <a:t>Searching for Ba:   </a:t>
            </a:r>
            <a:br>
              <a:rPr lang="en-US" sz="2000" noProof="1"/>
            </a:br>
            <a:r>
              <a:rPr lang="en-US" sz="2000" noProof="1"/>
              <a:t>    </a:t>
            </a:r>
            <a:r>
              <a:rPr lang="en-US" sz="1600" noProof="1">
                <a:solidFill>
                  <a:srgbClr val="0000CC"/>
                </a:solidFill>
              </a:rPr>
              <a:t>(hash(Ba) = 1)</a:t>
            </a:r>
          </a:p>
        </p:txBody>
      </p:sp>
      <p:sp>
        <p:nvSpPr>
          <p:cNvPr id="37896" name="Text Box 7"/>
          <p:cNvSpPr txBox="1">
            <a:spLocks noChangeArrowheads="1"/>
          </p:cNvSpPr>
          <p:nvPr/>
        </p:nvSpPr>
        <p:spPr bwMode="auto">
          <a:xfrm>
            <a:off x="4495800" y="3228975"/>
            <a:ext cx="1905000" cy="682625"/>
          </a:xfrm>
          <a:prstGeom prst="rect">
            <a:avLst/>
          </a:prstGeom>
          <a:noFill/>
          <a:ln w="9525">
            <a:noFill/>
            <a:miter lim="800000"/>
            <a:headEnd/>
            <a:tailEnd/>
          </a:ln>
        </p:spPr>
        <p:txBody>
          <a:bodyPr lIns="0" tIns="0" rIns="0" bIns="0"/>
          <a:lstStyle/>
          <a:p>
            <a:pPr eaLnBrk="0" hangingPunct="0">
              <a:lnSpc>
                <a:spcPct val="88000"/>
              </a:lnSpc>
            </a:pPr>
            <a:r>
              <a:rPr lang="en-US" sz="2000" noProof="1"/>
              <a:t>Searching for He: </a:t>
            </a:r>
          </a:p>
          <a:p>
            <a:pPr eaLnBrk="0" hangingPunct="0">
              <a:lnSpc>
                <a:spcPct val="88000"/>
              </a:lnSpc>
            </a:pPr>
            <a:r>
              <a:rPr lang="en-US" sz="2800" noProof="1"/>
              <a:t>  </a:t>
            </a:r>
            <a:r>
              <a:rPr lang="en-US" sz="1600" noProof="1">
                <a:solidFill>
                  <a:srgbClr val="0000CC"/>
                </a:solidFill>
              </a:rPr>
              <a:t>(hash(He) = 7)</a:t>
            </a:r>
            <a:endParaRPr lang="en-US" sz="1600" noProof="1"/>
          </a:p>
        </p:txBody>
      </p:sp>
      <p:sp>
        <p:nvSpPr>
          <p:cNvPr id="37897" name="Text Box 9"/>
          <p:cNvSpPr txBox="1">
            <a:spLocks noChangeArrowheads="1"/>
          </p:cNvSpPr>
          <p:nvPr/>
        </p:nvSpPr>
        <p:spPr bwMode="auto">
          <a:xfrm>
            <a:off x="4495800" y="5286375"/>
            <a:ext cx="1905000" cy="698500"/>
          </a:xfrm>
          <a:prstGeom prst="rect">
            <a:avLst/>
          </a:prstGeom>
          <a:noFill/>
          <a:ln w="9525">
            <a:noFill/>
            <a:miter lim="800000"/>
            <a:headEnd/>
            <a:tailEnd/>
          </a:ln>
        </p:spPr>
        <p:txBody>
          <a:bodyPr lIns="0" tIns="0" rIns="0" bIns="0"/>
          <a:lstStyle/>
          <a:p>
            <a:pPr eaLnBrk="0" hangingPunct="0">
              <a:lnSpc>
                <a:spcPct val="88000"/>
              </a:lnSpc>
            </a:pPr>
            <a:r>
              <a:rPr lang="en-US" sz="2000" noProof="1"/>
              <a:t>Searching for Ra:</a:t>
            </a:r>
          </a:p>
          <a:p>
            <a:pPr eaLnBrk="0" hangingPunct="0">
              <a:lnSpc>
                <a:spcPct val="88000"/>
              </a:lnSpc>
            </a:pPr>
            <a:r>
              <a:rPr lang="en-US" sz="2800" noProof="1"/>
              <a:t>   </a:t>
            </a:r>
            <a:r>
              <a:rPr lang="en-US" sz="1600" noProof="1">
                <a:solidFill>
                  <a:srgbClr val="0000CC"/>
                </a:solidFill>
              </a:rPr>
              <a:t>(hash(Ra) = </a:t>
            </a:r>
            <a:r>
              <a:rPr lang="en-US" sz="1600" noProof="1" smtClean="0">
                <a:solidFill>
                  <a:srgbClr val="0000CC"/>
                </a:solidFill>
              </a:rPr>
              <a:t>17)</a:t>
            </a:r>
            <a:endParaRPr lang="en-US" sz="1600" noProof="1"/>
          </a:p>
        </p:txBody>
      </p:sp>
      <p:grpSp>
        <p:nvGrpSpPr>
          <p:cNvPr id="2" name="Group 292"/>
          <p:cNvGrpSpPr>
            <a:grpSpLocks/>
          </p:cNvGrpSpPr>
          <p:nvPr/>
        </p:nvGrpSpPr>
        <p:grpSpPr bwMode="auto">
          <a:xfrm>
            <a:off x="6400800" y="1976438"/>
            <a:ext cx="457200" cy="685800"/>
            <a:chOff x="3360" y="1123"/>
            <a:chExt cx="288" cy="432"/>
          </a:xfrm>
        </p:grpSpPr>
        <p:sp>
          <p:nvSpPr>
            <p:cNvPr id="37948" name="Line 271"/>
            <p:cNvSpPr>
              <a:spLocks noChangeShapeType="1"/>
            </p:cNvSpPr>
            <p:nvPr/>
          </p:nvSpPr>
          <p:spPr bwMode="auto">
            <a:xfrm>
              <a:off x="3360" y="1123"/>
              <a:ext cx="288" cy="0"/>
            </a:xfrm>
            <a:prstGeom prst="line">
              <a:avLst/>
            </a:prstGeom>
            <a:noFill/>
            <a:ln w="28575">
              <a:solidFill>
                <a:srgbClr val="FF0000"/>
              </a:solidFill>
              <a:round/>
              <a:headEnd/>
              <a:tailEnd/>
            </a:ln>
          </p:spPr>
          <p:txBody>
            <a:bodyPr/>
            <a:lstStyle/>
            <a:p>
              <a:endParaRPr lang="en-US"/>
            </a:p>
          </p:txBody>
        </p:sp>
        <p:sp>
          <p:nvSpPr>
            <p:cNvPr id="37949" name="Freeform 273"/>
            <p:cNvSpPr>
              <a:spLocks/>
            </p:cNvSpPr>
            <p:nvPr/>
          </p:nvSpPr>
          <p:spPr bwMode="auto">
            <a:xfrm>
              <a:off x="3504" y="1123"/>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37950" name="Freeform 274"/>
            <p:cNvSpPr>
              <a:spLocks/>
            </p:cNvSpPr>
            <p:nvPr/>
          </p:nvSpPr>
          <p:spPr bwMode="auto">
            <a:xfrm>
              <a:off x="3504" y="1267"/>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37951" name="Freeform 275"/>
            <p:cNvSpPr>
              <a:spLocks/>
            </p:cNvSpPr>
            <p:nvPr/>
          </p:nvSpPr>
          <p:spPr bwMode="auto">
            <a:xfrm>
              <a:off x="3504" y="1411"/>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grpSp>
      <p:grpSp>
        <p:nvGrpSpPr>
          <p:cNvPr id="3" name="Group 293"/>
          <p:cNvGrpSpPr>
            <a:grpSpLocks/>
          </p:cNvGrpSpPr>
          <p:nvPr/>
        </p:nvGrpSpPr>
        <p:grpSpPr bwMode="auto">
          <a:xfrm>
            <a:off x="6400800" y="3348038"/>
            <a:ext cx="457200" cy="228600"/>
            <a:chOff x="3360" y="1987"/>
            <a:chExt cx="288" cy="144"/>
          </a:xfrm>
        </p:grpSpPr>
        <p:sp>
          <p:nvSpPr>
            <p:cNvPr id="37946" name="Line 276"/>
            <p:cNvSpPr>
              <a:spLocks noChangeShapeType="1"/>
            </p:cNvSpPr>
            <p:nvPr/>
          </p:nvSpPr>
          <p:spPr bwMode="auto">
            <a:xfrm>
              <a:off x="3360" y="1987"/>
              <a:ext cx="288" cy="0"/>
            </a:xfrm>
            <a:prstGeom prst="line">
              <a:avLst/>
            </a:prstGeom>
            <a:noFill/>
            <a:ln w="28575">
              <a:solidFill>
                <a:srgbClr val="FF0000"/>
              </a:solidFill>
              <a:round/>
              <a:headEnd/>
              <a:tailEnd/>
            </a:ln>
          </p:spPr>
          <p:txBody>
            <a:bodyPr/>
            <a:lstStyle/>
            <a:p>
              <a:endParaRPr lang="en-US"/>
            </a:p>
          </p:txBody>
        </p:sp>
        <p:sp>
          <p:nvSpPr>
            <p:cNvPr id="37947" name="Freeform 277"/>
            <p:cNvSpPr>
              <a:spLocks/>
            </p:cNvSpPr>
            <p:nvPr/>
          </p:nvSpPr>
          <p:spPr bwMode="auto">
            <a:xfrm>
              <a:off x="3504" y="1987"/>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grpSp>
      <p:sp>
        <p:nvSpPr>
          <p:cNvPr id="37900" name="Line 280"/>
          <p:cNvSpPr>
            <a:spLocks noChangeShapeType="1"/>
          </p:cNvSpPr>
          <p:nvPr/>
        </p:nvSpPr>
        <p:spPr bwMode="auto">
          <a:xfrm>
            <a:off x="6400800" y="4491038"/>
            <a:ext cx="457200" cy="0"/>
          </a:xfrm>
          <a:prstGeom prst="line">
            <a:avLst/>
          </a:prstGeom>
          <a:noFill/>
          <a:ln w="28575">
            <a:solidFill>
              <a:srgbClr val="FF0000"/>
            </a:solidFill>
            <a:round/>
            <a:headEnd/>
            <a:tailEnd type="triangle" w="med" len="med"/>
          </a:ln>
        </p:spPr>
        <p:txBody>
          <a:bodyPr/>
          <a:lstStyle/>
          <a:p>
            <a:endParaRPr lang="en-US"/>
          </a:p>
        </p:txBody>
      </p:sp>
      <p:grpSp>
        <p:nvGrpSpPr>
          <p:cNvPr id="4" name="Group 294"/>
          <p:cNvGrpSpPr>
            <a:grpSpLocks/>
          </p:cNvGrpSpPr>
          <p:nvPr/>
        </p:nvGrpSpPr>
        <p:grpSpPr bwMode="auto">
          <a:xfrm>
            <a:off x="6400800" y="5405438"/>
            <a:ext cx="457200" cy="457200"/>
            <a:chOff x="3360" y="3283"/>
            <a:chExt cx="288" cy="288"/>
          </a:xfrm>
        </p:grpSpPr>
        <p:sp>
          <p:nvSpPr>
            <p:cNvPr id="37943" name="Line 284"/>
            <p:cNvSpPr>
              <a:spLocks noChangeShapeType="1"/>
            </p:cNvSpPr>
            <p:nvPr/>
          </p:nvSpPr>
          <p:spPr bwMode="auto">
            <a:xfrm>
              <a:off x="3360" y="3283"/>
              <a:ext cx="288" cy="0"/>
            </a:xfrm>
            <a:prstGeom prst="line">
              <a:avLst/>
            </a:prstGeom>
            <a:noFill/>
            <a:ln w="28575">
              <a:solidFill>
                <a:srgbClr val="FF0000"/>
              </a:solidFill>
              <a:round/>
              <a:headEnd/>
              <a:tailEnd/>
            </a:ln>
          </p:spPr>
          <p:txBody>
            <a:bodyPr/>
            <a:lstStyle/>
            <a:p>
              <a:endParaRPr lang="en-US"/>
            </a:p>
          </p:txBody>
        </p:sp>
        <p:sp>
          <p:nvSpPr>
            <p:cNvPr id="37944" name="Freeform 285"/>
            <p:cNvSpPr>
              <a:spLocks/>
            </p:cNvSpPr>
            <p:nvPr/>
          </p:nvSpPr>
          <p:spPr bwMode="auto">
            <a:xfrm>
              <a:off x="3504" y="3283"/>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37945" name="Freeform 286"/>
            <p:cNvSpPr>
              <a:spLocks/>
            </p:cNvSpPr>
            <p:nvPr/>
          </p:nvSpPr>
          <p:spPr bwMode="auto">
            <a:xfrm>
              <a:off x="3504" y="3427"/>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grpSp>
      <p:grpSp>
        <p:nvGrpSpPr>
          <p:cNvPr id="37902" name="Group 297"/>
          <p:cNvGrpSpPr>
            <a:grpSpLocks/>
          </p:cNvGrpSpPr>
          <p:nvPr/>
        </p:nvGrpSpPr>
        <p:grpSpPr bwMode="auto">
          <a:xfrm>
            <a:off x="6858000" y="1625600"/>
            <a:ext cx="1219200" cy="5045075"/>
            <a:chOff x="3648" y="902"/>
            <a:chExt cx="768" cy="3178"/>
          </a:xfrm>
        </p:grpSpPr>
        <p:sp>
          <p:nvSpPr>
            <p:cNvPr id="37903" name="Rectangle 226"/>
            <p:cNvSpPr>
              <a:spLocks noChangeArrowheads="1"/>
            </p:cNvSpPr>
            <p:nvPr/>
          </p:nvSpPr>
          <p:spPr bwMode="auto">
            <a:xfrm>
              <a:off x="3888"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37904" name="Rectangle 227"/>
            <p:cNvSpPr>
              <a:spLocks noChangeArrowheads="1"/>
            </p:cNvSpPr>
            <p:nvPr/>
          </p:nvSpPr>
          <p:spPr bwMode="auto">
            <a:xfrm>
              <a:off x="3888" y="280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37905" name="Rectangle 228"/>
            <p:cNvSpPr>
              <a:spLocks noChangeArrowheads="1"/>
            </p:cNvSpPr>
            <p:nvPr/>
          </p:nvSpPr>
          <p:spPr bwMode="auto">
            <a:xfrm>
              <a:off x="3888" y="237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37906" name="Rectangle 229"/>
            <p:cNvSpPr>
              <a:spLocks noChangeArrowheads="1"/>
            </p:cNvSpPr>
            <p:nvPr/>
          </p:nvSpPr>
          <p:spPr bwMode="auto">
            <a:xfrm>
              <a:off x="3888" y="208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37907" name="Rectangle 230"/>
            <p:cNvSpPr>
              <a:spLocks noChangeArrowheads="1"/>
            </p:cNvSpPr>
            <p:nvPr/>
          </p:nvSpPr>
          <p:spPr bwMode="auto">
            <a:xfrm>
              <a:off x="3888" y="937"/>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08" name="Rectangle 231"/>
            <p:cNvSpPr>
              <a:spLocks noChangeArrowheads="1"/>
            </p:cNvSpPr>
            <p:nvPr/>
          </p:nvSpPr>
          <p:spPr bwMode="auto">
            <a:xfrm>
              <a:off x="3648" y="902"/>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37909" name="Rectangle 232"/>
            <p:cNvSpPr>
              <a:spLocks noChangeArrowheads="1"/>
            </p:cNvSpPr>
            <p:nvPr/>
          </p:nvSpPr>
          <p:spPr bwMode="auto">
            <a:xfrm>
              <a:off x="3648" y="1046"/>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37910" name="Rectangle 233"/>
            <p:cNvSpPr>
              <a:spLocks noChangeArrowheads="1"/>
            </p:cNvSpPr>
            <p:nvPr/>
          </p:nvSpPr>
          <p:spPr bwMode="auto">
            <a:xfrm>
              <a:off x="3648" y="1200"/>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37911" name="Rectangle 234"/>
            <p:cNvSpPr>
              <a:spLocks noChangeArrowheads="1"/>
            </p:cNvSpPr>
            <p:nvPr/>
          </p:nvSpPr>
          <p:spPr bwMode="auto">
            <a:xfrm>
              <a:off x="3648" y="1344"/>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37912" name="Rectangle 235"/>
            <p:cNvSpPr>
              <a:spLocks noChangeArrowheads="1"/>
            </p:cNvSpPr>
            <p:nvPr/>
          </p:nvSpPr>
          <p:spPr bwMode="auto">
            <a:xfrm>
              <a:off x="3648" y="1488"/>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37913" name="Rectangle 236"/>
            <p:cNvSpPr>
              <a:spLocks noChangeArrowheads="1"/>
            </p:cNvSpPr>
            <p:nvPr/>
          </p:nvSpPr>
          <p:spPr bwMode="auto">
            <a:xfrm>
              <a:off x="3648" y="1622"/>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37914" name="Rectangle 237"/>
            <p:cNvSpPr>
              <a:spLocks noChangeArrowheads="1"/>
            </p:cNvSpPr>
            <p:nvPr/>
          </p:nvSpPr>
          <p:spPr bwMode="auto">
            <a:xfrm>
              <a:off x="3648" y="1766"/>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37915" name="Rectangle 238"/>
            <p:cNvSpPr>
              <a:spLocks noChangeArrowheads="1"/>
            </p:cNvSpPr>
            <p:nvPr/>
          </p:nvSpPr>
          <p:spPr bwMode="auto">
            <a:xfrm>
              <a:off x="3648" y="1910"/>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37916" name="Rectangle 239"/>
            <p:cNvSpPr>
              <a:spLocks noChangeArrowheads="1"/>
            </p:cNvSpPr>
            <p:nvPr/>
          </p:nvSpPr>
          <p:spPr bwMode="auto">
            <a:xfrm>
              <a:off x="3648" y="2054"/>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37917" name="Rectangle 240"/>
            <p:cNvSpPr>
              <a:spLocks noChangeArrowheads="1"/>
            </p:cNvSpPr>
            <p:nvPr/>
          </p:nvSpPr>
          <p:spPr bwMode="auto">
            <a:xfrm>
              <a:off x="3648" y="2198"/>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37918" name="Rectangle 241"/>
            <p:cNvSpPr>
              <a:spLocks noChangeArrowheads="1"/>
            </p:cNvSpPr>
            <p:nvPr/>
          </p:nvSpPr>
          <p:spPr bwMode="auto">
            <a:xfrm>
              <a:off x="3648" y="2342"/>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37919" name="Rectangle 242"/>
            <p:cNvSpPr>
              <a:spLocks noChangeArrowheads="1"/>
            </p:cNvSpPr>
            <p:nvPr/>
          </p:nvSpPr>
          <p:spPr bwMode="auto">
            <a:xfrm>
              <a:off x="3648" y="2486"/>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37920" name="Rectangle 243"/>
            <p:cNvSpPr>
              <a:spLocks noChangeArrowheads="1"/>
            </p:cNvSpPr>
            <p:nvPr/>
          </p:nvSpPr>
          <p:spPr bwMode="auto">
            <a:xfrm>
              <a:off x="3648" y="2630"/>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37921" name="Rectangle 244"/>
            <p:cNvSpPr>
              <a:spLocks noChangeArrowheads="1"/>
            </p:cNvSpPr>
            <p:nvPr/>
          </p:nvSpPr>
          <p:spPr bwMode="auto">
            <a:xfrm>
              <a:off x="3888" y="165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22" name="Rectangle 245"/>
            <p:cNvSpPr>
              <a:spLocks noChangeArrowheads="1"/>
            </p:cNvSpPr>
            <p:nvPr/>
          </p:nvSpPr>
          <p:spPr bwMode="auto">
            <a:xfrm>
              <a:off x="3888" y="1075"/>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37923" name="Rectangle 246"/>
            <p:cNvSpPr>
              <a:spLocks noChangeArrowheads="1"/>
            </p:cNvSpPr>
            <p:nvPr/>
          </p:nvSpPr>
          <p:spPr bwMode="auto">
            <a:xfrm>
              <a:off x="3648" y="2774"/>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37924" name="Rectangle 247"/>
            <p:cNvSpPr>
              <a:spLocks noChangeArrowheads="1"/>
            </p:cNvSpPr>
            <p:nvPr/>
          </p:nvSpPr>
          <p:spPr bwMode="auto">
            <a:xfrm>
              <a:off x="3888" y="1219"/>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37925" name="Rectangle 248"/>
            <p:cNvSpPr>
              <a:spLocks noChangeArrowheads="1"/>
            </p:cNvSpPr>
            <p:nvPr/>
          </p:nvSpPr>
          <p:spPr bwMode="auto">
            <a:xfrm>
              <a:off x="3888" y="136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37926" name="Rectangle 249"/>
            <p:cNvSpPr>
              <a:spLocks noChangeArrowheads="1"/>
            </p:cNvSpPr>
            <p:nvPr/>
          </p:nvSpPr>
          <p:spPr bwMode="auto">
            <a:xfrm>
              <a:off x="3888" y="179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27" name="Rectangle 250"/>
            <p:cNvSpPr>
              <a:spLocks noChangeArrowheads="1"/>
            </p:cNvSpPr>
            <p:nvPr/>
          </p:nvSpPr>
          <p:spPr bwMode="auto">
            <a:xfrm>
              <a:off x="3888" y="1939"/>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37928" name="Rectangle 251"/>
            <p:cNvSpPr>
              <a:spLocks noChangeArrowheads="1"/>
            </p:cNvSpPr>
            <p:nvPr/>
          </p:nvSpPr>
          <p:spPr bwMode="auto">
            <a:xfrm>
              <a:off x="3888" y="2227"/>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29" name="Rectangle 252"/>
            <p:cNvSpPr>
              <a:spLocks noChangeArrowheads="1"/>
            </p:cNvSpPr>
            <p:nvPr/>
          </p:nvSpPr>
          <p:spPr bwMode="auto">
            <a:xfrm>
              <a:off x="3888" y="251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37930" name="Rectangle 253"/>
            <p:cNvSpPr>
              <a:spLocks noChangeArrowheads="1"/>
            </p:cNvSpPr>
            <p:nvPr/>
          </p:nvSpPr>
          <p:spPr bwMode="auto">
            <a:xfrm>
              <a:off x="3888" y="2659"/>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37931" name="Rectangle 254"/>
            <p:cNvSpPr>
              <a:spLocks noChangeArrowheads="1"/>
            </p:cNvSpPr>
            <p:nvPr/>
          </p:nvSpPr>
          <p:spPr bwMode="auto">
            <a:xfrm>
              <a:off x="3888" y="3228"/>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37932" name="Rectangle 255"/>
            <p:cNvSpPr>
              <a:spLocks noChangeArrowheads="1"/>
            </p:cNvSpPr>
            <p:nvPr/>
          </p:nvSpPr>
          <p:spPr bwMode="auto">
            <a:xfrm>
              <a:off x="3648" y="3206"/>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37933" name="Rectangle 256"/>
            <p:cNvSpPr>
              <a:spLocks noChangeArrowheads="1"/>
            </p:cNvSpPr>
            <p:nvPr/>
          </p:nvSpPr>
          <p:spPr bwMode="auto">
            <a:xfrm>
              <a:off x="3648" y="3350"/>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37934" name="Rectangle 257"/>
            <p:cNvSpPr>
              <a:spLocks noChangeArrowheads="1"/>
            </p:cNvSpPr>
            <p:nvPr/>
          </p:nvSpPr>
          <p:spPr bwMode="auto">
            <a:xfrm>
              <a:off x="3888" y="3372"/>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37935" name="Rectangle 258"/>
            <p:cNvSpPr>
              <a:spLocks noChangeArrowheads="1"/>
            </p:cNvSpPr>
            <p:nvPr/>
          </p:nvSpPr>
          <p:spPr bwMode="auto">
            <a:xfrm>
              <a:off x="3888" y="3638"/>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36" name="Rectangle 260"/>
            <p:cNvSpPr>
              <a:spLocks noChangeArrowheads="1"/>
            </p:cNvSpPr>
            <p:nvPr/>
          </p:nvSpPr>
          <p:spPr bwMode="auto">
            <a:xfrm>
              <a:off x="3648" y="3907"/>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37937" name="Rectangle 261"/>
            <p:cNvSpPr>
              <a:spLocks noChangeArrowheads="1"/>
            </p:cNvSpPr>
            <p:nvPr/>
          </p:nvSpPr>
          <p:spPr bwMode="auto">
            <a:xfrm>
              <a:off x="3888" y="391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38" name="Rectangle 262"/>
            <p:cNvSpPr>
              <a:spLocks noChangeArrowheads="1"/>
            </p:cNvSpPr>
            <p:nvPr/>
          </p:nvSpPr>
          <p:spPr bwMode="auto">
            <a:xfrm>
              <a:off x="3888" y="2944"/>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39" name="Rectangle 288"/>
            <p:cNvSpPr>
              <a:spLocks noChangeArrowheads="1"/>
            </p:cNvSpPr>
            <p:nvPr/>
          </p:nvSpPr>
          <p:spPr bwMode="auto">
            <a:xfrm>
              <a:off x="3648" y="3494"/>
              <a:ext cx="192" cy="173"/>
            </a:xfrm>
            <a:prstGeom prst="rect">
              <a:avLst/>
            </a:prstGeom>
            <a:noFill/>
            <a:ln w="9525">
              <a:noFill/>
              <a:miter lim="800000"/>
              <a:headEnd/>
              <a:tailEnd/>
            </a:ln>
          </p:spPr>
          <p:txBody>
            <a:bodyPr lIns="0" tIns="0" rIns="0" bIns="0">
              <a:spAutoFit/>
            </a:bodyPr>
            <a:lstStyle/>
            <a:p>
              <a:pPr algn="r" eaLnBrk="0" hangingPunct="0"/>
              <a:r>
                <a:rPr lang="en-US" sz="1800"/>
                <a:t>19</a:t>
              </a:r>
            </a:p>
          </p:txBody>
        </p:sp>
        <p:sp>
          <p:nvSpPr>
            <p:cNvPr id="37940" name="Rectangle 289"/>
            <p:cNvSpPr>
              <a:spLocks noChangeArrowheads="1"/>
            </p:cNvSpPr>
            <p:nvPr/>
          </p:nvSpPr>
          <p:spPr bwMode="auto">
            <a:xfrm>
              <a:off x="3888" y="3506"/>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37941" name="Freeform 295"/>
            <p:cNvSpPr>
              <a:spLocks/>
            </p:cNvSpPr>
            <p:nvPr/>
          </p:nvSpPr>
          <p:spPr bwMode="auto">
            <a:xfrm>
              <a:off x="3840" y="3648"/>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37942" name="Freeform 296"/>
            <p:cNvSpPr>
              <a:spLocks/>
            </p:cNvSpPr>
            <p:nvPr/>
          </p:nvSpPr>
          <p:spPr bwMode="auto">
            <a:xfrm>
              <a:off x="3840" y="2976"/>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6"/>
                                        </p:tgtEl>
                                        <p:attrNameLst>
                                          <p:attrName>style.visibility</p:attrName>
                                        </p:attrNameLst>
                                      </p:cBhvr>
                                      <p:to>
                                        <p:strVal val="visible"/>
                                      </p:to>
                                    </p:set>
                                    <p:anim calcmode="lin" valueType="num">
                                      <p:cBhvr additive="base">
                                        <p:cTn id="13" dur="500" fill="hold"/>
                                        <p:tgtEl>
                                          <p:spTgt spid="37896"/>
                                        </p:tgtEl>
                                        <p:attrNameLst>
                                          <p:attrName>ppt_x</p:attrName>
                                        </p:attrNameLst>
                                      </p:cBhvr>
                                      <p:tavLst>
                                        <p:tav tm="0">
                                          <p:val>
                                            <p:strVal val="#ppt_x"/>
                                          </p:val>
                                        </p:tav>
                                        <p:tav tm="100000">
                                          <p:val>
                                            <p:strVal val="#ppt_x"/>
                                          </p:val>
                                        </p:tav>
                                      </p:tavLst>
                                    </p:anim>
                                    <p:anim calcmode="lin" valueType="num">
                                      <p:cBhvr additive="base">
                                        <p:cTn id="14" dur="500" fill="hold"/>
                                        <p:tgtEl>
                                          <p:spTgt spid="3789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894"/>
                                        </p:tgtEl>
                                        <p:attrNameLst>
                                          <p:attrName>style.visibility</p:attrName>
                                        </p:attrNameLst>
                                      </p:cBhvr>
                                      <p:to>
                                        <p:strVal val="visible"/>
                                      </p:to>
                                    </p:set>
                                    <p:anim calcmode="lin" valueType="num">
                                      <p:cBhvr additive="base">
                                        <p:cTn id="23" dur="500" fill="hold"/>
                                        <p:tgtEl>
                                          <p:spTgt spid="37894"/>
                                        </p:tgtEl>
                                        <p:attrNameLst>
                                          <p:attrName>ppt_x</p:attrName>
                                        </p:attrNameLst>
                                      </p:cBhvr>
                                      <p:tavLst>
                                        <p:tav tm="0">
                                          <p:val>
                                            <p:strVal val="#ppt_x"/>
                                          </p:val>
                                        </p:tav>
                                        <p:tav tm="100000">
                                          <p:val>
                                            <p:strVal val="#ppt_x"/>
                                          </p:val>
                                        </p:tav>
                                      </p:tavLst>
                                    </p:anim>
                                    <p:anim calcmode="lin" valueType="num">
                                      <p:cBhvr additive="base">
                                        <p:cTn id="24" dur="500" fill="hold"/>
                                        <p:tgtEl>
                                          <p:spTgt spid="3789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900"/>
                                        </p:tgtEl>
                                        <p:attrNameLst>
                                          <p:attrName>style.visibility</p:attrName>
                                        </p:attrNameLst>
                                      </p:cBhvr>
                                      <p:to>
                                        <p:strVal val="visible"/>
                                      </p:to>
                                    </p:set>
                                    <p:anim calcmode="lin" valueType="num">
                                      <p:cBhvr additive="base">
                                        <p:cTn id="27" dur="500" fill="hold"/>
                                        <p:tgtEl>
                                          <p:spTgt spid="37900"/>
                                        </p:tgtEl>
                                        <p:attrNameLst>
                                          <p:attrName>ppt_x</p:attrName>
                                        </p:attrNameLst>
                                      </p:cBhvr>
                                      <p:tavLst>
                                        <p:tav tm="0">
                                          <p:val>
                                            <p:strVal val="#ppt_x"/>
                                          </p:val>
                                        </p:tav>
                                        <p:tav tm="100000">
                                          <p:val>
                                            <p:strVal val="#ppt_x"/>
                                          </p:val>
                                        </p:tav>
                                      </p:tavLst>
                                    </p:anim>
                                    <p:anim calcmode="lin" valueType="num">
                                      <p:cBhvr additive="base">
                                        <p:cTn id="28" dur="500" fill="hold"/>
                                        <p:tgtEl>
                                          <p:spTgt spid="3790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7897"/>
                                        </p:tgtEl>
                                        <p:attrNameLst>
                                          <p:attrName>style.visibility</p:attrName>
                                        </p:attrNameLst>
                                      </p:cBhvr>
                                      <p:to>
                                        <p:strVal val="visible"/>
                                      </p:to>
                                    </p:set>
                                    <p:anim calcmode="lin" valueType="num">
                                      <p:cBhvr additive="base">
                                        <p:cTn id="33" dur="500" fill="hold"/>
                                        <p:tgtEl>
                                          <p:spTgt spid="37897"/>
                                        </p:tgtEl>
                                        <p:attrNameLst>
                                          <p:attrName>ppt_x</p:attrName>
                                        </p:attrNameLst>
                                      </p:cBhvr>
                                      <p:tavLst>
                                        <p:tav tm="0">
                                          <p:val>
                                            <p:strVal val="#ppt_x"/>
                                          </p:val>
                                        </p:tav>
                                        <p:tav tm="100000">
                                          <p:val>
                                            <p:strVal val="#ppt_x"/>
                                          </p:val>
                                        </p:tav>
                                      </p:tavLst>
                                    </p:anim>
                                    <p:anim calcmode="lin" valueType="num">
                                      <p:cBhvr additive="base">
                                        <p:cTn id="34" dur="500" fill="hold"/>
                                        <p:tgtEl>
                                          <p:spTgt spid="3789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P spid="37896" grpId="0"/>
      <p:bldP spid="37897" grpId="0"/>
      <p:bldP spid="3790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bwMode="auto">
          <a:xfrm>
            <a:off x="457200" y="914400"/>
            <a:ext cx="52578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search (3)</a:t>
            </a:r>
          </a:p>
        </p:txBody>
      </p:sp>
      <p:sp>
        <p:nvSpPr>
          <p:cNvPr id="38917" name="Rectangle 3"/>
          <p:cNvSpPr>
            <a:spLocks noGrp="1" noChangeArrowheads="1"/>
          </p:cNvSpPr>
          <p:nvPr>
            <p:ph idx="1"/>
          </p:nvPr>
        </p:nvSpPr>
        <p:spPr>
          <a:xfrm>
            <a:off x="457200" y="1752600"/>
            <a:ext cx="8305800" cy="46482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dirty="0" smtClean="0"/>
              <a:t>Implementation (in class </a:t>
            </a:r>
            <a:r>
              <a:rPr lang="en-US" sz="2400" dirty="0" smtClean="0">
                <a:latin typeface="Courier New" pitchFamily="49" charset="0"/>
              </a:rPr>
              <a:t>OBHT</a:t>
            </a:r>
            <a:r>
              <a:rPr lang="en-US" sz="2400" dirty="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search (Object </a:t>
            </a:r>
            <a:r>
              <a:rPr lang="en-US" sz="2400" dirty="0" err="1" smtClean="0">
                <a:latin typeface="Courier New" pitchFamily="49" charset="0"/>
                <a:cs typeface="Times New Roman" pitchFamily="18" charset="0"/>
              </a:rPr>
              <a:t>targetKey</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b = hash(</a:t>
            </a:r>
            <a:r>
              <a:rPr lang="en-US" sz="2400" dirty="0" err="1" smtClean="0">
                <a:latin typeface="Courier New" pitchFamily="49" charset="0"/>
                <a:cs typeface="Times New Roman" pitchFamily="18" charset="0"/>
              </a:rPr>
              <a:t>targetKey</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for</a:t>
            </a:r>
            <a:r>
              <a:rPr lang="en-US" sz="2400" dirty="0" smtClean="0">
                <a:latin typeface="Courier New" pitchFamily="49" charset="0"/>
                <a:cs typeface="Times New Roman" pitchFamily="18" charset="0"/>
              </a:rPr>
              <a:t> (;;)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BucketEntry</a:t>
            </a:r>
            <a:r>
              <a:rPr lang="en-US" sz="2400" dirty="0" smtClean="0">
                <a:latin typeface="Courier New" pitchFamily="49" charset="0"/>
                <a:cs typeface="Times New Roman" pitchFamily="18" charset="0"/>
              </a:rPr>
              <a:t> old = buckets[b];</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if</a:t>
            </a:r>
            <a:r>
              <a:rPr lang="en-US" sz="2400" dirty="0" smtClean="0">
                <a:latin typeface="Courier New" pitchFamily="49" charset="0"/>
                <a:cs typeface="Times New Roman" pitchFamily="18" charset="0"/>
              </a:rPr>
              <a:t> (old == </a:t>
            </a:r>
            <a:r>
              <a:rPr lang="en-US" sz="2400" b="1" dirty="0" smtClean="0">
                <a:latin typeface="Courier New" pitchFamily="49" charset="0"/>
                <a:cs typeface="Times New Roman" pitchFamily="18" charset="0"/>
              </a:rPr>
              <a:t>null</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NONE;</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else</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if</a:t>
            </a:r>
            <a:r>
              <a:rPr lang="en-US" sz="2400" dirty="0" smtClean="0">
                <a:latin typeface="Courier New" pitchFamily="49" charset="0"/>
                <a:cs typeface="Times New Roman" pitchFamily="18" charset="0"/>
              </a:rPr>
              <a:t> (old != </a:t>
            </a:r>
            <a:r>
              <a:rPr lang="en-US" sz="2400" dirty="0" err="1" smtClean="0">
                <a:latin typeface="Courier New" pitchFamily="49" charset="0"/>
                <a:cs typeface="Times New Roman" pitchFamily="18" charset="0"/>
              </a:rPr>
              <a:t>BucketEntry.FORMER</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&amp;&amp; </a:t>
            </a:r>
            <a:r>
              <a:rPr lang="en-US" sz="2400" dirty="0" err="1" smtClean="0">
                <a:latin typeface="Courier New" pitchFamily="49" charset="0"/>
                <a:cs typeface="Times New Roman" pitchFamily="18" charset="0"/>
              </a:rPr>
              <a:t>targetKey.equals</a:t>
            </a:r>
            <a:r>
              <a:rPr lang="en-US" sz="2400" dirty="0" smtClean="0">
                <a:latin typeface="Courier New" pitchFamily="49" charset="0"/>
                <a:cs typeface="Times New Roman" pitchFamily="18" charset="0"/>
              </a:rPr>
              <a:t>(</a:t>
            </a:r>
            <a:r>
              <a:rPr lang="en-US" sz="2400" dirty="0" err="1" smtClean="0">
                <a:latin typeface="Courier New" pitchFamily="49" charset="0"/>
                <a:cs typeface="Times New Roman" pitchFamily="18" charset="0"/>
              </a:rPr>
              <a:t>old.key</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b;</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else</a:t>
            </a:r>
            <a:br>
              <a:rPr lang="en-US" sz="2400" b="1" dirty="0" smtClean="0">
                <a:latin typeface="Courier New" pitchFamily="49" charset="0"/>
                <a:cs typeface="Times New Roman" pitchFamily="18" charset="0"/>
              </a:rPr>
            </a:br>
            <a:r>
              <a:rPr lang="en-US" sz="2400" b="1"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b = (b + 1) % </a:t>
            </a:r>
            <a:r>
              <a:rPr lang="en-US" sz="2400" dirty="0" err="1" smtClean="0">
                <a:latin typeface="Courier New" pitchFamily="49" charset="0"/>
                <a:cs typeface="Times New Roman" pitchFamily="18" charset="0"/>
              </a:rPr>
              <a:t>buckets.length</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r>
              <a:rPr lang="en-GB" sz="2400" dirty="0" smtClean="0">
                <a:latin typeface="Courier New" pitchFamily="49" charset="0"/>
                <a:cs typeface="Times New Roman" pitchFamily="18" charset="0"/>
              </a:rPr>
              <a:t> </a:t>
            </a:r>
            <a:endParaRPr lang="en-US" sz="2400" dirty="0" smtClean="0">
              <a:latin typeface="Courier New" pitchFamily="49" charset="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5466FDE7-A795-4226-AE07-79427C80B218}" type="slidenum">
              <a:rPr lang="en-AU" sz="2000"/>
              <a:pPr>
                <a:defRPr/>
              </a:pPr>
              <a:t>38</a:t>
            </a:fld>
            <a:endParaRPr lang="en-AU" sz="2000" dirty="0"/>
          </a:p>
        </p:txBody>
      </p:sp>
    </p:spTree>
  </p:cSld>
  <p:clrMapOvr>
    <a:masterClrMapping/>
  </p:clrMapOvr>
  <p:transition>
    <p:cover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bwMode="auto">
          <a:xfrm>
            <a:off x="533400" y="914400"/>
            <a:ext cx="51816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insertion (1)</a:t>
            </a:r>
          </a:p>
        </p:txBody>
      </p:sp>
      <p:sp>
        <p:nvSpPr>
          <p:cNvPr id="39941" name="Rectangle 3"/>
          <p:cNvSpPr>
            <a:spLocks noGrp="1" noChangeArrowheads="1"/>
          </p:cNvSpPr>
          <p:nvPr>
            <p:ph idx="1"/>
          </p:nvPr>
        </p:nvSpPr>
        <p:spPr>
          <a:xfrm>
            <a:off x="0" y="1785926"/>
            <a:ext cx="9358346" cy="4419600"/>
          </a:xfrm>
        </p:spPr>
        <p:txBody>
          <a:bodyPr/>
          <a:lstStyle/>
          <a:p>
            <a:pPr eaLnBrk="1" hangingPunct="1">
              <a:lnSpc>
                <a:spcPct val="90000"/>
              </a:lnSpc>
              <a:tabLst>
                <a:tab pos="762000" algn="l"/>
                <a:tab pos="1333500" algn="l"/>
                <a:tab pos="2095500" algn="l"/>
                <a:tab pos="3149600" algn="l"/>
              </a:tabLst>
            </a:pPr>
            <a:r>
              <a:rPr lang="en-US" sz="2400" b="1" dirty="0" smtClean="0"/>
              <a:t>OBHT insertion algorithm</a:t>
            </a:r>
            <a:r>
              <a:rPr lang="en-US" sz="2400" dirty="0" smtClean="0"/>
              <a:t>:</a:t>
            </a:r>
          </a:p>
          <a:p>
            <a:pPr eaLnBrk="1" hangingPunct="1">
              <a:lnSpc>
                <a:spcPct val="90000"/>
              </a:lnSpc>
              <a:buFontTx/>
              <a:buNone/>
              <a:tabLst>
                <a:tab pos="762000" algn="l"/>
                <a:tab pos="1333500" algn="l"/>
                <a:tab pos="2095500" algn="l"/>
                <a:tab pos="3149600" algn="l"/>
              </a:tabLst>
            </a:pPr>
            <a:r>
              <a:rPr lang="en-US" sz="2400" dirty="0" smtClean="0"/>
              <a:t>	</a:t>
            </a:r>
            <a:r>
              <a:rPr lang="en-US" sz="1800" b="1" dirty="0" smtClean="0">
                <a:cs typeface="Times New Roman" pitchFamily="18" charset="0"/>
              </a:rPr>
              <a:t>To insert the entry (</a:t>
            </a:r>
            <a:r>
              <a:rPr lang="en-US" sz="1800" b="1" i="1" dirty="0" smtClean="0">
                <a:cs typeface="Times New Roman" pitchFamily="18" charset="0"/>
              </a:rPr>
              <a:t>key</a:t>
            </a:r>
            <a:r>
              <a:rPr lang="en-US" sz="1800" b="1" dirty="0" smtClean="0">
                <a:cs typeface="Times New Roman" pitchFamily="18" charset="0"/>
              </a:rPr>
              <a:t>, </a:t>
            </a:r>
            <a:r>
              <a:rPr lang="en-US" sz="1800" b="1" i="1" dirty="0" err="1" smtClean="0">
                <a:cs typeface="Times New Roman" pitchFamily="18" charset="0"/>
              </a:rPr>
              <a:t>val</a:t>
            </a:r>
            <a:r>
              <a:rPr lang="en-US" sz="1800" b="1" dirty="0" smtClean="0">
                <a:cs typeface="Times New Roman" pitchFamily="18" charset="0"/>
              </a:rPr>
              <a:t>) into an OBHT:</a:t>
            </a:r>
          </a:p>
          <a:p>
            <a:pPr eaLnBrk="1" hangingPunct="1">
              <a:lnSpc>
                <a:spcPct val="90000"/>
              </a:lnSpc>
              <a:spcBef>
                <a:spcPts val="900"/>
              </a:spcBef>
              <a:buFontTx/>
              <a:buNone/>
              <a:tabLst>
                <a:tab pos="762000" algn="l"/>
                <a:tab pos="1333500" algn="l"/>
                <a:tab pos="2095500" algn="l"/>
                <a:tab pos="3149600" algn="l"/>
              </a:tabLst>
            </a:pPr>
            <a:r>
              <a:rPr lang="en-US" sz="1800" dirty="0" smtClean="0">
                <a:cs typeface="Times New Roman" pitchFamily="18" charset="0"/>
              </a:rPr>
              <a:t>	</a:t>
            </a:r>
            <a:r>
              <a:rPr lang="en-US" sz="2000" dirty="0" smtClean="0">
                <a:solidFill>
                  <a:srgbClr val="0000CC"/>
                </a:solidFill>
                <a:cs typeface="Times New Roman" pitchFamily="18" charset="0"/>
              </a:rPr>
              <a:t>1.	Set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to </a:t>
            </a:r>
            <a:r>
              <a:rPr lang="en-US" sz="2000" i="1" dirty="0" smtClean="0">
                <a:solidFill>
                  <a:srgbClr val="0000CC"/>
                </a:solidFill>
                <a:cs typeface="Times New Roman" pitchFamily="18" charset="0"/>
              </a:rPr>
              <a:t>hash</a:t>
            </a:r>
            <a:r>
              <a:rPr lang="en-US" sz="2000" dirty="0" smtClean="0">
                <a:solidFill>
                  <a:srgbClr val="0000CC"/>
                </a:solidFill>
                <a:cs typeface="Times New Roman" pitchFamily="18" charset="0"/>
              </a:rPr>
              <a:t>(</a:t>
            </a:r>
            <a:r>
              <a:rPr lang="en-US" sz="2000" i="1" dirty="0" smtClean="0">
                <a:solidFill>
                  <a:srgbClr val="0000CC"/>
                </a:solidFill>
                <a:cs typeface="Times New Roman" pitchFamily="18" charset="0"/>
              </a:rPr>
              <a:t>key</a:t>
            </a:r>
            <a:r>
              <a:rPr lang="en-US" sz="2000" dirty="0" smtClean="0">
                <a:solidFill>
                  <a:srgbClr val="0000CC"/>
                </a:solidFill>
                <a:cs typeface="Times New Roman" pitchFamily="18" charset="0"/>
              </a:rPr>
              <a:t>).</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2.	Repeat:</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2.1.	If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is never-occupied:</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2.1.1.	If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is the last never-occupied bucket, treat the </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OBHT as full </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2.1.2.	Make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occupied by (</a:t>
            </a:r>
            <a:r>
              <a:rPr lang="en-US" sz="2000" i="1" dirty="0" smtClean="0">
                <a:solidFill>
                  <a:srgbClr val="0000CC"/>
                </a:solidFill>
                <a:cs typeface="Times New Roman" pitchFamily="18" charset="0"/>
              </a:rPr>
              <a:t>key</a:t>
            </a:r>
            <a:r>
              <a:rPr lang="en-US" sz="2000" dirty="0" smtClean="0">
                <a:solidFill>
                  <a:srgbClr val="0000CC"/>
                </a:solidFill>
                <a:cs typeface="Times New Roman" pitchFamily="18" charset="0"/>
              </a:rPr>
              <a:t>, </a:t>
            </a:r>
            <a:r>
              <a:rPr lang="en-US" sz="2000" i="1" dirty="0" err="1" smtClean="0">
                <a:solidFill>
                  <a:srgbClr val="0000CC"/>
                </a:solidFill>
                <a:cs typeface="Times New Roman" pitchFamily="18" charset="0"/>
              </a:rPr>
              <a:t>val</a:t>
            </a:r>
            <a:r>
              <a:rPr lang="en-US" sz="2000" dirty="0" smtClean="0">
                <a:solidFill>
                  <a:srgbClr val="0000CC"/>
                </a:solidFill>
                <a:cs typeface="Times New Roman" pitchFamily="18" charset="0"/>
              </a:rPr>
              <a:t>).</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2.1.3.	Terminate.</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2.2.	If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is formerly-occupied, or is occupied by an entry </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whose key is equal to </a:t>
            </a:r>
            <a:r>
              <a:rPr lang="en-US" sz="2000" i="1" dirty="0" smtClean="0">
                <a:solidFill>
                  <a:srgbClr val="0000CC"/>
                </a:solidFill>
                <a:cs typeface="Times New Roman" pitchFamily="18" charset="0"/>
              </a:rPr>
              <a:t>key </a:t>
            </a:r>
            <a:r>
              <a:rPr lang="en-US" sz="2000" dirty="0" smtClean="0">
                <a:solidFill>
                  <a:srgbClr val="0000CC"/>
                </a:solidFill>
                <a:cs typeface="Times New Roman" pitchFamily="18" charset="0"/>
              </a:rPr>
              <a:t>:</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2.2.1.	Make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occupied by (</a:t>
            </a:r>
            <a:r>
              <a:rPr lang="en-US" sz="2000" i="1" dirty="0" smtClean="0">
                <a:solidFill>
                  <a:srgbClr val="0000CC"/>
                </a:solidFill>
                <a:cs typeface="Times New Roman" pitchFamily="18" charset="0"/>
              </a:rPr>
              <a:t>key</a:t>
            </a:r>
            <a:r>
              <a:rPr lang="en-US" sz="2000" dirty="0" smtClean="0">
                <a:solidFill>
                  <a:srgbClr val="0000CC"/>
                </a:solidFill>
                <a:cs typeface="Times New Roman" pitchFamily="18" charset="0"/>
              </a:rPr>
              <a:t>, </a:t>
            </a:r>
            <a:r>
              <a:rPr lang="en-US" sz="2000" i="1" dirty="0" err="1" smtClean="0">
                <a:solidFill>
                  <a:srgbClr val="0000CC"/>
                </a:solidFill>
                <a:cs typeface="Times New Roman" pitchFamily="18" charset="0"/>
              </a:rPr>
              <a:t>val</a:t>
            </a:r>
            <a:r>
              <a:rPr lang="en-US" sz="2000" dirty="0" smtClean="0">
                <a:solidFill>
                  <a:srgbClr val="0000CC"/>
                </a:solidFill>
                <a:cs typeface="Times New Roman" pitchFamily="18" charset="0"/>
              </a:rPr>
              <a:t>).</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2.2.2.	Terminate.</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2.3.	If bucket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is occupied by an entry whose key is not equal to key;</a:t>
            </a:r>
            <a:br>
              <a:rPr lang="en-US" sz="2000" dirty="0" smtClean="0">
                <a:solidFill>
                  <a:srgbClr val="0000CC"/>
                </a:solidFill>
                <a:cs typeface="Times New Roman" pitchFamily="18" charset="0"/>
              </a:rPr>
            </a:br>
            <a:r>
              <a:rPr lang="en-US" sz="2000" dirty="0" smtClean="0">
                <a:solidFill>
                  <a:srgbClr val="0000CC"/>
                </a:solidFill>
                <a:cs typeface="Times New Roman" pitchFamily="18" charset="0"/>
              </a:rPr>
              <a:t>		2.3.1.	Increment </a:t>
            </a:r>
            <a:r>
              <a:rPr lang="en-US" sz="2000" i="1" dirty="0" smtClean="0">
                <a:solidFill>
                  <a:srgbClr val="0000CC"/>
                </a:solidFill>
                <a:cs typeface="Times New Roman" pitchFamily="18" charset="0"/>
              </a:rPr>
              <a:t>b</a:t>
            </a:r>
            <a:r>
              <a:rPr lang="en-US" sz="2000" dirty="0" smtClean="0">
                <a:solidFill>
                  <a:srgbClr val="0000CC"/>
                </a:solidFill>
                <a:cs typeface="Times New Roman" pitchFamily="18" charset="0"/>
              </a:rPr>
              <a:t> modulo </a:t>
            </a:r>
            <a:r>
              <a:rPr lang="en-US" sz="2000" i="1" dirty="0" smtClean="0">
                <a:solidFill>
                  <a:srgbClr val="0000CC"/>
                </a:solidFill>
                <a:cs typeface="Times New Roman" pitchFamily="18" charset="0"/>
              </a:rPr>
              <a:t>m</a:t>
            </a:r>
            <a:r>
              <a:rPr lang="en-US" sz="2000" dirty="0" smtClean="0">
                <a:solidFill>
                  <a:srgbClr val="0000CC"/>
                </a:solidFill>
                <a:cs typeface="Times New Roman" pitchFamily="18" charset="0"/>
              </a:rPr>
              <a:t>.</a:t>
            </a:r>
            <a:r>
              <a:rPr lang="en-GB" sz="2000" dirty="0" smtClean="0">
                <a:solidFill>
                  <a:srgbClr val="0000CC"/>
                </a:solidFill>
                <a:cs typeface="Times New Roman" pitchFamily="18" charset="0"/>
              </a:rPr>
              <a:t> </a:t>
            </a:r>
            <a:endParaRPr lang="en-US" sz="2000" dirty="0" smtClean="0">
              <a:solidFill>
                <a:srgbClr val="0000CC"/>
              </a:solidFill>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F6C1834-CCC7-4358-B4E2-18AF1298D00F}" type="slidenum">
              <a:rPr lang="en-AU" sz="2000"/>
              <a:pPr>
                <a:defRPr/>
              </a:pPr>
              <a:t>39</a:t>
            </a:fld>
            <a:endParaRPr lang="en-AU" sz="2000" dirty="0"/>
          </a:p>
        </p:txBody>
      </p: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latin typeface="Arial" charset="0"/>
              </a:rPr>
              <a:t>Hash-table principles (1)</a:t>
            </a:r>
            <a:endParaRPr lang="en-AU" dirty="0"/>
          </a:p>
        </p:txBody>
      </p:sp>
      <p:sp>
        <p:nvSpPr>
          <p:cNvPr id="3" name="Content Placeholder 2"/>
          <p:cNvSpPr>
            <a:spLocks noGrp="1"/>
          </p:cNvSpPr>
          <p:nvPr>
            <p:ph idx="1"/>
          </p:nvPr>
        </p:nvSpPr>
        <p:spPr>
          <a:xfrm>
            <a:off x="254397" y="2060849"/>
            <a:ext cx="8642350" cy="4248472"/>
          </a:xfrm>
        </p:spPr>
        <p:txBody>
          <a:bodyPr/>
          <a:lstStyle/>
          <a:p>
            <a:r>
              <a:rPr lang="en-GB" sz="2400" dirty="0" smtClean="0"/>
              <a:t>In some applications, searching a value </a:t>
            </a:r>
            <a:br>
              <a:rPr lang="en-GB" sz="2400" dirty="0" smtClean="0"/>
            </a:br>
            <a:r>
              <a:rPr lang="en-GB" sz="2400" dirty="0" smtClean="0"/>
              <a:t>in a table based on key value needs to</a:t>
            </a:r>
            <a:br>
              <a:rPr lang="en-GB" sz="2400" dirty="0" smtClean="0"/>
            </a:br>
            <a:r>
              <a:rPr lang="en-GB" sz="2400" dirty="0" smtClean="0"/>
              <a:t>be done quickly, at least not by linear </a:t>
            </a:r>
            <a:br>
              <a:rPr lang="en-GB" sz="2400" dirty="0" smtClean="0"/>
            </a:br>
            <a:r>
              <a:rPr lang="en-GB" sz="2400" dirty="0" smtClean="0"/>
              <a:t>search. </a:t>
            </a:r>
          </a:p>
          <a:p>
            <a:pPr lvl="1"/>
            <a:r>
              <a:rPr lang="en-GB" sz="2000" dirty="0"/>
              <a:t>L</a:t>
            </a:r>
            <a:r>
              <a:rPr lang="en-GB" sz="2000" dirty="0" smtClean="0"/>
              <a:t>inear search will generally search about </a:t>
            </a:r>
            <a:br>
              <a:rPr lang="en-GB" sz="2000" dirty="0" smtClean="0"/>
            </a:br>
            <a:r>
              <a:rPr lang="en-GB" sz="2000" dirty="0" smtClean="0"/>
              <a:t>half size the of the given table/array. </a:t>
            </a:r>
          </a:p>
          <a:p>
            <a:r>
              <a:rPr lang="en-GB" sz="2400" dirty="0" smtClean="0"/>
              <a:t>Hash table is a way that re-arrange the </a:t>
            </a:r>
            <a:br>
              <a:rPr lang="en-GB" sz="2400" dirty="0" smtClean="0"/>
            </a:br>
            <a:r>
              <a:rPr lang="en-GB" sz="2400" dirty="0" smtClean="0"/>
              <a:t>table, and then uses a function defined </a:t>
            </a:r>
            <a:br>
              <a:rPr lang="en-GB" sz="2400" dirty="0" smtClean="0"/>
            </a:br>
            <a:r>
              <a:rPr lang="en-GB" sz="2400" dirty="0" smtClean="0"/>
              <a:t>upon the key value to map the key </a:t>
            </a:r>
            <a:br>
              <a:rPr lang="en-GB" sz="2400" dirty="0" smtClean="0"/>
            </a:br>
            <a:r>
              <a:rPr lang="en-GB" sz="2400" dirty="0" smtClean="0"/>
              <a:t>directly to a room holding the value in the re-arranged table, thus to quickly locate the value.  </a:t>
            </a:r>
          </a:p>
          <a:p>
            <a:endParaRPr lang="en-AU" dirty="0"/>
          </a:p>
        </p:txBody>
      </p:sp>
      <p:graphicFrame>
        <p:nvGraphicFramePr>
          <p:cNvPr id="4" name="Group 60"/>
          <p:cNvGraphicFramePr>
            <a:graphicFrameLocks noGrp="1"/>
          </p:cNvGraphicFramePr>
          <p:nvPr>
            <p:extLst>
              <p:ext uri="{D42A27DB-BD31-4B8C-83A1-F6EECF244321}">
                <p14:modId xmlns:p14="http://schemas.microsoft.com/office/powerpoint/2010/main" val="824995859"/>
              </p:ext>
            </p:extLst>
          </p:nvPr>
        </p:nvGraphicFramePr>
        <p:xfrm>
          <a:off x="6444208" y="2564904"/>
          <a:ext cx="1981200" cy="2546474"/>
        </p:xfrm>
        <a:graphic>
          <a:graphicData uri="http://schemas.openxmlformats.org/drawingml/2006/table">
            <a:tbl>
              <a:tblPr/>
              <a:tblGrid>
                <a:gridCol w="963613"/>
                <a:gridCol w="1017587"/>
              </a:tblGrid>
              <a:tr h="464626">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key</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value</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2905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smtClean="0">
                          <a:ln>
                            <a:noFill/>
                          </a:ln>
                          <a:solidFill>
                            <a:schemeClr val="tx1"/>
                          </a:solidFill>
                          <a:effectLst/>
                          <a:latin typeface="Arial Narrow" pitchFamily="34" charset="0"/>
                        </a:rPr>
                        <a:t>k</a:t>
                      </a:r>
                      <a:r>
                        <a:rPr kumimoji="0" lang="en-GB" sz="2000" b="0" i="0" u="none" strike="noStrike" cap="none" normalizeH="0" baseline="-25000" smtClean="0">
                          <a:ln>
                            <a:noFill/>
                          </a:ln>
                          <a:solidFill>
                            <a:schemeClr val="tx1"/>
                          </a:solidFill>
                          <a:effectLst/>
                          <a:latin typeface="Arial Narrow" pitchFamily="34" charset="0"/>
                        </a:rPr>
                        <a:t>4</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5878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Arial Narrow" pitchFamily="34" charset="0"/>
                        </a:rPr>
                        <a:t>…</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Narrow" pitchFamily="34" charset="0"/>
                        </a:rPr>
                        <a:t>…</a:t>
                      </a:r>
                      <a:endParaRPr kumimoji="0" lang="en-GB" sz="2800" b="0" i="0" u="none" strike="noStrike" cap="none" normalizeH="0" baseline="0" dirty="0" smtClean="0">
                        <a:ln>
                          <a:noFill/>
                        </a:ln>
                        <a:solidFill>
                          <a:schemeClr val="tx1"/>
                        </a:solidFill>
                        <a:effectLst/>
                        <a:latin typeface="Arial Narrow" pitchFamily="34" charset="0"/>
                      </a:endParaRP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4290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err="1" smtClean="0">
                          <a:ln>
                            <a:noFill/>
                          </a:ln>
                          <a:solidFill>
                            <a:schemeClr val="tx1"/>
                          </a:solidFill>
                          <a:effectLst/>
                          <a:latin typeface="Arial Narrow" pitchFamily="34" charset="0"/>
                        </a:rPr>
                        <a:t>k</a:t>
                      </a:r>
                      <a:r>
                        <a:rPr kumimoji="0" lang="en-GB" sz="2000" b="0" i="1" u="none" strike="noStrike" cap="none" normalizeH="0" baseline="-25000" dirty="0" err="1" smtClean="0">
                          <a:ln>
                            <a:noFill/>
                          </a:ln>
                          <a:solidFill>
                            <a:schemeClr val="tx1"/>
                          </a:solidFill>
                          <a:effectLst/>
                          <a:latin typeface="Arial Narrow" pitchFamily="34" charset="0"/>
                        </a:rPr>
                        <a:t>n</a:t>
                      </a:r>
                      <a:endParaRPr kumimoji="0" lang="en-GB" sz="2000" b="0" i="1" u="none" strike="noStrike" cap="none" normalizeH="0" baseline="-25000" dirty="0" smtClean="0">
                        <a:ln>
                          <a:noFill/>
                        </a:ln>
                        <a:solidFill>
                          <a:schemeClr val="tx1"/>
                        </a:solidFill>
                        <a:effectLst/>
                        <a:latin typeface="Arial Narrow" pitchFamily="34" charset="0"/>
                      </a:endParaRP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err="1" smtClean="0">
                          <a:ln>
                            <a:noFill/>
                          </a:ln>
                          <a:solidFill>
                            <a:schemeClr val="tx1"/>
                          </a:solidFill>
                          <a:effectLst/>
                          <a:latin typeface="Arial Narrow" pitchFamily="34" charset="0"/>
                        </a:rPr>
                        <a:t>v</a:t>
                      </a:r>
                      <a:r>
                        <a:rPr kumimoji="0" lang="en-GB" sz="2000" b="0" i="1" u="none" strike="noStrike" cap="none" normalizeH="0" baseline="-25000" dirty="0" err="1" smtClean="0">
                          <a:ln>
                            <a:noFill/>
                          </a:ln>
                          <a:solidFill>
                            <a:schemeClr val="tx1"/>
                          </a:solidFill>
                          <a:effectLst/>
                          <a:latin typeface="Arial Narrow" pitchFamily="34" charset="0"/>
                        </a:rPr>
                        <a:t>n</a:t>
                      </a:r>
                      <a:endParaRPr kumimoji="0" lang="en-GB" sz="2000" b="0" i="1" u="none" strike="noStrike" cap="none" normalizeH="0" baseline="-25000" dirty="0" smtClean="0">
                        <a:ln>
                          <a:noFill/>
                        </a:ln>
                        <a:solidFill>
                          <a:schemeClr val="tx1"/>
                        </a:solidFill>
                        <a:effectLst/>
                        <a:latin typeface="Arial Narrow" pitchFamily="34" charset="0"/>
                      </a:endParaRP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202272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bwMode="auto">
          <a:xfrm>
            <a:off x="411163" y="1126332"/>
            <a:ext cx="4287837" cy="576262"/>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 insertion (3)</a:t>
            </a:r>
          </a:p>
        </p:txBody>
      </p:sp>
      <p:sp>
        <p:nvSpPr>
          <p:cNvPr id="133"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3374AE2-6ADB-43EB-9D8C-33AB25D50201}" type="slidenum">
              <a:rPr lang="en-AU" sz="2000"/>
              <a:pPr>
                <a:defRPr/>
              </a:pPr>
              <a:t>40</a:t>
            </a:fld>
            <a:endParaRPr lang="en-AU" sz="2000" dirty="0"/>
          </a:p>
        </p:txBody>
      </p:sp>
      <p:sp>
        <p:nvSpPr>
          <p:cNvPr id="40964" name="Rectangle 949"/>
          <p:cNvSpPr>
            <a:spLocks noChangeArrowheads="1"/>
          </p:cNvSpPr>
          <p:nvPr/>
        </p:nvSpPr>
        <p:spPr bwMode="auto">
          <a:xfrm>
            <a:off x="117475" y="2641600"/>
            <a:ext cx="2438400" cy="522288"/>
          </a:xfrm>
          <a:prstGeom prst="rect">
            <a:avLst/>
          </a:prstGeom>
          <a:noFill/>
          <a:ln w="9525">
            <a:noFill/>
            <a:miter lim="800000"/>
            <a:headEnd/>
            <a:tailEnd/>
          </a:ln>
        </p:spPr>
        <p:txBody>
          <a:bodyPr/>
          <a:lstStyle/>
          <a:p>
            <a:pPr marL="342900" indent="-342900" eaLnBrk="0" hangingPunct="0">
              <a:spcBef>
                <a:spcPts val="1800"/>
              </a:spcBef>
              <a:buFontTx/>
              <a:buChar char="•"/>
              <a:tabLst>
                <a:tab pos="762000" algn="l"/>
                <a:tab pos="1143000" algn="l"/>
                <a:tab pos="1524000" algn="l"/>
                <a:tab pos="1905000" algn="l"/>
                <a:tab pos="2286000" algn="l"/>
                <a:tab pos="2667000" algn="l"/>
                <a:tab pos="3048000" algn="l"/>
              </a:tabLst>
            </a:pPr>
            <a:r>
              <a:rPr lang="en-US"/>
              <a:t>Illustrations:</a:t>
            </a:r>
          </a:p>
        </p:txBody>
      </p:sp>
      <p:sp>
        <p:nvSpPr>
          <p:cNvPr id="40966" name="Text Box 191"/>
          <p:cNvSpPr txBox="1">
            <a:spLocks noChangeArrowheads="1"/>
          </p:cNvSpPr>
          <p:nvPr/>
        </p:nvSpPr>
        <p:spPr bwMode="auto">
          <a:xfrm>
            <a:off x="3817938" y="3036888"/>
            <a:ext cx="987425" cy="595312"/>
          </a:xfrm>
          <a:prstGeom prst="rect">
            <a:avLst/>
          </a:prstGeom>
          <a:noFill/>
          <a:ln w="9525">
            <a:noFill/>
            <a:miter lim="800000"/>
            <a:headEnd/>
            <a:tailEnd/>
          </a:ln>
        </p:spPr>
        <p:txBody>
          <a:bodyPr lIns="0" tIns="0" rIns="0" bIns="0"/>
          <a:lstStyle/>
          <a:p>
            <a:pPr eaLnBrk="0" hangingPunct="0">
              <a:lnSpc>
                <a:spcPct val="88000"/>
              </a:lnSpc>
            </a:pPr>
            <a:r>
              <a:rPr lang="en-GB" sz="2000"/>
              <a:t>I</a:t>
            </a:r>
            <a:r>
              <a:rPr lang="en-GB" sz="2000" noProof="1"/>
              <a:t>nserting</a:t>
            </a:r>
            <a:r>
              <a:rPr lang="en-GB" sz="2000"/>
              <a:t> </a:t>
            </a:r>
            <a:r>
              <a:rPr lang="en-GB" sz="2000" noProof="1"/>
              <a:t>(Fr, 87):</a:t>
            </a:r>
          </a:p>
        </p:txBody>
      </p:sp>
      <p:sp>
        <p:nvSpPr>
          <p:cNvPr id="40967" name="Text Box 193"/>
          <p:cNvSpPr txBox="1">
            <a:spLocks noChangeArrowheads="1"/>
          </p:cNvSpPr>
          <p:nvPr/>
        </p:nvSpPr>
        <p:spPr bwMode="auto">
          <a:xfrm>
            <a:off x="6477000" y="2163763"/>
            <a:ext cx="957263" cy="617537"/>
          </a:xfrm>
          <a:prstGeom prst="rect">
            <a:avLst/>
          </a:prstGeom>
          <a:noFill/>
          <a:ln w="9525">
            <a:noFill/>
            <a:miter lim="800000"/>
            <a:headEnd/>
            <a:tailEnd/>
          </a:ln>
        </p:spPr>
        <p:txBody>
          <a:bodyPr lIns="0" tIns="0" rIns="0" bIns="0"/>
          <a:lstStyle/>
          <a:p>
            <a:pPr eaLnBrk="0" hangingPunct="0">
              <a:lnSpc>
                <a:spcPct val="88000"/>
              </a:lnSpc>
            </a:pPr>
            <a:r>
              <a:rPr lang="en-GB" sz="2000"/>
              <a:t>I</a:t>
            </a:r>
            <a:r>
              <a:rPr lang="en-GB" sz="2000" noProof="1"/>
              <a:t>nserting</a:t>
            </a:r>
            <a:r>
              <a:rPr lang="en-GB" sz="2000"/>
              <a:t> </a:t>
            </a:r>
            <a:r>
              <a:rPr lang="en-GB" sz="2000" noProof="1"/>
              <a:t>(B, 5):</a:t>
            </a:r>
          </a:p>
        </p:txBody>
      </p:sp>
      <p:sp>
        <p:nvSpPr>
          <p:cNvPr id="40968" name="Line 945"/>
          <p:cNvSpPr>
            <a:spLocks noChangeShapeType="1"/>
          </p:cNvSpPr>
          <p:nvPr/>
        </p:nvSpPr>
        <p:spPr bwMode="auto">
          <a:xfrm>
            <a:off x="4805363" y="3200400"/>
            <a:ext cx="355600" cy="0"/>
          </a:xfrm>
          <a:prstGeom prst="line">
            <a:avLst/>
          </a:prstGeom>
          <a:noFill/>
          <a:ln w="28575">
            <a:solidFill>
              <a:srgbClr val="FF0000"/>
            </a:solidFill>
            <a:round/>
            <a:headEnd/>
            <a:tailEnd type="triangle" w="med" len="med"/>
          </a:ln>
        </p:spPr>
        <p:txBody>
          <a:bodyPr/>
          <a:lstStyle/>
          <a:p>
            <a:endParaRPr lang="en-US"/>
          </a:p>
        </p:txBody>
      </p:sp>
      <p:grpSp>
        <p:nvGrpSpPr>
          <p:cNvPr id="2" name="Group 947"/>
          <p:cNvGrpSpPr>
            <a:grpSpLocks/>
          </p:cNvGrpSpPr>
          <p:nvPr/>
        </p:nvGrpSpPr>
        <p:grpSpPr bwMode="auto">
          <a:xfrm>
            <a:off x="7459663" y="2324100"/>
            <a:ext cx="355600" cy="1089025"/>
            <a:chOff x="4096" y="1344"/>
            <a:chExt cx="224" cy="720"/>
          </a:xfrm>
        </p:grpSpPr>
        <p:sp>
          <p:nvSpPr>
            <p:cNvPr id="41087" name="Freeform 890"/>
            <p:cNvSpPr>
              <a:spLocks/>
            </p:cNvSpPr>
            <p:nvPr/>
          </p:nvSpPr>
          <p:spPr bwMode="auto">
            <a:xfrm>
              <a:off x="4176" y="1632"/>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1088" name="Freeform 891"/>
            <p:cNvSpPr>
              <a:spLocks/>
            </p:cNvSpPr>
            <p:nvPr/>
          </p:nvSpPr>
          <p:spPr bwMode="auto">
            <a:xfrm>
              <a:off x="4176" y="1776"/>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1089" name="Freeform 892"/>
            <p:cNvSpPr>
              <a:spLocks/>
            </p:cNvSpPr>
            <p:nvPr/>
          </p:nvSpPr>
          <p:spPr bwMode="auto">
            <a:xfrm>
              <a:off x="4176" y="1920"/>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sp>
          <p:nvSpPr>
            <p:cNvPr id="41090" name="Freeform 938"/>
            <p:cNvSpPr>
              <a:spLocks/>
            </p:cNvSpPr>
            <p:nvPr/>
          </p:nvSpPr>
          <p:spPr bwMode="auto">
            <a:xfrm>
              <a:off x="4176" y="1488"/>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1091" name="Freeform 939"/>
            <p:cNvSpPr>
              <a:spLocks/>
            </p:cNvSpPr>
            <p:nvPr/>
          </p:nvSpPr>
          <p:spPr bwMode="auto">
            <a:xfrm>
              <a:off x="4176" y="1344"/>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1092" name="Line 946"/>
            <p:cNvSpPr>
              <a:spLocks noChangeShapeType="1"/>
            </p:cNvSpPr>
            <p:nvPr/>
          </p:nvSpPr>
          <p:spPr bwMode="auto">
            <a:xfrm>
              <a:off x="4096" y="1344"/>
              <a:ext cx="224" cy="0"/>
            </a:xfrm>
            <a:prstGeom prst="line">
              <a:avLst/>
            </a:prstGeom>
            <a:noFill/>
            <a:ln w="28575">
              <a:solidFill>
                <a:srgbClr val="FF0000"/>
              </a:solidFill>
              <a:round/>
              <a:headEnd/>
              <a:tailEnd/>
            </a:ln>
          </p:spPr>
          <p:txBody>
            <a:bodyPr/>
            <a:lstStyle/>
            <a:p>
              <a:endParaRPr lang="en-US"/>
            </a:p>
          </p:txBody>
        </p:sp>
      </p:grpSp>
      <p:grpSp>
        <p:nvGrpSpPr>
          <p:cNvPr id="3" name="Group 960"/>
          <p:cNvGrpSpPr>
            <a:grpSpLocks/>
          </p:cNvGrpSpPr>
          <p:nvPr/>
        </p:nvGrpSpPr>
        <p:grpSpPr bwMode="auto">
          <a:xfrm>
            <a:off x="7739063" y="1927225"/>
            <a:ext cx="1219200" cy="4473575"/>
            <a:chOff x="4272" y="1190"/>
            <a:chExt cx="768" cy="3034"/>
          </a:xfrm>
        </p:grpSpPr>
        <p:sp>
          <p:nvSpPr>
            <p:cNvPr id="41049" name="Rectangle 897"/>
            <p:cNvSpPr>
              <a:spLocks noChangeArrowheads="1"/>
            </p:cNvSpPr>
            <p:nvPr/>
          </p:nvSpPr>
          <p:spPr bwMode="auto">
            <a:xfrm>
              <a:off x="4512" y="179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41050" name="Rectangle 898"/>
            <p:cNvSpPr>
              <a:spLocks noChangeArrowheads="1"/>
            </p:cNvSpPr>
            <p:nvPr/>
          </p:nvSpPr>
          <p:spPr bwMode="auto">
            <a:xfrm>
              <a:off x="4512"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1051" name="Rectangle 899"/>
            <p:cNvSpPr>
              <a:spLocks noChangeArrowheads="1"/>
            </p:cNvSpPr>
            <p:nvPr/>
          </p:nvSpPr>
          <p:spPr bwMode="auto">
            <a:xfrm>
              <a:off x="4512"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1052" name="Rectangle 900"/>
            <p:cNvSpPr>
              <a:spLocks noChangeArrowheads="1"/>
            </p:cNvSpPr>
            <p:nvPr/>
          </p:nvSpPr>
          <p:spPr bwMode="auto">
            <a:xfrm>
              <a:off x="4512"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1053" name="Rectangle 901"/>
            <p:cNvSpPr>
              <a:spLocks noChangeArrowheads="1"/>
            </p:cNvSpPr>
            <p:nvPr/>
          </p:nvSpPr>
          <p:spPr bwMode="auto">
            <a:xfrm>
              <a:off x="4512"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54" name="Rectangle 902"/>
            <p:cNvSpPr>
              <a:spLocks noChangeArrowheads="1"/>
            </p:cNvSpPr>
            <p:nvPr/>
          </p:nvSpPr>
          <p:spPr bwMode="auto">
            <a:xfrm>
              <a:off x="4272"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1055" name="Rectangle 903"/>
            <p:cNvSpPr>
              <a:spLocks noChangeArrowheads="1"/>
            </p:cNvSpPr>
            <p:nvPr/>
          </p:nvSpPr>
          <p:spPr bwMode="auto">
            <a:xfrm>
              <a:off x="4272"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1056" name="Rectangle 904"/>
            <p:cNvSpPr>
              <a:spLocks noChangeArrowheads="1"/>
            </p:cNvSpPr>
            <p:nvPr/>
          </p:nvSpPr>
          <p:spPr bwMode="auto">
            <a:xfrm>
              <a:off x="4272"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1057" name="Rectangle 905"/>
            <p:cNvSpPr>
              <a:spLocks noChangeArrowheads="1"/>
            </p:cNvSpPr>
            <p:nvPr/>
          </p:nvSpPr>
          <p:spPr bwMode="auto">
            <a:xfrm>
              <a:off x="4272"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1058" name="Rectangle 906"/>
            <p:cNvSpPr>
              <a:spLocks noChangeArrowheads="1"/>
            </p:cNvSpPr>
            <p:nvPr/>
          </p:nvSpPr>
          <p:spPr bwMode="auto">
            <a:xfrm>
              <a:off x="4272"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1059" name="Rectangle 907"/>
            <p:cNvSpPr>
              <a:spLocks noChangeArrowheads="1"/>
            </p:cNvSpPr>
            <p:nvPr/>
          </p:nvSpPr>
          <p:spPr bwMode="auto">
            <a:xfrm>
              <a:off x="4272"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1060" name="Rectangle 908"/>
            <p:cNvSpPr>
              <a:spLocks noChangeArrowheads="1"/>
            </p:cNvSpPr>
            <p:nvPr/>
          </p:nvSpPr>
          <p:spPr bwMode="auto">
            <a:xfrm>
              <a:off x="4272"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1061" name="Rectangle 909"/>
            <p:cNvSpPr>
              <a:spLocks noChangeArrowheads="1"/>
            </p:cNvSpPr>
            <p:nvPr/>
          </p:nvSpPr>
          <p:spPr bwMode="auto">
            <a:xfrm>
              <a:off x="4272"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1062" name="Rectangle 910"/>
            <p:cNvSpPr>
              <a:spLocks noChangeArrowheads="1"/>
            </p:cNvSpPr>
            <p:nvPr/>
          </p:nvSpPr>
          <p:spPr bwMode="auto">
            <a:xfrm>
              <a:off x="4272"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1063" name="Rectangle 911"/>
            <p:cNvSpPr>
              <a:spLocks noChangeArrowheads="1"/>
            </p:cNvSpPr>
            <p:nvPr/>
          </p:nvSpPr>
          <p:spPr bwMode="auto">
            <a:xfrm>
              <a:off x="4272"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1064" name="Rectangle 912"/>
            <p:cNvSpPr>
              <a:spLocks noChangeArrowheads="1"/>
            </p:cNvSpPr>
            <p:nvPr/>
          </p:nvSpPr>
          <p:spPr bwMode="auto">
            <a:xfrm>
              <a:off x="4272"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1065" name="Rectangle 913"/>
            <p:cNvSpPr>
              <a:spLocks noChangeArrowheads="1"/>
            </p:cNvSpPr>
            <p:nvPr/>
          </p:nvSpPr>
          <p:spPr bwMode="auto">
            <a:xfrm>
              <a:off x="4272"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1066" name="Rectangle 914"/>
            <p:cNvSpPr>
              <a:spLocks noChangeArrowheads="1"/>
            </p:cNvSpPr>
            <p:nvPr/>
          </p:nvSpPr>
          <p:spPr bwMode="auto">
            <a:xfrm>
              <a:off x="4272"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1067" name="Rectangle 915"/>
            <p:cNvSpPr>
              <a:spLocks noChangeArrowheads="1"/>
            </p:cNvSpPr>
            <p:nvPr/>
          </p:nvSpPr>
          <p:spPr bwMode="auto">
            <a:xfrm>
              <a:off x="4512" y="1939"/>
              <a:ext cx="480" cy="141"/>
            </a:xfrm>
            <a:prstGeom prst="rect">
              <a:avLst/>
            </a:prstGeom>
            <a:solidFill>
              <a:schemeClr val="folHlink"/>
            </a:solidFill>
            <a:ln w="9525">
              <a:solidFill>
                <a:srgbClr val="000000"/>
              </a:solidFill>
              <a:miter lim="800000"/>
              <a:headEnd/>
              <a:tailEnd/>
            </a:ln>
          </p:spPr>
          <p:txBody>
            <a:bodyPr lIns="36000" tIns="0" rIns="0" bIns="0"/>
            <a:lstStyle/>
            <a:p>
              <a:pPr eaLnBrk="0" hangingPunct="0">
                <a:lnSpc>
                  <a:spcPts val="1800"/>
                </a:lnSpc>
                <a:spcBef>
                  <a:spcPts val="1800"/>
                </a:spcBef>
                <a:tabLst>
                  <a:tab pos="673100" algn="r"/>
                </a:tabLst>
              </a:pPr>
              <a:r>
                <a:rPr lang="en-GB" sz="1800"/>
                <a:t>Fr	87</a:t>
              </a:r>
            </a:p>
          </p:txBody>
        </p:sp>
        <p:sp>
          <p:nvSpPr>
            <p:cNvPr id="41068" name="Rectangle 916"/>
            <p:cNvSpPr>
              <a:spLocks noChangeArrowheads="1"/>
            </p:cNvSpPr>
            <p:nvPr/>
          </p:nvSpPr>
          <p:spPr bwMode="auto">
            <a:xfrm>
              <a:off x="4512"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1069" name="Rectangle 917"/>
            <p:cNvSpPr>
              <a:spLocks noChangeArrowheads="1"/>
            </p:cNvSpPr>
            <p:nvPr/>
          </p:nvSpPr>
          <p:spPr bwMode="auto">
            <a:xfrm>
              <a:off x="4272"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1070" name="Rectangle 918"/>
            <p:cNvSpPr>
              <a:spLocks noChangeArrowheads="1"/>
            </p:cNvSpPr>
            <p:nvPr/>
          </p:nvSpPr>
          <p:spPr bwMode="auto">
            <a:xfrm>
              <a:off x="4512"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41071" name="Rectangle 919"/>
            <p:cNvSpPr>
              <a:spLocks noChangeArrowheads="1"/>
            </p:cNvSpPr>
            <p:nvPr/>
          </p:nvSpPr>
          <p:spPr bwMode="auto">
            <a:xfrm>
              <a:off x="4512"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1072" name="Rectangle 920"/>
            <p:cNvSpPr>
              <a:spLocks noChangeArrowheads="1"/>
            </p:cNvSpPr>
            <p:nvPr/>
          </p:nvSpPr>
          <p:spPr bwMode="auto">
            <a:xfrm>
              <a:off x="4512" y="2083"/>
              <a:ext cx="480" cy="141"/>
            </a:xfrm>
            <a:prstGeom prst="rect">
              <a:avLst/>
            </a:prstGeom>
            <a:solidFill>
              <a:schemeClr val="folHlink"/>
            </a:solidFill>
            <a:ln w="9525">
              <a:solidFill>
                <a:srgbClr val="000000"/>
              </a:solidFill>
              <a:miter lim="800000"/>
              <a:headEnd/>
              <a:tailEnd/>
            </a:ln>
          </p:spPr>
          <p:txBody>
            <a:bodyPr lIns="36000" tIns="0" rIns="0" bIns="0"/>
            <a:lstStyle/>
            <a:p>
              <a:pPr eaLnBrk="0" hangingPunct="0">
                <a:lnSpc>
                  <a:spcPts val="1800"/>
                </a:lnSpc>
                <a:spcBef>
                  <a:spcPts val="1800"/>
                </a:spcBef>
                <a:tabLst>
                  <a:tab pos="673100" algn="r"/>
                </a:tabLst>
              </a:pPr>
              <a:r>
                <a:rPr lang="en-GB" sz="1800"/>
                <a:t>B	5</a:t>
              </a:r>
            </a:p>
          </p:txBody>
        </p:sp>
        <p:sp>
          <p:nvSpPr>
            <p:cNvPr id="41073" name="Rectangle 921"/>
            <p:cNvSpPr>
              <a:spLocks noChangeArrowheads="1"/>
            </p:cNvSpPr>
            <p:nvPr/>
          </p:nvSpPr>
          <p:spPr bwMode="auto">
            <a:xfrm>
              <a:off x="4512"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1074" name="Rectangle 922"/>
            <p:cNvSpPr>
              <a:spLocks noChangeArrowheads="1"/>
            </p:cNvSpPr>
            <p:nvPr/>
          </p:nvSpPr>
          <p:spPr bwMode="auto">
            <a:xfrm>
              <a:off x="4512"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75" name="Rectangle 923"/>
            <p:cNvSpPr>
              <a:spLocks noChangeArrowheads="1"/>
            </p:cNvSpPr>
            <p:nvPr/>
          </p:nvSpPr>
          <p:spPr bwMode="auto">
            <a:xfrm>
              <a:off x="4512"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1076" name="Rectangle 924"/>
            <p:cNvSpPr>
              <a:spLocks noChangeArrowheads="1"/>
            </p:cNvSpPr>
            <p:nvPr/>
          </p:nvSpPr>
          <p:spPr bwMode="auto">
            <a:xfrm>
              <a:off x="4512"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1077" name="Rectangle 925"/>
            <p:cNvSpPr>
              <a:spLocks noChangeArrowheads="1"/>
            </p:cNvSpPr>
            <p:nvPr/>
          </p:nvSpPr>
          <p:spPr bwMode="auto">
            <a:xfrm>
              <a:off x="4512"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1078" name="Rectangle 926"/>
            <p:cNvSpPr>
              <a:spLocks noChangeArrowheads="1"/>
            </p:cNvSpPr>
            <p:nvPr/>
          </p:nvSpPr>
          <p:spPr bwMode="auto">
            <a:xfrm>
              <a:off x="4272"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1079" name="Rectangle 927"/>
            <p:cNvSpPr>
              <a:spLocks noChangeArrowheads="1"/>
            </p:cNvSpPr>
            <p:nvPr/>
          </p:nvSpPr>
          <p:spPr bwMode="auto">
            <a:xfrm>
              <a:off x="4272"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1080" name="Rectangle 928"/>
            <p:cNvSpPr>
              <a:spLocks noChangeArrowheads="1"/>
            </p:cNvSpPr>
            <p:nvPr/>
          </p:nvSpPr>
          <p:spPr bwMode="auto">
            <a:xfrm>
              <a:off x="4512"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1081" name="Rectangle 929"/>
            <p:cNvSpPr>
              <a:spLocks noChangeArrowheads="1"/>
            </p:cNvSpPr>
            <p:nvPr/>
          </p:nvSpPr>
          <p:spPr bwMode="auto">
            <a:xfrm>
              <a:off x="4512"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82" name="Rectangle 931"/>
            <p:cNvSpPr>
              <a:spLocks noChangeArrowheads="1"/>
            </p:cNvSpPr>
            <p:nvPr/>
          </p:nvSpPr>
          <p:spPr bwMode="auto">
            <a:xfrm>
              <a:off x="4272"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1083" name="Rectangle 932"/>
            <p:cNvSpPr>
              <a:spLocks noChangeArrowheads="1"/>
            </p:cNvSpPr>
            <p:nvPr/>
          </p:nvSpPr>
          <p:spPr bwMode="auto">
            <a:xfrm>
              <a:off x="4512"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84" name="Rectangle 933"/>
            <p:cNvSpPr>
              <a:spLocks noChangeArrowheads="1"/>
            </p:cNvSpPr>
            <p:nvPr/>
          </p:nvSpPr>
          <p:spPr bwMode="auto">
            <a:xfrm>
              <a:off x="4512"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85" name="Freeform 954"/>
            <p:cNvSpPr>
              <a:spLocks/>
            </p:cNvSpPr>
            <p:nvPr/>
          </p:nvSpPr>
          <p:spPr bwMode="auto">
            <a:xfrm>
              <a:off x="4464"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1086" name="Freeform 955"/>
            <p:cNvSpPr>
              <a:spLocks/>
            </p:cNvSpPr>
            <p:nvPr/>
          </p:nvSpPr>
          <p:spPr bwMode="auto">
            <a:xfrm>
              <a:off x="4464"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4" name="Group 961"/>
          <p:cNvGrpSpPr>
            <a:grpSpLocks/>
          </p:cNvGrpSpPr>
          <p:nvPr/>
        </p:nvGrpSpPr>
        <p:grpSpPr bwMode="auto">
          <a:xfrm>
            <a:off x="5084763" y="1990725"/>
            <a:ext cx="1211262" cy="4351338"/>
            <a:chOff x="2405" y="1190"/>
            <a:chExt cx="763" cy="3034"/>
          </a:xfrm>
        </p:grpSpPr>
        <p:sp>
          <p:nvSpPr>
            <p:cNvPr id="41011" name="Rectangle 838"/>
            <p:cNvSpPr>
              <a:spLocks noChangeArrowheads="1"/>
            </p:cNvSpPr>
            <p:nvPr/>
          </p:nvSpPr>
          <p:spPr bwMode="auto">
            <a:xfrm>
              <a:off x="2645" y="179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41012" name="Rectangle 839"/>
            <p:cNvSpPr>
              <a:spLocks noChangeArrowheads="1"/>
            </p:cNvSpPr>
            <p:nvPr/>
          </p:nvSpPr>
          <p:spPr bwMode="auto">
            <a:xfrm>
              <a:off x="2645"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1013" name="Rectangle 840"/>
            <p:cNvSpPr>
              <a:spLocks noChangeArrowheads="1"/>
            </p:cNvSpPr>
            <p:nvPr/>
          </p:nvSpPr>
          <p:spPr bwMode="auto">
            <a:xfrm>
              <a:off x="2645"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1014" name="Rectangle 841"/>
            <p:cNvSpPr>
              <a:spLocks noChangeArrowheads="1"/>
            </p:cNvSpPr>
            <p:nvPr/>
          </p:nvSpPr>
          <p:spPr bwMode="auto">
            <a:xfrm>
              <a:off x="2645"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1015" name="Rectangle 842"/>
            <p:cNvSpPr>
              <a:spLocks noChangeArrowheads="1"/>
            </p:cNvSpPr>
            <p:nvPr/>
          </p:nvSpPr>
          <p:spPr bwMode="auto">
            <a:xfrm>
              <a:off x="2645"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16" name="Rectangle 843"/>
            <p:cNvSpPr>
              <a:spLocks noChangeArrowheads="1"/>
            </p:cNvSpPr>
            <p:nvPr/>
          </p:nvSpPr>
          <p:spPr bwMode="auto">
            <a:xfrm>
              <a:off x="2405"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1017" name="Rectangle 844"/>
            <p:cNvSpPr>
              <a:spLocks noChangeArrowheads="1"/>
            </p:cNvSpPr>
            <p:nvPr/>
          </p:nvSpPr>
          <p:spPr bwMode="auto">
            <a:xfrm>
              <a:off x="2405"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1018" name="Rectangle 845"/>
            <p:cNvSpPr>
              <a:spLocks noChangeArrowheads="1"/>
            </p:cNvSpPr>
            <p:nvPr/>
          </p:nvSpPr>
          <p:spPr bwMode="auto">
            <a:xfrm>
              <a:off x="2405"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1019" name="Rectangle 846"/>
            <p:cNvSpPr>
              <a:spLocks noChangeArrowheads="1"/>
            </p:cNvSpPr>
            <p:nvPr/>
          </p:nvSpPr>
          <p:spPr bwMode="auto">
            <a:xfrm>
              <a:off x="2405"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1020" name="Rectangle 847"/>
            <p:cNvSpPr>
              <a:spLocks noChangeArrowheads="1"/>
            </p:cNvSpPr>
            <p:nvPr/>
          </p:nvSpPr>
          <p:spPr bwMode="auto">
            <a:xfrm>
              <a:off x="2405"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1021" name="Rectangle 848"/>
            <p:cNvSpPr>
              <a:spLocks noChangeArrowheads="1"/>
            </p:cNvSpPr>
            <p:nvPr/>
          </p:nvSpPr>
          <p:spPr bwMode="auto">
            <a:xfrm>
              <a:off x="2405"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1022" name="Rectangle 849"/>
            <p:cNvSpPr>
              <a:spLocks noChangeArrowheads="1"/>
            </p:cNvSpPr>
            <p:nvPr/>
          </p:nvSpPr>
          <p:spPr bwMode="auto">
            <a:xfrm>
              <a:off x="2405"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1023" name="Rectangle 850"/>
            <p:cNvSpPr>
              <a:spLocks noChangeArrowheads="1"/>
            </p:cNvSpPr>
            <p:nvPr/>
          </p:nvSpPr>
          <p:spPr bwMode="auto">
            <a:xfrm>
              <a:off x="2405"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1024" name="Rectangle 851"/>
            <p:cNvSpPr>
              <a:spLocks noChangeArrowheads="1"/>
            </p:cNvSpPr>
            <p:nvPr/>
          </p:nvSpPr>
          <p:spPr bwMode="auto">
            <a:xfrm>
              <a:off x="2405"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1025" name="Rectangle 852"/>
            <p:cNvSpPr>
              <a:spLocks noChangeArrowheads="1"/>
            </p:cNvSpPr>
            <p:nvPr/>
          </p:nvSpPr>
          <p:spPr bwMode="auto">
            <a:xfrm>
              <a:off x="2405"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1026" name="Rectangle 853"/>
            <p:cNvSpPr>
              <a:spLocks noChangeArrowheads="1"/>
            </p:cNvSpPr>
            <p:nvPr/>
          </p:nvSpPr>
          <p:spPr bwMode="auto">
            <a:xfrm>
              <a:off x="2405"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1027" name="Rectangle 854"/>
            <p:cNvSpPr>
              <a:spLocks noChangeArrowheads="1"/>
            </p:cNvSpPr>
            <p:nvPr/>
          </p:nvSpPr>
          <p:spPr bwMode="auto">
            <a:xfrm>
              <a:off x="2405"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1028" name="Rectangle 855"/>
            <p:cNvSpPr>
              <a:spLocks noChangeArrowheads="1"/>
            </p:cNvSpPr>
            <p:nvPr/>
          </p:nvSpPr>
          <p:spPr bwMode="auto">
            <a:xfrm>
              <a:off x="2405"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1029" name="Rectangle 856"/>
            <p:cNvSpPr>
              <a:spLocks noChangeArrowheads="1"/>
            </p:cNvSpPr>
            <p:nvPr/>
          </p:nvSpPr>
          <p:spPr bwMode="auto">
            <a:xfrm>
              <a:off x="2645" y="1939"/>
              <a:ext cx="480" cy="141"/>
            </a:xfrm>
            <a:prstGeom prst="rect">
              <a:avLst/>
            </a:prstGeom>
            <a:solidFill>
              <a:schemeClr val="folHlink"/>
            </a:solidFill>
            <a:ln w="9525">
              <a:solidFill>
                <a:srgbClr val="000000"/>
              </a:solidFill>
              <a:miter lim="800000"/>
              <a:headEnd/>
              <a:tailEnd/>
            </a:ln>
          </p:spPr>
          <p:txBody>
            <a:bodyPr lIns="36000" tIns="0" rIns="0" bIns="0"/>
            <a:lstStyle/>
            <a:p>
              <a:pPr eaLnBrk="0" hangingPunct="0">
                <a:lnSpc>
                  <a:spcPts val="1800"/>
                </a:lnSpc>
                <a:spcBef>
                  <a:spcPts val="1800"/>
                </a:spcBef>
                <a:tabLst>
                  <a:tab pos="673100" algn="r"/>
                </a:tabLst>
              </a:pPr>
              <a:r>
                <a:rPr lang="en-GB" sz="1800"/>
                <a:t>Fr	87</a:t>
              </a:r>
            </a:p>
          </p:txBody>
        </p:sp>
        <p:sp>
          <p:nvSpPr>
            <p:cNvPr id="41030" name="Rectangle 857"/>
            <p:cNvSpPr>
              <a:spLocks noChangeArrowheads="1"/>
            </p:cNvSpPr>
            <p:nvPr/>
          </p:nvSpPr>
          <p:spPr bwMode="auto">
            <a:xfrm>
              <a:off x="2645"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1031" name="Rectangle 858"/>
            <p:cNvSpPr>
              <a:spLocks noChangeArrowheads="1"/>
            </p:cNvSpPr>
            <p:nvPr/>
          </p:nvSpPr>
          <p:spPr bwMode="auto">
            <a:xfrm>
              <a:off x="2405"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1032" name="Rectangle 859"/>
            <p:cNvSpPr>
              <a:spLocks noChangeArrowheads="1"/>
            </p:cNvSpPr>
            <p:nvPr/>
          </p:nvSpPr>
          <p:spPr bwMode="auto">
            <a:xfrm>
              <a:off x="2645"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41033" name="Rectangle 860"/>
            <p:cNvSpPr>
              <a:spLocks noChangeArrowheads="1"/>
            </p:cNvSpPr>
            <p:nvPr/>
          </p:nvSpPr>
          <p:spPr bwMode="auto">
            <a:xfrm>
              <a:off x="2645"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1034" name="Rectangle 861"/>
            <p:cNvSpPr>
              <a:spLocks noChangeArrowheads="1"/>
            </p:cNvSpPr>
            <p:nvPr/>
          </p:nvSpPr>
          <p:spPr bwMode="auto">
            <a:xfrm>
              <a:off x="2645"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35" name="Rectangle 862"/>
            <p:cNvSpPr>
              <a:spLocks noChangeArrowheads="1"/>
            </p:cNvSpPr>
            <p:nvPr/>
          </p:nvSpPr>
          <p:spPr bwMode="auto">
            <a:xfrm>
              <a:off x="2645"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1036" name="Rectangle 863"/>
            <p:cNvSpPr>
              <a:spLocks noChangeArrowheads="1"/>
            </p:cNvSpPr>
            <p:nvPr/>
          </p:nvSpPr>
          <p:spPr bwMode="auto">
            <a:xfrm>
              <a:off x="2645"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37" name="Rectangle 864"/>
            <p:cNvSpPr>
              <a:spLocks noChangeArrowheads="1"/>
            </p:cNvSpPr>
            <p:nvPr/>
          </p:nvSpPr>
          <p:spPr bwMode="auto">
            <a:xfrm>
              <a:off x="2645"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1038" name="Rectangle 865"/>
            <p:cNvSpPr>
              <a:spLocks noChangeArrowheads="1"/>
            </p:cNvSpPr>
            <p:nvPr/>
          </p:nvSpPr>
          <p:spPr bwMode="auto">
            <a:xfrm>
              <a:off x="2645"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1039" name="Rectangle 866"/>
            <p:cNvSpPr>
              <a:spLocks noChangeArrowheads="1"/>
            </p:cNvSpPr>
            <p:nvPr/>
          </p:nvSpPr>
          <p:spPr bwMode="auto">
            <a:xfrm>
              <a:off x="2645"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1040" name="Rectangle 867"/>
            <p:cNvSpPr>
              <a:spLocks noChangeArrowheads="1"/>
            </p:cNvSpPr>
            <p:nvPr/>
          </p:nvSpPr>
          <p:spPr bwMode="auto">
            <a:xfrm>
              <a:off x="2405"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1041" name="Rectangle 868"/>
            <p:cNvSpPr>
              <a:spLocks noChangeArrowheads="1"/>
            </p:cNvSpPr>
            <p:nvPr/>
          </p:nvSpPr>
          <p:spPr bwMode="auto">
            <a:xfrm>
              <a:off x="2405"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1042" name="Rectangle 869"/>
            <p:cNvSpPr>
              <a:spLocks noChangeArrowheads="1"/>
            </p:cNvSpPr>
            <p:nvPr/>
          </p:nvSpPr>
          <p:spPr bwMode="auto">
            <a:xfrm>
              <a:off x="2645"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1043" name="Rectangle 870"/>
            <p:cNvSpPr>
              <a:spLocks noChangeArrowheads="1"/>
            </p:cNvSpPr>
            <p:nvPr/>
          </p:nvSpPr>
          <p:spPr bwMode="auto">
            <a:xfrm>
              <a:off x="2645"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44" name="Rectangle 872"/>
            <p:cNvSpPr>
              <a:spLocks noChangeArrowheads="1"/>
            </p:cNvSpPr>
            <p:nvPr/>
          </p:nvSpPr>
          <p:spPr bwMode="auto">
            <a:xfrm>
              <a:off x="2405"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1045" name="Rectangle 873"/>
            <p:cNvSpPr>
              <a:spLocks noChangeArrowheads="1"/>
            </p:cNvSpPr>
            <p:nvPr/>
          </p:nvSpPr>
          <p:spPr bwMode="auto">
            <a:xfrm>
              <a:off x="2645"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46" name="Rectangle 874"/>
            <p:cNvSpPr>
              <a:spLocks noChangeArrowheads="1"/>
            </p:cNvSpPr>
            <p:nvPr/>
          </p:nvSpPr>
          <p:spPr bwMode="auto">
            <a:xfrm>
              <a:off x="2645"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47" name="Freeform 956"/>
            <p:cNvSpPr>
              <a:spLocks/>
            </p:cNvSpPr>
            <p:nvPr/>
          </p:nvSpPr>
          <p:spPr bwMode="auto">
            <a:xfrm>
              <a:off x="2592"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1048" name="Freeform 957"/>
            <p:cNvSpPr>
              <a:spLocks/>
            </p:cNvSpPr>
            <p:nvPr/>
          </p:nvSpPr>
          <p:spPr bwMode="auto">
            <a:xfrm>
              <a:off x="2592"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40972" name="Group 962"/>
          <p:cNvGrpSpPr>
            <a:grpSpLocks/>
          </p:cNvGrpSpPr>
          <p:nvPr/>
        </p:nvGrpSpPr>
        <p:grpSpPr bwMode="auto">
          <a:xfrm>
            <a:off x="2555875" y="1990725"/>
            <a:ext cx="1262063" cy="4410075"/>
            <a:chOff x="501" y="1190"/>
            <a:chExt cx="795" cy="3034"/>
          </a:xfrm>
        </p:grpSpPr>
        <p:sp>
          <p:nvSpPr>
            <p:cNvPr id="40973" name="Rectangle 797"/>
            <p:cNvSpPr>
              <a:spLocks noChangeArrowheads="1"/>
            </p:cNvSpPr>
            <p:nvPr/>
          </p:nvSpPr>
          <p:spPr bwMode="auto">
            <a:xfrm>
              <a:off x="741" y="179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40974" name="Rectangle 798"/>
            <p:cNvSpPr>
              <a:spLocks noChangeArrowheads="1"/>
            </p:cNvSpPr>
            <p:nvPr/>
          </p:nvSpPr>
          <p:spPr bwMode="auto">
            <a:xfrm>
              <a:off x="741"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0975" name="Rectangle 799"/>
            <p:cNvSpPr>
              <a:spLocks noChangeArrowheads="1"/>
            </p:cNvSpPr>
            <p:nvPr/>
          </p:nvSpPr>
          <p:spPr bwMode="auto">
            <a:xfrm>
              <a:off x="741"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0976" name="Rectangle 800"/>
            <p:cNvSpPr>
              <a:spLocks noChangeArrowheads="1"/>
            </p:cNvSpPr>
            <p:nvPr/>
          </p:nvSpPr>
          <p:spPr bwMode="auto">
            <a:xfrm>
              <a:off x="741"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0977" name="Rectangle 801"/>
            <p:cNvSpPr>
              <a:spLocks noChangeArrowheads="1"/>
            </p:cNvSpPr>
            <p:nvPr/>
          </p:nvSpPr>
          <p:spPr bwMode="auto">
            <a:xfrm>
              <a:off x="741"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0978" name="Rectangle 802"/>
            <p:cNvSpPr>
              <a:spLocks noChangeArrowheads="1"/>
            </p:cNvSpPr>
            <p:nvPr/>
          </p:nvSpPr>
          <p:spPr bwMode="auto">
            <a:xfrm>
              <a:off x="501"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0979" name="Rectangle 803"/>
            <p:cNvSpPr>
              <a:spLocks noChangeArrowheads="1"/>
            </p:cNvSpPr>
            <p:nvPr/>
          </p:nvSpPr>
          <p:spPr bwMode="auto">
            <a:xfrm>
              <a:off x="501"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0980" name="Rectangle 804"/>
            <p:cNvSpPr>
              <a:spLocks noChangeArrowheads="1"/>
            </p:cNvSpPr>
            <p:nvPr/>
          </p:nvSpPr>
          <p:spPr bwMode="auto">
            <a:xfrm>
              <a:off x="501"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0981" name="Rectangle 805"/>
            <p:cNvSpPr>
              <a:spLocks noChangeArrowheads="1"/>
            </p:cNvSpPr>
            <p:nvPr/>
          </p:nvSpPr>
          <p:spPr bwMode="auto">
            <a:xfrm>
              <a:off x="501"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0982" name="Rectangle 806"/>
            <p:cNvSpPr>
              <a:spLocks noChangeArrowheads="1"/>
            </p:cNvSpPr>
            <p:nvPr/>
          </p:nvSpPr>
          <p:spPr bwMode="auto">
            <a:xfrm>
              <a:off x="501"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0983" name="Rectangle 807"/>
            <p:cNvSpPr>
              <a:spLocks noChangeArrowheads="1"/>
            </p:cNvSpPr>
            <p:nvPr/>
          </p:nvSpPr>
          <p:spPr bwMode="auto">
            <a:xfrm>
              <a:off x="501"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0984" name="Rectangle 808"/>
            <p:cNvSpPr>
              <a:spLocks noChangeArrowheads="1"/>
            </p:cNvSpPr>
            <p:nvPr/>
          </p:nvSpPr>
          <p:spPr bwMode="auto">
            <a:xfrm>
              <a:off x="501"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0985" name="Rectangle 809"/>
            <p:cNvSpPr>
              <a:spLocks noChangeArrowheads="1"/>
            </p:cNvSpPr>
            <p:nvPr/>
          </p:nvSpPr>
          <p:spPr bwMode="auto">
            <a:xfrm>
              <a:off x="501"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0986" name="Rectangle 810"/>
            <p:cNvSpPr>
              <a:spLocks noChangeArrowheads="1"/>
            </p:cNvSpPr>
            <p:nvPr/>
          </p:nvSpPr>
          <p:spPr bwMode="auto">
            <a:xfrm>
              <a:off x="501"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0987" name="Rectangle 811"/>
            <p:cNvSpPr>
              <a:spLocks noChangeArrowheads="1"/>
            </p:cNvSpPr>
            <p:nvPr/>
          </p:nvSpPr>
          <p:spPr bwMode="auto">
            <a:xfrm>
              <a:off x="501"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0988" name="Rectangle 812"/>
            <p:cNvSpPr>
              <a:spLocks noChangeArrowheads="1"/>
            </p:cNvSpPr>
            <p:nvPr/>
          </p:nvSpPr>
          <p:spPr bwMode="auto">
            <a:xfrm>
              <a:off x="501"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0989" name="Rectangle 813"/>
            <p:cNvSpPr>
              <a:spLocks noChangeArrowheads="1"/>
            </p:cNvSpPr>
            <p:nvPr/>
          </p:nvSpPr>
          <p:spPr bwMode="auto">
            <a:xfrm>
              <a:off x="501"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0990" name="Rectangle 814"/>
            <p:cNvSpPr>
              <a:spLocks noChangeArrowheads="1"/>
            </p:cNvSpPr>
            <p:nvPr/>
          </p:nvSpPr>
          <p:spPr bwMode="auto">
            <a:xfrm>
              <a:off x="501"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0991" name="Rectangle 815"/>
            <p:cNvSpPr>
              <a:spLocks noChangeArrowheads="1"/>
            </p:cNvSpPr>
            <p:nvPr/>
          </p:nvSpPr>
          <p:spPr bwMode="auto">
            <a:xfrm>
              <a:off x="741"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0992" name="Rectangle 816"/>
            <p:cNvSpPr>
              <a:spLocks noChangeArrowheads="1"/>
            </p:cNvSpPr>
            <p:nvPr/>
          </p:nvSpPr>
          <p:spPr bwMode="auto">
            <a:xfrm>
              <a:off x="741"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0993" name="Rectangle 817"/>
            <p:cNvSpPr>
              <a:spLocks noChangeArrowheads="1"/>
            </p:cNvSpPr>
            <p:nvPr/>
          </p:nvSpPr>
          <p:spPr bwMode="auto">
            <a:xfrm>
              <a:off x="501"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0994" name="Rectangle 818"/>
            <p:cNvSpPr>
              <a:spLocks noChangeArrowheads="1"/>
            </p:cNvSpPr>
            <p:nvPr/>
          </p:nvSpPr>
          <p:spPr bwMode="auto">
            <a:xfrm>
              <a:off x="741"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40995" name="Rectangle 819"/>
            <p:cNvSpPr>
              <a:spLocks noChangeArrowheads="1"/>
            </p:cNvSpPr>
            <p:nvPr/>
          </p:nvSpPr>
          <p:spPr bwMode="auto">
            <a:xfrm>
              <a:off x="741"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0996" name="Rectangle 820"/>
            <p:cNvSpPr>
              <a:spLocks noChangeArrowheads="1"/>
            </p:cNvSpPr>
            <p:nvPr/>
          </p:nvSpPr>
          <p:spPr bwMode="auto">
            <a:xfrm>
              <a:off x="741"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0997" name="Rectangle 821"/>
            <p:cNvSpPr>
              <a:spLocks noChangeArrowheads="1"/>
            </p:cNvSpPr>
            <p:nvPr/>
          </p:nvSpPr>
          <p:spPr bwMode="auto">
            <a:xfrm>
              <a:off x="741"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0998" name="Rectangle 822"/>
            <p:cNvSpPr>
              <a:spLocks noChangeArrowheads="1"/>
            </p:cNvSpPr>
            <p:nvPr/>
          </p:nvSpPr>
          <p:spPr bwMode="auto">
            <a:xfrm>
              <a:off x="741"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0999" name="Rectangle 823"/>
            <p:cNvSpPr>
              <a:spLocks noChangeArrowheads="1"/>
            </p:cNvSpPr>
            <p:nvPr/>
          </p:nvSpPr>
          <p:spPr bwMode="auto">
            <a:xfrm>
              <a:off x="741"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1000" name="Rectangle 824"/>
            <p:cNvSpPr>
              <a:spLocks noChangeArrowheads="1"/>
            </p:cNvSpPr>
            <p:nvPr/>
          </p:nvSpPr>
          <p:spPr bwMode="auto">
            <a:xfrm>
              <a:off x="741"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1001" name="Rectangle 825"/>
            <p:cNvSpPr>
              <a:spLocks noChangeArrowheads="1"/>
            </p:cNvSpPr>
            <p:nvPr/>
          </p:nvSpPr>
          <p:spPr bwMode="auto">
            <a:xfrm>
              <a:off x="741"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1002" name="Rectangle 826"/>
            <p:cNvSpPr>
              <a:spLocks noChangeArrowheads="1"/>
            </p:cNvSpPr>
            <p:nvPr/>
          </p:nvSpPr>
          <p:spPr bwMode="auto">
            <a:xfrm>
              <a:off x="501"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1003" name="Rectangle 827"/>
            <p:cNvSpPr>
              <a:spLocks noChangeArrowheads="1"/>
            </p:cNvSpPr>
            <p:nvPr/>
          </p:nvSpPr>
          <p:spPr bwMode="auto">
            <a:xfrm>
              <a:off x="501"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1004" name="Rectangle 828"/>
            <p:cNvSpPr>
              <a:spLocks noChangeArrowheads="1"/>
            </p:cNvSpPr>
            <p:nvPr/>
          </p:nvSpPr>
          <p:spPr bwMode="auto">
            <a:xfrm>
              <a:off x="741"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1005" name="Rectangle 829"/>
            <p:cNvSpPr>
              <a:spLocks noChangeArrowheads="1"/>
            </p:cNvSpPr>
            <p:nvPr/>
          </p:nvSpPr>
          <p:spPr bwMode="auto">
            <a:xfrm>
              <a:off x="741"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06" name="Rectangle 831"/>
            <p:cNvSpPr>
              <a:spLocks noChangeArrowheads="1"/>
            </p:cNvSpPr>
            <p:nvPr/>
          </p:nvSpPr>
          <p:spPr bwMode="auto">
            <a:xfrm>
              <a:off x="501"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1007" name="Rectangle 832"/>
            <p:cNvSpPr>
              <a:spLocks noChangeArrowheads="1"/>
            </p:cNvSpPr>
            <p:nvPr/>
          </p:nvSpPr>
          <p:spPr bwMode="auto">
            <a:xfrm>
              <a:off x="741"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08" name="Rectangle 833"/>
            <p:cNvSpPr>
              <a:spLocks noChangeArrowheads="1"/>
            </p:cNvSpPr>
            <p:nvPr/>
          </p:nvSpPr>
          <p:spPr bwMode="auto">
            <a:xfrm>
              <a:off x="741"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1009" name="Freeform 958"/>
            <p:cNvSpPr>
              <a:spLocks/>
            </p:cNvSpPr>
            <p:nvPr/>
          </p:nvSpPr>
          <p:spPr bwMode="auto">
            <a:xfrm>
              <a:off x="720"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1010" name="Freeform 959"/>
            <p:cNvSpPr>
              <a:spLocks/>
            </p:cNvSpPr>
            <p:nvPr/>
          </p:nvSpPr>
          <p:spPr bwMode="auto">
            <a:xfrm>
              <a:off x="720"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p:bldP spid="4096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bwMode="auto">
          <a:xfrm>
            <a:off x="304800" y="914400"/>
            <a:ext cx="77724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 insertion (4)</a:t>
            </a:r>
          </a:p>
        </p:txBody>
      </p:sp>
      <p:sp>
        <p:nvSpPr>
          <p:cNvPr id="41989" name="Rectangle 3"/>
          <p:cNvSpPr>
            <a:spLocks noGrp="1" noChangeArrowheads="1"/>
          </p:cNvSpPr>
          <p:nvPr>
            <p:ph idx="1"/>
          </p:nvPr>
        </p:nvSpPr>
        <p:spPr>
          <a:xfrm>
            <a:off x="0" y="1981200"/>
            <a:ext cx="9358346" cy="4724400"/>
          </a:xfrm>
        </p:spPr>
        <p:txBody>
          <a:bodyPr/>
          <a:lstStyle/>
          <a:p>
            <a:pPr eaLnBrk="1" hangingPunct="1">
              <a:lnSpc>
                <a:spcPct val="90000"/>
              </a:lnSpc>
              <a:tabLst>
                <a:tab pos="762000" algn="l"/>
                <a:tab pos="1143000" algn="l"/>
                <a:tab pos="1524000" algn="l"/>
                <a:tab pos="1905000" algn="l"/>
                <a:tab pos="2286000" algn="l"/>
                <a:tab pos="2667000" algn="l"/>
                <a:tab pos="3048000" algn="l"/>
                <a:tab pos="3810000" algn="l"/>
              </a:tabLst>
            </a:pPr>
            <a:r>
              <a:rPr lang="en-US" sz="2400" dirty="0" smtClean="0"/>
              <a:t>Implementation (in class </a:t>
            </a:r>
            <a:r>
              <a:rPr lang="en-US" sz="2400" dirty="0" smtClean="0">
                <a:latin typeface="Courier New" pitchFamily="49" charset="0"/>
              </a:rPr>
              <a:t>OBHT</a:t>
            </a:r>
            <a:r>
              <a:rPr lang="en-US" sz="2400" dirty="0" smtClean="0"/>
              <a:t>):</a:t>
            </a:r>
          </a:p>
          <a:p>
            <a:pPr eaLnBrk="1" hangingPunct="1">
              <a:lnSpc>
                <a:spcPct val="90000"/>
              </a:lnSpc>
              <a:buFontTx/>
              <a:buNone/>
              <a:tabLst>
                <a:tab pos="762000" algn="l"/>
                <a:tab pos="1143000" algn="l"/>
                <a:tab pos="1524000" algn="l"/>
                <a:tab pos="1905000" algn="l"/>
                <a:tab pos="2286000" algn="l"/>
                <a:tab pos="2667000" algn="l"/>
                <a:tab pos="3048000" algn="l"/>
                <a:tab pos="3810000" algn="l"/>
              </a:tabLst>
            </a:pPr>
            <a:r>
              <a:rPr lang="en-US" sz="2000" dirty="0" smtClean="0">
                <a:latin typeface="Courier New" pitchFamily="49" charset="0"/>
              </a:rPr>
              <a:t>	</a:t>
            </a:r>
            <a:r>
              <a:rPr lang="en-US" sz="1800" b="1" dirty="0" smtClean="0">
                <a:latin typeface="Courier New" pitchFamily="49" charset="0"/>
                <a:cs typeface="Times New Roman" pitchFamily="18" charset="0"/>
              </a:rPr>
              <a:t>private</a:t>
            </a:r>
            <a:r>
              <a:rPr lang="en-US" sz="1800" dirty="0" smtClean="0">
                <a:latin typeface="Courier New" pitchFamily="49" charset="0"/>
                <a:cs typeface="Times New Roman" pitchFamily="18" charset="0"/>
              </a:rPr>
              <a:t> </a:t>
            </a:r>
            <a:r>
              <a:rPr lang="en-US" sz="1800" b="1" dirty="0" err="1" smtClean="0">
                <a:latin typeface="Courier New" pitchFamily="49" charset="0"/>
                <a:cs typeface="Times New Roman" pitchFamily="18" charset="0"/>
              </a:rPr>
              <a:t>int</a:t>
            </a:r>
            <a:r>
              <a:rPr lang="en-US" sz="1800" dirty="0" smtClean="0">
                <a:latin typeface="Courier New" pitchFamily="49" charset="0"/>
                <a:cs typeface="Times New Roman" pitchFamily="18" charset="0"/>
              </a:rPr>
              <a:t> load = 0; </a:t>
            </a:r>
            <a:r>
              <a:rPr lang="en-US" sz="1800" dirty="0" smtClean="0">
                <a:latin typeface="Times New Roman" pitchFamily="18" charset="0"/>
                <a:cs typeface="Times New Roman" pitchFamily="18" charset="0"/>
              </a:rPr>
              <a:t>//no. of occupied or formerly- occupied buckets in this OBHT </a:t>
            </a:r>
            <a:r>
              <a:rPr lang="en-US" sz="1800" dirty="0" smtClean="0">
                <a:latin typeface="Courier New" pitchFamily="49" charset="0"/>
                <a:cs typeface="Times New Roman" pitchFamily="18" charset="0"/>
              </a:rPr>
              <a:t/>
            </a:r>
            <a:br>
              <a:rPr lang="en-US" sz="1800" dirty="0" smtClean="0">
                <a:latin typeface="Courier New" pitchFamily="49" charset="0"/>
                <a:cs typeface="Times New Roman" pitchFamily="18" charset="0"/>
              </a:rPr>
            </a:br>
            <a:r>
              <a:rPr lang="en-US" sz="1800" b="1" dirty="0" smtClean="0">
                <a:latin typeface="Courier New" pitchFamily="49" charset="0"/>
                <a:cs typeface="Times New Roman" pitchFamily="18" charset="0"/>
              </a:rPr>
              <a:t>public</a:t>
            </a: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void</a:t>
            </a:r>
            <a:r>
              <a:rPr lang="en-US" sz="1800" dirty="0" smtClean="0">
                <a:latin typeface="Courier New" pitchFamily="49" charset="0"/>
                <a:cs typeface="Times New Roman" pitchFamily="18" charset="0"/>
              </a:rPr>
              <a:t> insert (Object key, Object </a:t>
            </a:r>
            <a:r>
              <a:rPr lang="en-US" sz="1800" dirty="0" err="1" smtClean="0">
                <a:latin typeface="Courier New" pitchFamily="49" charset="0"/>
                <a:cs typeface="Times New Roman" pitchFamily="18" charset="0"/>
              </a:rPr>
              <a:t>val</a:t>
            </a:r>
            <a:r>
              <a:rPr lang="en-US" sz="1800" dirty="0" smtClean="0">
                <a:latin typeface="Courier New" pitchFamily="49" charset="0"/>
                <a:cs typeface="Times New Roman" pitchFamily="18" charset="0"/>
              </a:rPr>
              <a:t>) {	</a:t>
            </a:r>
          </a:p>
          <a:p>
            <a:pPr eaLnBrk="1" hangingPunct="1">
              <a:lnSpc>
                <a:spcPct val="90000"/>
              </a:lnSpc>
              <a:buFontTx/>
              <a:buNone/>
              <a:tabLst>
                <a:tab pos="762000" algn="l"/>
                <a:tab pos="1143000" algn="l"/>
                <a:tab pos="1524000" algn="l"/>
                <a:tab pos="1905000" algn="l"/>
                <a:tab pos="2286000" algn="l"/>
                <a:tab pos="2667000" algn="l"/>
                <a:tab pos="3048000" algn="l"/>
                <a:tab pos="3810000" algn="l"/>
              </a:tabLst>
            </a:pP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BucketEntry</a:t>
            </a:r>
            <a:r>
              <a:rPr lang="en-US" sz="1800" dirty="0" smtClean="0">
                <a:latin typeface="Courier New" pitchFamily="49" charset="0"/>
                <a:cs typeface="Times New Roman" pitchFamily="18" charset="0"/>
              </a:rPr>
              <a:t> newest = </a:t>
            </a:r>
            <a:r>
              <a:rPr lang="en-US" sz="1800" b="1" dirty="0" smtClean="0">
                <a:latin typeface="Courier New" pitchFamily="49" charset="0"/>
                <a:cs typeface="Times New Roman" pitchFamily="18" charset="0"/>
              </a:rPr>
              <a:t>new</a:t>
            </a: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BucketEntry</a:t>
            </a:r>
            <a:r>
              <a:rPr lang="en-US" sz="1800" dirty="0" smtClean="0">
                <a:latin typeface="Courier New" pitchFamily="49" charset="0"/>
                <a:cs typeface="Times New Roman" pitchFamily="18" charset="0"/>
              </a:rPr>
              <a:t>(key, </a:t>
            </a:r>
            <a:r>
              <a:rPr lang="en-US" sz="1800" dirty="0" err="1" smtClean="0">
                <a:latin typeface="Courier New" pitchFamily="49" charset="0"/>
                <a:cs typeface="Times New Roman" pitchFamily="18" charset="0"/>
              </a:rPr>
              <a:t>val</a:t>
            </a:r>
            <a:r>
              <a:rPr lang="en-US" sz="1800" dirty="0" smtClean="0">
                <a:latin typeface="Courier New" pitchFamily="49" charset="0"/>
                <a:cs typeface="Times New Roman" pitchFamily="18" charset="0"/>
              </a:rPr>
              <a: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err="1" smtClean="0">
                <a:latin typeface="Courier New" pitchFamily="49" charset="0"/>
                <a:cs typeface="Times New Roman" pitchFamily="18" charset="0"/>
              </a:rPr>
              <a:t>int</a:t>
            </a:r>
            <a:r>
              <a:rPr lang="en-US" sz="1800" dirty="0" smtClean="0">
                <a:latin typeface="Courier New" pitchFamily="49" charset="0"/>
                <a:cs typeface="Times New Roman" pitchFamily="18" charset="0"/>
              </a:rPr>
              <a:t> b = hash(key);</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for</a:t>
            </a:r>
            <a:r>
              <a:rPr lang="en-US" sz="1800" dirty="0" smtClean="0">
                <a:latin typeface="Courier New" pitchFamily="49" charset="0"/>
                <a:cs typeface="Times New Roman" pitchFamily="18" charset="0"/>
              </a:rPr>
              <a:t> (;;) {</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BucketEntry</a:t>
            </a:r>
            <a:r>
              <a:rPr lang="en-US" sz="1800" dirty="0" smtClean="0">
                <a:latin typeface="Courier New" pitchFamily="49" charset="0"/>
                <a:cs typeface="Times New Roman" pitchFamily="18" charset="0"/>
              </a:rPr>
              <a:t> old = buckets[b];</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if</a:t>
            </a:r>
            <a:r>
              <a:rPr lang="en-US" sz="1800" dirty="0" smtClean="0">
                <a:latin typeface="Courier New" pitchFamily="49" charset="0"/>
                <a:cs typeface="Times New Roman" pitchFamily="18" charset="0"/>
              </a:rPr>
              <a:t> (old == </a:t>
            </a:r>
            <a:r>
              <a:rPr lang="en-US" sz="1800" b="1" dirty="0" smtClean="0">
                <a:latin typeface="Courier New" pitchFamily="49" charset="0"/>
                <a:cs typeface="Times New Roman" pitchFamily="18" charset="0"/>
              </a:rPr>
              <a:t>null</a:t>
            </a:r>
            <a:r>
              <a:rPr lang="en-US" sz="1800" dirty="0" smtClean="0">
                <a:latin typeface="Courier New" pitchFamily="49" charset="0"/>
                <a:cs typeface="Times New Roman" pitchFamily="18" charset="0"/>
              </a:rPr>
              <a:t>) {</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if</a:t>
            </a:r>
            <a:r>
              <a:rPr lang="en-US" sz="1800" dirty="0" smtClean="0">
                <a:latin typeface="Courier New" pitchFamily="49" charset="0"/>
                <a:cs typeface="Times New Roman" pitchFamily="18" charset="0"/>
              </a:rPr>
              <a:t> (++load == </a:t>
            </a:r>
            <a:r>
              <a:rPr lang="en-US" sz="1800" dirty="0" err="1" smtClean="0">
                <a:latin typeface="Courier New" pitchFamily="49" charset="0"/>
                <a:cs typeface="Times New Roman" pitchFamily="18" charset="0"/>
              </a:rPr>
              <a:t>buckets.length</a:t>
            </a:r>
            <a:r>
              <a:rPr lang="en-US" sz="1800" dirty="0" smtClean="0">
                <a:latin typeface="Courier New" pitchFamily="49" charset="0"/>
                <a:cs typeface="Times New Roman" pitchFamily="18" charset="0"/>
              </a:rPr>
              <a:t>)  </a:t>
            </a:r>
            <a:r>
              <a:rPr lang="en-US" sz="1800" dirty="0" smtClean="0">
                <a:latin typeface="Times New Roman" pitchFamily="18" charset="0"/>
                <a:cs typeface="Times New Roman" pitchFamily="18" charset="0"/>
              </a:rPr>
              <a:t>…</a:t>
            </a:r>
            <a:r>
              <a:rPr lang="en-US" sz="1800" dirty="0" smtClean="0">
                <a:latin typeface="Courier New" pitchFamily="49" charset="0"/>
                <a:cs typeface="Times New Roman" pitchFamily="18" charset="0"/>
              </a:rPr>
              <a: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buckets[b] = newest;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return</a:t>
            </a:r>
            <a:r>
              <a:rPr lang="en-US" sz="1800" dirty="0" smtClean="0">
                <a:latin typeface="Courier New" pitchFamily="49" charset="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 pos="3048000" algn="l"/>
                <a:tab pos="3810000" algn="l"/>
              </a:tabLst>
            </a:pPr>
            <a:r>
              <a:rPr lang="en-US" sz="1800" dirty="0" smtClean="0">
                <a:latin typeface="Courier New" pitchFamily="49" charset="0"/>
                <a:cs typeface="Times New Roman" pitchFamily="18" charset="0"/>
              </a:rPr>
              <a:t>			} </a:t>
            </a:r>
            <a:r>
              <a:rPr lang="en-US" sz="1800" b="1" dirty="0" smtClean="0">
                <a:latin typeface="Courier New" pitchFamily="49" charset="0"/>
                <a:cs typeface="Times New Roman" pitchFamily="18" charset="0"/>
              </a:rPr>
              <a:t>else</a:t>
            </a: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if</a:t>
            </a:r>
            <a:r>
              <a:rPr lang="en-US" sz="1800" dirty="0" smtClean="0">
                <a:latin typeface="Courier New" pitchFamily="49" charset="0"/>
                <a:cs typeface="Times New Roman" pitchFamily="18" charset="0"/>
              </a:rPr>
              <a:t> (old==</a:t>
            </a:r>
            <a:r>
              <a:rPr lang="en-US" sz="1800" dirty="0" err="1" smtClean="0">
                <a:latin typeface="Courier New" pitchFamily="49" charset="0"/>
                <a:cs typeface="Times New Roman" pitchFamily="18" charset="0"/>
              </a:rPr>
              <a:t>BucketEntry.FORMER</a:t>
            </a:r>
            <a:r>
              <a:rPr lang="en-US" sz="1800" dirty="0" smtClean="0">
                <a:latin typeface="Courier New" pitchFamily="49" charset="0"/>
                <a:cs typeface="Times New Roman" pitchFamily="18" charset="0"/>
              </a:rPr>
              <a:t>||</a:t>
            </a:r>
            <a:r>
              <a:rPr lang="en-US" sz="1800" dirty="0" err="1" smtClean="0">
                <a:latin typeface="Courier New" pitchFamily="49" charset="0"/>
                <a:cs typeface="Times New Roman" pitchFamily="18" charset="0"/>
              </a:rPr>
              <a:t>key.equals</a:t>
            </a:r>
            <a:r>
              <a:rPr lang="en-US" sz="1800" dirty="0" smtClean="0">
                <a:latin typeface="Courier New" pitchFamily="49" charset="0"/>
                <a:cs typeface="Times New Roman" pitchFamily="18" charset="0"/>
              </a:rPr>
              <a:t>(</a:t>
            </a:r>
            <a:r>
              <a:rPr lang="en-US" sz="1800" dirty="0" err="1" smtClean="0">
                <a:latin typeface="Courier New" pitchFamily="49" charset="0"/>
                <a:cs typeface="Times New Roman" pitchFamily="18" charset="0"/>
              </a:rPr>
              <a:t>old.key</a:t>
            </a:r>
            <a:r>
              <a:rPr lang="en-US" sz="1800" dirty="0" smtClean="0">
                <a:latin typeface="Courier New" pitchFamily="49" charset="0"/>
                <a:cs typeface="Times New Roman" pitchFamily="18" charset="0"/>
              </a:rPr>
              <a:t>)){ </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buckets[b] = newest;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r>
              <a:rPr lang="en-US" sz="1800" b="1" dirty="0" smtClean="0">
                <a:latin typeface="Courier New" pitchFamily="49" charset="0"/>
                <a:cs typeface="Times New Roman" pitchFamily="18" charset="0"/>
              </a:rPr>
              <a:t>return</a:t>
            </a:r>
            <a:r>
              <a:rPr lang="en-US" sz="1800" dirty="0" smtClean="0">
                <a:latin typeface="Courier New" pitchFamily="49" charset="0"/>
                <a:cs typeface="Times New Roman" pitchFamily="18" charset="0"/>
              </a:rPr>
              <a: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 </a:t>
            </a:r>
            <a:r>
              <a:rPr lang="en-US" sz="1800" b="1" dirty="0" smtClean="0">
                <a:latin typeface="Courier New" pitchFamily="49" charset="0"/>
                <a:cs typeface="Times New Roman" pitchFamily="18" charset="0"/>
              </a:rPr>
              <a:t>else </a:t>
            </a:r>
            <a:r>
              <a:rPr lang="en-US" sz="1800" dirty="0" smtClean="0">
                <a:latin typeface="Courier New" pitchFamily="49" charset="0"/>
                <a:cs typeface="Times New Roman" pitchFamily="18" charset="0"/>
              </a:rPr>
              <a:t>b = (b + 1) % </a:t>
            </a:r>
            <a:r>
              <a:rPr lang="en-US" sz="1800" dirty="0" err="1" smtClean="0">
                <a:latin typeface="Courier New" pitchFamily="49" charset="0"/>
                <a:cs typeface="Times New Roman" pitchFamily="18" charset="0"/>
              </a:rPr>
              <a:t>buckets.length</a:t>
            </a:r>
            <a:r>
              <a:rPr lang="en-US" sz="1800" dirty="0" smtClean="0">
                <a:latin typeface="Courier New" pitchFamily="49" charset="0"/>
                <a:cs typeface="Times New Roman" pitchFamily="18" charset="0"/>
              </a:rPr>
              <a:t>;</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	}</a:t>
            </a:r>
            <a:br>
              <a:rPr lang="en-US" sz="1800" dirty="0" smtClean="0">
                <a:latin typeface="Courier New" pitchFamily="49" charset="0"/>
                <a:cs typeface="Times New Roman" pitchFamily="18" charset="0"/>
              </a:rPr>
            </a:br>
            <a:r>
              <a:rPr lang="en-US" sz="1800" dirty="0" smtClean="0">
                <a:latin typeface="Courier New" pitchFamily="49" charset="0"/>
                <a:cs typeface="Times New Roman" pitchFamily="18" charset="0"/>
              </a:rPr>
              <a:t>}</a:t>
            </a:r>
            <a:r>
              <a:rPr lang="en-GB" sz="1800" dirty="0" smtClean="0">
                <a:latin typeface="Courier New" pitchFamily="49" charset="0"/>
                <a:cs typeface="Times New Roman" pitchFamily="18" charset="0"/>
              </a:rPr>
              <a:t> </a:t>
            </a:r>
            <a:endParaRPr lang="en-US" sz="1800" dirty="0" smtClean="0">
              <a:latin typeface="Courier New" pitchFamily="49" charset="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 pos="3048000" algn="l"/>
                <a:tab pos="3810000" algn="l"/>
              </a:tabLst>
            </a:pPr>
            <a:r>
              <a:rPr lang="en-GB" sz="2000" dirty="0" smtClean="0">
                <a:latin typeface="Courier New" pitchFamily="49" charset="0"/>
                <a:cs typeface="Times New Roman" pitchFamily="18" charset="0"/>
              </a:rPr>
              <a:t> </a:t>
            </a:r>
            <a:endParaRPr lang="en-US" sz="2000" dirty="0" smtClean="0">
              <a:latin typeface="Courier New" pitchFamily="49" charset="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7EB11C2-6920-448D-A019-0C8044D20938}" type="slidenum">
              <a:rPr lang="en-AU" sz="2000"/>
              <a:pPr>
                <a:defRPr/>
              </a:pPr>
              <a:t>41</a:t>
            </a:fld>
            <a:endParaRPr lang="en-AU" sz="2000" dirty="0"/>
          </a:p>
        </p:txBody>
      </p:sp>
    </p:spTree>
  </p:cSld>
  <p:clrMapOvr>
    <a:masterClrMapping/>
  </p:clrMapOvr>
  <p:transition>
    <p:cover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bwMode="auto">
          <a:xfrm>
            <a:off x="457200" y="1014413"/>
            <a:ext cx="5867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deletion (1)</a:t>
            </a:r>
          </a:p>
        </p:txBody>
      </p:sp>
      <p:sp>
        <p:nvSpPr>
          <p:cNvPr id="43013" name="Rectangle 3"/>
          <p:cNvSpPr>
            <a:spLocks noGrp="1" noChangeArrowheads="1"/>
          </p:cNvSpPr>
          <p:nvPr>
            <p:ph idx="1"/>
          </p:nvPr>
        </p:nvSpPr>
        <p:spPr>
          <a:xfrm>
            <a:off x="0" y="1857364"/>
            <a:ext cx="9501222" cy="4357687"/>
          </a:xfrm>
        </p:spPr>
        <p:txBody>
          <a:bodyPr/>
          <a:lstStyle/>
          <a:p>
            <a:pPr eaLnBrk="1" hangingPunct="1">
              <a:lnSpc>
                <a:spcPct val="90000"/>
              </a:lnSpc>
              <a:tabLst>
                <a:tab pos="762000" algn="l"/>
                <a:tab pos="1333500" algn="l"/>
                <a:tab pos="2095500" algn="l"/>
              </a:tabLst>
            </a:pPr>
            <a:r>
              <a:rPr lang="en-US" sz="2300" b="1" dirty="0" smtClean="0"/>
              <a:t>OBHT deletion algorithm</a:t>
            </a:r>
            <a:r>
              <a:rPr lang="en-US" sz="2300" dirty="0" smtClean="0"/>
              <a:t>:</a:t>
            </a:r>
          </a:p>
          <a:p>
            <a:pPr eaLnBrk="1" hangingPunct="1">
              <a:lnSpc>
                <a:spcPct val="90000"/>
              </a:lnSpc>
              <a:buFontTx/>
              <a:buNone/>
              <a:tabLst>
                <a:tab pos="762000" algn="l"/>
                <a:tab pos="1333500" algn="l"/>
                <a:tab pos="2095500" algn="l"/>
              </a:tabLst>
            </a:pPr>
            <a:r>
              <a:rPr lang="en-US" sz="2400" dirty="0" smtClean="0"/>
              <a:t>	</a:t>
            </a:r>
            <a:r>
              <a:rPr lang="en-US" sz="2200" dirty="0" smtClean="0">
                <a:cs typeface="Times New Roman" pitchFamily="18" charset="0"/>
              </a:rPr>
              <a:t>To delete the entry (if any) whose key is equal to </a:t>
            </a:r>
            <a:r>
              <a:rPr lang="en-US" sz="2200" i="1" dirty="0" smtClean="0">
                <a:cs typeface="Times New Roman" pitchFamily="18" charset="0"/>
              </a:rPr>
              <a:t>key</a:t>
            </a:r>
            <a:r>
              <a:rPr lang="en-US" sz="2200" dirty="0" smtClean="0">
                <a:cs typeface="Times New Roman" pitchFamily="18" charset="0"/>
              </a:rPr>
              <a:t> from an OBHT:</a:t>
            </a:r>
          </a:p>
          <a:p>
            <a:pPr eaLnBrk="1" hangingPunct="1">
              <a:lnSpc>
                <a:spcPct val="90000"/>
              </a:lnSpc>
              <a:spcBef>
                <a:spcPts val="900"/>
              </a:spcBef>
              <a:buFontTx/>
              <a:buNone/>
              <a:tabLst>
                <a:tab pos="762000" algn="l"/>
                <a:tab pos="1333500" algn="l"/>
                <a:tab pos="2095500" algn="l"/>
              </a:tabLst>
            </a:pPr>
            <a:r>
              <a:rPr lang="en-US" sz="2200" dirty="0" smtClean="0">
                <a:solidFill>
                  <a:srgbClr val="0000CC"/>
                </a:solidFill>
                <a:cs typeface="Times New Roman" pitchFamily="18" charset="0"/>
              </a:rPr>
              <a:t>	1.	Set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to </a:t>
            </a:r>
            <a:r>
              <a:rPr lang="en-US" sz="2200" i="1" dirty="0" smtClean="0">
                <a:solidFill>
                  <a:srgbClr val="0000CC"/>
                </a:solidFill>
                <a:cs typeface="Times New Roman" pitchFamily="18" charset="0"/>
              </a:rPr>
              <a:t>hash</a:t>
            </a:r>
            <a:r>
              <a:rPr lang="en-US" sz="2200" dirty="0" smtClean="0">
                <a:solidFill>
                  <a:srgbClr val="0000CC"/>
                </a:solidFill>
                <a:cs typeface="Times New Roman" pitchFamily="18" charset="0"/>
              </a:rPr>
              <a:t>(</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2.	Repeat: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2.1.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never-occupied:</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2.1.1.	Terminate.</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2.2.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occupied by an entry whose key is equal to </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2.2.1.	Make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formerly-occupied.</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2.2.2.	Terminate.</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2.3.	If bucket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is formerly-occupied, or is occupied by an entry </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whose key is not equal to </a:t>
            </a:r>
            <a:r>
              <a:rPr lang="en-US" sz="2200" i="1" dirty="0" smtClean="0">
                <a:solidFill>
                  <a:srgbClr val="0000CC"/>
                </a:solidFill>
                <a:cs typeface="Times New Roman" pitchFamily="18" charset="0"/>
              </a:rPr>
              <a:t>key</a:t>
            </a:r>
            <a:r>
              <a:rPr lang="en-US" sz="2200" dirty="0" smtClean="0">
                <a:solidFill>
                  <a:srgbClr val="0000CC"/>
                </a:solidFill>
                <a:cs typeface="Times New Roman" pitchFamily="18" charset="0"/>
              </a:rPr>
              <a:t>:</a:t>
            </a:r>
            <a:br>
              <a:rPr lang="en-US" sz="2200" dirty="0" smtClean="0">
                <a:solidFill>
                  <a:srgbClr val="0000CC"/>
                </a:solidFill>
                <a:cs typeface="Times New Roman" pitchFamily="18" charset="0"/>
              </a:rPr>
            </a:br>
            <a:r>
              <a:rPr lang="en-US" sz="2200" dirty="0" smtClean="0">
                <a:solidFill>
                  <a:srgbClr val="0000CC"/>
                </a:solidFill>
                <a:cs typeface="Times New Roman" pitchFamily="18" charset="0"/>
              </a:rPr>
              <a:t>		2.3.1.	Increment </a:t>
            </a:r>
            <a:r>
              <a:rPr lang="en-US" sz="2200" i="1" dirty="0" smtClean="0">
                <a:solidFill>
                  <a:srgbClr val="0000CC"/>
                </a:solidFill>
                <a:cs typeface="Times New Roman" pitchFamily="18" charset="0"/>
              </a:rPr>
              <a:t>b</a:t>
            </a:r>
            <a:r>
              <a:rPr lang="en-US" sz="2200" dirty="0" smtClean="0">
                <a:solidFill>
                  <a:srgbClr val="0000CC"/>
                </a:solidFill>
                <a:cs typeface="Times New Roman" pitchFamily="18" charset="0"/>
              </a:rPr>
              <a:t> modulo </a:t>
            </a:r>
            <a:r>
              <a:rPr lang="en-US" sz="2200" i="1" dirty="0" smtClean="0">
                <a:solidFill>
                  <a:srgbClr val="0000CC"/>
                </a:solidFill>
                <a:cs typeface="Times New Roman" pitchFamily="18" charset="0"/>
              </a:rPr>
              <a:t>m</a:t>
            </a:r>
            <a:r>
              <a:rPr lang="en-US" sz="2200" dirty="0" smtClean="0">
                <a:solidFill>
                  <a:srgbClr val="0000CC"/>
                </a:solidFill>
                <a:cs typeface="Times New Roman" pitchFamily="18" charset="0"/>
              </a:rPr>
              <a:t>.</a:t>
            </a:r>
            <a:r>
              <a:rPr lang="en-GB" sz="2200" dirty="0" smtClean="0">
                <a:solidFill>
                  <a:srgbClr val="0000CC"/>
                </a:solidFill>
                <a:cs typeface="Times New Roman" pitchFamily="18" charset="0"/>
              </a:rPr>
              <a:t> </a:t>
            </a:r>
            <a:endParaRPr lang="en-US" sz="2200" dirty="0" smtClean="0">
              <a:solidFill>
                <a:srgbClr val="0000CC"/>
              </a:solidFill>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C33D5C3-4C66-45AA-981F-24D4632BC9CF}" type="slidenum">
              <a:rPr lang="en-AU" sz="2000"/>
              <a:pPr>
                <a:defRPr/>
              </a:pPr>
              <a:t>42</a:t>
            </a:fld>
            <a:endParaRPr lang="en-AU" sz="2000" dirty="0"/>
          </a:p>
        </p:txBody>
      </p:sp>
    </p:spTree>
  </p:cSld>
  <p:clrMapOvr>
    <a:masterClrMapping/>
  </p:clrMapOvr>
  <p:transition>
    <p:cover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bwMode="auto">
          <a:xfrm>
            <a:off x="304800" y="963612"/>
            <a:ext cx="4875213" cy="490538"/>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 deletion (2)</a:t>
            </a:r>
          </a:p>
        </p:txBody>
      </p:sp>
      <p:sp>
        <p:nvSpPr>
          <p:cNvPr id="44037" name="Rectangle 3"/>
          <p:cNvSpPr>
            <a:spLocks noGrp="1" noChangeArrowheads="1"/>
          </p:cNvSpPr>
          <p:nvPr>
            <p:ph idx="1"/>
          </p:nvPr>
        </p:nvSpPr>
        <p:spPr>
          <a:xfrm>
            <a:off x="142875" y="2282825"/>
            <a:ext cx="2438400" cy="573088"/>
          </a:xfrm>
        </p:spPr>
        <p:txBody>
          <a:bodyPr/>
          <a:lstStyle/>
          <a:p>
            <a:pPr eaLnBrk="1" hangingPunct="1">
              <a:tabLst>
                <a:tab pos="762000" algn="l"/>
                <a:tab pos="1143000" algn="l"/>
                <a:tab pos="1524000" algn="l"/>
                <a:tab pos="1905000" algn="l"/>
                <a:tab pos="2286000" algn="l"/>
                <a:tab pos="2667000" algn="l"/>
                <a:tab pos="3048000" algn="l"/>
              </a:tabLst>
            </a:pPr>
            <a:r>
              <a:rPr lang="en-US" sz="2400" smtClean="0"/>
              <a:t>Illustrations:</a:t>
            </a:r>
            <a:endParaRPr lang="en-US" sz="2400" smtClean="0">
              <a:cs typeface="Times New Roman" pitchFamily="18" charset="0"/>
            </a:endParaRPr>
          </a:p>
        </p:txBody>
      </p:sp>
      <p:sp>
        <p:nvSpPr>
          <p:cNvPr id="132"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B173169A-C3D2-4146-963C-0DA85D0C9C84}" type="slidenum">
              <a:rPr lang="en-AU" sz="2000"/>
              <a:pPr>
                <a:defRPr/>
              </a:pPr>
              <a:t>43</a:t>
            </a:fld>
            <a:endParaRPr lang="en-AU" sz="2000" dirty="0"/>
          </a:p>
        </p:txBody>
      </p:sp>
      <p:sp>
        <p:nvSpPr>
          <p:cNvPr id="44038" name="Text Box 148"/>
          <p:cNvSpPr txBox="1">
            <a:spLocks noChangeArrowheads="1"/>
          </p:cNvSpPr>
          <p:nvPr/>
        </p:nvSpPr>
        <p:spPr bwMode="auto">
          <a:xfrm>
            <a:off x="3843338" y="2493963"/>
            <a:ext cx="981075" cy="307975"/>
          </a:xfrm>
          <a:prstGeom prst="rect">
            <a:avLst/>
          </a:prstGeom>
          <a:noFill/>
          <a:ln w="9525">
            <a:noFill/>
            <a:miter lim="800000"/>
            <a:headEnd/>
            <a:tailEnd/>
          </a:ln>
        </p:spPr>
        <p:txBody>
          <a:bodyPr lIns="0" tIns="0" rIns="0" bIns="0"/>
          <a:lstStyle/>
          <a:p>
            <a:pPr eaLnBrk="0" hangingPunct="0">
              <a:lnSpc>
                <a:spcPct val="88000"/>
              </a:lnSpc>
            </a:pPr>
            <a:r>
              <a:rPr lang="en-GB" sz="1500"/>
              <a:t>Deleting Ca</a:t>
            </a:r>
            <a:r>
              <a:rPr lang="en-GB" sz="1500" noProof="1"/>
              <a:t>:</a:t>
            </a:r>
          </a:p>
        </p:txBody>
      </p:sp>
      <p:sp>
        <p:nvSpPr>
          <p:cNvPr id="44039" name="Line 652"/>
          <p:cNvSpPr>
            <a:spLocks noChangeShapeType="1"/>
          </p:cNvSpPr>
          <p:nvPr/>
        </p:nvSpPr>
        <p:spPr bwMode="auto">
          <a:xfrm>
            <a:off x="4824413" y="2584450"/>
            <a:ext cx="355600" cy="0"/>
          </a:xfrm>
          <a:prstGeom prst="line">
            <a:avLst/>
          </a:prstGeom>
          <a:noFill/>
          <a:ln w="28575">
            <a:solidFill>
              <a:srgbClr val="FF0000"/>
            </a:solidFill>
            <a:round/>
            <a:headEnd/>
            <a:tailEnd type="triangle" w="med" len="med"/>
          </a:ln>
        </p:spPr>
        <p:txBody>
          <a:bodyPr/>
          <a:lstStyle/>
          <a:p>
            <a:endParaRPr lang="en-US"/>
          </a:p>
        </p:txBody>
      </p:sp>
      <p:grpSp>
        <p:nvGrpSpPr>
          <p:cNvPr id="2" name="Group 662"/>
          <p:cNvGrpSpPr>
            <a:grpSpLocks/>
          </p:cNvGrpSpPr>
          <p:nvPr/>
        </p:nvGrpSpPr>
        <p:grpSpPr bwMode="auto">
          <a:xfrm>
            <a:off x="7475538" y="2274888"/>
            <a:ext cx="355600" cy="685800"/>
            <a:chOff x="4101" y="1440"/>
            <a:chExt cx="224" cy="432"/>
          </a:xfrm>
        </p:grpSpPr>
        <p:sp>
          <p:nvSpPr>
            <p:cNvPr id="44160" name="Freeform 656"/>
            <p:cNvSpPr>
              <a:spLocks/>
            </p:cNvSpPr>
            <p:nvPr/>
          </p:nvSpPr>
          <p:spPr bwMode="auto">
            <a:xfrm>
              <a:off x="4181" y="1728"/>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sp>
          <p:nvSpPr>
            <p:cNvPr id="44161" name="Freeform 657"/>
            <p:cNvSpPr>
              <a:spLocks/>
            </p:cNvSpPr>
            <p:nvPr/>
          </p:nvSpPr>
          <p:spPr bwMode="auto">
            <a:xfrm>
              <a:off x="4181" y="1584"/>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4162" name="Freeform 658"/>
            <p:cNvSpPr>
              <a:spLocks/>
            </p:cNvSpPr>
            <p:nvPr/>
          </p:nvSpPr>
          <p:spPr bwMode="auto">
            <a:xfrm>
              <a:off x="4181" y="1440"/>
              <a:ext cx="144" cy="144"/>
            </a:xfrm>
            <a:custGeom>
              <a:avLst/>
              <a:gdLst>
                <a:gd name="T0" fmla="*/ 144 w 144"/>
                <a:gd name="T1" fmla="*/ 0 h 144"/>
                <a:gd name="T2" fmla="*/ 0 w 144"/>
                <a:gd name="T3" fmla="*/ 96 h 144"/>
                <a:gd name="T4" fmla="*/ 144 w 144"/>
                <a:gd name="T5" fmla="*/ 14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a:ln>
          </p:spPr>
          <p:txBody>
            <a:bodyPr/>
            <a:lstStyle/>
            <a:p>
              <a:endParaRPr lang="en-US"/>
            </a:p>
          </p:txBody>
        </p:sp>
        <p:sp>
          <p:nvSpPr>
            <p:cNvPr id="44163" name="Line 659"/>
            <p:cNvSpPr>
              <a:spLocks noChangeShapeType="1"/>
            </p:cNvSpPr>
            <p:nvPr/>
          </p:nvSpPr>
          <p:spPr bwMode="auto">
            <a:xfrm>
              <a:off x="4101" y="1440"/>
              <a:ext cx="224" cy="0"/>
            </a:xfrm>
            <a:prstGeom prst="line">
              <a:avLst/>
            </a:prstGeom>
            <a:noFill/>
            <a:ln w="28575">
              <a:solidFill>
                <a:srgbClr val="FF0000"/>
              </a:solidFill>
              <a:round/>
              <a:headEnd/>
              <a:tailEnd/>
            </a:ln>
          </p:spPr>
          <p:txBody>
            <a:bodyPr/>
            <a:lstStyle/>
            <a:p>
              <a:endParaRPr lang="en-US"/>
            </a:p>
          </p:txBody>
        </p:sp>
      </p:grpSp>
      <p:sp>
        <p:nvSpPr>
          <p:cNvPr id="44041" name="Text Box 663"/>
          <p:cNvSpPr txBox="1">
            <a:spLocks noChangeArrowheads="1"/>
          </p:cNvSpPr>
          <p:nvPr/>
        </p:nvSpPr>
        <p:spPr bwMode="auto">
          <a:xfrm>
            <a:off x="6281738" y="2189163"/>
            <a:ext cx="1209675" cy="304800"/>
          </a:xfrm>
          <a:prstGeom prst="rect">
            <a:avLst/>
          </a:prstGeom>
          <a:noFill/>
          <a:ln w="9525">
            <a:noFill/>
            <a:miter lim="800000"/>
            <a:headEnd/>
            <a:tailEnd/>
          </a:ln>
        </p:spPr>
        <p:txBody>
          <a:bodyPr lIns="0" tIns="0" rIns="0" bIns="0"/>
          <a:lstStyle/>
          <a:p>
            <a:pPr eaLnBrk="0" hangingPunct="0">
              <a:lnSpc>
                <a:spcPct val="88000"/>
              </a:lnSpc>
            </a:pPr>
            <a:r>
              <a:rPr lang="en-GB" sz="1600"/>
              <a:t>Deleting Ba</a:t>
            </a:r>
            <a:r>
              <a:rPr lang="en-GB" sz="1600" noProof="1"/>
              <a:t>:</a:t>
            </a:r>
          </a:p>
        </p:txBody>
      </p:sp>
      <p:sp>
        <p:nvSpPr>
          <p:cNvPr id="44042" name="AutoShape 664"/>
          <p:cNvSpPr>
            <a:spLocks noChangeArrowheads="1"/>
          </p:cNvSpPr>
          <p:nvPr/>
        </p:nvSpPr>
        <p:spPr bwMode="auto">
          <a:xfrm>
            <a:off x="6424613" y="3163888"/>
            <a:ext cx="1066800" cy="609600"/>
          </a:xfrm>
          <a:prstGeom prst="wedgeRectCallout">
            <a:avLst>
              <a:gd name="adj1" fmla="val -68009"/>
              <a:gd name="adj2" fmla="val -153125"/>
            </a:avLst>
          </a:prstGeom>
          <a:noFill/>
          <a:ln w="9525">
            <a:solidFill>
              <a:srgbClr val="0000CC"/>
            </a:solidFill>
            <a:miter lim="800000"/>
            <a:headEnd/>
            <a:tailEnd/>
          </a:ln>
        </p:spPr>
        <p:txBody>
          <a:bodyPr lIns="36000" tIns="0" rIns="36000" bIns="0"/>
          <a:lstStyle/>
          <a:p>
            <a:pPr eaLnBrk="0" hangingPunct="0"/>
            <a:r>
              <a:rPr lang="en-GB" sz="2000">
                <a:solidFill>
                  <a:srgbClr val="0000CC"/>
                </a:solidFill>
              </a:rPr>
              <a:t>formerly-occupied</a:t>
            </a:r>
            <a:endParaRPr lang="en-GB" sz="2000">
              <a:solidFill>
                <a:srgbClr val="0000CC"/>
              </a:solidFill>
              <a:cs typeface="Times New Roman" pitchFamily="18" charset="0"/>
            </a:endParaRPr>
          </a:p>
        </p:txBody>
      </p:sp>
      <p:grpSp>
        <p:nvGrpSpPr>
          <p:cNvPr id="3" name="Group 671"/>
          <p:cNvGrpSpPr>
            <a:grpSpLocks/>
          </p:cNvGrpSpPr>
          <p:nvPr/>
        </p:nvGrpSpPr>
        <p:grpSpPr bwMode="auto">
          <a:xfrm>
            <a:off x="7653338" y="1941513"/>
            <a:ext cx="1219200" cy="4451350"/>
            <a:chOff x="4272" y="1190"/>
            <a:chExt cx="768" cy="3034"/>
          </a:xfrm>
        </p:grpSpPr>
        <p:sp>
          <p:nvSpPr>
            <p:cNvPr id="44122" name="Rectangle 614"/>
            <p:cNvSpPr>
              <a:spLocks noChangeArrowheads="1"/>
            </p:cNvSpPr>
            <p:nvPr/>
          </p:nvSpPr>
          <p:spPr bwMode="auto">
            <a:xfrm>
              <a:off x="4512" y="1795"/>
              <a:ext cx="480" cy="141"/>
            </a:xfrm>
            <a:prstGeom prst="rect">
              <a:avLst/>
            </a:prstGeom>
            <a:gradFill rotWithShape="0">
              <a:gsLst>
                <a:gs pos="0">
                  <a:srgbClr val="FFCC66"/>
                </a:gs>
                <a:gs pos="50000">
                  <a:srgbClr val="FFFFFF"/>
                </a:gs>
                <a:gs pos="100000">
                  <a:srgbClr val="FFCC66"/>
                </a:gs>
              </a:gsLst>
              <a:lin ang="0" scaled="1"/>
            </a:gra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i="1"/>
            </a:p>
          </p:txBody>
        </p:sp>
        <p:sp>
          <p:nvSpPr>
            <p:cNvPr id="44123" name="Rectangle 615"/>
            <p:cNvSpPr>
              <a:spLocks noChangeArrowheads="1"/>
            </p:cNvSpPr>
            <p:nvPr/>
          </p:nvSpPr>
          <p:spPr bwMode="auto">
            <a:xfrm>
              <a:off x="4512"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4124" name="Rectangle 616"/>
            <p:cNvSpPr>
              <a:spLocks noChangeArrowheads="1"/>
            </p:cNvSpPr>
            <p:nvPr/>
          </p:nvSpPr>
          <p:spPr bwMode="auto">
            <a:xfrm>
              <a:off x="4512"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4125" name="Rectangle 617"/>
            <p:cNvSpPr>
              <a:spLocks noChangeArrowheads="1"/>
            </p:cNvSpPr>
            <p:nvPr/>
          </p:nvSpPr>
          <p:spPr bwMode="auto">
            <a:xfrm>
              <a:off x="4512"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4126" name="Rectangle 618"/>
            <p:cNvSpPr>
              <a:spLocks noChangeArrowheads="1"/>
            </p:cNvSpPr>
            <p:nvPr/>
          </p:nvSpPr>
          <p:spPr bwMode="auto">
            <a:xfrm>
              <a:off x="4512"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27" name="Rectangle 619"/>
            <p:cNvSpPr>
              <a:spLocks noChangeArrowheads="1"/>
            </p:cNvSpPr>
            <p:nvPr/>
          </p:nvSpPr>
          <p:spPr bwMode="auto">
            <a:xfrm>
              <a:off x="4272"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4128" name="Rectangle 620"/>
            <p:cNvSpPr>
              <a:spLocks noChangeArrowheads="1"/>
            </p:cNvSpPr>
            <p:nvPr/>
          </p:nvSpPr>
          <p:spPr bwMode="auto">
            <a:xfrm>
              <a:off x="4272"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4129" name="Rectangle 621"/>
            <p:cNvSpPr>
              <a:spLocks noChangeArrowheads="1"/>
            </p:cNvSpPr>
            <p:nvPr/>
          </p:nvSpPr>
          <p:spPr bwMode="auto">
            <a:xfrm>
              <a:off x="4272"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4130" name="Rectangle 622"/>
            <p:cNvSpPr>
              <a:spLocks noChangeArrowheads="1"/>
            </p:cNvSpPr>
            <p:nvPr/>
          </p:nvSpPr>
          <p:spPr bwMode="auto">
            <a:xfrm>
              <a:off x="4272"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4131" name="Rectangle 623"/>
            <p:cNvSpPr>
              <a:spLocks noChangeArrowheads="1"/>
            </p:cNvSpPr>
            <p:nvPr/>
          </p:nvSpPr>
          <p:spPr bwMode="auto">
            <a:xfrm>
              <a:off x="4272"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4132" name="Rectangle 624"/>
            <p:cNvSpPr>
              <a:spLocks noChangeArrowheads="1"/>
            </p:cNvSpPr>
            <p:nvPr/>
          </p:nvSpPr>
          <p:spPr bwMode="auto">
            <a:xfrm>
              <a:off x="4272"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4133" name="Rectangle 625"/>
            <p:cNvSpPr>
              <a:spLocks noChangeArrowheads="1"/>
            </p:cNvSpPr>
            <p:nvPr/>
          </p:nvSpPr>
          <p:spPr bwMode="auto">
            <a:xfrm>
              <a:off x="4272"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4134" name="Rectangle 626"/>
            <p:cNvSpPr>
              <a:spLocks noChangeArrowheads="1"/>
            </p:cNvSpPr>
            <p:nvPr/>
          </p:nvSpPr>
          <p:spPr bwMode="auto">
            <a:xfrm>
              <a:off x="4272"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4135" name="Rectangle 627"/>
            <p:cNvSpPr>
              <a:spLocks noChangeArrowheads="1"/>
            </p:cNvSpPr>
            <p:nvPr/>
          </p:nvSpPr>
          <p:spPr bwMode="auto">
            <a:xfrm>
              <a:off x="4272"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4136" name="Rectangle 628"/>
            <p:cNvSpPr>
              <a:spLocks noChangeArrowheads="1"/>
            </p:cNvSpPr>
            <p:nvPr/>
          </p:nvSpPr>
          <p:spPr bwMode="auto">
            <a:xfrm>
              <a:off x="4272"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4137" name="Rectangle 629"/>
            <p:cNvSpPr>
              <a:spLocks noChangeArrowheads="1"/>
            </p:cNvSpPr>
            <p:nvPr/>
          </p:nvSpPr>
          <p:spPr bwMode="auto">
            <a:xfrm>
              <a:off x="4272"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4138" name="Rectangle 630"/>
            <p:cNvSpPr>
              <a:spLocks noChangeArrowheads="1"/>
            </p:cNvSpPr>
            <p:nvPr/>
          </p:nvSpPr>
          <p:spPr bwMode="auto">
            <a:xfrm>
              <a:off x="4272"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4139" name="Rectangle 631"/>
            <p:cNvSpPr>
              <a:spLocks noChangeArrowheads="1"/>
            </p:cNvSpPr>
            <p:nvPr/>
          </p:nvSpPr>
          <p:spPr bwMode="auto">
            <a:xfrm>
              <a:off x="4272"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4140" name="Rectangle 632"/>
            <p:cNvSpPr>
              <a:spLocks noChangeArrowheads="1"/>
            </p:cNvSpPr>
            <p:nvPr/>
          </p:nvSpPr>
          <p:spPr bwMode="auto">
            <a:xfrm>
              <a:off x="4512"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41" name="Rectangle 633"/>
            <p:cNvSpPr>
              <a:spLocks noChangeArrowheads="1"/>
            </p:cNvSpPr>
            <p:nvPr/>
          </p:nvSpPr>
          <p:spPr bwMode="auto">
            <a:xfrm>
              <a:off x="4512"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4142" name="Rectangle 634"/>
            <p:cNvSpPr>
              <a:spLocks noChangeArrowheads="1"/>
            </p:cNvSpPr>
            <p:nvPr/>
          </p:nvSpPr>
          <p:spPr bwMode="auto">
            <a:xfrm>
              <a:off x="4272"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4143" name="Rectangle 635"/>
            <p:cNvSpPr>
              <a:spLocks noChangeArrowheads="1"/>
            </p:cNvSpPr>
            <p:nvPr/>
          </p:nvSpPr>
          <p:spPr bwMode="auto">
            <a:xfrm>
              <a:off x="4512" y="1507"/>
              <a:ext cx="480" cy="141"/>
            </a:xfrm>
            <a:prstGeom prst="rect">
              <a:avLst/>
            </a:prstGeom>
            <a:gradFill rotWithShape="0">
              <a:gsLst>
                <a:gs pos="0">
                  <a:srgbClr val="FFCC66"/>
                </a:gs>
                <a:gs pos="50000">
                  <a:srgbClr val="FFFFFF"/>
                </a:gs>
                <a:gs pos="100000">
                  <a:srgbClr val="FFCC66"/>
                </a:gs>
              </a:gsLst>
              <a:lin ang="0" scaled="1"/>
            </a:gra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i="1"/>
            </a:p>
          </p:txBody>
        </p:sp>
        <p:sp>
          <p:nvSpPr>
            <p:cNvPr id="44144" name="Rectangle 636"/>
            <p:cNvSpPr>
              <a:spLocks noChangeArrowheads="1"/>
            </p:cNvSpPr>
            <p:nvPr/>
          </p:nvSpPr>
          <p:spPr bwMode="auto">
            <a:xfrm>
              <a:off x="4512"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4145" name="Rectangle 637"/>
            <p:cNvSpPr>
              <a:spLocks noChangeArrowheads="1"/>
            </p:cNvSpPr>
            <p:nvPr/>
          </p:nvSpPr>
          <p:spPr bwMode="auto">
            <a:xfrm>
              <a:off x="4512"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46" name="Rectangle 638"/>
            <p:cNvSpPr>
              <a:spLocks noChangeArrowheads="1"/>
            </p:cNvSpPr>
            <p:nvPr/>
          </p:nvSpPr>
          <p:spPr bwMode="auto">
            <a:xfrm>
              <a:off x="4512"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4147" name="Rectangle 639"/>
            <p:cNvSpPr>
              <a:spLocks noChangeArrowheads="1"/>
            </p:cNvSpPr>
            <p:nvPr/>
          </p:nvSpPr>
          <p:spPr bwMode="auto">
            <a:xfrm>
              <a:off x="4512"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48" name="Rectangle 640"/>
            <p:cNvSpPr>
              <a:spLocks noChangeArrowheads="1"/>
            </p:cNvSpPr>
            <p:nvPr/>
          </p:nvSpPr>
          <p:spPr bwMode="auto">
            <a:xfrm>
              <a:off x="4512"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4149" name="Rectangle 641"/>
            <p:cNvSpPr>
              <a:spLocks noChangeArrowheads="1"/>
            </p:cNvSpPr>
            <p:nvPr/>
          </p:nvSpPr>
          <p:spPr bwMode="auto">
            <a:xfrm>
              <a:off x="4512"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4150" name="Rectangle 642"/>
            <p:cNvSpPr>
              <a:spLocks noChangeArrowheads="1"/>
            </p:cNvSpPr>
            <p:nvPr/>
          </p:nvSpPr>
          <p:spPr bwMode="auto">
            <a:xfrm>
              <a:off x="4512"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4151" name="Rectangle 643"/>
            <p:cNvSpPr>
              <a:spLocks noChangeArrowheads="1"/>
            </p:cNvSpPr>
            <p:nvPr/>
          </p:nvSpPr>
          <p:spPr bwMode="auto">
            <a:xfrm>
              <a:off x="4272"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4152" name="Rectangle 644"/>
            <p:cNvSpPr>
              <a:spLocks noChangeArrowheads="1"/>
            </p:cNvSpPr>
            <p:nvPr/>
          </p:nvSpPr>
          <p:spPr bwMode="auto">
            <a:xfrm>
              <a:off x="4272"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4153" name="Rectangle 645"/>
            <p:cNvSpPr>
              <a:spLocks noChangeArrowheads="1"/>
            </p:cNvSpPr>
            <p:nvPr/>
          </p:nvSpPr>
          <p:spPr bwMode="auto">
            <a:xfrm>
              <a:off x="4512"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4154" name="Rectangle 646"/>
            <p:cNvSpPr>
              <a:spLocks noChangeArrowheads="1"/>
            </p:cNvSpPr>
            <p:nvPr/>
          </p:nvSpPr>
          <p:spPr bwMode="auto">
            <a:xfrm>
              <a:off x="4512"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55" name="Rectangle 648"/>
            <p:cNvSpPr>
              <a:spLocks noChangeArrowheads="1"/>
            </p:cNvSpPr>
            <p:nvPr/>
          </p:nvSpPr>
          <p:spPr bwMode="auto">
            <a:xfrm>
              <a:off x="4272"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4156" name="Rectangle 649"/>
            <p:cNvSpPr>
              <a:spLocks noChangeArrowheads="1"/>
            </p:cNvSpPr>
            <p:nvPr/>
          </p:nvSpPr>
          <p:spPr bwMode="auto">
            <a:xfrm>
              <a:off x="4512"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57" name="Rectangle 650"/>
            <p:cNvSpPr>
              <a:spLocks noChangeArrowheads="1"/>
            </p:cNvSpPr>
            <p:nvPr/>
          </p:nvSpPr>
          <p:spPr bwMode="auto">
            <a:xfrm>
              <a:off x="4512"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58" name="Freeform 665"/>
            <p:cNvSpPr>
              <a:spLocks/>
            </p:cNvSpPr>
            <p:nvPr/>
          </p:nvSpPr>
          <p:spPr bwMode="auto">
            <a:xfrm>
              <a:off x="4464"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4159" name="Freeform 666"/>
            <p:cNvSpPr>
              <a:spLocks/>
            </p:cNvSpPr>
            <p:nvPr/>
          </p:nvSpPr>
          <p:spPr bwMode="auto">
            <a:xfrm>
              <a:off x="4464"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4" name="Group 672"/>
          <p:cNvGrpSpPr>
            <a:grpSpLocks/>
          </p:cNvGrpSpPr>
          <p:nvPr/>
        </p:nvGrpSpPr>
        <p:grpSpPr bwMode="auto">
          <a:xfrm>
            <a:off x="5053013" y="1954213"/>
            <a:ext cx="1228725" cy="4551362"/>
            <a:chOff x="2250" y="1190"/>
            <a:chExt cx="774" cy="3034"/>
          </a:xfrm>
        </p:grpSpPr>
        <p:sp>
          <p:nvSpPr>
            <p:cNvPr id="44084" name="Rectangle 575"/>
            <p:cNvSpPr>
              <a:spLocks noChangeArrowheads="1"/>
            </p:cNvSpPr>
            <p:nvPr/>
          </p:nvSpPr>
          <p:spPr bwMode="auto">
            <a:xfrm>
              <a:off x="2490" y="179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44085" name="Rectangle 576"/>
            <p:cNvSpPr>
              <a:spLocks noChangeArrowheads="1"/>
            </p:cNvSpPr>
            <p:nvPr/>
          </p:nvSpPr>
          <p:spPr bwMode="auto">
            <a:xfrm>
              <a:off x="2490"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4086" name="Rectangle 577"/>
            <p:cNvSpPr>
              <a:spLocks noChangeArrowheads="1"/>
            </p:cNvSpPr>
            <p:nvPr/>
          </p:nvSpPr>
          <p:spPr bwMode="auto">
            <a:xfrm>
              <a:off x="2490"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4087" name="Rectangle 578"/>
            <p:cNvSpPr>
              <a:spLocks noChangeArrowheads="1"/>
            </p:cNvSpPr>
            <p:nvPr/>
          </p:nvSpPr>
          <p:spPr bwMode="auto">
            <a:xfrm>
              <a:off x="2490"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4088" name="Rectangle 579"/>
            <p:cNvSpPr>
              <a:spLocks noChangeArrowheads="1"/>
            </p:cNvSpPr>
            <p:nvPr/>
          </p:nvSpPr>
          <p:spPr bwMode="auto">
            <a:xfrm>
              <a:off x="2490"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89" name="Rectangle 580"/>
            <p:cNvSpPr>
              <a:spLocks noChangeArrowheads="1"/>
            </p:cNvSpPr>
            <p:nvPr/>
          </p:nvSpPr>
          <p:spPr bwMode="auto">
            <a:xfrm>
              <a:off x="2250"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4090" name="Rectangle 581"/>
            <p:cNvSpPr>
              <a:spLocks noChangeArrowheads="1"/>
            </p:cNvSpPr>
            <p:nvPr/>
          </p:nvSpPr>
          <p:spPr bwMode="auto">
            <a:xfrm>
              <a:off x="2250"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4091" name="Rectangle 582"/>
            <p:cNvSpPr>
              <a:spLocks noChangeArrowheads="1"/>
            </p:cNvSpPr>
            <p:nvPr/>
          </p:nvSpPr>
          <p:spPr bwMode="auto">
            <a:xfrm>
              <a:off x="2250"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4092" name="Rectangle 583"/>
            <p:cNvSpPr>
              <a:spLocks noChangeArrowheads="1"/>
            </p:cNvSpPr>
            <p:nvPr/>
          </p:nvSpPr>
          <p:spPr bwMode="auto">
            <a:xfrm>
              <a:off x="2250"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4093" name="Rectangle 584"/>
            <p:cNvSpPr>
              <a:spLocks noChangeArrowheads="1"/>
            </p:cNvSpPr>
            <p:nvPr/>
          </p:nvSpPr>
          <p:spPr bwMode="auto">
            <a:xfrm>
              <a:off x="2250"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4094" name="Rectangle 585"/>
            <p:cNvSpPr>
              <a:spLocks noChangeArrowheads="1"/>
            </p:cNvSpPr>
            <p:nvPr/>
          </p:nvSpPr>
          <p:spPr bwMode="auto">
            <a:xfrm>
              <a:off x="2250"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4095" name="Rectangle 586"/>
            <p:cNvSpPr>
              <a:spLocks noChangeArrowheads="1"/>
            </p:cNvSpPr>
            <p:nvPr/>
          </p:nvSpPr>
          <p:spPr bwMode="auto">
            <a:xfrm>
              <a:off x="2250"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4096" name="Rectangle 587"/>
            <p:cNvSpPr>
              <a:spLocks noChangeArrowheads="1"/>
            </p:cNvSpPr>
            <p:nvPr/>
          </p:nvSpPr>
          <p:spPr bwMode="auto">
            <a:xfrm>
              <a:off x="2250"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4097" name="Rectangle 588"/>
            <p:cNvSpPr>
              <a:spLocks noChangeArrowheads="1"/>
            </p:cNvSpPr>
            <p:nvPr/>
          </p:nvSpPr>
          <p:spPr bwMode="auto">
            <a:xfrm>
              <a:off x="2250"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4098" name="Rectangle 589"/>
            <p:cNvSpPr>
              <a:spLocks noChangeArrowheads="1"/>
            </p:cNvSpPr>
            <p:nvPr/>
          </p:nvSpPr>
          <p:spPr bwMode="auto">
            <a:xfrm>
              <a:off x="2250"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4099" name="Rectangle 590"/>
            <p:cNvSpPr>
              <a:spLocks noChangeArrowheads="1"/>
            </p:cNvSpPr>
            <p:nvPr/>
          </p:nvSpPr>
          <p:spPr bwMode="auto">
            <a:xfrm>
              <a:off x="2250"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4100" name="Rectangle 591"/>
            <p:cNvSpPr>
              <a:spLocks noChangeArrowheads="1"/>
            </p:cNvSpPr>
            <p:nvPr/>
          </p:nvSpPr>
          <p:spPr bwMode="auto">
            <a:xfrm>
              <a:off x="2250"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4101" name="Rectangle 592"/>
            <p:cNvSpPr>
              <a:spLocks noChangeArrowheads="1"/>
            </p:cNvSpPr>
            <p:nvPr/>
          </p:nvSpPr>
          <p:spPr bwMode="auto">
            <a:xfrm>
              <a:off x="2250"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4102" name="Rectangle 593"/>
            <p:cNvSpPr>
              <a:spLocks noChangeArrowheads="1"/>
            </p:cNvSpPr>
            <p:nvPr/>
          </p:nvSpPr>
          <p:spPr bwMode="auto">
            <a:xfrm>
              <a:off x="2490"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03" name="Rectangle 594"/>
            <p:cNvSpPr>
              <a:spLocks noChangeArrowheads="1"/>
            </p:cNvSpPr>
            <p:nvPr/>
          </p:nvSpPr>
          <p:spPr bwMode="auto">
            <a:xfrm>
              <a:off x="2490"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4104" name="Rectangle 595"/>
            <p:cNvSpPr>
              <a:spLocks noChangeArrowheads="1"/>
            </p:cNvSpPr>
            <p:nvPr/>
          </p:nvSpPr>
          <p:spPr bwMode="auto">
            <a:xfrm>
              <a:off x="2250"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4105" name="Rectangle 596"/>
            <p:cNvSpPr>
              <a:spLocks noChangeArrowheads="1"/>
            </p:cNvSpPr>
            <p:nvPr/>
          </p:nvSpPr>
          <p:spPr bwMode="auto">
            <a:xfrm>
              <a:off x="2490" y="1507"/>
              <a:ext cx="480" cy="141"/>
            </a:xfrm>
            <a:prstGeom prst="rect">
              <a:avLst/>
            </a:prstGeom>
            <a:gradFill rotWithShape="0">
              <a:gsLst>
                <a:gs pos="0">
                  <a:srgbClr val="FFCC66"/>
                </a:gs>
                <a:gs pos="50000">
                  <a:srgbClr val="FFFFFF"/>
                </a:gs>
                <a:gs pos="100000">
                  <a:srgbClr val="FFCC66"/>
                </a:gs>
              </a:gsLst>
              <a:lin ang="0" scaled="1"/>
            </a:gra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i="1"/>
            </a:p>
          </p:txBody>
        </p:sp>
        <p:sp>
          <p:nvSpPr>
            <p:cNvPr id="44106" name="Rectangle 597"/>
            <p:cNvSpPr>
              <a:spLocks noChangeArrowheads="1"/>
            </p:cNvSpPr>
            <p:nvPr/>
          </p:nvSpPr>
          <p:spPr bwMode="auto">
            <a:xfrm>
              <a:off x="2490"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4107" name="Rectangle 598"/>
            <p:cNvSpPr>
              <a:spLocks noChangeArrowheads="1"/>
            </p:cNvSpPr>
            <p:nvPr/>
          </p:nvSpPr>
          <p:spPr bwMode="auto">
            <a:xfrm>
              <a:off x="2490"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08" name="Rectangle 599"/>
            <p:cNvSpPr>
              <a:spLocks noChangeArrowheads="1"/>
            </p:cNvSpPr>
            <p:nvPr/>
          </p:nvSpPr>
          <p:spPr bwMode="auto">
            <a:xfrm>
              <a:off x="2490"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4109" name="Rectangle 600"/>
            <p:cNvSpPr>
              <a:spLocks noChangeArrowheads="1"/>
            </p:cNvSpPr>
            <p:nvPr/>
          </p:nvSpPr>
          <p:spPr bwMode="auto">
            <a:xfrm>
              <a:off x="2490"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10" name="Rectangle 601"/>
            <p:cNvSpPr>
              <a:spLocks noChangeArrowheads="1"/>
            </p:cNvSpPr>
            <p:nvPr/>
          </p:nvSpPr>
          <p:spPr bwMode="auto">
            <a:xfrm>
              <a:off x="2490"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4111" name="Rectangle 602"/>
            <p:cNvSpPr>
              <a:spLocks noChangeArrowheads="1"/>
            </p:cNvSpPr>
            <p:nvPr/>
          </p:nvSpPr>
          <p:spPr bwMode="auto">
            <a:xfrm>
              <a:off x="2490"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4112" name="Rectangle 603"/>
            <p:cNvSpPr>
              <a:spLocks noChangeArrowheads="1"/>
            </p:cNvSpPr>
            <p:nvPr/>
          </p:nvSpPr>
          <p:spPr bwMode="auto">
            <a:xfrm>
              <a:off x="2490"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4113" name="Rectangle 604"/>
            <p:cNvSpPr>
              <a:spLocks noChangeArrowheads="1"/>
            </p:cNvSpPr>
            <p:nvPr/>
          </p:nvSpPr>
          <p:spPr bwMode="auto">
            <a:xfrm>
              <a:off x="2250"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4114" name="Rectangle 605"/>
            <p:cNvSpPr>
              <a:spLocks noChangeArrowheads="1"/>
            </p:cNvSpPr>
            <p:nvPr/>
          </p:nvSpPr>
          <p:spPr bwMode="auto">
            <a:xfrm>
              <a:off x="2250"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4115" name="Rectangle 606"/>
            <p:cNvSpPr>
              <a:spLocks noChangeArrowheads="1"/>
            </p:cNvSpPr>
            <p:nvPr/>
          </p:nvSpPr>
          <p:spPr bwMode="auto">
            <a:xfrm>
              <a:off x="2490"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4116" name="Rectangle 607"/>
            <p:cNvSpPr>
              <a:spLocks noChangeArrowheads="1"/>
            </p:cNvSpPr>
            <p:nvPr/>
          </p:nvSpPr>
          <p:spPr bwMode="auto">
            <a:xfrm>
              <a:off x="2490"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17" name="Rectangle 609"/>
            <p:cNvSpPr>
              <a:spLocks noChangeArrowheads="1"/>
            </p:cNvSpPr>
            <p:nvPr/>
          </p:nvSpPr>
          <p:spPr bwMode="auto">
            <a:xfrm>
              <a:off x="2250"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4118" name="Rectangle 610"/>
            <p:cNvSpPr>
              <a:spLocks noChangeArrowheads="1"/>
            </p:cNvSpPr>
            <p:nvPr/>
          </p:nvSpPr>
          <p:spPr bwMode="auto">
            <a:xfrm>
              <a:off x="2490"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19" name="Rectangle 611"/>
            <p:cNvSpPr>
              <a:spLocks noChangeArrowheads="1"/>
            </p:cNvSpPr>
            <p:nvPr/>
          </p:nvSpPr>
          <p:spPr bwMode="auto">
            <a:xfrm>
              <a:off x="2490"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120" name="Freeform 667"/>
            <p:cNvSpPr>
              <a:spLocks/>
            </p:cNvSpPr>
            <p:nvPr/>
          </p:nvSpPr>
          <p:spPr bwMode="auto">
            <a:xfrm>
              <a:off x="2448"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4121" name="Freeform 668"/>
            <p:cNvSpPr>
              <a:spLocks/>
            </p:cNvSpPr>
            <p:nvPr/>
          </p:nvSpPr>
          <p:spPr bwMode="auto">
            <a:xfrm>
              <a:off x="2448"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44045" name="Group 673"/>
          <p:cNvGrpSpPr>
            <a:grpSpLocks/>
          </p:cNvGrpSpPr>
          <p:nvPr/>
        </p:nvGrpSpPr>
        <p:grpSpPr bwMode="auto">
          <a:xfrm>
            <a:off x="2462213" y="2060575"/>
            <a:ext cx="1262062" cy="4410075"/>
            <a:chOff x="501" y="1190"/>
            <a:chExt cx="795" cy="3034"/>
          </a:xfrm>
        </p:grpSpPr>
        <p:sp>
          <p:nvSpPr>
            <p:cNvPr id="44046" name="Rectangle 536"/>
            <p:cNvSpPr>
              <a:spLocks noChangeArrowheads="1"/>
            </p:cNvSpPr>
            <p:nvPr/>
          </p:nvSpPr>
          <p:spPr bwMode="auto">
            <a:xfrm>
              <a:off x="741" y="1795"/>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44047" name="Rectangle 537"/>
            <p:cNvSpPr>
              <a:spLocks noChangeArrowheads="1"/>
            </p:cNvSpPr>
            <p:nvPr/>
          </p:nvSpPr>
          <p:spPr bwMode="auto">
            <a:xfrm>
              <a:off x="741"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Na	11</a:t>
              </a:r>
            </a:p>
          </p:txBody>
        </p:sp>
        <p:sp>
          <p:nvSpPr>
            <p:cNvPr id="44048" name="Rectangle 538"/>
            <p:cNvSpPr>
              <a:spLocks noChangeArrowheads="1"/>
            </p:cNvSpPr>
            <p:nvPr/>
          </p:nvSpPr>
          <p:spPr bwMode="auto">
            <a:xfrm>
              <a:off x="741"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44049" name="Rectangle 539"/>
            <p:cNvSpPr>
              <a:spLocks noChangeArrowheads="1"/>
            </p:cNvSpPr>
            <p:nvPr/>
          </p:nvSpPr>
          <p:spPr bwMode="auto">
            <a:xfrm>
              <a:off x="741" y="237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44050" name="Rectangle 540"/>
            <p:cNvSpPr>
              <a:spLocks noChangeArrowheads="1"/>
            </p:cNvSpPr>
            <p:nvPr/>
          </p:nvSpPr>
          <p:spPr bwMode="auto">
            <a:xfrm>
              <a:off x="741"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51" name="Rectangle 541"/>
            <p:cNvSpPr>
              <a:spLocks noChangeArrowheads="1"/>
            </p:cNvSpPr>
            <p:nvPr/>
          </p:nvSpPr>
          <p:spPr bwMode="auto">
            <a:xfrm>
              <a:off x="501"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44052" name="Rectangle 542"/>
            <p:cNvSpPr>
              <a:spLocks noChangeArrowheads="1"/>
            </p:cNvSpPr>
            <p:nvPr/>
          </p:nvSpPr>
          <p:spPr bwMode="auto">
            <a:xfrm>
              <a:off x="501"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44053" name="Rectangle 543"/>
            <p:cNvSpPr>
              <a:spLocks noChangeArrowheads="1"/>
            </p:cNvSpPr>
            <p:nvPr/>
          </p:nvSpPr>
          <p:spPr bwMode="auto">
            <a:xfrm>
              <a:off x="501"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44054" name="Rectangle 544"/>
            <p:cNvSpPr>
              <a:spLocks noChangeArrowheads="1"/>
            </p:cNvSpPr>
            <p:nvPr/>
          </p:nvSpPr>
          <p:spPr bwMode="auto">
            <a:xfrm>
              <a:off x="501"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44055" name="Rectangle 545"/>
            <p:cNvSpPr>
              <a:spLocks noChangeArrowheads="1"/>
            </p:cNvSpPr>
            <p:nvPr/>
          </p:nvSpPr>
          <p:spPr bwMode="auto">
            <a:xfrm>
              <a:off x="501"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44056" name="Rectangle 546"/>
            <p:cNvSpPr>
              <a:spLocks noChangeArrowheads="1"/>
            </p:cNvSpPr>
            <p:nvPr/>
          </p:nvSpPr>
          <p:spPr bwMode="auto">
            <a:xfrm>
              <a:off x="501"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44057" name="Rectangle 547"/>
            <p:cNvSpPr>
              <a:spLocks noChangeArrowheads="1"/>
            </p:cNvSpPr>
            <p:nvPr/>
          </p:nvSpPr>
          <p:spPr bwMode="auto">
            <a:xfrm>
              <a:off x="501"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44058" name="Rectangle 548"/>
            <p:cNvSpPr>
              <a:spLocks noChangeArrowheads="1"/>
            </p:cNvSpPr>
            <p:nvPr/>
          </p:nvSpPr>
          <p:spPr bwMode="auto">
            <a:xfrm>
              <a:off x="501"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44059" name="Rectangle 549"/>
            <p:cNvSpPr>
              <a:spLocks noChangeArrowheads="1"/>
            </p:cNvSpPr>
            <p:nvPr/>
          </p:nvSpPr>
          <p:spPr bwMode="auto">
            <a:xfrm>
              <a:off x="501"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44060" name="Rectangle 550"/>
            <p:cNvSpPr>
              <a:spLocks noChangeArrowheads="1"/>
            </p:cNvSpPr>
            <p:nvPr/>
          </p:nvSpPr>
          <p:spPr bwMode="auto">
            <a:xfrm>
              <a:off x="501"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44061" name="Rectangle 551"/>
            <p:cNvSpPr>
              <a:spLocks noChangeArrowheads="1"/>
            </p:cNvSpPr>
            <p:nvPr/>
          </p:nvSpPr>
          <p:spPr bwMode="auto">
            <a:xfrm>
              <a:off x="501"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44062" name="Rectangle 552"/>
            <p:cNvSpPr>
              <a:spLocks noChangeArrowheads="1"/>
            </p:cNvSpPr>
            <p:nvPr/>
          </p:nvSpPr>
          <p:spPr bwMode="auto">
            <a:xfrm>
              <a:off x="501"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44063" name="Rectangle 553"/>
            <p:cNvSpPr>
              <a:spLocks noChangeArrowheads="1"/>
            </p:cNvSpPr>
            <p:nvPr/>
          </p:nvSpPr>
          <p:spPr bwMode="auto">
            <a:xfrm>
              <a:off x="501"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44064" name="Rectangle 554"/>
            <p:cNvSpPr>
              <a:spLocks noChangeArrowheads="1"/>
            </p:cNvSpPr>
            <p:nvPr/>
          </p:nvSpPr>
          <p:spPr bwMode="auto">
            <a:xfrm>
              <a:off x="741"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65" name="Rectangle 555"/>
            <p:cNvSpPr>
              <a:spLocks noChangeArrowheads="1"/>
            </p:cNvSpPr>
            <p:nvPr/>
          </p:nvSpPr>
          <p:spPr bwMode="auto">
            <a:xfrm>
              <a:off x="741"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44066" name="Rectangle 556"/>
            <p:cNvSpPr>
              <a:spLocks noChangeArrowheads="1"/>
            </p:cNvSpPr>
            <p:nvPr/>
          </p:nvSpPr>
          <p:spPr bwMode="auto">
            <a:xfrm>
              <a:off x="501"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44067" name="Rectangle 557"/>
            <p:cNvSpPr>
              <a:spLocks noChangeArrowheads="1"/>
            </p:cNvSpPr>
            <p:nvPr/>
          </p:nvSpPr>
          <p:spPr bwMode="auto">
            <a:xfrm>
              <a:off x="741"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44068" name="Rectangle 558"/>
            <p:cNvSpPr>
              <a:spLocks noChangeArrowheads="1"/>
            </p:cNvSpPr>
            <p:nvPr/>
          </p:nvSpPr>
          <p:spPr bwMode="auto">
            <a:xfrm>
              <a:off x="741" y="1651"/>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p>
          </p:txBody>
        </p:sp>
        <p:sp>
          <p:nvSpPr>
            <p:cNvPr id="44069" name="Rectangle 559"/>
            <p:cNvSpPr>
              <a:spLocks noChangeArrowheads="1"/>
            </p:cNvSpPr>
            <p:nvPr/>
          </p:nvSpPr>
          <p:spPr bwMode="auto">
            <a:xfrm>
              <a:off x="741"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70" name="Rectangle 560"/>
            <p:cNvSpPr>
              <a:spLocks noChangeArrowheads="1"/>
            </p:cNvSpPr>
            <p:nvPr/>
          </p:nvSpPr>
          <p:spPr bwMode="auto">
            <a:xfrm>
              <a:off x="741"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44071" name="Rectangle 561"/>
            <p:cNvSpPr>
              <a:spLocks noChangeArrowheads="1"/>
            </p:cNvSpPr>
            <p:nvPr/>
          </p:nvSpPr>
          <p:spPr bwMode="auto">
            <a:xfrm>
              <a:off x="741"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72" name="Rectangle 562"/>
            <p:cNvSpPr>
              <a:spLocks noChangeArrowheads="1"/>
            </p:cNvSpPr>
            <p:nvPr/>
          </p:nvSpPr>
          <p:spPr bwMode="auto">
            <a:xfrm>
              <a:off x="741"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44073" name="Rectangle 563"/>
            <p:cNvSpPr>
              <a:spLocks noChangeArrowheads="1"/>
            </p:cNvSpPr>
            <p:nvPr/>
          </p:nvSpPr>
          <p:spPr bwMode="auto">
            <a:xfrm>
              <a:off x="741"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44074" name="Rectangle 564"/>
            <p:cNvSpPr>
              <a:spLocks noChangeArrowheads="1"/>
            </p:cNvSpPr>
            <p:nvPr/>
          </p:nvSpPr>
          <p:spPr bwMode="auto">
            <a:xfrm>
              <a:off x="741"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44075" name="Rectangle 565"/>
            <p:cNvSpPr>
              <a:spLocks noChangeArrowheads="1"/>
            </p:cNvSpPr>
            <p:nvPr/>
          </p:nvSpPr>
          <p:spPr bwMode="auto">
            <a:xfrm>
              <a:off x="501"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44076" name="Rectangle 566"/>
            <p:cNvSpPr>
              <a:spLocks noChangeArrowheads="1"/>
            </p:cNvSpPr>
            <p:nvPr/>
          </p:nvSpPr>
          <p:spPr bwMode="auto">
            <a:xfrm>
              <a:off x="501"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44077" name="Rectangle 567"/>
            <p:cNvSpPr>
              <a:spLocks noChangeArrowheads="1"/>
            </p:cNvSpPr>
            <p:nvPr/>
          </p:nvSpPr>
          <p:spPr bwMode="auto">
            <a:xfrm>
              <a:off x="741"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44078" name="Rectangle 568"/>
            <p:cNvSpPr>
              <a:spLocks noChangeArrowheads="1"/>
            </p:cNvSpPr>
            <p:nvPr/>
          </p:nvSpPr>
          <p:spPr bwMode="auto">
            <a:xfrm>
              <a:off x="741"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79" name="Rectangle 570"/>
            <p:cNvSpPr>
              <a:spLocks noChangeArrowheads="1"/>
            </p:cNvSpPr>
            <p:nvPr/>
          </p:nvSpPr>
          <p:spPr bwMode="auto">
            <a:xfrm>
              <a:off x="501" y="4051"/>
              <a:ext cx="192" cy="173"/>
            </a:xfrm>
            <a:prstGeom prst="rect">
              <a:avLst/>
            </a:prstGeom>
            <a:noFill/>
            <a:ln w="9525">
              <a:noFill/>
              <a:miter lim="800000"/>
              <a:headEnd/>
              <a:tailEnd/>
            </a:ln>
          </p:spPr>
          <p:txBody>
            <a:bodyPr lIns="0" tIns="0" rIns="0" bIns="0">
              <a:spAutoFit/>
            </a:bodyPr>
            <a:lstStyle/>
            <a:p>
              <a:pPr algn="r" eaLnBrk="0" hangingPunct="0"/>
              <a:r>
                <a:rPr lang="en-US" sz="1800"/>
                <a:t>25</a:t>
              </a:r>
            </a:p>
          </p:txBody>
        </p:sp>
        <p:sp>
          <p:nvSpPr>
            <p:cNvPr id="44080" name="Rectangle 571"/>
            <p:cNvSpPr>
              <a:spLocks noChangeArrowheads="1"/>
            </p:cNvSpPr>
            <p:nvPr/>
          </p:nvSpPr>
          <p:spPr bwMode="auto">
            <a:xfrm>
              <a:off x="741"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81" name="Rectangle 572"/>
            <p:cNvSpPr>
              <a:spLocks noChangeArrowheads="1"/>
            </p:cNvSpPr>
            <p:nvPr/>
          </p:nvSpPr>
          <p:spPr bwMode="auto">
            <a:xfrm>
              <a:off x="741"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44082" name="Freeform 669"/>
            <p:cNvSpPr>
              <a:spLocks/>
            </p:cNvSpPr>
            <p:nvPr/>
          </p:nvSpPr>
          <p:spPr bwMode="auto">
            <a:xfrm>
              <a:off x="720"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44083" name="Freeform 670"/>
            <p:cNvSpPr>
              <a:spLocks/>
            </p:cNvSpPr>
            <p:nvPr/>
          </p:nvSpPr>
          <p:spPr bwMode="auto">
            <a:xfrm>
              <a:off x="720"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P spid="44039" grpId="0" animBg="1"/>
      <p:bldP spid="44041" grpId="0"/>
      <p:bldP spid="440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bwMode="auto">
          <a:xfrm>
            <a:off x="457200" y="914400"/>
            <a:ext cx="54102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 deletion (3)</a:t>
            </a:r>
          </a:p>
        </p:txBody>
      </p:sp>
      <p:sp>
        <p:nvSpPr>
          <p:cNvPr id="45061" name="Rectangle 3"/>
          <p:cNvSpPr>
            <a:spLocks noGrp="1" noChangeArrowheads="1"/>
          </p:cNvSpPr>
          <p:nvPr>
            <p:ph idx="1"/>
          </p:nvPr>
        </p:nvSpPr>
        <p:spPr>
          <a:xfrm>
            <a:off x="457200" y="1981200"/>
            <a:ext cx="8382000" cy="46482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dirty="0" smtClean="0"/>
              <a:t>Implementation (in class </a:t>
            </a:r>
            <a:r>
              <a:rPr lang="en-US" sz="2400" dirty="0" smtClean="0">
                <a:latin typeface="Courier New" pitchFamily="49" charset="0"/>
              </a:rPr>
              <a:t>OBHT</a:t>
            </a:r>
            <a:r>
              <a:rPr lang="en-US" sz="2400" dirty="0" smtClean="0"/>
              <a:t>):</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400" dirty="0" smtClean="0">
                <a:latin typeface="Courier New" pitchFamily="49"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void</a:t>
            </a:r>
            <a:r>
              <a:rPr lang="en-US" sz="2200" dirty="0" smtClean="0">
                <a:latin typeface="Courier New" pitchFamily="49" charset="0"/>
                <a:cs typeface="Times New Roman" pitchFamily="18" charset="0"/>
              </a:rPr>
              <a:t> delete (Object key)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b = hash(key);</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for</a:t>
            </a:r>
            <a:r>
              <a:rPr lang="en-US" sz="2200" dirty="0" smtClean="0">
                <a:latin typeface="Courier New" pitchFamily="49" charset="0"/>
                <a:cs typeface="Times New Roman" pitchFamily="18" charset="0"/>
              </a:rPr>
              <a:t> (;;)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BucketEntry</a:t>
            </a:r>
            <a:r>
              <a:rPr lang="en-US" sz="2200" dirty="0" smtClean="0">
                <a:latin typeface="Courier New" pitchFamily="49" charset="0"/>
                <a:cs typeface="Times New Roman" pitchFamily="18" charset="0"/>
              </a:rPr>
              <a:t> old = buckets[b];</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(old == </a:t>
            </a:r>
            <a:r>
              <a:rPr lang="en-US" sz="2200" b="1" dirty="0" smtClean="0">
                <a:latin typeface="Courier New" pitchFamily="49" charset="0"/>
                <a:cs typeface="Times New Roman" pitchFamily="18" charset="0"/>
              </a:rPr>
              <a:t>null</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return</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else</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(old != </a:t>
            </a:r>
            <a:r>
              <a:rPr lang="en-US" sz="2200" dirty="0" err="1" smtClean="0">
                <a:latin typeface="Courier New" pitchFamily="49" charset="0"/>
                <a:cs typeface="Times New Roman" pitchFamily="18" charset="0"/>
              </a:rPr>
              <a:t>BucketEntry.FORMER</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&amp;&amp; </a:t>
            </a:r>
            <a:r>
              <a:rPr lang="en-US" sz="2200" dirty="0" err="1" smtClean="0">
                <a:latin typeface="Courier New" pitchFamily="49" charset="0"/>
                <a:cs typeface="Times New Roman" pitchFamily="18" charset="0"/>
              </a:rPr>
              <a:t>key.equals</a:t>
            </a:r>
            <a:r>
              <a:rPr lang="en-US" sz="2200" dirty="0" smtClean="0">
                <a:latin typeface="Courier New" pitchFamily="49" charset="0"/>
                <a:cs typeface="Times New Roman" pitchFamily="18" charset="0"/>
              </a:rPr>
              <a:t>(</a:t>
            </a:r>
            <a:r>
              <a:rPr lang="en-US" sz="2200" dirty="0" err="1" smtClean="0">
                <a:latin typeface="Courier New" pitchFamily="49" charset="0"/>
                <a:cs typeface="Times New Roman" pitchFamily="18" charset="0"/>
              </a:rPr>
              <a:t>old.key</a:t>
            </a: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buckets[b] = </a:t>
            </a:r>
            <a:r>
              <a:rPr lang="en-US" sz="2200" dirty="0" err="1" smtClean="0">
                <a:latin typeface="Courier New" pitchFamily="49" charset="0"/>
                <a:cs typeface="Times New Roman" pitchFamily="18" charset="0"/>
              </a:rPr>
              <a:t>BucketEntry.FORMER</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return</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rPr>
              <a:t>	</a:t>
            </a:r>
            <a:r>
              <a:rPr lang="en-US" sz="2200" dirty="0" smtClean="0">
                <a:latin typeface="Courier New" pitchFamily="49" charset="0"/>
                <a:cs typeface="Times New Roman" pitchFamily="18" charset="0"/>
              </a:rPr>
              <a:t>		} </a:t>
            </a:r>
            <a:r>
              <a:rPr lang="en-US" sz="2200" b="1" dirty="0" smtClean="0">
                <a:latin typeface="Courier New" pitchFamily="49" charset="0"/>
                <a:cs typeface="Times New Roman" pitchFamily="18" charset="0"/>
              </a:rPr>
              <a:t>else</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b = (b + 1) % </a:t>
            </a:r>
            <a:r>
              <a:rPr lang="en-US" sz="2200" dirty="0" err="1" smtClean="0">
                <a:latin typeface="Courier New" pitchFamily="49" charset="0"/>
                <a:cs typeface="Times New Roman" pitchFamily="18" charset="0"/>
              </a:rPr>
              <a:t>buckets.length</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a:t>
            </a:r>
            <a:r>
              <a:rPr lang="en-GB" sz="2200" dirty="0" smtClean="0">
                <a:latin typeface="Courier New" pitchFamily="49" charset="0"/>
                <a:cs typeface="Times New Roman" pitchFamily="18" charset="0"/>
              </a:rPr>
              <a:t> </a:t>
            </a:r>
            <a:endParaRPr lang="en-US" sz="2200" dirty="0" smtClean="0">
              <a:latin typeface="Courier New" pitchFamily="49" charset="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CBF0706-2871-4ACC-8B20-4F3F2623A4CB}" type="slidenum">
              <a:rPr lang="en-AU" sz="2000"/>
              <a:pPr>
                <a:defRPr/>
              </a:pPr>
              <a:t>44</a:t>
            </a:fld>
            <a:endParaRPr lang="en-AU" sz="2000" dirty="0"/>
          </a:p>
        </p:txBody>
      </p:sp>
    </p:spTree>
  </p:cSld>
  <p:clrMapOvr>
    <a:masterClrMapping/>
  </p:clrMapOvr>
  <p:transition>
    <p:cover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bwMode="auto">
          <a:xfrm>
            <a:off x="609600" y="1000108"/>
            <a:ext cx="5715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OBHTs: analysis</a:t>
            </a:r>
          </a:p>
        </p:txBody>
      </p:sp>
      <p:sp>
        <p:nvSpPr>
          <p:cNvPr id="46085" name="Rectangle 3"/>
          <p:cNvSpPr>
            <a:spLocks noGrp="1" noChangeArrowheads="1"/>
          </p:cNvSpPr>
          <p:nvPr>
            <p:ph idx="1"/>
          </p:nvPr>
        </p:nvSpPr>
        <p:spPr>
          <a:xfrm>
            <a:off x="0" y="1928802"/>
            <a:ext cx="9144000" cy="4267200"/>
          </a:xfrm>
        </p:spPr>
        <p:txBody>
          <a:bodyPr/>
          <a:lstStyle/>
          <a:p>
            <a:pPr eaLnBrk="1" hangingPunct="1"/>
            <a:r>
              <a:rPr lang="en-US" sz="2400" dirty="0" smtClean="0">
                <a:cs typeface="Times New Roman" pitchFamily="18" charset="0"/>
              </a:rPr>
              <a:t>Analysis of OBHT search/insertion/deletion algorithm (counting comparisons):</a:t>
            </a:r>
          </a:p>
          <a:p>
            <a:pPr eaLnBrk="1" hangingPunct="1">
              <a:spcBef>
                <a:spcPts val="900"/>
              </a:spcBef>
              <a:buFontTx/>
              <a:buNone/>
            </a:pPr>
            <a:r>
              <a:rPr lang="en-US" sz="2400" dirty="0" smtClean="0">
                <a:cs typeface="Times New Roman" pitchFamily="18" charset="0"/>
              </a:rPr>
              <a:t>	Let the number of entries be </a:t>
            </a:r>
            <a:r>
              <a:rPr lang="en-US" sz="2400" i="1" dirty="0" smtClean="0">
                <a:cs typeface="Times New Roman" pitchFamily="18" charset="0"/>
              </a:rPr>
              <a:t>n</a:t>
            </a:r>
            <a:r>
              <a:rPr lang="en-US" sz="2400" dirty="0" smtClean="0">
                <a:cs typeface="Times New Roman" pitchFamily="18" charset="0"/>
              </a:rPr>
              <a:t>.</a:t>
            </a:r>
          </a:p>
          <a:p>
            <a:pPr eaLnBrk="1" hangingPunct="1"/>
            <a:r>
              <a:rPr lang="en-US" sz="2400" dirty="0" smtClean="0">
                <a:cs typeface="Times New Roman" pitchFamily="18" charset="0"/>
              </a:rPr>
              <a:t>In the </a:t>
            </a:r>
            <a:r>
              <a:rPr lang="en-US" sz="2400" b="1" dirty="0" smtClean="0">
                <a:cs typeface="Times New Roman" pitchFamily="18" charset="0"/>
              </a:rPr>
              <a:t>best case</a:t>
            </a:r>
            <a:r>
              <a:rPr lang="en-US" sz="2400" dirty="0" smtClean="0">
                <a:cs typeface="Times New Roman" pitchFamily="18" charset="0"/>
              </a:rPr>
              <a:t>, no cluster contains more than (say) 4 entries:</a:t>
            </a:r>
          </a:p>
          <a:p>
            <a:pPr eaLnBrk="1" hangingPunct="1">
              <a:spcBef>
                <a:spcPts val="900"/>
              </a:spcBef>
              <a:buFontTx/>
              <a:buNone/>
            </a:pPr>
            <a:r>
              <a:rPr lang="en-US" sz="2400" dirty="0" smtClean="0">
                <a:cs typeface="Times New Roman" pitchFamily="18" charset="0"/>
              </a:rPr>
              <a:t>	Max. no. of comparisons  =  4</a:t>
            </a:r>
          </a:p>
          <a:p>
            <a:pPr eaLnBrk="1" hangingPunct="1">
              <a:spcBef>
                <a:spcPts val="900"/>
              </a:spcBef>
              <a:buFontTx/>
              <a:buNone/>
            </a:pPr>
            <a:r>
              <a:rPr lang="en-US" sz="2400" dirty="0" smtClean="0">
                <a:cs typeface="Times New Roman" pitchFamily="18" charset="0"/>
              </a:rPr>
              <a:t>	Best-case time complexity is </a:t>
            </a:r>
            <a:r>
              <a:rPr lang="en-US" sz="2400" i="1" dirty="0" smtClean="0">
                <a:cs typeface="Times New Roman" pitchFamily="18" charset="0"/>
              </a:rPr>
              <a:t>O</a:t>
            </a:r>
            <a:r>
              <a:rPr lang="en-US" sz="2400" dirty="0" smtClean="0">
                <a:cs typeface="Times New Roman" pitchFamily="18" charset="0"/>
              </a:rPr>
              <a:t>(1).</a:t>
            </a:r>
          </a:p>
          <a:p>
            <a:pPr eaLnBrk="1" hangingPunct="1"/>
            <a:r>
              <a:rPr lang="en-US" sz="2400" dirty="0" smtClean="0">
                <a:cs typeface="Times New Roman" pitchFamily="18" charset="0"/>
              </a:rPr>
              <a:t>In the </a:t>
            </a:r>
            <a:r>
              <a:rPr lang="en-US" sz="2400" b="1" dirty="0" smtClean="0">
                <a:cs typeface="Times New Roman" pitchFamily="18" charset="0"/>
              </a:rPr>
              <a:t>worst case</a:t>
            </a:r>
            <a:r>
              <a:rPr lang="en-US" sz="2400" dirty="0" smtClean="0">
                <a:cs typeface="Times New Roman" pitchFamily="18" charset="0"/>
              </a:rPr>
              <a:t>, one cluster contains all </a:t>
            </a:r>
            <a:r>
              <a:rPr lang="en-US" sz="2400" i="1" dirty="0" smtClean="0">
                <a:cs typeface="Times New Roman" pitchFamily="18" charset="0"/>
              </a:rPr>
              <a:t>n</a:t>
            </a:r>
            <a:r>
              <a:rPr lang="en-US" sz="2400" dirty="0" smtClean="0">
                <a:cs typeface="Times New Roman" pitchFamily="18" charset="0"/>
              </a:rPr>
              <a:t> entries:</a:t>
            </a:r>
          </a:p>
          <a:p>
            <a:pPr eaLnBrk="1" hangingPunct="1">
              <a:spcBef>
                <a:spcPts val="900"/>
              </a:spcBef>
              <a:buFontTx/>
              <a:buNone/>
            </a:pPr>
            <a:r>
              <a:rPr lang="en-US" sz="2400" dirty="0" smtClean="0">
                <a:cs typeface="Times New Roman" pitchFamily="18" charset="0"/>
              </a:rPr>
              <a:t>	Max. no. of comparisons  =  </a:t>
            </a:r>
            <a:r>
              <a:rPr lang="en-US" sz="2400" i="1" dirty="0" smtClean="0">
                <a:cs typeface="Times New Roman" pitchFamily="18" charset="0"/>
              </a:rPr>
              <a:t>n</a:t>
            </a:r>
          </a:p>
          <a:p>
            <a:pPr eaLnBrk="1" hangingPunct="1">
              <a:spcBef>
                <a:spcPts val="900"/>
              </a:spcBef>
              <a:buFontTx/>
              <a:buNone/>
            </a:pPr>
            <a:r>
              <a:rPr lang="en-US" sz="2400" i="1" dirty="0" smtClean="0">
                <a:cs typeface="Times New Roman" pitchFamily="18" charset="0"/>
              </a:rPr>
              <a:t>	</a:t>
            </a:r>
            <a:r>
              <a:rPr lang="en-US" sz="2400" dirty="0" smtClean="0">
                <a:cs typeface="Times New Roman" pitchFamily="18" charset="0"/>
              </a:rPr>
              <a:t>Worst-case time complexity is </a:t>
            </a:r>
            <a:r>
              <a:rPr lang="en-US" sz="2400" i="1" dirty="0" smtClean="0">
                <a:cs typeface="Times New Roman" pitchFamily="18" charset="0"/>
              </a:rPr>
              <a:t>O</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0202B40-F221-4560-9CDB-DF2C8DF0C251}" type="slidenum">
              <a:rPr lang="en-AU" sz="2000"/>
              <a:pPr>
                <a:defRPr/>
              </a:pPr>
              <a:t>45</a:t>
            </a:fld>
            <a:endParaRPr lang="en-AU" sz="2000" dirty="0"/>
          </a:p>
        </p:txBody>
      </p:sp>
    </p:spTree>
  </p:cSld>
  <p:clrMapOvr>
    <a:masterClrMapping/>
  </p:clrMapOvr>
  <p:transition>
    <p:cover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bwMode="auto">
          <a:xfrm>
            <a:off x="457200" y="928670"/>
            <a:ext cx="5562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OBHTs: design</a:t>
            </a:r>
          </a:p>
        </p:txBody>
      </p:sp>
      <p:sp>
        <p:nvSpPr>
          <p:cNvPr id="49157" name="Rectangle 3"/>
          <p:cNvSpPr>
            <a:spLocks noGrp="1" noChangeArrowheads="1"/>
          </p:cNvSpPr>
          <p:nvPr>
            <p:ph idx="1"/>
          </p:nvPr>
        </p:nvSpPr>
        <p:spPr>
          <a:xfrm>
            <a:off x="457200" y="2133600"/>
            <a:ext cx="8305800" cy="4191000"/>
          </a:xfrm>
        </p:spPr>
        <p:txBody>
          <a:bodyPr/>
          <a:lstStyle/>
          <a:p>
            <a:pPr eaLnBrk="1" hangingPunct="1">
              <a:defRPr/>
            </a:pPr>
            <a:r>
              <a:rPr lang="en-US" dirty="0" smtClean="0">
                <a:cs typeface="Times New Roman" pitchFamily="18" charset="0"/>
              </a:rPr>
              <a:t>OBHT design consists of:</a:t>
            </a:r>
          </a:p>
          <a:p>
            <a:pPr marL="914400" lvl="1" indent="-457200" eaLnBrk="1" hangingPunct="1">
              <a:buFont typeface="+mj-lt"/>
              <a:buAutoNum type="arabicParenR"/>
              <a:defRPr/>
            </a:pPr>
            <a:r>
              <a:rPr lang="en-US" sz="2400" dirty="0" smtClean="0">
                <a:solidFill>
                  <a:schemeClr val="bg1">
                    <a:lumMod val="50000"/>
                  </a:schemeClr>
                </a:solidFill>
                <a:cs typeface="Times New Roman" pitchFamily="18" charset="0"/>
              </a:rPr>
              <a:t>choosing the number of buckets </a:t>
            </a:r>
            <a:r>
              <a:rPr lang="en-US" sz="2400" i="1" dirty="0" smtClean="0">
                <a:solidFill>
                  <a:schemeClr val="bg1">
                    <a:lumMod val="50000"/>
                  </a:schemeClr>
                </a:solidFill>
                <a:cs typeface="Times New Roman" pitchFamily="18" charset="0"/>
              </a:rPr>
              <a:t>m</a:t>
            </a:r>
          </a:p>
          <a:p>
            <a:pPr marL="914400" lvl="1" indent="-457200" eaLnBrk="1" hangingPunct="1">
              <a:buFont typeface="+mj-lt"/>
              <a:buAutoNum type="arabicParenR"/>
              <a:defRPr/>
            </a:pPr>
            <a:r>
              <a:rPr lang="en-US" sz="2400" dirty="0" smtClean="0">
                <a:solidFill>
                  <a:schemeClr val="bg1">
                    <a:lumMod val="50000"/>
                  </a:schemeClr>
                </a:solidFill>
                <a:cs typeface="Times New Roman" pitchFamily="18" charset="0"/>
              </a:rPr>
              <a:t>choosing the hash function </a:t>
            </a:r>
            <a:r>
              <a:rPr lang="en-US" sz="2400" i="1" dirty="0" smtClean="0">
                <a:solidFill>
                  <a:schemeClr val="bg1">
                    <a:lumMod val="50000"/>
                  </a:schemeClr>
                </a:solidFill>
                <a:cs typeface="Times New Roman" pitchFamily="18" charset="0"/>
              </a:rPr>
              <a:t>hash</a:t>
            </a:r>
            <a:endParaRPr lang="en-US" sz="2400" dirty="0" smtClean="0">
              <a:solidFill>
                <a:schemeClr val="bg1">
                  <a:lumMod val="50000"/>
                </a:schemeClr>
              </a:solidFill>
              <a:cs typeface="Times New Roman" pitchFamily="18" charset="0"/>
            </a:endParaRPr>
          </a:p>
          <a:p>
            <a:pPr marL="914400" lvl="1" indent="-457200" eaLnBrk="1" hangingPunct="1">
              <a:buFont typeface="+mj-lt"/>
              <a:buAutoNum type="arabicParenR"/>
              <a:defRPr/>
            </a:pPr>
            <a:r>
              <a:rPr lang="en-US" sz="2400" dirty="0" smtClean="0">
                <a:cs typeface="Times New Roman" pitchFamily="18" charset="0"/>
              </a:rPr>
              <a:t>choosing the step length </a:t>
            </a:r>
            <a:r>
              <a:rPr lang="en-US" sz="2400" i="1" dirty="0" smtClean="0">
                <a:cs typeface="Times New Roman" pitchFamily="18" charset="0"/>
              </a:rPr>
              <a:t>s</a:t>
            </a:r>
            <a:r>
              <a:rPr lang="en-US" sz="2400" dirty="0" smtClean="0">
                <a:cs typeface="Times New Roman" pitchFamily="18" charset="0"/>
              </a:rPr>
              <a:t>.</a:t>
            </a:r>
          </a:p>
          <a:p>
            <a:pPr eaLnBrk="1" hangingPunct="1">
              <a:defRPr/>
            </a:pPr>
            <a:r>
              <a:rPr lang="en-US" dirty="0" smtClean="0">
                <a:cs typeface="Times New Roman" pitchFamily="18" charset="0"/>
              </a:rPr>
              <a:t>Design aims:</a:t>
            </a:r>
          </a:p>
          <a:p>
            <a:pPr lvl="1" eaLnBrk="1" hangingPunct="1">
              <a:defRPr/>
            </a:pPr>
            <a:r>
              <a:rPr lang="en-US" sz="2400" dirty="0" smtClean="0">
                <a:solidFill>
                  <a:schemeClr val="bg1">
                    <a:lumMod val="50000"/>
                  </a:schemeClr>
                </a:solidFill>
                <a:cs typeface="Times New Roman" pitchFamily="18" charset="0"/>
              </a:rPr>
              <a:t>collisions should be infrequent</a:t>
            </a:r>
          </a:p>
          <a:p>
            <a:pPr lvl="1" eaLnBrk="1" hangingPunct="1">
              <a:defRPr/>
            </a:pPr>
            <a:r>
              <a:rPr lang="en-US" sz="2400" dirty="0" smtClean="0">
                <a:solidFill>
                  <a:schemeClr val="bg1">
                    <a:lumMod val="50000"/>
                  </a:schemeClr>
                </a:solidFill>
                <a:cs typeface="Times New Roman" pitchFamily="18" charset="0"/>
              </a:rPr>
              <a:t>entries should be distributed evenly over the hash table, such that few clusters contain more than </a:t>
            </a:r>
            <a:r>
              <a:rPr lang="en-US" sz="2400" dirty="0" smtClean="0">
                <a:cs typeface="Times New Roman" pitchFamily="18" charset="0"/>
              </a:rPr>
              <a:t>about 4 entries</a:t>
            </a:r>
            <a:r>
              <a:rPr lang="en-US" sz="2400" dirty="0" smtClean="0">
                <a:solidFill>
                  <a:schemeClr val="bg1">
                    <a:lumMod val="50000"/>
                  </a:schemeClr>
                </a:solidFill>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8202DF02-8AC6-41A1-B2C1-E6608A47BBAB}" type="slidenum">
              <a:rPr lang="en-AU" sz="2000"/>
              <a:pPr>
                <a:defRPr/>
              </a:pPr>
              <a:t>46</a:t>
            </a:fld>
            <a:endParaRPr lang="en-AU" sz="2000" dirty="0"/>
          </a:p>
        </p:txBody>
      </p:sp>
    </p:spTree>
  </p:cSld>
  <p:clrMapOvr>
    <a:masterClrMapping/>
  </p:clrMapOvr>
  <p:transition>
    <p:cover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bwMode="auto">
          <a:xfrm>
            <a:off x="457200" y="914400"/>
            <a:ext cx="8153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OBHTs: choosing the number of buckets</a:t>
            </a:r>
          </a:p>
        </p:txBody>
      </p:sp>
      <p:sp>
        <p:nvSpPr>
          <p:cNvPr id="50181" name="Rectangle 3"/>
          <p:cNvSpPr>
            <a:spLocks noGrp="1" noChangeArrowheads="1"/>
          </p:cNvSpPr>
          <p:nvPr>
            <p:ph idx="1"/>
          </p:nvPr>
        </p:nvSpPr>
        <p:spPr>
          <a:xfrm>
            <a:off x="457200" y="2143116"/>
            <a:ext cx="8305800" cy="3886200"/>
          </a:xfrm>
        </p:spPr>
        <p:txBody>
          <a:bodyPr/>
          <a:lstStyle/>
          <a:p>
            <a:pPr eaLnBrk="1" hangingPunct="1">
              <a:defRPr/>
            </a:pPr>
            <a:r>
              <a:rPr lang="en-US" dirty="0" smtClean="0">
                <a:cs typeface="Times New Roman" pitchFamily="18" charset="0"/>
              </a:rPr>
              <a:t>Recall: </a:t>
            </a:r>
          </a:p>
          <a:p>
            <a:pPr lvl="1" eaLnBrk="1" hangingPunct="1">
              <a:defRPr/>
            </a:pPr>
            <a:r>
              <a:rPr lang="en-US" sz="2400" dirty="0" smtClean="0">
                <a:solidFill>
                  <a:schemeClr val="tx1">
                    <a:lumMod val="65000"/>
                    <a:lumOff val="35000"/>
                  </a:schemeClr>
                </a:solidFill>
                <a:cs typeface="Times New Roman" pitchFamily="18" charset="0"/>
              </a:rPr>
              <a:t>The </a:t>
            </a:r>
            <a:r>
              <a:rPr lang="en-US" sz="2400" b="1" dirty="0" smtClean="0">
                <a:solidFill>
                  <a:schemeClr val="tx1">
                    <a:lumMod val="65000"/>
                    <a:lumOff val="35000"/>
                  </a:schemeClr>
                </a:solidFill>
                <a:cs typeface="Times New Roman" pitchFamily="18" charset="0"/>
              </a:rPr>
              <a:t>load factor</a:t>
            </a:r>
            <a:r>
              <a:rPr lang="en-US" sz="2400" dirty="0" smtClean="0">
                <a:solidFill>
                  <a:schemeClr val="tx1">
                    <a:lumMod val="65000"/>
                    <a:lumOff val="35000"/>
                  </a:schemeClr>
                </a:solidFill>
                <a:cs typeface="Times New Roman" pitchFamily="18" charset="0"/>
              </a:rPr>
              <a:t> of a hash table is the average number of entries per bucket, </a:t>
            </a:r>
            <a:r>
              <a:rPr lang="en-US" sz="2400" i="1" dirty="0" smtClean="0">
                <a:solidFill>
                  <a:schemeClr val="tx1">
                    <a:lumMod val="65000"/>
                    <a:lumOff val="35000"/>
                  </a:schemeClr>
                </a:solidFill>
                <a:cs typeface="Times New Roman" pitchFamily="18" charset="0"/>
              </a:rPr>
              <a:t>n</a:t>
            </a:r>
            <a:r>
              <a:rPr lang="en-US" sz="2400" dirty="0" smtClean="0">
                <a:solidFill>
                  <a:schemeClr val="tx1">
                    <a:lumMod val="65000"/>
                    <a:lumOff val="35000"/>
                  </a:schemeClr>
                </a:solidFill>
                <a:cs typeface="Times New Roman" pitchFamily="18" charset="0"/>
              </a:rPr>
              <a:t>/</a:t>
            </a:r>
            <a:r>
              <a:rPr lang="en-US" sz="2400" i="1" dirty="0" smtClean="0">
                <a:solidFill>
                  <a:schemeClr val="tx1">
                    <a:lumMod val="65000"/>
                    <a:lumOff val="35000"/>
                  </a:schemeClr>
                </a:solidFill>
                <a:cs typeface="Times New Roman" pitchFamily="18" charset="0"/>
              </a:rPr>
              <a:t>m</a:t>
            </a:r>
            <a:r>
              <a:rPr lang="en-US" sz="2400" dirty="0" smtClean="0">
                <a:solidFill>
                  <a:schemeClr val="tx1">
                    <a:lumMod val="65000"/>
                    <a:lumOff val="35000"/>
                  </a:schemeClr>
                </a:solidFill>
                <a:cs typeface="Times New Roman" pitchFamily="18" charset="0"/>
              </a:rPr>
              <a:t>.</a:t>
            </a:r>
          </a:p>
          <a:p>
            <a:pPr lvl="1" eaLnBrk="1" hangingPunct="1">
              <a:defRPr/>
            </a:pPr>
            <a:r>
              <a:rPr lang="en-US" sz="2400" dirty="0" smtClean="0">
                <a:solidFill>
                  <a:schemeClr val="tx1">
                    <a:lumMod val="65000"/>
                    <a:lumOff val="35000"/>
                  </a:schemeClr>
                </a:solidFill>
                <a:cs typeface="Times New Roman" pitchFamily="18" charset="0"/>
              </a:rPr>
              <a:t>If </a:t>
            </a:r>
            <a:r>
              <a:rPr lang="en-US" sz="2400" i="1" dirty="0" smtClean="0">
                <a:solidFill>
                  <a:schemeClr val="tx1">
                    <a:lumMod val="65000"/>
                    <a:lumOff val="35000"/>
                  </a:schemeClr>
                </a:solidFill>
                <a:cs typeface="Times New Roman" pitchFamily="18" charset="0"/>
              </a:rPr>
              <a:t>n</a:t>
            </a:r>
            <a:r>
              <a:rPr lang="en-US" sz="2400" dirty="0" smtClean="0">
                <a:solidFill>
                  <a:schemeClr val="tx1">
                    <a:lumMod val="65000"/>
                    <a:lumOff val="35000"/>
                  </a:schemeClr>
                </a:solidFill>
                <a:cs typeface="Times New Roman" pitchFamily="18" charset="0"/>
              </a:rPr>
              <a:t> is (roughly) predictable, choose </a:t>
            </a:r>
            <a:r>
              <a:rPr lang="en-US" sz="2400" i="1" dirty="0" smtClean="0">
                <a:solidFill>
                  <a:schemeClr val="tx1">
                    <a:lumMod val="65000"/>
                    <a:lumOff val="35000"/>
                  </a:schemeClr>
                </a:solidFill>
                <a:cs typeface="Times New Roman" pitchFamily="18" charset="0"/>
              </a:rPr>
              <a:t>m</a:t>
            </a:r>
            <a:r>
              <a:rPr lang="en-US" sz="2400" dirty="0" smtClean="0">
                <a:solidFill>
                  <a:schemeClr val="tx1">
                    <a:lumMod val="65000"/>
                    <a:lumOff val="35000"/>
                  </a:schemeClr>
                </a:solidFill>
                <a:cs typeface="Times New Roman" pitchFamily="18" charset="0"/>
              </a:rPr>
              <a:t> such that the load factor is likely to be between 0.5 and 0.75.</a:t>
            </a:r>
          </a:p>
          <a:p>
            <a:pPr lvl="2" eaLnBrk="1" hangingPunct="1">
              <a:defRPr/>
            </a:pPr>
            <a:r>
              <a:rPr lang="en-US" dirty="0" smtClean="0">
                <a:solidFill>
                  <a:schemeClr val="tx1">
                    <a:lumMod val="65000"/>
                    <a:lumOff val="35000"/>
                  </a:schemeClr>
                </a:solidFill>
                <a:cs typeface="Times New Roman" pitchFamily="18" charset="0"/>
              </a:rPr>
              <a:t>A low load factor wastes space.</a:t>
            </a:r>
          </a:p>
          <a:p>
            <a:pPr lvl="2" eaLnBrk="1" hangingPunct="1">
              <a:defRPr/>
            </a:pPr>
            <a:r>
              <a:rPr lang="en-US" dirty="0" smtClean="0">
                <a:solidFill>
                  <a:schemeClr val="tx1">
                    <a:lumMod val="65000"/>
                    <a:lumOff val="35000"/>
                  </a:schemeClr>
                </a:solidFill>
                <a:cs typeface="Times New Roman" pitchFamily="18" charset="0"/>
              </a:rPr>
              <a:t>A high load factor tends to result in long clusters.</a:t>
            </a:r>
          </a:p>
          <a:p>
            <a:pPr lvl="1" eaLnBrk="1" hangingPunct="1">
              <a:defRPr/>
            </a:pPr>
            <a:r>
              <a:rPr lang="en-US" sz="2400" dirty="0" smtClean="0">
                <a:solidFill>
                  <a:schemeClr val="tx1">
                    <a:lumMod val="65000"/>
                    <a:lumOff val="35000"/>
                  </a:schemeClr>
                </a:solidFill>
                <a:cs typeface="Times New Roman" pitchFamily="18" charset="0"/>
              </a:rPr>
              <a:t>Choose </a:t>
            </a:r>
            <a:r>
              <a:rPr lang="en-US" sz="2400" i="1" dirty="0" smtClean="0">
                <a:solidFill>
                  <a:schemeClr val="tx1">
                    <a:lumMod val="65000"/>
                    <a:lumOff val="35000"/>
                  </a:schemeClr>
                </a:solidFill>
                <a:cs typeface="Times New Roman" pitchFamily="18" charset="0"/>
              </a:rPr>
              <a:t>m</a:t>
            </a:r>
            <a:r>
              <a:rPr lang="en-US" sz="2400" dirty="0" smtClean="0">
                <a:solidFill>
                  <a:schemeClr val="tx1">
                    <a:lumMod val="65000"/>
                    <a:lumOff val="35000"/>
                  </a:schemeClr>
                </a:solidFill>
                <a:cs typeface="Times New Roman" pitchFamily="18" charset="0"/>
              </a:rPr>
              <a:t> to be a prime number.</a:t>
            </a:r>
          </a:p>
          <a:p>
            <a:pPr lvl="1" eaLnBrk="1" hangingPunct="1">
              <a:buNone/>
              <a:defRPr/>
            </a:pPr>
            <a:r>
              <a:rPr lang="en-US" sz="2400" dirty="0" smtClean="0">
                <a:cs typeface="Times New Roman" pitchFamily="18" charset="0"/>
              </a:rPr>
              <a:t>All these rules applies to the case of OBHT.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3AE7CF4-AE06-4576-953B-8B7B5D40BFCE}" type="slidenum">
              <a:rPr lang="en-AU" sz="2000"/>
              <a:pPr>
                <a:defRPr/>
              </a:pPr>
              <a:t>47</a:t>
            </a:fld>
            <a:endParaRPr lang="en-AU" sz="2000" dirty="0"/>
          </a:p>
        </p:txBody>
      </p:sp>
    </p:spTree>
  </p:cSld>
  <p:clrMapOvr>
    <a:masterClrMapping/>
  </p:clrMapOvr>
  <p:transition>
    <p:cover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bwMode="auto">
          <a:xfrm>
            <a:off x="457200" y="914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OBHTs: choosing the hash function</a:t>
            </a:r>
          </a:p>
        </p:txBody>
      </p:sp>
      <p:sp>
        <p:nvSpPr>
          <p:cNvPr id="49157" name="Rectangle 3"/>
          <p:cNvSpPr>
            <a:spLocks noGrp="1" noChangeArrowheads="1"/>
          </p:cNvSpPr>
          <p:nvPr>
            <p:ph idx="1"/>
          </p:nvPr>
        </p:nvSpPr>
        <p:spPr>
          <a:xfrm>
            <a:off x="457200" y="2285992"/>
            <a:ext cx="8305800" cy="3276600"/>
          </a:xfrm>
        </p:spPr>
        <p:txBody>
          <a:bodyPr/>
          <a:lstStyle/>
          <a:p>
            <a:pPr eaLnBrk="1" hangingPunct="1"/>
            <a:r>
              <a:rPr lang="en-US" sz="2800" dirty="0" smtClean="0">
                <a:cs typeface="Times New Roman" pitchFamily="18" charset="0"/>
              </a:rPr>
              <a:t>The hash function should be efficient.</a:t>
            </a:r>
            <a:endParaRPr lang="en-GB" sz="2800" dirty="0" smtClean="0">
              <a:cs typeface="Times New Roman" pitchFamily="18" charset="0"/>
            </a:endParaRPr>
          </a:p>
          <a:p>
            <a:pPr eaLnBrk="1" hangingPunct="1"/>
            <a:r>
              <a:rPr lang="en-GB" sz="2800" dirty="0" smtClean="0">
                <a:cs typeface="Times New Roman" pitchFamily="18" charset="0"/>
              </a:rPr>
              <a:t>T</a:t>
            </a:r>
            <a:r>
              <a:rPr lang="en-US" sz="2800" dirty="0" smtClean="0">
                <a:cs typeface="Times New Roman" pitchFamily="18" charset="0"/>
              </a:rPr>
              <a:t>he hash function should distribute the entries evenly over the buckets, with few long clusters.</a:t>
            </a:r>
          </a:p>
          <a:p>
            <a:pPr lvl="1" eaLnBrk="1" hangingPunct="1"/>
            <a:r>
              <a:rPr lang="en-US" dirty="0" smtClean="0">
                <a:cs typeface="Times New Roman" pitchFamily="18" charset="0"/>
              </a:rPr>
              <a:t>In an OHBT with </a:t>
            </a:r>
            <a:r>
              <a:rPr lang="en-US" i="1" dirty="0" smtClean="0">
                <a:cs typeface="Times New Roman" pitchFamily="18" charset="0"/>
              </a:rPr>
              <a:t>step length s</a:t>
            </a:r>
            <a:r>
              <a:rPr lang="en-US" dirty="0" smtClean="0">
                <a:cs typeface="Times New Roman" pitchFamily="18" charset="0"/>
              </a:rPr>
              <a:t> = 1, a </a:t>
            </a:r>
            <a:r>
              <a:rPr lang="en-US" i="1" dirty="0" smtClean="0">
                <a:cs typeface="Times New Roman" pitchFamily="18" charset="0"/>
              </a:rPr>
              <a:t>cluster</a:t>
            </a:r>
            <a:r>
              <a:rPr lang="en-US" dirty="0" smtClean="0">
                <a:cs typeface="Times New Roman" pitchFamily="18" charset="0"/>
              </a:rPr>
              <a:t> will form when several entries fall into the same or</a:t>
            </a:r>
            <a:r>
              <a:rPr lang="en-US" b="1" dirty="0" smtClean="0">
                <a:cs typeface="Times New Roman" pitchFamily="18" charset="0"/>
              </a:rPr>
              <a:t> adjacent</a:t>
            </a:r>
            <a:r>
              <a:rPr lang="en-US" dirty="0" smtClean="0">
                <a:cs typeface="Times New Roman" pitchFamily="18" charset="0"/>
              </a:rPr>
              <a:t> buckets.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F760EE2-5B93-4C47-A0A4-C058D4A73C72}" type="slidenum">
              <a:rPr lang="en-AU" sz="2000"/>
              <a:pPr>
                <a:defRPr/>
              </a:pPr>
              <a:t>48</a:t>
            </a:fld>
            <a:endParaRPr lang="en-AU" sz="2000" dirty="0"/>
          </a:p>
        </p:txBody>
      </p:sp>
    </p:spTree>
  </p:cSld>
  <p:clrMapOvr>
    <a:masterClrMapping/>
  </p:clrMapOvr>
  <p:transition>
    <p:cover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bwMode="auto">
          <a:xfrm>
            <a:off x="381000" y="92867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OBHTs: choosing the step length</a:t>
            </a:r>
          </a:p>
        </p:txBody>
      </p:sp>
      <p:sp>
        <p:nvSpPr>
          <p:cNvPr id="50181" name="Rectangle 3"/>
          <p:cNvSpPr>
            <a:spLocks noGrp="1" noChangeArrowheads="1"/>
          </p:cNvSpPr>
          <p:nvPr>
            <p:ph idx="1"/>
          </p:nvPr>
        </p:nvSpPr>
        <p:spPr>
          <a:xfrm>
            <a:off x="228600" y="1775420"/>
            <a:ext cx="8915400" cy="4648200"/>
          </a:xfrm>
        </p:spPr>
        <p:txBody>
          <a:bodyPr/>
          <a:lstStyle/>
          <a:p>
            <a:pPr eaLnBrk="1" hangingPunct="1"/>
            <a:r>
              <a:rPr lang="en-US" sz="2600" dirty="0" smtClean="0">
                <a:cs typeface="Times New Roman" pitchFamily="18" charset="0"/>
              </a:rPr>
              <a:t>To resolve a collision, the search/insertion/deletion algorithm increments the bucket index and tries again.</a:t>
            </a:r>
          </a:p>
          <a:p>
            <a:pPr eaLnBrk="1" hangingPunct="1"/>
            <a:r>
              <a:rPr lang="en-US" sz="2600" dirty="0" smtClean="0">
                <a:cs typeface="Times New Roman" pitchFamily="18" charset="0"/>
              </a:rPr>
              <a:t>The </a:t>
            </a:r>
            <a:r>
              <a:rPr lang="en-US" sz="2600" b="1" dirty="0" smtClean="0">
                <a:cs typeface="Times New Roman" pitchFamily="18" charset="0"/>
              </a:rPr>
              <a:t>step length</a:t>
            </a:r>
            <a:r>
              <a:rPr lang="en-US" sz="2600" dirty="0" smtClean="0">
                <a:cs typeface="Times New Roman" pitchFamily="18" charset="0"/>
              </a:rPr>
              <a:t>, </a:t>
            </a:r>
            <a:r>
              <a:rPr lang="en-US" sz="2600" b="1" i="1" dirty="0" smtClean="0">
                <a:cs typeface="Times New Roman" pitchFamily="18" charset="0"/>
              </a:rPr>
              <a:t>s</a:t>
            </a:r>
            <a:r>
              <a:rPr lang="en-US" sz="2600" dirty="0" smtClean="0">
                <a:cs typeface="Times New Roman" pitchFamily="18" charset="0"/>
              </a:rPr>
              <a:t>, is the amount by which the bucket index is incremented. So far we have assumed </a:t>
            </a:r>
            <a:r>
              <a:rPr lang="en-US" sz="2600" i="1" dirty="0" smtClean="0">
                <a:cs typeface="Times New Roman" pitchFamily="18" charset="0"/>
              </a:rPr>
              <a:t>s</a:t>
            </a:r>
            <a:r>
              <a:rPr lang="en-US" sz="2600" dirty="0" smtClean="0">
                <a:cs typeface="Times New Roman" pitchFamily="18" charset="0"/>
              </a:rPr>
              <a:t> = 1.</a:t>
            </a:r>
          </a:p>
          <a:p>
            <a:pPr eaLnBrk="1" hangingPunct="1"/>
            <a:r>
              <a:rPr lang="en-US" sz="2600" dirty="0" smtClean="0">
                <a:cs typeface="Times New Roman" pitchFamily="18" charset="0"/>
              </a:rPr>
              <a:t>Alternatively, we can use a fixed s  (with </a:t>
            </a:r>
            <a:r>
              <a:rPr lang="en-US" sz="2600" i="1" dirty="0" smtClean="0">
                <a:cs typeface="Times New Roman" pitchFamily="18" charset="0"/>
              </a:rPr>
              <a:t>s</a:t>
            </a:r>
            <a:r>
              <a:rPr lang="en-US" sz="2600" dirty="0" smtClean="0">
                <a:cs typeface="Times New Roman" pitchFamily="18" charset="0"/>
              </a:rPr>
              <a:t> </a:t>
            </a:r>
            <a:r>
              <a:rPr lang="en-US" sz="2600" dirty="0" smtClean="0">
                <a:cs typeface="Times New Roman" pitchFamily="18" charset="0"/>
                <a:sym typeface="Symbol" pitchFamily="18" charset="2"/>
              </a:rPr>
              <a:t>&gt;</a:t>
            </a:r>
            <a:r>
              <a:rPr lang="en-US" sz="2600" dirty="0" smtClean="0">
                <a:cs typeface="Times New Roman" pitchFamily="18" charset="0"/>
              </a:rPr>
              <a:t> 1).</a:t>
            </a:r>
          </a:p>
          <a:p>
            <a:pPr eaLnBrk="1" hangingPunct="1"/>
            <a:r>
              <a:rPr lang="en-US" sz="2600" dirty="0" smtClean="0">
                <a:cs typeface="Times New Roman" pitchFamily="18" charset="0"/>
              </a:rPr>
              <a:t>Once again, choose </a:t>
            </a:r>
            <a:r>
              <a:rPr lang="en-US" sz="2600" i="1" dirty="0" smtClean="0">
                <a:cs typeface="Times New Roman" pitchFamily="18" charset="0"/>
              </a:rPr>
              <a:t>m</a:t>
            </a:r>
            <a:r>
              <a:rPr lang="en-US" sz="2600" dirty="0" smtClean="0">
                <a:cs typeface="Times New Roman" pitchFamily="18" charset="0"/>
              </a:rPr>
              <a:t> to be </a:t>
            </a:r>
            <a:r>
              <a:rPr lang="en-US" sz="2600" i="1" dirty="0" smtClean="0">
                <a:cs typeface="Times New Roman" pitchFamily="18" charset="0"/>
              </a:rPr>
              <a:t>prime.</a:t>
            </a:r>
            <a:r>
              <a:rPr lang="en-US" sz="2600" dirty="0" smtClean="0">
                <a:cs typeface="Times New Roman" pitchFamily="18" charset="0"/>
              </a:rPr>
              <a:t> And choose </a:t>
            </a:r>
            <a:r>
              <a:rPr lang="en-US" sz="2600" i="1" dirty="0" smtClean="0">
                <a:cs typeface="Times New Roman" pitchFamily="18" charset="0"/>
              </a:rPr>
              <a:t>s</a:t>
            </a:r>
            <a:r>
              <a:rPr lang="en-US" sz="2600" dirty="0" smtClean="0">
                <a:cs typeface="Times New Roman" pitchFamily="18" charset="0"/>
              </a:rPr>
              <a:t> to be in the range 2</a:t>
            </a:r>
            <a:r>
              <a:rPr lang="en-US" sz="2600" dirty="0" smtClean="0">
                <a:latin typeface="Times New Roman" pitchFamily="18" charset="0"/>
                <a:cs typeface="Times New Roman" pitchFamily="18" charset="0"/>
              </a:rPr>
              <a:t>…</a:t>
            </a:r>
            <a:r>
              <a:rPr lang="en-US" sz="2600" i="1" dirty="0" smtClean="0">
                <a:cs typeface="Times New Roman" pitchFamily="18" charset="0"/>
              </a:rPr>
              <a:t>m</a:t>
            </a:r>
            <a:r>
              <a:rPr lang="en-US" sz="2600" dirty="0" smtClean="0">
                <a:latin typeface="Times New Roman" pitchFamily="18" charset="0"/>
                <a:cs typeface="Times New Roman" pitchFamily="18" charset="0"/>
              </a:rPr>
              <a:t>–</a:t>
            </a:r>
            <a:r>
              <a:rPr lang="en-US" sz="2600" dirty="0" smtClean="0">
                <a:cs typeface="Times New Roman" pitchFamily="18" charset="0"/>
              </a:rPr>
              <a:t>1.</a:t>
            </a:r>
          </a:p>
          <a:p>
            <a:pPr lvl="1" eaLnBrk="1" hangingPunct="1"/>
            <a:r>
              <a:rPr lang="en-US" sz="2200" dirty="0" smtClean="0">
                <a:cs typeface="Times New Roman" pitchFamily="18" charset="0"/>
              </a:rPr>
              <a:t>This ensures that </a:t>
            </a:r>
            <a:r>
              <a:rPr lang="en-US" sz="2200" i="1" dirty="0" smtClean="0">
                <a:cs typeface="Times New Roman" pitchFamily="18" charset="0"/>
              </a:rPr>
              <a:t>s</a:t>
            </a:r>
            <a:r>
              <a:rPr lang="en-US" sz="2200" dirty="0" smtClean="0">
                <a:cs typeface="Times New Roman" pitchFamily="18" charset="0"/>
              </a:rPr>
              <a:t> and </a:t>
            </a:r>
            <a:r>
              <a:rPr lang="en-US" sz="2200" i="1" dirty="0" smtClean="0">
                <a:cs typeface="Times New Roman" pitchFamily="18" charset="0"/>
              </a:rPr>
              <a:t>m</a:t>
            </a:r>
            <a:r>
              <a:rPr lang="en-US" sz="2200" dirty="0" smtClean="0">
                <a:cs typeface="Times New Roman" pitchFamily="18" charset="0"/>
              </a:rPr>
              <a:t> have no common factors.</a:t>
            </a:r>
          </a:p>
          <a:p>
            <a:pPr lvl="1" eaLnBrk="1" hangingPunct="1"/>
            <a:r>
              <a:rPr lang="en-US" sz="2200" dirty="0" smtClean="0">
                <a:cs typeface="Times New Roman" pitchFamily="18" charset="0"/>
              </a:rPr>
              <a:t>Otherwise, if (say) </a:t>
            </a:r>
            <a:r>
              <a:rPr lang="en-US" sz="2200" i="1" dirty="0" smtClean="0">
                <a:cs typeface="Times New Roman" pitchFamily="18" charset="0"/>
              </a:rPr>
              <a:t>m</a:t>
            </a:r>
            <a:r>
              <a:rPr lang="en-US" sz="2200" dirty="0" smtClean="0">
                <a:cs typeface="Times New Roman" pitchFamily="18" charset="0"/>
              </a:rPr>
              <a:t> = 10 and </a:t>
            </a:r>
            <a:r>
              <a:rPr lang="en-US" sz="2200" i="1" dirty="0" smtClean="0">
                <a:cs typeface="Times New Roman" pitchFamily="18" charset="0"/>
              </a:rPr>
              <a:t>s</a:t>
            </a:r>
            <a:r>
              <a:rPr lang="en-US" sz="2200" dirty="0" smtClean="0">
                <a:cs typeface="Times New Roman" pitchFamily="18" charset="0"/>
              </a:rPr>
              <a:t> = 2, a typical search path would be 6</a:t>
            </a:r>
            <a:r>
              <a:rPr lang="en-US" sz="2200" dirty="0" smtClean="0">
                <a:latin typeface="Times New Roman" pitchFamily="18" charset="0"/>
                <a:cs typeface="Times New Roman" pitchFamily="18" charset="0"/>
              </a:rPr>
              <a:t>–</a:t>
            </a:r>
            <a:r>
              <a:rPr lang="en-US" sz="2200" dirty="0" smtClean="0">
                <a:cs typeface="Times New Roman" pitchFamily="18" charset="0"/>
              </a:rPr>
              <a:t>8</a:t>
            </a:r>
            <a:r>
              <a:rPr lang="en-US" sz="2200" dirty="0" smtClean="0">
                <a:latin typeface="Times New Roman" pitchFamily="18" charset="0"/>
                <a:cs typeface="Times New Roman" pitchFamily="18" charset="0"/>
              </a:rPr>
              <a:t>–</a:t>
            </a:r>
            <a:r>
              <a:rPr lang="en-US" sz="2200" dirty="0" smtClean="0">
                <a:cs typeface="Times New Roman" pitchFamily="18" charset="0"/>
              </a:rPr>
              <a:t>0</a:t>
            </a:r>
            <a:r>
              <a:rPr lang="en-US" sz="2200" dirty="0" smtClean="0">
                <a:latin typeface="Times New Roman" pitchFamily="18" charset="0"/>
                <a:cs typeface="Times New Roman" pitchFamily="18" charset="0"/>
              </a:rPr>
              <a:t>–</a:t>
            </a:r>
            <a:r>
              <a:rPr lang="en-US" sz="2200" dirty="0" smtClean="0">
                <a:cs typeface="Times New Roman" pitchFamily="18" charset="0"/>
              </a:rPr>
              <a:t>2</a:t>
            </a:r>
            <a:r>
              <a:rPr lang="en-US" sz="2200" dirty="0" smtClean="0">
                <a:latin typeface="Times New Roman" pitchFamily="18" charset="0"/>
                <a:cs typeface="Times New Roman" pitchFamily="18" charset="0"/>
              </a:rPr>
              <a:t>–</a:t>
            </a:r>
            <a:r>
              <a:rPr lang="en-US" sz="2200" dirty="0" smtClean="0">
                <a:cs typeface="Times New Roman" pitchFamily="18" charset="0"/>
              </a:rPr>
              <a:t>4, never reaching the remaining buckets!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77FCF63-7B4E-4E2A-A103-A56E43769DDC}" type="slidenum">
              <a:rPr lang="en-AU" sz="2000"/>
              <a:pPr>
                <a:defRPr/>
              </a:pPr>
              <a:t>49</a:t>
            </a:fld>
            <a:endParaRPr lang="en-AU" sz="2000" dirty="0"/>
          </a:p>
        </p:txBody>
      </p:sp>
    </p:spTree>
  </p:cSld>
  <p:clrMapOvr>
    <a:masterClrMapping/>
  </p:clrMapOvr>
  <p:transition>
    <p:cover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bwMode="auto">
          <a:xfrm>
            <a:off x="495300" y="992188"/>
            <a:ext cx="6477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Hash-table principles (2)</a:t>
            </a:r>
          </a:p>
        </p:txBody>
      </p:sp>
      <p:sp>
        <p:nvSpPr>
          <p:cNvPr id="5125" name="Rectangle 3"/>
          <p:cNvSpPr>
            <a:spLocks noGrp="1" noChangeArrowheads="1"/>
          </p:cNvSpPr>
          <p:nvPr>
            <p:ph idx="1"/>
          </p:nvPr>
        </p:nvSpPr>
        <p:spPr>
          <a:xfrm>
            <a:off x="71438" y="1722437"/>
            <a:ext cx="9072562" cy="1635125"/>
          </a:xfrm>
        </p:spPr>
        <p:txBody>
          <a:bodyPr/>
          <a:lstStyle/>
          <a:p>
            <a:pPr eaLnBrk="1" hangingPunct="1">
              <a:lnSpc>
                <a:spcPct val="90000"/>
              </a:lnSpc>
            </a:pPr>
            <a:r>
              <a:rPr lang="en-US" sz="2400" dirty="0" smtClean="0"/>
              <a:t>A </a:t>
            </a:r>
            <a:r>
              <a:rPr lang="en-US" sz="2400" b="1" dirty="0" smtClean="0"/>
              <a:t>hash table</a:t>
            </a:r>
            <a:r>
              <a:rPr lang="en-US" sz="2400" dirty="0" smtClean="0"/>
              <a:t> is an array of </a:t>
            </a:r>
            <a:r>
              <a:rPr lang="en-US" sz="2400" i="1" dirty="0" smtClean="0"/>
              <a:t>m</a:t>
            </a:r>
            <a:r>
              <a:rPr lang="en-US" sz="2400" dirty="0" smtClean="0"/>
              <a:t> </a:t>
            </a:r>
            <a:r>
              <a:rPr lang="en-US" sz="2400" b="1" i="1" dirty="0" smtClean="0"/>
              <a:t>buckets</a:t>
            </a:r>
            <a:r>
              <a:rPr lang="en-US" sz="2400" dirty="0" smtClean="0"/>
              <a:t>, together with a </a:t>
            </a:r>
            <a:r>
              <a:rPr lang="en-US" sz="2400" b="1" dirty="0" smtClean="0"/>
              <a:t>hash function,</a:t>
            </a:r>
            <a:r>
              <a:rPr lang="en-US" sz="2400" dirty="0" smtClean="0"/>
              <a:t> </a:t>
            </a:r>
            <a:r>
              <a:rPr lang="en-US" sz="2400" i="1" dirty="0" smtClean="0"/>
              <a:t>hash</a:t>
            </a:r>
            <a:r>
              <a:rPr lang="en-US" sz="2400" dirty="0" smtClean="0"/>
              <a:t>(</a:t>
            </a:r>
            <a:r>
              <a:rPr lang="en-US" sz="2400" i="1" dirty="0" smtClean="0"/>
              <a:t>k</a:t>
            </a:r>
            <a:r>
              <a:rPr lang="en-US" sz="2400" dirty="0" smtClean="0"/>
              <a:t>), that translates each key </a:t>
            </a:r>
            <a:r>
              <a:rPr lang="en-US" sz="2400" i="1" dirty="0" smtClean="0"/>
              <a:t>k</a:t>
            </a:r>
            <a:r>
              <a:rPr lang="en-US" sz="2400" dirty="0" smtClean="0"/>
              <a:t> to a bucket index (in the range 0…</a:t>
            </a:r>
            <a:r>
              <a:rPr lang="en-US" sz="2400" i="1" dirty="0" smtClean="0"/>
              <a:t>m</a:t>
            </a:r>
            <a:r>
              <a:rPr lang="en-US" sz="2400" dirty="0" smtClean="0"/>
              <a:t>–1).</a:t>
            </a:r>
          </a:p>
          <a:p>
            <a:pPr lvl="1">
              <a:lnSpc>
                <a:spcPct val="90000"/>
              </a:lnSpc>
            </a:pPr>
            <a:r>
              <a:rPr lang="en-US" sz="2000" b="1" dirty="0" smtClean="0"/>
              <a:t>Hashing</a:t>
            </a:r>
            <a:r>
              <a:rPr lang="en-US" sz="2000" dirty="0" smtClean="0"/>
              <a:t>: translate/map each key to a small integer, and use that integer to index an array (of buckets).</a:t>
            </a:r>
          </a:p>
          <a:p>
            <a:pPr eaLnBrk="1" hangingPunct="1">
              <a:lnSpc>
                <a:spcPct val="90000"/>
              </a:lnSpc>
            </a:pPr>
            <a:endParaRPr lang="en-US" sz="2000" dirty="0" smtClean="0"/>
          </a:p>
        </p:txBody>
      </p:sp>
      <p:sp>
        <p:nvSpPr>
          <p:cNvPr id="61"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53A0B36-D650-4793-AD33-A72A08C906B0}" type="slidenum">
              <a:rPr lang="en-AU" sz="1800"/>
              <a:pPr>
                <a:defRPr/>
              </a:pPr>
              <a:t>5</a:t>
            </a:fld>
            <a:endParaRPr lang="en-AU" sz="1800" dirty="0"/>
          </a:p>
        </p:txBody>
      </p:sp>
      <p:graphicFrame>
        <p:nvGraphicFramePr>
          <p:cNvPr id="97340" name="Group 60"/>
          <p:cNvGraphicFramePr>
            <a:graphicFrameLocks noGrp="1"/>
          </p:cNvGraphicFramePr>
          <p:nvPr/>
        </p:nvGraphicFramePr>
        <p:xfrm>
          <a:off x="1238250" y="3357562"/>
          <a:ext cx="1981200" cy="2401888"/>
        </p:xfrm>
        <a:graphic>
          <a:graphicData uri="http://schemas.openxmlformats.org/drawingml/2006/table">
            <a:tbl>
              <a:tblPr/>
              <a:tblGrid>
                <a:gridCol w="963613"/>
                <a:gridCol w="1017587"/>
              </a:tblGrid>
              <a:tr h="30480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key</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value</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2905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smtClean="0">
                          <a:ln>
                            <a:noFill/>
                          </a:ln>
                          <a:solidFill>
                            <a:schemeClr val="tx1"/>
                          </a:solidFill>
                          <a:effectLst/>
                          <a:latin typeface="Arial Narrow" pitchFamily="34" charset="0"/>
                        </a:rPr>
                        <a:t>k</a:t>
                      </a:r>
                      <a:r>
                        <a:rPr kumimoji="0" lang="en-GB" sz="2000" b="0" i="0" u="none" strike="noStrike" cap="none" normalizeH="0" baseline="-25000" smtClean="0">
                          <a:ln>
                            <a:noFill/>
                          </a:ln>
                          <a:solidFill>
                            <a:schemeClr val="tx1"/>
                          </a:solidFill>
                          <a:effectLst/>
                          <a:latin typeface="Arial Narrow" pitchFamily="34" charset="0"/>
                        </a:rPr>
                        <a:t>4</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4</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458788">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Narrow" pitchFamily="34" charset="0"/>
                      </a:endParaRP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Arial Narrow" pitchFamily="34" charset="0"/>
                      </a:endParaRP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34290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err="1" smtClean="0">
                          <a:ln>
                            <a:noFill/>
                          </a:ln>
                          <a:solidFill>
                            <a:schemeClr val="tx1"/>
                          </a:solidFill>
                          <a:effectLst/>
                          <a:latin typeface="Arial Narrow" pitchFamily="34" charset="0"/>
                        </a:rPr>
                        <a:t>k</a:t>
                      </a:r>
                      <a:r>
                        <a:rPr kumimoji="0" lang="en-GB" sz="2000" b="0" i="1" u="none" strike="noStrike" cap="none" normalizeH="0" baseline="-25000" dirty="0" err="1" smtClean="0">
                          <a:ln>
                            <a:noFill/>
                          </a:ln>
                          <a:solidFill>
                            <a:schemeClr val="tx1"/>
                          </a:solidFill>
                          <a:effectLst/>
                          <a:latin typeface="Arial Narrow" pitchFamily="34" charset="0"/>
                        </a:rPr>
                        <a:t>n</a:t>
                      </a:r>
                      <a:endParaRPr kumimoji="0" lang="en-GB" sz="2000" b="0" i="1" u="none" strike="noStrike" cap="none" normalizeH="0" baseline="-25000" dirty="0" smtClean="0">
                        <a:ln>
                          <a:noFill/>
                        </a:ln>
                        <a:solidFill>
                          <a:schemeClr val="tx1"/>
                        </a:solidFill>
                        <a:effectLst/>
                        <a:latin typeface="Arial Narrow" pitchFamily="34" charset="0"/>
                      </a:endParaRP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err="1" smtClean="0">
                          <a:ln>
                            <a:noFill/>
                          </a:ln>
                          <a:solidFill>
                            <a:schemeClr val="tx1"/>
                          </a:solidFill>
                          <a:effectLst/>
                          <a:latin typeface="Arial Narrow" pitchFamily="34" charset="0"/>
                        </a:rPr>
                        <a:t>v</a:t>
                      </a:r>
                      <a:r>
                        <a:rPr kumimoji="0" lang="en-GB" sz="2000" b="0" i="1" u="none" strike="noStrike" cap="none" normalizeH="0" baseline="-25000" dirty="0" err="1" smtClean="0">
                          <a:ln>
                            <a:noFill/>
                          </a:ln>
                          <a:solidFill>
                            <a:schemeClr val="tx1"/>
                          </a:solidFill>
                          <a:effectLst/>
                          <a:latin typeface="Arial Narrow" pitchFamily="34" charset="0"/>
                        </a:rPr>
                        <a:t>n</a:t>
                      </a:r>
                      <a:endParaRPr kumimoji="0" lang="en-GB" sz="2000" b="0" i="1" u="none" strike="noStrike" cap="none" normalizeH="0" baseline="-25000" dirty="0" smtClean="0">
                        <a:ln>
                          <a:noFill/>
                        </a:ln>
                        <a:solidFill>
                          <a:schemeClr val="tx1"/>
                        </a:solidFill>
                        <a:effectLst/>
                        <a:latin typeface="Arial Narrow" pitchFamily="34" charset="0"/>
                      </a:endParaRP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
        <p:nvSpPr>
          <p:cNvPr id="5152" name="AutoShape 86"/>
          <p:cNvSpPr>
            <a:spLocks noChangeArrowheads="1"/>
          </p:cNvSpPr>
          <p:nvPr/>
        </p:nvSpPr>
        <p:spPr bwMode="auto">
          <a:xfrm>
            <a:off x="3773488" y="3357562"/>
            <a:ext cx="1066800" cy="325437"/>
          </a:xfrm>
          <a:prstGeom prst="wedgeRectCallout">
            <a:avLst>
              <a:gd name="adj1" fmla="val 95086"/>
              <a:gd name="adj2" fmla="val 142193"/>
            </a:avLst>
          </a:prstGeom>
          <a:noFill/>
          <a:ln w="9525">
            <a:solidFill>
              <a:srgbClr val="0000CC"/>
            </a:solidFill>
            <a:miter lim="800000"/>
            <a:headEnd/>
            <a:tailEnd/>
          </a:ln>
        </p:spPr>
        <p:txBody>
          <a:bodyPr lIns="36000" tIns="0" rIns="36000" bIns="0"/>
          <a:lstStyle/>
          <a:p>
            <a:pPr algn="ctr" eaLnBrk="0" hangingPunct="0"/>
            <a:r>
              <a:rPr lang="en-GB" sz="2000" dirty="0">
                <a:solidFill>
                  <a:srgbClr val="0000CC"/>
                </a:solidFill>
              </a:rPr>
              <a:t>collision</a:t>
            </a:r>
            <a:endParaRPr lang="en-GB" sz="2000" dirty="0">
              <a:solidFill>
                <a:srgbClr val="0000CC"/>
              </a:solidFill>
              <a:cs typeface="Times New Roman" pitchFamily="18" charset="0"/>
            </a:endParaRPr>
          </a:p>
        </p:txBody>
      </p:sp>
      <p:sp>
        <p:nvSpPr>
          <p:cNvPr id="5153" name="Text Box 87"/>
          <p:cNvSpPr txBox="1">
            <a:spLocks noChangeAspect="1" noChangeArrowheads="1"/>
          </p:cNvSpPr>
          <p:nvPr/>
        </p:nvSpPr>
        <p:spPr bwMode="auto">
          <a:xfrm>
            <a:off x="5218113" y="3621088"/>
            <a:ext cx="290512" cy="290512"/>
          </a:xfrm>
          <a:prstGeom prst="rect">
            <a:avLst/>
          </a:prstGeom>
          <a:noFill/>
          <a:ln w="9525">
            <a:noFill/>
            <a:miter lim="800000"/>
            <a:headEnd/>
            <a:tailEnd/>
          </a:ln>
        </p:spPr>
        <p:txBody>
          <a:bodyPr lIns="0" tIns="0" rIns="0" bIns="0"/>
          <a:lstStyle/>
          <a:p>
            <a:pPr algn="r" eaLnBrk="0" hangingPunct="0">
              <a:lnSpc>
                <a:spcPct val="88000"/>
              </a:lnSpc>
            </a:pPr>
            <a:r>
              <a:rPr lang="en-US" sz="1800" noProof="1"/>
              <a:t>0</a:t>
            </a:r>
          </a:p>
        </p:txBody>
      </p:sp>
      <p:sp>
        <p:nvSpPr>
          <p:cNvPr id="5154" name="Text Box 88"/>
          <p:cNvSpPr txBox="1">
            <a:spLocks noChangeAspect="1" noChangeArrowheads="1"/>
          </p:cNvSpPr>
          <p:nvPr/>
        </p:nvSpPr>
        <p:spPr bwMode="auto">
          <a:xfrm>
            <a:off x="5218113" y="3911600"/>
            <a:ext cx="290512" cy="288925"/>
          </a:xfrm>
          <a:prstGeom prst="rect">
            <a:avLst/>
          </a:prstGeom>
          <a:noFill/>
          <a:ln w="9525">
            <a:noFill/>
            <a:miter lim="800000"/>
            <a:headEnd/>
            <a:tailEnd/>
          </a:ln>
        </p:spPr>
        <p:txBody>
          <a:bodyPr lIns="0" tIns="0" rIns="0" bIns="0"/>
          <a:lstStyle/>
          <a:p>
            <a:pPr algn="r" eaLnBrk="0" hangingPunct="0">
              <a:lnSpc>
                <a:spcPct val="88000"/>
              </a:lnSpc>
            </a:pPr>
            <a:r>
              <a:rPr lang="en-US" sz="1800" noProof="1"/>
              <a:t>1</a:t>
            </a:r>
          </a:p>
        </p:txBody>
      </p:sp>
      <p:sp>
        <p:nvSpPr>
          <p:cNvPr id="5155" name="Text Box 89"/>
          <p:cNvSpPr txBox="1">
            <a:spLocks noChangeAspect="1" noChangeArrowheads="1"/>
          </p:cNvSpPr>
          <p:nvPr/>
        </p:nvSpPr>
        <p:spPr bwMode="auto">
          <a:xfrm>
            <a:off x="5218113" y="4200525"/>
            <a:ext cx="290512" cy="290513"/>
          </a:xfrm>
          <a:prstGeom prst="rect">
            <a:avLst/>
          </a:prstGeom>
          <a:noFill/>
          <a:ln w="9525">
            <a:noFill/>
            <a:miter lim="800000"/>
            <a:headEnd/>
            <a:tailEnd/>
          </a:ln>
        </p:spPr>
        <p:txBody>
          <a:bodyPr lIns="0" tIns="0" rIns="0" bIns="0"/>
          <a:lstStyle/>
          <a:p>
            <a:pPr algn="r" eaLnBrk="0" hangingPunct="0">
              <a:lnSpc>
                <a:spcPct val="88000"/>
              </a:lnSpc>
            </a:pPr>
            <a:r>
              <a:rPr lang="en-US" sz="1800" noProof="1"/>
              <a:t>2</a:t>
            </a:r>
          </a:p>
        </p:txBody>
      </p:sp>
      <p:sp>
        <p:nvSpPr>
          <p:cNvPr id="5156" name="Text Box 90"/>
          <p:cNvSpPr txBox="1">
            <a:spLocks noChangeAspect="1" noChangeArrowheads="1"/>
          </p:cNvSpPr>
          <p:nvPr/>
        </p:nvSpPr>
        <p:spPr bwMode="auto">
          <a:xfrm>
            <a:off x="5218113" y="4491038"/>
            <a:ext cx="290512" cy="288925"/>
          </a:xfrm>
          <a:prstGeom prst="rect">
            <a:avLst/>
          </a:prstGeom>
          <a:noFill/>
          <a:ln w="9525">
            <a:noFill/>
            <a:miter lim="800000"/>
            <a:headEnd/>
            <a:tailEnd/>
          </a:ln>
        </p:spPr>
        <p:txBody>
          <a:bodyPr lIns="0" tIns="0" rIns="0" bIns="0"/>
          <a:lstStyle/>
          <a:p>
            <a:pPr algn="r" eaLnBrk="0" hangingPunct="0">
              <a:lnSpc>
                <a:spcPct val="88000"/>
              </a:lnSpc>
            </a:pPr>
            <a:r>
              <a:rPr lang="en-US" sz="1800" noProof="1"/>
              <a:t>3</a:t>
            </a:r>
          </a:p>
        </p:txBody>
      </p:sp>
      <p:sp>
        <p:nvSpPr>
          <p:cNvPr id="5157" name="Text Box 91"/>
          <p:cNvSpPr txBox="1">
            <a:spLocks noChangeAspect="1" noChangeArrowheads="1"/>
          </p:cNvSpPr>
          <p:nvPr/>
        </p:nvSpPr>
        <p:spPr bwMode="auto">
          <a:xfrm>
            <a:off x="5218113" y="4779963"/>
            <a:ext cx="290512" cy="290512"/>
          </a:xfrm>
          <a:prstGeom prst="rect">
            <a:avLst/>
          </a:prstGeom>
          <a:noFill/>
          <a:ln w="9525">
            <a:noFill/>
            <a:miter lim="800000"/>
            <a:headEnd/>
            <a:tailEnd/>
          </a:ln>
        </p:spPr>
        <p:txBody>
          <a:bodyPr lIns="0" tIns="0" rIns="0" bIns="0"/>
          <a:lstStyle/>
          <a:p>
            <a:pPr algn="r" eaLnBrk="0" hangingPunct="0">
              <a:lnSpc>
                <a:spcPct val="88000"/>
              </a:lnSpc>
            </a:pPr>
            <a:r>
              <a:rPr lang="en-US" sz="1800" noProof="1"/>
              <a:t>4</a:t>
            </a:r>
          </a:p>
        </p:txBody>
      </p:sp>
      <p:sp>
        <p:nvSpPr>
          <p:cNvPr id="5158" name="Text Box 92"/>
          <p:cNvSpPr txBox="1">
            <a:spLocks noChangeAspect="1" noChangeArrowheads="1"/>
          </p:cNvSpPr>
          <p:nvPr/>
        </p:nvSpPr>
        <p:spPr bwMode="auto">
          <a:xfrm>
            <a:off x="5218113" y="5070475"/>
            <a:ext cx="290512" cy="288925"/>
          </a:xfrm>
          <a:prstGeom prst="rect">
            <a:avLst/>
          </a:prstGeom>
          <a:noFill/>
          <a:ln w="9525">
            <a:noFill/>
            <a:miter lim="800000"/>
            <a:headEnd/>
            <a:tailEnd/>
          </a:ln>
        </p:spPr>
        <p:txBody>
          <a:bodyPr lIns="0" tIns="0" rIns="0" bIns="0"/>
          <a:lstStyle/>
          <a:p>
            <a:pPr algn="r" eaLnBrk="0" hangingPunct="0">
              <a:lnSpc>
                <a:spcPct val="88000"/>
              </a:lnSpc>
            </a:pPr>
            <a:r>
              <a:rPr lang="en-US" sz="1800" noProof="1"/>
              <a:t>5</a:t>
            </a:r>
          </a:p>
        </p:txBody>
      </p:sp>
      <p:sp>
        <p:nvSpPr>
          <p:cNvPr id="5159" name="Text Box 93"/>
          <p:cNvSpPr txBox="1">
            <a:spLocks noChangeAspect="1" noChangeArrowheads="1"/>
          </p:cNvSpPr>
          <p:nvPr/>
        </p:nvSpPr>
        <p:spPr bwMode="auto">
          <a:xfrm>
            <a:off x="5073650" y="6107113"/>
            <a:ext cx="434975" cy="288925"/>
          </a:xfrm>
          <a:prstGeom prst="rect">
            <a:avLst/>
          </a:prstGeom>
          <a:noFill/>
          <a:ln w="9525">
            <a:noFill/>
            <a:miter lim="800000"/>
            <a:headEnd/>
            <a:tailEnd/>
          </a:ln>
        </p:spPr>
        <p:txBody>
          <a:bodyPr lIns="0" tIns="0" rIns="0" bIns="0"/>
          <a:lstStyle/>
          <a:p>
            <a:pPr algn="r" eaLnBrk="0" hangingPunct="0">
              <a:lnSpc>
                <a:spcPct val="88000"/>
              </a:lnSpc>
            </a:pPr>
            <a:r>
              <a:rPr lang="en-US" sz="1800" i="1" noProof="1"/>
              <a:t>m</a:t>
            </a:r>
            <a:r>
              <a:rPr lang="en-US" sz="1800" noProof="1"/>
              <a:t>–1</a:t>
            </a:r>
          </a:p>
        </p:txBody>
      </p:sp>
      <p:sp>
        <p:nvSpPr>
          <p:cNvPr id="5160" name="Text Box 94"/>
          <p:cNvSpPr txBox="1">
            <a:spLocks noChangeAspect="1" noChangeArrowheads="1"/>
          </p:cNvSpPr>
          <p:nvPr/>
        </p:nvSpPr>
        <p:spPr bwMode="auto">
          <a:xfrm>
            <a:off x="5073650" y="5816600"/>
            <a:ext cx="434975" cy="290513"/>
          </a:xfrm>
          <a:prstGeom prst="rect">
            <a:avLst/>
          </a:prstGeom>
          <a:noFill/>
          <a:ln w="9525">
            <a:noFill/>
            <a:miter lim="800000"/>
            <a:headEnd/>
            <a:tailEnd/>
          </a:ln>
        </p:spPr>
        <p:txBody>
          <a:bodyPr lIns="0" tIns="0" rIns="0" bIns="0"/>
          <a:lstStyle/>
          <a:p>
            <a:pPr algn="r" eaLnBrk="0" hangingPunct="0">
              <a:lnSpc>
                <a:spcPct val="88000"/>
              </a:lnSpc>
            </a:pPr>
            <a:r>
              <a:rPr lang="en-US" sz="1800" i="1" noProof="1"/>
              <a:t>m</a:t>
            </a:r>
            <a:r>
              <a:rPr lang="en-US" sz="1800" noProof="1"/>
              <a:t>–2</a:t>
            </a:r>
          </a:p>
        </p:txBody>
      </p:sp>
      <p:sp>
        <p:nvSpPr>
          <p:cNvPr id="5161" name="Rectangle 95"/>
          <p:cNvSpPr>
            <a:spLocks noChangeArrowheads="1"/>
          </p:cNvSpPr>
          <p:nvPr/>
        </p:nvSpPr>
        <p:spPr bwMode="auto">
          <a:xfrm>
            <a:off x="5546725" y="391160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62" name="Rectangle 96"/>
          <p:cNvSpPr>
            <a:spLocks noChangeArrowheads="1"/>
          </p:cNvSpPr>
          <p:nvPr/>
        </p:nvSpPr>
        <p:spPr bwMode="auto">
          <a:xfrm>
            <a:off x="5546725" y="4184650"/>
            <a:ext cx="723900" cy="273050"/>
          </a:xfrm>
          <a:prstGeom prst="rect">
            <a:avLst/>
          </a:prstGeom>
          <a:solidFill>
            <a:srgbClr val="FFCC66"/>
          </a:solidFill>
          <a:ln w="9525">
            <a:solidFill>
              <a:schemeClr val="tx1"/>
            </a:solidFill>
            <a:miter lim="800000"/>
            <a:headEnd/>
            <a:tailEnd/>
          </a:ln>
        </p:spPr>
        <p:txBody>
          <a:bodyPr wrap="none" anchor="ctr"/>
          <a:lstStyle/>
          <a:p>
            <a:endParaRPr lang="en-US" sz="1000" i="1"/>
          </a:p>
        </p:txBody>
      </p:sp>
      <p:sp>
        <p:nvSpPr>
          <p:cNvPr id="5163" name="Rectangle 97"/>
          <p:cNvSpPr>
            <a:spLocks noChangeArrowheads="1"/>
          </p:cNvSpPr>
          <p:nvPr/>
        </p:nvSpPr>
        <p:spPr bwMode="auto">
          <a:xfrm>
            <a:off x="5546725" y="445770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64" name="Rectangle 98"/>
          <p:cNvSpPr>
            <a:spLocks noChangeArrowheads="1"/>
          </p:cNvSpPr>
          <p:nvPr/>
        </p:nvSpPr>
        <p:spPr bwMode="auto">
          <a:xfrm>
            <a:off x="5546725" y="473075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65" name="Rectangle 99"/>
          <p:cNvSpPr>
            <a:spLocks noChangeArrowheads="1"/>
          </p:cNvSpPr>
          <p:nvPr/>
        </p:nvSpPr>
        <p:spPr bwMode="auto">
          <a:xfrm>
            <a:off x="5546725" y="5003800"/>
            <a:ext cx="723900" cy="273050"/>
          </a:xfrm>
          <a:prstGeom prst="rect">
            <a:avLst/>
          </a:prstGeom>
          <a:solidFill>
            <a:srgbClr val="FFCC66"/>
          </a:solidFill>
          <a:ln w="9525">
            <a:solidFill>
              <a:schemeClr val="tx1"/>
            </a:solidFill>
            <a:miter lim="800000"/>
            <a:headEnd/>
            <a:tailEnd/>
          </a:ln>
        </p:spPr>
        <p:txBody>
          <a:bodyPr wrap="none" anchor="ctr"/>
          <a:lstStyle/>
          <a:p>
            <a:endParaRPr lang="en-US" sz="1200" i="1"/>
          </a:p>
        </p:txBody>
      </p:sp>
      <p:sp>
        <p:nvSpPr>
          <p:cNvPr id="5166" name="Rectangle 100"/>
          <p:cNvSpPr>
            <a:spLocks noChangeArrowheads="1"/>
          </p:cNvSpPr>
          <p:nvPr/>
        </p:nvSpPr>
        <p:spPr bwMode="auto">
          <a:xfrm>
            <a:off x="5546725" y="527685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67" name="Rectangle 101"/>
          <p:cNvSpPr>
            <a:spLocks noChangeArrowheads="1"/>
          </p:cNvSpPr>
          <p:nvPr/>
        </p:nvSpPr>
        <p:spPr bwMode="auto">
          <a:xfrm>
            <a:off x="5546725" y="554990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68" name="Rectangle 102"/>
          <p:cNvSpPr>
            <a:spLocks noChangeArrowheads="1"/>
          </p:cNvSpPr>
          <p:nvPr/>
        </p:nvSpPr>
        <p:spPr bwMode="auto">
          <a:xfrm>
            <a:off x="5546725" y="5822950"/>
            <a:ext cx="723900" cy="273050"/>
          </a:xfrm>
          <a:prstGeom prst="rect">
            <a:avLst/>
          </a:prstGeom>
          <a:solidFill>
            <a:srgbClr val="FFCC66"/>
          </a:solidFill>
          <a:ln w="9525">
            <a:solidFill>
              <a:schemeClr val="tx1"/>
            </a:solidFill>
            <a:miter lim="800000"/>
            <a:headEnd/>
            <a:tailEnd/>
          </a:ln>
        </p:spPr>
        <p:txBody>
          <a:bodyPr wrap="none" anchor="ctr"/>
          <a:lstStyle/>
          <a:p>
            <a:endParaRPr lang="en-US" sz="1200" i="1"/>
          </a:p>
        </p:txBody>
      </p:sp>
      <p:sp>
        <p:nvSpPr>
          <p:cNvPr id="5169" name="Rectangle 103"/>
          <p:cNvSpPr>
            <a:spLocks noChangeArrowheads="1"/>
          </p:cNvSpPr>
          <p:nvPr/>
        </p:nvSpPr>
        <p:spPr bwMode="auto">
          <a:xfrm>
            <a:off x="5546725" y="609600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70" name="Rectangle 104"/>
          <p:cNvSpPr>
            <a:spLocks noChangeArrowheads="1"/>
          </p:cNvSpPr>
          <p:nvPr/>
        </p:nvSpPr>
        <p:spPr bwMode="auto">
          <a:xfrm>
            <a:off x="5546725" y="3638550"/>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5171" name="Freeform 105"/>
          <p:cNvSpPr>
            <a:spLocks/>
          </p:cNvSpPr>
          <p:nvPr/>
        </p:nvSpPr>
        <p:spPr bwMode="auto">
          <a:xfrm>
            <a:off x="5508625" y="5397500"/>
            <a:ext cx="838200" cy="304800"/>
          </a:xfrm>
          <a:custGeom>
            <a:avLst/>
            <a:gdLst>
              <a:gd name="T0" fmla="*/ 0 w 528"/>
              <a:gd name="T1" fmla="*/ 0 h 192"/>
              <a:gd name="T2" fmla="*/ 2147483647 w 528"/>
              <a:gd name="T3" fmla="*/ 2147483647 h 192"/>
              <a:gd name="T4" fmla="*/ 2147483647 w 528"/>
              <a:gd name="T5" fmla="*/ 2147483647 h 192"/>
              <a:gd name="T6" fmla="*/ 0 w 528"/>
              <a:gd name="T7" fmla="*/ 2147483647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528" y="96"/>
                </a:lnTo>
                <a:lnTo>
                  <a:pt x="528" y="192"/>
                </a:lnTo>
                <a:lnTo>
                  <a:pt x="0" y="96"/>
                </a:lnTo>
                <a:lnTo>
                  <a:pt x="0" y="0"/>
                </a:lnTo>
                <a:close/>
              </a:path>
            </a:pathLst>
          </a:custGeom>
          <a:solidFill>
            <a:schemeClr val="accent1"/>
          </a:solidFill>
          <a:ln w="9525">
            <a:noFill/>
            <a:round/>
            <a:headEnd/>
            <a:tailEnd/>
          </a:ln>
        </p:spPr>
        <p:txBody>
          <a:bodyPr/>
          <a:lstStyle/>
          <a:p>
            <a:endParaRPr lang="en-US"/>
          </a:p>
        </p:txBody>
      </p:sp>
      <p:sp>
        <p:nvSpPr>
          <p:cNvPr id="5172" name="AutoShape 106"/>
          <p:cNvSpPr>
            <a:spLocks noChangeArrowheads="1"/>
          </p:cNvSpPr>
          <p:nvPr/>
        </p:nvSpPr>
        <p:spPr bwMode="auto">
          <a:xfrm>
            <a:off x="6721475" y="4457700"/>
            <a:ext cx="1965325" cy="661987"/>
          </a:xfrm>
          <a:prstGeom prst="wedgeRectCallout">
            <a:avLst>
              <a:gd name="adj1" fmla="val -69387"/>
              <a:gd name="adj2" fmla="val -136332"/>
            </a:avLst>
          </a:prstGeom>
          <a:noFill/>
          <a:ln w="9525">
            <a:solidFill>
              <a:srgbClr val="0000CC"/>
            </a:solidFill>
            <a:miter lim="800000"/>
            <a:headEnd/>
            <a:tailEnd/>
          </a:ln>
        </p:spPr>
        <p:txBody>
          <a:bodyPr lIns="36000" tIns="0" rIns="36000" bIns="0"/>
          <a:lstStyle/>
          <a:p>
            <a:pPr algn="ctr" eaLnBrk="0" hangingPunct="0"/>
            <a:r>
              <a:rPr lang="en-GB" sz="2000" dirty="0">
                <a:solidFill>
                  <a:srgbClr val="0000CC"/>
                </a:solidFill>
              </a:rPr>
              <a:t>hash table</a:t>
            </a:r>
            <a:br>
              <a:rPr lang="en-GB" sz="2000" dirty="0">
                <a:solidFill>
                  <a:srgbClr val="0000CC"/>
                </a:solidFill>
              </a:rPr>
            </a:br>
            <a:r>
              <a:rPr lang="en-GB" sz="2000" dirty="0">
                <a:solidFill>
                  <a:srgbClr val="0000CC"/>
                </a:solidFill>
              </a:rPr>
              <a:t>(array of buckets)</a:t>
            </a:r>
            <a:endParaRPr lang="en-GB" sz="2000" dirty="0">
              <a:solidFill>
                <a:srgbClr val="0000CC"/>
              </a:solidFill>
              <a:cs typeface="Times New Roman" pitchFamily="18" charset="0"/>
            </a:endParaRPr>
          </a:p>
        </p:txBody>
      </p:sp>
      <p:sp>
        <p:nvSpPr>
          <p:cNvPr id="5173" name="Freeform 107"/>
          <p:cNvSpPr>
            <a:spLocks/>
          </p:cNvSpPr>
          <p:nvPr/>
        </p:nvSpPr>
        <p:spPr bwMode="auto">
          <a:xfrm>
            <a:off x="1238250" y="5273675"/>
            <a:ext cx="1981200" cy="304800"/>
          </a:xfrm>
          <a:custGeom>
            <a:avLst/>
            <a:gdLst>
              <a:gd name="T0" fmla="*/ 0 w 1008"/>
              <a:gd name="T1" fmla="*/ 0 h 192"/>
              <a:gd name="T2" fmla="*/ 2147483647 w 1008"/>
              <a:gd name="T3" fmla="*/ 2147483647 h 192"/>
              <a:gd name="T4" fmla="*/ 2147483647 w 1008"/>
              <a:gd name="T5" fmla="*/ 2147483647 h 192"/>
              <a:gd name="T6" fmla="*/ 0 w 1008"/>
              <a:gd name="T7" fmla="*/ 2147483647 h 192"/>
              <a:gd name="T8" fmla="*/ 0 w 1008"/>
              <a:gd name="T9" fmla="*/ 0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0"/>
                </a:moveTo>
                <a:lnTo>
                  <a:pt x="1008" y="96"/>
                </a:lnTo>
                <a:lnTo>
                  <a:pt x="1008" y="192"/>
                </a:lnTo>
                <a:lnTo>
                  <a:pt x="0" y="96"/>
                </a:lnTo>
                <a:lnTo>
                  <a:pt x="0" y="0"/>
                </a:lnTo>
                <a:close/>
              </a:path>
            </a:pathLst>
          </a:custGeom>
          <a:solidFill>
            <a:schemeClr val="accent1"/>
          </a:solidFill>
          <a:ln w="9525">
            <a:noFill/>
            <a:round/>
            <a:headEnd/>
            <a:tailEnd/>
          </a:ln>
        </p:spPr>
        <p:txBody>
          <a:bodyPr/>
          <a:lstStyle/>
          <a:p>
            <a:endParaRPr lang="en-US"/>
          </a:p>
        </p:txBody>
      </p:sp>
      <p:grpSp>
        <p:nvGrpSpPr>
          <p:cNvPr id="5174" name="Group 108"/>
          <p:cNvGrpSpPr>
            <a:grpSpLocks/>
          </p:cNvGrpSpPr>
          <p:nvPr/>
        </p:nvGrpSpPr>
        <p:grpSpPr bwMode="auto">
          <a:xfrm>
            <a:off x="1847850" y="3911600"/>
            <a:ext cx="3459163" cy="1948942"/>
            <a:chOff x="1344" y="2060"/>
            <a:chExt cx="2179" cy="1092"/>
          </a:xfrm>
        </p:grpSpPr>
        <p:sp>
          <p:nvSpPr>
            <p:cNvPr id="5176" name="Line 109"/>
            <p:cNvSpPr>
              <a:spLocks noChangeShapeType="1"/>
            </p:cNvSpPr>
            <p:nvPr/>
          </p:nvSpPr>
          <p:spPr bwMode="auto">
            <a:xfrm>
              <a:off x="1344" y="2060"/>
              <a:ext cx="2179" cy="94"/>
            </a:xfrm>
            <a:prstGeom prst="line">
              <a:avLst/>
            </a:prstGeom>
            <a:noFill/>
            <a:ln w="28575">
              <a:solidFill>
                <a:srgbClr val="FF0000"/>
              </a:solidFill>
              <a:round/>
              <a:headEnd/>
              <a:tailEnd type="triangle" w="med" len="lg"/>
            </a:ln>
          </p:spPr>
          <p:txBody>
            <a:bodyPr/>
            <a:lstStyle/>
            <a:p>
              <a:endParaRPr lang="en-US"/>
            </a:p>
          </p:txBody>
        </p:sp>
        <p:sp>
          <p:nvSpPr>
            <p:cNvPr id="5177" name="Line 110"/>
            <p:cNvSpPr>
              <a:spLocks noChangeShapeType="1"/>
            </p:cNvSpPr>
            <p:nvPr/>
          </p:nvSpPr>
          <p:spPr bwMode="auto">
            <a:xfrm flipV="1">
              <a:off x="1344" y="2154"/>
              <a:ext cx="2179" cy="231"/>
            </a:xfrm>
            <a:prstGeom prst="line">
              <a:avLst/>
            </a:prstGeom>
            <a:noFill/>
            <a:ln w="28575">
              <a:solidFill>
                <a:srgbClr val="FF0000"/>
              </a:solidFill>
              <a:round/>
              <a:headEnd/>
              <a:tailEnd type="triangle" w="med" len="lg"/>
            </a:ln>
          </p:spPr>
          <p:txBody>
            <a:bodyPr/>
            <a:lstStyle/>
            <a:p>
              <a:endParaRPr lang="en-US"/>
            </a:p>
          </p:txBody>
        </p:sp>
        <p:sp>
          <p:nvSpPr>
            <p:cNvPr id="5178" name="Line 111"/>
            <p:cNvSpPr>
              <a:spLocks noChangeShapeType="1"/>
            </p:cNvSpPr>
            <p:nvPr/>
          </p:nvSpPr>
          <p:spPr bwMode="auto">
            <a:xfrm flipV="1">
              <a:off x="1344" y="2442"/>
              <a:ext cx="2179" cy="552"/>
            </a:xfrm>
            <a:prstGeom prst="line">
              <a:avLst/>
            </a:prstGeom>
            <a:noFill/>
            <a:ln w="28575">
              <a:solidFill>
                <a:srgbClr val="FF0000"/>
              </a:solidFill>
              <a:round/>
              <a:headEnd/>
              <a:tailEnd type="triangle" w="med" len="lg"/>
            </a:ln>
          </p:spPr>
          <p:txBody>
            <a:bodyPr/>
            <a:lstStyle/>
            <a:p>
              <a:endParaRPr lang="en-US"/>
            </a:p>
          </p:txBody>
        </p:sp>
        <p:sp>
          <p:nvSpPr>
            <p:cNvPr id="5179" name="Line 112"/>
            <p:cNvSpPr>
              <a:spLocks noChangeShapeType="1"/>
            </p:cNvSpPr>
            <p:nvPr/>
          </p:nvSpPr>
          <p:spPr bwMode="auto">
            <a:xfrm>
              <a:off x="1344" y="2547"/>
              <a:ext cx="2179" cy="93"/>
            </a:xfrm>
            <a:prstGeom prst="line">
              <a:avLst/>
            </a:prstGeom>
            <a:noFill/>
            <a:ln w="28575">
              <a:solidFill>
                <a:srgbClr val="FF0000"/>
              </a:solidFill>
              <a:round/>
              <a:headEnd/>
              <a:tailEnd type="triangle" w="med" len="lg"/>
            </a:ln>
          </p:spPr>
          <p:txBody>
            <a:bodyPr/>
            <a:lstStyle/>
            <a:p>
              <a:endParaRPr lang="en-US"/>
            </a:p>
          </p:txBody>
        </p:sp>
        <p:sp>
          <p:nvSpPr>
            <p:cNvPr id="5180" name="Line 113"/>
            <p:cNvSpPr>
              <a:spLocks noChangeShapeType="1"/>
            </p:cNvSpPr>
            <p:nvPr/>
          </p:nvSpPr>
          <p:spPr bwMode="auto">
            <a:xfrm>
              <a:off x="1344" y="2222"/>
              <a:ext cx="2123" cy="930"/>
            </a:xfrm>
            <a:prstGeom prst="line">
              <a:avLst/>
            </a:prstGeom>
            <a:noFill/>
            <a:ln w="28575">
              <a:solidFill>
                <a:srgbClr val="FF0000"/>
              </a:solidFill>
              <a:round/>
              <a:headEnd/>
              <a:tailEnd type="triangle" w="med" len="lg"/>
            </a:ln>
          </p:spPr>
          <p:txBody>
            <a:bodyPr/>
            <a:lstStyle/>
            <a:p>
              <a:endParaRPr lang="en-US"/>
            </a:p>
          </p:txBody>
        </p:sp>
      </p:grpSp>
      <p:sp>
        <p:nvSpPr>
          <p:cNvPr id="5175" name="AutoShape 114"/>
          <p:cNvSpPr>
            <a:spLocks noChangeArrowheads="1"/>
          </p:cNvSpPr>
          <p:nvPr/>
        </p:nvSpPr>
        <p:spPr bwMode="auto">
          <a:xfrm>
            <a:off x="304800" y="6096000"/>
            <a:ext cx="4743450" cy="300038"/>
          </a:xfrm>
          <a:prstGeom prst="wedgeRectCallout">
            <a:avLst>
              <a:gd name="adj1" fmla="val 40764"/>
              <a:gd name="adj2" fmla="val -184921"/>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hashing (translating keys to bucket indices)</a:t>
            </a:r>
          </a:p>
        </p:txBody>
      </p:sp>
    </p:spTree>
  </p:cSld>
  <p:clrMapOvr>
    <a:masterClrMapping/>
  </p:clrMapOvr>
  <p:transition>
    <p:cover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bwMode="auto">
          <a:xfrm>
            <a:off x="457200" y="1071546"/>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OBHTs: double hashing (1)</a:t>
            </a:r>
          </a:p>
        </p:txBody>
      </p:sp>
      <p:sp>
        <p:nvSpPr>
          <p:cNvPr id="51205" name="Rectangle 3"/>
          <p:cNvSpPr>
            <a:spLocks noGrp="1" noChangeArrowheads="1"/>
          </p:cNvSpPr>
          <p:nvPr>
            <p:ph idx="1"/>
          </p:nvPr>
        </p:nvSpPr>
        <p:spPr>
          <a:xfrm>
            <a:off x="457200" y="1928802"/>
            <a:ext cx="8305800" cy="4038600"/>
          </a:xfrm>
        </p:spPr>
        <p:txBody>
          <a:bodyPr/>
          <a:lstStyle/>
          <a:p>
            <a:pPr eaLnBrk="1" hangingPunct="1">
              <a:tabLst>
                <a:tab pos="762000" algn="l"/>
                <a:tab pos="1905000" algn="l"/>
                <a:tab pos="2286000" algn="l"/>
              </a:tabLst>
            </a:pPr>
            <a:r>
              <a:rPr lang="en-US" sz="2400" b="1" i="1" dirty="0" smtClean="0">
                <a:cs typeface="Times New Roman" pitchFamily="18" charset="0"/>
              </a:rPr>
              <a:t>Double hashing</a:t>
            </a:r>
            <a:r>
              <a:rPr lang="en-US" sz="2400" dirty="0" smtClean="0">
                <a:cs typeface="Times New Roman" pitchFamily="18" charset="0"/>
              </a:rPr>
              <a:t>: To search/insert/delete key </a:t>
            </a:r>
            <a:r>
              <a:rPr lang="en-US" sz="2400" i="1" dirty="0" smtClean="0">
                <a:cs typeface="Times New Roman" pitchFamily="18" charset="0"/>
              </a:rPr>
              <a:t>k</a:t>
            </a:r>
            <a:r>
              <a:rPr lang="en-US" sz="2400" dirty="0" smtClean="0">
                <a:cs typeface="Times New Roman" pitchFamily="18" charset="0"/>
              </a:rPr>
              <a:t>, compute </a:t>
            </a:r>
            <a:r>
              <a:rPr lang="en-US" sz="2400" i="1" dirty="0" smtClean="0">
                <a:cs typeface="Times New Roman" pitchFamily="18" charset="0"/>
              </a:rPr>
              <a:t>s</a:t>
            </a:r>
            <a:r>
              <a:rPr lang="en-US" sz="2400" dirty="0" smtClean="0">
                <a:cs typeface="Times New Roman" pitchFamily="18" charset="0"/>
              </a:rPr>
              <a:t> </a:t>
            </a:r>
            <a:r>
              <a:rPr lang="en-US" sz="2400" smtClean="0">
                <a:cs typeface="Times New Roman" pitchFamily="18" charset="0"/>
              </a:rPr>
              <a:t>from </a:t>
            </a:r>
            <a:r>
              <a:rPr lang="en-US" sz="2400" i="1" smtClean="0">
                <a:cs typeface="Times New Roman" pitchFamily="18" charset="0"/>
              </a:rPr>
              <a:t>k</a:t>
            </a:r>
            <a:r>
              <a:rPr lang="en-US" sz="2400" smtClean="0">
                <a:cs typeface="Times New Roman" pitchFamily="18" charset="0"/>
              </a:rPr>
              <a:t> </a:t>
            </a:r>
            <a:r>
              <a:rPr lang="en-US" sz="2400" dirty="0" smtClean="0">
                <a:cs typeface="Times New Roman" pitchFamily="18" charset="0"/>
              </a:rPr>
              <a:t>using a second hash function </a:t>
            </a:r>
            <a:r>
              <a:rPr lang="en-US" sz="2400" i="1" dirty="0" smtClean="0">
                <a:cs typeface="Times New Roman" pitchFamily="18" charset="0"/>
              </a:rPr>
              <a:t>s</a:t>
            </a:r>
            <a:r>
              <a:rPr lang="en-US" sz="2400" dirty="0" smtClean="0">
                <a:cs typeface="Times New Roman" pitchFamily="18" charset="0"/>
              </a:rPr>
              <a:t> = </a:t>
            </a:r>
            <a:r>
              <a:rPr lang="en-US" sz="2400" i="1" dirty="0" smtClean="0">
                <a:cs typeface="Times New Roman" pitchFamily="18" charset="0"/>
              </a:rPr>
              <a:t>step</a:t>
            </a:r>
            <a:r>
              <a:rPr lang="en-US" sz="2400" dirty="0" smtClean="0">
                <a:cs typeface="Times New Roman" pitchFamily="18" charset="0"/>
              </a:rPr>
              <a:t>(</a:t>
            </a:r>
            <a:r>
              <a:rPr lang="en-US" sz="2400" i="1" dirty="0" smtClean="0">
                <a:cs typeface="Times New Roman" pitchFamily="18" charset="0"/>
              </a:rPr>
              <a:t>k</a:t>
            </a:r>
            <a:r>
              <a:rPr lang="en-US" sz="2400" dirty="0" smtClean="0">
                <a:cs typeface="Times New Roman" pitchFamily="18" charset="0"/>
              </a:rPr>
              <a:t>).</a:t>
            </a:r>
          </a:p>
          <a:p>
            <a:pPr lvl="1" eaLnBrk="1" hangingPunct="1">
              <a:tabLst>
                <a:tab pos="762000" algn="l"/>
                <a:tab pos="1905000" algn="l"/>
                <a:tab pos="2286000" algn="l"/>
              </a:tabLst>
            </a:pPr>
            <a:r>
              <a:rPr lang="en-US" sz="2000" dirty="0" smtClean="0">
                <a:cs typeface="Times New Roman" pitchFamily="18" charset="0"/>
              </a:rPr>
              <a:t>Better to let different keys have different step lengths. </a:t>
            </a:r>
          </a:p>
          <a:p>
            <a:pPr lvl="1" eaLnBrk="1" hangingPunct="1">
              <a:tabLst>
                <a:tab pos="762000" algn="l"/>
                <a:tab pos="1905000" algn="l"/>
                <a:tab pos="2286000" algn="l"/>
              </a:tabLst>
            </a:pPr>
            <a:r>
              <a:rPr lang="en-US" sz="2000" dirty="0" smtClean="0">
                <a:cs typeface="Times New Roman" pitchFamily="18" charset="0"/>
              </a:rPr>
              <a:t>And each key always has the same step length.</a:t>
            </a:r>
          </a:p>
          <a:p>
            <a:pPr eaLnBrk="1" hangingPunct="1">
              <a:tabLst>
                <a:tab pos="762000" algn="l"/>
                <a:tab pos="1905000" algn="l"/>
                <a:tab pos="2286000" algn="l"/>
              </a:tabLst>
            </a:pPr>
            <a:r>
              <a:rPr lang="en-US" sz="2400" dirty="0" smtClean="0">
                <a:cs typeface="Times New Roman" pitchFamily="18" charset="0"/>
              </a:rPr>
              <a:t>In the following illustration, keys are names of chemical elements. Assume:</a:t>
            </a:r>
          </a:p>
          <a:p>
            <a:pPr eaLnBrk="1" hangingPunct="1">
              <a:spcBef>
                <a:spcPts val="900"/>
              </a:spcBef>
              <a:buFontTx/>
              <a:buNone/>
              <a:tabLst>
                <a:tab pos="762000" algn="l"/>
                <a:tab pos="1905000" algn="l"/>
                <a:tab pos="2286000" algn="l"/>
              </a:tabLst>
            </a:pPr>
            <a:r>
              <a:rPr lang="en-US" sz="2400" i="1" dirty="0" smtClean="0">
                <a:cs typeface="Times New Roman" pitchFamily="18" charset="0"/>
              </a:rPr>
              <a:t>	</a:t>
            </a:r>
            <a:r>
              <a:rPr lang="en-US" sz="2000" i="1" dirty="0" smtClean="0">
                <a:cs typeface="Times New Roman" pitchFamily="18" charset="0"/>
              </a:rPr>
              <a:t>	m</a:t>
            </a:r>
            <a:r>
              <a:rPr lang="en-US" sz="2000" dirty="0" smtClean="0">
                <a:cs typeface="Times New Roman" pitchFamily="18" charset="0"/>
              </a:rPr>
              <a:t>	=	23</a:t>
            </a:r>
            <a:br>
              <a:rPr lang="en-US" sz="2000" dirty="0" smtClean="0">
                <a:cs typeface="Times New Roman" pitchFamily="18" charset="0"/>
              </a:rPr>
            </a:br>
            <a:r>
              <a:rPr lang="en-US" sz="2000" dirty="0" smtClean="0">
                <a:cs typeface="Times New Roman" pitchFamily="18" charset="0"/>
              </a:rPr>
              <a:t>	</a:t>
            </a:r>
            <a:r>
              <a:rPr lang="en-US" sz="2000" i="1" dirty="0" smtClean="0">
                <a:cs typeface="Times New Roman" pitchFamily="18" charset="0"/>
              </a:rPr>
              <a:t>hash</a:t>
            </a:r>
            <a:r>
              <a:rPr lang="en-US" sz="2000" dirty="0" smtClean="0">
                <a:cs typeface="Times New Roman" pitchFamily="18" charset="0"/>
              </a:rPr>
              <a:t>(</a:t>
            </a:r>
            <a:r>
              <a:rPr lang="en-US" sz="2000" i="1" dirty="0" smtClean="0">
                <a:cs typeface="Times New Roman" pitchFamily="18" charset="0"/>
              </a:rPr>
              <a:t>e</a:t>
            </a:r>
            <a:r>
              <a:rPr lang="en-US" sz="2000" dirty="0" smtClean="0">
                <a:cs typeface="Times New Roman" pitchFamily="18" charset="0"/>
              </a:rPr>
              <a:t>)	=	(initial letter of </a:t>
            </a:r>
            <a:r>
              <a:rPr lang="en-US" sz="2000" i="1" dirty="0" smtClean="0">
                <a:cs typeface="Times New Roman" pitchFamily="18" charset="0"/>
              </a:rPr>
              <a:t>e</a:t>
            </a:r>
            <a:r>
              <a:rPr lang="en-US" sz="2000" dirty="0" smtClean="0">
                <a:cs typeface="Times New Roman" pitchFamily="18" charset="0"/>
              </a:rPr>
              <a:t> </a:t>
            </a:r>
            <a:r>
              <a:rPr lang="en-US" sz="2000" dirty="0" smtClean="0">
                <a:latin typeface="Times New Roman" pitchFamily="18" charset="0"/>
                <a:cs typeface="Times New Roman" pitchFamily="18" charset="0"/>
              </a:rPr>
              <a:t>–</a:t>
            </a:r>
            <a:r>
              <a:rPr lang="en-US" sz="2000" dirty="0" smtClean="0">
                <a:cs typeface="Times New Roman" pitchFamily="18" charset="0"/>
              </a:rPr>
              <a:t> </a:t>
            </a:r>
            <a:r>
              <a:rPr lang="en-US" sz="2000" dirty="0" smtClean="0">
                <a:latin typeface="Times New Roman" pitchFamily="18" charset="0"/>
                <a:cs typeface="Times New Roman" pitchFamily="18" charset="0"/>
              </a:rPr>
              <a:t>‘</a:t>
            </a:r>
            <a:r>
              <a:rPr lang="en-US" sz="2000" dirty="0" smtClean="0">
                <a:cs typeface="Times New Roman" pitchFamily="18" charset="0"/>
              </a:rPr>
              <a:t>A</a:t>
            </a:r>
            <a:r>
              <a:rPr lang="en-US" sz="2000" dirty="0" smtClean="0">
                <a:latin typeface="Times New Roman" pitchFamily="18" charset="0"/>
                <a:cs typeface="Times New Roman" pitchFamily="18" charset="0"/>
              </a:rPr>
              <a:t>’</a:t>
            </a:r>
            <a:r>
              <a:rPr lang="en-US" sz="2000" dirty="0" smtClean="0">
                <a:cs typeface="Times New Roman" pitchFamily="18" charset="0"/>
              </a:rPr>
              <a:t>) modulo </a:t>
            </a:r>
            <a:r>
              <a:rPr lang="en-US" sz="2000" i="1" dirty="0" smtClean="0">
                <a:cs typeface="Times New Roman" pitchFamily="18" charset="0"/>
              </a:rPr>
              <a:t>m</a:t>
            </a:r>
            <a:r>
              <a:rPr lang="en-US" sz="2000" dirty="0" smtClean="0">
                <a:cs typeface="Times New Roman" pitchFamily="18" charset="0"/>
              </a:rPr>
              <a:t/>
            </a:r>
            <a:br>
              <a:rPr lang="en-US" sz="2000" dirty="0" smtClean="0">
                <a:cs typeface="Times New Roman" pitchFamily="18" charset="0"/>
              </a:rPr>
            </a:br>
            <a:r>
              <a:rPr lang="en-US" sz="2000" dirty="0" smtClean="0">
                <a:cs typeface="Times New Roman" pitchFamily="18" charset="0"/>
              </a:rPr>
              <a:t>	</a:t>
            </a:r>
            <a:r>
              <a:rPr lang="en-US" sz="2000" i="1" dirty="0" smtClean="0">
                <a:cs typeface="Times New Roman" pitchFamily="18" charset="0"/>
              </a:rPr>
              <a:t>step</a:t>
            </a:r>
            <a:r>
              <a:rPr lang="en-US" sz="2000" dirty="0" smtClean="0">
                <a:cs typeface="Times New Roman" pitchFamily="18" charset="0"/>
              </a:rPr>
              <a:t>(</a:t>
            </a:r>
            <a:r>
              <a:rPr lang="en-US" sz="2000" i="1" dirty="0" smtClean="0">
                <a:cs typeface="Times New Roman" pitchFamily="18" charset="0"/>
              </a:rPr>
              <a:t>e</a:t>
            </a:r>
            <a:r>
              <a:rPr lang="en-US" sz="2000" dirty="0" smtClean="0">
                <a:cs typeface="Times New Roman" pitchFamily="18" charset="0"/>
              </a:rPr>
              <a:t>)	=	1, if </a:t>
            </a:r>
            <a:r>
              <a:rPr lang="en-US" sz="2000" i="1" dirty="0" smtClean="0">
                <a:cs typeface="Times New Roman" pitchFamily="18" charset="0"/>
              </a:rPr>
              <a:t>e</a:t>
            </a:r>
            <a:r>
              <a:rPr lang="en-US" sz="2000" dirty="0" smtClean="0">
                <a:cs typeface="Times New Roman" pitchFamily="18" charset="0"/>
              </a:rPr>
              <a:t> has a single letter, otherwise </a:t>
            </a:r>
            <a:br>
              <a:rPr lang="en-US" sz="2000" dirty="0" smtClean="0">
                <a:cs typeface="Times New Roman" pitchFamily="18" charset="0"/>
              </a:rPr>
            </a:br>
            <a:r>
              <a:rPr lang="en-US" sz="2000" dirty="0" smtClean="0">
                <a:cs typeface="Times New Roman" pitchFamily="18" charset="0"/>
              </a:rPr>
              <a:t>			(2 + (second letter of </a:t>
            </a:r>
            <a:r>
              <a:rPr lang="en-US" sz="2000" i="1" dirty="0" smtClean="0">
                <a:cs typeface="Times New Roman" pitchFamily="18" charset="0"/>
              </a:rPr>
              <a:t>e</a:t>
            </a:r>
            <a:r>
              <a:rPr lang="en-US" sz="2000" dirty="0" smtClean="0">
                <a:cs typeface="Times New Roman" pitchFamily="18" charset="0"/>
              </a:rPr>
              <a:t> </a:t>
            </a:r>
            <a:r>
              <a:rPr lang="en-US" sz="2000" dirty="0" smtClean="0">
                <a:latin typeface="Times New Roman" pitchFamily="18" charset="0"/>
                <a:cs typeface="Times New Roman" pitchFamily="18" charset="0"/>
              </a:rPr>
              <a:t>–</a:t>
            </a:r>
            <a:r>
              <a:rPr lang="en-US" sz="2000" dirty="0" smtClean="0">
                <a:cs typeface="Times New Roman" pitchFamily="18" charset="0"/>
              </a:rPr>
              <a:t> </a:t>
            </a:r>
            <a:r>
              <a:rPr lang="en-US" sz="2000" dirty="0" smtClean="0">
                <a:latin typeface="Times New Roman" pitchFamily="18" charset="0"/>
                <a:cs typeface="Times New Roman" pitchFamily="18" charset="0"/>
              </a:rPr>
              <a:t>‘</a:t>
            </a:r>
            <a:r>
              <a:rPr lang="en-US" sz="2000" dirty="0" smtClean="0">
                <a:cs typeface="Times New Roman" pitchFamily="18" charset="0"/>
              </a:rPr>
              <a:t>a</a:t>
            </a:r>
            <a:r>
              <a:rPr lang="en-US" sz="2000" dirty="0" smtClean="0">
                <a:latin typeface="Times New Roman" pitchFamily="18" charset="0"/>
                <a:cs typeface="Times New Roman" pitchFamily="18" charset="0"/>
              </a:rPr>
              <a:t>’</a:t>
            </a:r>
            <a:r>
              <a:rPr lang="en-US" sz="2000" dirty="0" smtClean="0">
                <a:cs typeface="Times New Roman" pitchFamily="18" charset="0"/>
              </a:rPr>
              <a:t>) modulo 21) modulo 23</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544906C3-E692-4595-AADD-86996FAB1D2A}" type="slidenum">
              <a:rPr lang="en-AU" sz="2000"/>
              <a:pPr>
                <a:defRPr/>
              </a:pPr>
              <a:t>50</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bwMode="auto">
          <a:xfrm>
            <a:off x="415925" y="1089025"/>
            <a:ext cx="77724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latin typeface="Arial" charset="0"/>
              </a:rPr>
              <a:t>OBHTs: double hashing (2)</a:t>
            </a:r>
          </a:p>
        </p:txBody>
      </p:sp>
      <p:sp>
        <p:nvSpPr>
          <p:cNvPr id="52229" name="Rectangle 3"/>
          <p:cNvSpPr>
            <a:spLocks noGrp="1" noChangeArrowheads="1"/>
          </p:cNvSpPr>
          <p:nvPr>
            <p:ph idx="1"/>
          </p:nvPr>
        </p:nvSpPr>
        <p:spPr>
          <a:xfrm>
            <a:off x="0" y="2608263"/>
            <a:ext cx="2247900" cy="420687"/>
          </a:xfrm>
        </p:spPr>
        <p:txBody>
          <a:bodyPr/>
          <a:lstStyle/>
          <a:p>
            <a:pPr eaLnBrk="1" hangingPunct="1">
              <a:lnSpc>
                <a:spcPct val="90000"/>
              </a:lnSpc>
              <a:tabLst>
                <a:tab pos="762000" algn="l"/>
                <a:tab pos="1333500" algn="l"/>
                <a:tab pos="2095500" algn="l"/>
              </a:tabLst>
            </a:pPr>
            <a:r>
              <a:rPr lang="en-US" sz="2400" dirty="0" smtClean="0"/>
              <a:t>Illustrations:</a:t>
            </a:r>
          </a:p>
        </p:txBody>
      </p:sp>
      <p:sp>
        <p:nvSpPr>
          <p:cNvPr id="133"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4FD5F0EC-31E8-4033-B8A0-92A1F9C07206}" type="slidenum">
              <a:rPr lang="en-AU" sz="2000"/>
              <a:pPr>
                <a:defRPr/>
              </a:pPr>
              <a:t>51</a:t>
            </a:fld>
            <a:endParaRPr lang="en-AU" sz="2000" dirty="0"/>
          </a:p>
        </p:txBody>
      </p:sp>
      <p:sp>
        <p:nvSpPr>
          <p:cNvPr id="52230" name="Text Box 4"/>
          <p:cNvSpPr txBox="1">
            <a:spLocks noChangeArrowheads="1"/>
          </p:cNvSpPr>
          <p:nvPr/>
        </p:nvSpPr>
        <p:spPr bwMode="auto">
          <a:xfrm>
            <a:off x="3314700" y="2133600"/>
            <a:ext cx="987425" cy="595313"/>
          </a:xfrm>
          <a:prstGeom prst="rect">
            <a:avLst/>
          </a:prstGeom>
          <a:noFill/>
          <a:ln w="9525">
            <a:noFill/>
            <a:miter lim="800000"/>
            <a:headEnd/>
            <a:tailEnd/>
          </a:ln>
        </p:spPr>
        <p:txBody>
          <a:bodyPr lIns="0" tIns="0" rIns="0" bIns="0"/>
          <a:lstStyle/>
          <a:p>
            <a:pPr eaLnBrk="0" hangingPunct="0">
              <a:lnSpc>
                <a:spcPct val="88000"/>
              </a:lnSpc>
            </a:pPr>
            <a:r>
              <a:rPr lang="en-GB" sz="2000"/>
              <a:t>I</a:t>
            </a:r>
            <a:r>
              <a:rPr lang="en-GB" sz="2000" noProof="1"/>
              <a:t>nserting</a:t>
            </a:r>
            <a:r>
              <a:rPr lang="en-GB" sz="2000"/>
              <a:t> </a:t>
            </a:r>
            <a:r>
              <a:rPr lang="en-GB" sz="2000" noProof="1"/>
              <a:t>(</a:t>
            </a:r>
            <a:r>
              <a:rPr lang="en-GB" sz="2000"/>
              <a:t>Ba, 56</a:t>
            </a:r>
            <a:r>
              <a:rPr lang="en-GB" sz="2000" noProof="1"/>
              <a:t>):</a:t>
            </a:r>
          </a:p>
        </p:txBody>
      </p:sp>
      <p:sp>
        <p:nvSpPr>
          <p:cNvPr id="52231" name="Text Box 5"/>
          <p:cNvSpPr txBox="1">
            <a:spLocks noChangeArrowheads="1"/>
          </p:cNvSpPr>
          <p:nvPr/>
        </p:nvSpPr>
        <p:spPr bwMode="auto">
          <a:xfrm>
            <a:off x="6319838" y="2354263"/>
            <a:ext cx="957262" cy="617537"/>
          </a:xfrm>
          <a:prstGeom prst="rect">
            <a:avLst/>
          </a:prstGeom>
          <a:noFill/>
          <a:ln w="9525">
            <a:noFill/>
            <a:miter lim="800000"/>
            <a:headEnd/>
            <a:tailEnd/>
          </a:ln>
        </p:spPr>
        <p:txBody>
          <a:bodyPr lIns="0" tIns="0" rIns="0" bIns="0"/>
          <a:lstStyle/>
          <a:p>
            <a:pPr eaLnBrk="0" hangingPunct="0">
              <a:lnSpc>
                <a:spcPct val="88000"/>
              </a:lnSpc>
            </a:pPr>
            <a:r>
              <a:rPr lang="en-GB" sz="2000"/>
              <a:t>I</a:t>
            </a:r>
            <a:r>
              <a:rPr lang="en-GB" sz="2000" noProof="1"/>
              <a:t>nserting</a:t>
            </a:r>
            <a:r>
              <a:rPr lang="en-GB" sz="2000"/>
              <a:t> </a:t>
            </a:r>
            <a:r>
              <a:rPr lang="en-GB" sz="2000" noProof="1"/>
              <a:t>(</a:t>
            </a:r>
            <a:r>
              <a:rPr lang="en-GB" sz="2000"/>
              <a:t>Cs, 55</a:t>
            </a:r>
            <a:r>
              <a:rPr lang="en-GB" sz="2000" noProof="1"/>
              <a:t>):</a:t>
            </a:r>
          </a:p>
        </p:txBody>
      </p:sp>
      <p:grpSp>
        <p:nvGrpSpPr>
          <p:cNvPr id="2" name="Group 6"/>
          <p:cNvGrpSpPr>
            <a:grpSpLocks/>
          </p:cNvGrpSpPr>
          <p:nvPr/>
        </p:nvGrpSpPr>
        <p:grpSpPr bwMode="auto">
          <a:xfrm>
            <a:off x="7302500" y="2514600"/>
            <a:ext cx="355600" cy="3468688"/>
            <a:chOff x="4121" y="1584"/>
            <a:chExt cx="224" cy="2496"/>
          </a:xfrm>
        </p:grpSpPr>
        <p:sp>
          <p:nvSpPr>
            <p:cNvPr id="52355" name="Freeform 7"/>
            <p:cNvSpPr>
              <a:spLocks/>
            </p:cNvSpPr>
            <p:nvPr/>
          </p:nvSpPr>
          <p:spPr bwMode="auto">
            <a:xfrm>
              <a:off x="4201" y="1584"/>
              <a:ext cx="144" cy="2496"/>
            </a:xfrm>
            <a:custGeom>
              <a:avLst/>
              <a:gdLst>
                <a:gd name="T0" fmla="*/ 144 w 144"/>
                <a:gd name="T1" fmla="*/ 0 h 144"/>
                <a:gd name="T2" fmla="*/ 0 w 144"/>
                <a:gd name="T3" fmla="*/ 2147483647 h 144"/>
                <a:gd name="T4" fmla="*/ 144 w 144"/>
                <a:gd name="T5" fmla="*/ 2147483647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sp>
          <p:nvSpPr>
            <p:cNvPr id="52356" name="Line 8"/>
            <p:cNvSpPr>
              <a:spLocks noChangeShapeType="1"/>
            </p:cNvSpPr>
            <p:nvPr/>
          </p:nvSpPr>
          <p:spPr bwMode="auto">
            <a:xfrm>
              <a:off x="4121" y="1584"/>
              <a:ext cx="224" cy="0"/>
            </a:xfrm>
            <a:prstGeom prst="line">
              <a:avLst/>
            </a:prstGeom>
            <a:noFill/>
            <a:ln w="28575">
              <a:solidFill>
                <a:srgbClr val="FF0000"/>
              </a:solidFill>
              <a:round/>
              <a:headEnd/>
              <a:tailEnd/>
            </a:ln>
          </p:spPr>
          <p:txBody>
            <a:bodyPr/>
            <a:lstStyle/>
            <a:p>
              <a:endParaRPr lang="en-US"/>
            </a:p>
          </p:txBody>
        </p:sp>
      </p:grpSp>
      <p:grpSp>
        <p:nvGrpSpPr>
          <p:cNvPr id="3" name="Group 9"/>
          <p:cNvGrpSpPr>
            <a:grpSpLocks/>
          </p:cNvGrpSpPr>
          <p:nvPr/>
        </p:nvGrpSpPr>
        <p:grpSpPr bwMode="auto">
          <a:xfrm>
            <a:off x="4305300" y="2209380"/>
            <a:ext cx="355600" cy="457200"/>
            <a:chOff x="2256" y="1440"/>
            <a:chExt cx="224" cy="288"/>
          </a:xfrm>
        </p:grpSpPr>
        <p:sp>
          <p:nvSpPr>
            <p:cNvPr id="52353" name="Freeform 10"/>
            <p:cNvSpPr>
              <a:spLocks/>
            </p:cNvSpPr>
            <p:nvPr/>
          </p:nvSpPr>
          <p:spPr bwMode="auto">
            <a:xfrm>
              <a:off x="2336" y="1440"/>
              <a:ext cx="144" cy="288"/>
            </a:xfrm>
            <a:custGeom>
              <a:avLst/>
              <a:gdLst>
                <a:gd name="T0" fmla="*/ 144 w 144"/>
                <a:gd name="T1" fmla="*/ 0 h 144"/>
                <a:gd name="T2" fmla="*/ 0 w 144"/>
                <a:gd name="T3" fmla="*/ 24576 h 144"/>
                <a:gd name="T4" fmla="*/ 144 w 144"/>
                <a:gd name="T5" fmla="*/ 36864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144" y="0"/>
                  </a:moveTo>
                  <a:cubicBezTo>
                    <a:pt x="72" y="36"/>
                    <a:pt x="0" y="72"/>
                    <a:pt x="0" y="96"/>
                  </a:cubicBezTo>
                  <a:cubicBezTo>
                    <a:pt x="0" y="120"/>
                    <a:pt x="72" y="132"/>
                    <a:pt x="144" y="144"/>
                  </a:cubicBezTo>
                </a:path>
              </a:pathLst>
            </a:custGeom>
            <a:noFill/>
            <a:ln w="28575">
              <a:solidFill>
                <a:srgbClr val="FF0000"/>
              </a:solidFill>
              <a:round/>
              <a:headEnd/>
              <a:tailEnd type="triangle" w="med" len="med"/>
            </a:ln>
          </p:spPr>
          <p:txBody>
            <a:bodyPr/>
            <a:lstStyle/>
            <a:p>
              <a:endParaRPr lang="en-US"/>
            </a:p>
          </p:txBody>
        </p:sp>
        <p:sp>
          <p:nvSpPr>
            <p:cNvPr id="52354" name="Line 11"/>
            <p:cNvSpPr>
              <a:spLocks noChangeShapeType="1"/>
            </p:cNvSpPr>
            <p:nvPr/>
          </p:nvSpPr>
          <p:spPr bwMode="auto">
            <a:xfrm>
              <a:off x="2256" y="1440"/>
              <a:ext cx="224" cy="0"/>
            </a:xfrm>
            <a:prstGeom prst="line">
              <a:avLst/>
            </a:prstGeom>
            <a:noFill/>
            <a:ln w="28575">
              <a:solidFill>
                <a:srgbClr val="FF0000"/>
              </a:solidFill>
              <a:round/>
              <a:headEnd/>
              <a:tailEnd/>
            </a:ln>
          </p:spPr>
          <p:txBody>
            <a:bodyPr/>
            <a:lstStyle/>
            <a:p>
              <a:endParaRPr lang="en-US"/>
            </a:p>
          </p:txBody>
        </p:sp>
      </p:grpSp>
      <p:sp>
        <p:nvSpPr>
          <p:cNvPr id="52234" name="AutoShape 12"/>
          <p:cNvSpPr>
            <a:spLocks noChangeArrowheads="1"/>
          </p:cNvSpPr>
          <p:nvPr/>
        </p:nvSpPr>
        <p:spPr bwMode="auto">
          <a:xfrm>
            <a:off x="3162300" y="3094038"/>
            <a:ext cx="1411288" cy="669925"/>
          </a:xfrm>
          <a:prstGeom prst="wedgeRectCallout">
            <a:avLst>
              <a:gd name="adj1" fmla="val -4556"/>
              <a:gd name="adj2" fmla="val -110662"/>
            </a:avLst>
          </a:prstGeom>
          <a:noFill/>
          <a:ln w="9525">
            <a:solidFill>
              <a:srgbClr val="0000CC"/>
            </a:solidFill>
            <a:miter lim="800000"/>
            <a:headEnd/>
            <a:tailEnd/>
          </a:ln>
        </p:spPr>
        <p:txBody>
          <a:bodyPr lIns="36000" tIns="0" rIns="36000" bIns="0"/>
          <a:lstStyle/>
          <a:p>
            <a:pPr eaLnBrk="0" hangingPunct="0"/>
            <a:r>
              <a:rPr lang="en-GB" sz="2000" i="1">
                <a:solidFill>
                  <a:srgbClr val="0000CC"/>
                </a:solidFill>
              </a:rPr>
              <a:t>hash</a:t>
            </a:r>
            <a:r>
              <a:rPr lang="en-GB" sz="2000">
                <a:solidFill>
                  <a:srgbClr val="0000CC"/>
                </a:solidFill>
              </a:rPr>
              <a:t>(Ba) = 1</a:t>
            </a:r>
            <a:br>
              <a:rPr lang="en-GB" sz="2000">
                <a:solidFill>
                  <a:srgbClr val="0000CC"/>
                </a:solidFill>
              </a:rPr>
            </a:br>
            <a:r>
              <a:rPr lang="en-GB" sz="2000" i="1">
                <a:solidFill>
                  <a:srgbClr val="0000CC"/>
                </a:solidFill>
              </a:rPr>
              <a:t>step</a:t>
            </a:r>
            <a:r>
              <a:rPr lang="en-GB" sz="2000">
                <a:solidFill>
                  <a:srgbClr val="0000CC"/>
                </a:solidFill>
              </a:rPr>
              <a:t>(Ba) = 2</a:t>
            </a:r>
            <a:endParaRPr lang="en-GB" sz="2000">
              <a:solidFill>
                <a:srgbClr val="0000CC"/>
              </a:solidFill>
              <a:cs typeface="Times New Roman" pitchFamily="18" charset="0"/>
            </a:endParaRPr>
          </a:p>
        </p:txBody>
      </p:sp>
      <p:sp>
        <p:nvSpPr>
          <p:cNvPr id="52235" name="AutoShape 13"/>
          <p:cNvSpPr>
            <a:spLocks noChangeArrowheads="1"/>
          </p:cNvSpPr>
          <p:nvPr/>
        </p:nvSpPr>
        <p:spPr bwMode="auto">
          <a:xfrm>
            <a:off x="5829300" y="3265488"/>
            <a:ext cx="1473200" cy="700087"/>
          </a:xfrm>
          <a:prstGeom prst="wedgeRectCallout">
            <a:avLst>
              <a:gd name="adj1" fmla="val 19542"/>
              <a:gd name="adj2" fmla="val -98981"/>
            </a:avLst>
          </a:prstGeom>
          <a:noFill/>
          <a:ln w="9525">
            <a:solidFill>
              <a:srgbClr val="0000CC"/>
            </a:solidFill>
            <a:miter lim="800000"/>
            <a:headEnd/>
            <a:tailEnd/>
          </a:ln>
        </p:spPr>
        <p:txBody>
          <a:bodyPr lIns="36000" tIns="0" rIns="36000" bIns="0"/>
          <a:lstStyle/>
          <a:p>
            <a:pPr eaLnBrk="0" hangingPunct="0"/>
            <a:r>
              <a:rPr lang="en-GB" sz="2000" i="1">
                <a:solidFill>
                  <a:srgbClr val="0000CC"/>
                </a:solidFill>
              </a:rPr>
              <a:t>hash</a:t>
            </a:r>
            <a:r>
              <a:rPr lang="en-GB" sz="2000">
                <a:solidFill>
                  <a:srgbClr val="0000CC"/>
                </a:solidFill>
              </a:rPr>
              <a:t>(Cs) = 2</a:t>
            </a:r>
            <a:br>
              <a:rPr lang="en-GB" sz="2000">
                <a:solidFill>
                  <a:srgbClr val="0000CC"/>
                </a:solidFill>
              </a:rPr>
            </a:br>
            <a:r>
              <a:rPr lang="en-GB" sz="2000" i="1">
                <a:solidFill>
                  <a:srgbClr val="0000CC"/>
                </a:solidFill>
              </a:rPr>
              <a:t>step</a:t>
            </a:r>
            <a:r>
              <a:rPr lang="en-GB" sz="2000">
                <a:solidFill>
                  <a:srgbClr val="0000CC"/>
                </a:solidFill>
              </a:rPr>
              <a:t>(Cs) = 20</a:t>
            </a:r>
            <a:endParaRPr lang="en-GB" sz="2000">
              <a:solidFill>
                <a:srgbClr val="0000CC"/>
              </a:solidFill>
              <a:cs typeface="Times New Roman" pitchFamily="18" charset="0"/>
            </a:endParaRPr>
          </a:p>
        </p:txBody>
      </p:sp>
      <p:grpSp>
        <p:nvGrpSpPr>
          <p:cNvPr id="4" name="Group 14"/>
          <p:cNvGrpSpPr>
            <a:grpSpLocks/>
          </p:cNvGrpSpPr>
          <p:nvPr/>
        </p:nvGrpSpPr>
        <p:grpSpPr bwMode="auto">
          <a:xfrm>
            <a:off x="7543800" y="1922463"/>
            <a:ext cx="1219200" cy="4235450"/>
            <a:chOff x="4272" y="1190"/>
            <a:chExt cx="768" cy="3034"/>
          </a:xfrm>
        </p:grpSpPr>
        <p:sp>
          <p:nvSpPr>
            <p:cNvPr id="52315" name="Rectangle 15"/>
            <p:cNvSpPr>
              <a:spLocks noChangeArrowheads="1"/>
            </p:cNvSpPr>
            <p:nvPr/>
          </p:nvSpPr>
          <p:spPr bwMode="auto">
            <a:xfrm>
              <a:off x="4512" y="179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16" name="Rectangle 16"/>
            <p:cNvSpPr>
              <a:spLocks noChangeArrowheads="1"/>
            </p:cNvSpPr>
            <p:nvPr/>
          </p:nvSpPr>
          <p:spPr bwMode="auto">
            <a:xfrm>
              <a:off x="4512"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52317" name="Rectangle 17"/>
            <p:cNvSpPr>
              <a:spLocks noChangeArrowheads="1"/>
            </p:cNvSpPr>
            <p:nvPr/>
          </p:nvSpPr>
          <p:spPr bwMode="auto">
            <a:xfrm>
              <a:off x="4512"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52318" name="Rectangle 18"/>
            <p:cNvSpPr>
              <a:spLocks noChangeArrowheads="1"/>
            </p:cNvSpPr>
            <p:nvPr/>
          </p:nvSpPr>
          <p:spPr bwMode="auto">
            <a:xfrm>
              <a:off x="4512" y="237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19" name="Rectangle 19"/>
            <p:cNvSpPr>
              <a:spLocks noChangeArrowheads="1"/>
            </p:cNvSpPr>
            <p:nvPr/>
          </p:nvSpPr>
          <p:spPr bwMode="auto">
            <a:xfrm>
              <a:off x="4512"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20" name="Rectangle 20"/>
            <p:cNvSpPr>
              <a:spLocks noChangeArrowheads="1"/>
            </p:cNvSpPr>
            <p:nvPr/>
          </p:nvSpPr>
          <p:spPr bwMode="auto">
            <a:xfrm>
              <a:off x="4272"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52321" name="Rectangle 21"/>
            <p:cNvSpPr>
              <a:spLocks noChangeArrowheads="1"/>
            </p:cNvSpPr>
            <p:nvPr/>
          </p:nvSpPr>
          <p:spPr bwMode="auto">
            <a:xfrm>
              <a:off x="4272"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52322" name="Rectangle 22"/>
            <p:cNvSpPr>
              <a:spLocks noChangeArrowheads="1"/>
            </p:cNvSpPr>
            <p:nvPr/>
          </p:nvSpPr>
          <p:spPr bwMode="auto">
            <a:xfrm>
              <a:off x="4272"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52323" name="Rectangle 23"/>
            <p:cNvSpPr>
              <a:spLocks noChangeArrowheads="1"/>
            </p:cNvSpPr>
            <p:nvPr/>
          </p:nvSpPr>
          <p:spPr bwMode="auto">
            <a:xfrm>
              <a:off x="4272"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52324" name="Rectangle 24"/>
            <p:cNvSpPr>
              <a:spLocks noChangeArrowheads="1"/>
            </p:cNvSpPr>
            <p:nvPr/>
          </p:nvSpPr>
          <p:spPr bwMode="auto">
            <a:xfrm>
              <a:off x="4272"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52325" name="Rectangle 25"/>
            <p:cNvSpPr>
              <a:spLocks noChangeArrowheads="1"/>
            </p:cNvSpPr>
            <p:nvPr/>
          </p:nvSpPr>
          <p:spPr bwMode="auto">
            <a:xfrm>
              <a:off x="4272"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52326" name="Rectangle 26"/>
            <p:cNvSpPr>
              <a:spLocks noChangeArrowheads="1"/>
            </p:cNvSpPr>
            <p:nvPr/>
          </p:nvSpPr>
          <p:spPr bwMode="auto">
            <a:xfrm>
              <a:off x="4272"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52327" name="Rectangle 27"/>
            <p:cNvSpPr>
              <a:spLocks noChangeArrowheads="1"/>
            </p:cNvSpPr>
            <p:nvPr/>
          </p:nvSpPr>
          <p:spPr bwMode="auto">
            <a:xfrm>
              <a:off x="4272"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52328" name="Rectangle 28"/>
            <p:cNvSpPr>
              <a:spLocks noChangeArrowheads="1"/>
            </p:cNvSpPr>
            <p:nvPr/>
          </p:nvSpPr>
          <p:spPr bwMode="auto">
            <a:xfrm>
              <a:off x="4272"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52329" name="Rectangle 29"/>
            <p:cNvSpPr>
              <a:spLocks noChangeArrowheads="1"/>
            </p:cNvSpPr>
            <p:nvPr/>
          </p:nvSpPr>
          <p:spPr bwMode="auto">
            <a:xfrm>
              <a:off x="4272"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52330" name="Rectangle 30"/>
            <p:cNvSpPr>
              <a:spLocks noChangeArrowheads="1"/>
            </p:cNvSpPr>
            <p:nvPr/>
          </p:nvSpPr>
          <p:spPr bwMode="auto">
            <a:xfrm>
              <a:off x="4272"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52331" name="Rectangle 31"/>
            <p:cNvSpPr>
              <a:spLocks noChangeArrowheads="1"/>
            </p:cNvSpPr>
            <p:nvPr/>
          </p:nvSpPr>
          <p:spPr bwMode="auto">
            <a:xfrm>
              <a:off x="4272"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52332" name="Rectangle 32"/>
            <p:cNvSpPr>
              <a:spLocks noChangeArrowheads="1"/>
            </p:cNvSpPr>
            <p:nvPr/>
          </p:nvSpPr>
          <p:spPr bwMode="auto">
            <a:xfrm>
              <a:off x="4272"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52333" name="Rectangle 33"/>
            <p:cNvSpPr>
              <a:spLocks noChangeArrowheads="1"/>
            </p:cNvSpPr>
            <p:nvPr/>
          </p:nvSpPr>
          <p:spPr bwMode="auto">
            <a:xfrm>
              <a:off x="4512"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34" name="Rectangle 34"/>
            <p:cNvSpPr>
              <a:spLocks noChangeArrowheads="1"/>
            </p:cNvSpPr>
            <p:nvPr/>
          </p:nvSpPr>
          <p:spPr bwMode="auto">
            <a:xfrm>
              <a:off x="4512"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52335" name="Rectangle 35"/>
            <p:cNvSpPr>
              <a:spLocks noChangeArrowheads="1"/>
            </p:cNvSpPr>
            <p:nvPr/>
          </p:nvSpPr>
          <p:spPr bwMode="auto">
            <a:xfrm>
              <a:off x="4272"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52336" name="Rectangle 36"/>
            <p:cNvSpPr>
              <a:spLocks noChangeArrowheads="1"/>
            </p:cNvSpPr>
            <p:nvPr/>
          </p:nvSpPr>
          <p:spPr bwMode="auto">
            <a:xfrm>
              <a:off x="4512"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52337" name="Rectangle 37"/>
            <p:cNvSpPr>
              <a:spLocks noChangeArrowheads="1"/>
            </p:cNvSpPr>
            <p:nvPr/>
          </p:nvSpPr>
          <p:spPr bwMode="auto">
            <a:xfrm>
              <a:off x="4512" y="165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52338" name="Rectangle 38"/>
            <p:cNvSpPr>
              <a:spLocks noChangeArrowheads="1"/>
            </p:cNvSpPr>
            <p:nvPr/>
          </p:nvSpPr>
          <p:spPr bwMode="auto">
            <a:xfrm>
              <a:off x="4512"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39" name="Rectangle 39"/>
            <p:cNvSpPr>
              <a:spLocks noChangeArrowheads="1"/>
            </p:cNvSpPr>
            <p:nvPr/>
          </p:nvSpPr>
          <p:spPr bwMode="auto">
            <a:xfrm>
              <a:off x="4512"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52340" name="Rectangle 40"/>
            <p:cNvSpPr>
              <a:spLocks noChangeArrowheads="1"/>
            </p:cNvSpPr>
            <p:nvPr/>
          </p:nvSpPr>
          <p:spPr bwMode="auto">
            <a:xfrm>
              <a:off x="4512"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41" name="Rectangle 41"/>
            <p:cNvSpPr>
              <a:spLocks noChangeArrowheads="1"/>
            </p:cNvSpPr>
            <p:nvPr/>
          </p:nvSpPr>
          <p:spPr bwMode="auto">
            <a:xfrm>
              <a:off x="4512"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52342" name="Rectangle 42"/>
            <p:cNvSpPr>
              <a:spLocks noChangeArrowheads="1"/>
            </p:cNvSpPr>
            <p:nvPr/>
          </p:nvSpPr>
          <p:spPr bwMode="auto">
            <a:xfrm>
              <a:off x="4512"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52343" name="Rectangle 43"/>
            <p:cNvSpPr>
              <a:spLocks noChangeArrowheads="1"/>
            </p:cNvSpPr>
            <p:nvPr/>
          </p:nvSpPr>
          <p:spPr bwMode="auto">
            <a:xfrm>
              <a:off x="4512"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52344" name="Rectangle 44"/>
            <p:cNvSpPr>
              <a:spLocks noChangeArrowheads="1"/>
            </p:cNvSpPr>
            <p:nvPr/>
          </p:nvSpPr>
          <p:spPr bwMode="auto">
            <a:xfrm>
              <a:off x="4272"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52345" name="Rectangle 45"/>
            <p:cNvSpPr>
              <a:spLocks noChangeArrowheads="1"/>
            </p:cNvSpPr>
            <p:nvPr/>
          </p:nvSpPr>
          <p:spPr bwMode="auto">
            <a:xfrm>
              <a:off x="4272"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52346" name="Rectangle 46"/>
            <p:cNvSpPr>
              <a:spLocks noChangeArrowheads="1"/>
            </p:cNvSpPr>
            <p:nvPr/>
          </p:nvSpPr>
          <p:spPr bwMode="auto">
            <a:xfrm>
              <a:off x="4512"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52347" name="Rectangle 47"/>
            <p:cNvSpPr>
              <a:spLocks noChangeArrowheads="1"/>
            </p:cNvSpPr>
            <p:nvPr/>
          </p:nvSpPr>
          <p:spPr bwMode="auto">
            <a:xfrm>
              <a:off x="4512"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48" name="Rectangle 48"/>
            <p:cNvSpPr>
              <a:spLocks noChangeArrowheads="1"/>
            </p:cNvSpPr>
            <p:nvPr/>
          </p:nvSpPr>
          <p:spPr bwMode="auto">
            <a:xfrm>
              <a:off x="4272" y="4051"/>
              <a:ext cx="192" cy="173"/>
            </a:xfrm>
            <a:prstGeom prst="rect">
              <a:avLst/>
            </a:prstGeom>
            <a:noFill/>
            <a:ln w="9525">
              <a:noFill/>
              <a:miter lim="800000"/>
              <a:headEnd/>
              <a:tailEnd/>
            </a:ln>
          </p:spPr>
          <p:txBody>
            <a:bodyPr lIns="0" tIns="0" rIns="0" bIns="0">
              <a:spAutoFit/>
            </a:bodyPr>
            <a:lstStyle/>
            <a:p>
              <a:pPr algn="r" eaLnBrk="0" hangingPunct="0"/>
              <a:r>
                <a:rPr lang="en-US" sz="1800"/>
                <a:t>22</a:t>
              </a:r>
            </a:p>
          </p:txBody>
        </p:sp>
        <p:sp>
          <p:nvSpPr>
            <p:cNvPr id="52349" name="Rectangle 49"/>
            <p:cNvSpPr>
              <a:spLocks noChangeArrowheads="1"/>
            </p:cNvSpPr>
            <p:nvPr/>
          </p:nvSpPr>
          <p:spPr bwMode="auto">
            <a:xfrm>
              <a:off x="4512" y="40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Cs	55</a:t>
              </a:r>
              <a:endParaRPr lang="en-GB" sz="1800"/>
            </a:p>
          </p:txBody>
        </p:sp>
        <p:sp>
          <p:nvSpPr>
            <p:cNvPr id="52350" name="Rectangle 50"/>
            <p:cNvSpPr>
              <a:spLocks noChangeArrowheads="1"/>
            </p:cNvSpPr>
            <p:nvPr/>
          </p:nvSpPr>
          <p:spPr bwMode="auto">
            <a:xfrm>
              <a:off x="4512"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51" name="Freeform 51"/>
            <p:cNvSpPr>
              <a:spLocks/>
            </p:cNvSpPr>
            <p:nvPr/>
          </p:nvSpPr>
          <p:spPr bwMode="auto">
            <a:xfrm>
              <a:off x="4464"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52352" name="Freeform 52"/>
            <p:cNvSpPr>
              <a:spLocks/>
            </p:cNvSpPr>
            <p:nvPr/>
          </p:nvSpPr>
          <p:spPr bwMode="auto">
            <a:xfrm>
              <a:off x="4464"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5" name="Group 53"/>
          <p:cNvGrpSpPr>
            <a:grpSpLocks/>
          </p:cNvGrpSpPr>
          <p:nvPr/>
        </p:nvGrpSpPr>
        <p:grpSpPr bwMode="auto">
          <a:xfrm>
            <a:off x="4573588" y="1889125"/>
            <a:ext cx="1255712" cy="4297363"/>
            <a:chOff x="2377" y="1190"/>
            <a:chExt cx="791" cy="3034"/>
          </a:xfrm>
        </p:grpSpPr>
        <p:sp>
          <p:nvSpPr>
            <p:cNvPr id="52277" name="Rectangle 54"/>
            <p:cNvSpPr>
              <a:spLocks noChangeArrowheads="1"/>
            </p:cNvSpPr>
            <p:nvPr/>
          </p:nvSpPr>
          <p:spPr bwMode="auto">
            <a:xfrm>
              <a:off x="2617" y="179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78" name="Rectangle 55"/>
            <p:cNvSpPr>
              <a:spLocks noChangeArrowheads="1"/>
            </p:cNvSpPr>
            <p:nvPr/>
          </p:nvSpPr>
          <p:spPr bwMode="auto">
            <a:xfrm>
              <a:off x="2617"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52279" name="Rectangle 56"/>
            <p:cNvSpPr>
              <a:spLocks noChangeArrowheads="1"/>
            </p:cNvSpPr>
            <p:nvPr/>
          </p:nvSpPr>
          <p:spPr bwMode="auto">
            <a:xfrm>
              <a:off x="2617"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52280" name="Rectangle 57"/>
            <p:cNvSpPr>
              <a:spLocks noChangeArrowheads="1"/>
            </p:cNvSpPr>
            <p:nvPr/>
          </p:nvSpPr>
          <p:spPr bwMode="auto">
            <a:xfrm>
              <a:off x="2617" y="237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81" name="Rectangle 58"/>
            <p:cNvSpPr>
              <a:spLocks noChangeArrowheads="1"/>
            </p:cNvSpPr>
            <p:nvPr/>
          </p:nvSpPr>
          <p:spPr bwMode="auto">
            <a:xfrm>
              <a:off x="2617"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82" name="Rectangle 59"/>
            <p:cNvSpPr>
              <a:spLocks noChangeArrowheads="1"/>
            </p:cNvSpPr>
            <p:nvPr/>
          </p:nvSpPr>
          <p:spPr bwMode="auto">
            <a:xfrm>
              <a:off x="2377"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52283" name="Rectangle 60"/>
            <p:cNvSpPr>
              <a:spLocks noChangeArrowheads="1"/>
            </p:cNvSpPr>
            <p:nvPr/>
          </p:nvSpPr>
          <p:spPr bwMode="auto">
            <a:xfrm>
              <a:off x="2377"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52284" name="Rectangle 61"/>
            <p:cNvSpPr>
              <a:spLocks noChangeArrowheads="1"/>
            </p:cNvSpPr>
            <p:nvPr/>
          </p:nvSpPr>
          <p:spPr bwMode="auto">
            <a:xfrm>
              <a:off x="2377"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52285" name="Rectangle 62"/>
            <p:cNvSpPr>
              <a:spLocks noChangeArrowheads="1"/>
            </p:cNvSpPr>
            <p:nvPr/>
          </p:nvSpPr>
          <p:spPr bwMode="auto">
            <a:xfrm>
              <a:off x="2377"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52286" name="Rectangle 63"/>
            <p:cNvSpPr>
              <a:spLocks noChangeArrowheads="1"/>
            </p:cNvSpPr>
            <p:nvPr/>
          </p:nvSpPr>
          <p:spPr bwMode="auto">
            <a:xfrm>
              <a:off x="2377" y="1776"/>
              <a:ext cx="192" cy="173"/>
            </a:xfrm>
            <a:prstGeom prst="rect">
              <a:avLst/>
            </a:prstGeom>
            <a:noFill/>
            <a:ln w="9525">
              <a:noFill/>
              <a:miter lim="800000"/>
              <a:headEnd/>
              <a:tailEnd/>
            </a:ln>
          </p:spPr>
          <p:txBody>
            <a:bodyPr lIns="0" tIns="0" rIns="0" bIns="0">
              <a:spAutoFit/>
            </a:bodyPr>
            <a:lstStyle/>
            <a:p>
              <a:pPr algn="r" eaLnBrk="0" hangingPunct="0"/>
              <a:r>
                <a:rPr lang="en-US" sz="1800"/>
                <a:t>4</a:t>
              </a:r>
            </a:p>
          </p:txBody>
        </p:sp>
        <p:sp>
          <p:nvSpPr>
            <p:cNvPr id="52287" name="Rectangle 64"/>
            <p:cNvSpPr>
              <a:spLocks noChangeArrowheads="1"/>
            </p:cNvSpPr>
            <p:nvPr/>
          </p:nvSpPr>
          <p:spPr bwMode="auto">
            <a:xfrm>
              <a:off x="2377"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52288" name="Rectangle 65"/>
            <p:cNvSpPr>
              <a:spLocks noChangeArrowheads="1"/>
            </p:cNvSpPr>
            <p:nvPr/>
          </p:nvSpPr>
          <p:spPr bwMode="auto">
            <a:xfrm>
              <a:off x="2377"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52289" name="Rectangle 66"/>
            <p:cNvSpPr>
              <a:spLocks noChangeArrowheads="1"/>
            </p:cNvSpPr>
            <p:nvPr/>
          </p:nvSpPr>
          <p:spPr bwMode="auto">
            <a:xfrm>
              <a:off x="2377"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52290" name="Rectangle 67"/>
            <p:cNvSpPr>
              <a:spLocks noChangeArrowheads="1"/>
            </p:cNvSpPr>
            <p:nvPr/>
          </p:nvSpPr>
          <p:spPr bwMode="auto">
            <a:xfrm>
              <a:off x="2377"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52291" name="Rectangle 68"/>
            <p:cNvSpPr>
              <a:spLocks noChangeArrowheads="1"/>
            </p:cNvSpPr>
            <p:nvPr/>
          </p:nvSpPr>
          <p:spPr bwMode="auto">
            <a:xfrm>
              <a:off x="2377"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52292" name="Rectangle 69"/>
            <p:cNvSpPr>
              <a:spLocks noChangeArrowheads="1"/>
            </p:cNvSpPr>
            <p:nvPr/>
          </p:nvSpPr>
          <p:spPr bwMode="auto">
            <a:xfrm>
              <a:off x="2377"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52293" name="Rectangle 70"/>
            <p:cNvSpPr>
              <a:spLocks noChangeArrowheads="1"/>
            </p:cNvSpPr>
            <p:nvPr/>
          </p:nvSpPr>
          <p:spPr bwMode="auto">
            <a:xfrm>
              <a:off x="2377"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52294" name="Rectangle 71"/>
            <p:cNvSpPr>
              <a:spLocks noChangeArrowheads="1"/>
            </p:cNvSpPr>
            <p:nvPr/>
          </p:nvSpPr>
          <p:spPr bwMode="auto">
            <a:xfrm>
              <a:off x="2377"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52295" name="Rectangle 72"/>
            <p:cNvSpPr>
              <a:spLocks noChangeArrowheads="1"/>
            </p:cNvSpPr>
            <p:nvPr/>
          </p:nvSpPr>
          <p:spPr bwMode="auto">
            <a:xfrm>
              <a:off x="2617"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96" name="Rectangle 73"/>
            <p:cNvSpPr>
              <a:spLocks noChangeArrowheads="1"/>
            </p:cNvSpPr>
            <p:nvPr/>
          </p:nvSpPr>
          <p:spPr bwMode="auto">
            <a:xfrm>
              <a:off x="2617"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52297" name="Rectangle 74"/>
            <p:cNvSpPr>
              <a:spLocks noChangeArrowheads="1"/>
            </p:cNvSpPr>
            <p:nvPr/>
          </p:nvSpPr>
          <p:spPr bwMode="auto">
            <a:xfrm>
              <a:off x="2377"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52298" name="Rectangle 75"/>
            <p:cNvSpPr>
              <a:spLocks noChangeArrowheads="1"/>
            </p:cNvSpPr>
            <p:nvPr/>
          </p:nvSpPr>
          <p:spPr bwMode="auto">
            <a:xfrm>
              <a:off x="2617"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52299" name="Rectangle 76"/>
            <p:cNvSpPr>
              <a:spLocks noChangeArrowheads="1"/>
            </p:cNvSpPr>
            <p:nvPr/>
          </p:nvSpPr>
          <p:spPr bwMode="auto">
            <a:xfrm>
              <a:off x="2617" y="165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Ba	56</a:t>
              </a:r>
            </a:p>
          </p:txBody>
        </p:sp>
        <p:sp>
          <p:nvSpPr>
            <p:cNvPr id="52300" name="Rectangle 77"/>
            <p:cNvSpPr>
              <a:spLocks noChangeArrowheads="1"/>
            </p:cNvSpPr>
            <p:nvPr/>
          </p:nvSpPr>
          <p:spPr bwMode="auto">
            <a:xfrm>
              <a:off x="2617"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01" name="Rectangle 78"/>
            <p:cNvSpPr>
              <a:spLocks noChangeArrowheads="1"/>
            </p:cNvSpPr>
            <p:nvPr/>
          </p:nvSpPr>
          <p:spPr bwMode="auto">
            <a:xfrm>
              <a:off x="2617"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52302" name="Rectangle 79"/>
            <p:cNvSpPr>
              <a:spLocks noChangeArrowheads="1"/>
            </p:cNvSpPr>
            <p:nvPr/>
          </p:nvSpPr>
          <p:spPr bwMode="auto">
            <a:xfrm>
              <a:off x="2617"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03" name="Rectangle 80"/>
            <p:cNvSpPr>
              <a:spLocks noChangeArrowheads="1"/>
            </p:cNvSpPr>
            <p:nvPr/>
          </p:nvSpPr>
          <p:spPr bwMode="auto">
            <a:xfrm>
              <a:off x="2617"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52304" name="Rectangle 81"/>
            <p:cNvSpPr>
              <a:spLocks noChangeArrowheads="1"/>
            </p:cNvSpPr>
            <p:nvPr/>
          </p:nvSpPr>
          <p:spPr bwMode="auto">
            <a:xfrm>
              <a:off x="2617"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52305" name="Rectangle 82"/>
            <p:cNvSpPr>
              <a:spLocks noChangeArrowheads="1"/>
            </p:cNvSpPr>
            <p:nvPr/>
          </p:nvSpPr>
          <p:spPr bwMode="auto">
            <a:xfrm>
              <a:off x="2617"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52306" name="Rectangle 83"/>
            <p:cNvSpPr>
              <a:spLocks noChangeArrowheads="1"/>
            </p:cNvSpPr>
            <p:nvPr/>
          </p:nvSpPr>
          <p:spPr bwMode="auto">
            <a:xfrm>
              <a:off x="2377"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52307" name="Rectangle 84"/>
            <p:cNvSpPr>
              <a:spLocks noChangeArrowheads="1"/>
            </p:cNvSpPr>
            <p:nvPr/>
          </p:nvSpPr>
          <p:spPr bwMode="auto">
            <a:xfrm>
              <a:off x="2377"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52308" name="Rectangle 85"/>
            <p:cNvSpPr>
              <a:spLocks noChangeArrowheads="1"/>
            </p:cNvSpPr>
            <p:nvPr/>
          </p:nvSpPr>
          <p:spPr bwMode="auto">
            <a:xfrm>
              <a:off x="2617"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52309" name="Rectangle 86"/>
            <p:cNvSpPr>
              <a:spLocks noChangeArrowheads="1"/>
            </p:cNvSpPr>
            <p:nvPr/>
          </p:nvSpPr>
          <p:spPr bwMode="auto">
            <a:xfrm>
              <a:off x="2617"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10" name="Rectangle 87"/>
            <p:cNvSpPr>
              <a:spLocks noChangeArrowheads="1"/>
            </p:cNvSpPr>
            <p:nvPr/>
          </p:nvSpPr>
          <p:spPr bwMode="auto">
            <a:xfrm>
              <a:off x="2377" y="4051"/>
              <a:ext cx="192" cy="173"/>
            </a:xfrm>
            <a:prstGeom prst="rect">
              <a:avLst/>
            </a:prstGeom>
            <a:noFill/>
            <a:ln w="9525">
              <a:noFill/>
              <a:miter lim="800000"/>
              <a:headEnd/>
              <a:tailEnd/>
            </a:ln>
          </p:spPr>
          <p:txBody>
            <a:bodyPr lIns="0" tIns="0" rIns="0" bIns="0">
              <a:spAutoFit/>
            </a:bodyPr>
            <a:lstStyle/>
            <a:p>
              <a:pPr algn="r" eaLnBrk="0" hangingPunct="0"/>
              <a:r>
                <a:rPr lang="en-US" sz="1800"/>
                <a:t>22</a:t>
              </a:r>
            </a:p>
          </p:txBody>
        </p:sp>
        <p:sp>
          <p:nvSpPr>
            <p:cNvPr id="52311" name="Rectangle 88"/>
            <p:cNvSpPr>
              <a:spLocks noChangeArrowheads="1"/>
            </p:cNvSpPr>
            <p:nvPr/>
          </p:nvSpPr>
          <p:spPr bwMode="auto">
            <a:xfrm>
              <a:off x="2617"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12" name="Rectangle 89"/>
            <p:cNvSpPr>
              <a:spLocks noChangeArrowheads="1"/>
            </p:cNvSpPr>
            <p:nvPr/>
          </p:nvSpPr>
          <p:spPr bwMode="auto">
            <a:xfrm>
              <a:off x="2617"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313" name="Freeform 90"/>
            <p:cNvSpPr>
              <a:spLocks/>
            </p:cNvSpPr>
            <p:nvPr/>
          </p:nvSpPr>
          <p:spPr bwMode="auto">
            <a:xfrm>
              <a:off x="2592"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52314" name="Freeform 91"/>
            <p:cNvSpPr>
              <a:spLocks/>
            </p:cNvSpPr>
            <p:nvPr/>
          </p:nvSpPr>
          <p:spPr bwMode="auto">
            <a:xfrm>
              <a:off x="2592"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grpSp>
        <p:nvGrpSpPr>
          <p:cNvPr id="52238" name="Group 92"/>
          <p:cNvGrpSpPr>
            <a:grpSpLocks/>
          </p:cNvGrpSpPr>
          <p:nvPr/>
        </p:nvGrpSpPr>
        <p:grpSpPr bwMode="auto">
          <a:xfrm>
            <a:off x="1943100" y="1889125"/>
            <a:ext cx="1219200" cy="4271963"/>
            <a:chOff x="480" y="1190"/>
            <a:chExt cx="768" cy="3034"/>
          </a:xfrm>
        </p:grpSpPr>
        <p:sp>
          <p:nvSpPr>
            <p:cNvPr id="52239" name="Rectangle 93"/>
            <p:cNvSpPr>
              <a:spLocks noChangeArrowheads="1"/>
            </p:cNvSpPr>
            <p:nvPr/>
          </p:nvSpPr>
          <p:spPr bwMode="auto">
            <a:xfrm>
              <a:off x="720" y="179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40" name="Rectangle 94"/>
            <p:cNvSpPr>
              <a:spLocks noChangeArrowheads="1"/>
            </p:cNvSpPr>
            <p:nvPr/>
          </p:nvSpPr>
          <p:spPr bwMode="auto">
            <a:xfrm>
              <a:off x="720" y="3091"/>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He	2</a:t>
              </a:r>
            </a:p>
          </p:txBody>
        </p:sp>
        <p:sp>
          <p:nvSpPr>
            <p:cNvPr id="52241" name="Rectangle 95"/>
            <p:cNvSpPr>
              <a:spLocks noChangeArrowheads="1"/>
            </p:cNvSpPr>
            <p:nvPr/>
          </p:nvSpPr>
          <p:spPr bwMode="auto">
            <a:xfrm>
              <a:off x="720" y="2659"/>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K	19</a:t>
              </a:r>
            </a:p>
          </p:txBody>
        </p:sp>
        <p:sp>
          <p:nvSpPr>
            <p:cNvPr id="52242" name="Rectangle 96"/>
            <p:cNvSpPr>
              <a:spLocks noChangeArrowheads="1"/>
            </p:cNvSpPr>
            <p:nvPr/>
          </p:nvSpPr>
          <p:spPr bwMode="auto">
            <a:xfrm>
              <a:off x="720" y="237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43" name="Rectangle 97"/>
            <p:cNvSpPr>
              <a:spLocks noChangeArrowheads="1"/>
            </p:cNvSpPr>
            <p:nvPr/>
          </p:nvSpPr>
          <p:spPr bwMode="auto">
            <a:xfrm>
              <a:off x="720" y="1225"/>
              <a:ext cx="480" cy="13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44" name="Rectangle 98"/>
            <p:cNvSpPr>
              <a:spLocks noChangeArrowheads="1"/>
            </p:cNvSpPr>
            <p:nvPr/>
          </p:nvSpPr>
          <p:spPr bwMode="auto">
            <a:xfrm>
              <a:off x="480" y="1190"/>
              <a:ext cx="192" cy="173"/>
            </a:xfrm>
            <a:prstGeom prst="rect">
              <a:avLst/>
            </a:prstGeom>
            <a:noFill/>
            <a:ln w="9525">
              <a:noFill/>
              <a:miter lim="800000"/>
              <a:headEnd/>
              <a:tailEnd/>
            </a:ln>
          </p:spPr>
          <p:txBody>
            <a:bodyPr lIns="0" tIns="0" rIns="0" bIns="0">
              <a:spAutoFit/>
            </a:bodyPr>
            <a:lstStyle/>
            <a:p>
              <a:pPr algn="r" eaLnBrk="0" hangingPunct="0"/>
              <a:r>
                <a:rPr lang="en-US" sz="1800"/>
                <a:t>0</a:t>
              </a:r>
            </a:p>
          </p:txBody>
        </p:sp>
        <p:sp>
          <p:nvSpPr>
            <p:cNvPr id="52245" name="Rectangle 99"/>
            <p:cNvSpPr>
              <a:spLocks noChangeArrowheads="1"/>
            </p:cNvSpPr>
            <p:nvPr/>
          </p:nvSpPr>
          <p:spPr bwMode="auto">
            <a:xfrm>
              <a:off x="480" y="1334"/>
              <a:ext cx="192" cy="173"/>
            </a:xfrm>
            <a:prstGeom prst="rect">
              <a:avLst/>
            </a:prstGeom>
            <a:noFill/>
            <a:ln w="9525">
              <a:noFill/>
              <a:miter lim="800000"/>
              <a:headEnd/>
              <a:tailEnd/>
            </a:ln>
          </p:spPr>
          <p:txBody>
            <a:bodyPr lIns="0" tIns="0" rIns="0" bIns="0">
              <a:spAutoFit/>
            </a:bodyPr>
            <a:lstStyle/>
            <a:p>
              <a:pPr algn="r" eaLnBrk="0" hangingPunct="0"/>
              <a:r>
                <a:rPr lang="en-US" sz="1800"/>
                <a:t>1</a:t>
              </a:r>
            </a:p>
          </p:txBody>
        </p:sp>
        <p:sp>
          <p:nvSpPr>
            <p:cNvPr id="52246" name="Rectangle 100"/>
            <p:cNvSpPr>
              <a:spLocks noChangeArrowheads="1"/>
            </p:cNvSpPr>
            <p:nvPr/>
          </p:nvSpPr>
          <p:spPr bwMode="auto">
            <a:xfrm>
              <a:off x="480" y="1488"/>
              <a:ext cx="192" cy="173"/>
            </a:xfrm>
            <a:prstGeom prst="rect">
              <a:avLst/>
            </a:prstGeom>
            <a:noFill/>
            <a:ln w="9525">
              <a:noFill/>
              <a:miter lim="800000"/>
              <a:headEnd/>
              <a:tailEnd/>
            </a:ln>
          </p:spPr>
          <p:txBody>
            <a:bodyPr lIns="0" tIns="0" rIns="0" bIns="0">
              <a:spAutoFit/>
            </a:bodyPr>
            <a:lstStyle/>
            <a:p>
              <a:pPr algn="r" eaLnBrk="0" hangingPunct="0"/>
              <a:r>
                <a:rPr lang="en-US" sz="1800"/>
                <a:t>2</a:t>
              </a:r>
            </a:p>
          </p:txBody>
        </p:sp>
        <p:sp>
          <p:nvSpPr>
            <p:cNvPr id="52247" name="Rectangle 101"/>
            <p:cNvSpPr>
              <a:spLocks noChangeArrowheads="1"/>
            </p:cNvSpPr>
            <p:nvPr/>
          </p:nvSpPr>
          <p:spPr bwMode="auto">
            <a:xfrm>
              <a:off x="480" y="1632"/>
              <a:ext cx="192" cy="173"/>
            </a:xfrm>
            <a:prstGeom prst="rect">
              <a:avLst/>
            </a:prstGeom>
            <a:noFill/>
            <a:ln w="9525">
              <a:noFill/>
              <a:miter lim="800000"/>
              <a:headEnd/>
              <a:tailEnd/>
            </a:ln>
          </p:spPr>
          <p:txBody>
            <a:bodyPr lIns="0" tIns="0" rIns="0" bIns="0">
              <a:spAutoFit/>
            </a:bodyPr>
            <a:lstStyle/>
            <a:p>
              <a:pPr algn="r" eaLnBrk="0" hangingPunct="0"/>
              <a:r>
                <a:rPr lang="en-US" sz="1800"/>
                <a:t>3</a:t>
              </a:r>
            </a:p>
          </p:txBody>
        </p:sp>
        <p:sp>
          <p:nvSpPr>
            <p:cNvPr id="52248" name="Rectangle 102"/>
            <p:cNvSpPr>
              <a:spLocks noChangeArrowheads="1"/>
            </p:cNvSpPr>
            <p:nvPr/>
          </p:nvSpPr>
          <p:spPr bwMode="auto">
            <a:xfrm>
              <a:off x="480" y="1776"/>
              <a:ext cx="192" cy="173"/>
            </a:xfrm>
            <a:prstGeom prst="rect">
              <a:avLst/>
            </a:prstGeom>
            <a:noFill/>
            <a:ln w="9525">
              <a:noFill/>
              <a:miter lim="800000"/>
              <a:headEnd/>
              <a:tailEnd/>
            </a:ln>
          </p:spPr>
          <p:txBody>
            <a:bodyPr lIns="0" tIns="0" rIns="0" bIns="0">
              <a:spAutoFit/>
            </a:bodyPr>
            <a:lstStyle/>
            <a:p>
              <a:pPr algn="r" eaLnBrk="0" hangingPunct="0"/>
              <a:r>
                <a:rPr lang="en-US" sz="1800" dirty="0"/>
                <a:t>4</a:t>
              </a:r>
            </a:p>
          </p:txBody>
        </p:sp>
        <p:sp>
          <p:nvSpPr>
            <p:cNvPr id="52249" name="Rectangle 103"/>
            <p:cNvSpPr>
              <a:spLocks noChangeArrowheads="1"/>
            </p:cNvSpPr>
            <p:nvPr/>
          </p:nvSpPr>
          <p:spPr bwMode="auto">
            <a:xfrm>
              <a:off x="480" y="1910"/>
              <a:ext cx="192" cy="173"/>
            </a:xfrm>
            <a:prstGeom prst="rect">
              <a:avLst/>
            </a:prstGeom>
            <a:noFill/>
            <a:ln w="9525">
              <a:noFill/>
              <a:miter lim="800000"/>
              <a:headEnd/>
              <a:tailEnd/>
            </a:ln>
          </p:spPr>
          <p:txBody>
            <a:bodyPr lIns="0" tIns="0" rIns="0" bIns="0">
              <a:spAutoFit/>
            </a:bodyPr>
            <a:lstStyle/>
            <a:p>
              <a:pPr algn="r" eaLnBrk="0" hangingPunct="0"/>
              <a:r>
                <a:rPr lang="en-US" sz="1800"/>
                <a:t>5</a:t>
              </a:r>
            </a:p>
          </p:txBody>
        </p:sp>
        <p:sp>
          <p:nvSpPr>
            <p:cNvPr id="52250" name="Rectangle 104"/>
            <p:cNvSpPr>
              <a:spLocks noChangeArrowheads="1"/>
            </p:cNvSpPr>
            <p:nvPr/>
          </p:nvSpPr>
          <p:spPr bwMode="auto">
            <a:xfrm>
              <a:off x="480" y="2054"/>
              <a:ext cx="192" cy="173"/>
            </a:xfrm>
            <a:prstGeom prst="rect">
              <a:avLst/>
            </a:prstGeom>
            <a:noFill/>
            <a:ln w="9525">
              <a:noFill/>
              <a:miter lim="800000"/>
              <a:headEnd/>
              <a:tailEnd/>
            </a:ln>
          </p:spPr>
          <p:txBody>
            <a:bodyPr lIns="0" tIns="0" rIns="0" bIns="0">
              <a:spAutoFit/>
            </a:bodyPr>
            <a:lstStyle/>
            <a:p>
              <a:pPr algn="r" eaLnBrk="0" hangingPunct="0"/>
              <a:r>
                <a:rPr lang="en-US" sz="1800"/>
                <a:t>6</a:t>
              </a:r>
            </a:p>
          </p:txBody>
        </p:sp>
        <p:sp>
          <p:nvSpPr>
            <p:cNvPr id="52251" name="Rectangle 105"/>
            <p:cNvSpPr>
              <a:spLocks noChangeArrowheads="1"/>
            </p:cNvSpPr>
            <p:nvPr/>
          </p:nvSpPr>
          <p:spPr bwMode="auto">
            <a:xfrm>
              <a:off x="480" y="2198"/>
              <a:ext cx="192" cy="173"/>
            </a:xfrm>
            <a:prstGeom prst="rect">
              <a:avLst/>
            </a:prstGeom>
            <a:noFill/>
            <a:ln w="9525">
              <a:noFill/>
              <a:miter lim="800000"/>
              <a:headEnd/>
              <a:tailEnd/>
            </a:ln>
          </p:spPr>
          <p:txBody>
            <a:bodyPr lIns="0" tIns="0" rIns="0" bIns="0">
              <a:spAutoFit/>
            </a:bodyPr>
            <a:lstStyle/>
            <a:p>
              <a:pPr algn="r" eaLnBrk="0" hangingPunct="0"/>
              <a:r>
                <a:rPr lang="en-US" sz="1800"/>
                <a:t>7</a:t>
              </a:r>
            </a:p>
          </p:txBody>
        </p:sp>
        <p:sp>
          <p:nvSpPr>
            <p:cNvPr id="52252" name="Rectangle 106"/>
            <p:cNvSpPr>
              <a:spLocks noChangeArrowheads="1"/>
            </p:cNvSpPr>
            <p:nvPr/>
          </p:nvSpPr>
          <p:spPr bwMode="auto">
            <a:xfrm>
              <a:off x="480" y="2342"/>
              <a:ext cx="192" cy="173"/>
            </a:xfrm>
            <a:prstGeom prst="rect">
              <a:avLst/>
            </a:prstGeom>
            <a:noFill/>
            <a:ln w="9525">
              <a:noFill/>
              <a:miter lim="800000"/>
              <a:headEnd/>
              <a:tailEnd/>
            </a:ln>
          </p:spPr>
          <p:txBody>
            <a:bodyPr lIns="0" tIns="0" rIns="0" bIns="0">
              <a:spAutoFit/>
            </a:bodyPr>
            <a:lstStyle/>
            <a:p>
              <a:pPr algn="r" eaLnBrk="0" hangingPunct="0"/>
              <a:r>
                <a:rPr lang="en-US" sz="1800"/>
                <a:t>8</a:t>
              </a:r>
            </a:p>
          </p:txBody>
        </p:sp>
        <p:sp>
          <p:nvSpPr>
            <p:cNvPr id="52253" name="Rectangle 107"/>
            <p:cNvSpPr>
              <a:spLocks noChangeArrowheads="1"/>
            </p:cNvSpPr>
            <p:nvPr/>
          </p:nvSpPr>
          <p:spPr bwMode="auto">
            <a:xfrm>
              <a:off x="480" y="2486"/>
              <a:ext cx="192" cy="173"/>
            </a:xfrm>
            <a:prstGeom prst="rect">
              <a:avLst/>
            </a:prstGeom>
            <a:noFill/>
            <a:ln w="9525">
              <a:noFill/>
              <a:miter lim="800000"/>
              <a:headEnd/>
              <a:tailEnd/>
            </a:ln>
          </p:spPr>
          <p:txBody>
            <a:bodyPr lIns="0" tIns="0" rIns="0" bIns="0">
              <a:spAutoFit/>
            </a:bodyPr>
            <a:lstStyle/>
            <a:p>
              <a:pPr algn="r" eaLnBrk="0" hangingPunct="0"/>
              <a:r>
                <a:rPr lang="en-US" sz="1800"/>
                <a:t>9</a:t>
              </a:r>
            </a:p>
          </p:txBody>
        </p:sp>
        <p:sp>
          <p:nvSpPr>
            <p:cNvPr id="52254" name="Rectangle 108"/>
            <p:cNvSpPr>
              <a:spLocks noChangeArrowheads="1"/>
            </p:cNvSpPr>
            <p:nvPr/>
          </p:nvSpPr>
          <p:spPr bwMode="auto">
            <a:xfrm>
              <a:off x="480" y="2630"/>
              <a:ext cx="192" cy="173"/>
            </a:xfrm>
            <a:prstGeom prst="rect">
              <a:avLst/>
            </a:prstGeom>
            <a:noFill/>
            <a:ln w="9525">
              <a:noFill/>
              <a:miter lim="800000"/>
              <a:headEnd/>
              <a:tailEnd/>
            </a:ln>
          </p:spPr>
          <p:txBody>
            <a:bodyPr lIns="0" tIns="0" rIns="0" bIns="0">
              <a:spAutoFit/>
            </a:bodyPr>
            <a:lstStyle/>
            <a:p>
              <a:pPr algn="r" eaLnBrk="0" hangingPunct="0"/>
              <a:r>
                <a:rPr lang="en-US" sz="1800"/>
                <a:t>10</a:t>
              </a:r>
            </a:p>
          </p:txBody>
        </p:sp>
        <p:sp>
          <p:nvSpPr>
            <p:cNvPr id="52255" name="Rectangle 109"/>
            <p:cNvSpPr>
              <a:spLocks noChangeArrowheads="1"/>
            </p:cNvSpPr>
            <p:nvPr/>
          </p:nvSpPr>
          <p:spPr bwMode="auto">
            <a:xfrm>
              <a:off x="480" y="2774"/>
              <a:ext cx="192" cy="173"/>
            </a:xfrm>
            <a:prstGeom prst="rect">
              <a:avLst/>
            </a:prstGeom>
            <a:noFill/>
            <a:ln w="9525">
              <a:noFill/>
              <a:miter lim="800000"/>
              <a:headEnd/>
              <a:tailEnd/>
            </a:ln>
          </p:spPr>
          <p:txBody>
            <a:bodyPr lIns="0" tIns="0" rIns="0" bIns="0">
              <a:spAutoFit/>
            </a:bodyPr>
            <a:lstStyle/>
            <a:p>
              <a:pPr algn="r" eaLnBrk="0" hangingPunct="0"/>
              <a:r>
                <a:rPr lang="en-US" sz="1800"/>
                <a:t>11</a:t>
              </a:r>
            </a:p>
          </p:txBody>
        </p:sp>
        <p:sp>
          <p:nvSpPr>
            <p:cNvPr id="52256" name="Rectangle 110"/>
            <p:cNvSpPr>
              <a:spLocks noChangeArrowheads="1"/>
            </p:cNvSpPr>
            <p:nvPr/>
          </p:nvSpPr>
          <p:spPr bwMode="auto">
            <a:xfrm>
              <a:off x="480" y="2918"/>
              <a:ext cx="192" cy="173"/>
            </a:xfrm>
            <a:prstGeom prst="rect">
              <a:avLst/>
            </a:prstGeom>
            <a:noFill/>
            <a:ln w="9525">
              <a:noFill/>
              <a:miter lim="800000"/>
              <a:headEnd/>
              <a:tailEnd/>
            </a:ln>
          </p:spPr>
          <p:txBody>
            <a:bodyPr lIns="0" tIns="0" rIns="0" bIns="0">
              <a:spAutoFit/>
            </a:bodyPr>
            <a:lstStyle/>
            <a:p>
              <a:pPr algn="r" eaLnBrk="0" hangingPunct="0"/>
              <a:r>
                <a:rPr lang="en-US" sz="1800"/>
                <a:t>12</a:t>
              </a:r>
            </a:p>
          </p:txBody>
        </p:sp>
        <p:sp>
          <p:nvSpPr>
            <p:cNvPr id="52257" name="Rectangle 111"/>
            <p:cNvSpPr>
              <a:spLocks noChangeArrowheads="1"/>
            </p:cNvSpPr>
            <p:nvPr/>
          </p:nvSpPr>
          <p:spPr bwMode="auto">
            <a:xfrm>
              <a:off x="720" y="1939"/>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58" name="Rectangle 112"/>
            <p:cNvSpPr>
              <a:spLocks noChangeArrowheads="1"/>
            </p:cNvSpPr>
            <p:nvPr/>
          </p:nvSpPr>
          <p:spPr bwMode="auto">
            <a:xfrm>
              <a:off x="720" y="1363"/>
              <a:ext cx="480" cy="141"/>
            </a:xfrm>
            <a:prstGeom prst="rect">
              <a:avLst/>
            </a:prstGeom>
            <a:solidFill>
              <a:schemeClr val="folHlink"/>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Be	4</a:t>
              </a:r>
            </a:p>
          </p:txBody>
        </p:sp>
        <p:sp>
          <p:nvSpPr>
            <p:cNvPr id="52259" name="Rectangle 113"/>
            <p:cNvSpPr>
              <a:spLocks noChangeArrowheads="1"/>
            </p:cNvSpPr>
            <p:nvPr/>
          </p:nvSpPr>
          <p:spPr bwMode="auto">
            <a:xfrm>
              <a:off x="480" y="3062"/>
              <a:ext cx="192" cy="173"/>
            </a:xfrm>
            <a:prstGeom prst="rect">
              <a:avLst/>
            </a:prstGeom>
            <a:noFill/>
            <a:ln w="9525">
              <a:noFill/>
              <a:miter lim="800000"/>
              <a:headEnd/>
              <a:tailEnd/>
            </a:ln>
          </p:spPr>
          <p:txBody>
            <a:bodyPr lIns="0" tIns="0" rIns="0" bIns="0">
              <a:spAutoFit/>
            </a:bodyPr>
            <a:lstStyle/>
            <a:p>
              <a:pPr algn="r" eaLnBrk="0" hangingPunct="0"/>
              <a:r>
                <a:rPr lang="en-US" sz="1800"/>
                <a:t>13</a:t>
              </a:r>
            </a:p>
          </p:txBody>
        </p:sp>
        <p:sp>
          <p:nvSpPr>
            <p:cNvPr id="52260" name="Rectangle 114"/>
            <p:cNvSpPr>
              <a:spLocks noChangeArrowheads="1"/>
            </p:cNvSpPr>
            <p:nvPr/>
          </p:nvSpPr>
          <p:spPr bwMode="auto">
            <a:xfrm>
              <a:off x="720" y="150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Ca	20</a:t>
              </a:r>
            </a:p>
          </p:txBody>
        </p:sp>
        <p:sp>
          <p:nvSpPr>
            <p:cNvPr id="52261" name="Rectangle 115"/>
            <p:cNvSpPr>
              <a:spLocks noChangeArrowheads="1"/>
            </p:cNvSpPr>
            <p:nvPr/>
          </p:nvSpPr>
          <p:spPr bwMode="auto">
            <a:xfrm>
              <a:off x="720" y="1651"/>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62" name="Rectangle 116"/>
            <p:cNvSpPr>
              <a:spLocks noChangeArrowheads="1"/>
            </p:cNvSpPr>
            <p:nvPr/>
          </p:nvSpPr>
          <p:spPr bwMode="auto">
            <a:xfrm>
              <a:off x="720" y="208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63" name="Rectangle 117"/>
            <p:cNvSpPr>
              <a:spLocks noChangeArrowheads="1"/>
            </p:cNvSpPr>
            <p:nvPr/>
          </p:nvSpPr>
          <p:spPr bwMode="auto">
            <a:xfrm>
              <a:off x="720" y="222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H	1</a:t>
              </a:r>
            </a:p>
          </p:txBody>
        </p:sp>
        <p:sp>
          <p:nvSpPr>
            <p:cNvPr id="52264" name="Rectangle 118"/>
            <p:cNvSpPr>
              <a:spLocks noChangeArrowheads="1"/>
            </p:cNvSpPr>
            <p:nvPr/>
          </p:nvSpPr>
          <p:spPr bwMode="auto">
            <a:xfrm>
              <a:off x="720" y="2515"/>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65" name="Rectangle 119"/>
            <p:cNvSpPr>
              <a:spLocks noChangeArrowheads="1"/>
            </p:cNvSpPr>
            <p:nvPr/>
          </p:nvSpPr>
          <p:spPr bwMode="auto">
            <a:xfrm>
              <a:off x="720" y="2803"/>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Li	3</a:t>
              </a:r>
            </a:p>
          </p:txBody>
        </p:sp>
        <p:sp>
          <p:nvSpPr>
            <p:cNvPr id="52266" name="Rectangle 120"/>
            <p:cNvSpPr>
              <a:spLocks noChangeArrowheads="1"/>
            </p:cNvSpPr>
            <p:nvPr/>
          </p:nvSpPr>
          <p:spPr bwMode="auto">
            <a:xfrm>
              <a:off x="720" y="2947"/>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Mg	12</a:t>
              </a:r>
            </a:p>
          </p:txBody>
        </p:sp>
        <p:sp>
          <p:nvSpPr>
            <p:cNvPr id="52267" name="Rectangle 121"/>
            <p:cNvSpPr>
              <a:spLocks noChangeArrowheads="1"/>
            </p:cNvSpPr>
            <p:nvPr/>
          </p:nvSpPr>
          <p:spPr bwMode="auto">
            <a:xfrm>
              <a:off x="720" y="3516"/>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Rb	37</a:t>
              </a:r>
            </a:p>
          </p:txBody>
        </p:sp>
        <p:sp>
          <p:nvSpPr>
            <p:cNvPr id="52268" name="Rectangle 122"/>
            <p:cNvSpPr>
              <a:spLocks noChangeArrowheads="1"/>
            </p:cNvSpPr>
            <p:nvPr/>
          </p:nvSpPr>
          <p:spPr bwMode="auto">
            <a:xfrm>
              <a:off x="480" y="3494"/>
              <a:ext cx="192" cy="173"/>
            </a:xfrm>
            <a:prstGeom prst="rect">
              <a:avLst/>
            </a:prstGeom>
            <a:noFill/>
            <a:ln w="9525">
              <a:noFill/>
              <a:miter lim="800000"/>
              <a:headEnd/>
              <a:tailEnd/>
            </a:ln>
          </p:spPr>
          <p:txBody>
            <a:bodyPr lIns="0" tIns="0" rIns="0" bIns="0">
              <a:spAutoFit/>
            </a:bodyPr>
            <a:lstStyle/>
            <a:p>
              <a:pPr algn="r" eaLnBrk="0" hangingPunct="0"/>
              <a:r>
                <a:rPr lang="en-US" sz="1800"/>
                <a:t>17</a:t>
              </a:r>
            </a:p>
          </p:txBody>
        </p:sp>
        <p:sp>
          <p:nvSpPr>
            <p:cNvPr id="52269" name="Rectangle 123"/>
            <p:cNvSpPr>
              <a:spLocks noChangeArrowheads="1"/>
            </p:cNvSpPr>
            <p:nvPr/>
          </p:nvSpPr>
          <p:spPr bwMode="auto">
            <a:xfrm>
              <a:off x="480" y="3638"/>
              <a:ext cx="192" cy="173"/>
            </a:xfrm>
            <a:prstGeom prst="rect">
              <a:avLst/>
            </a:prstGeom>
            <a:noFill/>
            <a:ln w="9525">
              <a:noFill/>
              <a:miter lim="800000"/>
              <a:headEnd/>
              <a:tailEnd/>
            </a:ln>
          </p:spPr>
          <p:txBody>
            <a:bodyPr lIns="0" tIns="0" rIns="0" bIns="0">
              <a:spAutoFit/>
            </a:bodyPr>
            <a:lstStyle/>
            <a:p>
              <a:pPr algn="r" eaLnBrk="0" hangingPunct="0"/>
              <a:r>
                <a:rPr lang="en-US" sz="1800"/>
                <a:t>18</a:t>
              </a:r>
            </a:p>
          </p:txBody>
        </p:sp>
        <p:sp>
          <p:nvSpPr>
            <p:cNvPr id="52270" name="Rectangle 124"/>
            <p:cNvSpPr>
              <a:spLocks noChangeArrowheads="1"/>
            </p:cNvSpPr>
            <p:nvPr/>
          </p:nvSpPr>
          <p:spPr bwMode="auto">
            <a:xfrm>
              <a:off x="720" y="3660"/>
              <a:ext cx="480" cy="141"/>
            </a:xfrm>
            <a:prstGeom prst="rect">
              <a:avLst/>
            </a:prstGeom>
            <a:solidFill>
              <a:srgbClr val="FFCC66"/>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r>
                <a:rPr lang="en-US" sz="1800"/>
                <a:t>Sr	38</a:t>
              </a:r>
            </a:p>
          </p:txBody>
        </p:sp>
        <p:sp>
          <p:nvSpPr>
            <p:cNvPr id="52271" name="Rectangle 125"/>
            <p:cNvSpPr>
              <a:spLocks noChangeArrowheads="1"/>
            </p:cNvSpPr>
            <p:nvPr/>
          </p:nvSpPr>
          <p:spPr bwMode="auto">
            <a:xfrm>
              <a:off x="720" y="379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72" name="Rectangle 126"/>
            <p:cNvSpPr>
              <a:spLocks noChangeArrowheads="1"/>
            </p:cNvSpPr>
            <p:nvPr/>
          </p:nvSpPr>
          <p:spPr bwMode="auto">
            <a:xfrm>
              <a:off x="480" y="4051"/>
              <a:ext cx="192" cy="173"/>
            </a:xfrm>
            <a:prstGeom prst="rect">
              <a:avLst/>
            </a:prstGeom>
            <a:noFill/>
            <a:ln w="9525">
              <a:noFill/>
              <a:miter lim="800000"/>
              <a:headEnd/>
              <a:tailEnd/>
            </a:ln>
          </p:spPr>
          <p:txBody>
            <a:bodyPr lIns="0" tIns="0" rIns="0" bIns="0">
              <a:spAutoFit/>
            </a:bodyPr>
            <a:lstStyle/>
            <a:p>
              <a:pPr algn="r" eaLnBrk="0" hangingPunct="0"/>
              <a:r>
                <a:rPr lang="en-US" sz="1800"/>
                <a:t>22</a:t>
              </a:r>
            </a:p>
          </p:txBody>
        </p:sp>
        <p:sp>
          <p:nvSpPr>
            <p:cNvPr id="52273" name="Rectangle 127"/>
            <p:cNvSpPr>
              <a:spLocks noChangeArrowheads="1"/>
            </p:cNvSpPr>
            <p:nvPr/>
          </p:nvSpPr>
          <p:spPr bwMode="auto">
            <a:xfrm>
              <a:off x="720" y="4063"/>
              <a:ext cx="480" cy="141"/>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74" name="Rectangle 128"/>
            <p:cNvSpPr>
              <a:spLocks noChangeArrowheads="1"/>
            </p:cNvSpPr>
            <p:nvPr/>
          </p:nvSpPr>
          <p:spPr bwMode="auto">
            <a:xfrm>
              <a:off x="720" y="3232"/>
              <a:ext cx="480" cy="288"/>
            </a:xfrm>
            <a:prstGeom prst="rect">
              <a:avLst/>
            </a:prstGeom>
            <a:solidFill>
              <a:srgbClr val="FFFFFF"/>
            </a:solidFill>
            <a:ln w="9525">
              <a:solidFill>
                <a:srgbClr val="000000"/>
              </a:solidFill>
              <a:miter lim="800000"/>
              <a:headEnd/>
              <a:tailEnd/>
            </a:ln>
          </p:spPr>
          <p:txBody>
            <a:bodyPr lIns="36000" tIns="0" rIns="0" bIns="0"/>
            <a:lstStyle/>
            <a:p>
              <a:pPr algn="ctr" eaLnBrk="0" hangingPunct="0">
                <a:lnSpc>
                  <a:spcPts val="1800"/>
                </a:lnSpc>
                <a:spcBef>
                  <a:spcPts val="1800"/>
                </a:spcBef>
                <a:tabLst>
                  <a:tab pos="673100" algn="r"/>
                </a:tabLst>
              </a:pPr>
              <a:endParaRPr lang="en-GB" sz="1800"/>
            </a:p>
          </p:txBody>
        </p:sp>
        <p:sp>
          <p:nvSpPr>
            <p:cNvPr id="52275" name="Freeform 129"/>
            <p:cNvSpPr>
              <a:spLocks/>
            </p:cNvSpPr>
            <p:nvPr/>
          </p:nvSpPr>
          <p:spPr bwMode="auto">
            <a:xfrm>
              <a:off x="672" y="3264"/>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sp>
          <p:nvSpPr>
            <p:cNvPr id="52276" name="Freeform 130"/>
            <p:cNvSpPr>
              <a:spLocks/>
            </p:cNvSpPr>
            <p:nvPr/>
          </p:nvSpPr>
          <p:spPr bwMode="auto">
            <a:xfrm>
              <a:off x="672" y="3792"/>
              <a:ext cx="576" cy="240"/>
            </a:xfrm>
            <a:custGeom>
              <a:avLst/>
              <a:gdLst>
                <a:gd name="T0" fmla="*/ 0 w 576"/>
                <a:gd name="T1" fmla="*/ 0 h 240"/>
                <a:gd name="T2" fmla="*/ 576 w 576"/>
                <a:gd name="T3" fmla="*/ 144 h 240"/>
                <a:gd name="T4" fmla="*/ 576 w 576"/>
                <a:gd name="T5" fmla="*/ 240 h 240"/>
                <a:gd name="T6" fmla="*/ 0 w 576"/>
                <a:gd name="T7" fmla="*/ 96 h 240"/>
                <a:gd name="T8" fmla="*/ 0 w 576"/>
                <a:gd name="T9" fmla="*/ 0 h 240"/>
                <a:gd name="T10" fmla="*/ 0 60000 65536"/>
                <a:gd name="T11" fmla="*/ 0 60000 65536"/>
                <a:gd name="T12" fmla="*/ 0 60000 65536"/>
                <a:gd name="T13" fmla="*/ 0 60000 65536"/>
                <a:gd name="T14" fmla="*/ 0 60000 65536"/>
                <a:gd name="T15" fmla="*/ 0 w 576"/>
                <a:gd name="T16" fmla="*/ 0 h 240"/>
                <a:gd name="T17" fmla="*/ 576 w 576"/>
                <a:gd name="T18" fmla="*/ 240 h 240"/>
              </a:gdLst>
              <a:ahLst/>
              <a:cxnLst>
                <a:cxn ang="T10">
                  <a:pos x="T0" y="T1"/>
                </a:cxn>
                <a:cxn ang="T11">
                  <a:pos x="T2" y="T3"/>
                </a:cxn>
                <a:cxn ang="T12">
                  <a:pos x="T4" y="T5"/>
                </a:cxn>
                <a:cxn ang="T13">
                  <a:pos x="T6" y="T7"/>
                </a:cxn>
                <a:cxn ang="T14">
                  <a:pos x="T8" y="T9"/>
                </a:cxn>
              </a:cxnLst>
              <a:rect l="T15" t="T16" r="T17" b="T18"/>
              <a:pathLst>
                <a:path w="576" h="240">
                  <a:moveTo>
                    <a:pt x="0" y="0"/>
                  </a:moveTo>
                  <a:lnTo>
                    <a:pt x="576" y="144"/>
                  </a:lnTo>
                  <a:lnTo>
                    <a:pt x="576" y="240"/>
                  </a:lnTo>
                  <a:lnTo>
                    <a:pt x="0" y="96"/>
                  </a:lnTo>
                  <a:lnTo>
                    <a:pt x="0" y="0"/>
                  </a:lnTo>
                  <a:close/>
                </a:path>
              </a:pathLst>
            </a:custGeom>
            <a:solidFill>
              <a:schemeClr val="accent1"/>
            </a:solidFill>
            <a:ln w="9525">
              <a:noFill/>
              <a:round/>
              <a:headEnd/>
              <a:tailEnd/>
            </a:ln>
          </p:spPr>
          <p:txBody>
            <a:bodyPr/>
            <a:lstStyle/>
            <a:p>
              <a:endParaRPr 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223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31" grpId="0"/>
      <p:bldP spid="52234" grpId="0" animBg="1"/>
      <p:bldP spid="522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1026"/>
          <p:cNvSpPr>
            <a:spLocks noGrp="1" noChangeArrowheads="1"/>
          </p:cNvSpPr>
          <p:nvPr>
            <p:ph type="title"/>
          </p:nvPr>
        </p:nvSpPr>
        <p:spPr bwMode="auto">
          <a:xfrm>
            <a:off x="495300" y="928670"/>
            <a:ext cx="6477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CBHT </a:t>
            </a:r>
            <a:r>
              <a:rPr lang="en-US" sz="3600" b="1" dirty="0" err="1" smtClean="0">
                <a:solidFill>
                  <a:srgbClr val="FF0000"/>
                </a:solidFill>
                <a:latin typeface="Arial" charset="0"/>
              </a:rPr>
              <a:t>vs</a:t>
            </a:r>
            <a:r>
              <a:rPr lang="en-US" sz="3600" b="1" dirty="0" smtClean="0">
                <a:solidFill>
                  <a:srgbClr val="FF0000"/>
                </a:solidFill>
                <a:latin typeface="Arial" charset="0"/>
              </a:rPr>
              <a:t> OBHT</a:t>
            </a:r>
            <a:endParaRPr lang="en-US" sz="3600" b="1" i="1" dirty="0" smtClean="0">
              <a:solidFill>
                <a:srgbClr val="FF0000"/>
              </a:solidFill>
              <a:latin typeface="Arial" charset="0"/>
            </a:endParaRPr>
          </a:p>
        </p:txBody>
      </p:sp>
      <p:sp>
        <p:nvSpPr>
          <p:cNvPr id="53253" name="Rectangle 1027"/>
          <p:cNvSpPr>
            <a:spLocks noGrp="1" noChangeArrowheads="1"/>
          </p:cNvSpPr>
          <p:nvPr>
            <p:ph idx="1"/>
          </p:nvPr>
        </p:nvSpPr>
        <p:spPr>
          <a:xfrm>
            <a:off x="142844" y="1928802"/>
            <a:ext cx="9001156" cy="4267200"/>
          </a:xfrm>
        </p:spPr>
        <p:txBody>
          <a:bodyPr/>
          <a:lstStyle/>
          <a:p>
            <a:pPr eaLnBrk="1" hangingPunct="1"/>
            <a:r>
              <a:rPr lang="en-US" sz="2600" dirty="0" smtClean="0">
                <a:cs typeface="Times New Roman" pitchFamily="18" charset="0"/>
              </a:rPr>
              <a:t>CBHTs provide dynamic allocation of nodes, and thus can grow up freely as long as the memory capacity is not restricted.</a:t>
            </a:r>
          </a:p>
          <a:p>
            <a:pPr eaLnBrk="1" hangingPunct="1"/>
            <a:r>
              <a:rPr lang="en-US" sz="2600" dirty="0" smtClean="0">
                <a:cs typeface="Times New Roman" pitchFamily="18" charset="0"/>
              </a:rPr>
              <a:t>OBHTs have fixed length, and when they become full, a time-consuming operation is needed to expand the number of buckets, rehashing all the existing entries.</a:t>
            </a:r>
          </a:p>
          <a:p>
            <a:pPr eaLnBrk="1" hangingPunct="1"/>
            <a:r>
              <a:rPr lang="en-US" sz="2600" dirty="0" smtClean="0">
                <a:cs typeface="Times New Roman" pitchFamily="18" charset="0"/>
              </a:rPr>
              <a:t>A CBHT is always preferable to OBHT, unless </a:t>
            </a:r>
          </a:p>
          <a:p>
            <a:pPr lvl="1"/>
            <a:r>
              <a:rPr lang="en-US" sz="2200" dirty="0" smtClean="0">
                <a:cs typeface="Times New Roman" pitchFamily="18" charset="0"/>
              </a:rPr>
              <a:t>1) memory is restricted; </a:t>
            </a:r>
          </a:p>
          <a:p>
            <a:pPr lvl="1"/>
            <a:r>
              <a:rPr lang="en-US" sz="2200" dirty="0" smtClean="0">
                <a:cs typeface="Times New Roman" pitchFamily="18" charset="0"/>
              </a:rPr>
              <a:t>2) dynamic memory management is infeasible; </a:t>
            </a:r>
          </a:p>
          <a:p>
            <a:pPr lvl="1"/>
            <a:r>
              <a:rPr lang="en-US" sz="2200" dirty="0" smtClean="0">
                <a:cs typeface="Times New Roman" pitchFamily="18" charset="0"/>
              </a:rPr>
              <a:t>3) the number of entries is naturally bounded.</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80955348-E786-4E13-B963-860612925C15}" type="slidenum">
              <a:rPr lang="en-AU" sz="2000"/>
              <a:pPr>
                <a:defRPr/>
              </a:pPr>
              <a:t>52</a:t>
            </a:fld>
            <a:endParaRPr lang="en-AU" sz="2000" dirty="0"/>
          </a:p>
        </p:txBody>
      </p:sp>
    </p:spTree>
  </p:cSld>
  <p:clrMapOvr>
    <a:masterClrMapping/>
  </p:clrMapOvr>
  <p:transition>
    <p:cover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bwMode="auto">
          <a:xfrm>
            <a:off x="609600" y="914400"/>
            <a:ext cx="7772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latin typeface="Arial" charset="0"/>
              </a:rPr>
              <a:t>Lecture 7 Study Guide</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4133D693-FF33-42FE-A1F3-361210DE5576}" type="slidenum">
              <a:rPr lang="en-AU" sz="2000"/>
              <a:pPr>
                <a:defRPr/>
              </a:pPr>
              <a:t>53</a:t>
            </a:fld>
            <a:endParaRPr lang="en-AU" sz="2000" dirty="0"/>
          </a:p>
        </p:txBody>
      </p:sp>
      <p:sp>
        <p:nvSpPr>
          <p:cNvPr id="54277" name="Rectangle 3"/>
          <p:cNvSpPr>
            <a:spLocks noChangeArrowheads="1"/>
          </p:cNvSpPr>
          <p:nvPr/>
        </p:nvSpPr>
        <p:spPr bwMode="auto">
          <a:xfrm>
            <a:off x="307752" y="1988840"/>
            <a:ext cx="8568951" cy="4038600"/>
          </a:xfrm>
          <a:prstGeom prst="rect">
            <a:avLst/>
          </a:prstGeom>
          <a:noFill/>
          <a:ln w="9525">
            <a:noFill/>
            <a:miter lim="800000"/>
            <a:headEnd/>
            <a:tailEnd/>
          </a:ln>
        </p:spPr>
        <p:txBody>
          <a:bodyPr/>
          <a:lstStyle/>
          <a:p>
            <a:pPr marL="609600" indent="-609600">
              <a:spcBef>
                <a:spcPct val="20000"/>
              </a:spcBef>
              <a:buFontTx/>
              <a:buBlip>
                <a:blip r:embed="rId3"/>
              </a:buBlip>
              <a:tabLst>
                <a:tab pos="762000" algn="l"/>
                <a:tab pos="1143000" algn="l"/>
                <a:tab pos="1524000" algn="l"/>
                <a:tab pos="1905000" algn="l"/>
                <a:tab pos="2286000" algn="l"/>
                <a:tab pos="2667000" algn="l"/>
                <a:tab pos="3048000" algn="l"/>
              </a:tabLst>
            </a:pPr>
            <a:r>
              <a:rPr lang="en-US" b="1" dirty="0">
                <a:latin typeface="Arial Narrow" pitchFamily="34" charset="0"/>
                <a:cs typeface="Times New Roman" pitchFamily="18" charset="0"/>
              </a:rPr>
              <a:t>Second test: on array sorting, linked list and binary trees</a:t>
            </a:r>
          </a:p>
          <a:p>
            <a:pPr marL="609600" indent="-609600">
              <a:spcBef>
                <a:spcPct val="20000"/>
              </a:spcBef>
              <a:buFontTx/>
              <a:buBlip>
                <a:blip r:embed="rId3"/>
              </a:buBlip>
              <a:tabLst>
                <a:tab pos="762000" algn="l"/>
                <a:tab pos="1143000" algn="l"/>
                <a:tab pos="1524000" algn="l"/>
                <a:tab pos="1905000" algn="l"/>
                <a:tab pos="2286000" algn="l"/>
                <a:tab pos="2667000" algn="l"/>
                <a:tab pos="3048000" algn="l"/>
              </a:tabLst>
            </a:pPr>
            <a:r>
              <a:rPr lang="en-US" b="1" dirty="0">
                <a:latin typeface="Arial Narrow" pitchFamily="34" charset="0"/>
                <a:cs typeface="Times New Roman" pitchFamily="18" charset="0"/>
              </a:rPr>
              <a:t>Reading:</a:t>
            </a:r>
          </a:p>
          <a:p>
            <a:pPr marL="990600" lvl="1" indent="-533400">
              <a:spcBef>
                <a:spcPct val="20000"/>
              </a:spcBef>
              <a:buFontTx/>
              <a:buChar char="–"/>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Chapter 12: Java Collections by </a:t>
            </a:r>
            <a:r>
              <a:rPr lang="en-US" dirty="0">
                <a:latin typeface="Arial Narrow" pitchFamily="34" charset="0"/>
              </a:rPr>
              <a:t>D.A. Watt &amp;</a:t>
            </a:r>
            <a:r>
              <a:rPr lang="en-US" dirty="0" smtClean="0">
                <a:latin typeface="Arial Narrow" pitchFamily="34" charset="0"/>
              </a:rPr>
              <a:t> D. Brown </a:t>
            </a:r>
            <a:r>
              <a:rPr lang="en-US" dirty="0">
                <a:latin typeface="Arial Narrow" pitchFamily="34" charset="0"/>
              </a:rPr>
              <a:t>(2001</a:t>
            </a:r>
            <a:r>
              <a:rPr lang="en-US" dirty="0" smtClean="0">
                <a:latin typeface="Arial Narrow" pitchFamily="34" charset="0"/>
              </a:rPr>
              <a:t>), or</a:t>
            </a:r>
          </a:p>
          <a:p>
            <a:pPr marL="990600" lvl="1" indent="-533400">
              <a:spcBef>
                <a:spcPct val="20000"/>
              </a:spcBef>
              <a:buFontTx/>
              <a:buChar char="–"/>
              <a:tabLst>
                <a:tab pos="762000" algn="l"/>
                <a:tab pos="1143000" algn="l"/>
                <a:tab pos="1524000" algn="l"/>
                <a:tab pos="1905000" algn="l"/>
                <a:tab pos="2286000" algn="l"/>
                <a:tab pos="2667000" algn="l"/>
                <a:tab pos="3048000" algn="l"/>
              </a:tabLst>
            </a:pPr>
            <a:r>
              <a:rPr lang="en-US" dirty="0" smtClean="0">
                <a:latin typeface="Arial Narrow" pitchFamily="34" charset="0"/>
                <a:cs typeface="Times New Roman" pitchFamily="18" charset="0"/>
              </a:rPr>
              <a:t>Chapter 9: Data Structures and Algorithms in Java, by M. T. Goodrich &amp; R. </a:t>
            </a:r>
            <a:r>
              <a:rPr lang="en-US" dirty="0" err="1" smtClean="0">
                <a:latin typeface="Arial Narrow" pitchFamily="34" charset="0"/>
                <a:cs typeface="Times New Roman" pitchFamily="18" charset="0"/>
              </a:rPr>
              <a:t>Tamassia</a:t>
            </a:r>
            <a:endParaRPr lang="en-US" dirty="0">
              <a:latin typeface="Arial Narrow" pitchFamily="34" charset="0"/>
              <a:cs typeface="Times New Roman" pitchFamily="18" charset="0"/>
            </a:endParaRPr>
          </a:p>
          <a:p>
            <a:pPr marL="609600" indent="-609600">
              <a:spcBef>
                <a:spcPct val="20000"/>
              </a:spcBef>
              <a:buFontTx/>
              <a:buBlip>
                <a:blip r:embed="rId3"/>
              </a:buBlip>
              <a:tabLst>
                <a:tab pos="762000" algn="l"/>
                <a:tab pos="1143000" algn="l"/>
                <a:tab pos="1524000" algn="l"/>
                <a:tab pos="1905000" algn="l"/>
                <a:tab pos="2286000" algn="l"/>
                <a:tab pos="2667000" algn="l"/>
                <a:tab pos="3048000" algn="l"/>
              </a:tabLst>
            </a:pPr>
            <a:r>
              <a:rPr lang="en-US" b="1" dirty="0">
                <a:latin typeface="Arial Narrow" pitchFamily="34" charset="0"/>
                <a:cs typeface="Times New Roman" pitchFamily="18" charset="0"/>
              </a:rPr>
              <a:t>Next lecture:</a:t>
            </a:r>
          </a:p>
          <a:p>
            <a:pPr marL="990600" lvl="1" indent="-533400">
              <a:spcBef>
                <a:spcPct val="20000"/>
              </a:spcBef>
              <a:buFontTx/>
              <a:buChar char="–"/>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Fundamentals of Abstract Data Types (ADTs)</a:t>
            </a:r>
          </a:p>
          <a:p>
            <a:pPr marL="990600" lvl="1" indent="-533400">
              <a:spcBef>
                <a:spcPct val="20000"/>
              </a:spcBef>
              <a:buFontTx/>
              <a:buChar char="–"/>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Reading: </a:t>
            </a:r>
          </a:p>
          <a:p>
            <a:pPr marL="990600" lvl="1" indent="-533400">
              <a:spcBef>
                <a:spcPct val="20000"/>
              </a:spcBef>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	Chapter 5: Java Collections by </a:t>
            </a:r>
            <a:r>
              <a:rPr lang="en-US" dirty="0">
                <a:latin typeface="Arial Narrow" pitchFamily="34" charset="0"/>
              </a:rPr>
              <a:t>D.A. Watt and D.F. Brown (2001)</a:t>
            </a:r>
          </a:p>
        </p:txBody>
      </p:sp>
    </p:spTree>
  </p:cSld>
  <p:clrMapOvr>
    <a:masterClrMapping/>
  </p:clrMapOvr>
  <p:transition>
    <p:cover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bwMode="auto">
          <a:xfrm>
            <a:off x="457200" y="928670"/>
            <a:ext cx="65532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Hash-table principles (3)</a:t>
            </a:r>
          </a:p>
        </p:txBody>
      </p:sp>
      <p:sp>
        <p:nvSpPr>
          <p:cNvPr id="6149" name="Rectangle 3"/>
          <p:cNvSpPr>
            <a:spLocks noGrp="1" noChangeArrowheads="1"/>
          </p:cNvSpPr>
          <p:nvPr>
            <p:ph idx="1"/>
          </p:nvPr>
        </p:nvSpPr>
        <p:spPr>
          <a:xfrm>
            <a:off x="17462" y="1928802"/>
            <a:ext cx="9126537" cy="2797175"/>
          </a:xfrm>
        </p:spPr>
        <p:txBody>
          <a:bodyPr/>
          <a:lstStyle/>
          <a:p>
            <a:pPr eaLnBrk="1" hangingPunct="1">
              <a:lnSpc>
                <a:spcPct val="90000"/>
              </a:lnSpc>
            </a:pPr>
            <a:r>
              <a:rPr lang="en-US" sz="2200" dirty="0" smtClean="0">
                <a:cs typeface="Times New Roman" pitchFamily="18" charset="0"/>
              </a:rPr>
              <a:t>Each key </a:t>
            </a:r>
            <a:r>
              <a:rPr lang="en-US" sz="2200" i="1" dirty="0" smtClean="0">
                <a:cs typeface="Times New Roman" pitchFamily="18" charset="0"/>
              </a:rPr>
              <a:t>k</a:t>
            </a:r>
            <a:r>
              <a:rPr lang="en-US" sz="2200" dirty="0" smtClean="0">
                <a:cs typeface="Times New Roman" pitchFamily="18" charset="0"/>
              </a:rPr>
              <a:t> has a </a:t>
            </a:r>
            <a:r>
              <a:rPr lang="en-US" sz="2200" b="1" dirty="0" smtClean="0">
                <a:cs typeface="Times New Roman" pitchFamily="18" charset="0"/>
              </a:rPr>
              <a:t>home bucket</a:t>
            </a:r>
            <a:r>
              <a:rPr lang="en-US" sz="2200" dirty="0" smtClean="0">
                <a:cs typeface="Times New Roman" pitchFamily="18" charset="0"/>
              </a:rPr>
              <a:t> in the hash table, namely the bucket with index </a:t>
            </a:r>
            <a:r>
              <a:rPr lang="en-US" sz="2200" i="1" dirty="0" smtClean="0">
                <a:cs typeface="Times New Roman" pitchFamily="18" charset="0"/>
              </a:rPr>
              <a:t>hash</a:t>
            </a:r>
            <a:r>
              <a:rPr lang="en-US" sz="2200" dirty="0" smtClean="0">
                <a:cs typeface="Times New Roman" pitchFamily="18" charset="0"/>
              </a:rPr>
              <a:t>(</a:t>
            </a:r>
            <a:r>
              <a:rPr lang="en-US" sz="2200" i="1" dirty="0" smtClean="0">
                <a:cs typeface="Times New Roman" pitchFamily="18" charset="0"/>
              </a:rPr>
              <a:t>k</a:t>
            </a:r>
            <a:r>
              <a:rPr lang="en-US" sz="2200" dirty="0" smtClean="0">
                <a:cs typeface="Times New Roman" pitchFamily="18" charset="0"/>
              </a:rPr>
              <a:t>).</a:t>
            </a:r>
          </a:p>
          <a:p>
            <a:pPr eaLnBrk="1" hangingPunct="1">
              <a:lnSpc>
                <a:spcPct val="90000"/>
              </a:lnSpc>
            </a:pPr>
            <a:r>
              <a:rPr lang="en-US" sz="2200" dirty="0" smtClean="0">
                <a:cs typeface="Times New Roman" pitchFamily="18" charset="0"/>
              </a:rPr>
              <a:t>Hash table operations</a:t>
            </a:r>
          </a:p>
          <a:p>
            <a:pPr lvl="1">
              <a:lnSpc>
                <a:spcPct val="90000"/>
              </a:lnSpc>
            </a:pPr>
            <a:r>
              <a:rPr lang="en-US" sz="2000" dirty="0" smtClean="0">
                <a:cs typeface="Times New Roman" pitchFamily="18" charset="0"/>
              </a:rPr>
              <a:t>To </a:t>
            </a:r>
            <a:r>
              <a:rPr lang="en-US" sz="2000" b="1" dirty="0" smtClean="0">
                <a:cs typeface="Times New Roman" pitchFamily="18" charset="0"/>
              </a:rPr>
              <a:t>insert</a:t>
            </a:r>
            <a:r>
              <a:rPr lang="en-US" sz="2000" dirty="0" smtClean="0">
                <a:cs typeface="Times New Roman" pitchFamily="18" charset="0"/>
              </a:rPr>
              <a:t> a new entry with key </a:t>
            </a:r>
            <a:r>
              <a:rPr lang="en-US" sz="2000" i="1" dirty="0" smtClean="0">
                <a:cs typeface="Times New Roman" pitchFamily="18" charset="0"/>
              </a:rPr>
              <a:t>k</a:t>
            </a:r>
            <a:r>
              <a:rPr lang="en-US" sz="2000" dirty="0" smtClean="0">
                <a:cs typeface="Times New Roman" pitchFamily="18" charset="0"/>
              </a:rPr>
              <a:t> into the hash table, assign that entry to </a:t>
            </a:r>
            <a:r>
              <a:rPr lang="en-US" sz="2000" i="1" dirty="0" smtClean="0">
                <a:cs typeface="Times New Roman" pitchFamily="18" charset="0"/>
              </a:rPr>
              <a:t>k</a:t>
            </a:r>
            <a:r>
              <a:rPr lang="en-US" sz="2000" dirty="0" smtClean="0">
                <a:latin typeface="Times New Roman" pitchFamily="18" charset="0"/>
                <a:cs typeface="Times New Roman" pitchFamily="18" charset="0"/>
              </a:rPr>
              <a:t>’</a:t>
            </a:r>
            <a:r>
              <a:rPr lang="en-US" sz="2000" dirty="0" smtClean="0">
                <a:cs typeface="Times New Roman" pitchFamily="18" charset="0"/>
              </a:rPr>
              <a:t>s home bucket.</a:t>
            </a:r>
          </a:p>
          <a:p>
            <a:pPr lvl="1">
              <a:lnSpc>
                <a:spcPct val="90000"/>
              </a:lnSpc>
            </a:pPr>
            <a:r>
              <a:rPr lang="en-US" sz="2000" dirty="0" smtClean="0">
                <a:cs typeface="Times New Roman" pitchFamily="18" charset="0"/>
              </a:rPr>
              <a:t>To </a:t>
            </a:r>
            <a:r>
              <a:rPr lang="en-US" sz="2000" b="1" dirty="0" smtClean="0">
                <a:cs typeface="Times New Roman" pitchFamily="18" charset="0"/>
              </a:rPr>
              <a:t>search</a:t>
            </a:r>
            <a:r>
              <a:rPr lang="en-US" sz="2000" dirty="0" smtClean="0">
                <a:cs typeface="Times New Roman" pitchFamily="18" charset="0"/>
              </a:rPr>
              <a:t> for an entry with key </a:t>
            </a:r>
            <a:r>
              <a:rPr lang="en-US" sz="2000" i="1" dirty="0" smtClean="0">
                <a:cs typeface="Times New Roman" pitchFamily="18" charset="0"/>
              </a:rPr>
              <a:t>k</a:t>
            </a:r>
            <a:r>
              <a:rPr lang="en-US" sz="2000" dirty="0" smtClean="0">
                <a:cs typeface="Times New Roman" pitchFamily="18" charset="0"/>
              </a:rPr>
              <a:t> in the hash table, look in </a:t>
            </a:r>
            <a:r>
              <a:rPr lang="en-US" sz="2000" i="1" dirty="0" err="1" smtClean="0">
                <a:cs typeface="Times New Roman" pitchFamily="18" charset="0"/>
              </a:rPr>
              <a:t>k</a:t>
            </a:r>
            <a:r>
              <a:rPr lang="en-US" sz="2000" dirty="0" err="1" smtClean="0">
                <a:latin typeface="Times New Roman" pitchFamily="18" charset="0"/>
                <a:cs typeface="Times New Roman" pitchFamily="18" charset="0"/>
              </a:rPr>
              <a:t>’</a:t>
            </a:r>
            <a:r>
              <a:rPr lang="en-US" sz="2000" dirty="0" err="1" smtClean="0">
                <a:cs typeface="Times New Roman" pitchFamily="18" charset="0"/>
              </a:rPr>
              <a:t>s</a:t>
            </a:r>
            <a:r>
              <a:rPr lang="en-US" sz="2000" dirty="0" smtClean="0">
                <a:cs typeface="Times New Roman" pitchFamily="18" charset="0"/>
              </a:rPr>
              <a:t> home bucket.</a:t>
            </a:r>
          </a:p>
          <a:p>
            <a:pPr lvl="1">
              <a:lnSpc>
                <a:spcPct val="90000"/>
              </a:lnSpc>
            </a:pPr>
            <a:r>
              <a:rPr lang="en-US" sz="2000" dirty="0" smtClean="0">
                <a:cs typeface="Times New Roman" pitchFamily="18" charset="0"/>
              </a:rPr>
              <a:t>To </a:t>
            </a:r>
            <a:r>
              <a:rPr lang="en-US" sz="2000" b="1" dirty="0" smtClean="0">
                <a:cs typeface="Times New Roman" pitchFamily="18" charset="0"/>
              </a:rPr>
              <a:t>delete</a:t>
            </a:r>
            <a:r>
              <a:rPr lang="en-US" sz="2000" dirty="0" smtClean="0">
                <a:cs typeface="Times New Roman" pitchFamily="18" charset="0"/>
              </a:rPr>
              <a:t> an entry with key </a:t>
            </a:r>
            <a:r>
              <a:rPr lang="en-US" sz="2000" i="1" dirty="0" smtClean="0">
                <a:cs typeface="Times New Roman" pitchFamily="18" charset="0"/>
              </a:rPr>
              <a:t>k</a:t>
            </a:r>
            <a:r>
              <a:rPr lang="en-US" sz="2000" dirty="0" smtClean="0">
                <a:cs typeface="Times New Roman" pitchFamily="18" charset="0"/>
              </a:rPr>
              <a:t> from the hash table, look in </a:t>
            </a:r>
            <a:r>
              <a:rPr lang="en-US" sz="2000" i="1" dirty="0" err="1" smtClean="0">
                <a:cs typeface="Times New Roman" pitchFamily="18" charset="0"/>
              </a:rPr>
              <a:t>k</a:t>
            </a:r>
            <a:r>
              <a:rPr lang="en-US" sz="2000" dirty="0" err="1" smtClean="0">
                <a:latin typeface="Times New Roman" pitchFamily="18" charset="0"/>
                <a:cs typeface="Times New Roman" pitchFamily="18" charset="0"/>
              </a:rPr>
              <a:t>’</a:t>
            </a:r>
            <a:r>
              <a:rPr lang="en-US" sz="2000" dirty="0" err="1" smtClean="0">
                <a:cs typeface="Times New Roman" pitchFamily="18" charset="0"/>
              </a:rPr>
              <a:t>s</a:t>
            </a:r>
            <a:r>
              <a:rPr lang="en-US" sz="2000" dirty="0" smtClean="0">
                <a:cs typeface="Times New Roman" pitchFamily="18" charset="0"/>
              </a:rPr>
              <a:t> home bucket.</a:t>
            </a:r>
          </a:p>
        </p:txBody>
      </p:sp>
      <p:sp>
        <p:nvSpPr>
          <p:cNvPr id="39"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D0A86C2-8A85-43E0-AD75-8176597F3DFB}" type="slidenum">
              <a:rPr lang="en-AU" sz="2000"/>
              <a:pPr>
                <a:defRPr/>
              </a:pPr>
              <a:t>6</a:t>
            </a:fld>
            <a:endParaRPr lang="en-AU" sz="2000" dirty="0"/>
          </a:p>
        </p:txBody>
      </p:sp>
      <p:sp>
        <p:nvSpPr>
          <p:cNvPr id="6150" name="Rectangle 5"/>
          <p:cNvSpPr>
            <a:spLocks noChangeArrowheads="1"/>
          </p:cNvSpPr>
          <p:nvPr/>
        </p:nvSpPr>
        <p:spPr bwMode="auto">
          <a:xfrm>
            <a:off x="5410200" y="5210175"/>
            <a:ext cx="723900" cy="273050"/>
          </a:xfrm>
          <a:prstGeom prst="rect">
            <a:avLst/>
          </a:prstGeom>
          <a:solidFill>
            <a:srgbClr val="FFCC66"/>
          </a:solidFill>
          <a:ln w="9525">
            <a:solidFill>
              <a:schemeClr val="tx1"/>
            </a:solidFill>
            <a:miter lim="800000"/>
            <a:headEnd/>
            <a:tailEnd/>
          </a:ln>
        </p:spPr>
        <p:txBody>
          <a:bodyPr wrap="none" anchor="ctr"/>
          <a:lstStyle/>
          <a:p>
            <a:pPr algn="ctr"/>
            <a:endParaRPr lang="en-AU"/>
          </a:p>
        </p:txBody>
      </p:sp>
      <p:graphicFrame>
        <p:nvGraphicFramePr>
          <p:cNvPr id="105478" name="Group 6"/>
          <p:cNvGraphicFramePr>
            <a:graphicFrameLocks noGrp="1"/>
          </p:cNvGraphicFramePr>
          <p:nvPr/>
        </p:nvGraphicFramePr>
        <p:xfrm>
          <a:off x="1101725" y="4899025"/>
          <a:ext cx="1981200" cy="1280160"/>
        </p:xfrm>
        <a:graphic>
          <a:graphicData uri="http://schemas.openxmlformats.org/drawingml/2006/table">
            <a:tbl>
              <a:tblPr/>
              <a:tblGrid>
                <a:gridCol w="963613"/>
                <a:gridCol w="1017587"/>
              </a:tblGrid>
              <a:tr h="30480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Arial Narrow" pitchFamily="34" charset="0"/>
                        </a:rPr>
                        <a:t>key</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Narrow" pitchFamily="34" charset="0"/>
                        </a:rPr>
                        <a:t>value</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r h="2905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k</a:t>
                      </a:r>
                      <a:r>
                        <a:rPr kumimoji="0" lang="en-GB" sz="2000" b="0" i="0" u="none" strike="noStrike" cap="none" normalizeH="0" baseline="-25000" dirty="0" smtClean="0">
                          <a:ln>
                            <a:noFill/>
                          </a:ln>
                          <a:solidFill>
                            <a:schemeClr val="tx1"/>
                          </a:solidFill>
                          <a:effectLst/>
                          <a:latin typeface="Arial Narrow" pitchFamily="34" charset="0"/>
                        </a:rPr>
                        <a:t>1</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smtClean="0">
                          <a:ln>
                            <a:noFill/>
                          </a:ln>
                          <a:solidFill>
                            <a:schemeClr val="tx1"/>
                          </a:solidFill>
                          <a:effectLst/>
                          <a:latin typeface="Arial Narrow" pitchFamily="34" charset="0"/>
                        </a:rPr>
                        <a:t>v</a:t>
                      </a:r>
                      <a:r>
                        <a:rPr kumimoji="0" lang="en-GB" sz="2000" b="0" i="0" u="none" strike="noStrike" cap="none" normalizeH="0" baseline="-25000" smtClean="0">
                          <a:ln>
                            <a:noFill/>
                          </a:ln>
                          <a:solidFill>
                            <a:schemeClr val="tx1"/>
                          </a:solidFill>
                          <a:effectLst/>
                          <a:latin typeface="Arial Narrow" pitchFamily="34" charset="0"/>
                        </a:rPr>
                        <a:t>1</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smtClean="0">
                          <a:ln>
                            <a:noFill/>
                          </a:ln>
                          <a:solidFill>
                            <a:schemeClr val="tx1"/>
                          </a:solidFill>
                          <a:effectLst/>
                          <a:latin typeface="Arial Narrow" pitchFamily="34" charset="0"/>
                        </a:rPr>
                        <a:t>k</a:t>
                      </a:r>
                      <a:r>
                        <a:rPr kumimoji="0" lang="en-GB" sz="2000" b="0" i="0" u="none" strike="noStrike" cap="none" normalizeH="0" baseline="-25000" smtClean="0">
                          <a:ln>
                            <a:noFill/>
                          </a:ln>
                          <a:solidFill>
                            <a:schemeClr val="tx1"/>
                          </a:solidFill>
                          <a:effectLst/>
                          <a:latin typeface="Arial Narrow" pitchFamily="34" charset="0"/>
                        </a:rPr>
                        <a:t>2</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2</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FFFF"/>
                    </a:solidFill>
                  </a:tcPr>
                </a:tc>
              </a:tr>
              <a:tr h="287338">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smtClean="0">
                          <a:ln>
                            <a:noFill/>
                          </a:ln>
                          <a:solidFill>
                            <a:schemeClr val="tx1"/>
                          </a:solidFill>
                          <a:effectLst/>
                          <a:latin typeface="Arial Narrow" pitchFamily="34" charset="0"/>
                        </a:rPr>
                        <a:t>k</a:t>
                      </a:r>
                      <a:r>
                        <a:rPr kumimoji="0" lang="en-GB" sz="2000" b="0" i="0" u="none" strike="noStrike" cap="none" normalizeH="0" baseline="-25000" smtClean="0">
                          <a:ln>
                            <a:noFill/>
                          </a:ln>
                          <a:solidFill>
                            <a:schemeClr val="tx1"/>
                          </a:solidFill>
                          <a:effectLst/>
                          <a:latin typeface="Arial Narrow" pitchFamily="34" charset="0"/>
                        </a:rPr>
                        <a:t>3</a:t>
                      </a:r>
                    </a:p>
                  </a:txBody>
                  <a:tcPr anchor="b" horzOverflow="overflow">
                    <a:lnL w="28575"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Narrow" pitchFamily="34" charset="0"/>
                        </a:rPr>
                        <a:t>v</a:t>
                      </a:r>
                      <a:r>
                        <a:rPr kumimoji="0" lang="en-GB" sz="2000" b="0" i="0" u="none" strike="noStrike" cap="none" normalizeH="0" baseline="-25000" dirty="0" smtClean="0">
                          <a:ln>
                            <a:noFill/>
                          </a:ln>
                          <a:solidFill>
                            <a:schemeClr val="tx1"/>
                          </a:solidFill>
                          <a:effectLst/>
                          <a:latin typeface="Arial Narrow" pitchFamily="34" charset="0"/>
                        </a:rPr>
                        <a:t>3</a:t>
                      </a:r>
                    </a:p>
                  </a:txBody>
                  <a:tcPr anchor="b" horzOverflow="overflow">
                    <a:lnL w="12700"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FFFFFF"/>
                    </a:solidFill>
                  </a:tcPr>
                </a:tc>
              </a:tr>
            </a:tbl>
          </a:graphicData>
        </a:graphic>
      </p:graphicFrame>
      <p:sp>
        <p:nvSpPr>
          <p:cNvPr id="6168" name="AutoShape 23"/>
          <p:cNvSpPr>
            <a:spLocks noChangeArrowheads="1"/>
          </p:cNvSpPr>
          <p:nvPr/>
        </p:nvSpPr>
        <p:spPr bwMode="auto">
          <a:xfrm>
            <a:off x="3216275" y="4937125"/>
            <a:ext cx="1258888" cy="325438"/>
          </a:xfrm>
          <a:prstGeom prst="wedgeRectCallout">
            <a:avLst>
              <a:gd name="adj1" fmla="val 68032"/>
              <a:gd name="adj2" fmla="val 83171"/>
            </a:avLst>
          </a:prstGeom>
          <a:noFill/>
          <a:ln w="9525">
            <a:solidFill>
              <a:srgbClr val="0000CC"/>
            </a:solidFill>
            <a:miter lim="800000"/>
            <a:headEnd/>
            <a:tailEnd/>
          </a:ln>
        </p:spPr>
        <p:txBody>
          <a:bodyPr lIns="36000" tIns="0" rIns="36000" bIns="0"/>
          <a:lstStyle/>
          <a:p>
            <a:pPr algn="ctr" eaLnBrk="0" hangingPunct="0"/>
            <a:r>
              <a:rPr lang="en-GB" sz="2000" dirty="0">
                <a:solidFill>
                  <a:srgbClr val="0000CC"/>
                </a:solidFill>
              </a:rPr>
              <a:t>Search k1</a:t>
            </a:r>
            <a:endParaRPr lang="en-GB" sz="2000" dirty="0">
              <a:solidFill>
                <a:srgbClr val="0000CC"/>
              </a:solidFill>
              <a:cs typeface="Times New Roman" pitchFamily="18" charset="0"/>
            </a:endParaRPr>
          </a:p>
        </p:txBody>
      </p:sp>
      <p:sp>
        <p:nvSpPr>
          <p:cNvPr id="6169" name="Text Box 24"/>
          <p:cNvSpPr txBox="1">
            <a:spLocks noChangeAspect="1" noChangeArrowheads="1"/>
          </p:cNvSpPr>
          <p:nvPr/>
        </p:nvSpPr>
        <p:spPr bwMode="auto">
          <a:xfrm>
            <a:off x="5081588" y="4919663"/>
            <a:ext cx="290512" cy="290512"/>
          </a:xfrm>
          <a:prstGeom prst="rect">
            <a:avLst/>
          </a:prstGeom>
          <a:noFill/>
          <a:ln w="9525">
            <a:noFill/>
            <a:miter lim="800000"/>
            <a:headEnd/>
            <a:tailEnd/>
          </a:ln>
        </p:spPr>
        <p:txBody>
          <a:bodyPr lIns="0" tIns="0" rIns="0" bIns="0"/>
          <a:lstStyle/>
          <a:p>
            <a:pPr algn="r" eaLnBrk="0" hangingPunct="0">
              <a:lnSpc>
                <a:spcPct val="88000"/>
              </a:lnSpc>
            </a:pPr>
            <a:r>
              <a:rPr lang="en-US" sz="1800" noProof="1"/>
              <a:t>0</a:t>
            </a:r>
          </a:p>
        </p:txBody>
      </p:sp>
      <p:sp>
        <p:nvSpPr>
          <p:cNvPr id="6170" name="Text Box 25"/>
          <p:cNvSpPr txBox="1">
            <a:spLocks noChangeAspect="1" noChangeArrowheads="1"/>
          </p:cNvSpPr>
          <p:nvPr/>
        </p:nvSpPr>
        <p:spPr bwMode="auto">
          <a:xfrm>
            <a:off x="5081588" y="5210175"/>
            <a:ext cx="290512" cy="288925"/>
          </a:xfrm>
          <a:prstGeom prst="rect">
            <a:avLst/>
          </a:prstGeom>
          <a:noFill/>
          <a:ln w="9525">
            <a:noFill/>
            <a:miter lim="800000"/>
            <a:headEnd/>
            <a:tailEnd/>
          </a:ln>
        </p:spPr>
        <p:txBody>
          <a:bodyPr lIns="0" tIns="0" rIns="0" bIns="0"/>
          <a:lstStyle/>
          <a:p>
            <a:pPr algn="r" eaLnBrk="0" hangingPunct="0">
              <a:lnSpc>
                <a:spcPct val="88000"/>
              </a:lnSpc>
            </a:pPr>
            <a:r>
              <a:rPr lang="en-US" sz="1800" noProof="1"/>
              <a:t>1</a:t>
            </a:r>
          </a:p>
        </p:txBody>
      </p:sp>
      <p:sp>
        <p:nvSpPr>
          <p:cNvPr id="6171" name="Text Box 26"/>
          <p:cNvSpPr txBox="1">
            <a:spLocks noChangeAspect="1" noChangeArrowheads="1"/>
          </p:cNvSpPr>
          <p:nvPr/>
        </p:nvSpPr>
        <p:spPr bwMode="auto">
          <a:xfrm>
            <a:off x="5081588" y="5499100"/>
            <a:ext cx="290512" cy="290513"/>
          </a:xfrm>
          <a:prstGeom prst="rect">
            <a:avLst/>
          </a:prstGeom>
          <a:noFill/>
          <a:ln w="9525">
            <a:noFill/>
            <a:miter lim="800000"/>
            <a:headEnd/>
            <a:tailEnd/>
          </a:ln>
        </p:spPr>
        <p:txBody>
          <a:bodyPr lIns="0" tIns="0" rIns="0" bIns="0"/>
          <a:lstStyle/>
          <a:p>
            <a:pPr algn="r" eaLnBrk="0" hangingPunct="0">
              <a:lnSpc>
                <a:spcPct val="88000"/>
              </a:lnSpc>
            </a:pPr>
            <a:r>
              <a:rPr lang="en-US" sz="1800" noProof="1"/>
              <a:t>2</a:t>
            </a:r>
          </a:p>
        </p:txBody>
      </p:sp>
      <p:sp>
        <p:nvSpPr>
          <p:cNvPr id="6172" name="Text Box 27"/>
          <p:cNvSpPr txBox="1">
            <a:spLocks noChangeAspect="1" noChangeArrowheads="1"/>
          </p:cNvSpPr>
          <p:nvPr/>
        </p:nvSpPr>
        <p:spPr bwMode="auto">
          <a:xfrm>
            <a:off x="5081588" y="5789613"/>
            <a:ext cx="290512" cy="288925"/>
          </a:xfrm>
          <a:prstGeom prst="rect">
            <a:avLst/>
          </a:prstGeom>
          <a:noFill/>
          <a:ln w="9525">
            <a:noFill/>
            <a:miter lim="800000"/>
            <a:headEnd/>
            <a:tailEnd/>
          </a:ln>
        </p:spPr>
        <p:txBody>
          <a:bodyPr lIns="0" tIns="0" rIns="0" bIns="0"/>
          <a:lstStyle/>
          <a:p>
            <a:pPr algn="r" eaLnBrk="0" hangingPunct="0">
              <a:lnSpc>
                <a:spcPct val="88000"/>
              </a:lnSpc>
            </a:pPr>
            <a:r>
              <a:rPr lang="en-US" sz="1800" noProof="1"/>
              <a:t>3</a:t>
            </a:r>
          </a:p>
        </p:txBody>
      </p:sp>
      <p:sp>
        <p:nvSpPr>
          <p:cNvPr id="6173" name="Text Box 28"/>
          <p:cNvSpPr txBox="1">
            <a:spLocks noChangeAspect="1" noChangeArrowheads="1"/>
          </p:cNvSpPr>
          <p:nvPr/>
        </p:nvSpPr>
        <p:spPr bwMode="auto">
          <a:xfrm>
            <a:off x="5081588" y="6078538"/>
            <a:ext cx="290512" cy="290512"/>
          </a:xfrm>
          <a:prstGeom prst="rect">
            <a:avLst/>
          </a:prstGeom>
          <a:noFill/>
          <a:ln w="9525">
            <a:noFill/>
            <a:miter lim="800000"/>
            <a:headEnd/>
            <a:tailEnd/>
          </a:ln>
        </p:spPr>
        <p:txBody>
          <a:bodyPr lIns="0" tIns="0" rIns="0" bIns="0"/>
          <a:lstStyle/>
          <a:p>
            <a:pPr algn="r" eaLnBrk="0" hangingPunct="0">
              <a:lnSpc>
                <a:spcPct val="88000"/>
              </a:lnSpc>
            </a:pPr>
            <a:r>
              <a:rPr lang="en-US" sz="1800" noProof="1"/>
              <a:t>4</a:t>
            </a:r>
          </a:p>
        </p:txBody>
      </p:sp>
      <p:sp>
        <p:nvSpPr>
          <p:cNvPr id="6174" name="Rectangle 29"/>
          <p:cNvSpPr>
            <a:spLocks noChangeArrowheads="1"/>
          </p:cNvSpPr>
          <p:nvPr/>
        </p:nvSpPr>
        <p:spPr bwMode="auto">
          <a:xfrm>
            <a:off x="5410200" y="5483225"/>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6175" name="Rectangle 30"/>
          <p:cNvSpPr>
            <a:spLocks noChangeArrowheads="1"/>
          </p:cNvSpPr>
          <p:nvPr/>
        </p:nvSpPr>
        <p:spPr bwMode="auto">
          <a:xfrm>
            <a:off x="5410200" y="5756275"/>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6176" name="Rectangle 31"/>
          <p:cNvSpPr>
            <a:spLocks noChangeArrowheads="1"/>
          </p:cNvSpPr>
          <p:nvPr/>
        </p:nvSpPr>
        <p:spPr bwMode="auto">
          <a:xfrm>
            <a:off x="5410200" y="6029325"/>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6177" name="Rectangle 32"/>
          <p:cNvSpPr>
            <a:spLocks noChangeArrowheads="1"/>
          </p:cNvSpPr>
          <p:nvPr/>
        </p:nvSpPr>
        <p:spPr bwMode="auto">
          <a:xfrm>
            <a:off x="5410200" y="4937125"/>
            <a:ext cx="723900" cy="273050"/>
          </a:xfrm>
          <a:prstGeom prst="rect">
            <a:avLst/>
          </a:prstGeom>
          <a:solidFill>
            <a:srgbClr val="FFCC66"/>
          </a:solidFill>
          <a:ln w="9525">
            <a:solidFill>
              <a:schemeClr val="tx1"/>
            </a:solidFill>
            <a:miter lim="800000"/>
            <a:headEnd/>
            <a:tailEnd/>
          </a:ln>
        </p:spPr>
        <p:txBody>
          <a:bodyPr wrap="none" anchor="ctr"/>
          <a:lstStyle/>
          <a:p>
            <a:endParaRPr lang="en-US"/>
          </a:p>
        </p:txBody>
      </p:sp>
      <p:sp>
        <p:nvSpPr>
          <p:cNvPr id="6178" name="AutoShape 33"/>
          <p:cNvSpPr>
            <a:spLocks noChangeArrowheads="1"/>
          </p:cNvSpPr>
          <p:nvPr/>
        </p:nvSpPr>
        <p:spPr bwMode="auto">
          <a:xfrm>
            <a:off x="6737350" y="4899025"/>
            <a:ext cx="1660525" cy="319088"/>
          </a:xfrm>
          <a:prstGeom prst="wedgeRectCallout">
            <a:avLst>
              <a:gd name="adj1" fmla="val -165486"/>
              <a:gd name="adj2" fmla="val 218157"/>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Delete k2</a:t>
            </a:r>
            <a:endParaRPr lang="en-GB" sz="2000">
              <a:solidFill>
                <a:srgbClr val="0000CC"/>
              </a:solidFill>
              <a:cs typeface="Times New Roman" pitchFamily="18" charset="0"/>
            </a:endParaRPr>
          </a:p>
        </p:txBody>
      </p:sp>
      <p:sp>
        <p:nvSpPr>
          <p:cNvPr id="6179" name="Line 34"/>
          <p:cNvSpPr>
            <a:spLocks noChangeShapeType="1"/>
          </p:cNvSpPr>
          <p:nvPr/>
        </p:nvSpPr>
        <p:spPr bwMode="auto">
          <a:xfrm>
            <a:off x="1711325" y="5422900"/>
            <a:ext cx="3459163" cy="0"/>
          </a:xfrm>
          <a:prstGeom prst="line">
            <a:avLst/>
          </a:prstGeom>
          <a:noFill/>
          <a:ln w="28575">
            <a:solidFill>
              <a:srgbClr val="FF0000"/>
            </a:solidFill>
            <a:round/>
            <a:headEnd/>
            <a:tailEnd type="triangle" w="med" len="lg"/>
          </a:ln>
        </p:spPr>
        <p:txBody>
          <a:bodyPr/>
          <a:lstStyle/>
          <a:p>
            <a:endParaRPr lang="en-US"/>
          </a:p>
        </p:txBody>
      </p:sp>
      <p:sp>
        <p:nvSpPr>
          <p:cNvPr id="6180" name="Line 35"/>
          <p:cNvSpPr>
            <a:spLocks noChangeShapeType="1"/>
          </p:cNvSpPr>
          <p:nvPr/>
        </p:nvSpPr>
        <p:spPr bwMode="auto">
          <a:xfrm>
            <a:off x="1711325" y="6029325"/>
            <a:ext cx="3459163" cy="146050"/>
          </a:xfrm>
          <a:prstGeom prst="line">
            <a:avLst/>
          </a:prstGeom>
          <a:noFill/>
          <a:ln w="28575">
            <a:solidFill>
              <a:srgbClr val="FF0000"/>
            </a:solidFill>
            <a:round/>
            <a:headEnd/>
            <a:tailEnd type="triangle" w="med" len="lg"/>
          </a:ln>
        </p:spPr>
        <p:txBody>
          <a:bodyPr/>
          <a:lstStyle/>
          <a:p>
            <a:endParaRPr lang="en-US"/>
          </a:p>
        </p:txBody>
      </p:sp>
      <p:sp>
        <p:nvSpPr>
          <p:cNvPr id="6181" name="Line 36"/>
          <p:cNvSpPr>
            <a:spLocks noChangeShapeType="1"/>
          </p:cNvSpPr>
          <p:nvPr/>
        </p:nvSpPr>
        <p:spPr bwMode="auto">
          <a:xfrm>
            <a:off x="1711325" y="5756275"/>
            <a:ext cx="3459163" cy="100013"/>
          </a:xfrm>
          <a:prstGeom prst="line">
            <a:avLst/>
          </a:prstGeom>
          <a:noFill/>
          <a:ln w="28575">
            <a:solidFill>
              <a:srgbClr val="FF0000"/>
            </a:solidFill>
            <a:round/>
            <a:headEnd/>
            <a:tailEnd type="triangle" w="med" len="lg"/>
          </a:ln>
        </p:spPr>
        <p:txBody>
          <a:bodyPr/>
          <a:lstStyle/>
          <a:p>
            <a:endParaRPr lang="en-US"/>
          </a:p>
        </p:txBody>
      </p:sp>
      <p:sp>
        <p:nvSpPr>
          <p:cNvPr id="6182" name="AutoShape 37"/>
          <p:cNvSpPr>
            <a:spLocks noChangeArrowheads="1"/>
          </p:cNvSpPr>
          <p:nvPr/>
        </p:nvSpPr>
        <p:spPr bwMode="auto">
          <a:xfrm>
            <a:off x="7151688" y="5483225"/>
            <a:ext cx="1246187" cy="306388"/>
          </a:xfrm>
          <a:prstGeom prst="wedgeRectCallout">
            <a:avLst>
              <a:gd name="adj1" fmla="val -240444"/>
              <a:gd name="adj2" fmla="val 147407"/>
            </a:avLst>
          </a:prstGeom>
          <a:noFill/>
          <a:ln w="9525">
            <a:solidFill>
              <a:srgbClr val="0000CC"/>
            </a:solidFill>
            <a:miter lim="800000"/>
            <a:headEnd/>
            <a:tailEnd/>
          </a:ln>
        </p:spPr>
        <p:txBody>
          <a:bodyPr lIns="36000" tIns="0" rIns="36000" bIns="0"/>
          <a:lstStyle/>
          <a:p>
            <a:pPr algn="ctr" eaLnBrk="0" hangingPunct="0"/>
            <a:r>
              <a:rPr lang="en-GB" sz="2000" dirty="0">
                <a:solidFill>
                  <a:srgbClr val="0000CC"/>
                </a:solidFill>
              </a:rPr>
              <a:t>Insert k3</a:t>
            </a:r>
          </a:p>
        </p:txBody>
      </p:sp>
    </p:spTree>
  </p:cSld>
  <p:clrMapOvr>
    <a:masterClrMapping/>
  </p:clrMapOvr>
  <p:transition>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381000" y="838200"/>
            <a:ext cx="61722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Hash-table principles (4)</a:t>
            </a:r>
          </a:p>
        </p:txBody>
      </p:sp>
      <p:sp>
        <p:nvSpPr>
          <p:cNvPr id="7173" name="Rectangle 3"/>
          <p:cNvSpPr>
            <a:spLocks noGrp="1" noChangeArrowheads="1"/>
          </p:cNvSpPr>
          <p:nvPr>
            <p:ph idx="1"/>
          </p:nvPr>
        </p:nvSpPr>
        <p:spPr>
          <a:xfrm>
            <a:off x="142844" y="1928802"/>
            <a:ext cx="8763000" cy="4471998"/>
          </a:xfrm>
        </p:spPr>
        <p:txBody>
          <a:bodyPr/>
          <a:lstStyle/>
          <a:p>
            <a:pPr eaLnBrk="1" hangingPunct="1">
              <a:tabLst>
                <a:tab pos="762000" algn="l"/>
              </a:tabLst>
            </a:pPr>
            <a:r>
              <a:rPr lang="en-US" sz="2800" dirty="0" smtClean="0">
                <a:cs typeface="Times New Roman" pitchFamily="18" charset="0"/>
              </a:rPr>
              <a:t>The hash function must be </a:t>
            </a:r>
            <a:r>
              <a:rPr lang="en-US" sz="2800" b="1" dirty="0" smtClean="0">
                <a:cs typeface="Times New Roman" pitchFamily="18" charset="0"/>
              </a:rPr>
              <a:t>consistent</a:t>
            </a:r>
            <a:r>
              <a:rPr lang="en-US" sz="2800" dirty="0" smtClean="0">
                <a:cs typeface="Times New Roman" pitchFamily="18" charset="0"/>
              </a:rPr>
              <a:t>:</a:t>
            </a:r>
          </a:p>
          <a:p>
            <a:pPr eaLnBrk="1" hangingPunct="1">
              <a:spcBef>
                <a:spcPts val="900"/>
              </a:spcBef>
              <a:buFontTx/>
              <a:buNone/>
              <a:tabLst>
                <a:tab pos="762000" algn="l"/>
              </a:tabLst>
            </a:pPr>
            <a:r>
              <a:rPr lang="en-US" sz="2800" i="1" dirty="0" smtClean="0">
                <a:cs typeface="Times New Roman" pitchFamily="18" charset="0"/>
              </a:rPr>
              <a:t>		</a:t>
            </a:r>
            <a:r>
              <a:rPr lang="en-US" sz="2800" dirty="0" smtClean="0">
                <a:cs typeface="Times New Roman" pitchFamily="18" charset="0"/>
              </a:rPr>
              <a:t>if </a:t>
            </a:r>
            <a:r>
              <a:rPr lang="en-US" sz="2800" i="1" dirty="0" smtClean="0">
                <a:cs typeface="Times New Roman" pitchFamily="18" charset="0"/>
              </a:rPr>
              <a:t>k</a:t>
            </a:r>
            <a:r>
              <a:rPr lang="en-US" sz="2800" baseline="-25000" dirty="0" smtClean="0">
                <a:cs typeface="Times New Roman" pitchFamily="18" charset="0"/>
              </a:rPr>
              <a:t>1</a:t>
            </a:r>
            <a:r>
              <a:rPr lang="en-US" sz="2800" dirty="0" smtClean="0">
                <a:cs typeface="Times New Roman" pitchFamily="18" charset="0"/>
              </a:rPr>
              <a:t> = </a:t>
            </a:r>
            <a:r>
              <a:rPr lang="en-US" sz="2800" i="1" dirty="0" smtClean="0">
                <a:cs typeface="Times New Roman" pitchFamily="18" charset="0"/>
              </a:rPr>
              <a:t>k</a:t>
            </a:r>
            <a:r>
              <a:rPr lang="en-US" sz="2800" baseline="-25000" dirty="0" smtClean="0">
                <a:cs typeface="Times New Roman" pitchFamily="18" charset="0"/>
              </a:rPr>
              <a:t>2,</a:t>
            </a:r>
            <a:r>
              <a:rPr lang="en-US" sz="2800" dirty="0" smtClean="0">
                <a:cs typeface="Times New Roman" pitchFamily="18" charset="0"/>
              </a:rPr>
              <a:t>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k</a:t>
            </a:r>
            <a:r>
              <a:rPr lang="en-US" sz="2800" baseline="-25000" dirty="0" smtClean="0">
                <a:cs typeface="Times New Roman" pitchFamily="18" charset="0"/>
              </a:rPr>
              <a:t>1</a:t>
            </a:r>
            <a:r>
              <a:rPr lang="en-US" sz="2800" dirty="0" smtClean="0">
                <a:cs typeface="Times New Roman" pitchFamily="18" charset="0"/>
              </a:rPr>
              <a:t>) =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k</a:t>
            </a:r>
            <a:r>
              <a:rPr lang="en-US" sz="2800" baseline="-25000" dirty="0" smtClean="0">
                <a:cs typeface="Times New Roman" pitchFamily="18" charset="0"/>
              </a:rPr>
              <a:t>2</a:t>
            </a:r>
            <a:r>
              <a:rPr lang="en-US" sz="2800" dirty="0" smtClean="0">
                <a:cs typeface="Times New Roman" pitchFamily="18" charset="0"/>
              </a:rPr>
              <a:t>).</a:t>
            </a:r>
          </a:p>
          <a:p>
            <a:pPr eaLnBrk="1" hangingPunct="1">
              <a:tabLst>
                <a:tab pos="762000" algn="l"/>
              </a:tabLst>
            </a:pPr>
            <a:r>
              <a:rPr lang="en-US" sz="2800" dirty="0" smtClean="0">
                <a:cs typeface="Times New Roman" pitchFamily="18" charset="0"/>
              </a:rPr>
              <a:t>Generally, the hash function is a </a:t>
            </a:r>
            <a:r>
              <a:rPr lang="en-US" sz="2800" i="1" dirty="0" smtClean="0">
                <a:cs typeface="Times New Roman" pitchFamily="18" charset="0"/>
              </a:rPr>
              <a:t>many-to-one</a:t>
            </a:r>
            <a:r>
              <a:rPr lang="en-US" sz="2800" dirty="0" smtClean="0">
                <a:cs typeface="Times New Roman" pitchFamily="18" charset="0"/>
              </a:rPr>
              <a:t> function, implying that </a:t>
            </a:r>
            <a:r>
              <a:rPr lang="en-US" sz="2800" dirty="0" smtClean="0">
                <a:solidFill>
                  <a:srgbClr val="0000CC"/>
                </a:solidFill>
                <a:cs typeface="Times New Roman" pitchFamily="18" charset="0"/>
              </a:rPr>
              <a:t>different keys may share the same home bucket</a:t>
            </a:r>
            <a:r>
              <a:rPr lang="en-US" sz="2800" dirty="0" smtClean="0">
                <a:cs typeface="Times New Roman" pitchFamily="18" charset="0"/>
              </a:rPr>
              <a:t>, i.e., </a:t>
            </a:r>
          </a:p>
          <a:p>
            <a:pPr eaLnBrk="1" hangingPunct="1">
              <a:spcBef>
                <a:spcPts val="900"/>
              </a:spcBef>
              <a:buFontTx/>
              <a:buNone/>
              <a:tabLst>
                <a:tab pos="762000" algn="l"/>
              </a:tabLst>
            </a:pPr>
            <a:r>
              <a:rPr lang="en-US" sz="2800" i="1" dirty="0" smtClean="0">
                <a:cs typeface="Times New Roman" pitchFamily="18" charset="0"/>
              </a:rPr>
              <a:t>		k</a:t>
            </a:r>
            <a:r>
              <a:rPr lang="en-US" sz="2800" baseline="-25000" dirty="0" smtClean="0">
                <a:cs typeface="Times New Roman" pitchFamily="18" charset="0"/>
              </a:rPr>
              <a:t>1</a:t>
            </a:r>
            <a:r>
              <a:rPr lang="en-US" sz="2800" dirty="0" smtClean="0">
                <a:cs typeface="Times New Roman" pitchFamily="18" charset="0"/>
              </a:rPr>
              <a:t> </a:t>
            </a:r>
            <a:r>
              <a:rPr lang="en-US" sz="2800" dirty="0" smtClean="0">
                <a:cs typeface="Times New Roman" pitchFamily="18" charset="0"/>
                <a:sym typeface="Symbol" pitchFamily="18" charset="2"/>
              </a:rPr>
              <a:t></a:t>
            </a:r>
            <a:r>
              <a:rPr lang="en-US" sz="2800" dirty="0" smtClean="0">
                <a:cs typeface="Times New Roman" pitchFamily="18" charset="0"/>
              </a:rPr>
              <a:t> </a:t>
            </a:r>
            <a:r>
              <a:rPr lang="en-US" sz="2800" i="1" dirty="0" smtClean="0">
                <a:cs typeface="Times New Roman" pitchFamily="18" charset="0"/>
              </a:rPr>
              <a:t>k</a:t>
            </a:r>
            <a:r>
              <a:rPr lang="en-US" sz="2800" baseline="-25000" dirty="0" smtClean="0">
                <a:cs typeface="Times New Roman" pitchFamily="18" charset="0"/>
              </a:rPr>
              <a:t>2</a:t>
            </a:r>
            <a:r>
              <a:rPr lang="en-US" sz="2800" dirty="0" smtClean="0">
                <a:cs typeface="Times New Roman" pitchFamily="18" charset="0"/>
              </a:rPr>
              <a:t> but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k</a:t>
            </a:r>
            <a:r>
              <a:rPr lang="en-US" sz="2800" baseline="-25000" dirty="0" smtClean="0">
                <a:cs typeface="Times New Roman" pitchFamily="18" charset="0"/>
              </a:rPr>
              <a:t>1</a:t>
            </a:r>
            <a:r>
              <a:rPr lang="en-US" sz="2800" dirty="0" smtClean="0">
                <a:cs typeface="Times New Roman" pitchFamily="18" charset="0"/>
              </a:rPr>
              <a:t>) =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k</a:t>
            </a:r>
            <a:r>
              <a:rPr lang="en-US" sz="2800" baseline="-25000" dirty="0" smtClean="0">
                <a:cs typeface="Times New Roman" pitchFamily="18" charset="0"/>
              </a:rPr>
              <a:t>2</a:t>
            </a:r>
            <a:r>
              <a:rPr lang="en-US" sz="2800" dirty="0" smtClean="0">
                <a:cs typeface="Times New Roman" pitchFamily="18" charset="0"/>
              </a:rPr>
              <a:t>).</a:t>
            </a:r>
          </a:p>
          <a:p>
            <a:pPr eaLnBrk="1" hangingPunct="1">
              <a:spcBef>
                <a:spcPts val="900"/>
              </a:spcBef>
              <a:buFontTx/>
              <a:buNone/>
              <a:tabLst>
                <a:tab pos="762000" algn="l"/>
              </a:tabLst>
            </a:pPr>
            <a:r>
              <a:rPr lang="en-US" sz="2800" dirty="0" smtClean="0">
                <a:cs typeface="Times New Roman" pitchFamily="18" charset="0"/>
              </a:rPr>
              <a:t>	In such a case, we say a </a:t>
            </a:r>
            <a:r>
              <a:rPr lang="en-US" sz="2800" b="1" i="1" dirty="0" smtClean="0">
                <a:solidFill>
                  <a:srgbClr val="0000CC"/>
                </a:solidFill>
                <a:cs typeface="Times New Roman" pitchFamily="18" charset="0"/>
              </a:rPr>
              <a:t>collision</a:t>
            </a:r>
            <a:r>
              <a:rPr lang="en-US" sz="2800" i="1" dirty="0">
                <a:cs typeface="Times New Roman" pitchFamily="18" charset="0"/>
              </a:rPr>
              <a:t> </a:t>
            </a:r>
            <a:r>
              <a:rPr lang="en-US" sz="2800" dirty="0" err="1" smtClean="0">
                <a:cs typeface="Times New Roman" pitchFamily="18" charset="0"/>
              </a:rPr>
              <a:t>occured</a:t>
            </a:r>
            <a:r>
              <a:rPr lang="en-US" sz="2800" dirty="0" smtClean="0">
                <a:cs typeface="Times New Roman" pitchFamily="18" charset="0"/>
              </a:rPr>
              <a:t>.</a:t>
            </a:r>
          </a:p>
          <a:p>
            <a:pPr eaLnBrk="1" hangingPunct="1">
              <a:tabLst>
                <a:tab pos="762000" algn="l"/>
              </a:tabLst>
            </a:pPr>
            <a:r>
              <a:rPr lang="en-US" sz="2800" dirty="0" smtClean="0">
                <a:cs typeface="Times New Roman" pitchFamily="18" charset="0"/>
              </a:rPr>
              <a:t>Always prefer a hash function that makes collisions relatively infrequent.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B9DE48B-1A6D-4105-961E-7FFB7B42A556}" type="slidenum">
              <a:rPr lang="en-AU" sz="2000"/>
              <a:pPr>
                <a:defRPr/>
              </a:pPr>
              <a:t>7</a:t>
            </a:fld>
            <a:endParaRPr lang="en-AU" sz="2000" dirty="0"/>
          </a:p>
        </p:txBody>
      </p:sp>
    </p:spTree>
  </p:cSld>
  <p:clrMapOvr>
    <a:masterClrMapping/>
  </p:clrMapOvr>
  <p:transition>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bwMode="auto">
          <a:xfrm>
            <a:off x="533400" y="1028700"/>
            <a:ext cx="8001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Example: a hash function for words</a:t>
            </a:r>
          </a:p>
        </p:txBody>
      </p:sp>
      <p:sp>
        <p:nvSpPr>
          <p:cNvPr id="8197" name="Rectangle 3"/>
          <p:cNvSpPr>
            <a:spLocks noGrp="1" noChangeArrowheads="1"/>
          </p:cNvSpPr>
          <p:nvPr>
            <p:ph idx="1"/>
          </p:nvPr>
        </p:nvSpPr>
        <p:spPr>
          <a:xfrm>
            <a:off x="533400" y="1857364"/>
            <a:ext cx="8396318" cy="4343400"/>
          </a:xfrm>
        </p:spPr>
        <p:txBody>
          <a:bodyPr/>
          <a:lstStyle/>
          <a:p>
            <a:pPr eaLnBrk="1" hangingPunct="1">
              <a:lnSpc>
                <a:spcPct val="90000"/>
              </a:lnSpc>
              <a:tabLst>
                <a:tab pos="762000" algn="l"/>
                <a:tab pos="1905000" algn="l"/>
              </a:tabLst>
            </a:pPr>
            <a:r>
              <a:rPr lang="en-US" sz="2800" dirty="0" smtClean="0">
                <a:cs typeface="Times New Roman" pitchFamily="18" charset="0"/>
              </a:rPr>
              <a:t>Suppose that the keys are English words.</a:t>
            </a:r>
          </a:p>
          <a:p>
            <a:pPr eaLnBrk="1" hangingPunct="1">
              <a:lnSpc>
                <a:spcPct val="90000"/>
              </a:lnSpc>
              <a:tabLst>
                <a:tab pos="762000" algn="l"/>
                <a:tab pos="1905000" algn="l"/>
              </a:tabLst>
            </a:pPr>
            <a:r>
              <a:rPr lang="en-US" sz="2800" dirty="0" smtClean="0">
                <a:cs typeface="Times New Roman" pitchFamily="18" charset="0"/>
              </a:rPr>
              <a:t>One possible hash function on word </a:t>
            </a:r>
            <a:r>
              <a:rPr lang="en-US" sz="2800" i="1" dirty="0" smtClean="0">
                <a:cs typeface="Times New Roman" pitchFamily="18" charset="0"/>
              </a:rPr>
              <a:t>w</a:t>
            </a:r>
            <a:r>
              <a:rPr lang="en-US" sz="2800" dirty="0" smtClean="0">
                <a:cs typeface="Times New Roman" pitchFamily="18" charset="0"/>
              </a:rPr>
              <a:t>:</a:t>
            </a:r>
          </a:p>
          <a:p>
            <a:pPr eaLnBrk="1" hangingPunct="1">
              <a:lnSpc>
                <a:spcPct val="90000"/>
              </a:lnSpc>
              <a:spcBef>
                <a:spcPts val="900"/>
              </a:spcBef>
              <a:buFontTx/>
              <a:buNone/>
              <a:tabLst>
                <a:tab pos="762000" algn="l"/>
                <a:tab pos="1905000" algn="l"/>
              </a:tabLst>
            </a:pPr>
            <a:r>
              <a:rPr lang="en-US" sz="2800" i="1" dirty="0" smtClean="0">
                <a:cs typeface="Times New Roman" pitchFamily="18" charset="0"/>
              </a:rPr>
              <a:t>		m</a:t>
            </a:r>
            <a:r>
              <a:rPr lang="en-US" sz="2800" dirty="0" smtClean="0">
                <a:cs typeface="Times New Roman" pitchFamily="18" charset="0"/>
              </a:rPr>
              <a:t>	  =  26  </a:t>
            </a:r>
            <a:r>
              <a:rPr lang="en-US" sz="2000" i="1" dirty="0" smtClean="0">
                <a:solidFill>
                  <a:schemeClr val="bg2">
                    <a:lumMod val="75000"/>
                  </a:schemeClr>
                </a:solidFill>
                <a:cs typeface="Times New Roman" pitchFamily="18" charset="0"/>
              </a:rPr>
              <a:t>(i.e., Hash table has m =26 buckets)</a:t>
            </a:r>
            <a:br>
              <a:rPr lang="en-US" sz="2000" i="1" dirty="0" smtClean="0">
                <a:solidFill>
                  <a:schemeClr val="bg2">
                    <a:lumMod val="75000"/>
                  </a:schemeClr>
                </a:solidFill>
                <a:cs typeface="Times New Roman" pitchFamily="18" charset="0"/>
              </a:rPr>
            </a:br>
            <a:r>
              <a:rPr lang="en-US" sz="2800" dirty="0" smtClean="0">
                <a:cs typeface="Times New Roman" pitchFamily="18" charset="0"/>
              </a:rPr>
              <a:t>	</a:t>
            </a:r>
            <a:r>
              <a:rPr lang="en-US" sz="2800" i="1" dirty="0" smtClean="0">
                <a:cs typeface="Times New Roman" pitchFamily="18" charset="0"/>
              </a:rPr>
              <a:t>hash</a:t>
            </a:r>
            <a:r>
              <a:rPr lang="en-US" sz="2800" dirty="0" smtClean="0">
                <a:cs typeface="Times New Roman" pitchFamily="18" charset="0"/>
              </a:rPr>
              <a:t>(</a:t>
            </a:r>
            <a:r>
              <a:rPr lang="en-US" sz="2800" i="1" dirty="0" smtClean="0">
                <a:cs typeface="Times New Roman" pitchFamily="18" charset="0"/>
              </a:rPr>
              <a:t>w</a:t>
            </a:r>
            <a:r>
              <a:rPr lang="en-US" sz="2800" dirty="0" smtClean="0">
                <a:cs typeface="Times New Roman" pitchFamily="18" charset="0"/>
              </a:rPr>
              <a:t>)=  (initial letter of </a:t>
            </a:r>
            <a:r>
              <a:rPr lang="en-US" sz="2800" i="1" dirty="0" smtClean="0">
                <a:cs typeface="Times New Roman" pitchFamily="18" charset="0"/>
              </a:rPr>
              <a:t>w</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 </a:t>
            </a:r>
            <a:r>
              <a:rPr lang="en-US" sz="2800" dirty="0" smtClean="0">
                <a:latin typeface="Times New Roman" pitchFamily="18" charset="0"/>
                <a:cs typeface="Times New Roman" pitchFamily="18" charset="0"/>
              </a:rPr>
              <a:t>‘</a:t>
            </a:r>
            <a:r>
              <a:rPr lang="en-US" sz="2800" dirty="0" smtClean="0">
                <a:cs typeface="Times New Roman" pitchFamily="18" charset="0"/>
              </a:rPr>
              <a:t>A</a:t>
            </a:r>
            <a:r>
              <a:rPr lang="en-US" sz="2800" dirty="0" smtClean="0">
                <a:latin typeface="Times New Roman" pitchFamily="18" charset="0"/>
                <a:cs typeface="Times New Roman" pitchFamily="18" charset="0"/>
              </a:rPr>
              <a:t>’</a:t>
            </a:r>
            <a:endParaRPr lang="en-US" sz="2800" i="1" dirty="0" smtClean="0">
              <a:cs typeface="Times New Roman" pitchFamily="18" charset="0"/>
            </a:endParaRPr>
          </a:p>
          <a:p>
            <a:pPr lvl="2">
              <a:lnSpc>
                <a:spcPct val="90000"/>
              </a:lnSpc>
              <a:buNone/>
              <a:tabLst>
                <a:tab pos="762000" algn="l"/>
                <a:tab pos="1905000" algn="l"/>
              </a:tabLst>
            </a:pPr>
            <a:r>
              <a:rPr lang="en-US" dirty="0" smtClean="0">
                <a:cs typeface="Times New Roman" pitchFamily="18" charset="0"/>
              </a:rPr>
              <a:t>-&gt;All words with initial letter </a:t>
            </a:r>
            <a:r>
              <a:rPr lang="en-US" dirty="0" smtClean="0">
                <a:latin typeface="Times New Roman" pitchFamily="18" charset="0"/>
                <a:cs typeface="Times New Roman" pitchFamily="18" charset="0"/>
              </a:rPr>
              <a:t>‘</a:t>
            </a:r>
            <a:r>
              <a:rPr lang="en-US" dirty="0" smtClean="0">
                <a:solidFill>
                  <a:srgbClr val="0000CC"/>
                </a:solidFill>
                <a:cs typeface="Times New Roman" pitchFamily="18" charset="0"/>
              </a:rPr>
              <a:t>A</a:t>
            </a:r>
            <a:r>
              <a:rPr lang="en-US" dirty="0" smtClean="0">
                <a:latin typeface="Times New Roman" pitchFamily="18" charset="0"/>
                <a:cs typeface="Times New Roman" pitchFamily="18" charset="0"/>
              </a:rPr>
              <a:t>’</a:t>
            </a:r>
            <a:r>
              <a:rPr lang="en-US" dirty="0" smtClean="0">
                <a:cs typeface="Times New Roman" pitchFamily="18" charset="0"/>
              </a:rPr>
              <a:t> share bucket </a:t>
            </a:r>
            <a:r>
              <a:rPr lang="en-US" dirty="0" smtClean="0">
                <a:solidFill>
                  <a:srgbClr val="0070C0"/>
                </a:solidFill>
                <a:cs typeface="Times New Roman" pitchFamily="18" charset="0"/>
              </a:rPr>
              <a:t>0</a:t>
            </a:r>
            <a:r>
              <a:rPr lang="en-US" dirty="0" smtClean="0">
                <a:cs typeface="Times New Roman" pitchFamily="18" charset="0"/>
              </a:rPr>
              <a:t>;</a:t>
            </a:r>
            <a:br>
              <a:rPr lang="en-US" dirty="0" smtClean="0">
                <a:cs typeface="Times New Roman" pitchFamily="18" charset="0"/>
              </a:rPr>
            </a:br>
            <a:r>
              <a:rPr lang="en-US" dirty="0" smtClean="0">
                <a:latin typeface="Times New Roman" pitchFamily="18" charset="0"/>
                <a:cs typeface="Times New Roman" pitchFamily="18" charset="0"/>
              </a:rPr>
              <a:t>…</a:t>
            </a:r>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all words with initial letter </a:t>
            </a:r>
            <a:r>
              <a:rPr lang="en-US" dirty="0" smtClean="0">
                <a:latin typeface="Times New Roman" pitchFamily="18" charset="0"/>
                <a:cs typeface="Times New Roman" pitchFamily="18" charset="0"/>
              </a:rPr>
              <a:t>‘</a:t>
            </a:r>
            <a:r>
              <a:rPr lang="en-US" dirty="0" smtClean="0">
                <a:solidFill>
                  <a:srgbClr val="0000CC"/>
                </a:solidFill>
                <a:cs typeface="Times New Roman" pitchFamily="18" charset="0"/>
              </a:rPr>
              <a:t>Z</a:t>
            </a:r>
            <a:r>
              <a:rPr lang="en-US" dirty="0" smtClean="0">
                <a:latin typeface="Times New Roman" pitchFamily="18" charset="0"/>
                <a:cs typeface="Times New Roman" pitchFamily="18" charset="0"/>
              </a:rPr>
              <a:t>’</a:t>
            </a:r>
            <a:r>
              <a:rPr lang="en-US" dirty="0" smtClean="0">
                <a:cs typeface="Times New Roman" pitchFamily="18" charset="0"/>
              </a:rPr>
              <a:t> share bucket </a:t>
            </a:r>
            <a:r>
              <a:rPr lang="en-US" dirty="0" smtClean="0">
                <a:solidFill>
                  <a:srgbClr val="0070C0"/>
                </a:solidFill>
                <a:cs typeface="Times New Roman" pitchFamily="18" charset="0"/>
              </a:rPr>
              <a:t>25</a:t>
            </a:r>
            <a:r>
              <a:rPr lang="en-US" dirty="0" smtClean="0">
                <a:cs typeface="Times New Roman" pitchFamily="18" charset="0"/>
              </a:rPr>
              <a:t>.</a:t>
            </a:r>
          </a:p>
          <a:p>
            <a:pPr eaLnBrk="1" hangingPunct="1">
              <a:lnSpc>
                <a:spcPct val="90000"/>
              </a:lnSpc>
              <a:tabLst>
                <a:tab pos="762000" algn="l"/>
                <a:tab pos="1905000" algn="l"/>
              </a:tabLst>
            </a:pPr>
            <a:r>
              <a:rPr lang="en-US" sz="2800" dirty="0" smtClean="0">
                <a:cs typeface="Times New Roman" pitchFamily="18" charset="0"/>
              </a:rPr>
              <a:t>This is a convenient choice for illustrative purpose, but a poor choice in practice - collisions are likely to be frequent in some buckets.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2D0B220-72A0-4DBE-AC80-FD5FB44F2F4A}" type="slidenum">
              <a:rPr lang="en-AU" sz="2000"/>
              <a:pPr>
                <a:defRPr/>
              </a:pPr>
              <a:t>8</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bwMode="auto">
          <a:xfrm>
            <a:off x="533400" y="1028700"/>
            <a:ext cx="5181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rPr>
              <a:t>Hashing in Java</a:t>
            </a:r>
            <a:endParaRPr lang="en-US" sz="3600" b="1" i="1" dirty="0" smtClean="0">
              <a:solidFill>
                <a:srgbClr val="FF0000"/>
              </a:solidFill>
              <a:latin typeface="Arial" charset="0"/>
            </a:endParaRPr>
          </a:p>
        </p:txBody>
      </p:sp>
      <p:sp>
        <p:nvSpPr>
          <p:cNvPr id="9221" name="Rectangle 3"/>
          <p:cNvSpPr>
            <a:spLocks noGrp="1" noChangeArrowheads="1"/>
          </p:cNvSpPr>
          <p:nvPr>
            <p:ph idx="1"/>
          </p:nvPr>
        </p:nvSpPr>
        <p:spPr>
          <a:xfrm>
            <a:off x="304800" y="2000240"/>
            <a:ext cx="8534400" cy="3421075"/>
          </a:xfrm>
        </p:spPr>
        <p:txBody>
          <a:bodyPr/>
          <a:lstStyle/>
          <a:p>
            <a:pPr eaLnBrk="1" hangingPunct="1">
              <a:tabLst>
                <a:tab pos="762000" algn="l"/>
                <a:tab pos="1143000" algn="l"/>
                <a:tab pos="1524000" algn="l"/>
                <a:tab pos="1905000" algn="l"/>
                <a:tab pos="2286000" algn="l"/>
                <a:tab pos="2667000" algn="l"/>
                <a:tab pos="3048000" algn="l"/>
              </a:tabLst>
            </a:pPr>
            <a:r>
              <a:rPr lang="en-US" sz="2400" dirty="0" smtClean="0">
                <a:cs typeface="Times New Roman" pitchFamily="18" charset="0"/>
              </a:rPr>
              <a:t>Instance method in class </a:t>
            </a:r>
            <a:r>
              <a:rPr lang="en-US" sz="2400" dirty="0" smtClean="0">
                <a:latin typeface="Courier New" pitchFamily="49" charset="0"/>
                <a:cs typeface="Times New Roman" pitchFamily="18" charset="0"/>
              </a:rPr>
              <a:t>Object</a:t>
            </a:r>
            <a:r>
              <a:rPr lang="en-US" sz="2400" dirty="0" smtClean="0">
                <a:cs typeface="Times New Roman" pitchFamily="18" charset="0"/>
              </a:rPr>
              <a:t>:</a:t>
            </a:r>
          </a:p>
          <a:p>
            <a:pPr lvl="1">
              <a:buFontTx/>
              <a:buNone/>
              <a:tabLst>
                <a:tab pos="762000" algn="l"/>
                <a:tab pos="1143000" algn="l"/>
                <a:tab pos="1524000" algn="l"/>
                <a:tab pos="1905000" algn="l"/>
                <a:tab pos="2286000" algn="l"/>
                <a:tab pos="2667000" algn="l"/>
                <a:tab pos="3048000" algn="l"/>
              </a:tabLst>
            </a:pPr>
            <a:r>
              <a:rPr lang="en-US" sz="2000" b="1" dirty="0" smtClean="0">
                <a:latin typeface="Courier New" pitchFamily="49" charset="0"/>
                <a:cs typeface="Times New Roman" pitchFamily="18" charset="0"/>
              </a:rPr>
              <a:t>	public</a:t>
            </a:r>
            <a:r>
              <a:rPr lang="en-US" sz="2000" dirty="0" smtClean="0">
                <a:latin typeface="Courier New" pitchFamily="49" charset="0"/>
                <a:cs typeface="Times New Roman" pitchFamily="18" charset="0"/>
              </a:rPr>
              <a:t> </a:t>
            </a:r>
            <a:r>
              <a:rPr lang="en-US" sz="2000" b="1" dirty="0" err="1" smtClean="0">
                <a:latin typeface="Courier New" pitchFamily="49" charset="0"/>
                <a:cs typeface="Times New Roman" pitchFamily="18" charset="0"/>
              </a:rPr>
              <a:t>int</a:t>
            </a:r>
            <a:r>
              <a:rPr lang="en-US" sz="2000" dirty="0" smtClean="0">
                <a:latin typeface="Courier New" pitchFamily="49" charset="0"/>
                <a:cs typeface="Times New Roman" pitchFamily="18" charset="0"/>
              </a:rPr>
              <a:t> </a:t>
            </a:r>
            <a:r>
              <a:rPr lang="en-US" sz="2000" dirty="0" err="1" smtClean="0">
                <a:latin typeface="Courier New" pitchFamily="49" charset="0"/>
                <a:cs typeface="Times New Roman" pitchFamily="18" charset="0"/>
              </a:rPr>
              <a:t>hashCode</a:t>
            </a:r>
            <a:r>
              <a:rPr lang="en-US" sz="2000" dirty="0" smtClean="0">
                <a:latin typeface="Courier New" pitchFamily="49" charset="0"/>
                <a:cs typeface="Times New Roman" pitchFamily="18" charset="0"/>
              </a:rPr>
              <a:t> ();</a:t>
            </a:r>
            <a:br>
              <a:rPr lang="en-US" sz="2000" dirty="0" smtClean="0">
                <a:latin typeface="Courier New" pitchFamily="49" charset="0"/>
                <a:cs typeface="Times New Roman" pitchFamily="18" charset="0"/>
              </a:rPr>
            </a:br>
            <a:r>
              <a:rPr lang="en-US" sz="2000" dirty="0" smtClean="0">
                <a:latin typeface="Courier New" pitchFamily="49" charset="0"/>
                <a:cs typeface="Times New Roman" pitchFamily="18" charset="0"/>
              </a:rPr>
              <a:t>// </a:t>
            </a:r>
            <a:r>
              <a:rPr lang="en-US" sz="2000" dirty="0" smtClean="0">
                <a:cs typeface="Times New Roman" pitchFamily="18" charset="0"/>
              </a:rPr>
              <a:t>Translate this object to an integer, such that </a:t>
            </a:r>
            <a:r>
              <a:rPr lang="en-US" sz="2000" dirty="0" err="1" smtClean="0">
                <a:latin typeface="Courier New" pitchFamily="49" charset="0"/>
                <a:cs typeface="Times New Roman" pitchFamily="18" charset="0"/>
              </a:rPr>
              <a:t>x.equals</a:t>
            </a:r>
            <a:r>
              <a:rPr lang="en-US" sz="2000" dirty="0" smtClean="0">
                <a:latin typeface="Courier New" pitchFamily="49" charset="0"/>
                <a:cs typeface="Times New Roman" pitchFamily="18" charset="0"/>
              </a:rPr>
              <a:t>(y)</a:t>
            </a:r>
            <a:r>
              <a:rPr lang="en-US" sz="2000" dirty="0" smtClean="0">
                <a:cs typeface="Times New Roman" pitchFamily="18" charset="0"/>
              </a:rPr>
              <a:t> </a:t>
            </a:r>
            <a:r>
              <a:rPr lang="en-US" sz="2000" dirty="0" smtClean="0">
                <a:latin typeface="Courier New" pitchFamily="49" charset="0"/>
                <a:cs typeface="Times New Roman" pitchFamily="18" charset="0"/>
              </a:rPr>
              <a:t/>
            </a:r>
            <a:br>
              <a:rPr lang="en-US" sz="2000" dirty="0" smtClean="0">
                <a:latin typeface="Courier New" pitchFamily="49" charset="0"/>
                <a:cs typeface="Times New Roman" pitchFamily="18" charset="0"/>
              </a:rPr>
            </a:br>
            <a:r>
              <a:rPr lang="en-US" sz="2000" dirty="0" smtClean="0">
                <a:latin typeface="Courier New" pitchFamily="49" charset="0"/>
                <a:cs typeface="Times New Roman" pitchFamily="18" charset="0"/>
              </a:rPr>
              <a:t>// </a:t>
            </a:r>
            <a:r>
              <a:rPr lang="en-US" sz="2000" dirty="0" smtClean="0">
                <a:cs typeface="Times New Roman" pitchFamily="18" charset="0"/>
              </a:rPr>
              <a:t>implies </a:t>
            </a:r>
            <a:r>
              <a:rPr lang="en-US" sz="2000" dirty="0" err="1" smtClean="0">
                <a:latin typeface="Courier New" pitchFamily="49" charset="0"/>
                <a:cs typeface="Times New Roman" pitchFamily="18" charset="0"/>
              </a:rPr>
              <a:t>x.hashCode</a:t>
            </a:r>
            <a:r>
              <a:rPr lang="en-US" sz="2000" dirty="0" smtClean="0">
                <a:latin typeface="Courier New" pitchFamily="49" charset="0"/>
                <a:cs typeface="Times New Roman" pitchFamily="18" charset="0"/>
              </a:rPr>
              <a:t>()</a:t>
            </a:r>
            <a:r>
              <a:rPr lang="en-US" sz="2000" dirty="0" smtClean="0">
                <a:cs typeface="Times New Roman" pitchFamily="18" charset="0"/>
              </a:rPr>
              <a:t> </a:t>
            </a:r>
            <a:r>
              <a:rPr lang="en-US" sz="2000" dirty="0" smtClean="0">
                <a:latin typeface="Courier New" pitchFamily="49" charset="0"/>
                <a:cs typeface="Times New Roman" pitchFamily="18" charset="0"/>
              </a:rPr>
              <a:t>==</a:t>
            </a:r>
            <a:r>
              <a:rPr lang="en-US" sz="2000" dirty="0" smtClean="0">
                <a:cs typeface="Times New Roman" pitchFamily="18" charset="0"/>
              </a:rPr>
              <a:t> </a:t>
            </a:r>
            <a:r>
              <a:rPr lang="en-US" sz="2000" dirty="0" err="1" smtClean="0">
                <a:latin typeface="Courier New" pitchFamily="49" charset="0"/>
                <a:cs typeface="Times New Roman" pitchFamily="18" charset="0"/>
              </a:rPr>
              <a:t>y.hashCode</a:t>
            </a:r>
            <a:r>
              <a:rPr lang="en-US" sz="2000" dirty="0" smtClean="0">
                <a:latin typeface="Courier New" pitchFamily="49" charset="0"/>
                <a:cs typeface="Times New Roman" pitchFamily="18" charset="0"/>
              </a:rPr>
              <a:t>()</a:t>
            </a:r>
            <a:r>
              <a:rPr lang="en-US" sz="2000" dirty="0" smtClean="0">
                <a:cs typeface="Times New Roman" pitchFamily="18" charset="0"/>
              </a:rPr>
              <a:t>.</a:t>
            </a:r>
          </a:p>
          <a:p>
            <a:pPr eaLnBrk="1" hangingPunct="1">
              <a:tabLst>
                <a:tab pos="762000" algn="l"/>
                <a:tab pos="1143000" algn="l"/>
                <a:tab pos="1524000" algn="l"/>
                <a:tab pos="1905000" algn="l"/>
                <a:tab pos="2286000" algn="l"/>
                <a:tab pos="2667000" algn="l"/>
                <a:tab pos="3048000" algn="l"/>
              </a:tabLst>
            </a:pPr>
            <a:r>
              <a:rPr lang="en-US" sz="2400" dirty="0" smtClean="0">
                <a:cs typeface="Times New Roman" pitchFamily="18" charset="0"/>
              </a:rPr>
              <a:t>Note that </a:t>
            </a:r>
            <a:r>
              <a:rPr lang="en-US" sz="2400" dirty="0" err="1" smtClean="0">
                <a:latin typeface="Courier New" pitchFamily="49" charset="0"/>
                <a:cs typeface="Times New Roman" pitchFamily="18" charset="0"/>
              </a:rPr>
              <a:t>hashCode</a:t>
            </a:r>
            <a:r>
              <a:rPr lang="en-US" sz="2400" dirty="0" smtClean="0">
                <a:cs typeface="Times New Roman" pitchFamily="18" charset="0"/>
              </a:rPr>
              <a:t> is consistent. We can use it to implement a hash function for a hash table with </a:t>
            </a:r>
            <a:r>
              <a:rPr lang="en-US" sz="2400" i="1" dirty="0" smtClean="0">
                <a:cs typeface="Times New Roman" pitchFamily="18" charset="0"/>
              </a:rPr>
              <a:t>m</a:t>
            </a:r>
            <a:r>
              <a:rPr lang="en-US" sz="2400" dirty="0" smtClean="0">
                <a:cs typeface="Times New Roman" pitchFamily="18" charset="0"/>
              </a:rPr>
              <a:t> buckets:</a:t>
            </a:r>
          </a:p>
          <a:p>
            <a:pPr lvl="1">
              <a:buFontTx/>
              <a:buNone/>
              <a:tabLst>
                <a:tab pos="762000" algn="l"/>
                <a:tab pos="1143000" algn="l"/>
                <a:tab pos="1524000" algn="l"/>
                <a:tab pos="1905000" algn="l"/>
                <a:tab pos="2286000" algn="l"/>
                <a:tab pos="2667000" algn="l"/>
                <a:tab pos="3048000" algn="l"/>
              </a:tabLst>
            </a:pPr>
            <a:r>
              <a:rPr lang="en-US" sz="2000" b="1" dirty="0" smtClean="0">
                <a:latin typeface="Courier New" pitchFamily="49" charset="0"/>
                <a:cs typeface="Times New Roman" pitchFamily="18" charset="0"/>
              </a:rPr>
              <a:t>	</a:t>
            </a:r>
            <a:r>
              <a:rPr lang="en-US" sz="2000" b="1" dirty="0" err="1" smtClean="0">
                <a:latin typeface="Courier New" pitchFamily="49" charset="0"/>
                <a:cs typeface="Times New Roman" pitchFamily="18" charset="0"/>
              </a:rPr>
              <a:t>int</a:t>
            </a:r>
            <a:r>
              <a:rPr lang="en-US" sz="2000" dirty="0" smtClean="0">
                <a:latin typeface="Courier New" pitchFamily="49" charset="0"/>
                <a:cs typeface="Times New Roman" pitchFamily="18" charset="0"/>
              </a:rPr>
              <a:t> hash (Object k) {</a:t>
            </a:r>
            <a:br>
              <a:rPr lang="en-US" sz="2000" dirty="0" smtClean="0">
                <a:latin typeface="Courier New" pitchFamily="49" charset="0"/>
                <a:cs typeface="Times New Roman" pitchFamily="18" charset="0"/>
              </a:rPr>
            </a:br>
            <a:r>
              <a:rPr lang="en-US" sz="2000" dirty="0" smtClean="0">
                <a:latin typeface="Courier New" pitchFamily="49" charset="0"/>
                <a:cs typeface="Times New Roman" pitchFamily="18" charset="0"/>
              </a:rPr>
              <a:t>	</a:t>
            </a:r>
            <a:r>
              <a:rPr lang="en-US" sz="2000" b="1" dirty="0" smtClean="0">
                <a:latin typeface="Courier New" pitchFamily="49" charset="0"/>
                <a:cs typeface="Times New Roman" pitchFamily="18" charset="0"/>
              </a:rPr>
              <a:t>return</a:t>
            </a:r>
            <a:r>
              <a:rPr lang="en-US" sz="2000" dirty="0" smtClean="0">
                <a:latin typeface="Courier New" pitchFamily="49" charset="0"/>
                <a:cs typeface="Times New Roman" pitchFamily="18" charset="0"/>
              </a:rPr>
              <a:t> Math.abs(</a:t>
            </a:r>
            <a:r>
              <a:rPr lang="en-US" sz="2000" dirty="0" err="1" smtClean="0">
                <a:latin typeface="Courier New" pitchFamily="49" charset="0"/>
                <a:cs typeface="Times New Roman" pitchFamily="18" charset="0"/>
              </a:rPr>
              <a:t>k.hashCode</a:t>
            </a:r>
            <a:r>
              <a:rPr lang="en-US" sz="2000" dirty="0" smtClean="0">
                <a:latin typeface="Courier New" pitchFamily="49" charset="0"/>
                <a:cs typeface="Times New Roman" pitchFamily="18" charset="0"/>
              </a:rPr>
              <a:t>()) % </a:t>
            </a:r>
            <a:r>
              <a:rPr lang="en-US" sz="2000" i="1" dirty="0" smtClean="0">
                <a:cs typeface="Times New Roman" pitchFamily="18" charset="0"/>
              </a:rPr>
              <a:t>m</a:t>
            </a:r>
            <a:r>
              <a:rPr lang="en-US" sz="2000" dirty="0" smtClean="0">
                <a:latin typeface="Courier New" pitchFamily="49" charset="0"/>
                <a:cs typeface="Times New Roman" pitchFamily="18" charset="0"/>
              </a:rPr>
              <a:t>;</a:t>
            </a:r>
            <a:br>
              <a:rPr lang="en-US" sz="2000" dirty="0" smtClean="0">
                <a:latin typeface="Courier New" pitchFamily="49" charset="0"/>
                <a:cs typeface="Times New Roman" pitchFamily="18" charset="0"/>
              </a:rPr>
            </a:br>
            <a:r>
              <a:rPr lang="en-US" sz="2000" dirty="0" smtClean="0">
                <a:latin typeface="Courier New" pitchFamily="49" charset="0"/>
                <a:cs typeface="Times New Roman" pitchFamily="18" charset="0"/>
              </a:rPr>
              <a:t>}</a:t>
            </a:r>
          </a:p>
        </p:txBody>
      </p:sp>
      <p:sp>
        <p:nvSpPr>
          <p:cNvPr id="8"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5D69971-6336-4BA0-958D-3DE28DEA772E}" type="slidenum">
              <a:rPr lang="en-AU" sz="2000"/>
              <a:pPr>
                <a:defRPr/>
              </a:pPr>
              <a:t>9</a:t>
            </a:fld>
            <a:endParaRPr lang="en-AU" sz="2000" dirty="0"/>
          </a:p>
        </p:txBody>
      </p:sp>
      <p:sp>
        <p:nvSpPr>
          <p:cNvPr id="9222" name="AutoShape 4"/>
          <p:cNvSpPr>
            <a:spLocks noChangeArrowheads="1"/>
          </p:cNvSpPr>
          <p:nvPr/>
        </p:nvSpPr>
        <p:spPr bwMode="auto">
          <a:xfrm>
            <a:off x="1600200" y="5589588"/>
            <a:ext cx="2286000" cy="665162"/>
          </a:xfrm>
          <a:prstGeom prst="wedgeRectCallout">
            <a:avLst>
              <a:gd name="adj1" fmla="val 20278"/>
              <a:gd name="adj2" fmla="val -150476"/>
            </a:avLst>
          </a:prstGeom>
          <a:noFill/>
          <a:ln w="9525">
            <a:solidFill>
              <a:srgbClr val="0000CC"/>
            </a:solidFill>
            <a:miter lim="800000"/>
            <a:headEnd/>
            <a:tailEnd/>
          </a:ln>
        </p:spPr>
        <p:txBody>
          <a:bodyPr lIns="36000" tIns="0" rIns="36000" bIns="0"/>
          <a:lstStyle/>
          <a:p>
            <a:pPr algn="ctr" eaLnBrk="0" hangingPunct="0"/>
            <a:r>
              <a:rPr lang="en-GB" sz="2000" dirty="0" err="1">
                <a:solidFill>
                  <a:srgbClr val="0000CC"/>
                </a:solidFill>
                <a:latin typeface="Courier New" pitchFamily="49" charset="0"/>
              </a:rPr>
              <a:t>Math.abs</a:t>
            </a:r>
            <a:r>
              <a:rPr lang="en-GB" sz="2000" dirty="0">
                <a:solidFill>
                  <a:srgbClr val="0000CC"/>
                </a:solidFill>
              </a:rPr>
              <a:t> returns a nonnegative integer.</a:t>
            </a:r>
            <a:endParaRPr lang="en-GB" sz="2000" dirty="0">
              <a:solidFill>
                <a:srgbClr val="0000CC"/>
              </a:solidFill>
              <a:cs typeface="Times New Roman" pitchFamily="18" charset="0"/>
            </a:endParaRPr>
          </a:p>
        </p:txBody>
      </p:sp>
      <p:sp>
        <p:nvSpPr>
          <p:cNvPr id="9223" name="AutoShape 5"/>
          <p:cNvSpPr>
            <a:spLocks noChangeArrowheads="1"/>
          </p:cNvSpPr>
          <p:nvPr/>
        </p:nvSpPr>
        <p:spPr bwMode="auto">
          <a:xfrm>
            <a:off x="4103688" y="5603875"/>
            <a:ext cx="3429000" cy="650875"/>
          </a:xfrm>
          <a:prstGeom prst="wedgeRectCallout">
            <a:avLst>
              <a:gd name="adj1" fmla="val 509"/>
              <a:gd name="adj2" fmla="val -157560"/>
            </a:avLst>
          </a:prstGeom>
          <a:noFill/>
          <a:ln w="9525">
            <a:solidFill>
              <a:srgbClr val="0000CC"/>
            </a:solidFill>
            <a:miter lim="800000"/>
            <a:headEnd/>
            <a:tailEnd/>
          </a:ln>
        </p:spPr>
        <p:txBody>
          <a:bodyPr lIns="36000" tIns="0" rIns="36000" bIns="0"/>
          <a:lstStyle/>
          <a:p>
            <a:pPr algn="ctr" eaLnBrk="0" hangingPunct="0"/>
            <a:r>
              <a:rPr lang="en-GB" sz="2000" dirty="0">
                <a:solidFill>
                  <a:srgbClr val="0000CC"/>
                </a:solidFill>
              </a:rPr>
              <a:t>Modulo-</a:t>
            </a:r>
            <a:r>
              <a:rPr lang="en-GB" sz="2000" i="1" dirty="0">
                <a:solidFill>
                  <a:srgbClr val="0000CC"/>
                </a:solidFill>
              </a:rPr>
              <a:t>m</a:t>
            </a:r>
            <a:r>
              <a:rPr lang="en-GB" sz="2000" dirty="0">
                <a:solidFill>
                  <a:srgbClr val="0000CC"/>
                </a:solidFill>
              </a:rPr>
              <a:t> arithmetic then gives an integer in the range 0…</a:t>
            </a:r>
            <a:r>
              <a:rPr lang="en-GB" sz="2000" i="1" dirty="0">
                <a:solidFill>
                  <a:srgbClr val="0000CC"/>
                </a:solidFill>
              </a:rPr>
              <a:t>m</a:t>
            </a:r>
            <a:r>
              <a:rPr lang="en-GB" sz="2000" dirty="0">
                <a:solidFill>
                  <a:srgbClr val="0000CC"/>
                </a:solidFill>
                <a:cs typeface="Times New Roman" pitchFamily="18" charset="0"/>
              </a:rPr>
              <a:t>–</a:t>
            </a:r>
            <a:r>
              <a:rPr lang="en-GB" sz="2000" dirty="0">
                <a:solidFill>
                  <a:srgbClr val="0000CC"/>
                </a:solidFill>
              </a:rPr>
              <a:t>1.</a:t>
            </a:r>
            <a:endParaRPr lang="en-GB" sz="2000" dirty="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23" grpId="0" animBg="1"/>
    </p:bldLst>
  </p:timing>
</p:sld>
</file>

<file path=ppt/theme/theme1.xml><?xml version="1.0" encoding="utf-8"?>
<a:theme xmlns:a="http://schemas.openxmlformats.org/drawingml/2006/main" name="ecu_ppt3_blue-use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ecu_ppt3_blue-used</Template>
  <TotalTime>7002</TotalTime>
  <Words>2955</Words>
  <Application>Microsoft Office PowerPoint</Application>
  <PresentationFormat>On-screen Show (4:3)</PresentationFormat>
  <Paragraphs>1035</Paragraphs>
  <Slides>53</Slides>
  <Notes>53</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ecu_ppt3_blue-used</vt:lpstr>
      <vt:lpstr>Custom Design</vt:lpstr>
      <vt:lpstr>CSP2348/CSP5243 Data Structures </vt:lpstr>
      <vt:lpstr>Contents</vt:lpstr>
      <vt:lpstr>Objectives</vt:lpstr>
      <vt:lpstr>Hash-table principles (1)</vt:lpstr>
      <vt:lpstr>Hash-table principles (2)</vt:lpstr>
      <vt:lpstr>Hash-table principles (3)</vt:lpstr>
      <vt:lpstr>Hash-table principles (4)</vt:lpstr>
      <vt:lpstr>Example: a hash function for words</vt:lpstr>
      <vt:lpstr>Hashing in Java</vt:lpstr>
      <vt:lpstr>Closed-bucket vs. open-bucket hash tables</vt:lpstr>
      <vt:lpstr>Closed-bucket hash tables (1)</vt:lpstr>
      <vt:lpstr>Closed-bucket hash tables (2)</vt:lpstr>
      <vt:lpstr>Closed-bucket hash tables (3)</vt:lpstr>
      <vt:lpstr>Closed-bucket hash tables (4)</vt:lpstr>
      <vt:lpstr>Closed-bucket hash tables (5)</vt:lpstr>
      <vt:lpstr>CBHT search (1)</vt:lpstr>
      <vt:lpstr>CBHT search (2)</vt:lpstr>
      <vt:lpstr>CBHT insertion (1)</vt:lpstr>
      <vt:lpstr>CBHT insertion (2)</vt:lpstr>
      <vt:lpstr>CBHT deletion (1)</vt:lpstr>
      <vt:lpstr>CBHT deletion (2)</vt:lpstr>
      <vt:lpstr>CBHTs: analysis</vt:lpstr>
      <vt:lpstr>CBHTs: design</vt:lpstr>
      <vt:lpstr>CBHTs: choosing the number of buckets</vt:lpstr>
      <vt:lpstr>CBHTs: choosing the hash function</vt:lpstr>
      <vt:lpstr>Example: hash table for words (1)</vt:lpstr>
      <vt:lpstr>Example: hash table for words (2)</vt:lpstr>
      <vt:lpstr>Example: hash table for words (3)</vt:lpstr>
      <vt:lpstr>Open-bucket hash tables (1)</vt:lpstr>
      <vt:lpstr>Open-bucket hash tables (2)</vt:lpstr>
      <vt:lpstr>Open-bucket hash tables (3)</vt:lpstr>
      <vt:lpstr>Open-bucket hash tables (4)</vt:lpstr>
      <vt:lpstr>Open-bucket hash tables (5)</vt:lpstr>
      <vt:lpstr>Open-bucket hash tables (6)</vt:lpstr>
      <vt:lpstr>Example: populating an OBHT</vt:lpstr>
      <vt:lpstr>OBHT search (1)</vt:lpstr>
      <vt:lpstr>OBHT search (2)</vt:lpstr>
      <vt:lpstr>OBHT search (3)</vt:lpstr>
      <vt:lpstr>OBHT insertion (1)</vt:lpstr>
      <vt:lpstr>OBHT insertion (3)</vt:lpstr>
      <vt:lpstr>OBHT insertion (4)</vt:lpstr>
      <vt:lpstr>OBHT deletion (1)</vt:lpstr>
      <vt:lpstr>OBHT deletion (2)</vt:lpstr>
      <vt:lpstr>OBHT deletion (3)</vt:lpstr>
      <vt:lpstr>OBHTs: analysis</vt:lpstr>
      <vt:lpstr>OBHTs: design</vt:lpstr>
      <vt:lpstr>OBHTs: choosing the number of buckets</vt:lpstr>
      <vt:lpstr>OBHTs: choosing the hash function</vt:lpstr>
      <vt:lpstr>OBHTs: choosing the step length</vt:lpstr>
      <vt:lpstr>OBHTs: double hashing (1)</vt:lpstr>
      <vt:lpstr>OBHTs: double hashing (2)</vt:lpstr>
      <vt:lpstr>CBHT vs OBHT</vt:lpstr>
      <vt:lpstr>Lecture 7 Study Guide</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HTs</dc:title>
  <dc:creator>Watt &amp; Guo</dc:creator>
  <cp:lastModifiedBy>Jitian XIAO</cp:lastModifiedBy>
  <cp:revision>570</cp:revision>
  <cp:lastPrinted>2000-10-24T16:09:57Z</cp:lastPrinted>
  <dcterms:created xsi:type="dcterms:W3CDTF">2000-05-02T12:16:58Z</dcterms:created>
  <dcterms:modified xsi:type="dcterms:W3CDTF">2015-04-13T04:13:19Z</dcterms:modified>
</cp:coreProperties>
</file>