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1" r:id="rId3"/>
    <p:sldId id="262" r:id="rId4"/>
    <p:sldId id="263" r:id="rId5"/>
    <p:sldId id="304" r:id="rId6"/>
    <p:sldId id="312" r:id="rId7"/>
    <p:sldId id="265" r:id="rId8"/>
    <p:sldId id="266" r:id="rId9"/>
    <p:sldId id="305" r:id="rId10"/>
    <p:sldId id="306"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307" r:id="rId33"/>
    <p:sldId id="308" r:id="rId34"/>
    <p:sldId id="309" r:id="rId35"/>
    <p:sldId id="310" r:id="rId36"/>
    <p:sldId id="311" r:id="rId37"/>
    <p:sldId id="292" r:id="rId38"/>
    <p:sldId id="293"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7" autoAdjust="0"/>
    <p:restoredTop sz="94660"/>
  </p:normalViewPr>
  <p:slideViewPr>
    <p:cSldViewPr>
      <p:cViewPr>
        <p:scale>
          <a:sx n="109" d="100"/>
          <a:sy n="109" d="100"/>
        </p:scale>
        <p:origin x="-78"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4" name="Rectangle 10"/>
          <p:cNvSpPr>
            <a:spLocks noChangeArrowheads="1"/>
          </p:cNvSpPr>
          <p:nvPr userDrawn="1"/>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ea typeface="ＭＳ Ｐゴシック" pitchFamily="-65" charset="-128"/>
            </a:endParaRPr>
          </a:p>
        </p:txBody>
      </p:sp>
      <p:sp>
        <p:nvSpPr>
          <p:cNvPr id="1028"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descr="ECU_AUS_logo_C"/>
          <p:cNvPicPr>
            <a:picLocks noChangeAspect="1" noChangeArrowheads="1"/>
          </p:cNvPicPr>
          <p:nvPr userDrawn="1"/>
        </p:nvPicPr>
        <p:blipFill>
          <a:blip r:embed="rId13"/>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userDrawn="1"/>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AU" sz="1200" dirty="0">
                <a:solidFill>
                  <a:srgbClr val="666666"/>
                </a:solidFill>
                <a:latin typeface="Arial Narrow" pitchFamily="-65" charset="0"/>
                <a:ea typeface="ＭＳ Ｐゴシック" pitchFamily="-65" charset="-128"/>
              </a:rPr>
              <a:t>School of Computer and Security Science</a:t>
            </a:r>
          </a:p>
        </p:txBody>
      </p:sp>
      <p:sp>
        <p:nvSpPr>
          <p:cNvPr id="1043" name="Text Box 19"/>
          <p:cNvSpPr txBox="1">
            <a:spLocks noChangeArrowheads="1"/>
          </p:cNvSpPr>
          <p:nvPr userDrawn="1"/>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65" charset="0"/>
                <a:ea typeface="ＭＳ Ｐゴシック" pitchFamily="-65" charset="-128"/>
              </a:rPr>
              <a:t>Edith Cowan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0" fontAlgn="base" hangingPunct="0">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fontAlgn="base">
        <a:spcBef>
          <a:spcPct val="0"/>
        </a:spcBef>
        <a:spcAft>
          <a:spcPct val="0"/>
        </a:spcAft>
        <a:defRPr sz="4400">
          <a:solidFill>
            <a:schemeClr val="bg1"/>
          </a:solidFill>
          <a:latin typeface="Arial" pitchFamily="-65" charset="0"/>
        </a:defRPr>
      </a:lvl6pPr>
      <a:lvl7pPr marL="914400" algn="r" rtl="0" fontAlgn="base">
        <a:spcBef>
          <a:spcPct val="0"/>
        </a:spcBef>
        <a:spcAft>
          <a:spcPct val="0"/>
        </a:spcAft>
        <a:defRPr sz="4400">
          <a:solidFill>
            <a:schemeClr val="bg1"/>
          </a:solidFill>
          <a:latin typeface="Arial" pitchFamily="-65" charset="0"/>
        </a:defRPr>
      </a:lvl7pPr>
      <a:lvl8pPr marL="1371600" algn="r" rtl="0" fontAlgn="base">
        <a:spcBef>
          <a:spcPct val="0"/>
        </a:spcBef>
        <a:spcAft>
          <a:spcPct val="0"/>
        </a:spcAft>
        <a:defRPr sz="4400">
          <a:solidFill>
            <a:schemeClr val="bg1"/>
          </a:solidFill>
          <a:latin typeface="Arial" pitchFamily="-65" charset="0"/>
        </a:defRPr>
      </a:lvl8pPr>
      <a:lvl9pPr marL="1828800" algn="r" rtl="0" fontAlgn="base">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m.au/url?sa=i&amp;rct=j&amp;q=&amp;esrc=s&amp;frm=1&amp;source=images&amp;cd=&amp;cad=rja&amp;uact=8&amp;docid=OlCafI2PXWVxxM&amp;tbnid=ghO82d-f4wYDUM:&amp;ved=0CAUQjRw&amp;url=http://blog.escanav.com/2014/06/17/vulnerabilities-recorded-by-us-cert-cyber-security-bulletin/?lang%3Den&amp;ei=3AjXU6i8FoX18QWWtoK4Ag&amp;bvm=bv.71778758,d.dGc&amp;psig=AFQjCNFGcwpqEhtzISJKtrqDgy6UGv10VA&amp;ust=140668783066973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ime.com/time/magazine/article/0,9171,1562978-1,00.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685800"/>
            <a:ext cx="7772400" cy="1470025"/>
          </a:xfrm>
        </p:spPr>
        <p:txBody>
          <a:bodyPr/>
          <a:lstStyle/>
          <a:p>
            <a:pPr eaLnBrk="1" hangingPunct="1"/>
            <a:r>
              <a:rPr lang="en-AU" smtClean="0">
                <a:latin typeface="Arial Narrow" pitchFamily="34" charset="0"/>
                <a:ea typeface="ＭＳ Ｐゴシック" pitchFamily="34" charset="-128"/>
              </a:rPr>
              <a:t>Threats and Threat Agents</a:t>
            </a:r>
          </a:p>
        </p:txBody>
      </p:sp>
      <p:sp>
        <p:nvSpPr>
          <p:cNvPr id="2051" name="Rectangle 3"/>
          <p:cNvSpPr>
            <a:spLocks noGrp="1" noChangeArrowheads="1"/>
          </p:cNvSpPr>
          <p:nvPr>
            <p:ph type="subTitle" idx="1"/>
          </p:nvPr>
        </p:nvSpPr>
        <p:spPr>
          <a:xfrm>
            <a:off x="533400" y="3733800"/>
            <a:ext cx="6400800" cy="1752600"/>
          </a:xfrm>
        </p:spPr>
        <p:txBody>
          <a:bodyPr/>
          <a:lstStyle/>
          <a:p>
            <a:pPr eaLnBrk="1" hangingPunct="1"/>
            <a:r>
              <a:rPr lang="en-AU" smtClean="0">
                <a:ea typeface="ＭＳ Ｐゴシック" pitchFamily="34" charset="-128"/>
              </a:rPr>
              <a:t>Computer Security</a:t>
            </a:r>
          </a:p>
        </p:txBody>
      </p:sp>
      <p:pic>
        <p:nvPicPr>
          <p:cNvPr id="2052" name="Picture 2" descr="http://www.clipartheaven.com/clipart/computers/computer_threat.gif"/>
          <p:cNvPicPr>
            <a:picLocks noChangeAspect="1" noChangeArrowheads="1"/>
          </p:cNvPicPr>
          <p:nvPr/>
        </p:nvPicPr>
        <p:blipFill>
          <a:blip r:embed="rId2"/>
          <a:srcRect/>
          <a:stretch>
            <a:fillRect/>
          </a:stretch>
        </p:blipFill>
        <p:spPr bwMode="auto">
          <a:xfrm>
            <a:off x="5472113" y="2492375"/>
            <a:ext cx="3563937"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latin typeface="Arial Narrow" pitchFamily="34" charset="0"/>
                <a:ea typeface="ＭＳ Ｐゴシック" pitchFamily="34" charset="-128"/>
              </a:rPr>
              <a:t>Risk Perception</a:t>
            </a:r>
          </a:p>
        </p:txBody>
      </p:sp>
      <p:sp>
        <p:nvSpPr>
          <p:cNvPr id="11267" name="Content Placeholder 2"/>
          <p:cNvSpPr>
            <a:spLocks noGrp="1"/>
          </p:cNvSpPr>
          <p:nvPr>
            <p:ph idx="1"/>
          </p:nvPr>
        </p:nvSpPr>
        <p:spPr/>
        <p:txBody>
          <a:bodyPr/>
          <a:lstStyle/>
          <a:p>
            <a:r>
              <a:rPr lang="en-US" smtClean="0">
                <a:ea typeface="ＭＳ Ｐゴシック" pitchFamily="34" charset="-128"/>
              </a:rPr>
              <a:t>“I don’t earn over $40,000 a year</a:t>
            </a:r>
          </a:p>
          <a:p>
            <a:pPr lvl="1"/>
            <a:r>
              <a:rPr lang="en-US" smtClean="0">
                <a:ea typeface="ＭＳ Ｐゴシック" pitchFamily="34" charset="-128"/>
              </a:rPr>
              <a:t>so I will not be a victim to internet crime</a:t>
            </a:r>
          </a:p>
          <a:p>
            <a:pPr lvl="1"/>
            <a:r>
              <a:rPr lang="en-US" smtClean="0">
                <a:ea typeface="ＭＳ Ｐゴシック" pitchFamily="34" charset="-128"/>
              </a:rPr>
              <a:t>so I do not need to use security software”</a:t>
            </a:r>
          </a:p>
          <a:p>
            <a:r>
              <a:rPr lang="en-US" smtClean="0">
                <a:ea typeface="ＭＳ Ｐゴシック" pitchFamily="34" charset="-128"/>
              </a:rPr>
              <a:t>“You have to use the Internet everyday to be attacked online”</a:t>
            </a:r>
          </a:p>
          <a:p>
            <a:pPr lvl="1"/>
            <a:endParaRPr lang="en-US" smtClean="0">
              <a:ea typeface="ＭＳ Ｐゴシック" pitchFamily="34" charset="-128"/>
            </a:endParaRPr>
          </a:p>
        </p:txBody>
      </p:sp>
      <p:pic>
        <p:nvPicPr>
          <p:cNvPr id="3074" name="Picture 2" descr="http://www.vicwind.com.au/wp-content/uploads/2014/05/funny-comic-desert-island-boat-l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293096"/>
            <a:ext cx="47625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Generic Threats</a:t>
            </a:r>
          </a:p>
        </p:txBody>
      </p:sp>
      <p:sp>
        <p:nvSpPr>
          <p:cNvPr id="12291" name="Rectangle 3"/>
          <p:cNvSpPr>
            <a:spLocks noGrp="1" noChangeArrowheads="1"/>
          </p:cNvSpPr>
          <p:nvPr>
            <p:ph type="body" idx="1"/>
          </p:nvPr>
        </p:nvSpPr>
        <p:spPr/>
        <p:txBody>
          <a:bodyPr/>
          <a:lstStyle/>
          <a:p>
            <a:pPr eaLnBrk="1" hangingPunct="1"/>
            <a:r>
              <a:rPr lang="en-AU" smtClean="0">
                <a:ea typeface="ＭＳ Ｐゴシック" pitchFamily="34" charset="-128"/>
              </a:rPr>
              <a:t>In terms of computer security, there are generally considered to be four generic threats</a:t>
            </a:r>
          </a:p>
          <a:p>
            <a:pPr lvl="1" eaLnBrk="1" hangingPunct="1"/>
            <a:r>
              <a:rPr lang="en-AU" smtClean="0">
                <a:ea typeface="ＭＳ Ｐゴシック" pitchFamily="34" charset="-128"/>
              </a:rPr>
              <a:t>Interception</a:t>
            </a:r>
          </a:p>
          <a:p>
            <a:pPr lvl="1" eaLnBrk="1" hangingPunct="1"/>
            <a:r>
              <a:rPr lang="en-AU" smtClean="0">
                <a:ea typeface="ＭＳ Ｐゴシック" pitchFamily="34" charset="-128"/>
              </a:rPr>
              <a:t>Modification</a:t>
            </a:r>
          </a:p>
          <a:p>
            <a:pPr lvl="1" eaLnBrk="1" hangingPunct="1"/>
            <a:r>
              <a:rPr lang="en-AU" smtClean="0">
                <a:ea typeface="ＭＳ Ｐゴシック" pitchFamily="34" charset="-128"/>
              </a:rPr>
              <a:t>Fabrication</a:t>
            </a:r>
          </a:p>
          <a:p>
            <a:pPr lvl="1" eaLnBrk="1" hangingPunct="1"/>
            <a:r>
              <a:rPr lang="en-AU" smtClean="0">
                <a:ea typeface="ＭＳ Ｐゴシック" pitchFamily="34" charset="-128"/>
              </a:rPr>
              <a:t>Interruption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Interception</a:t>
            </a:r>
          </a:p>
        </p:txBody>
      </p:sp>
      <p:sp>
        <p:nvSpPr>
          <p:cNvPr id="13315" name="Rectangle 3"/>
          <p:cNvSpPr>
            <a:spLocks noGrp="1" noChangeArrowheads="1"/>
          </p:cNvSpPr>
          <p:nvPr>
            <p:ph type="body" idx="1"/>
          </p:nvPr>
        </p:nvSpPr>
        <p:spPr/>
        <p:txBody>
          <a:bodyPr/>
          <a:lstStyle/>
          <a:p>
            <a:pPr eaLnBrk="1" hangingPunct="1"/>
            <a:r>
              <a:rPr lang="en-AU" dirty="0" smtClean="0">
                <a:ea typeface="ＭＳ Ｐゴシック" pitchFamily="34" charset="-128"/>
              </a:rPr>
              <a:t>An unauthorised entity gains access to an asset </a:t>
            </a:r>
          </a:p>
          <a:p>
            <a:pPr eaLnBrk="1" hangingPunct="1"/>
            <a:r>
              <a:rPr lang="en-AU" dirty="0" smtClean="0">
                <a:ea typeface="ＭＳ Ｐゴシック" pitchFamily="34" charset="-128"/>
              </a:rPr>
              <a:t>Could be a person, a program or a computer system resulting in a breach of </a:t>
            </a:r>
            <a:r>
              <a:rPr lang="en-AU" dirty="0" smtClean="0">
                <a:solidFill>
                  <a:srgbClr val="FF0000"/>
                </a:solidFill>
                <a:ea typeface="ＭＳ Ｐゴシック" pitchFamily="34" charset="-128"/>
              </a:rPr>
              <a:t>confidentiality</a:t>
            </a:r>
          </a:p>
          <a:p>
            <a:pPr eaLnBrk="1" hangingPunct="1"/>
            <a:r>
              <a:rPr lang="en-AU" dirty="0" smtClean="0">
                <a:ea typeface="ＭＳ Ｐゴシック" pitchFamily="34" charset="-128"/>
              </a:rPr>
              <a:t>Copying of data/files, wiretapping etc.</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941168"/>
            <a:ext cx="26479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Interruption</a:t>
            </a:r>
          </a:p>
        </p:txBody>
      </p:sp>
      <p:sp>
        <p:nvSpPr>
          <p:cNvPr id="14339" name="Rectangle 3"/>
          <p:cNvSpPr>
            <a:spLocks noGrp="1" noChangeArrowheads="1"/>
          </p:cNvSpPr>
          <p:nvPr>
            <p:ph type="body" idx="1"/>
          </p:nvPr>
        </p:nvSpPr>
        <p:spPr/>
        <p:txBody>
          <a:bodyPr/>
          <a:lstStyle/>
          <a:p>
            <a:pPr eaLnBrk="1" hangingPunct="1"/>
            <a:r>
              <a:rPr lang="en-AU" smtClean="0">
                <a:ea typeface="ＭＳ Ｐゴシック" pitchFamily="34" charset="-128"/>
              </a:rPr>
              <a:t>An asset is lost, unavailable or unusable</a:t>
            </a:r>
          </a:p>
          <a:p>
            <a:pPr eaLnBrk="1" hangingPunct="1"/>
            <a:r>
              <a:rPr lang="en-AU" smtClean="0">
                <a:ea typeface="ＭＳ Ｐゴシック" pitchFamily="34" charset="-128"/>
              </a:rPr>
              <a:t>A breach of </a:t>
            </a:r>
            <a:r>
              <a:rPr lang="en-AU" smtClean="0">
                <a:solidFill>
                  <a:srgbClr val="FF0000"/>
                </a:solidFill>
                <a:ea typeface="ＭＳ Ｐゴシック" pitchFamily="34" charset="-128"/>
              </a:rPr>
              <a:t>availability</a:t>
            </a:r>
          </a:p>
          <a:p>
            <a:pPr eaLnBrk="1" hangingPunct="1"/>
            <a:r>
              <a:rPr lang="en-AU" smtClean="0">
                <a:ea typeface="ＭＳ Ｐゴシック" pitchFamily="34" charset="-128"/>
              </a:rPr>
              <a:t>Physically destroying hardware</a:t>
            </a:r>
          </a:p>
          <a:p>
            <a:pPr eaLnBrk="1" hangingPunct="1"/>
            <a:r>
              <a:rPr lang="en-AU" smtClean="0">
                <a:ea typeface="ＭＳ Ｐゴシック" pitchFamily="34" charset="-128"/>
              </a:rPr>
              <a:t>Erasing a programs or files</a:t>
            </a:r>
          </a:p>
          <a:p>
            <a:pPr eaLnBrk="1" hangingPunct="1"/>
            <a:r>
              <a:rPr lang="en-AU" smtClean="0">
                <a:ea typeface="ＭＳ Ｐゴシック" pitchFamily="34" charset="-128"/>
              </a:rPr>
              <a:t>Disconnecting a power or network cable</a:t>
            </a:r>
          </a:p>
        </p:txBody>
      </p:sp>
      <p:pic>
        <p:nvPicPr>
          <p:cNvPr id="14340" name="Picture 1"/>
          <p:cNvPicPr>
            <a:picLocks noChangeAspect="1" noChangeArrowheads="1"/>
          </p:cNvPicPr>
          <p:nvPr/>
        </p:nvPicPr>
        <p:blipFill>
          <a:blip r:embed="rId2"/>
          <a:srcRect/>
          <a:stretch>
            <a:fillRect/>
          </a:stretch>
        </p:blipFill>
        <p:spPr bwMode="auto">
          <a:xfrm>
            <a:off x="5837238" y="4941888"/>
            <a:ext cx="2813050" cy="17224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Modification</a:t>
            </a:r>
          </a:p>
        </p:txBody>
      </p:sp>
      <p:sp>
        <p:nvSpPr>
          <p:cNvPr id="15363" name="Rectangle 3"/>
          <p:cNvSpPr>
            <a:spLocks noGrp="1" noChangeArrowheads="1"/>
          </p:cNvSpPr>
          <p:nvPr>
            <p:ph type="body" idx="1"/>
          </p:nvPr>
        </p:nvSpPr>
        <p:spPr/>
        <p:txBody>
          <a:bodyPr/>
          <a:lstStyle/>
          <a:p>
            <a:pPr eaLnBrk="1" hangingPunct="1"/>
            <a:r>
              <a:rPr lang="en-AU" smtClean="0">
                <a:ea typeface="ＭＳ Ｐゴシック" pitchFamily="34" charset="-128"/>
              </a:rPr>
              <a:t>An unauthorised party alters an asset</a:t>
            </a:r>
          </a:p>
          <a:p>
            <a:pPr eaLnBrk="1" hangingPunct="1"/>
            <a:r>
              <a:rPr lang="en-AU" smtClean="0">
                <a:ea typeface="ＭＳ Ｐゴシック" pitchFamily="34" charset="-128"/>
              </a:rPr>
              <a:t>A breach of </a:t>
            </a:r>
            <a:r>
              <a:rPr lang="en-AU" smtClean="0">
                <a:solidFill>
                  <a:srgbClr val="FF0000"/>
                </a:solidFill>
                <a:ea typeface="ＭＳ Ｐゴシック" pitchFamily="34" charset="-128"/>
              </a:rPr>
              <a:t>integrity</a:t>
            </a:r>
          </a:p>
          <a:p>
            <a:pPr eaLnBrk="1" hangingPunct="1"/>
            <a:r>
              <a:rPr lang="en-AU" smtClean="0">
                <a:ea typeface="ＭＳ Ｐゴシック" pitchFamily="34" charset="-128"/>
              </a:rPr>
              <a:t>Changing values in a database</a:t>
            </a:r>
          </a:p>
          <a:p>
            <a:pPr eaLnBrk="1" hangingPunct="1"/>
            <a:r>
              <a:rPr lang="en-AU" smtClean="0">
                <a:ea typeface="ＭＳ Ｐゴシック" pitchFamily="34" charset="-128"/>
              </a:rPr>
              <a:t>Modify data transmitted electronically</a:t>
            </a:r>
          </a:p>
          <a:p>
            <a:pPr eaLnBrk="1" hangingPunct="1"/>
            <a:r>
              <a:rPr lang="en-AU" smtClean="0">
                <a:ea typeface="ＭＳ Ｐゴシック" pitchFamily="34" charset="-128"/>
              </a:rPr>
              <a:t>Modify programs so they perform additional tasks</a:t>
            </a:r>
          </a:p>
        </p:txBody>
      </p:sp>
      <p:pic>
        <p:nvPicPr>
          <p:cNvPr id="15364" name="Picture 1"/>
          <p:cNvPicPr>
            <a:picLocks noChangeAspect="1" noChangeArrowheads="1"/>
          </p:cNvPicPr>
          <p:nvPr/>
        </p:nvPicPr>
        <p:blipFill>
          <a:blip r:embed="rId2"/>
          <a:srcRect/>
          <a:stretch>
            <a:fillRect/>
          </a:stretch>
        </p:blipFill>
        <p:spPr bwMode="auto">
          <a:xfrm>
            <a:off x="6156325" y="5013325"/>
            <a:ext cx="2376488" cy="15843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Fabrication</a:t>
            </a:r>
          </a:p>
        </p:txBody>
      </p:sp>
      <p:sp>
        <p:nvSpPr>
          <p:cNvPr id="16387" name="Rectangle 3"/>
          <p:cNvSpPr>
            <a:spLocks noGrp="1" noChangeArrowheads="1"/>
          </p:cNvSpPr>
          <p:nvPr>
            <p:ph type="body" idx="1"/>
          </p:nvPr>
        </p:nvSpPr>
        <p:spPr/>
        <p:txBody>
          <a:bodyPr/>
          <a:lstStyle/>
          <a:p>
            <a:pPr eaLnBrk="1" hangingPunct="1"/>
            <a:r>
              <a:rPr lang="en-AU" smtClean="0">
                <a:ea typeface="ＭＳ Ｐゴシック" pitchFamily="34" charset="-128"/>
              </a:rPr>
              <a:t>Falsely creating objects on a system</a:t>
            </a:r>
          </a:p>
          <a:p>
            <a:pPr eaLnBrk="1" hangingPunct="1"/>
            <a:r>
              <a:rPr lang="en-AU" smtClean="0">
                <a:ea typeface="ＭＳ Ｐゴシック" pitchFamily="34" charset="-128"/>
              </a:rPr>
              <a:t>A breach of </a:t>
            </a:r>
            <a:r>
              <a:rPr lang="en-AU" smtClean="0">
                <a:solidFill>
                  <a:srgbClr val="FF0000"/>
                </a:solidFill>
                <a:ea typeface="ＭＳ Ｐゴシック" pitchFamily="34" charset="-128"/>
              </a:rPr>
              <a:t>integrity</a:t>
            </a:r>
          </a:p>
          <a:p>
            <a:pPr eaLnBrk="1" hangingPunct="1"/>
            <a:r>
              <a:rPr lang="en-AU" smtClean="0">
                <a:ea typeface="ＭＳ Ｐゴシック" pitchFamily="34" charset="-128"/>
              </a:rPr>
              <a:t>Creation of false records in a database</a:t>
            </a:r>
          </a:p>
          <a:p>
            <a:pPr eaLnBrk="1" hangingPunct="1"/>
            <a:r>
              <a:rPr lang="en-AU" smtClean="0">
                <a:ea typeface="ＭＳ Ｐゴシック" pitchFamily="34" charset="-128"/>
              </a:rPr>
              <a:t>Creation of additional processes to consume system resources</a:t>
            </a:r>
          </a:p>
        </p:txBody>
      </p:sp>
      <p:pic>
        <p:nvPicPr>
          <p:cNvPr id="16388" name="Picture 1"/>
          <p:cNvPicPr>
            <a:picLocks noChangeAspect="1" noChangeArrowheads="1"/>
          </p:cNvPicPr>
          <p:nvPr/>
        </p:nvPicPr>
        <p:blipFill>
          <a:blip r:embed="rId2"/>
          <a:srcRect/>
          <a:stretch>
            <a:fillRect/>
          </a:stretch>
        </p:blipFill>
        <p:spPr bwMode="auto">
          <a:xfrm>
            <a:off x="6588125" y="4797425"/>
            <a:ext cx="2257425" cy="17716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Specific Threats</a:t>
            </a:r>
          </a:p>
        </p:txBody>
      </p:sp>
      <p:sp>
        <p:nvSpPr>
          <p:cNvPr id="17411" name="Rectangle 3"/>
          <p:cNvSpPr>
            <a:spLocks noGrp="1" noChangeArrowheads="1"/>
          </p:cNvSpPr>
          <p:nvPr>
            <p:ph type="body" idx="1"/>
          </p:nvPr>
        </p:nvSpPr>
        <p:spPr/>
        <p:txBody>
          <a:bodyPr/>
          <a:lstStyle/>
          <a:p>
            <a:pPr eaLnBrk="1" hangingPunct="1"/>
            <a:r>
              <a:rPr lang="en-AU" smtClean="0">
                <a:ea typeface="ＭＳ Ｐゴシック" pitchFamily="34" charset="-128"/>
              </a:rPr>
              <a:t>The previous slides indicated four generic types of threats</a:t>
            </a:r>
          </a:p>
          <a:p>
            <a:pPr eaLnBrk="1" hangingPunct="1"/>
            <a:r>
              <a:rPr lang="en-AU" smtClean="0">
                <a:ea typeface="ＭＳ Ｐゴシック" pitchFamily="34" charset="-128"/>
              </a:rPr>
              <a:t>Lets move on an discuss some more specific examples</a:t>
            </a:r>
          </a:p>
          <a:p>
            <a:pPr eaLnBrk="1" hangingPunct="1"/>
            <a:r>
              <a:rPr lang="en-AU" smtClean="0">
                <a:ea typeface="ＭＳ Ｐゴシック" pitchFamily="34" charset="-128"/>
              </a:rPr>
              <a:t>You should be able to relate these specific threats back to the generic threats already covered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z="4000" smtClean="0">
                <a:latin typeface="Arial Narrow" pitchFamily="34" charset="0"/>
                <a:ea typeface="ＭＳ Ｐゴシック" pitchFamily="34" charset="-128"/>
              </a:rPr>
              <a:t>Examples of specific threats</a:t>
            </a:r>
          </a:p>
        </p:txBody>
      </p:sp>
      <p:sp>
        <p:nvSpPr>
          <p:cNvPr id="18435" name="Rectangle 3"/>
          <p:cNvSpPr>
            <a:spLocks noGrp="1" noChangeArrowheads="1"/>
          </p:cNvSpPr>
          <p:nvPr>
            <p:ph type="body" sz="half" idx="1"/>
          </p:nvPr>
        </p:nvSpPr>
        <p:spPr>
          <a:xfrm>
            <a:off x="250825" y="1916113"/>
            <a:ext cx="4391025" cy="4027487"/>
          </a:xfrm>
        </p:spPr>
        <p:txBody>
          <a:bodyPr/>
          <a:lstStyle/>
          <a:p>
            <a:pPr eaLnBrk="1" hangingPunct="1"/>
            <a:r>
              <a:rPr lang="en-AU" sz="2200" smtClean="0">
                <a:ea typeface="ＭＳ Ｐゴシック" pitchFamily="34" charset="-128"/>
              </a:rPr>
              <a:t>Intrusion</a:t>
            </a:r>
          </a:p>
          <a:p>
            <a:pPr eaLnBrk="1" hangingPunct="1"/>
            <a:r>
              <a:rPr lang="en-AU" sz="2200" smtClean="0">
                <a:ea typeface="ＭＳ Ｐゴシック" pitchFamily="34" charset="-128"/>
              </a:rPr>
              <a:t>Hacking</a:t>
            </a:r>
          </a:p>
          <a:p>
            <a:pPr eaLnBrk="1" hangingPunct="1"/>
            <a:r>
              <a:rPr lang="en-AU" sz="2200" smtClean="0">
                <a:ea typeface="ＭＳ Ｐゴシック" pitchFamily="34" charset="-128"/>
              </a:rPr>
              <a:t>Espionage</a:t>
            </a:r>
          </a:p>
          <a:p>
            <a:pPr eaLnBrk="1" hangingPunct="1"/>
            <a:r>
              <a:rPr lang="en-AU" sz="2200" smtClean="0">
                <a:ea typeface="ＭＳ Ｐゴシック" pitchFamily="34" charset="-128"/>
              </a:rPr>
              <a:t>Destruction of hardware</a:t>
            </a:r>
          </a:p>
          <a:p>
            <a:pPr eaLnBrk="1" hangingPunct="1"/>
            <a:r>
              <a:rPr lang="en-AU" sz="2200" smtClean="0">
                <a:ea typeface="ＭＳ Ｐゴシック" pitchFamily="34" charset="-128"/>
              </a:rPr>
              <a:t>Destruction of software</a:t>
            </a:r>
          </a:p>
          <a:p>
            <a:pPr eaLnBrk="1" hangingPunct="1"/>
            <a:r>
              <a:rPr lang="en-AU" sz="2200" smtClean="0">
                <a:ea typeface="ＭＳ Ｐゴシック" pitchFamily="34" charset="-128"/>
              </a:rPr>
              <a:t>Destruction of data</a:t>
            </a:r>
          </a:p>
          <a:p>
            <a:pPr eaLnBrk="1" hangingPunct="1"/>
            <a:r>
              <a:rPr lang="en-AU" sz="2200" smtClean="0">
                <a:ea typeface="ＭＳ Ｐゴシック" pitchFamily="34" charset="-128"/>
              </a:rPr>
              <a:t>Hardware theft</a:t>
            </a:r>
          </a:p>
          <a:p>
            <a:pPr eaLnBrk="1" hangingPunct="1"/>
            <a:r>
              <a:rPr lang="en-AU" sz="2200" smtClean="0">
                <a:ea typeface="ＭＳ Ｐゴシック" pitchFamily="34" charset="-128"/>
              </a:rPr>
              <a:t>Software theft </a:t>
            </a:r>
          </a:p>
          <a:p>
            <a:pPr eaLnBrk="1" hangingPunct="1"/>
            <a:r>
              <a:rPr lang="en-AU" sz="2200" smtClean="0">
                <a:ea typeface="ＭＳ Ｐゴシック" pitchFamily="34" charset="-128"/>
              </a:rPr>
              <a:t>Data theft</a:t>
            </a:r>
          </a:p>
        </p:txBody>
      </p:sp>
      <p:sp>
        <p:nvSpPr>
          <p:cNvPr id="18436" name="Rectangle 4"/>
          <p:cNvSpPr>
            <a:spLocks noGrp="1" noChangeArrowheads="1"/>
          </p:cNvSpPr>
          <p:nvPr>
            <p:ph type="body" sz="half" idx="2"/>
          </p:nvPr>
        </p:nvSpPr>
        <p:spPr>
          <a:xfrm>
            <a:off x="4654550" y="1916113"/>
            <a:ext cx="4238625" cy="3462337"/>
          </a:xfrm>
        </p:spPr>
        <p:txBody>
          <a:bodyPr/>
          <a:lstStyle/>
          <a:p>
            <a:pPr eaLnBrk="1" hangingPunct="1"/>
            <a:r>
              <a:rPr lang="en-AU" sz="2200" smtClean="0">
                <a:ea typeface="ＭＳ Ｐゴシック" pitchFamily="34" charset="-128"/>
              </a:rPr>
              <a:t>Injection of traffic/data</a:t>
            </a:r>
          </a:p>
          <a:p>
            <a:pPr eaLnBrk="1" hangingPunct="1"/>
            <a:r>
              <a:rPr lang="en-AU" sz="2200" smtClean="0">
                <a:ea typeface="ＭＳ Ｐゴシック" pitchFamily="34" charset="-128"/>
              </a:rPr>
              <a:t>Corruption of data</a:t>
            </a:r>
          </a:p>
          <a:p>
            <a:pPr eaLnBrk="1" hangingPunct="1"/>
            <a:r>
              <a:rPr lang="en-AU" sz="2200" smtClean="0">
                <a:ea typeface="ＭＳ Ｐゴシック" pitchFamily="34" charset="-128"/>
              </a:rPr>
              <a:t>Eavesdropping</a:t>
            </a:r>
          </a:p>
          <a:p>
            <a:pPr eaLnBrk="1" hangingPunct="1"/>
            <a:r>
              <a:rPr lang="en-AU" sz="2200" smtClean="0">
                <a:ea typeface="ＭＳ Ｐゴシック" pitchFamily="34" charset="-128"/>
              </a:rPr>
              <a:t>Surveillance</a:t>
            </a:r>
          </a:p>
          <a:p>
            <a:pPr eaLnBrk="1" hangingPunct="1"/>
            <a:r>
              <a:rPr lang="en-AU" sz="2200" smtClean="0">
                <a:ea typeface="ＭＳ Ｐゴシック" pitchFamily="34" charset="-128"/>
              </a:rPr>
              <a:t>Social engineering</a:t>
            </a:r>
          </a:p>
          <a:p>
            <a:pPr eaLnBrk="1" hangingPunct="1"/>
            <a:r>
              <a:rPr lang="en-AU" sz="2200" smtClean="0">
                <a:ea typeface="ＭＳ Ｐゴシック" pitchFamily="34" charset="-128"/>
              </a:rPr>
              <a:t>Malware</a:t>
            </a:r>
          </a:p>
          <a:p>
            <a:pPr eaLnBrk="1" hangingPunct="1"/>
            <a:r>
              <a:rPr lang="en-AU" sz="2200" smtClean="0">
                <a:ea typeface="ＭＳ Ｐゴシック" pitchFamily="34" charset="-128"/>
              </a:rPr>
              <a:t>Information Warfare</a:t>
            </a:r>
          </a:p>
          <a:p>
            <a:pPr eaLnBrk="1" hangingPunct="1"/>
            <a:endParaRPr lang="en-AU" sz="2200" smtClean="0">
              <a:ea typeface="ＭＳ Ｐゴシック" pitchFamily="34" charset="-128"/>
            </a:endParaRPr>
          </a:p>
          <a:p>
            <a:pPr eaLnBrk="1" hangingPunct="1"/>
            <a:endParaRPr lang="en-AU" sz="2200" smtClean="0">
              <a:ea typeface="ＭＳ Ｐゴシック" pitchFamily="34" charset="-128"/>
            </a:endParaRPr>
          </a:p>
          <a:p>
            <a:pPr eaLnBrk="1" hangingPunct="1"/>
            <a:endParaRPr lang="en-AU" sz="2200" smtClean="0">
              <a:ea typeface="ＭＳ Ｐゴシック" pitchFamily="34" charset="-128"/>
            </a:endParaRPr>
          </a:p>
        </p:txBody>
      </p:sp>
      <p:sp>
        <p:nvSpPr>
          <p:cNvPr id="18437" name="Rectangle 5"/>
          <p:cNvSpPr>
            <a:spLocks noChangeArrowheads="1"/>
          </p:cNvSpPr>
          <p:nvPr/>
        </p:nvSpPr>
        <p:spPr bwMode="auto">
          <a:xfrm>
            <a:off x="152400" y="5943600"/>
            <a:ext cx="8134350" cy="576263"/>
          </a:xfrm>
          <a:prstGeom prst="rect">
            <a:avLst/>
          </a:prstGeom>
          <a:noFill/>
          <a:ln w="9525">
            <a:noFill/>
            <a:miter lim="800000"/>
            <a:headEnd/>
            <a:tailEnd/>
          </a:ln>
        </p:spPr>
        <p:txBody>
          <a:bodyPr/>
          <a:lstStyle/>
          <a:p>
            <a:pPr marL="342900" indent="-342900" algn="ctr">
              <a:spcBef>
                <a:spcPct val="20000"/>
              </a:spcBef>
            </a:pPr>
            <a:r>
              <a:rPr lang="en-AU" sz="2800"/>
              <a:t>This is by no means an exhaustive list!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Hacking</a:t>
            </a:r>
          </a:p>
        </p:txBody>
      </p:sp>
      <p:sp>
        <p:nvSpPr>
          <p:cNvPr id="19459" name="Rectangle 3"/>
          <p:cNvSpPr>
            <a:spLocks noGrp="1" noChangeArrowheads="1"/>
          </p:cNvSpPr>
          <p:nvPr>
            <p:ph type="body" idx="1"/>
          </p:nvPr>
        </p:nvSpPr>
        <p:spPr/>
        <p:txBody>
          <a:bodyPr/>
          <a:lstStyle/>
          <a:p>
            <a:pPr eaLnBrk="1" hangingPunct="1"/>
            <a:r>
              <a:rPr lang="en-AU" sz="2800" smtClean="0">
                <a:ea typeface="ＭＳ Ｐゴシック" pitchFamily="34" charset="-128"/>
              </a:rPr>
              <a:t>Hacking is one of the most abused terms in the computer security field</a:t>
            </a:r>
          </a:p>
          <a:p>
            <a:pPr eaLnBrk="1" hangingPunct="1"/>
            <a:r>
              <a:rPr lang="en-AU" sz="2800" smtClean="0">
                <a:ea typeface="ＭＳ Ｐゴシック" pitchFamily="34" charset="-128"/>
              </a:rPr>
              <a:t>A catchy term often (ab)used by the media</a:t>
            </a:r>
          </a:p>
          <a:p>
            <a:pPr eaLnBrk="1" hangingPunct="1"/>
            <a:endParaRPr lang="en-AU" sz="2800" smtClean="0">
              <a:ea typeface="ＭＳ Ｐゴシック" pitchFamily="34" charset="-128"/>
            </a:endParaRPr>
          </a:p>
          <a:p>
            <a:pPr eaLnBrk="1" hangingPunct="1"/>
            <a:r>
              <a:rPr lang="en-AU" sz="2800" smtClean="0">
                <a:ea typeface="ＭＳ Ｐゴシック" pitchFamily="34" charset="-128"/>
              </a:rPr>
              <a:t>(1) An individual who maliciously breaks into a computer system</a:t>
            </a:r>
          </a:p>
          <a:p>
            <a:pPr eaLnBrk="1" hangingPunct="1"/>
            <a:r>
              <a:rPr lang="en-AU" sz="2800" smtClean="0">
                <a:ea typeface="ＭＳ Ｐゴシック" pitchFamily="34" charset="-128"/>
              </a:rPr>
              <a:t>(2) An individual with advanced skills who tests and identifies system vulnerabilities</a:t>
            </a:r>
          </a:p>
          <a:p>
            <a:pPr eaLnBrk="1" hangingPunct="1">
              <a:buFontTx/>
              <a:buNone/>
            </a:pPr>
            <a:r>
              <a:rPr lang="en-AU" sz="2800" smtClean="0">
                <a:ea typeface="ＭＳ Ｐゴシック" pitchFamily="34" charset="-128"/>
              </a:rPr>
              <a:t>							</a:t>
            </a:r>
            <a:endParaRPr lang="en-AU" sz="1600" smtClean="0">
              <a:ea typeface="ＭＳ Ｐゴシック" pitchFamily="34" charset="-128"/>
            </a:endParaRPr>
          </a:p>
          <a:p>
            <a:pPr eaLnBrk="1" hangingPunct="1"/>
            <a:endParaRPr lang="en-AU" sz="2800" smtClean="0">
              <a:ea typeface="ＭＳ Ｐゴシック"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Information Warfare</a:t>
            </a:r>
          </a:p>
        </p:txBody>
      </p:sp>
      <p:sp>
        <p:nvSpPr>
          <p:cNvPr id="20483" name="Rectangle 3"/>
          <p:cNvSpPr>
            <a:spLocks noGrp="1" noChangeArrowheads="1"/>
          </p:cNvSpPr>
          <p:nvPr>
            <p:ph type="body" idx="1"/>
          </p:nvPr>
        </p:nvSpPr>
        <p:spPr/>
        <p:txBody>
          <a:bodyPr/>
          <a:lstStyle/>
          <a:p>
            <a:pPr eaLnBrk="1" hangingPunct="1"/>
            <a:r>
              <a:rPr lang="en-AU" sz="2800" smtClean="0">
                <a:ea typeface="ＭＳ Ｐゴシック" pitchFamily="34" charset="-128"/>
              </a:rPr>
              <a:t>The utilisation of information to gain an advantage</a:t>
            </a:r>
          </a:p>
          <a:p>
            <a:pPr eaLnBrk="1" hangingPunct="1"/>
            <a:r>
              <a:rPr lang="en-AU" sz="2800" smtClean="0">
                <a:ea typeface="ＭＳ Ｐゴシック" pitchFamily="34" charset="-128"/>
              </a:rPr>
              <a:t>Information Warfare can be used to describe a wide variety of activities</a:t>
            </a:r>
          </a:p>
          <a:p>
            <a:pPr lvl="2" eaLnBrk="1" hangingPunct="1"/>
            <a:r>
              <a:rPr lang="en-AU" sz="2000" smtClean="0">
                <a:ea typeface="ＭＳ Ｐゴシック" pitchFamily="34" charset="-128"/>
              </a:rPr>
              <a:t>Cyber-war</a:t>
            </a:r>
          </a:p>
          <a:p>
            <a:pPr lvl="2" eaLnBrk="1" hangingPunct="1"/>
            <a:r>
              <a:rPr lang="en-AU" sz="2000" smtClean="0">
                <a:ea typeface="ＭＳ Ｐゴシック" pitchFamily="34" charset="-128"/>
              </a:rPr>
              <a:t>Net-war</a:t>
            </a:r>
          </a:p>
          <a:p>
            <a:pPr lvl="2" eaLnBrk="1" hangingPunct="1"/>
            <a:r>
              <a:rPr lang="en-AU" sz="2000" smtClean="0">
                <a:ea typeface="ＭＳ Ｐゴシック" pitchFamily="34" charset="-128"/>
              </a:rPr>
              <a:t>Psychological operations</a:t>
            </a:r>
          </a:p>
          <a:p>
            <a:pPr lvl="2" eaLnBrk="1" hangingPunct="1"/>
            <a:r>
              <a:rPr lang="en-AU" sz="2000" smtClean="0">
                <a:ea typeface="ＭＳ Ｐゴシック" pitchFamily="34" charset="-128"/>
              </a:rPr>
              <a:t>Information operations</a:t>
            </a:r>
          </a:p>
          <a:p>
            <a:pPr eaLnBrk="1" hangingPunct="1"/>
            <a:r>
              <a:rPr lang="en-AU" sz="2800" smtClean="0">
                <a:ea typeface="ＭＳ Ｐゴシック" pitchFamily="34" charset="-128"/>
              </a:rPr>
              <a:t>Information could be the target, the weapon, an enabler or a force multiplier</a:t>
            </a:r>
          </a:p>
          <a:p>
            <a:pPr eaLnBrk="1" hangingPunct="1"/>
            <a:r>
              <a:rPr lang="en-AU" sz="2800" smtClean="0">
                <a:ea typeface="ＭＳ Ｐゴシック" pitchFamily="34" charset="-128"/>
              </a:rPr>
              <a:t>IW may entail information denial, disinformation, deception (in many forms)</a:t>
            </a:r>
          </a:p>
          <a:p>
            <a:pPr eaLnBrk="1" hangingPunct="1"/>
            <a:endParaRPr lang="en-AU" sz="2800" smtClean="0">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What is a Threat?</a:t>
            </a:r>
          </a:p>
        </p:txBody>
      </p:sp>
      <p:sp>
        <p:nvSpPr>
          <p:cNvPr id="3075" name="Rectangle 3"/>
          <p:cNvSpPr>
            <a:spLocks noGrp="1" noChangeArrowheads="1"/>
          </p:cNvSpPr>
          <p:nvPr>
            <p:ph type="body" idx="1"/>
          </p:nvPr>
        </p:nvSpPr>
        <p:spPr/>
        <p:txBody>
          <a:bodyPr/>
          <a:lstStyle/>
          <a:p>
            <a:pPr eaLnBrk="1" hangingPunct="1"/>
            <a:r>
              <a:rPr lang="en-AU" smtClean="0">
                <a:ea typeface="ＭＳ Ｐゴシック" pitchFamily="34" charset="-128"/>
              </a:rPr>
              <a:t>A possible danger</a:t>
            </a:r>
          </a:p>
          <a:p>
            <a:pPr eaLnBrk="1" hangingPunct="1"/>
            <a:r>
              <a:rPr lang="en-AU" smtClean="0">
                <a:ea typeface="ＭＳ Ｐゴシック" pitchFamily="34" charset="-128"/>
              </a:rPr>
              <a:t>Any possibility which if to eventuate would cause some degree of harm</a:t>
            </a:r>
          </a:p>
          <a:p>
            <a:pPr eaLnBrk="1" hangingPunct="1"/>
            <a:r>
              <a:rPr lang="en-AU" smtClean="0">
                <a:ea typeface="ＭＳ Ｐゴシック" pitchFamily="34" charset="-128"/>
              </a:rPr>
              <a:t>An act designed to obtain a negative response</a:t>
            </a:r>
          </a:p>
        </p:txBody>
      </p:sp>
      <p:pic>
        <p:nvPicPr>
          <p:cNvPr id="3076" name="Picture 5" descr="http://www.greenpeace.org/usa/assets/graphics/threatsbanner"/>
          <p:cNvPicPr>
            <a:picLocks noChangeAspect="1" noChangeArrowheads="1"/>
          </p:cNvPicPr>
          <p:nvPr/>
        </p:nvPicPr>
        <p:blipFill>
          <a:blip r:embed="rId2"/>
          <a:srcRect/>
          <a:stretch>
            <a:fillRect/>
          </a:stretch>
        </p:blipFill>
        <p:spPr bwMode="auto">
          <a:xfrm>
            <a:off x="467544" y="4653136"/>
            <a:ext cx="2962275" cy="2130425"/>
          </a:xfrm>
          <a:prstGeom prst="rect">
            <a:avLst/>
          </a:prstGeom>
          <a:noFill/>
          <a:ln w="9525">
            <a:noFill/>
            <a:miter lim="800000"/>
            <a:headEnd/>
            <a:tailEnd/>
          </a:ln>
        </p:spPr>
      </p:pic>
      <p:pic>
        <p:nvPicPr>
          <p:cNvPr id="1026" name="Picture 2" descr="http://www.businesscomputingworld.co.uk/wp-content/uploads/2013/01/Five-Major-Threats-To-Personal-Security-In-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221088"/>
            <a:ext cx="3199284" cy="2132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Malware</a:t>
            </a:r>
          </a:p>
        </p:txBody>
      </p:sp>
      <p:sp>
        <p:nvSpPr>
          <p:cNvPr id="21507" name="Rectangle 3"/>
          <p:cNvSpPr>
            <a:spLocks noGrp="1" noChangeArrowheads="1"/>
          </p:cNvSpPr>
          <p:nvPr>
            <p:ph type="body" idx="1"/>
          </p:nvPr>
        </p:nvSpPr>
        <p:spPr/>
        <p:txBody>
          <a:bodyPr/>
          <a:lstStyle/>
          <a:p>
            <a:pPr eaLnBrk="1" hangingPunct="1"/>
            <a:r>
              <a:rPr lang="en-AU" smtClean="0">
                <a:ea typeface="ＭＳ Ｐゴシック" pitchFamily="34" charset="-128"/>
              </a:rPr>
              <a:t>A catch-all, umbrella term to describe a range of </a:t>
            </a:r>
            <a:r>
              <a:rPr lang="en-AU" smtClean="0">
                <a:solidFill>
                  <a:srgbClr val="FF0000"/>
                </a:solidFill>
                <a:ea typeface="ＭＳ Ｐゴシック" pitchFamily="34" charset="-128"/>
              </a:rPr>
              <a:t>MAL</a:t>
            </a:r>
            <a:r>
              <a:rPr lang="en-AU" smtClean="0">
                <a:ea typeface="ＭＳ Ｐゴシック" pitchFamily="34" charset="-128"/>
              </a:rPr>
              <a:t>icious soft</a:t>
            </a:r>
            <a:r>
              <a:rPr lang="en-AU" smtClean="0">
                <a:solidFill>
                  <a:srgbClr val="FF0000"/>
                </a:solidFill>
                <a:ea typeface="ＭＳ Ｐゴシック" pitchFamily="34" charset="-128"/>
              </a:rPr>
              <a:t>WARE</a:t>
            </a:r>
          </a:p>
          <a:p>
            <a:pPr lvl="1" eaLnBrk="1" hangingPunct="1"/>
            <a:r>
              <a:rPr lang="en-AU" smtClean="0">
                <a:ea typeface="ＭＳ Ｐゴシック" pitchFamily="34" charset="-128"/>
              </a:rPr>
              <a:t>The term virus is also often abused, particularly by the mainstream media</a:t>
            </a:r>
          </a:p>
          <a:p>
            <a:pPr lvl="1" eaLnBrk="1" hangingPunct="1"/>
            <a:r>
              <a:rPr lang="en-AU" smtClean="0">
                <a:ea typeface="ＭＳ Ｐゴシック" pitchFamily="34" charset="-128"/>
              </a:rPr>
              <a:t>We will discuss malware in a later module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Espionage</a:t>
            </a:r>
          </a:p>
        </p:txBody>
      </p:sp>
      <p:sp>
        <p:nvSpPr>
          <p:cNvPr id="22531" name="Rectangle 3"/>
          <p:cNvSpPr>
            <a:spLocks noGrp="1" noChangeArrowheads="1"/>
          </p:cNvSpPr>
          <p:nvPr>
            <p:ph type="body" idx="1"/>
          </p:nvPr>
        </p:nvSpPr>
        <p:spPr/>
        <p:txBody>
          <a:bodyPr/>
          <a:lstStyle/>
          <a:p>
            <a:pPr eaLnBrk="1" hangingPunct="1"/>
            <a:r>
              <a:rPr lang="en-AU" smtClean="0">
                <a:ea typeface="ＭＳ Ｐゴシック" pitchFamily="34" charset="-128"/>
              </a:rPr>
              <a:t>Obtaining information in a secretive manner</a:t>
            </a:r>
          </a:p>
          <a:p>
            <a:pPr eaLnBrk="1" hangingPunct="1"/>
            <a:r>
              <a:rPr lang="en-AU" smtClean="0">
                <a:ea typeface="ＭＳ Ｐゴシック" pitchFamily="34" charset="-128"/>
              </a:rPr>
              <a:t>Could occur between nations, corporations or any non-state actors</a:t>
            </a:r>
          </a:p>
          <a:p>
            <a:pPr eaLnBrk="1" hangingPunct="1"/>
            <a:r>
              <a:rPr lang="en-AU" smtClean="0">
                <a:ea typeface="ＭＳ Ｐゴシック" pitchFamily="34" charset="-128"/>
              </a:rPr>
              <a:t>Could involve theft of information</a:t>
            </a:r>
          </a:p>
          <a:p>
            <a:pPr lvl="1" eaLnBrk="1" hangingPunct="1"/>
            <a:r>
              <a:rPr lang="en-AU" smtClean="0">
                <a:ea typeface="ＭＳ Ｐゴシック" pitchFamily="34" charset="-128"/>
              </a:rPr>
              <a:t>Via network or system intrusions</a:t>
            </a:r>
          </a:p>
          <a:p>
            <a:pPr lvl="1" eaLnBrk="1" hangingPunct="1"/>
            <a:r>
              <a:rPr lang="en-AU" smtClean="0">
                <a:ea typeface="ＭＳ Ｐゴシック" pitchFamily="34" charset="-128"/>
              </a:rPr>
              <a:t>Dumpster diving</a:t>
            </a:r>
          </a:p>
          <a:p>
            <a:pPr lvl="1" eaLnBrk="1" hangingPunct="1"/>
            <a:r>
              <a:rPr lang="en-AU" smtClean="0">
                <a:ea typeface="ＭＳ Ｐゴシック" pitchFamily="34" charset="-128"/>
              </a:rPr>
              <a:t>Social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Eavesdropping/surveillance</a:t>
            </a:r>
          </a:p>
        </p:txBody>
      </p:sp>
      <p:sp>
        <p:nvSpPr>
          <p:cNvPr id="23555" name="Rectangle 3"/>
          <p:cNvSpPr>
            <a:spLocks noGrp="1" noChangeArrowheads="1"/>
          </p:cNvSpPr>
          <p:nvPr>
            <p:ph type="body" idx="1"/>
          </p:nvPr>
        </p:nvSpPr>
        <p:spPr/>
        <p:txBody>
          <a:bodyPr/>
          <a:lstStyle/>
          <a:p>
            <a:pPr eaLnBrk="1" hangingPunct="1"/>
            <a:r>
              <a:rPr lang="en-AU" smtClean="0">
                <a:ea typeface="ＭＳ Ｐゴシック" pitchFamily="34" charset="-128"/>
              </a:rPr>
              <a:t>Monitoring/listening to an entity without consent</a:t>
            </a:r>
          </a:p>
          <a:p>
            <a:pPr eaLnBrk="1" hangingPunct="1"/>
            <a:r>
              <a:rPr lang="en-AU" smtClean="0">
                <a:ea typeface="ＭＳ Ｐゴシック" pitchFamily="34" charset="-128"/>
              </a:rPr>
              <a:t>Could be done for any number of reasons or in any number of ways</a:t>
            </a:r>
          </a:p>
          <a:p>
            <a:pPr lvl="1" eaLnBrk="1" hangingPunct="1"/>
            <a:r>
              <a:rPr lang="en-AU" smtClean="0">
                <a:ea typeface="ＭＳ Ｐゴシック" pitchFamily="34" charset="-128"/>
              </a:rPr>
              <a:t>Electronic</a:t>
            </a:r>
          </a:p>
          <a:p>
            <a:pPr lvl="1" eaLnBrk="1" hangingPunct="1"/>
            <a:r>
              <a:rPr lang="en-AU" smtClean="0">
                <a:ea typeface="ＭＳ Ｐゴシック" pitchFamily="34" charset="-128"/>
              </a:rPr>
              <a:t>Optical</a:t>
            </a:r>
          </a:p>
          <a:p>
            <a:pPr lvl="1" eaLnBrk="1" hangingPunct="1"/>
            <a:r>
              <a:rPr lang="en-AU" smtClean="0">
                <a:ea typeface="ＭＳ Ｐゴシック" pitchFamily="34" charset="-128"/>
              </a:rPr>
              <a:t>Profiling of web browsing habits, credit card purchases etc (data mining)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Social Engineering</a:t>
            </a:r>
          </a:p>
        </p:txBody>
      </p:sp>
      <p:sp>
        <p:nvSpPr>
          <p:cNvPr id="24579" name="Rectangle 3"/>
          <p:cNvSpPr>
            <a:spLocks noGrp="1" noChangeArrowheads="1"/>
          </p:cNvSpPr>
          <p:nvPr>
            <p:ph type="body" idx="1"/>
          </p:nvPr>
        </p:nvSpPr>
        <p:spPr/>
        <p:txBody>
          <a:bodyPr/>
          <a:lstStyle/>
          <a:p>
            <a:pPr eaLnBrk="1" hangingPunct="1"/>
            <a:r>
              <a:rPr lang="en-AU" smtClean="0">
                <a:ea typeface="ＭＳ Ｐゴシック" pitchFamily="34" charset="-128"/>
              </a:rPr>
              <a:t>Manipulating people through social interaction</a:t>
            </a:r>
          </a:p>
          <a:p>
            <a:pPr lvl="1" eaLnBrk="1" hangingPunct="1"/>
            <a:r>
              <a:rPr lang="en-AU" sz="2400" smtClean="0">
                <a:ea typeface="ＭＳ Ｐゴシック" pitchFamily="34" charset="-128"/>
              </a:rPr>
              <a:t>Over the telephone</a:t>
            </a:r>
          </a:p>
          <a:p>
            <a:pPr lvl="2" eaLnBrk="1" hangingPunct="1"/>
            <a:r>
              <a:rPr lang="en-AU" sz="2000" smtClean="0">
                <a:ea typeface="ＭＳ Ｐゴシック" pitchFamily="34" charset="-128"/>
              </a:rPr>
              <a:t>‘Hi…its Fred from IT.  We’re having some problems with your account…if you could just give me your username and password…’</a:t>
            </a:r>
          </a:p>
          <a:p>
            <a:pPr lvl="1" eaLnBrk="1" hangingPunct="1"/>
            <a:r>
              <a:rPr lang="en-AU" sz="2400" smtClean="0">
                <a:ea typeface="ＭＳ Ｐゴシック" pitchFamily="34" charset="-128"/>
              </a:rPr>
              <a:t>In person</a:t>
            </a:r>
          </a:p>
          <a:p>
            <a:pPr lvl="1" eaLnBrk="1" hangingPunct="1"/>
            <a:r>
              <a:rPr lang="en-AU" sz="2400" smtClean="0">
                <a:ea typeface="ＭＳ Ｐゴシック" pitchFamily="34" charset="-128"/>
              </a:rPr>
              <a:t>Via email</a:t>
            </a:r>
          </a:p>
          <a:p>
            <a:pPr eaLnBrk="1" hangingPunct="1"/>
            <a:r>
              <a:rPr lang="en-AU" sz="2400" smtClean="0">
                <a:ea typeface="ＭＳ Ｐゴシック" pitchFamily="34" charset="-128"/>
              </a:rPr>
              <a:t>You’d be surprised how much information </a:t>
            </a:r>
          </a:p>
          <a:p>
            <a:pPr eaLnBrk="1" hangingPunct="1">
              <a:buFontTx/>
              <a:buNone/>
            </a:pPr>
            <a:r>
              <a:rPr lang="en-AU" sz="2400" smtClean="0">
                <a:ea typeface="ＭＳ Ｐゴシック" pitchFamily="34" charset="-128"/>
              </a:rPr>
              <a:t>	you can get out of someone just by asking for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Threat Agents/Attackers</a:t>
            </a:r>
          </a:p>
        </p:txBody>
      </p:sp>
      <p:sp>
        <p:nvSpPr>
          <p:cNvPr id="25603" name="Rectangle 3"/>
          <p:cNvSpPr>
            <a:spLocks noGrp="1" noChangeArrowheads="1"/>
          </p:cNvSpPr>
          <p:nvPr>
            <p:ph type="body" idx="1"/>
          </p:nvPr>
        </p:nvSpPr>
        <p:spPr/>
        <p:txBody>
          <a:bodyPr/>
          <a:lstStyle/>
          <a:p>
            <a:pPr eaLnBrk="1" hangingPunct="1">
              <a:lnSpc>
                <a:spcPct val="80000"/>
              </a:lnSpc>
            </a:pPr>
            <a:r>
              <a:rPr lang="en-AU" sz="2800" smtClean="0">
                <a:ea typeface="ＭＳ Ｐゴシック" pitchFamily="34" charset="-128"/>
              </a:rPr>
              <a:t>The source of these threats</a:t>
            </a:r>
          </a:p>
          <a:p>
            <a:pPr lvl="1" eaLnBrk="1" hangingPunct="1">
              <a:lnSpc>
                <a:spcPct val="80000"/>
              </a:lnSpc>
            </a:pPr>
            <a:r>
              <a:rPr lang="en-AU" sz="2400" smtClean="0">
                <a:ea typeface="ＭＳ Ｐゴシック" pitchFamily="34" charset="-128"/>
              </a:rPr>
              <a:t>Human, natural, animal</a:t>
            </a:r>
          </a:p>
          <a:p>
            <a:pPr eaLnBrk="1" hangingPunct="1">
              <a:lnSpc>
                <a:spcPct val="80000"/>
              </a:lnSpc>
            </a:pPr>
            <a:r>
              <a:rPr lang="en-AU" sz="2800" smtClean="0">
                <a:ea typeface="ＭＳ Ｐゴシック" pitchFamily="34" charset="-128"/>
              </a:rPr>
              <a:t>Examples might include</a:t>
            </a:r>
          </a:p>
          <a:p>
            <a:pPr lvl="1" eaLnBrk="1" hangingPunct="1">
              <a:lnSpc>
                <a:spcPct val="80000"/>
              </a:lnSpc>
            </a:pPr>
            <a:r>
              <a:rPr lang="en-AU" sz="2400" smtClean="0">
                <a:ea typeface="ＭＳ Ｐゴシック" pitchFamily="34" charset="-128"/>
              </a:rPr>
              <a:t>Malware writers</a:t>
            </a:r>
          </a:p>
          <a:p>
            <a:pPr lvl="1" eaLnBrk="1" hangingPunct="1">
              <a:lnSpc>
                <a:spcPct val="80000"/>
              </a:lnSpc>
            </a:pPr>
            <a:r>
              <a:rPr lang="en-AU" sz="2400" smtClean="0">
                <a:ea typeface="ＭＳ Ｐゴシック" pitchFamily="34" charset="-128"/>
              </a:rPr>
              <a:t>Hackers</a:t>
            </a:r>
          </a:p>
          <a:p>
            <a:pPr lvl="1" eaLnBrk="1" hangingPunct="1">
              <a:lnSpc>
                <a:spcPct val="80000"/>
              </a:lnSpc>
            </a:pPr>
            <a:r>
              <a:rPr lang="en-AU" sz="2400" smtClean="0">
                <a:ea typeface="ＭＳ Ｐゴシック" pitchFamily="34" charset="-128"/>
              </a:rPr>
              <a:t>Fraudsters</a:t>
            </a:r>
          </a:p>
          <a:p>
            <a:pPr lvl="1" eaLnBrk="1" hangingPunct="1">
              <a:lnSpc>
                <a:spcPct val="80000"/>
              </a:lnSpc>
            </a:pPr>
            <a:r>
              <a:rPr lang="en-AU" sz="2400" smtClean="0">
                <a:ea typeface="ＭＳ Ｐゴシック" pitchFamily="34" charset="-128"/>
              </a:rPr>
              <a:t>White collar criminals</a:t>
            </a:r>
          </a:p>
          <a:p>
            <a:pPr lvl="1" eaLnBrk="1" hangingPunct="1">
              <a:lnSpc>
                <a:spcPct val="80000"/>
              </a:lnSpc>
            </a:pPr>
            <a:r>
              <a:rPr lang="en-AU" sz="2400" smtClean="0">
                <a:ea typeface="ＭＳ Ｐゴシック" pitchFamily="34" charset="-128"/>
              </a:rPr>
              <a:t>Organised criminals</a:t>
            </a:r>
          </a:p>
          <a:p>
            <a:pPr lvl="1" eaLnBrk="1" hangingPunct="1">
              <a:lnSpc>
                <a:spcPct val="80000"/>
              </a:lnSpc>
            </a:pPr>
            <a:r>
              <a:rPr lang="en-AU" sz="2400" smtClean="0">
                <a:ea typeface="ＭＳ Ｐゴシック" pitchFamily="34" charset="-128"/>
              </a:rPr>
              <a:t>Disgruntled employees</a:t>
            </a:r>
          </a:p>
          <a:p>
            <a:pPr lvl="1" eaLnBrk="1" hangingPunct="1">
              <a:lnSpc>
                <a:spcPct val="80000"/>
              </a:lnSpc>
            </a:pPr>
            <a:r>
              <a:rPr lang="en-AU" sz="2400" smtClean="0">
                <a:ea typeface="ＭＳ Ｐゴシック" pitchFamily="34" charset="-128"/>
              </a:rPr>
              <a:t>An opposing team</a:t>
            </a:r>
          </a:p>
          <a:p>
            <a:pPr lvl="1" eaLnBrk="1" hangingPunct="1">
              <a:lnSpc>
                <a:spcPct val="80000"/>
              </a:lnSpc>
            </a:pPr>
            <a:r>
              <a:rPr lang="en-AU" sz="2400" smtClean="0">
                <a:ea typeface="ＭＳ Ｐゴシック" pitchFamily="34" charset="-128"/>
              </a:rPr>
              <a:t>Governments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Motivations of Attackers</a:t>
            </a:r>
          </a:p>
        </p:txBody>
      </p:sp>
      <p:sp>
        <p:nvSpPr>
          <p:cNvPr id="26627" name="Rectangle 3"/>
          <p:cNvSpPr>
            <a:spLocks noGrp="1" noChangeArrowheads="1"/>
          </p:cNvSpPr>
          <p:nvPr>
            <p:ph type="body" idx="1"/>
          </p:nvPr>
        </p:nvSpPr>
        <p:spPr/>
        <p:txBody>
          <a:bodyPr/>
          <a:lstStyle/>
          <a:p>
            <a:pPr eaLnBrk="1" hangingPunct="1"/>
            <a:r>
              <a:rPr lang="en-AU" smtClean="0">
                <a:ea typeface="ＭＳ Ｐゴシック" pitchFamily="34" charset="-128"/>
              </a:rPr>
              <a:t>Financial</a:t>
            </a:r>
          </a:p>
          <a:p>
            <a:pPr eaLnBrk="1" hangingPunct="1"/>
            <a:r>
              <a:rPr lang="en-AU" smtClean="0">
                <a:ea typeface="ＭＳ Ｐゴシック" pitchFamily="34" charset="-128"/>
              </a:rPr>
              <a:t>Emotional – revenge etc</a:t>
            </a:r>
          </a:p>
          <a:p>
            <a:pPr eaLnBrk="1" hangingPunct="1"/>
            <a:r>
              <a:rPr lang="en-AU" smtClean="0">
                <a:ea typeface="ＭＳ Ｐゴシック" pitchFamily="34" charset="-128"/>
              </a:rPr>
              <a:t>Ideological – activists, hacktivists etc</a:t>
            </a:r>
          </a:p>
          <a:p>
            <a:pPr eaLnBrk="1" hangingPunct="1"/>
            <a:r>
              <a:rPr lang="en-AU" smtClean="0">
                <a:ea typeface="ＭＳ Ｐゴシック" pitchFamily="34" charset="-128"/>
              </a:rPr>
              <a:t>Opportunity</a:t>
            </a:r>
          </a:p>
          <a:p>
            <a:pPr eaLnBrk="1" hangingPunct="1"/>
            <a:r>
              <a:rPr lang="en-AU" smtClean="0">
                <a:ea typeface="ＭＳ Ｐゴシック" pitchFamily="34" charset="-128"/>
              </a:rPr>
              <a:t>Compulsion/addiction</a:t>
            </a:r>
          </a:p>
          <a:p>
            <a:pPr eaLnBrk="1" hangingPunct="1"/>
            <a:r>
              <a:rPr lang="en-AU" smtClean="0">
                <a:ea typeface="ＭＳ Ｐゴシック" pitchFamily="34" charset="-128"/>
              </a:rPr>
              <a:t>Social acceptance</a:t>
            </a:r>
          </a:p>
          <a:p>
            <a:pPr eaLnBrk="1" hangingPunct="1"/>
            <a:r>
              <a:rPr lang="en-AU" smtClean="0">
                <a:ea typeface="ＭＳ Ｐゴシック" pitchFamily="34" charset="-128"/>
              </a:rPr>
              <a:t>Challenge</a:t>
            </a:r>
          </a:p>
          <a:p>
            <a:pPr eaLnBrk="1" hangingPunct="1"/>
            <a:r>
              <a:rPr lang="en-AU" smtClean="0">
                <a:ea typeface="ＭＳ Ｐゴシック" pitchFamily="34" charset="-128"/>
              </a:rPr>
              <a:t>Again this is by no means an exhaustive list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Capabilities of Attackers</a:t>
            </a:r>
          </a:p>
        </p:txBody>
      </p:sp>
      <p:sp>
        <p:nvSpPr>
          <p:cNvPr id="27651" name="Rectangle 3"/>
          <p:cNvSpPr>
            <a:spLocks noGrp="1" noChangeArrowheads="1"/>
          </p:cNvSpPr>
          <p:nvPr>
            <p:ph type="body" idx="1"/>
          </p:nvPr>
        </p:nvSpPr>
        <p:spPr/>
        <p:txBody>
          <a:bodyPr/>
          <a:lstStyle/>
          <a:p>
            <a:pPr eaLnBrk="1" hangingPunct="1"/>
            <a:r>
              <a:rPr lang="en-AU" smtClean="0">
                <a:ea typeface="ＭＳ Ｐゴシック" pitchFamily="34" charset="-128"/>
              </a:rPr>
              <a:t>Is your attacker an individual? A group? An organisation?</a:t>
            </a:r>
          </a:p>
          <a:p>
            <a:pPr eaLnBrk="1" hangingPunct="1"/>
            <a:r>
              <a:rPr lang="en-AU" smtClean="0">
                <a:ea typeface="ＭＳ Ｐゴシック" pitchFamily="34" charset="-128"/>
              </a:rPr>
              <a:t>What are the capabilities of the threat agents?</a:t>
            </a:r>
          </a:p>
          <a:p>
            <a:pPr eaLnBrk="1" hangingPunct="1"/>
            <a:r>
              <a:rPr lang="en-AU" smtClean="0">
                <a:ea typeface="ＭＳ Ｐゴシック" pitchFamily="34" charset="-128"/>
              </a:rPr>
              <a:t>How well resourced are they?</a:t>
            </a:r>
          </a:p>
          <a:p>
            <a:pPr lvl="1" eaLnBrk="1" hangingPunct="1"/>
            <a:r>
              <a:rPr lang="en-AU" smtClean="0">
                <a:ea typeface="ＭＳ Ｐゴシック" pitchFamily="34" charset="-128"/>
              </a:rPr>
              <a:t>The NSA might have the resources to brute force an encryption algorithm</a:t>
            </a:r>
          </a:p>
          <a:p>
            <a:pPr lvl="1" eaLnBrk="1" hangingPunct="1"/>
            <a:r>
              <a:rPr lang="en-AU" smtClean="0">
                <a:ea typeface="ＭＳ Ｐゴシック" pitchFamily="34" charset="-128"/>
              </a:rPr>
              <a:t>The average individual probably would not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Risk Aversion</a:t>
            </a:r>
          </a:p>
        </p:txBody>
      </p:sp>
      <p:sp>
        <p:nvSpPr>
          <p:cNvPr id="28675" name="Rectangle 3"/>
          <p:cNvSpPr>
            <a:spLocks noGrp="1" noChangeArrowheads="1"/>
          </p:cNvSpPr>
          <p:nvPr>
            <p:ph type="body" idx="1"/>
          </p:nvPr>
        </p:nvSpPr>
        <p:spPr/>
        <p:txBody>
          <a:bodyPr/>
          <a:lstStyle/>
          <a:p>
            <a:pPr eaLnBrk="1" hangingPunct="1"/>
            <a:r>
              <a:rPr lang="en-AU" smtClean="0">
                <a:ea typeface="ＭＳ Ｐゴシック" pitchFamily="34" charset="-128"/>
              </a:rPr>
              <a:t>How risk averse is the attacker?</a:t>
            </a:r>
          </a:p>
          <a:p>
            <a:pPr eaLnBrk="1" hangingPunct="1"/>
            <a:r>
              <a:rPr lang="en-AU" smtClean="0">
                <a:ea typeface="ＭＳ Ｐゴシック" pitchFamily="34" charset="-128"/>
              </a:rPr>
              <a:t>Does the attacker fear repercussions of being caught?</a:t>
            </a:r>
          </a:p>
          <a:p>
            <a:pPr lvl="1" eaLnBrk="1" hangingPunct="1"/>
            <a:r>
              <a:rPr lang="en-AU" smtClean="0">
                <a:ea typeface="ＭＳ Ｐゴシック" pitchFamily="34" charset="-128"/>
              </a:rPr>
              <a:t>A white collar criminal committing fraud might be highly risk averse</a:t>
            </a:r>
          </a:p>
          <a:p>
            <a:pPr lvl="1" eaLnBrk="1" hangingPunct="1"/>
            <a:r>
              <a:rPr lang="en-AU" smtClean="0">
                <a:ea typeface="ＭＳ Ｐゴシック" pitchFamily="34" charset="-128"/>
              </a:rPr>
              <a:t>Someone with nothing to lose might not be so risk averse</a:t>
            </a:r>
          </a:p>
          <a:p>
            <a:pPr eaLnBrk="1" hangingPunct="1"/>
            <a:r>
              <a:rPr lang="en-AU" smtClean="0">
                <a:ea typeface="ＭＳ Ｐゴシック" pitchFamily="34" charset="-128"/>
              </a:rPr>
              <a:t>What risks will the attacker be prepared to take?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90600" y="609600"/>
            <a:ext cx="7772400" cy="1470025"/>
          </a:xfrm>
        </p:spPr>
        <p:txBody>
          <a:bodyPr/>
          <a:lstStyle/>
          <a:p>
            <a:pPr eaLnBrk="1" hangingPunct="1"/>
            <a:r>
              <a:rPr lang="en-AU" smtClean="0">
                <a:latin typeface="Arial Narrow" pitchFamily="34" charset="0"/>
                <a:ea typeface="ＭＳ Ｐゴシック" pitchFamily="34" charset="-128"/>
              </a:rPr>
              <a:t>Threat Modelling</a:t>
            </a:r>
          </a:p>
        </p:txBody>
      </p:sp>
      <p:sp>
        <p:nvSpPr>
          <p:cNvPr id="29699" name="Rectangle 3"/>
          <p:cNvSpPr>
            <a:spLocks noGrp="1" noChangeArrowheads="1"/>
          </p:cNvSpPr>
          <p:nvPr>
            <p:ph type="subTitle" idx="1"/>
          </p:nvPr>
        </p:nvSpPr>
        <p:spPr>
          <a:xfrm>
            <a:off x="838200" y="2133600"/>
            <a:ext cx="6400800" cy="1752600"/>
          </a:xfrm>
        </p:spPr>
        <p:txBody>
          <a:bodyPr/>
          <a:lstStyle/>
          <a:p>
            <a:pPr eaLnBrk="1" hangingPunct="1"/>
            <a:r>
              <a:rPr lang="en-AU" smtClean="0">
                <a:ea typeface="ＭＳ Ｐゴシック" pitchFamily="34" charset="-128"/>
              </a:rPr>
              <a:t>How do we identify and analyse threats?</a:t>
            </a:r>
          </a:p>
        </p:txBody>
      </p:sp>
      <p:pic>
        <p:nvPicPr>
          <p:cNvPr id="29700" name="Picture 4" descr="MCj03594870000[1]"/>
          <p:cNvPicPr>
            <a:picLocks noChangeAspect="1" noChangeArrowheads="1"/>
          </p:cNvPicPr>
          <p:nvPr/>
        </p:nvPicPr>
        <p:blipFill>
          <a:blip r:embed="rId2"/>
          <a:srcRect/>
          <a:stretch>
            <a:fillRect/>
          </a:stretch>
        </p:blipFill>
        <p:spPr bwMode="auto">
          <a:xfrm>
            <a:off x="5943600" y="3124200"/>
            <a:ext cx="3016250" cy="22336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Modelling Threats</a:t>
            </a:r>
          </a:p>
        </p:txBody>
      </p:sp>
      <p:sp>
        <p:nvSpPr>
          <p:cNvPr id="30723" name="Rectangle 3"/>
          <p:cNvSpPr>
            <a:spLocks noGrp="1" noChangeArrowheads="1"/>
          </p:cNvSpPr>
          <p:nvPr>
            <p:ph type="body" idx="1"/>
          </p:nvPr>
        </p:nvSpPr>
        <p:spPr/>
        <p:txBody>
          <a:bodyPr/>
          <a:lstStyle/>
          <a:p>
            <a:pPr eaLnBrk="1" hangingPunct="1"/>
            <a:r>
              <a:rPr lang="en-AU" dirty="0" smtClean="0">
                <a:ea typeface="ＭＳ Ｐゴシック" pitchFamily="34" charset="-128"/>
              </a:rPr>
              <a:t>We often tend to identify threats in an ad hoc manner</a:t>
            </a:r>
          </a:p>
          <a:p>
            <a:pPr lvl="1" eaLnBrk="1" hangingPunct="1"/>
            <a:r>
              <a:rPr lang="en-AU" dirty="0" smtClean="0">
                <a:ea typeface="ＭＳ Ｐゴシック" pitchFamily="34" charset="-128"/>
              </a:rPr>
              <a:t>We address threats in the order that we think of them</a:t>
            </a:r>
          </a:p>
          <a:p>
            <a:pPr lvl="1" eaLnBrk="1" hangingPunct="1"/>
            <a:r>
              <a:rPr lang="en-AU" dirty="0" smtClean="0">
                <a:ea typeface="ＭＳ Ｐゴシック" pitchFamily="34" charset="-128"/>
              </a:rPr>
              <a:t>What about the threats that we don’t think of?</a:t>
            </a:r>
          </a:p>
          <a:p>
            <a:pPr lvl="1" eaLnBrk="1" hangingPunct="1"/>
            <a:r>
              <a:rPr lang="en-AU" dirty="0" smtClean="0">
                <a:ea typeface="ＭＳ Ｐゴシック" pitchFamily="34" charset="-128"/>
              </a:rPr>
              <a:t>Is there a more structured way?</a:t>
            </a:r>
          </a:p>
          <a:p>
            <a:pPr lvl="1" eaLnBrk="1" hangingPunct="1"/>
            <a:r>
              <a:rPr lang="en-AU" dirty="0" smtClean="0">
                <a:ea typeface="ＭＳ Ｐゴシック" pitchFamily="34" charset="-128"/>
              </a:rPr>
              <a:t>A methodology?</a:t>
            </a:r>
          </a:p>
          <a:p>
            <a:pPr eaLnBrk="1" hangingPunct="1"/>
            <a:r>
              <a:rPr lang="en-AU" dirty="0" err="1" smtClean="0">
                <a:ea typeface="ＭＳ Ｐゴシック" pitchFamily="34" charset="-128"/>
              </a:rPr>
              <a:t>Schneier</a:t>
            </a:r>
            <a:r>
              <a:rPr lang="en-AU" dirty="0" smtClean="0">
                <a:ea typeface="ＭＳ Ｐゴシック" pitchFamily="34" charset="-128"/>
              </a:rPr>
              <a:t> advocates a technique known as attack trees or threat trees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What is a Vulnerability?</a:t>
            </a:r>
          </a:p>
        </p:txBody>
      </p:sp>
      <p:sp>
        <p:nvSpPr>
          <p:cNvPr id="4099" name="Rectangle 3"/>
          <p:cNvSpPr>
            <a:spLocks noGrp="1" noChangeArrowheads="1"/>
          </p:cNvSpPr>
          <p:nvPr>
            <p:ph type="body" idx="1"/>
          </p:nvPr>
        </p:nvSpPr>
        <p:spPr/>
        <p:txBody>
          <a:bodyPr/>
          <a:lstStyle/>
          <a:p>
            <a:pPr eaLnBrk="1" hangingPunct="1"/>
            <a:r>
              <a:rPr lang="en-AU" dirty="0" smtClean="0">
                <a:ea typeface="ＭＳ Ｐゴシック" pitchFamily="34" charset="-128"/>
              </a:rPr>
              <a:t>A flaw or weakness in the design, implementation, or operation of a system</a:t>
            </a:r>
          </a:p>
          <a:p>
            <a:pPr eaLnBrk="1" hangingPunct="1"/>
            <a:r>
              <a:rPr lang="en-AU" dirty="0" smtClean="0">
                <a:ea typeface="ＭＳ Ｐゴシック" pitchFamily="34" charset="-128"/>
              </a:rPr>
              <a:t>How open something is to an attack</a:t>
            </a:r>
          </a:p>
          <a:p>
            <a:pPr eaLnBrk="1" hangingPunct="1"/>
            <a:r>
              <a:rPr lang="en-AU" dirty="0" smtClean="0">
                <a:ea typeface="ＭＳ Ｐゴシック" pitchFamily="34" charset="-128"/>
              </a:rPr>
              <a:t>Threats act on or exploit vulnerabilities</a:t>
            </a:r>
          </a:p>
          <a:p>
            <a:pPr eaLnBrk="1" hangingPunct="1"/>
            <a:r>
              <a:rPr lang="en-AU" dirty="0" smtClean="0">
                <a:ea typeface="ＭＳ Ｐゴシック" pitchFamily="34" charset="-128"/>
              </a:rPr>
              <a:t>The possibility of being attacked or harmed</a:t>
            </a:r>
          </a:p>
          <a:p>
            <a:pPr eaLnBrk="1" hangingPunct="1"/>
            <a:endParaRPr lang="en-AU" dirty="0" smtClean="0">
              <a:ea typeface="ＭＳ Ｐゴシック" pitchFamily="34" charset="-128"/>
            </a:endParaRPr>
          </a:p>
        </p:txBody>
      </p:sp>
      <p:sp>
        <p:nvSpPr>
          <p:cNvPr id="2" name="AutoShape 2" descr="data:image/jpeg;base64,/9j/4AAQSkZJRgABAQAAAQABAAD/2wCEAAkGBxQSEBQUEhQUFRQVFxQVGBcVGBYVFRUUFBQXGBQXGBoYHSgiGBolHBQXIjEjJykrLi8uFx8zODMsNygtLisBCgoKDg0OGhAQGzQkICQvLCwsLCwsNCwsLSwsLCwsLCwsLjcsLCwsLCwsLCw0LCwsNCwsLCwsLCwsLDQsLCwsLP/AABEIAI0BZAMBIgACEQEDEQH/xAAbAAEAAgMBAQAAAAAAAAAAAAAABAUCAwYBB//EAEIQAAIBAgQDBQUFBQcDBQAAAAECAAMRBAUSITFBUQYiYXGBEzKRobEUI0JiwTNScpLRFUNTgqKy8AcW0iRUc5Th/8QAGQEBAQEBAQEAAAAAAAAAAAAAAAIBAwQF/8QAKBEAAgICAgICAgEFAQAAAAAAAAECEQMSITETQSJRBKHwYYGR0eEy/9oADAMBAAIRAxEAPwD7JisyRKZe4NuV+coaPad33RCw391KhG3HcIbytrYbGmgMSrEFgGaiXYnQf4gdO1iQLc5qyerU9otSu+gA3C00aoWHK7n3fh6z0rHFJ+zzucr+i/w3aFgwFYCmpIALBxc9O8qlT02INuInQNVUC5Ita/pPnOd5q6kudRTqpQcOZV02PrLBMJjmoionNA+ioUZiCL6Sugd7wJ4xLEuH0bHI+uydX7XHWVp01YDq7BrHgSFQ2HrFPtTUvZqSgdVYsR5KVW/lec7gczqO++igL3NRyoN78lQC56Xt5y9z/P0awpOtRSANKlC1xf8AC4sQdvHaU8aTqiVNtXZ02XY5KyakZW5HSbi/rI2ZZzTomxIv5gfUicdk+YVK3tFw1JtS95rJQUXa4BO6gk6T8JExOPq+2CVcN98rWuqiykjZixc22biOslYfkU8vB2P/AHMlrqC/gpQn4B7n0lvg8SKihhbex2NxY7gg9LTlXxYp0V9uiNcbmn3yu52LKNV7W3kLC55STV9lDFydbLqqeptpNtz4CY8VrhGrJT5Z2lXGqptcX85gczQMFPFuAFiduJtxNvAT5u2a0a9Yd2oajAqKas9RuO90QW2tx3tvwnSthaJFqNUIwsQe+9mHOzPttcEC3Ew8SXZiyt9HXlrTUcSvMkeYI+onH4/O7p7L2xSoo2JpvdiB7wA2I9Rxm3BYbEmmCazMGW3cABNxbWDe69bbyfFxyyvJzwdgjAgEEEHcEbgiezmKeaV1oEGiwqA+6ANwALnbYXN/+GRcNnZNNmei9OwvxCEWNm3UmxAufSZ4mb5EdjEpP7bU6VSotzfdt9WklTw4bjeTsNjbllbTtbdTcG/UfhPnIcGilJMmxPAZ7JKEREAREQBERAEREAREQBERAEREAREQBERAEREAREQBERAEREAg/wBk0+hHkxH6yFU7K4cm+lx5VKi/INLuJSnJeydY/Rz3/Z2H1BvvCVNxqqO4BHA2YkSz/s8/4tT+b/8AJOiHOT7YUEuihxHZem7FvaVQTudLAXPUi1ryPU7HKf7+uPVP/GdNPCbcZvkl9meOP0U2WZF9nTRRqFRe57qkserHiTtz6TXmGRPVOr22lhtqCC5HQ9ZObOKdyqB3I46FJt5k7CY/bqh4Uwo/M+/wUGVc7syo1RRVezGItZa9P1pf0YTdkGRVMJrI0PUe2pzcEgcFA/Cu86OhiA23PpxmvMcYKVMsb9ABuSTsABzJMeST+I0iuTl8fgayO1RKVLvEk3fTYniVNuZ3nO5vhKtawWgNfDWHVreJIOo/C86s5lQdTV0G4ZkBYamYqbEgb8wZGrZ+492jUt1ZdA/12neMpL0cZRi/ZXY7IKAw1NWWqHT3nJZWqXHe4HrwHIC0xwTg6KWErNqCgBHOqwUbk371gPGTcs7RtUJL0qiKDbvKetr7cvGe5jmJdWFKkC211B3dL3ZASBa9gPWPl0zOO0bB2c7+upUAO2o0yUDsOIdQbfG8m4h6H42DDhY6bC+1rAC3GQMDlrtTRKitbvO9mZL1HJJG3EXJ5ypzrA0ab6KtJSo0uoVjqax6+9cb7XINpiWzps26XRbVcvww0uyIUpgutjY6UBNgpO/D5zZicx10SaFNdZcKw1d24QFmuBva9vSVeEx9OoRpp1Ep73L1QvKxspDEj1EtqWY4amNFJQTudKDUbnibAfOGmE0W2RY4mmA2khdtSspF+fAy5nO4PDCswquzqP8ADFgDY8W5+m3CdAHnnmlZ3h0ZRESCxERAEREAREQBERAEREAREQBERAEREAREQBERAEREAREQBERAE04vEaFva55D/nKbSbSpzPNqdPT7S41sFA8OZP5QL3lRVsyTpHmFzm572kLzI2t53mGf52KBsF1lVNRhe2lF5nzO3xlZnuHH2Uih7tRgwKm9wzauPT9JXJ2erYkLUrOaRKIpQnUzBG1d7fgdxueE7KEe2cXKXSLzE5g5RWp02ZmCkgWFrjmWIA+Mo8fjMXZrLTDW7q6iTfoSBaXIyhxU16tWwAUGy7deN5FzbKSy60Q+2Uggg6AeoO++1+MqLimZJSZEyYYwDU4Fze+lgdJtxHH4GZZhhMVXGm7qVbUjnex0lb2OkfiJ2M5zGU66tatRq6W4KhJvfqVc9fCW1aviMJh2f7K1OmnHvoxAva5AYm3jLa9qjmn65LvL8rekKYDlBTXTsfe4XLC2+4/ekftJr0qaYqVWv3hTUswH72nc2vbrxnN4POq2JPvBB4bmXtBqdIHVUJuO9qIu3meFvAATHBp2zVJNUjmE7XtqslVlU8dmLKfAWl/Tzyph6Ot1xLJt36qEbtw3KjYzQr4eo9qYW197Wt5bS7xmKasjIVVkYWKkEggypVxwZG/sqML2jrYg/dqFHVj+gmzNMop16a/aWBdSSGGx35X4geF5CwHZOqjHRWZUPAaQSPAMf1Eu8N2SU71C9Q/mY2/lFh8pknBdGpSfZSUMioCm4CatQsrcSosd1J4Hf5CROzmWYmkzAqqjgHuCbddPXzn0HD5NTXgsnU8Go5CQ85SwlPgMIQBcmXFGnab1piZWnCUrO6jR4JlESChERAEREAREQBERAEREAREQBERAEREAREQBERAEREAREQBETwmAQsxrMF7oJ348pxHabGVENKqEaoabVNQNt0ZbXHXe3jOrXMdDlH2I68x1HUSPnGYUkQs1J3HPQAb/ABM7wuL6OM+V2VPZzE/+npKxuQvtLWOysdQHoWAt4TDMe0FOmfvLDxP6yBgu0eBBNkp0b7ENUFNtuF102+c0YzNcC2yUvbknkQwBPU2tOyj8uUcm+OGWa9o6Qtq1pfgRexB4Hbex62llSzQMO5WO/DgZTiohAvccO6SenAyfRwNKsm1JB+YKFOx5MovMlGJqbNFPNqy1zRxSrVpuCV0gKxA4lCOLDpx6S2rPqoqaVQsu6ksLk22NxbjyIInPZvRZ6T09LJUpaalF9zuOFmI34WI8ZG7GZ7VatWWuhp6gpKsCv3gBuwv1A4+Ahx4tBS5pmVLsaNepGemDvpSwX0Bvb0tLrB9kaQ3ZdZ6uS/8AuvaSsNnqFtN2v/CGHG3FRt6yW+cLcotSmX4abHVxAJ48ryZSydGxjDsxqYejQXvaVHQC59AJVv2mw6mxFcePsxb6zzMsaRduHiR3j5A8B5/ASkoZ29S5RSwBtv7IAnw1WJ9JUcdq2ZKdOkdBT7W4b/Hdf4qZ/wDGSqXamgeGJo/5lI/pKKk9Ui74QsOqIW25bLeaqwo/3mGZf4qbr9RHjj/KG8v5Z1lHP0YgLWwzE8Br03+ss8PjLtpZWR+NjuCOqsNj9fCfNRl+Gqn7h/ZVB0II8mU8RJOX9oKlF/Y1O5UTf2d/uqydaRO9NvDh4SJYV6Kjlfs+lxIOVY5a1NXRtSsLqefiD0Ik6edqjunYiImGiJX5tnVDDLetUVeg4sfJRv6yt7K9rqWPeqtNKieytu+jvKSwBGliR7p48iPTLV0dPDk03rj7OiiImnMREQBERAEREAREQBERAEREAREQBERAEREAREQDBmml3mbyNVlIxkXGoHFmAI8fqOhnL51VqUFLodSjirch59POdHiAZVYrCargkzvjdHCfJ8/rZlTxL6TRUv1BA/STKdTEIumlSUAeO/rtOgoZBQpksqAE8SJJSqiHvW6A/oZ6N16Rw0fso8myerXH39V6NjbSqXuOockj4rOzwtc0qIpUypKAga+duF7c7W3kKqUqAWcqeRU2P/PSeVsErLa7ah+MNdvW+x+E5Se3Z1itejNszxQ40aLjwZh/WYNnTj38G3+VgfqJS4pa1PhVB8x+oI+khYfP65qrSChmdgosSNz6bDn5CV41Vk+R9F5WzjCgEvhaq876FPrcGYYDM8C51qpU3vf2lENfncM95LfD4sDemj/wuu/8+mc3nHZc1Ls2EdSNyV9m3DjsGMxKL9/sNyXr9Fvj83wGoKRUqE8gaVT5AmbaFWmSQoHstIK9xUZWJN1IX/m85fLsclFQKdA6iL7hQTbjbebqOLq1qoVr0UN7sE9oRf8AKCPjf4y9CdztuzuM+/FNTtZifAAf1t8Z0+JrhFufQDiTKPs7hsNh1Ps3Zmb3nqAhj4bgADwHzm/OsSLU3SoLI92sQdj1HTl6zyzW0+D0xdR5IXaCnVrUyEYA8hoHEcO8wJB+E43O8nq4uiiurUq6bq1tS3GxF14A/rOvxONqtvTqoPBlBmj7fihxSjUHhdfoZ1jaVHOVN2UHZnGnCYY0sRs1ywG+km5vZjaw2G/j12l5h+0dHQGNQrcgALULbkX62ENnDD9pg280YH6iQ8VneDG9SjVUjqgPzJsI1vtGWl7Lan2mo/8AuSv/AMiW+q/rKPtp/wBQfstILRqU6lSoGIZR+zVbXY7kX32v0PSS8FVwdQXVaoHg1C3wDfpKrOaGWawatNyxsLlaD7A3AsN+PhInjtVE7YcqhJSlyijyjslXxzCtjKlekj97a3tXUjYnVul77X3t+Hfb6t2cyHD4Onow6kA21FmZ3bjbUWN+Z8NzKPI8XTBsajVCwLqXVlsoIAXvHdufoZd4LGBqoA42N/ID+tpyeFR6O8/y8mX/ANPv0Qe3OGxlSkn2Ox0sWqLfS7ADu6b7Gx3tccpzWS9vKlNvZYpWDLsQ4KuPU7/G9+on0atWVBdiAPGcr2ufC1qQ9rRNQH3aq7FDf8NQcN+XDqDOfjlJ3E9GH8vHCHjyxTj+zo8uzGnXXVTN+FweIvwv4HkRseRMlz4lkucPhMSAtTUE2N72NJz+IfO3UT6gmdXsBVoEt7oKuuo9BdpsE5Wn2jPy8MMWsoO4yVr/AEXsSsGYVB71MHxVv0YCZ/2vTA7wdNie8pHDx4StWeTZE6pUCi7EAeMhvmiD98jqFa30kWpihe5sT48B4CYrjL8lPyMpRJcidSzOk3Bxfodj85LDA8JTO9NveUjzF5rXA0/7tyv8LFflGqGzL6JTBcQvu1Aw/Ot/ms3UsdWG70bjmUIJ/lO/wvJ1N2LOJqoYhXF1M2yShERAEREAREQBERAMCs1tTm6LTbBDehI9TB3lnaeFZqkTqUdXLAZBxGRI3EX851BpzBqUtZGiXjTOGrdllHuM6H8rG3wNxIr5biafuVtQ6Ou/xUj6Tvnw80vgwZ0WZ+zm8K9HzXH0sY22lPPUfpaSsgwDUTrIJqEWLnkOYUchO4fLx0mlsul+ZNUT4mnZXpi3m1ccwm9svM0vl5k3FlUznsxwaXJt3Cb7bGm3UW3A+k2UAdNlqKfF1ufipH0lnWyYt1lbU7KC9wzqfysfpwnVSi1yzm4u+jX7HFAgrVptbgDcD5Hf1mb4vF271Kk/8LMPqTNbdnKy+7Xf/MFP0AmpsBi14VEbzVl/UzeH9E8oxpUajX7r0fJgy/Ajb0mivjq1L8YbzFv1ntZ8YB+zQ+Tn9RItDLqtQ3rggfuoePm3TylqvZL/AKF1kWNxWIVmRBpU2uWsCeYW43ttfzEmYj25UirhnI8AtT/YTN+CrFFCqoVVFgBsAJNTFNOEnzwjslx2fOc27P0ma60aqE8QaVUD4hZIw9ChhaepqD8gXam4FzwFyJ9FTGGe4motWm1OooZGFmU8CP8AnOHlf0FjV8s4DKMRiMbigMKaaU1TS4qMFuCSVKJu+1z3gLHhfbb6VkOTDDqSzGpUb3nIsLdFHIfEn4W+b5j/ANPO9qw9RCOIWqCGXydQb+dhNNPAZthvcauVH7lQVV9FYk/KeSWSfKo+tD8X8fJTjlSaVcqv3/w+kYllq13V9VqekLuQt2Fzw4ncelpqOW0yCEewbYgHY8t15zgcP2urU6hOKV1LWuWp+zNwLXIsL7ADhynQ4TtDRqc1P1nXG9lx/g8f5GF4ZVLlfa6f9yFmv/TWjUYupqIxXTdHIuAb2IcMOch552TxBohaFVhUUghqxqutgDcXVmseG4UcJ1lDGj8LketxJa4x/wAj+exlU1f9TlvaSvhdHJdk62PpIy4oqxDDQUbXdbb7HvceREm4jtGfbJSq02VSKjlmUWb2enSBZjzcHe3uyyzfORTW7YZn8iCPmJWZf2qw9TY0aaHp7bQ3wIH1lKLrohz57NWPzkFNV9N+F+NpT5bnVV2a1tA5sW3PQWBnT4vPaKi4Rf8A7C/1MrsDni4hiABpG5J6b7bbE89rc51j10cn32eUc1xK2Ps2qLffgSB1BW/zHrLHDZ3TfjYHmDsQehmNKoEO06LBYaniaV6tNH3IBZQTtbgTuN7znNpctFwTfFlfSxYPuuR63ldnWbYvDgOjB0HG4vt4+Etcb2YoKNS1Ho/59S/Cpf4AiV2HxKajRNRaotxAK3HiDz8iZkdXyuSpWuHwSMD2sp1BT1qaTP8Ai2NMk89X9Z1VNrjfjPltQrhK5oVRfD1rlCfwMeInSdjc71F6DNqNI91ubUzwB6kcJmTEquIx5HdSOxiaaOKR/dZT5EGbp5j0CIkGtmag2QFyP3eA9ZqTZjdE6JUPmlUf3IP+bf4Winn6XtUVkP5ht8RK0Zm6LeJHp46mwuHUjwIMSaZtokRETDRERAPLRaexAMbRpmUQDApMfZzbPIsGo0piaU32ibYI5ozA0JLtPLRZlEJsPNL4QSy0zzRN2M1KZ8AOk0tl8vjTmJpSlNmaIoDgzMfs5l+aMxNATdzNChNIzz2Z6S8OHExOHE3czQplUzclQiWDUJpehN2szWjX7cEWNiOh3EgVMlwbNqOHo36hAvx02vJVSlI7KY1TN2aPK2TYdvdU0z1psV/07r8pEfKKq/sqwYdKgIP8y3/2yVeehpabXsik/RW1a2IQd+izDqlqgPove+U5jPaGHq7uhpv+dGX/AHATuxVM1Y8e1pMh58PBhuDKjKn0RKNo+ZYHK8KhvUKHwEukzpSy0qK6gbKqKNRLenHaWNPL1bYjcbEeM3U+zyE3tOzcTklIk5Z2cxVZga1qFPmLhqpHgBcL5k7dJ2dR1oU0RBb8KjjsOJ8Tv6kzncJmTUiENRr8AH71/Inc/GSsRiw70nO2kEqRe3et6G4HCeae0nz0emGsVx2bK1QHdw9+pBsfQcpy2dYKotVa2HU1ApuwSxYL+IaeJ2nbLigeI9RNdTCU36X+B+ImRnqJQ2OA7RJ9totTB01qdmAYMDb8Lja9jzFrg39Y3YFWoh2rKfaByLqdetCq6bWNjuCb+M7rEZMb3Ug/xC5/mG8pcXkSd4srqzX7wPtEBtb3biw8LzopRao5uLRnhcwWqxOgEX2ZW0vblcG2/rLvDtUH7Orf8tTe3mRvPnX/AG7iKVV3o/eIXLAUqhLgE3t7OpYjyUGbcFimp1bKGRlBfSQquWBJYNqF9x0sDa20pwUlwYptdn0Zcc1S61NtPvBeDG/C/pwmz7ZbYWA6TmhniALTQMTa3rzJ8ZEx+aFR4zmsTZbyUdkuLvxAMyLI2xFvPcfOcFl/aIteyuQOJAJEsKHaUC+u2kH3hvYdWHEfOHhaCypnSvk9JjfSvziQqGYI6hlIIPMG4iTUividVERPOdxERAEREAREQBERAEREAREQBPJ7EA8iexAPLTy0yiAYWnhWZxANJSa2pyTaeFZtmUQXoyPUw8tCk1tTlKRjiUz4eaHpGXjUpqfDy1MhxKJwZHqORL58LI9TBCWpohxZyuMrsp1Ab8/Ef1meCz9CbE2bodj8Je1cuBlXjchR/eUH0nVSi+zm4yXRNWtTexIU24XANvjJFazrY8PDl0t0nK1MjqU96NRh+Vu8Pnv85gM0r0v2tMkfvJ3h8OMaX0xvXaLepiKtE8C69V94ea8/S/pJeDzxH2uLjiOBHmOUqKGe06g2YX6HY/AyJmFWm25tccDwI8jxE3S+0ZvXR29DHdG+MlDEg+8PUT5bQzaojhaZNQngvE+hH6zpkzWpTH3qMo/eFmUebLe3rac5YaLjls6LFphzu5UeJ2PykN8Xgj3TifRiHX/WpAkdcfSqrvpYGUGadnVvrw7FG8OHwiMPTbNlL2kdQcHhm4V6BHmFP+hxb4Stx+S4M+8UfwWs1/Qaxf4zi6+d4ygdLJRqAfvKL/SY0s+r1iFGGoLfbVp2HjsJahJeyHNP0damUYcKBSsBysxO/iG3vMlwC8HUMPHj6HiJByrDNSuXdHcgbAWCAe7xO3nbhJ1TGAc7+c3npGcGZ7N0G3DVF8AVI+ak/OJ7hq7uL00dwDa6qSL9NvOJly+zaj9H0CIieE9giIgCIiAIiIAiIgCIiAIiIAiIgCIiAIiIAiIgHkT2IB5aeWnsQDArMSs2zyaDSUms05JImJE2zKIjUpoejJ5EwZZqZlFTVw0gYjBy/dJHqUxOkZHNxOOx+Ro/vKPPnKh+zCg7FvIkzvatESJUoido5WcnjRz+AwZpbKAOtgBfz6y1ouZtKCAJrdhKiJXy2k5vp0t+9TJQ+ttj6gzQcpqD9nXJ8Kig/wCpbfSWc9vMtikcdiPaP79NSR0Njfne4mCYp6fu0beRH9Z0OKpgVf4hc+fP4zaMMp5Trujnqzk6GMqPVsbU9ZALvcgW4EhQTO2yvsfSaz1a7Vhxslkpn1BLH4iR0y5Okl4BNNyhK+R4+cjJNtfF0XCNP5Kzq8OiooVAFUbAAWAHlEqVzBgN7HxieTRnp3R//9k=">
            <a:hlinkClick r:id="rId2"/>
          </p:cNvPr>
          <p:cNvSpPr>
            <a:spLocks noChangeAspect="1" noChangeArrowheads="1"/>
          </p:cNvSpPr>
          <p:nvPr/>
        </p:nvSpPr>
        <p:spPr bwMode="auto">
          <a:xfrm>
            <a:off x="120650" y="-1363663"/>
            <a:ext cx="7153275" cy="2847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052" name="Picture 4" descr="http://blog.escanav.com/wp-content/uploads/2014/06/Vulnerability-Assessment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725144"/>
            <a:ext cx="5138936" cy="2046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Attack Trees</a:t>
            </a:r>
          </a:p>
        </p:txBody>
      </p:sp>
      <p:sp>
        <p:nvSpPr>
          <p:cNvPr id="31747" name="Rectangle 3"/>
          <p:cNvSpPr>
            <a:spLocks noGrp="1" noChangeArrowheads="1"/>
          </p:cNvSpPr>
          <p:nvPr>
            <p:ph type="body" idx="1"/>
          </p:nvPr>
        </p:nvSpPr>
        <p:spPr/>
        <p:txBody>
          <a:bodyPr/>
          <a:lstStyle/>
          <a:p>
            <a:pPr eaLnBrk="1" hangingPunct="1"/>
            <a:r>
              <a:rPr lang="en-AU" smtClean="0">
                <a:ea typeface="ＭＳ Ｐゴシック" pitchFamily="34" charset="-128"/>
              </a:rPr>
              <a:t>A more formalised way of identifying threats</a:t>
            </a:r>
          </a:p>
          <a:p>
            <a:pPr eaLnBrk="1" hangingPunct="1"/>
            <a:r>
              <a:rPr lang="en-AU" smtClean="0">
                <a:ea typeface="ＭＳ Ｐゴシック" pitchFamily="34" charset="-128"/>
              </a:rPr>
              <a:t>We put ourselves in the position of the attacker</a:t>
            </a:r>
          </a:p>
          <a:p>
            <a:pPr eaLnBrk="1" hangingPunct="1"/>
            <a:r>
              <a:rPr lang="en-AU" smtClean="0">
                <a:ea typeface="ＭＳ Ｐゴシック" pitchFamily="34" charset="-128"/>
              </a:rPr>
              <a:t>We first decide on our overall goal</a:t>
            </a:r>
          </a:p>
          <a:p>
            <a:pPr eaLnBrk="1" hangingPunct="1"/>
            <a:r>
              <a:rPr lang="en-AU" smtClean="0">
                <a:ea typeface="ＭＳ Ｐゴシック" pitchFamily="34" charset="-128"/>
              </a:rPr>
              <a:t>We then decide on a number of ways to achieve this</a:t>
            </a:r>
          </a:p>
          <a:p>
            <a:pPr eaLnBrk="1" hangingPunct="1"/>
            <a:r>
              <a:rPr lang="en-AU" smtClean="0">
                <a:ea typeface="ＭＳ Ｐゴシック" pitchFamily="34" charset="-128"/>
              </a:rPr>
              <a:t>Then each of these becomes a goal…</a:t>
            </a:r>
          </a:p>
          <a:p>
            <a:pPr eaLnBrk="1" hangingPunct="1">
              <a:buFontTx/>
              <a:buNone/>
            </a:pPr>
            <a:r>
              <a:rPr lang="en-AU" smtClean="0">
                <a:ea typeface="ＭＳ Ｐゴシック" pitchFamily="34" charset="-128"/>
              </a:rPr>
              <a:t>		…and we think of how to achieve these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Attack Tree Example</a:t>
            </a:r>
          </a:p>
        </p:txBody>
      </p:sp>
      <p:sp>
        <p:nvSpPr>
          <p:cNvPr id="32771" name="Rectangle 3"/>
          <p:cNvSpPr>
            <a:spLocks noGrp="1" noChangeArrowheads="1"/>
          </p:cNvSpPr>
          <p:nvPr>
            <p:ph type="body" idx="1"/>
          </p:nvPr>
        </p:nvSpPr>
        <p:spPr/>
        <p:txBody>
          <a:bodyPr/>
          <a:lstStyle/>
          <a:p>
            <a:pPr eaLnBrk="1" hangingPunct="1"/>
            <a:r>
              <a:rPr lang="en-AU" dirty="0" smtClean="0">
                <a:ea typeface="ＭＳ Ｐゴシック" pitchFamily="34" charset="-128"/>
              </a:rPr>
              <a:t>Suppose that our ultimate aim is to steal a diamond from a store that is kept in a safe</a:t>
            </a:r>
          </a:p>
          <a:p>
            <a:pPr eaLnBrk="1" hangingPunct="1"/>
            <a:r>
              <a:rPr lang="en-AU" dirty="0" smtClean="0">
                <a:ea typeface="ＭＳ Ｐゴシック" pitchFamily="34" charset="-128"/>
              </a:rPr>
              <a:t>We could represent many different approaches in the form of an attack tree</a:t>
            </a:r>
          </a:p>
          <a:p>
            <a:pPr eaLnBrk="1" hangingPunct="1"/>
            <a:r>
              <a:rPr lang="en-AU" dirty="0" smtClean="0">
                <a:ea typeface="ＭＳ Ｐゴシック" pitchFamily="34" charset="-128"/>
              </a:rPr>
              <a:t>Sometimes these diagrams are referred to as ‘Threat Trees’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 Example</a:t>
            </a:r>
            <a:endParaRPr lang="en-US" dirty="0"/>
          </a:p>
        </p:txBody>
      </p:sp>
      <p:sp>
        <p:nvSpPr>
          <p:cNvPr id="3" name="Content Placeholder 2"/>
          <p:cNvSpPr>
            <a:spLocks noGrp="1"/>
          </p:cNvSpPr>
          <p:nvPr>
            <p:ph idx="1"/>
          </p:nvPr>
        </p:nvSpPr>
        <p:spPr>
          <a:xfrm>
            <a:off x="142844" y="1916113"/>
            <a:ext cx="8858312" cy="2655895"/>
          </a:xfrm>
        </p:spPr>
        <p:txBody>
          <a:bodyPr/>
          <a:lstStyle/>
          <a:p>
            <a:r>
              <a:rPr lang="en-US" sz="2400" dirty="0" smtClean="0"/>
              <a:t>The person looking at the diagram could be management who may not always want to read a detailed (lengthy) report</a:t>
            </a:r>
          </a:p>
          <a:p>
            <a:r>
              <a:rPr lang="en-US" sz="2400" dirty="0" smtClean="0"/>
              <a:t>The first node is our main goal</a:t>
            </a:r>
          </a:p>
          <a:p>
            <a:r>
              <a:rPr lang="en-US" sz="2400" dirty="0" smtClean="0"/>
              <a:t>It should be specific, i.e. a goal of just ‘diamond’ does not tell the reader anything</a:t>
            </a:r>
          </a:p>
          <a:p>
            <a:r>
              <a:rPr lang="en-US" sz="2400" dirty="0" smtClean="0"/>
              <a:t>So lets start with the first node…”Steal Diamond”</a:t>
            </a:r>
          </a:p>
        </p:txBody>
      </p:sp>
      <p:sp>
        <p:nvSpPr>
          <p:cNvPr id="5" name="Text Box 4"/>
          <p:cNvSpPr txBox="1">
            <a:spLocks noChangeArrowheads="1"/>
          </p:cNvSpPr>
          <p:nvPr/>
        </p:nvSpPr>
        <p:spPr bwMode="auto">
          <a:xfrm>
            <a:off x="3571868" y="4929198"/>
            <a:ext cx="1800225" cy="647700"/>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a:t>Steal Diamond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 Example Cont…</a:t>
            </a:r>
            <a:endParaRPr lang="en-US" dirty="0"/>
          </a:p>
        </p:txBody>
      </p:sp>
      <p:sp>
        <p:nvSpPr>
          <p:cNvPr id="3" name="Content Placeholder 2"/>
          <p:cNvSpPr>
            <a:spLocks noGrp="1"/>
          </p:cNvSpPr>
          <p:nvPr>
            <p:ph idx="1"/>
          </p:nvPr>
        </p:nvSpPr>
        <p:spPr/>
        <p:txBody>
          <a:bodyPr/>
          <a:lstStyle/>
          <a:p>
            <a:r>
              <a:rPr lang="en-US" sz="2400" dirty="0" smtClean="0"/>
              <a:t>Next we need to consider perhaps through ‘research’ the ways in which the diamond could be stolen from the safe…</a:t>
            </a:r>
          </a:p>
          <a:p>
            <a:r>
              <a:rPr lang="en-US" sz="2400" dirty="0" smtClean="0"/>
              <a:t>In this scenario 4 ways have been identified</a:t>
            </a:r>
          </a:p>
          <a:p>
            <a:r>
              <a:rPr lang="en-US" sz="2400" dirty="0" smtClean="0"/>
              <a:t>However, we could have identified 2 or even 20 ways…</a:t>
            </a:r>
          </a:p>
          <a:p>
            <a:r>
              <a:rPr lang="en-US" sz="2400" dirty="0" smtClean="0"/>
              <a:t>The 4 identified ways on row 2 now become our new goals</a:t>
            </a:r>
            <a:endParaRPr lang="en-US" sz="2400" dirty="0"/>
          </a:p>
        </p:txBody>
      </p:sp>
      <p:grpSp>
        <p:nvGrpSpPr>
          <p:cNvPr id="4" name="Group 3"/>
          <p:cNvGrpSpPr>
            <a:grpSpLocks/>
          </p:cNvGrpSpPr>
          <p:nvPr/>
        </p:nvGrpSpPr>
        <p:grpSpPr bwMode="auto">
          <a:xfrm>
            <a:off x="571472" y="4572008"/>
            <a:ext cx="7993063" cy="2016125"/>
            <a:chOff x="385" y="981"/>
            <a:chExt cx="5035" cy="1270"/>
          </a:xfrm>
        </p:grpSpPr>
        <p:sp>
          <p:nvSpPr>
            <p:cNvPr id="5" name="Text Box 4"/>
            <p:cNvSpPr txBox="1">
              <a:spLocks noChangeArrowheads="1"/>
            </p:cNvSpPr>
            <p:nvPr/>
          </p:nvSpPr>
          <p:spPr bwMode="auto">
            <a:xfrm>
              <a:off x="2154" y="981"/>
              <a:ext cx="1134" cy="40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smtClean="0"/>
                <a:t>Steal </a:t>
              </a:r>
              <a:r>
                <a:rPr lang="en-AU" sz="1600" b="1" dirty="0"/>
                <a:t>Diamond</a:t>
              </a:r>
            </a:p>
          </p:txBody>
        </p:sp>
        <p:sp>
          <p:nvSpPr>
            <p:cNvPr id="6" name="Text Box 5"/>
            <p:cNvSpPr txBox="1">
              <a:spLocks noChangeArrowheads="1"/>
            </p:cNvSpPr>
            <p:nvPr/>
          </p:nvSpPr>
          <p:spPr bwMode="auto">
            <a:xfrm>
              <a:off x="385" y="1706"/>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Determine combination of safe</a:t>
              </a:r>
            </a:p>
          </p:txBody>
        </p:sp>
        <p:sp>
          <p:nvSpPr>
            <p:cNvPr id="7" name="Text Box 6"/>
            <p:cNvSpPr txBox="1">
              <a:spLocks noChangeArrowheads="1"/>
            </p:cNvSpPr>
            <p:nvPr/>
          </p:nvSpPr>
          <p:spPr bwMode="auto">
            <a:xfrm>
              <a:off x="1701" y="1706"/>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Force Safe Open</a:t>
              </a:r>
            </a:p>
          </p:txBody>
        </p:sp>
        <p:sp>
          <p:nvSpPr>
            <p:cNvPr id="8" name="Text Box 7"/>
            <p:cNvSpPr txBox="1">
              <a:spLocks noChangeArrowheads="1"/>
            </p:cNvSpPr>
            <p:nvPr/>
          </p:nvSpPr>
          <p:spPr bwMode="auto">
            <a:xfrm>
              <a:off x="3016" y="1706"/>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Steal entire safe</a:t>
              </a:r>
            </a:p>
          </p:txBody>
        </p:sp>
        <p:sp>
          <p:nvSpPr>
            <p:cNvPr id="9" name="Text Box 8"/>
            <p:cNvSpPr txBox="1">
              <a:spLocks noChangeArrowheads="1"/>
            </p:cNvSpPr>
            <p:nvPr/>
          </p:nvSpPr>
          <p:spPr bwMode="auto">
            <a:xfrm>
              <a:off x="4286" y="1706"/>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Intercept Diamond to/from safe</a:t>
              </a:r>
            </a:p>
          </p:txBody>
        </p:sp>
        <p:cxnSp>
          <p:nvCxnSpPr>
            <p:cNvPr id="14" name="AutoShape 13"/>
            <p:cNvCxnSpPr>
              <a:cxnSpLocks noChangeShapeType="1"/>
              <a:stCxn id="5" idx="2"/>
              <a:endCxn id="6" idx="0"/>
            </p:cNvCxnSpPr>
            <p:nvPr/>
          </p:nvCxnSpPr>
          <p:spPr bwMode="auto">
            <a:xfrm flipH="1">
              <a:off x="952" y="1389"/>
              <a:ext cx="1769" cy="317"/>
            </a:xfrm>
            <a:prstGeom prst="straightConnector1">
              <a:avLst/>
            </a:prstGeom>
            <a:noFill/>
            <a:ln w="9525">
              <a:solidFill>
                <a:schemeClr val="tx1"/>
              </a:solidFill>
              <a:round/>
              <a:headEnd/>
              <a:tailEnd type="triangle" w="med" len="med"/>
            </a:ln>
          </p:spPr>
        </p:cxnSp>
        <p:cxnSp>
          <p:nvCxnSpPr>
            <p:cNvPr id="15" name="AutoShape 14"/>
            <p:cNvCxnSpPr>
              <a:cxnSpLocks noChangeShapeType="1"/>
              <a:stCxn id="5" idx="2"/>
              <a:endCxn id="7" idx="0"/>
            </p:cNvCxnSpPr>
            <p:nvPr/>
          </p:nvCxnSpPr>
          <p:spPr bwMode="auto">
            <a:xfrm flipH="1">
              <a:off x="2268" y="1389"/>
              <a:ext cx="453" cy="317"/>
            </a:xfrm>
            <a:prstGeom prst="straightConnector1">
              <a:avLst/>
            </a:prstGeom>
            <a:noFill/>
            <a:ln w="9525">
              <a:solidFill>
                <a:schemeClr val="tx1"/>
              </a:solidFill>
              <a:round/>
              <a:headEnd/>
              <a:tailEnd type="triangle" w="med" len="med"/>
            </a:ln>
          </p:spPr>
        </p:cxnSp>
        <p:cxnSp>
          <p:nvCxnSpPr>
            <p:cNvPr id="16" name="AutoShape 15"/>
            <p:cNvCxnSpPr>
              <a:cxnSpLocks noChangeShapeType="1"/>
              <a:stCxn id="5" idx="2"/>
              <a:endCxn id="8" idx="0"/>
            </p:cNvCxnSpPr>
            <p:nvPr/>
          </p:nvCxnSpPr>
          <p:spPr bwMode="auto">
            <a:xfrm>
              <a:off x="2721" y="1389"/>
              <a:ext cx="862" cy="317"/>
            </a:xfrm>
            <a:prstGeom prst="straightConnector1">
              <a:avLst/>
            </a:prstGeom>
            <a:noFill/>
            <a:ln w="9525">
              <a:solidFill>
                <a:schemeClr val="tx1"/>
              </a:solidFill>
              <a:round/>
              <a:headEnd/>
              <a:tailEnd type="triangle" w="med" len="med"/>
            </a:ln>
          </p:spPr>
        </p:cxnSp>
        <p:cxnSp>
          <p:nvCxnSpPr>
            <p:cNvPr id="17" name="AutoShape 16"/>
            <p:cNvCxnSpPr>
              <a:cxnSpLocks noChangeShapeType="1"/>
              <a:stCxn id="5" idx="2"/>
              <a:endCxn id="9" idx="0"/>
            </p:cNvCxnSpPr>
            <p:nvPr/>
          </p:nvCxnSpPr>
          <p:spPr bwMode="auto">
            <a:xfrm>
              <a:off x="2721" y="1389"/>
              <a:ext cx="2132" cy="317"/>
            </a:xfrm>
            <a:prstGeom prst="straightConnector1">
              <a:avLst/>
            </a:prstGeom>
            <a:noFill/>
            <a:ln w="9525">
              <a:solidFill>
                <a:schemeClr val="tx1"/>
              </a:solidFill>
              <a:round/>
              <a:headEnd/>
              <a:tailEnd type="triangle" w="med" len="me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 Example Cont…</a:t>
            </a:r>
            <a:endParaRPr lang="en-US" dirty="0"/>
          </a:p>
        </p:txBody>
      </p:sp>
      <p:sp>
        <p:nvSpPr>
          <p:cNvPr id="3" name="Content Placeholder 2"/>
          <p:cNvSpPr>
            <a:spLocks noGrp="1"/>
          </p:cNvSpPr>
          <p:nvPr>
            <p:ph idx="1"/>
          </p:nvPr>
        </p:nvSpPr>
        <p:spPr>
          <a:xfrm>
            <a:off x="250825" y="1916113"/>
            <a:ext cx="8642350" cy="727069"/>
          </a:xfrm>
        </p:spPr>
        <p:txBody>
          <a:bodyPr/>
          <a:lstStyle/>
          <a:p>
            <a:r>
              <a:rPr lang="en-US" sz="2400" dirty="0" smtClean="0"/>
              <a:t>Again we have researched and identified 4 ways as to how we could determine the combination of the safe</a:t>
            </a:r>
            <a:endParaRPr lang="en-US" sz="2400" dirty="0"/>
          </a:p>
        </p:txBody>
      </p:sp>
      <p:grpSp>
        <p:nvGrpSpPr>
          <p:cNvPr id="4" name="Group 3"/>
          <p:cNvGrpSpPr>
            <a:grpSpLocks/>
          </p:cNvGrpSpPr>
          <p:nvPr/>
        </p:nvGrpSpPr>
        <p:grpSpPr bwMode="auto">
          <a:xfrm>
            <a:off x="285720" y="2786058"/>
            <a:ext cx="7993063" cy="3959224"/>
            <a:chOff x="113" y="936"/>
            <a:chExt cx="5035" cy="2494"/>
          </a:xfrm>
        </p:grpSpPr>
        <p:sp>
          <p:nvSpPr>
            <p:cNvPr id="5" name="Text Box 4"/>
            <p:cNvSpPr txBox="1">
              <a:spLocks noChangeArrowheads="1"/>
            </p:cNvSpPr>
            <p:nvPr/>
          </p:nvSpPr>
          <p:spPr bwMode="auto">
            <a:xfrm>
              <a:off x="2138" y="936"/>
              <a:ext cx="1134" cy="40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a:t>Steal Diamond</a:t>
              </a:r>
            </a:p>
          </p:txBody>
        </p:sp>
        <p:sp>
          <p:nvSpPr>
            <p:cNvPr id="6" name="Text Box 5"/>
            <p:cNvSpPr txBox="1">
              <a:spLocks noChangeArrowheads="1"/>
            </p:cNvSpPr>
            <p:nvPr/>
          </p:nvSpPr>
          <p:spPr bwMode="auto">
            <a:xfrm>
              <a:off x="2138" y="1611"/>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a:t>Determine combination of safe</a:t>
              </a:r>
            </a:p>
          </p:txBody>
        </p:sp>
        <p:sp>
          <p:nvSpPr>
            <p:cNvPr id="10" name="Text Box 9"/>
            <p:cNvSpPr txBox="1">
              <a:spLocks noChangeArrowheads="1"/>
            </p:cNvSpPr>
            <p:nvPr/>
          </p:nvSpPr>
          <p:spPr bwMode="auto">
            <a:xfrm>
              <a:off x="113" y="2614"/>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Bribe authorised user</a:t>
              </a:r>
            </a:p>
          </p:txBody>
        </p:sp>
        <p:sp>
          <p:nvSpPr>
            <p:cNvPr id="11" name="Text Box 10"/>
            <p:cNvSpPr txBox="1">
              <a:spLocks noChangeArrowheads="1"/>
            </p:cNvSpPr>
            <p:nvPr/>
          </p:nvSpPr>
          <p:spPr bwMode="auto">
            <a:xfrm>
              <a:off x="1383" y="2614"/>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Blackmail  authorised user</a:t>
              </a:r>
            </a:p>
          </p:txBody>
        </p:sp>
        <p:sp>
          <p:nvSpPr>
            <p:cNvPr id="12" name="Text Box 11"/>
            <p:cNvSpPr txBox="1">
              <a:spLocks noChangeArrowheads="1"/>
            </p:cNvSpPr>
            <p:nvPr/>
          </p:nvSpPr>
          <p:spPr bwMode="auto">
            <a:xfrm>
              <a:off x="4014" y="2614"/>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Search offices for combination (written down)</a:t>
              </a:r>
            </a:p>
          </p:txBody>
        </p:sp>
        <p:sp>
          <p:nvSpPr>
            <p:cNvPr id="13" name="Text Box 12"/>
            <p:cNvSpPr txBox="1">
              <a:spLocks noChangeArrowheads="1"/>
            </p:cNvSpPr>
            <p:nvPr/>
          </p:nvSpPr>
          <p:spPr bwMode="auto">
            <a:xfrm>
              <a:off x="2699" y="2614"/>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a:t>Trick user into revealing combination</a:t>
              </a:r>
            </a:p>
          </p:txBody>
        </p:sp>
        <p:cxnSp>
          <p:nvCxnSpPr>
            <p:cNvPr id="14" name="AutoShape 13"/>
            <p:cNvCxnSpPr>
              <a:cxnSpLocks noChangeShapeType="1"/>
              <a:stCxn id="5" idx="2"/>
              <a:endCxn id="6" idx="0"/>
            </p:cNvCxnSpPr>
            <p:nvPr/>
          </p:nvCxnSpPr>
          <p:spPr bwMode="auto">
            <a:xfrm rot="5400000">
              <a:off x="2572" y="1478"/>
              <a:ext cx="267" cy="1"/>
            </a:xfrm>
            <a:prstGeom prst="straightConnector1">
              <a:avLst/>
            </a:prstGeom>
            <a:noFill/>
            <a:ln w="9525">
              <a:solidFill>
                <a:schemeClr val="tx1"/>
              </a:solidFill>
              <a:round/>
              <a:headEnd/>
              <a:tailEnd type="triangle" w="med" len="med"/>
            </a:ln>
          </p:spPr>
        </p:cxnSp>
        <p:cxnSp>
          <p:nvCxnSpPr>
            <p:cNvPr id="18" name="AutoShape 17"/>
            <p:cNvCxnSpPr>
              <a:cxnSpLocks noChangeShapeType="1"/>
              <a:stCxn id="6" idx="2"/>
              <a:endCxn id="10" idx="0"/>
            </p:cNvCxnSpPr>
            <p:nvPr/>
          </p:nvCxnSpPr>
          <p:spPr bwMode="auto">
            <a:xfrm rot="5400000">
              <a:off x="1464" y="1372"/>
              <a:ext cx="458" cy="2025"/>
            </a:xfrm>
            <a:prstGeom prst="straightConnector1">
              <a:avLst/>
            </a:prstGeom>
            <a:noFill/>
            <a:ln w="9525">
              <a:solidFill>
                <a:schemeClr val="tx1"/>
              </a:solidFill>
              <a:round/>
              <a:headEnd/>
              <a:tailEnd type="triangle" w="med" len="med"/>
            </a:ln>
          </p:spPr>
        </p:cxnSp>
        <p:cxnSp>
          <p:nvCxnSpPr>
            <p:cNvPr id="19" name="AutoShape 18"/>
            <p:cNvCxnSpPr>
              <a:cxnSpLocks noChangeShapeType="1"/>
              <a:stCxn id="6" idx="2"/>
              <a:endCxn id="11" idx="0"/>
            </p:cNvCxnSpPr>
            <p:nvPr/>
          </p:nvCxnSpPr>
          <p:spPr bwMode="auto">
            <a:xfrm rot="5400000">
              <a:off x="2099" y="2007"/>
              <a:ext cx="458" cy="755"/>
            </a:xfrm>
            <a:prstGeom prst="straightConnector1">
              <a:avLst/>
            </a:prstGeom>
            <a:noFill/>
            <a:ln w="9525">
              <a:solidFill>
                <a:schemeClr val="tx1"/>
              </a:solidFill>
              <a:round/>
              <a:headEnd/>
              <a:tailEnd type="triangle" w="med" len="med"/>
            </a:ln>
          </p:spPr>
        </p:cxnSp>
        <p:cxnSp>
          <p:nvCxnSpPr>
            <p:cNvPr id="20" name="AutoShape 19"/>
            <p:cNvCxnSpPr>
              <a:cxnSpLocks noChangeShapeType="1"/>
              <a:stCxn id="6" idx="2"/>
              <a:endCxn id="13" idx="0"/>
            </p:cNvCxnSpPr>
            <p:nvPr/>
          </p:nvCxnSpPr>
          <p:spPr bwMode="auto">
            <a:xfrm rot="16200000" flipH="1">
              <a:off x="2757" y="2105"/>
              <a:ext cx="458" cy="561"/>
            </a:xfrm>
            <a:prstGeom prst="straightConnector1">
              <a:avLst/>
            </a:prstGeom>
            <a:noFill/>
            <a:ln w="9525">
              <a:solidFill>
                <a:schemeClr val="tx1"/>
              </a:solidFill>
              <a:round/>
              <a:headEnd/>
              <a:tailEnd type="triangle" w="med" len="med"/>
            </a:ln>
          </p:spPr>
        </p:cxnSp>
        <p:cxnSp>
          <p:nvCxnSpPr>
            <p:cNvPr id="21" name="AutoShape 20"/>
            <p:cNvCxnSpPr>
              <a:cxnSpLocks noChangeShapeType="1"/>
              <a:stCxn id="6" idx="2"/>
              <a:endCxn id="12" idx="0"/>
            </p:cNvCxnSpPr>
            <p:nvPr/>
          </p:nvCxnSpPr>
          <p:spPr bwMode="auto">
            <a:xfrm rot="16200000" flipH="1">
              <a:off x="3414" y="1447"/>
              <a:ext cx="458" cy="1876"/>
            </a:xfrm>
            <a:prstGeom prst="straightConnector1">
              <a:avLst/>
            </a:prstGeom>
            <a:noFill/>
            <a:ln w="9525">
              <a:solidFill>
                <a:schemeClr val="tx1"/>
              </a:solidFill>
              <a:round/>
              <a:headEnd/>
              <a:tailEnd type="triangle" w="med" len="me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 Example Cont…</a:t>
            </a:r>
            <a:endParaRPr lang="en-US" dirty="0"/>
          </a:p>
        </p:txBody>
      </p:sp>
      <p:sp>
        <p:nvSpPr>
          <p:cNvPr id="3" name="Content Placeholder 2"/>
          <p:cNvSpPr>
            <a:spLocks noGrp="1"/>
          </p:cNvSpPr>
          <p:nvPr>
            <p:ph idx="1"/>
          </p:nvPr>
        </p:nvSpPr>
        <p:spPr>
          <a:xfrm>
            <a:off x="250825" y="1916113"/>
            <a:ext cx="8642350" cy="584193"/>
          </a:xfrm>
        </p:spPr>
        <p:txBody>
          <a:bodyPr/>
          <a:lstStyle/>
          <a:p>
            <a:r>
              <a:rPr lang="en-US" sz="2400" dirty="0" smtClean="0"/>
              <a:t>Next we look at the ways that we could force the safe open</a:t>
            </a:r>
            <a:endParaRPr lang="en-US" sz="2400" dirty="0"/>
          </a:p>
        </p:txBody>
      </p:sp>
      <p:grpSp>
        <p:nvGrpSpPr>
          <p:cNvPr id="4" name="Group 3"/>
          <p:cNvGrpSpPr>
            <a:grpSpLocks/>
          </p:cNvGrpSpPr>
          <p:nvPr/>
        </p:nvGrpSpPr>
        <p:grpSpPr bwMode="auto">
          <a:xfrm>
            <a:off x="1285847" y="2857496"/>
            <a:ext cx="6086476" cy="3867150"/>
            <a:chOff x="698" y="981"/>
            <a:chExt cx="3834" cy="2436"/>
          </a:xfrm>
        </p:grpSpPr>
        <p:sp>
          <p:nvSpPr>
            <p:cNvPr id="5" name="Text Box 4"/>
            <p:cNvSpPr txBox="1">
              <a:spLocks noChangeArrowheads="1"/>
            </p:cNvSpPr>
            <p:nvPr/>
          </p:nvSpPr>
          <p:spPr bwMode="auto">
            <a:xfrm>
              <a:off x="2154" y="981"/>
              <a:ext cx="1134" cy="40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a:t>Steal Diamond</a:t>
              </a:r>
            </a:p>
          </p:txBody>
        </p:sp>
        <p:sp>
          <p:nvSpPr>
            <p:cNvPr id="6" name="Text Box 5"/>
            <p:cNvSpPr txBox="1">
              <a:spLocks noChangeArrowheads="1"/>
            </p:cNvSpPr>
            <p:nvPr/>
          </p:nvSpPr>
          <p:spPr bwMode="auto">
            <a:xfrm>
              <a:off x="2138" y="1611"/>
              <a:ext cx="113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smtClean="0"/>
                <a:t>Force Safe Open</a:t>
              </a:r>
              <a:endParaRPr lang="en-AU" sz="1600" b="1" dirty="0"/>
            </a:p>
          </p:txBody>
        </p:sp>
        <p:sp>
          <p:nvSpPr>
            <p:cNvPr id="10" name="Text Box 9"/>
            <p:cNvSpPr txBox="1">
              <a:spLocks noChangeArrowheads="1"/>
            </p:cNvSpPr>
            <p:nvPr/>
          </p:nvSpPr>
          <p:spPr bwMode="auto">
            <a:xfrm>
              <a:off x="698" y="2601"/>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smtClean="0"/>
                <a:t>By using crowbar</a:t>
              </a:r>
              <a:endParaRPr lang="en-AU" sz="1600" b="1" dirty="0"/>
            </a:p>
          </p:txBody>
        </p:sp>
        <p:sp>
          <p:nvSpPr>
            <p:cNvPr id="11" name="Text Box 10"/>
            <p:cNvSpPr txBox="1">
              <a:spLocks noChangeArrowheads="1"/>
            </p:cNvSpPr>
            <p:nvPr/>
          </p:nvSpPr>
          <p:spPr bwMode="auto">
            <a:xfrm>
              <a:off x="2093" y="2601"/>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smtClean="0"/>
                <a:t>Placing explosives near safe</a:t>
              </a:r>
              <a:endParaRPr lang="en-AU" sz="1600" b="1" dirty="0"/>
            </a:p>
          </p:txBody>
        </p:sp>
        <p:sp>
          <p:nvSpPr>
            <p:cNvPr id="13" name="Text Box 12"/>
            <p:cNvSpPr txBox="1">
              <a:spLocks noChangeArrowheads="1"/>
            </p:cNvSpPr>
            <p:nvPr/>
          </p:nvSpPr>
          <p:spPr bwMode="auto">
            <a:xfrm>
              <a:off x="3398" y="2601"/>
              <a:ext cx="1134" cy="81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smtClean="0"/>
                <a:t>Drilling into the safe</a:t>
              </a:r>
              <a:endParaRPr lang="en-AU" sz="1600" b="1" dirty="0"/>
            </a:p>
          </p:txBody>
        </p:sp>
        <p:cxnSp>
          <p:nvCxnSpPr>
            <p:cNvPr id="14" name="AutoShape 13"/>
            <p:cNvCxnSpPr>
              <a:cxnSpLocks noChangeShapeType="1"/>
              <a:stCxn id="5" idx="2"/>
              <a:endCxn id="6" idx="0"/>
            </p:cNvCxnSpPr>
            <p:nvPr/>
          </p:nvCxnSpPr>
          <p:spPr bwMode="auto">
            <a:xfrm rot="5400000">
              <a:off x="2602" y="1492"/>
              <a:ext cx="222" cy="16"/>
            </a:xfrm>
            <a:prstGeom prst="straightConnector1">
              <a:avLst/>
            </a:prstGeom>
            <a:noFill/>
            <a:ln w="9525">
              <a:solidFill>
                <a:schemeClr val="tx1"/>
              </a:solidFill>
              <a:round/>
              <a:headEnd/>
              <a:tailEnd type="triangle" w="med" len="med"/>
            </a:ln>
          </p:spPr>
        </p:cxnSp>
        <p:cxnSp>
          <p:nvCxnSpPr>
            <p:cNvPr id="18" name="AutoShape 17"/>
            <p:cNvCxnSpPr>
              <a:cxnSpLocks noChangeShapeType="1"/>
              <a:stCxn id="6" idx="2"/>
              <a:endCxn id="10" idx="0"/>
            </p:cNvCxnSpPr>
            <p:nvPr/>
          </p:nvCxnSpPr>
          <p:spPr bwMode="auto">
            <a:xfrm rot="5400000">
              <a:off x="1763" y="1659"/>
              <a:ext cx="445" cy="1440"/>
            </a:xfrm>
            <a:prstGeom prst="straightConnector1">
              <a:avLst/>
            </a:prstGeom>
            <a:noFill/>
            <a:ln w="9525">
              <a:solidFill>
                <a:schemeClr val="tx1"/>
              </a:solidFill>
              <a:round/>
              <a:headEnd/>
              <a:tailEnd type="triangle" w="med" len="med"/>
            </a:ln>
          </p:spPr>
        </p:cxnSp>
        <p:cxnSp>
          <p:nvCxnSpPr>
            <p:cNvPr id="19" name="AutoShape 18"/>
            <p:cNvCxnSpPr>
              <a:cxnSpLocks noChangeShapeType="1"/>
              <a:stCxn id="6" idx="2"/>
              <a:endCxn id="11" idx="0"/>
            </p:cNvCxnSpPr>
            <p:nvPr/>
          </p:nvCxnSpPr>
          <p:spPr bwMode="auto">
            <a:xfrm rot="5400000">
              <a:off x="2460" y="2356"/>
              <a:ext cx="445" cy="45"/>
            </a:xfrm>
            <a:prstGeom prst="straightConnector1">
              <a:avLst/>
            </a:prstGeom>
            <a:noFill/>
            <a:ln w="9525">
              <a:solidFill>
                <a:schemeClr val="tx1"/>
              </a:solidFill>
              <a:round/>
              <a:headEnd/>
              <a:tailEnd type="triangle" w="med" len="med"/>
            </a:ln>
          </p:spPr>
        </p:cxnSp>
        <p:cxnSp>
          <p:nvCxnSpPr>
            <p:cNvPr id="20" name="AutoShape 19"/>
            <p:cNvCxnSpPr>
              <a:cxnSpLocks noChangeShapeType="1"/>
              <a:stCxn id="6" idx="2"/>
              <a:endCxn id="13" idx="0"/>
            </p:cNvCxnSpPr>
            <p:nvPr/>
          </p:nvCxnSpPr>
          <p:spPr bwMode="auto">
            <a:xfrm rot="16200000" flipH="1">
              <a:off x="3113" y="1749"/>
              <a:ext cx="445" cy="1260"/>
            </a:xfrm>
            <a:prstGeom prst="straightConnector1">
              <a:avLst/>
            </a:prstGeom>
            <a:noFill/>
            <a:ln w="9525">
              <a:solidFill>
                <a:schemeClr val="tx1"/>
              </a:solidFill>
              <a:round/>
              <a:headEnd/>
              <a:tailEnd type="triangle"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 Example Cont…</a:t>
            </a:r>
            <a:endParaRPr lang="en-US" dirty="0"/>
          </a:p>
        </p:txBody>
      </p:sp>
      <p:sp>
        <p:nvSpPr>
          <p:cNvPr id="3" name="Content Placeholder 2"/>
          <p:cNvSpPr>
            <a:spLocks noGrp="1"/>
          </p:cNvSpPr>
          <p:nvPr>
            <p:ph idx="1"/>
          </p:nvPr>
        </p:nvSpPr>
        <p:spPr/>
        <p:txBody>
          <a:bodyPr/>
          <a:lstStyle/>
          <a:p>
            <a:r>
              <a:rPr lang="en-US" dirty="0" smtClean="0"/>
              <a:t>The process continues until sufficient information is provided on the diagram so that an individual who has little expertise in the area could understand and interpret the attack approach that is being described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Attack Tree Example Cont…</a:t>
            </a:r>
            <a:endParaRPr lang="en-AU" dirty="0" smtClean="0">
              <a:latin typeface="Arial Narrow" pitchFamily="34" charset="0"/>
              <a:ea typeface="ＭＳ Ｐゴシック" pitchFamily="34" charset="-128"/>
            </a:endParaRPr>
          </a:p>
        </p:txBody>
      </p:sp>
      <p:grpSp>
        <p:nvGrpSpPr>
          <p:cNvPr id="33795" name="Group 3"/>
          <p:cNvGrpSpPr>
            <a:grpSpLocks/>
          </p:cNvGrpSpPr>
          <p:nvPr/>
        </p:nvGrpSpPr>
        <p:grpSpPr bwMode="auto">
          <a:xfrm>
            <a:off x="71436" y="1928812"/>
            <a:ext cx="8515353" cy="2781300"/>
            <a:chOff x="-82" y="901"/>
            <a:chExt cx="5364" cy="1752"/>
          </a:xfrm>
        </p:grpSpPr>
        <p:sp>
          <p:nvSpPr>
            <p:cNvPr id="33799" name="Text Box 4"/>
            <p:cNvSpPr txBox="1">
              <a:spLocks noChangeArrowheads="1"/>
            </p:cNvSpPr>
            <p:nvPr/>
          </p:nvSpPr>
          <p:spPr bwMode="auto">
            <a:xfrm>
              <a:off x="2154" y="901"/>
              <a:ext cx="1134" cy="31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b="1" dirty="0"/>
                <a:t>Steal Diamond</a:t>
              </a:r>
            </a:p>
          </p:txBody>
        </p:sp>
        <p:sp>
          <p:nvSpPr>
            <p:cNvPr id="33800" name="Text Box 5"/>
            <p:cNvSpPr txBox="1">
              <a:spLocks noChangeArrowheads="1"/>
            </p:cNvSpPr>
            <p:nvPr/>
          </p:nvSpPr>
          <p:spPr bwMode="auto">
            <a:xfrm>
              <a:off x="593" y="1441"/>
              <a:ext cx="1134" cy="410"/>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400" b="1" dirty="0"/>
                <a:t>Determine combination of safe</a:t>
              </a:r>
            </a:p>
          </p:txBody>
        </p:sp>
        <p:sp>
          <p:nvSpPr>
            <p:cNvPr id="33801" name="Text Box 6"/>
            <p:cNvSpPr txBox="1">
              <a:spLocks noChangeArrowheads="1"/>
            </p:cNvSpPr>
            <p:nvPr/>
          </p:nvSpPr>
          <p:spPr bwMode="auto">
            <a:xfrm>
              <a:off x="1763" y="1441"/>
              <a:ext cx="1134" cy="410"/>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400" b="1" dirty="0" smtClean="0"/>
                <a:t>Intercept Diamond to/from safe</a:t>
              </a:r>
              <a:endParaRPr lang="en-AU" sz="1400" b="1" dirty="0"/>
            </a:p>
          </p:txBody>
        </p:sp>
        <p:sp>
          <p:nvSpPr>
            <p:cNvPr id="33802" name="Text Box 7"/>
            <p:cNvSpPr txBox="1">
              <a:spLocks noChangeArrowheads="1"/>
            </p:cNvSpPr>
            <p:nvPr/>
          </p:nvSpPr>
          <p:spPr bwMode="auto">
            <a:xfrm>
              <a:off x="2969" y="1441"/>
              <a:ext cx="1134" cy="410"/>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400" b="1" dirty="0"/>
                <a:t>Steal entire safe</a:t>
              </a:r>
            </a:p>
          </p:txBody>
        </p:sp>
        <p:sp>
          <p:nvSpPr>
            <p:cNvPr id="33803" name="Text Box 8"/>
            <p:cNvSpPr txBox="1">
              <a:spLocks noChangeArrowheads="1"/>
            </p:cNvSpPr>
            <p:nvPr/>
          </p:nvSpPr>
          <p:spPr bwMode="auto">
            <a:xfrm>
              <a:off x="4148" y="1441"/>
              <a:ext cx="1134" cy="410"/>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400" b="1" dirty="0" smtClean="0"/>
                <a:t>Force Safe Open</a:t>
              </a:r>
              <a:endParaRPr lang="en-AU" sz="1400" b="1" dirty="0"/>
            </a:p>
          </p:txBody>
        </p:sp>
        <p:sp>
          <p:nvSpPr>
            <p:cNvPr id="33804" name="Text Box 9"/>
            <p:cNvSpPr txBox="1">
              <a:spLocks noChangeArrowheads="1"/>
            </p:cNvSpPr>
            <p:nvPr/>
          </p:nvSpPr>
          <p:spPr bwMode="auto">
            <a:xfrm>
              <a:off x="-82" y="2251"/>
              <a:ext cx="630" cy="402"/>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a:t>Bribe authorised user</a:t>
              </a:r>
            </a:p>
          </p:txBody>
        </p:sp>
        <p:sp>
          <p:nvSpPr>
            <p:cNvPr id="33805" name="Text Box 10"/>
            <p:cNvSpPr txBox="1">
              <a:spLocks noChangeArrowheads="1"/>
            </p:cNvSpPr>
            <p:nvPr/>
          </p:nvSpPr>
          <p:spPr bwMode="auto">
            <a:xfrm>
              <a:off x="593" y="2251"/>
              <a:ext cx="630" cy="402"/>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a:t>Blackmail  authorised user</a:t>
              </a:r>
            </a:p>
          </p:txBody>
        </p:sp>
        <p:sp>
          <p:nvSpPr>
            <p:cNvPr id="33806" name="Text Box 11"/>
            <p:cNvSpPr txBox="1">
              <a:spLocks noChangeArrowheads="1"/>
            </p:cNvSpPr>
            <p:nvPr/>
          </p:nvSpPr>
          <p:spPr bwMode="auto">
            <a:xfrm>
              <a:off x="2168" y="2251"/>
              <a:ext cx="720" cy="402"/>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a:t>Search offices for </a:t>
              </a:r>
              <a:r>
                <a:rPr lang="en-AU" sz="1200" b="1" dirty="0" smtClean="0"/>
                <a:t>combination</a:t>
              </a:r>
              <a:endParaRPr lang="en-AU" sz="1200" b="1" dirty="0"/>
            </a:p>
          </p:txBody>
        </p:sp>
        <p:sp>
          <p:nvSpPr>
            <p:cNvPr id="33807" name="Text Box 12"/>
            <p:cNvSpPr txBox="1">
              <a:spLocks noChangeArrowheads="1"/>
            </p:cNvSpPr>
            <p:nvPr/>
          </p:nvSpPr>
          <p:spPr bwMode="auto">
            <a:xfrm>
              <a:off x="1268" y="2251"/>
              <a:ext cx="855" cy="402"/>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a:t>Trick user into revealing combination</a:t>
              </a:r>
            </a:p>
          </p:txBody>
        </p:sp>
        <p:cxnSp>
          <p:nvCxnSpPr>
            <p:cNvPr id="33808" name="AutoShape 13"/>
            <p:cNvCxnSpPr>
              <a:cxnSpLocks noChangeShapeType="1"/>
              <a:stCxn id="33799" idx="2"/>
              <a:endCxn id="33800" idx="0"/>
            </p:cNvCxnSpPr>
            <p:nvPr/>
          </p:nvCxnSpPr>
          <p:spPr bwMode="auto">
            <a:xfrm rot="5400000">
              <a:off x="1828" y="548"/>
              <a:ext cx="225" cy="1561"/>
            </a:xfrm>
            <a:prstGeom prst="straightConnector1">
              <a:avLst/>
            </a:prstGeom>
            <a:noFill/>
            <a:ln w="9525">
              <a:solidFill>
                <a:schemeClr val="tx1"/>
              </a:solidFill>
              <a:round/>
              <a:headEnd/>
              <a:tailEnd type="triangle" w="med" len="med"/>
            </a:ln>
          </p:spPr>
        </p:cxnSp>
        <p:cxnSp>
          <p:nvCxnSpPr>
            <p:cNvPr id="33809" name="AutoShape 14"/>
            <p:cNvCxnSpPr>
              <a:cxnSpLocks noChangeShapeType="1"/>
              <a:stCxn id="33799" idx="2"/>
              <a:endCxn id="33801" idx="0"/>
            </p:cNvCxnSpPr>
            <p:nvPr/>
          </p:nvCxnSpPr>
          <p:spPr bwMode="auto">
            <a:xfrm rot="5400000">
              <a:off x="2413" y="1133"/>
              <a:ext cx="225" cy="391"/>
            </a:xfrm>
            <a:prstGeom prst="straightConnector1">
              <a:avLst/>
            </a:prstGeom>
            <a:noFill/>
            <a:ln w="9525">
              <a:solidFill>
                <a:schemeClr val="tx1"/>
              </a:solidFill>
              <a:round/>
              <a:headEnd/>
              <a:tailEnd type="triangle" w="med" len="med"/>
            </a:ln>
          </p:spPr>
        </p:cxnSp>
        <p:cxnSp>
          <p:nvCxnSpPr>
            <p:cNvPr id="33810" name="AutoShape 15"/>
            <p:cNvCxnSpPr>
              <a:cxnSpLocks noChangeShapeType="1"/>
              <a:stCxn id="33799" idx="2"/>
              <a:endCxn id="33802" idx="0"/>
            </p:cNvCxnSpPr>
            <p:nvPr/>
          </p:nvCxnSpPr>
          <p:spPr bwMode="auto">
            <a:xfrm rot="16200000" flipH="1">
              <a:off x="3016" y="921"/>
              <a:ext cx="225" cy="815"/>
            </a:xfrm>
            <a:prstGeom prst="straightConnector1">
              <a:avLst/>
            </a:prstGeom>
            <a:noFill/>
            <a:ln w="9525">
              <a:solidFill>
                <a:schemeClr val="tx1"/>
              </a:solidFill>
              <a:round/>
              <a:headEnd/>
              <a:tailEnd type="triangle" w="med" len="med"/>
            </a:ln>
          </p:spPr>
        </p:cxnSp>
        <p:cxnSp>
          <p:nvCxnSpPr>
            <p:cNvPr id="33811" name="AutoShape 16"/>
            <p:cNvCxnSpPr>
              <a:cxnSpLocks noChangeShapeType="1"/>
              <a:stCxn id="33799" idx="2"/>
              <a:endCxn id="33803" idx="0"/>
            </p:cNvCxnSpPr>
            <p:nvPr/>
          </p:nvCxnSpPr>
          <p:spPr bwMode="auto">
            <a:xfrm rot="16200000" flipH="1">
              <a:off x="3606" y="331"/>
              <a:ext cx="225" cy="1994"/>
            </a:xfrm>
            <a:prstGeom prst="straightConnector1">
              <a:avLst/>
            </a:prstGeom>
            <a:noFill/>
            <a:ln w="9525">
              <a:solidFill>
                <a:schemeClr val="tx1"/>
              </a:solidFill>
              <a:round/>
              <a:headEnd/>
              <a:tailEnd type="triangle" w="med" len="med"/>
            </a:ln>
          </p:spPr>
        </p:cxnSp>
        <p:cxnSp>
          <p:nvCxnSpPr>
            <p:cNvPr id="33812" name="AutoShape 17"/>
            <p:cNvCxnSpPr>
              <a:cxnSpLocks noChangeShapeType="1"/>
              <a:stCxn id="33800" idx="2"/>
              <a:endCxn id="33804" idx="0"/>
            </p:cNvCxnSpPr>
            <p:nvPr/>
          </p:nvCxnSpPr>
          <p:spPr bwMode="auto">
            <a:xfrm rot="5400000">
              <a:off x="496" y="1587"/>
              <a:ext cx="400" cy="927"/>
            </a:xfrm>
            <a:prstGeom prst="straightConnector1">
              <a:avLst/>
            </a:prstGeom>
            <a:noFill/>
            <a:ln w="9525">
              <a:solidFill>
                <a:schemeClr val="tx1"/>
              </a:solidFill>
              <a:round/>
              <a:headEnd/>
              <a:tailEnd type="triangle" w="med" len="med"/>
            </a:ln>
          </p:spPr>
        </p:cxnSp>
        <p:cxnSp>
          <p:nvCxnSpPr>
            <p:cNvPr id="33813" name="AutoShape 18"/>
            <p:cNvCxnSpPr>
              <a:cxnSpLocks noChangeShapeType="1"/>
              <a:stCxn id="33800" idx="2"/>
              <a:endCxn id="33805" idx="0"/>
            </p:cNvCxnSpPr>
            <p:nvPr/>
          </p:nvCxnSpPr>
          <p:spPr bwMode="auto">
            <a:xfrm rot="5400000">
              <a:off x="834" y="1925"/>
              <a:ext cx="400" cy="252"/>
            </a:xfrm>
            <a:prstGeom prst="straightConnector1">
              <a:avLst/>
            </a:prstGeom>
            <a:noFill/>
            <a:ln w="9525">
              <a:solidFill>
                <a:schemeClr val="tx1"/>
              </a:solidFill>
              <a:round/>
              <a:headEnd/>
              <a:tailEnd type="triangle" w="med" len="med"/>
            </a:ln>
          </p:spPr>
        </p:cxnSp>
        <p:cxnSp>
          <p:nvCxnSpPr>
            <p:cNvPr id="33814" name="AutoShape 19"/>
            <p:cNvCxnSpPr>
              <a:cxnSpLocks noChangeShapeType="1"/>
              <a:stCxn id="33800" idx="2"/>
              <a:endCxn id="33807" idx="0"/>
            </p:cNvCxnSpPr>
            <p:nvPr/>
          </p:nvCxnSpPr>
          <p:spPr bwMode="auto">
            <a:xfrm rot="16200000" flipH="1">
              <a:off x="1228" y="1783"/>
              <a:ext cx="400" cy="536"/>
            </a:xfrm>
            <a:prstGeom prst="straightConnector1">
              <a:avLst/>
            </a:prstGeom>
            <a:noFill/>
            <a:ln w="9525">
              <a:solidFill>
                <a:schemeClr val="tx1"/>
              </a:solidFill>
              <a:round/>
              <a:headEnd/>
              <a:tailEnd type="triangle" w="med" len="med"/>
            </a:ln>
          </p:spPr>
        </p:cxnSp>
        <p:cxnSp>
          <p:nvCxnSpPr>
            <p:cNvPr id="33815" name="AutoShape 20"/>
            <p:cNvCxnSpPr>
              <a:cxnSpLocks noChangeShapeType="1"/>
              <a:stCxn id="33800" idx="2"/>
              <a:endCxn id="33806" idx="0"/>
            </p:cNvCxnSpPr>
            <p:nvPr/>
          </p:nvCxnSpPr>
          <p:spPr bwMode="auto">
            <a:xfrm rot="16200000" flipH="1">
              <a:off x="1644" y="1367"/>
              <a:ext cx="400" cy="1368"/>
            </a:xfrm>
            <a:prstGeom prst="straightConnector1">
              <a:avLst/>
            </a:prstGeom>
            <a:noFill/>
            <a:ln w="9525">
              <a:solidFill>
                <a:schemeClr val="tx1"/>
              </a:solidFill>
              <a:round/>
              <a:headEnd/>
              <a:tailEnd type="triangle" w="med" len="med"/>
            </a:ln>
          </p:spPr>
        </p:cxnSp>
      </p:grpSp>
      <p:sp>
        <p:nvSpPr>
          <p:cNvPr id="58" name="Text Box 9"/>
          <p:cNvSpPr txBox="1">
            <a:spLocks noChangeArrowheads="1"/>
          </p:cNvSpPr>
          <p:nvPr/>
        </p:nvSpPr>
        <p:spPr bwMode="auto">
          <a:xfrm>
            <a:off x="5929323" y="4071942"/>
            <a:ext cx="1000131" cy="63818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smtClean="0"/>
              <a:t>By using crowbar</a:t>
            </a:r>
            <a:endParaRPr lang="en-AU" sz="1200" b="1" dirty="0"/>
          </a:p>
        </p:txBody>
      </p:sp>
      <p:cxnSp>
        <p:nvCxnSpPr>
          <p:cNvPr id="59" name="AutoShape 20"/>
          <p:cNvCxnSpPr>
            <a:cxnSpLocks noChangeShapeType="1"/>
            <a:stCxn id="33803" idx="2"/>
            <a:endCxn id="58" idx="0"/>
          </p:cNvCxnSpPr>
          <p:nvPr/>
        </p:nvCxnSpPr>
        <p:spPr bwMode="auto">
          <a:xfrm rot="5400000">
            <a:off x="6740535" y="3125785"/>
            <a:ext cx="635011" cy="1257302"/>
          </a:xfrm>
          <a:prstGeom prst="straightConnector1">
            <a:avLst/>
          </a:prstGeom>
          <a:noFill/>
          <a:ln w="9525">
            <a:solidFill>
              <a:schemeClr val="tx1"/>
            </a:solidFill>
            <a:round/>
            <a:headEnd/>
            <a:tailEnd type="triangle" w="med" len="med"/>
          </a:ln>
        </p:spPr>
      </p:cxnSp>
      <p:sp>
        <p:nvSpPr>
          <p:cNvPr id="62" name="Text Box 9"/>
          <p:cNvSpPr txBox="1">
            <a:spLocks noChangeArrowheads="1"/>
          </p:cNvSpPr>
          <p:nvPr/>
        </p:nvSpPr>
        <p:spPr bwMode="auto">
          <a:xfrm>
            <a:off x="7000892" y="4071942"/>
            <a:ext cx="1000131" cy="63818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smtClean="0"/>
              <a:t>Placing explosives near safe</a:t>
            </a:r>
            <a:endParaRPr lang="en-AU" sz="1200" b="1" dirty="0"/>
          </a:p>
        </p:txBody>
      </p:sp>
      <p:sp>
        <p:nvSpPr>
          <p:cNvPr id="63" name="Text Box 9"/>
          <p:cNvSpPr txBox="1">
            <a:spLocks noChangeArrowheads="1"/>
          </p:cNvSpPr>
          <p:nvPr/>
        </p:nvSpPr>
        <p:spPr bwMode="auto">
          <a:xfrm>
            <a:off x="8072463" y="4071942"/>
            <a:ext cx="1000131" cy="63818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smtClean="0"/>
              <a:t>Drilling into safe</a:t>
            </a:r>
            <a:endParaRPr lang="en-AU" sz="1200" b="1" dirty="0"/>
          </a:p>
        </p:txBody>
      </p:sp>
      <p:cxnSp>
        <p:nvCxnSpPr>
          <p:cNvPr id="65" name="AutoShape 20"/>
          <p:cNvCxnSpPr>
            <a:cxnSpLocks noChangeShapeType="1"/>
            <a:stCxn id="33803" idx="2"/>
            <a:endCxn id="62" idx="0"/>
          </p:cNvCxnSpPr>
          <p:nvPr/>
        </p:nvCxnSpPr>
        <p:spPr bwMode="auto">
          <a:xfrm rot="5400000">
            <a:off x="7276320" y="3661570"/>
            <a:ext cx="635011" cy="185733"/>
          </a:xfrm>
          <a:prstGeom prst="straightConnector1">
            <a:avLst/>
          </a:prstGeom>
          <a:noFill/>
          <a:ln w="9525">
            <a:solidFill>
              <a:schemeClr val="tx1"/>
            </a:solidFill>
            <a:round/>
            <a:headEnd/>
            <a:tailEnd type="triangle" w="med" len="med"/>
          </a:ln>
        </p:spPr>
      </p:cxnSp>
      <p:cxnSp>
        <p:nvCxnSpPr>
          <p:cNvPr id="68" name="AutoShape 20"/>
          <p:cNvCxnSpPr>
            <a:cxnSpLocks noChangeShapeType="1"/>
            <a:stCxn id="33803" idx="2"/>
            <a:endCxn id="63" idx="0"/>
          </p:cNvCxnSpPr>
          <p:nvPr/>
        </p:nvCxnSpPr>
        <p:spPr bwMode="auto">
          <a:xfrm rot="16200000" flipH="1">
            <a:off x="7812105" y="3311517"/>
            <a:ext cx="635011" cy="885838"/>
          </a:xfrm>
          <a:prstGeom prst="straightConnector1">
            <a:avLst/>
          </a:prstGeom>
          <a:noFill/>
          <a:ln w="9525">
            <a:solidFill>
              <a:schemeClr val="tx1"/>
            </a:solidFill>
            <a:round/>
            <a:headEnd/>
            <a:tailEnd type="triangle" w="med" len="med"/>
          </a:ln>
        </p:spPr>
      </p:cxnSp>
      <p:sp>
        <p:nvSpPr>
          <p:cNvPr id="71" name="Text Box 10"/>
          <p:cNvSpPr txBox="1">
            <a:spLocks noChangeArrowheads="1"/>
          </p:cNvSpPr>
          <p:nvPr/>
        </p:nvSpPr>
        <p:spPr bwMode="auto">
          <a:xfrm>
            <a:off x="1285852" y="5500702"/>
            <a:ext cx="1428760" cy="63818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smtClean="0"/>
              <a:t>Sending employee trick email</a:t>
            </a:r>
            <a:endParaRPr lang="en-AU" sz="1200" b="1" dirty="0"/>
          </a:p>
        </p:txBody>
      </p:sp>
      <p:sp>
        <p:nvSpPr>
          <p:cNvPr id="72" name="Text Box 10"/>
          <p:cNvSpPr txBox="1">
            <a:spLocks noChangeArrowheads="1"/>
          </p:cNvSpPr>
          <p:nvPr/>
        </p:nvSpPr>
        <p:spPr bwMode="auto">
          <a:xfrm>
            <a:off x="3071802" y="5500702"/>
            <a:ext cx="1571636" cy="638188"/>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200" b="1" dirty="0" smtClean="0"/>
              <a:t>Phoning employee pretending to be manager</a:t>
            </a:r>
            <a:endParaRPr lang="en-AU" sz="1200" b="1" dirty="0"/>
          </a:p>
        </p:txBody>
      </p:sp>
      <p:cxnSp>
        <p:nvCxnSpPr>
          <p:cNvPr id="73" name="AutoShape 19"/>
          <p:cNvCxnSpPr>
            <a:cxnSpLocks noChangeShapeType="1"/>
            <a:stCxn id="33807" idx="2"/>
            <a:endCxn id="71" idx="0"/>
          </p:cNvCxnSpPr>
          <p:nvPr/>
        </p:nvCxnSpPr>
        <p:spPr bwMode="auto">
          <a:xfrm rot="5400000">
            <a:off x="2051434" y="4658929"/>
            <a:ext cx="790572" cy="892975"/>
          </a:xfrm>
          <a:prstGeom prst="straightConnector1">
            <a:avLst/>
          </a:prstGeom>
          <a:noFill/>
          <a:ln w="9525">
            <a:solidFill>
              <a:schemeClr val="tx1"/>
            </a:solidFill>
            <a:round/>
            <a:headEnd/>
            <a:tailEnd type="triangle" w="med" len="med"/>
          </a:ln>
        </p:spPr>
      </p:cxnSp>
      <p:cxnSp>
        <p:nvCxnSpPr>
          <p:cNvPr id="76" name="AutoShape 19"/>
          <p:cNvCxnSpPr>
            <a:cxnSpLocks noChangeShapeType="1"/>
            <a:stCxn id="33807" idx="2"/>
            <a:endCxn id="72" idx="0"/>
          </p:cNvCxnSpPr>
          <p:nvPr/>
        </p:nvCxnSpPr>
        <p:spPr bwMode="auto">
          <a:xfrm rot="16200000" flipH="1">
            <a:off x="2980127" y="4623209"/>
            <a:ext cx="790572" cy="964413"/>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dirty="0" smtClean="0">
                <a:latin typeface="Arial Narrow" pitchFamily="34" charset="0"/>
                <a:ea typeface="ＭＳ Ｐゴシック" pitchFamily="34" charset="-128"/>
              </a:rPr>
              <a:t>Determining possible attack avenues?</a:t>
            </a:r>
          </a:p>
        </p:txBody>
      </p:sp>
      <p:sp>
        <p:nvSpPr>
          <p:cNvPr id="34819" name="Rectangle 3"/>
          <p:cNvSpPr>
            <a:spLocks noGrp="1" noChangeArrowheads="1"/>
          </p:cNvSpPr>
          <p:nvPr>
            <p:ph type="body" idx="1"/>
          </p:nvPr>
        </p:nvSpPr>
        <p:spPr/>
        <p:txBody>
          <a:bodyPr/>
          <a:lstStyle/>
          <a:p>
            <a:pPr eaLnBrk="1" hangingPunct="1"/>
            <a:r>
              <a:rPr lang="en-AU" dirty="0" smtClean="0">
                <a:ea typeface="ＭＳ Ｐゴシック" pitchFamily="34" charset="-128"/>
              </a:rPr>
              <a:t>Journal papers, conference papers...</a:t>
            </a:r>
          </a:p>
          <a:p>
            <a:pPr eaLnBrk="1" hangingPunct="1"/>
            <a:r>
              <a:rPr lang="en-AU" dirty="0" err="1" smtClean="0">
                <a:ea typeface="ＭＳ Ｐゴシック" pitchFamily="34" charset="-128"/>
              </a:rPr>
              <a:t>Blackhat</a:t>
            </a:r>
            <a:r>
              <a:rPr lang="en-AU" dirty="0" smtClean="0">
                <a:ea typeface="ＭＳ Ｐゴシック" pitchFamily="34" charset="-128"/>
              </a:rPr>
              <a:t> conferences, </a:t>
            </a:r>
            <a:r>
              <a:rPr lang="en-AU" dirty="0" err="1" smtClean="0">
                <a:ea typeface="ＭＳ Ｐゴシック" pitchFamily="34" charset="-128"/>
              </a:rPr>
              <a:t>Defcon</a:t>
            </a:r>
            <a:r>
              <a:rPr lang="en-AU" dirty="0" smtClean="0">
                <a:ea typeface="ＭＳ Ｐゴシック" pitchFamily="34" charset="-128"/>
              </a:rPr>
              <a:t>, </a:t>
            </a:r>
            <a:r>
              <a:rPr lang="en-AU" dirty="0" err="1" smtClean="0">
                <a:ea typeface="ＭＳ Ｐゴシック" pitchFamily="34" charset="-128"/>
              </a:rPr>
              <a:t>Kiwicon</a:t>
            </a:r>
            <a:r>
              <a:rPr lang="en-AU" dirty="0" smtClean="0">
                <a:ea typeface="ＭＳ Ｐゴシック" pitchFamily="34" charset="-128"/>
              </a:rPr>
              <a:t>, </a:t>
            </a:r>
          </a:p>
          <a:p>
            <a:pPr eaLnBrk="1" hangingPunct="1"/>
            <a:r>
              <a:rPr lang="en-AU" dirty="0" smtClean="0">
                <a:ea typeface="ＭＳ Ｐゴシック" pitchFamily="34" charset="-128"/>
              </a:rPr>
              <a:t>News media, magazines?</a:t>
            </a:r>
          </a:p>
          <a:p>
            <a:pPr eaLnBrk="1" hangingPunct="1"/>
            <a:r>
              <a:rPr lang="en-AU" dirty="0" smtClean="0">
                <a:ea typeface="ＭＳ Ｐゴシック" pitchFamily="34" charset="-128"/>
              </a:rPr>
              <a:t>What attacks have occurred in the past?</a:t>
            </a:r>
          </a:p>
          <a:p>
            <a:pPr eaLnBrk="1" hangingPunct="1"/>
            <a:r>
              <a:rPr lang="en-AU" dirty="0" smtClean="0">
                <a:ea typeface="ＭＳ Ｐゴシック" pitchFamily="34" charset="-128"/>
              </a:rPr>
              <a:t>Variations of old attacks?</a:t>
            </a:r>
          </a:p>
          <a:p>
            <a:pPr eaLnBrk="1" hangingPunct="1"/>
            <a:r>
              <a:rPr lang="en-AU" dirty="0" smtClean="0">
                <a:ea typeface="ＭＳ Ｐゴシック" pitchFamily="34" charset="-128"/>
              </a:rPr>
              <a:t>Common Vulnerabilities and Exposures 	(cve.mitre.org)</a:t>
            </a:r>
          </a:p>
          <a:p>
            <a:pPr eaLnBrk="1" hangingPunct="1"/>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371600" y="609600"/>
            <a:ext cx="7772400" cy="1470025"/>
          </a:xfrm>
        </p:spPr>
        <p:txBody>
          <a:bodyPr/>
          <a:lstStyle/>
          <a:p>
            <a:pPr eaLnBrk="1" hangingPunct="1"/>
            <a:r>
              <a:rPr lang="en-AU" sz="3600" smtClean="0">
                <a:latin typeface="Arial Narrow" pitchFamily="34" charset="0"/>
                <a:ea typeface="ＭＳ Ｐゴシック" pitchFamily="34" charset="-128"/>
              </a:rPr>
              <a:t>Controls, Safeguards and Countermeasures</a:t>
            </a:r>
          </a:p>
        </p:txBody>
      </p:sp>
      <p:sp>
        <p:nvSpPr>
          <p:cNvPr id="35843" name="Rectangle 3"/>
          <p:cNvSpPr>
            <a:spLocks noGrp="1" noChangeArrowheads="1"/>
          </p:cNvSpPr>
          <p:nvPr>
            <p:ph type="subTitle" idx="1"/>
          </p:nvPr>
        </p:nvSpPr>
        <p:spPr>
          <a:xfrm>
            <a:off x="228600" y="3276600"/>
            <a:ext cx="6400800" cy="1752600"/>
          </a:xfrm>
        </p:spPr>
        <p:txBody>
          <a:bodyPr/>
          <a:lstStyle/>
          <a:p>
            <a:pPr eaLnBrk="1" hangingPunct="1"/>
            <a:r>
              <a:rPr lang="en-AU" smtClean="0">
                <a:ea typeface="ＭＳ Ｐゴシック" pitchFamily="34" charset="-128"/>
              </a:rPr>
              <a:t>How do we determine appropriate controls to reduce risks?</a:t>
            </a:r>
          </a:p>
        </p:txBody>
      </p:sp>
      <p:pic>
        <p:nvPicPr>
          <p:cNvPr id="35844" name="Picture 4" descr="MCj02903410000[1]"/>
          <p:cNvPicPr>
            <a:picLocks noChangeAspect="1" noChangeArrowheads="1"/>
          </p:cNvPicPr>
          <p:nvPr/>
        </p:nvPicPr>
        <p:blipFill>
          <a:blip r:embed="rId2"/>
          <a:srcRect/>
          <a:stretch>
            <a:fillRect/>
          </a:stretch>
        </p:blipFill>
        <p:spPr bwMode="auto">
          <a:xfrm>
            <a:off x="6081713" y="2895600"/>
            <a:ext cx="2909887"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z="4000" smtClean="0">
                <a:latin typeface="Arial Narrow" pitchFamily="34" charset="0"/>
                <a:ea typeface="ＭＳ Ｐゴシック" pitchFamily="34" charset="-128"/>
              </a:rPr>
              <a:t>What is Risk?</a:t>
            </a:r>
          </a:p>
        </p:txBody>
      </p:sp>
      <p:sp>
        <p:nvSpPr>
          <p:cNvPr id="5123" name="Rectangle 3"/>
          <p:cNvSpPr>
            <a:spLocks noGrp="1" noChangeArrowheads="1"/>
          </p:cNvSpPr>
          <p:nvPr>
            <p:ph type="body" idx="1"/>
          </p:nvPr>
        </p:nvSpPr>
        <p:spPr/>
        <p:txBody>
          <a:bodyPr/>
          <a:lstStyle/>
          <a:p>
            <a:pPr eaLnBrk="1" hangingPunct="1"/>
            <a:r>
              <a:rPr lang="en-US" dirty="0" smtClean="0">
                <a:ea typeface="ＭＳ Ｐゴシック" pitchFamily="34" charset="-128"/>
              </a:rPr>
              <a:t>Risk is the potential harm that may arise from some current process of from some future event</a:t>
            </a:r>
          </a:p>
          <a:p>
            <a:pPr eaLnBrk="1" hangingPunct="1"/>
            <a:endParaRPr lang="en-US" dirty="0">
              <a:ea typeface="ＭＳ Ｐゴシック" pitchFamily="34" charset="-128"/>
            </a:endParaRPr>
          </a:p>
          <a:p>
            <a:pPr eaLnBrk="1" hangingPunct="1"/>
            <a:r>
              <a:rPr lang="en-US" dirty="0" smtClean="0">
                <a:ea typeface="ＭＳ Ｐゴシック" pitchFamily="34" charset="-128"/>
              </a:rPr>
              <a:t>Risk management is the process of understanding and responding to factors that may lead to a beach of confidentiality, integrity or availability</a:t>
            </a:r>
            <a:endParaRPr lang="en-AU"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Controls and Safeguards</a:t>
            </a:r>
          </a:p>
        </p:txBody>
      </p:sp>
      <p:sp>
        <p:nvSpPr>
          <p:cNvPr id="36867" name="Rectangle 3"/>
          <p:cNvSpPr>
            <a:spLocks noGrp="1" noChangeArrowheads="1"/>
          </p:cNvSpPr>
          <p:nvPr>
            <p:ph type="body" idx="1"/>
          </p:nvPr>
        </p:nvSpPr>
        <p:spPr>
          <a:xfrm>
            <a:off x="250825" y="1916113"/>
            <a:ext cx="8642350" cy="608012"/>
          </a:xfrm>
        </p:spPr>
        <p:txBody>
          <a:bodyPr/>
          <a:lstStyle/>
          <a:p>
            <a:pPr eaLnBrk="1" hangingPunct="1"/>
            <a:r>
              <a:rPr lang="en-AU" smtClean="0">
                <a:ea typeface="ＭＳ Ｐゴシック" pitchFamily="34" charset="-128"/>
              </a:rPr>
              <a:t>Controls can be;</a:t>
            </a:r>
          </a:p>
        </p:txBody>
      </p:sp>
      <p:sp>
        <p:nvSpPr>
          <p:cNvPr id="36868" name="Text Box 4"/>
          <p:cNvSpPr txBox="1">
            <a:spLocks noChangeArrowheads="1"/>
          </p:cNvSpPr>
          <p:nvPr/>
        </p:nvSpPr>
        <p:spPr bwMode="auto">
          <a:xfrm>
            <a:off x="3505200" y="2743200"/>
            <a:ext cx="1828800" cy="641350"/>
          </a:xfrm>
          <a:prstGeom prst="rect">
            <a:avLst/>
          </a:prstGeom>
          <a:noFill/>
          <a:ln w="9525">
            <a:noFill/>
            <a:miter lim="800000"/>
            <a:headEnd/>
            <a:tailEnd/>
          </a:ln>
        </p:spPr>
        <p:txBody>
          <a:bodyPr anchor="ctr"/>
          <a:lstStyle/>
          <a:p>
            <a:pPr algn="ctr">
              <a:spcBef>
                <a:spcPct val="50000"/>
              </a:spcBef>
            </a:pPr>
            <a:r>
              <a:rPr lang="en-AU"/>
              <a:t>Preventative and/or Delaying</a:t>
            </a:r>
          </a:p>
        </p:txBody>
      </p:sp>
      <p:sp>
        <p:nvSpPr>
          <p:cNvPr id="36869" name="Text Box 17"/>
          <p:cNvSpPr txBox="1">
            <a:spLocks noChangeArrowheads="1"/>
          </p:cNvSpPr>
          <p:nvPr/>
        </p:nvSpPr>
        <p:spPr bwMode="auto">
          <a:xfrm>
            <a:off x="5257800" y="4724400"/>
            <a:ext cx="1524000" cy="641350"/>
          </a:xfrm>
          <a:prstGeom prst="rect">
            <a:avLst/>
          </a:prstGeom>
          <a:noFill/>
          <a:ln w="9525" algn="ctr">
            <a:noFill/>
            <a:miter lim="800000"/>
            <a:headEnd/>
            <a:tailEnd/>
          </a:ln>
        </p:spPr>
        <p:txBody>
          <a:bodyPr anchor="ctr"/>
          <a:lstStyle/>
          <a:p>
            <a:pPr>
              <a:spcBef>
                <a:spcPct val="50000"/>
              </a:spcBef>
            </a:pPr>
            <a:r>
              <a:rPr lang="en-AU"/>
              <a:t>Responsive</a:t>
            </a:r>
          </a:p>
        </p:txBody>
      </p:sp>
      <p:sp>
        <p:nvSpPr>
          <p:cNvPr id="36870" name="Text Box 16"/>
          <p:cNvSpPr txBox="1">
            <a:spLocks noChangeArrowheads="1"/>
          </p:cNvSpPr>
          <p:nvPr/>
        </p:nvSpPr>
        <p:spPr bwMode="auto">
          <a:xfrm>
            <a:off x="2438400" y="4724400"/>
            <a:ext cx="1143000" cy="641350"/>
          </a:xfrm>
          <a:prstGeom prst="rect">
            <a:avLst/>
          </a:prstGeom>
          <a:noFill/>
          <a:ln w="9525" algn="ctr">
            <a:noFill/>
            <a:miter lim="800000"/>
            <a:headEnd/>
            <a:tailEnd/>
          </a:ln>
        </p:spPr>
        <p:txBody>
          <a:bodyPr anchor="ctr"/>
          <a:lstStyle/>
          <a:p>
            <a:pPr algn="r">
              <a:spcBef>
                <a:spcPct val="50000"/>
              </a:spcBef>
            </a:pPr>
            <a:r>
              <a:rPr lang="en-AU"/>
              <a:t>Detective</a:t>
            </a:r>
          </a:p>
        </p:txBody>
      </p:sp>
      <p:sp>
        <p:nvSpPr>
          <p:cNvPr id="36871" name="AutoShape 22"/>
          <p:cNvSpPr>
            <a:spLocks noChangeArrowheads="1"/>
          </p:cNvSpPr>
          <p:nvPr/>
        </p:nvSpPr>
        <p:spPr bwMode="auto">
          <a:xfrm>
            <a:off x="3581400" y="3505200"/>
            <a:ext cx="1676400" cy="1577975"/>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en-US"/>
          </a:p>
        </p:txBody>
      </p:sp>
      <p:sp>
        <p:nvSpPr>
          <p:cNvPr id="36872" name="AutoShape 23"/>
          <p:cNvSpPr>
            <a:spLocks/>
          </p:cNvSpPr>
          <p:nvPr/>
        </p:nvSpPr>
        <p:spPr bwMode="auto">
          <a:xfrm>
            <a:off x="6096000" y="2247900"/>
            <a:ext cx="2438400" cy="1181100"/>
          </a:xfrm>
          <a:prstGeom prst="accentCallout1">
            <a:avLst>
              <a:gd name="adj1" fmla="val 9676"/>
              <a:gd name="adj2" fmla="val -3125"/>
              <a:gd name="adj3" fmla="val 61292"/>
              <a:gd name="adj4" fmla="val -31250"/>
            </a:avLst>
          </a:prstGeom>
          <a:noFill/>
          <a:ln w="9525">
            <a:solidFill>
              <a:schemeClr val="tx1"/>
            </a:solidFill>
            <a:miter lim="800000"/>
            <a:headEnd/>
            <a:tailEnd type="stealth" w="med" len="med"/>
          </a:ln>
        </p:spPr>
        <p:txBody>
          <a:bodyPr/>
          <a:lstStyle/>
          <a:p>
            <a:r>
              <a:rPr lang="en-AU" sz="1400"/>
              <a:t>e.g.</a:t>
            </a:r>
          </a:p>
          <a:p>
            <a:r>
              <a:rPr lang="en-AU" sz="1400"/>
              <a:t>Firewalls</a:t>
            </a:r>
          </a:p>
          <a:p>
            <a:r>
              <a:rPr lang="en-AU" sz="1400"/>
              <a:t>Security guards</a:t>
            </a:r>
          </a:p>
          <a:p>
            <a:r>
              <a:rPr lang="en-AU" sz="1400"/>
              <a:t>Passwords</a:t>
            </a:r>
          </a:p>
          <a:p>
            <a:r>
              <a:rPr lang="en-AU" sz="1400"/>
              <a:t>Cryptography</a:t>
            </a:r>
          </a:p>
        </p:txBody>
      </p:sp>
      <p:sp>
        <p:nvSpPr>
          <p:cNvPr id="36873" name="AutoShape 24"/>
          <p:cNvSpPr>
            <a:spLocks/>
          </p:cNvSpPr>
          <p:nvPr/>
        </p:nvSpPr>
        <p:spPr bwMode="auto">
          <a:xfrm>
            <a:off x="228600" y="4648200"/>
            <a:ext cx="1905000" cy="1219200"/>
          </a:xfrm>
          <a:prstGeom prst="accentCallout1">
            <a:avLst>
              <a:gd name="adj1" fmla="val 9375"/>
              <a:gd name="adj2" fmla="val 104000"/>
              <a:gd name="adj3" fmla="val 27083"/>
              <a:gd name="adj4" fmla="val 113833"/>
            </a:avLst>
          </a:prstGeom>
          <a:noFill/>
          <a:ln w="9525">
            <a:solidFill>
              <a:schemeClr val="tx1"/>
            </a:solidFill>
            <a:miter lim="800000"/>
            <a:headEnd/>
            <a:tailEnd type="stealth" w="med" len="med"/>
          </a:ln>
        </p:spPr>
        <p:txBody>
          <a:bodyPr/>
          <a:lstStyle/>
          <a:p>
            <a:r>
              <a:rPr lang="en-AU" sz="1400"/>
              <a:t>e.g.</a:t>
            </a:r>
          </a:p>
          <a:p>
            <a:r>
              <a:rPr lang="en-AU" sz="1400"/>
              <a:t>Security guards</a:t>
            </a:r>
          </a:p>
          <a:p>
            <a:r>
              <a:rPr lang="en-AU" sz="1400"/>
              <a:t>Log file analysis</a:t>
            </a:r>
          </a:p>
          <a:p>
            <a:r>
              <a:rPr lang="en-AU" sz="1400"/>
              <a:t>Intrusion Detection Systems</a:t>
            </a:r>
          </a:p>
        </p:txBody>
      </p:sp>
      <p:sp>
        <p:nvSpPr>
          <p:cNvPr id="36874" name="AutoShape 25"/>
          <p:cNvSpPr>
            <a:spLocks/>
          </p:cNvSpPr>
          <p:nvPr/>
        </p:nvSpPr>
        <p:spPr bwMode="auto">
          <a:xfrm>
            <a:off x="7010400" y="4800600"/>
            <a:ext cx="1905000" cy="914400"/>
          </a:xfrm>
          <a:prstGeom prst="accentCallout1">
            <a:avLst>
              <a:gd name="adj1" fmla="val 12500"/>
              <a:gd name="adj2" fmla="val -4000"/>
              <a:gd name="adj3" fmla="val 19968"/>
              <a:gd name="adj4" fmla="val -18833"/>
            </a:avLst>
          </a:prstGeom>
          <a:noFill/>
          <a:ln w="9525">
            <a:solidFill>
              <a:schemeClr val="tx1"/>
            </a:solidFill>
            <a:miter lim="800000"/>
            <a:headEnd/>
            <a:tailEnd type="stealth" w="med" len="med"/>
          </a:ln>
        </p:spPr>
        <p:txBody>
          <a:bodyPr/>
          <a:lstStyle/>
          <a:p>
            <a:r>
              <a:rPr lang="en-AU" sz="1400"/>
              <a:t>e.g.</a:t>
            </a:r>
          </a:p>
          <a:p>
            <a:r>
              <a:rPr lang="en-AU" sz="1400"/>
              <a:t>Security guards</a:t>
            </a:r>
          </a:p>
          <a:p>
            <a:r>
              <a:rPr lang="en-AU" sz="1400"/>
              <a:t>Law Enforcement</a:t>
            </a:r>
          </a:p>
          <a:p>
            <a:r>
              <a:rPr lang="en-AU" sz="1400"/>
              <a:t>Forensic analysis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5100" y="609600"/>
            <a:ext cx="8812213" cy="1143000"/>
          </a:xfrm>
        </p:spPr>
        <p:txBody>
          <a:bodyPr/>
          <a:lstStyle/>
          <a:p>
            <a:pPr eaLnBrk="1" hangingPunct="1"/>
            <a:r>
              <a:rPr lang="en-AU" smtClean="0">
                <a:latin typeface="Arial Narrow" pitchFamily="34" charset="0"/>
                <a:ea typeface="ＭＳ Ｐゴシック" pitchFamily="34" charset="-128"/>
              </a:rPr>
              <a:t>Determining Effective Controls</a:t>
            </a:r>
          </a:p>
        </p:txBody>
      </p:sp>
      <p:sp>
        <p:nvSpPr>
          <p:cNvPr id="37891" name="Rectangle 3"/>
          <p:cNvSpPr>
            <a:spLocks noGrp="1" noChangeArrowheads="1"/>
          </p:cNvSpPr>
          <p:nvPr>
            <p:ph type="body" idx="1"/>
          </p:nvPr>
        </p:nvSpPr>
        <p:spPr/>
        <p:txBody>
          <a:bodyPr/>
          <a:lstStyle/>
          <a:p>
            <a:pPr eaLnBrk="1" hangingPunct="1">
              <a:lnSpc>
                <a:spcPct val="90000"/>
              </a:lnSpc>
            </a:pPr>
            <a:r>
              <a:rPr lang="en-AU" sz="2800" smtClean="0">
                <a:ea typeface="ＭＳ Ｐゴシック" pitchFamily="34" charset="-128"/>
              </a:rPr>
              <a:t>What controls are available?</a:t>
            </a:r>
          </a:p>
          <a:p>
            <a:pPr lvl="1" eaLnBrk="1" hangingPunct="1">
              <a:lnSpc>
                <a:spcPct val="90000"/>
              </a:lnSpc>
            </a:pPr>
            <a:r>
              <a:rPr lang="en-AU" sz="2400" smtClean="0">
                <a:ea typeface="ＭＳ Ｐゴシック" pitchFamily="34" charset="-128"/>
              </a:rPr>
              <a:t>Need to identify possible controls</a:t>
            </a:r>
          </a:p>
          <a:p>
            <a:pPr eaLnBrk="1" hangingPunct="1">
              <a:lnSpc>
                <a:spcPct val="90000"/>
              </a:lnSpc>
            </a:pPr>
            <a:r>
              <a:rPr lang="en-AU" sz="2800" smtClean="0">
                <a:ea typeface="ＭＳ Ｐゴシック" pitchFamily="34" charset="-128"/>
              </a:rPr>
              <a:t>How effective will the control be in mitigating threats and reducing risk?</a:t>
            </a:r>
          </a:p>
          <a:p>
            <a:pPr lvl="1" eaLnBrk="1" hangingPunct="1">
              <a:lnSpc>
                <a:spcPct val="90000"/>
              </a:lnSpc>
            </a:pPr>
            <a:r>
              <a:rPr lang="en-AU" sz="2400" smtClean="0">
                <a:ea typeface="ＭＳ Ｐゴシック" pitchFamily="34" charset="-128"/>
              </a:rPr>
              <a:t>This is often difficult to estimate</a:t>
            </a:r>
          </a:p>
          <a:p>
            <a:pPr eaLnBrk="1" hangingPunct="1">
              <a:lnSpc>
                <a:spcPct val="90000"/>
              </a:lnSpc>
            </a:pPr>
            <a:r>
              <a:rPr lang="en-AU" sz="2800" smtClean="0">
                <a:ea typeface="ＭＳ Ｐゴシック" pitchFamily="34" charset="-128"/>
              </a:rPr>
              <a:t>How feasible are these controls?</a:t>
            </a:r>
          </a:p>
          <a:p>
            <a:pPr lvl="1" eaLnBrk="1" hangingPunct="1">
              <a:lnSpc>
                <a:spcPct val="90000"/>
              </a:lnSpc>
            </a:pPr>
            <a:r>
              <a:rPr lang="en-AU" sz="2400" smtClean="0">
                <a:ea typeface="ＭＳ Ｐゴシック" pitchFamily="34" charset="-128"/>
              </a:rPr>
              <a:t>In terms of economic, technical and practical feasibility</a:t>
            </a:r>
          </a:p>
          <a:p>
            <a:pPr eaLnBrk="1" hangingPunct="1">
              <a:lnSpc>
                <a:spcPct val="90000"/>
              </a:lnSpc>
            </a:pPr>
            <a:r>
              <a:rPr lang="en-AU" sz="2800" smtClean="0">
                <a:ea typeface="ＭＳ Ｐゴシック" pitchFamily="34" charset="-128"/>
              </a:rPr>
              <a:t>What tradeoffs are involved?</a:t>
            </a:r>
          </a:p>
          <a:p>
            <a:pPr lvl="1" eaLnBrk="1" hangingPunct="1">
              <a:lnSpc>
                <a:spcPct val="90000"/>
              </a:lnSpc>
            </a:pPr>
            <a:r>
              <a:rPr lang="en-AU" sz="2400" smtClean="0">
                <a:ea typeface="ＭＳ Ｐゴシック" pitchFamily="34" charset="-128"/>
              </a:rPr>
              <a:t>Controls almost always involve some trade-off</a:t>
            </a:r>
          </a:p>
          <a:p>
            <a:pPr lvl="1" eaLnBrk="1" hangingPunct="1">
              <a:lnSpc>
                <a:spcPct val="90000"/>
              </a:lnSpc>
            </a:pPr>
            <a:r>
              <a:rPr lang="en-AU" sz="2400" smtClean="0">
                <a:ea typeface="ＭＳ Ｐゴシック" pitchFamily="34" charset="-128"/>
              </a:rPr>
              <a:t>Money, privacy, convenience, others?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Trade-offs</a:t>
            </a:r>
          </a:p>
        </p:txBody>
      </p:sp>
      <p:sp>
        <p:nvSpPr>
          <p:cNvPr id="38915" name="Rectangle 3"/>
          <p:cNvSpPr>
            <a:spLocks noGrp="1" noChangeArrowheads="1"/>
          </p:cNvSpPr>
          <p:nvPr>
            <p:ph type="body" idx="1"/>
          </p:nvPr>
        </p:nvSpPr>
        <p:spPr/>
        <p:txBody>
          <a:bodyPr/>
          <a:lstStyle/>
          <a:p>
            <a:pPr eaLnBrk="1" hangingPunct="1">
              <a:lnSpc>
                <a:spcPct val="90000"/>
              </a:lnSpc>
            </a:pPr>
            <a:r>
              <a:rPr lang="en-AU" sz="2800" smtClean="0">
                <a:ea typeface="ＭＳ Ｐゴシック" pitchFamily="34" charset="-128"/>
              </a:rPr>
              <a:t>Security controls almost always involve trade-offs</a:t>
            </a:r>
          </a:p>
          <a:p>
            <a:pPr eaLnBrk="1" hangingPunct="1">
              <a:lnSpc>
                <a:spcPct val="90000"/>
              </a:lnSpc>
            </a:pPr>
            <a:r>
              <a:rPr lang="en-AU" sz="2800" smtClean="0">
                <a:ea typeface="ＭＳ Ｐゴシック" pitchFamily="34" charset="-128"/>
              </a:rPr>
              <a:t>Money</a:t>
            </a:r>
          </a:p>
          <a:p>
            <a:pPr lvl="1" eaLnBrk="1" hangingPunct="1">
              <a:lnSpc>
                <a:spcPct val="90000"/>
              </a:lnSpc>
            </a:pPr>
            <a:r>
              <a:rPr lang="en-AU" smtClean="0">
                <a:ea typeface="ＭＳ Ｐゴシック" pitchFamily="34" charset="-128"/>
              </a:rPr>
              <a:t>Purchase price</a:t>
            </a:r>
          </a:p>
          <a:p>
            <a:pPr lvl="1" eaLnBrk="1" hangingPunct="1">
              <a:lnSpc>
                <a:spcPct val="90000"/>
              </a:lnSpc>
            </a:pPr>
            <a:r>
              <a:rPr lang="en-AU" smtClean="0">
                <a:ea typeface="ＭＳ Ｐゴシック" pitchFamily="34" charset="-128"/>
              </a:rPr>
              <a:t>Training</a:t>
            </a:r>
          </a:p>
          <a:p>
            <a:pPr lvl="1" eaLnBrk="1" hangingPunct="1">
              <a:lnSpc>
                <a:spcPct val="90000"/>
              </a:lnSpc>
            </a:pPr>
            <a:r>
              <a:rPr lang="en-AU" smtClean="0">
                <a:ea typeface="ＭＳ Ｐゴシック" pitchFamily="34" charset="-128"/>
              </a:rPr>
              <a:t>Maintenance</a:t>
            </a:r>
          </a:p>
          <a:p>
            <a:pPr eaLnBrk="1" hangingPunct="1">
              <a:lnSpc>
                <a:spcPct val="90000"/>
              </a:lnSpc>
            </a:pPr>
            <a:r>
              <a:rPr lang="en-AU" sz="2800" smtClean="0">
                <a:ea typeface="ＭＳ Ｐゴシック" pitchFamily="34" charset="-128"/>
              </a:rPr>
              <a:t>Privacy/Liberty</a:t>
            </a:r>
          </a:p>
          <a:p>
            <a:pPr lvl="1" eaLnBrk="1" hangingPunct="1">
              <a:lnSpc>
                <a:spcPct val="90000"/>
              </a:lnSpc>
            </a:pPr>
            <a:r>
              <a:rPr lang="en-AU" sz="2400" smtClean="0">
                <a:ea typeface="ＭＳ Ｐゴシック" pitchFamily="34" charset="-128"/>
              </a:rPr>
              <a:t>Eg CCTV cameras, passenger screening lists</a:t>
            </a:r>
          </a:p>
          <a:p>
            <a:pPr eaLnBrk="1" hangingPunct="1">
              <a:lnSpc>
                <a:spcPct val="90000"/>
              </a:lnSpc>
            </a:pPr>
            <a:r>
              <a:rPr lang="en-AU" sz="2800" smtClean="0">
                <a:ea typeface="ＭＳ Ｐゴシック" pitchFamily="34" charset="-128"/>
              </a:rPr>
              <a:t>Convenience</a:t>
            </a:r>
          </a:p>
          <a:p>
            <a:pPr lvl="1" eaLnBrk="1" hangingPunct="1">
              <a:lnSpc>
                <a:spcPct val="90000"/>
              </a:lnSpc>
            </a:pPr>
            <a:r>
              <a:rPr lang="en-AU" sz="2400" smtClean="0">
                <a:ea typeface="ＭＳ Ｐゴシック" pitchFamily="34" charset="-128"/>
              </a:rPr>
              <a:t>If controls are overly restrictive, users may try to circumvent them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Evaluating Trade-offs</a:t>
            </a:r>
          </a:p>
        </p:txBody>
      </p:sp>
      <p:sp>
        <p:nvSpPr>
          <p:cNvPr id="39939" name="Rectangle 3"/>
          <p:cNvSpPr>
            <a:spLocks noGrp="1" noChangeArrowheads="1"/>
          </p:cNvSpPr>
          <p:nvPr>
            <p:ph type="body" idx="1"/>
          </p:nvPr>
        </p:nvSpPr>
        <p:spPr/>
        <p:txBody>
          <a:bodyPr/>
          <a:lstStyle/>
          <a:p>
            <a:pPr eaLnBrk="1" hangingPunct="1"/>
            <a:r>
              <a:rPr lang="en-AU" smtClean="0">
                <a:ea typeface="ＭＳ Ｐゴシック" pitchFamily="34" charset="-128"/>
              </a:rPr>
              <a:t>How much security do we gain from the trade-off?</a:t>
            </a:r>
          </a:p>
          <a:p>
            <a:pPr eaLnBrk="1" hangingPunct="1"/>
            <a:r>
              <a:rPr lang="en-AU" smtClean="0">
                <a:ea typeface="ＭＳ Ｐゴシック" pitchFamily="34" charset="-128"/>
              </a:rPr>
              <a:t>What does it cost us?</a:t>
            </a:r>
          </a:p>
          <a:p>
            <a:pPr eaLnBrk="1" hangingPunct="1"/>
            <a:r>
              <a:rPr lang="en-AU" smtClean="0">
                <a:ea typeface="ＭＳ Ｐゴシック" pitchFamily="34" charset="-128"/>
              </a:rPr>
              <a:t>Is it worth the cost?</a:t>
            </a:r>
          </a:p>
          <a:p>
            <a:pPr eaLnBrk="1" hangingPunct="1"/>
            <a:r>
              <a:rPr lang="en-AU" smtClean="0">
                <a:ea typeface="ＭＳ Ｐゴシック" pitchFamily="34" charset="-128"/>
              </a:rPr>
              <a:t>Sometimes security measures are simply meant to re-assure people and make them feel better</a:t>
            </a:r>
          </a:p>
          <a:p>
            <a:pPr lvl="1" eaLnBrk="1" hangingPunct="1"/>
            <a:r>
              <a:rPr lang="en-AU" sz="2400" smtClean="0">
                <a:ea typeface="ＭＳ Ｐゴシック" pitchFamily="34" charset="-128"/>
              </a:rPr>
              <a:t>Eg does providing a plastic knife with an airline meal instead of a metal knife make us any more secure?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AU" sz="4000" smtClean="0">
                <a:latin typeface="Arial Narrow" pitchFamily="34" charset="0"/>
                <a:ea typeface="ＭＳ Ｐゴシック" pitchFamily="34" charset="-128"/>
              </a:rPr>
              <a:t>Determining Appropriate Controls</a:t>
            </a:r>
          </a:p>
        </p:txBody>
      </p:sp>
      <p:sp>
        <p:nvSpPr>
          <p:cNvPr id="40963" name="Rectangle 3"/>
          <p:cNvSpPr>
            <a:spLocks noGrp="1" noChangeArrowheads="1"/>
          </p:cNvSpPr>
          <p:nvPr>
            <p:ph type="body" idx="1"/>
          </p:nvPr>
        </p:nvSpPr>
        <p:spPr/>
        <p:txBody>
          <a:bodyPr/>
          <a:lstStyle/>
          <a:p>
            <a:pPr eaLnBrk="1" hangingPunct="1">
              <a:lnSpc>
                <a:spcPct val="90000"/>
              </a:lnSpc>
            </a:pPr>
            <a:r>
              <a:rPr lang="en-AU" smtClean="0">
                <a:ea typeface="ＭＳ Ｐゴシック" pitchFamily="34" charset="-128"/>
              </a:rPr>
              <a:t>Appropriateness of controls might also depend on your point of view</a:t>
            </a:r>
          </a:p>
          <a:p>
            <a:pPr lvl="1" eaLnBrk="1" hangingPunct="1">
              <a:lnSpc>
                <a:spcPct val="90000"/>
              </a:lnSpc>
            </a:pPr>
            <a:r>
              <a:rPr lang="en-AU" smtClean="0">
                <a:ea typeface="ＭＳ Ｐゴシック" pitchFamily="34" charset="-128"/>
              </a:rPr>
              <a:t>Eg If you are a home owner you might install an alarm system</a:t>
            </a:r>
          </a:p>
          <a:p>
            <a:pPr lvl="1" eaLnBrk="1" hangingPunct="1">
              <a:lnSpc>
                <a:spcPct val="90000"/>
              </a:lnSpc>
            </a:pPr>
            <a:r>
              <a:rPr lang="en-AU" smtClean="0">
                <a:ea typeface="ＭＳ Ｐゴシック" pitchFamily="34" charset="-128"/>
              </a:rPr>
              <a:t>This might cause a burglar to bypass your house and rob your neighbours house instead</a:t>
            </a:r>
          </a:p>
          <a:p>
            <a:pPr lvl="1" eaLnBrk="1" hangingPunct="1">
              <a:lnSpc>
                <a:spcPct val="90000"/>
              </a:lnSpc>
            </a:pPr>
            <a:r>
              <a:rPr lang="en-AU" smtClean="0">
                <a:ea typeface="ＭＳ Ｐゴシック" pitchFamily="34" charset="-128"/>
              </a:rPr>
              <a:t>This measure might be appropriate for you as a home owner</a:t>
            </a:r>
          </a:p>
          <a:p>
            <a:pPr lvl="1" eaLnBrk="1" hangingPunct="1">
              <a:lnSpc>
                <a:spcPct val="90000"/>
              </a:lnSpc>
            </a:pPr>
            <a:r>
              <a:rPr lang="en-AU" smtClean="0">
                <a:ea typeface="ＭＳ Ｐゴシック" pitchFamily="34" charset="-128"/>
              </a:rPr>
              <a:t>By the same countermeasure might not be appropriate for the local police, who want to reduce burglaries in general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Defence in Depth</a:t>
            </a:r>
          </a:p>
        </p:txBody>
      </p:sp>
      <p:sp>
        <p:nvSpPr>
          <p:cNvPr id="41987" name="Rectangle 3"/>
          <p:cNvSpPr>
            <a:spLocks noGrp="1" noChangeArrowheads="1"/>
          </p:cNvSpPr>
          <p:nvPr>
            <p:ph type="body" idx="1"/>
          </p:nvPr>
        </p:nvSpPr>
        <p:spPr/>
        <p:txBody>
          <a:bodyPr/>
          <a:lstStyle/>
          <a:p>
            <a:pPr eaLnBrk="1" hangingPunct="1"/>
            <a:r>
              <a:rPr lang="en-AU" smtClean="0">
                <a:ea typeface="ＭＳ Ｐゴシック" pitchFamily="34" charset="-128"/>
              </a:rPr>
              <a:t>Defence in Depth (DiD) is an important concept when considering countermeasures</a:t>
            </a:r>
          </a:p>
          <a:p>
            <a:pPr lvl="1" eaLnBrk="1" hangingPunct="1"/>
            <a:r>
              <a:rPr lang="en-AU" smtClean="0">
                <a:ea typeface="ＭＳ Ｐゴシック" pitchFamily="34" charset="-128"/>
              </a:rPr>
              <a:t>Layering security measures</a:t>
            </a:r>
          </a:p>
          <a:p>
            <a:pPr eaLnBrk="1" hangingPunct="1"/>
            <a:r>
              <a:rPr lang="en-AU" smtClean="0">
                <a:ea typeface="ＭＳ Ｐゴシック" pitchFamily="34" charset="-128"/>
              </a:rPr>
              <a:t>It is much more difficult to defeat several countermeasures than just one</a:t>
            </a:r>
          </a:p>
          <a:p>
            <a:pPr lvl="1" eaLnBrk="1" hangingPunct="1"/>
            <a:r>
              <a:rPr lang="en-AU" sz="2400" smtClean="0">
                <a:ea typeface="ＭＳ Ｐゴシック" pitchFamily="34" charset="-128"/>
              </a:rPr>
              <a:t>Of course it is important that these countermeasures are independent and the breaching one does not automatically breach them all</a:t>
            </a:r>
          </a:p>
          <a:p>
            <a:pPr eaLnBrk="1" hangingPunct="1"/>
            <a:r>
              <a:rPr lang="en-AU" smtClean="0">
                <a:ea typeface="ＭＳ Ｐゴシック" pitchFamily="34" charset="-128"/>
              </a:rPr>
              <a:t>The principle applies in both physical and a logical sense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en-US" smtClean="0">
              <a:latin typeface="Arial Narrow" pitchFamily="34" charset="0"/>
              <a:ea typeface="ＭＳ Ｐゴシック" pitchFamily="34" charset="-128"/>
            </a:endParaRPr>
          </a:p>
        </p:txBody>
      </p:sp>
      <p:sp>
        <p:nvSpPr>
          <p:cNvPr id="43011" name="Rectangle 3"/>
          <p:cNvSpPr>
            <a:spLocks noGrp="1" noChangeArrowheads="1"/>
          </p:cNvSpPr>
          <p:nvPr>
            <p:ph type="body" idx="1"/>
          </p:nvPr>
        </p:nvSpPr>
        <p:spPr/>
        <p:txBody>
          <a:bodyPr/>
          <a:lstStyle/>
          <a:p>
            <a:pPr eaLnBrk="1" hangingPunct="1"/>
            <a:endParaRPr lang="en-US" smtClean="0">
              <a:ea typeface="ＭＳ Ｐゴシック" pitchFamily="34" charset="-128"/>
            </a:endParaRPr>
          </a:p>
        </p:txBody>
      </p:sp>
      <p:pic>
        <p:nvPicPr>
          <p:cNvPr id="43012" name="Picture 4" descr="Castle"/>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latin typeface="Arial Narrow" pitchFamily="34" charset="0"/>
                <a:ea typeface="ＭＳ Ｐゴシック" pitchFamily="34" charset="-128"/>
              </a:rPr>
              <a:t>Risk Assessment</a:t>
            </a:r>
          </a:p>
        </p:txBody>
      </p:sp>
      <p:sp>
        <p:nvSpPr>
          <p:cNvPr id="7171" name="Content Placeholder 2"/>
          <p:cNvSpPr>
            <a:spLocks noGrp="1"/>
          </p:cNvSpPr>
          <p:nvPr>
            <p:ph idx="1"/>
          </p:nvPr>
        </p:nvSpPr>
        <p:spPr/>
        <p:txBody>
          <a:bodyPr/>
          <a:lstStyle/>
          <a:p>
            <a:pPr algn="ctr">
              <a:buFontTx/>
              <a:buNone/>
            </a:pPr>
            <a:r>
              <a:rPr lang="en-US" sz="2800" smtClean="0">
                <a:ea typeface="ＭＳ Ｐゴシック" pitchFamily="34" charset="-128"/>
              </a:rPr>
              <a:t>Risk is</a:t>
            </a:r>
          </a:p>
          <a:p>
            <a:pPr algn="ctr">
              <a:buFontTx/>
              <a:buNone/>
            </a:pPr>
            <a:r>
              <a:rPr lang="en-US" sz="2800" smtClean="0">
                <a:ea typeface="ＭＳ Ｐゴシック" pitchFamily="34" charset="-128"/>
              </a:rPr>
              <a:t>the </a:t>
            </a:r>
            <a:r>
              <a:rPr lang="en-US" sz="2800" b="1" smtClean="0">
                <a:ea typeface="ＭＳ Ｐゴシック" pitchFamily="34" charset="-128"/>
              </a:rPr>
              <a:t>likelihood</a:t>
            </a:r>
            <a:r>
              <a:rPr lang="en-US" sz="2800" smtClean="0">
                <a:ea typeface="ＭＳ Ｐゴシック" pitchFamily="34" charset="-128"/>
              </a:rPr>
              <a:t> of the occurrence of a vulnerability</a:t>
            </a:r>
          </a:p>
          <a:p>
            <a:pPr algn="ctr">
              <a:buFontTx/>
              <a:buNone/>
            </a:pPr>
            <a:r>
              <a:rPr lang="en-US" sz="2800" b="1" u="sng" smtClean="0">
                <a:ea typeface="ＭＳ Ｐゴシック" pitchFamily="34" charset="-128"/>
              </a:rPr>
              <a:t>multiplied by</a:t>
            </a:r>
            <a:endParaRPr lang="en-US" sz="2800" smtClean="0">
              <a:ea typeface="ＭＳ Ｐゴシック" pitchFamily="34" charset="-128"/>
            </a:endParaRPr>
          </a:p>
          <a:p>
            <a:pPr algn="ctr">
              <a:buFontTx/>
              <a:buNone/>
            </a:pPr>
            <a:r>
              <a:rPr lang="en-US" sz="2800" smtClean="0">
                <a:ea typeface="ＭＳ Ｐゴシック" pitchFamily="34" charset="-128"/>
              </a:rPr>
              <a:t>The value of the asset</a:t>
            </a:r>
          </a:p>
          <a:p>
            <a:pPr algn="ctr">
              <a:buFontTx/>
              <a:buNone/>
            </a:pPr>
            <a:r>
              <a:rPr lang="en-US" sz="2800" b="1" u="sng" smtClean="0">
                <a:ea typeface="ＭＳ Ｐゴシック" pitchFamily="34" charset="-128"/>
              </a:rPr>
              <a:t>minus</a:t>
            </a:r>
            <a:endParaRPr lang="en-US" sz="2800" smtClean="0">
              <a:ea typeface="ＭＳ Ｐゴシック" pitchFamily="34" charset="-128"/>
            </a:endParaRPr>
          </a:p>
          <a:p>
            <a:pPr algn="ctr">
              <a:buFontTx/>
              <a:buNone/>
            </a:pPr>
            <a:r>
              <a:rPr lang="en-US" sz="2800" smtClean="0">
                <a:ea typeface="ＭＳ Ｐゴシック" pitchFamily="34" charset="-128"/>
              </a:rPr>
              <a:t>the percentage of risk mitigated by current controls</a:t>
            </a:r>
          </a:p>
          <a:p>
            <a:pPr algn="ctr">
              <a:buFontTx/>
              <a:buNone/>
            </a:pPr>
            <a:r>
              <a:rPr lang="en-US" sz="2800" b="1" u="sng" smtClean="0">
                <a:ea typeface="ＭＳ Ｐゴシック" pitchFamily="34" charset="-128"/>
              </a:rPr>
              <a:t>plus</a:t>
            </a:r>
            <a:endParaRPr lang="en-US" sz="2800" smtClean="0">
              <a:ea typeface="ＭＳ Ｐゴシック" pitchFamily="34" charset="-128"/>
            </a:endParaRPr>
          </a:p>
          <a:p>
            <a:pPr algn="ctr">
              <a:buFontTx/>
              <a:buNone/>
            </a:pPr>
            <a:r>
              <a:rPr lang="en-US" sz="2800" smtClean="0">
                <a:ea typeface="ＭＳ Ｐゴシック" pitchFamily="34" charset="-128"/>
              </a:rPr>
              <a:t>the </a:t>
            </a:r>
            <a:r>
              <a:rPr lang="en-US" sz="2800" b="1" smtClean="0">
                <a:ea typeface="ＭＳ Ｐゴシック" pitchFamily="34" charset="-128"/>
              </a:rPr>
              <a:t>uncertainty</a:t>
            </a:r>
            <a:r>
              <a:rPr lang="en-US" sz="2800" smtClean="0">
                <a:ea typeface="ＭＳ Ｐゴシック" pitchFamily="34" charset="-128"/>
              </a:rPr>
              <a:t> of current knowledge of the vulnerability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control strategies</a:t>
            </a:r>
            <a:endParaRPr lang="en-AU" dirty="0"/>
          </a:p>
        </p:txBody>
      </p:sp>
      <p:sp>
        <p:nvSpPr>
          <p:cNvPr id="3" name="Content Placeholder 2"/>
          <p:cNvSpPr>
            <a:spLocks noGrp="1"/>
          </p:cNvSpPr>
          <p:nvPr>
            <p:ph idx="1"/>
          </p:nvPr>
        </p:nvSpPr>
        <p:spPr/>
        <p:txBody>
          <a:bodyPr/>
          <a:lstStyle/>
          <a:p>
            <a:r>
              <a:rPr lang="en-AU" sz="2800" dirty="0" smtClean="0"/>
              <a:t>Defence</a:t>
            </a:r>
            <a:r>
              <a:rPr lang="en-US" sz="2800" dirty="0" smtClean="0"/>
              <a:t> – apply safeguard to eliminate/reduce risk</a:t>
            </a:r>
          </a:p>
          <a:p>
            <a:r>
              <a:rPr lang="en-US" sz="2800" dirty="0" smtClean="0"/>
              <a:t>Mitigation – plan / prepare thus control the risk</a:t>
            </a:r>
          </a:p>
          <a:p>
            <a:r>
              <a:rPr lang="en-US" sz="2800" dirty="0" smtClean="0"/>
              <a:t>Acceptance – accept outcome of an exploitation</a:t>
            </a:r>
          </a:p>
          <a:p>
            <a:r>
              <a:rPr lang="en-US" sz="2800" dirty="0"/>
              <a:t>Transferal – shift risk to other assets, processes or </a:t>
            </a:r>
            <a:r>
              <a:rPr lang="en-AU" sz="2800" dirty="0" smtClean="0"/>
              <a:t>organisations</a:t>
            </a:r>
            <a:r>
              <a:rPr lang="en-US" sz="2800" dirty="0" smtClean="0"/>
              <a:t> </a:t>
            </a:r>
            <a:r>
              <a:rPr lang="en-US" sz="2800" dirty="0"/>
              <a:t>(insurance)</a:t>
            </a:r>
          </a:p>
          <a:p>
            <a:r>
              <a:rPr lang="en-US" sz="2800" dirty="0" smtClean="0"/>
              <a:t>Termination – remove an asset from the environment thus removing the risk</a:t>
            </a:r>
            <a:endParaRPr lang="en-AU" sz="2800" dirty="0"/>
          </a:p>
        </p:txBody>
      </p:sp>
      <p:pic>
        <p:nvPicPr>
          <p:cNvPr id="1026" name="Picture 2" descr="http://visionbancorp.com/images/articles/risk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558" y="4869160"/>
            <a:ext cx="2073117" cy="187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5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Instinctive Risk Assessment</a:t>
            </a:r>
          </a:p>
        </p:txBody>
      </p:sp>
      <p:sp>
        <p:nvSpPr>
          <p:cNvPr id="8195" name="Rectangle 3"/>
          <p:cNvSpPr>
            <a:spLocks noGrp="1" noChangeArrowheads="1"/>
          </p:cNvSpPr>
          <p:nvPr>
            <p:ph type="body" idx="1"/>
          </p:nvPr>
        </p:nvSpPr>
        <p:spPr/>
        <p:txBody>
          <a:bodyPr/>
          <a:lstStyle/>
          <a:p>
            <a:pPr eaLnBrk="1" hangingPunct="1"/>
            <a:r>
              <a:rPr lang="en-AU" smtClean="0">
                <a:ea typeface="ＭＳ Ｐゴシック" pitchFamily="34" charset="-128"/>
              </a:rPr>
              <a:t>Everyday we perform a basic form of risk analysis </a:t>
            </a:r>
            <a:r>
              <a:rPr lang="en-AU" b="1" smtClean="0">
                <a:ea typeface="ＭＳ Ｐゴシック" pitchFamily="34" charset="-128"/>
              </a:rPr>
              <a:t>instinctively</a:t>
            </a:r>
          </a:p>
          <a:p>
            <a:pPr eaLnBrk="1" hangingPunct="1"/>
            <a:r>
              <a:rPr lang="en-AU" smtClean="0">
                <a:ea typeface="ＭＳ Ｐゴシック" pitchFamily="34" charset="-128"/>
              </a:rPr>
              <a:t>We automatically attempt to assess the risk involved with the things that we do</a:t>
            </a:r>
          </a:p>
          <a:p>
            <a:pPr eaLnBrk="1" hangingPunct="1"/>
            <a:r>
              <a:rPr lang="en-AU" smtClean="0">
                <a:ea typeface="ＭＳ Ｐゴシック" pitchFamily="34" charset="-128"/>
              </a:rPr>
              <a:t>When we cross a busy road we automatically perform an instinctive risk assessment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latin typeface="Arial Narrow" pitchFamily="34" charset="0"/>
                <a:ea typeface="ＭＳ Ｐゴシック" pitchFamily="34" charset="-128"/>
              </a:rPr>
              <a:t>Real Vs Perceived Risk</a:t>
            </a:r>
          </a:p>
        </p:txBody>
      </p:sp>
      <p:sp>
        <p:nvSpPr>
          <p:cNvPr id="9219" name="Rectangle 3"/>
          <p:cNvSpPr>
            <a:spLocks noGrp="1" noChangeArrowheads="1"/>
          </p:cNvSpPr>
          <p:nvPr>
            <p:ph type="body" idx="1"/>
          </p:nvPr>
        </p:nvSpPr>
        <p:spPr/>
        <p:txBody>
          <a:bodyPr/>
          <a:lstStyle/>
          <a:p>
            <a:pPr eaLnBrk="1" hangingPunct="1">
              <a:lnSpc>
                <a:spcPct val="90000"/>
              </a:lnSpc>
            </a:pPr>
            <a:r>
              <a:rPr lang="en-AU" dirty="0" smtClean="0">
                <a:ea typeface="ＭＳ Ｐゴシック" pitchFamily="34" charset="-128"/>
              </a:rPr>
              <a:t>During the period of the Washington Sniper many parents elected to drive their children to school believing this to be the safest course of action</a:t>
            </a:r>
          </a:p>
          <a:p>
            <a:pPr eaLnBrk="1" hangingPunct="1">
              <a:lnSpc>
                <a:spcPct val="90000"/>
              </a:lnSpc>
            </a:pPr>
            <a:endParaRPr lang="en-AU" dirty="0" smtClean="0">
              <a:ea typeface="ＭＳ Ｐゴシック" pitchFamily="34" charset="-128"/>
            </a:endParaRPr>
          </a:p>
          <a:p>
            <a:pPr eaLnBrk="1" hangingPunct="1">
              <a:lnSpc>
                <a:spcPct val="90000"/>
              </a:lnSpc>
            </a:pPr>
            <a:r>
              <a:rPr lang="en-AU" dirty="0" smtClean="0">
                <a:ea typeface="ＭＳ Ｐゴシック" pitchFamily="34" charset="-128"/>
              </a:rPr>
              <a:t>Bruce </a:t>
            </a:r>
            <a:r>
              <a:rPr lang="en-AU" dirty="0" err="1" smtClean="0">
                <a:ea typeface="ＭＳ Ｐゴシック" pitchFamily="34" charset="-128"/>
              </a:rPr>
              <a:t>Schneier</a:t>
            </a:r>
            <a:r>
              <a:rPr lang="en-AU" dirty="0" smtClean="0">
                <a:ea typeface="ＭＳ Ｐゴシック" pitchFamily="34" charset="-128"/>
              </a:rPr>
              <a:t> argued that the probability of everyone in the car dying in a traffic accident was greater than any one of them being killed by the Washington Sniper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AU" smtClean="0">
                <a:latin typeface="Arial Narrow" pitchFamily="34" charset="0"/>
                <a:ea typeface="ＭＳ Ｐゴシック" pitchFamily="34" charset="-128"/>
              </a:rPr>
              <a:t>Real Vs Perceived Risk</a:t>
            </a:r>
            <a:endParaRPr lang="en-US" smtClean="0">
              <a:latin typeface="Arial Narrow" pitchFamily="34" charset="0"/>
              <a:ea typeface="ＭＳ Ｐゴシック" pitchFamily="34" charset="-128"/>
            </a:endParaRPr>
          </a:p>
        </p:txBody>
      </p:sp>
      <p:sp>
        <p:nvSpPr>
          <p:cNvPr id="10243" name="Content Placeholder 2"/>
          <p:cNvSpPr>
            <a:spLocks noGrp="1"/>
          </p:cNvSpPr>
          <p:nvPr>
            <p:ph idx="1"/>
          </p:nvPr>
        </p:nvSpPr>
        <p:spPr/>
        <p:txBody>
          <a:bodyPr/>
          <a:lstStyle/>
          <a:p>
            <a:r>
              <a:rPr lang="en-US" dirty="0" smtClean="0">
                <a:ea typeface="ＭＳ Ｐゴシック" pitchFamily="34" charset="-128"/>
              </a:rPr>
              <a:t>Shoppers will worry about E. coli bacteria on spinach leaves but fill their shopping cart with fatty foods</a:t>
            </a:r>
          </a:p>
          <a:p>
            <a:r>
              <a:rPr lang="en-US" dirty="0" smtClean="0">
                <a:ea typeface="ＭＳ Ｐゴシック" pitchFamily="34" charset="-128"/>
              </a:rPr>
              <a:t>People worry about the plane they are in crashing, yet on a global level more people die in car accidents</a:t>
            </a:r>
          </a:p>
          <a:p>
            <a:pPr>
              <a:buNone/>
            </a:pPr>
            <a:endParaRPr lang="en-US" dirty="0" smtClean="0">
              <a:ea typeface="ＭＳ Ｐゴシック" pitchFamily="34" charset="-128"/>
            </a:endParaRPr>
          </a:p>
          <a:p>
            <a:pPr>
              <a:buNone/>
            </a:pPr>
            <a:r>
              <a:rPr lang="en-US" sz="1400" dirty="0" smtClean="0">
                <a:ea typeface="ＭＳ Ｐゴシック" pitchFamily="34" charset="-128"/>
                <a:hlinkClick r:id="rId2"/>
              </a:rPr>
              <a:t>http://www.time.com/time/magazine/article/0,9171,1562978-1,00.html</a:t>
            </a:r>
            <a:endParaRPr lang="en-US" sz="1400" dirty="0" smtClean="0">
              <a:ea typeface="ＭＳ Ｐゴシック" pitchFamily="34" charset="-128"/>
            </a:endParaRPr>
          </a:p>
          <a:p>
            <a:endParaRPr lang="en-US" dirty="0" smtClean="0">
              <a:ea typeface="ＭＳ Ｐゴシック" pitchFamily="34" charset="-128"/>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417</TotalTime>
  <Words>1874</Words>
  <Application>Microsoft Office PowerPoint</Application>
  <PresentationFormat>On-screen Show (4:3)</PresentationFormat>
  <Paragraphs>305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Threats and Threat Agents</vt:lpstr>
      <vt:lpstr>What is a Threat?</vt:lpstr>
      <vt:lpstr>What is a Vulnerability?</vt:lpstr>
      <vt:lpstr>What is Risk?</vt:lpstr>
      <vt:lpstr>Risk Assessment</vt:lpstr>
      <vt:lpstr>Risk control strategies</vt:lpstr>
      <vt:lpstr>Instinctive Risk Assessment</vt:lpstr>
      <vt:lpstr>Real Vs Perceived Risk</vt:lpstr>
      <vt:lpstr>Real Vs Perceived Risk</vt:lpstr>
      <vt:lpstr>Risk Perception</vt:lpstr>
      <vt:lpstr>Generic Threats</vt:lpstr>
      <vt:lpstr>Interception</vt:lpstr>
      <vt:lpstr>Interruption</vt:lpstr>
      <vt:lpstr>Modification</vt:lpstr>
      <vt:lpstr>Fabrication</vt:lpstr>
      <vt:lpstr>Specific Threats</vt:lpstr>
      <vt:lpstr>Examples of specific threats</vt:lpstr>
      <vt:lpstr>Hacking</vt:lpstr>
      <vt:lpstr>Information Warfare</vt:lpstr>
      <vt:lpstr>Malware</vt:lpstr>
      <vt:lpstr>Espionage</vt:lpstr>
      <vt:lpstr>Eavesdropping/surveillance</vt:lpstr>
      <vt:lpstr>Social Engineering</vt:lpstr>
      <vt:lpstr>Threat Agents/Attackers</vt:lpstr>
      <vt:lpstr>Motivations of Attackers</vt:lpstr>
      <vt:lpstr>Capabilities of Attackers</vt:lpstr>
      <vt:lpstr>Risk Aversion</vt:lpstr>
      <vt:lpstr>Threat Modelling</vt:lpstr>
      <vt:lpstr>Modelling Threats</vt:lpstr>
      <vt:lpstr>Attack Trees</vt:lpstr>
      <vt:lpstr>Attack Tree Example</vt:lpstr>
      <vt:lpstr>Attack Tree Example</vt:lpstr>
      <vt:lpstr>Attack Tree Example Cont…</vt:lpstr>
      <vt:lpstr>Attack Tree Example Cont…</vt:lpstr>
      <vt:lpstr>Attack Tree Example Cont…</vt:lpstr>
      <vt:lpstr>Attack Tree Example Cont…</vt:lpstr>
      <vt:lpstr>Attack Tree Example Cont…</vt:lpstr>
      <vt:lpstr>Determining possible attack avenues?</vt:lpstr>
      <vt:lpstr>Controls, Safeguards and Countermeasures</vt:lpstr>
      <vt:lpstr>Controls and Safeguards</vt:lpstr>
      <vt:lpstr>Determining Effective Controls</vt:lpstr>
      <vt:lpstr>Trade-offs</vt:lpstr>
      <vt:lpstr>Evaluating Trade-offs</vt:lpstr>
      <vt:lpstr>Determining Appropriate Controls</vt:lpstr>
      <vt:lpstr>Defence in Depth</vt:lpstr>
      <vt:lpstr>PowerPoint Presentation</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dellicious</cp:lastModifiedBy>
  <cp:revision>38</cp:revision>
  <dcterms:created xsi:type="dcterms:W3CDTF">2009-09-07T06:18:52Z</dcterms:created>
  <dcterms:modified xsi:type="dcterms:W3CDTF">2014-07-29T02:48:33Z</dcterms:modified>
</cp:coreProperties>
</file>