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9" r:id="rId1"/>
    <p:sldMasterId id="2147483672" r:id="rId2"/>
  </p:sldMasterIdLst>
  <p:notesMasterIdLst>
    <p:notesMasterId r:id="rId57"/>
  </p:notesMasterIdLst>
  <p:handoutMasterIdLst>
    <p:handoutMasterId r:id="rId58"/>
  </p:handoutMasterIdLst>
  <p:sldIdLst>
    <p:sldId id="257" r:id="rId3"/>
    <p:sldId id="258" r:id="rId4"/>
    <p:sldId id="260" r:id="rId5"/>
    <p:sldId id="315" r:id="rId6"/>
    <p:sldId id="261" r:id="rId7"/>
    <p:sldId id="317" r:id="rId8"/>
    <p:sldId id="263" r:id="rId9"/>
    <p:sldId id="264" r:id="rId10"/>
    <p:sldId id="265" r:id="rId11"/>
    <p:sldId id="311" r:id="rId12"/>
    <p:sldId id="267" r:id="rId13"/>
    <p:sldId id="268" r:id="rId14"/>
    <p:sldId id="269" r:id="rId15"/>
    <p:sldId id="270" r:id="rId16"/>
    <p:sldId id="271" r:id="rId17"/>
    <p:sldId id="272" r:id="rId18"/>
    <p:sldId id="309" r:id="rId19"/>
    <p:sldId id="273" r:id="rId20"/>
    <p:sldId id="274" r:id="rId21"/>
    <p:sldId id="275" r:id="rId22"/>
    <p:sldId id="276" r:id="rId23"/>
    <p:sldId id="277" r:id="rId24"/>
    <p:sldId id="278" r:id="rId25"/>
    <p:sldId id="279" r:id="rId26"/>
    <p:sldId id="280" r:id="rId27"/>
    <p:sldId id="312" r:id="rId28"/>
    <p:sldId id="281" r:id="rId29"/>
    <p:sldId id="282" r:id="rId30"/>
    <p:sldId id="283" r:id="rId31"/>
    <p:sldId id="284" r:id="rId32"/>
    <p:sldId id="285" r:id="rId33"/>
    <p:sldId id="286" r:id="rId34"/>
    <p:sldId id="313"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7" r:id="rId48"/>
    <p:sldId id="300" r:id="rId49"/>
    <p:sldId id="301" r:id="rId50"/>
    <p:sldId id="302" r:id="rId51"/>
    <p:sldId id="303" r:id="rId52"/>
    <p:sldId id="316" r:id="rId53"/>
    <p:sldId id="308" r:id="rId54"/>
    <p:sldId id="305" r:id="rId55"/>
    <p:sldId id="314" r:id="rId56"/>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2" autoAdjust="0"/>
    <p:restoredTop sz="86465" autoAdjust="0"/>
  </p:normalViewPr>
  <p:slideViewPr>
    <p:cSldViewPr>
      <p:cViewPr varScale="1">
        <p:scale>
          <a:sx n="93" d="100"/>
          <a:sy n="93" d="100"/>
        </p:scale>
        <p:origin x="1424" y="192"/>
      </p:cViewPr>
      <p:guideLst>
        <p:guide orient="horz" pos="2160"/>
        <p:guide pos="2880"/>
      </p:guideLst>
    </p:cSldViewPr>
  </p:slideViewPr>
  <p:outlineViewPr>
    <p:cViewPr>
      <p:scale>
        <a:sx n="33" d="100"/>
        <a:sy n="33" d="100"/>
      </p:scale>
      <p:origin x="0" y="33192"/>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6" d="100"/>
          <a:sy n="56" d="100"/>
        </p:scale>
        <p:origin x="-1812" y="-102"/>
      </p:cViewPr>
      <p:guideLst>
        <p:guide orient="horz" pos="2909"/>
        <p:guide pos="21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5539"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5540"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5541"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6CB17B0-A5B9-413F-A958-23A4BF2EEFC4}" type="slidenum">
              <a:rPr lang="en-US"/>
              <a:pPr>
                <a:defRPr/>
              </a:pPr>
              <a:t>‹#›</a:t>
            </a:fld>
            <a:endParaRPr lang="en-US" dirty="0"/>
          </a:p>
        </p:txBody>
      </p:sp>
    </p:spTree>
    <p:extLst>
      <p:ext uri="{BB962C8B-B14F-4D97-AF65-F5344CB8AC3E}">
        <p14:creationId xmlns:p14="http://schemas.microsoft.com/office/powerpoint/2010/main" val="3101054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9859C5-F4D1-4932-A798-A9CC8EB5361F}" type="slidenum">
              <a:rPr lang="en-US"/>
              <a:pPr>
                <a:defRPr/>
              </a:pPr>
              <a:t>‹#›</a:t>
            </a:fld>
            <a:endParaRPr lang="en-US" dirty="0"/>
          </a:p>
        </p:txBody>
      </p:sp>
    </p:spTree>
    <p:extLst>
      <p:ext uri="{BB962C8B-B14F-4D97-AF65-F5344CB8AC3E}">
        <p14:creationId xmlns:p14="http://schemas.microsoft.com/office/powerpoint/2010/main" val="1968674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6370B2-307B-4524-8644-AAE0D5D22B1D}" type="slidenum">
              <a:rPr lang="en-US" smtClean="0"/>
              <a:pPr eaLnBrk="1" hangingPunct="1"/>
              <a:t>1</a:t>
            </a:fld>
            <a:endParaRPr lang="en-US"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21217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0A5261-1D64-4FC7-9093-24C2E59C1711}" type="slidenum">
              <a:rPr lang="en-US" smtClean="0"/>
              <a:pPr eaLnBrk="1" hangingPunct="1"/>
              <a:t>10</a:t>
            </a:fld>
            <a:endParaRPr 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6024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97B946-3882-4879-AFE3-387D0ED58F14}" type="slidenum">
              <a:rPr lang="en-US" smtClean="0"/>
              <a:pPr eaLnBrk="1" hangingPunct="1"/>
              <a:t>11</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7209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656156-2218-4D01-9468-EF9D79B6B8EC}" type="slidenum">
              <a:rPr lang="en-US" smtClean="0"/>
              <a:pPr eaLnBrk="1" hangingPunct="1"/>
              <a:t>12</a:t>
            </a:fld>
            <a:endParaRPr lang="en-US"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286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AF3D22-6C37-4814-B664-2F6BB04FBED0}" type="slidenum">
              <a:rPr lang="en-US" smtClean="0"/>
              <a:pPr eaLnBrk="1" hangingPunct="1"/>
              <a:t>13</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35293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285C9F-56DB-4215-B024-E1A8B96B3638}" type="slidenum">
              <a:rPr lang="en-US" smtClean="0"/>
              <a:pPr eaLnBrk="1" hangingPunct="1"/>
              <a:t>14</a:t>
            </a:fld>
            <a:endParaRPr lang="en-US"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67101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56C066-3DE8-4F2D-96E6-EBCFA0F4D0B4}" type="slidenum">
              <a:rPr lang="en-US" smtClean="0"/>
              <a:pPr eaLnBrk="1" hangingPunct="1"/>
              <a:t>15</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8068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4EC35E-021E-44AF-A093-D69026AF8385}" type="slidenum">
              <a:rPr lang="en-US" smtClean="0"/>
              <a:pPr eaLnBrk="1" hangingPunct="1"/>
              <a:t>16</a:t>
            </a:fld>
            <a:endParaRPr lang="en-US"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11428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1BD787-E2BF-424E-BB50-BA6DB9D85869}" type="slidenum">
              <a:rPr lang="en-US" smtClean="0"/>
              <a:pPr eaLnBrk="1" hangingPunct="1"/>
              <a:t>17</a:t>
            </a:fld>
            <a:endParaRPr lang="en-US" dirty="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55825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C5D5F0-A300-4E61-AB97-7620E6BE1687}" type="slidenum">
              <a:rPr lang="en-US" smtClean="0"/>
              <a:pPr eaLnBrk="1" hangingPunct="1"/>
              <a:t>18</a:t>
            </a:fld>
            <a:endParaRPr lang="en-US" dirty="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76213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9925BB-0819-44B3-8499-9A61E60C4DB4}" type="slidenum">
              <a:rPr lang="en-US" smtClean="0"/>
              <a:pPr eaLnBrk="1" hangingPunct="1"/>
              <a:t>19</a:t>
            </a:fld>
            <a:endParaRPr lang="en-US"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3557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7F6FB7-5C13-489C-AF9E-DD05E8CEDF7B}" type="slidenum">
              <a:rPr lang="en-US" smtClean="0"/>
              <a:pPr eaLnBrk="1" hangingPunct="1"/>
              <a:t>2</a:t>
            </a:fld>
            <a:endParaRPr lang="en-US"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dirty="0" smtClean="0"/>
          </a:p>
        </p:txBody>
      </p:sp>
    </p:spTree>
    <p:extLst>
      <p:ext uri="{BB962C8B-B14F-4D97-AF65-F5344CB8AC3E}">
        <p14:creationId xmlns:p14="http://schemas.microsoft.com/office/powerpoint/2010/main" val="1115026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408F9A-2703-437F-8D4E-779A4B68F01B}" type="slidenum">
              <a:rPr lang="en-US" smtClean="0"/>
              <a:pPr eaLnBrk="1" hangingPunct="1"/>
              <a:t>20</a:t>
            </a:fld>
            <a:endParaRPr lang="en-US" dirty="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9955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5C8CF5-E498-49A9-934B-DB7B111622FD}" type="slidenum">
              <a:rPr lang="en-US" smtClean="0"/>
              <a:pPr eaLnBrk="1" hangingPunct="1"/>
              <a:t>21</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39901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4AB729-CFB3-407F-8F3A-1355AEA71E41}" type="slidenum">
              <a:rPr lang="en-US" smtClean="0"/>
              <a:pPr eaLnBrk="1" hangingPunct="1"/>
              <a:t>22</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2183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4EC37F-941D-4BDF-A061-36C4895CF5EC}" type="slidenum">
              <a:rPr lang="en-US" smtClean="0"/>
              <a:pPr eaLnBrk="1" hangingPunct="1"/>
              <a:t>23</a:t>
            </a:fld>
            <a:endParaRPr lang="en-US"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16709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B61A6D-4210-48FA-9DAE-6D2A5C89B227}" type="slidenum">
              <a:rPr lang="en-US" smtClean="0"/>
              <a:pPr eaLnBrk="1" hangingPunct="1"/>
              <a:t>24</a:t>
            </a:fld>
            <a:endParaRPr 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75595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C75FB7-4A72-4001-AC8F-A941C1717477}" type="slidenum">
              <a:rPr lang="en-US" smtClean="0"/>
              <a:pPr eaLnBrk="1" hangingPunct="1"/>
              <a:t>25</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99967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60D7B6-94B6-4FBF-87CD-C8E6E3F71D11}" type="slidenum">
              <a:rPr lang="en-US" smtClean="0"/>
              <a:pPr eaLnBrk="1" hangingPunct="1"/>
              <a:t>26</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17814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2861EC-22DB-4E91-9C33-D453C72C8CBB}" type="slidenum">
              <a:rPr lang="en-US" smtClean="0"/>
              <a:pPr eaLnBrk="1" hangingPunct="1"/>
              <a:t>27</a:t>
            </a:fld>
            <a:endParaRPr 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2283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96F780-9D75-469A-A3BE-8A681C16E0EE}" type="slidenum">
              <a:rPr lang="en-US" smtClean="0"/>
              <a:pPr eaLnBrk="1" hangingPunct="1"/>
              <a:t>28</a:t>
            </a:fld>
            <a:endParaRPr 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14561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31802E-AD00-40ED-933E-A80993F2DFF8}" type="slidenum">
              <a:rPr lang="en-US" smtClean="0"/>
              <a:pPr eaLnBrk="1" hangingPunct="1"/>
              <a:t>29</a:t>
            </a:fld>
            <a:endParaRPr 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9639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D5386-1880-46A9-ABD9-8A7A365A8A32}" type="slidenum">
              <a:rPr lang="en-US" smtClean="0"/>
              <a:pPr eaLnBrk="1" hangingPunct="1"/>
              <a:t>3</a:t>
            </a:fld>
            <a:endParaRPr lang="en-US"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301829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4E13D8-958E-42F8-ACE8-4D30CE807E36}" type="slidenum">
              <a:rPr lang="en-US" smtClean="0"/>
              <a:pPr eaLnBrk="1" hangingPunct="1"/>
              <a:t>30</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4556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29E533-0F5F-485C-B847-22C08AC0C06B}" type="slidenum">
              <a:rPr lang="en-US" smtClean="0"/>
              <a:pPr eaLnBrk="1" hangingPunct="1"/>
              <a:t>31</a:t>
            </a:fld>
            <a:endParaRPr 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98016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9DE86F-F05E-4F50-92FD-0B4DB8234473}" type="slidenum">
              <a:rPr lang="en-US" smtClean="0"/>
              <a:pPr eaLnBrk="1" hangingPunct="1"/>
              <a:t>32</a:t>
            </a:fld>
            <a:endParaRPr 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778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EB0565-5982-44CC-9D5F-D83F02BC52DB}" type="slidenum">
              <a:rPr lang="en-US" smtClean="0"/>
              <a:pPr eaLnBrk="1" hangingPunct="1"/>
              <a:t>33</a:t>
            </a:fld>
            <a:endParaRPr lang="en-US"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029199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08349C-9AC4-4EB4-91C6-44F8F3F0A5BE}" type="slidenum">
              <a:rPr lang="en-US" smtClean="0"/>
              <a:pPr eaLnBrk="1" hangingPunct="1"/>
              <a:t>34</a:t>
            </a:fld>
            <a:endParaRPr lang="en-US"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43889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7F250F-10DC-4905-A581-0C71D684465A}" type="slidenum">
              <a:rPr lang="en-US" smtClean="0"/>
              <a:pPr eaLnBrk="1" hangingPunct="1"/>
              <a:t>35</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60892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0AEF60-E59E-4B0B-8D59-FE544E255218}" type="slidenum">
              <a:rPr lang="en-US" smtClean="0"/>
              <a:pPr eaLnBrk="1" hangingPunct="1"/>
              <a:t>36</a:t>
            </a:fld>
            <a:endParaRPr lang="en-US"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60068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E7C3C2-4126-4924-A793-8CB678DE230A}" type="slidenum">
              <a:rPr lang="en-US" smtClean="0"/>
              <a:pPr eaLnBrk="1" hangingPunct="1"/>
              <a:t>37</a:t>
            </a:fld>
            <a:endParaRPr lang="en-US" dirty="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11872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B850FF-BA5F-4A38-90BB-94E9A9406135}" type="slidenum">
              <a:rPr lang="en-US" smtClean="0"/>
              <a:pPr eaLnBrk="1" hangingPunct="1"/>
              <a:t>38</a:t>
            </a:fld>
            <a:endParaRPr lang="en-US"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17673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AE78F0-B262-47D1-B9CE-316DA98FA71F}" type="slidenum">
              <a:rPr lang="en-US" smtClean="0"/>
              <a:pPr eaLnBrk="1" hangingPunct="1"/>
              <a:t>39</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12980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9859C5-F4D1-4932-A798-A9CC8EB5361F}" type="slidenum">
              <a:rPr lang="en-US" smtClean="0"/>
              <a:pPr>
                <a:defRPr/>
              </a:pPr>
              <a:t>4</a:t>
            </a:fld>
            <a:endParaRPr lang="en-US" dirty="0"/>
          </a:p>
        </p:txBody>
      </p:sp>
    </p:spTree>
    <p:extLst>
      <p:ext uri="{BB962C8B-B14F-4D97-AF65-F5344CB8AC3E}">
        <p14:creationId xmlns:p14="http://schemas.microsoft.com/office/powerpoint/2010/main" val="25001746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EF0772-D2D3-4B1B-AFFE-2353B07E0CF5}" type="slidenum">
              <a:rPr lang="en-US" smtClean="0"/>
              <a:pPr eaLnBrk="1" hangingPunct="1"/>
              <a:t>40</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64543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BBB8D6-24F2-4F30-ADFA-AB30EDF5C941}" type="slidenum">
              <a:rPr lang="en-US" smtClean="0"/>
              <a:pPr eaLnBrk="1" hangingPunct="1"/>
              <a:t>41</a:t>
            </a:fld>
            <a:endParaRPr lang="en-US"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06546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42BC36-A7C0-49B6-98BB-7C82EEEE5B40}" type="slidenum">
              <a:rPr lang="en-US" smtClean="0"/>
              <a:pPr eaLnBrk="1" hangingPunct="1"/>
              <a:t>42</a:t>
            </a:fld>
            <a:endParaRPr lang="en-US" dirty="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42144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8676B9-F6CA-48B5-910A-47FA2014CBBB}" type="slidenum">
              <a:rPr lang="en-US" smtClean="0"/>
              <a:pPr eaLnBrk="1" hangingPunct="1"/>
              <a:t>43</a:t>
            </a:fld>
            <a:endParaRPr lang="en-US" dirty="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35136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A33723-B1CA-4A8C-A3C8-DBF662D456C5}" type="slidenum">
              <a:rPr lang="en-US" smtClean="0"/>
              <a:pPr eaLnBrk="1" hangingPunct="1"/>
              <a:t>44</a:t>
            </a:fld>
            <a:endParaRPr lang="en-US"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504297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1636DF-81AB-4002-9821-4D3933C36541}" type="slidenum">
              <a:rPr lang="en-US" smtClean="0"/>
              <a:pPr eaLnBrk="1" hangingPunct="1"/>
              <a:t>45</a:t>
            </a:fld>
            <a:endParaRPr lang="en-US"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781729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4FC223-19D6-4FD8-8315-4F7AB283B65B}" type="slidenum">
              <a:rPr lang="en-US" smtClean="0"/>
              <a:pPr eaLnBrk="1" hangingPunct="1"/>
              <a:t>46</a:t>
            </a:fld>
            <a:endParaRPr lang="en-US"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62362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02065C-021A-42F2-BAFF-301A169FED67}" type="slidenum">
              <a:rPr lang="en-US" smtClean="0"/>
              <a:pPr eaLnBrk="1" hangingPunct="1"/>
              <a:t>47</a:t>
            </a:fld>
            <a:endParaRPr lang="en-US"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341111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3BACA2-DE72-40C8-8841-E89F148FF128}" type="slidenum">
              <a:rPr lang="en-US" smtClean="0"/>
              <a:pPr eaLnBrk="1" hangingPunct="1"/>
              <a:t>48</a:t>
            </a:fld>
            <a:endParaRPr lang="en-US"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48737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F0E5C7-48BF-4BA2-B5B1-3E1542992041}" type="slidenum">
              <a:rPr lang="en-US" smtClean="0"/>
              <a:pPr eaLnBrk="1" hangingPunct="1"/>
              <a:t>49</a:t>
            </a:fld>
            <a:endParaRPr lang="en-US"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2477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AD834A-CE6A-45AA-A5ED-1346DDCA8CA5}" type="slidenum">
              <a:rPr lang="en-US" smtClean="0"/>
              <a:pPr eaLnBrk="1" hangingPunct="1"/>
              <a:t>5</a:t>
            </a:fld>
            <a:endParaRPr lang="en-US"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103689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E452D4-A159-47C1-BAB6-7142E8CB8647}" type="slidenum">
              <a:rPr lang="en-US" smtClean="0"/>
              <a:pPr eaLnBrk="1" hangingPunct="1"/>
              <a:t>50</a:t>
            </a:fld>
            <a:endParaRPr lang="en-US" dirty="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61591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206EF1B-9683-44A7-BA62-D236F5EF5990}" type="slidenum">
              <a:rPr lang="en-US" smtClean="0"/>
              <a:pPr/>
              <a:t>51</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r>
              <a:rPr lang="en-US" dirty="0" smtClean="0"/>
              <a:t>Credit: Wikimedia - http://</a:t>
            </a:r>
            <a:r>
              <a:rPr lang="en-US" dirty="0" err="1" smtClean="0"/>
              <a:t>upload.wikimedia.org</a:t>
            </a:r>
            <a:r>
              <a:rPr lang="en-US" dirty="0" smtClean="0"/>
              <a:t>/</a:t>
            </a:r>
            <a:r>
              <a:rPr lang="en-US" dirty="0" err="1" smtClean="0"/>
              <a:t>wikipedia</a:t>
            </a:r>
            <a:r>
              <a:rPr lang="en-US" dirty="0" smtClean="0"/>
              <a:t>/commons/6/6a/</a:t>
            </a:r>
            <a:r>
              <a:rPr lang="en-US" dirty="0" err="1" smtClean="0"/>
              <a:t>Dining_philosophers.png</a:t>
            </a:r>
            <a:endParaRPr lang="en-US" dirty="0" smtClean="0"/>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dining philosophers’ table, before the meal begins.</a:t>
            </a:r>
            <a:r>
              <a:rPr lang="en-US" sz="1200" dirty="0" smtClean="0">
                <a:solidFill>
                  <a:srgbClr val="000000"/>
                </a:solidFill>
                <a:ea typeface="ＭＳ Ｐゴシック" pitchFamily="34" charset="-128"/>
              </a:rPr>
              <a:t/>
            </a:r>
            <a:br>
              <a:rPr lang="en-US" sz="1200" dirty="0" smtClean="0">
                <a:solidFill>
                  <a:srgbClr val="000000"/>
                </a:solidFill>
                <a:ea typeface="ＭＳ Ｐゴシック" pitchFamily="34" charset="-128"/>
              </a:rPr>
            </a:br>
            <a:r>
              <a:rPr lang="en-US" sz="1100" i="1" dirty="0" smtClean="0">
                <a:solidFill>
                  <a:srgbClr val="000000"/>
                </a:solidFill>
                <a:ea typeface="ＭＳ Ｐゴシック" pitchFamily="34" charset="-128"/>
              </a:rPr>
              <a:t>© Cengage Learning 2014</a:t>
            </a:r>
            <a:endParaRPr lang="en-US" sz="1600" i="1" dirty="0" smtClean="0">
              <a:solidFill>
                <a:srgbClr val="000000"/>
              </a:solidFill>
              <a:ea typeface="ＭＳ Ｐゴシック" pitchFamily="34" charset="-128"/>
            </a:endParaRPr>
          </a:p>
          <a:p>
            <a:pPr eaLnBrk="1" hangingPunct="1"/>
            <a:endParaRPr lang="en-US" dirty="0" smtClean="0"/>
          </a:p>
        </p:txBody>
      </p:sp>
    </p:spTree>
    <p:extLst>
      <p:ext uri="{BB962C8B-B14F-4D97-AF65-F5344CB8AC3E}">
        <p14:creationId xmlns:p14="http://schemas.microsoft.com/office/powerpoint/2010/main" val="1862874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D76E45-94BE-41EC-8AA1-2D55CC55A46C}" type="slidenum">
              <a:rPr lang="en-US" smtClean="0"/>
              <a:pPr eaLnBrk="1" hangingPunct="1"/>
              <a:t>52</a:t>
            </a:fld>
            <a:endParaRPr lang="en-US" dirty="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60351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FD79E6-E48C-468C-8AFB-5B782FE089DD}" type="slidenum">
              <a:rPr lang="en-US" smtClean="0"/>
              <a:pPr eaLnBrk="1" hangingPunct="1"/>
              <a:t>53</a:t>
            </a:fld>
            <a:endParaRPr lang="en-US"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45257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BADDE0-A99E-476C-84F5-0010F5F485C0}" type="slidenum">
              <a:rPr lang="en-US" smtClean="0"/>
              <a:pPr eaLnBrk="1" hangingPunct="1"/>
              <a:t>54</a:t>
            </a:fld>
            <a:endParaRPr lang="en-US"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266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D8615FD-1A89-42A1-B709-0C9893838B04}" type="slidenum">
              <a:rPr lang="en-US" smtClean="0"/>
              <a:pPr/>
              <a:t>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394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7248EF-D0A2-4464-B301-B0D835219644}" type="slidenum">
              <a:rPr lang="en-US" smtClean="0"/>
              <a:pPr eaLnBrk="1" hangingPunct="1"/>
              <a:t>7</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14604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0EC2A3-F85F-48C9-A5F0-2AB9505D5D61}" type="slidenum">
              <a:rPr lang="en-US" smtClean="0"/>
              <a:pPr eaLnBrk="1" hangingPunct="1"/>
              <a:t>8</a:t>
            </a:fld>
            <a:endParaRPr lang="en-US"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4028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0E1F51-DB98-4373-9291-8862D04ABDAF}" type="slidenum">
              <a:rPr lang="en-US" smtClean="0"/>
              <a:pPr eaLnBrk="1" hangingPunct="1"/>
              <a:t>9</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4928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C0A6E983-099C-492E-8DD1-4A41BE7C90AF}" type="slidenum">
              <a:rPr lang="en-US"/>
              <a:pPr>
                <a:defRPr/>
              </a:pPr>
              <a:t>‹#›</a:t>
            </a:fld>
            <a:endParaRPr lang="en-US" dirty="0"/>
          </a:p>
        </p:txBody>
      </p:sp>
    </p:spTree>
    <p:extLst>
      <p:ext uri="{BB962C8B-B14F-4D97-AF65-F5344CB8AC3E}">
        <p14:creationId xmlns:p14="http://schemas.microsoft.com/office/powerpoint/2010/main" val="156579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37164DA0-C49B-43C3-AD99-3ABC72830BF9}" type="slidenum">
              <a:rPr lang="en-US"/>
              <a:pPr>
                <a:defRPr/>
              </a:pPr>
              <a:t>‹#›</a:t>
            </a:fld>
            <a:endParaRPr lang="en-US" dirty="0"/>
          </a:p>
        </p:txBody>
      </p:sp>
    </p:spTree>
    <p:extLst>
      <p:ext uri="{BB962C8B-B14F-4D97-AF65-F5344CB8AC3E}">
        <p14:creationId xmlns:p14="http://schemas.microsoft.com/office/powerpoint/2010/main" val="214305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C0ADB9F8-0072-4956-89AF-886A91344F5C}" type="slidenum">
              <a:rPr lang="en-US"/>
              <a:pPr>
                <a:defRPr/>
              </a:pPr>
              <a:t>‹#›</a:t>
            </a:fld>
            <a:endParaRPr lang="en-US" dirty="0"/>
          </a:p>
        </p:txBody>
      </p:sp>
    </p:spTree>
    <p:extLst>
      <p:ext uri="{BB962C8B-B14F-4D97-AF65-F5344CB8AC3E}">
        <p14:creationId xmlns:p14="http://schemas.microsoft.com/office/powerpoint/2010/main" val="322491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589391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711705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937167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335676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75751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49369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259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6001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A0B83603-B4D5-4CDE-B490-C4D32A4FF8C5}" type="slidenum">
              <a:rPr lang="en-US"/>
              <a:pPr>
                <a:defRPr/>
              </a:pPr>
              <a:t>‹#›</a:t>
            </a:fld>
            <a:endParaRPr lang="en-US" dirty="0"/>
          </a:p>
        </p:txBody>
      </p:sp>
    </p:spTree>
    <p:extLst>
      <p:ext uri="{BB962C8B-B14F-4D97-AF65-F5344CB8AC3E}">
        <p14:creationId xmlns:p14="http://schemas.microsoft.com/office/powerpoint/2010/main" val="2958674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860091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633449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0838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6F056538-0766-43DE-8245-8F7B5E59C4BE}" type="slidenum">
              <a:rPr lang="en-US"/>
              <a:pPr>
                <a:defRPr/>
              </a:pPr>
              <a:t>‹#›</a:t>
            </a:fld>
            <a:endParaRPr lang="en-US" dirty="0"/>
          </a:p>
        </p:txBody>
      </p:sp>
    </p:spTree>
    <p:extLst>
      <p:ext uri="{BB962C8B-B14F-4D97-AF65-F5344CB8AC3E}">
        <p14:creationId xmlns:p14="http://schemas.microsoft.com/office/powerpoint/2010/main" val="233485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16F65135-9F8D-437E-A8E6-EB6FD8F6D25C}" type="slidenum">
              <a:rPr lang="en-US"/>
              <a:pPr>
                <a:defRPr/>
              </a:pPr>
              <a:t>‹#›</a:t>
            </a:fld>
            <a:endParaRPr lang="en-US" dirty="0"/>
          </a:p>
        </p:txBody>
      </p:sp>
    </p:spTree>
    <p:extLst>
      <p:ext uri="{BB962C8B-B14F-4D97-AF65-F5344CB8AC3E}">
        <p14:creationId xmlns:p14="http://schemas.microsoft.com/office/powerpoint/2010/main" val="272035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8" name="Rectangle 7"/>
          <p:cNvSpPr>
            <a:spLocks noGrp="1" noChangeArrowheads="1"/>
          </p:cNvSpPr>
          <p:nvPr>
            <p:ph type="sldNum" sz="quarter" idx="11"/>
          </p:nvPr>
        </p:nvSpPr>
        <p:spPr>
          <a:ln/>
        </p:spPr>
        <p:txBody>
          <a:bodyPr/>
          <a:lstStyle>
            <a:lvl1pPr>
              <a:defRPr/>
            </a:lvl1pPr>
          </a:lstStyle>
          <a:p>
            <a:pPr>
              <a:defRPr/>
            </a:pPr>
            <a:fld id="{EF9317CC-5F03-49C5-92C3-29BD07020086}" type="slidenum">
              <a:rPr lang="en-US"/>
              <a:pPr>
                <a:defRPr/>
              </a:pPr>
              <a:t>‹#›</a:t>
            </a:fld>
            <a:endParaRPr lang="en-US" dirty="0"/>
          </a:p>
        </p:txBody>
      </p:sp>
    </p:spTree>
    <p:extLst>
      <p:ext uri="{BB962C8B-B14F-4D97-AF65-F5344CB8AC3E}">
        <p14:creationId xmlns:p14="http://schemas.microsoft.com/office/powerpoint/2010/main" val="338186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4" name="Rectangle 3"/>
          <p:cNvSpPr>
            <a:spLocks noGrp="1" noChangeArrowheads="1"/>
          </p:cNvSpPr>
          <p:nvPr>
            <p:ph type="sldNum" sz="quarter" idx="11"/>
          </p:nvPr>
        </p:nvSpPr>
        <p:spPr>
          <a:ln/>
        </p:spPr>
        <p:txBody>
          <a:bodyPr/>
          <a:lstStyle>
            <a:lvl1pPr>
              <a:defRPr/>
            </a:lvl1pPr>
          </a:lstStyle>
          <a:p>
            <a:pPr>
              <a:defRPr/>
            </a:pPr>
            <a:fld id="{3BA3FDAF-A908-43B6-AF5F-DBBCDB3780F4}" type="slidenum">
              <a:rPr lang="en-US"/>
              <a:pPr>
                <a:defRPr/>
              </a:pPr>
              <a:t>‹#›</a:t>
            </a:fld>
            <a:endParaRPr lang="en-US" dirty="0"/>
          </a:p>
        </p:txBody>
      </p:sp>
    </p:spTree>
    <p:extLst>
      <p:ext uri="{BB962C8B-B14F-4D97-AF65-F5344CB8AC3E}">
        <p14:creationId xmlns:p14="http://schemas.microsoft.com/office/powerpoint/2010/main" val="416434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3" name="Rectangle 2"/>
          <p:cNvSpPr>
            <a:spLocks noGrp="1" noChangeArrowheads="1"/>
          </p:cNvSpPr>
          <p:nvPr>
            <p:ph type="sldNum" sz="quarter" idx="11"/>
          </p:nvPr>
        </p:nvSpPr>
        <p:spPr>
          <a:ln/>
        </p:spPr>
        <p:txBody>
          <a:bodyPr/>
          <a:lstStyle>
            <a:lvl1pPr>
              <a:defRPr/>
            </a:lvl1pPr>
          </a:lstStyle>
          <a:p>
            <a:pPr>
              <a:defRPr/>
            </a:pPr>
            <a:fld id="{A2704224-A1B0-4C9D-9EAB-612B7E24862E}" type="slidenum">
              <a:rPr lang="en-US"/>
              <a:pPr>
                <a:defRPr/>
              </a:pPr>
              <a:t>‹#›</a:t>
            </a:fld>
            <a:endParaRPr lang="en-US" dirty="0"/>
          </a:p>
        </p:txBody>
      </p:sp>
    </p:spTree>
    <p:extLst>
      <p:ext uri="{BB962C8B-B14F-4D97-AF65-F5344CB8AC3E}">
        <p14:creationId xmlns:p14="http://schemas.microsoft.com/office/powerpoint/2010/main" val="257496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6508193A-137F-47FF-9968-04BEA6EB580A}" type="slidenum">
              <a:rPr lang="en-US"/>
              <a:pPr>
                <a:defRPr/>
              </a:pPr>
              <a:t>‹#›</a:t>
            </a:fld>
            <a:endParaRPr lang="en-US" dirty="0"/>
          </a:p>
        </p:txBody>
      </p:sp>
    </p:spTree>
    <p:extLst>
      <p:ext uri="{BB962C8B-B14F-4D97-AF65-F5344CB8AC3E}">
        <p14:creationId xmlns:p14="http://schemas.microsoft.com/office/powerpoint/2010/main" val="27523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smtClean="0"/>
              <a:t>Understanding Operating Systems, 7e</a:t>
            </a:r>
            <a:endParaRPr lang="en-US" dirty="0"/>
          </a:p>
        </p:txBody>
      </p:sp>
      <p:sp>
        <p:nvSpPr>
          <p:cNvPr id="6" name="Rectangle 5"/>
          <p:cNvSpPr>
            <a:spLocks noGrp="1" noChangeArrowheads="1"/>
          </p:cNvSpPr>
          <p:nvPr>
            <p:ph type="sldNum" sz="quarter" idx="11"/>
          </p:nvPr>
        </p:nvSpPr>
        <p:spPr>
          <a:ln/>
        </p:spPr>
        <p:txBody>
          <a:bodyPr/>
          <a:lstStyle>
            <a:lvl1pPr>
              <a:defRPr/>
            </a:lvl1pPr>
          </a:lstStyle>
          <a:p>
            <a:pPr>
              <a:defRPr/>
            </a:pPr>
            <a:fld id="{3B8097F0-66B6-4867-9E5F-E51D03C3227F}" type="slidenum">
              <a:rPr lang="en-US"/>
              <a:pPr>
                <a:defRPr/>
              </a:pPr>
              <a:t>‹#›</a:t>
            </a:fld>
            <a:endParaRPr lang="en-US" dirty="0"/>
          </a:p>
        </p:txBody>
      </p:sp>
    </p:spTree>
    <p:extLst>
      <p:ext uri="{BB962C8B-B14F-4D97-AF65-F5344CB8AC3E}">
        <p14:creationId xmlns:p14="http://schemas.microsoft.com/office/powerpoint/2010/main" val="17950403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4" Type="http://schemas.openxmlformats.org/officeDocument/2006/relationships/image" Target="../media/image3.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dirty="0" smtClean="0"/>
              <a:t>Understanding Operating Systems, 7e</a:t>
            </a:r>
            <a:endParaRPr lang="en-US" dirty="0"/>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CF83EC6B-9AF5-433E-A0AC-2B7EFD9B9C7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swirl.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357938"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250825" y="1916113"/>
            <a:ext cx="8642350" cy="468153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1028" name="Rectangle 10"/>
          <p:cNvSpPr>
            <a:spLocks noChangeArrowheads="1"/>
          </p:cNvSpPr>
          <p:nvPr/>
        </p:nvSpPr>
        <p:spPr bwMode="auto">
          <a:xfrm>
            <a:off x="0" y="736600"/>
            <a:ext cx="9144000" cy="1079500"/>
          </a:xfrm>
          <a:prstGeom prst="rect">
            <a:avLst/>
          </a:prstGeom>
          <a:solidFill>
            <a:srgbClr val="004B8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29" name="Rectangle 2"/>
          <p:cNvSpPr>
            <a:spLocks noGrp="1" noChangeArrowheads="1"/>
          </p:cNvSpPr>
          <p:nvPr>
            <p:ph type="title"/>
          </p:nvPr>
        </p:nvSpPr>
        <p:spPr bwMode="auto">
          <a:xfrm>
            <a:off x="250825" y="755650"/>
            <a:ext cx="8642350" cy="100012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p>
        </p:txBody>
      </p:sp>
      <p:pic>
        <p:nvPicPr>
          <p:cNvPr id="1030" name="Picture 13" descr="ECU_AUS_logo_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72450" y="0"/>
            <a:ext cx="979488"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spcBef>
                <a:spcPct val="50000"/>
              </a:spcBef>
              <a:defRPr/>
            </a:pPr>
            <a:r>
              <a:rPr lang="en-AU" sz="1200" dirty="0" smtClean="0">
                <a:solidFill>
                  <a:srgbClr val="666666"/>
                </a:solidFill>
                <a:latin typeface="Arial Narrow" pitchFamily="-65" charset="0"/>
                <a:cs typeface="+mn-cs"/>
              </a:rPr>
              <a:t>School of Computer &amp; Security Science</a:t>
            </a: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spcBef>
                <a:spcPct val="50000"/>
              </a:spcBef>
              <a:defRPr/>
            </a:pPr>
            <a:r>
              <a:rPr lang="en-AU" sz="1600" b="1" smtClean="0">
                <a:solidFill>
                  <a:srgbClr val="666666"/>
                </a:solidFill>
                <a:latin typeface="Arial Narrow" pitchFamily="-65" charset="0"/>
                <a:cs typeface="+mn-cs"/>
              </a:rPr>
              <a:t>Edith Cowan University</a:t>
            </a:r>
          </a:p>
        </p:txBody>
      </p:sp>
    </p:spTree>
    <p:extLst>
      <p:ext uri="{BB962C8B-B14F-4D97-AF65-F5344CB8AC3E}">
        <p14:creationId xmlns:p14="http://schemas.microsoft.com/office/powerpoint/2010/main" val="21026703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r" rtl="0" eaLnBrk="1" fontAlgn="base" hangingPunct="1">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2.wdp"/><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3.wdp"/><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4.wdp"/><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5.wdp"/><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4" Type="http://schemas.microsoft.com/office/2007/relationships/hdphoto" Target="../media/hdphoto6.wdp"/><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7.wdp"/><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4" Type="http://schemas.microsoft.com/office/2007/relationships/hdphoto" Target="../media/hdphoto8.wdp"/><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4" Type="http://schemas.microsoft.com/office/2007/relationships/hdphoto" Target="../media/hdphoto9.wdp"/><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4" Type="http://schemas.microsoft.com/office/2007/relationships/hdphoto" Target="../media/hdphoto10.wdp"/><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11.wdp"/><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4" Type="http://schemas.microsoft.com/office/2007/relationships/hdphoto" Target="../media/hdphoto12.wdp"/><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13.wdp"/><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4" Type="http://schemas.microsoft.com/office/2007/relationships/hdphoto" Target="../media/hdphoto14.wdp"/><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4" Type="http://schemas.microsoft.com/office/2007/relationships/hdphoto" Target="../media/hdphoto15.wdp"/><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4" Type="http://schemas.microsoft.com/office/2007/relationships/hdphoto" Target="../media/hdphoto16.wdp"/><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4" Type="http://schemas.microsoft.com/office/2007/relationships/hdphoto" Target="../media/hdphoto17.wdp"/><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4" Type="http://schemas.microsoft.com/office/2007/relationships/hdphoto" Target="../media/hdphoto18.wdp"/><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4" Type="http://schemas.microsoft.com/office/2007/relationships/hdphoto" Target="../media/hdphoto19.wdp"/><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1.wdp"/><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057400"/>
            <a:ext cx="7772400" cy="838200"/>
          </a:xfrm>
        </p:spPr>
        <p:txBody>
          <a:bodyPr/>
          <a:lstStyle/>
          <a:p>
            <a:pPr algn="ctr"/>
            <a:r>
              <a:rPr lang="en-CA" b="1" dirty="0" smtClean="0">
                <a:solidFill>
                  <a:schemeClr val="tx1"/>
                </a:solidFill>
              </a:rPr>
              <a:t>CSG1102: Operating Systems</a:t>
            </a:r>
            <a:endParaRPr lang="en-CA" b="1" dirty="0" smtClean="0">
              <a:solidFill>
                <a:schemeClr val="tx1"/>
              </a:solidFill>
            </a:endParaRPr>
          </a:p>
        </p:txBody>
      </p:sp>
      <p:sp>
        <p:nvSpPr>
          <p:cNvPr id="3075" name="Rectangle 3"/>
          <p:cNvSpPr>
            <a:spLocks noGrp="1" noChangeArrowheads="1"/>
          </p:cNvSpPr>
          <p:nvPr>
            <p:ph type="subTitle" idx="1"/>
          </p:nvPr>
        </p:nvSpPr>
        <p:spPr>
          <a:xfrm>
            <a:off x="990600" y="3962400"/>
            <a:ext cx="7200900" cy="1143000"/>
          </a:xfrm>
        </p:spPr>
        <p:txBody>
          <a:bodyPr/>
          <a:lstStyle/>
          <a:p>
            <a:r>
              <a:rPr lang="en-US" sz="3400" i="1" dirty="0" smtClean="0"/>
              <a:t>Module 5</a:t>
            </a:r>
            <a:br>
              <a:rPr lang="en-US" sz="3400" i="1" dirty="0" smtClean="0"/>
            </a:br>
            <a:r>
              <a:rPr lang="en-US" sz="3400" i="1" dirty="0" smtClean="0"/>
              <a:t>Process </a:t>
            </a:r>
            <a:r>
              <a:rPr lang="en-CA" sz="3400" i="1" dirty="0" smtClean="0"/>
              <a:t>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hangingPunct="1"/>
            <a:r>
              <a:rPr lang="en-CA" dirty="0" smtClean="0"/>
              <a:t>Case 2: Deadlocks in Databases</a:t>
            </a:r>
          </a:p>
        </p:txBody>
      </p:sp>
      <p:sp>
        <p:nvSpPr>
          <p:cNvPr id="12292" name="Rectangle 5"/>
          <p:cNvSpPr>
            <a:spLocks noGrp="1" noChangeArrowheads="1"/>
          </p:cNvSpPr>
          <p:nvPr>
            <p:ph idx="1"/>
          </p:nvPr>
        </p:nvSpPr>
        <p:spPr/>
        <p:txBody>
          <a:bodyPr/>
          <a:lstStyle/>
          <a:p>
            <a:pPr eaLnBrk="1" hangingPunct="1"/>
            <a:r>
              <a:rPr lang="en-US" dirty="0" smtClean="0"/>
              <a:t>Two</a:t>
            </a:r>
            <a:r>
              <a:rPr lang="en-CA" dirty="0" smtClean="0"/>
              <a:t> processes</a:t>
            </a:r>
            <a:r>
              <a:rPr lang="en-US" dirty="0" smtClean="0"/>
              <a:t> </a:t>
            </a:r>
            <a:r>
              <a:rPr lang="en-CA" dirty="0" smtClean="0"/>
              <a:t>access and lock database records</a:t>
            </a:r>
            <a:endParaRPr lang="en-US" dirty="0" smtClean="0"/>
          </a:p>
          <a:p>
            <a:pPr eaLnBrk="1" hangingPunct="1"/>
            <a:r>
              <a:rPr lang="en-US" dirty="0" smtClean="0"/>
              <a:t> </a:t>
            </a:r>
            <a:r>
              <a:rPr lang="en-CA" dirty="0" smtClean="0"/>
              <a:t>Locking</a:t>
            </a:r>
          </a:p>
          <a:p>
            <a:pPr lvl="1" eaLnBrk="1" hangingPunct="1"/>
            <a:r>
              <a:rPr lang="en-CA" dirty="0" smtClean="0"/>
              <a:t>Guarantees data integrity </a:t>
            </a:r>
          </a:p>
          <a:p>
            <a:pPr lvl="2" eaLnBrk="1" hangingPunct="1"/>
            <a:r>
              <a:rPr lang="en-CA" dirty="0" smtClean="0"/>
              <a:t>One</a:t>
            </a:r>
            <a:r>
              <a:rPr lang="en-US" dirty="0" smtClean="0"/>
              <a:t> </a:t>
            </a:r>
            <a:r>
              <a:rPr lang="en-CA" dirty="0" smtClean="0"/>
              <a:t>user locks out all other database users</a:t>
            </a:r>
          </a:p>
          <a:p>
            <a:pPr lvl="1" eaLnBrk="1" hangingPunct="1"/>
            <a:r>
              <a:rPr lang="en-CA" dirty="0" smtClean="0"/>
              <a:t>Three locking levels</a:t>
            </a:r>
            <a:endParaRPr lang="en-US" dirty="0" smtClean="0"/>
          </a:p>
          <a:p>
            <a:pPr lvl="2" eaLnBrk="1" hangingPunct="1"/>
            <a:r>
              <a:rPr lang="en-CA" dirty="0" smtClean="0"/>
              <a:t>Entire database for duration of request</a:t>
            </a:r>
          </a:p>
          <a:p>
            <a:pPr lvl="2" eaLnBrk="1" hangingPunct="1"/>
            <a:r>
              <a:rPr lang="en-CA" dirty="0" smtClean="0"/>
              <a:t>Subsection of database </a:t>
            </a:r>
            <a:endParaRPr lang="en-US" dirty="0" smtClean="0"/>
          </a:p>
          <a:p>
            <a:pPr lvl="2" eaLnBrk="1" hangingPunct="1"/>
            <a:r>
              <a:rPr lang="en-CA" dirty="0" smtClean="0"/>
              <a:t>Individual record </a:t>
            </a:r>
            <a:r>
              <a:rPr lang="en-US" dirty="0" smtClean="0"/>
              <a:t>until request completed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8"/>
          <p:cNvSpPr>
            <a:spLocks noGrp="1" noChangeArrowheads="1"/>
          </p:cNvSpPr>
          <p:nvPr>
            <p:ph type="title"/>
          </p:nvPr>
        </p:nvSpPr>
        <p:spPr/>
        <p:txBody>
          <a:bodyPr/>
          <a:lstStyle/>
          <a:p>
            <a:r>
              <a:rPr lang="en-CA" dirty="0" smtClean="0"/>
              <a:t>Case 2: Deadlocks in Databases </a:t>
            </a:r>
            <a:r>
              <a:rPr lang="en-US" dirty="0" smtClean="0"/>
              <a:t>(cont'd.)</a:t>
            </a:r>
            <a:endParaRPr lang="en-CA" dirty="0" smtClean="0"/>
          </a:p>
        </p:txBody>
      </p:sp>
      <p:sp>
        <p:nvSpPr>
          <p:cNvPr id="13316" name="Rectangle 9"/>
          <p:cNvSpPr>
            <a:spLocks noGrp="1" noChangeArrowheads="1"/>
          </p:cNvSpPr>
          <p:nvPr>
            <p:ph idx="1"/>
          </p:nvPr>
        </p:nvSpPr>
        <p:spPr/>
        <p:txBody>
          <a:bodyPr>
            <a:normAutofit fontScale="92500" lnSpcReduction="10000"/>
          </a:bodyPr>
          <a:lstStyle/>
          <a:p>
            <a:r>
              <a:rPr lang="en-US" dirty="0" smtClean="0"/>
              <a:t>Example: two processes (P1 and P2)</a:t>
            </a:r>
          </a:p>
          <a:p>
            <a:pPr lvl="1"/>
            <a:r>
              <a:rPr lang="en-US" dirty="0" smtClean="0"/>
              <a:t>Each needs to update two records (R1 and R2)</a:t>
            </a:r>
          </a:p>
          <a:p>
            <a:pPr lvl="1"/>
            <a:r>
              <a:rPr lang="en-US" dirty="0" smtClean="0"/>
              <a:t>Deadlock sequence</a:t>
            </a:r>
          </a:p>
          <a:p>
            <a:pPr lvl="2"/>
            <a:r>
              <a:rPr lang="en-US" dirty="0" smtClean="0"/>
              <a:t>P1 accesses R1 and locks it</a:t>
            </a:r>
          </a:p>
          <a:p>
            <a:pPr lvl="2"/>
            <a:r>
              <a:rPr lang="en-US" dirty="0" smtClean="0"/>
              <a:t>P2 accesses R2 and locks it</a:t>
            </a:r>
          </a:p>
          <a:p>
            <a:pPr lvl="2"/>
            <a:r>
              <a:rPr lang="en-US" dirty="0" smtClean="0"/>
              <a:t>P1 requests R2 but locked by P2</a:t>
            </a:r>
          </a:p>
          <a:p>
            <a:pPr lvl="2"/>
            <a:r>
              <a:rPr lang="en-US" dirty="0" smtClean="0"/>
              <a:t>P2 requests R1 but locked by P1</a:t>
            </a:r>
          </a:p>
          <a:p>
            <a:r>
              <a:rPr lang="en-US" dirty="0" smtClean="0"/>
              <a:t>Race between processes</a:t>
            </a:r>
          </a:p>
          <a:p>
            <a:pPr lvl="1"/>
            <a:r>
              <a:rPr lang="en-US" dirty="0" smtClean="0"/>
              <a:t>Results when locking not used </a:t>
            </a:r>
          </a:p>
          <a:p>
            <a:pPr lvl="1"/>
            <a:r>
              <a:rPr lang="en-US" dirty="0" smtClean="0"/>
              <a:t>Causes incorrect final version of data</a:t>
            </a:r>
          </a:p>
          <a:p>
            <a:pPr lvl="1"/>
            <a:r>
              <a:rPr lang="en-US" dirty="0" smtClean="0"/>
              <a:t>Depends on process execution order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7"/>
          <p:cNvSpPr>
            <a:spLocks noGrp="1" noChangeArrowheads="1"/>
          </p:cNvSpPr>
          <p:nvPr>
            <p:ph type="title"/>
          </p:nvPr>
        </p:nvSpPr>
        <p:spPr/>
        <p:txBody>
          <a:bodyPr/>
          <a:lstStyle/>
          <a:p>
            <a:pPr eaLnBrk="1" hangingPunct="1"/>
            <a:r>
              <a:rPr lang="en-CA" dirty="0" smtClean="0"/>
              <a:t>Case 2: Deadlocks in Databases </a:t>
            </a:r>
            <a:r>
              <a:rPr lang="en-US" dirty="0" smtClean="0"/>
              <a:t>(cont'd.)</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981200"/>
            <a:ext cx="5474019" cy="4572000"/>
          </a:xfrm>
          <a:prstGeom prst="rect">
            <a:avLst/>
          </a:prstGeom>
        </p:spPr>
      </p:pic>
      <p:sp>
        <p:nvSpPr>
          <p:cNvPr id="7" name="Rectangle 6"/>
          <p:cNvSpPr>
            <a:spLocks noChangeArrowheads="1"/>
          </p:cNvSpPr>
          <p:nvPr/>
        </p:nvSpPr>
        <p:spPr bwMode="auto">
          <a:xfrm rot="10800000" flipV="1">
            <a:off x="6019800" y="2119699"/>
            <a:ext cx="2851813"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5.3) </a:t>
            </a:r>
            <a:endParaRPr lang="en-US" sz="1800" b="1" dirty="0">
              <a:solidFill>
                <a:srgbClr val="000000"/>
              </a:solidFill>
              <a:ea typeface="ＭＳ Ｐゴシック" pitchFamily="34" charset="-128"/>
            </a:endParaRPr>
          </a:p>
          <a:p>
            <a:r>
              <a:rPr lang="en-US" dirty="0"/>
              <a:t>Case 2. P1 finishes </a:t>
            </a:r>
            <a:r>
              <a:rPr lang="en-US" dirty="0" smtClean="0"/>
              <a:t>first and </a:t>
            </a:r>
            <a:r>
              <a:rPr lang="en-US" dirty="0"/>
              <a:t>wins the race but </a:t>
            </a:r>
            <a:r>
              <a:rPr lang="en-US" dirty="0" smtClean="0"/>
              <a:t>its version </a:t>
            </a:r>
            <a:r>
              <a:rPr lang="en-US" dirty="0"/>
              <a:t>of the record </a:t>
            </a:r>
            <a:r>
              <a:rPr lang="en-US" dirty="0" smtClean="0"/>
              <a:t>will soon </a:t>
            </a:r>
            <a:r>
              <a:rPr lang="en-US" dirty="0"/>
              <a:t>be overwritten by </a:t>
            </a:r>
            <a:r>
              <a:rPr lang="en-US" dirty="0" smtClean="0"/>
              <a:t>P2. Regardless </a:t>
            </a:r>
            <a:r>
              <a:rPr lang="en-US" dirty="0"/>
              <a:t>of which</a:t>
            </a:r>
          </a:p>
          <a:p>
            <a:r>
              <a:rPr lang="en-US" dirty="0"/>
              <a:t>process wins the race, </a:t>
            </a:r>
            <a:r>
              <a:rPr lang="en-US" dirty="0" smtClean="0"/>
              <a:t>the final </a:t>
            </a:r>
            <a:r>
              <a:rPr lang="en-US" dirty="0"/>
              <a:t>version of the </a:t>
            </a:r>
            <a:r>
              <a:rPr lang="en-US" dirty="0" smtClean="0"/>
              <a:t>data will </a:t>
            </a:r>
            <a:r>
              <a:rPr lang="en-US" dirty="0"/>
              <a:t>be incorrect</a:t>
            </a:r>
            <a:r>
              <a:rPr lang="en-US" dirty="0" smtClean="0"/>
              <a:t>.</a:t>
            </a:r>
            <a:br>
              <a:rPr lang="en-US" dirty="0" smtClean="0"/>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8"/>
          <p:cNvSpPr>
            <a:spLocks noGrp="1" noChangeArrowheads="1"/>
          </p:cNvSpPr>
          <p:nvPr>
            <p:ph type="title"/>
          </p:nvPr>
        </p:nvSpPr>
        <p:spPr/>
        <p:txBody>
          <a:bodyPr>
            <a:normAutofit fontScale="90000"/>
          </a:bodyPr>
          <a:lstStyle/>
          <a:p>
            <a:pPr eaLnBrk="1" hangingPunct="1"/>
            <a:r>
              <a:rPr lang="en-CA" dirty="0" smtClean="0"/>
              <a:t>Case 3: Deadlocks in Dedicated</a:t>
            </a:r>
            <a:br>
              <a:rPr lang="en-CA" dirty="0" smtClean="0"/>
            </a:br>
            <a:r>
              <a:rPr lang="en-CA" dirty="0" smtClean="0"/>
              <a:t> Device Allocation</a:t>
            </a:r>
          </a:p>
        </p:txBody>
      </p:sp>
      <p:sp>
        <p:nvSpPr>
          <p:cNvPr id="15364" name="Rectangle 9"/>
          <p:cNvSpPr>
            <a:spLocks noGrp="1" noChangeArrowheads="1"/>
          </p:cNvSpPr>
          <p:nvPr>
            <p:ph idx="1"/>
          </p:nvPr>
        </p:nvSpPr>
        <p:spPr/>
        <p:txBody>
          <a:bodyPr>
            <a:normAutofit fontScale="92500" lnSpcReduction="10000"/>
          </a:bodyPr>
          <a:lstStyle/>
          <a:p>
            <a:pPr eaLnBrk="1" hangingPunct="1"/>
            <a:r>
              <a:rPr lang="en-CA" dirty="0" smtClean="0"/>
              <a:t>Limited number</a:t>
            </a:r>
            <a:r>
              <a:rPr lang="en-US" dirty="0" smtClean="0"/>
              <a:t> </a:t>
            </a:r>
            <a:r>
              <a:rPr lang="en-CA" dirty="0" smtClean="0"/>
              <a:t>of dedicated devices</a:t>
            </a:r>
            <a:endParaRPr lang="en-US" dirty="0" smtClean="0"/>
          </a:p>
          <a:p>
            <a:pPr eaLnBrk="1" hangingPunct="1"/>
            <a:r>
              <a:rPr lang="en-US" dirty="0" smtClean="0"/>
              <a:t>Example</a:t>
            </a:r>
          </a:p>
          <a:p>
            <a:pPr lvl="1" eaLnBrk="1" hangingPunct="1"/>
            <a:r>
              <a:rPr lang="en-US" dirty="0" smtClean="0"/>
              <a:t>Two</a:t>
            </a:r>
            <a:r>
              <a:rPr lang="en-CA" dirty="0" smtClean="0"/>
              <a:t> </a:t>
            </a:r>
            <a:r>
              <a:rPr lang="en-US" dirty="0" smtClean="0"/>
              <a:t>administrators each running education programs with processes P1 and P2, respectively</a:t>
            </a:r>
            <a:endParaRPr lang="en-CA" dirty="0" smtClean="0"/>
          </a:p>
          <a:p>
            <a:pPr lvl="2" eaLnBrk="1" hangingPunct="1"/>
            <a:r>
              <a:rPr lang="en-CA" dirty="0" smtClean="0"/>
              <a:t>Need two audio recorders each</a:t>
            </a:r>
          </a:p>
          <a:p>
            <a:pPr lvl="2" eaLnBrk="1" hangingPunct="1"/>
            <a:r>
              <a:rPr lang="en-CA" dirty="0" smtClean="0"/>
              <a:t>Only two audio recorders (R1 and R2) available</a:t>
            </a:r>
            <a:endParaRPr lang="en-US" dirty="0" smtClean="0"/>
          </a:p>
          <a:p>
            <a:pPr lvl="1" eaLnBrk="1" hangingPunct="1"/>
            <a:r>
              <a:rPr lang="en-US" dirty="0" smtClean="0"/>
              <a:t>Deadlock sequence</a:t>
            </a:r>
            <a:endParaRPr lang="en-CA" dirty="0" smtClean="0"/>
          </a:p>
          <a:p>
            <a:pPr lvl="2" eaLnBrk="1" hangingPunct="1"/>
            <a:r>
              <a:rPr lang="en-CA" dirty="0" smtClean="0"/>
              <a:t>P1 requests tape R1 and gets it</a:t>
            </a:r>
          </a:p>
          <a:p>
            <a:pPr lvl="2" eaLnBrk="1" hangingPunct="1"/>
            <a:r>
              <a:rPr lang="en-CA" dirty="0" smtClean="0"/>
              <a:t>P2 requests tape R2 and gets it</a:t>
            </a:r>
          </a:p>
          <a:p>
            <a:pPr lvl="2" eaLnBrk="1" hangingPunct="1"/>
            <a:r>
              <a:rPr lang="en-CA" dirty="0" smtClean="0"/>
              <a:t>P1 requests tape R2 but blocked</a:t>
            </a:r>
          </a:p>
          <a:p>
            <a:pPr lvl="2" eaLnBrk="1" hangingPunct="1"/>
            <a:r>
              <a:rPr lang="en-CA" dirty="0" smtClean="0"/>
              <a:t>P2 requests tape R1 but blocked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8"/>
          <p:cNvSpPr>
            <a:spLocks noGrp="1" noChangeArrowheads="1"/>
          </p:cNvSpPr>
          <p:nvPr>
            <p:ph type="title"/>
          </p:nvPr>
        </p:nvSpPr>
        <p:spPr/>
        <p:txBody>
          <a:bodyPr>
            <a:normAutofit fontScale="90000"/>
          </a:bodyPr>
          <a:lstStyle/>
          <a:p>
            <a:r>
              <a:rPr lang="en-CA" dirty="0" smtClean="0"/>
              <a:t>Case 4: Deadlocks in Multiple</a:t>
            </a:r>
            <a:br>
              <a:rPr lang="en-CA" dirty="0" smtClean="0"/>
            </a:br>
            <a:r>
              <a:rPr lang="en-CA" dirty="0" smtClean="0"/>
              <a:t> Device Allocation</a:t>
            </a:r>
          </a:p>
        </p:txBody>
      </p:sp>
      <p:sp>
        <p:nvSpPr>
          <p:cNvPr id="16388" name="Rectangle 9"/>
          <p:cNvSpPr>
            <a:spLocks noGrp="1" noChangeArrowheads="1"/>
          </p:cNvSpPr>
          <p:nvPr>
            <p:ph idx="1"/>
          </p:nvPr>
        </p:nvSpPr>
        <p:spPr/>
        <p:txBody>
          <a:bodyPr>
            <a:normAutofit fontScale="92500" lnSpcReduction="20000"/>
          </a:bodyPr>
          <a:lstStyle/>
          <a:p>
            <a:r>
              <a:rPr lang="en-US" dirty="0" smtClean="0"/>
              <a:t>Several processes request &amp; hold dedicated devices</a:t>
            </a:r>
          </a:p>
          <a:p>
            <a:r>
              <a:rPr lang="en-US" dirty="0" smtClean="0"/>
              <a:t>Example (Figure 5.4)</a:t>
            </a:r>
          </a:p>
          <a:p>
            <a:pPr lvl="1"/>
            <a:r>
              <a:rPr lang="en-US" dirty="0" smtClean="0"/>
              <a:t>Three programs (P1, P2, P3)</a:t>
            </a:r>
          </a:p>
          <a:p>
            <a:pPr lvl="1"/>
            <a:r>
              <a:rPr lang="en-CA" dirty="0" smtClean="0"/>
              <a:t>Three dedicated devices (scanner, printer, plotter)</a:t>
            </a:r>
          </a:p>
          <a:p>
            <a:pPr lvl="1"/>
            <a:r>
              <a:rPr lang="en-US" dirty="0" smtClean="0"/>
              <a:t>Deadlock sequence</a:t>
            </a:r>
          </a:p>
          <a:p>
            <a:pPr lvl="2"/>
            <a:r>
              <a:rPr lang="en-CA" dirty="0" smtClean="0"/>
              <a:t>P1 requests and gets scanner</a:t>
            </a:r>
            <a:endParaRPr lang="en-US" dirty="0" smtClean="0"/>
          </a:p>
          <a:p>
            <a:pPr lvl="2"/>
            <a:r>
              <a:rPr lang="en-CA" dirty="0" smtClean="0"/>
              <a:t>P2 requests and gets printer</a:t>
            </a:r>
          </a:p>
          <a:p>
            <a:pPr lvl="2"/>
            <a:r>
              <a:rPr lang="en-CA" dirty="0" smtClean="0"/>
              <a:t>P3 requests and gets the plotter</a:t>
            </a:r>
          </a:p>
          <a:p>
            <a:pPr lvl="2"/>
            <a:r>
              <a:rPr lang="en-CA" dirty="0" smtClean="0"/>
              <a:t>P1 requests printer but blocked</a:t>
            </a:r>
          </a:p>
          <a:p>
            <a:pPr lvl="2"/>
            <a:r>
              <a:rPr lang="en-CA" dirty="0" smtClean="0"/>
              <a:t>P2 requests plotter but blocked</a:t>
            </a:r>
            <a:endParaRPr lang="en-US" dirty="0" smtClean="0"/>
          </a:p>
          <a:p>
            <a:pPr lvl="2"/>
            <a:r>
              <a:rPr lang="en-CA" dirty="0" smtClean="0"/>
              <a:t>P3 requests scanner but blocked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8"/>
          <p:cNvSpPr>
            <a:spLocks noGrp="1" noChangeArrowheads="1"/>
          </p:cNvSpPr>
          <p:nvPr>
            <p:ph type="title"/>
          </p:nvPr>
        </p:nvSpPr>
        <p:spPr/>
        <p:txBody>
          <a:bodyPr>
            <a:normAutofit fontScale="90000"/>
          </a:bodyPr>
          <a:lstStyle/>
          <a:p>
            <a:pPr eaLnBrk="1" hangingPunct="1"/>
            <a:r>
              <a:rPr lang="en-CA" dirty="0" smtClean="0"/>
              <a:t>Case 4: Deadlocks in Multiple</a:t>
            </a:r>
            <a:br>
              <a:rPr lang="en-CA" dirty="0" smtClean="0"/>
            </a:br>
            <a:r>
              <a:rPr lang="en-CA" dirty="0" smtClean="0"/>
              <a:t> Device Allocation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57200" y="1905000"/>
            <a:ext cx="5428294" cy="3810000"/>
          </a:xfrm>
          <a:prstGeom prst="rect">
            <a:avLst/>
          </a:prstGeom>
        </p:spPr>
      </p:pic>
      <p:sp>
        <p:nvSpPr>
          <p:cNvPr id="7" name="Rectangle 6"/>
          <p:cNvSpPr>
            <a:spLocks noChangeArrowheads="1"/>
          </p:cNvSpPr>
          <p:nvPr/>
        </p:nvSpPr>
        <p:spPr bwMode="auto">
          <a:xfrm rot="10800000" flipV="1">
            <a:off x="6019800" y="2258198"/>
            <a:ext cx="28518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5.4) </a:t>
            </a:r>
            <a:endParaRPr lang="en-US" sz="1800" b="1" dirty="0">
              <a:solidFill>
                <a:srgbClr val="000000"/>
              </a:solidFill>
              <a:ea typeface="ＭＳ Ｐゴシック" pitchFamily="34" charset="-128"/>
            </a:endParaRPr>
          </a:p>
          <a:p>
            <a:r>
              <a:rPr lang="en-US" dirty="0" smtClean="0"/>
              <a:t>Case 4. Three processes, </a:t>
            </a:r>
          </a:p>
          <a:p>
            <a:r>
              <a:rPr lang="en-US" dirty="0" smtClean="0"/>
              <a:t>shown as circles, are each waiting for a device that has already been allocated to another process, thus creating a deadlock.</a:t>
            </a:r>
            <a:br>
              <a:rPr lang="en-US" dirty="0" smtClean="0"/>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8"/>
          <p:cNvSpPr>
            <a:spLocks noGrp="1" noChangeArrowheads="1"/>
          </p:cNvSpPr>
          <p:nvPr>
            <p:ph type="title"/>
          </p:nvPr>
        </p:nvSpPr>
        <p:spPr/>
        <p:txBody>
          <a:bodyPr/>
          <a:lstStyle/>
          <a:p>
            <a:pPr eaLnBrk="1" hangingPunct="1"/>
            <a:r>
              <a:rPr lang="en-CA" dirty="0" smtClean="0"/>
              <a:t>Case 5: Deadlocks in Spooling</a:t>
            </a:r>
          </a:p>
        </p:txBody>
      </p:sp>
      <p:sp>
        <p:nvSpPr>
          <p:cNvPr id="18436" name="Rectangle 9"/>
          <p:cNvSpPr>
            <a:spLocks noGrp="1" noChangeArrowheads="1"/>
          </p:cNvSpPr>
          <p:nvPr>
            <p:ph idx="1"/>
          </p:nvPr>
        </p:nvSpPr>
        <p:spPr/>
        <p:txBody>
          <a:bodyPr>
            <a:normAutofit fontScale="92500" lnSpcReduction="10000"/>
          </a:bodyPr>
          <a:lstStyle/>
          <a:p>
            <a:pPr eaLnBrk="1" hangingPunct="1"/>
            <a:r>
              <a:rPr lang="en-US" dirty="0" smtClean="0"/>
              <a:t>Virtual device</a:t>
            </a:r>
          </a:p>
          <a:p>
            <a:pPr lvl="1" eaLnBrk="1" hangingPunct="1"/>
            <a:r>
              <a:rPr lang="en-CA" dirty="0" smtClean="0"/>
              <a:t>Dedicated device </a:t>
            </a:r>
            <a:r>
              <a:rPr lang="en-US" dirty="0" smtClean="0"/>
              <a:t>made sharable</a:t>
            </a:r>
          </a:p>
          <a:p>
            <a:pPr lvl="1" eaLnBrk="1" hangingPunct="1"/>
            <a:r>
              <a:rPr lang="en-US" dirty="0" smtClean="0"/>
              <a:t>Example </a:t>
            </a:r>
          </a:p>
          <a:p>
            <a:pPr lvl="2" eaLnBrk="1" hangingPunct="1"/>
            <a:r>
              <a:rPr lang="en-US" dirty="0" smtClean="0"/>
              <a:t>Printer: </a:t>
            </a:r>
            <a:r>
              <a:rPr lang="en-CA" dirty="0" smtClean="0"/>
              <a:t>high-speed</a:t>
            </a:r>
            <a:r>
              <a:rPr lang="en-US" dirty="0" smtClean="0"/>
              <a:t> </a:t>
            </a:r>
            <a:r>
              <a:rPr lang="en-CA" dirty="0" smtClean="0"/>
              <a:t>disk device transfers data between printer and CPU</a:t>
            </a:r>
            <a:endParaRPr lang="en-US" dirty="0" smtClean="0"/>
          </a:p>
          <a:p>
            <a:pPr eaLnBrk="1" hangingPunct="1"/>
            <a:r>
              <a:rPr lang="en-US" dirty="0" smtClean="0"/>
              <a:t>Spooling</a:t>
            </a:r>
          </a:p>
          <a:p>
            <a:pPr lvl="1" eaLnBrk="1" hangingPunct="1"/>
            <a:r>
              <a:rPr lang="en-US" dirty="0" smtClean="0"/>
              <a:t>Process</a:t>
            </a:r>
          </a:p>
          <a:p>
            <a:pPr lvl="2" eaLnBrk="1" hangingPunct="1"/>
            <a:r>
              <a:rPr lang="en-CA" dirty="0" smtClean="0"/>
              <a:t>Spooler accepts output from several users</a:t>
            </a:r>
          </a:p>
          <a:p>
            <a:pPr lvl="2" eaLnBrk="1" hangingPunct="1"/>
            <a:r>
              <a:rPr lang="en-CA" dirty="0" smtClean="0"/>
              <a:t>Acts as temporary storage for output</a:t>
            </a:r>
          </a:p>
          <a:p>
            <a:pPr lvl="2" eaLnBrk="1" hangingPunct="1"/>
            <a:r>
              <a:rPr lang="en-CA" dirty="0" smtClean="0"/>
              <a:t>Output resides in spooling system until printer accepts job data</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8"/>
          <p:cNvSpPr>
            <a:spLocks noGrp="1" noChangeArrowheads="1"/>
          </p:cNvSpPr>
          <p:nvPr>
            <p:ph type="title"/>
          </p:nvPr>
        </p:nvSpPr>
        <p:spPr/>
        <p:txBody>
          <a:bodyPr/>
          <a:lstStyle/>
          <a:p>
            <a:pPr eaLnBrk="1" hangingPunct="1"/>
            <a:r>
              <a:rPr lang="en-CA" dirty="0" smtClean="0"/>
              <a:t>Case 5: Deadlocks in Spooling (cont'd.)</a:t>
            </a:r>
          </a:p>
        </p:txBody>
      </p:sp>
      <p:sp>
        <p:nvSpPr>
          <p:cNvPr id="19460" name="Rectangle 9"/>
          <p:cNvSpPr>
            <a:spLocks noGrp="1" noChangeArrowheads="1"/>
          </p:cNvSpPr>
          <p:nvPr>
            <p:ph idx="1"/>
          </p:nvPr>
        </p:nvSpPr>
        <p:spPr/>
        <p:txBody>
          <a:bodyPr/>
          <a:lstStyle/>
          <a:p>
            <a:pPr eaLnBrk="1" hangingPunct="1"/>
            <a:r>
              <a:rPr lang="en-US" dirty="0" smtClean="0"/>
              <a:t>Deadlock sequence</a:t>
            </a:r>
          </a:p>
          <a:p>
            <a:pPr lvl="1" eaLnBrk="1" hangingPunct="1"/>
            <a:r>
              <a:rPr lang="en-CA" dirty="0" smtClean="0"/>
              <a:t>Printer needs all job output before printing begins</a:t>
            </a:r>
          </a:p>
          <a:p>
            <a:pPr lvl="2" eaLnBrk="1" hangingPunct="1"/>
            <a:r>
              <a:rPr lang="en-CA" dirty="0" smtClean="0"/>
              <a:t>Spooling system fills disk space area</a:t>
            </a:r>
          </a:p>
          <a:p>
            <a:pPr lvl="2" eaLnBrk="1" hangingPunct="1"/>
            <a:r>
              <a:rPr lang="en-CA" dirty="0" smtClean="0"/>
              <a:t>No </a:t>
            </a:r>
            <a:r>
              <a:rPr lang="en-US" dirty="0" smtClean="0"/>
              <a:t>one job has entire print output in spool area</a:t>
            </a:r>
            <a:endParaRPr lang="en-CA" dirty="0" smtClean="0"/>
          </a:p>
          <a:p>
            <a:pPr lvl="2" eaLnBrk="1" hangingPunct="1"/>
            <a:r>
              <a:rPr lang="en-CA" dirty="0" smtClean="0"/>
              <a:t>Results in partially completed output for all jobs</a:t>
            </a:r>
          </a:p>
          <a:p>
            <a:pPr lvl="2" eaLnBrk="1" hangingPunct="1"/>
            <a:r>
              <a:rPr lang="en-CA" dirty="0" smtClean="0"/>
              <a:t>Results in deadlock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
          <p:cNvSpPr>
            <a:spLocks noGrp="1" noChangeArrowheads="1"/>
          </p:cNvSpPr>
          <p:nvPr>
            <p:ph type="title"/>
          </p:nvPr>
        </p:nvSpPr>
        <p:spPr/>
        <p:txBody>
          <a:bodyPr/>
          <a:lstStyle/>
          <a:p>
            <a:pPr eaLnBrk="1" hangingPunct="1"/>
            <a:r>
              <a:rPr lang="en-CA" dirty="0" smtClean="0"/>
              <a:t>Case 6: Deadlocks in a Network</a:t>
            </a:r>
          </a:p>
        </p:txBody>
      </p:sp>
      <p:sp>
        <p:nvSpPr>
          <p:cNvPr id="20484" name="Rectangle 11"/>
          <p:cNvSpPr>
            <a:spLocks noGrp="1" noChangeArrowheads="1"/>
          </p:cNvSpPr>
          <p:nvPr>
            <p:ph idx="1"/>
          </p:nvPr>
        </p:nvSpPr>
        <p:spPr/>
        <p:txBody>
          <a:bodyPr/>
          <a:lstStyle/>
          <a:p>
            <a:pPr eaLnBrk="1" hangingPunct="1"/>
            <a:r>
              <a:rPr lang="en-CA" dirty="0" smtClean="0"/>
              <a:t>No network protocols controlling network message flow</a:t>
            </a:r>
            <a:endParaRPr lang="en-US" dirty="0" smtClean="0"/>
          </a:p>
          <a:p>
            <a:pPr eaLnBrk="1" hangingPunct="1"/>
            <a:r>
              <a:rPr lang="en-US" dirty="0" smtClean="0"/>
              <a:t>Example (Figure 5.5)</a:t>
            </a:r>
          </a:p>
          <a:p>
            <a:pPr lvl="1" eaLnBrk="1" hangingPunct="1"/>
            <a:r>
              <a:rPr lang="en-CA" dirty="0" smtClean="0"/>
              <a:t>Seven computing devices on network</a:t>
            </a:r>
          </a:p>
          <a:p>
            <a:pPr lvl="2" eaLnBrk="1" hangingPunct="1"/>
            <a:r>
              <a:rPr lang="en-CA" dirty="0" smtClean="0"/>
              <a:t>Each on different nodes</a:t>
            </a:r>
            <a:endParaRPr lang="en-US" dirty="0" smtClean="0"/>
          </a:p>
          <a:p>
            <a:pPr lvl="1" eaLnBrk="1" hangingPunct="1"/>
            <a:r>
              <a:rPr lang="en-US" dirty="0" smtClean="0"/>
              <a:t>Direction of arrows </a:t>
            </a:r>
          </a:p>
          <a:p>
            <a:pPr lvl="2" eaLnBrk="1" hangingPunct="1"/>
            <a:r>
              <a:rPr lang="en-US" dirty="0" smtClean="0"/>
              <a:t>Indicates communication flow</a:t>
            </a:r>
          </a:p>
          <a:p>
            <a:pPr lvl="1" eaLnBrk="1" hangingPunct="1"/>
            <a:r>
              <a:rPr lang="en-US" dirty="0" smtClean="0"/>
              <a:t>Deadlock sequence</a:t>
            </a:r>
          </a:p>
          <a:p>
            <a:pPr lvl="2" eaLnBrk="1" hangingPunct="1"/>
            <a:r>
              <a:rPr lang="en-US" dirty="0" smtClean="0"/>
              <a:t>All available buffer space fills</a:t>
            </a:r>
            <a:endParaRPr lang="en-CA"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7"/>
          <p:cNvSpPr>
            <a:spLocks noGrp="1" noChangeArrowheads="1"/>
          </p:cNvSpPr>
          <p:nvPr>
            <p:ph type="title"/>
          </p:nvPr>
        </p:nvSpPr>
        <p:spPr/>
        <p:txBody>
          <a:bodyPr/>
          <a:lstStyle/>
          <a:p>
            <a:pPr eaLnBrk="1" hangingPunct="1"/>
            <a:r>
              <a:rPr lang="en-CA" dirty="0" smtClean="0"/>
              <a:t>Case 6: Deadlocks in a Network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051560" y="1981200"/>
            <a:ext cx="7040880" cy="3323589"/>
          </a:xfrm>
          <a:prstGeom prst="rect">
            <a:avLst/>
          </a:prstGeom>
        </p:spPr>
      </p:pic>
      <p:sp>
        <p:nvSpPr>
          <p:cNvPr id="8" name="Rectangle 7"/>
          <p:cNvSpPr>
            <a:spLocks noChangeArrowheads="1"/>
          </p:cNvSpPr>
          <p:nvPr/>
        </p:nvSpPr>
        <p:spPr bwMode="auto">
          <a:xfrm rot="10800000" flipV="1">
            <a:off x="495300" y="5304789"/>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5.5) </a:t>
            </a:r>
            <a:endParaRPr lang="en-US" sz="1800" b="1" dirty="0">
              <a:solidFill>
                <a:srgbClr val="000000"/>
              </a:solidFill>
              <a:ea typeface="ＭＳ Ｐゴシック" pitchFamily="34" charset="-128"/>
            </a:endParaRPr>
          </a:p>
          <a:p>
            <a:r>
              <a:rPr lang="en-US" dirty="0" smtClean="0"/>
              <a:t>Case 6, deadlocked network flow. Notice that only two nodes, C1 and C2, have buffers. Each line represents a communication path. The arrows indicate the direction of data flow.</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p:txBody>
          <a:bodyPr/>
          <a:lstStyle/>
          <a:p>
            <a:pPr eaLnBrk="1" hangingPunct="1"/>
            <a:r>
              <a:rPr lang="en-US" dirty="0" smtClean="0"/>
              <a:t>Learning Objectives</a:t>
            </a:r>
          </a:p>
        </p:txBody>
      </p:sp>
      <p:sp>
        <p:nvSpPr>
          <p:cNvPr id="4101" name="Rectangle 11"/>
          <p:cNvSpPr>
            <a:spLocks noGrp="1" noChangeArrowheads="1"/>
          </p:cNvSpPr>
          <p:nvPr>
            <p:ph idx="1"/>
          </p:nvPr>
        </p:nvSpPr>
        <p:spPr/>
        <p:txBody>
          <a:bodyPr>
            <a:normAutofit fontScale="92500" lnSpcReduction="20000"/>
          </a:bodyPr>
          <a:lstStyle/>
          <a:p>
            <a:pPr marL="1588" indent="0" eaLnBrk="1" hangingPunct="1">
              <a:buFontTx/>
              <a:buNone/>
              <a:defRPr/>
            </a:pPr>
            <a:r>
              <a:rPr lang="en-US" dirty="0" smtClean="0"/>
              <a:t>After completing this </a:t>
            </a:r>
            <a:r>
              <a:rPr lang="en-US" dirty="0" smtClean="0"/>
              <a:t>module, </a:t>
            </a:r>
            <a:r>
              <a:rPr lang="en-US" dirty="0" smtClean="0"/>
              <a:t>you should be able to describe:</a:t>
            </a:r>
          </a:p>
          <a:p>
            <a:pPr eaLnBrk="1" hangingPunct="1">
              <a:defRPr/>
            </a:pPr>
            <a:r>
              <a:rPr lang="en-US" dirty="0"/>
              <a:t>The differences among deadlock, race, </a:t>
            </a:r>
            <a:r>
              <a:rPr lang="en-US" dirty="0" smtClean="0"/>
              <a:t>and starvation</a:t>
            </a:r>
            <a:endParaRPr lang="en-US" dirty="0"/>
          </a:p>
          <a:p>
            <a:pPr eaLnBrk="1" hangingPunct="1">
              <a:defRPr/>
            </a:pPr>
            <a:r>
              <a:rPr lang="en-US" dirty="0" smtClean="0"/>
              <a:t>Several </a:t>
            </a:r>
            <a:r>
              <a:rPr lang="en-US" dirty="0"/>
              <a:t>causes of system deadlock and livelock</a:t>
            </a:r>
          </a:p>
          <a:p>
            <a:pPr eaLnBrk="1" hangingPunct="1">
              <a:defRPr/>
            </a:pPr>
            <a:r>
              <a:rPr lang="en-US" dirty="0" smtClean="0"/>
              <a:t>The </a:t>
            </a:r>
            <a:r>
              <a:rPr lang="en-US" dirty="0"/>
              <a:t>difference between preventing and avoiding deadlocks</a:t>
            </a:r>
          </a:p>
          <a:p>
            <a:pPr eaLnBrk="1" hangingPunct="1">
              <a:defRPr/>
            </a:pPr>
            <a:r>
              <a:rPr lang="en-US" dirty="0" smtClean="0"/>
              <a:t>How </a:t>
            </a:r>
            <a:r>
              <a:rPr lang="en-US" dirty="0"/>
              <a:t>to detect and recover from </a:t>
            </a:r>
            <a:r>
              <a:rPr lang="en-US" dirty="0" smtClean="0"/>
              <a:t>deadlocks</a:t>
            </a:r>
          </a:p>
          <a:p>
            <a:pPr eaLnBrk="1" hangingPunct="1"/>
            <a:r>
              <a:rPr lang="en-US" dirty="0" smtClean="0"/>
              <a:t>How to detect and recover from starvation </a:t>
            </a:r>
          </a:p>
          <a:p>
            <a:pPr eaLnBrk="1" hangingPunct="1"/>
            <a:r>
              <a:rPr lang="en-US" dirty="0" smtClean="0"/>
              <a:t>The concept of a race and how to prevent it</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2"/>
          <p:cNvSpPr>
            <a:spLocks noGrp="1" noChangeArrowheads="1"/>
          </p:cNvSpPr>
          <p:nvPr>
            <p:ph type="title"/>
          </p:nvPr>
        </p:nvSpPr>
        <p:spPr/>
        <p:txBody>
          <a:bodyPr/>
          <a:lstStyle/>
          <a:p>
            <a:pPr eaLnBrk="1" hangingPunct="1"/>
            <a:r>
              <a:rPr lang="en-CA" dirty="0" smtClean="0"/>
              <a:t>Case 7: Deadlocks in Disk Sharing</a:t>
            </a:r>
          </a:p>
        </p:txBody>
      </p:sp>
      <p:sp>
        <p:nvSpPr>
          <p:cNvPr id="22532" name="Rectangle 13"/>
          <p:cNvSpPr>
            <a:spLocks noGrp="1" noChangeArrowheads="1"/>
          </p:cNvSpPr>
          <p:nvPr>
            <p:ph idx="1"/>
          </p:nvPr>
        </p:nvSpPr>
        <p:spPr/>
        <p:txBody>
          <a:bodyPr>
            <a:normAutofit fontScale="92500" lnSpcReduction="10000"/>
          </a:bodyPr>
          <a:lstStyle/>
          <a:p>
            <a:pPr eaLnBrk="1" hangingPunct="1"/>
            <a:r>
              <a:rPr lang="en-CA" dirty="0" smtClean="0"/>
              <a:t>Competing</a:t>
            </a:r>
            <a:r>
              <a:rPr lang="en-US" dirty="0" smtClean="0"/>
              <a:t> </a:t>
            </a:r>
            <a:r>
              <a:rPr lang="en-CA" dirty="0" smtClean="0"/>
              <a:t>processes send conflicting commands</a:t>
            </a:r>
          </a:p>
          <a:p>
            <a:pPr lvl="1" eaLnBrk="1" hangingPunct="1"/>
            <a:r>
              <a:rPr lang="en-CA" dirty="0" smtClean="0"/>
              <a:t>Scenario: </a:t>
            </a:r>
            <a:r>
              <a:rPr lang="en-US" dirty="0" smtClean="0"/>
              <a:t>disk access resulting in livelock</a:t>
            </a:r>
          </a:p>
          <a:p>
            <a:pPr eaLnBrk="1" hangingPunct="1"/>
            <a:r>
              <a:rPr lang="en-US" dirty="0" smtClean="0"/>
              <a:t>Example (Figure 5.6)</a:t>
            </a:r>
          </a:p>
          <a:p>
            <a:pPr lvl="1" eaLnBrk="1" hangingPunct="1"/>
            <a:r>
              <a:rPr lang="en-CA" dirty="0" smtClean="0"/>
              <a:t>Two processes </a:t>
            </a:r>
            <a:endParaRPr lang="en-US" dirty="0" smtClean="0"/>
          </a:p>
          <a:p>
            <a:pPr lvl="1" eaLnBrk="1" hangingPunct="1"/>
            <a:r>
              <a:rPr lang="en-CA" dirty="0" smtClean="0"/>
              <a:t>Each process waiting for I/O request</a:t>
            </a:r>
          </a:p>
          <a:p>
            <a:pPr lvl="2" eaLnBrk="1" hangingPunct="1"/>
            <a:r>
              <a:rPr lang="en-US" dirty="0" smtClean="0"/>
              <a:t>One </a:t>
            </a:r>
            <a:r>
              <a:rPr lang="en-CA" dirty="0" smtClean="0"/>
              <a:t>at Track 20 and</a:t>
            </a:r>
            <a:r>
              <a:rPr lang="en-US" dirty="0" smtClean="0"/>
              <a:t> </a:t>
            </a:r>
            <a:r>
              <a:rPr lang="en-CA" dirty="0" smtClean="0"/>
              <a:t>one at Track 310</a:t>
            </a:r>
          </a:p>
          <a:p>
            <a:pPr lvl="1" eaLnBrk="1" hangingPunct="1"/>
            <a:r>
              <a:rPr lang="en-US" dirty="0" smtClean="0"/>
              <a:t>Deadlock sequence</a:t>
            </a:r>
            <a:endParaRPr lang="en-CA" dirty="0" smtClean="0"/>
          </a:p>
          <a:p>
            <a:pPr lvl="2" eaLnBrk="1" hangingPunct="1"/>
            <a:r>
              <a:rPr lang="en-US" dirty="0" smtClean="0"/>
              <a:t>Arm moves back and forth between Tracks 20 and 310 attempting to fulfill the two competing commands</a:t>
            </a:r>
          </a:p>
          <a:p>
            <a:pPr lvl="2" eaLnBrk="1" hangingPunct="1"/>
            <a:r>
              <a:rPr lang="en-CA" dirty="0" smtClean="0"/>
              <a:t>Neither I/O request is satisfied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6"/>
          <p:cNvSpPr>
            <a:spLocks noGrp="1" noChangeArrowheads="1"/>
          </p:cNvSpPr>
          <p:nvPr>
            <p:ph type="title"/>
          </p:nvPr>
        </p:nvSpPr>
        <p:spPr/>
        <p:txBody>
          <a:bodyPr>
            <a:normAutofit fontScale="90000"/>
          </a:bodyPr>
          <a:lstStyle/>
          <a:p>
            <a:pPr eaLnBrk="1" hangingPunct="1"/>
            <a:r>
              <a:rPr lang="en-CA" dirty="0" smtClean="0"/>
              <a:t>Case 7: Deadlocks in Disk Sharing (cont'd.)</a:t>
            </a:r>
          </a:p>
        </p:txBody>
      </p:sp>
      <p:pic>
        <p:nvPicPr>
          <p:cNvPr id="23558"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48640" y="1828800"/>
            <a:ext cx="8046720" cy="318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495300" y="5043098"/>
            <a:ext cx="81534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5.6) </a:t>
            </a:r>
            <a:endParaRPr lang="en-US" sz="1800" b="1" dirty="0">
              <a:solidFill>
                <a:srgbClr val="000000"/>
              </a:solidFill>
              <a:ea typeface="ＭＳ Ｐゴシック" pitchFamily="34" charset="-128"/>
            </a:endParaRPr>
          </a:p>
          <a:p>
            <a:r>
              <a:rPr lang="en-US" dirty="0" smtClean="0"/>
              <a:t>Case 7. Two processes are each waiting for an I/O request to be filled: one at</a:t>
            </a:r>
          </a:p>
          <a:p>
            <a:r>
              <a:rPr lang="en-US" dirty="0" smtClean="0"/>
              <a:t>track 20 and one at track 310. But by the time the read/write arm reaches one track, a competing command for the other track has been issued, so neither command is satisfied and livelock occurs.</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
          <p:cNvSpPr>
            <a:spLocks noGrp="1" noChangeArrowheads="1"/>
          </p:cNvSpPr>
          <p:nvPr>
            <p:ph type="title"/>
          </p:nvPr>
        </p:nvSpPr>
        <p:spPr/>
        <p:txBody>
          <a:bodyPr>
            <a:normAutofit fontScale="90000"/>
          </a:bodyPr>
          <a:lstStyle/>
          <a:p>
            <a:r>
              <a:rPr lang="en-CA" dirty="0" smtClean="0"/>
              <a:t>Necessary Conditions for Deadlock or Livelock</a:t>
            </a:r>
          </a:p>
        </p:txBody>
      </p:sp>
      <p:sp>
        <p:nvSpPr>
          <p:cNvPr id="24580" name="Rectangle 11"/>
          <p:cNvSpPr>
            <a:spLocks noGrp="1" noChangeArrowheads="1"/>
          </p:cNvSpPr>
          <p:nvPr>
            <p:ph idx="1"/>
          </p:nvPr>
        </p:nvSpPr>
        <p:spPr/>
        <p:txBody>
          <a:bodyPr>
            <a:normAutofit fontScale="92500"/>
          </a:bodyPr>
          <a:lstStyle/>
          <a:p>
            <a:r>
              <a:rPr lang="en-CA" dirty="0" smtClean="0"/>
              <a:t>Four conditions </a:t>
            </a:r>
            <a:r>
              <a:rPr lang="en-US" dirty="0" smtClean="0"/>
              <a:t>required for a locked system</a:t>
            </a:r>
            <a:endParaRPr lang="en-CA" dirty="0" smtClean="0"/>
          </a:p>
          <a:p>
            <a:pPr marL="914400" lvl="1" indent="-457200">
              <a:buFont typeface="+mj-lt"/>
              <a:buAutoNum type="arabicPeriod"/>
            </a:pPr>
            <a:r>
              <a:rPr lang="en-CA" dirty="0" smtClean="0"/>
              <a:t>Mutual exclusion: </a:t>
            </a:r>
            <a:r>
              <a:rPr lang="en-US" dirty="0" smtClean="0"/>
              <a:t>allowing only one process access to dedicated resource</a:t>
            </a:r>
            <a:endParaRPr lang="en-CA" dirty="0" smtClean="0"/>
          </a:p>
          <a:p>
            <a:pPr marL="914400" lvl="1" indent="-457200">
              <a:buFont typeface="+mj-lt"/>
              <a:buAutoNum type="arabicPeriod"/>
            </a:pPr>
            <a:r>
              <a:rPr lang="en-CA" dirty="0" smtClean="0"/>
              <a:t>Resource holding: </a:t>
            </a:r>
            <a:r>
              <a:rPr lang="en-US" dirty="0" smtClean="0"/>
              <a:t>not releasing the resource; waiting for other job to retreat</a:t>
            </a:r>
          </a:p>
          <a:p>
            <a:pPr marL="914400" lvl="1" indent="-457200">
              <a:buFont typeface="+mj-lt"/>
              <a:buAutoNum type="arabicPeriod"/>
            </a:pPr>
            <a:r>
              <a:rPr lang="en-CA" dirty="0" smtClean="0"/>
              <a:t>No preemption: </a:t>
            </a:r>
            <a:r>
              <a:rPr lang="en-US" dirty="0" smtClean="0"/>
              <a:t>lack of temporary reallocation of resources</a:t>
            </a:r>
            <a:endParaRPr lang="en-CA" dirty="0" smtClean="0"/>
          </a:p>
          <a:p>
            <a:pPr marL="914400" lvl="1" indent="-457200">
              <a:buFont typeface="+mj-lt"/>
              <a:buAutoNum type="arabicPeriod"/>
            </a:pPr>
            <a:r>
              <a:rPr lang="en-CA" dirty="0" smtClean="0"/>
              <a:t>Circular wait: </a:t>
            </a:r>
            <a:r>
              <a:rPr lang="en-US" dirty="0" smtClean="0"/>
              <a:t>each process waiting for another to  voluntarily release so at least one can continue</a:t>
            </a:r>
          </a:p>
          <a:p>
            <a:r>
              <a:rPr lang="en-CA" dirty="0" smtClean="0"/>
              <a:t>All conditions required for deadlock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2"/>
          <p:cNvSpPr>
            <a:spLocks noGrp="1" noChangeArrowheads="1"/>
          </p:cNvSpPr>
          <p:nvPr>
            <p:ph type="title"/>
          </p:nvPr>
        </p:nvSpPr>
        <p:spPr/>
        <p:txBody>
          <a:bodyPr>
            <a:normAutofit fontScale="90000"/>
          </a:bodyPr>
          <a:lstStyle/>
          <a:p>
            <a:pPr eaLnBrk="1" hangingPunct="1"/>
            <a:r>
              <a:rPr lang="en-CA" dirty="0" smtClean="0"/>
              <a:t>Necessary Conditions for Deadlock or Livelock (cont'd.</a:t>
            </a:r>
            <a:r>
              <a:rPr lang="en-US" dirty="0" smtClean="0"/>
              <a:t>)</a:t>
            </a:r>
            <a:endParaRPr lang="en-CA" dirty="0" smtClean="0"/>
          </a:p>
        </p:txBody>
      </p:sp>
      <p:sp>
        <p:nvSpPr>
          <p:cNvPr id="25604" name="Rectangle 13"/>
          <p:cNvSpPr>
            <a:spLocks noGrp="1" noChangeArrowheads="1"/>
          </p:cNvSpPr>
          <p:nvPr>
            <p:ph idx="1"/>
          </p:nvPr>
        </p:nvSpPr>
        <p:spPr/>
        <p:txBody>
          <a:bodyPr/>
          <a:lstStyle/>
          <a:p>
            <a:pPr eaLnBrk="1" hangingPunct="1"/>
            <a:r>
              <a:rPr lang="en-CA" dirty="0" smtClean="0"/>
              <a:t>Resolving deadlock: </a:t>
            </a:r>
            <a:r>
              <a:rPr lang="en-US" dirty="0" smtClean="0"/>
              <a:t>remove one of the conditions</a:t>
            </a:r>
          </a:p>
          <a:p>
            <a:pPr eaLnBrk="1" hangingPunct="1"/>
            <a:r>
              <a:rPr lang="en-US" dirty="0" smtClean="0"/>
              <a:t>All four conditions prevented simultaneously </a:t>
            </a:r>
            <a:r>
              <a:rPr lang="en-US" sz="2400" dirty="0">
                <a:cs typeface="Arial"/>
              </a:rPr>
              <a:t>► </a:t>
            </a:r>
            <a:r>
              <a:rPr lang="en-US" dirty="0">
                <a:cs typeface="Arial"/>
              </a:rPr>
              <a:t>deadlock prevented</a:t>
            </a:r>
          </a:p>
          <a:p>
            <a:pPr lvl="1" eaLnBrk="1" hangingPunct="1"/>
            <a:r>
              <a:rPr lang="en-US" dirty="0">
                <a:cs typeface="Arial"/>
              </a:rPr>
              <a:t>Difficult to implement</a:t>
            </a:r>
            <a:endParaRPr lang="en-CA"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8"/>
          <p:cNvSpPr>
            <a:spLocks noGrp="1" noChangeArrowheads="1"/>
          </p:cNvSpPr>
          <p:nvPr>
            <p:ph type="title"/>
          </p:nvPr>
        </p:nvSpPr>
        <p:spPr/>
        <p:txBody>
          <a:bodyPr/>
          <a:lstStyle/>
          <a:p>
            <a:pPr eaLnBrk="1" hangingPunct="1"/>
            <a:r>
              <a:rPr lang="en-CA" dirty="0" smtClean="0"/>
              <a:t>Modeling Deadlocks</a:t>
            </a:r>
          </a:p>
        </p:txBody>
      </p:sp>
      <p:sp>
        <p:nvSpPr>
          <p:cNvPr id="27652" name="Rectangle 9"/>
          <p:cNvSpPr>
            <a:spLocks noGrp="1" noChangeArrowheads="1"/>
          </p:cNvSpPr>
          <p:nvPr>
            <p:ph idx="1"/>
          </p:nvPr>
        </p:nvSpPr>
        <p:spPr/>
        <p:txBody>
          <a:bodyPr>
            <a:normAutofit fontScale="92500"/>
          </a:bodyPr>
          <a:lstStyle/>
          <a:p>
            <a:pPr eaLnBrk="1" hangingPunct="1"/>
            <a:r>
              <a:rPr lang="en-US" dirty="0" smtClean="0"/>
              <a:t>Directed graphs: Richard Holt (1972)</a:t>
            </a:r>
          </a:p>
          <a:p>
            <a:pPr lvl="1" eaLnBrk="1" hangingPunct="1"/>
            <a:r>
              <a:rPr lang="en-CA" dirty="0" smtClean="0"/>
              <a:t>Circles represent processes </a:t>
            </a:r>
          </a:p>
          <a:p>
            <a:pPr lvl="1" eaLnBrk="1" hangingPunct="1"/>
            <a:r>
              <a:rPr lang="en-CA" dirty="0" smtClean="0"/>
              <a:t>Squares represent resources</a:t>
            </a:r>
            <a:endParaRPr lang="en-US" dirty="0" smtClean="0"/>
          </a:p>
          <a:p>
            <a:pPr lvl="1" eaLnBrk="1" hangingPunct="1"/>
            <a:r>
              <a:rPr lang="en-CA" dirty="0" smtClean="0"/>
              <a:t>Solid line with </a:t>
            </a:r>
            <a:r>
              <a:rPr lang="en-US" dirty="0" smtClean="0"/>
              <a:t>arrow</a:t>
            </a:r>
            <a:r>
              <a:rPr lang="en-CA" dirty="0" smtClean="0"/>
              <a:t> from resource to process </a:t>
            </a:r>
          </a:p>
          <a:p>
            <a:pPr lvl="2" eaLnBrk="1" hangingPunct="1"/>
            <a:r>
              <a:rPr lang="en-CA" dirty="0" smtClean="0"/>
              <a:t>Process</a:t>
            </a:r>
            <a:r>
              <a:rPr lang="en-US" dirty="0" smtClean="0"/>
              <a:t> </a:t>
            </a:r>
            <a:r>
              <a:rPr lang="en-CA" dirty="0" smtClean="0"/>
              <a:t>holding resource</a:t>
            </a:r>
          </a:p>
          <a:p>
            <a:pPr lvl="1" eaLnBrk="1" hangingPunct="1"/>
            <a:r>
              <a:rPr lang="en-CA" dirty="0" smtClean="0"/>
              <a:t>Dashed line with </a:t>
            </a:r>
            <a:r>
              <a:rPr lang="en-US" dirty="0" smtClean="0"/>
              <a:t>arrow</a:t>
            </a:r>
            <a:r>
              <a:rPr lang="en-CA" dirty="0" smtClean="0"/>
              <a:t> from a process to resource</a:t>
            </a:r>
          </a:p>
          <a:p>
            <a:pPr lvl="2" eaLnBrk="1" hangingPunct="1"/>
            <a:r>
              <a:rPr lang="en-CA" dirty="0" smtClean="0"/>
              <a:t>Process</a:t>
            </a:r>
            <a:r>
              <a:rPr lang="en-US" dirty="0" smtClean="0"/>
              <a:t> </a:t>
            </a:r>
            <a:r>
              <a:rPr lang="en-CA" dirty="0" smtClean="0"/>
              <a:t>waiting for resource</a:t>
            </a:r>
          </a:p>
          <a:p>
            <a:pPr lvl="1" eaLnBrk="1" hangingPunct="1"/>
            <a:r>
              <a:rPr lang="en-CA" dirty="0" smtClean="0"/>
              <a:t>Arrow direction indicates flow</a:t>
            </a:r>
          </a:p>
          <a:p>
            <a:pPr lvl="1" eaLnBrk="1" hangingPunct="1"/>
            <a:r>
              <a:rPr lang="en-CA" dirty="0" smtClean="0"/>
              <a:t>Cycle in graph</a:t>
            </a:r>
          </a:p>
          <a:p>
            <a:pPr lvl="2" eaLnBrk="1" hangingPunct="1"/>
            <a:r>
              <a:rPr lang="en-CA" dirty="0" smtClean="0"/>
              <a:t>Deadlock</a:t>
            </a:r>
            <a:r>
              <a:rPr lang="en-US" dirty="0" smtClean="0"/>
              <a:t> </a:t>
            </a:r>
            <a:r>
              <a:rPr lang="en-CA" dirty="0" smtClean="0"/>
              <a:t>involving processes and resources</a:t>
            </a:r>
          </a:p>
          <a:p>
            <a:pPr lvl="2" eaLnBrk="1" hangingPunct="1"/>
            <a:endParaRPr lang="en-CA"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71500" y="1871382"/>
            <a:ext cx="8001000" cy="3081618"/>
          </a:xfrm>
          <a:prstGeom prst="rect">
            <a:avLst/>
          </a:prstGeom>
        </p:spPr>
      </p:pic>
      <p:sp>
        <p:nvSpPr>
          <p:cNvPr id="8" name="Rectangle 7"/>
          <p:cNvSpPr>
            <a:spLocks noChangeArrowheads="1"/>
          </p:cNvSpPr>
          <p:nvPr/>
        </p:nvSpPr>
        <p:spPr bwMode="auto">
          <a:xfrm rot="10800000" flipV="1">
            <a:off x="495300" y="4705051"/>
            <a:ext cx="81534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5.7) </a:t>
            </a:r>
            <a:endParaRPr lang="en-US" sz="1800" b="1" dirty="0">
              <a:solidFill>
                <a:srgbClr val="000000"/>
              </a:solidFill>
              <a:ea typeface="ＭＳ Ｐゴシック" pitchFamily="34" charset="-128"/>
            </a:endParaRPr>
          </a:p>
          <a:p>
            <a:r>
              <a:rPr lang="en-US" dirty="0" smtClean="0"/>
              <a:t>In (a), Resource 1 is being held by Process 1 and Resource 2 is held by Process 2 in a system that is not deadlocked. In (b), Process 1 requests Resource 2 but doesn’t release Resource 1, and Process 2 does the same— creating a deadlock. (If one process released its resource, the deadlock would be resolved.)</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title"/>
          </p:nvPr>
        </p:nvSpPr>
        <p:spPr/>
        <p:txBody>
          <a:bodyPr/>
          <a:lstStyle/>
          <a:p>
            <a:pPr eaLnBrk="1" hangingPunct="1"/>
            <a:r>
              <a:rPr lang="en-CA" dirty="0" smtClean="0"/>
              <a:t>Modeling Deadlocks (cont'd.</a:t>
            </a:r>
            <a:r>
              <a:rPr lang="en-US" dirty="0" smtClean="0"/>
              <a:t>)</a:t>
            </a:r>
          </a:p>
        </p:txBody>
      </p:sp>
      <p:sp>
        <p:nvSpPr>
          <p:cNvPr id="29700" name="Rectangle 7"/>
          <p:cNvSpPr>
            <a:spLocks noGrp="1" noChangeArrowheads="1"/>
          </p:cNvSpPr>
          <p:nvPr>
            <p:ph idx="1"/>
          </p:nvPr>
        </p:nvSpPr>
        <p:spPr/>
        <p:txBody>
          <a:bodyPr>
            <a:normAutofit fontScale="92500"/>
          </a:bodyPr>
          <a:lstStyle/>
          <a:p>
            <a:pPr eaLnBrk="1" hangingPunct="1"/>
            <a:r>
              <a:rPr lang="en-US" dirty="0" smtClean="0"/>
              <a:t>Three graph scenarios to help detect deadlocks</a:t>
            </a:r>
          </a:p>
          <a:p>
            <a:pPr lvl="1" eaLnBrk="1" hangingPunct="1"/>
            <a:r>
              <a:rPr lang="en-US" dirty="0" smtClean="0"/>
              <a:t>System has three processes (P1, P2, P3)</a:t>
            </a:r>
          </a:p>
          <a:p>
            <a:pPr lvl="1" eaLnBrk="1" hangingPunct="1"/>
            <a:r>
              <a:rPr lang="en-US" dirty="0" smtClean="0"/>
              <a:t>System has three resources (R1, R2, R3)</a:t>
            </a:r>
          </a:p>
          <a:p>
            <a:pPr eaLnBrk="1" hangingPunct="1"/>
            <a:r>
              <a:rPr lang="en-US" dirty="0" smtClean="0"/>
              <a:t>Scenario one: no deadlock</a:t>
            </a:r>
          </a:p>
          <a:p>
            <a:pPr lvl="1" eaLnBrk="1" hangingPunct="1"/>
            <a:r>
              <a:rPr lang="en-US" dirty="0" smtClean="0"/>
              <a:t>Resources released before next process request</a:t>
            </a:r>
          </a:p>
          <a:p>
            <a:pPr eaLnBrk="1" hangingPunct="1"/>
            <a:r>
              <a:rPr lang="en-US" dirty="0" smtClean="0"/>
              <a:t>Scenario two: deadlock</a:t>
            </a:r>
          </a:p>
          <a:p>
            <a:pPr lvl="1" eaLnBrk="1" hangingPunct="1"/>
            <a:r>
              <a:rPr lang="en-US" dirty="0" smtClean="0"/>
              <a:t>Processes waiting for resource held by another</a:t>
            </a:r>
          </a:p>
          <a:p>
            <a:pPr eaLnBrk="1" hangingPunct="1"/>
            <a:r>
              <a:rPr lang="en-US" dirty="0" smtClean="0"/>
              <a:t>Scenario three: no deadlock</a:t>
            </a:r>
          </a:p>
          <a:p>
            <a:pPr lvl="1" eaLnBrk="1" hangingPunct="1"/>
            <a:r>
              <a:rPr lang="en-US" dirty="0" smtClean="0"/>
              <a:t>Resources released before deadlock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sp>
        <p:nvSpPr>
          <p:cNvPr id="30724" name="Rectangle 8"/>
          <p:cNvSpPr>
            <a:spLocks noGrp="1" noChangeArrowheads="1"/>
          </p:cNvSpPr>
          <p:nvPr>
            <p:ph idx="1"/>
          </p:nvPr>
        </p:nvSpPr>
        <p:spPr>
          <a:xfrm>
            <a:off x="457200" y="1905000"/>
            <a:ext cx="8229600" cy="990600"/>
          </a:xfrm>
        </p:spPr>
        <p:txBody>
          <a:bodyPr>
            <a:normAutofit fontScale="92500" lnSpcReduction="10000"/>
          </a:bodyPr>
          <a:lstStyle/>
          <a:p>
            <a:pPr eaLnBrk="1" hangingPunct="1"/>
            <a:r>
              <a:rPr lang="en-US" dirty="0" smtClean="0"/>
              <a:t>No deadlock</a:t>
            </a:r>
          </a:p>
          <a:p>
            <a:pPr lvl="1" eaLnBrk="1" hangingPunct="1"/>
            <a:r>
              <a:rPr lang="en-US" dirty="0" smtClean="0"/>
              <a:t>Resources released before next process request</a:t>
            </a:r>
          </a:p>
        </p:txBody>
      </p:sp>
      <p:pic>
        <p:nvPicPr>
          <p:cNvPr id="30727"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4499" y="2895600"/>
            <a:ext cx="6320701"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914400" y="5736847"/>
            <a:ext cx="8153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5.1) </a:t>
            </a:r>
            <a:endParaRPr lang="en-US" sz="1800" b="1" dirty="0">
              <a:solidFill>
                <a:srgbClr val="000000"/>
              </a:solidFill>
              <a:ea typeface="ＭＳ Ｐゴシック" pitchFamily="34" charset="-128"/>
            </a:endParaRPr>
          </a:p>
          <a:p>
            <a:r>
              <a:rPr lang="en-US" dirty="0" smtClean="0"/>
              <a:t>Scenario 1. These events are shown in the directed graph in Figure 5.8.</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79521" y="1820616"/>
            <a:ext cx="8061158" cy="2286000"/>
          </a:xfrm>
          <a:prstGeom prst="rect">
            <a:avLst/>
          </a:prstGeom>
        </p:spPr>
      </p:pic>
      <p:sp>
        <p:nvSpPr>
          <p:cNvPr id="7" name="Rectangle 6"/>
          <p:cNvSpPr>
            <a:spLocks noChangeArrowheads="1"/>
          </p:cNvSpPr>
          <p:nvPr/>
        </p:nvSpPr>
        <p:spPr bwMode="auto">
          <a:xfrm rot="10800000" flipV="1">
            <a:off x="533400" y="4621648"/>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5.8) </a:t>
            </a:r>
            <a:endParaRPr lang="en-US" sz="1800" b="1" dirty="0">
              <a:solidFill>
                <a:srgbClr val="000000"/>
              </a:solidFill>
              <a:ea typeface="ＭＳ Ｐゴシック" pitchFamily="34" charset="-128"/>
            </a:endParaRPr>
          </a:p>
          <a:p>
            <a:r>
              <a:rPr lang="en-US" dirty="0" smtClean="0"/>
              <a:t>First scenario. The system will stay free of deadlocks if each resource is released before it is requested by the next process.</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8"/>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sp>
        <p:nvSpPr>
          <p:cNvPr id="32772" name="Rectangle 9"/>
          <p:cNvSpPr>
            <a:spLocks noGrp="1" noChangeArrowheads="1"/>
          </p:cNvSpPr>
          <p:nvPr>
            <p:ph idx="1"/>
          </p:nvPr>
        </p:nvSpPr>
        <p:spPr>
          <a:xfrm>
            <a:off x="457200" y="1905000"/>
            <a:ext cx="8229600" cy="914400"/>
          </a:xfrm>
        </p:spPr>
        <p:txBody>
          <a:bodyPr>
            <a:normAutofit fontScale="92500" lnSpcReduction="10000"/>
          </a:bodyPr>
          <a:lstStyle/>
          <a:p>
            <a:pPr eaLnBrk="1" hangingPunct="1">
              <a:lnSpc>
                <a:spcPct val="90000"/>
              </a:lnSpc>
            </a:pPr>
            <a:r>
              <a:rPr lang="en-US" dirty="0" smtClean="0"/>
              <a:t>Deadlock</a:t>
            </a:r>
          </a:p>
          <a:p>
            <a:pPr lvl="1" eaLnBrk="1" hangingPunct="1">
              <a:lnSpc>
                <a:spcPct val="90000"/>
              </a:lnSpc>
            </a:pPr>
            <a:r>
              <a:rPr lang="en-US" dirty="0" smtClean="0"/>
              <a:t>Processes waiting for resource held by another</a:t>
            </a:r>
          </a:p>
        </p:txBody>
      </p:sp>
      <p:pic>
        <p:nvPicPr>
          <p:cNvPr id="32775"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431469" y="2895600"/>
            <a:ext cx="4874331"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681249" y="3457424"/>
            <a:ext cx="259535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smtClean="0">
                <a:solidFill>
                  <a:srgbClr val="000000"/>
                </a:solidFill>
                <a:ea typeface="ＭＳ Ｐゴシック" pitchFamily="34" charset="-128"/>
              </a:rPr>
              <a:t>(table 5.2) </a:t>
            </a:r>
            <a:endParaRPr lang="en-US" sz="1800" b="1" dirty="0">
              <a:solidFill>
                <a:srgbClr val="000000"/>
              </a:solidFill>
              <a:ea typeface="ＭＳ Ｐゴシック" pitchFamily="34" charset="-128"/>
            </a:endParaRPr>
          </a:p>
          <a:p>
            <a:pPr algn="r"/>
            <a:r>
              <a:rPr lang="en-US" dirty="0" smtClean="0"/>
              <a:t>Scenario 2. This sequence of  events is shown in the two directed  graphs shown in Figure 5.9.</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2"/>
          <p:cNvSpPr>
            <a:spLocks noGrp="1" noChangeArrowheads="1"/>
          </p:cNvSpPr>
          <p:nvPr>
            <p:ph type="title"/>
          </p:nvPr>
        </p:nvSpPr>
        <p:spPr/>
        <p:txBody>
          <a:bodyPr/>
          <a:lstStyle/>
          <a:p>
            <a:pPr eaLnBrk="1" hangingPunct="1"/>
            <a:r>
              <a:rPr lang="en-US" dirty="0" smtClean="0"/>
              <a:t>Introduction</a:t>
            </a:r>
            <a:endParaRPr lang="en-CA" dirty="0" smtClean="0"/>
          </a:p>
        </p:txBody>
      </p:sp>
      <p:sp>
        <p:nvSpPr>
          <p:cNvPr id="6148" name="Rectangle 13"/>
          <p:cNvSpPr>
            <a:spLocks noGrp="1" noChangeArrowheads="1"/>
          </p:cNvSpPr>
          <p:nvPr>
            <p:ph idx="1"/>
          </p:nvPr>
        </p:nvSpPr>
        <p:spPr/>
        <p:txBody>
          <a:bodyPr>
            <a:normAutofit fontScale="92500"/>
          </a:bodyPr>
          <a:lstStyle/>
          <a:p>
            <a:pPr eaLnBrk="1" hangingPunct="1">
              <a:lnSpc>
                <a:spcPct val="90000"/>
              </a:lnSpc>
            </a:pPr>
            <a:r>
              <a:rPr lang="en-US" dirty="0" smtClean="0"/>
              <a:t>Resource sharing perspectives</a:t>
            </a:r>
          </a:p>
          <a:p>
            <a:pPr lvl="1" eaLnBrk="1" hangingPunct="1">
              <a:lnSpc>
                <a:spcPct val="90000"/>
              </a:lnSpc>
            </a:pPr>
            <a:r>
              <a:rPr lang="en-US" dirty="0" smtClean="0"/>
              <a:t>Memory management and processor sharing</a:t>
            </a:r>
          </a:p>
          <a:p>
            <a:pPr eaLnBrk="1" hangingPunct="1">
              <a:lnSpc>
                <a:spcPct val="90000"/>
              </a:lnSpc>
            </a:pPr>
            <a:r>
              <a:rPr lang="en-US" dirty="0" smtClean="0"/>
              <a:t>Many programs competing for limited resources</a:t>
            </a:r>
          </a:p>
          <a:p>
            <a:pPr eaLnBrk="1" hangingPunct="1">
              <a:lnSpc>
                <a:spcPct val="90000"/>
              </a:lnSpc>
            </a:pPr>
            <a:r>
              <a:rPr lang="en-US" dirty="0" smtClean="0"/>
              <a:t>Lack of process synchronization consequences</a:t>
            </a:r>
          </a:p>
          <a:p>
            <a:pPr lvl="1" eaLnBrk="1" hangingPunct="1">
              <a:lnSpc>
                <a:spcPct val="90000"/>
              </a:lnSpc>
            </a:pPr>
            <a:r>
              <a:rPr lang="en-US" dirty="0" smtClean="0"/>
              <a:t>Deadlock: “deadly embrace,” “Catch 22,” “blue screen of death,” etc.</a:t>
            </a:r>
          </a:p>
          <a:p>
            <a:pPr lvl="2" eaLnBrk="1" hangingPunct="1">
              <a:lnSpc>
                <a:spcPct val="90000"/>
              </a:lnSpc>
            </a:pPr>
            <a:r>
              <a:rPr lang="en-US" dirty="0" smtClean="0"/>
              <a:t>Two or more</a:t>
            </a:r>
            <a:r>
              <a:rPr lang="en-CA" dirty="0" smtClean="0"/>
              <a:t> jobs placed in HOLD state</a:t>
            </a:r>
            <a:endParaRPr lang="en-US" dirty="0" smtClean="0"/>
          </a:p>
          <a:p>
            <a:pPr lvl="2" eaLnBrk="1" hangingPunct="1">
              <a:lnSpc>
                <a:spcPct val="90000"/>
              </a:lnSpc>
            </a:pPr>
            <a:r>
              <a:rPr lang="en-US" dirty="0" smtClean="0"/>
              <a:t>Jobs waiting for unavailable </a:t>
            </a:r>
            <a:r>
              <a:rPr lang="en-CA" dirty="0" smtClean="0"/>
              <a:t>vital resource</a:t>
            </a:r>
            <a:endParaRPr lang="en-US" dirty="0" smtClean="0"/>
          </a:p>
          <a:p>
            <a:pPr lvl="2" eaLnBrk="1" hangingPunct="1">
              <a:lnSpc>
                <a:spcPct val="90000"/>
              </a:lnSpc>
            </a:pPr>
            <a:r>
              <a:rPr lang="en-US" dirty="0" smtClean="0"/>
              <a:t>System comes to standstill</a:t>
            </a:r>
          </a:p>
          <a:p>
            <a:pPr lvl="2" eaLnBrk="1" hangingPunct="1">
              <a:lnSpc>
                <a:spcPct val="90000"/>
              </a:lnSpc>
            </a:pPr>
            <a:r>
              <a:rPr lang="en-US" dirty="0" smtClean="0"/>
              <a:t>Unresolved by OS: requires </a:t>
            </a:r>
            <a:r>
              <a:rPr lang="en-CA" dirty="0" smtClean="0"/>
              <a:t>external intervention</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71500" y="1905000"/>
            <a:ext cx="7848600" cy="2997617"/>
          </a:xfrm>
          <a:prstGeom prst="rect">
            <a:avLst/>
          </a:prstGeom>
        </p:spPr>
      </p:pic>
      <p:sp>
        <p:nvSpPr>
          <p:cNvPr id="7" name="Rectangle 6"/>
          <p:cNvSpPr>
            <a:spLocks noChangeArrowheads="1"/>
          </p:cNvSpPr>
          <p:nvPr/>
        </p:nvSpPr>
        <p:spPr bwMode="auto">
          <a:xfrm rot="10800000" flipV="1">
            <a:off x="457200" y="5002647"/>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5.9) </a:t>
            </a:r>
            <a:endParaRPr lang="en-US" sz="1800" b="1" dirty="0">
              <a:solidFill>
                <a:srgbClr val="000000"/>
              </a:solidFill>
              <a:ea typeface="ＭＳ Ｐゴシック" pitchFamily="34" charset="-128"/>
            </a:endParaRPr>
          </a:p>
          <a:p>
            <a:r>
              <a:rPr lang="en-US" dirty="0" smtClean="0"/>
              <a:t>Second scenario. The system (a) becomes deadlocked (b) when P3 requests R1. Notice the circular wait.</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sp>
        <p:nvSpPr>
          <p:cNvPr id="34820" name="Rectangle 7"/>
          <p:cNvSpPr>
            <a:spLocks noGrp="1" noChangeArrowheads="1"/>
          </p:cNvSpPr>
          <p:nvPr>
            <p:ph idx="1"/>
          </p:nvPr>
        </p:nvSpPr>
        <p:spPr>
          <a:xfrm>
            <a:off x="457200" y="1905000"/>
            <a:ext cx="8229600" cy="1066800"/>
          </a:xfrm>
        </p:spPr>
        <p:txBody>
          <a:bodyPr>
            <a:normAutofit lnSpcReduction="10000"/>
          </a:bodyPr>
          <a:lstStyle/>
          <a:p>
            <a:pPr eaLnBrk="1" hangingPunct="1"/>
            <a:r>
              <a:rPr lang="en-US" dirty="0" smtClean="0"/>
              <a:t>No deadlock</a:t>
            </a:r>
          </a:p>
          <a:p>
            <a:pPr lvl="1" eaLnBrk="1" hangingPunct="1"/>
            <a:r>
              <a:rPr lang="en-US" dirty="0" smtClean="0"/>
              <a:t>Resources released before deadlock</a:t>
            </a:r>
          </a:p>
        </p:txBody>
      </p:sp>
      <p:pic>
        <p:nvPicPr>
          <p:cNvPr id="34823"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399" y="3048000"/>
            <a:ext cx="5617029"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6324600" y="3686651"/>
            <a:ext cx="259535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5.3) </a:t>
            </a:r>
            <a:endParaRPr lang="en-US" sz="1800" b="1" dirty="0">
              <a:solidFill>
                <a:srgbClr val="000000"/>
              </a:solidFill>
              <a:ea typeface="ＭＳ Ｐゴシック" pitchFamily="34" charset="-128"/>
            </a:endParaRPr>
          </a:p>
          <a:p>
            <a:r>
              <a:rPr lang="en-US" dirty="0" smtClean="0"/>
              <a:t>Scenario 3. This sequence of events is shown in the directed graph in Figure 5.10.</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1"/>
          <p:cNvSpPr>
            <a:spLocks noGrp="1" noChangeArrowheads="1"/>
          </p:cNvSpPr>
          <p:nvPr>
            <p:ph type="title"/>
          </p:nvPr>
        </p:nvSpPr>
        <p:spPr/>
        <p:txBody>
          <a:bodyPr/>
          <a:lstStyle/>
          <a:p>
            <a:pPr eaLnBrk="1" hangingPunct="1"/>
            <a:r>
              <a:rPr lang="en-CA" dirty="0" smtClean="0"/>
              <a:t>Modeling Deadlocks (cont'd.</a:t>
            </a:r>
            <a:r>
              <a:rPr lang="en-US" dirty="0" smtClean="0"/>
              <a:t>)</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842655"/>
            <a:ext cx="5004315" cy="4800600"/>
          </a:xfrm>
          <a:prstGeom prst="rect">
            <a:avLst/>
          </a:prstGeom>
        </p:spPr>
      </p:pic>
      <p:sp>
        <p:nvSpPr>
          <p:cNvPr id="7" name="Rectangle 6"/>
          <p:cNvSpPr>
            <a:spLocks noChangeArrowheads="1"/>
          </p:cNvSpPr>
          <p:nvPr/>
        </p:nvSpPr>
        <p:spPr bwMode="auto">
          <a:xfrm rot="10800000" flipV="1">
            <a:off x="5786650" y="1828800"/>
            <a:ext cx="290015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5.10)</a:t>
            </a:r>
            <a:endParaRPr lang="en-US" sz="1800" b="1" dirty="0">
              <a:solidFill>
                <a:srgbClr val="000000"/>
              </a:solidFill>
              <a:ea typeface="ＭＳ Ｐゴシック" pitchFamily="34" charset="-128"/>
            </a:endParaRPr>
          </a:p>
          <a:p>
            <a:r>
              <a:rPr lang="en-US" dirty="0" smtClean="0"/>
              <a:t>The third scenario. After event 4, the directed graph looks like (a) and P2 is blocked because P1 is holding on to R1. However, event 5 breaks the deadlock and the graph soon looks like (b). Again there is a blocked process, P3, which must wait for the release of R2 in event 7 when the graph looks like (c).</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r>
              <a:rPr lang="en-CA" dirty="0" smtClean="0"/>
              <a:t>Modeling Deadlocks (cont'd.</a:t>
            </a:r>
            <a:r>
              <a:rPr lang="en-US" dirty="0" smtClean="0"/>
              <a:t>)</a:t>
            </a:r>
          </a:p>
        </p:txBody>
      </p:sp>
      <p:sp>
        <p:nvSpPr>
          <p:cNvPr id="36868" name="Rectangle 5"/>
          <p:cNvSpPr>
            <a:spLocks noGrp="1" noChangeArrowheads="1"/>
          </p:cNvSpPr>
          <p:nvPr>
            <p:ph idx="1"/>
          </p:nvPr>
        </p:nvSpPr>
        <p:spPr/>
        <p:txBody>
          <a:bodyPr/>
          <a:lstStyle/>
          <a:p>
            <a:r>
              <a:rPr lang="en-US" dirty="0" smtClean="0"/>
              <a:t>Another example</a:t>
            </a:r>
          </a:p>
          <a:p>
            <a:pPr lvl="1"/>
            <a:r>
              <a:rPr lang="en-US" dirty="0" smtClean="0"/>
              <a:t>Resources of same type</a:t>
            </a:r>
          </a:p>
          <a:p>
            <a:pPr lvl="1"/>
            <a:r>
              <a:rPr lang="en-US" dirty="0" smtClean="0"/>
              <a:t>Allocated individually or grouped in same process</a:t>
            </a:r>
          </a:p>
          <a:p>
            <a:pPr lvl="2"/>
            <a:r>
              <a:rPr lang="en-US" dirty="0" smtClean="0"/>
              <a:t>Graph clusters devices into one entity</a:t>
            </a:r>
          </a:p>
          <a:p>
            <a:pPr lvl="1"/>
            <a:r>
              <a:rPr lang="en-US" dirty="0" smtClean="0"/>
              <a:t>Allocated individually or grouped in different process</a:t>
            </a:r>
          </a:p>
          <a:p>
            <a:pPr lvl="2"/>
            <a:r>
              <a:rPr lang="en-US" dirty="0" smtClean="0"/>
              <a:t>Graph clusters devices into one entity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8"/>
          <p:cNvSpPr>
            <a:spLocks noGrp="1" noChangeArrowheads="1"/>
          </p:cNvSpPr>
          <p:nvPr>
            <p:ph type="title"/>
          </p:nvPr>
        </p:nvSpPr>
        <p:spPr/>
        <p:txBody>
          <a:bodyPr/>
          <a:lstStyle/>
          <a:p>
            <a:r>
              <a:rPr lang="en-CA" dirty="0" smtClean="0"/>
              <a:t>Strategies for Handling Deadlocks</a:t>
            </a:r>
          </a:p>
        </p:txBody>
      </p:sp>
      <p:sp>
        <p:nvSpPr>
          <p:cNvPr id="38916" name="Rectangle 9"/>
          <p:cNvSpPr>
            <a:spLocks noGrp="1" noChangeArrowheads="1"/>
          </p:cNvSpPr>
          <p:nvPr>
            <p:ph idx="1"/>
          </p:nvPr>
        </p:nvSpPr>
        <p:spPr/>
        <p:txBody>
          <a:bodyPr>
            <a:normAutofit fontScale="92500" lnSpcReduction="10000"/>
          </a:bodyPr>
          <a:lstStyle/>
          <a:p>
            <a:r>
              <a:rPr lang="en-CA" dirty="0" smtClean="0"/>
              <a:t>Prevention</a:t>
            </a:r>
          </a:p>
          <a:p>
            <a:pPr lvl="1"/>
            <a:r>
              <a:rPr lang="en-CA" dirty="0" smtClean="0"/>
              <a:t>Prevent occurrence of one condition</a:t>
            </a:r>
          </a:p>
          <a:p>
            <a:pPr lvl="2"/>
            <a:r>
              <a:rPr lang="en-US" dirty="0" smtClean="0"/>
              <a:t>Mutual exclusion, resource holding, no preemption, circular wait	</a:t>
            </a:r>
            <a:endParaRPr lang="en-CA" dirty="0" smtClean="0"/>
          </a:p>
          <a:p>
            <a:r>
              <a:rPr lang="en-CA" dirty="0" smtClean="0"/>
              <a:t>Avoidance</a:t>
            </a:r>
            <a:endParaRPr lang="en-US" dirty="0" smtClean="0"/>
          </a:p>
          <a:p>
            <a:pPr lvl="1"/>
            <a:r>
              <a:rPr lang="en-CA" dirty="0" smtClean="0"/>
              <a:t>Avoid deadlock if it becomes probable</a:t>
            </a:r>
          </a:p>
          <a:p>
            <a:r>
              <a:rPr lang="en-CA" dirty="0" smtClean="0"/>
              <a:t>Detection</a:t>
            </a:r>
            <a:endParaRPr lang="en-US" dirty="0" smtClean="0"/>
          </a:p>
          <a:p>
            <a:pPr lvl="1"/>
            <a:r>
              <a:rPr lang="en-CA" dirty="0" smtClean="0"/>
              <a:t>Detect deadlock when it occurs</a:t>
            </a:r>
          </a:p>
          <a:p>
            <a:r>
              <a:rPr lang="en-CA" dirty="0" smtClean="0"/>
              <a:t>Recovery</a:t>
            </a:r>
          </a:p>
          <a:p>
            <a:pPr lvl="1"/>
            <a:r>
              <a:rPr lang="en-CA" dirty="0" smtClean="0"/>
              <a:t>Resume system normalcy quickly and gracefully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8"/>
          <p:cNvSpPr>
            <a:spLocks noGrp="1" noChangeArrowheads="1"/>
          </p:cNvSpPr>
          <p:nvPr>
            <p:ph type="title"/>
          </p:nvPr>
        </p:nvSpPr>
        <p:spPr/>
        <p:txBody>
          <a:bodyPr>
            <a:normAutofit fontScale="90000"/>
          </a:bodyPr>
          <a:lstStyle/>
          <a:p>
            <a:r>
              <a:rPr lang="en-CA" dirty="0" smtClean="0"/>
              <a:t>Strategies for Handling Deadlocks (cont'd.)</a:t>
            </a:r>
          </a:p>
        </p:txBody>
      </p:sp>
      <p:sp>
        <p:nvSpPr>
          <p:cNvPr id="39940" name="Rectangle 9"/>
          <p:cNvSpPr>
            <a:spLocks noGrp="1" noChangeArrowheads="1"/>
          </p:cNvSpPr>
          <p:nvPr>
            <p:ph idx="1"/>
          </p:nvPr>
        </p:nvSpPr>
        <p:spPr/>
        <p:txBody>
          <a:bodyPr>
            <a:normAutofit lnSpcReduction="10000"/>
          </a:bodyPr>
          <a:lstStyle/>
          <a:p>
            <a:r>
              <a:rPr lang="en-US" dirty="0" smtClean="0"/>
              <a:t>Prevention eliminates one of four conditions</a:t>
            </a:r>
          </a:p>
          <a:p>
            <a:pPr lvl="1"/>
            <a:r>
              <a:rPr lang="en-CA" dirty="0" smtClean="0"/>
              <a:t>Complication: same condition cannot be eliminated from every resource</a:t>
            </a:r>
          </a:p>
          <a:p>
            <a:pPr lvl="1"/>
            <a:r>
              <a:rPr lang="en-CA" dirty="0" smtClean="0"/>
              <a:t>Mutual exclusion</a:t>
            </a:r>
          </a:p>
          <a:p>
            <a:pPr lvl="2"/>
            <a:r>
              <a:rPr lang="en-CA" dirty="0" smtClean="0"/>
              <a:t>Some resources must allocate exclusively</a:t>
            </a:r>
            <a:endParaRPr lang="en-US" dirty="0" smtClean="0"/>
          </a:p>
          <a:p>
            <a:pPr lvl="2"/>
            <a:r>
              <a:rPr lang="en-US" dirty="0" smtClean="0"/>
              <a:t>Bypassed if I/O device uses spooling</a:t>
            </a:r>
          </a:p>
          <a:p>
            <a:pPr lvl="1"/>
            <a:r>
              <a:rPr lang="en-US" dirty="0" smtClean="0"/>
              <a:t>Resource holding </a:t>
            </a:r>
          </a:p>
          <a:p>
            <a:pPr lvl="2"/>
            <a:r>
              <a:rPr lang="en-US" dirty="0" smtClean="0"/>
              <a:t>Bypassed if jobs request every necessary resource at creation time</a:t>
            </a:r>
          </a:p>
          <a:p>
            <a:pPr lvl="2"/>
            <a:r>
              <a:rPr lang="en-US" dirty="0" smtClean="0"/>
              <a:t>Multiprogramming degree significantly decreased</a:t>
            </a:r>
          </a:p>
          <a:p>
            <a:pPr lvl="2"/>
            <a:r>
              <a:rPr lang="en-US" dirty="0" smtClean="0"/>
              <a:t>Idle peripheral devices</a:t>
            </a:r>
            <a:endParaRPr lang="en-CA"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10"/>
          <p:cNvSpPr>
            <a:spLocks noGrp="1" noChangeArrowheads="1"/>
          </p:cNvSpPr>
          <p:nvPr>
            <p:ph type="title"/>
          </p:nvPr>
        </p:nvSpPr>
        <p:spPr/>
        <p:txBody>
          <a:bodyPr>
            <a:normAutofit fontScale="90000"/>
          </a:bodyPr>
          <a:lstStyle/>
          <a:p>
            <a:r>
              <a:rPr lang="en-CA" dirty="0" smtClean="0"/>
              <a:t>Strategies for Handling Deadlocks (cont'd.)</a:t>
            </a:r>
          </a:p>
        </p:txBody>
      </p:sp>
      <p:sp>
        <p:nvSpPr>
          <p:cNvPr id="40964" name="Rectangle 11"/>
          <p:cNvSpPr>
            <a:spLocks noGrp="1" noChangeArrowheads="1"/>
          </p:cNvSpPr>
          <p:nvPr>
            <p:ph idx="1"/>
          </p:nvPr>
        </p:nvSpPr>
        <p:spPr/>
        <p:txBody>
          <a:bodyPr>
            <a:normAutofit fontScale="92500" lnSpcReduction="10000"/>
          </a:bodyPr>
          <a:lstStyle/>
          <a:p>
            <a:r>
              <a:rPr lang="en-US" dirty="0" smtClean="0"/>
              <a:t>Prevention (cont'd.)</a:t>
            </a:r>
            <a:endParaRPr lang="en-CA" dirty="0" smtClean="0"/>
          </a:p>
          <a:p>
            <a:pPr lvl="1"/>
            <a:r>
              <a:rPr lang="en-CA" dirty="0" smtClean="0"/>
              <a:t>No preemption </a:t>
            </a:r>
          </a:p>
          <a:p>
            <a:pPr lvl="2"/>
            <a:r>
              <a:rPr lang="en-US" dirty="0" smtClean="0"/>
              <a:t>Bypassed if </a:t>
            </a:r>
            <a:r>
              <a:rPr lang="en-CA" dirty="0" smtClean="0"/>
              <a:t>operating system allowed to</a:t>
            </a:r>
            <a:r>
              <a:rPr lang="en-US" dirty="0" smtClean="0"/>
              <a:t> </a:t>
            </a:r>
            <a:r>
              <a:rPr lang="en-CA" dirty="0" smtClean="0"/>
              <a:t>deallocate resources from jobs</a:t>
            </a:r>
          </a:p>
          <a:p>
            <a:pPr lvl="2"/>
            <a:r>
              <a:rPr lang="en-US" dirty="0" smtClean="0"/>
              <a:t>Okay</a:t>
            </a:r>
            <a:r>
              <a:rPr lang="en-CA" dirty="0" smtClean="0"/>
              <a:t> if job state easily saved and restored</a:t>
            </a:r>
            <a:endParaRPr lang="en-US" dirty="0" smtClean="0"/>
          </a:p>
          <a:p>
            <a:pPr lvl="2"/>
            <a:r>
              <a:rPr lang="en-CA" dirty="0" smtClean="0"/>
              <a:t>Preempting dedicated I/O device or files during modification: extremely unpleasant recovery tasks</a:t>
            </a:r>
            <a:endParaRPr lang="en-US" dirty="0" smtClean="0"/>
          </a:p>
          <a:p>
            <a:pPr lvl="1"/>
            <a:r>
              <a:rPr lang="en-CA" dirty="0" smtClean="0"/>
              <a:t>Circular wait </a:t>
            </a:r>
          </a:p>
          <a:p>
            <a:pPr lvl="2"/>
            <a:r>
              <a:rPr lang="en-US" dirty="0" smtClean="0"/>
              <a:t>Bypassed if </a:t>
            </a:r>
            <a:r>
              <a:rPr lang="en-CA" dirty="0" smtClean="0"/>
              <a:t>operating system prevents circle formation</a:t>
            </a:r>
            <a:endParaRPr lang="en-US" dirty="0" smtClean="0"/>
          </a:p>
          <a:p>
            <a:pPr lvl="2"/>
            <a:r>
              <a:rPr lang="en-US" dirty="0" smtClean="0"/>
              <a:t>Uses </a:t>
            </a:r>
            <a:r>
              <a:rPr lang="en-CA" dirty="0" smtClean="0"/>
              <a:t>hierarchical ordering</a:t>
            </a:r>
            <a:r>
              <a:rPr lang="en-US" dirty="0" smtClean="0"/>
              <a:t> scheme</a:t>
            </a:r>
          </a:p>
          <a:p>
            <a:pPr lvl="2"/>
            <a:r>
              <a:rPr lang="en-CA" dirty="0" smtClean="0"/>
              <a:t>Require</a:t>
            </a:r>
            <a:r>
              <a:rPr lang="en-US" dirty="0" smtClean="0"/>
              <a:t>s</a:t>
            </a:r>
            <a:r>
              <a:rPr lang="en-CA" dirty="0" smtClean="0"/>
              <a:t> jobs to anticipate resource request order</a:t>
            </a:r>
            <a:endParaRPr lang="en-US" dirty="0" smtClean="0"/>
          </a:p>
          <a:p>
            <a:pPr lvl="2"/>
            <a:r>
              <a:rPr lang="en-US" dirty="0" smtClean="0"/>
              <a:t>Difficult to satisfy all users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2"/>
          <p:cNvSpPr>
            <a:spLocks noGrp="1" noChangeArrowheads="1"/>
          </p:cNvSpPr>
          <p:nvPr>
            <p:ph type="title"/>
          </p:nvPr>
        </p:nvSpPr>
        <p:spPr/>
        <p:txBody>
          <a:bodyPr>
            <a:normAutofit fontScale="90000"/>
          </a:bodyPr>
          <a:lstStyle/>
          <a:p>
            <a:r>
              <a:rPr lang="en-CA" dirty="0" smtClean="0"/>
              <a:t>Strategies for Handling Deadlocks (cont'd.)</a:t>
            </a:r>
          </a:p>
        </p:txBody>
      </p:sp>
      <p:sp>
        <p:nvSpPr>
          <p:cNvPr id="41988" name="Rectangle 13"/>
          <p:cNvSpPr>
            <a:spLocks noGrp="1" noChangeArrowheads="1"/>
          </p:cNvSpPr>
          <p:nvPr>
            <p:ph idx="1"/>
          </p:nvPr>
        </p:nvSpPr>
        <p:spPr/>
        <p:txBody>
          <a:bodyPr>
            <a:normAutofit fontScale="92500"/>
          </a:bodyPr>
          <a:lstStyle/>
          <a:p>
            <a:r>
              <a:rPr lang="en-US" dirty="0" smtClean="0"/>
              <a:t>Avoidance: use if condition cannot be removed</a:t>
            </a:r>
          </a:p>
          <a:p>
            <a:pPr lvl="1"/>
            <a:r>
              <a:rPr lang="en-CA" dirty="0" smtClean="0"/>
              <a:t>System knows ahead of time </a:t>
            </a:r>
          </a:p>
          <a:p>
            <a:pPr lvl="2"/>
            <a:r>
              <a:rPr lang="en-CA" dirty="0" smtClean="0"/>
              <a:t>Sequence of</a:t>
            </a:r>
            <a:r>
              <a:rPr lang="en-US" dirty="0" smtClean="0"/>
              <a:t> </a:t>
            </a:r>
            <a:r>
              <a:rPr lang="en-CA" dirty="0" smtClean="0"/>
              <a:t>requests associated with each active process</a:t>
            </a:r>
            <a:endParaRPr lang="en-US" dirty="0" smtClean="0"/>
          </a:p>
          <a:p>
            <a:r>
              <a:rPr lang="en-CA" dirty="0" err="1" smtClean="0"/>
              <a:t>Dijkstra</a:t>
            </a:r>
            <a:r>
              <a:rPr lang="en-US" dirty="0" smtClean="0"/>
              <a:t>’s</a:t>
            </a:r>
            <a:r>
              <a:rPr lang="en-CA" dirty="0" smtClean="0"/>
              <a:t> Bankers Algorithm (Dijkstra, 1965)</a:t>
            </a:r>
          </a:p>
          <a:p>
            <a:pPr lvl="1"/>
            <a:r>
              <a:rPr lang="en-CA" dirty="0" smtClean="0"/>
              <a:t>Regulate</a:t>
            </a:r>
            <a:r>
              <a:rPr lang="en-US" dirty="0" smtClean="0"/>
              <a:t>s </a:t>
            </a:r>
            <a:r>
              <a:rPr lang="en-CA" dirty="0" smtClean="0"/>
              <a:t>resource allocation to avoid deadlocks</a:t>
            </a:r>
            <a:endParaRPr lang="en-US" dirty="0" smtClean="0"/>
          </a:p>
          <a:p>
            <a:pPr lvl="2"/>
            <a:r>
              <a:rPr lang="en-CA" dirty="0" smtClean="0"/>
              <a:t>No customer granted loan exceeding bank’s total capital</a:t>
            </a:r>
          </a:p>
          <a:p>
            <a:pPr lvl="2"/>
            <a:r>
              <a:rPr lang="en-CA" dirty="0" smtClean="0"/>
              <a:t>All customers given maximum credit limit </a:t>
            </a:r>
            <a:endParaRPr lang="en-US" dirty="0" smtClean="0"/>
          </a:p>
          <a:p>
            <a:pPr lvl="2"/>
            <a:r>
              <a:rPr lang="en-CA" dirty="0" smtClean="0"/>
              <a:t>No customer allowed to borrow over limit</a:t>
            </a:r>
          </a:p>
          <a:p>
            <a:pPr lvl="2"/>
            <a:r>
              <a:rPr lang="en-CA" dirty="0" smtClean="0"/>
              <a:t>Sum of all loans will not exceed bank’s total capital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8"/>
          <p:cNvSpPr>
            <a:spLocks noGrp="1" noChangeArrowheads="1"/>
          </p:cNvSpPr>
          <p:nvPr>
            <p:ph type="title"/>
          </p:nvPr>
        </p:nvSpPr>
        <p:spPr/>
        <p:txBody>
          <a:bodyPr>
            <a:normAutofit fontScale="90000"/>
          </a:bodyPr>
          <a:lstStyle/>
          <a:p>
            <a:pPr eaLnBrk="1" hangingPunct="1"/>
            <a:r>
              <a:rPr lang="en-CA" dirty="0" smtClean="0"/>
              <a:t>Strategies for Handling Deadlocks (cont'd.)</a:t>
            </a:r>
          </a:p>
        </p:txBody>
      </p:sp>
      <p:pic>
        <p:nvPicPr>
          <p:cNvPr id="43014"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9712" y="2057400"/>
            <a:ext cx="7584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572000"/>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5.4) </a:t>
            </a:r>
            <a:endParaRPr lang="en-US" sz="1800" b="1" dirty="0">
              <a:solidFill>
                <a:srgbClr val="000000"/>
              </a:solidFill>
              <a:ea typeface="ＭＳ Ｐゴシック" pitchFamily="34" charset="-128"/>
            </a:endParaRPr>
          </a:p>
          <a:p>
            <a:r>
              <a:rPr lang="en-US" dirty="0" smtClean="0"/>
              <a:t>The bank started with $10,000 and has remaining capital of $4,000 after these loans. Therefore, it’s in a “safe state.”</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8"/>
          <p:cNvSpPr>
            <a:spLocks noGrp="1" noChangeArrowheads="1"/>
          </p:cNvSpPr>
          <p:nvPr>
            <p:ph type="title"/>
          </p:nvPr>
        </p:nvSpPr>
        <p:spPr/>
        <p:txBody>
          <a:bodyPr>
            <a:normAutofit fontScale="90000"/>
          </a:bodyPr>
          <a:lstStyle/>
          <a:p>
            <a:pPr eaLnBrk="1" hangingPunct="1"/>
            <a:r>
              <a:rPr lang="en-CA" dirty="0" smtClean="0"/>
              <a:t>Strategies for Handling Deadlocks (cont'd.)</a:t>
            </a:r>
          </a:p>
        </p:txBody>
      </p:sp>
      <p:pic>
        <p:nvPicPr>
          <p:cNvPr id="44038"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905000"/>
            <a:ext cx="7589520" cy="235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571999"/>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5.5) </a:t>
            </a:r>
            <a:endParaRPr lang="en-US" sz="1800" b="1" dirty="0">
              <a:solidFill>
                <a:srgbClr val="000000"/>
              </a:solidFill>
              <a:ea typeface="ＭＳ Ｐゴシック" pitchFamily="34" charset="-128"/>
            </a:endParaRPr>
          </a:p>
          <a:p>
            <a:r>
              <a:rPr lang="en-US" dirty="0" smtClean="0"/>
              <a:t>The bank only has remaining capital of $1,000 after these loans and therefore is in an “unsafe state.”</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Livelock, and Starvation</a:t>
            </a:r>
            <a:endParaRPr lang="en-US" dirty="0"/>
          </a:p>
        </p:txBody>
      </p:sp>
      <p:sp>
        <p:nvSpPr>
          <p:cNvPr id="3" name="Content Placeholder 2"/>
          <p:cNvSpPr>
            <a:spLocks noGrp="1"/>
          </p:cNvSpPr>
          <p:nvPr>
            <p:ph idx="1"/>
          </p:nvPr>
        </p:nvSpPr>
        <p:spPr/>
        <p:txBody>
          <a:bodyPr>
            <a:normAutofit fontScale="92500" lnSpcReduction="10000"/>
          </a:bodyPr>
          <a:lstStyle/>
          <a:p>
            <a:pPr eaLnBrk="1" hangingPunct="1">
              <a:lnSpc>
                <a:spcPct val="90000"/>
              </a:lnSpc>
            </a:pPr>
            <a:r>
              <a:rPr lang="en-US" dirty="0" smtClean="0"/>
              <a:t>Narrow staircase analogy</a:t>
            </a:r>
          </a:p>
          <a:p>
            <a:pPr lvl="1" eaLnBrk="1" hangingPunct="1">
              <a:lnSpc>
                <a:spcPct val="90000"/>
              </a:lnSpc>
            </a:pPr>
            <a:r>
              <a:rPr lang="en-US" dirty="0" smtClean="0"/>
              <a:t>Staircase = system; steps and landings = resources</a:t>
            </a:r>
          </a:p>
          <a:p>
            <a:pPr lvl="1" eaLnBrk="1" hangingPunct="1">
              <a:lnSpc>
                <a:spcPct val="90000"/>
              </a:lnSpc>
            </a:pPr>
            <a:r>
              <a:rPr lang="en-US" dirty="0" smtClean="0"/>
              <a:t>Stairs: only wide enough for one person</a:t>
            </a:r>
          </a:p>
          <a:p>
            <a:pPr lvl="1" eaLnBrk="1" hangingPunct="1">
              <a:lnSpc>
                <a:spcPct val="90000"/>
              </a:lnSpc>
            </a:pPr>
            <a:r>
              <a:rPr lang="en-US" dirty="0" smtClean="0"/>
              <a:t>Landing at each floor: room for two people</a:t>
            </a:r>
          </a:p>
          <a:p>
            <a:pPr eaLnBrk="1" hangingPunct="1">
              <a:lnSpc>
                <a:spcPct val="90000"/>
              </a:lnSpc>
            </a:pPr>
            <a:r>
              <a:rPr lang="en-US" dirty="0" smtClean="0"/>
              <a:t>Deadlock: two people meet on the stairs</a:t>
            </a:r>
          </a:p>
          <a:p>
            <a:pPr lvl="1" eaLnBrk="1" hangingPunct="1">
              <a:lnSpc>
                <a:spcPct val="90000"/>
              </a:lnSpc>
            </a:pPr>
            <a:r>
              <a:rPr lang="en-US" dirty="0" smtClean="0"/>
              <a:t>Neither retreats</a:t>
            </a:r>
          </a:p>
          <a:p>
            <a:pPr eaLnBrk="1" hangingPunct="1">
              <a:lnSpc>
                <a:spcPct val="90000"/>
              </a:lnSpc>
            </a:pPr>
            <a:r>
              <a:rPr lang="en-US" dirty="0" smtClean="0"/>
              <a:t>Livelock: two people on a landing</a:t>
            </a:r>
          </a:p>
          <a:p>
            <a:pPr lvl="1" eaLnBrk="1" hangingPunct="1">
              <a:lnSpc>
                <a:spcPct val="90000"/>
              </a:lnSpc>
            </a:pPr>
            <a:r>
              <a:rPr lang="en-US" dirty="0" smtClean="0"/>
              <a:t>Each time one takes a step to the side, the other mirrors that step; neither moves forward</a:t>
            </a:r>
          </a:p>
          <a:p>
            <a:pPr eaLnBrk="1" hangingPunct="1">
              <a:lnSpc>
                <a:spcPct val="90000"/>
              </a:lnSpc>
            </a:pPr>
            <a:r>
              <a:rPr lang="en-US" dirty="0" smtClean="0"/>
              <a:t>Starvation: people wait on landing for a break</a:t>
            </a:r>
          </a:p>
          <a:p>
            <a:pPr lvl="1"/>
            <a:r>
              <a:rPr lang="en-US" dirty="0" smtClean="0"/>
              <a:t>Break never comes</a:t>
            </a:r>
            <a:endParaRPr lang="en-US" dirty="0"/>
          </a:p>
        </p:txBody>
      </p:sp>
    </p:spTree>
    <p:extLst>
      <p:ext uri="{BB962C8B-B14F-4D97-AF65-F5344CB8AC3E}">
        <p14:creationId xmlns:p14="http://schemas.microsoft.com/office/powerpoint/2010/main" val="36046933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9"/>
          <p:cNvSpPr>
            <a:spLocks noGrp="1" noChangeArrowheads="1"/>
          </p:cNvSpPr>
          <p:nvPr>
            <p:ph type="title"/>
          </p:nvPr>
        </p:nvSpPr>
        <p:spPr/>
        <p:txBody>
          <a:bodyPr>
            <a:normAutofit fontScale="90000"/>
          </a:bodyPr>
          <a:lstStyle/>
          <a:p>
            <a:pPr eaLnBrk="1" hangingPunct="1"/>
            <a:r>
              <a:rPr lang="en-CA" dirty="0" smtClean="0"/>
              <a:t>Strategies for Handling Deadlocks (cont'd.)</a:t>
            </a:r>
          </a:p>
        </p:txBody>
      </p:sp>
      <p:pic>
        <p:nvPicPr>
          <p:cNvPr id="45062"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828800"/>
            <a:ext cx="7589520" cy="2940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850246"/>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5.6) </a:t>
            </a:r>
            <a:endParaRPr lang="en-US" sz="1800" b="1" dirty="0">
              <a:solidFill>
                <a:srgbClr val="000000"/>
              </a:solidFill>
              <a:ea typeface="ＭＳ Ｐゴシック" pitchFamily="34" charset="-128"/>
            </a:endParaRPr>
          </a:p>
          <a:p>
            <a:r>
              <a:rPr lang="en-US" dirty="0" smtClean="0"/>
              <a:t>Resource assignments after initial allocations. This is a safe state: Six devices are allocated and four units are still available.</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title"/>
          </p:nvPr>
        </p:nvSpPr>
        <p:spPr/>
        <p:txBody>
          <a:bodyPr>
            <a:normAutofit fontScale="90000"/>
          </a:bodyPr>
          <a:lstStyle/>
          <a:p>
            <a:pPr eaLnBrk="1" hangingPunct="1"/>
            <a:r>
              <a:rPr lang="en-CA" dirty="0" smtClean="0"/>
              <a:t>Strategies for Handling Deadlocks (cont'd.)</a:t>
            </a:r>
          </a:p>
        </p:txBody>
      </p:sp>
      <p:pic>
        <p:nvPicPr>
          <p:cNvPr id="46086"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905000"/>
            <a:ext cx="7589520" cy="2939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774046"/>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(table 5.7) </a:t>
            </a:r>
            <a:endParaRPr lang="en-US" sz="1800" b="1" dirty="0">
              <a:solidFill>
                <a:srgbClr val="000000"/>
              </a:solidFill>
              <a:ea typeface="ＭＳ Ｐゴシック" pitchFamily="34" charset="-128"/>
            </a:endParaRPr>
          </a:p>
          <a:p>
            <a:r>
              <a:rPr lang="en-US" dirty="0" smtClean="0"/>
              <a:t>Resource assignments after later allocations. This is an unsafe state: Only one unit is available but every job requires at least two to complete its execution.</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2"/>
          <p:cNvSpPr>
            <a:spLocks noGrp="1" noChangeArrowheads="1"/>
          </p:cNvSpPr>
          <p:nvPr>
            <p:ph type="title"/>
          </p:nvPr>
        </p:nvSpPr>
        <p:spPr/>
        <p:txBody>
          <a:bodyPr>
            <a:normAutofit fontScale="90000"/>
          </a:bodyPr>
          <a:lstStyle/>
          <a:p>
            <a:r>
              <a:rPr lang="en-CA" dirty="0" smtClean="0"/>
              <a:t>Strategies for Handling Deadlocks (cont'd.)</a:t>
            </a:r>
          </a:p>
        </p:txBody>
      </p:sp>
      <p:sp>
        <p:nvSpPr>
          <p:cNvPr id="47108" name="Rectangle 13"/>
          <p:cNvSpPr>
            <a:spLocks noGrp="1" noChangeArrowheads="1"/>
          </p:cNvSpPr>
          <p:nvPr>
            <p:ph idx="1"/>
          </p:nvPr>
        </p:nvSpPr>
        <p:spPr/>
        <p:txBody>
          <a:bodyPr/>
          <a:lstStyle/>
          <a:p>
            <a:r>
              <a:rPr lang="en-US" dirty="0" smtClean="0"/>
              <a:t>Operating systems deadlock avoidance assurances</a:t>
            </a:r>
          </a:p>
          <a:p>
            <a:pPr lvl="1"/>
            <a:r>
              <a:rPr lang="en-CA" dirty="0" smtClean="0"/>
              <a:t>Never satisfy request if job state moves from safe</a:t>
            </a:r>
            <a:r>
              <a:rPr lang="en-US" dirty="0" smtClean="0"/>
              <a:t> to </a:t>
            </a:r>
            <a:r>
              <a:rPr lang="en-CA" dirty="0" smtClean="0"/>
              <a:t>unsafe</a:t>
            </a:r>
            <a:endParaRPr lang="en-US" dirty="0" smtClean="0"/>
          </a:p>
          <a:p>
            <a:pPr lvl="2"/>
            <a:r>
              <a:rPr lang="en-CA" dirty="0" smtClean="0"/>
              <a:t>Identify job with smallest number of remaining resources</a:t>
            </a:r>
          </a:p>
          <a:p>
            <a:pPr lvl="2"/>
            <a:r>
              <a:rPr lang="en-US" dirty="0" smtClean="0"/>
              <a:t>N</a:t>
            </a:r>
            <a:r>
              <a:rPr lang="en-CA" dirty="0" smtClean="0"/>
              <a:t>umber of available resources &gt;= number</a:t>
            </a:r>
            <a:r>
              <a:rPr lang="en-US" dirty="0" smtClean="0"/>
              <a:t> </a:t>
            </a:r>
            <a:r>
              <a:rPr lang="en-CA" dirty="0" smtClean="0"/>
              <a:t>needed for s</a:t>
            </a:r>
            <a:r>
              <a:rPr lang="en-US" dirty="0" smtClean="0"/>
              <a:t>elected </a:t>
            </a:r>
            <a:r>
              <a:rPr lang="en-CA" dirty="0" smtClean="0"/>
              <a:t>job to complete</a:t>
            </a:r>
          </a:p>
          <a:p>
            <a:pPr lvl="2"/>
            <a:r>
              <a:rPr lang="en-CA" dirty="0" smtClean="0"/>
              <a:t>Block request jeopardizing safe state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8"/>
          <p:cNvSpPr>
            <a:spLocks noGrp="1" noChangeArrowheads="1"/>
          </p:cNvSpPr>
          <p:nvPr>
            <p:ph type="title"/>
          </p:nvPr>
        </p:nvSpPr>
        <p:spPr/>
        <p:txBody>
          <a:bodyPr>
            <a:normAutofit fontScale="90000"/>
          </a:bodyPr>
          <a:lstStyle/>
          <a:p>
            <a:r>
              <a:rPr lang="en-CA" dirty="0" smtClean="0"/>
              <a:t>Strategies for Handling Deadlocks (cont'd.)</a:t>
            </a:r>
          </a:p>
        </p:txBody>
      </p:sp>
      <p:sp>
        <p:nvSpPr>
          <p:cNvPr id="48132" name="Rectangle 9"/>
          <p:cNvSpPr>
            <a:spLocks noGrp="1" noChangeArrowheads="1"/>
          </p:cNvSpPr>
          <p:nvPr>
            <p:ph idx="1"/>
          </p:nvPr>
        </p:nvSpPr>
        <p:spPr/>
        <p:txBody>
          <a:bodyPr>
            <a:normAutofit fontScale="92500" lnSpcReduction="20000"/>
          </a:bodyPr>
          <a:lstStyle/>
          <a:p>
            <a:r>
              <a:rPr lang="en-CA" dirty="0" smtClean="0"/>
              <a:t>Problems with the Banker’s Algorithm</a:t>
            </a:r>
            <a:endParaRPr lang="en-US" dirty="0" smtClean="0"/>
          </a:p>
          <a:p>
            <a:pPr lvl="1"/>
            <a:r>
              <a:rPr lang="en-US" dirty="0" smtClean="0"/>
              <a:t>Jobs must state maximum number needed resources</a:t>
            </a:r>
          </a:p>
          <a:p>
            <a:pPr lvl="1"/>
            <a:r>
              <a:rPr lang="en-US" dirty="0" smtClean="0"/>
              <a:t>Requires constant number of total resources for each class </a:t>
            </a:r>
          </a:p>
          <a:p>
            <a:pPr lvl="1"/>
            <a:r>
              <a:rPr lang="en-US" dirty="0" smtClean="0"/>
              <a:t>Number of jobs must remain fixed</a:t>
            </a:r>
          </a:p>
          <a:p>
            <a:pPr lvl="1"/>
            <a:r>
              <a:rPr lang="en-US" dirty="0" smtClean="0"/>
              <a:t>Possible high overhead cost incurred </a:t>
            </a:r>
          </a:p>
          <a:p>
            <a:pPr lvl="1"/>
            <a:r>
              <a:rPr lang="en-US" dirty="0" smtClean="0"/>
              <a:t>Resources not well utilized</a:t>
            </a:r>
          </a:p>
          <a:p>
            <a:pPr lvl="2"/>
            <a:r>
              <a:rPr lang="en-US" dirty="0" smtClean="0"/>
              <a:t>Algorithm assumes worst case</a:t>
            </a:r>
          </a:p>
          <a:p>
            <a:pPr lvl="1"/>
            <a:r>
              <a:rPr lang="en-US" dirty="0" smtClean="0"/>
              <a:t>Scheduling suffers </a:t>
            </a:r>
          </a:p>
          <a:p>
            <a:pPr lvl="2"/>
            <a:r>
              <a:rPr lang="en-US" dirty="0" smtClean="0"/>
              <a:t>Result of poor utilization</a:t>
            </a:r>
          </a:p>
          <a:p>
            <a:pPr lvl="2"/>
            <a:r>
              <a:rPr lang="en-US" dirty="0" smtClean="0"/>
              <a:t>Jobs kept waiting for resource allocation</a:t>
            </a:r>
            <a:endParaRPr lang="en-CA"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6"/>
          <p:cNvSpPr>
            <a:spLocks noGrp="1" noChangeArrowheads="1"/>
          </p:cNvSpPr>
          <p:nvPr>
            <p:ph type="title"/>
          </p:nvPr>
        </p:nvSpPr>
        <p:spPr/>
        <p:txBody>
          <a:bodyPr>
            <a:normAutofit fontScale="90000"/>
          </a:bodyPr>
          <a:lstStyle/>
          <a:p>
            <a:pPr eaLnBrk="1" hangingPunct="1"/>
            <a:r>
              <a:rPr lang="en-CA" dirty="0" smtClean="0"/>
              <a:t>Strategies for Handling Deadlocks (cont'd.)</a:t>
            </a:r>
          </a:p>
        </p:txBody>
      </p:sp>
      <p:sp>
        <p:nvSpPr>
          <p:cNvPr id="49156" name="Rectangle 7"/>
          <p:cNvSpPr>
            <a:spLocks noGrp="1" noChangeArrowheads="1"/>
          </p:cNvSpPr>
          <p:nvPr>
            <p:ph idx="1"/>
          </p:nvPr>
        </p:nvSpPr>
        <p:spPr/>
        <p:txBody>
          <a:bodyPr>
            <a:normAutofit fontScale="92500" lnSpcReduction="10000"/>
          </a:bodyPr>
          <a:lstStyle/>
          <a:p>
            <a:pPr eaLnBrk="1" hangingPunct="1">
              <a:lnSpc>
                <a:spcPct val="90000"/>
              </a:lnSpc>
            </a:pPr>
            <a:r>
              <a:rPr lang="en-CA" dirty="0" smtClean="0"/>
              <a:t>Detection: build directed resource graphs </a:t>
            </a:r>
          </a:p>
          <a:p>
            <a:pPr lvl="1" eaLnBrk="1" hangingPunct="1">
              <a:lnSpc>
                <a:spcPct val="90000"/>
              </a:lnSpc>
            </a:pPr>
            <a:r>
              <a:rPr lang="en-CA" dirty="0" smtClean="0"/>
              <a:t>Look for cycles</a:t>
            </a:r>
            <a:endParaRPr lang="en-US" dirty="0" smtClean="0"/>
          </a:p>
          <a:p>
            <a:pPr eaLnBrk="1" hangingPunct="1">
              <a:lnSpc>
                <a:spcPct val="90000"/>
              </a:lnSpc>
            </a:pPr>
            <a:r>
              <a:rPr lang="en-US" dirty="0" smtClean="0"/>
              <a:t>Algorithm detecting circularity </a:t>
            </a:r>
          </a:p>
          <a:p>
            <a:pPr lvl="1" eaLnBrk="1" hangingPunct="1">
              <a:lnSpc>
                <a:spcPct val="90000"/>
              </a:lnSpc>
            </a:pPr>
            <a:r>
              <a:rPr lang="en-US" dirty="0" smtClean="0"/>
              <a:t>Executed whenever appropriate</a:t>
            </a:r>
          </a:p>
          <a:p>
            <a:pPr eaLnBrk="1" hangingPunct="1">
              <a:lnSpc>
                <a:spcPct val="90000"/>
              </a:lnSpc>
            </a:pPr>
            <a:r>
              <a:rPr lang="en-US" dirty="0" smtClean="0"/>
              <a:t>Detection algorithm</a:t>
            </a:r>
          </a:p>
          <a:p>
            <a:pPr marL="914400" lvl="1" indent="-457200" eaLnBrk="1" hangingPunct="1">
              <a:lnSpc>
                <a:spcPct val="90000"/>
              </a:lnSpc>
              <a:buFont typeface="+mj-lt"/>
              <a:buAutoNum type="arabicPeriod"/>
            </a:pPr>
            <a:r>
              <a:rPr lang="en-US" dirty="0" smtClean="0"/>
              <a:t>Remove process using current resource and not waiting for one</a:t>
            </a:r>
          </a:p>
          <a:p>
            <a:pPr marL="914400" lvl="1" indent="-457200" eaLnBrk="1" hangingPunct="1">
              <a:lnSpc>
                <a:spcPct val="90000"/>
              </a:lnSpc>
              <a:buFont typeface="+mj-lt"/>
              <a:buAutoNum type="arabicPeriod"/>
            </a:pPr>
            <a:r>
              <a:rPr lang="en-US" dirty="0" smtClean="0"/>
              <a:t>Remove process waiting for one resource class</a:t>
            </a:r>
          </a:p>
          <a:p>
            <a:pPr lvl="2" eaLnBrk="1" hangingPunct="1">
              <a:lnSpc>
                <a:spcPct val="90000"/>
              </a:lnSpc>
            </a:pPr>
            <a:r>
              <a:rPr lang="en-US" dirty="0" smtClean="0"/>
              <a:t>Not fully allocated</a:t>
            </a:r>
          </a:p>
          <a:p>
            <a:pPr marL="914400" lvl="1" indent="-457200" eaLnBrk="1" hangingPunct="1">
              <a:lnSpc>
                <a:spcPct val="90000"/>
              </a:lnSpc>
              <a:buFont typeface="+mj-lt"/>
              <a:buAutoNum type="arabicPeriod"/>
            </a:pPr>
            <a:r>
              <a:rPr lang="en-US" dirty="0" smtClean="0"/>
              <a:t>Go back to step 1 </a:t>
            </a:r>
          </a:p>
          <a:p>
            <a:pPr lvl="2" eaLnBrk="1" hangingPunct="1">
              <a:lnSpc>
                <a:spcPct val="90000"/>
              </a:lnSpc>
            </a:pPr>
            <a:r>
              <a:rPr lang="en-US" dirty="0" smtClean="0"/>
              <a:t>Repeat steps 1 and 2 until all connecting lines removed</a:t>
            </a:r>
            <a:endParaRPr lang="en-CA"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7"/>
          <p:cNvSpPr>
            <a:spLocks noGrp="1" noChangeArrowheads="1"/>
          </p:cNvSpPr>
          <p:nvPr>
            <p:ph type="title"/>
          </p:nvPr>
        </p:nvSpPr>
        <p:spPr/>
        <p:txBody>
          <a:bodyPr>
            <a:normAutofit fontScale="90000"/>
          </a:bodyPr>
          <a:lstStyle/>
          <a:p>
            <a:pPr eaLnBrk="1" hangingPunct="1"/>
            <a:r>
              <a:rPr lang="en-CA" dirty="0" smtClean="0"/>
              <a:t>Strategies for Handling Deadlocks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77588" y="2057400"/>
            <a:ext cx="6126480" cy="4324574"/>
          </a:xfrm>
          <a:prstGeom prst="rect">
            <a:avLst/>
          </a:prstGeom>
        </p:spPr>
      </p:pic>
      <p:sp>
        <p:nvSpPr>
          <p:cNvPr id="7" name="Rectangle 6"/>
          <p:cNvSpPr>
            <a:spLocks noChangeArrowheads="1"/>
          </p:cNvSpPr>
          <p:nvPr/>
        </p:nvSpPr>
        <p:spPr bwMode="auto">
          <a:xfrm rot="10800000" flipV="1">
            <a:off x="6624850" y="2200632"/>
            <a:ext cx="229055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5.11)</a:t>
            </a:r>
            <a:endParaRPr lang="en-US" sz="1800" b="1" dirty="0">
              <a:solidFill>
                <a:srgbClr val="000000"/>
              </a:solidFill>
              <a:ea typeface="ＭＳ Ｐゴシック" pitchFamily="34" charset="-128"/>
            </a:endParaRPr>
          </a:p>
          <a:p>
            <a:r>
              <a:rPr lang="en-US" dirty="0" smtClean="0"/>
              <a:t>This system is deadlock-free because the graph can be completely reduced, as shown in (d).</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fontScale="90000"/>
          </a:bodyPr>
          <a:lstStyle/>
          <a:p>
            <a:pPr eaLnBrk="1" hangingPunct="1"/>
            <a:r>
              <a:rPr lang="en-CA" dirty="0" smtClean="0"/>
              <a:t>Strategies for Handling Deadlocks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23900" y="1878448"/>
            <a:ext cx="7696200" cy="2597737"/>
          </a:xfrm>
          <a:prstGeom prst="rect">
            <a:avLst/>
          </a:prstGeom>
        </p:spPr>
      </p:pic>
      <p:sp>
        <p:nvSpPr>
          <p:cNvPr id="7" name="Rectangle 6"/>
          <p:cNvSpPr>
            <a:spLocks noChangeArrowheads="1"/>
          </p:cNvSpPr>
          <p:nvPr/>
        </p:nvSpPr>
        <p:spPr bwMode="auto">
          <a:xfrm rot="10800000" flipV="1">
            <a:off x="533400" y="4621648"/>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5.12) </a:t>
            </a:r>
            <a:endParaRPr lang="en-US" sz="1800" b="1" dirty="0">
              <a:solidFill>
                <a:srgbClr val="000000"/>
              </a:solidFill>
              <a:ea typeface="ＭＳ Ｐゴシック" pitchFamily="34" charset="-128"/>
            </a:endParaRPr>
          </a:p>
          <a:p>
            <a:r>
              <a:rPr lang="en-US" dirty="0" smtClean="0"/>
              <a:t>Even after this graph (a) is reduced as much as possible (by removing the request from P3), it is still deadlocked (b).</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8"/>
          <p:cNvSpPr>
            <a:spLocks noGrp="1" noChangeArrowheads="1"/>
          </p:cNvSpPr>
          <p:nvPr>
            <p:ph type="title"/>
          </p:nvPr>
        </p:nvSpPr>
        <p:spPr/>
        <p:txBody>
          <a:bodyPr>
            <a:normAutofit fontScale="90000"/>
          </a:bodyPr>
          <a:lstStyle/>
          <a:p>
            <a:r>
              <a:rPr lang="en-CA" dirty="0" smtClean="0"/>
              <a:t>Strategies for Handling Deadlocks (cont'd.)</a:t>
            </a:r>
          </a:p>
        </p:txBody>
      </p:sp>
      <p:sp>
        <p:nvSpPr>
          <p:cNvPr id="52228" name="Rectangle 9"/>
          <p:cNvSpPr>
            <a:spLocks noGrp="1" noChangeArrowheads="1"/>
          </p:cNvSpPr>
          <p:nvPr>
            <p:ph idx="1"/>
          </p:nvPr>
        </p:nvSpPr>
        <p:spPr/>
        <p:txBody>
          <a:bodyPr>
            <a:normAutofit fontScale="85000" lnSpcReduction="10000"/>
          </a:bodyPr>
          <a:lstStyle/>
          <a:p>
            <a:r>
              <a:rPr lang="en-CA" dirty="0" smtClean="0"/>
              <a:t>Recovery</a:t>
            </a:r>
          </a:p>
          <a:p>
            <a:pPr lvl="1"/>
            <a:r>
              <a:rPr lang="en-CA" dirty="0" smtClean="0"/>
              <a:t>Deadlock untangled </a:t>
            </a:r>
            <a:r>
              <a:rPr lang="en-US" dirty="0" smtClean="0"/>
              <a:t>once</a:t>
            </a:r>
            <a:r>
              <a:rPr lang="en-CA" dirty="0" smtClean="0"/>
              <a:t> detected</a:t>
            </a:r>
          </a:p>
          <a:p>
            <a:pPr lvl="1"/>
            <a:r>
              <a:rPr lang="en-CA" dirty="0" smtClean="0"/>
              <a:t>System returns to</a:t>
            </a:r>
            <a:r>
              <a:rPr lang="en-US" dirty="0" smtClean="0"/>
              <a:t> </a:t>
            </a:r>
            <a:r>
              <a:rPr lang="en-CA" dirty="0" smtClean="0"/>
              <a:t>normal </a:t>
            </a:r>
            <a:r>
              <a:rPr lang="en-US" dirty="0" smtClean="0"/>
              <a:t>quickly</a:t>
            </a:r>
          </a:p>
          <a:p>
            <a:r>
              <a:rPr lang="en-US" dirty="0" smtClean="0"/>
              <a:t>Nearly all recovery methods have at least one victim</a:t>
            </a:r>
          </a:p>
          <a:p>
            <a:r>
              <a:rPr lang="en-US" dirty="0" smtClean="0"/>
              <a:t>Recovery methods</a:t>
            </a:r>
          </a:p>
          <a:p>
            <a:pPr lvl="1"/>
            <a:r>
              <a:rPr lang="en-CA" dirty="0" smtClean="0"/>
              <a:t>Terminate every job</a:t>
            </a:r>
            <a:r>
              <a:rPr lang="en-US" dirty="0" smtClean="0"/>
              <a:t> </a:t>
            </a:r>
            <a:r>
              <a:rPr lang="en-CA" dirty="0" smtClean="0"/>
              <a:t>active in system</a:t>
            </a:r>
          </a:p>
          <a:p>
            <a:pPr lvl="2"/>
            <a:r>
              <a:rPr lang="en-CA" dirty="0" smtClean="0"/>
              <a:t>Restart jobs from beginning</a:t>
            </a:r>
            <a:endParaRPr lang="en-US" dirty="0" smtClean="0"/>
          </a:p>
          <a:p>
            <a:pPr lvl="1"/>
            <a:r>
              <a:rPr lang="en-CA" dirty="0" smtClean="0"/>
              <a:t>Terminate only jobs involved in deadlock</a:t>
            </a:r>
          </a:p>
          <a:p>
            <a:pPr lvl="2"/>
            <a:r>
              <a:rPr lang="en-CA" dirty="0" smtClean="0"/>
              <a:t>Ask users to resubmit jobs</a:t>
            </a:r>
            <a:endParaRPr lang="en-US" dirty="0" smtClean="0"/>
          </a:p>
          <a:p>
            <a:pPr lvl="1"/>
            <a:r>
              <a:rPr lang="en-CA" dirty="0" smtClean="0"/>
              <a:t>Identify jobs involved in deadlock</a:t>
            </a:r>
          </a:p>
          <a:p>
            <a:pPr lvl="2"/>
            <a:r>
              <a:rPr lang="en-CA" dirty="0" smtClean="0"/>
              <a:t>Terminate</a:t>
            </a:r>
            <a:r>
              <a:rPr lang="en-US" dirty="0" smtClean="0"/>
              <a:t> </a:t>
            </a:r>
            <a:r>
              <a:rPr lang="en-CA" dirty="0" smtClean="0"/>
              <a:t>jobs one at a time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8"/>
          <p:cNvSpPr>
            <a:spLocks noGrp="1" noChangeArrowheads="1"/>
          </p:cNvSpPr>
          <p:nvPr>
            <p:ph type="title"/>
          </p:nvPr>
        </p:nvSpPr>
        <p:spPr/>
        <p:txBody>
          <a:bodyPr>
            <a:normAutofit fontScale="90000"/>
          </a:bodyPr>
          <a:lstStyle/>
          <a:p>
            <a:r>
              <a:rPr lang="en-CA" dirty="0" smtClean="0"/>
              <a:t>Strategies for Handling Deadlocks (cont'd.)</a:t>
            </a:r>
          </a:p>
        </p:txBody>
      </p:sp>
      <p:sp>
        <p:nvSpPr>
          <p:cNvPr id="53252" name="Rectangle 9"/>
          <p:cNvSpPr>
            <a:spLocks noGrp="1" noChangeArrowheads="1"/>
          </p:cNvSpPr>
          <p:nvPr>
            <p:ph idx="1"/>
          </p:nvPr>
        </p:nvSpPr>
        <p:spPr/>
        <p:txBody>
          <a:bodyPr/>
          <a:lstStyle/>
          <a:p>
            <a:r>
              <a:rPr lang="en-US" dirty="0" smtClean="0"/>
              <a:t>Recovery methods (cont'd.)</a:t>
            </a:r>
          </a:p>
          <a:p>
            <a:pPr lvl="1"/>
            <a:r>
              <a:rPr lang="en-US" dirty="0" smtClean="0"/>
              <a:t>Interrupt jobs with record (snapshot) of progress</a:t>
            </a:r>
          </a:p>
          <a:p>
            <a:pPr lvl="1"/>
            <a:r>
              <a:rPr lang="en-US" dirty="0" smtClean="0"/>
              <a:t>Select nondeadlocked job</a:t>
            </a:r>
          </a:p>
          <a:p>
            <a:pPr lvl="2"/>
            <a:r>
              <a:rPr lang="en-US" dirty="0" smtClean="0"/>
              <a:t>Preempt its resources</a:t>
            </a:r>
          </a:p>
          <a:p>
            <a:pPr lvl="2"/>
            <a:r>
              <a:rPr lang="en-US" dirty="0" smtClean="0"/>
              <a:t>Allocate resources to deadlocked process</a:t>
            </a:r>
          </a:p>
          <a:p>
            <a:pPr lvl="1"/>
            <a:r>
              <a:rPr lang="en-US" dirty="0" smtClean="0"/>
              <a:t>Stop new jobs from entering system</a:t>
            </a:r>
          </a:p>
          <a:p>
            <a:pPr lvl="2"/>
            <a:r>
              <a:rPr lang="en-US" dirty="0" smtClean="0"/>
              <a:t>Allow nondeadlocked jobs to complete</a:t>
            </a:r>
          </a:p>
          <a:p>
            <a:pPr lvl="2"/>
            <a:r>
              <a:rPr lang="en-US" dirty="0" smtClean="0"/>
              <a:t>Releases resources when complete</a:t>
            </a:r>
          </a:p>
          <a:p>
            <a:pPr lvl="2"/>
            <a:r>
              <a:rPr lang="en-US" dirty="0" smtClean="0"/>
              <a:t>No victim</a:t>
            </a:r>
            <a:endParaRPr lang="en-CA"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8"/>
          <p:cNvSpPr>
            <a:spLocks noGrp="1" noChangeArrowheads="1"/>
          </p:cNvSpPr>
          <p:nvPr>
            <p:ph type="title"/>
          </p:nvPr>
        </p:nvSpPr>
        <p:spPr/>
        <p:txBody>
          <a:bodyPr>
            <a:normAutofit fontScale="90000"/>
          </a:bodyPr>
          <a:lstStyle/>
          <a:p>
            <a:r>
              <a:rPr lang="en-CA" dirty="0" smtClean="0"/>
              <a:t>Strategies for Handling Deadlocks (cont'd.)</a:t>
            </a:r>
          </a:p>
        </p:txBody>
      </p:sp>
      <p:sp>
        <p:nvSpPr>
          <p:cNvPr id="54276" name="Rectangle 9"/>
          <p:cNvSpPr>
            <a:spLocks noGrp="1" noChangeArrowheads="1"/>
          </p:cNvSpPr>
          <p:nvPr>
            <p:ph idx="1"/>
          </p:nvPr>
        </p:nvSpPr>
        <p:spPr/>
        <p:txBody>
          <a:bodyPr>
            <a:normAutofit lnSpcReduction="10000"/>
          </a:bodyPr>
          <a:lstStyle/>
          <a:p>
            <a:r>
              <a:rPr lang="en-US" dirty="0" smtClean="0"/>
              <a:t>Factors to consider</a:t>
            </a:r>
          </a:p>
          <a:p>
            <a:pPr lvl="1"/>
            <a:r>
              <a:rPr lang="en-US" dirty="0" smtClean="0"/>
              <a:t>Select victim with least-negative effect on the system</a:t>
            </a:r>
          </a:p>
          <a:p>
            <a:pPr lvl="1"/>
            <a:r>
              <a:rPr lang="en-US" dirty="0" smtClean="0"/>
              <a:t>Most common</a:t>
            </a:r>
          </a:p>
          <a:p>
            <a:pPr lvl="2"/>
            <a:r>
              <a:rPr lang="en-CA" dirty="0" smtClean="0"/>
              <a:t>Job priority under consideration: high-priority jobs usually untouched</a:t>
            </a:r>
          </a:p>
          <a:p>
            <a:pPr lvl="2"/>
            <a:r>
              <a:rPr lang="en-CA" dirty="0" smtClean="0"/>
              <a:t>CPU time used by job: jobs close to completion usually left alone</a:t>
            </a:r>
          </a:p>
          <a:p>
            <a:pPr lvl="2"/>
            <a:r>
              <a:rPr lang="en-CA" dirty="0" smtClean="0"/>
              <a:t>Number of other jobs affected if job</a:t>
            </a:r>
            <a:r>
              <a:rPr lang="en-US" dirty="0" smtClean="0"/>
              <a:t> </a:t>
            </a:r>
            <a:r>
              <a:rPr lang="en-CA" dirty="0" smtClean="0"/>
              <a:t>selected as victim</a:t>
            </a:r>
            <a:endParaRPr lang="en-US" dirty="0" smtClean="0"/>
          </a:p>
          <a:p>
            <a:pPr lvl="2"/>
            <a:r>
              <a:rPr lang="en-US" dirty="0" smtClean="0"/>
              <a:t>Jobs modifying data: usually not selected for termination (a database issue)</a:t>
            </a:r>
            <a:endParaRPr lang="en-CA"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Grp="1" noChangeArrowheads="1"/>
          </p:cNvSpPr>
          <p:nvPr>
            <p:ph type="title"/>
          </p:nvPr>
        </p:nvSpPr>
        <p:spPr/>
        <p:txBody>
          <a:bodyPr/>
          <a:lstStyle/>
          <a:p>
            <a:r>
              <a:rPr lang="en-US" dirty="0" smtClean="0"/>
              <a:t>Deadlock</a:t>
            </a:r>
            <a:endParaRPr lang="en-CA" dirty="0" smtClean="0"/>
          </a:p>
        </p:txBody>
      </p:sp>
      <p:sp>
        <p:nvSpPr>
          <p:cNvPr id="7172" name="Rectangle 11"/>
          <p:cNvSpPr>
            <a:spLocks noGrp="1" noChangeArrowheads="1"/>
          </p:cNvSpPr>
          <p:nvPr>
            <p:ph idx="1"/>
          </p:nvPr>
        </p:nvSpPr>
        <p:spPr/>
        <p:txBody>
          <a:bodyPr>
            <a:normAutofit lnSpcReduction="10000"/>
          </a:bodyPr>
          <a:lstStyle/>
          <a:p>
            <a:r>
              <a:rPr lang="en-US" dirty="0" smtClean="0"/>
              <a:t>More serious than starvation</a:t>
            </a:r>
          </a:p>
          <a:p>
            <a:r>
              <a:rPr lang="en-US" dirty="0" smtClean="0"/>
              <a:t>Affects entire system </a:t>
            </a:r>
          </a:p>
          <a:p>
            <a:pPr lvl="1"/>
            <a:r>
              <a:rPr lang="en-US" dirty="0" smtClean="0"/>
              <a:t>Affects more than one job</a:t>
            </a:r>
          </a:p>
          <a:p>
            <a:pPr lvl="2"/>
            <a:r>
              <a:rPr lang="en-US" dirty="0" smtClean="0"/>
              <a:t>Not just a few programs</a:t>
            </a:r>
          </a:p>
          <a:p>
            <a:pPr lvl="1"/>
            <a:r>
              <a:rPr lang="en-US" dirty="0" smtClean="0"/>
              <a:t>All system resources become unavailable</a:t>
            </a:r>
          </a:p>
          <a:p>
            <a:r>
              <a:rPr lang="en-US" dirty="0" smtClean="0"/>
              <a:t>More prevalent in interactive systems</a:t>
            </a:r>
          </a:p>
          <a:p>
            <a:r>
              <a:rPr lang="en-US" dirty="0" smtClean="0"/>
              <a:t>Real-time systems</a:t>
            </a:r>
          </a:p>
          <a:p>
            <a:pPr lvl="1"/>
            <a:r>
              <a:rPr lang="en-US" dirty="0" smtClean="0"/>
              <a:t>Deadlocks quickly become critical situations</a:t>
            </a:r>
          </a:p>
          <a:p>
            <a:r>
              <a:rPr lang="en-US" dirty="0" smtClean="0"/>
              <a:t>OS must prevent or resolve</a:t>
            </a:r>
            <a:endParaRPr lang="en-CA"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8"/>
          <p:cNvSpPr>
            <a:spLocks noGrp="1" noChangeArrowheads="1"/>
          </p:cNvSpPr>
          <p:nvPr>
            <p:ph type="title"/>
          </p:nvPr>
        </p:nvSpPr>
        <p:spPr/>
        <p:txBody>
          <a:bodyPr/>
          <a:lstStyle/>
          <a:p>
            <a:r>
              <a:rPr lang="en-CA" dirty="0" smtClean="0"/>
              <a:t>Starvation</a:t>
            </a:r>
          </a:p>
        </p:txBody>
      </p:sp>
      <p:sp>
        <p:nvSpPr>
          <p:cNvPr id="55300" name="Rectangle 9"/>
          <p:cNvSpPr>
            <a:spLocks noGrp="1" noChangeArrowheads="1"/>
          </p:cNvSpPr>
          <p:nvPr>
            <p:ph idx="1"/>
          </p:nvPr>
        </p:nvSpPr>
        <p:spPr/>
        <p:txBody>
          <a:bodyPr>
            <a:normAutofit fontScale="92500" lnSpcReduction="10000"/>
          </a:bodyPr>
          <a:lstStyle/>
          <a:p>
            <a:r>
              <a:rPr lang="en-CA" dirty="0" smtClean="0"/>
              <a:t>Job execution prevented</a:t>
            </a:r>
          </a:p>
          <a:p>
            <a:pPr lvl="1"/>
            <a:r>
              <a:rPr lang="en-CA" dirty="0" smtClean="0"/>
              <a:t>Waiting for resources that never become available</a:t>
            </a:r>
            <a:endParaRPr lang="en-US" dirty="0" smtClean="0"/>
          </a:p>
          <a:p>
            <a:pPr lvl="1"/>
            <a:r>
              <a:rPr lang="en-CA" dirty="0" smtClean="0"/>
              <a:t>Results from conservative resource allocation</a:t>
            </a:r>
            <a:endParaRPr lang="en-US" dirty="0" smtClean="0"/>
          </a:p>
          <a:p>
            <a:r>
              <a:rPr lang="en-US" dirty="0" smtClean="0"/>
              <a:t>Example</a:t>
            </a:r>
          </a:p>
          <a:p>
            <a:pPr lvl="1"/>
            <a:r>
              <a:rPr lang="en-CA" dirty="0" smtClean="0"/>
              <a:t>Dining Philosophers Problem (Dijkstra, 1968)</a:t>
            </a:r>
            <a:endParaRPr lang="en-US" dirty="0" smtClean="0"/>
          </a:p>
          <a:p>
            <a:r>
              <a:rPr lang="en-US" dirty="0" smtClean="0"/>
              <a:t>Starvation avoidance</a:t>
            </a:r>
          </a:p>
          <a:p>
            <a:pPr lvl="1"/>
            <a:r>
              <a:rPr lang="en-US" dirty="0" smtClean="0"/>
              <a:t>Implement algorithm tracking how long each job has been waiting for resources (aging)</a:t>
            </a:r>
          </a:p>
          <a:p>
            <a:pPr lvl="1"/>
            <a:r>
              <a:rPr lang="en-US" dirty="0" smtClean="0"/>
              <a:t>Starvation detected: block new jobs until starving jobs satisfied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9"/>
          <p:cNvSpPr>
            <a:spLocks noGrp="1" noChangeArrowheads="1"/>
          </p:cNvSpPr>
          <p:nvPr>
            <p:ph type="title"/>
          </p:nvPr>
        </p:nvSpPr>
        <p:spPr/>
        <p:txBody>
          <a:bodyPr/>
          <a:lstStyle/>
          <a:p>
            <a:pPr algn="l"/>
            <a:r>
              <a:rPr lang="en-US" dirty="0" smtClean="0">
                <a:latin typeface="Arial Narrow" pitchFamily="-65" charset="0"/>
              </a:rPr>
              <a:t>Starvation (cont'd.)</a:t>
            </a:r>
            <a:endParaRPr lang="en-CA" dirty="0" smtClean="0">
              <a:latin typeface="Arial Narrow" pitchFamily="-65" charset="0"/>
            </a:endParaRPr>
          </a:p>
        </p:txBody>
      </p:sp>
      <p:pic>
        <p:nvPicPr>
          <p:cNvPr id="3" name="Picture 2"/>
          <p:cNvPicPr>
            <a:picLocks noChangeAspect="1"/>
          </p:cNvPicPr>
          <p:nvPr/>
        </p:nvPicPr>
        <p:blipFill>
          <a:blip r:embed="rId3"/>
          <a:stretch>
            <a:fillRect/>
          </a:stretch>
        </p:blipFill>
        <p:spPr>
          <a:xfrm>
            <a:off x="2057400" y="1828800"/>
            <a:ext cx="4745335" cy="4921710"/>
          </a:xfrm>
          <a:prstGeom prst="rect">
            <a:avLst/>
          </a:prstGeom>
        </p:spPr>
      </p:pic>
      <p:sp>
        <p:nvSpPr>
          <p:cNvPr id="4" name="TextBox 3"/>
          <p:cNvSpPr txBox="1"/>
          <p:nvPr/>
        </p:nvSpPr>
        <p:spPr>
          <a:xfrm>
            <a:off x="762000" y="3581400"/>
            <a:ext cx="1288333" cy="369332"/>
          </a:xfrm>
          <a:prstGeom prst="rect">
            <a:avLst/>
          </a:prstGeom>
          <a:noFill/>
        </p:spPr>
        <p:txBody>
          <a:bodyPr wrap="none" rtlCol="0">
            <a:spAutoFit/>
          </a:bodyPr>
          <a:lstStyle/>
          <a:p>
            <a:r>
              <a:rPr lang="en-US" b="1" dirty="0" smtClean="0"/>
              <a:t>Descartes</a:t>
            </a:r>
            <a:endParaRPr lang="en-US" b="1" dirty="0"/>
          </a:p>
        </p:txBody>
      </p:sp>
      <p:sp>
        <p:nvSpPr>
          <p:cNvPr id="8" name="TextBox 7"/>
          <p:cNvSpPr txBox="1"/>
          <p:nvPr/>
        </p:nvSpPr>
        <p:spPr>
          <a:xfrm>
            <a:off x="3200400" y="2209800"/>
            <a:ext cx="749011" cy="369332"/>
          </a:xfrm>
          <a:prstGeom prst="rect">
            <a:avLst/>
          </a:prstGeom>
          <a:noFill/>
        </p:spPr>
        <p:txBody>
          <a:bodyPr wrap="none" rtlCol="0">
            <a:spAutoFit/>
          </a:bodyPr>
          <a:lstStyle/>
          <a:p>
            <a:r>
              <a:rPr lang="en-US" b="1" dirty="0" smtClean="0"/>
              <a:t>Plato</a:t>
            </a:r>
            <a:endParaRPr lang="en-US" b="1" dirty="0"/>
          </a:p>
        </p:txBody>
      </p:sp>
      <p:sp>
        <p:nvSpPr>
          <p:cNvPr id="9" name="TextBox 8"/>
          <p:cNvSpPr txBox="1"/>
          <p:nvPr/>
        </p:nvSpPr>
        <p:spPr>
          <a:xfrm>
            <a:off x="6858000" y="3581400"/>
            <a:ext cx="1313130" cy="369332"/>
          </a:xfrm>
          <a:prstGeom prst="rect">
            <a:avLst/>
          </a:prstGeom>
          <a:noFill/>
        </p:spPr>
        <p:txBody>
          <a:bodyPr wrap="none" rtlCol="0">
            <a:spAutoFit/>
          </a:bodyPr>
          <a:lstStyle/>
          <a:p>
            <a:r>
              <a:rPr lang="en-US" b="1" dirty="0" smtClean="0"/>
              <a:t>Confucius</a:t>
            </a:r>
            <a:endParaRPr lang="en-US" b="1" dirty="0"/>
          </a:p>
        </p:txBody>
      </p:sp>
      <p:sp>
        <p:nvSpPr>
          <p:cNvPr id="10" name="TextBox 9"/>
          <p:cNvSpPr txBox="1"/>
          <p:nvPr/>
        </p:nvSpPr>
        <p:spPr>
          <a:xfrm>
            <a:off x="6096000" y="6019800"/>
            <a:ext cx="1159843" cy="369332"/>
          </a:xfrm>
          <a:prstGeom prst="rect">
            <a:avLst/>
          </a:prstGeom>
          <a:noFill/>
        </p:spPr>
        <p:txBody>
          <a:bodyPr wrap="none" rtlCol="0">
            <a:spAutoFit/>
          </a:bodyPr>
          <a:lstStyle/>
          <a:p>
            <a:r>
              <a:rPr lang="en-US" b="1" dirty="0"/>
              <a:t>Socrates</a:t>
            </a:r>
          </a:p>
        </p:txBody>
      </p:sp>
      <p:sp>
        <p:nvSpPr>
          <p:cNvPr id="12" name="TextBox 11"/>
          <p:cNvSpPr txBox="1"/>
          <p:nvPr/>
        </p:nvSpPr>
        <p:spPr>
          <a:xfrm>
            <a:off x="1600200" y="6019800"/>
            <a:ext cx="1031051" cy="369332"/>
          </a:xfrm>
          <a:prstGeom prst="rect">
            <a:avLst/>
          </a:prstGeom>
          <a:noFill/>
        </p:spPr>
        <p:txBody>
          <a:bodyPr wrap="none" rtlCol="0">
            <a:spAutoFit/>
          </a:bodyPr>
          <a:lstStyle/>
          <a:p>
            <a:r>
              <a:rPr lang="en-US" b="1" dirty="0" smtClean="0"/>
              <a:t>Voltaire</a:t>
            </a:r>
            <a:endParaRPr lang="en-US" b="1" dirty="0"/>
          </a:p>
        </p:txBody>
      </p:sp>
    </p:spTree>
    <p:extLst>
      <p:ext uri="{BB962C8B-B14F-4D97-AF65-F5344CB8AC3E}">
        <p14:creationId xmlns:p14="http://schemas.microsoft.com/office/powerpoint/2010/main" val="553496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p:cNvSpPr>
            <a:spLocks noGrp="1" noChangeArrowheads="1"/>
          </p:cNvSpPr>
          <p:nvPr>
            <p:ph type="title"/>
          </p:nvPr>
        </p:nvSpPr>
        <p:spPr/>
        <p:txBody>
          <a:bodyPr/>
          <a:lstStyle/>
          <a:p>
            <a:pPr eaLnBrk="1" hangingPunct="1"/>
            <a:r>
              <a:rPr lang="en-US" dirty="0" smtClean="0"/>
              <a:t>Starvation (cont'd.)</a:t>
            </a:r>
            <a:endParaRPr lang="en-CA" dirty="0" smtClean="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09600" y="2052275"/>
            <a:ext cx="5105400" cy="4600884"/>
          </a:xfrm>
          <a:prstGeom prst="rect">
            <a:avLst/>
          </a:prstGeom>
        </p:spPr>
      </p:pic>
      <p:sp>
        <p:nvSpPr>
          <p:cNvPr id="8" name="Rectangle 7"/>
          <p:cNvSpPr>
            <a:spLocks noChangeArrowheads="1"/>
          </p:cNvSpPr>
          <p:nvPr/>
        </p:nvSpPr>
        <p:spPr bwMode="auto">
          <a:xfrm rot="10800000" flipV="1">
            <a:off x="6019800" y="2073057"/>
            <a:ext cx="2667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smtClean="0">
                <a:solidFill>
                  <a:srgbClr val="000000"/>
                </a:solidFill>
                <a:ea typeface="ＭＳ Ｐゴシック" pitchFamily="34" charset="-128"/>
              </a:rPr>
              <a:t>(figure 5.14)</a:t>
            </a:r>
            <a:endParaRPr lang="en-US" sz="1800" b="1" dirty="0">
              <a:solidFill>
                <a:srgbClr val="000000"/>
              </a:solidFill>
              <a:ea typeface="ＭＳ Ｐゴシック" pitchFamily="34" charset="-128"/>
            </a:endParaRPr>
          </a:p>
          <a:p>
            <a:r>
              <a:rPr lang="en-US" dirty="0" smtClean="0"/>
              <a:t>Each philosopher must have both forks to begin eating, the one on the right and the one on the left. Unless the  resources, the forks, are allocated fairly, some philosophers may starve.</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
          <p:cNvSpPr>
            <a:spLocks noGrp="1" noChangeArrowheads="1"/>
          </p:cNvSpPr>
          <p:nvPr>
            <p:ph type="title"/>
          </p:nvPr>
        </p:nvSpPr>
        <p:spPr/>
        <p:txBody>
          <a:bodyPr/>
          <a:lstStyle/>
          <a:p>
            <a:r>
              <a:rPr lang="en-US" dirty="0" smtClean="0"/>
              <a:t>Conclusion</a:t>
            </a:r>
          </a:p>
        </p:txBody>
      </p:sp>
      <p:sp>
        <p:nvSpPr>
          <p:cNvPr id="58372" name="Rectangle 11"/>
          <p:cNvSpPr>
            <a:spLocks noGrp="1" noChangeArrowheads="1"/>
          </p:cNvSpPr>
          <p:nvPr>
            <p:ph idx="1"/>
          </p:nvPr>
        </p:nvSpPr>
        <p:spPr/>
        <p:txBody>
          <a:bodyPr>
            <a:normAutofit fontScale="92500" lnSpcReduction="10000"/>
          </a:bodyPr>
          <a:lstStyle/>
          <a:p>
            <a:r>
              <a:rPr lang="en-US" dirty="0" smtClean="0"/>
              <a:t>Operating systems</a:t>
            </a:r>
          </a:p>
          <a:p>
            <a:pPr lvl="1"/>
            <a:r>
              <a:rPr lang="en-US" dirty="0" smtClean="0"/>
              <a:t>Must dynamically allocate resources while avoiding deadlock and starvation</a:t>
            </a:r>
          </a:p>
          <a:p>
            <a:r>
              <a:rPr lang="en-US" dirty="0" smtClean="0"/>
              <a:t>Four methods for dealing with deadlocks</a:t>
            </a:r>
          </a:p>
          <a:p>
            <a:pPr lvl="1"/>
            <a:r>
              <a:rPr lang="en-US" dirty="0" smtClean="0"/>
              <a:t>Prevention, avoidance, detection, and recovery</a:t>
            </a:r>
          </a:p>
          <a:p>
            <a:r>
              <a:rPr lang="en-US" dirty="0" smtClean="0"/>
              <a:t>Prevention</a:t>
            </a:r>
          </a:p>
          <a:p>
            <a:pPr lvl="1"/>
            <a:r>
              <a:rPr lang="en-US" dirty="0" smtClean="0"/>
              <a:t>Remove simultaneous occurrence of one or more conditions: system will become deadlock-free</a:t>
            </a:r>
          </a:p>
          <a:p>
            <a:pPr lvl="1"/>
            <a:r>
              <a:rPr lang="en-US" dirty="0" smtClean="0"/>
              <a:t>Prevention algorithms </a:t>
            </a:r>
          </a:p>
          <a:p>
            <a:pPr lvl="2"/>
            <a:r>
              <a:rPr lang="en-US" dirty="0" smtClean="0"/>
              <a:t>Complex algorithms and high execution overhead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dirty="0" smtClean="0"/>
              <a:t>Conclusion (cont'd.)</a:t>
            </a:r>
          </a:p>
        </p:txBody>
      </p:sp>
      <p:sp>
        <p:nvSpPr>
          <p:cNvPr id="59396" name="Rectangle 3"/>
          <p:cNvSpPr>
            <a:spLocks noGrp="1" noChangeArrowheads="1"/>
          </p:cNvSpPr>
          <p:nvPr>
            <p:ph idx="1"/>
          </p:nvPr>
        </p:nvSpPr>
        <p:spPr/>
        <p:txBody>
          <a:bodyPr/>
          <a:lstStyle/>
          <a:p>
            <a:pPr eaLnBrk="1" hangingPunct="1"/>
            <a:r>
              <a:rPr lang="en-CA" dirty="0" smtClean="0"/>
              <a:t>Avoidance</a:t>
            </a:r>
          </a:p>
          <a:p>
            <a:pPr lvl="1" eaLnBrk="1" hangingPunct="1"/>
            <a:r>
              <a:rPr lang="en-CA" dirty="0" smtClean="0"/>
              <a:t>Clearly identify safe and unsafe states</a:t>
            </a:r>
          </a:p>
          <a:p>
            <a:pPr lvl="1" eaLnBrk="1" hangingPunct="1"/>
            <a:r>
              <a:rPr lang="en-US" dirty="0" smtClean="0"/>
              <a:t>Keep reserve </a:t>
            </a:r>
            <a:r>
              <a:rPr lang="en-CA" dirty="0" smtClean="0"/>
              <a:t>resources to guarantee job completion</a:t>
            </a:r>
          </a:p>
          <a:p>
            <a:pPr lvl="1" eaLnBrk="1" hangingPunct="1"/>
            <a:r>
              <a:rPr lang="en-CA" dirty="0" smtClean="0"/>
              <a:t>Disadvantage </a:t>
            </a:r>
          </a:p>
          <a:p>
            <a:pPr lvl="2" eaLnBrk="1" hangingPunct="1"/>
            <a:r>
              <a:rPr lang="en-US" dirty="0" smtClean="0"/>
              <a:t>System not fully utilized</a:t>
            </a:r>
          </a:p>
          <a:p>
            <a:pPr eaLnBrk="1" hangingPunct="1"/>
            <a:r>
              <a:rPr lang="en-US" dirty="0" smtClean="0"/>
              <a:t>When there is no prevention support: </a:t>
            </a:r>
          </a:p>
          <a:p>
            <a:pPr lvl="1" eaLnBrk="1" hangingPunct="1"/>
            <a:r>
              <a:rPr lang="en-US" dirty="0" smtClean="0"/>
              <a:t>System</a:t>
            </a:r>
            <a:r>
              <a:rPr lang="en-CA" dirty="0" smtClean="0"/>
              <a:t> must detect</a:t>
            </a:r>
            <a:r>
              <a:rPr lang="en-US" dirty="0" smtClean="0"/>
              <a:t> and</a:t>
            </a:r>
            <a:r>
              <a:rPr lang="en-CA" dirty="0" smtClean="0"/>
              <a:t> recover from deadlocks</a:t>
            </a:r>
            <a:endParaRPr lang="en-US" dirty="0" smtClean="0"/>
          </a:p>
          <a:p>
            <a:pPr lvl="2" eaLnBrk="1" hangingPunct="1"/>
            <a:r>
              <a:rPr lang="en-US" dirty="0" smtClean="0"/>
              <a:t>Detection</a:t>
            </a:r>
            <a:r>
              <a:rPr lang="en-CA" dirty="0" smtClean="0"/>
              <a:t> relies on selection of victim</a:t>
            </a:r>
            <a:r>
              <a:rPr lang="en-US"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noChangeArrowheads="1"/>
          </p:cNvSpPr>
          <p:nvPr>
            <p:ph type="title"/>
          </p:nvPr>
        </p:nvSpPr>
        <p:spPr/>
        <p:txBody>
          <a:bodyPr/>
          <a:lstStyle/>
          <a:p>
            <a:pPr algn="l"/>
            <a:r>
              <a:rPr lang="en-US" smtClean="0">
                <a:latin typeface="Arial Narrow" pitchFamily="-65" charset="0"/>
              </a:rPr>
              <a:t>Deadlock (cont'd.)</a:t>
            </a:r>
            <a:endParaRPr lang="en-CA" smtClean="0">
              <a:latin typeface="Arial Narrow" pitchFamily="-65" charset="0"/>
            </a:endParaRPr>
          </a:p>
        </p:txBody>
      </p:sp>
      <p:pic>
        <p:nvPicPr>
          <p:cNvPr id="32771" name="Picture 6" descr="Fig05-01"/>
          <p:cNvPicPr>
            <a:picLocks noChangeAspect="1" noChangeArrowheads="1"/>
          </p:cNvPicPr>
          <p:nvPr/>
        </p:nvPicPr>
        <p:blipFill>
          <a:blip r:embed="rId3" cstate="print"/>
          <a:srcRect/>
          <a:stretch>
            <a:fillRect/>
          </a:stretch>
        </p:blipFill>
        <p:spPr bwMode="auto">
          <a:xfrm>
            <a:off x="1219200" y="1905000"/>
            <a:ext cx="6002338" cy="4559300"/>
          </a:xfrm>
          <a:prstGeom prst="rect">
            <a:avLst/>
          </a:prstGeom>
          <a:noFill/>
          <a:ln w="9525">
            <a:noFill/>
            <a:miter lim="800000"/>
            <a:headEnd/>
            <a:tailEnd/>
          </a:ln>
        </p:spPr>
      </p:pic>
    </p:spTree>
    <p:extLst>
      <p:ext uri="{BB962C8B-B14F-4D97-AF65-F5344CB8AC3E}">
        <p14:creationId xmlns:p14="http://schemas.microsoft.com/office/powerpoint/2010/main" val="1423022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p:cNvSpPr>
            <a:spLocks noGrp="1" noChangeArrowheads="1"/>
          </p:cNvSpPr>
          <p:nvPr>
            <p:ph type="title"/>
          </p:nvPr>
        </p:nvSpPr>
        <p:spPr/>
        <p:txBody>
          <a:bodyPr/>
          <a:lstStyle/>
          <a:p>
            <a:pPr eaLnBrk="1" hangingPunct="1"/>
            <a:r>
              <a:rPr lang="en-CA" dirty="0" smtClean="0"/>
              <a:t>Seven Cases of Deadlock or Livelock</a:t>
            </a:r>
          </a:p>
        </p:txBody>
      </p:sp>
      <p:sp>
        <p:nvSpPr>
          <p:cNvPr id="9220" name="Rectangle 9"/>
          <p:cNvSpPr>
            <a:spLocks noGrp="1" noChangeArrowheads="1"/>
          </p:cNvSpPr>
          <p:nvPr>
            <p:ph idx="1"/>
          </p:nvPr>
        </p:nvSpPr>
        <p:spPr/>
        <p:txBody>
          <a:bodyPr>
            <a:normAutofit fontScale="92500" lnSpcReduction="10000"/>
          </a:bodyPr>
          <a:lstStyle/>
          <a:p>
            <a:pPr eaLnBrk="1" hangingPunct="1"/>
            <a:r>
              <a:rPr lang="en-CA" dirty="0" smtClean="0"/>
              <a:t>Nonsharable/nonpreemptable resources</a:t>
            </a:r>
          </a:p>
          <a:p>
            <a:pPr lvl="1" eaLnBrk="1" hangingPunct="1"/>
            <a:r>
              <a:rPr lang="en-CA" dirty="0" smtClean="0"/>
              <a:t>Allocated to jobs requiring same type of resources</a:t>
            </a:r>
          </a:p>
          <a:p>
            <a:pPr eaLnBrk="1" hangingPunct="1"/>
            <a:r>
              <a:rPr lang="en-CA" dirty="0" smtClean="0"/>
              <a:t>Resource types locked by competing jobs</a:t>
            </a:r>
          </a:p>
          <a:p>
            <a:pPr lvl="1" eaLnBrk="1" hangingPunct="1"/>
            <a:r>
              <a:rPr lang="en-CA" dirty="0" smtClean="0"/>
              <a:t>File requests</a:t>
            </a:r>
          </a:p>
          <a:p>
            <a:pPr lvl="1" eaLnBrk="1" hangingPunct="1"/>
            <a:r>
              <a:rPr lang="en-CA" dirty="0" smtClean="0"/>
              <a:t>Databases</a:t>
            </a:r>
          </a:p>
          <a:p>
            <a:pPr lvl="1" eaLnBrk="1" hangingPunct="1"/>
            <a:r>
              <a:rPr lang="en-CA" dirty="0" smtClean="0"/>
              <a:t>Dedicated device allocation</a:t>
            </a:r>
          </a:p>
          <a:p>
            <a:pPr lvl="1" eaLnBrk="1" hangingPunct="1"/>
            <a:r>
              <a:rPr lang="en-CA" dirty="0" smtClean="0"/>
              <a:t>Multiple device allocation </a:t>
            </a:r>
          </a:p>
          <a:p>
            <a:pPr lvl="1" eaLnBrk="1" hangingPunct="1"/>
            <a:r>
              <a:rPr lang="en-CA" dirty="0" smtClean="0"/>
              <a:t>Spooling</a:t>
            </a:r>
          </a:p>
          <a:p>
            <a:pPr lvl="1" eaLnBrk="1" hangingPunct="1"/>
            <a:r>
              <a:rPr lang="en-CA" dirty="0" smtClean="0"/>
              <a:t>Network</a:t>
            </a:r>
          </a:p>
          <a:p>
            <a:pPr lvl="1" eaLnBrk="1" hangingPunct="1"/>
            <a:r>
              <a:rPr lang="en-CA" dirty="0" smtClean="0"/>
              <a:t>Disk sharing</a:t>
            </a:r>
          </a:p>
          <a:p>
            <a:pPr lvl="1" eaLnBrk="1" hangingPunct="1"/>
            <a:endParaRPr lang="en-CA"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8"/>
          <p:cNvSpPr>
            <a:spLocks noGrp="1" noChangeArrowheads="1"/>
          </p:cNvSpPr>
          <p:nvPr>
            <p:ph type="title"/>
          </p:nvPr>
        </p:nvSpPr>
        <p:spPr/>
        <p:txBody>
          <a:bodyPr/>
          <a:lstStyle/>
          <a:p>
            <a:r>
              <a:rPr lang="en-CA" dirty="0" smtClean="0"/>
              <a:t>Case 1: Deadlocks on File Requests</a:t>
            </a:r>
          </a:p>
        </p:txBody>
      </p:sp>
      <p:sp>
        <p:nvSpPr>
          <p:cNvPr id="10244" name="Rectangle 9"/>
          <p:cNvSpPr>
            <a:spLocks noGrp="1" noChangeArrowheads="1"/>
          </p:cNvSpPr>
          <p:nvPr>
            <p:ph idx="1"/>
          </p:nvPr>
        </p:nvSpPr>
        <p:spPr/>
        <p:txBody>
          <a:bodyPr>
            <a:normAutofit fontScale="92500" lnSpcReduction="20000"/>
          </a:bodyPr>
          <a:lstStyle/>
          <a:p>
            <a:r>
              <a:rPr lang="en-CA" dirty="0" smtClean="0"/>
              <a:t>Jobs request and hold files for execution duration</a:t>
            </a:r>
          </a:p>
          <a:p>
            <a:r>
              <a:rPr lang="en-US" dirty="0" smtClean="0"/>
              <a:t>Example (Figure 5.2)</a:t>
            </a:r>
          </a:p>
          <a:p>
            <a:pPr lvl="1"/>
            <a:r>
              <a:rPr lang="en-US" dirty="0" smtClean="0"/>
              <a:t>Two programs (P1, P2) and two files (F1, F2)</a:t>
            </a:r>
          </a:p>
          <a:p>
            <a:pPr lvl="1"/>
            <a:r>
              <a:rPr lang="en-US" dirty="0" smtClean="0"/>
              <a:t>Deadlock sequence</a:t>
            </a:r>
          </a:p>
          <a:p>
            <a:pPr lvl="2"/>
            <a:r>
              <a:rPr lang="en-US" dirty="0" smtClean="0"/>
              <a:t>P1 has access to F1 and also requires F2</a:t>
            </a:r>
          </a:p>
          <a:p>
            <a:pPr lvl="2"/>
            <a:r>
              <a:rPr lang="en-US" dirty="0" smtClean="0"/>
              <a:t>P2 has access to F2 and also requires F1 </a:t>
            </a:r>
          </a:p>
          <a:p>
            <a:pPr lvl="1"/>
            <a:r>
              <a:rPr lang="en-US" dirty="0" smtClean="0"/>
              <a:t>Deadlock remains until:</a:t>
            </a:r>
          </a:p>
          <a:p>
            <a:pPr lvl="2"/>
            <a:r>
              <a:rPr lang="en-US" dirty="0" smtClean="0"/>
              <a:t>One program is closed </a:t>
            </a:r>
            <a:r>
              <a:rPr lang="en-US" i="1" dirty="0" smtClean="0"/>
              <a:t>or</a:t>
            </a:r>
          </a:p>
          <a:p>
            <a:pPr lvl="2"/>
            <a:r>
              <a:rPr lang="en-US" dirty="0" smtClean="0"/>
              <a:t>One program is forcibly removed and file is released</a:t>
            </a:r>
          </a:p>
          <a:p>
            <a:pPr lvl="1"/>
            <a:r>
              <a:rPr lang="en-US" dirty="0" smtClean="0"/>
              <a:t>Other programs requiring F1 or F2</a:t>
            </a:r>
          </a:p>
          <a:p>
            <a:pPr lvl="2"/>
            <a:r>
              <a:rPr lang="en-US" dirty="0" smtClean="0"/>
              <a:t>Put on hold for duration of situation</a:t>
            </a:r>
            <a:endParaRPr lang="en-CA"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7"/>
          <p:cNvSpPr>
            <a:spLocks noGrp="1" noChangeArrowheads="1"/>
          </p:cNvSpPr>
          <p:nvPr>
            <p:ph type="title"/>
          </p:nvPr>
        </p:nvSpPr>
        <p:spPr/>
        <p:txBody>
          <a:bodyPr>
            <a:normAutofit fontScale="90000"/>
          </a:bodyPr>
          <a:lstStyle/>
          <a:p>
            <a:pPr eaLnBrk="1" hangingPunct="1"/>
            <a:r>
              <a:rPr lang="en-CA" dirty="0" smtClean="0"/>
              <a:t>Case 1: Deadlocks on File Requests </a:t>
            </a:r>
            <a:r>
              <a:rPr lang="en-US" dirty="0" smtClean="0"/>
              <a:t>(cont'd.)</a:t>
            </a:r>
            <a:endParaRPr lang="en-CA" dirty="0" smtClean="0"/>
          </a:p>
        </p:txBody>
      </p:sp>
      <p:pic>
        <p:nvPicPr>
          <p:cNvPr id="11270"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04900" y="1905000"/>
            <a:ext cx="6934200" cy="355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495300" y="5335249"/>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5.2) </a:t>
            </a:r>
            <a:endParaRPr lang="en-US" sz="1800" b="1" dirty="0">
              <a:solidFill>
                <a:srgbClr val="000000"/>
              </a:solidFill>
              <a:ea typeface="ＭＳ Ｐゴシック" pitchFamily="34" charset="-128"/>
            </a:endParaRPr>
          </a:p>
          <a:p>
            <a:r>
              <a:rPr lang="en-US" dirty="0"/>
              <a:t>Case 1. These </a:t>
            </a:r>
            <a:r>
              <a:rPr lang="en-US" dirty="0" smtClean="0"/>
              <a:t>two processes</a:t>
            </a:r>
            <a:r>
              <a:rPr lang="en-US" dirty="0"/>
              <a:t>, shown </a:t>
            </a:r>
            <a:r>
              <a:rPr lang="en-US" dirty="0" smtClean="0"/>
              <a:t>as circles</a:t>
            </a:r>
            <a:r>
              <a:rPr lang="en-US" dirty="0"/>
              <a:t>, are each </a:t>
            </a:r>
            <a:r>
              <a:rPr lang="en-US" dirty="0" smtClean="0"/>
              <a:t>waiting for </a:t>
            </a:r>
            <a:r>
              <a:rPr lang="en-US" dirty="0"/>
              <a:t>a resource, </a:t>
            </a:r>
            <a:r>
              <a:rPr lang="en-US" dirty="0" smtClean="0"/>
              <a:t>shown as </a:t>
            </a:r>
            <a:r>
              <a:rPr lang="en-US" dirty="0"/>
              <a:t>rectangles, that </a:t>
            </a:r>
            <a:r>
              <a:rPr lang="en-US" dirty="0" smtClean="0"/>
              <a:t>has already </a:t>
            </a:r>
            <a:r>
              <a:rPr lang="en-US" dirty="0"/>
              <a:t>been allocated </a:t>
            </a:r>
            <a:r>
              <a:rPr lang="en-US" dirty="0" smtClean="0"/>
              <a:t>to the </a:t>
            </a:r>
            <a:r>
              <a:rPr lang="en-US" dirty="0"/>
              <a:t>other process, </a:t>
            </a:r>
            <a:r>
              <a:rPr lang="en-US" dirty="0" smtClean="0"/>
              <a:t>thus creating </a:t>
            </a:r>
            <a:r>
              <a:rPr lang="en-US" dirty="0"/>
              <a:t>a deadlock.</a:t>
            </a:r>
            <a:r>
              <a:rPr lang="en-US" sz="1800" dirty="0" smtClean="0">
                <a:solidFill>
                  <a:srgbClr val="000000"/>
                </a:solidFill>
                <a:ea typeface="ＭＳ Ｐゴシック" pitchFamily="34" charset="-128"/>
              </a:rPr>
              <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cu_ppt3_blue_SCS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2730</Words>
  <Application>Microsoft Macintosh PowerPoint</Application>
  <PresentationFormat>On-screen Show (4:3)</PresentationFormat>
  <Paragraphs>439</Paragraphs>
  <Slides>54</Slides>
  <Notes>54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 Narrow</vt:lpstr>
      <vt:lpstr>ＭＳ Ｐゴシック</vt:lpstr>
      <vt:lpstr>Times New Roman</vt:lpstr>
      <vt:lpstr>Arial</vt:lpstr>
      <vt:lpstr>1_Default Design</vt:lpstr>
      <vt:lpstr>ecu_ppt3_blue_SCSS</vt:lpstr>
      <vt:lpstr>CSG1102: Operating Systems</vt:lpstr>
      <vt:lpstr>Learning Objectives</vt:lpstr>
      <vt:lpstr>Introduction</vt:lpstr>
      <vt:lpstr>Deadlock, Livelock, and Starvation</vt:lpstr>
      <vt:lpstr>Deadlock</vt:lpstr>
      <vt:lpstr>Deadlock (cont'd.)</vt:lpstr>
      <vt:lpstr>Seven Cases of Deadlock or Livelock</vt:lpstr>
      <vt:lpstr>Case 1: Deadlocks on File Requests</vt:lpstr>
      <vt:lpstr>Case 1: Deadlocks on File Requests (cont'd.)</vt:lpstr>
      <vt:lpstr>Case 2: Deadlocks in Databases</vt:lpstr>
      <vt:lpstr>Case 2: Deadlocks in Databases (cont'd.)</vt:lpstr>
      <vt:lpstr>Case 2: Deadlocks in Databases (cont'd.)</vt:lpstr>
      <vt:lpstr>Case 3: Deadlocks in Dedicated  Device Allocation</vt:lpstr>
      <vt:lpstr>Case 4: Deadlocks in Multiple  Device Allocation</vt:lpstr>
      <vt:lpstr>Case 4: Deadlocks in Multiple  Device Allocation (cont'd.)</vt:lpstr>
      <vt:lpstr>Case 5: Deadlocks in Spooling</vt:lpstr>
      <vt:lpstr>Case 5: Deadlocks in Spooling (cont'd.)</vt:lpstr>
      <vt:lpstr>Case 6: Deadlocks in a Network</vt:lpstr>
      <vt:lpstr>Case 6: Deadlocks in a Network (cont'd.)</vt:lpstr>
      <vt:lpstr>Case 7: Deadlocks in Disk Sharing</vt:lpstr>
      <vt:lpstr>Case 7: Deadlocks in Disk Sharing (cont'd.)</vt:lpstr>
      <vt:lpstr>Necessary Conditions for Deadlock or Livelock</vt:lpstr>
      <vt:lpstr>Necessary Conditions for Deadlock or Livelock (cont'd.)</vt:lpstr>
      <vt:lpstr>Modeling Deadlocks</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Strategies for Handling Deadlocks</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Starvation</vt:lpstr>
      <vt:lpstr>Starvation (cont'd.)</vt:lpstr>
      <vt:lpstr>Starvation (cont'd.)</vt:lpstr>
      <vt:lpstr>Conclusion</vt:lpstr>
      <vt:lpstr>Conclusion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
  <cp:lastModifiedBy/>
  <cp:revision>84</cp:revision>
  <dcterms:created xsi:type="dcterms:W3CDTF">2007-10-29T05:59:23Z</dcterms:created>
  <dcterms:modified xsi:type="dcterms:W3CDTF">2015-08-24T06:53:13Z</dcterms:modified>
</cp:coreProperties>
</file>