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10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1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2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3.xml" ContentType="application/vnd.openxmlformats-officedocument.theme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739" r:id="rId2"/>
    <p:sldMasterId id="2147483751" r:id="rId3"/>
    <p:sldMasterId id="2147483765" r:id="rId4"/>
    <p:sldMasterId id="2147483777" r:id="rId5"/>
    <p:sldMasterId id="2147483789" r:id="rId6"/>
    <p:sldMasterId id="2147483801" r:id="rId7"/>
    <p:sldMasterId id="2147483813" r:id="rId8"/>
    <p:sldMasterId id="2147483825" r:id="rId9"/>
    <p:sldMasterId id="2147483837" r:id="rId10"/>
    <p:sldMasterId id="2147483849" r:id="rId11"/>
    <p:sldMasterId id="2147483861" r:id="rId12"/>
    <p:sldMasterId id="2147483873" r:id="rId13"/>
    <p:sldMasterId id="2147483885" r:id="rId14"/>
  </p:sldMasterIdLst>
  <p:notesMasterIdLst>
    <p:notesMasterId r:id="rId62"/>
  </p:notesMasterIdLst>
  <p:handoutMasterIdLst>
    <p:handoutMasterId r:id="rId63"/>
  </p:handoutMasterIdLst>
  <p:sldIdLst>
    <p:sldId id="584" r:id="rId15"/>
    <p:sldId id="501" r:id="rId16"/>
    <p:sldId id="551" r:id="rId17"/>
    <p:sldId id="502" r:id="rId18"/>
    <p:sldId id="666" r:id="rId19"/>
    <p:sldId id="620" r:id="rId20"/>
    <p:sldId id="622" r:id="rId21"/>
    <p:sldId id="623" r:id="rId22"/>
    <p:sldId id="624" r:id="rId23"/>
    <p:sldId id="625" r:id="rId24"/>
    <p:sldId id="626" r:id="rId25"/>
    <p:sldId id="627" r:id="rId26"/>
    <p:sldId id="629" r:id="rId27"/>
    <p:sldId id="630" r:id="rId28"/>
    <p:sldId id="631" r:id="rId29"/>
    <p:sldId id="632" r:id="rId30"/>
    <p:sldId id="633" r:id="rId31"/>
    <p:sldId id="634" r:id="rId32"/>
    <p:sldId id="635" r:id="rId33"/>
    <p:sldId id="636" r:id="rId34"/>
    <p:sldId id="637" r:id="rId35"/>
    <p:sldId id="638" r:id="rId36"/>
    <p:sldId id="639" r:id="rId37"/>
    <p:sldId id="640" r:id="rId38"/>
    <p:sldId id="641" r:id="rId39"/>
    <p:sldId id="642" r:id="rId40"/>
    <p:sldId id="643" r:id="rId41"/>
    <p:sldId id="644" r:id="rId42"/>
    <p:sldId id="645" r:id="rId43"/>
    <p:sldId id="646" r:id="rId44"/>
    <p:sldId id="647" r:id="rId45"/>
    <p:sldId id="648" r:id="rId46"/>
    <p:sldId id="649" r:id="rId47"/>
    <p:sldId id="650" r:id="rId48"/>
    <p:sldId id="651" r:id="rId49"/>
    <p:sldId id="652" r:id="rId50"/>
    <p:sldId id="653" r:id="rId51"/>
    <p:sldId id="654" r:id="rId52"/>
    <p:sldId id="655" r:id="rId53"/>
    <p:sldId id="659" r:id="rId54"/>
    <p:sldId id="660" r:id="rId55"/>
    <p:sldId id="656" r:id="rId56"/>
    <p:sldId id="657" r:id="rId57"/>
    <p:sldId id="658" r:id="rId58"/>
    <p:sldId id="661" r:id="rId59"/>
    <p:sldId id="665" r:id="rId60"/>
    <p:sldId id="662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21002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1" autoAdjust="0"/>
    <p:restoredTop sz="94674" autoAdjust="0"/>
  </p:normalViewPr>
  <p:slideViewPr>
    <p:cSldViewPr>
      <p:cViewPr varScale="1">
        <p:scale>
          <a:sx n="97" d="100"/>
          <a:sy n="97" d="100"/>
        </p:scale>
        <p:origin x="-10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320"/>
    </p:cViewPr>
  </p:sorterViewPr>
  <p:notesViewPr>
    <p:cSldViewPr>
      <p:cViewPr varScale="1">
        <p:scale>
          <a:sx n="57" d="100"/>
          <a:sy n="57" d="100"/>
        </p:scale>
        <p:origin x="-117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63" Type="http://schemas.openxmlformats.org/officeDocument/2006/relationships/handoutMaster" Target="handoutMasters/handout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36.xml"/><Relationship Id="rId51" Type="http://schemas.openxmlformats.org/officeDocument/2006/relationships/slide" Target="slides/slide37.xml"/><Relationship Id="rId52" Type="http://schemas.openxmlformats.org/officeDocument/2006/relationships/slide" Target="slides/slide38.xml"/><Relationship Id="rId53" Type="http://schemas.openxmlformats.org/officeDocument/2006/relationships/slide" Target="slides/slide39.xml"/><Relationship Id="rId54" Type="http://schemas.openxmlformats.org/officeDocument/2006/relationships/slide" Target="slides/slide40.xml"/><Relationship Id="rId55" Type="http://schemas.openxmlformats.org/officeDocument/2006/relationships/slide" Target="slides/slide41.xml"/><Relationship Id="rId56" Type="http://schemas.openxmlformats.org/officeDocument/2006/relationships/slide" Target="slides/slide42.xml"/><Relationship Id="rId57" Type="http://schemas.openxmlformats.org/officeDocument/2006/relationships/slide" Target="slides/slide43.xml"/><Relationship Id="rId58" Type="http://schemas.openxmlformats.org/officeDocument/2006/relationships/slide" Target="slides/slide44.xml"/><Relationship Id="rId59" Type="http://schemas.openxmlformats.org/officeDocument/2006/relationships/slide" Target="slides/slide45.xml"/><Relationship Id="rId40" Type="http://schemas.openxmlformats.org/officeDocument/2006/relationships/slide" Target="slides/slide26.xml"/><Relationship Id="rId41" Type="http://schemas.openxmlformats.org/officeDocument/2006/relationships/slide" Target="slides/slide27.xml"/><Relationship Id="rId42" Type="http://schemas.openxmlformats.org/officeDocument/2006/relationships/slide" Target="slides/slide28.xml"/><Relationship Id="rId43" Type="http://schemas.openxmlformats.org/officeDocument/2006/relationships/slide" Target="slides/slide29.xml"/><Relationship Id="rId44" Type="http://schemas.openxmlformats.org/officeDocument/2006/relationships/slide" Target="slides/slide30.xml"/><Relationship Id="rId45" Type="http://schemas.openxmlformats.org/officeDocument/2006/relationships/slide" Target="slides/slide31.xml"/><Relationship Id="rId46" Type="http://schemas.openxmlformats.org/officeDocument/2006/relationships/slide" Target="slides/slide32.xml"/><Relationship Id="rId47" Type="http://schemas.openxmlformats.org/officeDocument/2006/relationships/slide" Target="slides/slide33.xml"/><Relationship Id="rId48" Type="http://schemas.openxmlformats.org/officeDocument/2006/relationships/slide" Target="slides/slide34.xml"/><Relationship Id="rId49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slide" Target="slides/slide22.xml"/><Relationship Id="rId37" Type="http://schemas.openxmlformats.org/officeDocument/2006/relationships/slide" Target="slides/slide23.xml"/><Relationship Id="rId38" Type="http://schemas.openxmlformats.org/officeDocument/2006/relationships/slide" Target="slides/slide24.xml"/><Relationship Id="rId39" Type="http://schemas.openxmlformats.org/officeDocument/2006/relationships/slide" Target="slides/slide2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60" Type="http://schemas.openxmlformats.org/officeDocument/2006/relationships/slide" Target="slides/slide46.xml"/><Relationship Id="rId61" Type="http://schemas.openxmlformats.org/officeDocument/2006/relationships/slide" Target="slides/slide47.xml"/><Relationship Id="rId62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B3E3EA9-512E-451A-B3F2-F78A360680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44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3605BEB-D6A2-4165-9AC9-594FCDF6D3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3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ENIAC1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605BEB-D6A2-4165-9AC9-594FCDF6D38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4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95400"/>
            <a:ext cx="8229600" cy="2057400"/>
          </a:xfrm>
        </p:spPr>
        <p:txBody>
          <a:bodyPr/>
          <a:lstStyle>
            <a:lvl1pPr>
              <a:defRPr b="1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886200"/>
            <a:ext cx="7772400" cy="1752600"/>
          </a:xfrm>
        </p:spPr>
        <p:txBody>
          <a:bodyPr/>
          <a:lstStyle>
            <a:lvl1pPr marL="0" indent="0" algn="ctr">
              <a:buFontTx/>
              <a:buNone/>
              <a:defRPr sz="3400" i="1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81750"/>
            <a:ext cx="5638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9D8EE21E-E835-499A-AE59-F95A9C4DDC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526A6-31D2-4BA1-8BD2-59FE49BFB2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13A62-4FDA-4A28-9A2C-D9457FE0A1FD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4D627-D2A4-41DA-A39B-BA5EAC0375F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0DFA8-6F2D-4616-87D8-DED42BC9CF41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70AC-65A0-433A-B80B-42B4C8B4D1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E11D3-28AF-4B05-A505-5AB48F1705A7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2E15D-DE93-4B86-8AEB-7CE42CCBF9D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B6559-E438-4D52-9CE9-E3A87712EC1E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ACD5F-1D99-48E2-8FA8-E7C74942129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43098-286F-4BD3-A08D-52C9B7B1EFAB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6BFBC-2545-4263-A087-64D94D71DF5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AC463-D756-47B1-BD8C-B7F153C92F31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62BEA-0148-4AD7-A12C-77511AED7B5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26943-CE95-4006-84EA-52FAFFEE11C8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9B0D0-19B4-4C3F-9DAD-EBE1331AEFE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5FDD2-0599-4691-A764-D94AF02BB252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EA0A5-82DD-4613-96B0-D5E3E9979A6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249D3-FAF8-42AF-9E3E-AE8C4428DBE8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E8D9A-0354-4560-B520-9619AA5A54B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B142D-09F0-4748-AF6C-D5DC82AA71D5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C9A9D-9A50-4CFB-BE94-4A5A9A7D6B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3F033-78A8-4106-966A-2179A4A465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66F81-9D03-4BDD-81D6-8B34E3618300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C30C3-BB30-480F-9D4B-2E2EB25DCAF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E8914-D6A3-4F9F-996A-D949740237E3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1BC12-3929-403F-81B8-5517BA41A6E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9A160-B466-4271-9039-BF965BBDA0D0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53B65-D070-4FBE-BBDC-CE8F846337C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EF421-14E8-4D08-BF7E-2E1B6E46FF5D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7DCAA-E87C-407A-B484-154C1FDD0C8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66A14-4FA8-4251-871D-B3A58CBF26FC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4132E-1664-48AD-B422-1C6FCD89251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07F44-87CA-4A94-94AE-14B647FFAC76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7EFCE-8479-4ED2-8C84-1681DB76014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E1260-AAC9-48D4-B036-65FB9B5D79AA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22483-123E-40D3-B743-49D83EE4E32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A9862-5741-496D-B4A5-27630C4D90D5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DF4FB-8E76-43AE-87E4-92CAAEE5A79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0864B-CC0E-4ABF-A701-81AA46157324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A7457-4396-4802-A233-911EAEEE74D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77F44-0129-48C6-A36D-A723D8000F8A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19BBE-473B-4A7C-AEF9-6C427142D7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39624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3400" y="4038600"/>
            <a:ext cx="39624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>
          <a:xfrm>
            <a:off x="4648200" y="1676400"/>
            <a:ext cx="396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63B4E-270F-48D6-BA89-5C9601A70C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E7197-B701-4658-819D-34BE7287F9F2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5E8C2-95F9-40E9-B129-67ED60F9096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6DAB-C0F5-4829-A675-672C8ACA54B5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35FC6-84D3-4931-9EFE-5D8CA9BF7C2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CE31E-4C4F-4938-A546-3EEECFF8C0A6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DFC92-A4E4-4EF6-AF35-FBEE9BE7BF4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B3611-E32A-4B83-8963-8B6663688477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48529-62CD-4A2E-B3B6-4CC8D211996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4DDF0-C841-4C7B-991C-C7578C64E005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8CBD3-9C63-4679-A53E-038A0D3B20A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A6588-BFAF-4A68-B3F4-1FA003C783EC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34130-A4A1-46C7-B86C-6FC6CBE5233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0E7D6-A3E9-40C9-84AD-3269AC2D77B4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1ABF0-51A2-4E2D-91F1-35ECAFB9503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D0ABC-040D-449E-8DB1-4FE8C28989C3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169C8-2A50-4A4A-99C3-79257B13EAA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636CC-E86F-4B4C-9DF3-7AF169E7C817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748D8-1E96-49EE-B99F-7BCBE178226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B77C4-37AE-4497-83D8-6686E003446B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3B3CD-3764-46B7-B0BF-411C4BB1D40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8E297-8BCF-48E1-8031-90F5A46A7201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5841A-AA43-45B4-AB33-8213A29831D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3CEDF-9FD4-44EA-9598-2C8F4A5FBD6F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98EE7-99DB-4DD2-8106-9601B62B4B7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93457-3AED-4B98-8506-D31645D52826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B01CE-808A-4D9F-8BD5-6FF1697D75B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7311B-A217-4234-80BC-306FFC482126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E44E6-618E-4D46-8A01-758CF373578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EEC26-6FEF-46E3-B48E-484F00A890BA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0ED09-FC29-44CF-BCBF-6F0474609CB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90483-B7BB-4F2F-88BF-80C78DEB83CF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CC66-BE97-44B0-9B85-EDFC4A74034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83D51-E1CD-488B-80CE-414F817C5C3A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9AAA6-B3BD-437D-B752-2F9DD8415AF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D86B8-0537-4077-885F-494BFD3B84FE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B89E0-13A7-4F8B-A20B-2BD7D4CDB3E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C51A6-A966-4A02-9D32-661ABDA9CDC8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41642-CCDB-4FE9-96B0-61DEDF7715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7C7E0-2939-4D86-BEDC-F9E8BA467C21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1171D-EB45-44F5-989A-E4C5831C79F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A749E-45F2-404B-9C4E-2BE757533B8A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410E4-8F81-48DD-A59C-3259BF4ACA3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0A91A-7BB7-4BFE-93C1-CEA787111C26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3C4A0-384F-4D91-BDB0-9CEE86A9FBF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3B755-3480-47A2-AC1E-B10495DFAF66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FE287-7528-4D03-85A8-169D5D94843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13A8-870A-4B60-87A3-5118C365F604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4691A-2476-40F1-B8C8-9BDEB84EC7A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15122-FCD5-4FD9-B1E1-10F5C6B4E375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BEABA-4CAD-4F9B-A9E9-3436893DB3A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07E24-DF86-4030-A28E-42A6F25BAE04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88BCE-C53D-4B2E-8763-BE2E1ABB5E3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EF260-A945-4088-B100-F0C5778F9E85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C0378-7A28-4165-BCA3-E29B86C3877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BF85E-FE4C-46C4-8AB8-2C3524B0CB86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14B60-98C9-4736-B3E4-22DB3FC2175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FA1AA-5790-4C46-9543-12E40F894A4A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B23E-0482-4C98-8954-1DAC17A55F5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670FF-3DEF-4C57-B6C2-94AE08399DBE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9F527-2308-4ACC-BAAF-417F38430BE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13915-FDF7-4010-B6F8-78A81C1A0B7D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86AC2-090F-457D-BD89-CEBAB2394D7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D9E35-56B0-47C3-8A70-AAF0E3043188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09B64-0E0E-4320-950C-620D85FB36B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5A793-263F-48A7-89F6-A961580C87B4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D6F9B-D403-494B-9EE7-561567C2377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01D00-6B9C-4E29-814F-C575E5C3BAD4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8EFD1-E3B5-496C-8CD8-97A692381EA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A5D5A-E9C3-4ABF-98EC-C475F060B093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23625-F402-4C85-9D8A-62486E5C7A2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2C0B8-CDAA-4385-AF61-CC59FB081A19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E1740-1A31-49CB-B8DB-F2601E55B82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59CC9-73AF-4AE4-B439-1454C67BBFDD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3B3C2-2275-4DDF-B38B-B2653821B27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D9992-257A-4881-A47E-90122F826991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4C178-1787-4FAF-B36D-362A06596B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72EEF-9219-4343-8789-67549794C3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755650"/>
            <a:ext cx="2160587" cy="584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755650"/>
            <a:ext cx="6329363" cy="584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5D4EF-C749-464F-8F6F-247115F61986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1FB63-428C-4A84-9D75-EC3CB3631BC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6695C-4EB7-4CBE-BBA8-A3E34FA8CFA7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479BC-419D-4CAB-AD73-C30DD2CFEF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3A7B4-2CFA-440C-93DB-91764F464B4F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BEA7A-24FB-4D72-816F-70AA52BA937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3BE89-704A-4400-A4B5-5207E6E3226E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594D1-1680-4201-B129-F538BF5DDE1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120E4-D6EE-4FCE-94BA-AAB9AE875145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CFF59-2521-438D-85CE-49A0D41499C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24730-C115-43F1-9EFB-328FBC2435D0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02DFD-4F3A-455A-9C84-C6895DFA883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8FAA2-B0D5-4630-8002-B409C01171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B7F55-8021-4BFA-ADD2-264C95DACB9F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49663-C058-45F1-BFC6-BFBFBCFBBD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25BFA-F8EB-485B-9407-D90AB8D464EB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03B79-205E-4981-B403-EE0219FC706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3D1BC-FAF6-44F3-91EB-853AB7B5F1DD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A43DD-C007-4864-8A54-C10D3854FB6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D3130-A98F-4123-AD9B-1B90E5DE10EB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09EC6-203A-4370-8B1C-1A93E7D7619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BC33B-F849-4B2C-AC3D-F29E872EB2B2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C2A6F-A92F-4772-B539-9E718235D84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473EE-0EED-4939-95AA-927BB31E8E15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A9377-DABD-4995-9348-E5324F961FC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70122-596D-486E-AAA1-E1C5D2EB4F2F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381B7-7854-4AAF-B47E-C75B772572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0496F-9431-4A66-B7BC-A2003B4D9CF1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A6428-80C8-485C-926B-9B91B56B54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F7695-3326-4FC9-B741-92D3D93AFC30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50CAF-5F25-4ED9-9354-9ED71FBBF4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5AE8E-CF24-4ACE-89E0-D7E93C798730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2BA91-1B9C-4716-ABDB-561D70F3857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87230-D575-44BB-98BB-B08704E94A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4B699-1B78-41E8-A3F8-089DD3DA0CB0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A7B45-0652-4BDA-B892-65FCD728552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5B59E-E3CA-4E26-A2F3-6147FA8A966A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3F7FF-400E-4DBD-98E0-980CD571D60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46704-1158-4113-9FA1-2C941F9311E3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5A859-1595-439D-B357-4479C7236D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176D2-932F-4853-8B2E-F06C215741DE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97D21-EF24-44FE-914B-A8B4D3BB375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F0CF5-5971-4E9B-82C0-8D96478D8522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E7B91-BA89-4692-9601-D6068C4EB89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D8356-54BC-45E4-927B-82A6958E29BF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518B1-216C-4433-8805-986307DB94E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98315-F81B-43F3-BB60-2281B85AA026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D5C36-9530-4A79-A728-FD616528CD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DC852-15ED-437A-AB78-2898B9313873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F42C0-C2DC-4C94-8126-1E9C0620963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31006-D7C0-42F2-974B-7A1126138480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ED5FB-557A-446E-90AC-318D88D5ED1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36C9C-651C-454B-AA05-D7866419A353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52EDF-8A98-4073-8863-884A256B50A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7261F-3D98-40CD-B662-A824B9F12C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8E48C-D026-4EDB-BDBC-699DFD46D11D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57A0B-441A-4524-BAE2-2A3337CA604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ECD6B-DB7B-46C3-BFFE-67AE93AFC5F8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24EE4-4256-4592-AA1D-12D13AB13E3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392D0-68FB-47CD-850C-0F6609BAD9E4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DC012-5590-4355-8F60-6F77CD893E7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594F2-DFA5-4912-81EC-A2807852A446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C2FAC-3BEF-413A-8686-C7CCD2C07A6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7A456-AD28-4856-A79A-81CDE67FBD3D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2F136-0BF9-4ED3-B257-17EE0DF296D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16ECC-8EB9-48E5-A8D0-3F1AAD7EADA5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B4410-CAF0-4C58-83F7-B3D1DD17B72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FDD21-94EA-4F11-8FF3-FFFB304379C7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F2CB6-4712-4D9A-B2EB-E5F5F5199E6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2FF65-DFE5-4971-9FA6-4834F657A55F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44E4E-A3B4-4EFE-AC44-251EFBF66D3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8CF8E-5BA1-482D-8386-CE5E32828D25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42BDF-187D-42D8-BFD2-F660A2BAA9D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35AC4-7AC1-456C-887D-C19EEA17F18C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E1C0C-8D72-44DE-94F4-7DDC69251EF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B23E6-1FA1-4D82-A2BB-4FA907633B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B230B-DACD-4C14-84B8-80451845AE0B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C0580-F61E-4B21-AD0E-3DD10D6F6F1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D1CCB-E384-4A3D-81B2-F15DF5AACB4E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240BE-AB67-4FD9-971D-A639ECBAE0B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18DFB-C692-4D4D-BA2E-DD516D3F4EBC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F3992-7429-453C-B119-2A438B949C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F244F-F16D-4A27-8E3F-F97AC50A86D0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147DF-5A59-4A1A-98D9-2A76E05D368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1BFAB-401F-41C0-9B9C-833CEE71D301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6CAC6-35D4-4C8E-8749-F5D060D09BC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AF4C-0A3D-477D-A804-03EDE63CA033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7ED4A-16CB-4453-BAB7-F485A49DFF6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1DE67-7236-41AD-8016-D38FC1ACC669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AFDAE-024C-4FE9-8CE4-A5451D2F06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E7DA1-B71F-4E5B-9F5F-A740F31C3BA1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AD511-9442-4AAF-B0C1-7B4605986A2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74B45-366B-46F8-AD09-E7295D2488FE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58B3A-8F97-4E60-8B2A-E8D3511159F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9C10-35F9-4B61-8C50-4C854D8CDE8B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B776A-4BF7-4D85-AB53-FC48F59A153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7D587-7263-491A-8A94-BAB8694AFC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43E50-342C-456A-9D53-C1589B636F8D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85B4E-966E-425D-A92F-ACD8C53BC36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F3227-2423-4922-B4AF-DF6ADD6BDF87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41A04-CD0E-48E6-A4CE-5ABF5B18A42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A3751-265D-484D-9E4D-7571FE698C4D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3D242-A30C-45B8-9C6F-E87850FB036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77D8F-6FA2-41DD-B5F5-B05CC67ECD43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CF8D2-5339-4EF1-BE73-3338112A7F5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5FA8A-F8C3-44E0-B920-7DF04D107A56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FFD83-832A-44D9-98B1-7E7C787D8C8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B60AD-1C22-40EE-9D9D-E3C829866690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655B3-498C-4F66-9A8B-865A721A09C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07C30-2914-4CAE-9DF3-9953E6061ECA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E5320-7992-4B22-9354-3C1405CEDB1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65774-CD43-47DB-A3AE-B6320230CE8D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F281C-01F7-4DD7-9D77-E8EAB1864BB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FA4E8-824D-4919-A8B1-24D5FCE742D8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EA703-E7BB-4CA5-93BE-CB680C89680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08A56-D9C9-45E8-A138-9C59EC0048E7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EF710-CA8D-4E6C-B431-B7F103B18F7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4574A-37AC-409F-9ECC-82035155A4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B42FA-6A37-49D4-8C49-FC39A6901C01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0F7AA-B41F-44C6-8D05-D2C1CA6F756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017AF-2DDA-48AC-A8B4-0958EE105ACD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37752-9BF0-434D-AC29-6780561ADAF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77A0E-EB90-4A40-AE46-1FB8D0B70E46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A9050-4A7F-4D20-9B7B-44FC53D2C28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74181-0F2D-4888-8E62-0841C0563BD9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2DCDA-E6D8-4539-97C6-0776126EC0E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07921-F82C-42A1-A446-1444FAD60F7E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F6811-848B-4D90-BA46-8FB5E727E83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DB88E-2A3A-4854-AF93-34D15F930FCB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872F6-50B8-4F46-800A-B0034CEAD1C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A68B8-ADEE-447F-87B2-1595B6485B96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84127-E089-4824-BDAC-8214986179B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5E66-06C0-4D20-BD8B-71D14DE7E5A4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2A093-6805-4DDA-BFA7-B38B6FCDA27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BBFA3-71A7-4B92-A7A2-AE3E833CB5FF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C34E7-1770-4C65-A347-7285B7302B5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AF888-D591-4515-9F7C-0FCAB8F920CE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4D98B-008E-4576-9E16-18F442A41FA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28004-B17D-43B1-9B44-557799E3F2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9C776-A07E-482E-A9FC-5F1FADF2579F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F6C16-FE53-4332-B7B5-F956B4D1F2F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662D-64FA-4DCA-BB4B-A614AAB84DEB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E9F42-075F-4409-A3C8-002502CE9B4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297B4-7876-4493-9F07-318C0FDDFFD4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46594-0F97-4861-9251-330C3EF076D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C871F-5B35-4C0C-B985-D28888C9892C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697E0-7F7B-43AD-BAA9-B57744BFAC1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5C1A5-E789-4E13-82E8-E66697E783BD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D7FD2-D3DC-4C50-9052-E2E326C8931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F21DA-7377-4718-94CA-E452F0D42130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20C04-E1EC-4492-A4FA-93AE0DFADFF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08AC2-A913-4112-AE99-3E2E18C85ADC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BA9B8-75DB-441E-A1AE-A9FE338D5B0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38C4D-158B-4F6F-811D-45E85665DCCE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64E68-6448-4CB9-86EF-6E6F5CEA99B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0CFD5-277D-4E64-880B-30F767BA23E8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34D07-C24B-47E2-8ECE-6514CAC675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FA8DE-9176-4871-BA0E-D6722F77080B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40758-2F0E-48DF-BDF7-F8A42F96278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3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09.xml"/><Relationship Id="rId8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12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4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15.xml"/><Relationship Id="rId3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0.xml"/><Relationship Id="rId8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123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5.xml"/><Relationship Id="rId12" Type="http://schemas.openxmlformats.org/officeDocument/2006/relationships/theme" Target="../theme/theme12.xml"/><Relationship Id="rId1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1.xml"/><Relationship Id="rId8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3.xml"/><Relationship Id="rId10" Type="http://schemas.openxmlformats.org/officeDocument/2006/relationships/slideLayout" Target="../slideLayouts/slideLayout134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6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2.xml"/><Relationship Id="rId8" Type="http://schemas.openxmlformats.org/officeDocument/2006/relationships/slideLayout" Target="../slideLayouts/slideLayout143.xml"/><Relationship Id="rId9" Type="http://schemas.openxmlformats.org/officeDocument/2006/relationships/slideLayout" Target="../slideLayouts/slideLayout144.xml"/><Relationship Id="rId10" Type="http://schemas.openxmlformats.org/officeDocument/2006/relationships/slideLayout" Target="../slideLayouts/slideLayout145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7.xml"/><Relationship Id="rId12" Type="http://schemas.openxmlformats.org/officeDocument/2006/relationships/theme" Target="../theme/theme14.xml"/><Relationship Id="rId1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3.xml"/><Relationship Id="rId8" Type="http://schemas.openxmlformats.org/officeDocument/2006/relationships/slideLayout" Target="../slideLayouts/slideLayout154.xml"/><Relationship Id="rId9" Type="http://schemas.openxmlformats.org/officeDocument/2006/relationships/slideLayout" Target="../slideLayouts/slideLayout155.xml"/><Relationship Id="rId10" Type="http://schemas.openxmlformats.org/officeDocument/2006/relationships/slideLayout" Target="../slideLayouts/slideLayout156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<Relationship Id="rId14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8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9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9.xml"/><Relationship Id="rId2" Type="http://schemas.openxmlformats.org/officeDocument/2006/relationships/slideLayout" Target="../slideLayouts/slideLayout60.xml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0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70.xml"/><Relationship Id="rId2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1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2.xml"/><Relationship Id="rId3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5.xml"/><Relationship Id="rId6" Type="http://schemas.openxmlformats.org/officeDocument/2006/relationships/slideLayout" Target="../slideLayouts/slideLayout86.xml"/><Relationship Id="rId7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8.xml"/><Relationship Id="rId9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0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2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92.xml"/><Relationship Id="rId2" Type="http://schemas.openxmlformats.org/officeDocument/2006/relationships/slideLayout" Target="../slideLayouts/slideLayout93.xml"/><Relationship Id="rId3" Type="http://schemas.openxmlformats.org/officeDocument/2006/relationships/slideLayout" Target="../slideLayouts/slideLayout94.xml"/><Relationship Id="rId4" Type="http://schemas.openxmlformats.org/officeDocument/2006/relationships/slideLayout" Target="../slideLayouts/slideLayout95.xml"/><Relationship Id="rId5" Type="http://schemas.openxmlformats.org/officeDocument/2006/relationships/slideLayout" Target="../slideLayouts/slideLayout96.xml"/><Relationship Id="rId6" Type="http://schemas.openxmlformats.org/officeDocument/2006/relationships/slideLayout" Target="../slideLayouts/slideLayout97.xml"/><Relationship Id="rId7" Type="http://schemas.openxmlformats.org/officeDocument/2006/relationships/slideLayout" Target="../slideLayouts/slideLayout98.xml"/><Relationship Id="rId8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22222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20DD152A-6FE2-4F92-8420-ED6C94A43D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2E8469D-B8A6-4928-AE00-42CC1644B896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B05E2D-3B2E-4A5A-800C-006EA1F50A6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6567BE4-8404-44E4-A74B-CCE0C9FD6C8D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518F119-F370-4F33-A488-E73449328E2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E397EB0-7B6E-4A97-A1E3-A24F15231631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8E9476-3894-4E15-B828-2C53E27ECF6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543B035-1990-423D-8F6C-14B6CD63729A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74CC335-7DE0-4400-9DF9-9E4155EA01C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35387A-05A7-42FF-B8BE-2BE563EAA32F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9C18BD-1BF7-489A-B92D-5D3C6B233C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916113"/>
            <a:ext cx="864235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736600"/>
            <a:ext cx="9144000" cy="1079500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55650"/>
            <a:ext cx="86423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2053" name="Picture 13" descr="ECU_AUS_logo_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2450" y="0"/>
            <a:ext cx="979488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107950" y="377825"/>
            <a:ext cx="53832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sz="1200" dirty="0">
                <a:solidFill>
                  <a:srgbClr val="666666"/>
                </a:solidFill>
                <a:latin typeface="Arial Narrow" pitchFamily="-65" charset="0"/>
              </a:rPr>
              <a:t>School of Computing and Security Science</a:t>
            </a: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107950" y="115888"/>
            <a:ext cx="538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sz="1600" b="1">
                <a:solidFill>
                  <a:srgbClr val="666666"/>
                </a:solidFill>
                <a:latin typeface="Arial Narrow" pitchFamily="-65" charset="0"/>
              </a:rPr>
              <a:t>Edith Cowan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/>
          <a:ea typeface="ＭＳ Ｐゴシック" pitchFamily="-65" charset="-128"/>
          <a:cs typeface="ＭＳ Ｐゴシック" pitchFamily="-65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92D3E70-EAC1-454B-8C50-A50E2DD2E992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F5F8E45-E193-4CA3-9400-07C438F894D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D890FB6-3A4A-484B-88C6-C3AE7383E45F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640F9DA-AEC7-47E6-81B0-63A8125920E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3CA0837-99DB-495B-B5BD-A12F078CA304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5614BE-5B06-42D2-8ADC-3FC0E2B241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B01F7-3405-4608-9D94-B3F828B3B007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6D3A8A7-9960-4986-B471-C8AFDBBA1E2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7FB4755-399B-4BCD-A527-178578951A15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D9E9162-C7B3-4050-AC60-6A4895F48FC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58FB96-5A23-4A73-80FF-598F419473E8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EC4A2C-4F54-4587-9CED-83F024A50B2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7F60EE-8040-4A24-81E7-311236FC1574}" type="datetimeFigureOut">
              <a:rPr lang="en-AU"/>
              <a:pPr>
                <a:defRPr/>
              </a:pPr>
              <a:t>4/03/2015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482876-D263-42C1-BE0A-9C5B1DED46E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438400"/>
            <a:ext cx="64008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smtClean="0"/>
              <a:t>Chapter 2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smtClean="0"/>
              <a:t>Memory Management: 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smtClean="0"/>
              <a:t>Early Systems</a:t>
            </a:r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smtClean="0"/>
              <a:t>Requires contiguous loading of entire program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Job allocation method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First available partition with required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To work well: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All jobs must be same size and memory size known ahead of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Arbitrary partition size leads to undesired results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Partition too small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2400" smtClean="0"/>
              <a:t>Large jobs have longer turnaround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Partition too large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2400" smtClean="0"/>
              <a:t>Memory waste: </a:t>
            </a:r>
            <a:r>
              <a:rPr lang="en-US" sz="2400" b="1" smtClean="0"/>
              <a:t>internal fragmentation</a:t>
            </a:r>
            <a:endParaRPr lang="en-CA" sz="2400" smtClean="0"/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505370F-BAD8-4E6A-865B-DFBE6F856D85}" type="slidenum">
              <a:rPr lang="en-US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>
                <a:latin typeface="Arial Narrow" pitchFamily="-65" charset="0"/>
              </a:rPr>
              <a:t>Fixed Partitions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smtClean="0">
                <a:latin typeface="Arial Narrow" pitchFamily="-65" charset="0"/>
              </a:rPr>
              <a:t>Dynamic Partitions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305800" cy="4572000"/>
          </a:xfrm>
        </p:spPr>
        <p:txBody>
          <a:bodyPr/>
          <a:lstStyle/>
          <a:p>
            <a:pPr eaLnBrk="1" hangingPunct="1"/>
            <a:r>
              <a:rPr lang="en-CA" sz="2400" smtClean="0"/>
              <a:t>Main memory is </a:t>
            </a:r>
            <a:r>
              <a:rPr lang="en-US" sz="2400" smtClean="0"/>
              <a:t>partitioned  </a:t>
            </a:r>
          </a:p>
          <a:p>
            <a:pPr lvl="1" eaLnBrk="1" hangingPunct="1"/>
            <a:r>
              <a:rPr lang="en-CA" sz="2400" smtClean="0"/>
              <a:t>Jobs</a:t>
            </a:r>
            <a:r>
              <a:rPr lang="en-US" sz="2400" smtClean="0"/>
              <a:t> </a:t>
            </a:r>
            <a:r>
              <a:rPr lang="en-CA" sz="2400" smtClean="0"/>
              <a:t>given memory requested when </a:t>
            </a:r>
            <a:r>
              <a:rPr lang="en-CA" sz="2400" i="1" smtClean="0"/>
              <a:t>loaded</a:t>
            </a:r>
          </a:p>
          <a:p>
            <a:pPr lvl="1" eaLnBrk="1" hangingPunct="1"/>
            <a:r>
              <a:rPr lang="en-CA" sz="2400" smtClean="0"/>
              <a:t>One contiguous </a:t>
            </a:r>
            <a:r>
              <a:rPr lang="en-US" sz="2400" smtClean="0"/>
              <a:t>partition per job</a:t>
            </a:r>
          </a:p>
          <a:p>
            <a:pPr eaLnBrk="1" hangingPunct="1"/>
            <a:r>
              <a:rPr lang="en-US" sz="2400" smtClean="0"/>
              <a:t>Job allocation method</a:t>
            </a:r>
          </a:p>
          <a:p>
            <a:pPr lvl="1" eaLnBrk="1" hangingPunct="1"/>
            <a:r>
              <a:rPr lang="en-US" sz="2400" b="1" smtClean="0"/>
              <a:t>First come, first serve</a:t>
            </a:r>
            <a:r>
              <a:rPr lang="en-US" sz="2400" smtClean="0"/>
              <a:t> allocation method</a:t>
            </a:r>
          </a:p>
          <a:p>
            <a:pPr lvl="1" eaLnBrk="1" hangingPunct="1"/>
            <a:r>
              <a:rPr lang="en-US" sz="2400" smtClean="0"/>
              <a:t>Memory waste: comparatively small</a:t>
            </a:r>
          </a:p>
          <a:p>
            <a:pPr eaLnBrk="1" hangingPunct="1"/>
            <a:r>
              <a:rPr lang="en-US" sz="2400" smtClean="0"/>
              <a:t>Disadvantages</a:t>
            </a:r>
          </a:p>
          <a:p>
            <a:pPr lvl="1" eaLnBrk="1" hangingPunct="1"/>
            <a:r>
              <a:rPr lang="en-US" sz="2400" smtClean="0"/>
              <a:t>Full memory utilization only during loading of first jobs</a:t>
            </a:r>
          </a:p>
          <a:p>
            <a:pPr lvl="1" eaLnBrk="1" hangingPunct="1"/>
            <a:r>
              <a:rPr lang="en-US" sz="2400" smtClean="0"/>
              <a:t>Subsequent allocation: memory waste</a:t>
            </a:r>
          </a:p>
          <a:p>
            <a:pPr lvl="2" eaLnBrk="1" hangingPunct="1"/>
            <a:r>
              <a:rPr lang="en-US" smtClean="0"/>
              <a:t>External fragmentation: fragments between blocks</a:t>
            </a:r>
            <a:endParaRPr lang="en-CA" smtClean="0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0B4D042-7A0B-41C0-8DE7-19EFF36B7EB4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304800"/>
            <a:ext cx="8077200" cy="1143000"/>
          </a:xfrm>
        </p:spPr>
        <p:txBody>
          <a:bodyPr/>
          <a:lstStyle/>
          <a:p>
            <a:pPr eaLnBrk="1" hangingPunct="1"/>
            <a:r>
              <a:rPr lang="en-CA" smtClean="0">
                <a:latin typeface="Arial Narrow" pitchFamily="-65" charset="0"/>
              </a:rPr>
              <a:t>Dynamic Partitions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73C2B43-A910-406D-A2D6-6FF5020088C7}" type="slidenum">
              <a:rPr lang="en-US"/>
              <a:pPr/>
              <a:t>12</a:t>
            </a:fld>
            <a:endParaRPr lang="en-US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7543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50825" y="755650"/>
            <a:ext cx="86423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CA" sz="4400" kern="0">
                <a:solidFill>
                  <a:schemeClr val="bg1"/>
                </a:solidFill>
                <a:latin typeface="Arial Narrow"/>
                <a:ea typeface="ＭＳ Ｐゴシック" pitchFamily="-65" charset="-128"/>
                <a:cs typeface="ＭＳ Ｐゴシック" pitchFamily="-65" charset="-128"/>
              </a:rPr>
              <a:t>Dynamic Partitions</a:t>
            </a:r>
            <a:endParaRPr lang="en-CA" sz="4400" kern="0" dirty="0">
              <a:solidFill>
                <a:schemeClr val="bg1"/>
              </a:solidFill>
              <a:latin typeface="Arial Narrow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smtClean="0">
                <a:latin typeface="Arial Narrow" pitchFamily="-65" charset="0"/>
              </a:rPr>
              <a:t>Best-Fit Versus First-Fit Allocation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z="2400" smtClean="0"/>
              <a:t>Two methods for free space</a:t>
            </a:r>
            <a:r>
              <a:rPr lang="en-US" sz="2400" smtClean="0"/>
              <a:t> </a:t>
            </a:r>
            <a:r>
              <a:rPr lang="en-CA" sz="2400" smtClean="0"/>
              <a:t>allocation</a:t>
            </a:r>
          </a:p>
          <a:p>
            <a:pPr lvl="1" eaLnBrk="1" hangingPunct="1"/>
            <a:r>
              <a:rPr lang="en-CA" sz="2400" b="1" smtClean="0"/>
              <a:t>First-fit memory allocation</a:t>
            </a:r>
            <a:r>
              <a:rPr lang="en-US" sz="2400" b="1" smtClean="0"/>
              <a:t>: </a:t>
            </a:r>
            <a:r>
              <a:rPr lang="en-US" sz="2400" smtClean="0"/>
              <a:t>first partition fitting the requirements</a:t>
            </a:r>
          </a:p>
          <a:p>
            <a:pPr lvl="2" eaLnBrk="1" hangingPunct="1"/>
            <a:r>
              <a:rPr lang="en-US" smtClean="0"/>
              <a:t>Leads to fast allocation of memory space</a:t>
            </a:r>
          </a:p>
          <a:p>
            <a:pPr lvl="1" eaLnBrk="1" hangingPunct="1"/>
            <a:r>
              <a:rPr lang="en-CA" sz="2400" b="1" smtClean="0"/>
              <a:t>Best-fit memory allocation</a:t>
            </a:r>
            <a:r>
              <a:rPr lang="en-US" sz="2400" b="1" smtClean="0"/>
              <a:t>: </a:t>
            </a:r>
            <a:r>
              <a:rPr lang="en-CA" sz="2400" smtClean="0"/>
              <a:t>smallest partition fitting the requirements</a:t>
            </a:r>
            <a:endParaRPr lang="en-US" sz="2400" smtClean="0"/>
          </a:p>
          <a:p>
            <a:pPr lvl="2" eaLnBrk="1" hangingPunct="1"/>
            <a:r>
              <a:rPr lang="en-US" smtClean="0"/>
              <a:t>Results in l</a:t>
            </a:r>
            <a:r>
              <a:rPr lang="en-CA" smtClean="0"/>
              <a:t>east wasted space</a:t>
            </a:r>
            <a:endParaRPr lang="en-US" smtClean="0"/>
          </a:p>
          <a:p>
            <a:pPr lvl="2" eaLnBrk="1" hangingPunct="1"/>
            <a:r>
              <a:rPr lang="en-US" smtClean="0"/>
              <a:t>Internal fragmentation reduced, but not eliminated</a:t>
            </a:r>
          </a:p>
          <a:p>
            <a:pPr eaLnBrk="1" hangingPunct="1"/>
            <a:r>
              <a:rPr lang="en-US" sz="2400" smtClean="0"/>
              <a:t>Fixed and dynamic memory allocation schemes use both methods</a:t>
            </a:r>
            <a:endParaRPr lang="en-CA" sz="2400" smtClean="0"/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B23923A-DF24-40E7-BF88-46B77C2CD0C7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smtClean="0">
                <a:latin typeface="Arial Narrow" pitchFamily="-65" charset="0"/>
              </a:rPr>
              <a:t>Best-Fit Versus First-Fit Allocation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z="2400" b="1" smtClean="0"/>
              <a:t>First-fit memory allocation</a:t>
            </a:r>
            <a:endParaRPr lang="en-US" sz="2400" b="1" smtClean="0"/>
          </a:p>
          <a:p>
            <a:pPr lvl="1" eaLnBrk="1" hangingPunct="1"/>
            <a:r>
              <a:rPr lang="en-US" sz="2400" smtClean="0"/>
              <a:t>Advantage: faster in making allocation</a:t>
            </a:r>
          </a:p>
          <a:p>
            <a:pPr lvl="1" eaLnBrk="1" hangingPunct="1"/>
            <a:r>
              <a:rPr lang="en-US" sz="2400" smtClean="0"/>
              <a:t>Disadvantage: leads to memory waste</a:t>
            </a:r>
          </a:p>
          <a:p>
            <a:pPr eaLnBrk="1" hangingPunct="1"/>
            <a:r>
              <a:rPr lang="en-CA" sz="2400" b="1" smtClean="0"/>
              <a:t>Best-fit memory allocation</a:t>
            </a:r>
            <a:endParaRPr lang="en-US" sz="2400" b="1" smtClean="0"/>
          </a:p>
          <a:p>
            <a:pPr lvl="1" eaLnBrk="1" hangingPunct="1"/>
            <a:r>
              <a:rPr lang="en-US" sz="2400" smtClean="0"/>
              <a:t>Advantage: makes the best use of memory space</a:t>
            </a:r>
          </a:p>
          <a:p>
            <a:pPr lvl="1" eaLnBrk="1" hangingPunct="1"/>
            <a:r>
              <a:rPr lang="en-US" sz="2400" smtClean="0"/>
              <a:t>Disadvantage: slower in making allocation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7121D15B-A0B2-4223-92DD-8B5B24B0875F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smtClean="0">
                <a:latin typeface="Arial Narrow" pitchFamily="-65" charset="0"/>
              </a:rPr>
              <a:t>Best-Fit Versus First-Fit Allocation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148F0CA6-FEF9-40AA-B977-4BCD71B91132}" type="slidenum">
              <a:rPr lang="en-US"/>
              <a:pPr/>
              <a:t>15</a:t>
            </a:fld>
            <a:endParaRPr lang="en-US"/>
          </a:p>
        </p:txBody>
      </p:sp>
      <p:pic>
        <p:nvPicPr>
          <p:cNvPr id="3072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3" y="1812925"/>
            <a:ext cx="7729537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smtClean="0">
                <a:latin typeface="Arial Narrow" pitchFamily="-65" charset="0"/>
              </a:rPr>
              <a:t>Best-Fit Versus First-Fit Allocation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1F15A68E-ABFF-493B-B091-E141DB3C2782}" type="slidenum">
              <a:rPr lang="en-US"/>
              <a:pPr/>
              <a:t>16</a:t>
            </a:fld>
            <a:endParaRPr lang="en-US"/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3124200" y="5791200"/>
            <a:ext cx="2895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CA" sz="2200">
              <a:latin typeface="Arial" charset="0"/>
            </a:endParaRPr>
          </a:p>
        </p:txBody>
      </p:sp>
      <p:pic>
        <p:nvPicPr>
          <p:cNvPr id="3175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2286000"/>
            <a:ext cx="8172450" cy="406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smtClean="0">
                <a:latin typeface="Arial Narrow" pitchFamily="-65" charset="0"/>
              </a:rPr>
              <a:t>Best-Fit Versus First-Fit Allocation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2024063"/>
            <a:ext cx="8642350" cy="4681537"/>
          </a:xfrm>
        </p:spPr>
        <p:txBody>
          <a:bodyPr/>
          <a:lstStyle/>
          <a:p>
            <a:pPr eaLnBrk="1" hangingPunct="1"/>
            <a:r>
              <a:rPr lang="en-US" sz="2400" b="1" smtClean="0"/>
              <a:t>Algorithm for first-fit</a:t>
            </a:r>
          </a:p>
          <a:p>
            <a:pPr lvl="1" eaLnBrk="1" hangingPunct="1"/>
            <a:r>
              <a:rPr lang="en-US" sz="2400" smtClean="0"/>
              <a:t>Assumes memory manager keeps two lists</a:t>
            </a:r>
          </a:p>
          <a:p>
            <a:pPr lvl="2" eaLnBrk="1" hangingPunct="1"/>
            <a:r>
              <a:rPr lang="en-US" smtClean="0"/>
              <a:t>One for free memory </a:t>
            </a:r>
          </a:p>
          <a:p>
            <a:pPr lvl="2" eaLnBrk="1" hangingPunct="1"/>
            <a:r>
              <a:rPr lang="en-US" smtClean="0"/>
              <a:t>One for busy memory blocks</a:t>
            </a:r>
          </a:p>
          <a:p>
            <a:pPr lvl="1" eaLnBrk="1" hangingPunct="1"/>
            <a:r>
              <a:rPr lang="en-US" sz="2400" smtClean="0"/>
              <a:t>Loop compares the size of each job to the size of each memory block</a:t>
            </a:r>
          </a:p>
          <a:p>
            <a:pPr lvl="2" eaLnBrk="1" hangingPunct="1"/>
            <a:r>
              <a:rPr lang="en-US" smtClean="0"/>
              <a:t>Until a block is found that is large enough to fit the job</a:t>
            </a:r>
          </a:p>
          <a:p>
            <a:pPr lvl="1" eaLnBrk="1" hangingPunct="1"/>
            <a:r>
              <a:rPr lang="en-US" sz="2400" smtClean="0"/>
              <a:t>Job stored into that block of memory</a:t>
            </a:r>
          </a:p>
          <a:p>
            <a:pPr lvl="1" eaLnBrk="1" hangingPunct="1"/>
            <a:r>
              <a:rPr lang="en-US" sz="2400" smtClean="0"/>
              <a:t>Memory Manager moves out of the loop </a:t>
            </a:r>
          </a:p>
          <a:p>
            <a:pPr lvl="2" eaLnBrk="1" hangingPunct="1"/>
            <a:r>
              <a:rPr lang="en-US" smtClean="0"/>
              <a:t>Fetches next job from the entry queue</a:t>
            </a:r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E32A3EE-9D26-4E2E-B492-C2E7BCC8CAE3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smtClean="0">
                <a:latin typeface="Arial Narrow" pitchFamily="-65" charset="0"/>
              </a:rPr>
              <a:t>Best-Fit Versus First-Fit Allocation</a:t>
            </a:r>
          </a:p>
        </p:txBody>
      </p:sp>
      <p:sp>
        <p:nvSpPr>
          <p:cNvPr id="3379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smtClean="0"/>
              <a:t>Algorithm for first-fit (cont'd.):</a:t>
            </a:r>
          </a:p>
          <a:p>
            <a:pPr lvl="1" eaLnBrk="1" hangingPunct="1"/>
            <a:r>
              <a:rPr lang="en-US" sz="2400" smtClean="0"/>
              <a:t>If entire list searched in vain</a:t>
            </a:r>
          </a:p>
          <a:p>
            <a:pPr lvl="2" eaLnBrk="1" hangingPunct="1"/>
            <a:r>
              <a:rPr lang="en-US" smtClean="0"/>
              <a:t>Then job is placed into waiting queue</a:t>
            </a:r>
          </a:p>
          <a:p>
            <a:pPr lvl="2" eaLnBrk="1" hangingPunct="1"/>
            <a:r>
              <a:rPr lang="en-US" smtClean="0"/>
              <a:t>Otherwise, Memory Manager fetches next job</a:t>
            </a:r>
          </a:p>
          <a:p>
            <a:pPr lvl="1" eaLnBrk="1" hangingPunct="1"/>
            <a:r>
              <a:rPr lang="en-US" sz="2400" smtClean="0"/>
              <a:t>Process repeats</a:t>
            </a:r>
            <a:endParaRPr lang="en-CA" sz="2400" smtClean="0"/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21B55247-14B0-41F5-BF16-44A3733AB9D5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smtClean="0">
                <a:latin typeface="Arial Narrow" pitchFamily="-65" charset="0"/>
              </a:rPr>
              <a:t>Best-Fit Versus First-Fit Allocation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E30FBD1-C01A-4ECC-9484-ED67F620E04E}" type="slidenum">
              <a:rPr lang="en-US"/>
              <a:pPr/>
              <a:t>19</a:t>
            </a:fld>
            <a:endParaRPr lang="en-US"/>
          </a:p>
        </p:txBody>
      </p:sp>
      <p:pic>
        <p:nvPicPr>
          <p:cNvPr id="34821" name="Picture 6" descr="Tbl02-02"/>
          <p:cNvPicPr>
            <a:picLocks noChangeAspect="1" noChangeArrowheads="1"/>
          </p:cNvPicPr>
          <p:nvPr/>
        </p:nvPicPr>
        <p:blipFill>
          <a:blip r:embed="rId2" cstate="print">
            <a:lum bright="-10000" contrast="12000"/>
          </a:blip>
          <a:srcRect/>
          <a:stretch>
            <a:fillRect/>
          </a:stretch>
        </p:blipFill>
        <p:spPr bwMode="auto">
          <a:xfrm>
            <a:off x="533400" y="2895600"/>
            <a:ext cx="79978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>
                <a:latin typeface="Arial Narrow" pitchFamily="-65" charset="0"/>
              </a:rPr>
              <a:t>Learning Objectives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0" eaLnBrk="1" hangingPunct="1">
              <a:buFontTx/>
              <a:buNone/>
              <a:defRPr/>
            </a:pPr>
            <a:r>
              <a:rPr lang="en-US" sz="2400" dirty="0" smtClean="0"/>
              <a:t>After completing this chapter, you should be able to describe:</a:t>
            </a:r>
          </a:p>
          <a:p>
            <a:pPr eaLnBrk="1" hangingPunct="1">
              <a:defRPr/>
            </a:pPr>
            <a:r>
              <a:rPr lang="en-US" sz="2400" dirty="0" smtClean="0"/>
              <a:t>The basic functionality of the three memory allocation schemes presented in this chapter: fixed partitions, dynamic partitions, relocatable dynamic partitions</a:t>
            </a:r>
          </a:p>
          <a:p>
            <a:pPr eaLnBrk="1" hangingPunct="1">
              <a:defRPr/>
            </a:pPr>
            <a:r>
              <a:rPr lang="en-US" sz="2400" dirty="0" smtClean="0"/>
              <a:t>Best-fit memory allocation as well as first-fit memory allocation schemes</a:t>
            </a:r>
          </a:p>
          <a:p>
            <a:pPr eaLnBrk="1" hangingPunct="1">
              <a:defRPr/>
            </a:pPr>
            <a:r>
              <a:rPr lang="en-US" sz="2400" dirty="0" smtClean="0"/>
              <a:t>How a memory list keeps track of available memory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83A7222-99D1-41DD-A937-4746172E13BD}" type="slidenum">
              <a:rPr lang="en-US"/>
              <a:pPr/>
              <a:t>2</a:t>
            </a:fld>
            <a:endParaRPr lang="en-US"/>
          </a:p>
        </p:txBody>
      </p:sp>
      <p:sp>
        <p:nvSpPr>
          <p:cNvPr id="5" name="Rectangle 6"/>
          <p:cNvSpPr txBox="1">
            <a:spLocks noGrp="1" noChangeArrowheads="1"/>
          </p:cNvSpPr>
          <p:nvPr/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89A19A74-EDBF-48DB-8634-2A88414A71F3}" type="slidenum">
              <a:rPr lang="en-US">
                <a:solidFill>
                  <a:srgbClr val="222222"/>
                </a:solidFill>
                <a:latin typeface="+mn-lt"/>
              </a:rPr>
              <a:pPr algn="r">
                <a:defRPr/>
              </a:pPr>
              <a:t>2</a:t>
            </a:fld>
            <a:endParaRPr lang="en-US" dirty="0">
              <a:solidFill>
                <a:srgbClr val="22222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CA" dirty="0" smtClean="0">
                <a:latin typeface="Arial Narrow" pitchFamily="-65" charset="0"/>
              </a:rPr>
              <a:t>Best-Fit Versus First-Fit Allocation</a:t>
            </a:r>
            <a:r>
              <a:rPr lang="en-US" dirty="0" smtClean="0">
                <a:latin typeface="Arial Narrow" pitchFamily="-65" charset="0"/>
              </a:rPr>
              <a:t> (cont'd.)</a:t>
            </a:r>
            <a:endParaRPr lang="en-CA" dirty="0" smtClean="0">
              <a:latin typeface="Arial Narrow" pitchFamily="-65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Algorithm for best-fit</a:t>
            </a:r>
          </a:p>
          <a:p>
            <a:pPr lvl="1" eaLnBrk="1" hangingPunct="1"/>
            <a:r>
              <a:rPr lang="en-CA" smtClean="0"/>
              <a:t>Goal</a:t>
            </a:r>
          </a:p>
          <a:p>
            <a:pPr lvl="2" eaLnBrk="1" hangingPunct="1"/>
            <a:r>
              <a:rPr lang="en-CA" smtClean="0"/>
              <a:t>Find the</a:t>
            </a:r>
            <a:r>
              <a:rPr lang="en-US" smtClean="0"/>
              <a:t> </a:t>
            </a:r>
            <a:r>
              <a:rPr lang="en-CA" smtClean="0"/>
              <a:t>smallest memory block into which the job will fit</a:t>
            </a:r>
            <a:endParaRPr lang="en-US" smtClean="0"/>
          </a:p>
          <a:p>
            <a:pPr lvl="1" eaLnBrk="1" hangingPunct="1"/>
            <a:r>
              <a:rPr lang="en-US" smtClean="0"/>
              <a:t>Entire table searched before allocation</a:t>
            </a:r>
          </a:p>
          <a:p>
            <a:pPr lvl="2" eaLnBrk="1" hangingPunct="1"/>
            <a:endParaRPr lang="en-US" smtClean="0"/>
          </a:p>
          <a:p>
            <a:pPr lvl="1" eaLnBrk="1" hangingPunct="1"/>
            <a:endParaRPr lang="en-CA" smtClean="0"/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3FC4E88-2E42-4EE5-AF4B-E9E78A002C05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smtClean="0">
                <a:latin typeface="Arial Narrow" pitchFamily="-65" charset="0"/>
              </a:rPr>
              <a:t>Best-Fit Versus First-Fit Allocation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0A1E5BD-DAA4-4CE2-979C-E9E133D5B690}" type="slidenum">
              <a:rPr lang="en-US"/>
              <a:pPr/>
              <a:t>21</a:t>
            </a:fld>
            <a:endParaRPr lang="en-US"/>
          </a:p>
        </p:txBody>
      </p:sp>
      <p:pic>
        <p:nvPicPr>
          <p:cNvPr id="36869" name="Picture 6" descr="Tbl02-03"/>
          <p:cNvPicPr>
            <a:picLocks noChangeAspect="1" noChangeArrowheads="1"/>
          </p:cNvPicPr>
          <p:nvPr/>
        </p:nvPicPr>
        <p:blipFill>
          <a:blip r:embed="rId2" cstate="print">
            <a:lum bright="-10000" contrast="12000"/>
          </a:blip>
          <a:srcRect/>
          <a:stretch>
            <a:fillRect/>
          </a:stretch>
        </p:blipFill>
        <p:spPr bwMode="auto">
          <a:xfrm>
            <a:off x="685800" y="2895600"/>
            <a:ext cx="7772400" cy="307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smtClean="0">
                <a:latin typeface="Arial Narrow" pitchFamily="-65" charset="0"/>
              </a:rPr>
              <a:t>Best-Fit Versus First-Fit Allocation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2024063"/>
            <a:ext cx="8642350" cy="3690937"/>
          </a:xfrm>
        </p:spPr>
        <p:txBody>
          <a:bodyPr/>
          <a:lstStyle/>
          <a:p>
            <a:pPr eaLnBrk="1" hangingPunct="1"/>
            <a:r>
              <a:rPr lang="en-US" sz="2400" b="1" smtClean="0"/>
              <a:t>Hypothetical allocation schemes</a:t>
            </a:r>
          </a:p>
          <a:p>
            <a:pPr lvl="1" eaLnBrk="1" hangingPunct="1"/>
            <a:r>
              <a:rPr lang="en-US" sz="2400" smtClean="0"/>
              <a:t>Next-fit: starts searching from last allocated block, for next available block when a new job arrives</a:t>
            </a:r>
          </a:p>
          <a:p>
            <a:pPr lvl="1" eaLnBrk="1" hangingPunct="1"/>
            <a:r>
              <a:rPr lang="en-US" sz="2400" smtClean="0"/>
              <a:t>Worst-fit: allocates largest free available block to new job</a:t>
            </a:r>
          </a:p>
          <a:p>
            <a:pPr lvl="2" eaLnBrk="1" hangingPunct="1"/>
            <a:r>
              <a:rPr lang="en-US" smtClean="0"/>
              <a:t>Opposite of best-fit</a:t>
            </a:r>
          </a:p>
          <a:p>
            <a:pPr lvl="2" eaLnBrk="1" hangingPunct="1"/>
            <a:r>
              <a:rPr lang="en-US" smtClean="0"/>
              <a:t>Good way to explore theory of memory allocation</a:t>
            </a:r>
          </a:p>
          <a:p>
            <a:pPr lvl="2" eaLnBrk="1" hangingPunct="1"/>
            <a:r>
              <a:rPr lang="en-US" smtClean="0"/>
              <a:t>Not best choice for an actual system</a:t>
            </a:r>
            <a:endParaRPr lang="en-CA" smtClean="0"/>
          </a:p>
        </p:txBody>
      </p:sp>
      <p:sp>
        <p:nvSpPr>
          <p:cNvPr id="37892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97BA752-273B-4195-B324-D2D18EB7D32E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smtClean="0">
                <a:latin typeface="Arial Narrow" pitchFamily="-65" charset="0"/>
              </a:rPr>
              <a:t>Deallocation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916113"/>
            <a:ext cx="8642350" cy="3722687"/>
          </a:xfrm>
        </p:spPr>
        <p:txBody>
          <a:bodyPr/>
          <a:lstStyle/>
          <a:p>
            <a:pPr eaLnBrk="1" hangingPunct="1"/>
            <a:r>
              <a:rPr lang="en-CA" sz="2400" b="1" smtClean="0"/>
              <a:t>Deallocation</a:t>
            </a:r>
            <a:r>
              <a:rPr lang="en-US" sz="2400" b="1" smtClean="0"/>
              <a:t>: </a:t>
            </a:r>
            <a:r>
              <a:rPr lang="en-US" sz="2400" smtClean="0"/>
              <a:t>freeing allocated memory space</a:t>
            </a:r>
          </a:p>
          <a:p>
            <a:pPr eaLnBrk="1" hangingPunct="1"/>
            <a:r>
              <a:rPr lang="en-US" sz="2400" smtClean="0"/>
              <a:t>For fixed-partition system:</a:t>
            </a:r>
          </a:p>
          <a:p>
            <a:pPr lvl="1" eaLnBrk="1" hangingPunct="1"/>
            <a:r>
              <a:rPr lang="en-US" sz="2400" smtClean="0"/>
              <a:t>Straightforward process</a:t>
            </a:r>
          </a:p>
          <a:p>
            <a:pPr lvl="1" eaLnBrk="1" hangingPunct="1"/>
            <a:r>
              <a:rPr lang="en-CA" sz="2400" smtClean="0"/>
              <a:t>Memory Manager resets the status of job’s memory block to “free</a:t>
            </a:r>
            <a:r>
              <a:rPr lang="en-US" sz="2400" smtClean="0"/>
              <a:t>” upon</a:t>
            </a:r>
            <a:r>
              <a:rPr lang="en-CA" sz="2400" smtClean="0"/>
              <a:t> job completion </a:t>
            </a:r>
            <a:endParaRPr lang="en-US" sz="2400" smtClean="0"/>
          </a:p>
          <a:p>
            <a:pPr lvl="1" eaLnBrk="1" hangingPunct="1"/>
            <a:r>
              <a:rPr lang="en-CA" sz="2400" smtClean="0"/>
              <a:t>Any code may be used</a:t>
            </a:r>
          </a:p>
          <a:p>
            <a:pPr lvl="1" eaLnBrk="1" hangingPunct="1"/>
            <a:r>
              <a:rPr lang="en-CA" sz="2400" smtClean="0"/>
              <a:t>Example code: binary values with zero indicating free and one</a:t>
            </a:r>
            <a:r>
              <a:rPr lang="en-US" sz="2400" smtClean="0"/>
              <a:t> </a:t>
            </a:r>
            <a:r>
              <a:rPr lang="en-CA" sz="2400" smtClean="0"/>
              <a:t>indicating busy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C9CE1DF-9D0D-4E31-AB5D-9E5FBD94F81D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smtClean="0">
                <a:latin typeface="Arial Narrow" pitchFamily="-65" charset="0"/>
              </a:rPr>
              <a:t>Deallocation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For dynamic-partition system: </a:t>
            </a:r>
          </a:p>
          <a:p>
            <a:pPr lvl="1" eaLnBrk="1" hangingPunct="1"/>
            <a:r>
              <a:rPr lang="en-US" sz="2400" smtClean="0"/>
              <a:t>Algorithm tries to combine free areas of memory</a:t>
            </a:r>
          </a:p>
          <a:p>
            <a:pPr lvl="1" eaLnBrk="1" hangingPunct="1"/>
            <a:r>
              <a:rPr lang="en-US" sz="2400" smtClean="0"/>
              <a:t>More complex</a:t>
            </a:r>
          </a:p>
          <a:p>
            <a:pPr eaLnBrk="1" hangingPunct="1"/>
            <a:r>
              <a:rPr lang="en-US" sz="2400" smtClean="0"/>
              <a:t>Three dynamic partition system cases</a:t>
            </a:r>
          </a:p>
          <a:p>
            <a:pPr lvl="1" eaLnBrk="1" hangingPunct="1"/>
            <a:r>
              <a:rPr lang="en-CA" sz="2400" b="1" smtClean="0"/>
              <a:t>Case 1</a:t>
            </a:r>
            <a:r>
              <a:rPr lang="en-US" sz="2400" b="1" smtClean="0"/>
              <a:t>:</a:t>
            </a:r>
            <a:r>
              <a:rPr lang="en-CA" sz="2400" smtClean="0"/>
              <a:t> </a:t>
            </a:r>
            <a:r>
              <a:rPr lang="en-US" sz="2400" smtClean="0"/>
              <a:t>When the block to be deallocated is</a:t>
            </a:r>
            <a:r>
              <a:rPr lang="en-CA" sz="2400" smtClean="0"/>
              <a:t> </a:t>
            </a:r>
            <a:r>
              <a:rPr lang="en-CA" sz="2400" i="1" smtClean="0"/>
              <a:t>adjacent</a:t>
            </a:r>
            <a:r>
              <a:rPr lang="en-CA" sz="2400" smtClean="0"/>
              <a:t> to another free block</a:t>
            </a:r>
          </a:p>
          <a:p>
            <a:pPr lvl="1" eaLnBrk="1" hangingPunct="1"/>
            <a:r>
              <a:rPr lang="en-CA" sz="2400" b="1" smtClean="0"/>
              <a:t>Case 2</a:t>
            </a:r>
            <a:r>
              <a:rPr lang="en-US" sz="2400" b="1" smtClean="0"/>
              <a:t>:</a:t>
            </a:r>
            <a:r>
              <a:rPr lang="en-CA" sz="2400" smtClean="0"/>
              <a:t> </a:t>
            </a:r>
            <a:r>
              <a:rPr lang="en-US" sz="2400" smtClean="0"/>
              <a:t>When the block to be deallocated is</a:t>
            </a:r>
            <a:r>
              <a:rPr lang="en-CA" sz="2400" smtClean="0"/>
              <a:t> </a:t>
            </a:r>
            <a:r>
              <a:rPr lang="en-CA" sz="2400" i="1" smtClean="0"/>
              <a:t>between</a:t>
            </a:r>
            <a:r>
              <a:rPr lang="en-CA" sz="2400" smtClean="0"/>
              <a:t> two free blocks</a:t>
            </a:r>
          </a:p>
          <a:p>
            <a:pPr lvl="1" eaLnBrk="1" hangingPunct="1"/>
            <a:r>
              <a:rPr lang="en-CA" sz="2400" b="1" smtClean="0"/>
              <a:t>Case 3</a:t>
            </a:r>
            <a:r>
              <a:rPr lang="en-US" sz="2400" b="1" smtClean="0"/>
              <a:t>:</a:t>
            </a:r>
            <a:r>
              <a:rPr lang="en-CA" sz="2400" smtClean="0"/>
              <a:t> </a:t>
            </a:r>
            <a:r>
              <a:rPr lang="en-US" sz="2400" smtClean="0"/>
              <a:t>When the block to be deallocated is</a:t>
            </a:r>
            <a:r>
              <a:rPr lang="en-CA" sz="2400" smtClean="0"/>
              <a:t> </a:t>
            </a:r>
            <a:r>
              <a:rPr lang="en-CA" sz="2400" i="1" smtClean="0"/>
              <a:t>isolated </a:t>
            </a:r>
            <a:r>
              <a:rPr lang="en-CA" sz="2400" smtClean="0"/>
              <a:t>from other free blocks</a:t>
            </a:r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BAC0601-AA47-4F8A-BE75-644400D9B57C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dirty="0" smtClean="0">
                <a:latin typeface="Arial Narrow" pitchFamily="-65" charset="0"/>
              </a:rPr>
              <a:t>Case 1: Joining Two Free Blocks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z="2400" smtClean="0"/>
              <a:t>Blocks are adjacent</a:t>
            </a:r>
          </a:p>
          <a:p>
            <a:pPr eaLnBrk="1" hangingPunct="1"/>
            <a:r>
              <a:rPr lang="en-CA" sz="2400" smtClean="0"/>
              <a:t>List changes to reflect starting address of the new free block</a:t>
            </a:r>
            <a:endParaRPr lang="en-US" sz="2400" smtClean="0"/>
          </a:p>
          <a:p>
            <a:pPr lvl="1" eaLnBrk="1" hangingPunct="1"/>
            <a:r>
              <a:rPr lang="en-US" sz="2400" smtClean="0"/>
              <a:t>Example: </a:t>
            </a:r>
            <a:r>
              <a:rPr lang="en-CA" sz="2400" smtClean="0"/>
              <a:t>7600 - the address</a:t>
            </a:r>
            <a:r>
              <a:rPr lang="en-US" sz="2400" smtClean="0"/>
              <a:t> </a:t>
            </a:r>
            <a:r>
              <a:rPr lang="en-CA" sz="2400" smtClean="0"/>
              <a:t>of the first instruction of the job that just released this block</a:t>
            </a:r>
            <a:endParaRPr lang="en-US" sz="2400" smtClean="0"/>
          </a:p>
          <a:p>
            <a:pPr eaLnBrk="1" hangingPunct="1"/>
            <a:r>
              <a:rPr lang="en-CA" sz="2400" smtClean="0"/>
              <a:t>Memory block size changes to show its new size for </a:t>
            </a:r>
            <a:r>
              <a:rPr lang="en-US" sz="2400" smtClean="0"/>
              <a:t>the</a:t>
            </a:r>
            <a:r>
              <a:rPr lang="en-CA" sz="2400" smtClean="0"/>
              <a:t> new free space</a:t>
            </a:r>
          </a:p>
          <a:p>
            <a:pPr lvl="1" eaLnBrk="1" hangingPunct="1"/>
            <a:r>
              <a:rPr lang="en-CA" sz="2400" smtClean="0"/>
              <a:t>Combined total of the two free partitions</a:t>
            </a:r>
            <a:endParaRPr lang="en-US" sz="2400" smtClean="0"/>
          </a:p>
          <a:p>
            <a:pPr lvl="1" eaLnBrk="1" hangingPunct="1"/>
            <a:r>
              <a:rPr lang="en-US" sz="2400" smtClean="0"/>
              <a:t>Example: </a:t>
            </a:r>
            <a:r>
              <a:rPr lang="en-CA" sz="2400" smtClean="0"/>
              <a:t>(200 + 5)</a:t>
            </a:r>
          </a:p>
        </p:txBody>
      </p:sp>
      <p:sp>
        <p:nvSpPr>
          <p:cNvPr id="40964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1CCB903C-DE96-4132-B348-A33DB720CD0B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62000"/>
            <a:ext cx="8642350" cy="1000125"/>
          </a:xfrm>
        </p:spPr>
        <p:txBody>
          <a:bodyPr/>
          <a:lstStyle/>
          <a:p>
            <a:pPr algn="l" eaLnBrk="1" hangingPunct="1"/>
            <a:r>
              <a:rPr lang="en-CA" dirty="0" smtClean="0">
                <a:latin typeface="Arial Narrow" pitchFamily="-65" charset="0"/>
              </a:rPr>
              <a:t>Case 1: Joining Two Free Blocks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7EE54749-E6A7-425F-AE4F-A5BFB5A1E7E0}" type="slidenum">
              <a:rPr lang="en-US"/>
              <a:pPr/>
              <a:t>26</a:t>
            </a:fld>
            <a:endParaRPr lang="en-US"/>
          </a:p>
        </p:txBody>
      </p:sp>
      <p:pic>
        <p:nvPicPr>
          <p:cNvPr id="41989" name="Picture 7" descr="Tbl02-04"/>
          <p:cNvPicPr>
            <a:picLocks noChangeAspect="1" noChangeArrowheads="1"/>
          </p:cNvPicPr>
          <p:nvPr/>
        </p:nvPicPr>
        <p:blipFill>
          <a:blip r:embed="rId2" cstate="print">
            <a:lum bright="-10000" contrast="12000"/>
          </a:blip>
          <a:srcRect/>
          <a:stretch>
            <a:fillRect/>
          </a:stretch>
        </p:blipFill>
        <p:spPr bwMode="auto">
          <a:xfrm>
            <a:off x="762000" y="2235200"/>
            <a:ext cx="6858000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dirty="0" smtClean="0">
                <a:latin typeface="Arial Narrow" pitchFamily="-65" charset="0"/>
              </a:rPr>
              <a:t>Case 1: Joining Two Free Blocks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66FFB19-E51B-467C-B4E8-60FBFA365797}" type="slidenum">
              <a:rPr lang="en-US"/>
              <a:pPr/>
              <a:t>27</a:t>
            </a:fld>
            <a:endParaRPr lang="en-US"/>
          </a:p>
        </p:txBody>
      </p:sp>
      <p:pic>
        <p:nvPicPr>
          <p:cNvPr id="43013" name="Picture 11" descr="Tbl02-05"/>
          <p:cNvPicPr>
            <a:picLocks noChangeAspect="1" noChangeArrowheads="1"/>
          </p:cNvPicPr>
          <p:nvPr/>
        </p:nvPicPr>
        <p:blipFill>
          <a:blip r:embed="rId2" cstate="print">
            <a:lum bright="-10000" contrast="12000"/>
          </a:blip>
          <a:srcRect/>
          <a:stretch>
            <a:fillRect/>
          </a:stretch>
        </p:blipFill>
        <p:spPr bwMode="auto">
          <a:xfrm>
            <a:off x="762000" y="2278063"/>
            <a:ext cx="7543800" cy="366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dirty="0" smtClean="0">
                <a:latin typeface="Arial Narrow" pitchFamily="-65" charset="0"/>
              </a:rPr>
              <a:t>Case 2: Joining Three Free Blocks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Deallocated memory space</a:t>
            </a:r>
          </a:p>
          <a:p>
            <a:pPr lvl="1" eaLnBrk="1" hangingPunct="1"/>
            <a:r>
              <a:rPr lang="en-US" sz="2400" smtClean="0"/>
              <a:t>Between two free memory blocks</a:t>
            </a:r>
          </a:p>
          <a:p>
            <a:pPr eaLnBrk="1" hangingPunct="1"/>
            <a:r>
              <a:rPr lang="en-CA" sz="2400" smtClean="0"/>
              <a:t>List changes to reflect starting address of new free block</a:t>
            </a:r>
            <a:endParaRPr lang="en-US" sz="2400" smtClean="0"/>
          </a:p>
          <a:p>
            <a:pPr lvl="1" eaLnBrk="1" hangingPunct="1"/>
            <a:r>
              <a:rPr lang="en-US" sz="2400" smtClean="0"/>
              <a:t>Example: 7560 was smallest beginning address</a:t>
            </a:r>
          </a:p>
          <a:p>
            <a:pPr eaLnBrk="1" hangingPunct="1"/>
            <a:r>
              <a:rPr lang="en-US" sz="2400" smtClean="0"/>
              <a:t>Sizes of the three free partitions must be combined</a:t>
            </a:r>
          </a:p>
          <a:p>
            <a:pPr lvl="1" eaLnBrk="1" hangingPunct="1"/>
            <a:r>
              <a:rPr lang="en-US" sz="2400" smtClean="0"/>
              <a:t>Example: (20 + 20 + 205) </a:t>
            </a:r>
          </a:p>
          <a:p>
            <a:pPr eaLnBrk="1" hangingPunct="1"/>
            <a:r>
              <a:rPr lang="en-US" sz="2400" smtClean="0"/>
              <a:t>Combined entry (last of the three) given status of “null”</a:t>
            </a:r>
          </a:p>
          <a:p>
            <a:pPr lvl="1" eaLnBrk="1" hangingPunct="1"/>
            <a:r>
              <a:rPr lang="en-US" sz="2400" smtClean="0"/>
              <a:t>Example: 7600</a:t>
            </a:r>
            <a:endParaRPr lang="en-CA" sz="2400" smtClean="0"/>
          </a:p>
        </p:txBody>
      </p:sp>
      <p:sp>
        <p:nvSpPr>
          <p:cNvPr id="44036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224786C1-D93E-4159-A938-C707BE04560A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CA" dirty="0" smtClean="0">
                <a:latin typeface="Arial Narrow" pitchFamily="-65" charset="0"/>
              </a:rPr>
              <a:t>Case 2: Joining Three Free Blocks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BAEB19D-02EF-41CF-9EED-2CAC5735D4D0}" type="slidenum">
              <a:rPr lang="en-US"/>
              <a:pPr/>
              <a:t>29</a:t>
            </a:fld>
            <a:endParaRPr lang="en-US"/>
          </a:p>
        </p:txBody>
      </p:sp>
      <p:pic>
        <p:nvPicPr>
          <p:cNvPr id="45061" name="Picture 7" descr="Tbl02-06"/>
          <p:cNvPicPr>
            <a:picLocks noChangeAspect="1" noChangeArrowheads="1"/>
          </p:cNvPicPr>
          <p:nvPr/>
        </p:nvPicPr>
        <p:blipFill>
          <a:blip r:embed="rId2" cstate="print">
            <a:lum bright="-10000" contrast="24000"/>
          </a:blip>
          <a:srcRect/>
          <a:stretch>
            <a:fillRect/>
          </a:stretch>
        </p:blipFill>
        <p:spPr bwMode="auto">
          <a:xfrm>
            <a:off x="993618" y="1905000"/>
            <a:ext cx="7315200" cy="437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685800"/>
            <a:ext cx="8077200" cy="1143000"/>
          </a:xfrm>
        </p:spPr>
        <p:txBody>
          <a:bodyPr/>
          <a:lstStyle/>
          <a:p>
            <a:pPr algn="l" eaLnBrk="1" hangingPunct="1"/>
            <a:r>
              <a:rPr lang="en-US" smtClean="0">
                <a:latin typeface="Arial Narrow" pitchFamily="-65" charset="0"/>
              </a:rPr>
              <a:t>Learning Objectives (cont'd.)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905000"/>
            <a:ext cx="8077200" cy="4572000"/>
          </a:xfrm>
        </p:spPr>
        <p:txBody>
          <a:bodyPr/>
          <a:lstStyle/>
          <a:p>
            <a:pPr eaLnBrk="1" hangingPunct="1"/>
            <a:r>
              <a:rPr lang="en-US" sz="2400" smtClean="0"/>
              <a:t>The importance of deallocation of memory in a dynamic partition system</a:t>
            </a:r>
          </a:p>
          <a:p>
            <a:pPr eaLnBrk="1" hangingPunct="1"/>
            <a:r>
              <a:rPr lang="en-US" sz="2400" smtClean="0"/>
              <a:t>The importance of the bounds register in memory allocation schemes</a:t>
            </a:r>
          </a:p>
          <a:p>
            <a:pPr eaLnBrk="1" hangingPunct="1"/>
            <a:r>
              <a:rPr lang="en-US" sz="2400" smtClean="0"/>
              <a:t>The role of compaction and how it improves memory allocation efficiency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95B915AE-35D7-4641-8450-CBA4B036DB76}" type="slidenum">
              <a:rPr lang="en-US"/>
              <a:pPr/>
              <a:t>3</a:t>
            </a:fld>
            <a:endParaRPr lang="en-US"/>
          </a:p>
        </p:txBody>
      </p:sp>
      <p:sp>
        <p:nvSpPr>
          <p:cNvPr id="5" name="Rectangle 6"/>
          <p:cNvSpPr txBox="1">
            <a:spLocks noGrp="1" noChangeArrowheads="1"/>
          </p:cNvSpPr>
          <p:nvPr/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C701587D-8BA4-4844-AE05-AE0E1BCEB964}" type="slidenum">
              <a:rPr lang="en-US">
                <a:solidFill>
                  <a:srgbClr val="222222"/>
                </a:solidFill>
                <a:latin typeface="+mn-lt"/>
              </a:rPr>
              <a:pPr algn="r">
                <a:defRPr/>
              </a:pPr>
              <a:t>3</a:t>
            </a:fld>
            <a:endParaRPr lang="en-US" dirty="0">
              <a:solidFill>
                <a:srgbClr val="22222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dirty="0" smtClean="0">
                <a:latin typeface="Arial Narrow" pitchFamily="-65" charset="0"/>
              </a:rPr>
              <a:t>Case 2: Joining Three Free Blocks</a:t>
            </a:r>
          </a:p>
        </p:txBody>
      </p:sp>
      <p:sp>
        <p:nvSpPr>
          <p:cNvPr id="46083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CD01F80-259F-4EE5-A7EB-EA449AC7DAFF}" type="slidenum">
              <a:rPr lang="en-US"/>
              <a:pPr/>
              <a:t>30</a:t>
            </a:fld>
            <a:endParaRPr lang="en-US"/>
          </a:p>
        </p:txBody>
      </p:sp>
      <p:pic>
        <p:nvPicPr>
          <p:cNvPr id="46085" name="Picture 6" descr="Tbl02-07"/>
          <p:cNvPicPr>
            <a:picLocks noChangeAspect="1" noChangeArrowheads="1"/>
          </p:cNvPicPr>
          <p:nvPr/>
        </p:nvPicPr>
        <p:blipFill>
          <a:blip r:embed="rId2" cstate="print">
            <a:lum bright="-10000" contrast="12000"/>
          </a:blip>
          <a:srcRect/>
          <a:stretch>
            <a:fillRect/>
          </a:stretch>
        </p:blipFill>
        <p:spPr bwMode="auto">
          <a:xfrm>
            <a:off x="914400" y="2249488"/>
            <a:ext cx="7467600" cy="338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smtClean="0">
                <a:latin typeface="Arial Narrow" pitchFamily="-65" charset="0"/>
              </a:rPr>
              <a:t>Case 3: Deallocating an Isolated Block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z="2400" smtClean="0"/>
              <a:t>Deallocated </a:t>
            </a:r>
            <a:r>
              <a:rPr lang="en-US" sz="2400" smtClean="0"/>
              <a:t>memory space</a:t>
            </a:r>
            <a:endParaRPr lang="en-CA" sz="2400" smtClean="0"/>
          </a:p>
          <a:p>
            <a:pPr lvl="1" eaLnBrk="1" hangingPunct="1"/>
            <a:r>
              <a:rPr lang="en-CA" sz="2400" smtClean="0"/>
              <a:t>Isolated from other free</a:t>
            </a:r>
            <a:r>
              <a:rPr lang="en-US" sz="2400" smtClean="0"/>
              <a:t> </a:t>
            </a:r>
            <a:r>
              <a:rPr lang="en-CA" sz="2400" smtClean="0"/>
              <a:t>areas</a:t>
            </a:r>
            <a:endParaRPr lang="en-US" sz="2400" smtClean="0"/>
          </a:p>
          <a:p>
            <a:pPr eaLnBrk="1" hangingPunct="1"/>
            <a:r>
              <a:rPr lang="en-CA" sz="2400" smtClean="0"/>
              <a:t>System determines released memory block status</a:t>
            </a:r>
          </a:p>
          <a:p>
            <a:pPr lvl="1" eaLnBrk="1" hangingPunct="1"/>
            <a:r>
              <a:rPr lang="en-CA" sz="2400" smtClean="0"/>
              <a:t>Not adjacent to any free blocks of memory</a:t>
            </a:r>
          </a:p>
          <a:p>
            <a:pPr lvl="1" eaLnBrk="1" hangingPunct="1"/>
            <a:r>
              <a:rPr lang="en-CA" sz="2400" smtClean="0"/>
              <a:t>Between two other busy</a:t>
            </a:r>
            <a:r>
              <a:rPr lang="en-US" sz="2400" smtClean="0"/>
              <a:t> </a:t>
            </a:r>
            <a:r>
              <a:rPr lang="en-CA" sz="2400" smtClean="0"/>
              <a:t>areas</a:t>
            </a:r>
            <a:endParaRPr lang="en-US" sz="2400" smtClean="0"/>
          </a:p>
          <a:p>
            <a:pPr eaLnBrk="1" hangingPunct="1"/>
            <a:r>
              <a:rPr lang="en-CA" sz="2400" smtClean="0"/>
              <a:t>System searches table for a null entry</a:t>
            </a:r>
            <a:endParaRPr lang="en-US" sz="2400" smtClean="0"/>
          </a:p>
          <a:p>
            <a:pPr lvl="1" eaLnBrk="1" hangingPunct="1"/>
            <a:r>
              <a:rPr lang="en-CA" sz="2400" smtClean="0"/>
              <a:t>Occurs when memory block between two other busy memory blocks is returned</a:t>
            </a:r>
            <a:r>
              <a:rPr lang="en-US" sz="2400" smtClean="0"/>
              <a:t> </a:t>
            </a:r>
            <a:r>
              <a:rPr lang="en-CA" sz="2400" smtClean="0"/>
              <a:t>to the free list</a:t>
            </a:r>
          </a:p>
        </p:txBody>
      </p:sp>
      <p:sp>
        <p:nvSpPr>
          <p:cNvPr id="47108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EDA3F7A-099D-4D7A-87FD-29EDA04B458D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smtClean="0">
                <a:latin typeface="Arial Narrow" pitchFamily="-65" charset="0"/>
              </a:rPr>
              <a:t>Case 3: Deallocating an Isolated Block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289455C-2151-4848-81B5-95E2617136A7}" type="slidenum">
              <a:rPr lang="en-US"/>
              <a:pPr/>
              <a:t>32</a:t>
            </a:fld>
            <a:endParaRPr lang="en-US"/>
          </a:p>
        </p:txBody>
      </p:sp>
      <p:pic>
        <p:nvPicPr>
          <p:cNvPr id="48133" name="Picture 6" descr="Tbl02-08"/>
          <p:cNvPicPr>
            <a:picLocks noChangeAspect="1" noChangeArrowheads="1"/>
          </p:cNvPicPr>
          <p:nvPr/>
        </p:nvPicPr>
        <p:blipFill>
          <a:blip r:embed="rId2" cstate="print">
            <a:lum bright="-10000" contrast="12000"/>
          </a:blip>
          <a:srcRect/>
          <a:stretch>
            <a:fillRect/>
          </a:stretch>
        </p:blipFill>
        <p:spPr bwMode="auto">
          <a:xfrm>
            <a:off x="914400" y="2409825"/>
            <a:ext cx="73152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dirty="0" smtClean="0">
                <a:latin typeface="Arial Narrow" pitchFamily="-65" charset="0"/>
              </a:rPr>
              <a:t>Case 3: </a:t>
            </a:r>
            <a:r>
              <a:rPr lang="en-CA" dirty="0" err="1" smtClean="0">
                <a:latin typeface="Arial Narrow" pitchFamily="-65" charset="0"/>
              </a:rPr>
              <a:t>Deallocating</a:t>
            </a:r>
            <a:r>
              <a:rPr lang="en-CA" dirty="0" smtClean="0">
                <a:latin typeface="Arial Narrow" pitchFamily="-65" charset="0"/>
              </a:rPr>
              <a:t> an Isolated Block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92FF6BA1-C355-4B87-9E1A-0E5B77BFC8D9}" type="slidenum">
              <a:rPr lang="en-US"/>
              <a:pPr/>
              <a:t>33</a:t>
            </a:fld>
            <a:endParaRPr lang="en-US"/>
          </a:p>
        </p:txBody>
      </p:sp>
      <p:pic>
        <p:nvPicPr>
          <p:cNvPr id="49157" name="Picture 12" descr="Tbl02-09"/>
          <p:cNvPicPr>
            <a:picLocks noChangeAspect="1" noChangeArrowheads="1"/>
          </p:cNvPicPr>
          <p:nvPr/>
        </p:nvPicPr>
        <p:blipFill>
          <a:blip r:embed="rId2" cstate="print">
            <a:lum bright="-10000" contrast="12000"/>
          </a:blip>
          <a:srcRect/>
          <a:stretch>
            <a:fillRect/>
          </a:stretch>
        </p:blipFill>
        <p:spPr bwMode="auto">
          <a:xfrm>
            <a:off x="838200" y="2209800"/>
            <a:ext cx="7467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738D4574-D1D7-4CD3-80A5-48D55157CB4D}" type="slidenum">
              <a:rPr lang="en-US"/>
              <a:pPr/>
              <a:t>34</a:t>
            </a:fld>
            <a:endParaRPr lang="en-US"/>
          </a:p>
        </p:txBody>
      </p:sp>
      <p:pic>
        <p:nvPicPr>
          <p:cNvPr id="50181" name="Picture 6" descr="Tbl02-10"/>
          <p:cNvPicPr>
            <a:picLocks noChangeAspect="1" noChangeArrowheads="1"/>
          </p:cNvPicPr>
          <p:nvPr/>
        </p:nvPicPr>
        <p:blipFill>
          <a:blip r:embed="rId2" cstate="print">
            <a:lum bright="-10000" contrast="12000"/>
          </a:blip>
          <a:srcRect/>
          <a:stretch>
            <a:fillRect/>
          </a:stretch>
        </p:blipFill>
        <p:spPr bwMode="auto">
          <a:xfrm>
            <a:off x="838200" y="2590800"/>
            <a:ext cx="7543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dirty="0" smtClean="0">
                <a:latin typeface="Arial Narrow" pitchFamily="-65" charset="0"/>
              </a:rPr>
              <a:t>Case 3: </a:t>
            </a:r>
            <a:r>
              <a:rPr lang="en-CA" dirty="0" err="1" smtClean="0">
                <a:latin typeface="Arial Narrow" pitchFamily="-65" charset="0"/>
              </a:rPr>
              <a:t>Deallocating</a:t>
            </a:r>
            <a:r>
              <a:rPr lang="en-CA" dirty="0" smtClean="0">
                <a:latin typeface="Arial Narrow" pitchFamily="-65" charset="0"/>
              </a:rPr>
              <a:t> an Isolated Block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smtClean="0">
                <a:latin typeface="Arial Narrow" pitchFamily="-65" charset="0"/>
              </a:rPr>
              <a:t>Case 3: Deallocating an Isolated Block</a:t>
            </a: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FDF2ADB-9C40-4BBA-ABD0-96458B691876}" type="slidenum">
              <a:rPr lang="en-US"/>
              <a:pPr/>
              <a:t>35</a:t>
            </a:fld>
            <a:endParaRPr lang="en-US"/>
          </a:p>
        </p:txBody>
      </p:sp>
      <p:pic>
        <p:nvPicPr>
          <p:cNvPr id="51205" name="Picture 6" descr="Tbl02-11"/>
          <p:cNvPicPr>
            <a:picLocks noChangeAspect="1" noChangeArrowheads="1"/>
          </p:cNvPicPr>
          <p:nvPr/>
        </p:nvPicPr>
        <p:blipFill>
          <a:blip r:embed="rId2" cstate="print">
            <a:lum bright="-10000" contrast="12000"/>
          </a:blip>
          <a:srcRect/>
          <a:stretch>
            <a:fillRect/>
          </a:stretch>
        </p:blipFill>
        <p:spPr bwMode="auto">
          <a:xfrm>
            <a:off x="685800" y="2438400"/>
            <a:ext cx="7848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smtClean="0">
                <a:latin typeface="Arial Narrow" pitchFamily="-65" charset="0"/>
              </a:rPr>
              <a:t>Relocatable Dynamic Partitions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916113"/>
            <a:ext cx="8642350" cy="3341687"/>
          </a:xfrm>
        </p:spPr>
        <p:txBody>
          <a:bodyPr/>
          <a:lstStyle/>
          <a:p>
            <a:pPr eaLnBrk="1" hangingPunct="1"/>
            <a:r>
              <a:rPr lang="en-CA" sz="2400" smtClean="0"/>
              <a:t>Memory Manager relocates programs</a:t>
            </a:r>
          </a:p>
          <a:p>
            <a:pPr lvl="1" eaLnBrk="1" hangingPunct="1"/>
            <a:r>
              <a:rPr lang="en-CA" sz="2400" smtClean="0"/>
              <a:t>Gathers together all empty blocks </a:t>
            </a:r>
            <a:endParaRPr lang="en-US" sz="2400" smtClean="0"/>
          </a:p>
          <a:p>
            <a:pPr eaLnBrk="1" hangingPunct="1"/>
            <a:r>
              <a:rPr lang="en-CA" sz="2400" smtClean="0"/>
              <a:t>Compact the empty blocks</a:t>
            </a:r>
          </a:p>
          <a:p>
            <a:pPr lvl="1" eaLnBrk="1" hangingPunct="1"/>
            <a:r>
              <a:rPr lang="en-CA" sz="2400" smtClean="0"/>
              <a:t>Make one block of memory</a:t>
            </a:r>
            <a:r>
              <a:rPr lang="en-US" sz="2400" smtClean="0"/>
              <a:t> </a:t>
            </a:r>
            <a:r>
              <a:rPr lang="en-CA" sz="2400" smtClean="0"/>
              <a:t>large enough to accommodate some or all of the jobs waiting to get in</a:t>
            </a:r>
            <a:endParaRPr lang="en-US" sz="2400" smtClean="0"/>
          </a:p>
          <a:p>
            <a:pPr eaLnBrk="1" hangingPunct="1"/>
            <a:endParaRPr lang="en-CA" sz="2400" smtClean="0"/>
          </a:p>
        </p:txBody>
      </p:sp>
      <p:sp>
        <p:nvSpPr>
          <p:cNvPr id="52228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B520210C-A17D-4EE6-B2F3-088D9C0D041F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smtClean="0">
                <a:latin typeface="Arial Narrow" pitchFamily="-65" charset="0"/>
              </a:rPr>
              <a:t>Relocatable Dynamic Partitions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smtClean="0"/>
              <a:t>Compaction: </a:t>
            </a:r>
            <a:r>
              <a:rPr lang="en-US" sz="2400" smtClean="0"/>
              <a:t>reclaiming fragmented sections of memory space</a:t>
            </a:r>
          </a:p>
          <a:p>
            <a:pPr lvl="1" eaLnBrk="1" hangingPunct="1"/>
            <a:r>
              <a:rPr lang="en-US" sz="2400" smtClean="0"/>
              <a:t>Every program in memory must be relocated</a:t>
            </a:r>
          </a:p>
          <a:p>
            <a:pPr lvl="2" eaLnBrk="1" hangingPunct="1"/>
            <a:r>
              <a:rPr lang="en-US" smtClean="0"/>
              <a:t>Programs become contiguous</a:t>
            </a:r>
          </a:p>
          <a:p>
            <a:pPr lvl="1" eaLnBrk="1" hangingPunct="1"/>
            <a:r>
              <a:rPr lang="en-US" sz="2400" smtClean="0"/>
              <a:t>Operating system must distinguish between addresses and data values </a:t>
            </a:r>
          </a:p>
          <a:p>
            <a:pPr lvl="2" eaLnBrk="1" hangingPunct="1"/>
            <a:r>
              <a:rPr lang="en-US" smtClean="0"/>
              <a:t>Every address adjusted to account for the program’s new location in memory</a:t>
            </a:r>
          </a:p>
          <a:p>
            <a:pPr lvl="2" eaLnBrk="1" hangingPunct="1"/>
            <a:r>
              <a:rPr lang="en-US" smtClean="0"/>
              <a:t>Data values left alone</a:t>
            </a:r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E42D07D-7F97-4B69-A474-EB34AB0DED4C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smtClean="0">
                <a:latin typeface="Arial Narrow" pitchFamily="-65" charset="0"/>
              </a:rPr>
              <a:t>Relocatable Dynamic Partitions</a:t>
            </a:r>
          </a:p>
        </p:txBody>
      </p:sp>
      <p:sp>
        <p:nvSpPr>
          <p:cNvPr id="54275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9001ED07-EE31-40F8-A4D1-0A1B1F5DEE2B}" type="slidenum">
              <a:rPr lang="en-US"/>
              <a:pPr/>
              <a:t>38</a:t>
            </a:fld>
            <a:endParaRPr lang="en-US"/>
          </a:p>
        </p:txBody>
      </p:sp>
      <p:pic>
        <p:nvPicPr>
          <p:cNvPr id="5427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33600"/>
            <a:ext cx="728186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dirty="0" err="1" smtClean="0">
                <a:latin typeface="Arial Narrow" pitchFamily="-65" charset="0"/>
              </a:rPr>
              <a:t>Relocatable</a:t>
            </a:r>
            <a:r>
              <a:rPr lang="en-CA" dirty="0" smtClean="0">
                <a:latin typeface="Arial Narrow" pitchFamily="-65" charset="0"/>
              </a:rPr>
              <a:t> Dynamic Partitions</a:t>
            </a:r>
          </a:p>
        </p:txBody>
      </p:sp>
      <p:sp>
        <p:nvSpPr>
          <p:cNvPr id="55299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7A073329-A7E8-47ED-8AD2-2CBE67F90559}" type="slidenum">
              <a:rPr lang="en-US"/>
              <a:pPr/>
              <a:t>39</a:t>
            </a:fld>
            <a:endParaRPr lang="en-US"/>
          </a:p>
        </p:txBody>
      </p:sp>
      <p:pic>
        <p:nvPicPr>
          <p:cNvPr id="5530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14600"/>
            <a:ext cx="7018338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>
                <a:latin typeface="Arial Narrow" pitchFamily="-65" charset="0"/>
              </a:rPr>
              <a:t>Introduction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305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Management of main memory is critical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Entire</a:t>
            </a:r>
            <a:r>
              <a:rPr lang="en-US" sz="2400" i="1" smtClean="0"/>
              <a:t> </a:t>
            </a:r>
            <a:r>
              <a:rPr lang="en-US" sz="2400" smtClean="0"/>
              <a:t>system performance dependent on two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How much memory is available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Optimization of memory during job processing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This chapter introduces: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Memory manager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Four types of memory allocation schemes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Single-user systems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Fixed partitions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Dynamic partitions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Relocatable dynamic partitions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69AFDF0-3EC9-4F8D-8276-E6E12D7A0796}" type="slidenum">
              <a:rPr lang="en-US"/>
              <a:pPr/>
              <a:t>4</a:t>
            </a:fld>
            <a:endParaRPr lang="en-US"/>
          </a:p>
        </p:txBody>
      </p:sp>
      <p:sp>
        <p:nvSpPr>
          <p:cNvPr id="5" name="Rectangle 6"/>
          <p:cNvSpPr txBox="1">
            <a:spLocks noGrp="1" noChangeArrowheads="1"/>
          </p:cNvSpPr>
          <p:nvPr/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B4E8F39C-E78F-456E-AB97-E48CCB0C2B72}" type="slidenum">
              <a:rPr lang="en-US">
                <a:solidFill>
                  <a:srgbClr val="222222"/>
                </a:solidFill>
                <a:latin typeface="+mn-lt"/>
              </a:rPr>
              <a:pPr algn="r">
                <a:defRPr/>
              </a:pPr>
              <a:t>4</a:t>
            </a:fld>
            <a:endParaRPr lang="en-US" dirty="0">
              <a:solidFill>
                <a:srgbClr val="22222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F3992009-1C1E-4D5A-8DEA-90275A8DB705}" type="slidenum">
              <a:rPr lang="en-US"/>
              <a:pPr/>
              <a:t>40</a:t>
            </a:fld>
            <a:endParaRPr lang="en-US"/>
          </a:p>
        </p:txBody>
      </p:sp>
      <p:sp>
        <p:nvSpPr>
          <p:cNvPr id="56325" name="Text Box 3"/>
          <p:cNvSpPr txBox="1">
            <a:spLocks noChangeArrowheads="1"/>
          </p:cNvSpPr>
          <p:nvPr/>
        </p:nvSpPr>
        <p:spPr bwMode="auto">
          <a:xfrm>
            <a:off x="3124200" y="5791200"/>
            <a:ext cx="2895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CA" sz="2200">
              <a:latin typeface="Arial" charset="0"/>
            </a:endParaRPr>
          </a:p>
        </p:txBody>
      </p:sp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81200"/>
            <a:ext cx="70834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err="1">
                <a:latin typeface="Arial Narrow" pitchFamily="-65" charset="0"/>
              </a:rPr>
              <a:t>Relocatable</a:t>
            </a:r>
            <a:r>
              <a:rPr lang="en-CA" dirty="0">
                <a:latin typeface="Arial Narrow" pitchFamily="-65" charset="0"/>
              </a:rPr>
              <a:t> Dynamic Partitions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86EBD09-94B0-43AC-A2D5-AC987D1A7A84}" type="slidenum">
              <a:rPr lang="en-US"/>
              <a:pPr/>
              <a:t>41</a:t>
            </a:fld>
            <a:endParaRPr lang="en-US"/>
          </a:p>
        </p:txBody>
      </p:sp>
      <p:sp>
        <p:nvSpPr>
          <p:cNvPr id="57349" name="Text Box 3"/>
          <p:cNvSpPr txBox="1">
            <a:spLocks noChangeArrowheads="1"/>
          </p:cNvSpPr>
          <p:nvPr/>
        </p:nvSpPr>
        <p:spPr bwMode="auto">
          <a:xfrm>
            <a:off x="3124200" y="5791200"/>
            <a:ext cx="2895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CA" sz="2200">
              <a:latin typeface="Arial" charset="0"/>
            </a:endParaRPr>
          </a:p>
        </p:txBody>
      </p:sp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57400"/>
            <a:ext cx="7524750" cy="463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 err="1">
                <a:latin typeface="Arial Narrow" pitchFamily="-65" charset="0"/>
              </a:rPr>
              <a:t>Relocatable</a:t>
            </a:r>
            <a:r>
              <a:rPr lang="en-CA" dirty="0">
                <a:latin typeface="Arial Narrow" pitchFamily="-65" charset="0"/>
              </a:rPr>
              <a:t> Dynamic Partitions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smtClean="0">
                <a:latin typeface="Arial Narrow" pitchFamily="-65" charset="0"/>
              </a:rPr>
              <a:t>Relocatable Dynamic Partitions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z="2400" smtClean="0"/>
              <a:t>Compaction issues:</a:t>
            </a:r>
          </a:p>
          <a:p>
            <a:pPr lvl="1" eaLnBrk="1" hangingPunct="1"/>
            <a:r>
              <a:rPr lang="en-CA" sz="2400" smtClean="0"/>
              <a:t>What goes on behind the scenes when relocation and compaction take place?</a:t>
            </a:r>
          </a:p>
          <a:p>
            <a:pPr lvl="1" eaLnBrk="1" hangingPunct="1"/>
            <a:r>
              <a:rPr lang="en-CA" sz="2400" smtClean="0"/>
              <a:t>What keeps track of how far each job has moved from its original storage area?</a:t>
            </a:r>
          </a:p>
          <a:p>
            <a:pPr lvl="1" eaLnBrk="1" hangingPunct="1"/>
            <a:r>
              <a:rPr lang="en-CA" sz="2400" smtClean="0"/>
              <a:t>What lists have to be updated?</a:t>
            </a:r>
            <a:endParaRPr lang="en-US" sz="2400" smtClean="0"/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C68D1F4-753B-4466-8D62-F1E57E62E594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smtClean="0">
                <a:latin typeface="Arial Narrow" pitchFamily="-65" charset="0"/>
              </a:rPr>
              <a:t>Relocatable Dynamic Partitions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z="2400" b="1" smtClean="0"/>
              <a:t>What lists have to be updated?</a:t>
            </a:r>
            <a:endParaRPr lang="en-US" sz="2400" b="1" smtClean="0"/>
          </a:p>
          <a:p>
            <a:pPr lvl="1" eaLnBrk="1" hangingPunct="1"/>
            <a:r>
              <a:rPr lang="en-CA" sz="2400" smtClean="0"/>
              <a:t>Free list </a:t>
            </a:r>
          </a:p>
          <a:p>
            <a:pPr lvl="2" eaLnBrk="1" hangingPunct="1"/>
            <a:r>
              <a:rPr lang="en-CA" smtClean="0"/>
              <a:t>Must show the partition for the</a:t>
            </a:r>
            <a:r>
              <a:rPr lang="en-US" smtClean="0"/>
              <a:t> </a:t>
            </a:r>
            <a:r>
              <a:rPr lang="en-CA" smtClean="0"/>
              <a:t>new block of free memory</a:t>
            </a:r>
            <a:endParaRPr lang="en-US" smtClean="0"/>
          </a:p>
          <a:p>
            <a:pPr lvl="1" eaLnBrk="1" hangingPunct="1"/>
            <a:r>
              <a:rPr lang="en-CA" sz="2400" smtClean="0"/>
              <a:t>Busy list </a:t>
            </a:r>
          </a:p>
          <a:p>
            <a:pPr lvl="2" eaLnBrk="1" hangingPunct="1"/>
            <a:r>
              <a:rPr lang="en-CA" smtClean="0"/>
              <a:t>Must show the new locations for all of the jobs already in process that were relocated</a:t>
            </a:r>
            <a:endParaRPr lang="en-US" smtClean="0"/>
          </a:p>
          <a:p>
            <a:pPr lvl="1" eaLnBrk="1" hangingPunct="1"/>
            <a:r>
              <a:rPr lang="en-CA" sz="2400" smtClean="0"/>
              <a:t>Each job will have a new address</a:t>
            </a:r>
          </a:p>
          <a:p>
            <a:pPr lvl="2" eaLnBrk="1" hangingPunct="1"/>
            <a:r>
              <a:rPr lang="en-CA" smtClean="0"/>
              <a:t>Exception: those already at the lowest memory locations</a:t>
            </a:r>
          </a:p>
        </p:txBody>
      </p:sp>
      <p:sp>
        <p:nvSpPr>
          <p:cNvPr id="59396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95AFEB16-838F-4F8C-9BBD-7101B3266871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smtClean="0">
                <a:latin typeface="Arial Narrow" pitchFamily="-65" charset="0"/>
              </a:rPr>
              <a:t>Relocatable Dynamic Partitions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z="2400" smtClean="0"/>
              <a:t>Special-purpose registers used </a:t>
            </a:r>
            <a:r>
              <a:rPr lang="en-US" sz="2400" smtClean="0"/>
              <a:t>for </a:t>
            </a:r>
            <a:r>
              <a:rPr lang="en-CA" sz="2400" smtClean="0"/>
              <a:t>relocation</a:t>
            </a:r>
            <a:r>
              <a:rPr lang="en-US" sz="2400" smtClean="0"/>
              <a:t>:</a:t>
            </a:r>
          </a:p>
          <a:p>
            <a:pPr lvl="1" eaLnBrk="1" hangingPunct="1"/>
            <a:r>
              <a:rPr lang="en-CA" sz="2400" b="1" smtClean="0"/>
              <a:t>Bounds register</a:t>
            </a:r>
            <a:r>
              <a:rPr lang="en-CA" sz="2400" smtClean="0"/>
              <a:t> </a:t>
            </a:r>
            <a:endParaRPr lang="en-US" sz="2400" smtClean="0"/>
          </a:p>
          <a:p>
            <a:pPr lvl="2" eaLnBrk="1" hangingPunct="1"/>
            <a:r>
              <a:rPr lang="en-US" smtClean="0"/>
              <a:t>Stores highest location accessible by each program</a:t>
            </a:r>
          </a:p>
          <a:p>
            <a:pPr lvl="1" eaLnBrk="1" hangingPunct="1"/>
            <a:r>
              <a:rPr lang="en-CA" sz="2400" b="1" smtClean="0"/>
              <a:t>Relocation register</a:t>
            </a:r>
            <a:endParaRPr lang="en-US" sz="2400" b="1" smtClean="0"/>
          </a:p>
          <a:p>
            <a:pPr lvl="2" eaLnBrk="1" hangingPunct="1"/>
            <a:r>
              <a:rPr lang="en-CA" smtClean="0"/>
              <a:t>Contains the value that must</a:t>
            </a:r>
            <a:r>
              <a:rPr lang="en-US" smtClean="0"/>
              <a:t> </a:t>
            </a:r>
            <a:r>
              <a:rPr lang="en-CA" smtClean="0"/>
              <a:t>be added to each address referenced in the program</a:t>
            </a:r>
          </a:p>
          <a:p>
            <a:pPr lvl="2" eaLnBrk="1" hangingPunct="1"/>
            <a:r>
              <a:rPr lang="en-CA" smtClean="0"/>
              <a:t>Must be able to access the correct</a:t>
            </a:r>
            <a:r>
              <a:rPr lang="en-US" smtClean="0"/>
              <a:t> </a:t>
            </a:r>
            <a:r>
              <a:rPr lang="en-CA" smtClean="0"/>
              <a:t>memory addresses after relocation</a:t>
            </a:r>
            <a:endParaRPr lang="en-US" smtClean="0"/>
          </a:p>
          <a:p>
            <a:pPr lvl="2" eaLnBrk="1" hangingPunct="1"/>
            <a:r>
              <a:rPr lang="en-CA" smtClean="0"/>
              <a:t>If the program is not relocated, “zero” value stored</a:t>
            </a:r>
            <a:r>
              <a:rPr lang="en-US" smtClean="0"/>
              <a:t> </a:t>
            </a:r>
            <a:r>
              <a:rPr lang="en-CA" smtClean="0"/>
              <a:t>in the program’s relocation register</a:t>
            </a:r>
          </a:p>
        </p:txBody>
      </p:sp>
      <p:sp>
        <p:nvSpPr>
          <p:cNvPr id="60420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464929F-957E-422D-BDF8-17989D440044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smtClean="0">
                <a:latin typeface="Arial Narrow" pitchFamily="-65" charset="0"/>
              </a:rPr>
              <a:t>Relocatable Dynamic Partitions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z="2400" smtClean="0"/>
              <a:t>Compacting and relocating</a:t>
            </a:r>
            <a:r>
              <a:rPr lang="en-US" sz="2400" smtClean="0"/>
              <a:t> </a:t>
            </a:r>
            <a:r>
              <a:rPr lang="en-CA" sz="2400" smtClean="0"/>
              <a:t>optimizes use of</a:t>
            </a:r>
            <a:r>
              <a:rPr lang="en-US" sz="2400" smtClean="0"/>
              <a:t> </a:t>
            </a:r>
            <a:r>
              <a:rPr lang="en-CA" sz="2400" smtClean="0"/>
              <a:t>memory</a:t>
            </a:r>
          </a:p>
          <a:p>
            <a:pPr lvl="1" eaLnBrk="1" hangingPunct="1"/>
            <a:r>
              <a:rPr lang="en-CA" sz="2400" smtClean="0"/>
              <a:t>Improves throughput</a:t>
            </a:r>
            <a:endParaRPr lang="en-US" sz="2400" smtClean="0"/>
          </a:p>
          <a:p>
            <a:pPr eaLnBrk="1" hangingPunct="1"/>
            <a:r>
              <a:rPr lang="en-US" sz="2400" smtClean="0"/>
              <a:t>Options for timing of compaction:</a:t>
            </a:r>
          </a:p>
          <a:p>
            <a:pPr lvl="1" eaLnBrk="1" hangingPunct="1"/>
            <a:r>
              <a:rPr lang="en-CA" sz="2400" smtClean="0"/>
              <a:t>When a certain percentage of memory is busy</a:t>
            </a:r>
            <a:endParaRPr lang="en-US" sz="2400" smtClean="0"/>
          </a:p>
          <a:p>
            <a:pPr lvl="1" eaLnBrk="1" hangingPunct="1"/>
            <a:r>
              <a:rPr lang="en-CA" sz="2400" smtClean="0"/>
              <a:t>When there are jobs waiting to get in</a:t>
            </a:r>
            <a:endParaRPr lang="en-US" sz="2400" smtClean="0"/>
          </a:p>
          <a:p>
            <a:pPr lvl="1" eaLnBrk="1" hangingPunct="1"/>
            <a:r>
              <a:rPr lang="en-CA" sz="2400" smtClean="0"/>
              <a:t>After a prescribed amount of time has elapsed</a:t>
            </a:r>
            <a:endParaRPr lang="en-US" sz="2400" smtClean="0"/>
          </a:p>
          <a:p>
            <a:pPr eaLnBrk="1" hangingPunct="1"/>
            <a:r>
              <a:rPr lang="en-US" sz="2400" smtClean="0"/>
              <a:t>Compaction entails more overhead</a:t>
            </a:r>
          </a:p>
          <a:p>
            <a:pPr eaLnBrk="1" hangingPunct="1"/>
            <a:r>
              <a:rPr lang="en-US" sz="2400" b="1" smtClean="0"/>
              <a:t>Goal:</a:t>
            </a:r>
            <a:r>
              <a:rPr lang="en-US" sz="2400" smtClean="0"/>
              <a:t> optimize processing time and memory use while keeping overhead as low as possible</a:t>
            </a:r>
            <a:endParaRPr lang="en-CA" sz="2400" smtClean="0"/>
          </a:p>
        </p:txBody>
      </p:sp>
      <p:sp>
        <p:nvSpPr>
          <p:cNvPr id="6144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D676B17-E514-4157-9D5C-56977DC808EC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>
                <a:latin typeface="Arial Narrow" pitchFamily="-65" charset="0"/>
              </a:rPr>
              <a:t>Summary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z="2400" smtClean="0"/>
              <a:t>Four memory management techniques</a:t>
            </a:r>
          </a:p>
          <a:p>
            <a:pPr lvl="1" eaLnBrk="1" hangingPunct="1"/>
            <a:r>
              <a:rPr lang="en-CA" sz="2400" smtClean="0"/>
              <a:t>Single-user systems,</a:t>
            </a:r>
            <a:r>
              <a:rPr lang="en-US" sz="2400" smtClean="0"/>
              <a:t> </a:t>
            </a:r>
            <a:r>
              <a:rPr lang="en-CA" sz="2400" smtClean="0"/>
              <a:t>fixed partitions, dynamic partitions, and relocatable dynamic partitions</a:t>
            </a:r>
            <a:endParaRPr lang="en-US" sz="2400" smtClean="0"/>
          </a:p>
          <a:p>
            <a:pPr eaLnBrk="1" hangingPunct="1"/>
            <a:r>
              <a:rPr lang="en-US" sz="2400" smtClean="0"/>
              <a:t>Common requirements of four memory management techniques</a:t>
            </a:r>
          </a:p>
          <a:p>
            <a:pPr lvl="1" eaLnBrk="1" hangingPunct="1"/>
            <a:r>
              <a:rPr lang="en-US" sz="2400" smtClean="0"/>
              <a:t>Entire program loaded into memory</a:t>
            </a:r>
          </a:p>
          <a:p>
            <a:pPr lvl="1" eaLnBrk="1" hangingPunct="1"/>
            <a:r>
              <a:rPr lang="en-US" sz="2400" smtClean="0"/>
              <a:t>Contiguous storage</a:t>
            </a:r>
          </a:p>
          <a:p>
            <a:pPr lvl="1" eaLnBrk="1" hangingPunct="1"/>
            <a:r>
              <a:rPr lang="en-US" sz="2400" smtClean="0"/>
              <a:t>Memory residency until job completed</a:t>
            </a:r>
          </a:p>
          <a:p>
            <a:pPr eaLnBrk="1" hangingPunct="1"/>
            <a:r>
              <a:rPr lang="en-US" sz="2400" smtClean="0"/>
              <a:t>Each places severe restrictions on job size</a:t>
            </a:r>
          </a:p>
          <a:p>
            <a:pPr eaLnBrk="1" hangingPunct="1"/>
            <a:r>
              <a:rPr lang="en-US" sz="2400" smtClean="0"/>
              <a:t>Sufficient for first three generations of computers</a:t>
            </a:r>
          </a:p>
        </p:txBody>
      </p:sp>
      <p:sp>
        <p:nvSpPr>
          <p:cNvPr id="62468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93115F7-C950-4458-BD9E-7BF454DDAC82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>
                <a:latin typeface="Arial Narrow" pitchFamily="-65" charset="0"/>
              </a:rPr>
              <a:t>Summary</a:t>
            </a:r>
          </a:p>
        </p:txBody>
      </p:sp>
      <p:sp>
        <p:nvSpPr>
          <p:cNvPr id="63491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305800" cy="4572000"/>
          </a:xfrm>
        </p:spPr>
        <p:txBody>
          <a:bodyPr/>
          <a:lstStyle/>
          <a:p>
            <a:pPr eaLnBrk="1" hangingPunct="1"/>
            <a:r>
              <a:rPr lang="en-US" sz="2400" smtClean="0"/>
              <a:t>New modern memory management trends in late 1960s and early 1970s</a:t>
            </a:r>
          </a:p>
          <a:p>
            <a:pPr lvl="1" eaLnBrk="1" hangingPunct="1"/>
            <a:r>
              <a:rPr lang="en-US" sz="2400" smtClean="0"/>
              <a:t>Discussed in next chapter</a:t>
            </a:r>
          </a:p>
          <a:p>
            <a:pPr lvl="1" eaLnBrk="1" hangingPunct="1"/>
            <a:r>
              <a:rPr lang="en-US" sz="2400" smtClean="0"/>
              <a:t>Common characteristics of memory schemes</a:t>
            </a:r>
          </a:p>
          <a:p>
            <a:pPr lvl="2" eaLnBrk="1" hangingPunct="1"/>
            <a:r>
              <a:rPr lang="en-US" smtClean="0"/>
              <a:t>Programs are not stored in contiguous memory</a:t>
            </a:r>
          </a:p>
          <a:p>
            <a:pPr lvl="2" eaLnBrk="1" hangingPunct="1"/>
            <a:r>
              <a:rPr lang="en-US" smtClean="0"/>
              <a:t>Not all segments reside in memory during job execution</a:t>
            </a:r>
          </a:p>
        </p:txBody>
      </p:sp>
      <p:sp>
        <p:nvSpPr>
          <p:cNvPr id="63492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F5E6E54-C340-4B61-9228-FD0E80680DD3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8176"/>
            <a:ext cx="9144000" cy="623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7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smtClean="0">
                <a:latin typeface="Arial Narrow" pitchFamily="-65" charset="0"/>
              </a:rPr>
              <a:t>Single-User Contiguous Scheme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Commercially available in 1940s and 1950s</a:t>
            </a:r>
          </a:p>
          <a:p>
            <a:pPr eaLnBrk="1" hangingPunct="1"/>
            <a:r>
              <a:rPr lang="en-US" sz="2400" smtClean="0"/>
              <a:t>Entire program</a:t>
            </a:r>
            <a:r>
              <a:rPr lang="en-CA" sz="2400" smtClean="0"/>
              <a:t> loaded into memory</a:t>
            </a:r>
          </a:p>
          <a:p>
            <a:pPr eaLnBrk="1" hangingPunct="1"/>
            <a:r>
              <a:rPr lang="en-CA" sz="2400" smtClean="0"/>
              <a:t>Contiguous memory space allocated as needed</a:t>
            </a:r>
            <a:endParaRPr lang="en-US" sz="2400" smtClean="0"/>
          </a:p>
          <a:p>
            <a:pPr eaLnBrk="1" hangingPunct="1"/>
            <a:r>
              <a:rPr lang="en-CA" sz="2400" smtClean="0"/>
              <a:t>Jobs processed sequentially</a:t>
            </a:r>
            <a:endParaRPr lang="en-US" sz="2400" smtClean="0"/>
          </a:p>
          <a:p>
            <a:pPr eaLnBrk="1" hangingPunct="1"/>
            <a:r>
              <a:rPr lang="en-CA" sz="2400" smtClean="0"/>
              <a:t>Memory manager performs</a:t>
            </a:r>
            <a:r>
              <a:rPr lang="en-US" sz="2400" smtClean="0"/>
              <a:t> </a:t>
            </a:r>
            <a:r>
              <a:rPr lang="en-CA" sz="2400" smtClean="0"/>
              <a:t>minimal</a:t>
            </a:r>
            <a:r>
              <a:rPr lang="en-US" sz="2400" smtClean="0"/>
              <a:t> </a:t>
            </a:r>
            <a:r>
              <a:rPr lang="en-CA" sz="2400" smtClean="0"/>
              <a:t>work </a:t>
            </a:r>
            <a:endParaRPr lang="en-US" sz="2400" smtClean="0"/>
          </a:p>
          <a:p>
            <a:pPr lvl="1" eaLnBrk="1" hangingPunct="1"/>
            <a:r>
              <a:rPr lang="en-CA" sz="2400" smtClean="0"/>
              <a:t>Register to store the base address </a:t>
            </a:r>
            <a:endParaRPr lang="en-US" sz="2400" smtClean="0"/>
          </a:p>
          <a:p>
            <a:pPr lvl="1" eaLnBrk="1" hangingPunct="1"/>
            <a:r>
              <a:rPr lang="en-CA" sz="2400" smtClean="0"/>
              <a:t>Accumulator to track program size</a:t>
            </a:r>
          </a:p>
          <a:p>
            <a:pPr eaLnBrk="1" hangingPunct="1"/>
            <a:r>
              <a:rPr lang="en-US" sz="2400" smtClean="0"/>
              <a:t>Disadvantages </a:t>
            </a:r>
          </a:p>
          <a:p>
            <a:pPr lvl="1" eaLnBrk="1" hangingPunct="1"/>
            <a:r>
              <a:rPr lang="en-CA" sz="2400" smtClean="0"/>
              <a:t>No support</a:t>
            </a:r>
            <a:r>
              <a:rPr lang="en-US" sz="2400" smtClean="0"/>
              <a:t> for </a:t>
            </a:r>
            <a:r>
              <a:rPr lang="en-CA" sz="2400" smtClean="0"/>
              <a:t>multiprogramming or networking</a:t>
            </a:r>
            <a:endParaRPr lang="en-US" sz="2400" smtClean="0"/>
          </a:p>
          <a:p>
            <a:pPr lvl="1" eaLnBrk="1" hangingPunct="1"/>
            <a:r>
              <a:rPr lang="en-CA" sz="2400" smtClean="0"/>
              <a:t>Not cost effective</a:t>
            </a:r>
          </a:p>
          <a:p>
            <a:pPr lvl="1" eaLnBrk="1" hangingPunct="1"/>
            <a:r>
              <a:rPr lang="en-CA" sz="2400" smtClean="0"/>
              <a:t>Program size must be less than memory size to execute</a:t>
            </a:r>
          </a:p>
          <a:p>
            <a:pPr lvl="1" eaLnBrk="1" hangingPunct="1"/>
            <a:endParaRPr lang="en-CA" sz="2400" smtClean="0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5B49F4C-E73C-43C0-B236-165474CC8BB9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smtClean="0">
                <a:latin typeface="Arial Narrow" pitchFamily="-65" charset="0"/>
              </a:rPr>
              <a:t>Fixed Partitions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Commercially available in 1950s and 1960s</a:t>
            </a:r>
            <a:endParaRPr lang="en-CA" sz="2400" smtClean="0"/>
          </a:p>
          <a:p>
            <a:pPr eaLnBrk="1" hangingPunct="1">
              <a:lnSpc>
                <a:spcPct val="90000"/>
              </a:lnSpc>
            </a:pPr>
            <a:r>
              <a:rPr lang="en-CA" sz="2400" smtClean="0"/>
              <a:t>Main memory is </a:t>
            </a:r>
            <a:r>
              <a:rPr lang="en-US" sz="2400" smtClean="0"/>
              <a:t>partitioned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At system startup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smtClean="0"/>
              <a:t>One contiguous </a:t>
            </a:r>
            <a:r>
              <a:rPr lang="en-US" sz="2400" smtClean="0"/>
              <a:t>partition per job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Permits multiprogramming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Partition sizes remain static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Must shut down computer system to reconfigure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Requires: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Protection of the job’s memory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Matching job </a:t>
            </a:r>
            <a:r>
              <a:rPr lang="en-CA" sz="2400" smtClean="0"/>
              <a:t>size with partition size</a:t>
            </a:r>
            <a:endParaRPr lang="en-CA" sz="2400" b="1" smtClean="0"/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1752AB28-8517-4E01-8D60-82569E6263E3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smtClean="0">
                <a:latin typeface="Arial Narrow" pitchFamily="-65" charset="0"/>
              </a:rPr>
              <a:t>Fixed Partitions</a:t>
            </a:r>
          </a:p>
        </p:txBody>
      </p:sp>
      <p:sp>
        <p:nvSpPr>
          <p:cNvPr id="23555" name="Rectangle 16"/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8077200" cy="1066800"/>
          </a:xfrm>
        </p:spPr>
        <p:txBody>
          <a:bodyPr/>
          <a:lstStyle/>
          <a:p>
            <a:pPr eaLnBrk="1" hangingPunct="1"/>
            <a:r>
              <a:rPr lang="en-CA" sz="2400" smtClean="0"/>
              <a:t>Memory manager allocates memory space to jobs</a:t>
            </a:r>
          </a:p>
          <a:p>
            <a:pPr lvl="1" eaLnBrk="1" hangingPunct="1"/>
            <a:r>
              <a:rPr lang="en-CA" sz="2400" smtClean="0"/>
              <a:t>Uses a table</a:t>
            </a:r>
            <a:endParaRPr lang="en-US" sz="2400" smtClean="0"/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76920AA-5EAB-4479-BBA3-AE24174D2070}" type="slidenum">
              <a:rPr lang="en-US"/>
              <a:pPr/>
              <a:t>8</a:t>
            </a:fld>
            <a:endParaRPr lang="en-US"/>
          </a:p>
        </p:txBody>
      </p:sp>
      <p:pic>
        <p:nvPicPr>
          <p:cNvPr id="2355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25" y="3581400"/>
            <a:ext cx="73437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dirty="0" smtClean="0">
                <a:latin typeface="Arial Narrow" pitchFamily="-65" charset="0"/>
              </a:rPr>
              <a:t>Fixed Partitions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324600"/>
            <a:ext cx="586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24600"/>
            <a:ext cx="20574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8EBE7E2-78E7-452E-8F75-8EC6057CC65D}" type="slidenum">
              <a:rPr lang="en-US"/>
              <a:pPr/>
              <a:t>9</a:t>
            </a:fld>
            <a:endParaRPr lang="en-US"/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3124200" y="5791200"/>
            <a:ext cx="2895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CA" sz="2200">
              <a:latin typeface="Arial" charset="0"/>
            </a:endParaRPr>
          </a:p>
        </p:txBody>
      </p:sp>
      <p:pic>
        <p:nvPicPr>
          <p:cNvPr id="2458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775" y="2057400"/>
            <a:ext cx="76136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0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cu_ppt_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1814</Words>
  <Application>Microsoft Macintosh PowerPoint</Application>
  <PresentationFormat>On-screen Show (4:3)</PresentationFormat>
  <Paragraphs>322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14</vt:i4>
      </vt:variant>
      <vt:variant>
        <vt:lpstr>Slide Titles</vt:lpstr>
      </vt:variant>
      <vt:variant>
        <vt:i4>47</vt:i4>
      </vt:variant>
    </vt:vector>
  </HeadingPairs>
  <TitlesOfParts>
    <vt:vector size="61" baseType="lpstr">
      <vt:lpstr>Default Design</vt:lpstr>
      <vt:lpstr>ecu_ppt_blue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7_Custom Design</vt:lpstr>
      <vt:lpstr>8_Custom Design</vt:lpstr>
      <vt:lpstr>9_Custom Design</vt:lpstr>
      <vt:lpstr>10_Custom Design</vt:lpstr>
      <vt:lpstr>11_Custom Design</vt:lpstr>
      <vt:lpstr>PowerPoint Presentation</vt:lpstr>
      <vt:lpstr>Learning Objectives</vt:lpstr>
      <vt:lpstr>Learning Objectives (cont'd.)</vt:lpstr>
      <vt:lpstr>Introduction</vt:lpstr>
      <vt:lpstr>PowerPoint Presentation</vt:lpstr>
      <vt:lpstr>Single-User Contiguous Scheme</vt:lpstr>
      <vt:lpstr>Fixed Partitions</vt:lpstr>
      <vt:lpstr>Fixed Partitions</vt:lpstr>
      <vt:lpstr>Fixed Partitions</vt:lpstr>
      <vt:lpstr>Fixed Partitions</vt:lpstr>
      <vt:lpstr>Dynamic Partitions</vt:lpstr>
      <vt:lpstr>Dynamic Partitions (cont'd.)</vt:lpstr>
      <vt:lpstr>Best-Fit Versus First-Fit Allocation</vt:lpstr>
      <vt:lpstr>Best-Fit Versus First-Fit Allocation</vt:lpstr>
      <vt:lpstr>Best-Fit Versus First-Fit Allocation</vt:lpstr>
      <vt:lpstr>Best-Fit Versus First-Fit Allocation</vt:lpstr>
      <vt:lpstr>Best-Fit Versus First-Fit Allocation</vt:lpstr>
      <vt:lpstr>Best-Fit Versus First-Fit Allocation</vt:lpstr>
      <vt:lpstr>Best-Fit Versus First-Fit Allocation</vt:lpstr>
      <vt:lpstr>Best-Fit Versus First-Fit Allocation (cont'd.)</vt:lpstr>
      <vt:lpstr>Best-Fit Versus First-Fit Allocation</vt:lpstr>
      <vt:lpstr>Best-Fit Versus First-Fit Allocation</vt:lpstr>
      <vt:lpstr>Deallocation</vt:lpstr>
      <vt:lpstr>Deallocation</vt:lpstr>
      <vt:lpstr>Case 1: Joining Two Free Blocks</vt:lpstr>
      <vt:lpstr>Case 1: Joining Two Free Blocks</vt:lpstr>
      <vt:lpstr>Case 1: Joining Two Free Blocks</vt:lpstr>
      <vt:lpstr>Case 2: Joining Three Free Blocks</vt:lpstr>
      <vt:lpstr>Case 2: Joining Three Free Blocks</vt:lpstr>
      <vt:lpstr>Case 2: Joining Three Free Blocks</vt:lpstr>
      <vt:lpstr>Case 3: Deallocating an Isolated Block</vt:lpstr>
      <vt:lpstr>Case 3: Deallocating an Isolated Block</vt:lpstr>
      <vt:lpstr>Case 3: Deallocating an Isolated Block</vt:lpstr>
      <vt:lpstr>Case 3: Deallocating an Isolated Block</vt:lpstr>
      <vt:lpstr>Case 3: Deallocating an Isolated Block</vt:lpstr>
      <vt:lpstr>Relocatable Dynamic Partitions</vt:lpstr>
      <vt:lpstr>Relocatable Dynamic Partitions</vt:lpstr>
      <vt:lpstr>Relocatable Dynamic Partitions</vt:lpstr>
      <vt:lpstr>Relocatable Dynamic Partitions</vt:lpstr>
      <vt:lpstr>Relocatable Dynamic Partitions</vt:lpstr>
      <vt:lpstr>Relocatable Dynamic Partitions</vt:lpstr>
      <vt:lpstr>Relocatable Dynamic Partitions</vt:lpstr>
      <vt:lpstr>Relocatable Dynamic Partitions</vt:lpstr>
      <vt:lpstr>Relocatable Dynamic Partitions</vt:lpstr>
      <vt:lpstr>Relocatable Dynamic Partitions</vt:lpstr>
      <vt:lpstr>Summary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/>
  <cp:lastModifiedBy/>
  <cp:revision>626</cp:revision>
  <dcterms:created xsi:type="dcterms:W3CDTF">2002-09-27T23:29:22Z</dcterms:created>
  <dcterms:modified xsi:type="dcterms:W3CDTF">2015-03-04T00:04:18Z</dcterms:modified>
</cp:coreProperties>
</file>