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5" r:id="rId3"/>
    <p:sldId id="360" r:id="rId4"/>
    <p:sldId id="300" r:id="rId5"/>
    <p:sldId id="357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08" r:id="rId14"/>
    <p:sldId id="263" r:id="rId15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7"/>
    <p:restoredTop sz="90929"/>
  </p:normalViewPr>
  <p:slideViewPr>
    <p:cSldViewPr>
      <p:cViewPr varScale="1">
        <p:scale>
          <a:sx n="67" d="100"/>
          <a:sy n="67" d="100"/>
        </p:scale>
        <p:origin x="-20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740" y="-60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5" tIns="0" rIns="19385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5" tIns="0" rIns="19385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27100" y="752475"/>
            <a:ext cx="4945063" cy="3708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96" tIns="46848" rIns="93696" bIns="468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5" tIns="0" rIns="19385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5" tIns="0" rIns="19385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b="0"/>
            </a:lvl1pPr>
          </a:lstStyle>
          <a:p>
            <a:pPr>
              <a:defRPr/>
            </a:pPr>
            <a:fld id="{211ADAAD-CDDD-4BC1-B252-8DA8B59A8C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755650"/>
            <a:ext cx="2160587" cy="584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755650"/>
            <a:ext cx="6329363" cy="584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swirl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3579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916113"/>
            <a:ext cx="864235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736600"/>
            <a:ext cx="9144000" cy="1079500"/>
          </a:xfrm>
          <a:prstGeom prst="rect">
            <a:avLst/>
          </a:prstGeom>
          <a:solidFill>
            <a:srgbClr val="004B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55650"/>
            <a:ext cx="86423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pic>
        <p:nvPicPr>
          <p:cNvPr id="1030" name="Picture 13" descr="ECU_AUS_logo_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2450" y="0"/>
            <a:ext cx="979488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107950" y="377825"/>
            <a:ext cx="53832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dirty="0">
                <a:solidFill>
                  <a:srgbClr val="666666"/>
                </a:solidFill>
                <a:latin typeface="Arial Narrow" pitchFamily="-65" charset="0"/>
                <a:ea typeface="ＭＳ Ｐゴシック" pitchFamily="-65" charset="-128"/>
              </a:rPr>
              <a:t>School of Computing and Security Science</a:t>
            </a:r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107950" y="115888"/>
            <a:ext cx="538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sz="1600" b="1">
                <a:solidFill>
                  <a:srgbClr val="666666"/>
                </a:solidFill>
                <a:latin typeface="Arial Narrow" pitchFamily="-65" charset="0"/>
                <a:ea typeface="ＭＳ Ｐゴシック" pitchFamily="-65" charset="-128"/>
              </a:rPr>
              <a:t>Edith Cowan University</a:t>
            </a:r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685800" y="1905000"/>
            <a:ext cx="77724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/>
          <a:ea typeface="MS PGothic" pitchFamily="34" charset="-128"/>
          <a:cs typeface="ＭＳ Ｐゴシック" pitchFamily="-65" charset="-128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MS PGothic" pitchFamily="34" charset="-128"/>
          <a:cs typeface="ＭＳ Ｐゴシック" pitchFamily="-65" charset="-128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MS PGothic" pitchFamily="34" charset="-128"/>
          <a:cs typeface="ＭＳ Ｐゴシック" pitchFamily="-65" charset="-128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MS PGothic" pitchFamily="34" charset="-128"/>
          <a:cs typeface="ＭＳ Ｐゴシック" pitchFamily="-65" charset="-128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MS PGothic" pitchFamily="34" charset="-128"/>
          <a:cs typeface="ＭＳ Ｐゴシック" pitchFamily="-65" charset="-128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50E26433-349A-43E8-81B7-DC856C2F5BB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2714612" y="642918"/>
            <a:ext cx="3389454" cy="120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600" i="0" dirty="0" smtClean="0">
                <a:solidFill>
                  <a:schemeClr val="bg1"/>
                </a:solidFill>
                <a:latin typeface="Arial Narrow" pitchFamily="34" charset="0"/>
              </a:rPr>
              <a:t>CSI1241/4201</a:t>
            </a:r>
            <a:endParaRPr lang="en-US" sz="3600" i="0" dirty="0">
              <a:solidFill>
                <a:schemeClr val="bg1"/>
              </a:solidFill>
              <a:latin typeface="Arial Narrow" pitchFamily="34" charset="0"/>
            </a:endParaRPr>
          </a:p>
          <a:p>
            <a:pPr algn="ctr"/>
            <a:r>
              <a:rPr lang="en-US" sz="3600" i="0" dirty="0">
                <a:solidFill>
                  <a:schemeClr val="bg1"/>
                </a:solidFill>
                <a:latin typeface="Arial Narrow" pitchFamily="34" charset="0"/>
              </a:rPr>
              <a:t>Systems Analysis</a:t>
            </a:r>
          </a:p>
        </p:txBody>
      </p:sp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3708400" y="2708275"/>
            <a:ext cx="2324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 i="0"/>
              <a:t>Lecture Topic</a:t>
            </a: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3200400" y="3429000"/>
            <a:ext cx="3638625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2400" i="0" dirty="0"/>
              <a:t>Event Specification Tables</a:t>
            </a:r>
          </a:p>
          <a:p>
            <a:pPr algn="ctr"/>
            <a:endParaRPr lang="en-US" sz="2400" i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Problems…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to know which state to be in (S28 or S32, for example?</a:t>
            </a:r>
          </a:p>
          <a:p>
            <a:r>
              <a:rPr lang="en-US" smtClean="0"/>
              <a:t>If the blob is a selection, how do we get to S5 or S6 exactly?</a:t>
            </a:r>
          </a:p>
          <a:p>
            <a:r>
              <a:rPr lang="en-US" smtClean="0"/>
              <a:t>What if we have missed an important business rule?  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F803A857-6222-4316-9EAC-CFAF995F10B4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Solution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EST answers these questions by providing a link back to the business rules and making sure that each state transition is represented</a:t>
            </a:r>
          </a:p>
          <a:p>
            <a:r>
              <a:rPr lang="en-US" smtClean="0"/>
              <a:t>It ensures that the BRD makes sense and that the rules (requirements) are represented</a:t>
            </a: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AEFEFB50-1324-45AA-8C24-5807B88011CB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EST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0A92008A-EFAD-41CA-B504-AA7A0FA276BA}" type="slidenum">
              <a:rPr lang="en-US" smtClean="0"/>
              <a:pPr/>
              <a:t>12</a:t>
            </a:fld>
            <a:endParaRPr lang="en-US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43100" y="2332038"/>
          <a:ext cx="6222371" cy="2597482"/>
        </p:xfrm>
        <a:graphic>
          <a:graphicData uri="http://schemas.openxmlformats.org/drawingml/2006/table">
            <a:tbl>
              <a:tblPr/>
              <a:tblGrid>
                <a:gridCol w="767368"/>
                <a:gridCol w="767368"/>
                <a:gridCol w="852297"/>
                <a:gridCol w="1278446"/>
                <a:gridCol w="937227"/>
                <a:gridCol w="852297"/>
                <a:gridCol w="767368"/>
              </a:tblGrid>
              <a:tr h="4329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Event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Trigger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Message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Condition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Pre-state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Post-state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Rule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4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E24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T9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Font2010"/>
                        <a:ea typeface="Times New Roman"/>
                        <a:cs typeface="Times New Roman"/>
                      </a:endParaRP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C22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S6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S28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Font2010"/>
                          <a:ea typeface="Times New Roman"/>
                          <a:cs typeface="Times New Roman"/>
                        </a:rPr>
                        <a:t>4.1.2</a:t>
                      </a:r>
                      <a:endParaRPr lang="en-US" sz="1400" dirty="0">
                        <a:latin typeface="Font2010"/>
                        <a:ea typeface="Times New Roman"/>
                        <a:cs typeface="Times New Roman"/>
                      </a:endParaRP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4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E13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Font2010"/>
                        <a:ea typeface="Times New Roman"/>
                        <a:cs typeface="Times New Roman"/>
                      </a:endParaRP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Font2010"/>
                        <a:ea typeface="Times New Roman"/>
                        <a:cs typeface="Times New Roman"/>
                      </a:endParaRP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C13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S6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S12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Font2010"/>
                          <a:ea typeface="Times New Roman"/>
                          <a:cs typeface="Times New Roman"/>
                        </a:rPr>
                        <a:t>4.1.2</a:t>
                      </a:r>
                      <a:endParaRPr lang="en-US" sz="1400" dirty="0">
                        <a:latin typeface="Font2010"/>
                        <a:ea typeface="Times New Roman"/>
                        <a:cs typeface="Times New Roman"/>
                      </a:endParaRP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4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E13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Font2010"/>
                        <a:ea typeface="Times New Roman"/>
                        <a:cs typeface="Times New Roman"/>
                      </a:endParaRP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M16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!C13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S6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S6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Font2010"/>
                          <a:ea typeface="Times New Roman"/>
                          <a:cs typeface="Times New Roman"/>
                        </a:rPr>
                        <a:t>4.1.6</a:t>
                      </a:r>
                      <a:endParaRPr lang="en-US" sz="1400" dirty="0">
                        <a:latin typeface="Font2010"/>
                        <a:ea typeface="Times New Roman"/>
                        <a:cs typeface="Times New Roman"/>
                      </a:endParaRP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4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E32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Font2010"/>
                        <a:ea typeface="Times New Roman"/>
                        <a:cs typeface="Times New Roman"/>
                      </a:endParaRP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Font2010"/>
                        <a:ea typeface="Times New Roman"/>
                        <a:cs typeface="Times New Roman"/>
                      </a:endParaRP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Font2010"/>
                        <a:ea typeface="Times New Roman"/>
                        <a:cs typeface="Times New Roman"/>
                      </a:endParaRP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S28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S21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Font2010"/>
                          <a:ea typeface="Times New Roman"/>
                          <a:cs typeface="Times New Roman"/>
                        </a:rPr>
                        <a:t>4.1.1</a:t>
                      </a:r>
                      <a:endParaRPr lang="en-US" sz="1400" dirty="0">
                        <a:latin typeface="Font2010"/>
                        <a:ea typeface="Times New Roman"/>
                        <a:cs typeface="Times New Roman"/>
                      </a:endParaRP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4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E24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Font2010"/>
                        <a:ea typeface="Times New Roman"/>
                        <a:cs typeface="Times New Roman"/>
                      </a:endParaRP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M19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!C22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S6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S32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Font2010"/>
                          <a:ea typeface="Times New Roman"/>
                          <a:cs typeface="Times New Roman"/>
                        </a:rPr>
                        <a:t>4.1.3</a:t>
                      </a:r>
                      <a:endParaRPr lang="en-US" sz="1400" dirty="0">
                        <a:latin typeface="Font2010"/>
                        <a:ea typeface="Times New Roman"/>
                        <a:cs typeface="Times New Roman"/>
                      </a:endParaRP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4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E6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Font2010"/>
                        <a:ea typeface="Times New Roman"/>
                        <a:cs typeface="Times New Roman"/>
                      </a:endParaRP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Font2010"/>
                        <a:ea typeface="Times New Roman"/>
                        <a:cs typeface="Times New Roman"/>
                      </a:endParaRP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C23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S32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S5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Font2010"/>
                          <a:ea typeface="Times New Roman"/>
                          <a:cs typeface="Times New Roman"/>
                        </a:rPr>
                        <a:t>4.1.3</a:t>
                      </a:r>
                      <a:endParaRPr lang="en-US" sz="1400" dirty="0">
                        <a:latin typeface="Font2010"/>
                        <a:ea typeface="Times New Roman"/>
                        <a:cs typeface="Times New Roman"/>
                      </a:endParaRP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4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E6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Font2010"/>
                        <a:ea typeface="Times New Roman"/>
                        <a:cs typeface="Times New Roman"/>
                      </a:endParaRP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Font2010"/>
                        <a:ea typeface="Times New Roman"/>
                        <a:cs typeface="Times New Roman"/>
                      </a:endParaRP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!C23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S32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S6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Font2010"/>
                          <a:ea typeface="Times New Roman"/>
                          <a:cs typeface="Times New Roman"/>
                        </a:rPr>
                        <a:t>4.1.3</a:t>
                      </a:r>
                      <a:endParaRPr lang="en-US" sz="1400" dirty="0">
                        <a:latin typeface="Font2010"/>
                        <a:ea typeface="Times New Roman"/>
                        <a:cs typeface="Times New Roman"/>
                      </a:endParaRP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3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E6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Font2010"/>
                        <a:ea typeface="Times New Roman"/>
                        <a:cs typeface="Times New Roman"/>
                      </a:endParaRP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Font2010"/>
                        <a:ea typeface="Times New Roman"/>
                        <a:cs typeface="Times New Roman"/>
                      </a:endParaRP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Font2010"/>
                        <a:ea typeface="Times New Roman"/>
                        <a:cs typeface="Times New Roman"/>
                      </a:endParaRP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S5 | S12 | S21 | S28 | S32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S6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Font2010"/>
                          <a:ea typeface="Times New Roman"/>
                          <a:cs typeface="Times New Roman"/>
                        </a:rPr>
                        <a:t>4.1.7</a:t>
                      </a:r>
                      <a:endParaRPr lang="en-US" sz="1400" dirty="0">
                        <a:latin typeface="Font2010"/>
                        <a:ea typeface="Times New Roman"/>
                        <a:cs typeface="Times New Roman"/>
                      </a:endParaRP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AU" smtClean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05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An EST helps to provide rigour for a BRD thus making the method more useful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/>
            </a:r>
            <a:br>
              <a:rPr lang="en-US" sz="2400" smtClean="0"/>
            </a:br>
            <a:endParaRPr lang="en-AU" sz="2400" smtClean="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BB187D74-B93E-4C66-A80A-7E9B91326DA8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</p:spPr>
        <p:txBody>
          <a:bodyPr/>
          <a:lstStyle/>
          <a:p>
            <a:r>
              <a:rPr lang="en-US" smtClean="0"/>
              <a:t>Questions</a:t>
            </a:r>
            <a:endParaRPr lang="en-AU" smtClean="0"/>
          </a:p>
        </p:txBody>
      </p:sp>
      <p:sp>
        <p:nvSpPr>
          <p:cNvPr id="15365" name="Rectangle 1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81200"/>
            <a:ext cx="7772400" cy="4114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AU" sz="22800" smtClean="0">
                <a:latin typeface="Times" pitchFamily="18" charset="0"/>
              </a:rPr>
              <a:t>?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B5CCFB95-F644-4E99-8C8E-E1F5A9488232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Goal(s) of this Session</a:t>
            </a:r>
            <a:endParaRPr lang="en-AU" smtClean="0"/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sz="2800" smtClean="0"/>
              <a:t>To learn about a specific model of the BRD method</a:t>
            </a:r>
          </a:p>
          <a:p>
            <a:pPr>
              <a:buFontTx/>
              <a:buNone/>
            </a:pPr>
            <a:endParaRPr lang="en-AU" sz="2800" smtClean="0"/>
          </a:p>
          <a:p>
            <a:endParaRPr lang="en-AU" sz="2800" smtClean="0"/>
          </a:p>
          <a:p>
            <a:endParaRPr lang="en-AU" sz="2800" smtClean="0"/>
          </a:p>
          <a:p>
            <a:pPr>
              <a:buFontTx/>
              <a:buNone/>
            </a:pPr>
            <a:endParaRPr lang="en-AU" sz="2800" smtClean="0"/>
          </a:p>
          <a:p>
            <a:endParaRPr lang="en-AU" sz="2800" smtClean="0"/>
          </a:p>
        </p:txBody>
      </p:sp>
      <p:sp>
        <p:nvSpPr>
          <p:cNvPr id="307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2910D13F-8833-412A-A47A-5C0AB30AE0D2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 a BRD correct?</a:t>
            </a:r>
            <a:endParaRPr lang="en-AU" smtClean="0"/>
          </a:p>
        </p:txBody>
      </p:sp>
      <p:sp>
        <p:nvSpPr>
          <p:cNvPr id="4101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sz="2400" smtClean="0">
                <a:solidFill>
                  <a:srgbClr val="000000"/>
                </a:solidFill>
                <a:cs typeface="Times New Roman" pitchFamily="18" charset="0"/>
              </a:rPr>
              <a:t>Drawing the diagram is easy, but how do we know that it represents the real-world problem well enough (i.e. is a good model)?</a:t>
            </a:r>
          </a:p>
          <a:p>
            <a:r>
              <a:rPr lang="en-AU" sz="2400" smtClean="0">
                <a:solidFill>
                  <a:srgbClr val="000000"/>
                </a:solidFill>
                <a:cs typeface="Times New Roman" pitchFamily="18" charset="0"/>
              </a:rPr>
              <a:t>BRDs can be ambiguous due to the use of “Selection” within the Harel Blob</a:t>
            </a:r>
          </a:p>
          <a:p>
            <a:r>
              <a:rPr lang="en-AU" sz="2400" smtClean="0">
                <a:solidFill>
                  <a:srgbClr val="000000"/>
                </a:solidFill>
                <a:cs typeface="Times New Roman" pitchFamily="18" charset="0"/>
              </a:rPr>
              <a:t>How to resolve this problem so that the diagrams make sense?</a:t>
            </a:r>
          </a:p>
          <a:p>
            <a:endParaRPr lang="en-AU" sz="2800" smtClean="0"/>
          </a:p>
          <a:p>
            <a:endParaRPr lang="en-AU" sz="2000" smtClean="0"/>
          </a:p>
          <a:p>
            <a:pPr>
              <a:buFontTx/>
              <a:buNone/>
            </a:pPr>
            <a:endParaRPr lang="en-AU" sz="2000" smtClean="0"/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3F84F13E-01BA-4A9C-B19B-0B990E058531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Process of the BRD method</a:t>
            </a:r>
            <a:endParaRPr lang="en-AU" smtClean="0"/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51A84DF-6AFB-4B9D-9831-FBF66D8C6E73}" type="slidenum">
              <a:rPr lang="en-US" smtClean="0"/>
              <a:pPr/>
              <a:t>4</a:t>
            </a:fld>
            <a:endParaRPr lang="en-US" smtClean="0"/>
          </a:p>
        </p:txBody>
      </p:sp>
      <p:pic>
        <p:nvPicPr>
          <p:cNvPr id="512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2143125"/>
            <a:ext cx="7942262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Event Specification Table (EST) to the rescue</a:t>
            </a:r>
            <a:endParaRPr lang="en-AU" sz="4000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An EST is a tabular model that serves several purposes in the BRD method</a:t>
            </a:r>
          </a:p>
          <a:p>
            <a:r>
              <a:rPr lang="en-GB" sz="2800" dirty="0" smtClean="0"/>
              <a:t>It acts to clarify ambiguities in a BRD by:</a:t>
            </a:r>
          </a:p>
          <a:p>
            <a:pPr lvl="1"/>
            <a:r>
              <a:rPr lang="en-GB" sz="2400" dirty="0" smtClean="0"/>
              <a:t>Providing another model that is different from text (business rules) or graphics (a BRD)</a:t>
            </a:r>
          </a:p>
          <a:p>
            <a:pPr lvl="1"/>
            <a:r>
              <a:rPr lang="en-GB" sz="2400" dirty="0" smtClean="0"/>
              <a:t>Links the BRD to the business rules (functional requirements)</a:t>
            </a:r>
          </a:p>
          <a:p>
            <a:pPr lvl="1"/>
            <a:r>
              <a:rPr lang="en-GB" sz="2400" dirty="0" smtClean="0"/>
              <a:t>Describes the lawful state space of a BRD (more on this later)</a:t>
            </a:r>
            <a:endParaRPr lang="en-AU" sz="2400" dirty="0" smtClean="0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D5C25536-41F3-422D-ACE5-965BEA3900C9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an EST look like?</a:t>
            </a:r>
          </a:p>
        </p:txBody>
      </p:sp>
      <p:sp>
        <p:nvSpPr>
          <p:cNvPr id="717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BE3F9BE4-9F5E-496F-9557-F3FA50A33CE5}" type="slidenum">
              <a:rPr lang="en-US" smtClean="0"/>
              <a:pPr/>
              <a:t>6</a:t>
            </a:fld>
            <a:endParaRPr lang="en-US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43100" y="2332038"/>
          <a:ext cx="6222371" cy="2597482"/>
        </p:xfrm>
        <a:graphic>
          <a:graphicData uri="http://schemas.openxmlformats.org/drawingml/2006/table">
            <a:tbl>
              <a:tblPr/>
              <a:tblGrid>
                <a:gridCol w="767368"/>
                <a:gridCol w="767368"/>
                <a:gridCol w="852297"/>
                <a:gridCol w="1278446"/>
                <a:gridCol w="937227"/>
                <a:gridCol w="852297"/>
                <a:gridCol w="767368"/>
              </a:tblGrid>
              <a:tr h="4329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Font2010"/>
                          <a:ea typeface="Times New Roman"/>
                          <a:cs typeface="Times New Roman"/>
                        </a:rPr>
                        <a:t>Event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Trigger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Message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Condition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Pre-state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Post-state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Rule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4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E24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T9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Font2010"/>
                        <a:ea typeface="Times New Roman"/>
                        <a:cs typeface="Times New Roman"/>
                      </a:endParaRP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C22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S6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S28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Font2010"/>
                          <a:ea typeface="Times New Roman"/>
                          <a:cs typeface="Times New Roman"/>
                        </a:rPr>
                        <a:t>AFJ-2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4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E13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Font2010"/>
                        <a:ea typeface="Times New Roman"/>
                        <a:cs typeface="Times New Roman"/>
                      </a:endParaRP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Font2010"/>
                        <a:ea typeface="Times New Roman"/>
                        <a:cs typeface="Times New Roman"/>
                      </a:endParaRP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C13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S6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S12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AFJ-2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4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E13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Font2010"/>
                        <a:ea typeface="Times New Roman"/>
                        <a:cs typeface="Times New Roman"/>
                      </a:endParaRP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M16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!C13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S6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S6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AFJ-6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4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E32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Font2010"/>
                        <a:ea typeface="Times New Roman"/>
                        <a:cs typeface="Times New Roman"/>
                      </a:endParaRP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Font2010"/>
                        <a:ea typeface="Times New Roman"/>
                        <a:cs typeface="Times New Roman"/>
                      </a:endParaRP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Font2010"/>
                        <a:ea typeface="Times New Roman"/>
                        <a:cs typeface="Times New Roman"/>
                      </a:endParaRP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S28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S21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AFJ-1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4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E24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Font2010"/>
                        <a:ea typeface="Times New Roman"/>
                        <a:cs typeface="Times New Roman"/>
                      </a:endParaRP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M19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!C22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S6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S32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AFJ-3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4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E6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Font2010"/>
                        <a:ea typeface="Times New Roman"/>
                        <a:cs typeface="Times New Roman"/>
                      </a:endParaRP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Font2010"/>
                        <a:ea typeface="Times New Roman"/>
                        <a:cs typeface="Times New Roman"/>
                      </a:endParaRP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C23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S32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S5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AFJ-3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4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E6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Font2010"/>
                        <a:ea typeface="Times New Roman"/>
                        <a:cs typeface="Times New Roman"/>
                      </a:endParaRP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Font2010"/>
                        <a:ea typeface="Times New Roman"/>
                        <a:cs typeface="Times New Roman"/>
                      </a:endParaRP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!C23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S32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S6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AFJ-3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3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E6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Font2010"/>
                        <a:ea typeface="Times New Roman"/>
                        <a:cs typeface="Times New Roman"/>
                      </a:endParaRP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Font2010"/>
                        <a:ea typeface="Times New Roman"/>
                        <a:cs typeface="Times New Roman"/>
                      </a:endParaRP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Font2010"/>
                        <a:ea typeface="Times New Roman"/>
                        <a:cs typeface="Times New Roman"/>
                      </a:endParaRP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S5 | S12 | S21 | S28 | S32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Font2010"/>
                          <a:ea typeface="Times New Roman"/>
                          <a:cs typeface="Times New Roman"/>
                        </a:rPr>
                        <a:t>S6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Font2010"/>
                          <a:ea typeface="Times New Roman"/>
                          <a:cs typeface="Times New Roman"/>
                        </a:rPr>
                        <a:t>AFJ-7</a:t>
                      </a:r>
                    </a:p>
                  </a:txBody>
                  <a:tcPr marL="60127" marR="6012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Notation used in the EST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You must give each atomic construct a unique identifier e.g. S27 means state 27 and there will only be one state 27 across the whole project</a:t>
            </a:r>
          </a:p>
          <a:p>
            <a:r>
              <a:rPr lang="en-US" sz="2800" smtClean="0"/>
              <a:t>You can use Boolean connectives</a:t>
            </a:r>
          </a:p>
          <a:p>
            <a:pPr lvl="1"/>
            <a:r>
              <a:rPr lang="en-US" sz="2400" smtClean="0"/>
              <a:t>S1 | S2 means S1 </a:t>
            </a:r>
            <a:r>
              <a:rPr lang="en-US" sz="2400" i="1" smtClean="0"/>
              <a:t>or</a:t>
            </a:r>
            <a:r>
              <a:rPr lang="en-US" sz="2400" smtClean="0"/>
              <a:t> S2</a:t>
            </a:r>
          </a:p>
          <a:p>
            <a:pPr lvl="1"/>
            <a:r>
              <a:rPr lang="en-US" sz="2400" smtClean="0"/>
              <a:t>C3 &amp; C4 means C3 </a:t>
            </a:r>
            <a:r>
              <a:rPr lang="en-US" sz="2400" i="1" smtClean="0"/>
              <a:t>and</a:t>
            </a:r>
            <a:r>
              <a:rPr lang="en-US" sz="2400" smtClean="0"/>
              <a:t> C4</a:t>
            </a:r>
          </a:p>
          <a:p>
            <a:pPr lvl="1"/>
            <a:r>
              <a:rPr lang="en-US" sz="2400" smtClean="0"/>
              <a:t>[C5..C7] means C5 </a:t>
            </a:r>
            <a:r>
              <a:rPr lang="en-US" sz="2400" i="1" smtClean="0"/>
              <a:t>and</a:t>
            </a:r>
            <a:r>
              <a:rPr lang="en-US" sz="2400" smtClean="0"/>
              <a:t> C6 </a:t>
            </a:r>
            <a:r>
              <a:rPr lang="en-US" sz="2400" i="1" smtClean="0"/>
              <a:t>and</a:t>
            </a:r>
            <a:r>
              <a:rPr lang="en-US" sz="2400" smtClean="0"/>
              <a:t> C7</a:t>
            </a:r>
          </a:p>
          <a:p>
            <a:pPr lvl="1"/>
            <a:r>
              <a:rPr lang="en-US" sz="2400" smtClean="0"/>
              <a:t>!C8 means </a:t>
            </a:r>
            <a:r>
              <a:rPr lang="en-US" sz="2400" i="1" smtClean="0"/>
              <a:t>not</a:t>
            </a:r>
            <a:r>
              <a:rPr lang="en-US" sz="2400" smtClean="0"/>
              <a:t> C8</a:t>
            </a:r>
          </a:p>
          <a:p>
            <a:pPr lvl="1"/>
            <a:r>
              <a:rPr lang="en-US" smtClean="0"/>
              <a:t>Also use parentheses “()” to clarify connectives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4F9E80F-91E7-416F-9DF5-1BF5C083B64E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Lets start with some business rules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4.1.1	Subscribers must be able to access the full journal from the home page of the site.</a:t>
            </a:r>
          </a:p>
          <a:p>
            <a:r>
              <a:rPr lang="en-US" sz="2000" smtClean="0"/>
              <a:t>4.1.2	To access the full journal a subscriber must enter a valid user name and password.</a:t>
            </a:r>
          </a:p>
          <a:p>
            <a:r>
              <a:rPr lang="en-US" sz="2000" smtClean="0"/>
              <a:t>4.1.3	If a subscriber enters an invalid user name, then he/she must be offered a choice of either subscribing or returning to the home page of the site.</a:t>
            </a:r>
          </a:p>
          <a:p>
            <a:r>
              <a:rPr lang="en-US" sz="2000" smtClean="0"/>
              <a:t>4.1.4	Subscribers must be able to search the web site for articles containing key phrases.</a:t>
            </a:r>
          </a:p>
          <a:p>
            <a:r>
              <a:rPr lang="en-US" sz="2000" smtClean="0"/>
              <a:t>4.1.6	If a subscriber enters an invalid password, he/she will be returned to the site home page.</a:t>
            </a:r>
          </a:p>
          <a:p>
            <a:r>
              <a:rPr lang="en-US" sz="2000" smtClean="0"/>
              <a:t>4.1.7	A subscriber may, at any time, return to the site home page.</a:t>
            </a:r>
          </a:p>
          <a:p>
            <a:endParaRPr lang="en-US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8059FDA-FACD-400E-B85A-BA7A88770C84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smtClean="0"/>
              <a:t>Which might generate</a:t>
            </a:r>
            <a:br>
              <a:rPr lang="en-US" sz="3600" smtClean="0"/>
            </a:br>
            <a:r>
              <a:rPr lang="en-US" sz="3600" smtClean="0"/>
              <a:t>a BRD that looks like…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1F82D537-0863-4109-B7E5-F4A8C1E4CC48}" type="slidenum">
              <a:rPr lang="en-US" smtClean="0"/>
              <a:pPr/>
              <a:t>9</a:t>
            </a:fld>
            <a:endParaRPr lang="en-US" smtClean="0"/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428604"/>
            <a:ext cx="4433888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u_ppt3_blu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ecu_ppt3_blue</Template>
  <TotalTime>3374</TotalTime>
  <Words>494</Words>
  <Application>Microsoft PowerPoint</Application>
  <PresentationFormat>On-screen Show (4:3)</PresentationFormat>
  <Paragraphs>163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Times New Roman</vt:lpstr>
      <vt:lpstr>Arial</vt:lpstr>
      <vt:lpstr>Font2010</vt:lpstr>
      <vt:lpstr>Times</vt:lpstr>
      <vt:lpstr>ecu_ppt3_blue</vt:lpstr>
      <vt:lpstr>Slide 1</vt:lpstr>
      <vt:lpstr>Goal(s) of this Session</vt:lpstr>
      <vt:lpstr>Is a BRD correct?</vt:lpstr>
      <vt:lpstr>The Process of the BRD method</vt:lpstr>
      <vt:lpstr>Event Specification Table (EST) to the rescue</vt:lpstr>
      <vt:lpstr>What does an EST look like?</vt:lpstr>
      <vt:lpstr>Notation used in the EST</vt:lpstr>
      <vt:lpstr>Lets start with some business rules</vt:lpstr>
      <vt:lpstr>Which might generate a BRD that looks like…</vt:lpstr>
      <vt:lpstr>Problems…</vt:lpstr>
      <vt:lpstr>The Solution</vt:lpstr>
      <vt:lpstr>The EST</vt:lpstr>
      <vt:lpstr>Summary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Mike Johnstone</dc:creator>
  <cp:lastModifiedBy>mnjohnst</cp:lastModifiedBy>
  <cp:revision>84</cp:revision>
  <cp:lastPrinted>2000-02-23T08:02:58Z</cp:lastPrinted>
  <dcterms:created xsi:type="dcterms:W3CDTF">2000-02-22T10:51:31Z</dcterms:created>
  <dcterms:modified xsi:type="dcterms:W3CDTF">2010-07-23T07:49:39Z</dcterms:modified>
</cp:coreProperties>
</file>