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1.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2.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4.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26" r:id="rId2"/>
    <p:sldMasterId id="2147483835" r:id="rId3"/>
    <p:sldMasterId id="2147483847" r:id="rId4"/>
    <p:sldMasterId id="2147483861" r:id="rId5"/>
    <p:sldMasterId id="2147483873" r:id="rId6"/>
    <p:sldMasterId id="2147483885" r:id="rId7"/>
    <p:sldMasterId id="2147483897" r:id="rId8"/>
    <p:sldMasterId id="2147483909" r:id="rId9"/>
    <p:sldMasterId id="2147483921" r:id="rId10"/>
    <p:sldMasterId id="2147483933" r:id="rId11"/>
    <p:sldMasterId id="2147483945" r:id="rId12"/>
    <p:sldMasterId id="2147483957" r:id="rId13"/>
    <p:sldMasterId id="2147483969" r:id="rId14"/>
    <p:sldMasterId id="2147483981" r:id="rId15"/>
  </p:sldMasterIdLst>
  <p:notesMasterIdLst>
    <p:notesMasterId r:id="rId74"/>
  </p:notesMasterIdLst>
  <p:handoutMasterIdLst>
    <p:handoutMasterId r:id="rId75"/>
  </p:handoutMasterIdLst>
  <p:sldIdLst>
    <p:sldId id="584"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19" r:id="rId29"/>
    <p:sldId id="501" r:id="rId30"/>
    <p:sldId id="551" r:id="rId31"/>
    <p:sldId id="502" r:id="rId32"/>
    <p:sldId id="575" r:id="rId33"/>
    <p:sldId id="576" r:id="rId34"/>
    <p:sldId id="583" r:id="rId35"/>
    <p:sldId id="582" r:id="rId36"/>
    <p:sldId id="579" r:id="rId37"/>
    <p:sldId id="577" r:id="rId38"/>
    <p:sldId id="554" r:id="rId39"/>
    <p:sldId id="555" r:id="rId40"/>
    <p:sldId id="556" r:id="rId41"/>
    <p:sldId id="557" r:id="rId42"/>
    <p:sldId id="558" r:id="rId43"/>
    <p:sldId id="559" r:id="rId44"/>
    <p:sldId id="585" r:id="rId45"/>
    <p:sldId id="586" r:id="rId46"/>
    <p:sldId id="587" r:id="rId47"/>
    <p:sldId id="588" r:id="rId48"/>
    <p:sldId id="589" r:id="rId49"/>
    <p:sldId id="590" r:id="rId50"/>
    <p:sldId id="594" r:id="rId51"/>
    <p:sldId id="591" r:id="rId52"/>
    <p:sldId id="592" r:id="rId53"/>
    <p:sldId id="593" r:id="rId54"/>
    <p:sldId id="595" r:id="rId55"/>
    <p:sldId id="596" r:id="rId56"/>
    <p:sldId id="598" r:id="rId57"/>
    <p:sldId id="599" r:id="rId58"/>
    <p:sldId id="600" r:id="rId59"/>
    <p:sldId id="601" r:id="rId60"/>
    <p:sldId id="603" r:id="rId61"/>
    <p:sldId id="604" r:id="rId62"/>
    <p:sldId id="605" r:id="rId63"/>
    <p:sldId id="607" r:id="rId64"/>
    <p:sldId id="608" r:id="rId65"/>
    <p:sldId id="609" r:id="rId66"/>
    <p:sldId id="610" r:id="rId67"/>
    <p:sldId id="613" r:id="rId68"/>
    <p:sldId id="611" r:id="rId69"/>
    <p:sldId id="612" r:id="rId70"/>
    <p:sldId id="574" r:id="rId71"/>
    <p:sldId id="617" r:id="rId72"/>
    <p:sldId id="618" r:id="rId73"/>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21002"/>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1" autoAdjust="0"/>
  </p:normalViewPr>
  <p:slideViewPr>
    <p:cSldViewPr>
      <p:cViewPr>
        <p:scale>
          <a:sx n="139" d="100"/>
          <a:sy n="139" d="100"/>
        </p:scale>
        <p:origin x="-8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slide" Target="slides/slide48.xml"/><Relationship Id="rId68"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slide" Target="slides/slide5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6.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slide" Target="slides/slide58.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1313D075-80BE-4C19-9F1F-B6BFF50C2505}" type="slidenum">
              <a:rPr lang="en-US"/>
              <a:pPr>
                <a:defRPr/>
              </a:pPr>
              <a:t>‹#›</a:t>
            </a:fld>
            <a:endParaRPr lang="en-US" dirty="0"/>
          </a:p>
        </p:txBody>
      </p:sp>
    </p:spTree>
    <p:extLst>
      <p:ext uri="{BB962C8B-B14F-4D97-AF65-F5344CB8AC3E}">
        <p14:creationId xmlns:p14="http://schemas.microsoft.com/office/powerpoint/2010/main" val="2213588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9E28290A-DEAC-4B19-843C-FBD90C5DC429}" type="slidenum">
              <a:rPr lang="en-US"/>
              <a:pPr>
                <a:defRPr/>
              </a:pPr>
              <a:t>‹#›</a:t>
            </a:fld>
            <a:endParaRPr lang="en-US" dirty="0"/>
          </a:p>
        </p:txBody>
      </p:sp>
    </p:spTree>
    <p:extLst>
      <p:ext uri="{BB962C8B-B14F-4D97-AF65-F5344CB8AC3E}">
        <p14:creationId xmlns:p14="http://schemas.microsoft.com/office/powerpoint/2010/main" val="4109744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E28290A-DEAC-4B19-843C-FBD90C5DC429}" type="slidenum">
              <a:rPr lang="en-US" smtClean="0"/>
              <a:pPr>
                <a:defRPr/>
              </a:pPr>
              <a:t>1</a:t>
            </a:fld>
            <a:endParaRPr lang="en-US" dirty="0"/>
          </a:p>
        </p:txBody>
      </p:sp>
    </p:spTree>
    <p:extLst>
      <p:ext uri="{BB962C8B-B14F-4D97-AF65-F5344CB8AC3E}">
        <p14:creationId xmlns:p14="http://schemas.microsoft.com/office/powerpoint/2010/main" val="308167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smtClean="0"/>
          </a:p>
        </p:txBody>
      </p:sp>
      <p:sp>
        <p:nvSpPr>
          <p:cNvPr id="4" name="Slide Number Placeholder 3"/>
          <p:cNvSpPr>
            <a:spLocks noGrp="1"/>
          </p:cNvSpPr>
          <p:nvPr>
            <p:ph type="sldNum" sz="quarter" idx="10"/>
          </p:nvPr>
        </p:nvSpPr>
        <p:spPr/>
        <p:txBody>
          <a:bodyPr/>
          <a:lstStyle/>
          <a:p>
            <a:fld id="{7485B12C-F13F-4117-8079-7EAD1883C937}"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Don’t be afraid</a:t>
            </a:r>
            <a:r>
              <a:rPr lang="en-AU" baseline="0" dirty="0" smtClean="0"/>
              <a:t> to contact us.  If you are struggling or unsure about what is expected, etc, contact us BEFORE it becomes a big problem.</a:t>
            </a:r>
          </a:p>
          <a:p>
            <a:endParaRPr lang="en-AU" baseline="0" dirty="0" smtClean="0"/>
          </a:p>
          <a:p>
            <a:r>
              <a:rPr lang="en-AU" baseline="0" dirty="0" smtClean="0"/>
              <a:t>Remember to include your unit code in your email subject and send it from your student email account only.  Failure to do this may result in your emails being spam-filtered, ending up in the wrong folder, or replies not being delivered correctly.</a:t>
            </a:r>
            <a:endParaRPr lang="en-AU" dirty="0" smtClean="0"/>
          </a:p>
        </p:txBody>
      </p:sp>
      <p:sp>
        <p:nvSpPr>
          <p:cNvPr id="4" name="Slide Number Placeholder 3"/>
          <p:cNvSpPr>
            <a:spLocks noGrp="1"/>
          </p:cNvSpPr>
          <p:nvPr>
            <p:ph type="sldNum" sz="quarter" idx="10"/>
          </p:nvPr>
        </p:nvSpPr>
        <p:spPr/>
        <p:txBody>
          <a:bodyPr/>
          <a:lstStyle/>
          <a:p>
            <a:fld id="{7485B12C-F13F-4117-8079-7EAD1883C937}"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7485B12C-F13F-4117-8079-7EAD1883C937}" type="slidenum">
              <a:rPr lang="en-AU" smtClean="0"/>
              <a:pPr/>
              <a:t>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Collusion is often a bigger problem than plagiarism, as some students will do it without realising.  I understand the desire to help your friends/classmates and work with them.  That is fine.  It’s how people learn, and it is generally encouraged.</a:t>
            </a:r>
          </a:p>
          <a:p>
            <a:endParaRPr lang="en-AU" baseline="0" dirty="0" smtClean="0"/>
          </a:p>
          <a:p>
            <a:r>
              <a:rPr lang="en-AU" baseline="0" dirty="0" smtClean="0"/>
              <a:t>You just need to know where to draw the line.  Don’t work on an assignment together if it is an individual assignment. If your friend is stuck on something, don’t share your work or do it for them.  Explain how to solve the problem, point them towards the appropriate resources, and let them work it out themselves.  Never, ever, give someone a copy of your work or code.  Ever.</a:t>
            </a:r>
          </a:p>
        </p:txBody>
      </p:sp>
      <p:sp>
        <p:nvSpPr>
          <p:cNvPr id="4" name="Slide Number Placeholder 3"/>
          <p:cNvSpPr>
            <a:spLocks noGrp="1"/>
          </p:cNvSpPr>
          <p:nvPr>
            <p:ph type="sldNum" sz="quarter" idx="10"/>
          </p:nvPr>
        </p:nvSpPr>
        <p:spPr/>
        <p:txBody>
          <a:bodyPr/>
          <a:lstStyle/>
          <a:p>
            <a:fld id="{7485B12C-F13F-4117-8079-7EAD1883C937}" type="slidenum">
              <a:rPr lang="en-AU" smtClean="0"/>
              <a:pPr/>
              <a:t>7</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You will get as much out</a:t>
            </a:r>
            <a:r>
              <a:rPr lang="en-AU" baseline="0" dirty="0" smtClean="0"/>
              <a:t> of this unit as you put in.</a:t>
            </a:r>
          </a:p>
        </p:txBody>
      </p:sp>
      <p:sp>
        <p:nvSpPr>
          <p:cNvPr id="4" name="Slide Number Placeholder 3"/>
          <p:cNvSpPr>
            <a:spLocks noGrp="1"/>
          </p:cNvSpPr>
          <p:nvPr>
            <p:ph type="sldNum" sz="quarter" idx="10"/>
          </p:nvPr>
        </p:nvSpPr>
        <p:spPr/>
        <p:txBody>
          <a:bodyPr/>
          <a:lstStyle/>
          <a:p>
            <a:fld id="{7485B12C-F13F-4117-8079-7EAD1883C937}" type="slidenum">
              <a:rPr lang="en-AU" smtClean="0"/>
              <a:pPr/>
              <a:t>8</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60299427-96FC-4A27-8D98-1AB1A853092A}" type="slidenum">
              <a:rPr lang="en-AU" smtClean="0"/>
              <a:pPr/>
              <a:t>9</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first few of these are common courtesy and respect…</a:t>
            </a:r>
          </a:p>
          <a:p>
            <a:endParaRPr lang="en-AU" dirty="0" smtClean="0"/>
          </a:p>
          <a:p>
            <a:r>
              <a:rPr lang="en-AU" dirty="0" smtClean="0"/>
              <a:t>Contact</a:t>
            </a:r>
            <a:r>
              <a:rPr lang="en-AU" baseline="0" dirty="0" smtClean="0"/>
              <a:t> us BEFORE something becomes a problem.  There’s nothing worse than receiving an assignment that doesn’t answer the question, because the brief was misinterpreted and the student never contacted us for feedback or clarifications…</a:t>
            </a:r>
          </a:p>
        </p:txBody>
      </p:sp>
      <p:sp>
        <p:nvSpPr>
          <p:cNvPr id="4" name="Slide Number Placeholder 3"/>
          <p:cNvSpPr>
            <a:spLocks noGrp="1"/>
          </p:cNvSpPr>
          <p:nvPr>
            <p:ph type="sldNum" sz="quarter" idx="10"/>
          </p:nvPr>
        </p:nvSpPr>
        <p:spPr/>
        <p:txBody>
          <a:bodyPr/>
          <a:lstStyle/>
          <a:p>
            <a:fld id="{7485B12C-F13F-4117-8079-7EAD1883C937}" type="slidenum">
              <a:rPr lang="en-AU" smtClean="0"/>
              <a:pPr/>
              <a:t>13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457200" y="1295400"/>
            <a:ext cx="8229600" cy="2057400"/>
          </a:xfrm>
        </p:spPr>
        <p:txBody>
          <a:bodyPr/>
          <a:lstStyle>
            <a:lvl1pPr>
              <a:defRPr b="1" smtClean="0"/>
            </a:lvl1pPr>
          </a:lstStyle>
          <a:p>
            <a:r>
              <a:rPr lang="en-US" smtClean="0"/>
              <a:t>Click to edit Master title style</a:t>
            </a:r>
          </a:p>
        </p:txBody>
      </p:sp>
      <p:sp>
        <p:nvSpPr>
          <p:cNvPr id="109571" name="Rectangle 3"/>
          <p:cNvSpPr>
            <a:spLocks noGrp="1" noChangeArrowheads="1"/>
          </p:cNvSpPr>
          <p:nvPr>
            <p:ph type="subTitle" idx="1"/>
          </p:nvPr>
        </p:nvSpPr>
        <p:spPr>
          <a:xfrm>
            <a:off x="762000" y="3886200"/>
            <a:ext cx="7772400" cy="1752600"/>
          </a:xfrm>
        </p:spPr>
        <p:txBody>
          <a:bodyPr/>
          <a:lstStyle>
            <a:lvl1pPr marL="0" indent="0" algn="ctr">
              <a:buFontTx/>
              <a:buNone/>
              <a:defRPr sz="3400" i="1" smtClean="0"/>
            </a:lvl1pPr>
          </a:lstStyle>
          <a:p>
            <a:r>
              <a:rPr lang="en-US" smtClean="0"/>
              <a:t>Click to edit Master subtitle style</a:t>
            </a:r>
          </a:p>
        </p:txBody>
      </p:sp>
      <p:sp>
        <p:nvSpPr>
          <p:cNvPr id="4" name="Rectangle 3"/>
          <p:cNvSpPr>
            <a:spLocks noGrp="1" noChangeArrowheads="1"/>
          </p:cNvSpPr>
          <p:nvPr>
            <p:ph type="ftr" sz="quarter" idx="10"/>
          </p:nvPr>
        </p:nvSpPr>
        <p:spPr>
          <a:xfrm>
            <a:off x="457200" y="6381750"/>
            <a:ext cx="5638800" cy="476250"/>
          </a:xfrm>
        </p:spPr>
        <p:txBody>
          <a:bodyPr/>
          <a:lstStyle>
            <a:lvl1pPr>
              <a:defRPr/>
            </a:lvl1pPr>
          </a:lstStyle>
          <a:p>
            <a:pPr>
              <a:defRPr/>
            </a:pPr>
            <a:r>
              <a:rPr lang="en-US"/>
              <a:t>Understanding Operating Systems, Sixth Edition</a:t>
            </a:r>
          </a:p>
        </p:txBody>
      </p:sp>
      <p:sp>
        <p:nvSpPr>
          <p:cNvPr id="5" name="Rectangle 4"/>
          <p:cNvSpPr>
            <a:spLocks noGrp="1" noChangeArrowheads="1"/>
          </p:cNvSpPr>
          <p:nvPr>
            <p:ph type="sldNum" sz="quarter" idx="11"/>
          </p:nvPr>
        </p:nvSpPr>
        <p:spPr>
          <a:xfrm>
            <a:off x="6553200" y="6245225"/>
            <a:ext cx="2133600" cy="476250"/>
          </a:xfrm>
        </p:spPr>
        <p:txBody>
          <a:bodyPr/>
          <a:lstStyle>
            <a:lvl1pPr algn="r">
              <a:defRPr>
                <a:solidFill>
                  <a:srgbClr val="222222"/>
                </a:solidFill>
                <a:latin typeface="+mn-lt"/>
              </a:defRPr>
            </a:lvl1pPr>
          </a:lstStyle>
          <a:p>
            <a:pPr>
              <a:defRPr/>
            </a:pPr>
            <a:fld id="{EE3661E8-FEFD-4D3E-B0D3-6F825D1B66A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7AE90D90-D11B-4775-B6EC-429EFA384725}"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239BC7-4E9D-4D8D-8EBE-1BDB6827AD7C}"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747C1B4-0410-4740-BD09-605FC9BBAC27}" type="slidenum">
              <a:rPr lang="en-AU"/>
              <a:pPr>
                <a:defRPr/>
              </a:pPr>
              <a:t>‹#›</a:t>
            </a:fld>
            <a:endParaRPr lang="en-AU"/>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05245A-2FBA-4CB7-906E-3FAB8D7E736E}"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29AB856C-83FA-4C3D-A8E8-8848DBEDD320}" type="slidenum">
              <a:rPr lang="en-AU"/>
              <a:pPr>
                <a:defRPr/>
              </a:pPr>
              <a:t>‹#›</a:t>
            </a:fld>
            <a:endParaRPr lang="en-AU"/>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07F0893B-376D-42C5-864A-BA921BE82A3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0EDF4879-D053-4A85-8F0E-7CAD4974C3F6}" type="slidenum">
              <a:rPr lang="en-AU"/>
              <a:pPr>
                <a:defRPr/>
              </a:pPr>
              <a:t>‹#›</a:t>
            </a:fld>
            <a:endParaRPr lang="en-AU"/>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B44BD6E9-E8E8-477E-8150-DCDC0BE3035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CC47646-8F6E-4EC5-95CB-E452C23A3240}" type="slidenum">
              <a:rPr lang="en-AU"/>
              <a:pPr>
                <a:defRPr/>
              </a:pPr>
              <a:t>‹#›</a:t>
            </a:fld>
            <a:endParaRPr lang="en-AU"/>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B03D455D-3AA5-4C0B-ABE0-DB2B76A4B05F}"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518B152-1AB2-400C-A11B-C2D9C6DE4DF6}" type="slidenum">
              <a:rPr lang="en-AU"/>
              <a:pPr>
                <a:defRPr/>
              </a:pPr>
              <a:t>‹#›</a:t>
            </a:fld>
            <a:endParaRPr lang="en-AU"/>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B83C02C1-78B6-4A1B-874F-8785B5103AF9}"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D55CE99-4715-4530-B29E-AFD13C26EAAD}" type="slidenum">
              <a:rPr lang="en-AU"/>
              <a:pPr>
                <a:defRPr/>
              </a:pPr>
              <a:t>‹#›</a:t>
            </a:fld>
            <a:endParaRPr lang="en-AU"/>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3DA01F-8AAD-491B-8663-06EE1195BA6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0D4F5C85-2EB4-4ACF-9173-956CCE7F6108}" type="slidenum">
              <a:rPr lang="en-AU"/>
              <a:pPr>
                <a:defRPr/>
              </a:pPr>
              <a:t>‹#›</a:t>
            </a:fld>
            <a:endParaRPr lang="en-AU"/>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AA42AF4D-FCE3-452A-93AE-F734C379BF75}"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79754F2-39D8-4157-A1E4-6950AE9AF67F}" type="slidenum">
              <a:rPr lang="en-AU"/>
              <a:pPr>
                <a:defRPr/>
              </a:pPr>
              <a:t>‹#›</a:t>
            </a:fld>
            <a:endParaRPr lang="en-AU"/>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2B7174A4-865B-41A9-A806-6210A4612BD6}"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20128EF5-BF2C-428F-9EA6-CDA05B96E42D}" type="slidenum">
              <a:rPr lang="en-AU"/>
              <a:pPr>
                <a:defRPr/>
              </a:pPr>
              <a:t>‹#›</a:t>
            </a:fld>
            <a:endParaRPr lang="en-AU"/>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CEBB87F4-AA56-43F9-8031-95F7F6901CB5}"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44716D7E-A4F4-4FE2-B8DC-57DED292FE85}"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894D60F-14A6-4A7D-893E-0EA4F520AC25}" type="slidenum">
              <a:rPr lang="en-US"/>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2111A27-8247-4C3F-91C8-B00D714E7EA5}"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4BA21D92-8554-484C-A97A-67E86FA97956}" type="slidenum">
              <a:rPr lang="en-AU"/>
              <a:pPr>
                <a:defRPr/>
              </a:pPr>
              <a:t>‹#›</a:t>
            </a:fld>
            <a:endParaRPr lang="en-AU"/>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15EE90-FAE5-4FE6-8CC9-EE040F6FFA6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0E69FAD-A681-421C-BD1A-B331EB6256BE}" type="slidenum">
              <a:rPr lang="en-AU"/>
              <a:pPr>
                <a:defRPr/>
              </a:pPr>
              <a:t>‹#›</a:t>
            </a:fld>
            <a:endParaRPr lang="en-AU"/>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C8C0F9-AD3B-49EC-9F67-F6A9A499BAF0}"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15058D5-85E5-467F-B76C-75477C0E8AED}" type="slidenum">
              <a:rPr lang="en-AU"/>
              <a:pPr>
                <a:defRPr/>
              </a:pPr>
              <a:t>‹#›</a:t>
            </a:fld>
            <a:endParaRPr lang="en-AU"/>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A4D858B1-BED2-44FA-95D8-394B08773365}"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4944AAF-D984-4F09-A9C4-05F5C32882C7}" type="slidenum">
              <a:rPr lang="en-AU"/>
              <a:pPr>
                <a:defRPr/>
              </a:pPr>
              <a:t>‹#›</a:t>
            </a:fld>
            <a:endParaRPr lang="en-AU"/>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A745D142-D54A-439F-9C28-5D49DA1D85F0}"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96E1D73-A05E-4C18-AE01-9363553B8EAD}" type="slidenum">
              <a:rPr lang="en-AU"/>
              <a:pPr>
                <a:defRPr/>
              </a:pPr>
              <a:t>‹#›</a:t>
            </a:fld>
            <a:endParaRPr lang="en-AU"/>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8061A568-9705-44DC-8359-FEB40D66ECA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F5864DC-EA7C-48EC-B4D1-1D5F1E9E89A0}" type="slidenum">
              <a:rPr lang="en-AU"/>
              <a:pPr>
                <a:defRPr/>
              </a:pPr>
              <a:t>‹#›</a:t>
            </a:fld>
            <a:endParaRPr lang="en-AU"/>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D310FCF-DD67-4E82-9290-40D2FBB9C8EC}"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FEEF7A7-DD23-4946-8F88-E2C90EB508A6}" type="slidenum">
              <a:rPr lang="en-AU"/>
              <a:pPr>
                <a:defRPr/>
              </a:pPr>
              <a:t>‹#›</a:t>
            </a:fld>
            <a:endParaRPr lang="en-AU"/>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B344252-E91C-4744-B28E-8F2A4C9C7A10}"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512D76D-ED61-4A03-A3D8-DF946DAED748}" type="slidenum">
              <a:rPr lang="en-AU"/>
              <a:pPr>
                <a:defRPr/>
              </a:pPr>
              <a:t>‹#›</a:t>
            </a:fld>
            <a:endParaRPr lang="en-AU"/>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25976C4B-FADB-40D7-AF03-658AB62162A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B395515-A5F7-495A-992E-760951378AF7}" type="slidenum">
              <a:rPr lang="en-AU"/>
              <a:pPr>
                <a:defRPr/>
              </a:pPr>
              <a:t>‹#›</a:t>
            </a:fld>
            <a:endParaRPr lang="en-AU"/>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96A7BFBF-78B0-46F9-B6F5-BE94D3D0AF99}"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5F7C8A8D-62CA-457B-A107-D37679AD592E}" type="slidenum">
              <a:rPr lang="en-AU"/>
              <a:pPr>
                <a:defRPr/>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33400" y="16764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33400" y="4038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46482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7" name="Rectangle 6"/>
          <p:cNvSpPr>
            <a:spLocks noGrp="1" noChangeArrowheads="1"/>
          </p:cNvSpPr>
          <p:nvPr>
            <p:ph type="sldNum" sz="quarter" idx="11"/>
          </p:nvPr>
        </p:nvSpPr>
        <p:spPr>
          <a:ln/>
        </p:spPr>
        <p:txBody>
          <a:bodyPr/>
          <a:lstStyle>
            <a:lvl1pPr>
              <a:defRPr/>
            </a:lvl1pPr>
          </a:lstStyle>
          <a:p>
            <a:pPr>
              <a:defRPr/>
            </a:pPr>
            <a:fld id="{1388D626-0A64-4819-B1FF-DB7F03DBD5F4}" type="slidenum">
              <a:rPr lang="en-US"/>
              <a:pPr>
                <a:defRPr/>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9D236058-7DDD-4443-8A5A-3442D0A98A91}"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700EEADC-370A-454A-ABAA-F16AA85637DD}" type="slidenum">
              <a:rPr lang="en-AU"/>
              <a:pPr>
                <a:defRPr/>
              </a:pPr>
              <a:t>‹#›</a:t>
            </a:fld>
            <a:endParaRPr lang="en-AU"/>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8D656F-86DE-4C10-8071-D1ABCB559D1F}"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1342C7D7-B950-44BF-83A1-B6A2E2C8BA82}" type="slidenum">
              <a:rPr lang="en-AU"/>
              <a:pPr>
                <a:defRPr/>
              </a:pPr>
              <a:t>‹#›</a:t>
            </a:fld>
            <a:endParaRPr lang="en-AU"/>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468883-8A08-49B5-BE9A-2B03E8B2F63A}"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D9CCB9F6-7FA1-4B4B-A617-6E8D58099030}" type="slidenum">
              <a:rPr lang="en-AU"/>
              <a:pPr>
                <a:defRPr/>
              </a:pPr>
              <a:t>‹#›</a:t>
            </a:fld>
            <a:endParaRPr lang="en-AU"/>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87FBAB-77B2-4C6F-956F-0B9589503D0C}"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558B7FA9-8C84-404A-BB92-7E6B78DC8190}" type="slidenum">
              <a:rPr lang="en-AU"/>
              <a:pPr>
                <a:defRPr/>
              </a:pPr>
              <a:t>‹#›</a:t>
            </a:fld>
            <a:endParaRPr lang="en-AU"/>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ACEEC205-8C20-461C-B385-A45297E5507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003C775-C6C9-4439-951C-EAFACEFA22A3}" type="slidenum">
              <a:rPr lang="en-AU"/>
              <a:pPr>
                <a:defRPr/>
              </a:pPr>
              <a:t>‹#›</a:t>
            </a:fld>
            <a:endParaRPr lang="en-AU"/>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44CF4698-4E35-48D5-804D-84009047390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21D9ED8-B5E2-4D25-8300-B88168C11FC5}" type="slidenum">
              <a:rPr lang="en-AU"/>
              <a:pPr>
                <a:defRPr/>
              </a:pPr>
              <a:t>‹#›</a:t>
            </a:fld>
            <a:endParaRPr lang="en-AU"/>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35D62C8C-BBC7-45B5-9FBE-840C937C7608}"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518DFA9-B43E-4A6A-B4E9-E03E1D06385B}" type="slidenum">
              <a:rPr lang="en-AU"/>
              <a:pPr>
                <a:defRPr/>
              </a:pPr>
              <a:t>‹#›</a:t>
            </a:fld>
            <a:endParaRPr lang="en-AU"/>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2D54EF0F-255F-4DA9-B323-C7FD3BF194B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325F645-BF5E-4BA9-BD16-963B82AE012B}" type="slidenum">
              <a:rPr lang="en-AU"/>
              <a:pPr>
                <a:defRPr/>
              </a:pPr>
              <a:t>‹#›</a:t>
            </a:fld>
            <a:endParaRPr lang="en-AU"/>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3BB6BDB-2E79-4E25-AB87-0B73B376A910}"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26BF595-B86D-4E2A-BC8E-15C2F2FF0125}" type="slidenum">
              <a:rPr lang="en-AU"/>
              <a:pPr>
                <a:defRPr/>
              </a:pPr>
              <a:t>‹#›</a:t>
            </a:fld>
            <a:endParaRPr lang="en-AU"/>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9054C855-5BD6-4166-95FA-D952CC6DBA18}"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7F776F8-829A-41E5-A4FB-9C64771430DB}" type="slidenum">
              <a:rPr lang="en-AU"/>
              <a:pPr>
                <a:defRPr/>
              </a:pPr>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0772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2057400"/>
            <a:ext cx="8077200" cy="4267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6"/>
          <p:cNvSpPr>
            <a:spLocks noGrp="1" noChangeArrowheads="1"/>
          </p:cNvSpPr>
          <p:nvPr>
            <p:ph type="sldNum" sz="quarter" idx="10"/>
          </p:nvPr>
        </p:nvSpPr>
        <p:spPr>
          <a:xfrm>
            <a:off x="6553200" y="6245225"/>
            <a:ext cx="2133600" cy="476250"/>
          </a:xfrm>
          <a:prstGeom prst="rect">
            <a:avLst/>
          </a:prstGeom>
        </p:spPr>
        <p:txBody>
          <a:bodyPr/>
          <a:lstStyle>
            <a:lvl1pPr>
              <a:defRPr/>
            </a:lvl1pPr>
          </a:lstStyle>
          <a:p>
            <a:pPr>
              <a:defRPr/>
            </a:pPr>
            <a:fld id="{1462F0AC-3CC3-452C-8BD2-12EF8A646BCB}" type="slidenum">
              <a:rPr lang="en-US"/>
              <a:pPr>
                <a:defRPr/>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DE26BF45-9848-4192-AB45-196A9905F3CA}"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A6389ABF-7B80-4E56-9BEE-DED7F8E9216A}" type="slidenum">
              <a:rPr lang="en-AU"/>
              <a:pPr>
                <a:defRPr/>
              </a:pPr>
              <a:t>‹#›</a:t>
            </a:fld>
            <a:endParaRPr lang="en-AU"/>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87CBE35F-19A1-4098-883F-16DAFFB4FBCF}"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3C5340B1-5785-48CF-9A5B-64F61A9B9128}" type="slidenum">
              <a:rPr lang="en-AU"/>
              <a:pPr>
                <a:defRPr/>
              </a:pPr>
              <a:t>‹#›</a:t>
            </a:fld>
            <a:endParaRPr lang="en-AU"/>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FF1732-D149-44AA-A741-33A4A58CCE3A}"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E7F590B5-30D6-42F2-90D4-AA20A40578EB}" type="slidenum">
              <a:rPr lang="en-AU"/>
              <a:pPr>
                <a:defRPr/>
              </a:pPr>
              <a:t>‹#›</a:t>
            </a:fld>
            <a:endParaRPr lang="en-AU"/>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81EA37-5DB9-407A-AA97-11521C8FDB16}"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31F078B-3981-4581-A433-6A0A320BAE45}" type="slidenum">
              <a:rPr lang="en-AU"/>
              <a:pPr>
                <a:defRPr/>
              </a:pPr>
              <a:t>‹#›</a:t>
            </a:fld>
            <a:endParaRPr lang="en-AU"/>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913508-7A8C-4480-B67F-E9FEC104D68F}"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AB6E05C-1ED6-4C60-B132-F754660F6BA2}" type="slidenum">
              <a:rPr lang="en-AU"/>
              <a:pPr>
                <a:defRPr/>
              </a:pPr>
              <a:t>‹#›</a:t>
            </a:fld>
            <a:endParaRPr lang="en-AU"/>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7B5E4C7B-5676-4618-A139-506C182C413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8C1C738E-BCA1-47E8-8D63-70B2BB1CDEEF}" type="slidenum">
              <a:rPr lang="en-AU"/>
              <a:pPr>
                <a:defRPr/>
              </a:pPr>
              <a:t>‹#›</a:t>
            </a:fld>
            <a:endParaRPr lang="en-AU"/>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B0F68EBC-55CE-4138-A0F5-A08CDFAD6F2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5B9CE76-9D87-4BD9-8E68-94DB74E6709D}" type="slidenum">
              <a:rPr lang="en-AU"/>
              <a:pPr>
                <a:defRPr/>
              </a:pPr>
              <a:t>‹#›</a:t>
            </a:fld>
            <a:endParaRPr lang="en-AU"/>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A558FBF6-78BC-42E2-9A83-CEA03BAA647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9A9BC5B-1CE1-4A59-A42A-BA2A1BFF2786}" type="slidenum">
              <a:rPr lang="en-AU"/>
              <a:pPr>
                <a:defRPr/>
              </a:pPr>
              <a:t>‹#›</a:t>
            </a:fld>
            <a:endParaRPr lang="en-AU"/>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0EFD70D9-CFF3-4E2D-BF7E-3043F15951C7}"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B941053-B5D2-4405-818C-1C3EAC4A8D7C}" type="slidenum">
              <a:rPr lang="en-AU"/>
              <a:pPr>
                <a:defRPr/>
              </a:pPr>
              <a:t>‹#›</a:t>
            </a:fld>
            <a:endParaRPr lang="en-AU"/>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58A88AF-167C-426F-8CF3-C0C1AD8B9D30}"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31C9AA1-2B0F-4B21-8C5B-2378479C3C1E}" type="slidenum">
              <a:rPr lang="en-AU"/>
              <a:pPr>
                <a:defRPr/>
              </a:pPr>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3BA760F9-F554-4196-B510-795DF8D8DAF6}"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7EF9FD14-A1ED-4C7E-8813-62C619FED407}" type="slidenum">
              <a:rPr lang="en-AU"/>
              <a:pPr>
                <a:defRPr/>
              </a:pPr>
              <a:t>‹#›</a:t>
            </a:fld>
            <a:endParaRPr lang="en-AU"/>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F2496C58-7C57-4075-A096-235A4116D08A}"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A288BB9A-1B56-41E4-9E73-99BEBC91296C}" type="slidenum">
              <a:rPr lang="en-AU"/>
              <a:pPr>
                <a:defRPr/>
              </a:pPr>
              <a:t>‹#›</a:t>
            </a:fld>
            <a:endParaRPr lang="en-AU"/>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51AE65F0-BA8F-4E87-BF7C-1820518B0637}"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42AEB4AB-12F1-46C6-B786-C18CA91B2CDA}" type="slidenum">
              <a:rPr lang="en-AU"/>
              <a:pPr>
                <a:defRPr/>
              </a:pPr>
              <a:t>‹#›</a:t>
            </a:fld>
            <a:endParaRPr lang="en-AU"/>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73A84E-739E-4FD3-8A27-5E7456FCCEC3}"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D715B39D-5928-410B-937C-1B769A30C804}" type="slidenum">
              <a:rPr lang="en-AU"/>
              <a:pPr>
                <a:defRPr/>
              </a:pPr>
              <a:t>‹#›</a:t>
            </a:fld>
            <a:endParaRPr lang="en-AU"/>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DEC920-5299-4FE9-ADF7-E3CEAC13FBF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51D919F-457B-4C0A-84F4-6F8554F31F16}" type="slidenum">
              <a:rPr lang="en-AU"/>
              <a:pPr>
                <a:defRPr/>
              </a:pPr>
              <a:t>‹#›</a:t>
            </a:fld>
            <a:endParaRPr lang="en-AU"/>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6292D06-28AF-4308-9E04-40FFF7293EC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AF8B1F72-E104-4795-B7B2-D9AB3C242AA4}" type="slidenum">
              <a:rPr lang="en-AU"/>
              <a:pPr>
                <a:defRPr/>
              </a:pPr>
              <a:t>‹#›</a:t>
            </a:fld>
            <a:endParaRPr lang="en-AU"/>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2524AC1B-FC4E-4D91-BA2E-0C7BCF03AF98}"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2D9C022-7A55-4BF5-BEEF-B5B4DB052F56}" type="slidenum">
              <a:rPr lang="en-AU"/>
              <a:pPr>
                <a:defRPr/>
              </a:pPr>
              <a:t>‹#›</a:t>
            </a:fld>
            <a:endParaRPr lang="en-AU"/>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B17FCA4-5BE5-4160-AE33-1E1FBCD17C87}"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3EAE504-0569-4E8B-AD8A-7B632CCF4E70}" type="slidenum">
              <a:rPr lang="en-AU"/>
              <a:pPr>
                <a:defRPr/>
              </a:pPr>
              <a:t>‹#›</a:t>
            </a:fld>
            <a:endParaRPr lang="en-AU"/>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408EB1EB-3384-4711-99B0-B276363F511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D49A756-8139-4433-B305-9643A5FE3036}" type="slidenum">
              <a:rPr lang="en-AU"/>
              <a:pPr>
                <a:defRPr/>
              </a:pPr>
              <a:t>‹#›</a:t>
            </a:fld>
            <a:endParaRPr lang="en-AU"/>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70EC2021-1D9D-404C-9B0A-279FCA5BDA72}"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F5DFA4EA-6836-49BD-AD09-8A797E180EA0}" type="slidenum">
              <a:rPr lang="en-AU"/>
              <a:pPr>
                <a:defRPr/>
              </a:pPr>
              <a:t>‹#›</a:t>
            </a:fld>
            <a:endParaRPr lang="en-A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A8107B6-F39F-4BD8-972C-181E2DCBA503}"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A956C38-9243-43CF-9DD7-8C47080CB6D3}" type="slidenum">
              <a:rPr lang="en-AU"/>
              <a:pPr>
                <a:defRPr/>
              </a:pPr>
              <a:t>‹#›</a:t>
            </a:fld>
            <a:endParaRPr lang="en-AU"/>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A5548C4B-F1D4-4341-B7E7-891F26A3950A}"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F831C71-359B-4D8F-8229-65072205E812}" type="slidenum">
              <a:rPr lang="en-AU"/>
              <a:pPr>
                <a:defRPr/>
              </a:pPr>
              <a:t>‹#›</a:t>
            </a:fld>
            <a:endParaRPr lang="en-AU"/>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30142B84-7083-4422-B423-85DF6D0CEDED}"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D1339625-AE77-41E0-AB8B-6A33AFF75486}" type="slidenum">
              <a:rPr lang="en-AU"/>
              <a:pPr>
                <a:defRPr/>
              </a:pPr>
              <a:t>‹#›</a:t>
            </a:fld>
            <a:endParaRPr lang="en-AU"/>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5F53C67A-BE50-4D0D-8683-8BDACFF0FA9C}"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ED6B7269-BF1C-44FD-8EE9-A65AE384E088}" type="slidenum">
              <a:rPr lang="en-AU"/>
              <a:pPr>
                <a:defRPr/>
              </a:pPr>
              <a:t>‹#›</a:t>
            </a:fld>
            <a:endParaRPr lang="en-AU"/>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3F1949-E850-4006-B3F1-B804DCB34812}"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FC159B44-A9E8-4634-9447-1BD8091618DA}" type="slidenum">
              <a:rPr lang="en-AU"/>
              <a:pPr>
                <a:defRPr/>
              </a:pPr>
              <a:t>‹#›</a:t>
            </a:fld>
            <a:endParaRPr lang="en-AU"/>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024833-1468-47C2-9319-35BC7CA2337F}"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AAD80535-CC91-4D1D-A7A8-E40AD70E5CBE}" type="slidenum">
              <a:rPr lang="en-AU"/>
              <a:pPr>
                <a:defRPr/>
              </a:pPr>
              <a:t>‹#›</a:t>
            </a:fld>
            <a:endParaRPr lang="en-AU"/>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DBD8DC6-04E9-4F96-B504-62851E42FB8C}"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80D2F5FF-030D-4F7B-A53A-1E5E6BC13045}" type="slidenum">
              <a:rPr lang="en-AU"/>
              <a:pPr>
                <a:defRPr/>
              </a:pPr>
              <a:t>‹#›</a:t>
            </a:fld>
            <a:endParaRPr lang="en-AU"/>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20B6218-48AE-4EEF-8862-B72C3AE7666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E48475D-98FD-4432-877B-E29BA10D5EF4}" type="slidenum">
              <a:rPr lang="en-AU"/>
              <a:pPr>
                <a:defRPr/>
              </a:pPr>
              <a:t>‹#›</a:t>
            </a:fld>
            <a:endParaRPr lang="en-AU"/>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CBAC5753-38BF-4508-8197-631CB6D2D422}"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F045068-DD2A-467B-9130-2D8832DAC952}" type="slidenum">
              <a:rPr lang="en-AU"/>
              <a:pPr>
                <a:defRPr/>
              </a:pPr>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1867E578-18D8-4E43-9791-7B5F59DFB90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162FC736-E498-4C5C-B783-4F047A3E86C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A29539E-7E5B-44CD-A454-4AEB42DF8BE4}" type="slidenum">
              <a:rPr lang="en-AU"/>
              <a:pPr>
                <a:defRPr/>
              </a:pPr>
              <a:t>‹#›</a:t>
            </a:fld>
            <a:endParaRPr lang="en-A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0D3E50DB-6702-4D50-9D1C-3638DFC66342}"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A976C98-B65A-4F9C-9628-7B5888A9C8FC}" type="slidenum">
              <a:rPr lang="en-AU"/>
              <a:pPr>
                <a:defRPr/>
              </a:pPr>
              <a:t>‹#›</a:t>
            </a:fld>
            <a:endParaRPr lang="en-A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ED38582-9C14-41C5-AE13-B642F0AE346F}"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E1E7C42-0E45-41FE-8B07-3B5D9CF3FC87}" type="slidenum">
              <a:rPr lang="en-AU"/>
              <a:pPr>
                <a:defRPr/>
              </a:pPr>
              <a:t>‹#›</a:t>
            </a:fld>
            <a:endParaRPr lang="en-A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0CC02632-1F62-463E-B289-A821D5B20C74}"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E10EF45-2D87-4389-884A-DA815FB56580}" type="slidenum">
              <a:rPr lang="en-AU"/>
              <a:pPr>
                <a:defRPr/>
              </a:pPr>
              <a:t>‹#›</a:t>
            </a:fld>
            <a:endParaRPr lang="en-A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884D3418-4163-4025-A213-CD179E9D2F1C}"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2E3C5F95-977D-4951-AACC-0B8D5D8665A1}"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C9F37F66-4EBD-4F64-ADFD-FBC2A2A7B36E}"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214E92A-D9B7-4BF3-9F9E-7845D44EBFD2}"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8F8D030A-0C22-4471-9EF0-00C2FE9C21A7}" type="slidenum">
              <a:rPr lang="en-AU"/>
              <a:pPr>
                <a:defRPr/>
              </a:pPr>
              <a:t>‹#›</a:t>
            </a:fld>
            <a:endParaRPr lang="en-A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0AAAA6C3-E7C5-4880-96E4-CA106AC5DE64}"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8F2436B5-C68D-426B-977E-15C1D38F9CEF}" type="slidenum">
              <a:rPr lang="en-AU"/>
              <a:pPr>
                <a:defRPr/>
              </a:pPr>
              <a:t>‹#›</a:t>
            </a:fld>
            <a:endParaRPr lang="en-A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77799C9E-0A11-40BE-B34A-1397EA2924D6}"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31A64F64-99EA-40DD-8339-159CBC199619}" type="slidenum">
              <a:rPr lang="en-AU"/>
              <a:pPr>
                <a:defRPr/>
              </a:pPr>
              <a:t>‹#›</a:t>
            </a:fld>
            <a:endParaRPr lang="en-A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1556A3-45A8-438A-B30F-5F63C93C4CC0}"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16F8BA54-3DEC-4CA2-86BC-7074496C9925}" type="slidenum">
              <a:rPr lang="en-AU"/>
              <a:pPr>
                <a:defRPr/>
              </a:pPr>
              <a:t>‹#›</a:t>
            </a:fld>
            <a:endParaRPr lang="en-A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820AEB-D399-41FB-AB93-247C859069E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840256F-4607-43F6-B430-24276A09767B}" type="slidenum">
              <a:rPr lang="en-AU"/>
              <a:pPr>
                <a:defRPr/>
              </a:pPr>
              <a:t>‹#›</a:t>
            </a:fld>
            <a:endParaRPr lang="en-AU"/>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0EE3935-79D6-4650-B267-A5EFF834CD0B}"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AF3E5A8-6D4F-432C-A330-F83AFCCFA022}" type="slidenum">
              <a:rPr lang="en-AU"/>
              <a:pPr>
                <a:defRPr/>
              </a:pPr>
              <a:t>‹#›</a:t>
            </a:fld>
            <a:endParaRPr lang="en-A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329CF19D-08A3-46AA-B21B-7C185272AD3F}"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B98BB19-7C06-4634-9810-DECA6D1108AF}" type="slidenum">
              <a:rPr lang="en-AU"/>
              <a:pPr>
                <a:defRPr/>
              </a:pPr>
              <a:t>‹#›</a:t>
            </a:fld>
            <a:endParaRPr lang="en-A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8C838DB5-476F-45A3-9E6F-25FBB96CBA5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998686C-3058-4EA6-A131-8EF0D32C9B9C}" type="slidenum">
              <a:rPr lang="en-AU"/>
              <a:pPr>
                <a:defRPr/>
              </a:pPr>
              <a:t>‹#›</a:t>
            </a:fld>
            <a:endParaRPr lang="en-AU"/>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DD470C73-4DC3-4D00-A926-CD0E6267FD2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600B7B4-661A-46D5-AD79-B3E0772A756D}" type="slidenum">
              <a:rPr lang="en-AU"/>
              <a:pPr>
                <a:defRPr/>
              </a:pPr>
              <a:t>‹#›</a:t>
            </a:fld>
            <a:endParaRPr lang="en-A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A1419E47-B452-45A3-90CB-B35D982971F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0EF87E9-03E9-45DF-A225-85DE5EBF9FAF}"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E471A0BE-1397-472C-8C34-3201A378029B}"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6F2336-93A6-47A0-A3D1-EC1D6C126D9C}"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5B78C0D-A3E9-459B-BA63-EC50F5506F92}" type="slidenum">
              <a:rPr lang="en-AU"/>
              <a:pPr>
                <a:defRPr/>
              </a:pPr>
              <a:t>‹#›</a:t>
            </a:fld>
            <a:endParaRPr lang="en-A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9592477D-2F55-4F4E-9DD6-63A2A0DD9B5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02CC350B-DFC6-4A19-94F5-294F899A26C6}" type="slidenum">
              <a:rPr lang="en-AU"/>
              <a:pPr>
                <a:defRPr/>
              </a:pPr>
              <a:t>‹#›</a:t>
            </a:fld>
            <a:endParaRPr lang="en-AU"/>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1DE218B6-5913-44BE-B91B-C5D5D4D89037}"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EED277B3-734B-48AF-9F22-68E4B86D34F6}" type="slidenum">
              <a:rPr lang="en-AU"/>
              <a:pPr>
                <a:defRPr/>
              </a:pPr>
              <a:t>‹#›</a:t>
            </a:fld>
            <a:endParaRPr lang="en-AU"/>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E76158F8-B073-4D9E-8BCE-234050253B84}"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E2E250DD-36B3-4EAD-8890-559EBFA2694F}" type="slidenum">
              <a:rPr lang="en-AU"/>
              <a:pPr>
                <a:defRPr/>
              </a:pPr>
              <a:t>‹#›</a:t>
            </a:fld>
            <a:endParaRPr lang="en-AU"/>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361C0E-F117-4015-B801-9ACA0ECF17EF}"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1807CE5A-5C0B-4E58-8523-697FDEA19F0A}" type="slidenum">
              <a:rPr lang="en-AU"/>
              <a:pPr>
                <a:defRPr/>
              </a:pPr>
              <a:t>‹#›</a:t>
            </a:fld>
            <a:endParaRPr lang="en-AU"/>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46CCAEC-AD77-4D35-B0C7-1C3B60C6ED86}"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7C1FE498-D56D-457D-9D39-980ACD8162F9}" type="slidenum">
              <a:rPr lang="en-AU"/>
              <a:pPr>
                <a:defRPr/>
              </a:pPr>
              <a:t>‹#›</a:t>
            </a:fld>
            <a:endParaRPr lang="en-AU"/>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EDE646-342F-403F-B5A2-3F46EE4432EE}"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35D57811-423D-4DF7-B041-04B5DFCF2BE3}" type="slidenum">
              <a:rPr lang="en-AU"/>
              <a:pPr>
                <a:defRPr/>
              </a:pPr>
              <a:t>‹#›</a:t>
            </a:fld>
            <a:endParaRPr lang="en-AU"/>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C8D1C3E-E245-4692-8F61-5C8E34CC02CF}"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897285B-4064-464D-9476-952BDB35BEF2}" type="slidenum">
              <a:rPr lang="en-AU"/>
              <a:pPr>
                <a:defRPr/>
              </a:pPr>
              <a:t>‹#›</a:t>
            </a:fld>
            <a:endParaRPr lang="en-AU"/>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E003032-1B1B-42EE-9623-2016049B7B8C}"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07D569E-910F-495C-BCA7-020E8D0BCE1A}" type="slidenum">
              <a:rPr lang="en-AU"/>
              <a:pPr>
                <a:defRPr/>
              </a:pPr>
              <a:t>‹#›</a:t>
            </a:fld>
            <a:endParaRPr lang="en-AU"/>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778F468E-1213-460D-B8B6-C6F7670FBC5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0484DF1-B717-4FBC-B890-415FB4A21E1E}"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984B6EEE-D808-4B23-ABD3-DE93BEEF28A1}"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B567B6CD-7BF4-48F3-B82C-6C4F3F05DBBB}"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4AFD725-549D-4A21-9E4E-A2DDB0907922}" type="slidenum">
              <a:rPr lang="en-AU"/>
              <a:pPr>
                <a:defRPr/>
              </a:pPr>
              <a:t>‹#›</a:t>
            </a:fld>
            <a:endParaRPr lang="en-AU"/>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EA7B3A-801F-41AA-BC84-B80E158B038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9861C1A-4890-4078-B617-2383049D83EC}" type="slidenum">
              <a:rPr lang="en-AU"/>
              <a:pPr>
                <a:defRPr/>
              </a:pPr>
              <a:t>‹#›</a:t>
            </a:fld>
            <a:endParaRPr lang="en-AU"/>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D73F8B48-1AC6-4930-96AB-010F4ED3F477}"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7C71F6D-2302-404B-B303-3A9E9E943C97}" type="slidenum">
              <a:rPr lang="en-AU"/>
              <a:pPr>
                <a:defRPr/>
              </a:pPr>
              <a:t>‹#›</a:t>
            </a:fld>
            <a:endParaRPr lang="en-AU"/>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B503A2B3-4827-43A1-A68A-215C0495E56E}"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D3FD2932-D29D-4E69-B116-1AA86A1EF092}" type="slidenum">
              <a:rPr lang="en-AU"/>
              <a:pPr>
                <a:defRPr/>
              </a:pPr>
              <a:t>‹#›</a:t>
            </a:fld>
            <a:endParaRPr lang="en-AU"/>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C1A06308-2D8F-48F3-ABE4-63D5CB4B5A54}"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39FB9A84-797D-4DF0-8C9C-22C2B715EF07}" type="slidenum">
              <a:rPr lang="en-AU"/>
              <a:pPr>
                <a:defRPr/>
              </a:pPr>
              <a:t>‹#›</a:t>
            </a:fld>
            <a:endParaRPr lang="en-AU"/>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C24D82-85BB-4C29-9757-B1AF886A96E9}"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9BDF719C-309B-4AB5-866F-D7710F9ED5F4}" type="slidenum">
              <a:rPr lang="en-AU"/>
              <a:pPr>
                <a:defRPr/>
              </a:pPr>
              <a:t>‹#›</a:t>
            </a:fld>
            <a:endParaRPr lang="en-AU"/>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BDC1E6-70B3-4203-B506-E5726FB49A34}"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F20B2DAC-E3EB-4C2A-B8D0-BF7F5D0D5DAB}" type="slidenum">
              <a:rPr lang="en-AU"/>
              <a:pPr>
                <a:defRPr/>
              </a:pPr>
              <a:t>‹#›</a:t>
            </a:fld>
            <a:endParaRPr lang="en-AU"/>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2F10AE-7ED3-4021-B871-C8B3F7C75FA7}"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F617CEA1-3A88-4AF0-9B53-E725D4D1F352}" type="slidenum">
              <a:rPr lang="en-AU"/>
              <a:pPr>
                <a:defRPr/>
              </a:pPr>
              <a:t>‹#›</a:t>
            </a:fld>
            <a:endParaRPr lang="en-AU"/>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C38ACA8-D0E6-4CB0-A7D7-C9E54F97644B}"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32BCE565-8949-4226-8B87-CAD15B6AABDE}" type="slidenum">
              <a:rPr lang="en-AU"/>
              <a:pPr>
                <a:defRPr/>
              </a:pPr>
              <a:t>‹#›</a:t>
            </a:fld>
            <a:endParaRPr lang="en-AU"/>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4F2AFB07-060C-45A0-8E6A-5D9AD8228ED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8F4AC2C-78C2-429D-85CA-70D378787578}"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A6982167-F18F-42D7-849B-2242A3182220}"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80340C4F-DFBE-415D-BF83-DD181EF56BC9}"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35A3DCE-F33E-4BAF-9B06-CE5B3EE56E7B}" type="slidenum">
              <a:rPr lang="en-AU"/>
              <a:pPr>
                <a:defRPr/>
              </a:pPr>
              <a:t>‹#›</a:t>
            </a:fld>
            <a:endParaRPr lang="en-AU"/>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1EFE2625-058F-40F7-893A-5973E3D0748B}"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A0545D4-721F-44B3-98F7-806A87DA1D15}" type="slidenum">
              <a:rPr lang="en-AU"/>
              <a:pPr>
                <a:defRPr/>
              </a:pPr>
              <a:t>‹#›</a:t>
            </a:fld>
            <a:endParaRPr lang="en-AU"/>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CCB3DB-3DFF-455F-97D6-62963F42BD5A}"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0E4A12EA-490F-44F9-BADC-E328FE4FB473}" type="slidenum">
              <a:rPr lang="en-AU"/>
              <a:pPr>
                <a:defRPr/>
              </a:pPr>
              <a:t>‹#›</a:t>
            </a:fld>
            <a:endParaRPr lang="en-AU"/>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F6B69A84-FAAE-4543-A842-2125D01A710A}"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F7B9448-2440-4556-B1D7-947A9617CA8D}" type="slidenum">
              <a:rPr lang="en-AU"/>
              <a:pPr>
                <a:defRPr/>
              </a:pPr>
              <a:t>‹#›</a:t>
            </a:fld>
            <a:endParaRPr lang="en-AU"/>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D69298B9-B21F-4D7A-9F75-A4AA45C74198}"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1596DF7C-C4FB-428E-ACBF-8C4AADBE66A8}" type="slidenum">
              <a:rPr lang="en-AU"/>
              <a:pPr>
                <a:defRPr/>
              </a:pPr>
              <a:t>‹#›</a:t>
            </a:fld>
            <a:endParaRPr lang="en-AU"/>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0140418B-7D0E-4A4B-AC36-D342C60D2BB9}"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D952178A-E229-4F26-B302-6CF4FEE10BA2}" type="slidenum">
              <a:rPr lang="en-AU"/>
              <a:pPr>
                <a:defRPr/>
              </a:pPr>
              <a:t>‹#›</a:t>
            </a:fld>
            <a:endParaRPr lang="en-A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B5B053-F680-49A1-A28C-FF1866FF125F}"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6F9EB816-C789-4B0E-8498-DCC2B03FD529}" type="slidenum">
              <a:rPr lang="en-AU"/>
              <a:pPr>
                <a:defRPr/>
              </a:pPr>
              <a:t>‹#›</a:t>
            </a:fld>
            <a:endParaRPr lang="en-A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10D3E8-C45C-4ED6-A7B8-0F2BD82F09F7}"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C153B4D-A1DC-451B-BCFF-B0D4F87BE36A}" type="slidenum">
              <a:rPr lang="en-AU"/>
              <a:pPr>
                <a:defRPr/>
              </a:pPr>
              <a:t>‹#›</a:t>
            </a:fld>
            <a:endParaRPr lang="en-A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BC57E1-2F81-4591-A9ED-4CEDCCDDA577}"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911DD0C4-AB81-4FF8-A551-F9FAFD481D42}" type="slidenum">
              <a:rPr lang="en-AU"/>
              <a:pPr>
                <a:defRPr/>
              </a:pPr>
              <a:t>‹#›</a:t>
            </a:fld>
            <a:endParaRPr lang="en-AU"/>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E7210E69-2CED-4D44-B979-F587800F2CC5}"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91F5F5B-F89A-4754-9FC3-E9253372FAFA}"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2A86122C-53EE-4650-98B3-24169427A616}"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DAF2B41-82BB-4177-B283-F3E6088D080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5D506885-25BB-45EC-9C31-671FC394B610}" type="slidenum">
              <a:rPr lang="en-AU"/>
              <a:pPr>
                <a:defRPr/>
              </a:pPr>
              <a:t>‹#›</a:t>
            </a:fld>
            <a:endParaRPr lang="en-AU"/>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EA67C9CA-19A5-4423-BE49-1086F420ADF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81243E55-3580-490E-BCF6-28096E3EB6BB}" type="slidenum">
              <a:rPr lang="en-AU"/>
              <a:pPr>
                <a:defRPr/>
              </a:pPr>
              <a:t>‹#›</a:t>
            </a:fld>
            <a:endParaRPr lang="en-AU"/>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AB7B2843-F05F-4ABC-A45D-8E569866603B}"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F81D9F4-5C1E-4842-9E15-F3A2B3EAF47F}" type="slidenum">
              <a:rPr lang="en-AU"/>
              <a:pPr>
                <a:defRPr/>
              </a:pPr>
              <a:t>‹#›</a:t>
            </a:fld>
            <a:endParaRPr lang="en-AU"/>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3B24C0A-B4EC-4EDF-AB3F-DBEB2D6ED4E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848915CF-2D53-4971-B9AB-F2AF9B1264DC}" type="slidenum">
              <a:rPr lang="en-AU"/>
              <a:pPr>
                <a:defRPr/>
              </a:pPr>
              <a:t>‹#›</a:t>
            </a:fld>
            <a:endParaRPr lang="en-AU"/>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94FF73B4-302F-4811-9103-98BAC07834FB}"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2C32116-3404-4C4F-AF4D-6264FD83DFDF}" type="slidenum">
              <a:rPr lang="en-AU"/>
              <a:pPr>
                <a:defRPr/>
              </a:pPr>
              <a:t>‹#›</a:t>
            </a:fld>
            <a:endParaRPr lang="en-AU"/>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F1B0F7A0-DCAF-4C56-B0FB-FF7054220D9B}"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9269E787-6D76-4FA7-89C2-E2093DF62547}" type="slidenum">
              <a:rPr lang="en-AU"/>
              <a:pPr>
                <a:defRPr/>
              </a:pPr>
              <a:t>‹#›</a:t>
            </a:fld>
            <a:endParaRPr lang="en-AU"/>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14BFB630-C3F7-4D4F-A91F-2239FB07EEB0}"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D09EA859-3E12-43C0-9C5A-2B80CC6BFBC9}" type="slidenum">
              <a:rPr lang="en-AU"/>
              <a:pPr>
                <a:defRPr/>
              </a:pPr>
              <a:t>‹#›</a:t>
            </a:fld>
            <a:endParaRPr lang="en-AU"/>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63EA78-5202-4320-B1AA-53C8316720D0}"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537D6CC1-992E-4F92-9DF6-9DBCCD6F1FD4}" type="slidenum">
              <a:rPr lang="en-AU"/>
              <a:pPr>
                <a:defRPr/>
              </a:pPr>
              <a:t>‹#›</a:t>
            </a:fld>
            <a:endParaRPr lang="en-AU"/>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075C72-4B62-4507-A901-0EEA5CADFAB6}"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EB2FAEDE-0119-4C37-BEEF-8165F89398C5}" type="slidenum">
              <a:rPr lang="en-AU"/>
              <a:pPr>
                <a:defRPr/>
              </a:pPr>
              <a:t>‹#›</a:t>
            </a:fld>
            <a:endParaRPr lang="en-AU"/>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7C77D6-4068-4232-884B-CE914B80A496}"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039D8B6-54F2-4AD9-AFB1-D970DD651B1E}"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856C9872-E4B2-4E43-BF3C-6C71CC2868BF}" type="slidenum">
              <a:rPr lang="en-US"/>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7E714366-C13D-4AA7-9BFA-22C8061AEA6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664DC60B-D8EF-4567-8EFA-1F95BDAFCD37}" type="slidenum">
              <a:rPr lang="en-AU"/>
              <a:pPr>
                <a:defRPr/>
              </a:pPr>
              <a:t>‹#›</a:t>
            </a:fld>
            <a:endParaRPr lang="en-AU"/>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BC529068-F2E1-4967-A761-2F6CBE94551D}"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C0DD06DE-49CB-469D-9050-9CB9F3004AAD}" type="slidenum">
              <a:rPr lang="en-AU"/>
              <a:pPr>
                <a:defRPr/>
              </a:pPr>
              <a:t>‹#›</a:t>
            </a:fld>
            <a:endParaRPr lang="en-AU"/>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E4BE1477-CAB5-4FAD-8A98-77A967F427D1}"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D3F030E-742D-46B2-91CE-FBA00C958B98}" type="slidenum">
              <a:rPr lang="en-AU"/>
              <a:pPr>
                <a:defRPr/>
              </a:pPr>
              <a:t>‹#›</a:t>
            </a:fld>
            <a:endParaRPr lang="en-AU"/>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3629A810-4F94-4BF3-9950-895009B32D6B}"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D2192087-0533-45EF-B0DD-550F5E450C69}" type="slidenum">
              <a:rPr lang="en-AU"/>
              <a:pPr>
                <a:defRPr/>
              </a:pPr>
              <a:t>‹#›</a:t>
            </a:fld>
            <a:endParaRPr lang="en-AU"/>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2BD8FD3-FFB7-4474-9462-A7E2051FB9E3}"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F407869-ABFC-46D4-8A60-1F53319562E0}" type="slidenum">
              <a:rPr lang="en-AU"/>
              <a:pPr>
                <a:defRPr/>
              </a:pPr>
              <a:t>‹#›</a:t>
            </a:fld>
            <a:endParaRPr lang="en-AU"/>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3BBD5E4F-AC86-43AC-94F6-B65D5063DBDA}"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CBA5E893-1131-417A-9DA0-4C6DCE835343}" type="slidenum">
              <a:rPr lang="en-AU"/>
              <a:pPr>
                <a:defRPr/>
              </a:pPr>
              <a:t>‹#›</a:t>
            </a:fld>
            <a:endParaRPr lang="en-AU"/>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DDD72DFC-3A0A-4DB2-AC61-70696BC5B82E}"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C734FFA6-4AFB-4A69-AE6C-89ADE7B12C77}" type="slidenum">
              <a:rPr lang="en-AU"/>
              <a:pPr>
                <a:defRPr/>
              </a:pPr>
              <a:t>‹#›</a:t>
            </a:fld>
            <a:endParaRPr lang="en-AU"/>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372845F3-CD76-40E1-8D2A-EDC9D0E1A97C}"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07CF02F6-D42F-47BD-B41E-E60EB5EE6733}" type="slidenum">
              <a:rPr lang="en-AU"/>
              <a:pPr>
                <a:defRPr/>
              </a:pPr>
              <a:t>‹#›</a:t>
            </a:fld>
            <a:endParaRPr lang="en-AU"/>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23E7C4-AD86-4480-8341-6CC5F2822E3C}"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AF95415B-1C34-4BB6-B3A8-DAB2EC8A5715}" type="slidenum">
              <a:rPr lang="en-AU"/>
              <a:pPr>
                <a:defRPr/>
              </a:pPr>
              <a:t>‹#›</a:t>
            </a:fld>
            <a:endParaRPr lang="en-AU"/>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DAA452-5C86-476D-985D-1BCA1B38004D}"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7660E1A-B9C8-4912-9C6C-43F204535B98}"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Understanding Operating Systems,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B60E9872-8C0D-4AF6-B866-8906C351F66D}" type="slidenum">
              <a:rPr lang="en-US"/>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94A4BE3-D1B2-4EAA-940D-89CA789526F7}"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A037FD61-5111-4710-A8DC-84FFE06C949D}" type="slidenum">
              <a:rPr lang="en-AU"/>
              <a:pPr>
                <a:defRPr/>
              </a:pPr>
              <a:t>‹#›</a:t>
            </a:fld>
            <a:endParaRPr lang="en-AU"/>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F22A297-AF71-47E6-BCEB-119055DB2184}"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9C21B0E-1F1F-4B6F-BD8D-EBF405B8A176}" type="slidenum">
              <a:rPr lang="en-AU"/>
              <a:pPr>
                <a:defRPr/>
              </a:pPr>
              <a:t>‹#›</a:t>
            </a:fld>
            <a:endParaRPr lang="en-AU"/>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02118C77-BDF3-4F9B-BC55-A878104F65E6}"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A484344-9732-4AF2-AEEB-EFADDACDE90F}" type="slidenum">
              <a:rPr lang="en-AU"/>
              <a:pPr>
                <a:defRPr/>
              </a:pPr>
              <a:t>‹#›</a:t>
            </a:fld>
            <a:endParaRPr lang="en-AU"/>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9B87D56B-BF2C-4440-A12D-595CB28DB2FE}"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894A4C14-512C-4443-AC0C-21F15A9C1779}" type="slidenum">
              <a:rPr lang="en-AU"/>
              <a:pPr>
                <a:defRPr/>
              </a:pPr>
              <a:t>‹#›</a:t>
            </a:fld>
            <a:endParaRPr lang="en-AU"/>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F8430D71-ED3D-40D4-A3F7-ADCF62FB36C9}"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192924F-EA83-4132-BC5A-44D3E07C9C1A}" type="slidenum">
              <a:rPr lang="en-AU"/>
              <a:pPr>
                <a:defRPr/>
              </a:pPr>
              <a:t>‹#›</a:t>
            </a:fld>
            <a:endParaRPr lang="en-AU"/>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57311FD-25B6-455D-BCED-DA65B4593703}" type="datetimeFigureOut">
              <a:rPr lang="en-AU"/>
              <a:pPr>
                <a:defRPr/>
              </a:pPr>
              <a:t>25/02/2015</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EA6FEC14-841A-4773-91AB-6DDBB61B57CC}" type="slidenum">
              <a:rPr lang="en-AU"/>
              <a:pPr>
                <a:defRPr/>
              </a:pPr>
              <a:t>‹#›</a:t>
            </a:fld>
            <a:endParaRPr lang="en-AU"/>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3E2AC6B8-58F8-4863-9650-0B42C0A3E411}" type="datetimeFigureOut">
              <a:rPr lang="en-AU"/>
              <a:pPr>
                <a:defRPr/>
              </a:pPr>
              <a:t>25/02/2015</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BD2F7FEB-B52A-420E-8EB8-3570B8FD4C08}" type="slidenum">
              <a:rPr lang="en-AU"/>
              <a:pPr>
                <a:defRPr/>
              </a:pPr>
              <a:t>‹#›</a:t>
            </a:fld>
            <a:endParaRPr lang="en-AU"/>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5CB7D547-C8D6-44EA-9464-73DA350C3877}" type="datetimeFigureOut">
              <a:rPr lang="en-AU"/>
              <a:pPr>
                <a:defRPr/>
              </a:pPr>
              <a:t>25/02/2015</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13C2A91B-C250-45DD-A6CD-25FE6EA3CB6C}" type="slidenum">
              <a:rPr lang="en-AU"/>
              <a:pPr>
                <a:defRPr/>
              </a:pPr>
              <a:t>‹#›</a:t>
            </a:fld>
            <a:endParaRPr lang="en-AU"/>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430A151C-30CE-44D3-B186-4163DF060723}" type="datetimeFigureOut">
              <a:rPr lang="en-AU"/>
              <a:pPr>
                <a:defRPr/>
              </a:pPr>
              <a:t>25/02/2015</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C0FB67CE-82AC-4CE3-9B6C-7668526066CA}" type="slidenum">
              <a:rPr lang="en-AU"/>
              <a:pPr>
                <a:defRPr/>
              </a:pPr>
              <a:t>‹#›</a:t>
            </a:fld>
            <a:endParaRPr lang="en-AU"/>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79DBEA2-99FC-4FEA-8EA4-1FDFFB3E6D60}" type="datetimeFigureOut">
              <a:rPr lang="en-AU"/>
              <a:pPr>
                <a:defRPr/>
              </a:pPr>
              <a:t>25/02/2015</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E07CDE2B-9F9F-4D39-A4F2-F90D30952D54}"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10.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1.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2.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3.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4.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5.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5.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Arial" charset="0"/>
              </a:defRPr>
            </a:lvl1pPr>
          </a:lstStyle>
          <a:p>
            <a:pPr>
              <a:defRPr/>
            </a:pPr>
            <a:r>
              <a:rPr lang="en-US"/>
              <a:t>Understanding Operating Systems, Sixth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solidFill>
                  <a:srgbClr val="222222"/>
                </a:solidFill>
                <a:latin typeface="+mn-lt"/>
              </a:defRPr>
            </a:lvl1pPr>
          </a:lstStyle>
          <a:p>
            <a:pPr>
              <a:defRPr/>
            </a:pPr>
            <a:fld id="{5AAF6B55-AF68-4C5E-B2F1-210982AF671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311"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4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37D963C-44C3-4AF5-8348-221D30DE8C08}"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2A6299-75BC-429D-B578-241D12B51E11}"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45" r:id="rId1"/>
    <p:sldLayoutId id="2147484246" r:id="rId2"/>
    <p:sldLayoutId id="2147484247" r:id="rId3"/>
    <p:sldLayoutId id="2147484248" r:id="rId4"/>
    <p:sldLayoutId id="2147484249" r:id="rId5"/>
    <p:sldLayoutId id="2147484250" r:id="rId6"/>
    <p:sldLayoutId id="2147484251" r:id="rId7"/>
    <p:sldLayoutId id="2147484252" r:id="rId8"/>
    <p:sldLayoutId id="2147484253" r:id="rId9"/>
    <p:sldLayoutId id="2147484254" r:id="rId10"/>
    <p:sldLayoutId id="21474842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126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22C4D36-1152-4413-9C93-2626F66B7DBB}"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EE2C0CA-630C-43AF-A7E8-7D363B72BB27}"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22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7FDA0C3-7336-414C-AB70-BD62ED16A64A}"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AD10786-0B08-425C-B51C-321776CED27A}"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1D29764-1F99-4E36-943F-C61428314AA4}"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6E804A7-41C5-447F-AE72-18BE31DF26D6}"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3476C9A-9AF6-4653-A84D-938AAA9E3564}"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9F8F91-B073-42D5-BA47-43DEA6132E64}"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BA93B63-639D-4C38-953A-107AEB87436F}"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731FD3C-B348-4F3A-A382-98FB539131F9}"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9144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About the Presentations</a:t>
            </a:r>
          </a:p>
        </p:txBody>
      </p:sp>
      <p:sp>
        <p:nvSpPr>
          <p:cNvPr id="2051" name="Rectangle 3"/>
          <p:cNvSpPr>
            <a:spLocks noGrp="1" noChangeArrowheads="1"/>
          </p:cNvSpPr>
          <p:nvPr>
            <p:ph type="body" idx="1"/>
          </p:nvPr>
        </p:nvSpPr>
        <p:spPr bwMode="auto">
          <a:xfrm>
            <a:off x="533400" y="2057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The presentations cover the objectives found in the opening of each chapter.</a:t>
            </a:r>
          </a:p>
          <a:p>
            <a:pPr lvl="0"/>
            <a:r>
              <a:rPr lang="en-US" smtClean="0"/>
              <a:t>All chapter objectives are listed in the beginning of each presentation. </a:t>
            </a:r>
          </a:p>
          <a:p>
            <a:pPr lvl="0"/>
            <a:r>
              <a:rPr lang="en-US" smtClean="0"/>
              <a:t>You may customize the presentations to fit your class needs. </a:t>
            </a:r>
          </a:p>
          <a:p>
            <a:pPr lvl="0"/>
            <a:r>
              <a:rPr lang="en-US" smtClean="0"/>
              <a:t>Some figures from the chapters are included. A complete set of images from the book can be found on the Instructor Resources disc</a:t>
            </a:r>
          </a:p>
        </p:txBody>
      </p:sp>
      <p:pic>
        <p:nvPicPr>
          <p:cNvPr id="2052" name="Picture 4" descr="Cengage_1.jpg"/>
          <p:cNvPicPr>
            <a:picLocks noChangeAspect="1"/>
          </p:cNvPicPr>
          <p:nvPr userDrawn="1"/>
        </p:nvPicPr>
        <p:blipFill>
          <a:blip r:embed="rId4" cstate="print"/>
          <a:srcRect/>
          <a:stretch>
            <a:fillRect/>
          </a:stretch>
        </p:blipFill>
        <p:spPr bwMode="auto">
          <a:xfrm>
            <a:off x="0" y="0"/>
            <a:ext cx="3667125"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12" r:id="rId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3076"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3077" name="Picture 13" descr="ECU_AUS_logo_C"/>
          <p:cNvPicPr>
            <a:picLocks noChangeAspect="1" noChangeArrowheads="1"/>
          </p:cNvPicPr>
          <p:nvPr/>
        </p:nvPicPr>
        <p:blipFill>
          <a:blip r:embed="rId13"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dirty="0">
                <a:solidFill>
                  <a:srgbClr val="666666"/>
                </a:solidFill>
                <a:latin typeface="Arial Narrow" pitchFamily="-65" charset="0"/>
              </a:rPr>
              <a:t>School of Computing and Security Science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65" charset="0"/>
              </a:rPr>
              <a:t>Edith Cowan University</a:t>
            </a:r>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hf hdr="0" dt="0"/>
  <p:txStyles>
    <p:titleStyle>
      <a:lvl1pPr algn="r" rtl="0" eaLnBrk="0" fontAlgn="base" hangingPunct="0">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49C5E4C-053F-4FBC-93A9-9968E2F8D52C}"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DF005D3-3F68-4EEC-8028-81FF9D80E182}"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E9376BD-C4CA-460E-82EC-C3E27599DB85}"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E2E4FA2-72F3-436E-9161-82C84478958A}"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26411EC-8A5A-4ED6-9325-79EEBD5BA0A1}"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B2E8C20-8BA4-498E-89FB-DF1600B60151}"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5E46B4D-FF76-4D70-B44E-14976C505260}"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AABB1A5-8885-49E0-9A74-FC44F3E45750}"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81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5A756C-6CBF-42F7-81AF-50F2E5A3F139}"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3FA8C68-4F92-417A-88B9-5001DCEC514E}"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921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00622BC-7286-48E6-81A8-AB2286EB2DC6}" type="datetimeFigureOut">
              <a:rPr lang="en-AU"/>
              <a:pPr>
                <a:defRPr/>
              </a:pPr>
              <a:t>25/02/2015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CB4F386-A8A1-4E4F-A80D-1315EF0AE8DB}"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65" charset="0"/>
        </a:defRPr>
      </a:lvl2pPr>
      <a:lvl3pPr algn="ctr" rtl="0" eaLnBrk="0" fontAlgn="base" hangingPunct="0">
        <a:spcBef>
          <a:spcPct val="0"/>
        </a:spcBef>
        <a:spcAft>
          <a:spcPct val="0"/>
        </a:spcAft>
        <a:defRPr sz="4400">
          <a:solidFill>
            <a:schemeClr val="tx1"/>
          </a:solidFill>
          <a:latin typeface="Calibri" pitchFamily="-65" charset="0"/>
        </a:defRPr>
      </a:lvl3pPr>
      <a:lvl4pPr algn="ctr" rtl="0" eaLnBrk="0" fontAlgn="base" hangingPunct="0">
        <a:spcBef>
          <a:spcPct val="0"/>
        </a:spcBef>
        <a:spcAft>
          <a:spcPct val="0"/>
        </a:spcAft>
        <a:defRPr sz="4400">
          <a:solidFill>
            <a:schemeClr val="tx1"/>
          </a:solidFill>
          <a:latin typeface="Calibri" pitchFamily="-65" charset="0"/>
        </a:defRPr>
      </a:lvl4pPr>
      <a:lvl5pPr algn="ctr" rtl="0" eaLnBrk="0" fontAlgn="base" hangingPunct="0">
        <a:spcBef>
          <a:spcPct val="0"/>
        </a:spcBef>
        <a:spcAft>
          <a:spcPct val="0"/>
        </a:spcAft>
        <a:defRPr sz="4400">
          <a:solidFill>
            <a:schemeClr val="tx1"/>
          </a:solidFill>
          <a:latin typeface="Calibri" pitchFamily="-65" charset="0"/>
        </a:defRPr>
      </a:lvl5pPr>
      <a:lvl6pPr marL="457200" algn="ctr" rtl="0" eaLnBrk="1" fontAlgn="base" hangingPunct="1">
        <a:spcBef>
          <a:spcPct val="0"/>
        </a:spcBef>
        <a:spcAft>
          <a:spcPct val="0"/>
        </a:spcAft>
        <a:defRPr sz="4400">
          <a:solidFill>
            <a:schemeClr val="tx1"/>
          </a:solidFill>
          <a:latin typeface="Calibri" pitchFamily="-65" charset="0"/>
        </a:defRPr>
      </a:lvl6pPr>
      <a:lvl7pPr marL="914400" algn="ctr" rtl="0" eaLnBrk="1" fontAlgn="base" hangingPunct="1">
        <a:spcBef>
          <a:spcPct val="0"/>
        </a:spcBef>
        <a:spcAft>
          <a:spcPct val="0"/>
        </a:spcAft>
        <a:defRPr sz="4400">
          <a:solidFill>
            <a:schemeClr val="tx1"/>
          </a:solidFill>
          <a:latin typeface="Calibri" pitchFamily="-65" charset="0"/>
        </a:defRPr>
      </a:lvl7pPr>
      <a:lvl8pPr marL="1371600" algn="ctr" rtl="0" eaLnBrk="1" fontAlgn="base" hangingPunct="1">
        <a:spcBef>
          <a:spcPct val="0"/>
        </a:spcBef>
        <a:spcAft>
          <a:spcPct val="0"/>
        </a:spcAft>
        <a:defRPr sz="4400">
          <a:solidFill>
            <a:schemeClr val="tx1"/>
          </a:solidFill>
          <a:latin typeface="Calibri" pitchFamily="-65" charset="0"/>
        </a:defRPr>
      </a:lvl8pPr>
      <a:lvl9pPr marL="1828800" algn="ctr" rtl="0" eaLnBrk="1" fontAlgn="base" hangingPunct="1">
        <a:spcBef>
          <a:spcPct val="0"/>
        </a:spcBef>
        <a:spcAft>
          <a:spcPct val="0"/>
        </a:spcAft>
        <a:defRPr sz="4400">
          <a:solidFill>
            <a:schemeClr val="tx1"/>
          </a:solidFill>
          <a:latin typeface="Calibri" pitchFamily="-6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ubTitle" idx="1"/>
          </p:nvPr>
        </p:nvSpPr>
        <p:spPr>
          <a:xfrm>
            <a:off x="1371600" y="2514600"/>
            <a:ext cx="6400800" cy="1752600"/>
          </a:xfrm>
        </p:spPr>
        <p:txBody>
          <a:bodyPr/>
          <a:lstStyle/>
          <a:p>
            <a:pPr eaLnBrk="1" hangingPunct="1"/>
            <a:r>
              <a:rPr lang="en-US" sz="3400" i="1" dirty="0" smtClean="0"/>
              <a:t>CSG1102 – Unit Information</a:t>
            </a:r>
          </a:p>
          <a:p>
            <a:pPr eaLnBrk="1" hangingPunct="1"/>
            <a:endParaRPr lang="en-US" sz="3400" i="1"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OSH Induction - Emergency Evacuations</a:t>
            </a:r>
            <a:endParaRPr lang="en-AU" dirty="0"/>
          </a:p>
        </p:txBody>
      </p:sp>
      <p:sp>
        <p:nvSpPr>
          <p:cNvPr id="3" name="Content Placeholder 2"/>
          <p:cNvSpPr>
            <a:spLocks noGrp="1"/>
          </p:cNvSpPr>
          <p:nvPr>
            <p:ph idx="1"/>
          </p:nvPr>
        </p:nvSpPr>
        <p:spPr>
          <a:xfrm>
            <a:off x="468312" y="1905000"/>
            <a:ext cx="8461406" cy="4572000"/>
          </a:xfrm>
        </p:spPr>
        <p:txBody>
          <a:bodyPr>
            <a:normAutofit fontScale="92500"/>
          </a:bodyPr>
          <a:lstStyle/>
          <a:p>
            <a:pPr marL="261938" indent="-261938"/>
            <a:r>
              <a:rPr lang="en-AU" sz="2400" dirty="0" smtClean="0">
                <a:latin typeface="Arial" charset="0"/>
              </a:rPr>
              <a:t>See Emergency Procedures multi-coloured flip chart and "Instruction to Lecturers" located in each room</a:t>
            </a:r>
          </a:p>
          <a:p>
            <a:pPr marL="261938" indent="-261938">
              <a:spcBef>
                <a:spcPct val="35000"/>
              </a:spcBef>
            </a:pPr>
            <a:r>
              <a:rPr lang="en-AU" sz="2400" dirty="0" smtClean="0">
                <a:latin typeface="Arial" charset="0"/>
              </a:rPr>
              <a:t>Assist wheel chair bound / disabled / injured persons to a safe location inside the room while able bodies persons evacuate, then assist them in evacuation</a:t>
            </a:r>
          </a:p>
          <a:p>
            <a:pPr marL="261938" indent="-261938">
              <a:spcBef>
                <a:spcPct val="35000"/>
              </a:spcBef>
            </a:pPr>
            <a:r>
              <a:rPr lang="en-AU" sz="2400" dirty="0" smtClean="0">
                <a:latin typeface="Arial" charset="0"/>
              </a:rPr>
              <a:t>Obey instructions</a:t>
            </a:r>
          </a:p>
          <a:p>
            <a:pPr marL="261938" indent="-261938">
              <a:spcBef>
                <a:spcPct val="35000"/>
              </a:spcBef>
            </a:pPr>
            <a:r>
              <a:rPr lang="en-AU" sz="2400" dirty="0" smtClean="0">
                <a:latin typeface="Arial" charset="0"/>
              </a:rPr>
              <a:t>Do not leave the premises or go to café etc. – go to Emergency Assembly Area (refer to chart)</a:t>
            </a:r>
          </a:p>
          <a:p>
            <a:pPr marL="261938" indent="-261938">
              <a:spcBef>
                <a:spcPct val="35000"/>
              </a:spcBef>
            </a:pPr>
            <a:r>
              <a:rPr lang="en-AU" sz="2400" dirty="0" smtClean="0">
                <a:latin typeface="Arial" charset="0"/>
              </a:rPr>
              <a:t>Do not use lifts</a:t>
            </a:r>
          </a:p>
          <a:p>
            <a:pPr marL="261938" indent="-261938">
              <a:spcBef>
                <a:spcPct val="35000"/>
              </a:spcBef>
            </a:pPr>
            <a:r>
              <a:rPr lang="en-AU" sz="2400" dirty="0" smtClean="0">
                <a:latin typeface="Arial" charset="0"/>
              </a:rPr>
              <a:t>Wait to be told to return to building or to disperse by a FESA Officer in Charge or a Security Officer / Building / Area Warden</a:t>
            </a:r>
            <a:endParaRPr lang="en-AU" sz="2400" dirty="0">
              <a:latin typeface="Arial" charset="0"/>
            </a:endParaRPr>
          </a:p>
        </p:txBody>
      </p:sp>
    </p:spTree>
    <p:extLst>
      <p:ext uri="{BB962C8B-B14F-4D97-AF65-F5344CB8AC3E}">
        <p14:creationId xmlns:p14="http://schemas.microsoft.com/office/powerpoint/2010/main" val="379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OSH Induction - Emergency Assistance</a:t>
            </a:r>
            <a:endParaRPr lang="en-AU" dirty="0"/>
          </a:p>
        </p:txBody>
      </p:sp>
      <p:sp>
        <p:nvSpPr>
          <p:cNvPr id="3" name="Content Placeholder 2"/>
          <p:cNvSpPr>
            <a:spLocks noGrp="1"/>
          </p:cNvSpPr>
          <p:nvPr>
            <p:ph idx="1"/>
          </p:nvPr>
        </p:nvSpPr>
        <p:spPr/>
        <p:txBody>
          <a:bodyPr/>
          <a:lstStyle/>
          <a:p>
            <a:pPr marL="261938" indent="-261938"/>
            <a:r>
              <a:rPr lang="en-US" sz="2400" dirty="0" smtClean="0">
                <a:latin typeface="Arial" charset="0"/>
              </a:rPr>
              <a:t>Note the location and use of the Security phones on campus. These are radiophones and there will be a pause before an officer responds</a:t>
            </a:r>
          </a:p>
          <a:p>
            <a:pPr marL="1976438" lvl="4" indent="-261938"/>
            <a:endParaRPr lang="en-US" sz="1100" dirty="0" smtClean="0">
              <a:latin typeface="Arial" charset="0"/>
            </a:endParaRPr>
          </a:p>
          <a:p>
            <a:pPr marL="261938" indent="-261938"/>
            <a:r>
              <a:rPr lang="en-US" sz="2400" dirty="0" smtClean="0">
                <a:latin typeface="Arial" charset="0"/>
              </a:rPr>
              <a:t>Security Officers will escort them to vehicles</a:t>
            </a:r>
          </a:p>
          <a:p>
            <a:pPr marL="1976438" lvl="4" indent="-261938"/>
            <a:endParaRPr lang="en-US" sz="1100" dirty="0" smtClean="0">
              <a:latin typeface="Arial" charset="0"/>
            </a:endParaRPr>
          </a:p>
          <a:p>
            <a:pPr marL="261938" indent="-261938"/>
            <a:r>
              <a:rPr lang="en-US" sz="2400" dirty="0" smtClean="0">
                <a:latin typeface="Arial" charset="0"/>
              </a:rPr>
              <a:t>Security Officers are trained in First Aid</a:t>
            </a:r>
          </a:p>
          <a:p>
            <a:pPr marL="1976438" lvl="4" indent="-261938"/>
            <a:endParaRPr lang="en-US" sz="1100" dirty="0" smtClean="0">
              <a:latin typeface="Arial" charset="0"/>
            </a:endParaRPr>
          </a:p>
          <a:p>
            <a:pPr marL="261938" indent="-261938"/>
            <a:r>
              <a:rPr lang="en-US" sz="2400" dirty="0" smtClean="0">
                <a:latin typeface="Arial" charset="0"/>
              </a:rPr>
              <a:t>It is safer to walk around on campus and to transport after hours in pairs or more</a:t>
            </a:r>
          </a:p>
          <a:p>
            <a:pPr marL="1976438" lvl="4" indent="-261938"/>
            <a:endParaRPr lang="en-US" sz="1100" dirty="0" smtClean="0">
              <a:latin typeface="Arial" charset="0"/>
            </a:endParaRPr>
          </a:p>
          <a:p>
            <a:pPr marL="261938" indent="-261938"/>
            <a:r>
              <a:rPr lang="en-US" sz="2400" dirty="0" smtClean="0">
                <a:latin typeface="Arial" charset="0"/>
              </a:rPr>
              <a:t>There are designated well-lit walkways for movement around campus after dark</a:t>
            </a:r>
          </a:p>
          <a:p>
            <a:pPr marL="1976438" lvl="4" indent="-261938"/>
            <a:endParaRPr lang="en-US" sz="1100" dirty="0" smtClean="0">
              <a:latin typeface="Arial" charset="0"/>
            </a:endParaRPr>
          </a:p>
          <a:p>
            <a:pPr marL="261938" indent="-261938"/>
            <a:r>
              <a:rPr lang="en-US" sz="2400" dirty="0" smtClean="0">
                <a:latin typeface="Arial" charset="0"/>
              </a:rPr>
              <a:t>Note the location and availability of the campus Medical Suite</a:t>
            </a:r>
          </a:p>
        </p:txBody>
      </p:sp>
    </p:spTree>
    <p:extLst>
      <p:ext uri="{BB962C8B-B14F-4D97-AF65-F5344CB8AC3E}">
        <p14:creationId xmlns:p14="http://schemas.microsoft.com/office/powerpoint/2010/main" val="38959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AU" dirty="0" smtClean="0"/>
              <a:t>OSH Induction - Responsibilities of Students</a:t>
            </a:r>
            <a:endParaRPr lang="en-AU" dirty="0"/>
          </a:p>
        </p:txBody>
      </p:sp>
      <p:sp>
        <p:nvSpPr>
          <p:cNvPr id="3" name="Content Placeholder 2"/>
          <p:cNvSpPr>
            <a:spLocks noGrp="1"/>
          </p:cNvSpPr>
          <p:nvPr>
            <p:ph idx="1"/>
          </p:nvPr>
        </p:nvSpPr>
        <p:spPr/>
        <p:txBody>
          <a:bodyPr/>
          <a:lstStyle/>
          <a:p>
            <a:pPr marL="261938" indent="-261938"/>
            <a:r>
              <a:rPr lang="en-US" sz="2400" dirty="0" smtClean="0">
                <a:latin typeface="Arial" charset="0"/>
              </a:rPr>
              <a:t>If lecturer does not show inform school secretary / clerical as soon as possible</a:t>
            </a:r>
          </a:p>
          <a:p>
            <a:pPr marL="261938" indent="-261938"/>
            <a:endParaRPr lang="en-US" sz="2400" dirty="0" smtClean="0">
              <a:latin typeface="Arial" charset="0"/>
            </a:endParaRPr>
          </a:p>
          <a:p>
            <a:pPr marL="261938" indent="-261938"/>
            <a:r>
              <a:rPr lang="en-US" sz="2400" dirty="0" smtClean="0">
                <a:latin typeface="Arial" charset="0"/>
              </a:rPr>
              <a:t>ECU supports a NON-SMOKING environment</a:t>
            </a:r>
          </a:p>
          <a:p>
            <a:pPr marL="261938" indent="-261938"/>
            <a:endParaRPr lang="en-US" sz="2400" dirty="0" smtClean="0">
              <a:latin typeface="Arial" charset="0"/>
            </a:endParaRPr>
          </a:p>
          <a:p>
            <a:pPr marL="261938" indent="-261938"/>
            <a:r>
              <a:rPr lang="en-US" sz="2400" dirty="0" smtClean="0">
                <a:latin typeface="Arial" charset="0"/>
              </a:rPr>
              <a:t>Hazards need to be reported to a university staff member</a:t>
            </a:r>
          </a:p>
          <a:p>
            <a:pPr marL="261938" indent="-261938"/>
            <a:endParaRPr lang="en-US" sz="2400" dirty="0" smtClean="0">
              <a:latin typeface="Arial" charset="0"/>
            </a:endParaRPr>
          </a:p>
          <a:p>
            <a:pPr marL="261938" indent="-261938"/>
            <a:r>
              <a:rPr lang="en-US" sz="2400" dirty="0" smtClean="0">
                <a:latin typeface="Arial" charset="0"/>
              </a:rPr>
              <a:t>Accidents and injuries need to be reported to a university staff member as soon as possible</a:t>
            </a:r>
          </a:p>
        </p:txBody>
      </p:sp>
    </p:spTree>
    <p:extLst>
      <p:ext uri="{BB962C8B-B14F-4D97-AF65-F5344CB8AC3E}">
        <p14:creationId xmlns:p14="http://schemas.microsoft.com/office/powerpoint/2010/main" val="39105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few final things…</a:t>
            </a:r>
            <a:endParaRPr lang="en-AU" dirty="0"/>
          </a:p>
        </p:txBody>
      </p:sp>
      <p:sp>
        <p:nvSpPr>
          <p:cNvPr id="3" name="Content Placeholder 2"/>
          <p:cNvSpPr>
            <a:spLocks noGrp="1"/>
          </p:cNvSpPr>
          <p:nvPr>
            <p:ph idx="1"/>
          </p:nvPr>
        </p:nvSpPr>
        <p:spPr/>
        <p:txBody>
          <a:bodyPr>
            <a:normAutofit lnSpcReduction="10000"/>
          </a:bodyPr>
          <a:lstStyle/>
          <a:p>
            <a:pPr marL="261938" indent="-261938"/>
            <a:r>
              <a:rPr lang="en-AU" sz="2400" dirty="0" smtClean="0">
                <a:latin typeface="Arial" charset="0"/>
              </a:rPr>
              <a:t>Arrive to lectures and </a:t>
            </a:r>
            <a:r>
              <a:rPr lang="en-AU" sz="2400" dirty="0" smtClean="0"/>
              <a:t>workshops / labs / tutorials</a:t>
            </a:r>
            <a:r>
              <a:rPr lang="en-AU" sz="2400" dirty="0" smtClean="0">
                <a:latin typeface="Arial" charset="0"/>
              </a:rPr>
              <a:t> on time</a:t>
            </a:r>
          </a:p>
          <a:p>
            <a:pPr marL="261938" indent="-261938"/>
            <a:endParaRPr lang="en-AU" sz="2400" dirty="0" smtClean="0">
              <a:latin typeface="Arial" charset="0"/>
            </a:endParaRPr>
          </a:p>
          <a:p>
            <a:pPr marL="261938" indent="-261938"/>
            <a:r>
              <a:rPr lang="en-AU" sz="2400" dirty="0" smtClean="0">
                <a:latin typeface="Arial" charset="0"/>
              </a:rPr>
              <a:t>Turn off your mobile phones or set them to silent</a:t>
            </a:r>
          </a:p>
          <a:p>
            <a:pPr marL="261938" indent="-261938"/>
            <a:endParaRPr lang="en-AU" sz="2400" dirty="0" smtClean="0">
              <a:latin typeface="Arial" charset="0"/>
            </a:endParaRPr>
          </a:p>
          <a:p>
            <a:pPr marL="261938" indent="-261938"/>
            <a:r>
              <a:rPr lang="en-AU" sz="2400" dirty="0" smtClean="0">
                <a:latin typeface="Arial" charset="0"/>
              </a:rPr>
              <a:t>Give staff your attention during class – your email and private conversations can wait for an hour or two</a:t>
            </a:r>
          </a:p>
          <a:p>
            <a:pPr marL="261938" indent="-261938"/>
            <a:endParaRPr lang="en-AU" sz="2400" dirty="0" smtClean="0">
              <a:latin typeface="Arial" charset="0"/>
            </a:endParaRPr>
          </a:p>
          <a:p>
            <a:pPr marL="261938" indent="-261938"/>
            <a:r>
              <a:rPr lang="en-AU" sz="2400" b="1" dirty="0" smtClean="0">
                <a:latin typeface="Arial" charset="0"/>
              </a:rPr>
              <a:t>Do not be afraid to contact us </a:t>
            </a:r>
            <a:r>
              <a:rPr lang="en-AU" sz="2400" dirty="0" smtClean="0">
                <a:latin typeface="Arial" charset="0"/>
              </a:rPr>
              <a:t>– We are here to answer queries, clarify things, provide feedback on work, etc</a:t>
            </a:r>
          </a:p>
          <a:p>
            <a:pPr marL="261938" indent="-261938"/>
            <a:endParaRPr lang="en-AU" sz="2400" dirty="0" smtClean="0">
              <a:latin typeface="Arial" charset="0"/>
            </a:endParaRPr>
          </a:p>
          <a:p>
            <a:pPr marL="261938" indent="-261938"/>
            <a:r>
              <a:rPr lang="en-AU" sz="2400" dirty="0" smtClean="0">
                <a:latin typeface="Arial" charset="0"/>
              </a:rPr>
              <a:t>Do not be afraid to </a:t>
            </a:r>
            <a:r>
              <a:rPr lang="en-AU" sz="2400" b="1" dirty="0" smtClean="0">
                <a:latin typeface="Arial" charset="0"/>
              </a:rPr>
              <a:t>speak up </a:t>
            </a:r>
            <a:r>
              <a:rPr lang="en-AU" sz="2400" dirty="0" smtClean="0">
                <a:latin typeface="Arial" charset="0"/>
              </a:rPr>
              <a:t>in class – got an answer? A question? A suggestion? A pulse? Please, let us know!</a:t>
            </a:r>
            <a:endParaRPr lang="en-AU" sz="2400" dirty="0">
              <a:latin typeface="Arial" charset="0"/>
            </a:endParaRPr>
          </a:p>
        </p:txBody>
      </p:sp>
    </p:spTree>
    <p:extLst>
      <p:ext uri="{BB962C8B-B14F-4D97-AF65-F5344CB8AC3E}">
        <p14:creationId xmlns:p14="http://schemas.microsoft.com/office/powerpoint/2010/main" val="39800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ubTitle" idx="1"/>
          </p:nvPr>
        </p:nvSpPr>
        <p:spPr>
          <a:xfrm>
            <a:off x="1371600" y="2514600"/>
            <a:ext cx="6400800" cy="1752600"/>
          </a:xfrm>
        </p:spPr>
        <p:txBody>
          <a:bodyPr/>
          <a:lstStyle/>
          <a:p>
            <a:pPr eaLnBrk="1" hangingPunct="1"/>
            <a:r>
              <a:rPr lang="en-US" sz="3400" i="1" smtClean="0"/>
              <a:t>Chapter 1</a:t>
            </a:r>
          </a:p>
          <a:p>
            <a:pPr eaLnBrk="1" hangingPunct="1"/>
            <a:r>
              <a:rPr lang="en-US" sz="3400" i="1" smtClean="0"/>
              <a:t>Introducing Operating Systems</a:t>
            </a:r>
          </a:p>
          <a:p>
            <a:pPr eaLnBrk="1" hangingPunct="1"/>
            <a:endParaRPr lang="en-US" smtClean="0"/>
          </a:p>
        </p:txBody>
      </p:sp>
    </p:spTree>
    <p:extLst>
      <p:ext uri="{BB962C8B-B14F-4D97-AF65-F5344CB8AC3E}">
        <p14:creationId xmlns:p14="http://schemas.microsoft.com/office/powerpoint/2010/main" val="24534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smtClean="0">
                <a:latin typeface="Arial Narrow" pitchFamily="-65" charset="0"/>
              </a:rPr>
              <a:t>Learning Objectives</a:t>
            </a:r>
          </a:p>
        </p:txBody>
      </p:sp>
      <p:sp>
        <p:nvSpPr>
          <p:cNvPr id="4102" name="Rectangle 3"/>
          <p:cNvSpPr>
            <a:spLocks noGrp="1" noChangeArrowheads="1"/>
          </p:cNvSpPr>
          <p:nvPr>
            <p:ph idx="1"/>
          </p:nvPr>
        </p:nvSpPr>
        <p:spPr>
          <a:xfrm>
            <a:off x="250825" y="2024063"/>
            <a:ext cx="8642350" cy="4681537"/>
          </a:xfrm>
        </p:spPr>
        <p:txBody>
          <a:bodyPr/>
          <a:lstStyle/>
          <a:p>
            <a:pPr indent="0" eaLnBrk="1" hangingPunct="1">
              <a:buFontTx/>
              <a:buNone/>
              <a:defRPr/>
            </a:pPr>
            <a:r>
              <a:rPr lang="en-US" sz="2400" dirty="0" smtClean="0"/>
              <a:t>After completing this chapter, you should be able to describe:</a:t>
            </a:r>
          </a:p>
          <a:p>
            <a:pPr eaLnBrk="1" hangingPunct="1">
              <a:defRPr/>
            </a:pPr>
            <a:r>
              <a:rPr lang="en-US" sz="2400" dirty="0" smtClean="0"/>
              <a:t>Innovations in operating systems development</a:t>
            </a:r>
          </a:p>
          <a:p>
            <a:pPr eaLnBrk="1" hangingPunct="1">
              <a:defRPr/>
            </a:pPr>
            <a:r>
              <a:rPr lang="en-US" sz="2400" dirty="0" smtClean="0"/>
              <a:t>The basic role of an operating system</a:t>
            </a:r>
          </a:p>
          <a:p>
            <a:pPr eaLnBrk="1" hangingPunct="1">
              <a:defRPr/>
            </a:pPr>
            <a:r>
              <a:rPr lang="en-US" sz="2400" dirty="0" smtClean="0"/>
              <a:t>The major operating system software subsystem managers and their functions</a:t>
            </a:r>
          </a:p>
          <a:p>
            <a:pPr eaLnBrk="1" hangingPunct="1">
              <a:defRPr/>
            </a:pPr>
            <a:r>
              <a:rPr lang="en-US" sz="2400" dirty="0" smtClean="0"/>
              <a:t>The types of machine hardware on which operating systems run</a:t>
            </a:r>
          </a:p>
        </p:txBody>
      </p:sp>
      <p:sp>
        <p:nvSpPr>
          <p:cNvPr id="19460" name="Slide Number Placeholder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062C7AE9-2F7B-43A0-8909-E75228927B3B}"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609600"/>
            <a:ext cx="8077200" cy="1143000"/>
          </a:xfrm>
        </p:spPr>
        <p:txBody>
          <a:bodyPr/>
          <a:lstStyle/>
          <a:p>
            <a:pPr algn="l" eaLnBrk="1" hangingPunct="1"/>
            <a:r>
              <a:rPr lang="en-US" smtClean="0">
                <a:latin typeface="Arial Narrow" pitchFamily="-65" charset="0"/>
              </a:rPr>
              <a:t>Learning Objectives</a:t>
            </a:r>
          </a:p>
        </p:txBody>
      </p:sp>
      <p:sp>
        <p:nvSpPr>
          <p:cNvPr id="20483" name="Rectangle 3"/>
          <p:cNvSpPr>
            <a:spLocks noGrp="1" noChangeArrowheads="1"/>
          </p:cNvSpPr>
          <p:nvPr>
            <p:ph type="body" idx="4294967295"/>
          </p:nvPr>
        </p:nvSpPr>
        <p:spPr>
          <a:xfrm>
            <a:off x="0" y="2209800"/>
            <a:ext cx="8077200" cy="4572000"/>
          </a:xfrm>
        </p:spPr>
        <p:txBody>
          <a:bodyPr/>
          <a:lstStyle/>
          <a:p>
            <a:pPr eaLnBrk="1" hangingPunct="1"/>
            <a:r>
              <a:rPr lang="en-US" sz="2400" smtClean="0"/>
              <a:t>The differences among batch, interactive, real-time, hybrid, and embedded operating systems</a:t>
            </a:r>
          </a:p>
          <a:p>
            <a:pPr eaLnBrk="1" hangingPunct="1"/>
            <a:r>
              <a:rPr lang="en-US" sz="2400" smtClean="0"/>
              <a:t>Multiprocessing and its impact on the evolution of operating system software</a:t>
            </a:r>
          </a:p>
          <a:p>
            <a:pPr eaLnBrk="1" hangingPunct="1"/>
            <a:r>
              <a:rPr lang="en-US" sz="2400" smtClean="0"/>
              <a:t>Virtualization and core architecture trends in new operating systems</a:t>
            </a:r>
          </a:p>
        </p:txBody>
      </p:sp>
      <p:sp>
        <p:nvSpPr>
          <p:cNvPr id="2048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0485" name="Slide Number Placeholder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4DF7E55C-24CC-47E2-A5C9-555FD725F0DA}"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smtClean="0">
                <a:latin typeface="Arial Narrow" pitchFamily="-65" charset="0"/>
              </a:rPr>
              <a:t>Introduction</a:t>
            </a:r>
          </a:p>
        </p:txBody>
      </p:sp>
      <p:sp>
        <p:nvSpPr>
          <p:cNvPr id="21507" name="Rectangle 3"/>
          <p:cNvSpPr>
            <a:spLocks noGrp="1" noChangeArrowheads="1"/>
          </p:cNvSpPr>
          <p:nvPr>
            <p:ph idx="1"/>
          </p:nvPr>
        </p:nvSpPr>
        <p:spPr/>
        <p:txBody>
          <a:bodyPr/>
          <a:lstStyle/>
          <a:p>
            <a:pPr eaLnBrk="1" hangingPunct="1"/>
            <a:r>
              <a:rPr lang="en-US" sz="2400" smtClean="0"/>
              <a:t>Operating systems</a:t>
            </a:r>
          </a:p>
          <a:p>
            <a:pPr lvl="1" eaLnBrk="1" hangingPunct="1"/>
            <a:r>
              <a:rPr lang="en-US" sz="2400" smtClean="0"/>
              <a:t>Manage computer system hardware and software</a:t>
            </a:r>
          </a:p>
          <a:p>
            <a:pPr eaLnBrk="1" hangingPunct="1"/>
            <a:r>
              <a:rPr lang="en-US" sz="2400" smtClean="0"/>
              <a:t>This text explores:</a:t>
            </a:r>
          </a:p>
          <a:p>
            <a:pPr lvl="1" eaLnBrk="1" hangingPunct="1"/>
            <a:r>
              <a:rPr lang="en-US" sz="2400" smtClean="0"/>
              <a:t>What they are</a:t>
            </a:r>
          </a:p>
          <a:p>
            <a:pPr lvl="1" eaLnBrk="1" hangingPunct="1"/>
            <a:r>
              <a:rPr lang="en-US" sz="2400" smtClean="0"/>
              <a:t>How they work</a:t>
            </a:r>
          </a:p>
          <a:p>
            <a:pPr lvl="1" eaLnBrk="1" hangingPunct="1"/>
            <a:r>
              <a:rPr lang="en-US" sz="2400" smtClean="0"/>
              <a:t>What they do</a:t>
            </a:r>
          </a:p>
          <a:p>
            <a:pPr lvl="1" eaLnBrk="1" hangingPunct="1"/>
            <a:r>
              <a:rPr lang="en-US" sz="2400" smtClean="0"/>
              <a:t>Why they do it</a:t>
            </a:r>
          </a:p>
          <a:p>
            <a:pPr eaLnBrk="1" hangingPunct="1"/>
            <a:r>
              <a:rPr lang="en-US" sz="2400" smtClean="0"/>
              <a:t>This chapter describes:</a:t>
            </a:r>
          </a:p>
          <a:p>
            <a:pPr lvl="1" eaLnBrk="1" hangingPunct="1"/>
            <a:r>
              <a:rPr lang="en-US" sz="2400" smtClean="0"/>
              <a:t>How operating systems work</a:t>
            </a:r>
          </a:p>
          <a:p>
            <a:pPr lvl="1" eaLnBrk="1" hangingPunct="1"/>
            <a:r>
              <a:rPr lang="en-US" sz="2400" smtClean="0"/>
              <a:t>The evolution of operation systems</a:t>
            </a:r>
          </a:p>
        </p:txBody>
      </p:sp>
      <p:sp>
        <p:nvSpPr>
          <p:cNvPr id="21508"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1509" name="Slide Number Placeholder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B3BF3D74-C3D2-46EA-A5EF-9E9A568A8321}"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685800"/>
            <a:ext cx="8642350" cy="1000125"/>
          </a:xfrm>
        </p:spPr>
        <p:txBody>
          <a:bodyPr/>
          <a:lstStyle/>
          <a:p>
            <a:pPr algn="l" eaLnBrk="1" hangingPunct="1"/>
            <a:r>
              <a:rPr lang="en-CA" smtClean="0">
                <a:latin typeface="Arial Narrow" pitchFamily="-65" charset="0"/>
              </a:rPr>
              <a:t>What </a:t>
            </a:r>
            <a:r>
              <a:rPr lang="en-US" smtClean="0">
                <a:latin typeface="Arial Narrow" pitchFamily="-65" charset="0"/>
              </a:rPr>
              <a:t>is</a:t>
            </a:r>
            <a:r>
              <a:rPr lang="en-CA" smtClean="0">
                <a:latin typeface="Arial Narrow" pitchFamily="-65" charset="0"/>
              </a:rPr>
              <a:t> an Operating System?</a:t>
            </a:r>
          </a:p>
        </p:txBody>
      </p:sp>
      <p:sp>
        <p:nvSpPr>
          <p:cNvPr id="22531" name="Rectangle 3"/>
          <p:cNvSpPr>
            <a:spLocks noGrp="1" noChangeArrowheads="1"/>
          </p:cNvSpPr>
          <p:nvPr>
            <p:ph idx="1"/>
          </p:nvPr>
        </p:nvSpPr>
        <p:spPr/>
        <p:txBody>
          <a:bodyPr/>
          <a:lstStyle/>
          <a:p>
            <a:pPr eaLnBrk="1" hangingPunct="1">
              <a:lnSpc>
                <a:spcPct val="90000"/>
              </a:lnSpc>
            </a:pPr>
            <a:r>
              <a:rPr lang="en-US" sz="2400" b="1" smtClean="0"/>
              <a:t>Computer System</a:t>
            </a:r>
            <a:endParaRPr lang="en-US" sz="2400" smtClean="0"/>
          </a:p>
          <a:p>
            <a:pPr lvl="1" eaLnBrk="1" hangingPunct="1">
              <a:lnSpc>
                <a:spcPct val="90000"/>
              </a:lnSpc>
            </a:pPr>
            <a:r>
              <a:rPr lang="en-US" sz="2400" smtClean="0"/>
              <a:t>Software (programs)</a:t>
            </a:r>
          </a:p>
          <a:p>
            <a:pPr lvl="1" eaLnBrk="1" hangingPunct="1">
              <a:lnSpc>
                <a:spcPct val="90000"/>
              </a:lnSpc>
            </a:pPr>
            <a:r>
              <a:rPr lang="en-US" sz="2400" smtClean="0"/>
              <a:t>Hardware (physical machine and electronic components)</a:t>
            </a:r>
          </a:p>
          <a:p>
            <a:pPr eaLnBrk="1" hangingPunct="1">
              <a:lnSpc>
                <a:spcPct val="90000"/>
              </a:lnSpc>
            </a:pPr>
            <a:r>
              <a:rPr lang="en-US" sz="2400" b="1" smtClean="0"/>
              <a:t>Operating System</a:t>
            </a:r>
            <a:endParaRPr lang="en-US" sz="2400" smtClean="0"/>
          </a:p>
          <a:p>
            <a:pPr lvl="1" eaLnBrk="1" hangingPunct="1">
              <a:lnSpc>
                <a:spcPct val="90000"/>
              </a:lnSpc>
            </a:pPr>
            <a:r>
              <a:rPr lang="en-CA" sz="2400" smtClean="0"/>
              <a:t>Part of computer system (software)</a:t>
            </a:r>
          </a:p>
          <a:p>
            <a:pPr lvl="1" eaLnBrk="1" hangingPunct="1">
              <a:lnSpc>
                <a:spcPct val="90000"/>
              </a:lnSpc>
            </a:pPr>
            <a:r>
              <a:rPr lang="en-CA" sz="2400" smtClean="0"/>
              <a:t>Manages all hardware and software</a:t>
            </a:r>
            <a:endParaRPr lang="en-US" sz="2400" smtClean="0"/>
          </a:p>
          <a:p>
            <a:pPr lvl="2" eaLnBrk="1" hangingPunct="1">
              <a:lnSpc>
                <a:spcPct val="90000"/>
              </a:lnSpc>
            </a:pPr>
            <a:r>
              <a:rPr lang="en-US" smtClean="0"/>
              <a:t>Controls every file, device, section of main memory and nanosecond of processing time</a:t>
            </a:r>
          </a:p>
          <a:p>
            <a:pPr lvl="2" eaLnBrk="1" hangingPunct="1">
              <a:lnSpc>
                <a:spcPct val="90000"/>
              </a:lnSpc>
            </a:pPr>
            <a:r>
              <a:rPr lang="en-US" smtClean="0"/>
              <a:t>Controls </a:t>
            </a:r>
            <a:r>
              <a:rPr lang="en-US" i="1" smtClean="0"/>
              <a:t>who</a:t>
            </a:r>
            <a:r>
              <a:rPr lang="en-US" smtClean="0"/>
              <a:t> can use the system</a:t>
            </a:r>
          </a:p>
          <a:p>
            <a:pPr lvl="2" eaLnBrk="1" hangingPunct="1">
              <a:lnSpc>
                <a:spcPct val="90000"/>
              </a:lnSpc>
            </a:pPr>
            <a:r>
              <a:rPr lang="en-US" smtClean="0"/>
              <a:t>Controls </a:t>
            </a:r>
            <a:r>
              <a:rPr lang="en-US" i="1" smtClean="0"/>
              <a:t>how</a:t>
            </a:r>
            <a:r>
              <a:rPr lang="en-US" smtClean="0"/>
              <a:t> system is used</a:t>
            </a:r>
          </a:p>
        </p:txBody>
      </p:sp>
      <p:sp>
        <p:nvSpPr>
          <p:cNvPr id="2253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CA" smtClean="0">
                <a:latin typeface="Arial Narrow" pitchFamily="-65" charset="0"/>
              </a:rPr>
              <a:t>Operating System</a:t>
            </a:r>
            <a:r>
              <a:rPr lang="en-US" smtClean="0">
                <a:latin typeface="Arial Narrow" pitchFamily="-65" charset="0"/>
              </a:rPr>
              <a:t> Software</a:t>
            </a:r>
            <a:endParaRPr lang="en-CA" smtClean="0">
              <a:latin typeface="Arial Narrow" pitchFamily="-65" charset="0"/>
            </a:endParaRPr>
          </a:p>
        </p:txBody>
      </p:sp>
      <p:sp>
        <p:nvSpPr>
          <p:cNvPr id="23555" name="Rectangle 3"/>
          <p:cNvSpPr>
            <a:spLocks noGrp="1" noChangeArrowheads="1"/>
          </p:cNvSpPr>
          <p:nvPr>
            <p:ph idx="1"/>
          </p:nvPr>
        </p:nvSpPr>
        <p:spPr>
          <a:xfrm>
            <a:off x="533400" y="2057400"/>
            <a:ext cx="8077200" cy="4495800"/>
          </a:xfrm>
        </p:spPr>
        <p:txBody>
          <a:bodyPr/>
          <a:lstStyle/>
          <a:p>
            <a:pPr eaLnBrk="1" hangingPunct="1"/>
            <a:r>
              <a:rPr lang="en-US" sz="2400" smtClean="0"/>
              <a:t>Includes four essential</a:t>
            </a:r>
            <a:r>
              <a:rPr lang="en-US" sz="2400" b="1" smtClean="0"/>
              <a:t> </a:t>
            </a:r>
            <a:r>
              <a:rPr lang="en-US" sz="2400" smtClean="0"/>
              <a:t>subsystem managers</a:t>
            </a:r>
          </a:p>
          <a:p>
            <a:pPr lvl="1" eaLnBrk="1" hangingPunct="1"/>
            <a:r>
              <a:rPr lang="en-US" sz="2400" smtClean="0"/>
              <a:t>Memory Manager</a:t>
            </a:r>
          </a:p>
          <a:p>
            <a:pPr lvl="1" eaLnBrk="1" hangingPunct="1"/>
            <a:r>
              <a:rPr lang="en-US" sz="2400" smtClean="0"/>
              <a:t>Processor Manager</a:t>
            </a:r>
          </a:p>
          <a:p>
            <a:pPr lvl="1" eaLnBrk="1" hangingPunct="1"/>
            <a:r>
              <a:rPr lang="en-US" sz="2400" smtClean="0"/>
              <a:t>Device Manager</a:t>
            </a:r>
          </a:p>
          <a:p>
            <a:pPr lvl="1" eaLnBrk="1" hangingPunct="1"/>
            <a:r>
              <a:rPr lang="en-US" sz="2400" smtClean="0"/>
              <a:t>File Manager</a:t>
            </a:r>
          </a:p>
          <a:p>
            <a:pPr eaLnBrk="1" hangingPunct="1"/>
            <a:r>
              <a:rPr lang="en-US" sz="2400" smtClean="0"/>
              <a:t>Network Manager (fifth</a:t>
            </a:r>
            <a:r>
              <a:rPr lang="en-US" sz="2400" baseline="30000" smtClean="0"/>
              <a:t> </a:t>
            </a:r>
            <a:r>
              <a:rPr lang="en-US" sz="2400" smtClean="0"/>
              <a:t>subsystem manager)</a:t>
            </a:r>
          </a:p>
          <a:p>
            <a:pPr lvl="1" eaLnBrk="1" hangingPunct="1"/>
            <a:r>
              <a:rPr lang="en-US" sz="2400" smtClean="0"/>
              <a:t>In all modern operating systems</a:t>
            </a:r>
          </a:p>
          <a:p>
            <a:pPr lvl="1" eaLnBrk="1" hangingPunct="1"/>
            <a:r>
              <a:rPr lang="en-US" sz="2400" smtClean="0"/>
              <a:t>Assumes responsibility for networking tasks</a:t>
            </a:r>
          </a:p>
          <a:p>
            <a:pPr lvl="1" eaLnBrk="1" hangingPunct="1"/>
            <a:r>
              <a:rPr lang="en-US" sz="2400" smtClean="0"/>
              <a:t>Discussed further in Chapters 9 &amp; 10</a:t>
            </a:r>
          </a:p>
        </p:txBody>
      </p:sp>
      <p:sp>
        <p:nvSpPr>
          <p:cNvPr id="2355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355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F296B577-0316-45D5-96D7-0CBDC7F751F3}"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Staff Details</a:t>
            </a:r>
            <a:endParaRPr lang="en-AU" dirty="0"/>
          </a:p>
        </p:txBody>
      </p:sp>
      <p:sp>
        <p:nvSpPr>
          <p:cNvPr id="3" name="Content Placeholder 2"/>
          <p:cNvSpPr>
            <a:spLocks noGrp="1"/>
          </p:cNvSpPr>
          <p:nvPr>
            <p:ph idx="1"/>
          </p:nvPr>
        </p:nvSpPr>
        <p:spPr/>
        <p:txBody>
          <a:bodyPr>
            <a:normAutofit/>
          </a:bodyPr>
          <a:lstStyle/>
          <a:p>
            <a:r>
              <a:rPr lang="en-AU" b="1" dirty="0" smtClean="0"/>
              <a:t>Peter </a:t>
            </a:r>
            <a:r>
              <a:rPr lang="en-AU" b="1" dirty="0" err="1" smtClean="0"/>
              <a:t>Hannay</a:t>
            </a:r>
            <a:endParaRPr lang="en-AU" b="1" dirty="0" smtClean="0"/>
          </a:p>
          <a:p>
            <a:pPr lvl="1">
              <a:tabLst>
                <a:tab pos="1878013" algn="l"/>
              </a:tabLst>
            </a:pPr>
            <a:r>
              <a:rPr lang="en-AU" b="1" dirty="0" smtClean="0"/>
              <a:t>Roles: 	Lecturer and unit coordinator</a:t>
            </a:r>
          </a:p>
          <a:p>
            <a:pPr lvl="1">
              <a:tabLst>
                <a:tab pos="1878013" algn="l"/>
              </a:tabLst>
            </a:pPr>
            <a:r>
              <a:rPr lang="en-AU" b="1" dirty="0" smtClean="0"/>
              <a:t>Office: 	JO 2.341	</a:t>
            </a:r>
          </a:p>
          <a:p>
            <a:pPr lvl="1">
              <a:tabLst>
                <a:tab pos="1878013" algn="l"/>
              </a:tabLst>
            </a:pPr>
            <a:r>
              <a:rPr lang="en-AU" b="1" dirty="0" smtClean="0"/>
              <a:t>Email: 	p.hannay@ecu.edu.au </a:t>
            </a:r>
          </a:p>
          <a:p>
            <a:pPr lvl="1">
              <a:tabLst>
                <a:tab pos="1878013" algn="l"/>
              </a:tabLst>
            </a:pPr>
            <a:r>
              <a:rPr lang="en-AU" b="1" dirty="0" smtClean="0"/>
              <a:t>Phone: </a:t>
            </a:r>
            <a:r>
              <a:rPr lang="en-AU" b="1" smtClean="0"/>
              <a:t>	</a:t>
            </a:r>
            <a:r>
              <a:rPr lang="en-AU" b="1" smtClean="0"/>
              <a:t>08 6304 2849</a:t>
            </a:r>
            <a:endParaRPr lang="en-AU" dirty="0" smtClean="0"/>
          </a:p>
          <a:p>
            <a:r>
              <a:rPr lang="en-AU" b="1" dirty="0" smtClean="0"/>
              <a:t>Don Griffiths</a:t>
            </a:r>
            <a:endParaRPr lang="en-AU" b="1" dirty="0"/>
          </a:p>
          <a:p>
            <a:pPr lvl="1">
              <a:tabLst>
                <a:tab pos="1878013" algn="l"/>
              </a:tabLst>
            </a:pPr>
            <a:r>
              <a:rPr lang="en-AU" b="1" dirty="0"/>
              <a:t>Roles: 	</a:t>
            </a:r>
            <a:r>
              <a:rPr lang="en-AU" b="1" dirty="0" smtClean="0"/>
              <a:t>Tutor</a:t>
            </a:r>
          </a:p>
          <a:p>
            <a:pPr lvl="1">
              <a:tabLst>
                <a:tab pos="1878013" algn="l"/>
              </a:tabLst>
            </a:pPr>
            <a:r>
              <a:rPr lang="en-AU" b="1" dirty="0" smtClean="0"/>
              <a:t>Email</a:t>
            </a:r>
            <a:r>
              <a:rPr lang="en-AU" b="1" dirty="0"/>
              <a:t>: 	d.griffiths@ecu.edu.au</a:t>
            </a:r>
          </a:p>
        </p:txBody>
      </p:sp>
    </p:spTree>
    <p:extLst>
      <p:ext uri="{BB962C8B-B14F-4D97-AF65-F5344CB8AC3E}">
        <p14:creationId xmlns:p14="http://schemas.microsoft.com/office/powerpoint/2010/main" val="1957919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CA" smtClean="0">
                <a:latin typeface="Arial Narrow" pitchFamily="-65" charset="0"/>
              </a:rPr>
              <a:t>Operating System</a:t>
            </a:r>
            <a:r>
              <a:rPr lang="en-US" smtClean="0">
                <a:latin typeface="Arial Narrow" pitchFamily="-65" charset="0"/>
              </a:rPr>
              <a:t> Software</a:t>
            </a:r>
            <a:endParaRPr lang="en-CA" smtClean="0">
              <a:latin typeface="Arial Narrow" pitchFamily="-65" charset="0"/>
            </a:endParaRPr>
          </a:p>
        </p:txBody>
      </p:sp>
      <p:sp>
        <p:nvSpPr>
          <p:cNvPr id="24579"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4580"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33260CCA-F952-4223-AA34-5768F603039F}" type="slidenum">
              <a:rPr lang="en-US"/>
              <a:pPr/>
              <a:t>20</a:t>
            </a:fld>
            <a:endParaRPr lang="en-US"/>
          </a:p>
        </p:txBody>
      </p:sp>
      <p:pic>
        <p:nvPicPr>
          <p:cNvPr id="24581" name="Picture 6"/>
          <p:cNvPicPr>
            <a:picLocks noChangeAspect="1" noChangeArrowheads="1"/>
          </p:cNvPicPr>
          <p:nvPr/>
        </p:nvPicPr>
        <p:blipFill>
          <a:blip r:embed="rId2" cstate="print">
            <a:lum bright="-10000"/>
          </a:blip>
          <a:srcRect/>
          <a:stretch>
            <a:fillRect/>
          </a:stretch>
        </p:blipFill>
        <p:spPr bwMode="auto">
          <a:xfrm>
            <a:off x="685800" y="2786063"/>
            <a:ext cx="7550150" cy="34623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CA" smtClean="0">
                <a:latin typeface="Arial Narrow" pitchFamily="-65" charset="0"/>
              </a:rPr>
              <a:t>Operating System</a:t>
            </a:r>
            <a:r>
              <a:rPr lang="en-US" smtClean="0">
                <a:latin typeface="Arial Narrow" pitchFamily="-65" charset="0"/>
              </a:rPr>
              <a:t> Software</a:t>
            </a:r>
            <a:endParaRPr lang="en-CA" smtClean="0">
              <a:latin typeface="Arial Narrow" pitchFamily="-65" charset="0"/>
            </a:endParaRPr>
          </a:p>
        </p:txBody>
      </p:sp>
      <p:sp>
        <p:nvSpPr>
          <p:cNvPr id="25603" name="Rectangle 3"/>
          <p:cNvSpPr>
            <a:spLocks noGrp="1" noChangeArrowheads="1"/>
          </p:cNvSpPr>
          <p:nvPr>
            <p:ph idx="1"/>
          </p:nvPr>
        </p:nvSpPr>
        <p:spPr>
          <a:xfrm>
            <a:off x="533400" y="2057400"/>
            <a:ext cx="8077200" cy="4267200"/>
          </a:xfrm>
        </p:spPr>
        <p:txBody>
          <a:bodyPr/>
          <a:lstStyle/>
          <a:p>
            <a:pPr eaLnBrk="1" hangingPunct="1"/>
            <a:r>
              <a:rPr lang="en-US" sz="2400" smtClean="0"/>
              <a:t>Each manager:</a:t>
            </a:r>
          </a:p>
          <a:p>
            <a:pPr lvl="1" eaLnBrk="1" hangingPunct="1"/>
            <a:r>
              <a:rPr lang="en-US" sz="2400" smtClean="0"/>
              <a:t>Works closely with other managers</a:t>
            </a:r>
          </a:p>
          <a:p>
            <a:pPr lvl="1" eaLnBrk="1" hangingPunct="1"/>
            <a:r>
              <a:rPr lang="en-US" sz="2400" smtClean="0"/>
              <a:t>Performs a unique role</a:t>
            </a:r>
          </a:p>
          <a:p>
            <a:pPr eaLnBrk="1" hangingPunct="1"/>
            <a:r>
              <a:rPr lang="en-US" sz="2400" smtClean="0"/>
              <a:t>Manager tasks</a:t>
            </a:r>
          </a:p>
          <a:p>
            <a:pPr lvl="1" eaLnBrk="1" hangingPunct="1"/>
            <a:r>
              <a:rPr lang="en-US" sz="2400" smtClean="0"/>
              <a:t>Monitor its resources continuously</a:t>
            </a:r>
          </a:p>
          <a:p>
            <a:pPr lvl="1" eaLnBrk="1" hangingPunct="1"/>
            <a:r>
              <a:rPr lang="en-US" sz="2400" smtClean="0"/>
              <a:t>Enforce policies determining:</a:t>
            </a:r>
          </a:p>
          <a:p>
            <a:pPr lvl="2" eaLnBrk="1" hangingPunct="1"/>
            <a:r>
              <a:rPr lang="en-US" smtClean="0"/>
              <a:t> Who gets what, when, and how much</a:t>
            </a:r>
          </a:p>
          <a:p>
            <a:pPr lvl="1" eaLnBrk="1" hangingPunct="1"/>
            <a:r>
              <a:rPr lang="en-US" sz="2400" smtClean="0"/>
              <a:t>Allocate the resource (when appropriate)</a:t>
            </a:r>
          </a:p>
          <a:p>
            <a:pPr lvl="1" eaLnBrk="1" hangingPunct="1"/>
            <a:r>
              <a:rPr lang="en-US" sz="2400" smtClean="0"/>
              <a:t>Deallocate the resource (when appropriate)</a:t>
            </a:r>
          </a:p>
        </p:txBody>
      </p:sp>
      <p:sp>
        <p:nvSpPr>
          <p:cNvPr id="2560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5605"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EFD0EF86-C200-40C6-B9C3-53CC02A85AE3}"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CA" smtClean="0">
                <a:latin typeface="Arial Narrow" pitchFamily="-65" charset="0"/>
              </a:rPr>
              <a:t>Operating System</a:t>
            </a:r>
            <a:r>
              <a:rPr lang="en-US" smtClean="0">
                <a:latin typeface="Arial Narrow" pitchFamily="-65" charset="0"/>
              </a:rPr>
              <a:t> Software (cont'd.)</a:t>
            </a:r>
            <a:endParaRPr lang="en-CA" smtClean="0">
              <a:latin typeface="Arial Narrow" pitchFamily="-65" charset="0"/>
            </a:endParaRPr>
          </a:p>
        </p:txBody>
      </p:sp>
      <p:sp>
        <p:nvSpPr>
          <p:cNvPr id="26627" name="Rectangle 3"/>
          <p:cNvSpPr>
            <a:spLocks noGrp="1" noChangeArrowheads="1"/>
          </p:cNvSpPr>
          <p:nvPr>
            <p:ph idx="1"/>
          </p:nvPr>
        </p:nvSpPr>
        <p:spPr>
          <a:xfrm>
            <a:off x="250825" y="1947863"/>
            <a:ext cx="8642350" cy="4681537"/>
          </a:xfrm>
        </p:spPr>
        <p:txBody>
          <a:bodyPr/>
          <a:lstStyle/>
          <a:p>
            <a:pPr eaLnBrk="1" hangingPunct="1"/>
            <a:r>
              <a:rPr lang="en-US" sz="2400" b="1" smtClean="0"/>
              <a:t>Network Manager </a:t>
            </a:r>
          </a:p>
          <a:p>
            <a:pPr lvl="1" eaLnBrk="1" hangingPunct="1"/>
            <a:r>
              <a:rPr lang="en-US" sz="2400" smtClean="0"/>
              <a:t>Operating systems with networking capability</a:t>
            </a:r>
          </a:p>
          <a:p>
            <a:pPr lvl="1" eaLnBrk="1" hangingPunct="1"/>
            <a:r>
              <a:rPr lang="en-US" sz="2400" smtClean="0"/>
              <a:t>Fifth essential manager </a:t>
            </a:r>
          </a:p>
          <a:p>
            <a:pPr lvl="1" eaLnBrk="1" hangingPunct="1"/>
            <a:r>
              <a:rPr lang="en-US" sz="2400" smtClean="0"/>
              <a:t>Convenient way for users to share resources</a:t>
            </a:r>
          </a:p>
          <a:p>
            <a:pPr lvl="1" eaLnBrk="1" hangingPunct="1"/>
            <a:r>
              <a:rPr lang="en-US" sz="2400" smtClean="0"/>
              <a:t>Retains user access control</a:t>
            </a:r>
          </a:p>
          <a:p>
            <a:pPr eaLnBrk="1" hangingPunct="1"/>
            <a:r>
              <a:rPr lang="en-US" sz="2400" smtClean="0"/>
              <a:t>Resources include: </a:t>
            </a:r>
          </a:p>
          <a:p>
            <a:pPr lvl="1" eaLnBrk="1" hangingPunct="1"/>
            <a:r>
              <a:rPr lang="en-US" sz="2400" smtClean="0"/>
              <a:t>Hardware (CPUs, memory areas, printers, tape drives, modems, and disk drives) </a:t>
            </a:r>
          </a:p>
          <a:p>
            <a:pPr lvl="1" eaLnBrk="1" hangingPunct="1"/>
            <a:r>
              <a:rPr lang="en-US" sz="2400" smtClean="0"/>
              <a:t>Software (compilers, application programs, and data files) </a:t>
            </a:r>
          </a:p>
        </p:txBody>
      </p:sp>
      <p:sp>
        <p:nvSpPr>
          <p:cNvPr id="26628"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6629"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811D62FE-4865-4477-8E46-36F7D8F3BD0F}"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CA" smtClean="0">
                <a:latin typeface="Arial Narrow" pitchFamily="-65" charset="0"/>
              </a:rPr>
              <a:t>Operating System</a:t>
            </a:r>
            <a:r>
              <a:rPr lang="en-US" smtClean="0">
                <a:latin typeface="Arial Narrow" pitchFamily="-65" charset="0"/>
              </a:rPr>
              <a:t> Software (cont'd.)</a:t>
            </a:r>
            <a:endParaRPr lang="en-CA" smtClean="0">
              <a:latin typeface="Arial Narrow" pitchFamily="-65" charset="0"/>
            </a:endParaRPr>
          </a:p>
        </p:txBody>
      </p:sp>
      <p:sp>
        <p:nvSpPr>
          <p:cNvPr id="27651"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7652"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46C30C9E-8F70-4B59-B147-3CEC7E37C6F5}" type="slidenum">
              <a:rPr lang="en-US"/>
              <a:pPr/>
              <a:t>23</a:t>
            </a:fld>
            <a:endParaRPr lang="en-US"/>
          </a:p>
        </p:txBody>
      </p:sp>
      <p:pic>
        <p:nvPicPr>
          <p:cNvPr id="27653" name="Picture 6"/>
          <p:cNvPicPr>
            <a:picLocks noChangeAspect="1" noChangeArrowheads="1"/>
          </p:cNvPicPr>
          <p:nvPr/>
        </p:nvPicPr>
        <p:blipFill>
          <a:blip r:embed="rId2" cstate="print">
            <a:lum bright="-10000"/>
          </a:blip>
          <a:srcRect/>
          <a:stretch>
            <a:fillRect/>
          </a:stretch>
        </p:blipFill>
        <p:spPr bwMode="auto">
          <a:xfrm>
            <a:off x="161925" y="1981200"/>
            <a:ext cx="8588375" cy="3124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smtClean="0">
                <a:latin typeface="Arial Narrow" pitchFamily="-65" charset="0"/>
              </a:rPr>
              <a:t>Main Memory Management</a:t>
            </a:r>
          </a:p>
        </p:txBody>
      </p:sp>
      <p:sp>
        <p:nvSpPr>
          <p:cNvPr id="28675" name="Rectangle 3"/>
          <p:cNvSpPr>
            <a:spLocks noGrp="1" noChangeArrowheads="1"/>
          </p:cNvSpPr>
          <p:nvPr>
            <p:ph idx="1"/>
          </p:nvPr>
        </p:nvSpPr>
        <p:spPr/>
        <p:txBody>
          <a:bodyPr/>
          <a:lstStyle/>
          <a:p>
            <a:pPr eaLnBrk="1" hangingPunct="1">
              <a:lnSpc>
                <a:spcPct val="90000"/>
              </a:lnSpc>
            </a:pPr>
            <a:r>
              <a:rPr lang="en-US" sz="2400" smtClean="0"/>
              <a:t>In charge of main memory</a:t>
            </a:r>
          </a:p>
          <a:p>
            <a:pPr lvl="1" eaLnBrk="1" hangingPunct="1">
              <a:lnSpc>
                <a:spcPct val="90000"/>
              </a:lnSpc>
            </a:pPr>
            <a:r>
              <a:rPr lang="en-US" sz="2400" smtClean="0"/>
              <a:t>Random Access Memory (RAM)</a:t>
            </a:r>
          </a:p>
          <a:p>
            <a:pPr eaLnBrk="1" hangingPunct="1">
              <a:lnSpc>
                <a:spcPct val="90000"/>
              </a:lnSpc>
            </a:pPr>
            <a:r>
              <a:rPr lang="en-US" sz="2400" smtClean="0"/>
              <a:t>Responsibilities include:</a:t>
            </a:r>
          </a:p>
          <a:p>
            <a:pPr lvl="1" eaLnBrk="1" hangingPunct="1">
              <a:lnSpc>
                <a:spcPct val="90000"/>
              </a:lnSpc>
            </a:pPr>
            <a:r>
              <a:rPr lang="en-US" sz="2400" smtClean="0"/>
              <a:t>Preserving space in main memory occupied by  operating system </a:t>
            </a:r>
          </a:p>
          <a:p>
            <a:pPr lvl="1" eaLnBrk="1" hangingPunct="1">
              <a:lnSpc>
                <a:spcPct val="90000"/>
              </a:lnSpc>
            </a:pPr>
            <a:r>
              <a:rPr lang="en-US" sz="2400" smtClean="0"/>
              <a:t>Checking validity and legality of memory space request</a:t>
            </a:r>
          </a:p>
          <a:p>
            <a:pPr lvl="1" eaLnBrk="1" hangingPunct="1">
              <a:lnSpc>
                <a:spcPct val="90000"/>
              </a:lnSpc>
            </a:pPr>
            <a:r>
              <a:rPr lang="en-US" sz="2400" smtClean="0"/>
              <a:t>Setting up memory tracking table</a:t>
            </a:r>
          </a:p>
          <a:p>
            <a:pPr lvl="2" eaLnBrk="1" hangingPunct="1">
              <a:lnSpc>
                <a:spcPct val="90000"/>
              </a:lnSpc>
            </a:pPr>
            <a:r>
              <a:rPr lang="en-US" smtClean="0"/>
              <a:t>Tracks usage of memory by sections</a:t>
            </a:r>
          </a:p>
          <a:p>
            <a:pPr lvl="2" eaLnBrk="1" hangingPunct="1">
              <a:lnSpc>
                <a:spcPct val="90000"/>
              </a:lnSpc>
            </a:pPr>
            <a:r>
              <a:rPr lang="en-US" smtClean="0"/>
              <a:t>Needed in multiuser environment</a:t>
            </a:r>
          </a:p>
          <a:p>
            <a:pPr lvl="1" eaLnBrk="1" hangingPunct="1">
              <a:lnSpc>
                <a:spcPct val="90000"/>
              </a:lnSpc>
            </a:pPr>
            <a:r>
              <a:rPr lang="en-US" sz="2400" smtClean="0"/>
              <a:t>Deallocating memory to reclaim it</a:t>
            </a:r>
          </a:p>
        </p:txBody>
      </p:sp>
      <p:sp>
        <p:nvSpPr>
          <p:cNvPr id="2867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867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28DC7297-AF43-49E5-8F3A-47ACA8A7801A}"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762000"/>
            <a:ext cx="8642350" cy="1000125"/>
          </a:xfrm>
        </p:spPr>
        <p:txBody>
          <a:bodyPr/>
          <a:lstStyle/>
          <a:p>
            <a:pPr algn="l" eaLnBrk="1" hangingPunct="1"/>
            <a:r>
              <a:rPr lang="en-US" smtClean="0">
                <a:latin typeface="Arial Narrow" pitchFamily="-65" charset="0"/>
              </a:rPr>
              <a:t>Processor Management</a:t>
            </a:r>
          </a:p>
        </p:txBody>
      </p:sp>
      <p:sp>
        <p:nvSpPr>
          <p:cNvPr id="29699" name="Rectangle 3"/>
          <p:cNvSpPr>
            <a:spLocks noGrp="1" noChangeArrowheads="1"/>
          </p:cNvSpPr>
          <p:nvPr>
            <p:ph idx="1"/>
          </p:nvPr>
        </p:nvSpPr>
        <p:spPr/>
        <p:txBody>
          <a:bodyPr/>
          <a:lstStyle/>
          <a:p>
            <a:pPr eaLnBrk="1" hangingPunct="1"/>
            <a:r>
              <a:rPr lang="en-US" sz="2400" smtClean="0"/>
              <a:t>In charge of</a:t>
            </a:r>
            <a:r>
              <a:rPr lang="en-US" sz="2400" b="1" smtClean="0"/>
              <a:t> </a:t>
            </a:r>
            <a:r>
              <a:rPr lang="en-US" sz="2400" smtClean="0"/>
              <a:t>allocating </a:t>
            </a:r>
            <a:r>
              <a:rPr lang="en-US" sz="2400" b="1" smtClean="0"/>
              <a:t>Central Processing Unit</a:t>
            </a:r>
            <a:r>
              <a:rPr lang="en-US" sz="2400" smtClean="0"/>
              <a:t> (CPU)</a:t>
            </a:r>
            <a:r>
              <a:rPr lang="en-US" sz="2400" b="1" smtClean="0"/>
              <a:t> </a:t>
            </a:r>
          </a:p>
          <a:p>
            <a:pPr eaLnBrk="1" hangingPunct="1"/>
            <a:r>
              <a:rPr lang="en-US" sz="2400" smtClean="0"/>
              <a:t>Tracks </a:t>
            </a:r>
            <a:r>
              <a:rPr lang="en-US" sz="2400" b="1" smtClean="0"/>
              <a:t>process </a:t>
            </a:r>
            <a:r>
              <a:rPr lang="en-US" sz="2400" smtClean="0"/>
              <a:t>status</a:t>
            </a:r>
          </a:p>
          <a:p>
            <a:pPr lvl="1" eaLnBrk="1" hangingPunct="1"/>
            <a:r>
              <a:rPr lang="en-US" sz="2400" smtClean="0"/>
              <a:t>An instance of program execution </a:t>
            </a:r>
          </a:p>
          <a:p>
            <a:pPr eaLnBrk="1" hangingPunct="1"/>
            <a:r>
              <a:rPr lang="en-US" sz="2400" smtClean="0"/>
              <a:t>Two levels of responsibility:</a:t>
            </a:r>
          </a:p>
          <a:p>
            <a:pPr lvl="1" eaLnBrk="1" hangingPunct="1"/>
            <a:r>
              <a:rPr lang="en-US" sz="2400" smtClean="0"/>
              <a:t>Handle jobs as they enter the system </a:t>
            </a:r>
          </a:p>
          <a:p>
            <a:pPr lvl="2" eaLnBrk="1" hangingPunct="1"/>
            <a:r>
              <a:rPr lang="en-US" smtClean="0"/>
              <a:t>Handled by Job Scheduler</a:t>
            </a:r>
          </a:p>
          <a:p>
            <a:pPr lvl="1" eaLnBrk="1" hangingPunct="1"/>
            <a:r>
              <a:rPr lang="en-US" sz="2400" smtClean="0"/>
              <a:t>Manage each process within those jobs</a:t>
            </a:r>
          </a:p>
          <a:p>
            <a:pPr lvl="2" eaLnBrk="1" hangingPunct="1"/>
            <a:r>
              <a:rPr lang="en-US" smtClean="0"/>
              <a:t>Handled by Process Scheduler</a:t>
            </a:r>
          </a:p>
          <a:p>
            <a:pPr eaLnBrk="1" hangingPunct="1"/>
            <a:endParaRPr lang="en-US" sz="2400" smtClean="0"/>
          </a:p>
        </p:txBody>
      </p:sp>
      <p:sp>
        <p:nvSpPr>
          <p:cNvPr id="29700"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29701"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9FDD562A-6653-4AC3-B2F8-3C16297185F9}"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smtClean="0">
                <a:latin typeface="Arial Narrow" pitchFamily="-65" charset="0"/>
              </a:rPr>
              <a:t>Device Management</a:t>
            </a:r>
          </a:p>
        </p:txBody>
      </p:sp>
      <p:sp>
        <p:nvSpPr>
          <p:cNvPr id="30723" name="Rectangle 3"/>
          <p:cNvSpPr>
            <a:spLocks noGrp="1" noChangeArrowheads="1"/>
          </p:cNvSpPr>
          <p:nvPr>
            <p:ph idx="1"/>
          </p:nvPr>
        </p:nvSpPr>
        <p:spPr>
          <a:xfrm>
            <a:off x="250825" y="2176463"/>
            <a:ext cx="8642350" cy="4681537"/>
          </a:xfrm>
        </p:spPr>
        <p:txBody>
          <a:bodyPr/>
          <a:lstStyle/>
          <a:p>
            <a:pPr eaLnBrk="1" hangingPunct="1"/>
            <a:r>
              <a:rPr lang="en-US" sz="2400" smtClean="0"/>
              <a:t>In charge of monitoring all resources</a:t>
            </a:r>
          </a:p>
          <a:p>
            <a:pPr lvl="1" eaLnBrk="1" hangingPunct="1"/>
            <a:r>
              <a:rPr lang="en-US" sz="2400" smtClean="0"/>
              <a:t>Devices, channels, and control units </a:t>
            </a:r>
          </a:p>
          <a:p>
            <a:pPr eaLnBrk="1" hangingPunct="1"/>
            <a:r>
              <a:rPr lang="en-US" sz="2400" smtClean="0"/>
              <a:t>Responsibilities include:</a:t>
            </a:r>
          </a:p>
          <a:p>
            <a:pPr lvl="1" eaLnBrk="1" hangingPunct="1"/>
            <a:r>
              <a:rPr lang="en-US" sz="2400" smtClean="0"/>
              <a:t>Choosing most efficient resource allocation method</a:t>
            </a:r>
          </a:p>
          <a:p>
            <a:pPr lvl="2" eaLnBrk="1" hangingPunct="1"/>
            <a:r>
              <a:rPr lang="en-US" smtClean="0"/>
              <a:t>Printers, ports, disk drives, etc.</a:t>
            </a:r>
          </a:p>
          <a:p>
            <a:pPr lvl="2" eaLnBrk="1" hangingPunct="1"/>
            <a:r>
              <a:rPr lang="en-US" smtClean="0"/>
              <a:t>Based on scheduling policy </a:t>
            </a:r>
          </a:p>
          <a:p>
            <a:pPr lvl="1" eaLnBrk="1" hangingPunct="1"/>
            <a:r>
              <a:rPr lang="en-US" sz="2400" smtClean="0"/>
              <a:t>Allocating the device</a:t>
            </a:r>
          </a:p>
          <a:p>
            <a:pPr lvl="1" eaLnBrk="1" hangingPunct="1"/>
            <a:r>
              <a:rPr lang="en-US" sz="2400" smtClean="0"/>
              <a:t>Starting device operation</a:t>
            </a:r>
          </a:p>
          <a:p>
            <a:pPr lvl="1" eaLnBrk="1" hangingPunct="1"/>
            <a:r>
              <a:rPr lang="en-US" sz="2400" smtClean="0"/>
              <a:t>Deallocating the device</a:t>
            </a:r>
          </a:p>
        </p:txBody>
      </p:sp>
      <p:sp>
        <p:nvSpPr>
          <p:cNvPr id="3072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0725"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9CD1469A-BFAB-40A9-91A6-A2255D009729}"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smtClean="0">
                <a:latin typeface="Arial Narrow" pitchFamily="-65" charset="0"/>
              </a:rPr>
              <a:t>File Management</a:t>
            </a:r>
          </a:p>
        </p:txBody>
      </p:sp>
      <p:sp>
        <p:nvSpPr>
          <p:cNvPr id="31747" name="Rectangle 3"/>
          <p:cNvSpPr>
            <a:spLocks noGrp="1" noChangeArrowheads="1"/>
          </p:cNvSpPr>
          <p:nvPr>
            <p:ph idx="1"/>
          </p:nvPr>
        </p:nvSpPr>
        <p:spPr>
          <a:xfrm>
            <a:off x="250825" y="2100263"/>
            <a:ext cx="8642350" cy="4681537"/>
          </a:xfrm>
        </p:spPr>
        <p:txBody>
          <a:bodyPr/>
          <a:lstStyle/>
          <a:p>
            <a:pPr eaLnBrk="1" hangingPunct="1">
              <a:lnSpc>
                <a:spcPct val="90000"/>
              </a:lnSpc>
            </a:pPr>
            <a:r>
              <a:rPr lang="en-US" sz="2400" smtClean="0"/>
              <a:t>In charge of tracking every file in the system</a:t>
            </a:r>
          </a:p>
          <a:p>
            <a:pPr lvl="1" eaLnBrk="1" hangingPunct="1">
              <a:lnSpc>
                <a:spcPct val="90000"/>
              </a:lnSpc>
            </a:pPr>
            <a:r>
              <a:rPr lang="en-US" sz="2400" smtClean="0"/>
              <a:t>Data files, program files, compilers, application programs</a:t>
            </a:r>
          </a:p>
          <a:p>
            <a:pPr eaLnBrk="1" hangingPunct="1">
              <a:lnSpc>
                <a:spcPct val="90000"/>
              </a:lnSpc>
            </a:pPr>
            <a:r>
              <a:rPr lang="en-US" sz="2400" smtClean="0"/>
              <a:t>Responsibilities include:</a:t>
            </a:r>
          </a:p>
          <a:p>
            <a:pPr lvl="1" eaLnBrk="1" hangingPunct="1">
              <a:lnSpc>
                <a:spcPct val="90000"/>
              </a:lnSpc>
            </a:pPr>
            <a:r>
              <a:rPr lang="en-US" sz="2400" smtClean="0"/>
              <a:t>Enforcing user/program resource access restrictions</a:t>
            </a:r>
          </a:p>
          <a:p>
            <a:pPr lvl="2" eaLnBrk="1" hangingPunct="1">
              <a:lnSpc>
                <a:spcPct val="90000"/>
              </a:lnSpc>
            </a:pPr>
            <a:r>
              <a:rPr lang="en-US" smtClean="0"/>
              <a:t>Uses predetermined access policies</a:t>
            </a:r>
          </a:p>
          <a:p>
            <a:pPr lvl="1" eaLnBrk="1" hangingPunct="1">
              <a:lnSpc>
                <a:spcPct val="90000"/>
              </a:lnSpc>
            </a:pPr>
            <a:r>
              <a:rPr lang="en-US" sz="2400" smtClean="0"/>
              <a:t>Controlling user/program modification restrictions</a:t>
            </a:r>
          </a:p>
          <a:p>
            <a:pPr lvl="2" eaLnBrk="1" hangingPunct="1">
              <a:lnSpc>
                <a:spcPct val="90000"/>
              </a:lnSpc>
            </a:pPr>
            <a:r>
              <a:rPr lang="en-US" smtClean="0"/>
              <a:t>Read-only, read-write, create, delete</a:t>
            </a:r>
          </a:p>
          <a:p>
            <a:pPr lvl="1" eaLnBrk="1" hangingPunct="1">
              <a:lnSpc>
                <a:spcPct val="90000"/>
              </a:lnSpc>
            </a:pPr>
            <a:r>
              <a:rPr lang="en-US" sz="2400" smtClean="0"/>
              <a:t>Allocating resource</a:t>
            </a:r>
          </a:p>
          <a:p>
            <a:pPr lvl="2" eaLnBrk="1" hangingPunct="1">
              <a:lnSpc>
                <a:spcPct val="90000"/>
              </a:lnSpc>
            </a:pPr>
            <a:r>
              <a:rPr lang="en-US" smtClean="0"/>
              <a:t>Opening the file</a:t>
            </a:r>
          </a:p>
          <a:p>
            <a:pPr lvl="2" eaLnBrk="1" hangingPunct="1">
              <a:lnSpc>
                <a:spcPct val="90000"/>
              </a:lnSpc>
            </a:pPr>
            <a:r>
              <a:rPr lang="en-US" smtClean="0"/>
              <a:t>Deallocating file (by closing it)</a:t>
            </a:r>
          </a:p>
        </p:txBody>
      </p:sp>
      <p:sp>
        <p:nvSpPr>
          <p:cNvPr id="31748"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1749"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9140B3C6-40EF-4693-B396-11B0768DAF6C}"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smtClean="0">
                <a:latin typeface="Arial Narrow" pitchFamily="-65" charset="0"/>
              </a:rPr>
              <a:t>Cooperation Issues</a:t>
            </a:r>
          </a:p>
        </p:txBody>
      </p:sp>
      <p:sp>
        <p:nvSpPr>
          <p:cNvPr id="32771" name="Rectangle 3"/>
          <p:cNvSpPr>
            <a:spLocks noGrp="1" noChangeArrowheads="1"/>
          </p:cNvSpPr>
          <p:nvPr>
            <p:ph idx="1"/>
          </p:nvPr>
        </p:nvSpPr>
        <p:spPr>
          <a:xfrm>
            <a:off x="250825" y="2024063"/>
            <a:ext cx="8642350" cy="4681537"/>
          </a:xfrm>
        </p:spPr>
        <p:txBody>
          <a:bodyPr/>
          <a:lstStyle/>
          <a:p>
            <a:pPr eaLnBrk="1" hangingPunct="1"/>
            <a:r>
              <a:rPr lang="en-US" sz="2400" smtClean="0"/>
              <a:t>Essential manager</a:t>
            </a:r>
          </a:p>
          <a:p>
            <a:pPr lvl="1" eaLnBrk="1" hangingPunct="1"/>
            <a:r>
              <a:rPr lang="en-US" sz="2400" smtClean="0"/>
              <a:t>Perform individual tasks </a:t>
            </a:r>
            <a:r>
              <a:rPr lang="en-US" sz="2400" i="1" u="sng" smtClean="0"/>
              <a:t>and</a:t>
            </a:r>
          </a:p>
          <a:p>
            <a:pPr lvl="1" eaLnBrk="1" hangingPunct="1"/>
            <a:r>
              <a:rPr lang="en-US" sz="2400" smtClean="0"/>
              <a:t>Harmoniously interact with other managers</a:t>
            </a:r>
          </a:p>
          <a:p>
            <a:pPr lvl="2" eaLnBrk="1" hangingPunct="1"/>
            <a:r>
              <a:rPr lang="en-US" smtClean="0"/>
              <a:t>Requires incredible precision</a:t>
            </a:r>
          </a:p>
          <a:p>
            <a:pPr lvl="1" eaLnBrk="1" hangingPunct="1"/>
            <a:r>
              <a:rPr lang="en-US" sz="2400" smtClean="0"/>
              <a:t>No single manager performs tasks in isolation</a:t>
            </a:r>
          </a:p>
          <a:p>
            <a:pPr lvl="1" eaLnBrk="1" hangingPunct="1"/>
            <a:r>
              <a:rPr lang="en-US" sz="2400" smtClean="0"/>
              <a:t>Network manager</a:t>
            </a:r>
          </a:p>
          <a:p>
            <a:pPr lvl="2" eaLnBrk="1" hangingPunct="1"/>
            <a:r>
              <a:rPr lang="en-US" smtClean="0"/>
              <a:t>Convenient way to share resources </a:t>
            </a:r>
          </a:p>
          <a:p>
            <a:pPr lvl="2" eaLnBrk="1" hangingPunct="1"/>
            <a:r>
              <a:rPr lang="en-US" smtClean="0"/>
              <a:t>Controls user access </a:t>
            </a:r>
          </a:p>
          <a:p>
            <a:pPr lvl="1" eaLnBrk="1" hangingPunct="1"/>
            <a:endParaRPr lang="en-US" sz="2400" smtClean="0"/>
          </a:p>
          <a:p>
            <a:pPr lvl="1" eaLnBrk="1" hangingPunct="1"/>
            <a:endParaRPr lang="en-US" sz="2400" smtClean="0"/>
          </a:p>
        </p:txBody>
      </p:sp>
      <p:sp>
        <p:nvSpPr>
          <p:cNvPr id="3277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2773"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D0BD557C-991F-4946-8174-5C6572D579A2}"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p>
        </p:txBody>
      </p:sp>
      <p:sp>
        <p:nvSpPr>
          <p:cNvPr id="33795" name="Rectangle 3"/>
          <p:cNvSpPr>
            <a:spLocks noGrp="1" noChangeArrowheads="1"/>
          </p:cNvSpPr>
          <p:nvPr>
            <p:ph idx="1"/>
          </p:nvPr>
        </p:nvSpPr>
        <p:spPr>
          <a:xfrm>
            <a:off x="250825" y="1947863"/>
            <a:ext cx="8642350" cy="4681537"/>
          </a:xfrm>
        </p:spPr>
        <p:txBody>
          <a:bodyPr/>
          <a:lstStyle/>
          <a:p>
            <a:pPr eaLnBrk="1" hangingPunct="1"/>
            <a:r>
              <a:rPr lang="en-US" sz="2400" b="1" smtClean="0"/>
              <a:t>Hardware:</a:t>
            </a:r>
            <a:r>
              <a:rPr lang="en-US" sz="2400" smtClean="0"/>
              <a:t> physical machine and electronic components</a:t>
            </a:r>
          </a:p>
          <a:p>
            <a:pPr lvl="1" eaLnBrk="1" hangingPunct="1"/>
            <a:r>
              <a:rPr lang="en-US" sz="2400" b="1" smtClean="0"/>
              <a:t>Main memory (RAM)</a:t>
            </a:r>
            <a:endParaRPr lang="en-US" sz="2400" smtClean="0"/>
          </a:p>
          <a:p>
            <a:pPr lvl="2" eaLnBrk="1" hangingPunct="1"/>
            <a:r>
              <a:rPr lang="en-US" smtClean="0"/>
              <a:t>Data/Instruction storage and execution</a:t>
            </a:r>
          </a:p>
          <a:p>
            <a:pPr lvl="1" eaLnBrk="1" hangingPunct="1"/>
            <a:r>
              <a:rPr lang="en-US" sz="2400" b="1" smtClean="0"/>
              <a:t>Input / Output devices (I/O devices)</a:t>
            </a:r>
          </a:p>
          <a:p>
            <a:pPr lvl="2" eaLnBrk="1" hangingPunct="1"/>
            <a:r>
              <a:rPr lang="en-US" smtClean="0"/>
              <a:t>All peripheral devices in system</a:t>
            </a:r>
          </a:p>
          <a:p>
            <a:pPr lvl="2" eaLnBrk="1" hangingPunct="1"/>
            <a:r>
              <a:rPr lang="en-US" smtClean="0"/>
              <a:t>Printers, disk drives, CD/DVD drives, flash memory, and keyboards </a:t>
            </a:r>
          </a:p>
          <a:p>
            <a:pPr lvl="1" eaLnBrk="1" hangingPunct="1"/>
            <a:r>
              <a:rPr lang="en-US" sz="2400" b="1" smtClean="0"/>
              <a:t>Central processing unit</a:t>
            </a:r>
            <a:r>
              <a:rPr lang="en-US" sz="2400" smtClean="0"/>
              <a:t> </a:t>
            </a:r>
            <a:r>
              <a:rPr lang="en-US" sz="2400" b="1" smtClean="0"/>
              <a:t>(CPU)</a:t>
            </a:r>
          </a:p>
          <a:p>
            <a:pPr lvl="2" eaLnBrk="1" hangingPunct="1"/>
            <a:r>
              <a:rPr lang="en-US" smtClean="0"/>
              <a:t>Controls interpretation and execution of instructions</a:t>
            </a:r>
          </a:p>
          <a:p>
            <a:pPr lvl="2" eaLnBrk="1" hangingPunct="1"/>
            <a:r>
              <a:rPr lang="en-US" smtClean="0"/>
              <a:t>Controls operation of computer system</a:t>
            </a:r>
          </a:p>
        </p:txBody>
      </p:sp>
      <p:sp>
        <p:nvSpPr>
          <p:cNvPr id="3379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379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006CE6D5-F937-44D0-BD87-CAEFAB02F48E}"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Staff Details</a:t>
            </a:r>
            <a:endParaRPr lang="en-AU" dirty="0"/>
          </a:p>
        </p:txBody>
      </p:sp>
      <p:sp>
        <p:nvSpPr>
          <p:cNvPr id="4" name="Content Placeholder 3"/>
          <p:cNvSpPr>
            <a:spLocks noGrp="1"/>
          </p:cNvSpPr>
          <p:nvPr>
            <p:ph idx="1"/>
          </p:nvPr>
        </p:nvSpPr>
        <p:spPr/>
        <p:txBody>
          <a:bodyPr>
            <a:normAutofit/>
          </a:bodyPr>
          <a:lstStyle/>
          <a:p>
            <a:r>
              <a:rPr lang="en-AU" dirty="0"/>
              <a:t>Contact </a:t>
            </a:r>
            <a:r>
              <a:rPr lang="en-AU" dirty="0" smtClean="0"/>
              <a:t>us with </a:t>
            </a:r>
            <a:r>
              <a:rPr lang="en-AU" dirty="0"/>
              <a:t>any queries, issues, feedback, requests for feedback on assignment work, </a:t>
            </a:r>
            <a:r>
              <a:rPr lang="en-AU" dirty="0" err="1"/>
              <a:t>etc</a:t>
            </a:r>
            <a:endParaRPr lang="en-AU" dirty="0"/>
          </a:p>
          <a:p>
            <a:endParaRPr lang="en-AU" dirty="0"/>
          </a:p>
          <a:p>
            <a:r>
              <a:rPr lang="en-AU" dirty="0"/>
              <a:t>Email is preferred contact method – use your </a:t>
            </a:r>
            <a:r>
              <a:rPr lang="en-AU" b="1" dirty="0"/>
              <a:t>student email account </a:t>
            </a:r>
            <a:r>
              <a:rPr lang="en-AU" b="1" dirty="0" smtClean="0"/>
              <a:t>only</a:t>
            </a:r>
          </a:p>
          <a:p>
            <a:endParaRPr lang="en-AU" b="1" dirty="0"/>
          </a:p>
          <a:p>
            <a:r>
              <a:rPr lang="en-AU" b="1" dirty="0" smtClean="0"/>
              <a:t>Include </a:t>
            </a:r>
            <a:r>
              <a:rPr lang="en-AU" b="1" dirty="0"/>
              <a:t>unit code in </a:t>
            </a:r>
            <a:r>
              <a:rPr lang="en-AU" b="1" dirty="0" smtClean="0"/>
              <a:t>subject line </a:t>
            </a:r>
            <a:r>
              <a:rPr lang="en-AU" dirty="0" smtClean="0"/>
              <a:t>of email</a:t>
            </a:r>
            <a:endParaRPr lang="en-AU" dirty="0"/>
          </a:p>
          <a:p>
            <a:endParaRPr lang="en-AU" dirty="0"/>
          </a:p>
        </p:txBody>
      </p:sp>
    </p:spTree>
    <p:extLst>
      <p:ext uri="{BB962C8B-B14F-4D97-AF65-F5344CB8AC3E}">
        <p14:creationId xmlns:p14="http://schemas.microsoft.com/office/powerpoint/2010/main" val="2037257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33425" y="685800"/>
            <a:ext cx="8077200" cy="1143000"/>
          </a:xfrm>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4819"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4820"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2ED4DB81-85BB-44FF-B24A-3AF673371201}" type="slidenum">
              <a:rPr lang="en-US"/>
              <a:pPr/>
              <a:t>30</a:t>
            </a:fld>
            <a:endParaRPr lang="en-US"/>
          </a:p>
        </p:txBody>
      </p:sp>
      <p:pic>
        <p:nvPicPr>
          <p:cNvPr id="34821" name="Picture 6"/>
          <p:cNvPicPr>
            <a:picLocks noChangeAspect="1" noChangeArrowheads="1"/>
          </p:cNvPicPr>
          <p:nvPr/>
        </p:nvPicPr>
        <p:blipFill>
          <a:blip r:embed="rId2" cstate="print">
            <a:lum bright="-10000"/>
          </a:blip>
          <a:srcRect/>
          <a:stretch>
            <a:fillRect/>
          </a:stretch>
        </p:blipFill>
        <p:spPr bwMode="auto">
          <a:xfrm>
            <a:off x="685800" y="1962150"/>
            <a:ext cx="7467600" cy="46672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5843" name="Rectangle 5"/>
          <p:cNvSpPr>
            <a:spLocks noGrp="1" noChangeArrowheads="1"/>
          </p:cNvSpPr>
          <p:nvPr>
            <p:ph idx="1"/>
          </p:nvPr>
        </p:nvSpPr>
        <p:spPr/>
        <p:txBody>
          <a:bodyPr/>
          <a:lstStyle/>
          <a:p>
            <a:pPr eaLnBrk="1" hangingPunct="1">
              <a:lnSpc>
                <a:spcPct val="90000"/>
              </a:lnSpc>
            </a:pPr>
            <a:r>
              <a:rPr lang="en-US" sz="2400" smtClean="0"/>
              <a:t>Computer classification</a:t>
            </a:r>
          </a:p>
          <a:p>
            <a:pPr lvl="1" eaLnBrk="1" hangingPunct="1">
              <a:lnSpc>
                <a:spcPct val="90000"/>
              </a:lnSpc>
            </a:pPr>
            <a:r>
              <a:rPr lang="en-US" sz="2400" smtClean="0"/>
              <a:t>By capacity and price (until mid-1970s)</a:t>
            </a:r>
          </a:p>
          <a:p>
            <a:pPr eaLnBrk="1" hangingPunct="1">
              <a:lnSpc>
                <a:spcPct val="90000"/>
              </a:lnSpc>
            </a:pPr>
            <a:r>
              <a:rPr lang="en-US" sz="2400" smtClean="0"/>
              <a:t>Mainframe</a:t>
            </a:r>
          </a:p>
          <a:p>
            <a:pPr lvl="1" eaLnBrk="1" hangingPunct="1">
              <a:lnSpc>
                <a:spcPct val="90000"/>
              </a:lnSpc>
            </a:pPr>
            <a:r>
              <a:rPr lang="en-US" sz="2400" smtClean="0"/>
              <a:t>Large machine </a:t>
            </a:r>
          </a:p>
          <a:p>
            <a:pPr lvl="2" eaLnBrk="1" hangingPunct="1">
              <a:lnSpc>
                <a:spcPct val="90000"/>
              </a:lnSpc>
            </a:pPr>
            <a:r>
              <a:rPr lang="en-US" smtClean="0"/>
              <a:t>Physical size and internal memory capacity</a:t>
            </a:r>
          </a:p>
          <a:p>
            <a:pPr lvl="1" eaLnBrk="1" hangingPunct="1">
              <a:lnSpc>
                <a:spcPct val="90000"/>
              </a:lnSpc>
            </a:pPr>
            <a:r>
              <a:rPr lang="en-US" sz="2400" smtClean="0"/>
              <a:t>Classic Example: 1964 IBM 360 model 30</a:t>
            </a:r>
          </a:p>
          <a:p>
            <a:pPr lvl="2" eaLnBrk="1" hangingPunct="1">
              <a:lnSpc>
                <a:spcPct val="90000"/>
              </a:lnSpc>
            </a:pPr>
            <a:r>
              <a:rPr lang="en-US" smtClean="0"/>
              <a:t>CPU required 18-square-foot air-conditioned room</a:t>
            </a:r>
          </a:p>
          <a:p>
            <a:pPr lvl="2" eaLnBrk="1" hangingPunct="1">
              <a:lnSpc>
                <a:spcPct val="90000"/>
              </a:lnSpc>
            </a:pPr>
            <a:r>
              <a:rPr lang="en-US" smtClean="0"/>
              <a:t>CPU size: 5 feet high x 6 feet wide</a:t>
            </a:r>
          </a:p>
          <a:p>
            <a:pPr lvl="2" eaLnBrk="1" hangingPunct="1">
              <a:lnSpc>
                <a:spcPct val="90000"/>
              </a:lnSpc>
            </a:pPr>
            <a:r>
              <a:rPr lang="en-US" smtClean="0"/>
              <a:t>Internal memory: 64K</a:t>
            </a:r>
          </a:p>
          <a:p>
            <a:pPr lvl="2" eaLnBrk="1" hangingPunct="1">
              <a:lnSpc>
                <a:spcPct val="90000"/>
              </a:lnSpc>
            </a:pPr>
            <a:r>
              <a:rPr lang="en-US" smtClean="0"/>
              <a:t>Price: $200,000 (1964 dollars)</a:t>
            </a:r>
          </a:p>
          <a:p>
            <a:pPr lvl="1" eaLnBrk="1" hangingPunct="1">
              <a:lnSpc>
                <a:spcPct val="90000"/>
              </a:lnSpc>
            </a:pPr>
            <a:r>
              <a:rPr lang="en-US" sz="2400" smtClean="0"/>
              <a:t>Applications limited to large computer centers</a:t>
            </a:r>
          </a:p>
        </p:txBody>
      </p:sp>
      <p:sp>
        <p:nvSpPr>
          <p:cNvPr id="35844"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1000BFCA-F359-4A7E-9EF8-53AC603FB905}"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6867" name="Rectangle 3"/>
          <p:cNvSpPr>
            <a:spLocks noGrp="1" noChangeArrowheads="1"/>
          </p:cNvSpPr>
          <p:nvPr>
            <p:ph idx="1"/>
          </p:nvPr>
        </p:nvSpPr>
        <p:spPr>
          <a:xfrm>
            <a:off x="533400" y="1905000"/>
            <a:ext cx="8077200" cy="4495800"/>
          </a:xfrm>
        </p:spPr>
        <p:txBody>
          <a:bodyPr/>
          <a:lstStyle/>
          <a:p>
            <a:pPr eaLnBrk="1" hangingPunct="1"/>
            <a:r>
              <a:rPr lang="en-US" sz="2400" b="1" smtClean="0"/>
              <a:t>Minicomputer</a:t>
            </a:r>
          </a:p>
          <a:p>
            <a:pPr lvl="1" eaLnBrk="1" hangingPunct="1"/>
            <a:r>
              <a:rPr lang="en-US" sz="2400" smtClean="0"/>
              <a:t>Developed for smaller institutions</a:t>
            </a:r>
          </a:p>
          <a:p>
            <a:pPr lvl="1" eaLnBrk="1" hangingPunct="1"/>
            <a:r>
              <a:rPr lang="en-US" sz="2400" smtClean="0"/>
              <a:t>Compared to mainframe</a:t>
            </a:r>
          </a:p>
          <a:p>
            <a:pPr lvl="1" eaLnBrk="1" hangingPunct="1"/>
            <a:r>
              <a:rPr lang="en-US" sz="2400" smtClean="0"/>
              <a:t>Smaller in size and memory capacity</a:t>
            </a:r>
          </a:p>
          <a:p>
            <a:pPr lvl="2" eaLnBrk="1" hangingPunct="1"/>
            <a:r>
              <a:rPr lang="en-US" smtClean="0"/>
              <a:t>Cheaper</a:t>
            </a:r>
          </a:p>
          <a:p>
            <a:pPr lvl="1" eaLnBrk="1" hangingPunct="1"/>
            <a:r>
              <a:rPr lang="en-US" sz="2400" smtClean="0"/>
              <a:t>Example: Digital Equipment Corp. minicomputer </a:t>
            </a:r>
          </a:p>
          <a:p>
            <a:pPr lvl="2" eaLnBrk="1" hangingPunct="1"/>
            <a:r>
              <a:rPr lang="en-US" smtClean="0"/>
              <a:t>Price: less than $18,000</a:t>
            </a:r>
          </a:p>
          <a:p>
            <a:pPr lvl="1" eaLnBrk="1" hangingPunct="1"/>
            <a:r>
              <a:rPr lang="en-US" sz="2400" smtClean="0"/>
              <a:t>Today</a:t>
            </a:r>
          </a:p>
          <a:p>
            <a:pPr lvl="2" eaLnBrk="1" hangingPunct="1"/>
            <a:r>
              <a:rPr lang="en-US" smtClean="0"/>
              <a:t>Known as</a:t>
            </a:r>
            <a:r>
              <a:rPr lang="en-US" b="1" smtClean="0"/>
              <a:t> midrange computers</a:t>
            </a:r>
            <a:r>
              <a:rPr lang="en-US" smtClean="0"/>
              <a:t> </a:t>
            </a:r>
          </a:p>
          <a:p>
            <a:pPr lvl="2" eaLnBrk="1" hangingPunct="1"/>
            <a:r>
              <a:rPr lang="en-US" smtClean="0"/>
              <a:t>Capacity between microcomputers and mainframes</a:t>
            </a:r>
          </a:p>
        </p:txBody>
      </p:sp>
      <p:sp>
        <p:nvSpPr>
          <p:cNvPr id="36868"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ACAF4753-3523-4931-87B2-C1D3F49897D7}"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7891" name="Rectangle 5"/>
          <p:cNvSpPr>
            <a:spLocks noGrp="1" noChangeArrowheads="1"/>
          </p:cNvSpPr>
          <p:nvPr>
            <p:ph idx="1"/>
          </p:nvPr>
        </p:nvSpPr>
        <p:spPr/>
        <p:txBody>
          <a:bodyPr/>
          <a:lstStyle/>
          <a:p>
            <a:pPr eaLnBrk="1" hangingPunct="1"/>
            <a:r>
              <a:rPr lang="en-US" sz="2400" b="1" smtClean="0"/>
              <a:t>Supercomputer</a:t>
            </a:r>
          </a:p>
          <a:p>
            <a:pPr lvl="1" eaLnBrk="1" hangingPunct="1"/>
            <a:r>
              <a:rPr lang="en-US" sz="2400" smtClean="0"/>
              <a:t>Massive machine</a:t>
            </a:r>
          </a:p>
          <a:p>
            <a:pPr lvl="1" eaLnBrk="1" hangingPunct="1"/>
            <a:r>
              <a:rPr lang="en-US" sz="2400" smtClean="0"/>
              <a:t>Developed for military operations and weather forecasting</a:t>
            </a:r>
          </a:p>
          <a:p>
            <a:pPr lvl="1" eaLnBrk="1" hangingPunct="1"/>
            <a:r>
              <a:rPr lang="en-US" sz="2400" smtClean="0"/>
              <a:t>Example: Cray supercomputer</a:t>
            </a:r>
          </a:p>
          <a:p>
            <a:pPr lvl="2" eaLnBrk="1" hangingPunct="1"/>
            <a:r>
              <a:rPr lang="en-US" smtClean="0"/>
              <a:t>6 to 1000 processors</a:t>
            </a:r>
          </a:p>
          <a:p>
            <a:pPr lvl="2" eaLnBrk="1" hangingPunct="1"/>
            <a:r>
              <a:rPr lang="en-US" smtClean="0"/>
              <a:t>Performs up to 2.4 trillion floating-point operations per second (teraflops) </a:t>
            </a:r>
          </a:p>
          <a:p>
            <a:pPr lvl="1" eaLnBrk="1" hangingPunct="1"/>
            <a:r>
              <a:rPr lang="en-US" sz="2400" smtClean="0"/>
              <a:t>Uses:</a:t>
            </a:r>
          </a:p>
          <a:p>
            <a:pPr lvl="2" eaLnBrk="1" hangingPunct="1"/>
            <a:r>
              <a:rPr lang="en-US" smtClean="0"/>
              <a:t>Scientific research</a:t>
            </a:r>
          </a:p>
          <a:p>
            <a:pPr lvl="2" eaLnBrk="1" hangingPunct="1"/>
            <a:r>
              <a:rPr lang="en-US" smtClean="0"/>
              <a:t>Customer support/product development</a:t>
            </a:r>
          </a:p>
        </p:txBody>
      </p:sp>
      <p:sp>
        <p:nvSpPr>
          <p:cNvPr id="37892"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F97B23DD-3E71-4AA5-B94E-DDCB69DD9D0E}"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8915" name="Rectangle 3"/>
          <p:cNvSpPr>
            <a:spLocks noGrp="1" noChangeArrowheads="1"/>
          </p:cNvSpPr>
          <p:nvPr>
            <p:ph idx="1"/>
          </p:nvPr>
        </p:nvSpPr>
        <p:spPr>
          <a:xfrm>
            <a:off x="250825" y="2176463"/>
            <a:ext cx="8642350" cy="4681537"/>
          </a:xfrm>
        </p:spPr>
        <p:txBody>
          <a:bodyPr/>
          <a:lstStyle/>
          <a:p>
            <a:pPr eaLnBrk="1" hangingPunct="1"/>
            <a:r>
              <a:rPr lang="en-US" sz="2400" b="1" smtClean="0"/>
              <a:t>Microcomputer</a:t>
            </a:r>
          </a:p>
          <a:p>
            <a:pPr lvl="1" eaLnBrk="1" hangingPunct="1"/>
            <a:r>
              <a:rPr lang="en-US" sz="2400" smtClean="0"/>
              <a:t>Developed for single users in the late 1970s</a:t>
            </a:r>
          </a:p>
          <a:p>
            <a:pPr lvl="1" eaLnBrk="1" hangingPunct="1"/>
            <a:r>
              <a:rPr lang="en-US" sz="2400" smtClean="0"/>
              <a:t>Example: microcomputers by Tandy Corporation and Apple Computer, Inc. </a:t>
            </a:r>
          </a:p>
          <a:p>
            <a:pPr lvl="2" eaLnBrk="1" hangingPunct="1"/>
            <a:r>
              <a:rPr lang="en-US" smtClean="0"/>
              <a:t>Very little memory (by today’s standards)</a:t>
            </a:r>
          </a:p>
          <a:p>
            <a:pPr lvl="2" eaLnBrk="1" hangingPunct="1"/>
            <a:r>
              <a:rPr lang="en-US" smtClean="0"/>
              <a:t>64K maximum capacity</a:t>
            </a:r>
          </a:p>
          <a:p>
            <a:pPr lvl="1" eaLnBrk="1" hangingPunct="1"/>
            <a:r>
              <a:rPr lang="en-US" sz="2400" smtClean="0"/>
              <a:t>Microcomputer’s distinguishing characteristic</a:t>
            </a:r>
          </a:p>
          <a:p>
            <a:pPr lvl="2" eaLnBrk="1" hangingPunct="1"/>
            <a:r>
              <a:rPr lang="en-US" smtClean="0"/>
              <a:t>Single-user status</a:t>
            </a:r>
          </a:p>
        </p:txBody>
      </p:sp>
      <p:sp>
        <p:nvSpPr>
          <p:cNvPr id="3891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891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2A623CC7-697E-49CE-B8A5-0B95F9033E9B}"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39939" name="Rectangle 3"/>
          <p:cNvSpPr>
            <a:spLocks noGrp="1" noChangeArrowheads="1"/>
          </p:cNvSpPr>
          <p:nvPr>
            <p:ph idx="1"/>
          </p:nvPr>
        </p:nvSpPr>
        <p:spPr>
          <a:xfrm>
            <a:off x="533400" y="2057400"/>
            <a:ext cx="8077200" cy="4495800"/>
          </a:xfrm>
        </p:spPr>
        <p:txBody>
          <a:bodyPr/>
          <a:lstStyle/>
          <a:p>
            <a:pPr eaLnBrk="1" hangingPunct="1">
              <a:lnSpc>
                <a:spcPct val="90000"/>
              </a:lnSpc>
            </a:pPr>
            <a:r>
              <a:rPr lang="en-US" sz="2400" b="1" smtClean="0"/>
              <a:t>Workstations </a:t>
            </a:r>
          </a:p>
          <a:p>
            <a:pPr lvl="1" eaLnBrk="1" hangingPunct="1">
              <a:lnSpc>
                <a:spcPct val="90000"/>
              </a:lnSpc>
            </a:pPr>
            <a:r>
              <a:rPr lang="en-US" sz="2400" smtClean="0"/>
              <a:t>Most powerful microcomputers</a:t>
            </a:r>
          </a:p>
          <a:p>
            <a:pPr lvl="1" eaLnBrk="1" hangingPunct="1">
              <a:lnSpc>
                <a:spcPct val="90000"/>
              </a:lnSpc>
            </a:pPr>
            <a:r>
              <a:rPr lang="en-US" sz="2400" smtClean="0"/>
              <a:t>Developed for commercial, educational, and  government enterprises </a:t>
            </a:r>
          </a:p>
          <a:p>
            <a:pPr lvl="1" eaLnBrk="1" hangingPunct="1">
              <a:lnSpc>
                <a:spcPct val="90000"/>
              </a:lnSpc>
            </a:pPr>
            <a:r>
              <a:rPr lang="en-US" sz="2400" smtClean="0"/>
              <a:t>Networked together</a:t>
            </a:r>
          </a:p>
          <a:p>
            <a:pPr lvl="1" eaLnBrk="1" hangingPunct="1">
              <a:lnSpc>
                <a:spcPct val="90000"/>
              </a:lnSpc>
            </a:pPr>
            <a:r>
              <a:rPr lang="en-US" sz="2400" smtClean="0"/>
              <a:t>Support engineering and technical users</a:t>
            </a:r>
          </a:p>
          <a:p>
            <a:pPr lvl="2" eaLnBrk="1" hangingPunct="1">
              <a:lnSpc>
                <a:spcPct val="90000"/>
              </a:lnSpc>
            </a:pPr>
            <a:r>
              <a:rPr lang="en-US" smtClean="0"/>
              <a:t>Massive mathematical computations</a:t>
            </a:r>
          </a:p>
          <a:p>
            <a:pPr lvl="2" eaLnBrk="1" hangingPunct="1">
              <a:lnSpc>
                <a:spcPct val="90000"/>
              </a:lnSpc>
            </a:pPr>
            <a:r>
              <a:rPr lang="en-US" smtClean="0"/>
              <a:t>Computer-aided design (CAD)</a:t>
            </a:r>
          </a:p>
          <a:p>
            <a:pPr lvl="1" eaLnBrk="1" hangingPunct="1">
              <a:lnSpc>
                <a:spcPct val="90000"/>
              </a:lnSpc>
            </a:pPr>
            <a:r>
              <a:rPr lang="en-US" sz="2400" smtClean="0"/>
              <a:t>Applications</a:t>
            </a:r>
          </a:p>
          <a:p>
            <a:pPr lvl="2" eaLnBrk="1" hangingPunct="1">
              <a:lnSpc>
                <a:spcPct val="90000"/>
              </a:lnSpc>
            </a:pPr>
            <a:r>
              <a:rPr lang="en-US" smtClean="0"/>
              <a:t>Requiring powerful CPUs, large main memory, and extremely high-resolution graphic displays </a:t>
            </a:r>
          </a:p>
        </p:txBody>
      </p:sp>
      <p:sp>
        <p:nvSpPr>
          <p:cNvPr id="39940"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39941"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EC7F69AD-577C-446A-8C7B-390CE0BBCCCE}"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40963" name="Rectangle 3"/>
          <p:cNvSpPr>
            <a:spLocks noGrp="1" noChangeArrowheads="1"/>
          </p:cNvSpPr>
          <p:nvPr>
            <p:ph idx="1"/>
          </p:nvPr>
        </p:nvSpPr>
        <p:spPr>
          <a:xfrm>
            <a:off x="533400" y="2057400"/>
            <a:ext cx="8077200" cy="4495800"/>
          </a:xfrm>
        </p:spPr>
        <p:txBody>
          <a:bodyPr/>
          <a:lstStyle/>
          <a:p>
            <a:pPr eaLnBrk="1" hangingPunct="1"/>
            <a:r>
              <a:rPr lang="en-US" sz="2400" b="1" smtClean="0"/>
              <a:t>Servers </a:t>
            </a:r>
          </a:p>
          <a:p>
            <a:pPr lvl="1" eaLnBrk="1" hangingPunct="1"/>
            <a:r>
              <a:rPr lang="en-US" sz="2400" smtClean="0"/>
              <a:t>Provide specialized services</a:t>
            </a:r>
          </a:p>
          <a:p>
            <a:pPr lvl="2" eaLnBrk="1" hangingPunct="1"/>
            <a:r>
              <a:rPr lang="en-US" smtClean="0"/>
              <a:t> To other computers or client/server networks</a:t>
            </a:r>
          </a:p>
          <a:p>
            <a:pPr lvl="1" eaLnBrk="1" hangingPunct="1"/>
            <a:r>
              <a:rPr lang="en-US" sz="2400" smtClean="0"/>
              <a:t>Perform critical network task</a:t>
            </a:r>
          </a:p>
          <a:p>
            <a:pPr lvl="1" eaLnBrk="1" hangingPunct="1"/>
            <a:r>
              <a:rPr lang="en-US" sz="2400" smtClean="0"/>
              <a:t>Examples:</a:t>
            </a:r>
          </a:p>
          <a:p>
            <a:pPr lvl="2" eaLnBrk="1" hangingPunct="1"/>
            <a:r>
              <a:rPr lang="en-US" smtClean="0"/>
              <a:t>Print servers</a:t>
            </a:r>
          </a:p>
          <a:p>
            <a:pPr lvl="2" eaLnBrk="1" hangingPunct="1"/>
            <a:r>
              <a:rPr lang="en-US" smtClean="0"/>
              <a:t>Internet servers</a:t>
            </a:r>
          </a:p>
          <a:p>
            <a:pPr lvl="2" eaLnBrk="1" hangingPunct="1"/>
            <a:r>
              <a:rPr lang="en-US" smtClean="0"/>
              <a:t>Mail servers</a:t>
            </a:r>
          </a:p>
        </p:txBody>
      </p:sp>
      <p:sp>
        <p:nvSpPr>
          <p:cNvPr id="4096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0965"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8E09D6F8-6AE8-42BF-AE61-E1F70FB6B582}"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41987" name="Rectangle 3"/>
          <p:cNvSpPr>
            <a:spLocks noGrp="1" noChangeArrowheads="1"/>
          </p:cNvSpPr>
          <p:nvPr>
            <p:ph idx="1"/>
          </p:nvPr>
        </p:nvSpPr>
        <p:spPr>
          <a:xfrm>
            <a:off x="533400" y="2057400"/>
            <a:ext cx="8077200" cy="4419600"/>
          </a:xfrm>
        </p:spPr>
        <p:txBody>
          <a:bodyPr/>
          <a:lstStyle/>
          <a:p>
            <a:pPr eaLnBrk="1" hangingPunct="1">
              <a:lnSpc>
                <a:spcPct val="90000"/>
              </a:lnSpc>
            </a:pPr>
            <a:r>
              <a:rPr lang="en-US" sz="2400" b="1" smtClean="0"/>
              <a:t>Advances in computer technology</a:t>
            </a:r>
          </a:p>
          <a:p>
            <a:pPr lvl="1" eaLnBrk="1" hangingPunct="1">
              <a:lnSpc>
                <a:spcPct val="90000"/>
              </a:lnSpc>
            </a:pPr>
            <a:r>
              <a:rPr lang="en-US" sz="2400" smtClean="0"/>
              <a:t>Dramatic changes</a:t>
            </a:r>
          </a:p>
          <a:p>
            <a:pPr lvl="2" eaLnBrk="1" hangingPunct="1">
              <a:lnSpc>
                <a:spcPct val="90000"/>
              </a:lnSpc>
            </a:pPr>
            <a:r>
              <a:rPr lang="en-US" smtClean="0"/>
              <a:t> Physical size, cost, and memory capacity</a:t>
            </a:r>
          </a:p>
          <a:p>
            <a:pPr lvl="1" eaLnBrk="1" hangingPunct="1">
              <a:lnSpc>
                <a:spcPct val="90000"/>
              </a:lnSpc>
            </a:pPr>
            <a:r>
              <a:rPr lang="en-US" sz="2400" smtClean="0"/>
              <a:t>Networking </a:t>
            </a:r>
          </a:p>
          <a:p>
            <a:pPr lvl="2" eaLnBrk="1" hangingPunct="1">
              <a:lnSpc>
                <a:spcPct val="90000"/>
              </a:lnSpc>
            </a:pPr>
            <a:r>
              <a:rPr lang="en-US" smtClean="0"/>
              <a:t>Integral part of modern computer systems</a:t>
            </a:r>
          </a:p>
          <a:p>
            <a:pPr lvl="1" eaLnBrk="1" hangingPunct="1">
              <a:lnSpc>
                <a:spcPct val="90000"/>
              </a:lnSpc>
            </a:pPr>
            <a:r>
              <a:rPr lang="en-US" sz="2400" smtClean="0"/>
              <a:t>Mobile society information delivery</a:t>
            </a:r>
          </a:p>
          <a:p>
            <a:pPr lvl="2" eaLnBrk="1" hangingPunct="1">
              <a:lnSpc>
                <a:spcPct val="90000"/>
              </a:lnSpc>
            </a:pPr>
            <a:r>
              <a:rPr lang="en-US" smtClean="0"/>
              <a:t>Creating strong market for handheld devices</a:t>
            </a:r>
          </a:p>
          <a:p>
            <a:pPr lvl="1" eaLnBrk="1" hangingPunct="1">
              <a:lnSpc>
                <a:spcPct val="90000"/>
              </a:lnSpc>
            </a:pPr>
            <a:r>
              <a:rPr lang="en-US" sz="2400" smtClean="0"/>
              <a:t>New classification</a:t>
            </a:r>
          </a:p>
          <a:p>
            <a:pPr lvl="2" eaLnBrk="1" hangingPunct="1">
              <a:lnSpc>
                <a:spcPct val="90000"/>
              </a:lnSpc>
            </a:pPr>
            <a:r>
              <a:rPr lang="en-US" smtClean="0"/>
              <a:t>By processor capacity, not memory capacity</a:t>
            </a:r>
          </a:p>
          <a:p>
            <a:pPr lvl="1" eaLnBrk="1" hangingPunct="1">
              <a:lnSpc>
                <a:spcPct val="90000"/>
              </a:lnSpc>
            </a:pPr>
            <a:r>
              <a:rPr lang="en-US" sz="2400" smtClean="0"/>
              <a:t>Moore’s Law </a:t>
            </a:r>
          </a:p>
          <a:p>
            <a:pPr lvl="2" eaLnBrk="1" hangingPunct="1">
              <a:lnSpc>
                <a:spcPct val="90000"/>
              </a:lnSpc>
            </a:pPr>
            <a:r>
              <a:rPr lang="en-US" smtClean="0"/>
              <a:t>Computing power rises exponentially</a:t>
            </a:r>
          </a:p>
        </p:txBody>
      </p:sp>
      <p:sp>
        <p:nvSpPr>
          <p:cNvPr id="41988"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1989"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7A85E8C5-A858-4BAC-8A1B-6827D0AAFDA1}"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en-US" smtClean="0">
                <a:latin typeface="Arial Narrow" pitchFamily="-65" charset="0"/>
              </a:rPr>
              <a:t>A Brief History of Machine Hardware</a:t>
            </a:r>
            <a:endParaRPr lang="en-CA" smtClean="0">
              <a:latin typeface="Arial Narrow" pitchFamily="-65" charset="0"/>
            </a:endParaRPr>
          </a:p>
        </p:txBody>
      </p:sp>
      <p:sp>
        <p:nvSpPr>
          <p:cNvPr id="43011"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3012"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058BF6D2-9915-436B-B913-8096357EACBD}" type="slidenum">
              <a:rPr lang="en-US"/>
              <a:pPr/>
              <a:t>38</a:t>
            </a:fld>
            <a:endParaRPr lang="en-US"/>
          </a:p>
        </p:txBody>
      </p:sp>
      <p:pic>
        <p:nvPicPr>
          <p:cNvPr id="43013" name="Picture 6"/>
          <p:cNvPicPr>
            <a:picLocks noChangeAspect="1" noChangeArrowheads="1"/>
          </p:cNvPicPr>
          <p:nvPr/>
        </p:nvPicPr>
        <p:blipFill>
          <a:blip r:embed="rId2" cstate="print">
            <a:lum bright="-10000"/>
          </a:blip>
          <a:srcRect/>
          <a:stretch>
            <a:fillRect/>
          </a:stretch>
        </p:blipFill>
        <p:spPr bwMode="auto">
          <a:xfrm>
            <a:off x="704850" y="3057525"/>
            <a:ext cx="7734300" cy="24288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algn="l" eaLnBrk="1" hangingPunct="1"/>
            <a:r>
              <a:rPr lang="en-CA" smtClean="0">
                <a:latin typeface="Arial Narrow" pitchFamily="-65" charset="0"/>
              </a:rPr>
              <a:t>Types of Operating Systems</a:t>
            </a:r>
          </a:p>
        </p:txBody>
      </p:sp>
      <p:sp>
        <p:nvSpPr>
          <p:cNvPr id="44035" name="Rectangle 5"/>
          <p:cNvSpPr>
            <a:spLocks noGrp="1" noChangeArrowheads="1"/>
          </p:cNvSpPr>
          <p:nvPr>
            <p:ph idx="1"/>
          </p:nvPr>
        </p:nvSpPr>
        <p:spPr/>
        <p:txBody>
          <a:bodyPr/>
          <a:lstStyle/>
          <a:p>
            <a:pPr eaLnBrk="1" hangingPunct="1"/>
            <a:r>
              <a:rPr lang="en-US" sz="2400" smtClean="0"/>
              <a:t>Five categories</a:t>
            </a:r>
          </a:p>
          <a:p>
            <a:pPr lvl="1" eaLnBrk="1" hangingPunct="1"/>
            <a:r>
              <a:rPr lang="en-US" sz="2400" smtClean="0"/>
              <a:t>Batch</a:t>
            </a:r>
          </a:p>
          <a:p>
            <a:pPr lvl="1" eaLnBrk="1" hangingPunct="1"/>
            <a:r>
              <a:rPr lang="en-US" sz="2400" smtClean="0"/>
              <a:t>Interactive</a:t>
            </a:r>
          </a:p>
          <a:p>
            <a:pPr lvl="1" eaLnBrk="1" hangingPunct="1"/>
            <a:r>
              <a:rPr lang="en-US" sz="2400" smtClean="0"/>
              <a:t>Real-time</a:t>
            </a:r>
          </a:p>
          <a:p>
            <a:pPr lvl="1" eaLnBrk="1" hangingPunct="1"/>
            <a:r>
              <a:rPr lang="en-US" sz="2400" smtClean="0"/>
              <a:t>Hybrid</a:t>
            </a:r>
          </a:p>
          <a:p>
            <a:pPr lvl="1" eaLnBrk="1" hangingPunct="1"/>
            <a:r>
              <a:rPr lang="en-US" sz="2400" smtClean="0"/>
              <a:t>Embedded</a:t>
            </a:r>
          </a:p>
          <a:p>
            <a:pPr eaLnBrk="1" hangingPunct="1"/>
            <a:r>
              <a:rPr lang="en-US" sz="2400" smtClean="0"/>
              <a:t>Two distinguishing features</a:t>
            </a:r>
          </a:p>
          <a:p>
            <a:pPr lvl="1" eaLnBrk="1" hangingPunct="1"/>
            <a:r>
              <a:rPr lang="en-US" sz="2400" smtClean="0"/>
              <a:t>Response time</a:t>
            </a:r>
          </a:p>
          <a:p>
            <a:pPr lvl="1" eaLnBrk="1" hangingPunct="1"/>
            <a:r>
              <a:rPr lang="en-US" sz="2400" smtClean="0"/>
              <a:t>How data enters into the system</a:t>
            </a:r>
          </a:p>
        </p:txBody>
      </p:sp>
      <p:sp>
        <p:nvSpPr>
          <p:cNvPr id="4403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403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C09F808B-A9EA-4B47-848A-42DCB40F234E}"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Timetable</a:t>
            </a:r>
            <a:endParaRPr lang="en-AU" dirty="0"/>
          </a:p>
        </p:txBody>
      </p:sp>
      <p:sp>
        <p:nvSpPr>
          <p:cNvPr id="3" name="Content Placeholder 2"/>
          <p:cNvSpPr>
            <a:spLocks noGrp="1"/>
          </p:cNvSpPr>
          <p:nvPr>
            <p:ph idx="1"/>
          </p:nvPr>
        </p:nvSpPr>
        <p:spPr>
          <a:xfrm>
            <a:off x="468312" y="2133600"/>
            <a:ext cx="8389967" cy="4343400"/>
          </a:xfrm>
        </p:spPr>
        <p:txBody>
          <a:bodyPr/>
          <a:lstStyle/>
          <a:p>
            <a:r>
              <a:rPr lang="en-US" dirty="0"/>
              <a:t>This unit </a:t>
            </a:r>
            <a:r>
              <a:rPr lang="en-AU" dirty="0"/>
              <a:t>consists of a </a:t>
            </a:r>
            <a:r>
              <a:rPr lang="en-AU" b="1" dirty="0"/>
              <a:t>lecture</a:t>
            </a:r>
            <a:r>
              <a:rPr lang="en-AU" dirty="0"/>
              <a:t> and </a:t>
            </a:r>
            <a:r>
              <a:rPr lang="en-AU" b="1" dirty="0"/>
              <a:t>workshop</a:t>
            </a:r>
            <a:endParaRPr lang="en-AU" dirty="0"/>
          </a:p>
          <a:p>
            <a:pPr lvl="1">
              <a:tabLst>
                <a:tab pos="1878013" algn="l"/>
              </a:tabLst>
            </a:pPr>
            <a:endParaRPr lang="en-AU" dirty="0" smtClean="0"/>
          </a:p>
          <a:p>
            <a:pPr>
              <a:tabLst>
                <a:tab pos="1878013" algn="l"/>
              </a:tabLst>
            </a:pPr>
            <a:r>
              <a:rPr lang="en-AU" dirty="0" smtClean="0"/>
              <a:t>If studying online, I recommend completing weekly content by the first half of the week, to maximise your time to ask questions</a:t>
            </a:r>
          </a:p>
        </p:txBody>
      </p:sp>
    </p:spTree>
    <p:extLst>
      <p:ext uri="{BB962C8B-B14F-4D97-AF65-F5344CB8AC3E}">
        <p14:creationId xmlns:p14="http://schemas.microsoft.com/office/powerpoint/2010/main" val="2561442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en-CA" smtClean="0">
                <a:latin typeface="Arial Narrow" pitchFamily="-65" charset="0"/>
              </a:rPr>
              <a:t>Types of Operating Systems</a:t>
            </a:r>
          </a:p>
        </p:txBody>
      </p:sp>
      <p:sp>
        <p:nvSpPr>
          <p:cNvPr id="45059" name="Rectangle 3"/>
          <p:cNvSpPr>
            <a:spLocks noGrp="1" noChangeArrowheads="1"/>
          </p:cNvSpPr>
          <p:nvPr>
            <p:ph idx="1"/>
          </p:nvPr>
        </p:nvSpPr>
        <p:spPr>
          <a:xfrm>
            <a:off x="533400" y="1981200"/>
            <a:ext cx="8077200" cy="4419600"/>
          </a:xfrm>
        </p:spPr>
        <p:txBody>
          <a:bodyPr/>
          <a:lstStyle/>
          <a:p>
            <a:pPr eaLnBrk="1" hangingPunct="1"/>
            <a:r>
              <a:rPr lang="en-US" sz="2400" b="1" smtClean="0"/>
              <a:t>Batch Systems</a:t>
            </a:r>
            <a:r>
              <a:rPr lang="en-US" sz="2400" smtClean="0"/>
              <a:t> </a:t>
            </a:r>
          </a:p>
          <a:p>
            <a:pPr lvl="1" eaLnBrk="1" hangingPunct="1"/>
            <a:r>
              <a:rPr lang="en-US" sz="2400" smtClean="0"/>
              <a:t>Input relied on punched cards or tape</a:t>
            </a:r>
          </a:p>
          <a:p>
            <a:pPr lvl="1" eaLnBrk="1" hangingPunct="1"/>
            <a:r>
              <a:rPr lang="en-US" sz="2400" smtClean="0"/>
              <a:t>Efficiency measured in throughput</a:t>
            </a:r>
          </a:p>
          <a:p>
            <a:pPr eaLnBrk="1" hangingPunct="1"/>
            <a:r>
              <a:rPr lang="en-US" sz="2400" b="1" smtClean="0"/>
              <a:t>Interactive Systems</a:t>
            </a:r>
          </a:p>
          <a:p>
            <a:pPr lvl="1" eaLnBrk="1" hangingPunct="1"/>
            <a:r>
              <a:rPr lang="en-US" sz="2400" smtClean="0"/>
              <a:t>Faster turnaround than batch systems</a:t>
            </a:r>
          </a:p>
          <a:p>
            <a:pPr lvl="1" eaLnBrk="1" hangingPunct="1"/>
            <a:r>
              <a:rPr lang="en-US" sz="2400" smtClean="0"/>
              <a:t>Slower than real-time systems </a:t>
            </a:r>
          </a:p>
          <a:p>
            <a:pPr lvl="1" eaLnBrk="1" hangingPunct="1"/>
            <a:r>
              <a:rPr lang="en-US" sz="2400" smtClean="0"/>
              <a:t>Introduced to provide fast turnaround when debugging programs</a:t>
            </a:r>
          </a:p>
          <a:p>
            <a:pPr lvl="1" eaLnBrk="1" hangingPunct="1"/>
            <a:r>
              <a:rPr lang="en-US" sz="2400" smtClean="0"/>
              <a:t>Time-sharing software developed for operating system</a:t>
            </a:r>
          </a:p>
        </p:txBody>
      </p:sp>
      <p:sp>
        <p:nvSpPr>
          <p:cNvPr id="45060"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5061"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FFFCC9BF-17F0-49DA-8E6A-8D79E0C0DAB0}"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CA" smtClean="0">
                <a:latin typeface="Arial Narrow" pitchFamily="-65" charset="0"/>
              </a:rPr>
              <a:t>Types of Operating Systems</a:t>
            </a:r>
          </a:p>
        </p:txBody>
      </p:sp>
      <p:sp>
        <p:nvSpPr>
          <p:cNvPr id="46083" name="Rectangle 3"/>
          <p:cNvSpPr>
            <a:spLocks noGrp="1" noChangeArrowheads="1"/>
          </p:cNvSpPr>
          <p:nvPr>
            <p:ph idx="1"/>
          </p:nvPr>
        </p:nvSpPr>
        <p:spPr>
          <a:xfrm>
            <a:off x="533400" y="1828800"/>
            <a:ext cx="8077200" cy="4419600"/>
          </a:xfrm>
        </p:spPr>
        <p:txBody>
          <a:bodyPr/>
          <a:lstStyle/>
          <a:p>
            <a:pPr eaLnBrk="1" hangingPunct="1"/>
            <a:r>
              <a:rPr lang="en-US" sz="2400" b="1" smtClean="0"/>
              <a:t>Real-time systems</a:t>
            </a:r>
          </a:p>
          <a:p>
            <a:pPr lvl="1" eaLnBrk="1" hangingPunct="1"/>
            <a:r>
              <a:rPr lang="en-US" sz="2400" smtClean="0"/>
              <a:t>Reliability is key</a:t>
            </a:r>
          </a:p>
          <a:p>
            <a:pPr lvl="1" eaLnBrk="1" hangingPunct="1"/>
            <a:r>
              <a:rPr lang="en-US" sz="2400" smtClean="0"/>
              <a:t>Fast and time limit sensitive</a:t>
            </a:r>
          </a:p>
          <a:p>
            <a:pPr lvl="1" eaLnBrk="1" hangingPunct="1"/>
            <a:r>
              <a:rPr lang="en-US" sz="2400" smtClean="0"/>
              <a:t>Used in time-critical environments</a:t>
            </a:r>
          </a:p>
          <a:p>
            <a:pPr lvl="2" eaLnBrk="1" hangingPunct="1"/>
            <a:r>
              <a:rPr lang="en-US" smtClean="0"/>
              <a:t>Space flights, airport traffic control, high-speed aircraft</a:t>
            </a:r>
          </a:p>
          <a:p>
            <a:pPr lvl="2" eaLnBrk="1" hangingPunct="1"/>
            <a:r>
              <a:rPr lang="en-US" smtClean="0"/>
              <a:t>Industrial processes</a:t>
            </a:r>
          </a:p>
          <a:p>
            <a:pPr lvl="2" eaLnBrk="1" hangingPunct="1"/>
            <a:r>
              <a:rPr lang="en-US" smtClean="0"/>
              <a:t>Sophisticated medical equipment</a:t>
            </a:r>
          </a:p>
          <a:p>
            <a:pPr lvl="2" eaLnBrk="1" hangingPunct="1"/>
            <a:r>
              <a:rPr lang="en-US" smtClean="0"/>
              <a:t>Distribution of electricity</a:t>
            </a:r>
          </a:p>
          <a:p>
            <a:pPr lvl="2" eaLnBrk="1" hangingPunct="1"/>
            <a:r>
              <a:rPr lang="en-US" smtClean="0"/>
              <a:t>Telephone switching</a:t>
            </a:r>
          </a:p>
          <a:p>
            <a:pPr lvl="1" eaLnBrk="1" hangingPunct="1"/>
            <a:r>
              <a:rPr lang="en-US" sz="2400" smtClean="0"/>
              <a:t>Must be 100% responsive, 100% of the time</a:t>
            </a:r>
          </a:p>
        </p:txBody>
      </p:sp>
      <p:sp>
        <p:nvSpPr>
          <p:cNvPr id="46084"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8D8632A2-EBD6-4C9F-A72E-293B56968A2C}"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en-CA" smtClean="0">
                <a:latin typeface="Arial Narrow" pitchFamily="-65" charset="0"/>
              </a:rPr>
              <a:t>Types of Operating Systems</a:t>
            </a:r>
          </a:p>
        </p:txBody>
      </p:sp>
      <p:sp>
        <p:nvSpPr>
          <p:cNvPr id="47107" name="Rectangle 3"/>
          <p:cNvSpPr>
            <a:spLocks noGrp="1" noChangeArrowheads="1"/>
          </p:cNvSpPr>
          <p:nvPr>
            <p:ph idx="1"/>
          </p:nvPr>
        </p:nvSpPr>
        <p:spPr>
          <a:xfrm>
            <a:off x="533400" y="1828800"/>
            <a:ext cx="8077200" cy="4419600"/>
          </a:xfrm>
        </p:spPr>
        <p:txBody>
          <a:bodyPr/>
          <a:lstStyle/>
          <a:p>
            <a:pPr eaLnBrk="1" hangingPunct="1">
              <a:lnSpc>
                <a:spcPct val="90000"/>
              </a:lnSpc>
            </a:pPr>
            <a:r>
              <a:rPr lang="en-US" sz="2400" b="1" smtClean="0"/>
              <a:t>Hybrid systems </a:t>
            </a:r>
          </a:p>
          <a:p>
            <a:pPr lvl="1" eaLnBrk="1" hangingPunct="1">
              <a:lnSpc>
                <a:spcPct val="90000"/>
              </a:lnSpc>
            </a:pPr>
            <a:r>
              <a:rPr lang="en-US" sz="2400" smtClean="0"/>
              <a:t>Combination of batch and interactive</a:t>
            </a:r>
          </a:p>
          <a:p>
            <a:pPr lvl="1" eaLnBrk="1" hangingPunct="1">
              <a:lnSpc>
                <a:spcPct val="90000"/>
              </a:lnSpc>
            </a:pPr>
            <a:r>
              <a:rPr lang="en-US" sz="2400" smtClean="0"/>
              <a:t>Accept and run batch programs in the background</a:t>
            </a:r>
          </a:p>
          <a:p>
            <a:pPr lvl="2" eaLnBrk="1" hangingPunct="1">
              <a:lnSpc>
                <a:spcPct val="90000"/>
              </a:lnSpc>
            </a:pPr>
            <a:r>
              <a:rPr lang="en-US" smtClean="0"/>
              <a:t>Interactive load is light</a:t>
            </a:r>
          </a:p>
          <a:p>
            <a:pPr eaLnBrk="1" hangingPunct="1">
              <a:lnSpc>
                <a:spcPct val="90000"/>
              </a:lnSpc>
            </a:pPr>
            <a:r>
              <a:rPr lang="en-US" sz="2400" b="1" smtClean="0"/>
              <a:t>Embedded systems</a:t>
            </a:r>
          </a:p>
          <a:p>
            <a:pPr lvl="1" eaLnBrk="1" hangingPunct="1">
              <a:lnSpc>
                <a:spcPct val="90000"/>
              </a:lnSpc>
            </a:pPr>
            <a:r>
              <a:rPr lang="en-US" sz="2400" smtClean="0"/>
              <a:t>Computers placed inside other products</a:t>
            </a:r>
          </a:p>
          <a:p>
            <a:pPr lvl="1" eaLnBrk="1" hangingPunct="1">
              <a:lnSpc>
                <a:spcPct val="90000"/>
              </a:lnSpc>
            </a:pPr>
            <a:r>
              <a:rPr lang="en-US" sz="2400" smtClean="0"/>
              <a:t>Adds features and capabilities</a:t>
            </a:r>
          </a:p>
          <a:p>
            <a:pPr lvl="1" eaLnBrk="1" hangingPunct="1">
              <a:lnSpc>
                <a:spcPct val="90000"/>
              </a:lnSpc>
            </a:pPr>
            <a:r>
              <a:rPr lang="en-US" sz="2400" smtClean="0"/>
              <a:t>Operating system requirements</a:t>
            </a:r>
          </a:p>
          <a:p>
            <a:pPr lvl="2" eaLnBrk="1" hangingPunct="1">
              <a:lnSpc>
                <a:spcPct val="90000"/>
              </a:lnSpc>
            </a:pPr>
            <a:r>
              <a:rPr lang="en-US" smtClean="0"/>
              <a:t>Perform specific set of programs</a:t>
            </a:r>
          </a:p>
          <a:p>
            <a:pPr lvl="2" eaLnBrk="1" hangingPunct="1">
              <a:lnSpc>
                <a:spcPct val="90000"/>
              </a:lnSpc>
            </a:pPr>
            <a:r>
              <a:rPr lang="en-US" smtClean="0"/>
              <a:t>Not interchangeable among systems</a:t>
            </a:r>
          </a:p>
          <a:p>
            <a:pPr lvl="2" eaLnBrk="1" hangingPunct="1">
              <a:lnSpc>
                <a:spcPct val="90000"/>
              </a:lnSpc>
            </a:pPr>
            <a:r>
              <a:rPr lang="en-US" smtClean="0"/>
              <a:t>Small kernel and flexible function capabilities</a:t>
            </a:r>
          </a:p>
        </p:txBody>
      </p:sp>
      <p:sp>
        <p:nvSpPr>
          <p:cNvPr id="47108"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B153FC69-841D-4E07-BF1B-75936062D68A}"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48131" name="Rectangle 3"/>
          <p:cNvSpPr>
            <a:spLocks noGrp="1" noChangeArrowheads="1"/>
          </p:cNvSpPr>
          <p:nvPr>
            <p:ph idx="1"/>
          </p:nvPr>
        </p:nvSpPr>
        <p:spPr>
          <a:xfrm>
            <a:off x="533400" y="2133600"/>
            <a:ext cx="8077200" cy="4419600"/>
          </a:xfrm>
        </p:spPr>
        <p:txBody>
          <a:bodyPr/>
          <a:lstStyle/>
          <a:p>
            <a:pPr eaLnBrk="1" hangingPunct="1">
              <a:lnSpc>
                <a:spcPct val="90000"/>
              </a:lnSpc>
            </a:pPr>
            <a:r>
              <a:rPr lang="en-US" sz="2400" b="1" smtClean="0"/>
              <a:t>1940s: first generation</a:t>
            </a:r>
          </a:p>
          <a:p>
            <a:pPr lvl="1" eaLnBrk="1" hangingPunct="1">
              <a:lnSpc>
                <a:spcPct val="90000"/>
              </a:lnSpc>
            </a:pPr>
            <a:r>
              <a:rPr lang="en-US" sz="2400" smtClean="0"/>
              <a:t>Computers based on vacuum tube technology</a:t>
            </a:r>
          </a:p>
          <a:p>
            <a:pPr lvl="1" eaLnBrk="1" hangingPunct="1">
              <a:lnSpc>
                <a:spcPct val="90000"/>
              </a:lnSpc>
            </a:pPr>
            <a:r>
              <a:rPr lang="en-US" sz="2400" smtClean="0"/>
              <a:t>No standard operating system software</a:t>
            </a:r>
          </a:p>
          <a:p>
            <a:pPr lvl="1" eaLnBrk="1" hangingPunct="1">
              <a:lnSpc>
                <a:spcPct val="90000"/>
              </a:lnSpc>
            </a:pPr>
            <a:r>
              <a:rPr lang="en-US" sz="2400" smtClean="0"/>
              <a:t>Typical program included every instruction needed by the computer to perform the tasks requested</a:t>
            </a:r>
          </a:p>
          <a:p>
            <a:pPr lvl="1" eaLnBrk="1" hangingPunct="1">
              <a:lnSpc>
                <a:spcPct val="90000"/>
              </a:lnSpc>
            </a:pPr>
            <a:r>
              <a:rPr lang="en-US" sz="2400" smtClean="0"/>
              <a:t>Poor machine utilization</a:t>
            </a:r>
          </a:p>
          <a:p>
            <a:pPr lvl="2" eaLnBrk="1" hangingPunct="1">
              <a:lnSpc>
                <a:spcPct val="90000"/>
              </a:lnSpc>
            </a:pPr>
            <a:r>
              <a:rPr lang="en-US" smtClean="0"/>
              <a:t>CPU processed data and performed calculations for fraction of available time</a:t>
            </a:r>
          </a:p>
          <a:p>
            <a:pPr lvl="1" eaLnBrk="1" hangingPunct="1">
              <a:lnSpc>
                <a:spcPct val="90000"/>
              </a:lnSpc>
            </a:pPr>
            <a:r>
              <a:rPr lang="en-US" sz="2400" smtClean="0"/>
              <a:t>Early programs </a:t>
            </a:r>
          </a:p>
          <a:p>
            <a:pPr lvl="2" eaLnBrk="1" hangingPunct="1">
              <a:lnSpc>
                <a:spcPct val="90000"/>
              </a:lnSpc>
            </a:pPr>
            <a:r>
              <a:rPr lang="en-US" smtClean="0"/>
              <a:t>Designed to use the resources conservatively</a:t>
            </a:r>
          </a:p>
          <a:p>
            <a:pPr lvl="2" eaLnBrk="1" hangingPunct="1">
              <a:lnSpc>
                <a:spcPct val="90000"/>
              </a:lnSpc>
            </a:pPr>
            <a:r>
              <a:rPr lang="en-US" smtClean="0"/>
              <a:t>Understandability is not a priority</a:t>
            </a:r>
          </a:p>
        </p:txBody>
      </p:sp>
      <p:sp>
        <p:nvSpPr>
          <p:cNvPr id="4813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8133"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D2EADB51-E46E-49C8-92E5-AD88F86AA1DC}"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49155" name="Slide Number Placeholder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233A2148-F863-49BE-A01F-AC73A0922B5B}" type="slidenum">
              <a:rPr lang="en-US"/>
              <a:pPr/>
              <a:t>44</a:t>
            </a:fld>
            <a:endParaRPr lang="en-US"/>
          </a:p>
        </p:txBody>
      </p:sp>
      <p:pic>
        <p:nvPicPr>
          <p:cNvPr id="49156" name="Picture 6"/>
          <p:cNvPicPr>
            <a:picLocks noChangeAspect="1" noChangeArrowheads="1"/>
          </p:cNvPicPr>
          <p:nvPr/>
        </p:nvPicPr>
        <p:blipFill>
          <a:blip r:embed="rId2" cstate="print">
            <a:lum bright="-10000"/>
          </a:blip>
          <a:srcRect/>
          <a:stretch>
            <a:fillRect/>
          </a:stretch>
        </p:blipFill>
        <p:spPr bwMode="auto">
          <a:xfrm>
            <a:off x="249798" y="1905000"/>
            <a:ext cx="8459560" cy="4800600"/>
          </a:xfrm>
          <a:prstGeom prst="rect">
            <a:avLst/>
          </a:prstGeom>
          <a:noFill/>
          <a:ln w="9525">
            <a:noFill/>
            <a:miter lim="800000"/>
            <a:headEnd/>
            <a:tailEnd/>
          </a:ln>
        </p:spPr>
      </p:pic>
      <p:sp>
        <p:nvSpPr>
          <p:cNvPr id="8" name="Rectangle 2"/>
          <p:cNvSpPr txBox="1">
            <a:spLocks noChangeArrowheads="1"/>
          </p:cNvSpPr>
          <p:nvPr/>
        </p:nvSpPr>
        <p:spPr bwMode="auto">
          <a:xfrm>
            <a:off x="0" y="752475"/>
            <a:ext cx="9144000" cy="1000125"/>
          </a:xfrm>
          <a:prstGeom prst="rect">
            <a:avLst/>
          </a:prstGeom>
          <a:noFill/>
          <a:ln w="9525">
            <a:noFill/>
            <a:miter lim="800000"/>
            <a:headEnd/>
            <a:tailEnd/>
          </a:ln>
        </p:spPr>
        <p:txBody>
          <a:bodyPr anchor="ctr"/>
          <a:lstStyle/>
          <a:p>
            <a:pPr algn="r">
              <a:defRPr/>
            </a:pPr>
            <a:r>
              <a:rPr lang="en-CA" sz="4000" kern="0" dirty="0">
                <a:solidFill>
                  <a:schemeClr val="bg1"/>
                </a:solidFill>
                <a:latin typeface="Arial Narrow"/>
                <a:ea typeface="ＭＳ Ｐゴシック" pitchFamily="-65" charset="-128"/>
                <a:cs typeface="ＭＳ Ｐゴシック" pitchFamily="-65" charset="-128"/>
              </a:rPr>
              <a:t>Brief History of Operating Systems Development</a:t>
            </a:r>
          </a:p>
        </p:txBody>
      </p:sp>
      <p:pic>
        <p:nvPicPr>
          <p:cNvPr id="1026" name="Picture 2" descr="http://www.yalealumnimagazine.com/uploads/images/200002/1283957463/ND09_arts_quot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750" y="1905000"/>
            <a:ext cx="6116973"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0178" name="Rectangle 3"/>
          <p:cNvSpPr>
            <a:spLocks noGrp="1" noChangeArrowheads="1"/>
          </p:cNvSpPr>
          <p:nvPr>
            <p:ph idx="1"/>
          </p:nvPr>
        </p:nvSpPr>
        <p:spPr>
          <a:xfrm>
            <a:off x="533400" y="2057400"/>
            <a:ext cx="8077200" cy="4572000"/>
          </a:xfrm>
        </p:spPr>
        <p:txBody>
          <a:bodyPr/>
          <a:lstStyle/>
          <a:p>
            <a:pPr eaLnBrk="1" hangingPunct="1"/>
            <a:r>
              <a:rPr lang="en-US" sz="2400" b="1" smtClean="0"/>
              <a:t>1950s: second generation</a:t>
            </a:r>
          </a:p>
          <a:p>
            <a:pPr lvl="1" eaLnBrk="1" hangingPunct="1"/>
            <a:r>
              <a:rPr lang="en-US" sz="2400" smtClean="0"/>
              <a:t>Focused on cost effectiveness</a:t>
            </a:r>
          </a:p>
          <a:p>
            <a:pPr lvl="1" eaLnBrk="1" hangingPunct="1"/>
            <a:r>
              <a:rPr lang="en-US" sz="2400" smtClean="0"/>
              <a:t>Computers were expensive</a:t>
            </a:r>
          </a:p>
          <a:p>
            <a:pPr lvl="2" eaLnBrk="1" hangingPunct="1"/>
            <a:r>
              <a:rPr lang="en-US" smtClean="0"/>
              <a:t>IBM 7094: $200,000</a:t>
            </a:r>
          </a:p>
          <a:p>
            <a:pPr lvl="1" eaLnBrk="1" hangingPunct="1"/>
            <a:r>
              <a:rPr lang="en-US" sz="2400" smtClean="0"/>
              <a:t>Two widely adopted improvements </a:t>
            </a:r>
          </a:p>
          <a:p>
            <a:pPr lvl="2" eaLnBrk="1" hangingPunct="1"/>
            <a:r>
              <a:rPr lang="en-US" smtClean="0"/>
              <a:t>Computer operators: humans hired to facilitate machine operation</a:t>
            </a:r>
          </a:p>
          <a:p>
            <a:pPr lvl="2" eaLnBrk="1" hangingPunct="1"/>
            <a:r>
              <a:rPr lang="en-US" smtClean="0"/>
              <a:t>Concept of job scheduling: group together programs with similar requirements</a:t>
            </a:r>
          </a:p>
          <a:p>
            <a:pPr lvl="1" eaLnBrk="1" hangingPunct="1"/>
            <a:r>
              <a:rPr lang="en-US" sz="2400" smtClean="0"/>
              <a:t>Expensive time lags between CPU and I/O devices</a:t>
            </a:r>
          </a:p>
        </p:txBody>
      </p:sp>
      <p:sp>
        <p:nvSpPr>
          <p:cNvPr id="50179"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A082EEB5-4B73-49B6-BACD-6F1DF4721265}"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1202" name="Rectangle 3"/>
          <p:cNvSpPr>
            <a:spLocks noGrp="1" noChangeArrowheads="1"/>
          </p:cNvSpPr>
          <p:nvPr>
            <p:ph idx="1"/>
          </p:nvPr>
        </p:nvSpPr>
        <p:spPr>
          <a:xfrm>
            <a:off x="533400" y="2133600"/>
            <a:ext cx="8077200" cy="4267200"/>
          </a:xfrm>
        </p:spPr>
        <p:txBody>
          <a:bodyPr/>
          <a:lstStyle/>
          <a:p>
            <a:pPr eaLnBrk="1" hangingPunct="1">
              <a:lnSpc>
                <a:spcPct val="90000"/>
              </a:lnSpc>
            </a:pPr>
            <a:r>
              <a:rPr lang="en-US" sz="2400" b="1" smtClean="0"/>
              <a:t>1950s: second generation (cont'd.)</a:t>
            </a:r>
          </a:p>
          <a:p>
            <a:pPr lvl="1" eaLnBrk="1" hangingPunct="1">
              <a:lnSpc>
                <a:spcPct val="90000"/>
              </a:lnSpc>
            </a:pPr>
            <a:r>
              <a:rPr lang="en-US" sz="2400" smtClean="0"/>
              <a:t>I/O device speed gradually became faster</a:t>
            </a:r>
          </a:p>
          <a:p>
            <a:pPr lvl="2" eaLnBrk="1" hangingPunct="1">
              <a:lnSpc>
                <a:spcPct val="90000"/>
              </a:lnSpc>
            </a:pPr>
            <a:r>
              <a:rPr lang="en-US" smtClean="0"/>
              <a:t>Tape drives, disks, and drums</a:t>
            </a:r>
          </a:p>
          <a:p>
            <a:pPr lvl="1" eaLnBrk="1" hangingPunct="1">
              <a:lnSpc>
                <a:spcPct val="90000"/>
              </a:lnSpc>
            </a:pPr>
            <a:r>
              <a:rPr lang="en-US" sz="2400" smtClean="0"/>
              <a:t>Records blocked </a:t>
            </a:r>
            <a:r>
              <a:rPr lang="en-US" sz="2400" i="1" smtClean="0"/>
              <a:t>before</a:t>
            </a:r>
            <a:r>
              <a:rPr lang="en-US" sz="2400" smtClean="0"/>
              <a:t> retrieval or storage</a:t>
            </a:r>
          </a:p>
          <a:p>
            <a:pPr lvl="1" eaLnBrk="1" hangingPunct="1">
              <a:lnSpc>
                <a:spcPct val="90000"/>
              </a:lnSpc>
            </a:pPr>
            <a:r>
              <a:rPr lang="en-US" sz="2400" smtClean="0"/>
              <a:t>Access methods developed</a:t>
            </a:r>
          </a:p>
          <a:p>
            <a:pPr lvl="2" eaLnBrk="1" hangingPunct="1">
              <a:lnSpc>
                <a:spcPct val="90000"/>
              </a:lnSpc>
            </a:pPr>
            <a:r>
              <a:rPr lang="en-US" smtClean="0"/>
              <a:t>Added to object code by linkage editor</a:t>
            </a:r>
          </a:p>
          <a:p>
            <a:pPr lvl="1" eaLnBrk="1" hangingPunct="1">
              <a:lnSpc>
                <a:spcPct val="90000"/>
              </a:lnSpc>
            </a:pPr>
            <a:r>
              <a:rPr lang="en-US" sz="2400" smtClean="0"/>
              <a:t>Buffer between I/O and CPU introduced</a:t>
            </a:r>
          </a:p>
          <a:p>
            <a:pPr lvl="2" eaLnBrk="1" hangingPunct="1">
              <a:lnSpc>
                <a:spcPct val="90000"/>
              </a:lnSpc>
            </a:pPr>
            <a:r>
              <a:rPr lang="en-US" smtClean="0"/>
              <a:t>Reduced speed discrepancy</a:t>
            </a:r>
          </a:p>
          <a:p>
            <a:pPr lvl="1" eaLnBrk="1" hangingPunct="1">
              <a:lnSpc>
                <a:spcPct val="90000"/>
              </a:lnSpc>
            </a:pPr>
            <a:r>
              <a:rPr lang="en-US" sz="2400" smtClean="0"/>
              <a:t>Timer interrupts developed</a:t>
            </a:r>
          </a:p>
          <a:p>
            <a:pPr lvl="2" eaLnBrk="1" hangingPunct="1">
              <a:lnSpc>
                <a:spcPct val="90000"/>
              </a:lnSpc>
            </a:pPr>
            <a:r>
              <a:rPr lang="en-US" smtClean="0"/>
              <a:t>Allowed job-sharing</a:t>
            </a:r>
          </a:p>
        </p:txBody>
      </p:sp>
      <p:sp>
        <p:nvSpPr>
          <p:cNvPr id="51203"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1204"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07453158-86CA-46F7-9986-081AC4EADFCB}"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2226" name="Rectangle 3"/>
          <p:cNvSpPr>
            <a:spLocks noGrp="1" noChangeArrowheads="1"/>
          </p:cNvSpPr>
          <p:nvPr>
            <p:ph idx="1"/>
          </p:nvPr>
        </p:nvSpPr>
        <p:spPr>
          <a:xfrm>
            <a:off x="533400" y="2057400"/>
            <a:ext cx="8077200" cy="4572000"/>
          </a:xfrm>
        </p:spPr>
        <p:txBody>
          <a:bodyPr/>
          <a:lstStyle/>
          <a:p>
            <a:pPr eaLnBrk="1" hangingPunct="1">
              <a:lnSpc>
                <a:spcPct val="90000"/>
              </a:lnSpc>
            </a:pPr>
            <a:r>
              <a:rPr lang="en-US" sz="2400" b="1" smtClean="0"/>
              <a:t>1960s: third generation</a:t>
            </a:r>
          </a:p>
          <a:p>
            <a:pPr lvl="1" eaLnBrk="1" hangingPunct="1">
              <a:lnSpc>
                <a:spcPct val="90000"/>
              </a:lnSpc>
            </a:pPr>
            <a:r>
              <a:rPr lang="en-US" sz="2400" smtClean="0"/>
              <a:t>Faster CPUs</a:t>
            </a:r>
          </a:p>
          <a:p>
            <a:pPr lvl="1" eaLnBrk="1" hangingPunct="1">
              <a:lnSpc>
                <a:spcPct val="90000"/>
              </a:lnSpc>
            </a:pPr>
            <a:r>
              <a:rPr lang="en-US" sz="2400" smtClean="0"/>
              <a:t>Speed caused problems with slower I/O devices</a:t>
            </a:r>
          </a:p>
          <a:p>
            <a:pPr lvl="1" eaLnBrk="1" hangingPunct="1">
              <a:lnSpc>
                <a:spcPct val="90000"/>
              </a:lnSpc>
            </a:pPr>
            <a:r>
              <a:rPr lang="en-US" sz="2400" smtClean="0"/>
              <a:t>Multiprogramming</a:t>
            </a:r>
          </a:p>
          <a:p>
            <a:pPr lvl="2" eaLnBrk="1" hangingPunct="1">
              <a:lnSpc>
                <a:spcPct val="90000"/>
              </a:lnSpc>
            </a:pPr>
            <a:r>
              <a:rPr lang="en-US" smtClean="0"/>
              <a:t>Allowed loading many programs at one time</a:t>
            </a:r>
          </a:p>
          <a:p>
            <a:pPr lvl="1" eaLnBrk="1" hangingPunct="1">
              <a:lnSpc>
                <a:spcPct val="90000"/>
              </a:lnSpc>
            </a:pPr>
            <a:r>
              <a:rPr lang="en-US" sz="2400" smtClean="0"/>
              <a:t>Program scheduling</a:t>
            </a:r>
          </a:p>
          <a:p>
            <a:pPr lvl="2" eaLnBrk="1" hangingPunct="1">
              <a:lnSpc>
                <a:spcPct val="90000"/>
              </a:lnSpc>
            </a:pPr>
            <a:r>
              <a:rPr lang="en-US" smtClean="0"/>
              <a:t>Initiated with second-generation systems</a:t>
            </a:r>
          </a:p>
          <a:p>
            <a:pPr lvl="2" eaLnBrk="1" hangingPunct="1">
              <a:lnSpc>
                <a:spcPct val="90000"/>
              </a:lnSpc>
            </a:pPr>
            <a:r>
              <a:rPr lang="en-US" smtClean="0"/>
              <a:t>Continues today</a:t>
            </a:r>
          </a:p>
          <a:p>
            <a:pPr lvl="1" eaLnBrk="1" hangingPunct="1">
              <a:lnSpc>
                <a:spcPct val="90000"/>
              </a:lnSpc>
            </a:pPr>
            <a:r>
              <a:rPr lang="en-US" sz="2400" smtClean="0"/>
              <a:t>Few advances in data management</a:t>
            </a:r>
          </a:p>
          <a:p>
            <a:pPr lvl="1" eaLnBrk="1" hangingPunct="1">
              <a:lnSpc>
                <a:spcPct val="90000"/>
              </a:lnSpc>
            </a:pPr>
            <a:r>
              <a:rPr lang="en-US" sz="2400" smtClean="0"/>
              <a:t>Total operating system customization</a:t>
            </a:r>
          </a:p>
          <a:p>
            <a:pPr lvl="2" eaLnBrk="1" hangingPunct="1">
              <a:lnSpc>
                <a:spcPct val="90000"/>
              </a:lnSpc>
            </a:pPr>
            <a:r>
              <a:rPr lang="en-US" smtClean="0"/>
              <a:t>Suit user’s needs</a:t>
            </a:r>
          </a:p>
        </p:txBody>
      </p:sp>
      <p:sp>
        <p:nvSpPr>
          <p:cNvPr id="52227"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2228"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AD9A2720-E1EE-4423-BADE-A8348F0FAC9B}"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3250" name="Rectangle 5"/>
          <p:cNvSpPr>
            <a:spLocks noGrp="1" noChangeArrowheads="1"/>
          </p:cNvSpPr>
          <p:nvPr>
            <p:ph idx="1"/>
          </p:nvPr>
        </p:nvSpPr>
        <p:spPr>
          <a:xfrm>
            <a:off x="533400" y="1828800"/>
            <a:ext cx="8077200" cy="4572000"/>
          </a:xfrm>
        </p:spPr>
        <p:txBody>
          <a:bodyPr/>
          <a:lstStyle/>
          <a:p>
            <a:pPr eaLnBrk="1" hangingPunct="1">
              <a:lnSpc>
                <a:spcPct val="90000"/>
              </a:lnSpc>
            </a:pPr>
            <a:r>
              <a:rPr lang="en-US" sz="2400" b="1" smtClean="0"/>
              <a:t>1970s  </a:t>
            </a:r>
          </a:p>
          <a:p>
            <a:pPr lvl="1" eaLnBrk="1" hangingPunct="1">
              <a:lnSpc>
                <a:spcPct val="90000"/>
              </a:lnSpc>
            </a:pPr>
            <a:r>
              <a:rPr lang="en-US" sz="2400" smtClean="0"/>
              <a:t>Faster CPUs</a:t>
            </a:r>
          </a:p>
          <a:p>
            <a:pPr lvl="1" eaLnBrk="1" hangingPunct="1">
              <a:lnSpc>
                <a:spcPct val="90000"/>
              </a:lnSpc>
            </a:pPr>
            <a:r>
              <a:rPr lang="en-US" sz="2400" smtClean="0"/>
              <a:t>Speed caused problems with slower I/O devices</a:t>
            </a:r>
          </a:p>
          <a:p>
            <a:pPr lvl="1" eaLnBrk="1" hangingPunct="1">
              <a:lnSpc>
                <a:spcPct val="90000"/>
              </a:lnSpc>
            </a:pPr>
            <a:r>
              <a:rPr lang="en-US" sz="2400" smtClean="0"/>
              <a:t>Main memory physical capacity limitations</a:t>
            </a:r>
          </a:p>
          <a:p>
            <a:pPr lvl="2" eaLnBrk="1" hangingPunct="1">
              <a:lnSpc>
                <a:spcPct val="90000"/>
              </a:lnSpc>
            </a:pPr>
            <a:r>
              <a:rPr lang="en-US" smtClean="0"/>
              <a:t>Multiprogramming schemes used to increase CPU</a:t>
            </a:r>
          </a:p>
          <a:p>
            <a:pPr lvl="2" eaLnBrk="1" hangingPunct="1">
              <a:lnSpc>
                <a:spcPct val="90000"/>
              </a:lnSpc>
            </a:pPr>
            <a:r>
              <a:rPr lang="en-US" smtClean="0"/>
              <a:t>Virtual memory developed to solve physical limitation</a:t>
            </a:r>
          </a:p>
          <a:p>
            <a:pPr lvl="1" eaLnBrk="1" hangingPunct="1">
              <a:lnSpc>
                <a:spcPct val="90000"/>
              </a:lnSpc>
            </a:pPr>
            <a:r>
              <a:rPr lang="en-US" sz="2400" smtClean="0"/>
              <a:t>Database management software </a:t>
            </a:r>
          </a:p>
          <a:p>
            <a:pPr lvl="2" eaLnBrk="1" hangingPunct="1">
              <a:lnSpc>
                <a:spcPct val="90000"/>
              </a:lnSpc>
            </a:pPr>
            <a:r>
              <a:rPr lang="en-US" smtClean="0"/>
              <a:t>Became a popular tool</a:t>
            </a:r>
          </a:p>
          <a:p>
            <a:pPr lvl="1" eaLnBrk="1" hangingPunct="1">
              <a:lnSpc>
                <a:spcPct val="90000"/>
              </a:lnSpc>
            </a:pPr>
            <a:r>
              <a:rPr lang="en-US" sz="2400" smtClean="0"/>
              <a:t>A number of query systems introduced</a:t>
            </a:r>
          </a:p>
          <a:p>
            <a:pPr lvl="1" eaLnBrk="1" hangingPunct="1">
              <a:lnSpc>
                <a:spcPct val="90000"/>
              </a:lnSpc>
            </a:pPr>
            <a:r>
              <a:rPr lang="en-US" sz="2400" smtClean="0"/>
              <a:t>Programs started using English-like words, modular structures, and standard operations</a:t>
            </a:r>
          </a:p>
        </p:txBody>
      </p:sp>
      <p:sp>
        <p:nvSpPr>
          <p:cNvPr id="53251"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36E1BB3B-BB3A-46EB-ADA2-F7BB276D2716}"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4274" name="Rectangle 3"/>
          <p:cNvSpPr>
            <a:spLocks noGrp="1" noChangeArrowheads="1"/>
          </p:cNvSpPr>
          <p:nvPr>
            <p:ph idx="1"/>
          </p:nvPr>
        </p:nvSpPr>
        <p:spPr>
          <a:xfrm>
            <a:off x="533400" y="1981200"/>
            <a:ext cx="8077200" cy="4572000"/>
          </a:xfrm>
        </p:spPr>
        <p:txBody>
          <a:bodyPr/>
          <a:lstStyle/>
          <a:p>
            <a:pPr eaLnBrk="1" hangingPunct="1"/>
            <a:r>
              <a:rPr lang="en-US" sz="2400" b="1" smtClean="0"/>
              <a:t>1980s  </a:t>
            </a:r>
          </a:p>
          <a:p>
            <a:pPr lvl="1" eaLnBrk="1" hangingPunct="1"/>
            <a:r>
              <a:rPr lang="en-US" sz="2400" b="1" smtClean="0"/>
              <a:t>Cost/performance ratio</a:t>
            </a:r>
            <a:r>
              <a:rPr lang="en-US" sz="2400" smtClean="0"/>
              <a:t> improvement of computer components</a:t>
            </a:r>
          </a:p>
          <a:p>
            <a:pPr lvl="1" eaLnBrk="1" hangingPunct="1"/>
            <a:r>
              <a:rPr lang="en-US" sz="2400" smtClean="0"/>
              <a:t>More flexible hardware (firmware)</a:t>
            </a:r>
          </a:p>
          <a:p>
            <a:pPr lvl="1" eaLnBrk="1" hangingPunct="1"/>
            <a:r>
              <a:rPr lang="en-US" sz="2400" b="1" smtClean="0"/>
              <a:t>Multiprocessing</a:t>
            </a:r>
          </a:p>
          <a:p>
            <a:pPr lvl="2" eaLnBrk="1" hangingPunct="1"/>
            <a:r>
              <a:rPr lang="en-US" smtClean="0"/>
              <a:t>Allowed parallel program execution </a:t>
            </a:r>
          </a:p>
          <a:p>
            <a:pPr lvl="1" eaLnBrk="1" hangingPunct="1"/>
            <a:r>
              <a:rPr lang="en-US" sz="2400" smtClean="0"/>
              <a:t>Evolution of personal computers</a:t>
            </a:r>
          </a:p>
          <a:p>
            <a:pPr lvl="1" eaLnBrk="1" hangingPunct="1"/>
            <a:r>
              <a:rPr lang="en-US" sz="2400" smtClean="0"/>
              <a:t>Evolution of high-speed communications </a:t>
            </a:r>
          </a:p>
          <a:p>
            <a:pPr lvl="1" eaLnBrk="1" hangingPunct="1"/>
            <a:r>
              <a:rPr lang="en-US" sz="2400" b="1" smtClean="0"/>
              <a:t>Distributed processing </a:t>
            </a:r>
            <a:r>
              <a:rPr lang="en-US" sz="2400" smtClean="0"/>
              <a:t>and</a:t>
            </a:r>
            <a:r>
              <a:rPr lang="en-US" sz="2400" b="1" smtClean="0"/>
              <a:t> networked systems </a:t>
            </a:r>
            <a:r>
              <a:rPr lang="en-US" sz="2400" smtClean="0"/>
              <a:t>introduced</a:t>
            </a:r>
          </a:p>
        </p:txBody>
      </p:sp>
      <p:sp>
        <p:nvSpPr>
          <p:cNvPr id="54275"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4276"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A7F811A4-B203-4BD4-95E6-95B9F9380EEB}"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Assessments</a:t>
            </a:r>
            <a:endParaRPr lang="en-AU" dirty="0"/>
          </a:p>
        </p:txBody>
      </p:sp>
      <p:sp>
        <p:nvSpPr>
          <p:cNvPr id="3" name="Content Placeholder 2"/>
          <p:cNvSpPr>
            <a:spLocks noGrp="1"/>
          </p:cNvSpPr>
          <p:nvPr>
            <p:ph idx="1"/>
          </p:nvPr>
        </p:nvSpPr>
        <p:spPr/>
        <p:txBody>
          <a:bodyPr/>
          <a:lstStyle/>
          <a:p>
            <a:r>
              <a:rPr lang="en-AU" b="1" dirty="0" smtClean="0"/>
              <a:t>Annotated Bibliography – 20%</a:t>
            </a:r>
            <a:endParaRPr lang="en-AU" dirty="0" smtClean="0">
              <a:solidFill>
                <a:srgbClr val="FF0000"/>
              </a:solidFill>
            </a:endParaRPr>
          </a:p>
          <a:p>
            <a:pPr lvl="1"/>
            <a:r>
              <a:rPr lang="en-US" dirty="0" smtClean="0"/>
              <a:t>A list of citations with summary information</a:t>
            </a:r>
          </a:p>
          <a:p>
            <a:pPr lvl="1"/>
            <a:endParaRPr lang="en-AU" sz="2000" dirty="0" smtClean="0"/>
          </a:p>
          <a:p>
            <a:r>
              <a:rPr lang="en-AU" b="1" dirty="0" smtClean="0"/>
              <a:t>Essay – 30% </a:t>
            </a:r>
            <a:endParaRPr lang="en-AU" dirty="0" smtClean="0">
              <a:solidFill>
                <a:srgbClr val="FF0000"/>
              </a:solidFill>
            </a:endParaRPr>
          </a:p>
          <a:p>
            <a:pPr lvl="1"/>
            <a:r>
              <a:rPr lang="en-AU" dirty="0" smtClean="0"/>
              <a:t>A discussion of Ext3 file system journaling</a:t>
            </a:r>
            <a:endParaRPr lang="en-US" dirty="0"/>
          </a:p>
          <a:p>
            <a:pPr lvl="1"/>
            <a:endParaRPr lang="en-US" dirty="0" smtClean="0"/>
          </a:p>
          <a:p>
            <a:r>
              <a:rPr lang="en-US" b="1" dirty="0" smtClean="0"/>
              <a:t>Exam – 50%</a:t>
            </a:r>
          </a:p>
          <a:p>
            <a:pPr lvl="1"/>
            <a:r>
              <a:rPr lang="en-US" dirty="0"/>
              <a:t>It is required you pass the exam in order to pass the unit</a:t>
            </a:r>
            <a:endParaRPr lang="en-AU" dirty="0"/>
          </a:p>
        </p:txBody>
      </p:sp>
    </p:spTree>
    <p:extLst>
      <p:ext uri="{BB962C8B-B14F-4D97-AF65-F5344CB8AC3E}">
        <p14:creationId xmlns:p14="http://schemas.microsoft.com/office/powerpoint/2010/main" val="21076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5298" name="Rectangle 3"/>
          <p:cNvSpPr>
            <a:spLocks noGrp="1" noChangeArrowheads="1"/>
          </p:cNvSpPr>
          <p:nvPr>
            <p:ph idx="1"/>
          </p:nvPr>
        </p:nvSpPr>
        <p:spPr>
          <a:xfrm>
            <a:off x="533400" y="1981200"/>
            <a:ext cx="8077200" cy="4572000"/>
          </a:xfrm>
        </p:spPr>
        <p:txBody>
          <a:bodyPr/>
          <a:lstStyle/>
          <a:p>
            <a:pPr eaLnBrk="1" hangingPunct="1"/>
            <a:r>
              <a:rPr lang="en-US" sz="2400" b="1" smtClean="0"/>
              <a:t>1990s  </a:t>
            </a:r>
          </a:p>
          <a:p>
            <a:pPr lvl="1" eaLnBrk="1" hangingPunct="1"/>
            <a:r>
              <a:rPr lang="en-US" sz="2400" smtClean="0"/>
              <a:t>Demand for Internet capability</a:t>
            </a:r>
          </a:p>
          <a:p>
            <a:pPr lvl="2" eaLnBrk="1" hangingPunct="1"/>
            <a:r>
              <a:rPr lang="en-US" smtClean="0"/>
              <a:t>Sparked proliferation of networking capability</a:t>
            </a:r>
          </a:p>
          <a:p>
            <a:pPr lvl="2" eaLnBrk="1" hangingPunct="1"/>
            <a:r>
              <a:rPr lang="en-US" smtClean="0"/>
              <a:t>Increased networking</a:t>
            </a:r>
          </a:p>
          <a:p>
            <a:pPr lvl="2" eaLnBrk="1" hangingPunct="1"/>
            <a:r>
              <a:rPr lang="en-US" smtClean="0"/>
              <a:t>Increased tighter security demands to protect hardware and software</a:t>
            </a:r>
          </a:p>
          <a:p>
            <a:pPr lvl="1" eaLnBrk="1" hangingPunct="1"/>
            <a:r>
              <a:rPr lang="en-US" sz="2400" smtClean="0"/>
              <a:t>Multimedia applications</a:t>
            </a:r>
          </a:p>
          <a:p>
            <a:pPr lvl="2" eaLnBrk="1" hangingPunct="1"/>
            <a:r>
              <a:rPr lang="en-US" smtClean="0"/>
              <a:t>Demanding additional power, flexibility, and device compatibility for most operating systems</a:t>
            </a:r>
          </a:p>
        </p:txBody>
      </p:sp>
      <p:sp>
        <p:nvSpPr>
          <p:cNvPr id="55299"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5300"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93216D7C-7CEB-462B-B85A-E314972EE3E9}"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632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6323" name="Slide Number Placeholder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1887F9E8-EFB3-4EB3-B5AA-FDFA07EA99CC}" type="slidenum">
              <a:rPr lang="en-US"/>
              <a:pPr/>
              <a:t>51</a:t>
            </a:fld>
            <a:endParaRPr lang="en-US"/>
          </a:p>
        </p:txBody>
      </p:sp>
      <p:pic>
        <p:nvPicPr>
          <p:cNvPr id="56324" name="Picture 6"/>
          <p:cNvPicPr>
            <a:picLocks noChangeAspect="1" noChangeArrowheads="1"/>
          </p:cNvPicPr>
          <p:nvPr/>
        </p:nvPicPr>
        <p:blipFill>
          <a:blip r:embed="rId2" cstate="print">
            <a:lum bright="-10000"/>
          </a:blip>
          <a:srcRect/>
          <a:stretch>
            <a:fillRect/>
          </a:stretch>
        </p:blipFill>
        <p:spPr bwMode="auto">
          <a:xfrm>
            <a:off x="623888" y="2119313"/>
            <a:ext cx="7896225" cy="4586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0" y="755650"/>
            <a:ext cx="9144000" cy="1000125"/>
          </a:xfrm>
        </p:spPr>
        <p:txBody>
          <a:bodyPr/>
          <a:lstStyle/>
          <a:p>
            <a:pPr eaLnBrk="1" hangingPunct="1"/>
            <a:r>
              <a:rPr lang="en-CA" sz="4000" smtClean="0">
                <a:latin typeface="Arial Narrow" pitchFamily="-65" charset="0"/>
              </a:rPr>
              <a:t>Brief History of Operating Systems Development</a:t>
            </a:r>
          </a:p>
        </p:txBody>
      </p:sp>
      <p:sp>
        <p:nvSpPr>
          <p:cNvPr id="57346" name="Rectangle 3"/>
          <p:cNvSpPr>
            <a:spLocks noGrp="1" noChangeArrowheads="1"/>
          </p:cNvSpPr>
          <p:nvPr>
            <p:ph idx="1"/>
          </p:nvPr>
        </p:nvSpPr>
        <p:spPr>
          <a:xfrm>
            <a:off x="533400" y="1828800"/>
            <a:ext cx="8077200" cy="4419600"/>
          </a:xfrm>
        </p:spPr>
        <p:txBody>
          <a:bodyPr/>
          <a:lstStyle/>
          <a:p>
            <a:pPr eaLnBrk="1" hangingPunct="1">
              <a:lnSpc>
                <a:spcPct val="90000"/>
              </a:lnSpc>
            </a:pPr>
            <a:r>
              <a:rPr lang="en-US" sz="2400" b="1" smtClean="0"/>
              <a:t>2000s</a:t>
            </a:r>
          </a:p>
          <a:p>
            <a:pPr lvl="1" eaLnBrk="1" hangingPunct="1">
              <a:lnSpc>
                <a:spcPct val="90000"/>
              </a:lnSpc>
            </a:pPr>
            <a:r>
              <a:rPr lang="en-US" sz="2400" smtClean="0"/>
              <a:t>Primary design features support:</a:t>
            </a:r>
          </a:p>
          <a:p>
            <a:pPr lvl="2" eaLnBrk="1" hangingPunct="1">
              <a:lnSpc>
                <a:spcPct val="90000"/>
              </a:lnSpc>
            </a:pPr>
            <a:r>
              <a:rPr lang="en-US" smtClean="0"/>
              <a:t>Multimedia applications</a:t>
            </a:r>
          </a:p>
          <a:p>
            <a:pPr lvl="2" eaLnBrk="1" hangingPunct="1">
              <a:lnSpc>
                <a:spcPct val="90000"/>
              </a:lnSpc>
            </a:pPr>
            <a:r>
              <a:rPr lang="en-US" smtClean="0"/>
              <a:t>Internet and Web access</a:t>
            </a:r>
          </a:p>
          <a:p>
            <a:pPr lvl="2" eaLnBrk="1" hangingPunct="1">
              <a:lnSpc>
                <a:spcPct val="90000"/>
              </a:lnSpc>
            </a:pPr>
            <a:r>
              <a:rPr lang="en-US" smtClean="0"/>
              <a:t>Client/server computing</a:t>
            </a:r>
          </a:p>
          <a:p>
            <a:pPr lvl="1" eaLnBrk="1" hangingPunct="1">
              <a:lnSpc>
                <a:spcPct val="90000"/>
              </a:lnSpc>
            </a:pPr>
            <a:r>
              <a:rPr lang="en-US" sz="2400" smtClean="0"/>
              <a:t>Computer systems requirements</a:t>
            </a:r>
          </a:p>
          <a:p>
            <a:pPr lvl="2" eaLnBrk="1" hangingPunct="1">
              <a:lnSpc>
                <a:spcPct val="90000"/>
              </a:lnSpc>
            </a:pPr>
            <a:r>
              <a:rPr lang="en-US" smtClean="0"/>
              <a:t>Increased CPU speed </a:t>
            </a:r>
          </a:p>
          <a:p>
            <a:pPr lvl="2" eaLnBrk="1" hangingPunct="1">
              <a:lnSpc>
                <a:spcPct val="90000"/>
              </a:lnSpc>
            </a:pPr>
            <a:r>
              <a:rPr lang="en-US" smtClean="0"/>
              <a:t>High-speed network attachments</a:t>
            </a:r>
          </a:p>
          <a:p>
            <a:pPr lvl="2" eaLnBrk="1" hangingPunct="1">
              <a:lnSpc>
                <a:spcPct val="90000"/>
              </a:lnSpc>
            </a:pPr>
            <a:r>
              <a:rPr lang="en-US" smtClean="0"/>
              <a:t>Increased number and variety of storage devices</a:t>
            </a:r>
          </a:p>
          <a:p>
            <a:pPr lvl="1" eaLnBrk="1" hangingPunct="1">
              <a:lnSpc>
                <a:spcPct val="90000"/>
              </a:lnSpc>
            </a:pPr>
            <a:r>
              <a:rPr lang="en-US" sz="2400" smtClean="0"/>
              <a:t>Virtualization</a:t>
            </a:r>
          </a:p>
          <a:p>
            <a:pPr lvl="2" eaLnBrk="1" hangingPunct="1">
              <a:lnSpc>
                <a:spcPct val="90000"/>
              </a:lnSpc>
            </a:pPr>
            <a:r>
              <a:rPr lang="en-US" smtClean="0"/>
              <a:t>Single server supports different operating systems</a:t>
            </a:r>
          </a:p>
        </p:txBody>
      </p:sp>
      <p:sp>
        <p:nvSpPr>
          <p:cNvPr id="5734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1F341347-62A5-4E6E-98E6-1163F8D2EBAE}"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title"/>
          </p:nvPr>
        </p:nvSpPr>
        <p:spPr/>
        <p:txBody>
          <a:bodyPr/>
          <a:lstStyle/>
          <a:p>
            <a:pPr algn="l" eaLnBrk="1" hangingPunct="1"/>
            <a:r>
              <a:rPr lang="en-US" smtClean="0">
                <a:latin typeface="Arial Narrow" pitchFamily="-65" charset="0"/>
              </a:rPr>
              <a:t>Threads</a:t>
            </a:r>
            <a:endParaRPr lang="en-CA" smtClean="0">
              <a:latin typeface="Arial Narrow" pitchFamily="-65" charset="0"/>
            </a:endParaRPr>
          </a:p>
        </p:txBody>
      </p:sp>
      <p:sp>
        <p:nvSpPr>
          <p:cNvPr id="58371" name="Rectangle 7"/>
          <p:cNvSpPr>
            <a:spLocks noGrp="1" noChangeArrowheads="1"/>
          </p:cNvSpPr>
          <p:nvPr>
            <p:ph idx="1"/>
          </p:nvPr>
        </p:nvSpPr>
        <p:spPr>
          <a:xfrm>
            <a:off x="533400" y="1981200"/>
            <a:ext cx="8077200" cy="4572000"/>
          </a:xfrm>
        </p:spPr>
        <p:txBody>
          <a:bodyPr/>
          <a:lstStyle/>
          <a:p>
            <a:pPr eaLnBrk="1" hangingPunct="1">
              <a:lnSpc>
                <a:spcPct val="90000"/>
              </a:lnSpc>
            </a:pPr>
            <a:r>
              <a:rPr lang="en-US" sz="2400" smtClean="0"/>
              <a:t>Multiple actions executing simultaneously</a:t>
            </a:r>
          </a:p>
          <a:p>
            <a:pPr lvl="1" eaLnBrk="1" hangingPunct="1">
              <a:lnSpc>
                <a:spcPct val="90000"/>
              </a:lnSpc>
            </a:pPr>
            <a:r>
              <a:rPr lang="en-US" sz="2400" smtClean="0"/>
              <a:t>Heavyweight process (conventional process)</a:t>
            </a:r>
          </a:p>
          <a:p>
            <a:pPr lvl="2" eaLnBrk="1" hangingPunct="1">
              <a:lnSpc>
                <a:spcPct val="90000"/>
              </a:lnSpc>
            </a:pPr>
            <a:r>
              <a:rPr lang="en-US" smtClean="0"/>
              <a:t>Owns the resources</a:t>
            </a:r>
          </a:p>
          <a:p>
            <a:pPr lvl="2" eaLnBrk="1" hangingPunct="1">
              <a:lnSpc>
                <a:spcPct val="90000"/>
              </a:lnSpc>
            </a:pPr>
            <a:r>
              <a:rPr lang="en-US" smtClean="0"/>
              <a:t>Passive element</a:t>
            </a:r>
          </a:p>
          <a:p>
            <a:pPr lvl="1" eaLnBrk="1" hangingPunct="1">
              <a:lnSpc>
                <a:spcPct val="90000"/>
              </a:lnSpc>
            </a:pPr>
            <a:r>
              <a:rPr lang="en-US" sz="2400" smtClean="0"/>
              <a:t>Lightweight process (thread)</a:t>
            </a:r>
          </a:p>
          <a:p>
            <a:pPr lvl="2" eaLnBrk="1" hangingPunct="1">
              <a:lnSpc>
                <a:spcPct val="90000"/>
              </a:lnSpc>
            </a:pPr>
            <a:r>
              <a:rPr lang="en-US" smtClean="0"/>
              <a:t>Uses CPU and scheduled for execution</a:t>
            </a:r>
          </a:p>
          <a:p>
            <a:pPr lvl="2" eaLnBrk="1" hangingPunct="1">
              <a:lnSpc>
                <a:spcPct val="90000"/>
              </a:lnSpc>
            </a:pPr>
            <a:r>
              <a:rPr lang="en-US" smtClean="0"/>
              <a:t>Active element</a:t>
            </a:r>
          </a:p>
          <a:p>
            <a:pPr lvl="1" eaLnBrk="1" hangingPunct="1">
              <a:lnSpc>
                <a:spcPct val="90000"/>
              </a:lnSpc>
            </a:pPr>
            <a:r>
              <a:rPr lang="en-US" sz="2400" smtClean="0"/>
              <a:t>Multithreaded applications programs</a:t>
            </a:r>
          </a:p>
          <a:p>
            <a:pPr lvl="2" eaLnBrk="1" hangingPunct="1">
              <a:lnSpc>
                <a:spcPct val="90000"/>
              </a:lnSpc>
            </a:pPr>
            <a:r>
              <a:rPr lang="en-US" smtClean="0"/>
              <a:t>Contain several threads running at one time</a:t>
            </a:r>
          </a:p>
          <a:p>
            <a:pPr lvl="2" eaLnBrk="1" hangingPunct="1">
              <a:lnSpc>
                <a:spcPct val="90000"/>
              </a:lnSpc>
            </a:pPr>
            <a:r>
              <a:rPr lang="en-US" smtClean="0"/>
              <a:t>Same or different priorities</a:t>
            </a:r>
          </a:p>
          <a:p>
            <a:pPr lvl="2" eaLnBrk="1" hangingPunct="1">
              <a:lnSpc>
                <a:spcPct val="90000"/>
              </a:lnSpc>
            </a:pPr>
            <a:r>
              <a:rPr lang="en-US" smtClean="0"/>
              <a:t>Examples: Web browsers and time-sharing systems</a:t>
            </a:r>
          </a:p>
        </p:txBody>
      </p:sp>
      <p:sp>
        <p:nvSpPr>
          <p:cNvPr id="5837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8373"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EBF8DCC3-DB18-48BF-AFB5-6A7CDB21A020}"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smtClean="0">
                <a:latin typeface="Arial Narrow" pitchFamily="-65" charset="0"/>
              </a:rPr>
              <a:t>Object-Oriented Design</a:t>
            </a:r>
            <a:endParaRPr lang="en-CA" smtClean="0">
              <a:latin typeface="Arial Narrow" pitchFamily="-65" charset="0"/>
            </a:endParaRPr>
          </a:p>
        </p:txBody>
      </p:sp>
      <p:sp>
        <p:nvSpPr>
          <p:cNvPr id="59395" name="Rectangle 3"/>
          <p:cNvSpPr>
            <a:spLocks noGrp="1" noChangeArrowheads="1"/>
          </p:cNvSpPr>
          <p:nvPr>
            <p:ph idx="1"/>
          </p:nvPr>
        </p:nvSpPr>
        <p:spPr/>
        <p:txBody>
          <a:bodyPr/>
          <a:lstStyle/>
          <a:p>
            <a:pPr eaLnBrk="1" hangingPunct="1">
              <a:lnSpc>
                <a:spcPct val="90000"/>
              </a:lnSpc>
            </a:pPr>
            <a:r>
              <a:rPr lang="en-US" sz="2400" smtClean="0"/>
              <a:t>Driving force in system architecture improvements</a:t>
            </a:r>
          </a:p>
          <a:p>
            <a:pPr lvl="1" eaLnBrk="1" hangingPunct="1">
              <a:lnSpc>
                <a:spcPct val="90000"/>
              </a:lnSpc>
            </a:pPr>
            <a:r>
              <a:rPr lang="en-US" sz="2400" b="1" smtClean="0"/>
              <a:t>Kernel </a:t>
            </a:r>
            <a:r>
              <a:rPr lang="en-US" sz="2400" smtClean="0"/>
              <a:t>(operating system nucleus)</a:t>
            </a:r>
          </a:p>
          <a:p>
            <a:pPr lvl="2" eaLnBrk="1" hangingPunct="1">
              <a:lnSpc>
                <a:spcPct val="90000"/>
              </a:lnSpc>
            </a:pPr>
            <a:r>
              <a:rPr lang="en-US" smtClean="0"/>
              <a:t>Resides in memory at all times, performs essential tasks, and protected by hardware</a:t>
            </a:r>
          </a:p>
          <a:p>
            <a:pPr lvl="1" eaLnBrk="1" hangingPunct="1">
              <a:lnSpc>
                <a:spcPct val="90000"/>
              </a:lnSpc>
            </a:pPr>
            <a:r>
              <a:rPr lang="en-US" sz="2400" b="1" smtClean="0"/>
              <a:t>Kernel reorganization</a:t>
            </a:r>
          </a:p>
          <a:p>
            <a:pPr lvl="2" eaLnBrk="1" hangingPunct="1">
              <a:lnSpc>
                <a:spcPct val="90000"/>
              </a:lnSpc>
            </a:pPr>
            <a:r>
              <a:rPr lang="en-US" smtClean="0"/>
              <a:t>Memory resident: process scheduling and memory allocation</a:t>
            </a:r>
          </a:p>
          <a:p>
            <a:pPr lvl="2" eaLnBrk="1" hangingPunct="1">
              <a:lnSpc>
                <a:spcPct val="90000"/>
              </a:lnSpc>
            </a:pPr>
            <a:r>
              <a:rPr lang="en-US" smtClean="0"/>
              <a:t>Modules: all other functions</a:t>
            </a:r>
          </a:p>
          <a:p>
            <a:pPr lvl="1" eaLnBrk="1" hangingPunct="1">
              <a:lnSpc>
                <a:spcPct val="90000"/>
              </a:lnSpc>
            </a:pPr>
            <a:r>
              <a:rPr lang="en-US" sz="2400" smtClean="0"/>
              <a:t>Advantages </a:t>
            </a:r>
          </a:p>
          <a:p>
            <a:pPr lvl="2" eaLnBrk="1" hangingPunct="1">
              <a:lnSpc>
                <a:spcPct val="90000"/>
              </a:lnSpc>
            </a:pPr>
            <a:r>
              <a:rPr lang="en-US" smtClean="0"/>
              <a:t>Modification and customization without disrupting integrity of the remainder of the system</a:t>
            </a:r>
          </a:p>
          <a:p>
            <a:pPr lvl="2" eaLnBrk="1" hangingPunct="1">
              <a:lnSpc>
                <a:spcPct val="90000"/>
              </a:lnSpc>
            </a:pPr>
            <a:r>
              <a:rPr lang="en-US" smtClean="0"/>
              <a:t>Software development more productive</a:t>
            </a:r>
          </a:p>
        </p:txBody>
      </p:sp>
      <p:sp>
        <p:nvSpPr>
          <p:cNvPr id="59396"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59397"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53410090-C63E-49EB-8369-493A7AADADC0}"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eaLnBrk="1" hangingPunct="1"/>
            <a:r>
              <a:rPr lang="en-US" smtClean="0">
                <a:latin typeface="Arial Narrow" pitchFamily="-65" charset="0"/>
              </a:rPr>
              <a:t>Object-Oriented Design</a:t>
            </a:r>
            <a:endParaRPr lang="en-CA" smtClean="0">
              <a:latin typeface="Arial Narrow" pitchFamily="-65" charset="0"/>
            </a:endParaRPr>
          </a:p>
        </p:txBody>
      </p:sp>
      <p:sp>
        <p:nvSpPr>
          <p:cNvPr id="60419"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60420"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9F38445F-8BE3-46FA-BD57-419A480F837D}" type="slidenum">
              <a:rPr lang="en-US"/>
              <a:pPr/>
              <a:t>55</a:t>
            </a:fld>
            <a:endParaRPr lang="en-US"/>
          </a:p>
        </p:txBody>
      </p:sp>
      <p:pic>
        <p:nvPicPr>
          <p:cNvPr id="60421" name="Picture 6"/>
          <p:cNvPicPr>
            <a:picLocks noChangeAspect="1" noChangeArrowheads="1"/>
          </p:cNvPicPr>
          <p:nvPr/>
        </p:nvPicPr>
        <p:blipFill>
          <a:blip r:embed="rId2" cstate="print">
            <a:lum bright="-10000"/>
          </a:blip>
          <a:srcRect/>
          <a:stretch>
            <a:fillRect/>
          </a:stretch>
        </p:blipFill>
        <p:spPr bwMode="auto">
          <a:xfrm>
            <a:off x="609600" y="1981200"/>
            <a:ext cx="8029575" cy="484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smtClean="0">
                <a:latin typeface="Arial Narrow" pitchFamily="-65" charset="0"/>
              </a:rPr>
              <a:t>Summary</a:t>
            </a:r>
          </a:p>
        </p:txBody>
      </p:sp>
      <p:sp>
        <p:nvSpPr>
          <p:cNvPr id="61443" name="Rectangle 3"/>
          <p:cNvSpPr>
            <a:spLocks noGrp="1" noChangeArrowheads="1"/>
          </p:cNvSpPr>
          <p:nvPr>
            <p:ph idx="1"/>
          </p:nvPr>
        </p:nvSpPr>
        <p:spPr/>
        <p:txBody>
          <a:bodyPr/>
          <a:lstStyle/>
          <a:p>
            <a:pPr eaLnBrk="1" hangingPunct="1">
              <a:lnSpc>
                <a:spcPct val="90000"/>
              </a:lnSpc>
            </a:pPr>
            <a:r>
              <a:rPr lang="en-US" sz="2400" smtClean="0"/>
              <a:t>Operating system overview</a:t>
            </a:r>
          </a:p>
          <a:p>
            <a:pPr eaLnBrk="1" hangingPunct="1">
              <a:lnSpc>
                <a:spcPct val="90000"/>
              </a:lnSpc>
            </a:pPr>
            <a:r>
              <a:rPr lang="en-US" sz="2400" smtClean="0"/>
              <a:t>Functions of OS</a:t>
            </a:r>
          </a:p>
          <a:p>
            <a:pPr lvl="1" eaLnBrk="1" hangingPunct="1">
              <a:lnSpc>
                <a:spcPct val="90000"/>
              </a:lnSpc>
            </a:pPr>
            <a:r>
              <a:rPr lang="en-CA" sz="2400" smtClean="0"/>
              <a:t>Manages</a:t>
            </a:r>
            <a:r>
              <a:rPr lang="en-US" sz="2400" smtClean="0"/>
              <a:t> computer system</a:t>
            </a:r>
          </a:p>
          <a:p>
            <a:pPr lvl="2" eaLnBrk="1" hangingPunct="1">
              <a:lnSpc>
                <a:spcPct val="90000"/>
              </a:lnSpc>
            </a:pPr>
            <a:r>
              <a:rPr lang="en-US" smtClean="0"/>
              <a:t>Hardware </a:t>
            </a:r>
            <a:r>
              <a:rPr lang="en-CA" smtClean="0"/>
              <a:t>and software</a:t>
            </a:r>
          </a:p>
          <a:p>
            <a:pPr lvl="1" eaLnBrk="1" hangingPunct="1">
              <a:lnSpc>
                <a:spcPct val="90000"/>
              </a:lnSpc>
            </a:pPr>
            <a:r>
              <a:rPr lang="en-US" sz="2400" smtClean="0"/>
              <a:t>Four essential managers</a:t>
            </a:r>
          </a:p>
          <a:p>
            <a:pPr lvl="2" eaLnBrk="1" hangingPunct="1">
              <a:lnSpc>
                <a:spcPct val="90000"/>
              </a:lnSpc>
            </a:pPr>
            <a:r>
              <a:rPr lang="en-US" smtClean="0"/>
              <a:t>Work closely with the other managers and perform unique role</a:t>
            </a:r>
          </a:p>
          <a:p>
            <a:pPr lvl="1" eaLnBrk="1" hangingPunct="1">
              <a:lnSpc>
                <a:spcPct val="90000"/>
              </a:lnSpc>
            </a:pPr>
            <a:r>
              <a:rPr lang="en-CA" sz="2400" smtClean="0"/>
              <a:t>Network Manager</a:t>
            </a:r>
          </a:p>
          <a:p>
            <a:pPr lvl="2" eaLnBrk="1" hangingPunct="1">
              <a:lnSpc>
                <a:spcPct val="90000"/>
              </a:lnSpc>
            </a:pPr>
            <a:r>
              <a:rPr lang="en-CA" smtClean="0"/>
              <a:t>Operating systems with networking capability</a:t>
            </a:r>
          </a:p>
          <a:p>
            <a:pPr lvl="1" eaLnBrk="1" hangingPunct="1">
              <a:lnSpc>
                <a:spcPct val="90000"/>
              </a:lnSpc>
            </a:pPr>
            <a:r>
              <a:rPr lang="en-CA" sz="2400" smtClean="0"/>
              <a:t>Essential hardware components</a:t>
            </a:r>
          </a:p>
          <a:p>
            <a:pPr lvl="2" eaLnBrk="1" hangingPunct="1">
              <a:lnSpc>
                <a:spcPct val="90000"/>
              </a:lnSpc>
            </a:pPr>
            <a:r>
              <a:rPr lang="en-CA" smtClean="0"/>
              <a:t>Memory chips</a:t>
            </a:r>
            <a:r>
              <a:rPr lang="en-US" smtClean="0"/>
              <a:t>, I/O, </a:t>
            </a:r>
            <a:r>
              <a:rPr lang="en-CA" smtClean="0"/>
              <a:t>storage devices,</a:t>
            </a:r>
            <a:r>
              <a:rPr lang="en-US" smtClean="0"/>
              <a:t> and CPU</a:t>
            </a:r>
          </a:p>
        </p:txBody>
      </p:sp>
      <p:sp>
        <p:nvSpPr>
          <p:cNvPr id="61444"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61445"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89BF8062-83E4-4A5F-9CD8-7AEB1FF4294D}" type="slidenum">
              <a:rPr lang="en-US"/>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smtClean="0">
                <a:latin typeface="Arial Narrow" pitchFamily="-65" charset="0"/>
              </a:rPr>
              <a:t>Summary</a:t>
            </a:r>
          </a:p>
        </p:txBody>
      </p:sp>
      <p:sp>
        <p:nvSpPr>
          <p:cNvPr id="62467" name="Rectangle 5"/>
          <p:cNvSpPr>
            <a:spLocks noGrp="1" noChangeArrowheads="1"/>
          </p:cNvSpPr>
          <p:nvPr>
            <p:ph idx="1"/>
          </p:nvPr>
        </p:nvSpPr>
        <p:spPr/>
        <p:txBody>
          <a:bodyPr/>
          <a:lstStyle/>
          <a:p>
            <a:pPr eaLnBrk="1" hangingPunct="1">
              <a:lnSpc>
                <a:spcPct val="90000"/>
              </a:lnSpc>
            </a:pPr>
            <a:r>
              <a:rPr lang="en-US" sz="2400" smtClean="0"/>
              <a:t>Evolution of OSs</a:t>
            </a:r>
          </a:p>
          <a:p>
            <a:pPr lvl="1" eaLnBrk="1" hangingPunct="1">
              <a:lnSpc>
                <a:spcPct val="90000"/>
              </a:lnSpc>
            </a:pPr>
            <a:r>
              <a:rPr lang="en-US" sz="2400" smtClean="0"/>
              <a:t>Run increasingly complex computers</a:t>
            </a:r>
          </a:p>
          <a:p>
            <a:pPr lvl="1" eaLnBrk="1" hangingPunct="1">
              <a:lnSpc>
                <a:spcPct val="90000"/>
              </a:lnSpc>
            </a:pPr>
            <a:r>
              <a:rPr lang="en-US" sz="2400" smtClean="0"/>
              <a:t>Run increasingly complex computer systems</a:t>
            </a:r>
          </a:p>
          <a:p>
            <a:pPr lvl="1" eaLnBrk="1" hangingPunct="1">
              <a:lnSpc>
                <a:spcPct val="90000"/>
              </a:lnSpc>
            </a:pPr>
            <a:r>
              <a:rPr lang="en-CA" sz="2400" smtClean="0"/>
              <a:t>Prior to mid-1970s</a:t>
            </a:r>
          </a:p>
          <a:p>
            <a:pPr lvl="2" eaLnBrk="1" hangingPunct="1">
              <a:lnSpc>
                <a:spcPct val="90000"/>
              </a:lnSpc>
            </a:pPr>
            <a:r>
              <a:rPr lang="en-CA" smtClean="0"/>
              <a:t>Computers classified by capacity and price</a:t>
            </a:r>
          </a:p>
          <a:p>
            <a:pPr lvl="1" eaLnBrk="1" hangingPunct="1">
              <a:lnSpc>
                <a:spcPct val="90000"/>
              </a:lnSpc>
            </a:pPr>
            <a:r>
              <a:rPr lang="en-CA" sz="2400" smtClean="0"/>
              <a:t>Dramatic changes over time</a:t>
            </a:r>
          </a:p>
          <a:p>
            <a:pPr lvl="2" eaLnBrk="1" hangingPunct="1">
              <a:lnSpc>
                <a:spcPct val="90000"/>
              </a:lnSpc>
            </a:pPr>
            <a:r>
              <a:rPr lang="en-CA" smtClean="0"/>
              <a:t>Moore’s Law: computing power rises exponentially</a:t>
            </a:r>
          </a:p>
          <a:p>
            <a:pPr lvl="2" eaLnBrk="1" hangingPunct="1">
              <a:lnSpc>
                <a:spcPct val="90000"/>
              </a:lnSpc>
            </a:pPr>
            <a:r>
              <a:rPr lang="en-CA" smtClean="0"/>
              <a:t>Physical size, cost, and memory capacity</a:t>
            </a:r>
          </a:p>
          <a:p>
            <a:pPr eaLnBrk="1" hangingPunct="1">
              <a:lnSpc>
                <a:spcPct val="90000"/>
              </a:lnSpc>
            </a:pPr>
            <a:r>
              <a:rPr lang="en-CA" sz="2400" smtClean="0"/>
              <a:t>Mobile society information delivery</a:t>
            </a:r>
          </a:p>
          <a:p>
            <a:pPr lvl="1" eaLnBrk="1" hangingPunct="1">
              <a:lnSpc>
                <a:spcPct val="90000"/>
              </a:lnSpc>
            </a:pPr>
            <a:r>
              <a:rPr lang="en-CA" sz="2400" smtClean="0"/>
              <a:t>Creates strong market for handheld devices</a:t>
            </a:r>
            <a:endParaRPr lang="en-US" sz="2400" smtClean="0"/>
          </a:p>
          <a:p>
            <a:pPr lvl="1" eaLnBrk="1" hangingPunct="1">
              <a:lnSpc>
                <a:spcPct val="90000"/>
              </a:lnSpc>
            </a:pPr>
            <a:r>
              <a:rPr lang="en-CA" sz="2400" smtClean="0"/>
              <a:t>Integral in modern computer systems</a:t>
            </a:r>
          </a:p>
        </p:txBody>
      </p:sp>
      <p:sp>
        <p:nvSpPr>
          <p:cNvPr id="62468"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62469"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1643287E-3B1E-4ECB-84BC-91E102D8BB46}" type="slidenum">
              <a:rPr lang="en-US"/>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smtClean="0">
                <a:latin typeface="Arial Narrow" pitchFamily="-65" charset="0"/>
              </a:rPr>
              <a:t>Summary</a:t>
            </a:r>
          </a:p>
        </p:txBody>
      </p:sp>
      <p:sp>
        <p:nvSpPr>
          <p:cNvPr id="63491" name="Rectangle 5"/>
          <p:cNvSpPr>
            <a:spLocks noGrp="1" noChangeArrowheads="1"/>
          </p:cNvSpPr>
          <p:nvPr>
            <p:ph idx="1"/>
          </p:nvPr>
        </p:nvSpPr>
        <p:spPr/>
        <p:txBody>
          <a:bodyPr/>
          <a:lstStyle/>
          <a:p>
            <a:pPr eaLnBrk="1" hangingPunct="1"/>
            <a:r>
              <a:rPr lang="en-CA" sz="2400" smtClean="0"/>
              <a:t>Five categories of operating systems</a:t>
            </a:r>
          </a:p>
          <a:p>
            <a:pPr lvl="1" eaLnBrk="1" hangingPunct="1"/>
            <a:r>
              <a:rPr lang="en-CA" sz="2400" smtClean="0"/>
              <a:t>Batch</a:t>
            </a:r>
            <a:r>
              <a:rPr lang="en-US" sz="2400" smtClean="0"/>
              <a:t>, </a:t>
            </a:r>
            <a:r>
              <a:rPr lang="en-CA" sz="2400" smtClean="0"/>
              <a:t>interactive</a:t>
            </a:r>
            <a:r>
              <a:rPr lang="en-US" sz="2400" smtClean="0"/>
              <a:t>, </a:t>
            </a:r>
            <a:r>
              <a:rPr lang="en-CA" sz="2400" smtClean="0"/>
              <a:t>real-time</a:t>
            </a:r>
            <a:r>
              <a:rPr lang="en-US" sz="2400" smtClean="0"/>
              <a:t>, </a:t>
            </a:r>
            <a:r>
              <a:rPr lang="en-CA" sz="2400" smtClean="0"/>
              <a:t>hybrid,</a:t>
            </a:r>
            <a:r>
              <a:rPr lang="en-US" sz="2400" smtClean="0"/>
              <a:t> and </a:t>
            </a:r>
            <a:r>
              <a:rPr lang="en-CA" sz="2400" smtClean="0"/>
              <a:t>embedded</a:t>
            </a:r>
          </a:p>
          <a:p>
            <a:pPr eaLnBrk="1" hangingPunct="1"/>
            <a:r>
              <a:rPr lang="en-US" sz="2400" smtClean="0"/>
              <a:t>U</a:t>
            </a:r>
            <a:r>
              <a:rPr lang="en-CA" sz="2400" smtClean="0"/>
              <a:t>se of object-oriented design </a:t>
            </a:r>
            <a:r>
              <a:rPr lang="en-US" sz="2400" smtClean="0"/>
              <a:t>improves</a:t>
            </a:r>
            <a:r>
              <a:rPr lang="en-CA" sz="2400" smtClean="0"/>
              <a:t> </a:t>
            </a:r>
            <a:r>
              <a:rPr lang="en-US" sz="2400" smtClean="0"/>
              <a:t>the</a:t>
            </a:r>
            <a:r>
              <a:rPr lang="en-CA" sz="2400" smtClean="0"/>
              <a:t> system architecture</a:t>
            </a:r>
          </a:p>
          <a:p>
            <a:pPr eaLnBrk="1" hangingPunct="1"/>
            <a:r>
              <a:rPr lang="en-US" sz="2400" smtClean="0"/>
              <a:t>Several ways to perform OS tasks</a:t>
            </a:r>
          </a:p>
          <a:p>
            <a:pPr eaLnBrk="1" hangingPunct="1"/>
            <a:r>
              <a:rPr lang="en-US" sz="2400" smtClean="0"/>
              <a:t>Designer determines policies to match system’s environment</a:t>
            </a:r>
            <a:endParaRPr lang="en-CA" sz="2400" smtClean="0"/>
          </a:p>
          <a:p>
            <a:pPr eaLnBrk="1" hangingPunct="1"/>
            <a:r>
              <a:rPr lang="en-US" sz="2400" smtClean="0"/>
              <a:t>Next: </a:t>
            </a:r>
          </a:p>
          <a:p>
            <a:pPr lvl="1" eaLnBrk="1" hangingPunct="1"/>
            <a:r>
              <a:rPr lang="en-US" sz="2400" smtClean="0"/>
              <a:t>Explore details of operating system components</a:t>
            </a:r>
            <a:endParaRPr lang="en-CA" sz="2400" smtClean="0"/>
          </a:p>
        </p:txBody>
      </p:sp>
      <p:sp>
        <p:nvSpPr>
          <p:cNvPr id="63492" name="Rectangle 5"/>
          <p:cNvSpPr>
            <a:spLocks noGrp="1" noChangeArrowheads="1"/>
          </p:cNvSpPr>
          <p:nvPr>
            <p:ph type="ftr" sz="quarter" idx="4294967295"/>
          </p:nvPr>
        </p:nvSpPr>
        <p:spPr bwMode="auto">
          <a:xfrm>
            <a:off x="0" y="6324600"/>
            <a:ext cx="5867400" cy="381000"/>
          </a:xfrm>
          <a:prstGeom prst="rect">
            <a:avLst/>
          </a:prstGeom>
          <a:noFill/>
          <a:ln>
            <a:miter lim="800000"/>
            <a:headEnd/>
            <a:tailEnd/>
          </a:ln>
        </p:spPr>
        <p:txBody>
          <a:bodyPr/>
          <a:lstStyle/>
          <a:p>
            <a:r>
              <a:rPr lang="en-US"/>
              <a:t>Understanding Operating Systems, Sixth Edition</a:t>
            </a:r>
          </a:p>
        </p:txBody>
      </p:sp>
      <p:sp>
        <p:nvSpPr>
          <p:cNvPr id="63493" name="Rectangle 6"/>
          <p:cNvSpPr>
            <a:spLocks noGrp="1" noChangeArrowheads="1"/>
          </p:cNvSpPr>
          <p:nvPr>
            <p:ph type="sldNum" sz="quarter" idx="4294967295"/>
          </p:nvPr>
        </p:nvSpPr>
        <p:spPr bwMode="auto">
          <a:xfrm>
            <a:off x="7086600" y="6324600"/>
            <a:ext cx="2057400" cy="381000"/>
          </a:xfrm>
          <a:prstGeom prst="rect">
            <a:avLst/>
          </a:prstGeom>
          <a:noFill/>
          <a:ln>
            <a:miter lim="800000"/>
            <a:headEnd/>
            <a:tailEnd/>
          </a:ln>
        </p:spPr>
        <p:txBody>
          <a:bodyPr/>
          <a:lstStyle/>
          <a:p>
            <a:fld id="{F6B22890-89DA-4E03-BC2F-92A57A205864}" type="slidenum">
              <a:rPr lang="en-US"/>
              <a:pPr/>
              <a:t>58</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Academic Misconduct</a:t>
            </a:r>
            <a:endParaRPr lang="en-AU" dirty="0"/>
          </a:p>
        </p:txBody>
      </p:sp>
      <p:sp>
        <p:nvSpPr>
          <p:cNvPr id="3" name="Content Placeholder 2"/>
          <p:cNvSpPr>
            <a:spLocks noGrp="1"/>
          </p:cNvSpPr>
          <p:nvPr>
            <p:ph idx="1"/>
          </p:nvPr>
        </p:nvSpPr>
        <p:spPr>
          <a:xfrm>
            <a:off x="468312" y="1905000"/>
            <a:ext cx="8389967" cy="4572000"/>
          </a:xfrm>
        </p:spPr>
        <p:txBody>
          <a:bodyPr>
            <a:normAutofit fontScale="92500" lnSpcReduction="20000"/>
          </a:bodyPr>
          <a:lstStyle/>
          <a:p>
            <a:r>
              <a:rPr lang="en-AU" dirty="0" smtClean="0"/>
              <a:t>The point of the unit is for you to learn something</a:t>
            </a:r>
          </a:p>
          <a:p>
            <a:pPr lvl="1"/>
            <a:r>
              <a:rPr lang="en-AU" dirty="0" smtClean="0"/>
              <a:t>The assessments are there to allow you to demonstrate what </a:t>
            </a:r>
            <a:r>
              <a:rPr lang="en-AU" i="1" dirty="0" smtClean="0"/>
              <a:t>you</a:t>
            </a:r>
            <a:r>
              <a:rPr lang="en-AU" dirty="0" smtClean="0"/>
              <a:t> have learned</a:t>
            </a:r>
          </a:p>
          <a:p>
            <a:pPr lvl="1"/>
            <a:endParaRPr lang="en-AU" dirty="0" smtClean="0"/>
          </a:p>
          <a:p>
            <a:r>
              <a:rPr lang="en-AU" dirty="0" smtClean="0"/>
              <a:t>If you do something that stops this process from working properly, it is academic misconduct</a:t>
            </a:r>
          </a:p>
          <a:p>
            <a:endParaRPr lang="en-AU" dirty="0" smtClean="0"/>
          </a:p>
          <a:p>
            <a:r>
              <a:rPr lang="en-AU" dirty="0" smtClean="0"/>
              <a:t>You are expected to understand and avoid doing anything which is academic misconduct</a:t>
            </a:r>
            <a:endParaRPr lang="en-AU" dirty="0"/>
          </a:p>
        </p:txBody>
      </p:sp>
    </p:spTree>
    <p:extLst>
      <p:ext uri="{BB962C8B-B14F-4D97-AF65-F5344CB8AC3E}">
        <p14:creationId xmlns:p14="http://schemas.microsoft.com/office/powerpoint/2010/main" val="182430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Academic Misconduct</a:t>
            </a:r>
            <a:endParaRPr lang="en-AU" dirty="0"/>
          </a:p>
        </p:txBody>
      </p:sp>
      <p:sp>
        <p:nvSpPr>
          <p:cNvPr id="3" name="Content Placeholder 2"/>
          <p:cNvSpPr>
            <a:spLocks noGrp="1"/>
          </p:cNvSpPr>
          <p:nvPr>
            <p:ph idx="1"/>
          </p:nvPr>
        </p:nvSpPr>
        <p:spPr>
          <a:xfrm>
            <a:off x="468312" y="1981200"/>
            <a:ext cx="8675688" cy="4495800"/>
          </a:xfrm>
        </p:spPr>
        <p:txBody>
          <a:bodyPr>
            <a:normAutofit fontScale="85000" lnSpcReduction="20000"/>
          </a:bodyPr>
          <a:lstStyle/>
          <a:p>
            <a:r>
              <a:rPr lang="en-AU" dirty="0" smtClean="0"/>
              <a:t>Plagiarism</a:t>
            </a:r>
          </a:p>
          <a:p>
            <a:pPr lvl="1"/>
            <a:r>
              <a:rPr lang="en-AU" dirty="0" smtClean="0"/>
              <a:t>If you quote, paraphrase, use (etc) something that someone else said or wrote and don’t properly acknowledge them, how do I determine if you have learned anything?</a:t>
            </a:r>
          </a:p>
          <a:p>
            <a:pPr lvl="1"/>
            <a:r>
              <a:rPr lang="en-AU" dirty="0" smtClean="0"/>
              <a:t>If you copy someone else’s work and submit it as your own, how do I determine if you have learned anything?</a:t>
            </a:r>
          </a:p>
          <a:p>
            <a:pPr lvl="4"/>
            <a:endParaRPr lang="en-AU" dirty="0" smtClean="0"/>
          </a:p>
          <a:p>
            <a:r>
              <a:rPr lang="en-AU" dirty="0" smtClean="0"/>
              <a:t>Collusion</a:t>
            </a:r>
          </a:p>
          <a:p>
            <a:pPr lvl="1"/>
            <a:r>
              <a:rPr lang="en-AU" dirty="0" smtClean="0"/>
              <a:t>Helping your classmates is fine.  Help them with </a:t>
            </a:r>
            <a:r>
              <a:rPr lang="en-AU" i="1" dirty="0" smtClean="0"/>
              <a:t>their</a:t>
            </a:r>
            <a:r>
              <a:rPr lang="en-AU" dirty="0" smtClean="0"/>
              <a:t> work – do </a:t>
            </a:r>
            <a:r>
              <a:rPr lang="en-AU" i="1" dirty="0" smtClean="0"/>
              <a:t>not </a:t>
            </a:r>
            <a:r>
              <a:rPr lang="en-AU" dirty="0" smtClean="0"/>
              <a:t>let them use your work or do it for them</a:t>
            </a:r>
          </a:p>
          <a:p>
            <a:pPr lvl="1"/>
            <a:r>
              <a:rPr lang="en-AU" dirty="0" smtClean="0"/>
              <a:t>If your work ends up almost identical to someone else’s, how do I determine if you have learned anything?</a:t>
            </a:r>
            <a:endParaRPr lang="en-AU" dirty="0"/>
          </a:p>
        </p:txBody>
      </p:sp>
    </p:spTree>
    <p:extLst>
      <p:ext uri="{BB962C8B-B14F-4D97-AF65-F5344CB8AC3E}">
        <p14:creationId xmlns:p14="http://schemas.microsoft.com/office/powerpoint/2010/main" val="400897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You are expected to…</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Attend lectures and workshops / labs / tutorials</a:t>
            </a:r>
          </a:p>
          <a:p>
            <a:endParaRPr lang="en-AU" dirty="0" smtClean="0"/>
          </a:p>
          <a:p>
            <a:r>
              <a:rPr lang="en-AU" dirty="0" smtClean="0"/>
              <a:t>Be an </a:t>
            </a:r>
            <a:r>
              <a:rPr lang="en-AU" i="1" dirty="0" smtClean="0"/>
              <a:t>active learner </a:t>
            </a:r>
            <a:r>
              <a:rPr lang="en-AU" dirty="0" smtClean="0"/>
              <a:t>– ask questions, discuss issues, participate in unit forums, etc</a:t>
            </a:r>
          </a:p>
          <a:p>
            <a:endParaRPr lang="en-AU" dirty="0" smtClean="0"/>
          </a:p>
          <a:p>
            <a:r>
              <a:rPr lang="en-AU" dirty="0" smtClean="0"/>
              <a:t>Complete workshop / lab / tutorial exercises</a:t>
            </a:r>
          </a:p>
          <a:p>
            <a:pPr lvl="1"/>
            <a:r>
              <a:rPr lang="en-AU" dirty="0" smtClean="0"/>
              <a:t>They are a significant portion of the assessments</a:t>
            </a:r>
          </a:p>
          <a:p>
            <a:endParaRPr lang="en-AU" dirty="0" smtClean="0"/>
          </a:p>
          <a:p>
            <a:r>
              <a:rPr lang="en-AU" dirty="0" smtClean="0"/>
              <a:t>Read lecture notes, textbook, additional information as indicated in weekly content</a:t>
            </a:r>
            <a:endParaRPr lang="en-AU" dirty="0"/>
          </a:p>
        </p:txBody>
      </p:sp>
    </p:spTree>
    <p:extLst>
      <p:ext uri="{BB962C8B-B14F-4D97-AF65-F5344CB8AC3E}">
        <p14:creationId xmlns:p14="http://schemas.microsoft.com/office/powerpoint/2010/main" val="72987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OSH Induction - Emergency Evacuations</a:t>
            </a:r>
            <a:endParaRPr lang="en-AU" dirty="0"/>
          </a:p>
        </p:txBody>
      </p:sp>
      <p:sp>
        <p:nvSpPr>
          <p:cNvPr id="3" name="Content Placeholder 2"/>
          <p:cNvSpPr>
            <a:spLocks noGrp="1"/>
          </p:cNvSpPr>
          <p:nvPr>
            <p:ph idx="1"/>
          </p:nvPr>
        </p:nvSpPr>
        <p:spPr>
          <a:xfrm>
            <a:off x="468312" y="1905000"/>
            <a:ext cx="8461405" cy="4572000"/>
          </a:xfrm>
        </p:spPr>
        <p:txBody>
          <a:bodyPr>
            <a:normAutofit lnSpcReduction="10000"/>
          </a:bodyPr>
          <a:lstStyle/>
          <a:p>
            <a:pPr marL="261938" indent="-261938"/>
            <a:r>
              <a:rPr lang="en-AU" sz="2400" dirty="0" smtClean="0"/>
              <a:t>Take notice of fire alarms, TV messages, audio messages or instruction from a Security Officer / Building / Area Warden (they may be wearing bright fluorescent jackets)</a:t>
            </a:r>
          </a:p>
          <a:p>
            <a:pPr marL="261938" indent="-261938"/>
            <a:endParaRPr lang="en-AU" sz="2400" dirty="0" smtClean="0"/>
          </a:p>
          <a:p>
            <a:pPr marL="261938" indent="-261938">
              <a:spcBef>
                <a:spcPct val="40000"/>
              </a:spcBef>
            </a:pPr>
            <a:r>
              <a:rPr lang="en-AU" sz="2400" dirty="0" smtClean="0"/>
              <a:t>Be aware of the evacuation procedure - vacate the room in an orderly fashion through the specified emergency exit doors taking belongings with you. These doors should automatically open when the door bar is pushed</a:t>
            </a:r>
          </a:p>
          <a:p>
            <a:pPr marL="261938" indent="-261938">
              <a:spcBef>
                <a:spcPct val="40000"/>
              </a:spcBef>
            </a:pPr>
            <a:endParaRPr lang="en-AU" sz="2400" dirty="0" smtClean="0"/>
          </a:p>
          <a:p>
            <a:pPr marL="261938" indent="-261938">
              <a:spcBef>
                <a:spcPct val="40000"/>
              </a:spcBef>
            </a:pPr>
            <a:r>
              <a:rPr lang="en-AU" sz="2400" dirty="0" smtClean="0"/>
              <a:t>Go directly to the Emergency Assembly Area for that building. All rooms should have a map displaying this information (indicate Assembly Area from map to students)</a:t>
            </a:r>
          </a:p>
        </p:txBody>
      </p:sp>
    </p:spTree>
    <p:extLst>
      <p:ext uri="{BB962C8B-B14F-4D97-AF65-F5344CB8AC3E}">
        <p14:creationId xmlns:p14="http://schemas.microsoft.com/office/powerpoint/2010/main" val="137026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cu_ppt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3121</Words>
  <Application>Microsoft Office PowerPoint</Application>
  <PresentationFormat>On-screen Show (4:3)</PresentationFormat>
  <Paragraphs>569</Paragraphs>
  <Slides>58</Slides>
  <Notes>8</Notes>
  <HiddenSlides>0</HiddenSlides>
  <MMClips>0</MMClips>
  <ScaleCrop>false</ScaleCrop>
  <HeadingPairs>
    <vt:vector size="4" baseType="variant">
      <vt:variant>
        <vt:lpstr>Theme</vt:lpstr>
      </vt:variant>
      <vt:variant>
        <vt:i4>15</vt:i4>
      </vt:variant>
      <vt:variant>
        <vt:lpstr>Slide Titles</vt:lpstr>
      </vt:variant>
      <vt:variant>
        <vt:i4>58</vt:i4>
      </vt:variant>
    </vt:vector>
  </HeadingPairs>
  <TitlesOfParts>
    <vt:vector size="73" baseType="lpstr">
      <vt:lpstr>Default Design</vt:lpstr>
      <vt:lpstr>1_Default Design</vt:lpstr>
      <vt:lpstr>ecu_ppt_blue</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PowerPoint Presentation</vt:lpstr>
      <vt:lpstr>Staff Details</vt:lpstr>
      <vt:lpstr>Staff Details</vt:lpstr>
      <vt:lpstr>Unit Timetable</vt:lpstr>
      <vt:lpstr>Assessments</vt:lpstr>
      <vt:lpstr>Academic Misconduct</vt:lpstr>
      <vt:lpstr>Academic Misconduct</vt:lpstr>
      <vt:lpstr>You are expected to…</vt:lpstr>
      <vt:lpstr>OSH Induction - Emergency Evacuations</vt:lpstr>
      <vt:lpstr>OSH Induction - Emergency Evacuations</vt:lpstr>
      <vt:lpstr>OSH Induction - Emergency Assistance</vt:lpstr>
      <vt:lpstr>OSH Induction - Responsibilities of Students</vt:lpstr>
      <vt:lpstr>A few final things…</vt:lpstr>
      <vt:lpstr>PowerPoint Presentation</vt:lpstr>
      <vt:lpstr>Learning Objectives</vt:lpstr>
      <vt:lpstr>Learning Objectives</vt:lpstr>
      <vt:lpstr>Introduction</vt:lpstr>
      <vt:lpstr>What is an Operating System?</vt:lpstr>
      <vt:lpstr>Operating System Software</vt:lpstr>
      <vt:lpstr>Operating System Software</vt:lpstr>
      <vt:lpstr>Operating System Software</vt:lpstr>
      <vt:lpstr>Operating System Software (cont'd.)</vt:lpstr>
      <vt:lpstr>Operating System Software (cont'd.)</vt:lpstr>
      <vt:lpstr>Main Memory Management</vt:lpstr>
      <vt:lpstr>Processor Management</vt:lpstr>
      <vt:lpstr>Device Management</vt:lpstr>
      <vt:lpstr>File Management</vt:lpstr>
      <vt:lpstr>Cooperation Issues</vt:lpstr>
      <vt:lpstr>A Brief History of Machine Hardware</vt:lpstr>
      <vt:lpstr>A Brief History of Machine Hardware</vt:lpstr>
      <vt:lpstr>A Brief History of Machine Hardware</vt:lpstr>
      <vt:lpstr>A Brief History of Machine Hardware</vt:lpstr>
      <vt:lpstr>A Brief History of Machine Hardware</vt:lpstr>
      <vt:lpstr>A Brief History of Machine Hardware</vt:lpstr>
      <vt:lpstr>A Brief History of Machine Hardware</vt:lpstr>
      <vt:lpstr>A Brief History of Machine Hardware</vt:lpstr>
      <vt:lpstr>A Brief History of Machine Hardware</vt:lpstr>
      <vt:lpstr>A Brief History of Machine Hardware</vt:lpstr>
      <vt:lpstr>Types of Operating Systems</vt:lpstr>
      <vt:lpstr>Types of Operating Systems</vt:lpstr>
      <vt:lpstr>Types of Operating Systems</vt:lpstr>
      <vt:lpstr>Types of Operating Systems</vt:lpstr>
      <vt:lpstr>Brief History of Operating Systems Development</vt:lpstr>
      <vt:lpstr>PowerPoint Presentation</vt:lpstr>
      <vt:lpstr>Brief History of Operating Systems Development</vt:lpstr>
      <vt:lpstr>Brief History of Operating Systems Development</vt:lpstr>
      <vt:lpstr>Brief History of Operating Systems Development</vt:lpstr>
      <vt:lpstr>Brief History of Operating Systems Development</vt:lpstr>
      <vt:lpstr>Brief History of Operating Systems Development</vt:lpstr>
      <vt:lpstr>Brief History of Operating Systems Development</vt:lpstr>
      <vt:lpstr>Brief History of Operating Systems Development</vt:lpstr>
      <vt:lpstr>Brief History of Operating Systems Development</vt:lpstr>
      <vt:lpstr>Threads</vt:lpstr>
      <vt:lpstr>Object-Oriented Design</vt:lpstr>
      <vt:lpstr>Object-Oriented Design</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
  <cp:revision>543</cp:revision>
  <dcterms:created xsi:type="dcterms:W3CDTF">2002-09-27T23:29:22Z</dcterms:created>
  <dcterms:modified xsi:type="dcterms:W3CDTF">2015-02-24T23:51:46Z</dcterms:modified>
</cp:coreProperties>
</file>