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1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8" r:id="rId17"/>
    <p:sldId id="279" r:id="rId18"/>
    <p:sldId id="272" r:id="rId19"/>
    <p:sldId id="273" r:id="rId20"/>
    <p:sldId id="274" r:id="rId21"/>
    <p:sldId id="275" r:id="rId22"/>
    <p:sldId id="277" r:id="rId23"/>
    <p:sldId id="276" r:id="rId24"/>
  </p:sldIdLst>
  <p:sldSz cx="9144000" cy="5143500" type="screen16x9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004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703" autoAdjust="0"/>
  </p:normalViewPr>
  <p:slideViewPr>
    <p:cSldViewPr>
      <p:cViewPr varScale="1">
        <p:scale>
          <a:sx n="90" d="100"/>
          <a:sy n="90" d="100"/>
        </p:scale>
        <p:origin x="-179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A1BCF1-43DE-493A-9044-BD0831D73252}" type="datetimeFigureOut">
              <a:rPr lang="en-US" altLang="en-US"/>
              <a:pPr/>
              <a:t>18/07/16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439313-4649-4B6F-9073-6EC3DFA69D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353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Runtime –</a:t>
            </a:r>
            <a:r>
              <a:rPr lang="en-US" baseline="0" dirty="0" smtClean="0"/>
              <a:t> this is a global singleton class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system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onSystemEvent</a:t>
            </a:r>
            <a:r>
              <a:rPr lang="en-US" baseline="0" dirty="0" smtClean="0"/>
              <a:t> is a function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5257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8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0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9" y="566738"/>
            <a:ext cx="2160587" cy="43815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6" y="566738"/>
            <a:ext cx="6329363" cy="438150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3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275607"/>
            <a:ext cx="8642350" cy="3672632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pic>
        <p:nvPicPr>
          <p:cNvPr id="4" name="Picture 1" descr="SSCI Bann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008" y="4852781"/>
            <a:ext cx="2063750" cy="29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39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14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6" y="1437085"/>
            <a:ext cx="4244975" cy="35111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437085"/>
            <a:ext cx="4244975" cy="35111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2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7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6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84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966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105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8196"/>
            <a:ext cx="9162000" cy="1227600"/>
          </a:xfrm>
          <a:custGeom>
            <a:avLst/>
            <a:gdLst>
              <a:gd name="connsiteX0" fmla="*/ 0 w 6726903"/>
              <a:gd name="connsiteY0" fmla="*/ 0 h 2294193"/>
              <a:gd name="connsiteX1" fmla="*/ 6726903 w 6726903"/>
              <a:gd name="connsiteY1" fmla="*/ 0 h 2294193"/>
              <a:gd name="connsiteX2" fmla="*/ 6726903 w 6726903"/>
              <a:gd name="connsiteY2" fmla="*/ 2294193 h 2294193"/>
              <a:gd name="connsiteX3" fmla="*/ 0 w 6726903"/>
              <a:gd name="connsiteY3" fmla="*/ 2294193 h 2294193"/>
              <a:gd name="connsiteX4" fmla="*/ 0 w 6726903"/>
              <a:gd name="connsiteY4" fmla="*/ 0 h 2294193"/>
              <a:gd name="connsiteX0" fmla="*/ 0 w 6726903"/>
              <a:gd name="connsiteY0" fmla="*/ 0 h 2294193"/>
              <a:gd name="connsiteX1" fmla="*/ 6726903 w 6726903"/>
              <a:gd name="connsiteY1" fmla="*/ 0 h 2294193"/>
              <a:gd name="connsiteX2" fmla="*/ 6726903 w 6726903"/>
              <a:gd name="connsiteY2" fmla="*/ 2294193 h 2294193"/>
              <a:gd name="connsiteX3" fmla="*/ 770194 w 6726903"/>
              <a:gd name="connsiteY3" fmla="*/ 2056580 h 2294193"/>
              <a:gd name="connsiteX4" fmla="*/ 0 w 6726903"/>
              <a:gd name="connsiteY4" fmla="*/ 0 h 2294193"/>
              <a:gd name="connsiteX0" fmla="*/ 0 w 6612194"/>
              <a:gd name="connsiteY0" fmla="*/ 0 h 2507226"/>
              <a:gd name="connsiteX1" fmla="*/ 6612194 w 6612194"/>
              <a:gd name="connsiteY1" fmla="*/ 213033 h 2507226"/>
              <a:gd name="connsiteX2" fmla="*/ 6612194 w 6612194"/>
              <a:gd name="connsiteY2" fmla="*/ 2507226 h 2507226"/>
              <a:gd name="connsiteX3" fmla="*/ 655485 w 6612194"/>
              <a:gd name="connsiteY3" fmla="*/ 2269613 h 2507226"/>
              <a:gd name="connsiteX4" fmla="*/ 0 w 6612194"/>
              <a:gd name="connsiteY4" fmla="*/ 0 h 2507226"/>
              <a:gd name="connsiteX0" fmla="*/ 0 w 6948129"/>
              <a:gd name="connsiteY0" fmla="*/ 0 h 2507226"/>
              <a:gd name="connsiteX1" fmla="*/ 6948129 w 6948129"/>
              <a:gd name="connsiteY1" fmla="*/ 8194 h 2507226"/>
              <a:gd name="connsiteX2" fmla="*/ 6612194 w 6948129"/>
              <a:gd name="connsiteY2" fmla="*/ 2507226 h 2507226"/>
              <a:gd name="connsiteX3" fmla="*/ 655485 w 6948129"/>
              <a:gd name="connsiteY3" fmla="*/ 2269613 h 2507226"/>
              <a:gd name="connsiteX4" fmla="*/ 0 w 6948129"/>
              <a:gd name="connsiteY4" fmla="*/ 0 h 2507226"/>
              <a:gd name="connsiteX0" fmla="*/ 0 w 6948129"/>
              <a:gd name="connsiteY0" fmla="*/ 0 h 2654710"/>
              <a:gd name="connsiteX1" fmla="*/ 6948129 w 6948129"/>
              <a:gd name="connsiteY1" fmla="*/ 8194 h 2654710"/>
              <a:gd name="connsiteX2" fmla="*/ 6882581 w 6948129"/>
              <a:gd name="connsiteY2" fmla="*/ 2654710 h 2654710"/>
              <a:gd name="connsiteX3" fmla="*/ 655485 w 6948129"/>
              <a:gd name="connsiteY3" fmla="*/ 2269613 h 2654710"/>
              <a:gd name="connsiteX4" fmla="*/ 0 w 6948129"/>
              <a:gd name="connsiteY4" fmla="*/ 0 h 2654710"/>
              <a:gd name="connsiteX0" fmla="*/ 0 w 6882581"/>
              <a:gd name="connsiteY0" fmla="*/ 0 h 2654710"/>
              <a:gd name="connsiteX1" fmla="*/ 6726903 w 6882581"/>
              <a:gd name="connsiteY1" fmla="*/ 57355 h 2654710"/>
              <a:gd name="connsiteX2" fmla="*/ 6882581 w 6882581"/>
              <a:gd name="connsiteY2" fmla="*/ 2654710 h 2654710"/>
              <a:gd name="connsiteX3" fmla="*/ 655485 w 6882581"/>
              <a:gd name="connsiteY3" fmla="*/ 2269613 h 2654710"/>
              <a:gd name="connsiteX4" fmla="*/ 0 w 6882581"/>
              <a:gd name="connsiteY4" fmla="*/ 0 h 2654710"/>
              <a:gd name="connsiteX0" fmla="*/ 0 w 7103806"/>
              <a:gd name="connsiteY0" fmla="*/ 16387 h 2597355"/>
              <a:gd name="connsiteX1" fmla="*/ 6948128 w 7103806"/>
              <a:gd name="connsiteY1" fmla="*/ 0 h 2597355"/>
              <a:gd name="connsiteX2" fmla="*/ 7103806 w 7103806"/>
              <a:gd name="connsiteY2" fmla="*/ 2597355 h 2597355"/>
              <a:gd name="connsiteX3" fmla="*/ 876710 w 7103806"/>
              <a:gd name="connsiteY3" fmla="*/ 2212258 h 2597355"/>
              <a:gd name="connsiteX4" fmla="*/ 0 w 7103806"/>
              <a:gd name="connsiteY4" fmla="*/ 16387 h 2597355"/>
              <a:gd name="connsiteX0" fmla="*/ 0 w 7103806"/>
              <a:gd name="connsiteY0" fmla="*/ 16387 h 2597355"/>
              <a:gd name="connsiteX1" fmla="*/ 6948128 w 7103806"/>
              <a:gd name="connsiteY1" fmla="*/ 0 h 2597355"/>
              <a:gd name="connsiteX2" fmla="*/ 7103806 w 7103806"/>
              <a:gd name="connsiteY2" fmla="*/ 2597355 h 2597355"/>
              <a:gd name="connsiteX3" fmla="*/ 622710 w 7103806"/>
              <a:gd name="connsiteY3" fmla="*/ 2171291 h 2597355"/>
              <a:gd name="connsiteX4" fmla="*/ 0 w 7103806"/>
              <a:gd name="connsiteY4" fmla="*/ 16387 h 2597355"/>
              <a:gd name="connsiteX0" fmla="*/ 0 w 6948128"/>
              <a:gd name="connsiteY0" fmla="*/ 16387 h 2661209"/>
              <a:gd name="connsiteX1" fmla="*/ 6948128 w 6948128"/>
              <a:gd name="connsiteY1" fmla="*/ 0 h 2661209"/>
              <a:gd name="connsiteX2" fmla="*/ 6947711 w 6948128"/>
              <a:gd name="connsiteY2" fmla="*/ 2661209 h 2661209"/>
              <a:gd name="connsiteX3" fmla="*/ 622710 w 6948128"/>
              <a:gd name="connsiteY3" fmla="*/ 2171291 h 2661209"/>
              <a:gd name="connsiteX4" fmla="*/ 0 w 6948128"/>
              <a:gd name="connsiteY4" fmla="*/ 16387 h 2661209"/>
              <a:gd name="connsiteX0" fmla="*/ 0 w 6948128"/>
              <a:gd name="connsiteY0" fmla="*/ 16387 h 2661209"/>
              <a:gd name="connsiteX1" fmla="*/ 6948128 w 6948128"/>
              <a:gd name="connsiteY1" fmla="*/ 0 h 2661209"/>
              <a:gd name="connsiteX2" fmla="*/ 6947711 w 6948128"/>
              <a:gd name="connsiteY2" fmla="*/ 2661209 h 2661209"/>
              <a:gd name="connsiteX3" fmla="*/ 622710 w 6948128"/>
              <a:gd name="connsiteY3" fmla="*/ 2171291 h 2661209"/>
              <a:gd name="connsiteX4" fmla="*/ 0 w 6948128"/>
              <a:gd name="connsiteY4" fmla="*/ 16387 h 2661209"/>
              <a:gd name="connsiteX0" fmla="*/ 0 w 6947711"/>
              <a:gd name="connsiteY0" fmla="*/ 0 h 2644822"/>
              <a:gd name="connsiteX1" fmla="*/ 6941033 w 6947711"/>
              <a:gd name="connsiteY1" fmla="*/ 11992 h 2644822"/>
              <a:gd name="connsiteX2" fmla="*/ 6947711 w 6947711"/>
              <a:gd name="connsiteY2" fmla="*/ 2644822 h 2644822"/>
              <a:gd name="connsiteX3" fmla="*/ 622710 w 6947711"/>
              <a:gd name="connsiteY3" fmla="*/ 2154904 h 2644822"/>
              <a:gd name="connsiteX4" fmla="*/ 0 w 6947711"/>
              <a:gd name="connsiteY4" fmla="*/ 0 h 2644822"/>
              <a:gd name="connsiteX0" fmla="*/ 0 w 6947711"/>
              <a:gd name="connsiteY0" fmla="*/ 2198 h 2647020"/>
              <a:gd name="connsiteX1" fmla="*/ 6941033 w 6947711"/>
              <a:gd name="connsiteY1" fmla="*/ 0 h 2647020"/>
              <a:gd name="connsiteX2" fmla="*/ 6947711 w 6947711"/>
              <a:gd name="connsiteY2" fmla="*/ 2647020 h 2647020"/>
              <a:gd name="connsiteX3" fmla="*/ 622710 w 6947711"/>
              <a:gd name="connsiteY3" fmla="*/ 2157102 h 2647020"/>
              <a:gd name="connsiteX4" fmla="*/ 0 w 6947711"/>
              <a:gd name="connsiteY4" fmla="*/ 2198 h 2647020"/>
              <a:gd name="connsiteX0" fmla="*/ 0 w 6968997"/>
              <a:gd name="connsiteY0" fmla="*/ 0 h 2659011"/>
              <a:gd name="connsiteX1" fmla="*/ 6962319 w 6968997"/>
              <a:gd name="connsiteY1" fmla="*/ 11991 h 2659011"/>
              <a:gd name="connsiteX2" fmla="*/ 6968997 w 6968997"/>
              <a:gd name="connsiteY2" fmla="*/ 2659011 h 2659011"/>
              <a:gd name="connsiteX3" fmla="*/ 643996 w 6968997"/>
              <a:gd name="connsiteY3" fmla="*/ 2169093 h 2659011"/>
              <a:gd name="connsiteX4" fmla="*/ 0 w 6968997"/>
              <a:gd name="connsiteY4" fmla="*/ 0 h 2659011"/>
              <a:gd name="connsiteX0" fmla="*/ 0 w 6968997"/>
              <a:gd name="connsiteY0" fmla="*/ 2199 h 2661210"/>
              <a:gd name="connsiteX1" fmla="*/ 6933938 w 6968997"/>
              <a:gd name="connsiteY1" fmla="*/ 0 h 2661210"/>
              <a:gd name="connsiteX2" fmla="*/ 6968997 w 6968997"/>
              <a:gd name="connsiteY2" fmla="*/ 2661210 h 2661210"/>
              <a:gd name="connsiteX3" fmla="*/ 643996 w 6968997"/>
              <a:gd name="connsiteY3" fmla="*/ 2171292 h 2661210"/>
              <a:gd name="connsiteX4" fmla="*/ 0 w 6968997"/>
              <a:gd name="connsiteY4" fmla="*/ 2199 h 2661210"/>
              <a:gd name="connsiteX0" fmla="*/ 0 w 6969414"/>
              <a:gd name="connsiteY0" fmla="*/ 2199 h 2661210"/>
              <a:gd name="connsiteX1" fmla="*/ 6969414 w 6969414"/>
              <a:gd name="connsiteY1" fmla="*/ 0 h 2661210"/>
              <a:gd name="connsiteX2" fmla="*/ 6968997 w 6969414"/>
              <a:gd name="connsiteY2" fmla="*/ 2661210 h 2661210"/>
              <a:gd name="connsiteX3" fmla="*/ 643996 w 6969414"/>
              <a:gd name="connsiteY3" fmla="*/ 2171292 h 2661210"/>
              <a:gd name="connsiteX4" fmla="*/ 0 w 6969414"/>
              <a:gd name="connsiteY4" fmla="*/ 2199 h 2661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69414" h="2661210">
                <a:moveTo>
                  <a:pt x="0" y="2199"/>
                </a:moveTo>
                <a:lnTo>
                  <a:pt x="6969414" y="0"/>
                </a:lnTo>
                <a:lnTo>
                  <a:pt x="6968997" y="2661210"/>
                </a:lnTo>
                <a:lnTo>
                  <a:pt x="643996" y="2171292"/>
                </a:lnTo>
                <a:lnTo>
                  <a:pt x="0" y="2199"/>
                </a:lnTo>
                <a:close/>
              </a:path>
            </a:pathLst>
          </a:custGeom>
          <a:gradFill flip="none" rotWithShape="1">
            <a:gsLst>
              <a:gs pos="0">
                <a:srgbClr val="7A2025"/>
              </a:gs>
              <a:gs pos="100000">
                <a:srgbClr val="B5243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36688"/>
            <a:ext cx="8642350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87313"/>
            <a:ext cx="69850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pic>
        <p:nvPicPr>
          <p:cNvPr id="1031" name="Picture 13" descr="ECU_AUS_logo_C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-3175"/>
            <a:ext cx="912812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/>
          <a:ea typeface="MS PGothic" panose="020B0600070205080204" pitchFamily="34" charset="-128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Relationship Id="rId3" Type="http://schemas.openxmlformats.org/officeDocument/2006/relationships/image" Target="../media/image8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Relationship Id="rId3" Type="http://schemas.openxmlformats.org/officeDocument/2006/relationships/image" Target="../media/image10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Relationship Id="rId3" Type="http://schemas.openxmlformats.org/officeDocument/2006/relationships/image" Target="../media/image12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CSP2108: Introduction to Mobile Applications Development</a:t>
            </a:r>
          </a:p>
        </p:txBody>
      </p:sp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79862"/>
            <a:ext cx="6398479" cy="6492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Week 6: Interaction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Attaching a table listener</a:t>
            </a:r>
            <a:endParaRPr lang="en-US" dirty="0"/>
          </a:p>
        </p:txBody>
      </p:sp>
      <p:pic>
        <p:nvPicPr>
          <p:cNvPr id="4" name="Content Placeholder 3" descr="button2.tif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58" r="-1758"/>
          <a:stretch/>
        </p:blipFill>
        <p:spPr>
          <a:xfrm>
            <a:off x="251520" y="1276350"/>
            <a:ext cx="7188191" cy="3671888"/>
          </a:xfrm>
        </p:spPr>
      </p:pic>
      <p:sp>
        <p:nvSpPr>
          <p:cNvPr id="5" name="TextBox 4"/>
          <p:cNvSpPr txBox="1"/>
          <p:nvPr/>
        </p:nvSpPr>
        <p:spPr>
          <a:xfrm>
            <a:off x="5004048" y="2859782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table should have a method that matches the name of the event.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63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you can make your own UI components using Display Objects, the </a:t>
            </a:r>
            <a:r>
              <a:rPr lang="en-US" i="1" dirty="0" smtClean="0"/>
              <a:t>widget</a:t>
            </a:r>
            <a:r>
              <a:rPr lang="en-US" dirty="0" smtClean="0"/>
              <a:t> library provides premade ones for you</a:t>
            </a:r>
          </a:p>
          <a:p>
            <a:r>
              <a:rPr lang="en-US" dirty="0" smtClean="0"/>
              <a:t>button, picker wheel, progress view, segmented control, slider, spinner, stepper, switch, tab bar, table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81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Widget example : simple button</a:t>
            </a:r>
            <a:endParaRPr lang="en-US" sz="3600" dirty="0"/>
          </a:p>
        </p:txBody>
      </p:sp>
      <p:pic>
        <p:nvPicPr>
          <p:cNvPr id="4" name="Content Placeholder 3" descr="widget1.tif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81" r="-1959"/>
          <a:stretch/>
        </p:blipFill>
        <p:spPr>
          <a:xfrm>
            <a:off x="251520" y="1275606"/>
            <a:ext cx="4445328" cy="3672632"/>
          </a:xfrm>
        </p:spPr>
      </p:pic>
      <p:pic>
        <p:nvPicPr>
          <p:cNvPr id="5" name="Picture 4" descr="widget1screen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571750"/>
            <a:ext cx="4428710" cy="22807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60032" y="1275606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event listener is passed in as the </a:t>
            </a:r>
            <a:r>
              <a:rPr lang="en-US" i="1" dirty="0" err="1" smtClean="0"/>
              <a:t>onEvent</a:t>
            </a:r>
            <a:r>
              <a:rPr lang="en-US" dirty="0" smtClean="0"/>
              <a:t> property of the parameter to </a:t>
            </a:r>
            <a:r>
              <a:rPr lang="en-US" dirty="0" err="1" smtClean="0"/>
              <a:t>newButton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06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 was the “default” one. You can make fancier looking ones. (See online Docs)</a:t>
            </a:r>
          </a:p>
          <a:p>
            <a:r>
              <a:rPr lang="en-US" dirty="0" smtClean="0"/>
              <a:t>Either provide</a:t>
            </a:r>
          </a:p>
          <a:p>
            <a:pPr lvl="1"/>
            <a:r>
              <a:rPr lang="en-US" dirty="0" smtClean="0"/>
              <a:t>an </a:t>
            </a:r>
            <a:r>
              <a:rPr lang="en-US" i="1" dirty="0" err="1" smtClean="0"/>
              <a:t>onEvent</a:t>
            </a:r>
            <a:r>
              <a:rPr lang="en-US" dirty="0" smtClean="0"/>
              <a:t> property or</a:t>
            </a:r>
          </a:p>
          <a:p>
            <a:pPr lvl="1"/>
            <a:r>
              <a:rPr lang="en-US" i="1" dirty="0" err="1" smtClean="0"/>
              <a:t>inPress</a:t>
            </a:r>
            <a:r>
              <a:rPr lang="en-US" dirty="0" smtClean="0"/>
              <a:t> and/or </a:t>
            </a:r>
            <a:r>
              <a:rPr lang="en-US" i="1" dirty="0" err="1" smtClean="0"/>
              <a:t>onRelease</a:t>
            </a:r>
            <a:r>
              <a:rPr lang="en-US" dirty="0" smtClean="0"/>
              <a:t> (no need to check the phase)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4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using a Shape</a:t>
            </a:r>
            <a:endParaRPr lang="en-US" dirty="0"/>
          </a:p>
        </p:txBody>
      </p:sp>
      <p:pic>
        <p:nvPicPr>
          <p:cNvPr id="4" name="Content Placeholder 3" descr="widget2.tif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9" r="-2551"/>
          <a:stretch/>
        </p:blipFill>
        <p:spPr>
          <a:xfrm>
            <a:off x="323528" y="1275606"/>
            <a:ext cx="3999445" cy="3672632"/>
          </a:xfrm>
        </p:spPr>
      </p:pic>
      <p:pic>
        <p:nvPicPr>
          <p:cNvPr id="5" name="Picture 4" descr="widget2screen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347614"/>
            <a:ext cx="4788750" cy="246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33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other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the online Corona guide at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https://</a:t>
            </a:r>
            <a:r>
              <a:rPr lang="en-US" sz="2400" dirty="0" err="1"/>
              <a:t>docs.coronalabs.com</a:t>
            </a:r>
            <a:r>
              <a:rPr lang="en-US" sz="2400" dirty="0"/>
              <a:t>/</a:t>
            </a:r>
            <a:r>
              <a:rPr lang="en-US" sz="2400" dirty="0" err="1"/>
              <a:t>api</a:t>
            </a:r>
            <a:r>
              <a:rPr lang="en-US" sz="2400" dirty="0"/>
              <a:t>/library/widget/</a:t>
            </a:r>
            <a:r>
              <a:rPr lang="en-US" sz="2400" dirty="0" err="1"/>
              <a:t>index.html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4495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Although Corona is cross-platform, it has a </a:t>
            </a:r>
            <a:r>
              <a:rPr lang="en-US" sz="2400" i="1" dirty="0" smtClean="0"/>
              <a:t>native</a:t>
            </a:r>
            <a:r>
              <a:rPr lang="en-US" sz="2400" dirty="0" smtClean="0"/>
              <a:t> library that can be used to create apps that look more like native apps for each platform</a:t>
            </a:r>
          </a:p>
          <a:p>
            <a:r>
              <a:rPr lang="en-US" sz="2400" dirty="0" smtClean="0"/>
              <a:t>But these do not fully integrate with Corona Display Objects – e.g. they always appear on top of Corona stuff</a:t>
            </a:r>
          </a:p>
          <a:p>
            <a:r>
              <a:rPr lang="en-US" sz="2400" dirty="0" smtClean="0"/>
              <a:t>Needs testing on each platform as may not behave consistently</a:t>
            </a:r>
          </a:p>
          <a:p>
            <a:r>
              <a:rPr lang="en-US" sz="2400" dirty="0" smtClean="0"/>
              <a:t>Read more in the online docs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5051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example</a:t>
            </a:r>
            <a:endParaRPr lang="en-US" dirty="0"/>
          </a:p>
        </p:txBody>
      </p:sp>
      <p:pic>
        <p:nvPicPr>
          <p:cNvPr id="4" name="Content Placeholder 3" descr="native.tif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25" r="-2757"/>
          <a:stretch/>
        </p:blipFill>
        <p:spPr>
          <a:xfrm>
            <a:off x="251520" y="1275606"/>
            <a:ext cx="3972421" cy="3672632"/>
          </a:xfrm>
        </p:spPr>
      </p:pic>
      <p:pic>
        <p:nvPicPr>
          <p:cNvPr id="5" name="Picture 4" descr="webdisplay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203598"/>
            <a:ext cx="1954882" cy="379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04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Corona audio library supports sound files and streams</a:t>
            </a:r>
          </a:p>
          <a:p>
            <a:pPr lvl="1"/>
            <a:r>
              <a:rPr lang="en-US" sz="2400" dirty="0" err="1" smtClean="0"/>
              <a:t>audio.loadSound</a:t>
            </a:r>
            <a:r>
              <a:rPr lang="en-US" sz="2400" dirty="0" smtClean="0"/>
              <a:t>() – for short sounds used often</a:t>
            </a:r>
          </a:p>
          <a:p>
            <a:pPr lvl="1"/>
            <a:r>
              <a:rPr lang="en-US" sz="2400" dirty="0" err="1" smtClean="0"/>
              <a:t>audio.stream</a:t>
            </a:r>
            <a:r>
              <a:rPr lang="en-US" sz="2400" dirty="0" smtClean="0"/>
              <a:t>() – for longer tracks used as background music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r>
              <a:rPr lang="en-US" sz="2800" dirty="0" smtClean="0"/>
              <a:t>Based on </a:t>
            </a:r>
            <a:r>
              <a:rPr lang="en-US" sz="2800" dirty="0" err="1" smtClean="0"/>
              <a:t>OpenAL</a:t>
            </a:r>
            <a:endParaRPr lang="en-US" sz="2800" dirty="0"/>
          </a:p>
          <a:p>
            <a:r>
              <a:rPr lang="en-US" sz="2800" dirty="0" smtClean="0"/>
              <a:t>32 channels, with independent volume control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8731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Formats</a:t>
            </a:r>
            <a:endParaRPr lang="en-US" dirty="0"/>
          </a:p>
        </p:txBody>
      </p:sp>
      <p:pic>
        <p:nvPicPr>
          <p:cNvPr id="4" name="Content Placeholder 3" descr="formats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" r="1937"/>
          <a:stretch>
            <a:fillRect/>
          </a:stretch>
        </p:blipFill>
        <p:spPr>
          <a:xfrm>
            <a:off x="395536" y="1203598"/>
            <a:ext cx="6269555" cy="2664295"/>
          </a:xfrm>
        </p:spPr>
      </p:pic>
      <p:sp>
        <p:nvSpPr>
          <p:cNvPr id="5" name="TextBox 4"/>
          <p:cNvSpPr txBox="1"/>
          <p:nvPr/>
        </p:nvSpPr>
        <p:spPr>
          <a:xfrm>
            <a:off x="683568" y="3867894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Suggest using .wav as it is supported on all platforms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Note: must be 16bit uncompressed to work cross-platform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Free tools like “Audacity” can be used to convert between formats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9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Topics this week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Events and Listeners</a:t>
            </a:r>
          </a:p>
          <a:p>
            <a:r>
              <a:rPr lang="en-AU" sz="2800" dirty="0" smtClean="0"/>
              <a:t>Widgets</a:t>
            </a:r>
          </a:p>
          <a:p>
            <a:r>
              <a:rPr lang="en-AU" sz="2800" smtClean="0"/>
              <a:t>native library</a:t>
            </a:r>
            <a:endParaRPr lang="en-AU" sz="2800" dirty="0" smtClean="0"/>
          </a:p>
          <a:p>
            <a:r>
              <a:rPr lang="en-AU" sz="2800" dirty="0" smtClean="0"/>
              <a:t>Audio</a:t>
            </a:r>
          </a:p>
          <a:p>
            <a:pPr marL="0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554940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and playing a sound</a:t>
            </a:r>
            <a:endParaRPr lang="en-US" dirty="0"/>
          </a:p>
        </p:txBody>
      </p:sp>
      <p:pic>
        <p:nvPicPr>
          <p:cNvPr id="4" name="Content Placeholder 3" descr="play.tif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" b="-2412"/>
          <a:stretch/>
        </p:blipFill>
        <p:spPr>
          <a:xfrm>
            <a:off x="179512" y="1203598"/>
            <a:ext cx="8642350" cy="959130"/>
          </a:xfrm>
        </p:spPr>
      </p:pic>
      <p:sp>
        <p:nvSpPr>
          <p:cNvPr id="5" name="TextBox 4"/>
          <p:cNvSpPr txBox="1"/>
          <p:nvPr/>
        </p:nvSpPr>
        <p:spPr>
          <a:xfrm>
            <a:off x="683568" y="2355726"/>
            <a:ext cx="7632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Load a sound or stream – returns an </a:t>
            </a:r>
            <a:r>
              <a:rPr lang="en-US" sz="2400" i="1" dirty="0" smtClean="0"/>
              <a:t>audio handle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Use the handle to play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Can specify options (using another parameter to </a:t>
            </a:r>
            <a:r>
              <a:rPr lang="en-US" sz="2400" i="1" dirty="0" smtClean="0"/>
              <a:t>play()</a:t>
            </a:r>
            <a:r>
              <a:rPr lang="en-US" sz="2400" dirty="0" smtClean="0"/>
              <a:t>), including channel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When called without specifying a channel option, a channel is automatically allocated. The channel number is returned.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6551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sounds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control all channels at once, or a specific channel number, using</a:t>
            </a:r>
          </a:p>
          <a:p>
            <a:pPr lvl="1"/>
            <a:r>
              <a:rPr lang="en-US" dirty="0" err="1" smtClean="0"/>
              <a:t>audio.pause</a:t>
            </a:r>
            <a:r>
              <a:rPr lang="en-US" dirty="0" smtClean="0"/>
              <a:t>() (or </a:t>
            </a:r>
            <a:r>
              <a:rPr lang="en-US" dirty="0" err="1" smtClean="0"/>
              <a:t>audio.pause</a:t>
            </a:r>
            <a:r>
              <a:rPr lang="en-US" dirty="0" smtClean="0"/>
              <a:t>( </a:t>
            </a:r>
            <a:r>
              <a:rPr lang="en-US" dirty="0" err="1" smtClean="0"/>
              <a:t>channelNo</a:t>
            </a:r>
            <a:r>
              <a:rPr lang="en-US" dirty="0" smtClean="0"/>
              <a:t> ))</a:t>
            </a:r>
          </a:p>
          <a:p>
            <a:pPr lvl="1"/>
            <a:r>
              <a:rPr lang="en-US" dirty="0" err="1" smtClean="0"/>
              <a:t>audio.resume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audio.rewind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audio.setVolume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7031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audio.play</a:t>
            </a:r>
            <a:r>
              <a:rPr lang="en-US" dirty="0" smtClean="0"/>
              <a:t>() has an option to provide a listener for completion of the playing of the sound (and other options)</a:t>
            </a:r>
          </a:p>
          <a:p>
            <a:r>
              <a:rPr lang="en-US" dirty="0" smtClean="0"/>
              <a:t>e.g. </a:t>
            </a:r>
            <a:r>
              <a:rPr lang="en-US" sz="2400" dirty="0" err="1" smtClean="0"/>
              <a:t>audio.play</a:t>
            </a:r>
            <a:r>
              <a:rPr lang="en-US" sz="2400" dirty="0" smtClean="0"/>
              <a:t>( </a:t>
            </a:r>
            <a:r>
              <a:rPr lang="en-US" sz="2400" dirty="0" err="1" smtClean="0"/>
              <a:t>tickSound</a:t>
            </a:r>
            <a:r>
              <a:rPr lang="en-US" sz="2400" dirty="0" smtClean="0"/>
              <a:t>, {</a:t>
            </a:r>
            <a:r>
              <a:rPr lang="en-US" sz="2400" dirty="0" err="1" smtClean="0"/>
              <a:t>onComplete</a:t>
            </a:r>
            <a:r>
              <a:rPr lang="en-US" sz="2400" dirty="0" smtClean="0"/>
              <a:t> = explode} )</a:t>
            </a:r>
            <a:r>
              <a:rPr lang="en-US" dirty="0" smtClean="0"/>
              <a:t>, where </a:t>
            </a:r>
            <a:r>
              <a:rPr lang="en-US" i="1" dirty="0" smtClean="0"/>
              <a:t>explode</a:t>
            </a:r>
            <a:r>
              <a:rPr lang="en-US" dirty="0" smtClean="0"/>
              <a:t> is a listener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58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cleanup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finished with a sound, use</a:t>
            </a:r>
          </a:p>
          <a:p>
            <a:pPr lvl="1"/>
            <a:r>
              <a:rPr lang="en-US" dirty="0" err="1" smtClean="0"/>
              <a:t>audio.stop</a:t>
            </a:r>
            <a:r>
              <a:rPr lang="en-US" dirty="0" smtClean="0"/>
              <a:t>(), or </a:t>
            </a:r>
            <a:r>
              <a:rPr lang="en-US" dirty="0" err="1" smtClean="0"/>
              <a:t>audio.stop</a:t>
            </a:r>
            <a:r>
              <a:rPr lang="en-US" dirty="0" smtClean="0"/>
              <a:t>(channel) then</a:t>
            </a:r>
          </a:p>
          <a:p>
            <a:pPr lvl="1"/>
            <a:r>
              <a:rPr lang="en-US" dirty="0" err="1" smtClean="0"/>
              <a:t>audio.dispose</a:t>
            </a:r>
            <a:r>
              <a:rPr lang="en-US" dirty="0" smtClean="0"/>
              <a:t>( handle )</a:t>
            </a:r>
          </a:p>
          <a:p>
            <a:r>
              <a:rPr lang="en-US" dirty="0" smtClean="0"/>
              <a:t>For further detail on using audio, see the online </a:t>
            </a:r>
            <a:r>
              <a:rPr lang="en-US" dirty="0"/>
              <a:t>Corona guide </a:t>
            </a:r>
            <a:r>
              <a:rPr lang="en-US" dirty="0" smtClean="0"/>
              <a:t>at</a:t>
            </a:r>
            <a:br>
              <a:rPr lang="en-US" dirty="0" smtClean="0"/>
            </a:b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docs.coronalabs.com</a:t>
            </a:r>
            <a:r>
              <a:rPr lang="en-US" dirty="0"/>
              <a:t>/guide/media/</a:t>
            </a:r>
            <a:r>
              <a:rPr lang="en-US" dirty="0" err="1"/>
              <a:t>audioSystem</a:t>
            </a:r>
            <a:r>
              <a:rPr lang="en-US" dirty="0"/>
              <a:t>/</a:t>
            </a:r>
            <a:r>
              <a:rPr lang="en-US" dirty="0" err="1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16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and Listeners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User interaction in Corona uses </a:t>
            </a:r>
            <a:r>
              <a:rPr lang="en-US" sz="2800" i="1" dirty="0" smtClean="0"/>
              <a:t>listeners</a:t>
            </a:r>
          </a:p>
          <a:p>
            <a:r>
              <a:rPr lang="en-US" sz="2800" dirty="0" smtClean="0"/>
              <a:t>User interface items, e.g. buttons, can register </a:t>
            </a:r>
            <a:r>
              <a:rPr lang="en-US" sz="2800" i="1" dirty="0" smtClean="0"/>
              <a:t>listeners</a:t>
            </a:r>
            <a:r>
              <a:rPr lang="en-US" sz="2800" dirty="0" smtClean="0"/>
              <a:t>, which are notified when </a:t>
            </a:r>
            <a:r>
              <a:rPr lang="en-US" sz="2800" i="1" dirty="0" smtClean="0"/>
              <a:t>events</a:t>
            </a:r>
            <a:r>
              <a:rPr lang="en-US" sz="2800" dirty="0" smtClean="0"/>
              <a:t> occur e.g. user taps on a button</a:t>
            </a:r>
          </a:p>
          <a:p>
            <a:r>
              <a:rPr lang="en-US" sz="2800" dirty="0" smtClean="0"/>
              <a:t>The same mechanism can be used for events that are not specific to a user interface item e.g. application starts, video finishes, . . 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733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method: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Attach listeners to an object with</a:t>
            </a:r>
          </a:p>
          <a:p>
            <a:pPr marL="0" indent="0">
              <a:buNone/>
            </a:pPr>
            <a:r>
              <a:rPr lang="en-US" sz="2400" dirty="0" smtClean="0"/>
              <a:t>         </a:t>
            </a:r>
            <a:r>
              <a:rPr lang="en-US" sz="2400" dirty="0" err="1" smtClean="0"/>
              <a:t>object:addEventListener</a:t>
            </a:r>
            <a:r>
              <a:rPr lang="en-US" sz="2400" dirty="0" smtClean="0"/>
              <a:t>( </a:t>
            </a:r>
            <a:r>
              <a:rPr lang="en-US" sz="2400" dirty="0" err="1" smtClean="0"/>
              <a:t>eventName</a:t>
            </a:r>
            <a:r>
              <a:rPr lang="en-US" sz="2400" dirty="0" smtClean="0"/>
              <a:t>, listener )</a:t>
            </a:r>
          </a:p>
          <a:p>
            <a:r>
              <a:rPr lang="en-US" dirty="0" smtClean="0"/>
              <a:t>where</a:t>
            </a:r>
          </a:p>
          <a:p>
            <a:pPr lvl="1"/>
            <a:r>
              <a:rPr lang="en-US" b="1" dirty="0" smtClean="0"/>
              <a:t>object</a:t>
            </a:r>
            <a:r>
              <a:rPr lang="en-US" dirty="0" smtClean="0"/>
              <a:t> is the thing of interest</a:t>
            </a:r>
          </a:p>
          <a:p>
            <a:pPr lvl="1"/>
            <a:r>
              <a:rPr lang="en-US" b="1" dirty="0" err="1" smtClean="0"/>
              <a:t>eventName</a:t>
            </a:r>
            <a:r>
              <a:rPr lang="en-US" dirty="0" smtClean="0"/>
              <a:t> is the name of the event</a:t>
            </a:r>
          </a:p>
          <a:p>
            <a:pPr lvl="1"/>
            <a:r>
              <a:rPr lang="en-US" b="1" dirty="0" smtClean="0"/>
              <a:t>listener</a:t>
            </a:r>
            <a:r>
              <a:rPr lang="en-US" dirty="0" smtClean="0"/>
              <a:t> is the function or table that is informed when the event occurs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8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method: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event occurs, the function or table is provided with a table object containing info about the event</a:t>
            </a:r>
          </a:p>
          <a:p>
            <a:r>
              <a:rPr lang="en-US" dirty="0" smtClean="0"/>
              <a:t>When the listener is no longer needed: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object:removeEventListener</a:t>
            </a:r>
            <a:r>
              <a:rPr lang="en-US" sz="2400" dirty="0" smtClean="0"/>
              <a:t>( </a:t>
            </a:r>
            <a:r>
              <a:rPr lang="en-US" sz="2400" dirty="0" err="1" smtClean="0"/>
              <a:t>eventName</a:t>
            </a:r>
            <a:r>
              <a:rPr lang="en-US" sz="2400" dirty="0" smtClean="0"/>
              <a:t>, listener)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100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088" y="231800"/>
            <a:ext cx="6985000" cy="539750"/>
          </a:xfrm>
        </p:spPr>
        <p:txBody>
          <a:bodyPr/>
          <a:lstStyle/>
          <a:p>
            <a:r>
              <a:rPr lang="en-US" sz="3600" dirty="0" smtClean="0"/>
              <a:t>Events without an object: runtime events</a:t>
            </a:r>
            <a:endParaRPr lang="en-US" sz="3600" dirty="0"/>
          </a:p>
        </p:txBody>
      </p:sp>
      <p:pic>
        <p:nvPicPr>
          <p:cNvPr id="4" name="Content Placeholder 3" descr="runtime.tif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05" b="-2605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5220072" y="1347614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Questions: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What is the object that the listener is attached to?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What is the event name?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What is the listener? Is it a function or a table?</a:t>
            </a:r>
          </a:p>
          <a:p>
            <a:pPr marL="228600" indent="-228600"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324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Runtime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Runtime also dispatches some other events:</a:t>
            </a:r>
          </a:p>
          <a:p>
            <a:pPr lvl="1"/>
            <a:r>
              <a:rPr lang="en-US" sz="2000" b="1" dirty="0" smtClean="0"/>
              <a:t>system</a:t>
            </a:r>
            <a:r>
              <a:rPr lang="en-US" sz="2000" dirty="0" smtClean="0"/>
              <a:t> : as in the example. these events have a </a:t>
            </a:r>
            <a:r>
              <a:rPr lang="en-US" sz="2000" i="1" dirty="0" smtClean="0"/>
              <a:t>type</a:t>
            </a:r>
            <a:r>
              <a:rPr lang="en-US" sz="2000" dirty="0" smtClean="0"/>
              <a:t> property</a:t>
            </a:r>
          </a:p>
          <a:p>
            <a:pPr lvl="1"/>
            <a:r>
              <a:rPr lang="en-US" sz="2000" b="1" dirty="0" err="1" smtClean="0"/>
              <a:t>enterFrame</a:t>
            </a:r>
            <a:r>
              <a:rPr lang="en-US" sz="2000" dirty="0" smtClean="0"/>
              <a:t> : called for each frame – so around 30 times per second</a:t>
            </a:r>
          </a:p>
          <a:p>
            <a:pPr lvl="1"/>
            <a:r>
              <a:rPr lang="en-US" sz="2000" b="1" dirty="0" smtClean="0"/>
              <a:t>tap</a:t>
            </a:r>
            <a:r>
              <a:rPr lang="en-US" sz="2000" dirty="0" smtClean="0"/>
              <a:t>, </a:t>
            </a:r>
            <a:r>
              <a:rPr lang="en-US" sz="2000" b="1" dirty="0" smtClean="0"/>
              <a:t>touch</a:t>
            </a:r>
            <a:r>
              <a:rPr lang="en-US" sz="2000" dirty="0" smtClean="0"/>
              <a:t> : when the user touches the display</a:t>
            </a:r>
          </a:p>
          <a:p>
            <a:pPr lvl="2"/>
            <a:r>
              <a:rPr lang="en-US" sz="1800" dirty="0" smtClean="0"/>
              <a:t>touch – has a </a:t>
            </a:r>
            <a:r>
              <a:rPr lang="en-US" sz="1800" b="1" dirty="0" smtClean="0"/>
              <a:t>phase</a:t>
            </a:r>
            <a:r>
              <a:rPr lang="en-US" sz="1800" dirty="0" smtClean="0"/>
              <a:t> – began, moved, ended, cancelled</a:t>
            </a:r>
          </a:p>
          <a:p>
            <a:pPr lvl="2"/>
            <a:r>
              <a:rPr lang="en-US" sz="1800" dirty="0" smtClean="0"/>
              <a:t>tap – has x, y, </a:t>
            </a:r>
            <a:r>
              <a:rPr lang="en-US" sz="1800" dirty="0" err="1" smtClean="0"/>
              <a:t>xStart</a:t>
            </a:r>
            <a:r>
              <a:rPr lang="en-US" sz="1800" dirty="0" smtClean="0"/>
              <a:t> and </a:t>
            </a:r>
            <a:r>
              <a:rPr lang="en-US" sz="1800" dirty="0" err="1" smtClean="0"/>
              <a:t>yStart</a:t>
            </a:r>
            <a:endParaRPr lang="en-US" sz="1800" dirty="0" smtClean="0"/>
          </a:p>
          <a:p>
            <a:pPr lvl="1"/>
            <a:r>
              <a:rPr lang="en-US" sz="2000" b="1" dirty="0" smtClean="0"/>
              <a:t>accelerometer</a:t>
            </a:r>
            <a:r>
              <a:rPr lang="en-US" sz="2000" dirty="0" smtClean="0"/>
              <a:t>, </a:t>
            </a:r>
            <a:r>
              <a:rPr lang="en-US" sz="2000" b="1" dirty="0" smtClean="0"/>
              <a:t>gyroscope</a:t>
            </a:r>
            <a:r>
              <a:rPr lang="en-US" sz="2000" dirty="0" smtClean="0"/>
              <a:t> : if the device </a:t>
            </a:r>
            <a:r>
              <a:rPr lang="en-US" sz="2000" dirty="0" err="1" smtClean="0"/>
              <a:t>has’em</a:t>
            </a:r>
            <a:endParaRPr lang="en-US" sz="2000" dirty="0" smtClean="0"/>
          </a:p>
          <a:p>
            <a:pPr lvl="1"/>
            <a:r>
              <a:rPr lang="en-US" sz="2000" b="1" dirty="0" smtClean="0"/>
              <a:t>collision</a:t>
            </a:r>
            <a:r>
              <a:rPr lang="en-US" sz="2000" dirty="0" smtClean="0"/>
              <a:t> : when you use physics objects</a:t>
            </a:r>
          </a:p>
          <a:p>
            <a:pPr lvl="1"/>
            <a:r>
              <a:rPr lang="en-US" sz="2000" dirty="0" smtClean="0"/>
              <a:t> … more … more about some of these in later weeks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502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Runtime examples</a:t>
            </a:r>
            <a:endParaRPr lang="en-US" dirty="0"/>
          </a:p>
        </p:txBody>
      </p:sp>
      <p:pic>
        <p:nvPicPr>
          <p:cNvPr id="4" name="Content Placeholder 3" descr="runtime2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1" r="-48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76055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088" y="231800"/>
            <a:ext cx="6985000" cy="539750"/>
          </a:xfrm>
        </p:spPr>
        <p:txBody>
          <a:bodyPr/>
          <a:lstStyle/>
          <a:p>
            <a:r>
              <a:rPr lang="en-US" sz="3200" dirty="0" smtClean="0"/>
              <a:t>Attaching a function listener to a “button”</a:t>
            </a:r>
            <a:endParaRPr lang="en-US" sz="3200" dirty="0"/>
          </a:p>
        </p:txBody>
      </p:sp>
      <p:pic>
        <p:nvPicPr>
          <p:cNvPr id="4" name="Content Placeholder 3" descr="button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106" b="-9106"/>
          <a:stretch>
            <a:fillRect/>
          </a:stretch>
        </p:blipFill>
        <p:spPr>
          <a:xfrm>
            <a:off x="250825" y="1276350"/>
            <a:ext cx="5421668" cy="2303512"/>
          </a:xfrm>
        </p:spPr>
      </p:pic>
      <p:sp>
        <p:nvSpPr>
          <p:cNvPr id="5" name="TextBox 4"/>
          <p:cNvSpPr txBox="1"/>
          <p:nvPr/>
        </p:nvSpPr>
        <p:spPr>
          <a:xfrm>
            <a:off x="611560" y="3651870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Likewise, other display objects can have a listener attached for touch and/or tap events.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6251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39016</TotalTime>
  <Words>815</Words>
  <Application>Microsoft Macintosh PowerPoint</Application>
  <PresentationFormat>On-screen Show (16:9)</PresentationFormat>
  <Paragraphs>98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Default Design</vt:lpstr>
      <vt:lpstr>CSP2108: Introduction to Mobile Applications Development</vt:lpstr>
      <vt:lpstr>Topics this week</vt:lpstr>
      <vt:lpstr>Events and Listeners</vt:lpstr>
      <vt:lpstr>General method: 1</vt:lpstr>
      <vt:lpstr>General method: 2</vt:lpstr>
      <vt:lpstr>Events without an object: runtime events</vt:lpstr>
      <vt:lpstr>Other Runtime events</vt:lpstr>
      <vt:lpstr>More Runtime examples</vt:lpstr>
      <vt:lpstr>Attaching a function listener to a “button”</vt:lpstr>
      <vt:lpstr>Attaching a table listener</vt:lpstr>
      <vt:lpstr>Widgets</vt:lpstr>
      <vt:lpstr>Widget example : simple button</vt:lpstr>
      <vt:lpstr>Widget button</vt:lpstr>
      <vt:lpstr>Button using a Shape</vt:lpstr>
      <vt:lpstr>For other examples</vt:lpstr>
      <vt:lpstr>native library</vt:lpstr>
      <vt:lpstr>native example</vt:lpstr>
      <vt:lpstr>Audio</vt:lpstr>
      <vt:lpstr>Audio Formats</vt:lpstr>
      <vt:lpstr>Loading and playing a sound</vt:lpstr>
      <vt:lpstr>Controlling sounds</vt:lpstr>
      <vt:lpstr>Audio events</vt:lpstr>
      <vt:lpstr>Audio cleanup</vt:lpstr>
    </vt:vector>
  </TitlesOfParts>
  <Company>Edith Cowan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 Ly</dc:creator>
  <cp:lastModifiedBy>Philip Hingston</cp:lastModifiedBy>
  <cp:revision>203</cp:revision>
  <dcterms:created xsi:type="dcterms:W3CDTF">2009-09-07T06:18:52Z</dcterms:created>
  <dcterms:modified xsi:type="dcterms:W3CDTF">2016-07-18T10:10:15Z</dcterms:modified>
</cp:coreProperties>
</file>