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50"/>
  </p:notesMasterIdLst>
  <p:handoutMasterIdLst>
    <p:handoutMasterId r:id="rId51"/>
  </p:handoutMasterIdLst>
  <p:sldIdLst>
    <p:sldId id="256" r:id="rId2"/>
    <p:sldId id="503" r:id="rId3"/>
    <p:sldId id="586" r:id="rId4"/>
    <p:sldId id="587" r:id="rId5"/>
    <p:sldId id="615" r:id="rId6"/>
    <p:sldId id="588" r:id="rId7"/>
    <p:sldId id="589" r:id="rId8"/>
    <p:sldId id="591" r:id="rId9"/>
    <p:sldId id="592" r:id="rId10"/>
    <p:sldId id="593" r:id="rId11"/>
    <p:sldId id="594" r:id="rId12"/>
    <p:sldId id="595" r:id="rId13"/>
    <p:sldId id="596" r:id="rId14"/>
    <p:sldId id="597" r:id="rId15"/>
    <p:sldId id="598" r:id="rId16"/>
    <p:sldId id="616" r:id="rId17"/>
    <p:sldId id="599" r:id="rId18"/>
    <p:sldId id="600" r:id="rId19"/>
    <p:sldId id="601" r:id="rId20"/>
    <p:sldId id="617" r:id="rId21"/>
    <p:sldId id="602" r:id="rId22"/>
    <p:sldId id="603" r:id="rId23"/>
    <p:sldId id="618" r:id="rId24"/>
    <p:sldId id="605" r:id="rId25"/>
    <p:sldId id="629" r:id="rId26"/>
    <p:sldId id="606" r:id="rId27"/>
    <p:sldId id="619" r:id="rId28"/>
    <p:sldId id="607" r:id="rId29"/>
    <p:sldId id="608" r:id="rId30"/>
    <p:sldId id="609" r:id="rId31"/>
    <p:sldId id="610" r:id="rId32"/>
    <p:sldId id="611" r:id="rId33"/>
    <p:sldId id="612" r:id="rId34"/>
    <p:sldId id="630" r:id="rId35"/>
    <p:sldId id="613" r:id="rId36"/>
    <p:sldId id="620" r:id="rId37"/>
    <p:sldId id="621" r:id="rId38"/>
    <p:sldId id="631" r:id="rId39"/>
    <p:sldId id="622" r:id="rId40"/>
    <p:sldId id="623" r:id="rId41"/>
    <p:sldId id="632" r:id="rId42"/>
    <p:sldId id="624" r:id="rId43"/>
    <p:sldId id="633" r:id="rId44"/>
    <p:sldId id="625" r:id="rId45"/>
    <p:sldId id="634" r:id="rId46"/>
    <p:sldId id="627" r:id="rId47"/>
    <p:sldId id="635" r:id="rId48"/>
    <p:sldId id="636" r:id="rId49"/>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0363" autoAdjust="0"/>
  </p:normalViewPr>
  <p:slideViewPr>
    <p:cSldViewPr>
      <p:cViewPr varScale="1">
        <p:scale>
          <a:sx n="103" d="100"/>
          <a:sy n="103" d="100"/>
        </p:scale>
        <p:origin x="-1770" y="-90"/>
      </p:cViewPr>
      <p:guideLst>
        <p:guide orient="horz" pos="2160"/>
        <p:guide pos="2880"/>
      </p:guideLst>
    </p:cSldViewPr>
  </p:slideViewPr>
  <p:outlineViewPr>
    <p:cViewPr>
      <p:scale>
        <a:sx n="100" d="100"/>
        <a:sy n="100" d="100"/>
      </p:scale>
      <p:origin x="0" y="678312"/>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722218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928785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 that the</a:t>
            </a:r>
            <a:r>
              <a:rPr lang="en-AU" baseline="0" dirty="0" smtClean="0"/>
              <a:t> animation objects on this slide makes the query as a whole hard to read.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extLst>
      <p:ext uri="{BB962C8B-B14F-4D97-AF65-F5344CB8AC3E}">
        <p14:creationId xmlns:p14="http://schemas.microsoft.com/office/powerpoint/2010/main" val="353606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extLst>
      <p:ext uri="{BB962C8B-B14F-4D97-AF65-F5344CB8AC3E}">
        <p14:creationId xmlns:p14="http://schemas.microsoft.com/office/powerpoint/2010/main" val="2235694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you can see, IN</a:t>
            </a:r>
            <a:r>
              <a:rPr lang="en-AU" baseline="0" dirty="0" smtClean="0"/>
              <a:t> can be given a subquery rather than a list of values or expressions.</a:t>
            </a:r>
          </a:p>
          <a:p>
            <a:r>
              <a:rPr lang="en-AU" baseline="0" dirty="0" smtClean="0"/>
              <a:t>Each row of the subquery becomes a value/expressions in the IN list.</a:t>
            </a:r>
          </a:p>
          <a:p>
            <a:endParaRPr lang="en-AU" baseline="0" dirty="0" smtClean="0"/>
          </a:p>
          <a:p>
            <a:r>
              <a:rPr lang="en-AU" baseline="0" dirty="0" smtClean="0"/>
              <a:t>In this example, since </a:t>
            </a:r>
            <a:r>
              <a:rPr lang="en-AU" baseline="0" dirty="0" err="1" smtClean="0"/>
              <a:t>Kochhar</a:t>
            </a:r>
            <a:r>
              <a:rPr lang="en-AU" baseline="0" dirty="0" smtClean="0"/>
              <a:t> and Lorentz have job titles of </a:t>
            </a:r>
            <a:r>
              <a:rPr lang="en-AU" sz="1200" dirty="0" smtClean="0"/>
              <a:t>AD_VP</a:t>
            </a:r>
            <a:r>
              <a:rPr lang="en-AU" sz="1200" baseline="0" dirty="0" smtClean="0"/>
              <a:t> and </a:t>
            </a:r>
            <a:r>
              <a:rPr lang="en-AU" sz="1200" dirty="0" smtClean="0"/>
              <a:t>IT_PROG respectively,</a:t>
            </a:r>
            <a:r>
              <a:rPr lang="en-AU" sz="1200" baseline="0" dirty="0" smtClean="0"/>
              <a:t> the query retrieves the last name of everyone with those job titles.  In case you’re wondering, here are the results:</a:t>
            </a:r>
          </a:p>
          <a:p>
            <a:r>
              <a:rPr lang="en-AU" sz="1200" dirty="0" err="1" smtClean="0"/>
              <a:t>last_name</a:t>
            </a:r>
            <a:endParaRPr lang="en-AU" sz="1200" dirty="0" smtClean="0"/>
          </a:p>
          <a:p>
            <a:r>
              <a:rPr lang="en-AU" sz="1200" dirty="0" smtClean="0"/>
              <a:t>-------------------------</a:t>
            </a:r>
          </a:p>
          <a:p>
            <a:r>
              <a:rPr lang="en-AU" sz="1200" dirty="0" err="1" smtClean="0"/>
              <a:t>Kochhar</a:t>
            </a:r>
            <a:endParaRPr lang="en-AU" sz="1200" dirty="0" smtClean="0"/>
          </a:p>
          <a:p>
            <a:r>
              <a:rPr lang="en-AU" sz="1200" dirty="0" smtClean="0"/>
              <a:t>De </a:t>
            </a:r>
            <a:r>
              <a:rPr lang="en-AU" sz="1200" dirty="0" err="1" smtClean="0"/>
              <a:t>Haan</a:t>
            </a:r>
            <a:endParaRPr lang="en-AU" sz="1200" dirty="0" smtClean="0"/>
          </a:p>
          <a:p>
            <a:r>
              <a:rPr lang="en-AU" sz="1200" dirty="0" err="1" smtClean="0"/>
              <a:t>Hunold</a:t>
            </a:r>
            <a:endParaRPr lang="en-AU" sz="1200" dirty="0" smtClean="0"/>
          </a:p>
          <a:p>
            <a:r>
              <a:rPr lang="en-AU" sz="1200" dirty="0" smtClean="0"/>
              <a:t>Ernst</a:t>
            </a:r>
          </a:p>
          <a:p>
            <a:r>
              <a:rPr lang="en-AU" sz="1200" dirty="0" smtClean="0"/>
              <a:t>Lorentz</a:t>
            </a:r>
          </a:p>
          <a:p>
            <a:endParaRPr lang="en-AU" sz="1200" dirty="0" smtClean="0"/>
          </a:p>
          <a:p>
            <a:r>
              <a:rPr lang="en-AU" sz="1200" dirty="0" smtClean="0"/>
              <a:t>(5 row(s) affected)</a:t>
            </a:r>
          </a:p>
          <a:p>
            <a:endParaRPr lang="en-AU" sz="1200" dirty="0" smtClean="0"/>
          </a:p>
          <a:p>
            <a:endParaRPr lang="en-AU" sz="120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ANY and ALL aren’t really comparison operators themselves, as much as modifiers that</a:t>
            </a:r>
            <a:r>
              <a:rPr lang="en-AU" baseline="0" dirty="0" smtClean="0"/>
              <a:t> allow you to apply single-row comparisons to multiple rows, with either a “match at least 1” or “match all” condition.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you can see, the subquery first gets the salaries of all the employees</a:t>
            </a:r>
            <a:r>
              <a:rPr lang="en-AU" baseline="0" dirty="0" smtClean="0"/>
              <a:t> with a job id of IT_PROG, and then the main query gets the employee details of employees who have a salary of less than any one of the IT Programmers’ salaries.</a:t>
            </a:r>
          </a:p>
          <a:p>
            <a:endParaRPr lang="en-AU" baseline="0" dirty="0" smtClean="0"/>
          </a:p>
          <a:p>
            <a:r>
              <a:rPr lang="en-AU" baseline="0" dirty="0" smtClean="0"/>
              <a:t>Note, you can do this using a single-row </a:t>
            </a:r>
            <a:r>
              <a:rPr lang="en-AU" baseline="0" dirty="0" err="1" smtClean="0"/>
              <a:t>subquery</a:t>
            </a:r>
            <a:r>
              <a:rPr lang="en-AU" baseline="0" dirty="0" smtClean="0"/>
              <a:t> and an aggregate function – you may find it easier to read the following version…</a:t>
            </a:r>
          </a:p>
          <a:p>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last_name</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salary</a:t>
            </a:r>
          </a:p>
          <a:p>
            <a:r>
              <a:rPr lang="en-AU" sz="1200" kern="1200" dirty="0" smtClean="0">
                <a:solidFill>
                  <a:schemeClr val="tx1"/>
                </a:solidFill>
                <a:latin typeface="Times New Roman" pitchFamily="18" charset="0"/>
                <a:ea typeface="+mn-ea"/>
                <a:cs typeface="+mn-cs"/>
              </a:rPr>
              <a:t>FROM employee</a:t>
            </a:r>
          </a:p>
          <a:p>
            <a:r>
              <a:rPr lang="en-AU" sz="1200" kern="1200" dirty="0" smtClean="0">
                <a:solidFill>
                  <a:schemeClr val="tx1"/>
                </a:solidFill>
                <a:latin typeface="Times New Roman" pitchFamily="18" charset="0"/>
                <a:ea typeface="+mn-ea"/>
                <a:cs typeface="+mn-cs"/>
              </a:rPr>
              <a:t>WHERE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 'IT_PROG'</a:t>
            </a:r>
          </a:p>
          <a:p>
            <a:r>
              <a:rPr lang="en-AU" sz="1200" kern="1200" dirty="0" smtClean="0">
                <a:solidFill>
                  <a:schemeClr val="tx1"/>
                </a:solidFill>
                <a:latin typeface="Times New Roman" pitchFamily="18" charset="0"/>
                <a:ea typeface="+mn-ea"/>
                <a:cs typeface="+mn-cs"/>
              </a:rPr>
              <a:t>AND salary &lt; </a:t>
            </a:r>
          </a:p>
          <a:p>
            <a:r>
              <a:rPr lang="en-AU" sz="1200" kern="1200" dirty="0" smtClean="0">
                <a:solidFill>
                  <a:schemeClr val="tx1"/>
                </a:solidFill>
                <a:latin typeface="Times New Roman" pitchFamily="18" charset="0"/>
                <a:ea typeface="+mn-ea"/>
                <a:cs typeface="+mn-cs"/>
              </a:rPr>
              <a:t>	  ( SELECT MAX(salary)</a:t>
            </a:r>
          </a:p>
          <a:p>
            <a:r>
              <a:rPr lang="en-AU" sz="1200" kern="1200" dirty="0" smtClean="0">
                <a:solidFill>
                  <a:schemeClr val="tx1"/>
                </a:solidFill>
                <a:latin typeface="Times New Roman" pitchFamily="18" charset="0"/>
                <a:ea typeface="+mn-ea"/>
                <a:cs typeface="+mn-cs"/>
              </a:rPr>
              <a:t>	    FROM employee</a:t>
            </a:r>
          </a:p>
          <a:p>
            <a:r>
              <a:rPr lang="en-AU" sz="1200" kern="1200" dirty="0" smtClean="0">
                <a:solidFill>
                  <a:schemeClr val="tx1"/>
                </a:solidFill>
                <a:latin typeface="Times New Roman" pitchFamily="18" charset="0"/>
                <a:ea typeface="+mn-ea"/>
                <a:cs typeface="+mn-cs"/>
              </a:rPr>
              <a:t>	    WHERE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 'IT_PROG' );</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example is almost the same, except we use ALL instead</a:t>
            </a:r>
            <a:r>
              <a:rPr lang="en-AU" baseline="0" dirty="0" smtClean="0"/>
              <a:t> of ANY.  Now, the query only returns employees who earn less than all of the IT Programmers.</a:t>
            </a:r>
          </a:p>
          <a:p>
            <a:endParaRPr lang="en-AU" baseline="0" dirty="0" smtClean="0"/>
          </a:p>
          <a:p>
            <a:r>
              <a:rPr lang="en-AU" baseline="0" dirty="0" smtClean="0"/>
              <a:t>Again, you can use an alternative version that avoids using ALL…</a:t>
            </a:r>
          </a:p>
          <a:p>
            <a:r>
              <a:rPr lang="en-AU" sz="1200" kern="1200" dirty="0" smtClean="0">
                <a:solidFill>
                  <a:schemeClr val="tx1"/>
                </a:solidFill>
                <a:latin typeface="Times New Roman" pitchFamily="18" charset="0"/>
                <a:ea typeface="+mn-ea"/>
                <a:cs typeface="+mn-cs"/>
              </a:rPr>
              <a:t>SELECT </a:t>
            </a:r>
            <a:r>
              <a:rPr lang="en-AU" sz="1200" kern="1200" dirty="0" err="1" smtClean="0">
                <a:solidFill>
                  <a:schemeClr val="tx1"/>
                </a:solidFill>
                <a:latin typeface="Times New Roman" pitchFamily="18" charset="0"/>
                <a:ea typeface="+mn-ea"/>
                <a:cs typeface="+mn-cs"/>
              </a:rPr>
              <a:t>last_name</a:t>
            </a:r>
            <a:r>
              <a:rPr lang="en-AU" sz="1200" kern="1200" dirty="0" smtClean="0">
                <a:solidFill>
                  <a:schemeClr val="tx1"/>
                </a:solidFill>
                <a:latin typeface="Times New Roman" pitchFamily="18" charset="0"/>
                <a:ea typeface="+mn-ea"/>
                <a:cs typeface="+mn-cs"/>
              </a:rPr>
              <a:t>,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salary</a:t>
            </a:r>
          </a:p>
          <a:p>
            <a:r>
              <a:rPr lang="en-AU" sz="1200" kern="1200" dirty="0" smtClean="0">
                <a:solidFill>
                  <a:schemeClr val="tx1"/>
                </a:solidFill>
                <a:latin typeface="Times New Roman" pitchFamily="18" charset="0"/>
                <a:ea typeface="+mn-ea"/>
                <a:cs typeface="+mn-cs"/>
              </a:rPr>
              <a:t>FROM employee</a:t>
            </a:r>
          </a:p>
          <a:p>
            <a:r>
              <a:rPr lang="en-AU" sz="1200" kern="1200" dirty="0" smtClean="0">
                <a:solidFill>
                  <a:schemeClr val="tx1"/>
                </a:solidFill>
                <a:latin typeface="Times New Roman" pitchFamily="18" charset="0"/>
                <a:ea typeface="+mn-ea"/>
                <a:cs typeface="+mn-cs"/>
              </a:rPr>
              <a:t>WHERE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 'IT_PROG'</a:t>
            </a:r>
          </a:p>
          <a:p>
            <a:r>
              <a:rPr lang="en-AU" sz="1200" kern="1200" dirty="0" smtClean="0">
                <a:solidFill>
                  <a:schemeClr val="tx1"/>
                </a:solidFill>
                <a:latin typeface="Times New Roman" pitchFamily="18" charset="0"/>
                <a:ea typeface="+mn-ea"/>
                <a:cs typeface="+mn-cs"/>
              </a:rPr>
              <a:t>AND salary &lt; </a:t>
            </a:r>
          </a:p>
          <a:p>
            <a:r>
              <a:rPr lang="en-AU" sz="1200" kern="1200" dirty="0" smtClean="0">
                <a:solidFill>
                  <a:schemeClr val="tx1"/>
                </a:solidFill>
                <a:latin typeface="Times New Roman" pitchFamily="18" charset="0"/>
                <a:ea typeface="+mn-ea"/>
                <a:cs typeface="+mn-cs"/>
              </a:rPr>
              <a:t>	  ( 	SELECT MIN(salary)</a:t>
            </a:r>
          </a:p>
          <a:p>
            <a:r>
              <a:rPr lang="en-AU" sz="1200" kern="1200" dirty="0" smtClean="0">
                <a:solidFill>
                  <a:schemeClr val="tx1"/>
                </a:solidFill>
                <a:latin typeface="Times New Roman" pitchFamily="18" charset="0"/>
                <a:ea typeface="+mn-ea"/>
                <a:cs typeface="+mn-cs"/>
              </a:rPr>
              <a:t>		FROM employee</a:t>
            </a:r>
          </a:p>
          <a:p>
            <a:r>
              <a:rPr lang="en-AU" sz="1200" kern="1200" dirty="0" smtClean="0">
                <a:solidFill>
                  <a:schemeClr val="tx1"/>
                </a:solidFill>
                <a:latin typeface="Times New Roman" pitchFamily="18" charset="0"/>
                <a:ea typeface="+mn-ea"/>
                <a:cs typeface="+mn-cs"/>
              </a:rPr>
              <a:t>		WHERE </a:t>
            </a:r>
            <a:r>
              <a:rPr lang="en-AU" sz="1200" kern="1200" dirty="0" err="1" smtClean="0">
                <a:solidFill>
                  <a:schemeClr val="tx1"/>
                </a:solidFill>
                <a:latin typeface="Times New Roman" pitchFamily="18" charset="0"/>
                <a:ea typeface="+mn-ea"/>
                <a:cs typeface="+mn-cs"/>
              </a:rPr>
              <a:t>job_id</a:t>
            </a:r>
            <a:r>
              <a:rPr lang="en-AU" sz="1200" kern="1200" dirty="0" smtClean="0">
                <a:solidFill>
                  <a:schemeClr val="tx1"/>
                </a:solidFill>
                <a:latin typeface="Times New Roman" pitchFamily="18" charset="0"/>
                <a:ea typeface="+mn-ea"/>
                <a:cs typeface="+mn-cs"/>
              </a:rPr>
              <a:t> = 'IT_PROG' );</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http://msdn.microsoft.com/en-US/library/ms187956.aspx</a:t>
            </a:r>
          </a:p>
          <a:p>
            <a:endParaRPr lang="en-AU" dirty="0" smtClean="0"/>
          </a:p>
          <a:p>
            <a:r>
              <a:rPr lang="en-AU" dirty="0" smtClean="0"/>
              <a:t>Views are very handy, allowing</a:t>
            </a:r>
            <a:r>
              <a:rPr lang="en-AU" baseline="0" dirty="0" smtClean="0"/>
              <a:t> you to abstract away many of the fiddly details in a database.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you can see, we start with our</a:t>
            </a:r>
            <a:r>
              <a:rPr lang="en-AU" baseline="0" dirty="0" smtClean="0"/>
              <a:t> employee table, and create a view which just contains employee name and contact information.  This may be good if you have employees who should not be able to view salary info, but need to view contact info...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3058417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view is essentially saving a SELECT statement on the server</a:t>
            </a:r>
            <a:r>
              <a:rPr lang="en-AU" baseline="0" dirty="0" smtClean="0"/>
              <a:t> and allowing you to use the results of that statement as if it were a table.  The statement can be very complex, involving joins, expressions, arithmetic, multiple clauses, etc...  By creating a view, the results of that statement can be used as a table whenever needed – to select from, to manipulate data, to use in further joins...</a:t>
            </a:r>
          </a:p>
          <a:p>
            <a:endParaRPr lang="en-AU" baseline="0" dirty="0" smtClean="0"/>
          </a:p>
          <a:p>
            <a:r>
              <a:rPr lang="en-AU" baseline="0" dirty="0" smtClean="0"/>
              <a:t>One common and useful view would be one which simply gets all columns in a table, and uses joins to replace any ID based foreign keys with their corresponding names in a lookup table or similar.  For example, a version of the employee table where you see job titles and department names rather than the Ids for them.</a:t>
            </a:r>
          </a:p>
          <a:p>
            <a:r>
              <a:rPr lang="en-AU" baseline="0" dirty="0" smtClean="0"/>
              <a:t>Since you are not actually storing the results of the view, just the statement to retrieve them, the data is still being stored in a normalised manner... But creating a view such as this means we now have a very easy way to view and use more meaningful information.</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http://msdn.microsoft.com/en-us/library/ms187956.aspx</a:t>
            </a:r>
          </a:p>
          <a:p>
            <a:endParaRPr lang="en-AU" dirty="0" smtClean="0"/>
          </a:p>
          <a:p>
            <a:r>
              <a:rPr lang="en-AU" dirty="0" smtClean="0"/>
              <a:t>Specifying column aliases</a:t>
            </a:r>
            <a:r>
              <a:rPr lang="en-AU" baseline="0" dirty="0" smtClean="0"/>
              <a:t> in the CREATE VIEW part of the syntax is optional – you can just use column aliases in the SELECT </a:t>
            </a:r>
            <a:r>
              <a:rPr lang="en-AU" baseline="0" dirty="0" err="1" smtClean="0"/>
              <a:t>subquery</a:t>
            </a:r>
            <a:r>
              <a:rPr lang="en-AU" baseline="0" dirty="0" smtClean="0"/>
              <a:t> instead.  The important thing to remember is just that all columns must have a name, and when you use arithmetic and aggregate functions and whatnot, the result does not get a column name, so you need to specify one – either in the SELECT or the CREATE TABLE line…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extLst>
      <p:ext uri="{BB962C8B-B14F-4D97-AF65-F5344CB8AC3E}">
        <p14:creationId xmlns:p14="http://schemas.microsoft.com/office/powerpoint/2010/main" val="3740011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extLst>
      <p:ext uri="{BB962C8B-B14F-4D97-AF65-F5344CB8AC3E}">
        <p14:creationId xmlns:p14="http://schemas.microsoft.com/office/powerpoint/2010/main" val="1011890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don’t need to type the big long query</a:t>
            </a:r>
            <a:r>
              <a:rPr lang="en-AU" baseline="0" dirty="0" smtClean="0"/>
              <a:t> full of joins again to get these nice and readable results – we can just use our </a:t>
            </a:r>
            <a:r>
              <a:rPr lang="en-AU" baseline="0" dirty="0" err="1" smtClean="0"/>
              <a:t>emp_info</a:t>
            </a:r>
            <a:r>
              <a:rPr lang="en-AU" baseline="0" dirty="0" smtClean="0"/>
              <a:t> view as if it were a table.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25</a:t>
            </a:fld>
            <a:endParaRPr lang="en-AU"/>
          </a:p>
        </p:txBody>
      </p:sp>
    </p:spTree>
    <p:extLst>
      <p:ext uri="{BB962C8B-B14F-4D97-AF65-F5344CB8AC3E}">
        <p14:creationId xmlns:p14="http://schemas.microsoft.com/office/powerpoint/2010/main" val="1454969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you create a view such</a:t>
            </a:r>
            <a:r>
              <a:rPr lang="en-AU" baseline="0" dirty="0" smtClean="0"/>
              <a:t> as the </a:t>
            </a:r>
            <a:r>
              <a:rPr lang="en-AU" baseline="0" dirty="0" err="1" smtClean="0"/>
              <a:t>emp_info</a:t>
            </a:r>
            <a:r>
              <a:rPr lang="en-AU" baseline="0" dirty="0" smtClean="0"/>
              <a:t> view we created on the previous slides, and then you go and modify the tables involved… for example, you rename the “salary” column in the employee table to “wage”, the view will no longer work.</a:t>
            </a:r>
          </a:p>
          <a:p>
            <a:endParaRPr lang="en-AU" baseline="0" dirty="0" smtClean="0"/>
          </a:p>
          <a:p>
            <a:r>
              <a:rPr lang="en-AU" baseline="0" dirty="0" smtClean="0"/>
              <a:t>This is because the SELECT statement associated with the view will still be the same – it will still be looking for a “salary” column.  You need to update the view so that it has a valid/working SELECT statement associated with it.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26</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Altering a</a:t>
            </a:r>
            <a:r>
              <a:rPr lang="en-AU" baseline="0" dirty="0" smtClean="0"/>
              <a:t> view is somewhat trivial, since the only thing a view actually contains is a select statement… so you’re essentially just specifying a new select statement and keeping the same name.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27</a:t>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Also fairly trivial – not</a:t>
            </a:r>
            <a:r>
              <a:rPr lang="en-AU" baseline="0" dirty="0" smtClean="0"/>
              <a:t> deleting and data or table schemas.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extLst>
      <p:ext uri="{BB962C8B-B14F-4D97-AF65-F5344CB8AC3E}">
        <p14:creationId xmlns:p14="http://schemas.microsoft.com/office/powerpoint/2010/main" val="1983605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extLst>
      <p:ext uri="{BB962C8B-B14F-4D97-AF65-F5344CB8AC3E}">
        <p14:creationId xmlns:p14="http://schemas.microsoft.com/office/powerpoint/2010/main" val="2368003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I’ve left out the “GO” between</a:t>
            </a:r>
            <a:r>
              <a:rPr lang="en-AU" baseline="0" dirty="0" smtClean="0"/>
              <a:t> these just for the sake of clarity…</a:t>
            </a:r>
          </a:p>
          <a:p>
            <a:endParaRPr lang="en-AU" baseline="0" dirty="0" smtClean="0"/>
          </a:p>
          <a:p>
            <a:r>
              <a:rPr lang="en-AU" baseline="0" dirty="0" smtClean="0"/>
              <a:t>Any columns in the table that are not in the view you are working with are inaccessible via the view, and hence they need to be able to define themselves when you insert new rows – must be NULL or have a default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Most of these make sense, since manipulating</a:t>
            </a:r>
            <a:r>
              <a:rPr lang="en-AU" baseline="0" dirty="0" smtClean="0"/>
              <a:t> the data shown in the view would not make any sense – e.g. it comes from multiple tables, or is the result of performing a calculation on numerous rows, etc.  Hence, you can only really use a view for DML stuff if it is quite a simple view.</a:t>
            </a:r>
          </a:p>
          <a:p>
            <a:endParaRPr lang="en-AU" baseline="0" dirty="0" smtClean="0"/>
          </a:p>
          <a:p>
            <a:r>
              <a:rPr lang="en-AU" baseline="0" dirty="0" smtClean="0"/>
              <a:t>When it comes to views that omit required columns (i.e. NOT NULL and with no default) from their base table, you cannot insert new rows via the view.  This makes sense, since you cannot specify a value for these columns, and they can’t be given a default or null value.  Of course, if rows are already in the columns, you can update or delete them via this view.</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31</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extLst>
      <p:ext uri="{BB962C8B-B14F-4D97-AF65-F5344CB8AC3E}">
        <p14:creationId xmlns:p14="http://schemas.microsoft.com/office/powerpoint/2010/main" val="9572517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Being able to use row level functions in WHERE</a:t>
            </a:r>
            <a:r>
              <a:rPr lang="en-AU" baseline="0" dirty="0" smtClean="0"/>
              <a:t> clauses is very handy, and makes sense since they only operate on a single row of data.</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33</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 won’t try to include a generic</a:t>
            </a:r>
            <a:r>
              <a:rPr lang="en-AU" baseline="0" dirty="0" smtClean="0"/>
              <a:t> syntax example here, since we’ll have plenty in upcoming slides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34</a:t>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It’s worthwhile looking into some of the other mathematical functions on offer – you never know when you’ll need them!</a:t>
            </a:r>
          </a:p>
          <a:p>
            <a:endParaRPr lang="en-AU" dirty="0" smtClean="0"/>
          </a:p>
          <a:p>
            <a:r>
              <a:rPr lang="en-AU" dirty="0" smtClean="0"/>
              <a:t>Mathematical functions - http://msdn.microsoft.com/en-gb/library/ms177516.aspx</a:t>
            </a:r>
          </a:p>
          <a:p>
            <a:r>
              <a:rPr lang="en-AU" dirty="0" smtClean="0"/>
              <a:t>Round - http://msdn.microsoft.com/en-gb/library/ms175003.aspx</a:t>
            </a:r>
          </a:p>
          <a:p>
            <a:r>
              <a:rPr lang="en-AU" dirty="0" smtClean="0"/>
              <a:t>Ceiling - http://msdn.microsoft.com/en-gb/library/ms189818.aspx</a:t>
            </a:r>
          </a:p>
          <a:p>
            <a:r>
              <a:rPr lang="en-AU" dirty="0" smtClean="0"/>
              <a:t>Floor - http://msdn.microsoft.com/en-gb/library/ms178531.aspx</a:t>
            </a:r>
          </a:p>
          <a:p>
            <a:r>
              <a:rPr lang="en-AU" dirty="0" smtClean="0"/>
              <a:t>Rand</a:t>
            </a:r>
            <a:r>
              <a:rPr lang="en-AU" baseline="0" dirty="0" smtClean="0"/>
              <a:t> - http://msdn.microsoft.com/en-gb/library/ms177610.aspx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35</a:t>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If all</a:t>
            </a:r>
            <a:r>
              <a:rPr lang="en-AU" baseline="0" dirty="0" smtClean="0"/>
              <a:t> the columns you are “selecting” are not drawn from tables, you don’t even need a FROM clause…  The first few examples just demonstrate the functions using numbers rather than columns…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String functions - http://msdn.microsoft.com/en-gb/library/ms181984.aspx</a:t>
            </a:r>
          </a:p>
          <a:p>
            <a:r>
              <a:rPr lang="en-AU" dirty="0" smtClean="0"/>
              <a:t>Lower - http://msdn.microsoft.com/en-gb/library/ms174400.aspx</a:t>
            </a:r>
          </a:p>
          <a:p>
            <a:r>
              <a:rPr lang="en-AU" dirty="0" smtClean="0"/>
              <a:t>Left - http://msdn.microsoft.com/en-gb/library/ms177601.aspx</a:t>
            </a:r>
          </a:p>
          <a:p>
            <a:r>
              <a:rPr lang="en-AU" dirty="0" err="1" smtClean="0"/>
              <a:t>Ltrim</a:t>
            </a:r>
            <a:r>
              <a:rPr lang="en-AU" baseline="0" dirty="0" smtClean="0"/>
              <a:t> - http://msdn.microsoft.com/en-gb/library/ms177827.aspx</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37</a:t>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Replace - http://msdn.microsoft.com/en-us/library/ms186862.aspx</a:t>
            </a:r>
          </a:p>
          <a:p>
            <a:r>
              <a:rPr lang="en-AU" dirty="0" smtClean="0"/>
              <a:t>The first parameter</a:t>
            </a:r>
            <a:r>
              <a:rPr lang="en-AU" baseline="0" dirty="0" smtClean="0"/>
              <a:t> is an expression, the second is what to replace, the third is what to replace it with.</a:t>
            </a:r>
            <a:endParaRPr lang="en-AU" dirty="0" smtClean="0"/>
          </a:p>
          <a:p>
            <a:endParaRPr lang="en-AU" dirty="0" smtClean="0"/>
          </a:p>
          <a:p>
            <a:r>
              <a:rPr lang="en-AU" dirty="0" smtClean="0"/>
              <a:t>Substring -</a:t>
            </a:r>
            <a:r>
              <a:rPr lang="en-AU" baseline="0" dirty="0" smtClean="0"/>
              <a:t> http://msdn.microsoft.com/en-gb/library/ms187748.aspx</a:t>
            </a:r>
          </a:p>
          <a:p>
            <a:r>
              <a:rPr lang="en-AU" baseline="0" dirty="0" smtClean="0"/>
              <a:t>The first parameter is an expression, the second is a starting point, the third is a length.  So in this example, we’re telling it to give us two letters, starting from the fourth letter – which is ‘lo’</a:t>
            </a:r>
          </a:p>
          <a:p>
            <a:endParaRPr lang="en-AU" dirty="0" smtClean="0"/>
          </a:p>
          <a:p>
            <a:r>
              <a:rPr lang="en-AU" dirty="0" err="1" smtClean="0"/>
              <a:t>Charindex</a:t>
            </a:r>
            <a:r>
              <a:rPr lang="en-AU" dirty="0" smtClean="0"/>
              <a:t> - http://msdn.microsoft.com/en-gb/library/ms186323.aspx</a:t>
            </a:r>
          </a:p>
          <a:p>
            <a:r>
              <a:rPr lang="en-AU" dirty="0" smtClean="0"/>
              <a:t>Returns</a:t>
            </a:r>
            <a:r>
              <a:rPr lang="en-AU" baseline="0" dirty="0" smtClean="0"/>
              <a:t> the place in the second string where the first occurrence of the first string is found.  So in this example, it returns the place in ‘Hello’ where ‘l’ is first found – the third letter, hence 3.</a:t>
            </a:r>
          </a:p>
          <a:p>
            <a:endParaRPr lang="en-AU" baseline="0" dirty="0" smtClean="0"/>
          </a:p>
          <a:p>
            <a:r>
              <a:rPr lang="en-AU" baseline="0" dirty="0" smtClean="0"/>
              <a:t>There is also the “REVERSE” function (http://msdn.microsoft.com/en-us/library/ms180040.aspx ) that will reverse a string – “Hello” becomes “</a:t>
            </a:r>
            <a:r>
              <a:rPr lang="en-AU" baseline="0" dirty="0" err="1" smtClean="0"/>
              <a:t>olleH</a:t>
            </a:r>
            <a:r>
              <a:rPr lang="en-AU" baseline="0" smtClean="0"/>
              <a: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Date and Time functions - http://msdn.microsoft.com/en-gb/library/ms177516.aspx</a:t>
            </a:r>
          </a:p>
          <a:p>
            <a:r>
              <a:rPr lang="en-AU" dirty="0" err="1" smtClean="0"/>
              <a:t>Datepart</a:t>
            </a:r>
            <a:r>
              <a:rPr lang="en-AU" dirty="0" smtClean="0"/>
              <a:t> - http://msdn.microsoft.com/en-gb/library/ms174420.aspx</a:t>
            </a:r>
          </a:p>
          <a:p>
            <a:r>
              <a:rPr lang="en-AU" dirty="0" err="1" smtClean="0"/>
              <a:t>Datediff</a:t>
            </a:r>
            <a:r>
              <a:rPr lang="en-AU" dirty="0" smtClean="0"/>
              <a:t> - http://msdn.microsoft.com/en-gb/library/ms189794.aspx</a:t>
            </a:r>
          </a:p>
          <a:p>
            <a:endParaRPr lang="en-AU" dirty="0" smtClean="0"/>
          </a:p>
          <a:p>
            <a:r>
              <a:rPr lang="en-AU" dirty="0" smtClean="0"/>
              <a:t>As usual,</a:t>
            </a:r>
            <a:r>
              <a:rPr lang="en-AU" baseline="0" dirty="0" smtClean="0"/>
              <a:t> many more exist and are worth checking out…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question can be</a:t>
            </a:r>
            <a:r>
              <a:rPr lang="en-AU" baseline="0" dirty="0" smtClean="0"/>
              <a:t> broken down into two simple select queries – nothing fancy, things we covered weeks ago.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40</a:t>
            </a:fld>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41</a:t>
            </a:fld>
            <a:endParaRPr lang="en-A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Cast and Convert - http://msdn.microsoft.com/en-us/library/ms187928.aspx</a:t>
            </a:r>
          </a:p>
          <a:p>
            <a:r>
              <a:rPr lang="en-AU" dirty="0" err="1" smtClean="0"/>
              <a:t>Str</a:t>
            </a:r>
            <a:r>
              <a:rPr lang="en-AU" baseline="0" dirty="0" smtClean="0"/>
              <a:t> - http://msdn.microsoft.com/en-us/library/ms189527.aspx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42</a:t>
            </a:fld>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It’s hard to illustrate</a:t>
            </a:r>
            <a:r>
              <a:rPr lang="en-AU" baseline="0" dirty="0" smtClean="0"/>
              <a:t> data type conversions in this manner, since the data still generally </a:t>
            </a:r>
            <a:r>
              <a:rPr lang="en-AU" i="1" baseline="0" dirty="0" smtClean="0"/>
              <a:t>looks</a:t>
            </a:r>
            <a:r>
              <a:rPr lang="en-AU" i="0" baseline="0" dirty="0" smtClean="0"/>
              <a:t> the same... It is just a different type, which allows you to manipulate it in different ways and mix it with other types...</a:t>
            </a:r>
          </a:p>
          <a:p>
            <a:endParaRPr lang="en-AU" i="0" baseline="0" dirty="0" smtClean="0"/>
          </a:p>
          <a:p>
            <a:r>
              <a:rPr lang="en-AU" i="0" baseline="0" dirty="0" smtClean="0"/>
              <a:t>Unsurprisingly, PI() is a mathematical row-level function that gives the value of pi.</a:t>
            </a:r>
          </a:p>
          <a:p>
            <a:endParaRPr lang="en-AU" i="0" baseline="0" dirty="0" smtClean="0"/>
          </a:p>
          <a:p>
            <a:r>
              <a:rPr lang="en-AU" i="0" baseline="0" dirty="0" smtClean="0"/>
              <a:t>The style parameter for CONVERT is definitely not very intuitive or readable.  Pretty lame implementation of date formatting, really.  See http://msdn.microsoft.com/en-us/library/ms187928.aspx for details.  Also see http://www.sql-server-helper.com/tips/date-formats.aspx for a list/summary.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43</a:t>
            </a:fld>
            <a:endParaRPr lang="en-A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Functions - http://msdn.microsoft.com/en-us/library/ms174318.aspx</a:t>
            </a:r>
          </a:p>
          <a:p>
            <a:endParaRPr lang="en-AU" dirty="0" smtClean="0"/>
          </a:p>
          <a:p>
            <a:r>
              <a:rPr lang="en-AU" dirty="0" err="1" smtClean="0"/>
              <a:t>Isnull</a:t>
            </a:r>
            <a:r>
              <a:rPr lang="en-AU" dirty="0" smtClean="0"/>
              <a:t> -</a:t>
            </a:r>
            <a:r>
              <a:rPr lang="en-AU" baseline="0" dirty="0" smtClean="0"/>
              <a:t> http://msdn.microsoft.com/en-us/library/ms184325.aspx</a:t>
            </a:r>
          </a:p>
          <a:p>
            <a:r>
              <a:rPr lang="en-AU" baseline="0" dirty="0" err="1" smtClean="0"/>
              <a:t>Nullif</a:t>
            </a:r>
            <a:r>
              <a:rPr lang="en-AU" baseline="0" dirty="0" smtClean="0"/>
              <a:t> - http://msdn.microsoft.com/en-us/library/ms177562.aspx</a:t>
            </a:r>
          </a:p>
          <a:p>
            <a:r>
              <a:rPr lang="en-AU" dirty="0" smtClean="0"/>
              <a:t>Coalesce - http://msdn.microsoft.com/en-us/library/ms190349.aspx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44</a:t>
            </a:fld>
            <a:endParaRPr lang="en-A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45</a:t>
            </a:fld>
            <a:endParaRPr lang="en-A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company database makes </a:t>
            </a:r>
            <a:r>
              <a:rPr lang="en-AU" dirty="0" err="1" smtClean="0"/>
              <a:t>hire_date</a:t>
            </a:r>
            <a:r>
              <a:rPr lang="en-AU" dirty="0" smtClean="0"/>
              <a:t> a NOT NULL field, so there’s actually no chance of there being a null</a:t>
            </a:r>
            <a:r>
              <a:rPr lang="en-AU" baseline="0" dirty="0" smtClean="0"/>
              <a:t> value in the column... If you want to modify the database and allow nulls, then make sure an employee with no hire date exists, you can see the ISNULL part of the query in action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46</a:t>
            </a:fld>
            <a:endParaRPr lang="en-A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With only</a:t>
            </a:r>
            <a:r>
              <a:rPr lang="en-AU" baseline="0" dirty="0" smtClean="0"/>
              <a:t> a hire date and a last name, we’ve pulled out some nifty info in a single statement.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47</a:t>
            </a:fld>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48</a:t>
            </a:fld>
            <a:endParaRPr lang="en-AU"/>
          </a:p>
        </p:txBody>
      </p:sp>
    </p:spTree>
    <p:extLst>
      <p:ext uri="{BB962C8B-B14F-4D97-AF65-F5344CB8AC3E}">
        <p14:creationId xmlns:p14="http://schemas.microsoft.com/office/powerpoint/2010/main" val="132548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Note:  I’ve used the employee ID in the query rather than something like </a:t>
            </a:r>
            <a:r>
              <a:rPr lang="en-AU" dirty="0" err="1" smtClean="0"/>
              <a:t>last_name</a:t>
            </a:r>
            <a:r>
              <a:rPr lang="en-AU" dirty="0" smtClean="0"/>
              <a:t> = ‘Grant’, since it’s possible that there will be multiple employees with a surname of Grant</a:t>
            </a:r>
            <a:r>
              <a:rPr lang="en-AU" baseline="0" dirty="0" smtClean="0"/>
              <a:t> in the database.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kern="1200" dirty="0" smtClean="0">
                <a:solidFill>
                  <a:schemeClr val="tx1"/>
                </a:solidFill>
                <a:latin typeface="Times New Roman" pitchFamily="18" charset="0"/>
                <a:ea typeface="+mn-ea"/>
                <a:cs typeface="+mn-cs"/>
              </a:rPr>
              <a:t>Pro</a:t>
            </a:r>
            <a:r>
              <a:rPr lang="en-AU" sz="1200" kern="1200" baseline="0" dirty="0" smtClean="0">
                <a:solidFill>
                  <a:schemeClr val="tx1"/>
                </a:solidFill>
                <a:latin typeface="Times New Roman" pitchFamily="18" charset="0"/>
                <a:ea typeface="+mn-ea"/>
                <a:cs typeface="+mn-cs"/>
              </a:rPr>
              <a:t> tip!  In SSMS, the Execute button will only run the selected/highlighted part of a query in your query window.  (or the whole thing if you have nothing selected).</a:t>
            </a:r>
          </a:p>
          <a:p>
            <a:r>
              <a:rPr lang="en-AU" sz="1200" kern="1200" baseline="0" dirty="0" smtClean="0">
                <a:solidFill>
                  <a:schemeClr val="tx1"/>
                </a:solidFill>
                <a:latin typeface="Times New Roman" pitchFamily="18" charset="0"/>
                <a:ea typeface="+mn-ea"/>
                <a:cs typeface="+mn-cs"/>
              </a:rPr>
              <a:t>This means you can select/highlight your subquery then press execute to just run that part – it can be very useful, in order to determine what it is returning, or debug errors within the subquery.</a:t>
            </a:r>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extLst>
      <p:ext uri="{BB962C8B-B14F-4D97-AF65-F5344CB8AC3E}">
        <p14:creationId xmlns:p14="http://schemas.microsoft.com/office/powerpoint/2010/main" val="387514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I’ve worded the two types</a:t>
            </a:r>
            <a:r>
              <a:rPr lang="en-AU" baseline="0" dirty="0" smtClean="0"/>
              <a:t> carefully – CAN ONLY return one row, and MAY return multiple rows.  It is possible that a multiple-row subquery only returns one row.  The important distinction is that it </a:t>
            </a:r>
            <a:r>
              <a:rPr lang="en-AU" i="1" baseline="0" dirty="0" smtClean="0"/>
              <a:t>can</a:t>
            </a:r>
            <a:r>
              <a:rPr lang="en-AU" i="0" baseline="0" dirty="0" smtClean="0"/>
              <a:t> return multiple rows... Whether it does or not will depend on the data.</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extLst>
      <p:ext uri="{BB962C8B-B14F-4D97-AF65-F5344CB8AC3E}">
        <p14:creationId xmlns:p14="http://schemas.microsoft.com/office/powerpoint/2010/main" val="88132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10</a:t>
            </a:r>
          </a:p>
          <a:p>
            <a:pPr eaLnBrk="1" hangingPunct="1"/>
            <a:endParaRPr lang="en-AU" sz="1400" dirty="0" smtClean="0">
              <a:ea typeface="ＭＳ Ｐゴシック" pitchFamily="34" charset="-128"/>
            </a:endParaRPr>
          </a:p>
          <a:p>
            <a:pPr lvl="0" eaLnBrk="1" hangingPunct="1">
              <a:buClr>
                <a:srgbClr val="3333CC"/>
              </a:buClr>
              <a:buSzPct val="60000"/>
            </a:pPr>
            <a:r>
              <a:rPr lang="en-AU" sz="2800" dirty="0" smtClean="0">
                <a:solidFill>
                  <a:srgbClr val="000000"/>
                </a:solidFill>
                <a:latin typeface="Tahoma"/>
                <a:ea typeface="+mn-ea"/>
              </a:rPr>
              <a:t>Subqueries, Views and Row-Level Functions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Single-Row Subquery Example</a:t>
            </a:r>
            <a:endParaRPr lang="en-AU" dirty="0"/>
          </a:p>
        </p:txBody>
      </p:sp>
      <p:sp>
        <p:nvSpPr>
          <p:cNvPr id="3" name="Content Placeholder 2"/>
          <p:cNvSpPr>
            <a:spLocks noGrp="1"/>
          </p:cNvSpPr>
          <p:nvPr>
            <p:ph idx="1"/>
          </p:nvPr>
        </p:nvSpPr>
        <p:spPr>
          <a:xfrm>
            <a:off x="285750" y="1000125"/>
            <a:ext cx="6267450" cy="5643563"/>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sz="2800" dirty="0" smtClean="0"/>
          </a:p>
          <a:p>
            <a:pPr lvl="1"/>
            <a:r>
              <a:rPr lang="en-AU" dirty="0" smtClean="0"/>
              <a:t>Subquery determines grade level of Grant</a:t>
            </a:r>
          </a:p>
          <a:p>
            <a:pPr lvl="1"/>
            <a:r>
              <a:rPr lang="en-AU" dirty="0" smtClean="0"/>
              <a:t>Outer query selects all employees with matching grade level</a:t>
            </a:r>
          </a:p>
          <a:p>
            <a:pPr lvl="1"/>
            <a:endParaRPr lang="en-AU" dirty="0" smtClean="0"/>
          </a:p>
          <a:p>
            <a:pPr lvl="1"/>
            <a:r>
              <a:rPr lang="en-AU" dirty="0" smtClean="0"/>
              <a:t>Both queries require the join, since to compare grade levels we need the join to match grades to employee salaries</a:t>
            </a:r>
            <a:endParaRPr lang="en-AU" dirty="0"/>
          </a:p>
        </p:txBody>
      </p:sp>
      <p:sp>
        <p:nvSpPr>
          <p:cNvPr id="4" name="Rectangle 3"/>
          <p:cNvSpPr/>
          <p:nvPr/>
        </p:nvSpPr>
        <p:spPr>
          <a:xfrm>
            <a:off x="381000" y="1066800"/>
            <a:ext cx="8382000" cy="2590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FROM employee INNER JOIN </a:t>
            </a:r>
            <a:r>
              <a:rPr lang="en-AU" sz="1800" b="1" dirty="0" err="1" smtClean="0">
                <a:solidFill>
                  <a:srgbClr val="000000"/>
                </a:solidFill>
                <a:latin typeface="Courier New" pitchFamily="49" charset="0"/>
              </a:rPr>
              <a:t>job_grade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ON salary BETWEEN </a:t>
            </a:r>
            <a:r>
              <a:rPr lang="en-AU" sz="1800" b="1" dirty="0" err="1" smtClean="0">
                <a:solidFill>
                  <a:srgbClr val="000000"/>
                </a:solidFill>
                <a:latin typeface="Courier New" pitchFamily="49" charset="0"/>
              </a:rPr>
              <a:t>lowest_sal</a:t>
            </a:r>
            <a:r>
              <a:rPr lang="en-AU" sz="1800" b="1" dirty="0" smtClean="0">
                <a:solidFill>
                  <a:srgbClr val="000000"/>
                </a:solidFill>
                <a:latin typeface="Courier New" pitchFamily="49" charset="0"/>
              </a:rPr>
              <a:t> AND </a:t>
            </a:r>
            <a:r>
              <a:rPr lang="en-AU" sz="1800" b="1" dirty="0" err="1" smtClean="0">
                <a:solidFill>
                  <a:srgbClr val="000000"/>
                </a:solidFill>
                <a:latin typeface="Courier New" pitchFamily="49" charset="0"/>
              </a:rPr>
              <a:t>highest_sal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grade_level</a:t>
            </a:r>
            <a:r>
              <a:rPr lang="en-AU" sz="1800" b="1" dirty="0" smtClean="0">
                <a:solidFill>
                  <a:srgbClr val="000000"/>
                </a:solidFill>
                <a:latin typeface="Courier New" pitchFamily="49" charset="0"/>
              </a:rPr>
              <a:t> = </a:t>
            </a:r>
          </a:p>
          <a:p>
            <a:pPr algn="l" eaLnBrk="0" hangingPunct="0">
              <a:tabLst>
                <a:tab pos="1200150" algn="l"/>
              </a:tabLst>
              <a:defRPr/>
            </a:pPr>
            <a:r>
              <a:rPr lang="en-AU" sz="1800" b="1" dirty="0" smtClean="0">
                <a:solidFill>
                  <a:srgbClr val="000000"/>
                </a:solidFill>
                <a:latin typeface="Courier New" pitchFamily="49" charset="0"/>
              </a:rPr>
              <a:t>		( SELECT </a:t>
            </a:r>
            <a:r>
              <a:rPr lang="en-AU" sz="1800" b="1" dirty="0" err="1" smtClean="0">
                <a:solidFill>
                  <a:srgbClr val="000000"/>
                </a:solidFill>
                <a:latin typeface="Courier New" pitchFamily="49" charset="0"/>
              </a:rPr>
              <a:t>grade_level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 INNER JOIN </a:t>
            </a:r>
            <a:r>
              <a:rPr lang="en-AU" sz="1800" b="1" dirty="0" err="1" smtClean="0">
                <a:solidFill>
                  <a:srgbClr val="000000"/>
                </a:solidFill>
                <a:latin typeface="Courier New" pitchFamily="49" charset="0"/>
              </a:rPr>
              <a:t>job_grade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ON salary BETWEEN </a:t>
            </a:r>
            <a:r>
              <a:rPr lang="en-AU" sz="1800" b="1" dirty="0" err="1" smtClean="0">
                <a:solidFill>
                  <a:srgbClr val="000000"/>
                </a:solidFill>
                <a:latin typeface="Courier New" pitchFamily="49" charset="0"/>
              </a:rPr>
              <a:t>lowest_sal</a:t>
            </a:r>
            <a:r>
              <a:rPr lang="en-AU" sz="1800" b="1" dirty="0" smtClean="0">
                <a:solidFill>
                  <a:srgbClr val="000000"/>
                </a:solidFill>
                <a:latin typeface="Courier New" pitchFamily="49" charset="0"/>
              </a:rPr>
              <a:t> AND </a:t>
            </a:r>
            <a:r>
              <a:rPr lang="en-AU" sz="1800" b="1" dirty="0" err="1" smtClean="0">
                <a:solidFill>
                  <a:srgbClr val="000000"/>
                </a:solidFill>
                <a:latin typeface="Courier New" pitchFamily="49" charset="0"/>
              </a:rPr>
              <a:t>highest_sal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a:latin typeface="Courier New" pitchFamily="49" charset="0"/>
                <a:cs typeface="Courier New" pitchFamily="49" charset="0"/>
              </a:rPr>
              <a:t>employee_id</a:t>
            </a:r>
            <a:r>
              <a:rPr lang="en-AU" sz="1800" b="1" dirty="0">
                <a:latin typeface="Courier New" pitchFamily="49" charset="0"/>
                <a:cs typeface="Courier New" pitchFamily="49" charset="0"/>
              </a:rPr>
              <a:t> = </a:t>
            </a:r>
            <a:r>
              <a:rPr lang="en-US" sz="1800" b="1" dirty="0" smtClean="0">
                <a:solidFill>
                  <a:srgbClr val="000000"/>
                </a:solidFill>
                <a:latin typeface="Courier New" pitchFamily="49" charset="0"/>
              </a:rPr>
              <a:t>15</a:t>
            </a:r>
            <a:r>
              <a:rPr lang="en-AU" sz="1800" b="1" dirty="0" smtClean="0">
                <a:latin typeface="Courier New" pitchFamily="49" charset="0"/>
                <a:cs typeface="Courier New" pitchFamily="49" charset="0"/>
              </a:rPr>
              <a:t> </a:t>
            </a:r>
            <a:r>
              <a:rPr lang="en-AU" sz="1800" b="1" dirty="0" smtClean="0">
                <a:solidFill>
                  <a:srgbClr val="000000"/>
                </a:solidFill>
                <a:latin typeface="Courier New" pitchFamily="49" charset="0"/>
              </a:rPr>
              <a:t>)</a:t>
            </a:r>
          </a:p>
          <a:p>
            <a:pPr algn="l" eaLnBrk="0" hangingPunct="0">
              <a:tabLst>
                <a:tab pos="1200150" algn="l"/>
              </a:tabLst>
              <a:defRPr/>
            </a:pPr>
            <a:r>
              <a:rPr lang="en-AU" sz="1800" b="1" dirty="0" smtClean="0">
                <a:solidFill>
                  <a:srgbClr val="000000"/>
                </a:solidFill>
                <a:latin typeface="Courier New" pitchFamily="49" charset="0"/>
              </a:rPr>
              <a:t>ORDER BY salary DESC;</a:t>
            </a:r>
          </a:p>
        </p:txBody>
      </p:sp>
      <p:sp>
        <p:nvSpPr>
          <p:cNvPr id="7" name="Rectangle 6"/>
          <p:cNvSpPr/>
          <p:nvPr/>
        </p:nvSpPr>
        <p:spPr>
          <a:xfrm>
            <a:off x="381000" y="1066800"/>
            <a:ext cx="8382000" cy="2590800"/>
          </a:xfrm>
          <a:prstGeom prst="rect">
            <a:avLst/>
          </a:prstGeom>
          <a:no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 </a:t>
            </a: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'C'</a:t>
            </a:r>
            <a:endParaRPr lang="en-AU" sz="1800" b="1" dirty="0" smtClean="0"/>
          </a:p>
          <a:p>
            <a:pPr algn="l" eaLnBrk="0" hangingPunct="0">
              <a:tabLst>
                <a:tab pos="1200150" algn="l"/>
              </a:tabLst>
              <a:defRPr/>
            </a:pPr>
            <a:r>
              <a:rPr lang="en-AU" sz="1800" b="1" dirty="0" smtClean="0">
                <a:solidFill>
                  <a:srgbClr val="000000"/>
                </a:solidFill>
                <a:latin typeface="Courier New" pitchFamily="49" charset="0"/>
              </a:rPr>
              <a:t>		                         )</a:t>
            </a:r>
          </a:p>
          <a:p>
            <a:pPr algn="l" eaLnBrk="0" hangingPunct="0">
              <a:tabLst>
                <a:tab pos="1200150" algn="l"/>
              </a:tabLst>
              <a:defRPr/>
            </a:pPr>
            <a:endParaRPr lang="en-AU" sz="1800" b="1" dirty="0" smtClean="0">
              <a:solidFill>
                <a:srgbClr val="000000"/>
              </a:solidFill>
              <a:latin typeface="Courier New" pitchFamily="49" charset="0"/>
            </a:endParaRPr>
          </a:p>
        </p:txBody>
      </p:sp>
      <p:sp>
        <p:nvSpPr>
          <p:cNvPr id="8" name="Rectangle 6"/>
          <p:cNvSpPr>
            <a:spLocks noChangeArrowheads="1"/>
          </p:cNvSpPr>
          <p:nvPr/>
        </p:nvSpPr>
        <p:spPr bwMode="auto">
          <a:xfrm>
            <a:off x="6477000" y="4052887"/>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9" name="Rectangle 8"/>
          <p:cNvSpPr>
            <a:spLocks noChangeArrowheads="1"/>
          </p:cNvSpPr>
          <p:nvPr/>
        </p:nvSpPr>
        <p:spPr bwMode="auto">
          <a:xfrm>
            <a:off x="6477000" y="4419600"/>
            <a:ext cx="2438400" cy="22098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salary</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Hunold      9000.00</a:t>
            </a:r>
          </a:p>
          <a:p>
            <a:pPr marL="457200" indent="-457200" algn="l"/>
            <a:r>
              <a:rPr lang="en-AU" sz="1400" b="1" noProof="1" smtClean="0">
                <a:latin typeface="Courier New" pitchFamily="49" charset="0"/>
                <a:cs typeface="Courier New" pitchFamily="49" charset="0"/>
              </a:rPr>
              <a:t>Taylor      8000.00</a:t>
            </a:r>
          </a:p>
          <a:p>
            <a:pPr marL="457200" indent="-457200" algn="l"/>
            <a:r>
              <a:rPr lang="en-AU" sz="1400" b="1" noProof="1" smtClean="0">
                <a:latin typeface="Courier New" pitchFamily="49" charset="0"/>
                <a:cs typeface="Courier New" pitchFamily="49" charset="0"/>
              </a:rPr>
              <a:t>Gietz       8000.00</a:t>
            </a:r>
          </a:p>
          <a:p>
            <a:pPr marL="457200" indent="-457200" algn="l"/>
            <a:r>
              <a:rPr lang="en-AU" sz="1400" b="1" noProof="1" smtClean="0">
                <a:latin typeface="Courier New" pitchFamily="49" charset="0"/>
                <a:cs typeface="Courier New" pitchFamily="49" charset="0"/>
              </a:rPr>
              <a:t>Grant       7000.00</a:t>
            </a:r>
          </a:p>
          <a:p>
            <a:pPr marL="457200" indent="-457200" algn="l"/>
            <a:r>
              <a:rPr lang="en-AU" sz="1400" b="1" noProof="1" smtClean="0">
                <a:latin typeface="Courier New" pitchFamily="49" charset="0"/>
                <a:cs typeface="Courier New" pitchFamily="49" charset="0"/>
              </a:rPr>
              <a:t>Ernst       6000.00</a:t>
            </a:r>
          </a:p>
          <a:p>
            <a:pPr marL="457200" indent="-457200" algn="l"/>
            <a:r>
              <a:rPr lang="en-AU" sz="1400" b="1" noProof="1" smtClean="0">
                <a:latin typeface="Courier New" pitchFamily="49" charset="0"/>
                <a:cs typeface="Courier New" pitchFamily="49" charset="0"/>
              </a:rPr>
              <a:t>Mourgos     6000.00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(6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
                                            <p:txEl>
                                              <p:pRg st="4" end="4"/>
                                            </p:txEl>
                                          </p:spTgt>
                                        </p:tgtEl>
                                      </p:cBhvr>
                                    </p:animEffect>
                                    <p:set>
                                      <p:cBhvr>
                                        <p:cTn id="32" dur="1" fill="hold">
                                          <p:stCondLst>
                                            <p:cond delay="499"/>
                                          </p:stCondLst>
                                        </p:cTn>
                                        <p:tgtEl>
                                          <p:spTgt spid="4">
                                            <p:txEl>
                                              <p:pRg st="4" end="4"/>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4">
                                            <p:txEl>
                                              <p:pRg st="5" end="5"/>
                                            </p:txEl>
                                          </p:spTgt>
                                        </p:tgtEl>
                                      </p:cBhvr>
                                    </p:animEffect>
                                    <p:set>
                                      <p:cBhvr>
                                        <p:cTn id="35" dur="1" fill="hold">
                                          <p:stCondLst>
                                            <p:cond delay="499"/>
                                          </p:stCondLst>
                                        </p:cTn>
                                        <p:tgtEl>
                                          <p:spTgt spid="4">
                                            <p:txEl>
                                              <p:pRg st="5" end="5"/>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xEl>
                                              <p:pRg st="6" end="6"/>
                                            </p:txEl>
                                          </p:spTgt>
                                        </p:tgtEl>
                                      </p:cBhvr>
                                    </p:animEffect>
                                    <p:set>
                                      <p:cBhvr>
                                        <p:cTn id="38" dur="1" fill="hold">
                                          <p:stCondLst>
                                            <p:cond delay="499"/>
                                          </p:stCondLst>
                                        </p:cTn>
                                        <p:tgtEl>
                                          <p:spTgt spid="4">
                                            <p:txEl>
                                              <p:pRg st="6" end="6"/>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
                                            <p:txEl>
                                              <p:pRg st="7" end="7"/>
                                            </p:txEl>
                                          </p:spTgt>
                                        </p:tgtEl>
                                      </p:cBhvr>
                                    </p:animEffect>
                                    <p:set>
                                      <p:cBhvr>
                                        <p:cTn id="41" dur="1" fill="hold">
                                          <p:stCondLst>
                                            <p:cond delay="499"/>
                                          </p:stCondLst>
                                        </p:cTn>
                                        <p:tgtEl>
                                          <p:spTgt spid="4">
                                            <p:txEl>
                                              <p:pRg st="7" end="7"/>
                                            </p:txEl>
                                          </p:spTgt>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Single-Row Subquery Example</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As is often the case, there is more than one way to do this...</a:t>
            </a:r>
          </a:p>
          <a:p>
            <a:endParaRPr lang="en-AU" dirty="0" smtClean="0"/>
          </a:p>
          <a:p>
            <a:endParaRPr lang="en-AU" dirty="0" smtClean="0"/>
          </a:p>
          <a:p>
            <a:endParaRPr lang="en-AU" dirty="0" smtClean="0"/>
          </a:p>
          <a:p>
            <a:endParaRPr lang="en-AU" dirty="0" smtClean="0"/>
          </a:p>
          <a:p>
            <a:endParaRPr lang="en-AU" dirty="0" smtClean="0"/>
          </a:p>
          <a:p>
            <a:endParaRPr lang="en-AU" dirty="0" smtClean="0"/>
          </a:p>
          <a:p>
            <a:pPr lvl="2"/>
            <a:endParaRPr lang="en-AU" sz="1800" dirty="0" smtClean="0"/>
          </a:p>
          <a:p>
            <a:endParaRPr lang="en-AU" sz="2000" dirty="0" smtClean="0"/>
          </a:p>
          <a:p>
            <a:endParaRPr lang="en-AU" dirty="0" smtClean="0"/>
          </a:p>
          <a:p>
            <a:pPr lvl="1"/>
            <a:r>
              <a:rPr lang="en-AU" dirty="0" smtClean="0"/>
              <a:t>Subqueries use join to select lowest and highest salary values for the appropriate grade level (‘C’ – the one Grant is in)</a:t>
            </a:r>
          </a:p>
          <a:p>
            <a:pPr lvl="1"/>
            <a:r>
              <a:rPr lang="en-AU" dirty="0" smtClean="0"/>
              <a:t>Outer query uses BETWEEN to find other employees who have salaries within those boundaries (no join needed)</a:t>
            </a:r>
            <a:endParaRPr lang="en-AU" dirty="0"/>
          </a:p>
        </p:txBody>
      </p:sp>
      <p:sp>
        <p:nvSpPr>
          <p:cNvPr id="4" name="Rectangle 3"/>
          <p:cNvSpPr/>
          <p:nvPr/>
        </p:nvSpPr>
        <p:spPr>
          <a:xfrm>
            <a:off x="381000" y="1524000"/>
            <a:ext cx="8382000" cy="3657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FROM employee </a:t>
            </a:r>
          </a:p>
          <a:p>
            <a:pPr algn="l" eaLnBrk="0" hangingPunct="0">
              <a:tabLst>
                <a:tab pos="1200150" algn="l"/>
              </a:tabLst>
              <a:defRPr/>
            </a:pPr>
            <a:r>
              <a:rPr lang="en-AU" sz="1800" b="1" dirty="0" smtClean="0">
                <a:solidFill>
                  <a:srgbClr val="000000"/>
                </a:solidFill>
                <a:latin typeface="Courier New" pitchFamily="49" charset="0"/>
              </a:rPr>
              <a:t>WHERE salary BETWEEN </a:t>
            </a:r>
          </a:p>
          <a:p>
            <a:pPr algn="l" eaLnBrk="0" hangingPunct="0">
              <a:tabLst>
                <a:tab pos="1200150" algn="l"/>
              </a:tabLst>
              <a:defRPr/>
            </a:pPr>
            <a:r>
              <a:rPr lang="en-AU" sz="1800" b="1" dirty="0" smtClean="0">
                <a:solidFill>
                  <a:srgbClr val="000000"/>
                </a:solidFill>
                <a:latin typeface="Courier New" pitchFamily="49" charset="0"/>
              </a:rPr>
              <a:t>		( SELECT </a:t>
            </a:r>
            <a:r>
              <a:rPr lang="en-AU" sz="1800" b="1" dirty="0" err="1" smtClean="0">
                <a:solidFill>
                  <a:srgbClr val="000000"/>
                </a:solidFill>
                <a:latin typeface="Courier New" pitchFamily="49" charset="0"/>
              </a:rPr>
              <a:t>lowest_sal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 INNER JOIN </a:t>
            </a:r>
            <a:r>
              <a:rPr lang="en-AU" sz="1800" b="1" dirty="0" err="1" smtClean="0">
                <a:solidFill>
                  <a:srgbClr val="000000"/>
                </a:solidFill>
                <a:latin typeface="Courier New" pitchFamily="49" charset="0"/>
              </a:rPr>
              <a:t>job_grade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ON salary BETWEEN </a:t>
            </a:r>
            <a:r>
              <a:rPr lang="en-AU" sz="1800" b="1" dirty="0" err="1" smtClean="0">
                <a:solidFill>
                  <a:srgbClr val="000000"/>
                </a:solidFill>
                <a:latin typeface="Courier New" pitchFamily="49" charset="0"/>
              </a:rPr>
              <a:t>lowest_sal</a:t>
            </a:r>
            <a:r>
              <a:rPr lang="en-AU" sz="1800" b="1" dirty="0" smtClean="0">
                <a:solidFill>
                  <a:srgbClr val="000000"/>
                </a:solidFill>
                <a:latin typeface="Courier New" pitchFamily="49" charset="0"/>
              </a:rPr>
              <a:t> AND </a:t>
            </a:r>
            <a:r>
              <a:rPr lang="en-AU" sz="1800" b="1" dirty="0" err="1" smtClean="0">
                <a:solidFill>
                  <a:srgbClr val="000000"/>
                </a:solidFill>
                <a:latin typeface="Courier New" pitchFamily="49" charset="0"/>
              </a:rPr>
              <a:t>highest_sal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a:latin typeface="Courier New" pitchFamily="49" charset="0"/>
                <a:cs typeface="Courier New" pitchFamily="49" charset="0"/>
              </a:rPr>
              <a:t>employee_id</a:t>
            </a:r>
            <a:r>
              <a:rPr lang="en-AU" sz="1800" b="1" dirty="0">
                <a:latin typeface="Courier New" pitchFamily="49" charset="0"/>
                <a:cs typeface="Courier New" pitchFamily="49" charset="0"/>
              </a:rPr>
              <a:t> = </a:t>
            </a:r>
            <a:r>
              <a:rPr lang="en-US" sz="1800" b="1" dirty="0" smtClean="0">
                <a:solidFill>
                  <a:srgbClr val="000000"/>
                </a:solidFill>
                <a:latin typeface="Courier New" pitchFamily="49" charset="0"/>
              </a:rPr>
              <a:t>15</a:t>
            </a:r>
            <a:r>
              <a:rPr lang="en-AU" sz="1800" b="1" dirty="0" smtClean="0">
                <a:solidFill>
                  <a:srgbClr val="000000"/>
                </a:solidFill>
                <a:latin typeface="Courier New" pitchFamily="49" charset="0"/>
              </a:rPr>
              <a:t> )</a:t>
            </a:r>
          </a:p>
          <a:p>
            <a:pPr algn="l" eaLnBrk="0" hangingPunct="0">
              <a:tabLst>
                <a:tab pos="1200150" algn="l"/>
              </a:tabLst>
              <a:defRPr/>
            </a:pPr>
            <a:r>
              <a:rPr lang="en-AU" sz="1800" b="1" dirty="0" smtClean="0">
                <a:solidFill>
                  <a:srgbClr val="000000"/>
                </a:solidFill>
                <a:latin typeface="Courier New" pitchFamily="49" charset="0"/>
              </a:rPr>
              <a:t>	  AND</a:t>
            </a:r>
          </a:p>
          <a:p>
            <a:pPr algn="l" eaLnBrk="0" hangingPunct="0">
              <a:tabLst>
                <a:tab pos="1200150" algn="l"/>
              </a:tabLst>
              <a:defRPr/>
            </a:pPr>
            <a:r>
              <a:rPr lang="en-AU" sz="1800" b="1" dirty="0" smtClean="0">
                <a:solidFill>
                  <a:srgbClr val="000000"/>
                </a:solidFill>
                <a:latin typeface="Courier New" pitchFamily="49" charset="0"/>
              </a:rPr>
              <a:t>		( SELECT </a:t>
            </a:r>
            <a:r>
              <a:rPr lang="en-AU" sz="1800" b="1" dirty="0" err="1" smtClean="0">
                <a:solidFill>
                  <a:srgbClr val="000000"/>
                </a:solidFill>
                <a:latin typeface="Courier New" pitchFamily="49" charset="0"/>
              </a:rPr>
              <a:t>highest_sal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 INNER JOIN </a:t>
            </a:r>
            <a:r>
              <a:rPr lang="en-AU" sz="1800" b="1" dirty="0" err="1" smtClean="0">
                <a:solidFill>
                  <a:srgbClr val="000000"/>
                </a:solidFill>
                <a:latin typeface="Courier New" pitchFamily="49" charset="0"/>
              </a:rPr>
              <a:t>job_grade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ON salary BETWEEN </a:t>
            </a:r>
            <a:r>
              <a:rPr lang="en-AU" sz="1800" b="1" dirty="0" err="1" smtClean="0">
                <a:solidFill>
                  <a:srgbClr val="000000"/>
                </a:solidFill>
                <a:latin typeface="Courier New" pitchFamily="49" charset="0"/>
              </a:rPr>
              <a:t>lowest_sal</a:t>
            </a:r>
            <a:r>
              <a:rPr lang="en-AU" sz="1800" b="1" dirty="0" smtClean="0">
                <a:solidFill>
                  <a:srgbClr val="000000"/>
                </a:solidFill>
                <a:latin typeface="Courier New" pitchFamily="49" charset="0"/>
              </a:rPr>
              <a:t> AND </a:t>
            </a:r>
            <a:r>
              <a:rPr lang="en-AU" sz="1800" b="1" dirty="0" err="1" smtClean="0">
                <a:solidFill>
                  <a:srgbClr val="000000"/>
                </a:solidFill>
                <a:latin typeface="Courier New" pitchFamily="49" charset="0"/>
              </a:rPr>
              <a:t>highest_sal</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a:latin typeface="Courier New" pitchFamily="49" charset="0"/>
                <a:cs typeface="Courier New" pitchFamily="49" charset="0"/>
              </a:rPr>
              <a:t>employee_id</a:t>
            </a:r>
            <a:r>
              <a:rPr lang="en-AU" sz="1800" b="1" dirty="0">
                <a:latin typeface="Courier New" pitchFamily="49" charset="0"/>
                <a:cs typeface="Courier New" pitchFamily="49" charset="0"/>
              </a:rPr>
              <a:t> = </a:t>
            </a:r>
            <a:r>
              <a:rPr lang="en-US" sz="1800" b="1" dirty="0" smtClean="0">
                <a:solidFill>
                  <a:srgbClr val="000000"/>
                </a:solidFill>
                <a:latin typeface="Courier New" pitchFamily="49" charset="0"/>
              </a:rPr>
              <a:t>15</a:t>
            </a:r>
            <a:r>
              <a:rPr lang="en-AU" sz="1800" b="1" dirty="0" smtClean="0">
                <a:latin typeface="Courier New" pitchFamily="49" charset="0"/>
                <a:cs typeface="Courier New" pitchFamily="49" charset="0"/>
              </a:rPr>
              <a:t> </a:t>
            </a:r>
            <a:r>
              <a:rPr lang="en-AU" sz="1800" b="1" dirty="0" smtClean="0">
                <a:solidFill>
                  <a:srgbClr val="000000"/>
                </a:solidFill>
                <a:latin typeface="Courier New" pitchFamily="49" charset="0"/>
              </a:rPr>
              <a:t>)</a:t>
            </a:r>
          </a:p>
          <a:p>
            <a:pPr algn="l" eaLnBrk="0" hangingPunct="0">
              <a:tabLst>
                <a:tab pos="1200150" algn="l"/>
              </a:tabLst>
              <a:defRPr/>
            </a:pPr>
            <a:r>
              <a:rPr lang="en-AU" sz="1800" b="1" dirty="0" smtClean="0">
                <a:solidFill>
                  <a:srgbClr val="000000"/>
                </a:solidFill>
                <a:latin typeface="Courier New" pitchFamily="49" charset="0"/>
              </a:rPr>
              <a:t>ORDER BY salary DESC;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Single-Row Subquery Example</a:t>
            </a:r>
            <a:endParaRPr lang="en-AU" dirty="0"/>
          </a:p>
        </p:txBody>
      </p:sp>
      <p:sp>
        <p:nvSpPr>
          <p:cNvPr id="3" name="Content Placeholder 2"/>
          <p:cNvSpPr>
            <a:spLocks noGrp="1"/>
          </p:cNvSpPr>
          <p:nvPr>
            <p:ph idx="1"/>
          </p:nvPr>
        </p:nvSpPr>
        <p:spPr/>
        <p:txBody>
          <a:bodyPr/>
          <a:lstStyle/>
          <a:p>
            <a:r>
              <a:rPr lang="en-AU" dirty="0" smtClean="0"/>
              <a:t>Aggregate functions can be used in subqueries as well...</a:t>
            </a:r>
          </a:p>
          <a:p>
            <a:endParaRPr lang="en-AU" dirty="0" smtClean="0"/>
          </a:p>
          <a:p>
            <a:endParaRPr lang="en-AU" dirty="0" smtClean="0"/>
          </a:p>
          <a:p>
            <a:endParaRPr lang="en-AU" sz="2800" dirty="0" smtClean="0"/>
          </a:p>
          <a:p>
            <a:endParaRPr lang="en-AU" dirty="0" smtClean="0"/>
          </a:p>
          <a:p>
            <a:pPr lvl="1"/>
            <a:r>
              <a:rPr lang="en-AU" dirty="0" smtClean="0"/>
              <a:t>What does this query do?</a:t>
            </a:r>
            <a:endParaRPr lang="en-AU" dirty="0"/>
          </a:p>
        </p:txBody>
      </p:sp>
      <p:sp>
        <p:nvSpPr>
          <p:cNvPr id="4" name="Rectangle 3"/>
          <p:cNvSpPr/>
          <p:nvPr/>
        </p:nvSpPr>
        <p:spPr>
          <a:xfrm>
            <a:off x="381000" y="1524000"/>
            <a:ext cx="8382000" cy="1676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FROM employee </a:t>
            </a:r>
          </a:p>
          <a:p>
            <a:pPr algn="l" eaLnBrk="0" hangingPunct="0">
              <a:tabLst>
                <a:tab pos="1200150" algn="l"/>
              </a:tabLst>
              <a:defRPr/>
            </a:pPr>
            <a:r>
              <a:rPr lang="en-AU" sz="1800" b="1" dirty="0" smtClean="0">
                <a:solidFill>
                  <a:srgbClr val="000000"/>
                </a:solidFill>
                <a:latin typeface="Courier New" pitchFamily="49" charset="0"/>
              </a:rPr>
              <a:t>WHERE salary &gt;</a:t>
            </a:r>
          </a:p>
          <a:p>
            <a:pPr algn="l" eaLnBrk="0" hangingPunct="0">
              <a:tabLst>
                <a:tab pos="1200150" algn="l"/>
              </a:tabLst>
              <a:defRPr/>
            </a:pPr>
            <a:r>
              <a:rPr lang="en-AU" sz="1800" b="1" dirty="0" smtClean="0">
                <a:solidFill>
                  <a:srgbClr val="000000"/>
                </a:solidFill>
                <a:latin typeface="Courier New" pitchFamily="49" charset="0"/>
              </a:rPr>
              <a:t>		( SELECT AVG(salary)</a:t>
            </a:r>
          </a:p>
          <a:p>
            <a:pPr algn="l" eaLnBrk="0" hangingPunct="0">
              <a:tabLst>
                <a:tab pos="1200150" algn="l"/>
              </a:tabLst>
              <a:defRPr/>
            </a:pPr>
            <a:r>
              <a:rPr lang="en-AU" sz="1800" b="1" dirty="0" smtClean="0">
                <a:solidFill>
                  <a:srgbClr val="000000"/>
                </a:solidFill>
                <a:latin typeface="Courier New" pitchFamily="49" charset="0"/>
              </a:rPr>
              <a:t>		  FROM employee )</a:t>
            </a:r>
          </a:p>
          <a:p>
            <a:pPr algn="l" eaLnBrk="0" hangingPunct="0">
              <a:tabLst>
                <a:tab pos="1200150" algn="l"/>
              </a:tabLst>
              <a:defRPr/>
            </a:pPr>
            <a:r>
              <a:rPr lang="en-AU" sz="1800" b="1" dirty="0" smtClean="0">
                <a:solidFill>
                  <a:srgbClr val="000000"/>
                </a:solidFill>
                <a:latin typeface="Courier New" pitchFamily="49" charset="0"/>
              </a:rPr>
              <a:t>ORDER BY salary DESC;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You cannot use a </a:t>
            </a:r>
            <a:r>
              <a:rPr lang="en-AU" i="1" dirty="0" smtClean="0"/>
              <a:t>single</a:t>
            </a:r>
            <a:r>
              <a:rPr lang="en-AU" dirty="0" smtClean="0"/>
              <a:t> row comparison operator with a subquery that returns </a:t>
            </a:r>
            <a:r>
              <a:rPr lang="en-AU" i="1" dirty="0" smtClean="0"/>
              <a:t>multiple</a:t>
            </a:r>
            <a:r>
              <a:rPr lang="en-AU" dirty="0" smtClean="0"/>
              <a:t> rows</a:t>
            </a:r>
          </a:p>
          <a:p>
            <a:pPr lvl="3"/>
            <a:endParaRPr lang="en-AU" dirty="0" smtClean="0"/>
          </a:p>
          <a:p>
            <a:r>
              <a:rPr lang="en-AU" dirty="0" smtClean="0"/>
              <a:t>Multiple row comparison operators include:</a:t>
            </a:r>
          </a:p>
          <a:p>
            <a:pPr lvl="1"/>
            <a:r>
              <a:rPr lang="en-AU" b="1" dirty="0" smtClean="0"/>
              <a:t>IN</a:t>
            </a:r>
            <a:r>
              <a:rPr lang="en-AU" dirty="0" smtClean="0"/>
              <a:t>	(covered previously - </a:t>
            </a:r>
            <a:r>
              <a:rPr lang="en-AU" i="1" dirty="0" smtClean="0"/>
              <a:t>equal to any </a:t>
            </a:r>
            <a:r>
              <a:rPr lang="en-AU" dirty="0" smtClean="0"/>
              <a:t>member in list)</a:t>
            </a:r>
          </a:p>
          <a:p>
            <a:pPr lvl="1"/>
            <a:r>
              <a:rPr lang="en-AU" b="1" dirty="0" smtClean="0"/>
              <a:t>ANY</a:t>
            </a:r>
            <a:r>
              <a:rPr lang="en-AU" dirty="0" smtClean="0"/>
              <a:t>	(</a:t>
            </a:r>
            <a:r>
              <a:rPr lang="en-AU" i="1" dirty="0" smtClean="0"/>
              <a:t>compare to any </a:t>
            </a:r>
            <a:r>
              <a:rPr lang="en-AU" dirty="0" smtClean="0"/>
              <a:t>value returned by subquery)</a:t>
            </a:r>
          </a:p>
          <a:p>
            <a:pPr lvl="1"/>
            <a:r>
              <a:rPr lang="en-AU" b="1" dirty="0" smtClean="0"/>
              <a:t>ALL</a:t>
            </a:r>
            <a:r>
              <a:rPr lang="en-AU" dirty="0" smtClean="0"/>
              <a:t>	(</a:t>
            </a:r>
            <a:r>
              <a:rPr lang="en-AU" i="1" dirty="0" smtClean="0"/>
              <a:t>compare to all </a:t>
            </a:r>
            <a:r>
              <a:rPr lang="en-AU" dirty="0" smtClean="0"/>
              <a:t>values returned by subquery)</a:t>
            </a:r>
          </a:p>
          <a:p>
            <a:pPr lvl="4"/>
            <a:endParaRPr lang="en-AU" dirty="0" smtClean="0"/>
          </a:p>
          <a:p>
            <a:r>
              <a:rPr lang="en-AU" dirty="0" smtClean="0"/>
              <a:t>Using </a:t>
            </a:r>
            <a:r>
              <a:rPr lang="en-AU" b="1" dirty="0" smtClean="0"/>
              <a:t>IN</a:t>
            </a:r>
            <a:r>
              <a:rPr lang="en-AU" dirty="0" smtClean="0"/>
              <a:t> – </a:t>
            </a:r>
            <a:r>
              <a:rPr lang="en-AU" b="1" dirty="0" smtClean="0"/>
              <a:t>“Get the last name of everyone who has the 		          same job as </a:t>
            </a:r>
            <a:r>
              <a:rPr lang="en-AU" b="1" dirty="0" err="1" smtClean="0"/>
              <a:t>Kochhar</a:t>
            </a:r>
            <a:r>
              <a:rPr lang="en-AU" b="1" dirty="0" smtClean="0"/>
              <a:t> or Lorentz.”</a:t>
            </a:r>
            <a:endParaRPr lang="en-AU" b="1" dirty="0"/>
          </a:p>
        </p:txBody>
      </p:sp>
      <p:sp>
        <p:nvSpPr>
          <p:cNvPr id="5" name="Rectangle 4"/>
          <p:cNvSpPr/>
          <p:nvPr/>
        </p:nvSpPr>
        <p:spPr>
          <a:xfrm>
            <a:off x="381000" y="4953000"/>
            <a:ext cx="83820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IN</a:t>
            </a:r>
          </a:p>
          <a:p>
            <a:pPr algn="l" eaLnBrk="0" hangingPunct="0">
              <a:tabLst>
                <a:tab pos="1200150" algn="l"/>
              </a:tabLst>
              <a:defRPr/>
            </a:pPr>
            <a:r>
              <a:rPr lang="en-AU" sz="1800" b="1" dirty="0" smtClean="0">
                <a:solidFill>
                  <a:srgbClr val="000000"/>
                </a:solidFill>
                <a:latin typeface="Courier New" pitchFamily="49" charset="0"/>
              </a:rPr>
              <a:t>		( Returns 2 rows:</a:t>
            </a:r>
          </a:p>
          <a:p>
            <a:pPr algn="l" eaLnBrk="0" hangingPunct="0">
              <a:tabLst>
                <a:tab pos="1200150" algn="l"/>
              </a:tabLst>
              <a:defRPr/>
            </a:pPr>
            <a:r>
              <a:rPr lang="en-AU" sz="1800" b="1" dirty="0" smtClean="0">
                <a:solidFill>
                  <a:srgbClr val="000000"/>
                </a:solidFill>
                <a:latin typeface="Courier New" pitchFamily="49" charset="0"/>
              </a:rPr>
              <a:t>		  </a:t>
            </a:r>
            <a:r>
              <a:rPr lang="en-AU" sz="1800" b="1" dirty="0" smtClean="0">
                <a:solidFill>
                  <a:schemeClr val="accent2"/>
                </a:solidFill>
                <a:latin typeface="Courier New" pitchFamily="49" charset="0"/>
              </a:rPr>
              <a:t>AD_VP</a:t>
            </a:r>
          </a:p>
          <a:p>
            <a:pPr algn="l" eaLnBrk="0" hangingPunct="0">
              <a:tabLst>
                <a:tab pos="1200150" algn="l"/>
              </a:tabLst>
              <a:defRPr/>
            </a:pPr>
            <a:r>
              <a:rPr lang="en-AU" sz="1800" b="1" dirty="0" smtClean="0">
                <a:solidFill>
                  <a:schemeClr val="accent2"/>
                </a:solidFill>
                <a:latin typeface="Courier New" pitchFamily="49" charset="0"/>
              </a:rPr>
              <a:t>		  IT_PROG </a:t>
            </a:r>
            <a:r>
              <a:rPr lang="en-AU" sz="1800" b="1" dirty="0" smtClean="0">
                <a:solidFill>
                  <a:srgbClr val="000000"/>
                </a:solidFill>
                <a:latin typeface="Courier New" pitchFamily="49" charset="0"/>
              </a:rPr>
              <a:t>);</a:t>
            </a:r>
          </a:p>
        </p:txBody>
      </p:sp>
      <p:sp>
        <p:nvSpPr>
          <p:cNvPr id="2" name="Title 1"/>
          <p:cNvSpPr>
            <a:spLocks noGrp="1"/>
          </p:cNvSpPr>
          <p:nvPr>
            <p:ph type="title"/>
          </p:nvPr>
        </p:nvSpPr>
        <p:spPr/>
        <p:txBody>
          <a:bodyPr/>
          <a:lstStyle/>
          <a:p>
            <a:r>
              <a:rPr lang="en-AU" dirty="0" smtClean="0"/>
              <a:t>Multiple-Row Subqueries</a:t>
            </a:r>
            <a:endParaRPr lang="en-AU" dirty="0"/>
          </a:p>
        </p:txBody>
      </p:sp>
      <p:sp>
        <p:nvSpPr>
          <p:cNvPr id="4" name="Rectangle 3"/>
          <p:cNvSpPr/>
          <p:nvPr/>
        </p:nvSpPr>
        <p:spPr>
          <a:xfrm>
            <a:off x="381000" y="4953000"/>
            <a:ext cx="8382000" cy="1752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IN</a:t>
            </a:r>
          </a:p>
          <a:p>
            <a:pPr algn="l" eaLnBrk="0" hangingPunct="0">
              <a:tabLst>
                <a:tab pos="1200150" algn="l"/>
              </a:tabLst>
              <a:defRPr/>
            </a:pPr>
            <a:r>
              <a:rPr lang="en-AU" sz="1800" b="1" dirty="0" smtClean="0">
                <a:solidFill>
                  <a:srgbClr val="000000"/>
                </a:solidFill>
                <a:latin typeface="Courier New" pitchFamily="49" charset="0"/>
              </a:rPr>
              <a:t>		( SELECT </a:t>
            </a:r>
            <a:r>
              <a:rPr lang="en-AU" sz="1800" b="1" dirty="0" err="1" smtClean="0">
                <a:solidFill>
                  <a:srgbClr val="000000"/>
                </a:solidFill>
                <a:latin typeface="Courier New" pitchFamily="49" charset="0"/>
              </a:rPr>
              <a:t>job_id</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IN ('</a:t>
            </a:r>
            <a:r>
              <a:rPr lang="en-AU" sz="1800" b="1" dirty="0" err="1" smtClean="0">
                <a:solidFill>
                  <a:srgbClr val="000000"/>
                </a:solidFill>
                <a:latin typeface="Courier New" pitchFamily="49" charset="0"/>
              </a:rPr>
              <a:t>Kochhar</a:t>
            </a:r>
            <a:r>
              <a:rPr lang="en-AU" sz="1800" b="1" dirty="0" smtClean="0">
                <a:solidFill>
                  <a:srgbClr val="000000"/>
                </a:solidFill>
                <a:latin typeface="Courier New" pitchFamily="49" charset="0"/>
              </a:rPr>
              <a:t>', 'Lorentz')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0" presetClass="exit" presetSubtype="0" fill="hold" grpId="1" nodeType="with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Multiple-Row Subqueries – ANY and ALL</a:t>
            </a:r>
            <a:endParaRPr lang="en-AU" dirty="0"/>
          </a:p>
        </p:txBody>
      </p:sp>
      <p:sp>
        <p:nvSpPr>
          <p:cNvPr id="3" name="Content Placeholder 2"/>
          <p:cNvSpPr>
            <a:spLocks noGrp="1"/>
          </p:cNvSpPr>
          <p:nvPr>
            <p:ph idx="1"/>
          </p:nvPr>
        </p:nvSpPr>
        <p:spPr/>
        <p:txBody>
          <a:bodyPr/>
          <a:lstStyle/>
          <a:p>
            <a:r>
              <a:rPr lang="en-AU" dirty="0" smtClean="0"/>
              <a:t>ANY and ALL are </a:t>
            </a:r>
            <a:r>
              <a:rPr lang="en-AU" i="1" dirty="0" smtClean="0"/>
              <a:t>added after normal (single-row) comparison operators</a:t>
            </a:r>
            <a:r>
              <a:rPr lang="en-AU" dirty="0" smtClean="0"/>
              <a:t> to allow for multiple-row subqueries</a:t>
            </a:r>
            <a:endParaRPr lang="en-AU" i="1" dirty="0"/>
          </a:p>
          <a:p>
            <a:pPr lvl="1"/>
            <a:r>
              <a:rPr lang="en-AU" dirty="0" smtClean="0"/>
              <a:t>Comparisons with ANY will be true if </a:t>
            </a:r>
            <a:r>
              <a:rPr lang="en-AU" i="1" dirty="0" smtClean="0"/>
              <a:t>at least one row is true</a:t>
            </a:r>
          </a:p>
          <a:p>
            <a:pPr lvl="1"/>
            <a:r>
              <a:rPr lang="en-AU" dirty="0" smtClean="0"/>
              <a:t>Comparisons with ALL will be true only if </a:t>
            </a:r>
            <a:r>
              <a:rPr lang="en-AU" i="1" dirty="0" smtClean="0"/>
              <a:t>all rows are true</a:t>
            </a:r>
            <a:endParaRPr lang="en-AU" dirty="0" smtClean="0"/>
          </a:p>
          <a:p>
            <a:pPr lvl="4"/>
            <a:endParaRPr lang="en-AU" i="1" dirty="0" smtClean="0"/>
          </a:p>
          <a:p>
            <a:r>
              <a:rPr lang="en-AU" dirty="0" smtClean="0"/>
              <a:t>Examples:</a:t>
            </a:r>
          </a:p>
          <a:p>
            <a:pPr lvl="1"/>
            <a:r>
              <a:rPr lang="en-AU" dirty="0" smtClean="0"/>
              <a:t>value </a:t>
            </a:r>
            <a:r>
              <a:rPr lang="en-AU" b="1" dirty="0" smtClean="0"/>
              <a:t>&gt; ANY</a:t>
            </a:r>
            <a:r>
              <a:rPr lang="en-AU" dirty="0" smtClean="0"/>
              <a:t> (multiple-row subquery)	</a:t>
            </a:r>
          </a:p>
          <a:p>
            <a:pPr lvl="2"/>
            <a:r>
              <a:rPr lang="en-AU" dirty="0" smtClean="0"/>
              <a:t>Value must be bigger than at least one row</a:t>
            </a:r>
          </a:p>
          <a:p>
            <a:pPr lvl="4"/>
            <a:endParaRPr lang="en-AU" dirty="0" smtClean="0"/>
          </a:p>
          <a:p>
            <a:pPr lvl="1"/>
            <a:r>
              <a:rPr lang="en-AU" dirty="0" smtClean="0"/>
              <a:t>value </a:t>
            </a:r>
            <a:r>
              <a:rPr lang="en-AU" b="1" dirty="0" smtClean="0"/>
              <a:t>&lt; ALL </a:t>
            </a:r>
            <a:r>
              <a:rPr lang="en-AU" dirty="0" smtClean="0"/>
              <a:t>(multiple-row subquery)</a:t>
            </a:r>
          </a:p>
          <a:p>
            <a:pPr lvl="2"/>
            <a:r>
              <a:rPr lang="en-AU" dirty="0" smtClean="0"/>
              <a:t>Value must be smaller than every row</a:t>
            </a:r>
          </a:p>
          <a:p>
            <a:pPr lvl="4"/>
            <a:endParaRPr lang="en-AU" dirty="0" smtClean="0"/>
          </a:p>
          <a:p>
            <a:pPr lvl="1"/>
            <a:r>
              <a:rPr lang="en-AU" dirty="0" smtClean="0"/>
              <a:t>You may be able to deduce that “</a:t>
            </a:r>
            <a:r>
              <a:rPr lang="en-AU" b="1" dirty="0" smtClean="0"/>
              <a:t>= ANY</a:t>
            </a:r>
            <a:r>
              <a:rPr lang="en-AU" dirty="0" smtClean="0"/>
              <a:t>” is the same as “</a:t>
            </a:r>
            <a:r>
              <a:rPr lang="en-AU" b="1" dirty="0" smtClean="0"/>
              <a:t>IN</a:t>
            </a:r>
            <a:r>
              <a:rPr lang="en-AU" dirty="0" smtClean="0"/>
              <a:t>”</a:t>
            </a:r>
          </a:p>
          <a:p>
            <a:pPr lvl="1"/>
            <a:r>
              <a:rPr lang="en-AU" dirty="0" smtClean="0"/>
              <a:t>And also that “</a:t>
            </a:r>
            <a:r>
              <a:rPr lang="en-AU" b="1" dirty="0" smtClean="0"/>
              <a:t>&lt; ALL</a:t>
            </a:r>
            <a:r>
              <a:rPr lang="en-AU" dirty="0" smtClean="0"/>
              <a:t>” means “less than the min in the rows”, and “</a:t>
            </a:r>
            <a:r>
              <a:rPr lang="en-AU" b="1" dirty="0" smtClean="0"/>
              <a:t>&gt; ALL</a:t>
            </a:r>
            <a:r>
              <a:rPr lang="en-AU" dirty="0" smtClean="0"/>
              <a:t>” means “more than the max in the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5750" y="1000125"/>
            <a:ext cx="4819650" cy="5643563"/>
          </a:xfrm>
        </p:spPr>
        <p:txBody>
          <a:bodyPr/>
          <a:lstStyle/>
          <a:p>
            <a:endParaRPr lang="en-AU" dirty="0" smtClean="0"/>
          </a:p>
          <a:p>
            <a:endParaRPr lang="en-AU" dirty="0" smtClean="0"/>
          </a:p>
          <a:p>
            <a:endParaRPr lang="en-AU" dirty="0" smtClean="0"/>
          </a:p>
          <a:p>
            <a:endParaRPr lang="en-AU" dirty="0" smtClean="0"/>
          </a:p>
          <a:p>
            <a:endParaRPr lang="en-AU" sz="2800" dirty="0" smtClean="0"/>
          </a:p>
          <a:p>
            <a:endParaRPr lang="en-AU" sz="2800" dirty="0" smtClean="0"/>
          </a:p>
          <a:p>
            <a:pPr marL="358775" lvl="1" indent="-358775"/>
            <a:r>
              <a:rPr lang="en-AU" dirty="0" smtClean="0"/>
              <a:t>Note the wording – </a:t>
            </a:r>
            <a:r>
              <a:rPr lang="en-AU" i="1" dirty="0" smtClean="0"/>
              <a:t>less than any</a:t>
            </a:r>
            <a:r>
              <a:rPr lang="en-AU" dirty="0" smtClean="0"/>
              <a:t> means less than any one of the rows (not less than all of them)</a:t>
            </a:r>
          </a:p>
          <a:p>
            <a:pPr marL="358775" lvl="1" indent="-358775"/>
            <a:endParaRPr lang="en-AU" i="1" dirty="0" smtClean="0"/>
          </a:p>
          <a:p>
            <a:pPr marL="358775" lvl="1" indent="-358775"/>
            <a:r>
              <a:rPr lang="en-AU" dirty="0" smtClean="0"/>
              <a:t>All employees returned are paid </a:t>
            </a:r>
            <a:r>
              <a:rPr lang="en-AU" i="1" dirty="0" smtClean="0"/>
              <a:t>less than at least one of the IT Programmers</a:t>
            </a:r>
            <a:endParaRPr lang="en-AU" i="1" dirty="0"/>
          </a:p>
        </p:txBody>
      </p:sp>
      <p:sp>
        <p:nvSpPr>
          <p:cNvPr id="2" name="Title 1"/>
          <p:cNvSpPr>
            <a:spLocks noGrp="1"/>
          </p:cNvSpPr>
          <p:nvPr>
            <p:ph type="title"/>
          </p:nvPr>
        </p:nvSpPr>
        <p:spPr/>
        <p:txBody>
          <a:bodyPr/>
          <a:lstStyle/>
          <a:p>
            <a:r>
              <a:rPr lang="en-AU" dirty="0" smtClean="0"/>
              <a:t>Multiple-Row Subqueries – ANY Example</a:t>
            </a:r>
            <a:endParaRPr lang="en-AU" dirty="0"/>
          </a:p>
        </p:txBody>
      </p:sp>
      <p:sp>
        <p:nvSpPr>
          <p:cNvPr id="4" name="Rectangle 3"/>
          <p:cNvSpPr/>
          <p:nvPr/>
        </p:nvSpPr>
        <p:spPr>
          <a:xfrm>
            <a:off x="381000" y="1600200"/>
            <a:ext cx="8382000" cy="2057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'IT_PROG'</a:t>
            </a:r>
          </a:p>
          <a:p>
            <a:pPr algn="l" eaLnBrk="0" hangingPunct="0">
              <a:tabLst>
                <a:tab pos="1200150" algn="l"/>
              </a:tabLst>
              <a:defRPr/>
            </a:pPr>
            <a:r>
              <a:rPr lang="en-AU" sz="1800" b="1" dirty="0" smtClean="0">
                <a:solidFill>
                  <a:srgbClr val="000000"/>
                </a:solidFill>
                <a:latin typeface="Courier New" pitchFamily="49" charset="0"/>
              </a:rPr>
              <a:t>AND salary &lt; ANY</a:t>
            </a:r>
          </a:p>
          <a:p>
            <a:pPr algn="l" eaLnBrk="0" hangingPunct="0">
              <a:tabLst>
                <a:tab pos="1200150" algn="l"/>
              </a:tabLst>
              <a:defRPr/>
            </a:pPr>
            <a:r>
              <a:rPr lang="en-AU" sz="1800" b="1" dirty="0" smtClean="0">
                <a:solidFill>
                  <a:srgbClr val="000000"/>
                </a:solidFill>
                <a:latin typeface="Courier New" pitchFamily="49" charset="0"/>
              </a:rPr>
              <a:t>	  ( SELECT salary</a:t>
            </a: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'IT_PROG' );</a:t>
            </a:r>
          </a:p>
        </p:txBody>
      </p:sp>
      <p:sp>
        <p:nvSpPr>
          <p:cNvPr id="5" name="Rectangle 4"/>
          <p:cNvSpPr>
            <a:spLocks noChangeArrowheads="1"/>
          </p:cNvSpPr>
          <p:nvPr/>
        </p:nvSpPr>
        <p:spPr bwMode="auto">
          <a:xfrm>
            <a:off x="914400" y="966976"/>
            <a:ext cx="7315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job ID and salary of employees who are not IT Programmers, and earn less than </a:t>
            </a:r>
            <a:r>
              <a:rPr lang="en-US" sz="1800" b="1" i="1" dirty="0" smtClean="0"/>
              <a:t>any</a:t>
            </a:r>
            <a:r>
              <a:rPr lang="en-US" sz="1800" b="1" dirty="0" smtClean="0"/>
              <a:t> of the IT Programmers</a:t>
            </a:r>
            <a:r>
              <a:rPr lang="en-US" sz="1800" b="1" dirty="0" smtClean="0">
                <a:latin typeface="Arial" charset="0"/>
              </a:rPr>
              <a:t>.”</a:t>
            </a:r>
            <a:endParaRPr lang="en-US" sz="1800" b="1" dirty="0">
              <a:latin typeface="Arial" charset="0"/>
            </a:endParaRPr>
          </a:p>
        </p:txBody>
      </p:sp>
      <p:sp>
        <p:nvSpPr>
          <p:cNvPr id="6" name="Rectangle 6"/>
          <p:cNvSpPr>
            <a:spLocks noChangeArrowheads="1"/>
          </p:cNvSpPr>
          <p:nvPr/>
        </p:nvSpPr>
        <p:spPr bwMode="auto">
          <a:xfrm>
            <a:off x="5105400" y="3733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6"/>
          <p:cNvSpPr>
            <a:spLocks noChangeArrowheads="1"/>
          </p:cNvSpPr>
          <p:nvPr/>
        </p:nvSpPr>
        <p:spPr bwMode="auto">
          <a:xfrm>
            <a:off x="5105400" y="4100513"/>
            <a:ext cx="3581400" cy="26050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job_id      salary</a:t>
            </a:r>
          </a:p>
          <a:p>
            <a:pPr marL="457200" indent="-457200" algn="l"/>
            <a:r>
              <a:rPr lang="en-AU" sz="1400" b="1" noProof="1" smtClean="0">
                <a:latin typeface="Courier New" pitchFamily="49" charset="0"/>
                <a:cs typeface="Courier New" pitchFamily="49" charset="0"/>
              </a:rPr>
              <a:t>----------- ----------- --------</a:t>
            </a:r>
          </a:p>
          <a:p>
            <a:pPr marL="457200" indent="-457200" algn="l"/>
            <a:r>
              <a:rPr lang="en-AU" sz="1400" b="1" noProof="1" smtClean="0">
                <a:latin typeface="Courier New" pitchFamily="49" charset="0"/>
                <a:cs typeface="Courier New" pitchFamily="49" charset="0"/>
              </a:rPr>
              <a:t>Mourgos     ST_MAN      6000.00</a:t>
            </a:r>
          </a:p>
          <a:p>
            <a:pPr marL="457200" indent="-457200" algn="l"/>
            <a:r>
              <a:rPr lang="en-AU" sz="1400" b="1" noProof="1" smtClean="0">
                <a:latin typeface="Courier New" pitchFamily="49" charset="0"/>
                <a:cs typeface="Courier New" pitchFamily="49" charset="0"/>
              </a:rPr>
              <a:t>Rajs        ST_CLERK    3500.00</a:t>
            </a:r>
          </a:p>
          <a:p>
            <a:pPr marL="457200" indent="-457200" algn="l"/>
            <a:r>
              <a:rPr lang="en-AU" sz="1400" b="1" noProof="1" smtClean="0">
                <a:latin typeface="Courier New" pitchFamily="49" charset="0"/>
                <a:cs typeface="Courier New" pitchFamily="49" charset="0"/>
              </a:rPr>
              <a:t>Davies      ST_CLERK    3100.00</a:t>
            </a:r>
          </a:p>
          <a:p>
            <a:pPr marL="457200" indent="-457200" algn="l"/>
            <a:r>
              <a:rPr lang="en-AU" sz="1400" b="1" noProof="1" smtClean="0">
                <a:latin typeface="Courier New" pitchFamily="49" charset="0"/>
                <a:cs typeface="Courier New" pitchFamily="49" charset="0"/>
              </a:rPr>
              <a:t>Matos       ST_CLERK    2600.00</a:t>
            </a:r>
          </a:p>
          <a:p>
            <a:pPr marL="457200" indent="-457200" algn="l"/>
            <a:r>
              <a:rPr lang="en-AU" sz="1400" b="1" noProof="1" smtClean="0">
                <a:latin typeface="Courier New" pitchFamily="49" charset="0"/>
                <a:cs typeface="Courier New" pitchFamily="49" charset="0"/>
              </a:rPr>
              <a:t>...</a:t>
            </a:r>
          </a:p>
          <a:p>
            <a:pPr marL="457200" indent="-457200" algn="l"/>
            <a:r>
              <a:rPr lang="en-AU" sz="1400" b="1" noProof="1" smtClean="0">
                <a:latin typeface="Courier New" pitchFamily="49" charset="0"/>
                <a:cs typeface="Courier New" pitchFamily="49" charset="0"/>
              </a:rPr>
              <a:t>Whalen      AD_ASST     4400.00</a:t>
            </a:r>
          </a:p>
          <a:p>
            <a:pPr marL="457200" indent="-457200" algn="l"/>
            <a:r>
              <a:rPr lang="en-AU" sz="1400" b="1" noProof="1" smtClean="0">
                <a:latin typeface="Courier New" pitchFamily="49" charset="0"/>
                <a:cs typeface="Courier New" pitchFamily="49" charset="0"/>
              </a:rPr>
              <a:t>Fay         MK_REP      3500.00</a:t>
            </a:r>
          </a:p>
          <a:p>
            <a:pPr marL="457200" indent="-457200" algn="l"/>
            <a:r>
              <a:rPr lang="en-AU" sz="1400" b="1" noProof="1" smtClean="0">
                <a:latin typeface="Courier New" pitchFamily="49" charset="0"/>
                <a:cs typeface="Courier New" pitchFamily="49" charset="0"/>
              </a:rPr>
              <a:t>Gietz       AC_ACCOUNT  8000.00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(10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85750" y="1000125"/>
            <a:ext cx="4819650" cy="5643563"/>
          </a:xfrm>
        </p:spPr>
        <p:txBody>
          <a:bodyPr/>
          <a:lstStyle/>
          <a:p>
            <a:endParaRPr lang="en-AU" dirty="0" smtClean="0"/>
          </a:p>
          <a:p>
            <a:endParaRPr lang="en-AU" dirty="0" smtClean="0"/>
          </a:p>
          <a:p>
            <a:endParaRPr lang="en-AU" dirty="0" smtClean="0"/>
          </a:p>
          <a:p>
            <a:endParaRPr lang="en-AU" dirty="0" smtClean="0"/>
          </a:p>
          <a:p>
            <a:endParaRPr lang="en-AU" sz="2800" dirty="0" smtClean="0"/>
          </a:p>
          <a:p>
            <a:endParaRPr lang="en-AU" sz="2800" dirty="0" smtClean="0"/>
          </a:p>
          <a:p>
            <a:pPr marL="358775" lvl="1" indent="-358775"/>
            <a:r>
              <a:rPr lang="en-AU" i="1" dirty="0" smtClean="0"/>
              <a:t>Less than all </a:t>
            </a:r>
            <a:r>
              <a:rPr lang="en-AU" dirty="0" smtClean="0"/>
              <a:t>means less than every one of the rows</a:t>
            </a:r>
          </a:p>
          <a:p>
            <a:pPr marL="358775" lvl="1" indent="-358775"/>
            <a:endParaRPr lang="en-AU" i="1" dirty="0" smtClean="0"/>
          </a:p>
          <a:p>
            <a:pPr marL="358775" lvl="1" indent="-358775"/>
            <a:r>
              <a:rPr lang="en-AU" dirty="0" smtClean="0"/>
              <a:t>All employees returned are paid </a:t>
            </a:r>
            <a:r>
              <a:rPr lang="en-AU" i="1" dirty="0" smtClean="0"/>
              <a:t>less than all of the IT Programmers</a:t>
            </a:r>
            <a:endParaRPr lang="en-AU" i="1" dirty="0"/>
          </a:p>
        </p:txBody>
      </p:sp>
      <p:sp>
        <p:nvSpPr>
          <p:cNvPr id="2" name="Title 1"/>
          <p:cNvSpPr>
            <a:spLocks noGrp="1"/>
          </p:cNvSpPr>
          <p:nvPr>
            <p:ph type="title"/>
          </p:nvPr>
        </p:nvSpPr>
        <p:spPr/>
        <p:txBody>
          <a:bodyPr/>
          <a:lstStyle/>
          <a:p>
            <a:r>
              <a:rPr lang="en-AU" dirty="0" smtClean="0"/>
              <a:t>Multiple-Row Subqueries – ALL Example</a:t>
            </a:r>
            <a:endParaRPr lang="en-AU" dirty="0"/>
          </a:p>
        </p:txBody>
      </p:sp>
      <p:sp>
        <p:nvSpPr>
          <p:cNvPr id="4" name="Rectangle 3"/>
          <p:cNvSpPr/>
          <p:nvPr/>
        </p:nvSpPr>
        <p:spPr>
          <a:xfrm>
            <a:off x="381000" y="1600200"/>
            <a:ext cx="8382000" cy="2057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FROM employee</a:t>
            </a:r>
          </a:p>
          <a:p>
            <a:pPr algn="l" eaLnBrk="0" hangingPunct="0">
              <a:tabLst>
                <a:tab pos="1200150" algn="l"/>
              </a:tabLst>
              <a:defRPr/>
            </a:pPr>
            <a:r>
              <a:rPr lang="en-AU" sz="1800" b="1" dirty="0" smtClean="0">
                <a:solidFill>
                  <a:srgbClr val="000000"/>
                </a:solidFill>
                <a:latin typeface="Courier New" pitchFamily="49" charset="0"/>
              </a:rPr>
              <a:t>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'IT_PROG'</a:t>
            </a:r>
          </a:p>
          <a:p>
            <a:pPr algn="l" eaLnBrk="0" hangingPunct="0">
              <a:tabLst>
                <a:tab pos="1200150" algn="l"/>
              </a:tabLst>
              <a:defRPr/>
            </a:pPr>
            <a:r>
              <a:rPr lang="en-AU" sz="1800" b="1" dirty="0" smtClean="0">
                <a:solidFill>
                  <a:srgbClr val="000000"/>
                </a:solidFill>
                <a:latin typeface="Courier New" pitchFamily="49" charset="0"/>
              </a:rPr>
              <a:t>AND salary &lt; ALL</a:t>
            </a:r>
          </a:p>
          <a:p>
            <a:pPr algn="l" eaLnBrk="0" hangingPunct="0">
              <a:tabLst>
                <a:tab pos="1200150" algn="l"/>
              </a:tabLst>
              <a:defRPr/>
            </a:pPr>
            <a:r>
              <a:rPr lang="en-AU" sz="1800" b="1" dirty="0" smtClean="0">
                <a:solidFill>
                  <a:srgbClr val="000000"/>
                </a:solidFill>
                <a:latin typeface="Courier New" pitchFamily="49" charset="0"/>
              </a:rPr>
              <a:t>	  ( SELECT salary</a:t>
            </a: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smtClean="0">
                <a:solidFill>
                  <a:srgbClr val="000000"/>
                </a:solidFill>
                <a:latin typeface="Courier New" pitchFamily="49" charset="0"/>
              </a:rPr>
              <a:t>job_id</a:t>
            </a:r>
            <a:r>
              <a:rPr lang="en-AU" sz="1800" b="1" dirty="0" smtClean="0">
                <a:solidFill>
                  <a:srgbClr val="000000"/>
                </a:solidFill>
                <a:latin typeface="Courier New" pitchFamily="49" charset="0"/>
              </a:rPr>
              <a:t> = 'IT_PROG' );</a:t>
            </a:r>
          </a:p>
        </p:txBody>
      </p:sp>
      <p:sp>
        <p:nvSpPr>
          <p:cNvPr id="5" name="Rectangle 4"/>
          <p:cNvSpPr>
            <a:spLocks noChangeArrowheads="1"/>
          </p:cNvSpPr>
          <p:nvPr/>
        </p:nvSpPr>
        <p:spPr bwMode="auto">
          <a:xfrm>
            <a:off x="914400" y="966976"/>
            <a:ext cx="7315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“List the last name, job ID and salary of employees who are not IT Programmers, and earn less than </a:t>
            </a:r>
            <a:r>
              <a:rPr lang="en-US" sz="1800" b="1" i="1" dirty="0" smtClean="0"/>
              <a:t>all</a:t>
            </a:r>
            <a:r>
              <a:rPr lang="en-US" sz="1800" b="1" dirty="0" smtClean="0"/>
              <a:t> of the IT Programmers</a:t>
            </a:r>
            <a:r>
              <a:rPr lang="en-US" sz="1800" b="1" dirty="0" smtClean="0">
                <a:latin typeface="Arial" charset="0"/>
              </a:rPr>
              <a:t>.”</a:t>
            </a:r>
            <a:endParaRPr lang="en-US" sz="1800" b="1" dirty="0">
              <a:latin typeface="Arial" charset="0"/>
            </a:endParaRPr>
          </a:p>
        </p:txBody>
      </p:sp>
      <p:sp>
        <p:nvSpPr>
          <p:cNvPr id="6" name="Rectangle 6"/>
          <p:cNvSpPr>
            <a:spLocks noChangeArrowheads="1"/>
          </p:cNvSpPr>
          <p:nvPr/>
        </p:nvSpPr>
        <p:spPr bwMode="auto">
          <a:xfrm>
            <a:off x="5105400" y="38100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7" name="Rectangle 6"/>
          <p:cNvSpPr>
            <a:spLocks noChangeArrowheads="1"/>
          </p:cNvSpPr>
          <p:nvPr/>
        </p:nvSpPr>
        <p:spPr bwMode="auto">
          <a:xfrm>
            <a:off x="5105400" y="4176713"/>
            <a:ext cx="3581400" cy="19954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job_id      salary</a:t>
            </a:r>
          </a:p>
          <a:p>
            <a:pPr marL="457200" indent="-457200" algn="l"/>
            <a:r>
              <a:rPr lang="en-AU" sz="1400" b="1" noProof="1" smtClean="0">
                <a:latin typeface="Courier New" pitchFamily="49" charset="0"/>
                <a:cs typeface="Courier New" pitchFamily="49" charset="0"/>
              </a:rPr>
              <a:t>----------- ----------- --------</a:t>
            </a:r>
          </a:p>
          <a:p>
            <a:pPr marL="457200" indent="-457200" algn="l"/>
            <a:r>
              <a:rPr lang="en-AU" sz="1400" b="1" noProof="1" smtClean="0">
                <a:latin typeface="Courier New" pitchFamily="49" charset="0"/>
                <a:cs typeface="Courier New" pitchFamily="49" charset="0"/>
              </a:rPr>
              <a:t>Rajs        ST_CLERK    3500.00</a:t>
            </a:r>
          </a:p>
          <a:p>
            <a:pPr marL="457200" indent="-457200" algn="l"/>
            <a:r>
              <a:rPr lang="en-AU" sz="1400" b="1" noProof="1" smtClean="0">
                <a:latin typeface="Courier New" pitchFamily="49" charset="0"/>
                <a:cs typeface="Courier New" pitchFamily="49" charset="0"/>
              </a:rPr>
              <a:t>Davies      ST_CLERK    3100.00</a:t>
            </a:r>
          </a:p>
          <a:p>
            <a:pPr marL="457200" indent="-457200" algn="l"/>
            <a:r>
              <a:rPr lang="en-AU" sz="1400" b="1" noProof="1" smtClean="0">
                <a:latin typeface="Courier New" pitchFamily="49" charset="0"/>
                <a:cs typeface="Courier New" pitchFamily="49" charset="0"/>
              </a:rPr>
              <a:t>Matos       ST_CLERK    2600.00</a:t>
            </a:r>
          </a:p>
          <a:p>
            <a:pPr marL="457200" indent="-457200" algn="l"/>
            <a:r>
              <a:rPr lang="en-AU" sz="1400" b="1" noProof="1" smtClean="0">
                <a:latin typeface="Courier New" pitchFamily="49" charset="0"/>
                <a:cs typeface="Courier New" pitchFamily="49" charset="0"/>
              </a:rPr>
              <a:t>Vargas      ST_CLERK    2500.00</a:t>
            </a:r>
          </a:p>
          <a:p>
            <a:pPr marL="457200" indent="-457200" algn="l"/>
            <a:r>
              <a:rPr lang="en-AU" sz="1400" b="1" noProof="1">
                <a:latin typeface="Courier New" pitchFamily="49" charset="0"/>
                <a:cs typeface="Courier New" pitchFamily="49" charset="0"/>
              </a:rPr>
              <a:t>Fay </a:t>
            </a:r>
            <a:r>
              <a:rPr lang="en-AU" sz="1400" b="1" noProof="1" smtClean="0">
                <a:latin typeface="Courier New" pitchFamily="49" charset="0"/>
                <a:cs typeface="Courier New" pitchFamily="49" charset="0"/>
              </a:rPr>
              <a:t>        </a:t>
            </a:r>
            <a:r>
              <a:rPr lang="en-AU" sz="1400" b="1" noProof="1">
                <a:latin typeface="Courier New" pitchFamily="49" charset="0"/>
                <a:cs typeface="Courier New" pitchFamily="49" charset="0"/>
              </a:rPr>
              <a:t>MK_REP     </a:t>
            </a:r>
            <a:r>
              <a:rPr lang="en-AU" sz="1400" b="1" noProof="1" smtClean="0">
                <a:latin typeface="Courier New" pitchFamily="49" charset="0"/>
                <a:cs typeface="Courier New" pitchFamily="49" charset="0"/>
              </a:rPr>
              <a:t> 3500.00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(5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Subqueries vs. Joins</a:t>
            </a:r>
            <a:endParaRPr lang="en-AU" dirty="0"/>
          </a:p>
        </p:txBody>
      </p:sp>
      <p:sp>
        <p:nvSpPr>
          <p:cNvPr id="3" name="Content Placeholder 2"/>
          <p:cNvSpPr>
            <a:spLocks noGrp="1"/>
          </p:cNvSpPr>
          <p:nvPr>
            <p:ph idx="1"/>
          </p:nvPr>
        </p:nvSpPr>
        <p:spPr/>
        <p:txBody>
          <a:bodyPr/>
          <a:lstStyle/>
          <a:p>
            <a:r>
              <a:rPr lang="en-AU" dirty="0" smtClean="0"/>
              <a:t>Results of subqueries can sometimes be recreated using joins (and vice versa).  </a:t>
            </a:r>
          </a:p>
          <a:p>
            <a:endParaRPr lang="en-AU" dirty="0"/>
          </a:p>
          <a:p>
            <a:r>
              <a:rPr lang="en-AU" dirty="0" smtClean="0"/>
              <a:t>For example – </a:t>
            </a:r>
            <a:r>
              <a:rPr lang="en-AU" b="1" dirty="0" smtClean="0"/>
              <a:t>Who earns more than Grant?</a:t>
            </a:r>
            <a:r>
              <a:rPr lang="en-AU" dirty="0" smtClean="0"/>
              <a:t> – can be done using a join:</a:t>
            </a:r>
          </a:p>
          <a:p>
            <a:pPr lvl="2"/>
            <a:endParaRPr lang="en-AU" b="1" dirty="0" smtClean="0"/>
          </a:p>
          <a:p>
            <a:pPr lvl="2"/>
            <a:endParaRPr lang="en-AU" b="1" dirty="0"/>
          </a:p>
          <a:p>
            <a:pPr lvl="2"/>
            <a:endParaRPr lang="en-AU" b="1" dirty="0" smtClean="0"/>
          </a:p>
          <a:p>
            <a:pPr lvl="1"/>
            <a:endParaRPr lang="en-AU" b="1" dirty="0" smtClean="0"/>
          </a:p>
          <a:p>
            <a:pPr lvl="2"/>
            <a:endParaRPr lang="en-AU" b="1" dirty="0" smtClean="0"/>
          </a:p>
          <a:p>
            <a:pPr lvl="1"/>
            <a:r>
              <a:rPr lang="en-AU" dirty="0" smtClean="0"/>
              <a:t>A self join, as covered in Module 9</a:t>
            </a:r>
          </a:p>
          <a:p>
            <a:pPr lvl="3"/>
            <a:endParaRPr lang="en-AU" dirty="0" smtClean="0"/>
          </a:p>
          <a:p>
            <a:pPr lvl="1"/>
            <a:r>
              <a:rPr lang="en-AU" dirty="0" smtClean="0"/>
              <a:t>In this case, the version using a </a:t>
            </a:r>
            <a:r>
              <a:rPr lang="en-AU" dirty="0" err="1" smtClean="0"/>
              <a:t>subquery</a:t>
            </a:r>
            <a:r>
              <a:rPr lang="en-AU" dirty="0" smtClean="0"/>
              <a:t> was a lot easier to understand (and hence to maintain) – take this into account</a:t>
            </a:r>
          </a:p>
        </p:txBody>
      </p:sp>
      <p:sp>
        <p:nvSpPr>
          <p:cNvPr id="5" name="Rectangle 4"/>
          <p:cNvSpPr/>
          <p:nvPr/>
        </p:nvSpPr>
        <p:spPr>
          <a:xfrm>
            <a:off x="381000" y="3200400"/>
            <a:ext cx="83820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e1.last_name, e1.salary</a:t>
            </a:r>
          </a:p>
          <a:p>
            <a:pPr algn="l" eaLnBrk="0" hangingPunct="0">
              <a:tabLst>
                <a:tab pos="1200150" algn="l"/>
              </a:tabLst>
              <a:defRPr/>
            </a:pPr>
            <a:r>
              <a:rPr lang="en-AU" sz="1800" b="1" dirty="0" smtClean="0">
                <a:solidFill>
                  <a:srgbClr val="000000"/>
                </a:solidFill>
                <a:latin typeface="Courier New" pitchFamily="49" charset="0"/>
              </a:rPr>
              <a:t>FROM employee AS e1 INNER JOIN employee AS e2</a:t>
            </a:r>
          </a:p>
          <a:p>
            <a:pPr algn="l" eaLnBrk="0" hangingPunct="0">
              <a:tabLst>
                <a:tab pos="1200150" algn="l"/>
              </a:tabLst>
              <a:defRPr/>
            </a:pPr>
            <a:r>
              <a:rPr lang="en-AU" sz="1800" b="1" dirty="0" smtClean="0">
                <a:solidFill>
                  <a:srgbClr val="000000"/>
                </a:solidFill>
                <a:latin typeface="Courier New" pitchFamily="49" charset="0"/>
              </a:rPr>
              <a:t>ON e1.salary &gt; e2.salary</a:t>
            </a:r>
          </a:p>
          <a:p>
            <a:pPr algn="l" eaLnBrk="0" hangingPunct="0">
              <a:tabLst>
                <a:tab pos="1200150" algn="l"/>
              </a:tabLst>
              <a:defRPr/>
            </a:pPr>
            <a:r>
              <a:rPr lang="en-AU" sz="1800" b="1" dirty="0" smtClean="0">
                <a:solidFill>
                  <a:srgbClr val="000000"/>
                </a:solidFill>
                <a:latin typeface="Courier New" pitchFamily="49" charset="0"/>
              </a:rPr>
              <a:t>AND e2.employee_id = 15</a:t>
            </a:r>
          </a:p>
          <a:p>
            <a:pPr algn="l" eaLnBrk="0" hangingPunct="0">
              <a:tabLst>
                <a:tab pos="1200150" algn="l"/>
              </a:tabLst>
              <a:defRPr/>
            </a:pPr>
            <a:r>
              <a:rPr lang="en-AU" sz="1800" b="1" dirty="0" smtClean="0">
                <a:solidFill>
                  <a:srgbClr val="000000"/>
                </a:solidFill>
                <a:latin typeface="Courier New" pitchFamily="49" charset="0"/>
              </a:rPr>
              <a:t>ORDER BY e1.salary DESC;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Views</a:t>
            </a:r>
            <a:endParaRPr lang="en-AU" dirty="0"/>
          </a:p>
        </p:txBody>
      </p:sp>
      <p:sp>
        <p:nvSpPr>
          <p:cNvPr id="3" name="Content Placeholder 2"/>
          <p:cNvSpPr>
            <a:spLocks noGrp="1"/>
          </p:cNvSpPr>
          <p:nvPr>
            <p:ph idx="1"/>
          </p:nvPr>
        </p:nvSpPr>
        <p:spPr/>
        <p:txBody>
          <a:bodyPr/>
          <a:lstStyle/>
          <a:p>
            <a:r>
              <a:rPr lang="en-AU" dirty="0" smtClean="0"/>
              <a:t>Views are </a:t>
            </a:r>
            <a:r>
              <a:rPr lang="en-AU" b="1" dirty="0" smtClean="0"/>
              <a:t>database objects</a:t>
            </a:r>
            <a:r>
              <a:rPr lang="en-AU" dirty="0" smtClean="0"/>
              <a:t>, like tables, meaning you create them, and they continue to exist until deleted</a:t>
            </a:r>
          </a:p>
          <a:p>
            <a:endParaRPr lang="en-AU" dirty="0" smtClean="0"/>
          </a:p>
          <a:p>
            <a:r>
              <a:rPr lang="en-AU" dirty="0" smtClean="0"/>
              <a:t>Views allow you to </a:t>
            </a:r>
            <a:r>
              <a:rPr lang="en-AU" i="1" dirty="0" smtClean="0"/>
              <a:t>store and use a representation of data </a:t>
            </a:r>
            <a:r>
              <a:rPr lang="en-AU" dirty="0" smtClean="0"/>
              <a:t>from </a:t>
            </a:r>
            <a:r>
              <a:rPr lang="en-AU" i="1" dirty="0" smtClean="0"/>
              <a:t>one or more tables</a:t>
            </a:r>
          </a:p>
          <a:p>
            <a:endParaRPr lang="en-AU" dirty="0" smtClean="0"/>
          </a:p>
          <a:p>
            <a:r>
              <a:rPr lang="en-AU" dirty="0" smtClean="0"/>
              <a:t>Views are often known as </a:t>
            </a:r>
            <a:r>
              <a:rPr lang="en-AU" b="1" dirty="0" smtClean="0"/>
              <a:t>virtual tables</a:t>
            </a:r>
          </a:p>
          <a:p>
            <a:endParaRPr lang="en-AU" b="1" dirty="0" smtClean="0"/>
          </a:p>
          <a:p>
            <a:r>
              <a:rPr lang="en-AU" dirty="0" smtClean="0"/>
              <a:t>They are essentially a SELECT statement which is saved on the server, allowing you to use the rows and columns of data that the statement returns </a:t>
            </a:r>
            <a:r>
              <a:rPr lang="en-AU" i="1" dirty="0" smtClean="0"/>
              <a:t>as if it were a table</a:t>
            </a:r>
          </a:p>
          <a:p>
            <a:pPr lvl="1"/>
            <a:r>
              <a:rPr lang="en-AU" dirty="0" smtClean="0"/>
              <a:t>Views do not occupy much disk space, as they have no data of their own – You’re just saving the SELECT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Simple View Example</a:t>
            </a:r>
            <a:endParaRPr lang="en-AU" dirty="0"/>
          </a:p>
        </p:txBody>
      </p:sp>
      <p:sp>
        <p:nvSpPr>
          <p:cNvPr id="5" name="Rectangle 4"/>
          <p:cNvSpPr>
            <a:spLocks noChangeArrowheads="1"/>
          </p:cNvSpPr>
          <p:nvPr/>
        </p:nvSpPr>
        <p:spPr bwMode="auto">
          <a:xfrm>
            <a:off x="228600" y="1066800"/>
            <a:ext cx="2494273" cy="400752"/>
          </a:xfrm>
          <a:prstGeom prst="rect">
            <a:avLst/>
          </a:prstGeom>
          <a:noFill/>
          <a:ln w="9525">
            <a:noFill/>
            <a:miter lim="800000"/>
            <a:headEnd/>
            <a:tailEnd/>
          </a:ln>
        </p:spPr>
        <p:txBody>
          <a:bodyPr wrap="none" lIns="92075" tIns="46038" rIns="92075" bIns="46038">
            <a:spAutoFit/>
          </a:bodyPr>
          <a:lstStyle/>
          <a:p>
            <a:pPr algn="l" eaLnBrk="0" hangingPunct="0"/>
            <a:r>
              <a:rPr lang="en-US" sz="2000" b="1" dirty="0" smtClean="0">
                <a:latin typeface="Courier New" pitchFamily="49" charset="0"/>
              </a:rPr>
              <a:t>employee(Table)</a:t>
            </a:r>
            <a:endParaRPr lang="en-US" sz="2000" b="1" dirty="0">
              <a:latin typeface="Courier New" pitchFamily="49" charset="0"/>
            </a:endParaRPr>
          </a:p>
        </p:txBody>
      </p:sp>
      <p:sp>
        <p:nvSpPr>
          <p:cNvPr id="11" name="Rectangle 10"/>
          <p:cNvSpPr>
            <a:spLocks noChangeArrowheads="1"/>
          </p:cNvSpPr>
          <p:nvPr/>
        </p:nvSpPr>
        <p:spPr bwMode="auto">
          <a:xfrm>
            <a:off x="5105400" y="4017841"/>
            <a:ext cx="3109826" cy="400752"/>
          </a:xfrm>
          <a:prstGeom prst="rect">
            <a:avLst/>
          </a:prstGeom>
          <a:noFill/>
          <a:ln w="9525">
            <a:noFill/>
            <a:miter lim="800000"/>
            <a:headEnd/>
            <a:tailEnd/>
          </a:ln>
        </p:spPr>
        <p:txBody>
          <a:bodyPr wrap="none" lIns="92075" tIns="46038" rIns="92075" bIns="46038">
            <a:spAutoFit/>
          </a:bodyPr>
          <a:lstStyle/>
          <a:p>
            <a:pPr algn="l" eaLnBrk="0" hangingPunct="0"/>
            <a:r>
              <a:rPr lang="en-US" sz="2000" b="1" dirty="0" err="1" smtClean="0">
                <a:latin typeface="Courier New" pitchFamily="49" charset="0"/>
              </a:rPr>
              <a:t>emp_contacts</a:t>
            </a:r>
            <a:r>
              <a:rPr lang="en-US" sz="2000" b="1" dirty="0" smtClean="0">
                <a:latin typeface="Courier New" pitchFamily="49" charset="0"/>
              </a:rPr>
              <a:t> (View)</a:t>
            </a:r>
            <a:endParaRPr lang="en-US" sz="2000" b="1" dirty="0">
              <a:latin typeface="Courier New" pitchFamily="49" charset="0"/>
            </a:endParaRPr>
          </a:p>
        </p:txBody>
      </p:sp>
      <p:sp>
        <p:nvSpPr>
          <p:cNvPr id="7" name="Rectangle 6"/>
          <p:cNvSpPr/>
          <p:nvPr/>
        </p:nvSpPr>
        <p:spPr>
          <a:xfrm>
            <a:off x="228600" y="4779841"/>
            <a:ext cx="4572000" cy="1143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emp_contacts</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AS SELECT </a:t>
            </a:r>
            <a:r>
              <a:rPr lang="en-AU" sz="1800" b="1" dirty="0" err="1" smtClean="0">
                <a:solidFill>
                  <a:srgbClr val="000000"/>
                </a:solidFill>
                <a:latin typeface="Courier New" pitchFamily="49" charset="0"/>
              </a:rPr>
              <a:t>first_name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p>
          <a:p>
            <a:pPr algn="l" eaLnBrk="0" hangingPunct="0">
              <a:tabLst>
                <a:tab pos="1200150" algn="l"/>
              </a:tabLst>
              <a:defRPr/>
            </a:pPr>
            <a:r>
              <a:rPr lang="en-AU" sz="1800" b="1" dirty="0" smtClean="0">
                <a:solidFill>
                  <a:srgbClr val="000000"/>
                </a:solidFill>
                <a:latin typeface="Courier New" pitchFamily="49" charset="0"/>
              </a:rPr>
              <a:t>   email, </a:t>
            </a:r>
            <a:r>
              <a:rPr lang="en-AU" sz="1800" b="1" dirty="0" err="1" smtClean="0">
                <a:solidFill>
                  <a:srgbClr val="000000"/>
                </a:solidFill>
                <a:latin typeface="Courier New" pitchFamily="49" charset="0"/>
              </a:rPr>
              <a:t>phone_number</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a:t>
            </a:r>
          </a:p>
        </p:txBody>
      </p:sp>
      <p:cxnSp>
        <p:nvCxnSpPr>
          <p:cNvPr id="13" name="Straight Arrow Connector 12"/>
          <p:cNvCxnSpPr/>
          <p:nvPr/>
        </p:nvCxnSpPr>
        <p:spPr>
          <a:xfrm flipH="1">
            <a:off x="2514600" y="3505200"/>
            <a:ext cx="1588" cy="1238952"/>
          </a:xfrm>
          <a:prstGeom prst="straightConnector1">
            <a:avLst/>
          </a:prstGeom>
          <a:ln w="19050">
            <a:solidFill>
              <a:srgbClr val="C00000"/>
            </a:solidFill>
            <a:prstDash val="sysDash"/>
            <a:tailEnd type="triangle" w="lg"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4800600" y="5389441"/>
            <a:ext cx="303212" cy="1588"/>
          </a:xfrm>
          <a:prstGeom prst="straightConnector1">
            <a:avLst/>
          </a:prstGeom>
          <a:ln w="19050">
            <a:solidFill>
              <a:srgbClr val="C00000"/>
            </a:solidFill>
            <a:prstDash val="sysDash"/>
            <a:tailEnd type="triangle" w="lg" len="med"/>
          </a:ln>
        </p:spPr>
        <p:style>
          <a:lnRef idx="1">
            <a:schemeClr val="accent6"/>
          </a:lnRef>
          <a:fillRef idx="0">
            <a:schemeClr val="accent6"/>
          </a:fillRef>
          <a:effectRef idx="0">
            <a:schemeClr val="accent6"/>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74724"/>
            <a:ext cx="8666018" cy="203047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398841"/>
            <a:ext cx="3789218" cy="19590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US" dirty="0" smtClean="0"/>
              <a:t>After completing this lesson, you should be able to do the following: </a:t>
            </a:r>
          </a:p>
          <a:p>
            <a:pPr lvl="1" eaLnBrk="1" hangingPunct="1">
              <a:lnSpc>
                <a:spcPct val="90000"/>
              </a:lnSpc>
            </a:pPr>
            <a:r>
              <a:rPr lang="en-US" sz="2000" dirty="0" smtClean="0">
                <a:cs typeface="Tahoma" pitchFamily="34" charset="0"/>
              </a:rPr>
              <a:t>Retrieve data using </a:t>
            </a:r>
            <a:r>
              <a:rPr lang="en-US" sz="2000" dirty="0" err="1" smtClean="0">
                <a:cs typeface="Tahoma" pitchFamily="34" charset="0"/>
              </a:rPr>
              <a:t>subqueries</a:t>
            </a:r>
            <a:endParaRPr lang="en-US" sz="2000" dirty="0" smtClean="0">
              <a:cs typeface="Tahoma" pitchFamily="34" charset="0"/>
            </a:endParaRP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Understand the appropriate usage of joins or </a:t>
            </a:r>
            <a:r>
              <a:rPr lang="en-US" sz="2000" dirty="0" err="1" smtClean="0">
                <a:cs typeface="Tahoma" pitchFamily="34" charset="0"/>
              </a:rPr>
              <a:t>subqueries</a:t>
            </a:r>
            <a:endParaRPr lang="en-US" sz="2000" dirty="0" smtClean="0">
              <a:cs typeface="Tahoma" pitchFamily="34" charset="0"/>
            </a:endParaRP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Create, alter and drop a view</a:t>
            </a: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Retrieve / insert / update / delete data through a view</a:t>
            </a: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Describe various types of row-level functions</a:t>
            </a: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Use character, number, and </a:t>
            </a:r>
            <a:r>
              <a:rPr lang="en-US" sz="2000" dirty="0" err="1" smtClean="0">
                <a:cs typeface="Tahoma" pitchFamily="34" charset="0"/>
              </a:rPr>
              <a:t>datetime</a:t>
            </a:r>
            <a:r>
              <a:rPr lang="en-US" sz="2000" dirty="0" smtClean="0">
                <a:cs typeface="Tahoma" pitchFamily="34" charset="0"/>
              </a:rPr>
              <a:t> functions in SELECT statements</a:t>
            </a:r>
          </a:p>
          <a:p>
            <a:pPr lvl="4" eaLnBrk="1" hangingPunct="1">
              <a:lnSpc>
                <a:spcPct val="90000"/>
              </a:lnSpc>
            </a:pPr>
            <a:endParaRPr lang="en-US" sz="1600" dirty="0" smtClean="0">
              <a:cs typeface="Tahoma" pitchFamily="34" charset="0"/>
            </a:endParaRPr>
          </a:p>
          <a:p>
            <a:pPr lvl="1" eaLnBrk="1" hangingPunct="1">
              <a:lnSpc>
                <a:spcPct val="90000"/>
              </a:lnSpc>
            </a:pPr>
            <a:r>
              <a:rPr lang="en-US" sz="2000" dirty="0" smtClean="0">
                <a:cs typeface="Tahoma" pitchFamily="34" charset="0"/>
              </a:rPr>
              <a:t>Describe the use of conversion functions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Purposes for using Views</a:t>
            </a:r>
            <a:endParaRPr lang="en-AU" dirty="0"/>
          </a:p>
        </p:txBody>
      </p:sp>
      <p:sp>
        <p:nvSpPr>
          <p:cNvPr id="3" name="Content Placeholder 2"/>
          <p:cNvSpPr>
            <a:spLocks noGrp="1"/>
          </p:cNvSpPr>
          <p:nvPr>
            <p:ph idx="1"/>
          </p:nvPr>
        </p:nvSpPr>
        <p:spPr/>
        <p:txBody>
          <a:bodyPr/>
          <a:lstStyle/>
          <a:p>
            <a:r>
              <a:rPr lang="en-AU" dirty="0" smtClean="0"/>
              <a:t>Views provide a seamless way to combine data from multiple tables</a:t>
            </a:r>
          </a:p>
          <a:p>
            <a:pPr lvl="1"/>
            <a:r>
              <a:rPr lang="en-AU" dirty="0" smtClean="0"/>
              <a:t>Create a view that combines data using a join, then use the view in queries without having to perform the join each time</a:t>
            </a:r>
          </a:p>
          <a:p>
            <a:pPr lvl="4"/>
            <a:endParaRPr lang="en-AU" dirty="0" smtClean="0"/>
          </a:p>
          <a:p>
            <a:r>
              <a:rPr lang="en-AU" dirty="0" smtClean="0"/>
              <a:t>Views can restrict some users from seeing part of the database - providing data independence</a:t>
            </a:r>
          </a:p>
          <a:p>
            <a:pPr lvl="1"/>
            <a:r>
              <a:rPr lang="en-AU" dirty="0" smtClean="0"/>
              <a:t>Database users can be given access to views which only show what they need to see – e.g. Contact details but not salary details.  Auto-incrementing integers can be hidden</a:t>
            </a:r>
          </a:p>
          <a:p>
            <a:pPr lvl="4"/>
            <a:endParaRPr lang="en-AU" dirty="0" smtClean="0"/>
          </a:p>
          <a:p>
            <a:r>
              <a:rPr lang="en-AU" dirty="0" smtClean="0"/>
              <a:t>Views can hide the details of complicated queries - making complex queries easier</a:t>
            </a:r>
          </a:p>
          <a:p>
            <a:pPr lvl="1"/>
            <a:r>
              <a:rPr lang="en-AU" dirty="0" smtClean="0"/>
              <a:t>The SELECT statement used to create a view can contain any amount of joins, expressions, arithmetic, clauses,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 View</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Syntax:</a:t>
            </a:r>
          </a:p>
          <a:p>
            <a:endParaRPr lang="en-AU" sz="3200" dirty="0" smtClean="0"/>
          </a:p>
          <a:p>
            <a:endParaRPr lang="en-AU" sz="2800" dirty="0" smtClean="0"/>
          </a:p>
          <a:p>
            <a:pPr lvl="1"/>
            <a:r>
              <a:rPr lang="en-AU" dirty="0" smtClean="0"/>
              <a:t>View name must be specified – used to refer to the view in the same way as table names are used</a:t>
            </a:r>
          </a:p>
          <a:p>
            <a:pPr lvl="1"/>
            <a:endParaRPr lang="en-AU" dirty="0" smtClean="0"/>
          </a:p>
          <a:p>
            <a:pPr lvl="1"/>
            <a:r>
              <a:rPr lang="en-AU" dirty="0" smtClean="0"/>
              <a:t>You can specify names for the columns of the view – although you can specify them in the SELECT statement as well</a:t>
            </a:r>
          </a:p>
          <a:p>
            <a:pPr lvl="1"/>
            <a:endParaRPr lang="en-AU" dirty="0" smtClean="0"/>
          </a:p>
          <a:p>
            <a:pPr lvl="1"/>
            <a:r>
              <a:rPr lang="en-AU" dirty="0" smtClean="0"/>
              <a:t>Subquery is the SELECT statement that the view will store / perform when it is used</a:t>
            </a:r>
          </a:p>
          <a:p>
            <a:pPr lvl="1"/>
            <a:endParaRPr lang="en-AU" dirty="0" smtClean="0"/>
          </a:p>
          <a:p>
            <a:pPr lvl="1"/>
            <a:r>
              <a:rPr lang="en-AU" dirty="0" smtClean="0"/>
              <a:t>WITH CHECK OPTION is optional – we will cover it shortly</a:t>
            </a:r>
            <a:endParaRPr lang="en-AU" dirty="0"/>
          </a:p>
        </p:txBody>
      </p:sp>
      <p:sp>
        <p:nvSpPr>
          <p:cNvPr id="4" name="Rectangle 3"/>
          <p:cNvSpPr/>
          <p:nvPr/>
        </p:nvSpPr>
        <p:spPr>
          <a:xfrm>
            <a:off x="381000" y="1524000"/>
            <a:ext cx="83820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CREATE VIEW </a:t>
            </a:r>
            <a:r>
              <a:rPr lang="en-AU" sz="1800" b="1" dirty="0" err="1" smtClean="0">
                <a:solidFill>
                  <a:srgbClr val="000000"/>
                </a:solidFill>
                <a:latin typeface="Courier New" pitchFamily="49" charset="0"/>
              </a:rPr>
              <a:t>view_name</a:t>
            </a:r>
            <a:r>
              <a:rPr lang="en-AU" sz="1800" b="1" dirty="0" smtClean="0">
                <a:solidFill>
                  <a:srgbClr val="000000"/>
                </a:solidFill>
                <a:latin typeface="Courier New" pitchFamily="49" charset="0"/>
              </a:rPr>
              <a:t> </a:t>
            </a:r>
            <a:r>
              <a:rPr lang="en-US" sz="1800" b="1" dirty="0" smtClean="0">
                <a:solidFill>
                  <a:srgbClr val="000000"/>
                </a:solidFill>
                <a:latin typeface="Courier New" pitchFamily="49" charset="0"/>
                <a:cs typeface="Courier New" pitchFamily="49" charset="0"/>
              </a:rPr>
              <a:t>[(</a:t>
            </a:r>
            <a:r>
              <a:rPr lang="en-US" sz="1800" b="1" dirty="0" err="1" smtClean="0">
                <a:solidFill>
                  <a:srgbClr val="000000"/>
                </a:solidFill>
                <a:latin typeface="Courier New" pitchFamily="49" charset="0"/>
                <a:cs typeface="Courier New" pitchFamily="49" charset="0"/>
              </a:rPr>
              <a:t>column_alias</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column_alias</a:t>
            </a:r>
            <a:r>
              <a:rPr lang="en-US" sz="1800" b="1" dirty="0" smtClean="0">
                <a:solidFill>
                  <a:srgbClr val="000000"/>
                </a:solidFill>
                <a:latin typeface="Courier New" pitchFamily="49" charset="0"/>
                <a:cs typeface="Courier New" pitchFamily="49" charset="0"/>
              </a:rPr>
              <a:t>]...)]</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AS subquery</a:t>
            </a:r>
          </a:p>
          <a:p>
            <a:pPr algn="l" eaLnBrk="0" hangingPunct="0">
              <a:tabLst>
                <a:tab pos="1200150" algn="l"/>
              </a:tabLst>
              <a:defRPr/>
            </a:pPr>
            <a:r>
              <a:rPr lang="en-AU" sz="1800" b="1" dirty="0" smtClean="0">
                <a:solidFill>
                  <a:srgbClr val="000000"/>
                </a:solidFill>
                <a:latin typeface="Courier New" pitchFamily="49" charset="0"/>
              </a:rPr>
              <a:t>[WITH CHECK 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and Querying a View</a:t>
            </a:r>
            <a:endParaRPr lang="en-AU" dirty="0"/>
          </a:p>
        </p:txBody>
      </p:sp>
      <p:sp>
        <p:nvSpPr>
          <p:cNvPr id="3" name="Content Placeholder 2"/>
          <p:cNvSpPr>
            <a:spLocks noGrp="1"/>
          </p:cNvSpPr>
          <p:nvPr>
            <p:ph idx="1"/>
          </p:nvPr>
        </p:nvSpPr>
        <p:spPr/>
        <p:txBody>
          <a:bodyPr/>
          <a:lstStyle/>
          <a:p>
            <a:r>
              <a:rPr lang="en-AU" dirty="0" smtClean="0"/>
              <a:t>First we create a view named </a:t>
            </a:r>
            <a:r>
              <a:rPr lang="en-AU" b="1" dirty="0" err="1" smtClean="0"/>
              <a:t>emp_contacts</a:t>
            </a:r>
            <a:endParaRPr lang="en-AU" b="1" dirty="0" smtClean="0"/>
          </a:p>
          <a:p>
            <a:endParaRPr lang="en-AU" b="1" dirty="0" smtClean="0"/>
          </a:p>
          <a:p>
            <a:endParaRPr lang="en-AU" b="1" dirty="0" smtClean="0"/>
          </a:p>
          <a:p>
            <a:endParaRPr lang="en-AU" b="1" dirty="0" smtClean="0"/>
          </a:p>
          <a:p>
            <a:endParaRPr lang="en-AU" sz="3200" b="1" dirty="0" smtClean="0"/>
          </a:p>
          <a:p>
            <a:r>
              <a:rPr lang="en-AU" dirty="0" smtClean="0"/>
              <a:t>Then we can use it in queries as if it were a table...</a:t>
            </a:r>
            <a:endParaRPr lang="en-AU" dirty="0"/>
          </a:p>
        </p:txBody>
      </p:sp>
      <p:sp>
        <p:nvSpPr>
          <p:cNvPr id="4" name="Rectangle 3"/>
          <p:cNvSpPr/>
          <p:nvPr/>
        </p:nvSpPr>
        <p:spPr>
          <a:xfrm>
            <a:off x="381000" y="1490246"/>
            <a:ext cx="8382000" cy="1176754"/>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emp_contacts</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AS SELECT </a:t>
            </a:r>
            <a:r>
              <a:rPr lang="en-AU" sz="1800" b="1" dirty="0" err="1" smtClean="0">
                <a:solidFill>
                  <a:srgbClr val="000000"/>
                </a:solidFill>
                <a:latin typeface="Courier New" pitchFamily="49" charset="0"/>
              </a:rPr>
              <a:t>employee_id</a:t>
            </a:r>
            <a:r>
              <a:rPr lang="en-AU" sz="1800" b="1" dirty="0" smtClean="0">
                <a:solidFill>
                  <a:srgbClr val="000000"/>
                </a:solidFill>
                <a:latin typeface="Courier New" pitchFamily="49" charset="0"/>
              </a:rPr>
              <a:t> AS </a:t>
            </a:r>
            <a:r>
              <a:rPr lang="en-AU" sz="1800" b="1" dirty="0" err="1" smtClean="0">
                <a:solidFill>
                  <a:srgbClr val="000000"/>
                </a:solidFill>
                <a:latin typeface="Courier New" pitchFamily="49" charset="0"/>
              </a:rPr>
              <a:t>emp_id</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first_name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a:t>
            </a:r>
          </a:p>
          <a:p>
            <a:pPr algn="l" eaLnBrk="0" hangingPunct="0">
              <a:tabLst>
                <a:tab pos="1200150" algn="l"/>
              </a:tabLst>
              <a:defRPr/>
            </a:pPr>
            <a:r>
              <a:rPr lang="en-AU" sz="1800" b="1" dirty="0" smtClean="0">
                <a:solidFill>
                  <a:srgbClr val="000000"/>
                </a:solidFill>
                <a:latin typeface="Courier New" pitchFamily="49" charset="0"/>
              </a:rPr>
              <a:t>	 email, </a:t>
            </a:r>
            <a:r>
              <a:rPr lang="en-AU" sz="1800" b="1" dirty="0" err="1" smtClean="0">
                <a:solidFill>
                  <a:srgbClr val="000000"/>
                </a:solidFill>
                <a:latin typeface="Courier New" pitchFamily="49" charset="0"/>
              </a:rPr>
              <a:t>phone_number</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   FROM employee;</a:t>
            </a:r>
          </a:p>
        </p:txBody>
      </p:sp>
      <p:sp>
        <p:nvSpPr>
          <p:cNvPr id="5" name="Rectangle 4"/>
          <p:cNvSpPr/>
          <p:nvPr/>
        </p:nvSpPr>
        <p:spPr>
          <a:xfrm>
            <a:off x="2362200" y="2709446"/>
            <a:ext cx="4343400" cy="338554"/>
          </a:xfrm>
          <a:prstGeom prst="rect">
            <a:avLst/>
          </a:prstGeom>
        </p:spPr>
        <p:txBody>
          <a:bodyPr wrap="square">
            <a:spAutoFit/>
          </a:bodyPr>
          <a:lstStyle/>
          <a:p>
            <a:pPr algn="l"/>
            <a:r>
              <a:rPr lang="en-AU" sz="1600" b="1" dirty="0" smtClean="0">
                <a:latin typeface="Courier New" pitchFamily="49" charset="0"/>
                <a:cs typeface="Courier New" pitchFamily="49" charset="0"/>
              </a:rPr>
              <a:t>Command(s) completed successfully.</a:t>
            </a:r>
            <a:endParaRPr lang="en-AU" sz="1600" b="1" dirty="0">
              <a:latin typeface="Courier New" pitchFamily="49" charset="0"/>
              <a:cs typeface="Courier New" pitchFamily="49" charset="0"/>
            </a:endParaRPr>
          </a:p>
        </p:txBody>
      </p:sp>
      <p:sp>
        <p:nvSpPr>
          <p:cNvPr id="6" name="Rectangle 5"/>
          <p:cNvSpPr/>
          <p:nvPr/>
        </p:nvSpPr>
        <p:spPr>
          <a:xfrm>
            <a:off x="381000" y="3852446"/>
            <a:ext cx="3810000" cy="948154"/>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cs typeface="Courier New" pitchFamily="49" charset="0"/>
              </a:rPr>
              <a:t>SELECT *</a:t>
            </a:r>
          </a:p>
          <a:p>
            <a:pPr algn="l" eaLnBrk="0" hangingPunct="0">
              <a:tabLst>
                <a:tab pos="1200150" algn="l"/>
              </a:tabLst>
              <a:defRPr/>
            </a:pPr>
            <a:r>
              <a:rPr lang="en-AU" sz="1800" b="1" dirty="0" smtClean="0">
                <a:solidFill>
                  <a:srgbClr val="000000"/>
                </a:solidFill>
                <a:latin typeface="Courier New" pitchFamily="49" charset="0"/>
                <a:cs typeface="Courier New" pitchFamily="49" charset="0"/>
              </a:rPr>
              <a:t>FROM </a:t>
            </a:r>
            <a:r>
              <a:rPr lang="en-AU" sz="1800" b="1" dirty="0" err="1" smtClean="0">
                <a:solidFill>
                  <a:srgbClr val="000000"/>
                </a:solidFill>
                <a:latin typeface="Courier New" pitchFamily="49" charset="0"/>
                <a:cs typeface="Courier New" pitchFamily="49" charset="0"/>
              </a:rPr>
              <a:t>emp_contacts</a:t>
            </a:r>
            <a:endParaRPr lang="en-AU"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cs typeface="Courier New" pitchFamily="49" charset="0"/>
              </a:rPr>
              <a:t>WHERE </a:t>
            </a:r>
            <a:r>
              <a:rPr lang="en-AU" sz="1800" b="1" dirty="0" err="1" smtClean="0">
                <a:solidFill>
                  <a:srgbClr val="000000"/>
                </a:solidFill>
                <a:latin typeface="Courier New" pitchFamily="49" charset="0"/>
                <a:cs typeface="Courier New" pitchFamily="49" charset="0"/>
              </a:rPr>
              <a:t>last_name</a:t>
            </a:r>
            <a:r>
              <a:rPr lang="en-AU" sz="1800" b="1" dirty="0" smtClean="0">
                <a:solidFill>
                  <a:srgbClr val="000000"/>
                </a:solidFill>
                <a:latin typeface="Courier New" pitchFamily="49" charset="0"/>
                <a:cs typeface="Courier New" pitchFamily="49" charset="0"/>
              </a:rPr>
              <a:t> LIKE 'K%';</a:t>
            </a:r>
          </a:p>
        </p:txBody>
      </p:sp>
      <p:sp>
        <p:nvSpPr>
          <p:cNvPr id="7" name="Rectangle 6"/>
          <p:cNvSpPr>
            <a:spLocks noChangeArrowheads="1"/>
          </p:cNvSpPr>
          <p:nvPr/>
        </p:nvSpPr>
        <p:spPr bwMode="auto">
          <a:xfrm>
            <a:off x="381000" y="4876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8" name="Rectangle 7"/>
          <p:cNvSpPr>
            <a:spLocks noChangeArrowheads="1"/>
          </p:cNvSpPr>
          <p:nvPr/>
        </p:nvSpPr>
        <p:spPr bwMode="auto">
          <a:xfrm>
            <a:off x="381000" y="5243513"/>
            <a:ext cx="6172200" cy="1309687"/>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emp_id  first_name   last_name   email      phone_number</a:t>
            </a:r>
          </a:p>
          <a:p>
            <a:pPr marL="457200" indent="-457200" algn="l"/>
            <a:r>
              <a:rPr lang="en-AU" sz="1400" b="1" noProof="1" smtClean="0">
                <a:latin typeface="Courier New" pitchFamily="49" charset="0"/>
                <a:cs typeface="Courier New" pitchFamily="49" charset="0"/>
              </a:rPr>
              <a:t>------- ------------ ----------- ---------- -------------</a:t>
            </a:r>
          </a:p>
          <a:p>
            <a:pPr marL="457200" indent="-457200" algn="l"/>
            <a:r>
              <a:rPr lang="en-AU" sz="1400" b="1" noProof="1" smtClean="0">
                <a:latin typeface="Courier New" pitchFamily="49" charset="0"/>
                <a:cs typeface="Courier New" pitchFamily="49" charset="0"/>
              </a:rPr>
              <a:t>1       Steven       King        SKING      515 123 4567</a:t>
            </a:r>
          </a:p>
          <a:p>
            <a:pPr marL="457200" indent="-457200" algn="l"/>
            <a:r>
              <a:rPr lang="en-AU" sz="1400" b="1" noProof="1" smtClean="0">
                <a:latin typeface="Courier New" pitchFamily="49" charset="0"/>
                <a:cs typeface="Courier New" pitchFamily="49" charset="0"/>
              </a:rPr>
              <a:t>2       Neena        Kochhar     NKOCHHAR   515 123 4568</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and Querying a View</a:t>
            </a:r>
            <a:endParaRPr lang="en-AU" dirty="0"/>
          </a:p>
        </p:txBody>
      </p:sp>
      <p:sp>
        <p:nvSpPr>
          <p:cNvPr id="3" name="Content Placeholder 2"/>
          <p:cNvSpPr>
            <a:spLocks noGrp="1"/>
          </p:cNvSpPr>
          <p:nvPr>
            <p:ph idx="1"/>
          </p:nvPr>
        </p:nvSpPr>
        <p:spPr/>
        <p:txBody>
          <a:bodyPr/>
          <a:lstStyle/>
          <a:p>
            <a:r>
              <a:rPr lang="en-AU" dirty="0" smtClean="0"/>
              <a:t>A more useful example…</a:t>
            </a:r>
            <a:endParaRPr lang="en-AU" b="1" dirty="0" smtClean="0"/>
          </a:p>
          <a:p>
            <a:endParaRPr lang="en-AU" b="1" dirty="0" smtClean="0"/>
          </a:p>
          <a:p>
            <a:endParaRPr lang="en-AU" b="1" dirty="0" smtClean="0"/>
          </a:p>
          <a:p>
            <a:endParaRPr lang="en-AU" b="1" dirty="0" smtClean="0"/>
          </a:p>
          <a:p>
            <a:endParaRPr lang="en-AU" b="1" dirty="0" smtClean="0"/>
          </a:p>
          <a:p>
            <a:endParaRPr lang="en-AU" sz="2800" b="1" dirty="0" smtClean="0"/>
          </a:p>
          <a:p>
            <a:endParaRPr lang="en-AU" sz="2800" b="1" dirty="0" smtClean="0"/>
          </a:p>
          <a:p>
            <a:endParaRPr lang="en-AU" sz="2800" b="1" dirty="0" smtClean="0"/>
          </a:p>
          <a:p>
            <a:pPr lvl="1"/>
            <a:r>
              <a:rPr lang="en-AU" dirty="0" smtClean="0"/>
              <a:t>The select query uses three joins to get the department name, job title and manager name, rather than IDs and codes</a:t>
            </a:r>
          </a:p>
          <a:p>
            <a:pPr lvl="1"/>
            <a:endParaRPr lang="en-AU" dirty="0" smtClean="0"/>
          </a:p>
          <a:p>
            <a:pPr lvl="1"/>
            <a:r>
              <a:rPr lang="en-AU" dirty="0" smtClean="0"/>
              <a:t>Have omitted numerous fields, but they could be included if the view was to be used in further queries…</a:t>
            </a:r>
          </a:p>
        </p:txBody>
      </p:sp>
      <p:sp>
        <p:nvSpPr>
          <p:cNvPr id="4" name="Rectangle 3"/>
          <p:cNvSpPr/>
          <p:nvPr/>
        </p:nvSpPr>
        <p:spPr>
          <a:xfrm>
            <a:off x="381000" y="1490246"/>
            <a:ext cx="8458200" cy="2853154"/>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emp_info</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AS SELECT </a:t>
            </a:r>
            <a:r>
              <a:rPr lang="en-US" sz="1800" b="1" dirty="0" err="1" smtClean="0">
                <a:solidFill>
                  <a:srgbClr val="000000"/>
                </a:solidFill>
                <a:latin typeface="Courier New" pitchFamily="49" charset="0"/>
                <a:cs typeface="Courier New" pitchFamily="49" charset="0"/>
              </a:rPr>
              <a:t>e.employee_id</a:t>
            </a:r>
            <a:r>
              <a:rPr lang="en-US" sz="1800" b="1" dirty="0" smtClean="0">
                <a:solidFill>
                  <a:srgbClr val="000000"/>
                </a:solidFill>
                <a:latin typeface="Courier New" pitchFamily="49" charset="0"/>
                <a:cs typeface="Courier New" pitchFamily="49" charset="0"/>
              </a:rPr>
              <a:t> AS </a:t>
            </a:r>
            <a:r>
              <a:rPr lang="en-US" sz="1800" b="1" dirty="0" err="1" smtClean="0">
                <a:solidFill>
                  <a:srgbClr val="000000"/>
                </a:solidFill>
                <a:latin typeface="Courier New" pitchFamily="49" charset="0"/>
                <a:cs typeface="Courier New" pitchFamily="49" charset="0"/>
              </a:rPr>
              <a:t>emp_id</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e.first_name</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e.last_name</a:t>
            </a:r>
            <a:r>
              <a:rPr lang="en-US" sz="1800" b="1" dirty="0" smtClean="0">
                <a:solidFill>
                  <a:srgbClr val="000000"/>
                </a:solidFill>
                <a:latin typeface="Courier New" pitchFamily="49" charset="0"/>
                <a:cs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job_title</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e.salary</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m.last_name</a:t>
            </a:r>
            <a:r>
              <a:rPr lang="en-US" sz="1800" b="1" dirty="0" smtClean="0">
                <a:solidFill>
                  <a:srgbClr val="000000"/>
                </a:solidFill>
                <a:latin typeface="Courier New" pitchFamily="49" charset="0"/>
                <a:cs typeface="Courier New" pitchFamily="49" charset="0"/>
              </a:rPr>
              <a:t> AS </a:t>
            </a:r>
            <a:r>
              <a:rPr lang="en-US" sz="1800" b="1" dirty="0" err="1" smtClean="0">
                <a:solidFill>
                  <a:srgbClr val="000000"/>
                </a:solidFill>
                <a:latin typeface="Courier New" pitchFamily="49" charset="0"/>
                <a:cs typeface="Courier New" pitchFamily="49" charset="0"/>
              </a:rPr>
              <a:t>manager_name</a:t>
            </a:r>
            <a:r>
              <a:rPr lang="en-US" sz="1800" b="1" dirty="0" smtClean="0">
                <a:solidFill>
                  <a:srgbClr val="000000"/>
                </a:solidFill>
                <a:latin typeface="Courier New" pitchFamily="49" charset="0"/>
                <a:cs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department_name</a:t>
            </a:r>
            <a:r>
              <a:rPr lang="en-US" sz="1800" b="1" dirty="0" smtClean="0">
                <a:solidFill>
                  <a:srgbClr val="000000"/>
                </a:solidFill>
                <a:latin typeface="Courier New" pitchFamily="49" charset="0"/>
                <a:cs typeface="Courier New" pitchFamily="49" charset="0"/>
              </a:rPr>
              <a:t> AS department</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FROM employee AS e LEFT OUTER JOIN department AS d</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ON </a:t>
            </a:r>
            <a:r>
              <a:rPr lang="en-US" sz="1800" b="1" dirty="0" err="1" smtClean="0">
                <a:solidFill>
                  <a:srgbClr val="000000"/>
                </a:solidFill>
                <a:latin typeface="Courier New" pitchFamily="49" charset="0"/>
                <a:cs typeface="Courier New" pitchFamily="49" charset="0"/>
              </a:rPr>
              <a:t>e.department_id</a:t>
            </a:r>
            <a:r>
              <a:rPr lang="en-US" sz="1800" b="1" dirty="0" smtClean="0">
                <a:solidFill>
                  <a:srgbClr val="000000"/>
                </a:solidFill>
                <a:latin typeface="Courier New" pitchFamily="49" charset="0"/>
                <a:cs typeface="Courier New" pitchFamily="49" charset="0"/>
              </a:rPr>
              <a:t> = </a:t>
            </a:r>
            <a:r>
              <a:rPr lang="en-US" sz="1800" b="1" dirty="0" err="1" smtClean="0">
                <a:solidFill>
                  <a:srgbClr val="000000"/>
                </a:solidFill>
                <a:latin typeface="Courier New" pitchFamily="49" charset="0"/>
                <a:cs typeface="Courier New" pitchFamily="49" charset="0"/>
              </a:rPr>
              <a:t>d.department_id</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LEFT OUTER JOIN job AS j</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ON </a:t>
            </a:r>
            <a:r>
              <a:rPr lang="en-US" sz="1800" b="1" dirty="0" err="1" smtClean="0">
                <a:solidFill>
                  <a:srgbClr val="000000"/>
                </a:solidFill>
                <a:latin typeface="Courier New" pitchFamily="49" charset="0"/>
                <a:cs typeface="Courier New" pitchFamily="49" charset="0"/>
              </a:rPr>
              <a:t>e.job_id</a:t>
            </a:r>
            <a:r>
              <a:rPr lang="en-US" sz="1800" b="1" dirty="0" smtClean="0">
                <a:solidFill>
                  <a:srgbClr val="000000"/>
                </a:solidFill>
                <a:latin typeface="Courier New" pitchFamily="49" charset="0"/>
                <a:cs typeface="Courier New" pitchFamily="49" charset="0"/>
              </a:rPr>
              <a:t> = </a:t>
            </a:r>
            <a:r>
              <a:rPr lang="en-US" sz="1800" b="1" dirty="0" err="1" smtClean="0">
                <a:solidFill>
                  <a:srgbClr val="000000"/>
                </a:solidFill>
                <a:latin typeface="Courier New" pitchFamily="49" charset="0"/>
                <a:cs typeface="Courier New" pitchFamily="49" charset="0"/>
              </a:rPr>
              <a:t>j.job_id</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LEFT OUTER JOIN employee AS m</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ON </a:t>
            </a:r>
            <a:r>
              <a:rPr lang="en-US" sz="1800" b="1" dirty="0" err="1" smtClean="0">
                <a:solidFill>
                  <a:srgbClr val="000000"/>
                </a:solidFill>
                <a:latin typeface="Courier New" pitchFamily="49" charset="0"/>
                <a:cs typeface="Courier New" pitchFamily="49" charset="0"/>
              </a:rPr>
              <a:t>e.manager_id</a:t>
            </a:r>
            <a:r>
              <a:rPr lang="en-US" sz="1800" b="1" dirty="0" smtClean="0">
                <a:solidFill>
                  <a:srgbClr val="000000"/>
                </a:solidFill>
                <a:latin typeface="Courier New" pitchFamily="49" charset="0"/>
                <a:cs typeface="Courier New" pitchFamily="49" charset="0"/>
              </a:rPr>
              <a:t> = </a:t>
            </a:r>
            <a:r>
              <a:rPr lang="en-US" sz="1800" b="1" dirty="0" err="1" smtClean="0">
                <a:solidFill>
                  <a:srgbClr val="000000"/>
                </a:solidFill>
                <a:latin typeface="Courier New" pitchFamily="49" charset="0"/>
                <a:cs typeface="Courier New" pitchFamily="49" charset="0"/>
              </a:rPr>
              <a:t>m.employee_id</a:t>
            </a:r>
            <a:r>
              <a:rPr lang="en-US" sz="1800" b="1" dirty="0" smtClean="0">
                <a:solidFill>
                  <a:srgbClr val="000000"/>
                </a:solidFill>
                <a:latin typeface="Courier New" pitchFamily="49" charset="0"/>
                <a:cs typeface="Courier New" pitchFamily="49" charset="0"/>
              </a:rPr>
              <a:t>;</a:t>
            </a:r>
          </a:p>
        </p:txBody>
      </p:sp>
      <p:sp>
        <p:nvSpPr>
          <p:cNvPr id="5" name="Rectangle 4"/>
          <p:cNvSpPr/>
          <p:nvPr/>
        </p:nvSpPr>
        <p:spPr>
          <a:xfrm>
            <a:off x="2286000" y="4343400"/>
            <a:ext cx="4343400" cy="338554"/>
          </a:xfrm>
          <a:prstGeom prst="rect">
            <a:avLst/>
          </a:prstGeom>
        </p:spPr>
        <p:txBody>
          <a:bodyPr wrap="square">
            <a:spAutoFit/>
          </a:bodyPr>
          <a:lstStyle/>
          <a:p>
            <a:pPr algn="l"/>
            <a:r>
              <a:rPr lang="en-AU" sz="1600" b="1" dirty="0" smtClean="0">
                <a:latin typeface="Courier New" pitchFamily="49" charset="0"/>
                <a:cs typeface="Courier New" pitchFamily="49" charset="0"/>
              </a:rPr>
              <a:t>Command(s) completed successfully.</a:t>
            </a:r>
            <a:endParaRPr lang="en-AU" sz="16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and Querying a View</a:t>
            </a:r>
            <a:endParaRPr lang="en-AU" dirty="0"/>
          </a:p>
        </p:txBody>
      </p:sp>
      <p:sp>
        <p:nvSpPr>
          <p:cNvPr id="4" name="Rectangle 3"/>
          <p:cNvSpPr/>
          <p:nvPr/>
        </p:nvSpPr>
        <p:spPr>
          <a:xfrm>
            <a:off x="3657600" y="990600"/>
            <a:ext cx="2209800" cy="609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cs typeface="Courier New" pitchFamily="49" charset="0"/>
              </a:rPr>
              <a:t>SELECT *</a:t>
            </a:r>
          </a:p>
          <a:p>
            <a:pPr algn="l" eaLnBrk="0" hangingPunct="0">
              <a:tabLst>
                <a:tab pos="1200150" algn="l"/>
              </a:tabLst>
              <a:defRPr/>
            </a:pPr>
            <a:r>
              <a:rPr lang="en-AU" sz="1800" b="1" dirty="0" smtClean="0">
                <a:solidFill>
                  <a:srgbClr val="000000"/>
                </a:solidFill>
                <a:latin typeface="Courier New" pitchFamily="49" charset="0"/>
                <a:cs typeface="Courier New" pitchFamily="49" charset="0"/>
              </a:rPr>
              <a:t>FROM </a:t>
            </a:r>
            <a:r>
              <a:rPr lang="en-AU" sz="1800" b="1" dirty="0" err="1" smtClean="0">
                <a:solidFill>
                  <a:srgbClr val="000000"/>
                </a:solidFill>
                <a:latin typeface="Courier New" pitchFamily="49" charset="0"/>
                <a:cs typeface="Courier New" pitchFamily="49" charset="0"/>
              </a:rPr>
              <a:t>emp_info</a:t>
            </a:r>
            <a:r>
              <a:rPr lang="en-AU" sz="1800" b="1" dirty="0" smtClean="0">
                <a:solidFill>
                  <a:srgbClr val="000000"/>
                </a:solidFill>
                <a:latin typeface="Courier New" pitchFamily="49" charset="0"/>
                <a:cs typeface="Courier New" pitchFamily="49" charset="0"/>
              </a:rPr>
              <a:t>;</a:t>
            </a:r>
          </a:p>
        </p:txBody>
      </p:sp>
      <p:sp>
        <p:nvSpPr>
          <p:cNvPr id="5" name="Rectangle 4"/>
          <p:cNvSpPr>
            <a:spLocks noChangeArrowheads="1"/>
          </p:cNvSpPr>
          <p:nvPr/>
        </p:nvSpPr>
        <p:spPr bwMode="auto">
          <a:xfrm>
            <a:off x="228600" y="1828800"/>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5"/>
          <p:cNvSpPr>
            <a:spLocks noChangeArrowheads="1"/>
          </p:cNvSpPr>
          <p:nvPr/>
        </p:nvSpPr>
        <p:spPr bwMode="auto">
          <a:xfrm>
            <a:off x="228600" y="2209800"/>
            <a:ext cx="8686800" cy="35052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emp_id first_name   last_name job_title       salary    manager_name  department</a:t>
            </a:r>
          </a:p>
          <a:p>
            <a:pPr marL="457200" indent="-457200" algn="l"/>
            <a:r>
              <a:rPr lang="en-AU" sz="1400" b="1" noProof="1" smtClean="0">
                <a:latin typeface="Courier New" pitchFamily="49" charset="0"/>
                <a:cs typeface="Courier New" pitchFamily="49" charset="0"/>
              </a:rPr>
              <a:t>------ ------------ --------- --------------- --------- ------------- ----------</a:t>
            </a:r>
          </a:p>
          <a:p>
            <a:pPr marL="457200" indent="-457200" algn="l"/>
            <a:r>
              <a:rPr lang="en-AU" sz="1400" b="1" noProof="1" smtClean="0">
                <a:latin typeface="Courier New" pitchFamily="49" charset="0"/>
                <a:cs typeface="Courier New" pitchFamily="49" charset="0"/>
              </a:rPr>
              <a:t>1      Steven       King      President       24000.00  NULL          Executive</a:t>
            </a:r>
          </a:p>
          <a:p>
            <a:pPr marL="457200" indent="-457200" algn="l"/>
            <a:r>
              <a:rPr lang="en-AU" sz="1400" b="1" noProof="1" smtClean="0">
                <a:latin typeface="Courier New" pitchFamily="49" charset="0"/>
                <a:cs typeface="Courier New" pitchFamily="49" charset="0"/>
              </a:rPr>
              <a:t>2      Neena        Kochhar   Vice President  17000.00  King          Executive</a:t>
            </a:r>
          </a:p>
          <a:p>
            <a:pPr marL="457200" indent="-457200" algn="l"/>
            <a:r>
              <a:rPr lang="en-AU" sz="1400" b="1" noProof="1" smtClean="0">
                <a:latin typeface="Courier New" pitchFamily="49" charset="0"/>
                <a:cs typeface="Courier New" pitchFamily="49" charset="0"/>
              </a:rPr>
              <a:t>3      Lex          De Haan   Vice President  17000.00  King          Executive</a:t>
            </a:r>
          </a:p>
          <a:p>
            <a:pPr marL="457200" indent="-457200" algn="l"/>
            <a:r>
              <a:rPr lang="en-AU" sz="1400" b="1" noProof="1" smtClean="0">
                <a:latin typeface="Courier New" pitchFamily="49" charset="0"/>
                <a:cs typeface="Courier New" pitchFamily="49" charset="0"/>
              </a:rPr>
              <a:t>4      Alexander    Hunold    Programmer      9000.00   De Haan       IT</a:t>
            </a:r>
          </a:p>
          <a:p>
            <a:pPr marL="457200" indent="-457200" algn="l"/>
            <a:r>
              <a:rPr lang="en-AU" sz="1400" b="1" noProof="1" smtClean="0">
                <a:latin typeface="Courier New" pitchFamily="49" charset="0"/>
                <a:cs typeface="Courier New" pitchFamily="49" charset="0"/>
              </a:rPr>
              <a:t>5      Bruce        Ernst     Programmer      6000.00   Hunold        IT</a:t>
            </a:r>
          </a:p>
          <a:p>
            <a:pPr marL="457200" indent="-457200" algn="l"/>
            <a:r>
              <a:rPr lang="en-AU" sz="1400" b="1" noProof="1" smtClean="0">
                <a:latin typeface="Courier New" pitchFamily="49" charset="0"/>
                <a:cs typeface="Courier New" pitchFamily="49" charset="0"/>
              </a:rPr>
              <a:t>6      Diana        Lorentz   Programmer      4200.00   Hunold        IT</a:t>
            </a:r>
          </a:p>
          <a:p>
            <a:pPr marL="457200" indent="-457200" algn="l"/>
            <a:r>
              <a:rPr lang="en-AU" sz="1400" b="1" noProof="1" smtClean="0">
                <a:latin typeface="Courier New" pitchFamily="49" charset="0"/>
                <a:cs typeface="Courier New" pitchFamily="49" charset="0"/>
              </a:rPr>
              <a:t>7      Kevin        Mourgos   Stock Manager   6000.00   King          Shipping</a:t>
            </a:r>
          </a:p>
          <a:p>
            <a:pPr marL="457200" indent="-457200" algn="l"/>
            <a:r>
              <a:rPr lang="en-AU" sz="1400" b="1" noProof="1" smtClean="0">
                <a:latin typeface="Courier New" pitchFamily="49" charset="0"/>
                <a:cs typeface="Courier New" pitchFamily="49" charset="0"/>
              </a:rPr>
              <a:t>8      Trenna       Rajs      Stock Clerk     3500.00   Mourgos       Shipping</a:t>
            </a:r>
          </a:p>
          <a:p>
            <a:pPr marL="457200" indent="-457200" algn="l"/>
            <a:r>
              <a:rPr lang="en-AU" sz="1400" b="1" noProof="1" smtClean="0">
                <a:latin typeface="Courier New" pitchFamily="49" charset="0"/>
                <a:cs typeface="Courier New" pitchFamily="49" charset="0"/>
              </a:rPr>
              <a:t>9      Curtis       Davies    Stock Clerk     3100.00   Mourgos       Shipping</a:t>
            </a:r>
          </a:p>
          <a:p>
            <a:pPr marL="457200" indent="-457200" algn="l"/>
            <a:r>
              <a:rPr lang="en-AU" sz="1400" b="1" noProof="1" smtClean="0">
                <a:latin typeface="Courier New" pitchFamily="49" charset="0"/>
                <a:cs typeface="Courier New" pitchFamily="49" charset="0"/>
              </a:rPr>
              <a:t>10     Randall      Matos     Stock Clerk     2600.00   Mourgos       Shipping</a:t>
            </a:r>
          </a:p>
          <a:p>
            <a:pPr marL="457200" indent="-457200" algn="l"/>
            <a:r>
              <a:rPr lang="en-AU" sz="1400" b="1" noProof="1" smtClean="0">
                <a:latin typeface="Courier New" pitchFamily="49" charset="0"/>
                <a:cs typeface="Courier New" pitchFamily="49" charset="0"/>
              </a:rPr>
              <a:t>11     Peter        Vargas    Stock Clerk     2500.00   Mourgos       Shipping</a:t>
            </a:r>
          </a:p>
          <a:p>
            <a:pPr marL="457200" indent="-457200" algn="l"/>
            <a:r>
              <a:rPr lang="en-AU" sz="1400" b="1" noProof="1" smtClean="0">
                <a:latin typeface="Courier New" pitchFamily="49" charset="0"/>
                <a:cs typeface="Courier New" pitchFamily="49" charset="0"/>
              </a:rPr>
              <a:t>...</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(20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Viewing a View in SSMS</a:t>
            </a:r>
            <a:endParaRPr lang="en-AU" dirty="0"/>
          </a:p>
        </p:txBody>
      </p:sp>
      <p:sp>
        <p:nvSpPr>
          <p:cNvPr id="3" name="Content Placeholder 2"/>
          <p:cNvSpPr>
            <a:spLocks noGrp="1"/>
          </p:cNvSpPr>
          <p:nvPr>
            <p:ph idx="1"/>
          </p:nvPr>
        </p:nvSpPr>
        <p:spPr>
          <a:xfrm>
            <a:off x="285750" y="1000125"/>
            <a:ext cx="5657850" cy="5643563"/>
          </a:xfrm>
        </p:spPr>
        <p:txBody>
          <a:bodyPr/>
          <a:lstStyle/>
          <a:p>
            <a:r>
              <a:rPr lang="en-AU" dirty="0" smtClean="0"/>
              <a:t>Views are in the “Views” folder of the database they apply to in SSMS</a:t>
            </a:r>
          </a:p>
          <a:p>
            <a:endParaRPr lang="en-AU" dirty="0" smtClean="0"/>
          </a:p>
          <a:p>
            <a:r>
              <a:rPr lang="en-AU" dirty="0" smtClean="0"/>
              <a:t>As with other database objects, you may need to refresh the Object Explorer display to see changes</a:t>
            </a:r>
          </a:p>
          <a:p>
            <a:pPr lvl="2"/>
            <a:endParaRPr lang="en-AU" dirty="0" smtClean="0"/>
          </a:p>
          <a:p>
            <a:pPr lvl="2"/>
            <a:endParaRPr lang="en-AU" dirty="0" smtClean="0"/>
          </a:p>
          <a:p>
            <a:endParaRPr lang="en-AU" dirty="0" smtClean="0"/>
          </a:p>
          <a:p>
            <a:pPr lvl="2"/>
            <a:endParaRPr lang="en-AU" sz="1800" dirty="0" smtClean="0"/>
          </a:p>
          <a:p>
            <a:endParaRPr lang="en-AU" sz="2000" dirty="0" smtClean="0"/>
          </a:p>
          <a:p>
            <a:pPr lvl="3"/>
            <a:endParaRPr lang="en-AU" dirty="0" smtClean="0"/>
          </a:p>
          <a:p>
            <a:pPr lvl="1"/>
            <a:r>
              <a:rPr lang="en-AU" dirty="0" smtClean="0"/>
              <a:t>Viewing a view is similar to viewing a table (remember the data is stored in the table(s), not the view)</a:t>
            </a:r>
          </a:p>
        </p:txBody>
      </p:sp>
      <p:pic>
        <p:nvPicPr>
          <p:cNvPr id="4" name="Picture 2"/>
          <p:cNvPicPr>
            <a:picLocks noChangeAspect="1" noChangeArrowheads="1"/>
          </p:cNvPicPr>
          <p:nvPr/>
        </p:nvPicPr>
        <p:blipFill>
          <a:blip r:embed="rId3" cstate="print"/>
          <a:srcRect/>
          <a:stretch>
            <a:fillRect/>
          </a:stretch>
        </p:blipFill>
        <p:spPr bwMode="auto">
          <a:xfrm>
            <a:off x="6096000" y="969885"/>
            <a:ext cx="2590800" cy="5659515"/>
          </a:xfrm>
          <a:prstGeom prst="rect">
            <a:avLst/>
          </a:prstGeom>
          <a:noFill/>
          <a:ln w="9525">
            <a:solidFill>
              <a:schemeClr val="tx1"/>
            </a:solidFill>
            <a:miter lim="800000"/>
            <a:headEnd/>
            <a:tailEnd/>
          </a:ln>
          <a:effectLst/>
        </p:spPr>
      </p:pic>
      <p:sp>
        <p:nvSpPr>
          <p:cNvPr id="6" name="Rectangle 19"/>
          <p:cNvSpPr>
            <a:spLocks noChangeArrowheads="1"/>
          </p:cNvSpPr>
          <p:nvPr/>
        </p:nvSpPr>
        <p:spPr bwMode="auto">
          <a:xfrm>
            <a:off x="6781800" y="4608000"/>
            <a:ext cx="1828800" cy="864000"/>
          </a:xfrm>
          <a:prstGeom prst="rect">
            <a:avLst/>
          </a:prstGeom>
          <a:noFill/>
          <a:ln w="25400">
            <a:solidFill>
              <a:srgbClr val="C00000"/>
            </a:solidFill>
            <a:prstDash val="dash"/>
            <a:miter lim="800000"/>
            <a:headEnd/>
            <a:tailEnd/>
          </a:ln>
        </p:spPr>
        <p:txBody>
          <a:bodyPr wrap="none" anchor="ctr"/>
          <a:lstStyle/>
          <a:p>
            <a:endParaRPr lang="en-US"/>
          </a:p>
        </p:txBody>
      </p:sp>
      <p:pic>
        <p:nvPicPr>
          <p:cNvPr id="5" name="Picture 3"/>
          <p:cNvPicPr>
            <a:picLocks noChangeAspect="1" noChangeArrowheads="1"/>
          </p:cNvPicPr>
          <p:nvPr/>
        </p:nvPicPr>
        <p:blipFill>
          <a:blip r:embed="rId4" cstate="print"/>
          <a:srcRect/>
          <a:stretch>
            <a:fillRect/>
          </a:stretch>
        </p:blipFill>
        <p:spPr bwMode="auto">
          <a:xfrm>
            <a:off x="990600" y="3657600"/>
            <a:ext cx="4075814" cy="19050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in Views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Views </a:t>
            </a:r>
            <a:r>
              <a:rPr lang="en-AU" b="1" dirty="0" smtClean="0"/>
              <a:t>do not store data </a:t>
            </a:r>
            <a:r>
              <a:rPr lang="en-AU" dirty="0" smtClean="0"/>
              <a:t>of their own – they are not a real table.  The data is still stored in the original tables as normal</a:t>
            </a:r>
          </a:p>
          <a:p>
            <a:pPr lvl="4"/>
            <a:endParaRPr lang="en-AU" dirty="0" smtClean="0"/>
          </a:p>
          <a:p>
            <a:r>
              <a:rPr lang="en-AU" dirty="0" smtClean="0"/>
              <a:t>All that the server stores is the name of the view, and its associated SELECT statement</a:t>
            </a:r>
          </a:p>
          <a:p>
            <a:pPr lvl="4"/>
            <a:endParaRPr lang="en-AU" dirty="0" smtClean="0"/>
          </a:p>
          <a:p>
            <a:pPr lvl="1"/>
            <a:r>
              <a:rPr lang="en-AU" dirty="0" smtClean="0"/>
              <a:t>When you use the view in a statement, the server performs the associated SELECT statement</a:t>
            </a:r>
          </a:p>
          <a:p>
            <a:pPr lvl="4"/>
            <a:endParaRPr lang="en-AU" dirty="0" smtClean="0"/>
          </a:p>
          <a:p>
            <a:pPr lvl="1"/>
            <a:r>
              <a:rPr lang="en-AU" dirty="0" smtClean="0"/>
              <a:t>Just like using a </a:t>
            </a:r>
            <a:r>
              <a:rPr lang="en-AU" dirty="0" err="1" smtClean="0"/>
              <a:t>subquery</a:t>
            </a:r>
            <a:r>
              <a:rPr lang="en-AU" dirty="0" smtClean="0"/>
              <a:t>!</a:t>
            </a:r>
          </a:p>
          <a:p>
            <a:pPr lvl="4"/>
            <a:endParaRPr lang="en-AU" dirty="0" smtClean="0"/>
          </a:p>
          <a:p>
            <a:pPr lvl="4"/>
            <a:endParaRPr lang="en-AU" dirty="0" smtClean="0"/>
          </a:p>
          <a:p>
            <a:r>
              <a:rPr lang="en-AU" dirty="0" smtClean="0"/>
              <a:t>If you create a view, and then modify the schema of the tables that it uses, the view may stop working</a:t>
            </a:r>
          </a:p>
          <a:p>
            <a:pPr lvl="1"/>
            <a:r>
              <a:rPr lang="en-AU" dirty="0" smtClean="0"/>
              <a:t>The SELECT statement must be valid for it to work</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Altering a View</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Syntax:</a:t>
            </a:r>
          </a:p>
          <a:p>
            <a:endParaRPr lang="en-AU" sz="3200" dirty="0" smtClean="0"/>
          </a:p>
          <a:p>
            <a:endParaRPr lang="en-AU" sz="2800" dirty="0" smtClean="0"/>
          </a:p>
          <a:p>
            <a:pPr lvl="1"/>
            <a:r>
              <a:rPr lang="en-AU" dirty="0" smtClean="0"/>
              <a:t>View name must already exist</a:t>
            </a:r>
          </a:p>
          <a:p>
            <a:pPr lvl="4"/>
            <a:endParaRPr lang="en-AU" dirty="0" smtClean="0"/>
          </a:p>
          <a:p>
            <a:pPr lvl="1"/>
            <a:r>
              <a:rPr lang="en-AU" dirty="0" err="1" smtClean="0"/>
              <a:t>Subquery</a:t>
            </a:r>
            <a:r>
              <a:rPr lang="en-AU" dirty="0" smtClean="0"/>
              <a:t> can be entirely different from the original</a:t>
            </a:r>
          </a:p>
          <a:p>
            <a:pPr lvl="4"/>
            <a:endParaRPr lang="en-AU" dirty="0" smtClean="0"/>
          </a:p>
          <a:p>
            <a:pPr lvl="1"/>
            <a:r>
              <a:rPr lang="en-AU" dirty="0" smtClean="0"/>
              <a:t>Essentially the exact same syntax and usage, but redefines an existing view name rather than creating a new one</a:t>
            </a:r>
            <a:endParaRPr lang="en-AU" dirty="0"/>
          </a:p>
        </p:txBody>
      </p:sp>
      <p:sp>
        <p:nvSpPr>
          <p:cNvPr id="4" name="Rectangle 3"/>
          <p:cNvSpPr/>
          <p:nvPr/>
        </p:nvSpPr>
        <p:spPr>
          <a:xfrm>
            <a:off x="381000" y="1524000"/>
            <a:ext cx="83820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ALTER VIEW </a:t>
            </a:r>
            <a:r>
              <a:rPr lang="en-AU" sz="1800" b="1" dirty="0" err="1" smtClean="0">
                <a:solidFill>
                  <a:srgbClr val="000000"/>
                </a:solidFill>
                <a:latin typeface="Courier New" pitchFamily="49" charset="0"/>
              </a:rPr>
              <a:t>view_name</a:t>
            </a:r>
            <a:r>
              <a:rPr lang="en-AU" sz="1800" b="1" dirty="0" smtClean="0">
                <a:solidFill>
                  <a:srgbClr val="000000"/>
                </a:solidFill>
                <a:latin typeface="Courier New" pitchFamily="49" charset="0"/>
              </a:rPr>
              <a:t> </a:t>
            </a:r>
            <a:r>
              <a:rPr lang="en-US" sz="1800" b="1" dirty="0" smtClean="0">
                <a:solidFill>
                  <a:srgbClr val="000000"/>
                </a:solidFill>
                <a:latin typeface="Courier New" pitchFamily="49" charset="0"/>
                <a:cs typeface="Courier New" pitchFamily="49" charset="0"/>
              </a:rPr>
              <a:t>[(</a:t>
            </a:r>
            <a:r>
              <a:rPr lang="en-US" sz="1800" b="1" dirty="0" err="1" smtClean="0">
                <a:solidFill>
                  <a:srgbClr val="000000"/>
                </a:solidFill>
                <a:latin typeface="Courier New" pitchFamily="49" charset="0"/>
                <a:cs typeface="Courier New" pitchFamily="49" charset="0"/>
              </a:rPr>
              <a:t>column_alias</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column_alias</a:t>
            </a:r>
            <a:r>
              <a:rPr lang="en-US" sz="1800" b="1" dirty="0" smtClean="0">
                <a:solidFill>
                  <a:srgbClr val="000000"/>
                </a:solidFill>
                <a:latin typeface="Courier New" pitchFamily="49" charset="0"/>
                <a:cs typeface="Courier New" pitchFamily="49" charset="0"/>
              </a:rPr>
              <a:t>]...)]</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AS subquery</a:t>
            </a:r>
          </a:p>
          <a:p>
            <a:pPr algn="l" eaLnBrk="0" hangingPunct="0">
              <a:tabLst>
                <a:tab pos="1200150" algn="l"/>
              </a:tabLst>
              <a:defRPr/>
            </a:pPr>
            <a:r>
              <a:rPr lang="en-AU" sz="1800" b="1" dirty="0" smtClean="0">
                <a:solidFill>
                  <a:srgbClr val="000000"/>
                </a:solidFill>
                <a:latin typeface="Courier New" pitchFamily="49" charset="0"/>
              </a:rPr>
              <a:t>[WITH CHECK OPTION]</a:t>
            </a:r>
          </a:p>
        </p:txBody>
      </p:sp>
      <p:sp>
        <p:nvSpPr>
          <p:cNvPr id="5" name="Rectangle 4"/>
          <p:cNvSpPr/>
          <p:nvPr/>
        </p:nvSpPr>
        <p:spPr>
          <a:xfrm>
            <a:off x="381000" y="5181600"/>
            <a:ext cx="8382000" cy="1143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ALTER VIEW </a:t>
            </a:r>
            <a:r>
              <a:rPr lang="en-US" sz="1800" b="1" dirty="0" err="1" smtClean="0">
                <a:solidFill>
                  <a:srgbClr val="000000"/>
                </a:solidFill>
                <a:latin typeface="Courier New" pitchFamily="49" charset="0"/>
                <a:cs typeface="Courier New" pitchFamily="49" charset="0"/>
              </a:rPr>
              <a:t>emp_contacts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AS SELECT </a:t>
            </a:r>
            <a:r>
              <a:rPr lang="en-US" sz="1800" b="1" dirty="0" err="1" smtClean="0">
                <a:solidFill>
                  <a:srgbClr val="000000"/>
                </a:solidFill>
                <a:latin typeface="Courier New" pitchFamily="49" charset="0"/>
                <a:cs typeface="Courier New" pitchFamily="49" charset="0"/>
              </a:rPr>
              <a:t>first_name</a:t>
            </a:r>
            <a:r>
              <a:rPr lang="en-US" sz="1800" b="1" dirty="0" smtClean="0">
                <a:solidFill>
                  <a:srgbClr val="000000"/>
                </a:solidFill>
                <a:latin typeface="Courier New" pitchFamily="49" charset="0"/>
                <a:cs typeface="Courier New" pitchFamily="49" charset="0"/>
              </a:rPr>
              <a:t> + ' ' + </a:t>
            </a:r>
            <a:r>
              <a:rPr lang="en-US" sz="1800" b="1" dirty="0" err="1" smtClean="0">
                <a:solidFill>
                  <a:srgbClr val="000000"/>
                </a:solidFill>
                <a:latin typeface="Courier New" pitchFamily="49" charset="0"/>
                <a:cs typeface="Courier New" pitchFamily="49" charset="0"/>
              </a:rPr>
              <a:t>last_name</a:t>
            </a:r>
            <a:r>
              <a:rPr lang="en-US" sz="1800" b="1" dirty="0" smtClean="0">
                <a:solidFill>
                  <a:srgbClr val="000000"/>
                </a:solidFill>
                <a:latin typeface="Courier New" pitchFamily="49" charset="0"/>
                <a:cs typeface="Courier New" pitchFamily="49" charset="0"/>
              </a:rPr>
              <a:t> AS </a:t>
            </a:r>
            <a:r>
              <a:rPr lang="en-US" sz="1800" b="1" dirty="0" err="1" smtClean="0">
                <a:solidFill>
                  <a:srgbClr val="000000"/>
                </a:solidFill>
                <a:latin typeface="Courier New" pitchFamily="49" charset="0"/>
                <a:cs typeface="Courier New" pitchFamily="49" charset="0"/>
              </a:rPr>
              <a:t>full_name</a:t>
            </a:r>
            <a:r>
              <a:rPr lang="en-US" sz="1800" b="1" dirty="0" smtClean="0">
                <a:solidFill>
                  <a:srgbClr val="000000"/>
                </a:solidFill>
                <a:latin typeface="Courier New" pitchFamily="49" charset="0"/>
                <a:cs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LOWER(email)+'@</a:t>
            </a:r>
            <a:r>
              <a:rPr lang="en-US" sz="1800" b="1" dirty="0" err="1" smtClean="0">
                <a:solidFill>
                  <a:srgbClr val="000000"/>
                </a:solidFill>
                <a:latin typeface="Courier New" pitchFamily="49" charset="0"/>
                <a:cs typeface="Courier New" pitchFamily="49" charset="0"/>
              </a:rPr>
              <a:t>corp.com</a:t>
            </a:r>
            <a:r>
              <a:rPr lang="en-US" sz="1800" b="1" dirty="0" smtClean="0">
                <a:solidFill>
                  <a:srgbClr val="000000"/>
                </a:solidFill>
                <a:latin typeface="Courier New" pitchFamily="49" charset="0"/>
                <a:cs typeface="Courier New" pitchFamily="49" charset="0"/>
              </a:rPr>
              <a:t>' AS email, </a:t>
            </a:r>
            <a:r>
              <a:rPr lang="en-US" sz="1800" b="1" dirty="0" err="1" smtClean="0">
                <a:solidFill>
                  <a:srgbClr val="000000"/>
                </a:solidFill>
                <a:latin typeface="Courier New" pitchFamily="49" charset="0"/>
                <a:cs typeface="Courier New" pitchFamily="49" charset="0"/>
              </a:rPr>
              <a:t>phone_number</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FROM employee;</a:t>
            </a:r>
            <a:endParaRPr lang="en-AU" sz="1800" b="1" dirty="0" smtClean="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Dropping a View</a:t>
            </a:r>
            <a:endParaRPr lang="en-AU" dirty="0"/>
          </a:p>
        </p:txBody>
      </p:sp>
      <p:sp>
        <p:nvSpPr>
          <p:cNvPr id="3" name="Content Placeholder 2"/>
          <p:cNvSpPr>
            <a:spLocks noGrp="1"/>
          </p:cNvSpPr>
          <p:nvPr>
            <p:ph idx="1"/>
          </p:nvPr>
        </p:nvSpPr>
        <p:spPr/>
        <p:txBody>
          <a:bodyPr/>
          <a:lstStyle/>
          <a:p>
            <a:r>
              <a:rPr lang="en-AU" dirty="0" smtClean="0"/>
              <a:t>Syntax:</a:t>
            </a:r>
          </a:p>
          <a:p>
            <a:endParaRPr lang="en-AU" dirty="0" smtClean="0"/>
          </a:p>
          <a:p>
            <a:endParaRPr lang="en-AU" dirty="0" smtClean="0"/>
          </a:p>
          <a:p>
            <a:pPr lvl="1"/>
            <a:r>
              <a:rPr lang="en-AU" dirty="0" smtClean="0"/>
              <a:t>Works the same as drop table</a:t>
            </a:r>
          </a:p>
          <a:p>
            <a:pPr lvl="1"/>
            <a:endParaRPr lang="en-AU" dirty="0" smtClean="0"/>
          </a:p>
          <a:p>
            <a:pPr lvl="1"/>
            <a:r>
              <a:rPr lang="en-AU" dirty="0" smtClean="0"/>
              <a:t>A lot less risky, since the only thing deleted/lost is the view name and SELECT statement associated with it</a:t>
            </a:r>
          </a:p>
          <a:p>
            <a:pPr lvl="1"/>
            <a:endParaRPr lang="en-AU" dirty="0" smtClean="0"/>
          </a:p>
          <a:p>
            <a:pPr lvl="1"/>
            <a:r>
              <a:rPr lang="en-AU" dirty="0" smtClean="0"/>
              <a:t>No data (rows) are lost</a:t>
            </a:r>
            <a:endParaRPr lang="en-AU" dirty="0"/>
          </a:p>
        </p:txBody>
      </p:sp>
      <p:sp>
        <p:nvSpPr>
          <p:cNvPr id="4" name="Rectangle 3"/>
          <p:cNvSpPr/>
          <p:nvPr/>
        </p:nvSpPr>
        <p:spPr>
          <a:xfrm>
            <a:off x="381000" y="1524000"/>
            <a:ext cx="8382000" cy="38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DROP VIEW </a:t>
            </a:r>
            <a:r>
              <a:rPr lang="en-AU" sz="1800" b="1" dirty="0" err="1" smtClean="0">
                <a:solidFill>
                  <a:srgbClr val="000000"/>
                </a:solidFill>
                <a:latin typeface="Courier New" pitchFamily="49" charset="0"/>
              </a:rPr>
              <a:t>view_name</a:t>
            </a:r>
            <a:r>
              <a:rPr lang="en-AU"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Manipulating Data Through Views</a:t>
            </a:r>
            <a:endParaRPr lang="en-AU" dirty="0"/>
          </a:p>
        </p:txBody>
      </p:sp>
      <p:sp>
        <p:nvSpPr>
          <p:cNvPr id="3" name="Content Placeholder 2"/>
          <p:cNvSpPr>
            <a:spLocks noGrp="1"/>
          </p:cNvSpPr>
          <p:nvPr>
            <p:ph idx="1"/>
          </p:nvPr>
        </p:nvSpPr>
        <p:spPr/>
        <p:txBody>
          <a:bodyPr/>
          <a:lstStyle/>
          <a:p>
            <a:r>
              <a:rPr lang="en-AU" dirty="0" smtClean="0"/>
              <a:t>All the data (rows) shown in a view has been drawn from where it is stored – in tables</a:t>
            </a:r>
          </a:p>
          <a:p>
            <a:pPr lvl="4"/>
            <a:endParaRPr lang="en-AU" dirty="0" smtClean="0"/>
          </a:p>
          <a:p>
            <a:r>
              <a:rPr lang="en-AU" dirty="0" smtClean="0"/>
              <a:t>You can use DML statements (INSERT, UPDATE</a:t>
            </a:r>
            <a:r>
              <a:rPr lang="en-AU" smtClean="0"/>
              <a:t>, DELETE) </a:t>
            </a:r>
            <a:r>
              <a:rPr lang="en-AU" dirty="0" smtClean="0"/>
              <a:t>to manipulate this data via a view</a:t>
            </a:r>
          </a:p>
          <a:p>
            <a:pPr lvl="1"/>
            <a:r>
              <a:rPr lang="en-AU" dirty="0" smtClean="0"/>
              <a:t>Syntax is the same as normal, using the view name instead of a table name</a:t>
            </a:r>
          </a:p>
          <a:p>
            <a:pPr lvl="4"/>
            <a:endParaRPr lang="en-AU" dirty="0" smtClean="0"/>
          </a:p>
          <a:p>
            <a:r>
              <a:rPr lang="en-AU" dirty="0" smtClean="0"/>
              <a:t>To ensure that inserts/updates/deletions performed on a view are fully processed, following the statement with the “GO” command is recommended</a:t>
            </a:r>
          </a:p>
          <a:p>
            <a:endParaRPr lang="en-AU" dirty="0" smtClean="0"/>
          </a:p>
          <a:p>
            <a:r>
              <a:rPr lang="en-AU" dirty="0" smtClean="0"/>
              <a:t>Numerous circumstances will make it impossible to manipulate data via a view…</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Subqueries</a:t>
            </a:r>
            <a:endParaRPr lang="en-AU" dirty="0"/>
          </a:p>
        </p:txBody>
      </p:sp>
      <p:sp>
        <p:nvSpPr>
          <p:cNvPr id="3" name="Content Placeholder 2"/>
          <p:cNvSpPr>
            <a:spLocks noGrp="1"/>
          </p:cNvSpPr>
          <p:nvPr>
            <p:ph idx="1"/>
          </p:nvPr>
        </p:nvSpPr>
        <p:spPr/>
        <p:txBody>
          <a:bodyPr/>
          <a:lstStyle/>
          <a:p>
            <a:pPr eaLnBrk="1" hangingPunct="1"/>
            <a:r>
              <a:rPr lang="en-US" dirty="0" smtClean="0"/>
              <a:t>It is possible to embed a SELECT statement (i.e., a query) in another SQL statement</a:t>
            </a:r>
          </a:p>
          <a:p>
            <a:pPr lvl="1" eaLnBrk="1" hangingPunct="1"/>
            <a:r>
              <a:rPr lang="en-US" dirty="0" smtClean="0"/>
              <a:t>e.g. Within another SELECT statement</a:t>
            </a:r>
          </a:p>
          <a:p>
            <a:pPr lvl="1" eaLnBrk="1" hangingPunct="1"/>
            <a:r>
              <a:rPr lang="en-US" dirty="0" smtClean="0"/>
              <a:t>We covered the use of </a:t>
            </a:r>
            <a:r>
              <a:rPr lang="en-US" dirty="0" err="1" smtClean="0"/>
              <a:t>subqueries</a:t>
            </a:r>
            <a:r>
              <a:rPr lang="en-US" dirty="0" smtClean="0"/>
              <a:t> in INSERT and UPDATE statements in Module 8</a:t>
            </a:r>
          </a:p>
          <a:p>
            <a:pPr lvl="1" eaLnBrk="1" hangingPunct="1"/>
            <a:endParaRPr lang="en-US" dirty="0" smtClean="0"/>
          </a:p>
          <a:p>
            <a:pPr eaLnBrk="1" hangingPunct="1"/>
            <a:r>
              <a:rPr lang="en-US" dirty="0" smtClean="0"/>
              <a:t>Can be very useful when your query depends on data that is stored in the database</a:t>
            </a:r>
          </a:p>
          <a:p>
            <a:pPr lvl="1" eaLnBrk="1" hangingPunct="1"/>
            <a:r>
              <a:rPr lang="en-US" dirty="0" smtClean="0"/>
              <a:t>This may be as simple as retrieving a single value from another row of a table to use in an update statement…</a:t>
            </a:r>
          </a:p>
          <a:p>
            <a:pPr lvl="1" eaLnBrk="1" hangingPunct="1"/>
            <a:endParaRPr lang="en-US" dirty="0" smtClean="0"/>
          </a:p>
          <a:p>
            <a:pPr lvl="1" eaLnBrk="1" hangingPunct="1"/>
            <a:r>
              <a:rPr lang="en-US" dirty="0" smtClean="0"/>
              <a:t>Or could involve a complex </a:t>
            </a:r>
            <a:r>
              <a:rPr lang="en-US" dirty="0" err="1" smtClean="0"/>
              <a:t>subquery</a:t>
            </a:r>
            <a:r>
              <a:rPr lang="en-US" dirty="0" smtClean="0"/>
              <a:t> that uses joins, aggregate functions, group by and having clauses, etc, to retrieve and make use of </a:t>
            </a:r>
            <a:r>
              <a:rPr lang="en-AU" dirty="0" smtClean="0"/>
              <a:t>very specific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Manipulating Data Through Views</a:t>
            </a:r>
            <a:endParaRPr lang="en-AU" dirty="0"/>
          </a:p>
        </p:txBody>
      </p:sp>
      <p:sp>
        <p:nvSpPr>
          <p:cNvPr id="4" name="Rectangle 3"/>
          <p:cNvSpPr/>
          <p:nvPr/>
        </p:nvSpPr>
        <p:spPr>
          <a:xfrm>
            <a:off x="228600" y="1033046"/>
            <a:ext cx="3886200" cy="871954"/>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job_titles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AS SELECT </a:t>
            </a:r>
            <a:r>
              <a:rPr lang="en-US" sz="1800" b="1" dirty="0" err="1" smtClean="0">
                <a:solidFill>
                  <a:srgbClr val="000000"/>
                </a:solidFill>
                <a:latin typeface="Courier New" pitchFamily="49" charset="0"/>
                <a:cs typeface="Courier New" pitchFamily="49" charset="0"/>
              </a:rPr>
              <a:t>job_id</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job_title</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FROM job;</a:t>
            </a:r>
            <a:endParaRPr lang="en-AU" sz="1800" b="1" dirty="0" smtClean="0">
              <a:solidFill>
                <a:srgbClr val="000000"/>
              </a:solidFill>
              <a:latin typeface="Courier New" pitchFamily="49" charset="0"/>
            </a:endParaRPr>
          </a:p>
        </p:txBody>
      </p:sp>
      <p:sp>
        <p:nvSpPr>
          <p:cNvPr id="6" name="Rectangle 5"/>
          <p:cNvSpPr/>
          <p:nvPr/>
        </p:nvSpPr>
        <p:spPr>
          <a:xfrm>
            <a:off x="228600" y="990600"/>
            <a:ext cx="5791200" cy="5486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job_titles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AS SELECT </a:t>
            </a:r>
            <a:r>
              <a:rPr lang="en-US" sz="1800" b="1" dirty="0" err="1" smtClean="0">
                <a:solidFill>
                  <a:srgbClr val="000000"/>
                </a:solidFill>
                <a:latin typeface="Courier New" pitchFamily="49" charset="0"/>
                <a:cs typeface="Courier New" pitchFamily="49" charset="0"/>
              </a:rPr>
              <a:t>job_id</a:t>
            </a:r>
            <a:r>
              <a:rPr lang="en-US" sz="1800" b="1" dirty="0" smtClean="0">
                <a:solidFill>
                  <a:srgbClr val="000000"/>
                </a:solidFill>
                <a:latin typeface="Courier New" pitchFamily="49" charset="0"/>
                <a:cs typeface="Courier New" pitchFamily="49" charset="0"/>
              </a:rPr>
              <a:t>, </a:t>
            </a:r>
            <a:r>
              <a:rPr lang="en-US" sz="1800" b="1" dirty="0" err="1" smtClean="0">
                <a:solidFill>
                  <a:srgbClr val="000000"/>
                </a:solidFill>
                <a:latin typeface="Courier New" pitchFamily="49" charset="0"/>
                <a:cs typeface="Courier New" pitchFamily="49" charset="0"/>
              </a:rPr>
              <a:t>job_title</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   FROM job;</a:t>
            </a: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INSERT INTO </a:t>
            </a:r>
            <a:r>
              <a:rPr lang="en-US" sz="1800" b="1" dirty="0" err="1" smtClean="0">
                <a:solidFill>
                  <a:srgbClr val="000000"/>
                </a:solidFill>
                <a:latin typeface="Courier New" pitchFamily="49" charset="0"/>
                <a:cs typeface="Courier New" pitchFamily="49" charset="0"/>
              </a:rPr>
              <a:t>job_titles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VALUES ('MK_ASS', 'Marketing Assistant');</a:t>
            </a: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UPDATE </a:t>
            </a:r>
            <a:r>
              <a:rPr lang="en-US" sz="1800" b="1" dirty="0" err="1" smtClean="0">
                <a:solidFill>
                  <a:srgbClr val="000000"/>
                </a:solidFill>
                <a:latin typeface="Courier New" pitchFamily="49" charset="0"/>
                <a:cs typeface="Courier New" pitchFamily="49" charset="0"/>
              </a:rPr>
              <a:t>job_titles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SET </a:t>
            </a:r>
            <a:r>
              <a:rPr lang="en-US" sz="1800" b="1" dirty="0" err="1" smtClean="0">
                <a:solidFill>
                  <a:srgbClr val="000000"/>
                </a:solidFill>
                <a:latin typeface="Courier New" pitchFamily="49" charset="0"/>
                <a:cs typeface="Courier New" pitchFamily="49" charset="0"/>
              </a:rPr>
              <a:t>job_id</a:t>
            </a:r>
            <a:r>
              <a:rPr lang="en-US" sz="1800" b="1" dirty="0" smtClean="0">
                <a:solidFill>
                  <a:srgbClr val="000000"/>
                </a:solidFill>
                <a:latin typeface="Courier New" pitchFamily="49" charset="0"/>
                <a:cs typeface="Courier New" pitchFamily="49" charset="0"/>
              </a:rPr>
              <a:t> = 'MK_ASST'</a:t>
            </a: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WHERE </a:t>
            </a:r>
            <a:r>
              <a:rPr lang="en-US" sz="1800" b="1" dirty="0" err="1" smtClean="0">
                <a:solidFill>
                  <a:srgbClr val="000000"/>
                </a:solidFill>
                <a:latin typeface="Courier New" pitchFamily="49" charset="0"/>
                <a:cs typeface="Courier New" pitchFamily="49" charset="0"/>
              </a:rPr>
              <a:t>job_id</a:t>
            </a:r>
            <a:r>
              <a:rPr lang="en-US" sz="1800" b="1" dirty="0" smtClean="0">
                <a:solidFill>
                  <a:srgbClr val="000000"/>
                </a:solidFill>
                <a:latin typeface="Courier New" pitchFamily="49" charset="0"/>
                <a:cs typeface="Courier New" pitchFamily="49" charset="0"/>
              </a:rPr>
              <a:t> = 'MK_ASS';</a:t>
            </a: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DELETE FROM </a:t>
            </a:r>
            <a:r>
              <a:rPr lang="en-US" sz="1800" b="1" dirty="0" err="1" smtClean="0">
                <a:solidFill>
                  <a:srgbClr val="000000"/>
                </a:solidFill>
                <a:latin typeface="Courier New" pitchFamily="49" charset="0"/>
                <a:cs typeface="Courier New" pitchFamily="49" charset="0"/>
              </a:rPr>
              <a:t>job_titles</a:t>
            </a: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cs typeface="Courier New" pitchFamily="49" charset="0"/>
              </a:rPr>
              <a:t>WHERE </a:t>
            </a:r>
            <a:r>
              <a:rPr lang="en-US" sz="1800" b="1" dirty="0" err="1" smtClean="0">
                <a:solidFill>
                  <a:srgbClr val="000000"/>
                </a:solidFill>
                <a:latin typeface="Courier New" pitchFamily="49" charset="0"/>
                <a:cs typeface="Courier New" pitchFamily="49" charset="0"/>
              </a:rPr>
              <a:t>job_id</a:t>
            </a:r>
            <a:r>
              <a:rPr lang="en-US" sz="1800" b="1" dirty="0" smtClean="0">
                <a:solidFill>
                  <a:srgbClr val="000000"/>
                </a:solidFill>
                <a:latin typeface="Courier New" pitchFamily="49" charset="0"/>
                <a:cs typeface="Courier New" pitchFamily="49" charset="0"/>
              </a:rPr>
              <a:t> = 'MK_ASST';</a:t>
            </a: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cs typeface="Courier New" pitchFamily="49" charset="0"/>
            </a:endParaRPr>
          </a:p>
        </p:txBody>
      </p:sp>
      <p:sp>
        <p:nvSpPr>
          <p:cNvPr id="9" name="Rectangle 8"/>
          <p:cNvSpPr/>
          <p:nvPr/>
        </p:nvSpPr>
        <p:spPr>
          <a:xfrm>
            <a:off x="838200" y="2938046"/>
            <a:ext cx="4343400" cy="338554"/>
          </a:xfrm>
          <a:prstGeom prst="rect">
            <a:avLst/>
          </a:prstGeom>
        </p:spPr>
        <p:txBody>
          <a:bodyPr wrap="square">
            <a:spAutoFit/>
          </a:bodyPr>
          <a:lstStyle/>
          <a:p>
            <a:r>
              <a:rPr lang="en-AU" sz="1600" dirty="0" smtClean="0">
                <a:latin typeface="Courier New" pitchFamily="49" charset="0"/>
                <a:cs typeface="Courier New" pitchFamily="49" charset="0"/>
              </a:rPr>
              <a:t>(1 row(s) affected)</a:t>
            </a:r>
            <a:endParaRPr lang="en-AU" sz="1600" dirty="0">
              <a:latin typeface="Courier New" pitchFamily="49" charset="0"/>
              <a:cs typeface="Courier New" pitchFamily="49" charset="0"/>
            </a:endParaRPr>
          </a:p>
        </p:txBody>
      </p:sp>
      <p:sp>
        <p:nvSpPr>
          <p:cNvPr id="10" name="Rectangle 9"/>
          <p:cNvSpPr/>
          <p:nvPr/>
        </p:nvSpPr>
        <p:spPr>
          <a:xfrm>
            <a:off x="838200" y="4614446"/>
            <a:ext cx="4343400" cy="338554"/>
          </a:xfrm>
          <a:prstGeom prst="rect">
            <a:avLst/>
          </a:prstGeom>
        </p:spPr>
        <p:txBody>
          <a:bodyPr wrap="square">
            <a:spAutoFit/>
          </a:bodyPr>
          <a:lstStyle/>
          <a:p>
            <a:r>
              <a:rPr lang="en-AU" sz="1600" dirty="0" smtClean="0">
                <a:latin typeface="Courier New" pitchFamily="49" charset="0"/>
                <a:cs typeface="Courier New" pitchFamily="49" charset="0"/>
              </a:rPr>
              <a:t>(1 row(s) affected)</a:t>
            </a:r>
            <a:endParaRPr lang="en-AU" sz="1600" dirty="0">
              <a:latin typeface="Courier New" pitchFamily="49" charset="0"/>
              <a:cs typeface="Courier New" pitchFamily="49" charset="0"/>
            </a:endParaRPr>
          </a:p>
        </p:txBody>
      </p:sp>
      <p:sp>
        <p:nvSpPr>
          <p:cNvPr id="11" name="Rectangle 10"/>
          <p:cNvSpPr/>
          <p:nvPr/>
        </p:nvSpPr>
        <p:spPr>
          <a:xfrm>
            <a:off x="838200" y="5986046"/>
            <a:ext cx="4343400" cy="338554"/>
          </a:xfrm>
          <a:prstGeom prst="rect">
            <a:avLst/>
          </a:prstGeom>
        </p:spPr>
        <p:txBody>
          <a:bodyPr wrap="square">
            <a:spAutoFit/>
          </a:bodyPr>
          <a:lstStyle/>
          <a:p>
            <a:r>
              <a:rPr lang="en-AU" sz="1600" dirty="0" smtClean="0">
                <a:latin typeface="Courier New" pitchFamily="49" charset="0"/>
                <a:cs typeface="Courier New" pitchFamily="49" charset="0"/>
              </a:rPr>
              <a:t>(1 row(s) affected)</a:t>
            </a:r>
            <a:endParaRPr lang="en-AU" sz="1600" dirty="0">
              <a:latin typeface="Courier New" pitchFamily="49" charset="0"/>
              <a:cs typeface="Courier New" pitchFamily="49" charset="0"/>
            </a:endParaRPr>
          </a:p>
        </p:txBody>
      </p:sp>
      <p:sp>
        <p:nvSpPr>
          <p:cNvPr id="5" name="Rectangle 4"/>
          <p:cNvSpPr/>
          <p:nvPr/>
        </p:nvSpPr>
        <p:spPr>
          <a:xfrm>
            <a:off x="914400" y="1795046"/>
            <a:ext cx="4343400" cy="338554"/>
          </a:xfrm>
          <a:prstGeom prst="rect">
            <a:avLst/>
          </a:prstGeom>
        </p:spPr>
        <p:txBody>
          <a:bodyPr wrap="square">
            <a:spAutoFit/>
          </a:bodyPr>
          <a:lstStyle/>
          <a:p>
            <a:pPr algn="l"/>
            <a:r>
              <a:rPr lang="en-AU" sz="1600" dirty="0" smtClean="0">
                <a:latin typeface="Courier New" pitchFamily="49" charset="0"/>
                <a:cs typeface="Courier New" pitchFamily="49" charset="0"/>
              </a:rPr>
              <a:t>Command(s) completed successfully.</a:t>
            </a:r>
            <a:endParaRPr lang="en-AU" sz="1600" dirty="0">
              <a:latin typeface="Courier New" pitchFamily="49" charset="0"/>
              <a:cs typeface="Courier New" pitchFamily="49" charset="0"/>
            </a:endParaRPr>
          </a:p>
        </p:txBody>
      </p:sp>
      <p:sp>
        <p:nvSpPr>
          <p:cNvPr id="12" name="Rectangle 11"/>
          <p:cNvSpPr/>
          <p:nvPr/>
        </p:nvSpPr>
        <p:spPr>
          <a:xfrm>
            <a:off x="6096000" y="1002268"/>
            <a:ext cx="2895600" cy="369332"/>
          </a:xfrm>
          <a:prstGeom prst="rect">
            <a:avLst/>
          </a:prstGeom>
        </p:spPr>
        <p:txBody>
          <a:bodyPr wrap="square">
            <a:spAutoFit/>
          </a:bodyPr>
          <a:lstStyle/>
          <a:p>
            <a:r>
              <a:rPr lang="en-AU" sz="1800" dirty="0" smtClean="0"/>
              <a:t>(view created)</a:t>
            </a:r>
            <a:endParaRPr lang="en-AU" sz="1800" dirty="0"/>
          </a:p>
        </p:txBody>
      </p:sp>
      <p:sp>
        <p:nvSpPr>
          <p:cNvPr id="13" name="Rectangle 12"/>
          <p:cNvSpPr/>
          <p:nvPr/>
        </p:nvSpPr>
        <p:spPr>
          <a:xfrm>
            <a:off x="6019800" y="2152471"/>
            <a:ext cx="3048000" cy="1200329"/>
          </a:xfrm>
          <a:prstGeom prst="rect">
            <a:avLst/>
          </a:prstGeom>
        </p:spPr>
        <p:txBody>
          <a:bodyPr wrap="square">
            <a:spAutoFit/>
          </a:bodyPr>
          <a:lstStyle/>
          <a:p>
            <a:r>
              <a:rPr lang="en-AU" sz="1800" dirty="0" smtClean="0"/>
              <a:t>(new row inserted into job table.  Columns not included in view get default or null values)</a:t>
            </a:r>
            <a:endParaRPr lang="en-AU" sz="1800" dirty="0"/>
          </a:p>
        </p:txBody>
      </p:sp>
      <p:sp>
        <p:nvSpPr>
          <p:cNvPr id="14" name="Rectangle 13"/>
          <p:cNvSpPr/>
          <p:nvPr/>
        </p:nvSpPr>
        <p:spPr>
          <a:xfrm>
            <a:off x="6172200" y="3974068"/>
            <a:ext cx="2895600" cy="369332"/>
          </a:xfrm>
          <a:prstGeom prst="rect">
            <a:avLst/>
          </a:prstGeom>
        </p:spPr>
        <p:txBody>
          <a:bodyPr wrap="square">
            <a:spAutoFit/>
          </a:bodyPr>
          <a:lstStyle/>
          <a:p>
            <a:r>
              <a:rPr lang="en-AU" sz="1800" dirty="0" smtClean="0"/>
              <a:t>(row in job table updated.)</a:t>
            </a:r>
            <a:endParaRPr lang="en-AU" sz="1800" dirty="0"/>
          </a:p>
        </p:txBody>
      </p:sp>
      <p:sp>
        <p:nvSpPr>
          <p:cNvPr id="15" name="Rectangle 14"/>
          <p:cNvSpPr/>
          <p:nvPr/>
        </p:nvSpPr>
        <p:spPr>
          <a:xfrm>
            <a:off x="6019800" y="5498068"/>
            <a:ext cx="3048000" cy="369332"/>
          </a:xfrm>
          <a:prstGeom prst="rect">
            <a:avLst/>
          </a:prstGeom>
        </p:spPr>
        <p:txBody>
          <a:bodyPr wrap="square">
            <a:spAutoFit/>
          </a:bodyPr>
          <a:lstStyle/>
          <a:p>
            <a:r>
              <a:rPr lang="en-AU" sz="1800" dirty="0" smtClean="0"/>
              <a:t>(row deleted from job table.)</a:t>
            </a:r>
            <a:endParaRPr lang="en-AU"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16" end="16"/>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5" grpId="0"/>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Manipulating Data Through Views</a:t>
            </a:r>
            <a:endParaRPr lang="en-AU" dirty="0"/>
          </a:p>
        </p:txBody>
      </p:sp>
      <p:sp>
        <p:nvSpPr>
          <p:cNvPr id="3" name="Content Placeholder 2"/>
          <p:cNvSpPr>
            <a:spLocks noGrp="1"/>
          </p:cNvSpPr>
          <p:nvPr>
            <p:ph idx="1"/>
          </p:nvPr>
        </p:nvSpPr>
        <p:spPr/>
        <p:txBody>
          <a:bodyPr/>
          <a:lstStyle/>
          <a:p>
            <a:r>
              <a:rPr lang="en-AU" dirty="0" smtClean="0"/>
              <a:t>You can only manipulate data through a view when…</a:t>
            </a:r>
          </a:p>
          <a:p>
            <a:pPr lvl="1"/>
            <a:r>
              <a:rPr lang="en-AU" dirty="0" smtClean="0"/>
              <a:t>You are trying to manipulate (insert, update or delete) columns that are drawn from </a:t>
            </a:r>
            <a:r>
              <a:rPr lang="en-AU" b="1" dirty="0" smtClean="0"/>
              <a:t>one</a:t>
            </a:r>
            <a:r>
              <a:rPr lang="en-AU" dirty="0" smtClean="0"/>
              <a:t> </a:t>
            </a:r>
            <a:r>
              <a:rPr lang="en-AU" b="1" dirty="0" smtClean="0"/>
              <a:t>table</a:t>
            </a:r>
          </a:p>
          <a:p>
            <a:pPr lvl="4"/>
            <a:endParaRPr lang="en-AU" dirty="0" smtClean="0"/>
          </a:p>
          <a:p>
            <a:pPr lvl="1"/>
            <a:r>
              <a:rPr lang="en-AU" dirty="0" smtClean="0"/>
              <a:t>The columns being manipulated </a:t>
            </a:r>
            <a:r>
              <a:rPr lang="en-AU" b="1" dirty="0" smtClean="0"/>
              <a:t>directly reference the columns of a table </a:t>
            </a:r>
            <a:r>
              <a:rPr lang="en-AU" dirty="0" smtClean="0"/>
              <a:t>– no arithmetic, aggregate functions, etc</a:t>
            </a:r>
          </a:p>
          <a:p>
            <a:pPr lvl="1"/>
            <a:endParaRPr lang="en-AU" dirty="0" smtClean="0"/>
          </a:p>
          <a:p>
            <a:pPr lvl="1"/>
            <a:r>
              <a:rPr lang="en-AU" dirty="0" smtClean="0"/>
              <a:t>There are no NOT NULL columns without default values in the table that are not included in the view (INSERT only)</a:t>
            </a:r>
          </a:p>
          <a:p>
            <a:pPr lvl="4"/>
            <a:endParaRPr lang="en-AU" dirty="0" smtClean="0"/>
          </a:p>
          <a:p>
            <a:pPr lvl="1"/>
            <a:r>
              <a:rPr lang="en-AU" dirty="0" smtClean="0"/>
              <a:t>The columns being manipulated are not affected by a GROUP BY, HAVING or DISTINCT clause</a:t>
            </a:r>
          </a:p>
          <a:p>
            <a:pPr lvl="4"/>
            <a:endParaRPr lang="en-AU" dirty="0" smtClean="0"/>
          </a:p>
          <a:p>
            <a:r>
              <a:rPr lang="en-AU" dirty="0" smtClean="0"/>
              <a:t>Essentially, you can only manipulate data via a view if the view if what you are doing would be valid without the view</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WITH CHECK OPTION</a:t>
            </a:r>
            <a:endParaRPr lang="en-AU" dirty="0"/>
          </a:p>
        </p:txBody>
      </p:sp>
      <p:sp>
        <p:nvSpPr>
          <p:cNvPr id="3" name="Content Placeholder 2"/>
          <p:cNvSpPr>
            <a:spLocks noGrp="1"/>
          </p:cNvSpPr>
          <p:nvPr>
            <p:ph idx="1"/>
          </p:nvPr>
        </p:nvSpPr>
        <p:spPr/>
        <p:txBody>
          <a:bodyPr/>
          <a:lstStyle/>
          <a:p>
            <a:r>
              <a:rPr lang="en-AU" dirty="0" smtClean="0"/>
              <a:t>By including WITH CHECK OPTION at the end of a create or alter view statement, you can prevent any inserts or updates that would make the row unavailable in the view</a:t>
            </a:r>
          </a:p>
          <a:p>
            <a:pPr lvl="4"/>
            <a:endParaRPr lang="en-AU" dirty="0" smtClean="0"/>
          </a:p>
          <a:p>
            <a:r>
              <a:rPr lang="en-AU" dirty="0" smtClean="0"/>
              <a:t>Example:</a:t>
            </a:r>
          </a:p>
          <a:p>
            <a:endParaRPr lang="en-AU" dirty="0" smtClean="0"/>
          </a:p>
          <a:p>
            <a:endParaRPr lang="en-AU" sz="2000" dirty="0" smtClean="0"/>
          </a:p>
          <a:p>
            <a:endParaRPr lang="en-AU" sz="1800" dirty="0" smtClean="0"/>
          </a:p>
          <a:p>
            <a:endParaRPr lang="en-AU" sz="2000" dirty="0" smtClean="0"/>
          </a:p>
          <a:p>
            <a:pPr lvl="1"/>
            <a:r>
              <a:rPr lang="en-AU" dirty="0" err="1" smtClean="0"/>
              <a:t>low_pay_emps</a:t>
            </a:r>
            <a:r>
              <a:rPr lang="en-AU" dirty="0" smtClean="0"/>
              <a:t> view shows the id, name and salary of employees who earn less than $5000</a:t>
            </a:r>
          </a:p>
          <a:p>
            <a:pPr lvl="4"/>
            <a:endParaRPr lang="en-AU" dirty="0" smtClean="0"/>
          </a:p>
          <a:p>
            <a:pPr lvl="1"/>
            <a:r>
              <a:rPr lang="en-AU" dirty="0" smtClean="0"/>
              <a:t>Attempting to update a salary to over $5000 would result in an error message</a:t>
            </a:r>
            <a:endParaRPr lang="en-AU" dirty="0"/>
          </a:p>
        </p:txBody>
      </p:sp>
      <p:sp>
        <p:nvSpPr>
          <p:cNvPr id="4" name="Rectangle 3"/>
          <p:cNvSpPr/>
          <p:nvPr/>
        </p:nvSpPr>
        <p:spPr>
          <a:xfrm>
            <a:off x="381000" y="3048000"/>
            <a:ext cx="8382000" cy="1371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cs typeface="Courier New" pitchFamily="49" charset="0"/>
              </a:rPr>
              <a:t>CREATE VIEW </a:t>
            </a:r>
            <a:r>
              <a:rPr lang="en-US" sz="1800" b="1" dirty="0" err="1" smtClean="0">
                <a:solidFill>
                  <a:srgbClr val="000000"/>
                </a:solidFill>
                <a:latin typeface="Courier New" pitchFamily="49" charset="0"/>
                <a:cs typeface="Courier New" pitchFamily="49" charset="0"/>
              </a:rPr>
              <a:t>low_pay_emps</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AS SELECT </a:t>
            </a:r>
            <a:r>
              <a:rPr lang="en-AU" sz="1800" b="1" dirty="0" err="1" smtClean="0">
                <a:solidFill>
                  <a:srgbClr val="000000"/>
                </a:solidFill>
                <a:latin typeface="Courier New" pitchFamily="49" charset="0"/>
              </a:rPr>
              <a:t>employee_id</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first_name</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a:t>
            </a:r>
          </a:p>
          <a:p>
            <a:pPr algn="l" eaLnBrk="0" hangingPunct="0">
              <a:tabLst>
                <a:tab pos="1200150" algn="l"/>
              </a:tabLst>
              <a:defRPr/>
            </a:pPr>
            <a:r>
              <a:rPr lang="en-AU" sz="1800" b="1" dirty="0" smtClean="0">
                <a:solidFill>
                  <a:srgbClr val="000000"/>
                </a:solidFill>
                <a:latin typeface="Courier New" pitchFamily="49" charset="0"/>
              </a:rPr>
              <a:t>   FROM employee</a:t>
            </a:r>
          </a:p>
          <a:p>
            <a:pPr algn="l" eaLnBrk="0" hangingPunct="0">
              <a:tabLst>
                <a:tab pos="1200150" algn="l"/>
              </a:tabLst>
              <a:defRPr/>
            </a:pPr>
            <a:r>
              <a:rPr lang="en-AU" sz="1800" b="1" dirty="0" smtClean="0">
                <a:solidFill>
                  <a:srgbClr val="000000"/>
                </a:solidFill>
                <a:latin typeface="Courier New" pitchFamily="49" charset="0"/>
              </a:rPr>
              <a:t>   WHERE salary &lt; 5000</a:t>
            </a:r>
          </a:p>
          <a:p>
            <a:pPr algn="l" eaLnBrk="0" hangingPunct="0">
              <a:tabLst>
                <a:tab pos="1200150" algn="l"/>
              </a:tabLst>
              <a:defRPr/>
            </a:pPr>
            <a:r>
              <a:rPr lang="en-AU" sz="1800" b="1" dirty="0" smtClean="0">
                <a:solidFill>
                  <a:srgbClr val="000000"/>
                </a:solidFill>
                <a:latin typeface="Courier New" pitchFamily="49" charset="0"/>
              </a:rPr>
              <a:t>WITH CHECK 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Row Level Functions</a:t>
            </a:r>
            <a:endParaRPr lang="en-AU" dirty="0"/>
          </a:p>
        </p:txBody>
      </p:sp>
      <p:sp>
        <p:nvSpPr>
          <p:cNvPr id="3" name="Content Placeholder 2"/>
          <p:cNvSpPr>
            <a:spLocks noGrp="1"/>
          </p:cNvSpPr>
          <p:nvPr>
            <p:ph idx="1"/>
          </p:nvPr>
        </p:nvSpPr>
        <p:spPr/>
        <p:txBody>
          <a:bodyPr/>
          <a:lstStyle/>
          <a:p>
            <a:r>
              <a:rPr lang="en-AU" dirty="0" smtClean="0"/>
              <a:t>While aggregate functions perform a calculation on multiple rows and return one result (covered in Module 9), row level functions operate on and return a result for every row</a:t>
            </a:r>
          </a:p>
          <a:p>
            <a:pPr lvl="1"/>
            <a:r>
              <a:rPr lang="en-AU" dirty="0" smtClean="0"/>
              <a:t>Row level functions </a:t>
            </a:r>
            <a:r>
              <a:rPr lang="en-AU" b="1" dirty="0" smtClean="0"/>
              <a:t>can</a:t>
            </a:r>
            <a:r>
              <a:rPr lang="en-AU" dirty="0" smtClean="0"/>
              <a:t> be used in WHERE clauses</a:t>
            </a:r>
          </a:p>
          <a:p>
            <a:pPr lvl="4"/>
            <a:endParaRPr lang="en-AU" dirty="0" smtClean="0"/>
          </a:p>
          <a:p>
            <a:r>
              <a:rPr lang="en-AU" dirty="0" smtClean="0"/>
              <a:t>Row level functions can do numerous and various things:</a:t>
            </a:r>
          </a:p>
          <a:p>
            <a:pPr lvl="1"/>
            <a:r>
              <a:rPr lang="en-AU" dirty="0" smtClean="0"/>
              <a:t>Numeric / Mathematical functions</a:t>
            </a:r>
          </a:p>
          <a:p>
            <a:pPr lvl="1"/>
            <a:r>
              <a:rPr lang="en-AU" dirty="0" smtClean="0"/>
              <a:t>String / Character manipulation</a:t>
            </a:r>
          </a:p>
          <a:p>
            <a:pPr lvl="1"/>
            <a:r>
              <a:rPr lang="en-AU" dirty="0" smtClean="0"/>
              <a:t>Date and Time manipulation</a:t>
            </a:r>
          </a:p>
          <a:p>
            <a:pPr lvl="1"/>
            <a:r>
              <a:rPr lang="en-AU" dirty="0" smtClean="0"/>
              <a:t>Data type conversion</a:t>
            </a:r>
          </a:p>
          <a:p>
            <a:pPr lvl="1"/>
            <a:r>
              <a:rPr lang="en-AU" dirty="0" smtClean="0"/>
              <a:t>Miscellaneous functions</a:t>
            </a:r>
          </a:p>
          <a:p>
            <a:pPr lvl="4"/>
            <a:endParaRPr lang="en-AU" dirty="0" smtClean="0"/>
          </a:p>
          <a:p>
            <a:r>
              <a:rPr lang="en-AU" dirty="0" smtClean="0"/>
              <a:t>Row level functions often resemble functions available in many programming languages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Row Level Functions</a:t>
            </a:r>
            <a:endParaRPr lang="en-AU" dirty="0"/>
          </a:p>
        </p:txBody>
      </p:sp>
      <p:sp>
        <p:nvSpPr>
          <p:cNvPr id="3" name="Content Placeholder 2"/>
          <p:cNvSpPr>
            <a:spLocks noGrp="1"/>
          </p:cNvSpPr>
          <p:nvPr>
            <p:ph idx="1"/>
          </p:nvPr>
        </p:nvSpPr>
        <p:spPr/>
        <p:txBody>
          <a:bodyPr/>
          <a:lstStyle/>
          <a:p>
            <a:r>
              <a:rPr lang="en-AU" dirty="0" smtClean="0"/>
              <a:t>Syntax for row level functions is fairly simple</a:t>
            </a:r>
          </a:p>
          <a:p>
            <a:pPr lvl="1"/>
            <a:r>
              <a:rPr lang="en-AU" dirty="0" smtClean="0"/>
              <a:t>Name of function is followed by parentheses, inside which is the column/expression to perform the function on</a:t>
            </a:r>
          </a:p>
          <a:p>
            <a:pPr lvl="1"/>
            <a:endParaRPr lang="en-AU" dirty="0" smtClean="0"/>
          </a:p>
          <a:p>
            <a:pPr lvl="1"/>
            <a:r>
              <a:rPr lang="en-AU" dirty="0" smtClean="0"/>
              <a:t>Other parameters may be between the parentheses, e.g. the number of decimal places desired when using ROUND to round a numeric column</a:t>
            </a:r>
          </a:p>
          <a:p>
            <a:pPr lvl="1"/>
            <a:endParaRPr lang="en-AU" dirty="0" smtClean="0"/>
          </a:p>
          <a:p>
            <a:pPr lvl="1"/>
            <a:endParaRPr lang="en-AU" dirty="0" smtClean="0"/>
          </a:p>
          <a:p>
            <a:r>
              <a:rPr lang="en-AU" dirty="0" smtClean="0"/>
              <a:t>As with aggregate functions, columns which involve row level functions will not have names</a:t>
            </a:r>
          </a:p>
          <a:p>
            <a:pPr lvl="1"/>
            <a:r>
              <a:rPr lang="en-AU" dirty="0" smtClean="0"/>
              <a:t>Use column aliases to specify names as needed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AU" dirty="0" smtClean="0"/>
              <a:t>Numeric / Mathematical Functions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Many mathematical functions are available:</a:t>
            </a:r>
          </a:p>
          <a:p>
            <a:pPr lvl="1"/>
            <a:r>
              <a:rPr lang="en-AU" dirty="0" smtClean="0"/>
              <a:t>SIN(), COS(), SQRT(), LOG(), EXP(), ABS()…  Unlikely to be needed in most databases, but useful to know about</a:t>
            </a:r>
          </a:p>
          <a:p>
            <a:pPr lvl="1"/>
            <a:endParaRPr lang="en-AU" dirty="0" smtClean="0"/>
          </a:p>
          <a:p>
            <a:r>
              <a:rPr lang="en-AU" dirty="0" smtClean="0"/>
              <a:t>More widely used mathematical functions include:</a:t>
            </a:r>
          </a:p>
          <a:p>
            <a:pPr lvl="1"/>
            <a:r>
              <a:rPr lang="en-AU" b="1" dirty="0" smtClean="0"/>
              <a:t>ROUND(</a:t>
            </a:r>
            <a:r>
              <a:rPr lang="en-AU" dirty="0" smtClean="0"/>
              <a:t>expression</a:t>
            </a:r>
            <a:r>
              <a:rPr lang="en-AU" b="1" dirty="0" smtClean="0"/>
              <a:t>,</a:t>
            </a:r>
            <a:r>
              <a:rPr lang="en-AU" dirty="0" smtClean="0"/>
              <a:t> length</a:t>
            </a:r>
            <a:r>
              <a:rPr lang="en-AU" b="1" dirty="0" smtClean="0"/>
              <a:t>)</a:t>
            </a:r>
          </a:p>
          <a:p>
            <a:pPr lvl="2"/>
            <a:r>
              <a:rPr lang="en-AU" dirty="0" smtClean="0"/>
              <a:t>Rounds a value to the specified number of decimal points</a:t>
            </a:r>
          </a:p>
          <a:p>
            <a:pPr lvl="3"/>
            <a:endParaRPr lang="en-AU" dirty="0" smtClean="0"/>
          </a:p>
          <a:p>
            <a:pPr lvl="1"/>
            <a:r>
              <a:rPr lang="en-AU" b="1" dirty="0" smtClean="0"/>
              <a:t>FLOOR(</a:t>
            </a:r>
            <a:r>
              <a:rPr lang="en-AU" dirty="0" smtClean="0"/>
              <a:t>expression</a:t>
            </a:r>
            <a:r>
              <a:rPr lang="en-AU" b="1" dirty="0" smtClean="0"/>
              <a:t>)</a:t>
            </a:r>
            <a:r>
              <a:rPr lang="en-AU" dirty="0" smtClean="0"/>
              <a:t> and </a:t>
            </a:r>
            <a:r>
              <a:rPr lang="en-AU" b="1" dirty="0" smtClean="0"/>
              <a:t>CEILING(</a:t>
            </a:r>
            <a:r>
              <a:rPr lang="en-AU" dirty="0" smtClean="0"/>
              <a:t>expression</a:t>
            </a:r>
            <a:r>
              <a:rPr lang="en-AU" b="1" dirty="0" smtClean="0"/>
              <a:t>)</a:t>
            </a:r>
          </a:p>
          <a:p>
            <a:pPr lvl="2"/>
            <a:r>
              <a:rPr lang="en-AU" dirty="0" smtClean="0"/>
              <a:t>Returns the closest integer below or above a value</a:t>
            </a:r>
          </a:p>
          <a:p>
            <a:pPr lvl="3"/>
            <a:endParaRPr lang="en-AU" dirty="0" smtClean="0"/>
          </a:p>
          <a:p>
            <a:pPr lvl="1"/>
            <a:r>
              <a:rPr lang="en-AU" b="1" dirty="0" smtClean="0"/>
              <a:t>RAND()</a:t>
            </a:r>
          </a:p>
          <a:p>
            <a:pPr lvl="2"/>
            <a:r>
              <a:rPr lang="en-AU" dirty="0" smtClean="0"/>
              <a:t>Returns a random floating point number between 0 and 1 – does not need a value.  Can use arithmetic and other functions to make it a random number within whatever range is desired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Numeric / Mathematical Functions</a:t>
            </a:r>
            <a:endParaRPr lang="en-AU" dirty="0"/>
          </a:p>
        </p:txBody>
      </p:sp>
      <p:sp>
        <p:nvSpPr>
          <p:cNvPr id="3" name="Content Placeholder 2"/>
          <p:cNvSpPr>
            <a:spLocks noGrp="1"/>
          </p:cNvSpPr>
          <p:nvPr>
            <p:ph idx="1"/>
          </p:nvPr>
        </p:nvSpPr>
        <p:spPr/>
        <p:txBody>
          <a:bodyPr/>
          <a:lstStyle/>
          <a:p>
            <a:r>
              <a:rPr lang="en-AU" dirty="0" smtClean="0"/>
              <a:t>Some of these examples just use numbers to demonstrate the functions, rather than columns from a table</a:t>
            </a:r>
            <a:endParaRPr lang="en-AU" dirty="0"/>
          </a:p>
        </p:txBody>
      </p:sp>
      <p:sp>
        <p:nvSpPr>
          <p:cNvPr id="4" name="Rectangle 3"/>
          <p:cNvSpPr/>
          <p:nvPr/>
        </p:nvSpPr>
        <p:spPr>
          <a:xfrm>
            <a:off x="381000" y="1828800"/>
            <a:ext cx="8382000" cy="4800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FLOOR( PI() ), CEILING( PI() ), ROUND( PI() , 2);</a:t>
            </a: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RAND();</a:t>
            </a:r>
          </a:p>
          <a:p>
            <a:pPr algn="l" eaLnBrk="0" hangingPunct="0">
              <a:tabLst>
                <a:tab pos="1200150" algn="l"/>
              </a:tabLst>
              <a:defRPr/>
            </a:pPr>
            <a:endParaRPr lang="en-AU" b="1" dirty="0" smtClean="0">
              <a:solidFill>
                <a:srgbClr val="000000"/>
              </a:solidFill>
              <a:latin typeface="Courier New" pitchFamily="49" charset="0"/>
            </a:endParaRPr>
          </a:p>
          <a:p>
            <a:pPr algn="l" eaLnBrk="0" hangingPunct="0">
              <a:tabLst>
                <a:tab pos="1200150" algn="l"/>
              </a:tabLst>
              <a:defRPr/>
            </a:pPr>
            <a:endParaRPr lang="en-AU"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ROUND( RAND()*100, 0);</a:t>
            </a: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salary, </a:t>
            </a:r>
          </a:p>
          <a:p>
            <a:pPr algn="l" eaLnBrk="0" hangingPunct="0">
              <a:tabLst>
                <a:tab pos="1200150" algn="l"/>
              </a:tabLst>
              <a:defRPr/>
            </a:pPr>
            <a:r>
              <a:rPr lang="en-US" sz="1800" b="1" dirty="0" smtClean="0">
                <a:solidFill>
                  <a:srgbClr val="000000"/>
                </a:solidFill>
                <a:latin typeface="Courier New" pitchFamily="49" charset="0"/>
              </a:rPr>
              <a:t>       salary + ROUND(RAND()*(salary/10), 0)</a:t>
            </a:r>
          </a:p>
          <a:p>
            <a:pPr algn="l" eaLnBrk="0" hangingPunct="0">
              <a:tabLst>
                <a:tab pos="1200150" algn="l"/>
              </a:tabLst>
              <a:defRPr/>
            </a:pPr>
            <a:r>
              <a:rPr lang="en-US" sz="1800" b="1" dirty="0" smtClean="0">
                <a:solidFill>
                  <a:srgbClr val="000000"/>
                </a:solidFill>
                <a:latin typeface="Courier New" pitchFamily="49" charset="0"/>
              </a:rPr>
              <a:t>FROM employee;</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p:txBody>
      </p:sp>
      <p:sp>
        <p:nvSpPr>
          <p:cNvPr id="5" name="Rectangle 4"/>
          <p:cNvSpPr/>
          <p:nvPr/>
        </p:nvSpPr>
        <p:spPr>
          <a:xfrm>
            <a:off x="381000" y="2133600"/>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3, 4 and 3.14</a:t>
            </a:r>
          </a:p>
          <a:p>
            <a:r>
              <a:rPr lang="en-AU" sz="1600" dirty="0" smtClean="0">
                <a:latin typeface="Courier New" pitchFamily="49" charset="0"/>
                <a:cs typeface="Courier New" pitchFamily="49" charset="0"/>
              </a:rPr>
              <a:t>(The PI() function returns the value of pi)</a:t>
            </a:r>
            <a:endParaRPr lang="en-AU" sz="1600" dirty="0">
              <a:latin typeface="Courier New" pitchFamily="49" charset="0"/>
              <a:cs typeface="Courier New" pitchFamily="49" charset="0"/>
            </a:endParaRPr>
          </a:p>
        </p:txBody>
      </p:sp>
      <p:sp>
        <p:nvSpPr>
          <p:cNvPr id="6" name="Rectangle 5"/>
          <p:cNvSpPr/>
          <p:nvPr/>
        </p:nvSpPr>
        <p:spPr>
          <a:xfrm>
            <a:off x="381000" y="3149025"/>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random floating point number between 0 and 1, </a:t>
            </a:r>
          </a:p>
          <a:p>
            <a:r>
              <a:rPr lang="en-AU" sz="1600" dirty="0" smtClean="0">
                <a:latin typeface="Courier New" pitchFamily="49" charset="0"/>
                <a:cs typeface="Courier New" pitchFamily="49" charset="0"/>
              </a:rPr>
              <a:t>e.g. 0.607848129504828 </a:t>
            </a:r>
            <a:endParaRPr lang="en-AU" sz="1600" dirty="0">
              <a:latin typeface="Courier New" pitchFamily="49" charset="0"/>
              <a:cs typeface="Courier New" pitchFamily="49" charset="0"/>
            </a:endParaRPr>
          </a:p>
        </p:txBody>
      </p:sp>
      <p:sp>
        <p:nvSpPr>
          <p:cNvPr id="7" name="Rectangle 6"/>
          <p:cNvSpPr/>
          <p:nvPr/>
        </p:nvSpPr>
        <p:spPr>
          <a:xfrm>
            <a:off x="381000" y="4157246"/>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random integer between 0 and 100, e.g. 57</a:t>
            </a:r>
            <a:endParaRPr lang="en-AU" sz="1600" dirty="0">
              <a:latin typeface="Courier New" pitchFamily="49" charset="0"/>
              <a:cs typeface="Courier New" pitchFamily="49" charset="0"/>
            </a:endParaRPr>
          </a:p>
        </p:txBody>
      </p:sp>
      <p:sp>
        <p:nvSpPr>
          <p:cNvPr id="8" name="Rectangle 7"/>
          <p:cNvSpPr/>
          <p:nvPr/>
        </p:nvSpPr>
        <p:spPr>
          <a:xfrm>
            <a:off x="381000" y="5816025"/>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last name, salary, and salary plus a random number   between 0 and 10% of salary for each employee</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AU" dirty="0" smtClean="0"/>
              <a:t>String / Character Manipulation</a:t>
            </a:r>
            <a:endParaRPr lang="en-AU" dirty="0"/>
          </a:p>
        </p:txBody>
      </p:sp>
      <p:sp>
        <p:nvSpPr>
          <p:cNvPr id="3" name="Content Placeholder 2"/>
          <p:cNvSpPr>
            <a:spLocks noGrp="1"/>
          </p:cNvSpPr>
          <p:nvPr>
            <p:ph idx="1"/>
          </p:nvPr>
        </p:nvSpPr>
        <p:spPr/>
        <p:txBody>
          <a:bodyPr/>
          <a:lstStyle/>
          <a:p>
            <a:r>
              <a:rPr lang="en-AU" dirty="0" smtClean="0"/>
              <a:t>These functions let you manipulate strings.  Again, there are many functions available.  Some common ones are…</a:t>
            </a:r>
          </a:p>
          <a:p>
            <a:pPr lvl="1"/>
            <a:r>
              <a:rPr lang="en-AU" b="1" dirty="0" smtClean="0"/>
              <a:t>LOWER(</a:t>
            </a:r>
            <a:r>
              <a:rPr lang="en-AU" dirty="0" smtClean="0"/>
              <a:t>expression</a:t>
            </a:r>
            <a:r>
              <a:rPr lang="en-AU" b="1" dirty="0" smtClean="0"/>
              <a:t>)</a:t>
            </a:r>
            <a:r>
              <a:rPr lang="en-AU" dirty="0" smtClean="0"/>
              <a:t> and </a:t>
            </a:r>
            <a:r>
              <a:rPr lang="en-AU" b="1" dirty="0" smtClean="0"/>
              <a:t>UPPER(</a:t>
            </a:r>
            <a:r>
              <a:rPr lang="en-AU" dirty="0" smtClean="0"/>
              <a:t>expression</a:t>
            </a:r>
            <a:r>
              <a:rPr lang="en-AU" b="1" dirty="0" smtClean="0"/>
              <a:t>)</a:t>
            </a:r>
          </a:p>
          <a:p>
            <a:pPr lvl="2"/>
            <a:r>
              <a:rPr lang="en-AU" dirty="0" smtClean="0"/>
              <a:t>Change a value to lower case or upper case</a:t>
            </a:r>
          </a:p>
          <a:p>
            <a:pPr lvl="2"/>
            <a:endParaRPr lang="en-AU" dirty="0" smtClean="0"/>
          </a:p>
          <a:p>
            <a:pPr lvl="1"/>
            <a:r>
              <a:rPr lang="en-AU" b="1" dirty="0" smtClean="0"/>
              <a:t>LEFT(</a:t>
            </a:r>
            <a:r>
              <a:rPr lang="en-AU" dirty="0" smtClean="0"/>
              <a:t>expression</a:t>
            </a:r>
            <a:r>
              <a:rPr lang="en-AU" b="1" dirty="0" smtClean="0"/>
              <a:t>,</a:t>
            </a:r>
            <a:r>
              <a:rPr lang="en-AU" dirty="0" smtClean="0"/>
              <a:t> length</a:t>
            </a:r>
            <a:r>
              <a:rPr lang="en-AU" b="1" dirty="0" smtClean="0"/>
              <a:t>)</a:t>
            </a:r>
            <a:r>
              <a:rPr lang="en-AU" dirty="0" smtClean="0"/>
              <a:t> and </a:t>
            </a:r>
            <a:r>
              <a:rPr lang="en-AU" b="1" dirty="0" smtClean="0"/>
              <a:t>RIGHT(</a:t>
            </a:r>
            <a:r>
              <a:rPr lang="en-AU" dirty="0" smtClean="0"/>
              <a:t>expression</a:t>
            </a:r>
            <a:r>
              <a:rPr lang="en-AU" b="1" dirty="0" smtClean="0"/>
              <a:t>,</a:t>
            </a:r>
            <a:r>
              <a:rPr lang="en-AU" dirty="0" smtClean="0"/>
              <a:t> length</a:t>
            </a:r>
            <a:r>
              <a:rPr lang="en-AU" b="1" dirty="0" smtClean="0"/>
              <a:t>)</a:t>
            </a:r>
          </a:p>
          <a:p>
            <a:pPr lvl="2"/>
            <a:r>
              <a:rPr lang="en-AU" dirty="0" smtClean="0"/>
              <a:t>Returns the specified number of characters from the left or right end of a string.  e.g. LEFT(‘hello’, 2) returns ‘he’</a:t>
            </a:r>
          </a:p>
          <a:p>
            <a:pPr lvl="2"/>
            <a:endParaRPr lang="en-AU" dirty="0" smtClean="0"/>
          </a:p>
          <a:p>
            <a:pPr lvl="1"/>
            <a:r>
              <a:rPr lang="en-AU" b="1" dirty="0" smtClean="0"/>
              <a:t>LTRIM(</a:t>
            </a:r>
            <a:r>
              <a:rPr lang="en-AU" dirty="0" smtClean="0"/>
              <a:t>expression</a:t>
            </a:r>
            <a:r>
              <a:rPr lang="en-AU" b="1" dirty="0" smtClean="0"/>
              <a:t>)</a:t>
            </a:r>
            <a:r>
              <a:rPr lang="en-AU" dirty="0" smtClean="0"/>
              <a:t> and </a:t>
            </a:r>
            <a:r>
              <a:rPr lang="en-AU" b="1" dirty="0" smtClean="0"/>
              <a:t>RTRIM(</a:t>
            </a:r>
            <a:r>
              <a:rPr lang="en-AU" dirty="0" smtClean="0"/>
              <a:t>expression</a:t>
            </a:r>
            <a:r>
              <a:rPr lang="en-AU" b="1" dirty="0" smtClean="0"/>
              <a:t>)</a:t>
            </a:r>
          </a:p>
          <a:p>
            <a:pPr lvl="2"/>
            <a:r>
              <a:rPr lang="en-AU" dirty="0" smtClean="0"/>
              <a:t>Returns the value without leading or trailing spaces</a:t>
            </a:r>
          </a:p>
          <a:p>
            <a:pPr lvl="2"/>
            <a:endParaRPr lang="en-AU" dirty="0" smtClean="0"/>
          </a:p>
          <a:p>
            <a:pPr lvl="1"/>
            <a:r>
              <a:rPr lang="en-AU" b="1" dirty="0" smtClean="0"/>
              <a:t>LEN(</a:t>
            </a:r>
            <a:r>
              <a:rPr lang="en-AU" dirty="0" smtClean="0"/>
              <a:t>expression</a:t>
            </a:r>
            <a:r>
              <a:rPr lang="en-AU" b="1" dirty="0" smtClean="0"/>
              <a:t>)</a:t>
            </a:r>
          </a:p>
          <a:p>
            <a:pPr lvl="2"/>
            <a:r>
              <a:rPr lang="en-AU" dirty="0" smtClean="0"/>
              <a:t>Returns the number of characters in the value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String / Character Manipulation</a:t>
            </a:r>
            <a:endParaRPr lang="en-AU" dirty="0"/>
          </a:p>
        </p:txBody>
      </p:sp>
      <p:sp>
        <p:nvSpPr>
          <p:cNvPr id="3" name="Content Placeholder 2"/>
          <p:cNvSpPr>
            <a:spLocks noGrp="1"/>
          </p:cNvSpPr>
          <p:nvPr>
            <p:ph idx="1"/>
          </p:nvPr>
        </p:nvSpPr>
        <p:spPr/>
        <p:txBody>
          <a:bodyPr/>
          <a:lstStyle/>
          <a:p>
            <a:r>
              <a:rPr lang="en-AU" dirty="0" smtClean="0"/>
              <a:t>Some of these examples just use strings to demonstrate the functions, rather than columns from a table</a:t>
            </a:r>
            <a:endParaRPr lang="en-AU" dirty="0"/>
          </a:p>
        </p:txBody>
      </p:sp>
      <p:sp>
        <p:nvSpPr>
          <p:cNvPr id="4" name="Rectangle 3"/>
          <p:cNvSpPr/>
          <p:nvPr/>
        </p:nvSpPr>
        <p:spPr>
          <a:xfrm>
            <a:off x="381000" y="2133600"/>
            <a:ext cx="8382000" cy="419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LOWER('Hello World'), UPPER('Hello World');</a:t>
            </a:r>
          </a:p>
          <a:p>
            <a:pPr algn="l" eaLnBrk="0" hangingPunct="0">
              <a:tabLst>
                <a:tab pos="1200150" algn="l"/>
              </a:tabLst>
              <a:defRPr/>
            </a:pPr>
            <a:endParaRPr lang="en-AU"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LEFT('Hello World', 3), RIGHT('Hello World', 3);</a:t>
            </a:r>
          </a:p>
          <a:p>
            <a:pPr lvl="0" algn="l" eaLnBrk="0" hangingPunct="0">
              <a:tabLst>
                <a:tab pos="1200150" algn="l"/>
              </a:tabLst>
              <a:defRPr/>
            </a:pPr>
            <a:endParaRPr lang="en-AU"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LTRIM('  Hello  '), RTRIM('  World  ');</a:t>
            </a: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LEN('Hello'), REPLACE('Hello', 'H', 'J'), </a:t>
            </a:r>
          </a:p>
          <a:p>
            <a:pPr algn="l" eaLnBrk="0" hangingPunct="0">
              <a:tabLst>
                <a:tab pos="1200150" algn="l"/>
              </a:tabLst>
              <a:defRPr/>
            </a:pPr>
            <a:r>
              <a:rPr lang="en-US" sz="1800" b="1" dirty="0" smtClean="0">
                <a:solidFill>
                  <a:srgbClr val="000000"/>
                </a:solidFill>
                <a:latin typeface="Courier New" pitchFamily="49" charset="0"/>
              </a:rPr>
              <a:t>       SUBSTRING('Hello', 4, 2), CHARINDEX('l', 'Hello ');</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p:txBody>
      </p:sp>
      <p:sp>
        <p:nvSpPr>
          <p:cNvPr id="5" name="Rectangle 4"/>
          <p:cNvSpPr/>
          <p:nvPr/>
        </p:nvSpPr>
        <p:spPr>
          <a:xfrm>
            <a:off x="381000" y="24384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‘hello world’ and ‘HELLO WORLD’ </a:t>
            </a:r>
            <a:endParaRPr lang="en-AU" sz="1600" dirty="0">
              <a:latin typeface="Courier New" pitchFamily="49" charset="0"/>
              <a:cs typeface="Courier New" pitchFamily="49" charset="0"/>
            </a:endParaRPr>
          </a:p>
        </p:txBody>
      </p:sp>
      <p:sp>
        <p:nvSpPr>
          <p:cNvPr id="6" name="Rectangle 5"/>
          <p:cNvSpPr/>
          <p:nvPr/>
        </p:nvSpPr>
        <p:spPr>
          <a:xfrm>
            <a:off x="381000" y="3453825"/>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‘Hel’ and ‘</a:t>
            </a:r>
            <a:r>
              <a:rPr lang="en-AU" sz="1600" dirty="0" err="1" smtClean="0">
                <a:latin typeface="Courier New" pitchFamily="49" charset="0"/>
                <a:cs typeface="Courier New" pitchFamily="49" charset="0"/>
              </a:rPr>
              <a:t>rld</a:t>
            </a:r>
            <a:r>
              <a:rPr lang="en-AU" sz="1600" dirty="0" smtClean="0">
                <a:latin typeface="Courier New" pitchFamily="49" charset="0"/>
                <a:cs typeface="Courier New" pitchFamily="49" charset="0"/>
              </a:rPr>
              <a:t>’</a:t>
            </a:r>
            <a:endParaRPr lang="en-AU" sz="1600" dirty="0">
              <a:latin typeface="Courier New" pitchFamily="49" charset="0"/>
              <a:cs typeface="Courier New" pitchFamily="49" charset="0"/>
            </a:endParaRPr>
          </a:p>
        </p:txBody>
      </p:sp>
      <p:sp>
        <p:nvSpPr>
          <p:cNvPr id="7" name="Rectangle 6"/>
          <p:cNvSpPr/>
          <p:nvPr/>
        </p:nvSpPr>
        <p:spPr>
          <a:xfrm>
            <a:off x="381000" y="4462046"/>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‘Hello  ’ and ‘  World’</a:t>
            </a:r>
            <a:endParaRPr lang="en-AU" sz="1600" dirty="0">
              <a:latin typeface="Courier New" pitchFamily="49" charset="0"/>
              <a:cs typeface="Courier New" pitchFamily="49" charset="0"/>
            </a:endParaRPr>
          </a:p>
        </p:txBody>
      </p:sp>
      <p:sp>
        <p:nvSpPr>
          <p:cNvPr id="8" name="Rectangle 7"/>
          <p:cNvSpPr/>
          <p:nvPr/>
        </p:nvSpPr>
        <p:spPr>
          <a:xfrm>
            <a:off x="381000" y="5816025"/>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5, ‘</a:t>
            </a:r>
            <a:r>
              <a:rPr lang="en-AU" sz="1600" dirty="0" err="1" smtClean="0">
                <a:latin typeface="Courier New" pitchFamily="49" charset="0"/>
                <a:cs typeface="Courier New" pitchFamily="49" charset="0"/>
              </a:rPr>
              <a:t>Jello</a:t>
            </a:r>
            <a:r>
              <a:rPr lang="en-AU" sz="1600" dirty="0" smtClean="0">
                <a:latin typeface="Courier New" pitchFamily="49" charset="0"/>
                <a:cs typeface="Courier New" pitchFamily="49" charset="0"/>
              </a:rPr>
              <a:t>’, ‘lo’ and 3</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AU" dirty="0" smtClean="0"/>
              <a:t>Date and Time Manipulation</a:t>
            </a:r>
            <a:endParaRPr lang="en-AU" dirty="0"/>
          </a:p>
        </p:txBody>
      </p:sp>
      <p:sp>
        <p:nvSpPr>
          <p:cNvPr id="3" name="Content Placeholder 2"/>
          <p:cNvSpPr>
            <a:spLocks noGrp="1"/>
          </p:cNvSpPr>
          <p:nvPr>
            <p:ph idx="1"/>
          </p:nvPr>
        </p:nvSpPr>
        <p:spPr/>
        <p:txBody>
          <a:bodyPr/>
          <a:lstStyle/>
          <a:p>
            <a:r>
              <a:rPr lang="en-AU" dirty="0" smtClean="0"/>
              <a:t>Functions to manipulate or format dates and times:</a:t>
            </a:r>
          </a:p>
          <a:p>
            <a:pPr lvl="1"/>
            <a:r>
              <a:rPr lang="en-AU" b="1" dirty="0" smtClean="0"/>
              <a:t>DAY(</a:t>
            </a:r>
            <a:r>
              <a:rPr lang="en-AU" dirty="0" smtClean="0"/>
              <a:t>date</a:t>
            </a:r>
            <a:r>
              <a:rPr lang="en-AU" b="1" dirty="0" smtClean="0"/>
              <a:t>)</a:t>
            </a:r>
            <a:r>
              <a:rPr lang="en-AU" dirty="0" smtClean="0"/>
              <a:t>, </a:t>
            </a:r>
            <a:r>
              <a:rPr lang="en-AU" b="1" dirty="0" smtClean="0"/>
              <a:t>MONTH(</a:t>
            </a:r>
            <a:r>
              <a:rPr lang="en-AU" dirty="0" smtClean="0"/>
              <a:t>date</a:t>
            </a:r>
            <a:r>
              <a:rPr lang="en-AU" b="1" dirty="0" smtClean="0"/>
              <a:t>)</a:t>
            </a:r>
            <a:r>
              <a:rPr lang="en-AU" dirty="0" smtClean="0"/>
              <a:t> and </a:t>
            </a:r>
            <a:r>
              <a:rPr lang="en-AU" b="1" dirty="0" smtClean="0"/>
              <a:t>YEAR (</a:t>
            </a:r>
            <a:r>
              <a:rPr lang="en-AU" dirty="0" smtClean="0"/>
              <a:t>date</a:t>
            </a:r>
            <a:r>
              <a:rPr lang="en-AU" b="1" dirty="0" smtClean="0"/>
              <a:t>)</a:t>
            </a:r>
            <a:endParaRPr lang="en-AU" dirty="0" smtClean="0"/>
          </a:p>
          <a:p>
            <a:pPr lvl="2"/>
            <a:r>
              <a:rPr lang="en-AU" dirty="0" smtClean="0"/>
              <a:t>Returns part of a date</a:t>
            </a:r>
          </a:p>
          <a:p>
            <a:pPr lvl="2"/>
            <a:endParaRPr lang="en-AU" dirty="0" smtClean="0"/>
          </a:p>
          <a:p>
            <a:pPr lvl="1"/>
            <a:r>
              <a:rPr lang="en-AU" b="1" dirty="0" smtClean="0"/>
              <a:t>DATEPART(</a:t>
            </a:r>
            <a:r>
              <a:rPr lang="en-AU" dirty="0" err="1" smtClean="0"/>
              <a:t>datepart</a:t>
            </a:r>
            <a:r>
              <a:rPr lang="en-AU" b="1" dirty="0" smtClean="0"/>
              <a:t>, </a:t>
            </a:r>
            <a:r>
              <a:rPr lang="en-AU" dirty="0" smtClean="0"/>
              <a:t>date</a:t>
            </a:r>
            <a:r>
              <a:rPr lang="en-AU" b="1" dirty="0" smtClean="0"/>
              <a:t>)</a:t>
            </a:r>
          </a:p>
          <a:p>
            <a:pPr lvl="2"/>
            <a:r>
              <a:rPr lang="en-AU" dirty="0" err="1" smtClean="0"/>
              <a:t>Datepart</a:t>
            </a:r>
            <a:r>
              <a:rPr lang="en-AU" dirty="0" smtClean="0"/>
              <a:t> specifies the part of date to return – anything from millisecond to day of year, week, weekday number…</a:t>
            </a:r>
          </a:p>
          <a:p>
            <a:pPr lvl="2"/>
            <a:endParaRPr lang="en-AU" dirty="0" smtClean="0"/>
          </a:p>
          <a:p>
            <a:pPr lvl="1"/>
            <a:r>
              <a:rPr lang="en-AU" b="1" dirty="0" smtClean="0"/>
              <a:t>GETDATE()</a:t>
            </a:r>
          </a:p>
          <a:p>
            <a:pPr lvl="2"/>
            <a:r>
              <a:rPr lang="en-AU" dirty="0" smtClean="0"/>
              <a:t>Returns the current date and time.  Can be used as the date part of other date manipulation functions</a:t>
            </a:r>
          </a:p>
          <a:p>
            <a:pPr lvl="2"/>
            <a:endParaRPr lang="en-AU" dirty="0" smtClean="0"/>
          </a:p>
          <a:p>
            <a:pPr lvl="1"/>
            <a:r>
              <a:rPr lang="en-AU" b="1" dirty="0" smtClean="0"/>
              <a:t>DATEDIFF(</a:t>
            </a:r>
            <a:r>
              <a:rPr lang="en-AU" dirty="0" err="1" smtClean="0"/>
              <a:t>datepart</a:t>
            </a:r>
            <a:r>
              <a:rPr lang="en-AU" b="1" dirty="0" smtClean="0"/>
              <a:t>,</a:t>
            </a:r>
            <a:r>
              <a:rPr lang="en-AU" dirty="0" smtClean="0"/>
              <a:t> </a:t>
            </a:r>
            <a:r>
              <a:rPr lang="en-AU" dirty="0" err="1" smtClean="0"/>
              <a:t>start_date</a:t>
            </a:r>
            <a:r>
              <a:rPr lang="en-AU" b="1" dirty="0" smtClean="0"/>
              <a:t>,</a:t>
            </a:r>
            <a:r>
              <a:rPr lang="en-AU" dirty="0" smtClean="0"/>
              <a:t> </a:t>
            </a:r>
            <a:r>
              <a:rPr lang="en-AU" dirty="0" err="1" smtClean="0"/>
              <a:t>end_date</a:t>
            </a:r>
            <a:r>
              <a:rPr lang="en-AU" b="1" dirty="0" smtClean="0"/>
              <a:t>)</a:t>
            </a:r>
          </a:p>
          <a:p>
            <a:pPr lvl="2"/>
            <a:r>
              <a:rPr lang="en-AU" dirty="0" smtClean="0"/>
              <a:t>Returns the difference between two dates, expressed in the unit specified in </a:t>
            </a:r>
            <a:r>
              <a:rPr lang="en-AU" dirty="0" err="1" smtClean="0"/>
              <a:t>datepart</a:t>
            </a: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Subquery Example</a:t>
            </a:r>
            <a:endParaRPr lang="en-AU" dirty="0"/>
          </a:p>
        </p:txBody>
      </p:sp>
      <p:sp>
        <p:nvSpPr>
          <p:cNvPr id="3" name="Content Placeholder 2"/>
          <p:cNvSpPr>
            <a:spLocks noGrp="1"/>
          </p:cNvSpPr>
          <p:nvPr>
            <p:ph idx="1"/>
          </p:nvPr>
        </p:nvSpPr>
        <p:spPr>
          <a:xfrm>
            <a:off x="285750" y="1000125"/>
            <a:ext cx="8629650" cy="5643563"/>
          </a:xfrm>
        </p:spPr>
        <p:txBody>
          <a:bodyPr/>
          <a:lstStyle/>
          <a:p>
            <a:r>
              <a:rPr lang="en-US" b="1" dirty="0" smtClean="0">
                <a:cs typeface="Tahoma" pitchFamily="34" charset="0"/>
              </a:rPr>
              <a:t>Who has a salary greater than Grant’s (emp. ID 15)?</a:t>
            </a:r>
            <a:endParaRPr lang="en-AU" b="1" dirty="0" smtClean="0"/>
          </a:p>
          <a:p>
            <a:pPr lvl="1"/>
            <a:r>
              <a:rPr lang="en-AU" dirty="0" smtClean="0"/>
              <a:t>We need to know Grant’s salary to answer this question</a:t>
            </a:r>
          </a:p>
          <a:p>
            <a:pPr lvl="1"/>
            <a:r>
              <a:rPr lang="en-AU" dirty="0" smtClean="0"/>
              <a:t>Grant’s salary is stored in the database</a:t>
            </a:r>
          </a:p>
          <a:p>
            <a:pPr lvl="4"/>
            <a:endParaRPr lang="en-AU" dirty="0" smtClean="0"/>
          </a:p>
          <a:p>
            <a:r>
              <a:rPr lang="en-AU" dirty="0" smtClean="0"/>
              <a:t>To answer this question, we must...</a:t>
            </a:r>
          </a:p>
          <a:p>
            <a:pPr marL="914400" lvl="1" indent="-457200">
              <a:buFont typeface="+mj-lt"/>
              <a:buAutoNum type="arabicPeriod"/>
            </a:pPr>
            <a:r>
              <a:rPr lang="en-AU" dirty="0" smtClean="0"/>
              <a:t>Determine Grant’s salary by retrieving it from the database</a:t>
            </a:r>
          </a:p>
          <a:p>
            <a:pPr marL="914400" lvl="1" indent="-457200">
              <a:buFont typeface="+mj-lt"/>
              <a:buAutoNum type="arabicPeriod"/>
            </a:pPr>
            <a:r>
              <a:rPr lang="en-AU" dirty="0" smtClean="0"/>
              <a:t>Retrieve employee details with a higher salary than Grant’s</a:t>
            </a:r>
          </a:p>
          <a:p>
            <a:pPr marL="914400" lvl="1" indent="-457200">
              <a:buFont typeface="+mj-lt"/>
              <a:buAutoNum type="arabicPeriod"/>
            </a:pPr>
            <a:endParaRPr lang="en-AU" dirty="0" smtClean="0"/>
          </a:p>
          <a:p>
            <a:pPr marL="914400" lvl="1" indent="-457200">
              <a:buFont typeface="+mj-lt"/>
              <a:buAutoNum type="arabicPeriod"/>
            </a:pPr>
            <a:endParaRPr lang="en-AU" dirty="0" smtClean="0"/>
          </a:p>
          <a:p>
            <a:pPr marL="914400" lvl="1" indent="-457200">
              <a:buFont typeface="+mj-lt"/>
              <a:buAutoNum type="arabicPeriod"/>
            </a:pPr>
            <a:endParaRPr lang="en-AU" dirty="0" smtClean="0"/>
          </a:p>
          <a:p>
            <a:pPr marL="914400" lvl="1" indent="-457200">
              <a:buFont typeface="+mj-lt"/>
              <a:buAutoNum type="arabicPeriod"/>
            </a:pPr>
            <a:endParaRPr lang="en-AU" dirty="0" smtClean="0"/>
          </a:p>
          <a:p>
            <a:pPr marL="914400" lvl="1" indent="-457200">
              <a:buFont typeface="+mj-lt"/>
              <a:buAutoNum type="arabicPeriod"/>
            </a:pPr>
            <a:endParaRPr lang="en-AU" dirty="0" smtClean="0"/>
          </a:p>
          <a:p>
            <a:pPr marL="914400" lvl="1" indent="-457200"/>
            <a:r>
              <a:rPr lang="en-AU" dirty="0" smtClean="0"/>
              <a:t>When queries are nested, they are always processed from the innermost to the outermost query – i.e. Subqueries first</a:t>
            </a:r>
            <a:endParaRPr lang="en-AU" dirty="0"/>
          </a:p>
        </p:txBody>
      </p:sp>
      <p:sp>
        <p:nvSpPr>
          <p:cNvPr id="5" name="Rectangle 4"/>
          <p:cNvSpPr/>
          <p:nvPr/>
        </p:nvSpPr>
        <p:spPr>
          <a:xfrm>
            <a:off x="533400" y="4114800"/>
            <a:ext cx="8077200" cy="1676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Main / Outer Query:</a:t>
            </a:r>
          </a:p>
          <a:p>
            <a:r>
              <a:rPr lang="en-AU" sz="1800" dirty="0" smtClean="0"/>
              <a:t>Who has a salary bigger than Grant’s?</a:t>
            </a:r>
          </a:p>
          <a:p>
            <a:pPr algn="ctr"/>
            <a:endParaRPr lang="en-AU" sz="1800" dirty="0" smtClean="0"/>
          </a:p>
        </p:txBody>
      </p:sp>
      <p:sp>
        <p:nvSpPr>
          <p:cNvPr id="6" name="Rectangle 5"/>
          <p:cNvSpPr/>
          <p:nvPr/>
        </p:nvSpPr>
        <p:spPr>
          <a:xfrm>
            <a:off x="697230" y="4876800"/>
            <a:ext cx="7673340" cy="762000"/>
          </a:xfrm>
          <a:prstGeom prst="rect">
            <a:avLst/>
          </a:prstGeom>
          <a:solidFill>
            <a:schemeClr val="accent2">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Sub / Inner Query:</a:t>
            </a:r>
          </a:p>
          <a:p>
            <a:r>
              <a:rPr lang="en-AU" sz="1800" dirty="0" smtClean="0"/>
              <a:t>What is Grant’s salary?</a:t>
            </a:r>
          </a:p>
          <a:p>
            <a:pPr algn="ctr"/>
            <a:endParaRPr lang="en-AU"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Dateparts</a:t>
            </a:r>
            <a:endParaRPr lang="en-AU" dirty="0"/>
          </a:p>
        </p:txBody>
      </p:sp>
      <p:sp>
        <p:nvSpPr>
          <p:cNvPr id="3" name="Content Placeholder 2"/>
          <p:cNvSpPr>
            <a:spLocks noGrp="1"/>
          </p:cNvSpPr>
          <p:nvPr>
            <p:ph idx="1"/>
          </p:nvPr>
        </p:nvSpPr>
        <p:spPr/>
        <p:txBody>
          <a:bodyPr/>
          <a:lstStyle/>
          <a:p>
            <a:r>
              <a:rPr lang="en-AU" dirty="0" err="1" smtClean="0"/>
              <a:t>Dateparts</a:t>
            </a:r>
            <a:r>
              <a:rPr lang="en-AU" dirty="0" smtClean="0"/>
              <a:t> are the different units of a date that can be used:</a:t>
            </a:r>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dirty="0" smtClean="0"/>
          </a:p>
          <a:p>
            <a:endParaRPr lang="en-AU" sz="2800" dirty="0" smtClean="0"/>
          </a:p>
          <a:p>
            <a:endParaRPr lang="en-AU" sz="2800" dirty="0" smtClean="0"/>
          </a:p>
          <a:p>
            <a:pPr lvl="1"/>
            <a:r>
              <a:rPr lang="en-AU" dirty="0" smtClean="0"/>
              <a:t>You can use the full name of the </a:t>
            </a:r>
            <a:r>
              <a:rPr lang="en-AU" dirty="0" err="1" smtClean="0"/>
              <a:t>datepart</a:t>
            </a:r>
            <a:r>
              <a:rPr lang="en-AU" dirty="0" smtClean="0"/>
              <a:t> or any of the abbreviations in functions needing a </a:t>
            </a:r>
            <a:r>
              <a:rPr lang="en-AU" dirty="0" err="1" smtClean="0"/>
              <a:t>datepart</a:t>
            </a:r>
            <a:endParaRPr lang="en-AU" dirty="0"/>
          </a:p>
        </p:txBody>
      </p:sp>
      <p:sp>
        <p:nvSpPr>
          <p:cNvPr id="1536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6" name="Table 5"/>
          <p:cNvGraphicFramePr>
            <a:graphicFrameLocks noGrp="1"/>
          </p:cNvGraphicFramePr>
          <p:nvPr/>
        </p:nvGraphicFramePr>
        <p:xfrm>
          <a:off x="304800" y="1676400"/>
          <a:ext cx="3505200" cy="4191000"/>
        </p:xfrm>
        <a:graphic>
          <a:graphicData uri="http://schemas.openxmlformats.org/drawingml/2006/table">
            <a:tbl>
              <a:tblPr firstRow="1" bandRow="1">
                <a:tableStyleId>{5C22544A-7EE6-4342-B048-85BDC9FD1C3A}</a:tableStyleId>
              </a:tblPr>
              <a:tblGrid>
                <a:gridCol w="1600200"/>
                <a:gridCol w="1905000"/>
              </a:tblGrid>
              <a:tr h="381000">
                <a:tc>
                  <a:txBody>
                    <a:bodyPr/>
                    <a:lstStyle/>
                    <a:p>
                      <a:pPr algn="ctr"/>
                      <a:r>
                        <a:rPr lang="en-AU" dirty="0" err="1"/>
                        <a:t>Datepart</a:t>
                      </a:r>
                      <a:r>
                        <a:rPr lang="en-AU" dirty="0"/>
                        <a:t>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50000"/>
                      </a:schemeClr>
                    </a:solidFill>
                  </a:tcPr>
                </a:tc>
                <a:tc>
                  <a:txBody>
                    <a:bodyPr/>
                    <a:lstStyle/>
                    <a:p>
                      <a:pPr algn="ctr"/>
                      <a:r>
                        <a:rPr lang="en-AU" dirty="0"/>
                        <a:t>Abbreviations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50000"/>
                      </a:schemeClr>
                    </a:solidFill>
                  </a:tcPr>
                </a:tc>
              </a:tr>
              <a:tr h="381000">
                <a:tc>
                  <a:txBody>
                    <a:bodyPr/>
                    <a:lstStyle/>
                    <a:p>
                      <a:r>
                        <a:rPr lang="en-AU" b="1" dirty="0"/>
                        <a:t>year</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a:t>yy</a:t>
                      </a:r>
                      <a:r>
                        <a:rPr lang="en-AU"/>
                        <a:t>, </a:t>
                      </a:r>
                      <a:r>
                        <a:rPr lang="en-AU" b="1"/>
                        <a:t>yyyy</a:t>
                      </a:r>
                      <a:endParaRPr lang="en-AU"/>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quarter</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a:t>qq</a:t>
                      </a:r>
                      <a:r>
                        <a:rPr lang="en-AU" dirty="0"/>
                        <a:t>, </a:t>
                      </a:r>
                      <a:r>
                        <a:rPr lang="en-AU" b="1" dirty="0"/>
                        <a:t>q</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month</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a:t>mm</a:t>
                      </a:r>
                      <a:r>
                        <a:rPr lang="en-AU" dirty="0"/>
                        <a:t>, </a:t>
                      </a:r>
                      <a:r>
                        <a:rPr lang="en-AU" b="1" dirty="0"/>
                        <a:t>m</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err="1"/>
                        <a:t>dayofyear</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err="1"/>
                        <a:t>dy</a:t>
                      </a:r>
                      <a:r>
                        <a:rPr lang="en-AU" dirty="0"/>
                        <a:t>, </a:t>
                      </a:r>
                      <a:r>
                        <a:rPr lang="en-AU" b="1" dirty="0"/>
                        <a:t>y</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day</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err="1"/>
                        <a:t>dd</a:t>
                      </a:r>
                      <a:r>
                        <a:rPr lang="en-AU" dirty="0"/>
                        <a:t>, </a:t>
                      </a:r>
                      <a:r>
                        <a:rPr lang="en-AU" b="1" dirty="0"/>
                        <a:t>d</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week</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a:t>wk</a:t>
                      </a:r>
                      <a:r>
                        <a:rPr lang="en-AU" dirty="0"/>
                        <a:t>, </a:t>
                      </a:r>
                      <a:r>
                        <a:rPr lang="en-AU" b="1" dirty="0" err="1"/>
                        <a:t>ww</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h</a:t>
                      </a:r>
                      <a:r>
                        <a:rPr lang="en-AU" b="1" dirty="0" smtClean="0"/>
                        <a:t>our</a:t>
                      </a:r>
                      <a:r>
                        <a:rPr lang="en-AU" dirty="0" smtClean="0"/>
                        <a:t> </a:t>
                      </a:r>
                      <a:endParaRPr lang="en-AU" dirty="0"/>
                    </a:p>
                  </a:txBody>
                  <a:tcPr anchor="ctr">
                    <a:lnL w="12700" cap="flat" cmpd="sng" algn="ctr">
                      <a:solidFill>
                        <a:schemeClr val="tx1"/>
                      </a:solidFill>
                      <a:prstDash val="solid"/>
                      <a:round/>
                      <a:headEnd type="none" w="med" len="med"/>
                      <a:tailEnd type="none" w="med" len="med"/>
                    </a:lnL>
                  </a:tcPr>
                </a:tc>
                <a:tc>
                  <a:txBody>
                    <a:bodyPr/>
                    <a:lstStyle/>
                    <a:p>
                      <a:r>
                        <a:rPr lang="en-AU" b="1" dirty="0" err="1"/>
                        <a:t>hh</a:t>
                      </a:r>
                      <a:r>
                        <a:rPr lang="en-AU" dirty="0"/>
                        <a:t> </a:t>
                      </a:r>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minute</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a:t>mi</a:t>
                      </a:r>
                      <a:r>
                        <a:rPr lang="en-AU" dirty="0"/>
                        <a:t>, </a:t>
                      </a:r>
                      <a:r>
                        <a:rPr lang="en-AU" b="1" dirty="0"/>
                        <a:t>n</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second</a:t>
                      </a:r>
                      <a:r>
                        <a:rPr lang="en-AU" dirty="0"/>
                        <a:t> </a:t>
                      </a:r>
                    </a:p>
                  </a:txBody>
                  <a:tcPr anchor="ctr">
                    <a:lnL w="12700" cap="flat" cmpd="sng" algn="ctr">
                      <a:solidFill>
                        <a:schemeClr val="tx1"/>
                      </a:solidFill>
                      <a:prstDash val="solid"/>
                      <a:round/>
                      <a:headEnd type="none" w="med" len="med"/>
                      <a:tailEnd type="none" w="med" len="med"/>
                    </a:lnL>
                  </a:tcPr>
                </a:tc>
                <a:tc>
                  <a:txBody>
                    <a:bodyPr/>
                    <a:lstStyle/>
                    <a:p>
                      <a:r>
                        <a:rPr lang="en-AU" b="1" dirty="0" err="1"/>
                        <a:t>ss</a:t>
                      </a:r>
                      <a:r>
                        <a:rPr lang="en-AU" dirty="0"/>
                        <a:t>, </a:t>
                      </a:r>
                      <a:r>
                        <a:rPr lang="en-AU" b="1" dirty="0"/>
                        <a:t>s</a:t>
                      </a:r>
                      <a:endParaRPr lang="en-AU" dirty="0"/>
                    </a:p>
                  </a:txBody>
                  <a:tcPr anchor="ctr">
                    <a:lnR w="12700" cap="flat" cmpd="sng" algn="ctr">
                      <a:solidFill>
                        <a:schemeClr val="tx1"/>
                      </a:solidFill>
                      <a:prstDash val="solid"/>
                      <a:round/>
                      <a:headEnd type="none" w="med" len="med"/>
                      <a:tailEnd type="none" w="med" len="med"/>
                    </a:lnR>
                  </a:tcPr>
                </a:tc>
              </a:tr>
              <a:tr h="381000">
                <a:tc>
                  <a:txBody>
                    <a:bodyPr/>
                    <a:lstStyle/>
                    <a:p>
                      <a:r>
                        <a:rPr lang="en-AU" b="1" dirty="0"/>
                        <a:t>millisecond</a:t>
                      </a:r>
                      <a:r>
                        <a:rPr lang="en-AU" dirty="0"/>
                        <a:t> </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AU" b="1" dirty="0"/>
                        <a:t>ms</a:t>
                      </a:r>
                      <a:r>
                        <a:rPr lang="en-AU" dirty="0"/>
                        <a:t> </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4038600" y="1676400"/>
            <a:ext cx="4876800" cy="419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DATEPART(</a:t>
            </a:r>
            <a:r>
              <a:rPr lang="en-US" sz="1800" b="1" dirty="0" err="1" smtClean="0">
                <a:solidFill>
                  <a:srgbClr val="000000"/>
                </a:solidFill>
                <a:latin typeface="Courier New" pitchFamily="49" charset="0"/>
              </a:rPr>
              <a:t>yy</a:t>
            </a:r>
            <a:r>
              <a:rPr lang="en-US" sz="1800" b="1" dirty="0" smtClean="0">
                <a:solidFill>
                  <a:srgbClr val="000000"/>
                </a:solidFill>
                <a:latin typeface="Courier New" pitchFamily="49" charset="0"/>
              </a:rPr>
              <a:t>, '1987-08-25');</a:t>
            </a:r>
            <a:endParaRPr lang="en-AU"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DATEPART(mm, '1987-08-25');</a:t>
            </a:r>
            <a:endParaRPr lang="en-AU" sz="1800" b="1" dirty="0" smtClean="0">
              <a:solidFill>
                <a:srgbClr val="000000"/>
              </a:solidFill>
              <a:latin typeface="Courier New" pitchFamily="49" charset="0"/>
            </a:endParaRPr>
          </a:p>
          <a:p>
            <a:pPr lvl="0" algn="l" eaLnBrk="0" hangingPunct="0">
              <a:tabLst>
                <a:tab pos="1200150" algn="l"/>
              </a:tabLst>
              <a:defRPr/>
            </a:pPr>
            <a:endParaRPr lang="en-AU"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DATEPART(</a:t>
            </a:r>
            <a:r>
              <a:rPr lang="en-US" sz="1800" b="1" dirty="0" err="1" smtClean="0">
                <a:solidFill>
                  <a:srgbClr val="000000"/>
                </a:solidFill>
                <a:latin typeface="Courier New" pitchFamily="49" charset="0"/>
              </a:rPr>
              <a:t>dd</a:t>
            </a:r>
            <a:r>
              <a:rPr lang="en-US" sz="1800" b="1" dirty="0" smtClean="0">
                <a:solidFill>
                  <a:srgbClr val="000000"/>
                </a:solidFill>
                <a:latin typeface="Courier New" pitchFamily="49" charset="0"/>
              </a:rPr>
              <a:t>, '1987-08-25');</a:t>
            </a:r>
            <a:endParaRPr lang="en-AU" sz="1800"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DATEDIFF(mi, '1987-08-25', </a:t>
            </a:r>
          </a:p>
          <a:p>
            <a:pPr algn="l" eaLnBrk="0" hangingPunct="0">
              <a:tabLst>
                <a:tab pos="1200150" algn="l"/>
              </a:tabLst>
              <a:defRPr/>
            </a:pPr>
            <a:r>
              <a:rPr lang="en-US" sz="1800" b="1" dirty="0" smtClean="0">
                <a:solidFill>
                  <a:srgbClr val="000000"/>
                </a:solidFill>
                <a:latin typeface="Courier New" pitchFamily="49" charset="0"/>
              </a:rPr>
              <a:t>                    '1987-08-29');</a:t>
            </a:r>
          </a:p>
          <a:p>
            <a:pPr algn="l" eaLnBrk="0" hangingPunct="0">
              <a:tabLst>
                <a:tab pos="1200150" algn="l"/>
              </a:tabLst>
              <a:defRPr/>
            </a:pPr>
            <a:endParaRPr lang="en-US" sz="1800" b="1" dirty="0" smtClean="0">
              <a:solidFill>
                <a:srgbClr val="000000"/>
              </a:solidFill>
              <a:latin typeface="Courier New" pitchFamily="49" charset="0"/>
            </a:endParaRPr>
          </a:p>
        </p:txBody>
      </p:sp>
      <p:sp>
        <p:nvSpPr>
          <p:cNvPr id="8" name="Rectangle 7"/>
          <p:cNvSpPr/>
          <p:nvPr/>
        </p:nvSpPr>
        <p:spPr>
          <a:xfrm>
            <a:off x="4419600" y="2176046"/>
            <a:ext cx="3810000" cy="338554"/>
          </a:xfrm>
          <a:prstGeom prst="rect">
            <a:avLst/>
          </a:prstGeom>
        </p:spPr>
        <p:txBody>
          <a:bodyPr wrap="square">
            <a:spAutoFit/>
          </a:bodyPr>
          <a:lstStyle/>
          <a:p>
            <a:r>
              <a:rPr lang="en-AU" sz="1600" dirty="0" smtClean="0">
                <a:latin typeface="Courier New" pitchFamily="49" charset="0"/>
                <a:cs typeface="Courier New" pitchFamily="49" charset="0"/>
              </a:rPr>
              <a:t>Returns 1987</a:t>
            </a:r>
            <a:endParaRPr lang="en-AU" sz="1600" dirty="0">
              <a:latin typeface="Courier New" pitchFamily="49" charset="0"/>
              <a:cs typeface="Courier New" pitchFamily="49" charset="0"/>
            </a:endParaRPr>
          </a:p>
        </p:txBody>
      </p:sp>
      <p:sp>
        <p:nvSpPr>
          <p:cNvPr id="9" name="Rectangle 8"/>
          <p:cNvSpPr/>
          <p:nvPr/>
        </p:nvSpPr>
        <p:spPr>
          <a:xfrm>
            <a:off x="4419600" y="3090446"/>
            <a:ext cx="3810000" cy="338554"/>
          </a:xfrm>
          <a:prstGeom prst="rect">
            <a:avLst/>
          </a:prstGeom>
        </p:spPr>
        <p:txBody>
          <a:bodyPr wrap="square">
            <a:spAutoFit/>
          </a:bodyPr>
          <a:lstStyle/>
          <a:p>
            <a:r>
              <a:rPr lang="en-AU" sz="1600" dirty="0" smtClean="0">
                <a:latin typeface="Courier New" pitchFamily="49" charset="0"/>
                <a:cs typeface="Courier New" pitchFamily="49" charset="0"/>
              </a:rPr>
              <a:t>Returns 8</a:t>
            </a:r>
            <a:endParaRPr lang="en-AU" sz="1600" dirty="0">
              <a:latin typeface="Courier New" pitchFamily="49" charset="0"/>
              <a:cs typeface="Courier New" pitchFamily="49" charset="0"/>
            </a:endParaRPr>
          </a:p>
        </p:txBody>
      </p:sp>
      <p:sp>
        <p:nvSpPr>
          <p:cNvPr id="10" name="Rectangle 9"/>
          <p:cNvSpPr/>
          <p:nvPr/>
        </p:nvSpPr>
        <p:spPr>
          <a:xfrm>
            <a:off x="4419600" y="4157246"/>
            <a:ext cx="3810000" cy="338554"/>
          </a:xfrm>
          <a:prstGeom prst="rect">
            <a:avLst/>
          </a:prstGeom>
        </p:spPr>
        <p:txBody>
          <a:bodyPr wrap="square">
            <a:spAutoFit/>
          </a:bodyPr>
          <a:lstStyle/>
          <a:p>
            <a:r>
              <a:rPr lang="en-AU" sz="1600" dirty="0" smtClean="0">
                <a:latin typeface="Courier New" pitchFamily="49" charset="0"/>
                <a:cs typeface="Courier New" pitchFamily="49" charset="0"/>
              </a:rPr>
              <a:t>Returns 25</a:t>
            </a:r>
            <a:endParaRPr lang="en-AU" sz="1600" dirty="0">
              <a:latin typeface="Courier New" pitchFamily="49" charset="0"/>
              <a:cs typeface="Courier New" pitchFamily="49" charset="0"/>
            </a:endParaRPr>
          </a:p>
        </p:txBody>
      </p:sp>
      <p:sp>
        <p:nvSpPr>
          <p:cNvPr id="11" name="Rectangle 10"/>
          <p:cNvSpPr/>
          <p:nvPr/>
        </p:nvSpPr>
        <p:spPr>
          <a:xfrm>
            <a:off x="4419600" y="5376446"/>
            <a:ext cx="3810000" cy="338554"/>
          </a:xfrm>
          <a:prstGeom prst="rect">
            <a:avLst/>
          </a:prstGeom>
        </p:spPr>
        <p:txBody>
          <a:bodyPr wrap="square">
            <a:spAutoFit/>
          </a:bodyPr>
          <a:lstStyle/>
          <a:p>
            <a:r>
              <a:rPr lang="en-AU" sz="1600" dirty="0" smtClean="0">
                <a:latin typeface="Courier New" pitchFamily="49" charset="0"/>
                <a:cs typeface="Courier New" pitchFamily="49" charset="0"/>
              </a:rPr>
              <a:t>Returns 5760</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Date and Time Manipulation</a:t>
            </a:r>
            <a:endParaRPr lang="en-AU" dirty="0"/>
          </a:p>
        </p:txBody>
      </p:sp>
      <p:sp>
        <p:nvSpPr>
          <p:cNvPr id="3" name="Content Placeholder 2"/>
          <p:cNvSpPr>
            <a:spLocks noGrp="1"/>
          </p:cNvSpPr>
          <p:nvPr>
            <p:ph idx="1"/>
          </p:nvPr>
        </p:nvSpPr>
        <p:spPr/>
        <p:txBody>
          <a:bodyPr/>
          <a:lstStyle/>
          <a:p>
            <a:r>
              <a:rPr lang="en-AU" dirty="0" smtClean="0"/>
              <a:t>Some of these examples just use dates to demonstrate the functions, rather than columns from a table</a:t>
            </a:r>
            <a:endParaRPr lang="en-AU" dirty="0"/>
          </a:p>
        </p:txBody>
      </p:sp>
      <p:sp>
        <p:nvSpPr>
          <p:cNvPr id="4" name="Rectangle 3"/>
          <p:cNvSpPr/>
          <p:nvPr/>
        </p:nvSpPr>
        <p:spPr>
          <a:xfrm>
            <a:off x="381000" y="2133600"/>
            <a:ext cx="8382000" cy="3810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SELECT DAY('1987-08-25'), MONTH('1987-08-25');</a:t>
            </a:r>
            <a:endParaRPr lang="en-AU"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a:t>
            </a:r>
            <a:r>
              <a:rPr lang="en-US" sz="1800" b="1" dirty="0" err="1" smtClean="0">
                <a:solidFill>
                  <a:srgbClr val="000000"/>
                </a:solidFill>
                <a:latin typeface="Courier New" pitchFamily="49" charset="0"/>
              </a:rPr>
              <a:t>last_name</a:t>
            </a: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       DATEDIFF(</a:t>
            </a:r>
            <a:r>
              <a:rPr lang="en-US" sz="1800" b="1" dirty="0" err="1" smtClean="0">
                <a:solidFill>
                  <a:srgbClr val="000000"/>
                </a:solidFill>
                <a:latin typeface="Courier New" pitchFamily="49" charset="0"/>
              </a:rPr>
              <a:t>yy</a:t>
            </a: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hire_date</a:t>
            </a:r>
            <a:r>
              <a:rPr lang="en-US" sz="1800" b="1" dirty="0" smtClean="0">
                <a:solidFill>
                  <a:srgbClr val="000000"/>
                </a:solidFill>
                <a:latin typeface="Courier New" pitchFamily="49" charset="0"/>
              </a:rPr>
              <a:t>, GETDATE()) AS </a:t>
            </a:r>
            <a:r>
              <a:rPr lang="en-US" sz="1800" b="1" dirty="0" err="1" smtClean="0">
                <a:solidFill>
                  <a:srgbClr val="000000"/>
                </a:solidFill>
                <a:latin typeface="Courier New" pitchFamily="49" charset="0"/>
              </a:rPr>
              <a:t>work_years</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FROM employee;</a:t>
            </a: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DATEADD(mm, 6, '1987-08-25');</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p:txBody>
      </p:sp>
      <p:sp>
        <p:nvSpPr>
          <p:cNvPr id="5" name="Rectangle 4"/>
          <p:cNvSpPr/>
          <p:nvPr/>
        </p:nvSpPr>
        <p:spPr>
          <a:xfrm>
            <a:off x="381000" y="24384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25 and 8</a:t>
            </a:r>
            <a:endParaRPr lang="en-AU" sz="1600" dirty="0">
              <a:latin typeface="Courier New" pitchFamily="49" charset="0"/>
              <a:cs typeface="Courier New" pitchFamily="49" charset="0"/>
            </a:endParaRPr>
          </a:p>
        </p:txBody>
      </p:sp>
      <p:sp>
        <p:nvSpPr>
          <p:cNvPr id="6" name="Rectangle 5"/>
          <p:cNvSpPr/>
          <p:nvPr/>
        </p:nvSpPr>
        <p:spPr>
          <a:xfrm>
            <a:off x="381000" y="4114800"/>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the last name and number of years that each employee has worked at the company for, based on hire date</a:t>
            </a:r>
            <a:endParaRPr lang="en-AU" sz="1600" dirty="0">
              <a:latin typeface="Courier New" pitchFamily="49" charset="0"/>
              <a:cs typeface="Courier New" pitchFamily="49" charset="0"/>
            </a:endParaRPr>
          </a:p>
        </p:txBody>
      </p:sp>
      <p:sp>
        <p:nvSpPr>
          <p:cNvPr id="8" name="Rectangle 7"/>
          <p:cNvSpPr/>
          <p:nvPr/>
        </p:nvSpPr>
        <p:spPr>
          <a:xfrm>
            <a:off x="381000" y="5452646"/>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1988-02-25 (six months added to specified date)</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AU" dirty="0" smtClean="0"/>
              <a:t>Data Type Conversion</a:t>
            </a:r>
            <a:endParaRPr lang="en-AU" dirty="0"/>
          </a:p>
        </p:txBody>
      </p:sp>
      <p:sp>
        <p:nvSpPr>
          <p:cNvPr id="3" name="Content Placeholder 2"/>
          <p:cNvSpPr>
            <a:spLocks noGrp="1"/>
          </p:cNvSpPr>
          <p:nvPr>
            <p:ph idx="1"/>
          </p:nvPr>
        </p:nvSpPr>
        <p:spPr/>
        <p:txBody>
          <a:bodyPr/>
          <a:lstStyle/>
          <a:p>
            <a:r>
              <a:rPr lang="en-AU" dirty="0" smtClean="0"/>
              <a:t>Converting between data types can happen either...</a:t>
            </a:r>
          </a:p>
          <a:p>
            <a:pPr lvl="1"/>
            <a:r>
              <a:rPr lang="en-AU" b="1" dirty="0" smtClean="0"/>
              <a:t>Implicitly</a:t>
            </a:r>
            <a:r>
              <a:rPr lang="en-AU" dirty="0" smtClean="0"/>
              <a:t>, when SQL Server converts data types as needed – e.g. Integers will often be converted to floats when used in arithmetic operations that can result in a float</a:t>
            </a:r>
          </a:p>
          <a:p>
            <a:pPr lvl="4"/>
            <a:endParaRPr lang="en-AU" sz="1400" dirty="0" smtClean="0"/>
          </a:p>
          <a:p>
            <a:pPr lvl="1"/>
            <a:r>
              <a:rPr lang="en-AU" b="1" dirty="0" smtClean="0"/>
              <a:t>Explicitly</a:t>
            </a:r>
            <a:r>
              <a:rPr lang="en-AU" dirty="0" smtClean="0"/>
              <a:t>, when row level functions are used in a query to convert one data type to another (for that query only)</a:t>
            </a:r>
          </a:p>
          <a:p>
            <a:pPr lvl="4"/>
            <a:endParaRPr lang="en-AU" sz="1400" dirty="0" smtClean="0"/>
          </a:p>
          <a:p>
            <a:r>
              <a:rPr lang="en-AU" dirty="0" smtClean="0"/>
              <a:t>Common explicit conversion functions:</a:t>
            </a:r>
          </a:p>
          <a:p>
            <a:pPr lvl="1"/>
            <a:r>
              <a:rPr lang="en-AU" b="1" dirty="0" smtClean="0"/>
              <a:t>CAST(</a:t>
            </a:r>
            <a:r>
              <a:rPr lang="en-AU" dirty="0" smtClean="0"/>
              <a:t>expression </a:t>
            </a:r>
            <a:r>
              <a:rPr lang="en-AU" b="1" dirty="0" smtClean="0"/>
              <a:t>AS</a:t>
            </a:r>
            <a:r>
              <a:rPr lang="en-AU" dirty="0" smtClean="0"/>
              <a:t> </a:t>
            </a:r>
            <a:r>
              <a:rPr lang="en-AU" dirty="0" err="1" smtClean="0"/>
              <a:t>data_type</a:t>
            </a:r>
            <a:r>
              <a:rPr lang="en-AU" b="1" dirty="0" smtClean="0"/>
              <a:t>)</a:t>
            </a:r>
          </a:p>
          <a:p>
            <a:pPr lvl="4"/>
            <a:endParaRPr lang="en-AU" sz="1200" b="1" dirty="0" smtClean="0"/>
          </a:p>
          <a:p>
            <a:pPr lvl="1"/>
            <a:r>
              <a:rPr lang="en-AU" b="1" dirty="0" smtClean="0"/>
              <a:t>CONVERT(</a:t>
            </a:r>
            <a:r>
              <a:rPr lang="en-AU" dirty="0" err="1" smtClean="0"/>
              <a:t>data_type</a:t>
            </a:r>
            <a:r>
              <a:rPr lang="en-AU" b="1" dirty="0" smtClean="0"/>
              <a:t>, </a:t>
            </a:r>
            <a:r>
              <a:rPr lang="en-AU" dirty="0" smtClean="0"/>
              <a:t>expression </a:t>
            </a:r>
            <a:r>
              <a:rPr lang="en-AU" b="1" dirty="0" smtClean="0"/>
              <a:t>[,</a:t>
            </a:r>
            <a:r>
              <a:rPr lang="en-AU" dirty="0" smtClean="0"/>
              <a:t> style</a:t>
            </a:r>
            <a:r>
              <a:rPr lang="en-AU" b="1" dirty="0" smtClean="0"/>
              <a:t>])</a:t>
            </a:r>
          </a:p>
          <a:p>
            <a:pPr lvl="2"/>
            <a:r>
              <a:rPr lang="en-AU" dirty="0" smtClean="0"/>
              <a:t>Change a value to the specified type</a:t>
            </a:r>
          </a:p>
          <a:p>
            <a:pPr lvl="4"/>
            <a:endParaRPr lang="en-AU" sz="1200" dirty="0" smtClean="0"/>
          </a:p>
          <a:p>
            <a:pPr lvl="1"/>
            <a:r>
              <a:rPr lang="en-AU" b="1" dirty="0" smtClean="0"/>
              <a:t>STR(</a:t>
            </a:r>
            <a:r>
              <a:rPr lang="en-AU" dirty="0" err="1" smtClean="0"/>
              <a:t>float_expression</a:t>
            </a:r>
            <a:r>
              <a:rPr lang="en-AU" b="1" dirty="0" smtClean="0"/>
              <a:t>,</a:t>
            </a:r>
            <a:r>
              <a:rPr lang="en-AU" dirty="0" smtClean="0"/>
              <a:t> length</a:t>
            </a:r>
            <a:r>
              <a:rPr lang="en-AU" b="1" dirty="0" smtClean="0"/>
              <a:t>,</a:t>
            </a:r>
            <a:r>
              <a:rPr lang="en-AU" dirty="0" smtClean="0"/>
              <a:t> decimals</a:t>
            </a:r>
            <a:r>
              <a:rPr lang="en-AU" b="1" dirty="0" smtClean="0"/>
              <a:t>)</a:t>
            </a:r>
          </a:p>
          <a:p>
            <a:pPr lvl="2"/>
            <a:r>
              <a:rPr lang="en-AU" dirty="0" smtClean="0"/>
              <a:t>Converts float values to strings/characters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Some of these examples just use values to demonstrate the functions, rather than columns from a table</a:t>
            </a:r>
            <a:endParaRPr lang="en-AU" dirty="0"/>
          </a:p>
        </p:txBody>
      </p:sp>
      <p:sp>
        <p:nvSpPr>
          <p:cNvPr id="9" name="Rectangle 8"/>
          <p:cNvSpPr/>
          <p:nvPr/>
        </p:nvSpPr>
        <p:spPr>
          <a:xfrm>
            <a:off x="381000" y="1981200"/>
            <a:ext cx="8382000" cy="449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'Pi is equal to ' + PI();</a:t>
            </a:r>
          </a:p>
          <a:p>
            <a:pPr algn="l" eaLnBrk="0" hangingPunct="0">
              <a:tabLst>
                <a:tab pos="1200150" algn="l"/>
              </a:tabLst>
              <a:defRPr/>
            </a:pPr>
            <a:endParaRPr lang="en-AU" sz="1600" b="1" dirty="0" smtClean="0">
              <a:solidFill>
                <a:srgbClr val="000000"/>
              </a:solidFill>
              <a:latin typeface="Courier New" pitchFamily="49" charset="0"/>
            </a:endParaRP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p:txBody>
      </p:sp>
      <p:sp>
        <p:nvSpPr>
          <p:cNvPr id="2" name="Title 1"/>
          <p:cNvSpPr>
            <a:spLocks noGrp="1"/>
          </p:cNvSpPr>
          <p:nvPr>
            <p:ph type="title"/>
          </p:nvPr>
        </p:nvSpPr>
        <p:spPr/>
        <p:txBody>
          <a:bodyPr/>
          <a:lstStyle/>
          <a:p>
            <a:r>
              <a:rPr lang="en-AU" dirty="0" smtClean="0"/>
              <a:t>Data Type Conversion</a:t>
            </a:r>
            <a:endParaRPr lang="en-AU" dirty="0"/>
          </a:p>
        </p:txBody>
      </p:sp>
      <p:sp>
        <p:nvSpPr>
          <p:cNvPr id="5" name="Rectangle 4"/>
          <p:cNvSpPr/>
          <p:nvPr/>
        </p:nvSpPr>
        <p:spPr>
          <a:xfrm>
            <a:off x="381000" y="23622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error: Error converting data type </a:t>
            </a:r>
            <a:r>
              <a:rPr lang="en-AU" sz="1600" dirty="0" err="1" smtClean="0">
                <a:latin typeface="Courier New" pitchFamily="49" charset="0"/>
                <a:cs typeface="Courier New" pitchFamily="49" charset="0"/>
              </a:rPr>
              <a:t>varchar</a:t>
            </a:r>
            <a:r>
              <a:rPr lang="en-AU" sz="1600" dirty="0" smtClean="0">
                <a:latin typeface="Courier New" pitchFamily="49" charset="0"/>
                <a:cs typeface="Courier New" pitchFamily="49" charset="0"/>
              </a:rPr>
              <a:t> to float.</a:t>
            </a:r>
            <a:endParaRPr lang="en-AU" sz="1600" dirty="0">
              <a:latin typeface="Courier New" pitchFamily="49" charset="0"/>
              <a:cs typeface="Courier New" pitchFamily="49" charset="0"/>
            </a:endParaRPr>
          </a:p>
        </p:txBody>
      </p:sp>
      <p:sp>
        <p:nvSpPr>
          <p:cNvPr id="4" name="Rectangle 3"/>
          <p:cNvSpPr/>
          <p:nvPr/>
        </p:nvSpPr>
        <p:spPr>
          <a:xfrm>
            <a:off x="381000" y="1981200"/>
            <a:ext cx="8382000" cy="449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'Pi is equal to ' + CAST(PI() AS CHAR);</a:t>
            </a:r>
          </a:p>
          <a:p>
            <a:pPr algn="l" eaLnBrk="0" hangingPunct="0">
              <a:tabLst>
                <a:tab pos="1200150" algn="l"/>
              </a:tabLst>
              <a:defRPr/>
            </a:pPr>
            <a:endParaRPr lang="en-AU" sz="1800"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CAST(25.68985 AS INT), CAST(25.68985 AS CHAR);</a:t>
            </a: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CAST(25.68985 AS INT), CONVERT(INT, 25.68985);</a:t>
            </a:r>
          </a:p>
          <a:p>
            <a:pPr algn="l" eaLnBrk="0" hangingPunct="0">
              <a:tabLst>
                <a:tab pos="1200150" algn="l"/>
              </a:tabLst>
              <a:defRPr/>
            </a:pPr>
            <a:endParaRPr lang="en-AU" sz="1800" b="1" dirty="0" smtClean="0">
              <a:solidFill>
                <a:srgbClr val="000000"/>
              </a:solidFill>
              <a:latin typeface="Courier New" pitchFamily="49" charset="0"/>
            </a:endParaRPr>
          </a:p>
          <a:p>
            <a:pPr lvl="0"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GETDATE(), </a:t>
            </a:r>
          </a:p>
          <a:p>
            <a:pPr algn="l" eaLnBrk="0" hangingPunct="0">
              <a:tabLst>
                <a:tab pos="1200150" algn="l"/>
              </a:tabLst>
              <a:defRPr/>
            </a:pPr>
            <a:r>
              <a:rPr lang="en-US" sz="1800" b="1" dirty="0" smtClean="0">
                <a:solidFill>
                  <a:srgbClr val="000000"/>
                </a:solidFill>
                <a:latin typeface="Courier New" pitchFamily="49" charset="0"/>
              </a:rPr>
              <a:t>       CONVERT(VARCHAR, GETDATE(), 3),</a:t>
            </a:r>
          </a:p>
          <a:p>
            <a:pPr algn="l" eaLnBrk="0" hangingPunct="0">
              <a:tabLst>
                <a:tab pos="1200150" algn="l"/>
              </a:tabLst>
              <a:defRPr/>
            </a:pPr>
            <a:r>
              <a:rPr lang="en-US" sz="1800" b="1" dirty="0" smtClean="0">
                <a:solidFill>
                  <a:srgbClr val="000000"/>
                </a:solidFill>
                <a:latin typeface="Courier New" pitchFamily="49" charset="0"/>
              </a:rPr>
              <a:t>       CONVERT(VARCHAR, GETDATE(), 107);</a:t>
            </a:r>
          </a:p>
          <a:p>
            <a:pPr algn="l" eaLnBrk="0" hangingPunct="0">
              <a:tabLst>
                <a:tab pos="1200150" algn="l"/>
              </a:tabLst>
              <a:defRPr/>
            </a:pPr>
            <a:endParaRPr lang="en-US" sz="1600" b="1" dirty="0" smtClean="0">
              <a:solidFill>
                <a:srgbClr val="000000"/>
              </a:solidFill>
              <a:latin typeface="Courier New" pitchFamily="49" charset="0"/>
            </a:endParaRPr>
          </a:p>
          <a:p>
            <a:pPr algn="l" eaLnBrk="0" hangingPunct="0">
              <a:tabLst>
                <a:tab pos="1200150" algn="l"/>
              </a:tabLst>
              <a:defRPr/>
            </a:pPr>
            <a:endParaRPr lang="en-US" sz="3000" b="1" dirty="0" smtClean="0">
              <a:solidFill>
                <a:srgbClr val="000000"/>
              </a:solidFill>
              <a:latin typeface="Courier New" pitchFamily="49" charset="0"/>
            </a:endParaRPr>
          </a:p>
        </p:txBody>
      </p:sp>
      <p:sp>
        <p:nvSpPr>
          <p:cNvPr id="6" name="Rectangle 5"/>
          <p:cNvSpPr/>
          <p:nvPr/>
        </p:nvSpPr>
        <p:spPr>
          <a:xfrm>
            <a:off x="381000" y="23622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‘Pi is equal to 3.14159’</a:t>
            </a:r>
            <a:endParaRPr lang="en-AU" sz="1600" dirty="0">
              <a:latin typeface="Courier New" pitchFamily="49" charset="0"/>
              <a:cs typeface="Courier New" pitchFamily="49" charset="0"/>
            </a:endParaRPr>
          </a:p>
        </p:txBody>
      </p:sp>
      <p:sp>
        <p:nvSpPr>
          <p:cNvPr id="7" name="Rectangle 6"/>
          <p:cNvSpPr/>
          <p:nvPr/>
        </p:nvSpPr>
        <p:spPr>
          <a:xfrm>
            <a:off x="381000" y="32766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25 (</a:t>
            </a:r>
            <a:r>
              <a:rPr lang="en-AU" sz="1600" dirty="0" err="1" smtClean="0">
                <a:latin typeface="Courier New" pitchFamily="49" charset="0"/>
                <a:cs typeface="Courier New" pitchFamily="49" charset="0"/>
              </a:rPr>
              <a:t>int</a:t>
            </a:r>
            <a:r>
              <a:rPr lang="en-AU" sz="1600" dirty="0" smtClean="0">
                <a:latin typeface="Courier New" pitchFamily="49" charset="0"/>
                <a:cs typeface="Courier New" pitchFamily="49" charset="0"/>
              </a:rPr>
              <a:t>) and ‘25.68985’ (string/char)</a:t>
            </a:r>
            <a:endParaRPr lang="en-AU" sz="1600" dirty="0">
              <a:latin typeface="Courier New" pitchFamily="49" charset="0"/>
              <a:cs typeface="Courier New" pitchFamily="49" charset="0"/>
            </a:endParaRPr>
          </a:p>
        </p:txBody>
      </p:sp>
      <p:sp>
        <p:nvSpPr>
          <p:cNvPr id="8" name="Rectangle 7"/>
          <p:cNvSpPr/>
          <p:nvPr/>
        </p:nvSpPr>
        <p:spPr>
          <a:xfrm>
            <a:off x="381000" y="4267200"/>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25 and 25 (both </a:t>
            </a:r>
            <a:r>
              <a:rPr lang="en-AU" sz="1600" dirty="0" err="1" smtClean="0">
                <a:latin typeface="Courier New" pitchFamily="49" charset="0"/>
                <a:cs typeface="Courier New" pitchFamily="49" charset="0"/>
              </a:rPr>
              <a:t>int</a:t>
            </a:r>
            <a:r>
              <a:rPr lang="en-AU" sz="1600" dirty="0" smtClean="0">
                <a:latin typeface="Courier New" pitchFamily="49" charset="0"/>
                <a:cs typeface="Courier New" pitchFamily="49" charset="0"/>
              </a:rPr>
              <a:t>)</a:t>
            </a:r>
            <a:endParaRPr lang="en-AU" sz="1600" dirty="0">
              <a:latin typeface="Courier New" pitchFamily="49" charset="0"/>
              <a:cs typeface="Courier New" pitchFamily="49" charset="0"/>
            </a:endParaRPr>
          </a:p>
        </p:txBody>
      </p:sp>
      <p:sp>
        <p:nvSpPr>
          <p:cNvPr id="10" name="Rectangle 9"/>
          <p:cNvSpPr/>
          <p:nvPr/>
        </p:nvSpPr>
        <p:spPr>
          <a:xfrm>
            <a:off x="381000" y="5757446"/>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the date in the default SQL Server format, the date in ‘DD/MM/YY’ format, and the date in ‘Mon DD, YYYY’ format</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fade">
                                      <p:cBhvr>
                                        <p:cTn id="16" dur="500"/>
                                        <p:tgtEl>
                                          <p:spTgt spid="4">
                                            <p:bg/>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allAtOnce" animBg="1"/>
      <p:bldP spid="6" grpId="0"/>
      <p:bldP spid="7" grpId="0"/>
      <p:bldP spid="8"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Miscellaneous Functions</a:t>
            </a:r>
          </a:p>
        </p:txBody>
      </p:sp>
      <p:sp>
        <p:nvSpPr>
          <p:cNvPr id="3" name="Content Placeholder 2"/>
          <p:cNvSpPr>
            <a:spLocks noGrp="1"/>
          </p:cNvSpPr>
          <p:nvPr>
            <p:ph idx="1"/>
          </p:nvPr>
        </p:nvSpPr>
        <p:spPr>
          <a:xfrm>
            <a:off x="285750" y="1000125"/>
            <a:ext cx="8858250" cy="5643563"/>
          </a:xfrm>
        </p:spPr>
        <p:txBody>
          <a:bodyPr/>
          <a:lstStyle/>
          <a:p>
            <a:r>
              <a:rPr lang="en-AU" dirty="0" smtClean="0"/>
              <a:t>Numerous other functions exist that don’t fall into the categories we have covered.  Some concern NULL values:</a:t>
            </a:r>
          </a:p>
          <a:p>
            <a:pPr lvl="1"/>
            <a:r>
              <a:rPr lang="en-AU" b="1" dirty="0" smtClean="0"/>
              <a:t>ISNULL(</a:t>
            </a:r>
            <a:r>
              <a:rPr lang="en-AU" dirty="0" smtClean="0"/>
              <a:t>expression</a:t>
            </a:r>
            <a:r>
              <a:rPr lang="en-AU" b="1" dirty="0" smtClean="0"/>
              <a:t>,</a:t>
            </a:r>
            <a:r>
              <a:rPr lang="en-AU" dirty="0" smtClean="0"/>
              <a:t> value</a:t>
            </a:r>
            <a:r>
              <a:rPr lang="en-AU" b="1" dirty="0" smtClean="0"/>
              <a:t>)</a:t>
            </a:r>
            <a:endParaRPr lang="en-AU" dirty="0" smtClean="0"/>
          </a:p>
          <a:p>
            <a:pPr lvl="2"/>
            <a:r>
              <a:rPr lang="en-AU" dirty="0" smtClean="0"/>
              <a:t>If expression is NULL, returns value, otherwise returns expression</a:t>
            </a:r>
          </a:p>
          <a:p>
            <a:pPr lvl="2"/>
            <a:endParaRPr lang="en-AU" dirty="0" smtClean="0"/>
          </a:p>
          <a:p>
            <a:pPr lvl="1"/>
            <a:r>
              <a:rPr lang="en-AU" b="1" dirty="0" smtClean="0"/>
              <a:t>NULLIF(</a:t>
            </a:r>
            <a:r>
              <a:rPr lang="en-AU" dirty="0" smtClean="0"/>
              <a:t>expression1</a:t>
            </a:r>
            <a:r>
              <a:rPr lang="en-AU" b="1" dirty="0" smtClean="0"/>
              <a:t>,</a:t>
            </a:r>
            <a:r>
              <a:rPr lang="en-AU" dirty="0" smtClean="0"/>
              <a:t> expression2</a:t>
            </a:r>
            <a:r>
              <a:rPr lang="en-AU" b="1" dirty="0" smtClean="0"/>
              <a:t>)</a:t>
            </a:r>
          </a:p>
          <a:p>
            <a:pPr lvl="2"/>
            <a:r>
              <a:rPr lang="en-AU" dirty="0" smtClean="0"/>
              <a:t>If both expressions are equal, returns NULL, otherwise returns expression 1</a:t>
            </a:r>
          </a:p>
          <a:p>
            <a:pPr lvl="2"/>
            <a:endParaRPr lang="en-AU" dirty="0" smtClean="0"/>
          </a:p>
          <a:p>
            <a:pPr lvl="1"/>
            <a:r>
              <a:rPr lang="en-AU" b="1" dirty="0" smtClean="0"/>
              <a:t>COALESCE(</a:t>
            </a:r>
            <a:r>
              <a:rPr lang="en-AU" dirty="0" smtClean="0"/>
              <a:t>expression1, expression2</a:t>
            </a:r>
            <a:r>
              <a:rPr lang="en-AU" b="1" dirty="0" smtClean="0"/>
              <a:t>,</a:t>
            </a:r>
            <a:r>
              <a:rPr lang="en-AU" dirty="0" smtClean="0"/>
              <a:t> expression3</a:t>
            </a:r>
            <a:r>
              <a:rPr lang="en-AU" b="1" dirty="0" smtClean="0"/>
              <a:t>,</a:t>
            </a:r>
            <a:r>
              <a:rPr lang="en-AU" dirty="0" smtClean="0"/>
              <a:t> …</a:t>
            </a:r>
            <a:r>
              <a:rPr lang="en-AU" b="1" dirty="0" smtClean="0"/>
              <a:t>)</a:t>
            </a:r>
          </a:p>
          <a:p>
            <a:pPr lvl="2"/>
            <a:r>
              <a:rPr lang="en-AU" dirty="0" smtClean="0"/>
              <a:t>Returns the first expression that is not null.  If all of them are null, returns NULL</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Miscellaneous Functions</a:t>
            </a:r>
            <a:endParaRPr lang="en-AU" dirty="0"/>
          </a:p>
        </p:txBody>
      </p:sp>
      <p:sp>
        <p:nvSpPr>
          <p:cNvPr id="3" name="Content Placeholder 2"/>
          <p:cNvSpPr>
            <a:spLocks noGrp="1"/>
          </p:cNvSpPr>
          <p:nvPr>
            <p:ph idx="1"/>
          </p:nvPr>
        </p:nvSpPr>
        <p:spPr/>
        <p:txBody>
          <a:bodyPr/>
          <a:lstStyle/>
          <a:p>
            <a:r>
              <a:rPr lang="en-AU" dirty="0" smtClean="0"/>
              <a:t>Some of these examples just use dates to demonstrate the functions, rather than columns from a table</a:t>
            </a:r>
            <a:endParaRPr lang="en-AU" dirty="0"/>
          </a:p>
        </p:txBody>
      </p:sp>
      <p:sp>
        <p:nvSpPr>
          <p:cNvPr id="4" name="Rectangle 3"/>
          <p:cNvSpPr/>
          <p:nvPr/>
        </p:nvSpPr>
        <p:spPr>
          <a:xfrm>
            <a:off x="304800" y="1981200"/>
            <a:ext cx="8534400" cy="449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ISNULL(salary, 0) FROM employee;</a:t>
            </a: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salary+salary</a:t>
            </a:r>
            <a:r>
              <a:rPr lang="en-AU" sz="1800" b="1" dirty="0" smtClean="0">
                <a:solidFill>
                  <a:srgbClr val="000000"/>
                </a:solidFill>
                <a:latin typeface="Courier New" pitchFamily="49" charset="0"/>
              </a:rPr>
              <a:t>*ISNULL(</a:t>
            </a:r>
            <a:r>
              <a:rPr lang="en-AU" sz="1800" b="1" dirty="0" err="1" smtClean="0">
                <a:solidFill>
                  <a:srgbClr val="000000"/>
                </a:solidFill>
                <a:latin typeface="Courier New" pitchFamily="49" charset="0"/>
              </a:rPr>
              <a:t>commission_pct</a:t>
            </a:r>
            <a:r>
              <a:rPr lang="en-AU" sz="1800" b="1" dirty="0" smtClean="0">
                <a:solidFill>
                  <a:srgbClr val="000000"/>
                </a:solidFill>
                <a:latin typeface="Courier New" pitchFamily="49" charset="0"/>
              </a:rPr>
              <a:t>, 0) FROM employee;</a:t>
            </a: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SELECT NULLIF('Smith', 'Smith'), NULLIF(3.14, 3.15), </a:t>
            </a:r>
          </a:p>
          <a:p>
            <a:pPr algn="l" eaLnBrk="0" hangingPunct="0">
              <a:tabLst>
                <a:tab pos="1200150" algn="l"/>
              </a:tabLst>
              <a:defRPr/>
            </a:pPr>
            <a:r>
              <a:rPr lang="en-US" sz="1800" b="1" dirty="0" smtClean="0">
                <a:solidFill>
                  <a:srgbClr val="000000"/>
                </a:solidFill>
                <a:latin typeface="Courier New" pitchFamily="49" charset="0"/>
              </a:rPr>
              <a:t>       </a:t>
            </a:r>
            <a:r>
              <a:rPr lang="en-AU" sz="1800" b="1" dirty="0" smtClean="0">
                <a:solidFill>
                  <a:srgbClr val="000000"/>
                </a:solidFill>
                <a:latin typeface="Courier New" pitchFamily="49" charset="0"/>
              </a:rPr>
              <a:t>NULLIF(3.14, ROUND(PI(), 2)), NULLIF(100.00, '100');</a:t>
            </a:r>
            <a:endParaRPr lang="en-US" b="1" dirty="0" smtClean="0">
              <a:solidFill>
                <a:srgbClr val="000000"/>
              </a:solidFill>
              <a:latin typeface="Courier New" pitchFamily="49" charset="0"/>
            </a:endParaRPr>
          </a:p>
          <a:p>
            <a:pPr algn="l" eaLnBrk="0" hangingPunct="0">
              <a:tabLst>
                <a:tab pos="1200150" algn="l"/>
              </a:tabLst>
              <a:defRPr/>
            </a:pPr>
            <a:endParaRPr lang="en-US" sz="2000" b="1" dirty="0" smtClean="0">
              <a:solidFill>
                <a:srgbClr val="000000"/>
              </a:solidFill>
              <a:latin typeface="Courier New" pitchFamily="49" charset="0"/>
            </a:endParaRPr>
          </a:p>
          <a:p>
            <a:pPr algn="l" eaLnBrk="0" hangingPunct="0">
              <a:tabLst>
                <a:tab pos="1200150" algn="l"/>
              </a:tabLst>
              <a:defRPr/>
            </a:pPr>
            <a:endParaRPr lang="en-US" sz="2000" b="1" dirty="0" smtClean="0">
              <a:solidFill>
                <a:srgbClr val="000000"/>
              </a:solidFill>
              <a:latin typeface="Courier New" pitchFamily="49" charset="0"/>
            </a:endParaRPr>
          </a:p>
          <a:p>
            <a:pPr algn="l" eaLnBrk="0" hangingPunct="0">
              <a:tabLst>
                <a:tab pos="1200150" algn="l"/>
              </a:tabLst>
              <a:defRPr/>
            </a:pPr>
            <a:endParaRPr lang="en-US" b="1" dirty="0" smtClean="0">
              <a:solidFill>
                <a:srgbClr val="000000"/>
              </a:solidFill>
              <a:latin typeface="Courier New" pitchFamily="49" charset="0"/>
            </a:endParaRPr>
          </a:p>
          <a:p>
            <a:pPr algn="l" eaLnBrk="0" hangingPunct="0">
              <a:tabLst>
                <a:tab pos="1200150" algn="l"/>
              </a:tabLst>
              <a:defRPr/>
            </a:pPr>
            <a:r>
              <a:rPr lang="it-IT" sz="1800" b="1" dirty="0" smtClean="0">
                <a:solidFill>
                  <a:srgbClr val="000000"/>
                </a:solidFill>
                <a:latin typeface="Courier New" pitchFamily="49" charset="0"/>
              </a:rPr>
              <a:t>SELECT COALESCE(NULL, 1, NULL, '2', 3.4);</a:t>
            </a:r>
            <a:endParaRPr lang="en-US" sz="1800" b="1" dirty="0" smtClean="0">
              <a:solidFill>
                <a:srgbClr val="000000"/>
              </a:solidFill>
              <a:latin typeface="Courier New" pitchFamily="49" charset="0"/>
            </a:endParaRPr>
          </a:p>
          <a:p>
            <a:pPr algn="l" eaLnBrk="0" hangingPunct="0">
              <a:tabLst>
                <a:tab pos="1200150" algn="l"/>
              </a:tabLst>
              <a:defRPr/>
            </a:pPr>
            <a:endParaRPr lang="en-US" sz="1400" b="1" dirty="0" smtClean="0">
              <a:solidFill>
                <a:srgbClr val="000000"/>
              </a:solidFill>
              <a:latin typeface="Courier New" pitchFamily="49" charset="0"/>
            </a:endParaRPr>
          </a:p>
          <a:p>
            <a:pPr algn="l" eaLnBrk="0" hangingPunct="0">
              <a:tabLst>
                <a:tab pos="1200150" algn="l"/>
              </a:tabLst>
              <a:defRPr/>
            </a:pPr>
            <a:endParaRPr lang="en-US" sz="1600" b="1" dirty="0" smtClean="0">
              <a:solidFill>
                <a:srgbClr val="000000"/>
              </a:solidFill>
              <a:latin typeface="Courier New" pitchFamily="49" charset="0"/>
            </a:endParaRPr>
          </a:p>
        </p:txBody>
      </p:sp>
      <p:sp>
        <p:nvSpPr>
          <p:cNvPr id="5" name="Rectangle 4"/>
          <p:cNvSpPr/>
          <p:nvPr/>
        </p:nvSpPr>
        <p:spPr>
          <a:xfrm>
            <a:off x="381000" y="2328446"/>
            <a:ext cx="8382000" cy="338554"/>
          </a:xfrm>
          <a:prstGeom prst="rect">
            <a:avLst/>
          </a:prstGeom>
        </p:spPr>
        <p:txBody>
          <a:bodyPr wrap="square">
            <a:spAutoFit/>
          </a:bodyPr>
          <a:lstStyle/>
          <a:p>
            <a:r>
              <a:rPr lang="en-AU" sz="1600" dirty="0" smtClean="0">
                <a:latin typeface="Courier New" pitchFamily="49" charset="0"/>
                <a:cs typeface="Courier New" pitchFamily="49" charset="0"/>
              </a:rPr>
              <a:t>Returns salary of employees.  If a salary is null, returns 0</a:t>
            </a:r>
            <a:endParaRPr lang="en-AU" sz="1600" dirty="0">
              <a:latin typeface="Courier New" pitchFamily="49" charset="0"/>
              <a:cs typeface="Courier New" pitchFamily="49" charset="0"/>
            </a:endParaRPr>
          </a:p>
        </p:txBody>
      </p:sp>
      <p:sp>
        <p:nvSpPr>
          <p:cNvPr id="6" name="Rectangle 5"/>
          <p:cNvSpPr/>
          <p:nvPr/>
        </p:nvSpPr>
        <p:spPr>
          <a:xfrm>
            <a:off x="381000" y="4724400"/>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NULL, 3.14, NULL, NULL</a:t>
            </a:r>
          </a:p>
          <a:p>
            <a:r>
              <a:rPr lang="en-AU" sz="1600" dirty="0" smtClean="0">
                <a:latin typeface="Courier New" pitchFamily="49" charset="0"/>
                <a:cs typeface="Courier New" pitchFamily="49" charset="0"/>
              </a:rPr>
              <a:t>(note that float of 100.00 and string of ‘100’ are equivalent)</a:t>
            </a:r>
            <a:endParaRPr lang="en-AU" sz="1600" dirty="0">
              <a:latin typeface="Courier New" pitchFamily="49" charset="0"/>
              <a:cs typeface="Courier New" pitchFamily="49" charset="0"/>
            </a:endParaRPr>
          </a:p>
        </p:txBody>
      </p:sp>
      <p:sp>
        <p:nvSpPr>
          <p:cNvPr id="8" name="Rectangle 7"/>
          <p:cNvSpPr/>
          <p:nvPr/>
        </p:nvSpPr>
        <p:spPr>
          <a:xfrm>
            <a:off x="381000" y="5892225"/>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1.0 (return value is converted to “widest” data type      in expression list – in this case, a float)</a:t>
            </a:r>
            <a:endParaRPr lang="en-AU" sz="1600" dirty="0">
              <a:latin typeface="Courier New" pitchFamily="49" charset="0"/>
              <a:cs typeface="Courier New" pitchFamily="49" charset="0"/>
            </a:endParaRPr>
          </a:p>
        </p:txBody>
      </p:sp>
      <p:sp>
        <p:nvSpPr>
          <p:cNvPr id="9" name="Rectangle 8"/>
          <p:cNvSpPr/>
          <p:nvPr/>
        </p:nvSpPr>
        <p:spPr>
          <a:xfrm>
            <a:off x="381000" y="3395246"/>
            <a:ext cx="8382000" cy="584775"/>
          </a:xfrm>
          <a:prstGeom prst="rect">
            <a:avLst/>
          </a:prstGeom>
        </p:spPr>
        <p:txBody>
          <a:bodyPr wrap="square">
            <a:spAutoFit/>
          </a:bodyPr>
          <a:lstStyle/>
          <a:p>
            <a:r>
              <a:rPr lang="en-AU" sz="1600" dirty="0" smtClean="0">
                <a:latin typeface="Courier New" pitchFamily="49" charset="0"/>
                <a:cs typeface="Courier New" pitchFamily="49" charset="0"/>
              </a:rPr>
              <a:t>Returns salary plus salary multiplied by commission percentage.  </a:t>
            </a:r>
          </a:p>
          <a:p>
            <a:r>
              <a:rPr lang="en-AU" sz="1600" dirty="0" smtClean="0">
                <a:latin typeface="Courier New" pitchFamily="49" charset="0"/>
                <a:cs typeface="Courier New" pitchFamily="49" charset="0"/>
              </a:rPr>
              <a:t>If commission percentage is NULL, just returns salary</a:t>
            </a:r>
            <a:endParaRPr lang="en-AU"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Big Example</a:t>
            </a:r>
            <a:endParaRPr lang="en-AU" dirty="0"/>
          </a:p>
        </p:txBody>
      </p:sp>
      <p:sp>
        <p:nvSpPr>
          <p:cNvPr id="3" name="Content Placeholder 2"/>
          <p:cNvSpPr>
            <a:spLocks noGrp="1"/>
          </p:cNvSpPr>
          <p:nvPr>
            <p:ph idx="1"/>
          </p:nvPr>
        </p:nvSpPr>
        <p:spPr>
          <a:xfrm>
            <a:off x="285750" y="1000125"/>
            <a:ext cx="8858250" cy="5643563"/>
          </a:xfrm>
        </p:spPr>
        <p:txBody>
          <a:bodyPr/>
          <a:lstStyle/>
          <a:p>
            <a:endParaRPr lang="en-AU" dirty="0" smtClean="0"/>
          </a:p>
          <a:p>
            <a:endParaRPr lang="en-AU" sz="2800" dirty="0" smtClean="0"/>
          </a:p>
          <a:p>
            <a:endParaRPr lang="en-AU" sz="3200" dirty="0" smtClean="0"/>
          </a:p>
          <a:p>
            <a:pPr lvl="1"/>
            <a:r>
              <a:rPr lang="en-AU" b="1" dirty="0" smtClean="0">
                <a:solidFill>
                  <a:srgbClr val="7030A0"/>
                </a:solidFill>
              </a:rPr>
              <a:t>GETDATE()</a:t>
            </a:r>
            <a:r>
              <a:rPr lang="en-AU" dirty="0" smtClean="0">
                <a:solidFill>
                  <a:srgbClr val="7030A0"/>
                </a:solidFill>
              </a:rPr>
              <a:t> </a:t>
            </a:r>
            <a:r>
              <a:rPr lang="en-AU" dirty="0" smtClean="0"/>
              <a:t>gets the current date</a:t>
            </a:r>
          </a:p>
          <a:p>
            <a:pPr lvl="1"/>
            <a:endParaRPr lang="en-AU" b="1" dirty="0" smtClean="0"/>
          </a:p>
          <a:p>
            <a:pPr lvl="1"/>
            <a:r>
              <a:rPr lang="en-AU" b="1" dirty="0" smtClean="0">
                <a:solidFill>
                  <a:srgbClr val="008000"/>
                </a:solidFill>
              </a:rPr>
              <a:t>DATEDIFF() </a:t>
            </a:r>
            <a:r>
              <a:rPr lang="en-AU" dirty="0" smtClean="0"/>
              <a:t>uses </a:t>
            </a:r>
            <a:r>
              <a:rPr lang="en-AU" dirty="0" err="1" smtClean="0"/>
              <a:t>hire_date</a:t>
            </a:r>
            <a:r>
              <a:rPr lang="en-AU" dirty="0" smtClean="0"/>
              <a:t> column and current date to calculate years (</a:t>
            </a:r>
            <a:r>
              <a:rPr lang="en-AU" dirty="0" err="1" smtClean="0"/>
              <a:t>yy</a:t>
            </a:r>
            <a:r>
              <a:rPr lang="en-AU" dirty="0" smtClean="0"/>
              <a:t>) between hire date and current date </a:t>
            </a:r>
          </a:p>
          <a:p>
            <a:pPr lvl="1"/>
            <a:endParaRPr lang="en-AU" dirty="0" smtClean="0"/>
          </a:p>
          <a:p>
            <a:pPr lvl="1"/>
            <a:r>
              <a:rPr lang="en-AU" b="1" dirty="0" smtClean="0">
                <a:solidFill>
                  <a:srgbClr val="C00000"/>
                </a:solidFill>
              </a:rPr>
              <a:t>CAST() </a:t>
            </a:r>
            <a:r>
              <a:rPr lang="en-AU" dirty="0" smtClean="0"/>
              <a:t>converts the result (difference of years) to a </a:t>
            </a:r>
            <a:r>
              <a:rPr lang="en-AU" dirty="0" err="1" smtClean="0"/>
              <a:t>varchar</a:t>
            </a:r>
            <a:r>
              <a:rPr lang="en-AU" dirty="0" smtClean="0"/>
              <a:t>   so that it can be concatenated with the rest of the string</a:t>
            </a:r>
          </a:p>
          <a:p>
            <a:pPr lvl="1"/>
            <a:endParaRPr lang="en-AU" dirty="0" smtClean="0"/>
          </a:p>
          <a:p>
            <a:pPr lvl="1"/>
            <a:r>
              <a:rPr lang="en-AU" b="1" dirty="0" smtClean="0">
                <a:solidFill>
                  <a:srgbClr val="0000FF"/>
                </a:solidFill>
              </a:rPr>
              <a:t>ISNULL() </a:t>
            </a:r>
            <a:r>
              <a:rPr lang="en-AU" dirty="0" smtClean="0"/>
              <a:t>makes sure that any rows with NULL in the </a:t>
            </a:r>
            <a:r>
              <a:rPr lang="en-AU" dirty="0" err="1" smtClean="0"/>
              <a:t>hire_date</a:t>
            </a:r>
            <a:r>
              <a:rPr lang="en-AU" dirty="0" smtClean="0"/>
              <a:t> column return an appropriate message rather than NULL</a:t>
            </a:r>
            <a:endParaRPr lang="en-AU" dirty="0"/>
          </a:p>
        </p:txBody>
      </p:sp>
      <p:sp>
        <p:nvSpPr>
          <p:cNvPr id="5" name="Rectangle 4"/>
          <p:cNvSpPr/>
          <p:nvPr/>
        </p:nvSpPr>
        <p:spPr>
          <a:xfrm>
            <a:off x="152400" y="990600"/>
            <a:ext cx="88392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ISNULL(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 ' has worked here for ' + </a:t>
            </a:r>
          </a:p>
          <a:p>
            <a:pPr algn="l" eaLnBrk="0" hangingPunct="0">
              <a:tabLst>
                <a:tab pos="1200150" algn="l"/>
              </a:tabLst>
              <a:defRPr/>
            </a:pPr>
            <a:r>
              <a:rPr lang="en-AU" sz="1800" b="1" dirty="0" smtClean="0">
                <a:solidFill>
                  <a:srgbClr val="000000"/>
                </a:solidFill>
                <a:latin typeface="Courier New" pitchFamily="49" charset="0"/>
              </a:rPr>
              <a:t>       CAST( DATEDIFF(</a:t>
            </a:r>
            <a:r>
              <a:rPr lang="en-AU" sz="1800" b="1" dirty="0" err="1" smtClean="0">
                <a:solidFill>
                  <a:srgbClr val="000000"/>
                </a:solidFill>
                <a:latin typeface="Courier New" pitchFamily="49" charset="0"/>
              </a:rPr>
              <a:t>yy</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hire_date</a:t>
            </a:r>
            <a:r>
              <a:rPr lang="en-AU" sz="1800" b="1" dirty="0" smtClean="0">
                <a:solidFill>
                  <a:srgbClr val="000000"/>
                </a:solidFill>
                <a:latin typeface="Courier New" pitchFamily="49" charset="0"/>
              </a:rPr>
              <a:t>, GETDATE() ) AS VARCHAR ) + </a:t>
            </a:r>
          </a:p>
          <a:p>
            <a:pPr algn="l" eaLnBrk="0" hangingPunct="0">
              <a:tabLst>
                <a:tab pos="1200150" algn="l"/>
              </a:tabLst>
              <a:defRPr/>
            </a:pPr>
            <a:r>
              <a:rPr lang="en-AU" sz="1800" b="1" dirty="0" smtClean="0">
                <a:solidFill>
                  <a:srgbClr val="000000"/>
                </a:solidFill>
                <a:latin typeface="Courier New" pitchFamily="49" charset="0"/>
              </a:rPr>
              <a:t>       ' years', 'We do not know when ' +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 </a:t>
            </a:r>
          </a:p>
          <a:p>
            <a:pPr algn="l" eaLnBrk="0" hangingPunct="0">
              <a:tabLst>
                <a:tab pos="1200150" algn="l"/>
              </a:tabLst>
              <a:defRPr/>
            </a:pPr>
            <a:r>
              <a:rPr lang="en-AU" sz="1800" b="1" dirty="0" smtClean="0">
                <a:solidFill>
                  <a:srgbClr val="000000"/>
                </a:solidFill>
                <a:latin typeface="Courier New" pitchFamily="49" charset="0"/>
              </a:rPr>
              <a:t>       ' started working here.') AS </a:t>
            </a:r>
            <a:r>
              <a:rPr lang="en-AU" sz="1800" b="1" dirty="0" err="1" smtClean="0">
                <a:solidFill>
                  <a:srgbClr val="000000"/>
                </a:solidFill>
                <a:latin typeface="Courier New" pitchFamily="49" charset="0"/>
              </a:rPr>
              <a:t>work_time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a:t>
            </a:r>
            <a:endParaRPr lang="en-US" sz="1800" b="1" dirty="0" smtClean="0">
              <a:solidFill>
                <a:srgbClr val="000000"/>
              </a:solidFill>
              <a:latin typeface="Courier New" pitchFamily="49" charset="0"/>
            </a:endParaRPr>
          </a:p>
        </p:txBody>
      </p:sp>
      <p:sp>
        <p:nvSpPr>
          <p:cNvPr id="6" name="Rectangle 5"/>
          <p:cNvSpPr/>
          <p:nvPr/>
        </p:nvSpPr>
        <p:spPr>
          <a:xfrm>
            <a:off x="152400" y="990600"/>
            <a:ext cx="8839200" cy="1447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smtClean="0">
                <a:solidFill>
                  <a:srgbClr val="0000FF"/>
                </a:solidFill>
                <a:latin typeface="Courier New" pitchFamily="49" charset="0"/>
              </a:rPr>
              <a:t>ISNULL(</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 ' has worked here for ' + </a:t>
            </a:r>
          </a:p>
          <a:p>
            <a:pPr algn="l" eaLnBrk="0" hangingPunct="0">
              <a:tabLst>
                <a:tab pos="1200150" algn="l"/>
              </a:tabLst>
              <a:defRPr/>
            </a:pPr>
            <a:r>
              <a:rPr lang="en-AU" sz="1800" b="1" dirty="0" smtClean="0">
                <a:solidFill>
                  <a:srgbClr val="000000"/>
                </a:solidFill>
                <a:latin typeface="Courier New" pitchFamily="49" charset="0"/>
              </a:rPr>
              <a:t>       </a:t>
            </a:r>
            <a:r>
              <a:rPr lang="en-AU" sz="1800" b="1" dirty="0" smtClean="0">
                <a:solidFill>
                  <a:srgbClr val="C00000"/>
                </a:solidFill>
                <a:latin typeface="Courier New" pitchFamily="49" charset="0"/>
              </a:rPr>
              <a:t>CAST(</a:t>
            </a:r>
            <a:r>
              <a:rPr lang="en-AU" sz="1800" b="1" dirty="0" smtClean="0">
                <a:solidFill>
                  <a:srgbClr val="000000"/>
                </a:solidFill>
                <a:latin typeface="Courier New" pitchFamily="49" charset="0"/>
              </a:rPr>
              <a:t> </a:t>
            </a:r>
            <a:r>
              <a:rPr lang="en-AU" sz="1800" b="1" dirty="0" smtClean="0">
                <a:solidFill>
                  <a:srgbClr val="008000"/>
                </a:solidFill>
                <a:latin typeface="Courier New" pitchFamily="49" charset="0"/>
              </a:rPr>
              <a:t>DATEDIFF(</a:t>
            </a:r>
            <a:r>
              <a:rPr lang="en-AU" sz="1800" b="1" dirty="0" err="1" smtClean="0">
                <a:solidFill>
                  <a:srgbClr val="000000"/>
                </a:solidFill>
                <a:latin typeface="Courier New" pitchFamily="49" charset="0"/>
              </a:rPr>
              <a:t>yy</a:t>
            </a:r>
            <a:r>
              <a:rPr lang="en-AU" sz="1800" b="1" dirty="0" smtClean="0">
                <a:solidFill>
                  <a:srgbClr val="008000"/>
                </a:solidFill>
                <a:latin typeface="Courier New" pitchFamily="49" charset="0"/>
              </a:rPr>
              <a:t>,</a:t>
            </a:r>
            <a:r>
              <a:rPr lang="en-AU" sz="1800" b="1" dirty="0" smtClean="0">
                <a:solidFill>
                  <a:srgbClr val="000000"/>
                </a:solidFill>
                <a:latin typeface="Courier New" pitchFamily="49" charset="0"/>
              </a:rPr>
              <a:t> </a:t>
            </a:r>
            <a:r>
              <a:rPr lang="en-AU" sz="1800" b="1" dirty="0" err="1" smtClean="0">
                <a:solidFill>
                  <a:srgbClr val="000000"/>
                </a:solidFill>
                <a:latin typeface="Courier New" pitchFamily="49" charset="0"/>
              </a:rPr>
              <a:t>hire_date</a:t>
            </a:r>
            <a:r>
              <a:rPr lang="en-AU" sz="1800" b="1" dirty="0" smtClean="0">
                <a:solidFill>
                  <a:srgbClr val="008000"/>
                </a:solidFill>
                <a:latin typeface="Courier New" pitchFamily="49" charset="0"/>
              </a:rPr>
              <a:t>,</a:t>
            </a:r>
            <a:r>
              <a:rPr lang="en-AU" sz="1800" b="1" dirty="0" smtClean="0">
                <a:solidFill>
                  <a:srgbClr val="000000"/>
                </a:solidFill>
                <a:latin typeface="Courier New" pitchFamily="49" charset="0"/>
              </a:rPr>
              <a:t> </a:t>
            </a:r>
            <a:r>
              <a:rPr lang="en-AU" sz="1800" b="1" dirty="0" smtClean="0">
                <a:solidFill>
                  <a:srgbClr val="7030A0"/>
                </a:solidFill>
                <a:latin typeface="Courier New" pitchFamily="49" charset="0"/>
              </a:rPr>
              <a:t>GETDATE()</a:t>
            </a:r>
            <a:r>
              <a:rPr lang="en-AU" sz="1800" b="1" dirty="0" smtClean="0">
                <a:solidFill>
                  <a:srgbClr val="000000"/>
                </a:solidFill>
                <a:latin typeface="Courier New" pitchFamily="49" charset="0"/>
              </a:rPr>
              <a:t> </a:t>
            </a:r>
            <a:r>
              <a:rPr lang="en-AU" sz="1800" b="1" dirty="0" smtClean="0">
                <a:solidFill>
                  <a:srgbClr val="008000"/>
                </a:solidFill>
                <a:latin typeface="Courier New" pitchFamily="49" charset="0"/>
              </a:rPr>
              <a:t>)</a:t>
            </a:r>
            <a:r>
              <a:rPr lang="en-AU" sz="1800" b="1" dirty="0" smtClean="0">
                <a:solidFill>
                  <a:srgbClr val="000000"/>
                </a:solidFill>
                <a:latin typeface="Courier New" pitchFamily="49" charset="0"/>
              </a:rPr>
              <a:t> </a:t>
            </a:r>
            <a:r>
              <a:rPr lang="en-AU" sz="1800" b="1" dirty="0" smtClean="0">
                <a:solidFill>
                  <a:srgbClr val="C00000"/>
                </a:solidFill>
                <a:latin typeface="Courier New" pitchFamily="49" charset="0"/>
              </a:rPr>
              <a:t>AS VARCHAR )</a:t>
            </a:r>
            <a:r>
              <a:rPr lang="en-AU" sz="1800" b="1" dirty="0" smtClean="0">
                <a:solidFill>
                  <a:srgbClr val="000000"/>
                </a:solidFill>
                <a:latin typeface="Courier New" pitchFamily="49" charset="0"/>
              </a:rPr>
              <a:t> + </a:t>
            </a:r>
          </a:p>
          <a:p>
            <a:pPr algn="l" eaLnBrk="0" hangingPunct="0">
              <a:tabLst>
                <a:tab pos="1200150" algn="l"/>
              </a:tabLst>
              <a:defRPr/>
            </a:pPr>
            <a:r>
              <a:rPr lang="en-AU" sz="1800" b="1" dirty="0" smtClean="0">
                <a:solidFill>
                  <a:srgbClr val="000000"/>
                </a:solidFill>
                <a:latin typeface="Courier New" pitchFamily="49" charset="0"/>
              </a:rPr>
              <a:t>       ' years.'</a:t>
            </a:r>
            <a:r>
              <a:rPr lang="en-AU" sz="1800" b="1" dirty="0" smtClean="0">
                <a:solidFill>
                  <a:srgbClr val="0000FF"/>
                </a:solidFill>
                <a:latin typeface="Courier New" pitchFamily="49" charset="0"/>
              </a:rPr>
              <a:t>,</a:t>
            </a:r>
            <a:r>
              <a:rPr lang="en-AU" sz="1800" b="1" dirty="0" smtClean="0">
                <a:solidFill>
                  <a:srgbClr val="000000"/>
                </a:solidFill>
                <a:latin typeface="Courier New" pitchFamily="49" charset="0"/>
              </a:rPr>
              <a:t> 'We do not know when ' +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 </a:t>
            </a:r>
          </a:p>
          <a:p>
            <a:pPr algn="l" eaLnBrk="0" hangingPunct="0">
              <a:tabLst>
                <a:tab pos="1200150" algn="l"/>
              </a:tabLst>
              <a:defRPr/>
            </a:pPr>
            <a:r>
              <a:rPr lang="en-AU" sz="1800" b="1" dirty="0" smtClean="0">
                <a:solidFill>
                  <a:srgbClr val="000000"/>
                </a:solidFill>
                <a:latin typeface="Courier New" pitchFamily="49" charset="0"/>
              </a:rPr>
              <a:t>       ' started working here.'</a:t>
            </a:r>
            <a:r>
              <a:rPr lang="en-AU" sz="1800" b="1" dirty="0" smtClean="0">
                <a:solidFill>
                  <a:srgbClr val="0000FF"/>
                </a:solidFill>
                <a:latin typeface="Courier New" pitchFamily="49" charset="0"/>
              </a:rPr>
              <a:t>)</a:t>
            </a:r>
            <a:r>
              <a:rPr lang="en-AU" sz="1800" b="1" dirty="0" smtClean="0">
                <a:solidFill>
                  <a:srgbClr val="000000"/>
                </a:solidFill>
                <a:latin typeface="Courier New" pitchFamily="49" charset="0"/>
              </a:rPr>
              <a:t> AS </a:t>
            </a:r>
            <a:r>
              <a:rPr lang="en-AU" sz="1800" b="1" dirty="0" err="1" smtClean="0">
                <a:solidFill>
                  <a:srgbClr val="000000"/>
                </a:solidFill>
                <a:latin typeface="Courier New" pitchFamily="49" charset="0"/>
              </a:rPr>
              <a:t>work_time</a:t>
            </a:r>
            <a:endParaRPr lang="en-AU" sz="1800" b="1" dirty="0" smtClean="0">
              <a:solidFill>
                <a:srgbClr val="000000"/>
              </a:solidFill>
              <a:latin typeface="Courier New" pitchFamily="49" charset="0"/>
            </a:endParaRPr>
          </a:p>
          <a:p>
            <a:pPr algn="l" eaLnBrk="0" hangingPunct="0">
              <a:tabLst>
                <a:tab pos="1200150" algn="l"/>
              </a:tabLst>
              <a:defRPr/>
            </a:pPr>
            <a:r>
              <a:rPr lang="en-AU" sz="1800" b="1" dirty="0" smtClean="0">
                <a:solidFill>
                  <a:srgbClr val="000000"/>
                </a:solidFill>
                <a:latin typeface="Courier New" pitchFamily="49" charset="0"/>
              </a:rPr>
              <a:t>FROM employee;</a:t>
            </a:r>
            <a:endParaRPr lang="en-US" sz="1800" b="1" dirty="0" smtClean="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Big Example</a:t>
            </a:r>
            <a:endParaRPr lang="en-AU" dirty="0"/>
          </a:p>
        </p:txBody>
      </p:sp>
      <p:sp>
        <p:nvSpPr>
          <p:cNvPr id="4" name="Rectangle 6"/>
          <p:cNvSpPr>
            <a:spLocks noChangeArrowheads="1"/>
          </p:cNvSpPr>
          <p:nvPr/>
        </p:nvSpPr>
        <p:spPr bwMode="auto">
          <a:xfrm>
            <a:off x="1822450" y="852487"/>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5" name="Rectangle 8"/>
          <p:cNvSpPr>
            <a:spLocks noChangeArrowheads="1"/>
          </p:cNvSpPr>
          <p:nvPr/>
        </p:nvSpPr>
        <p:spPr bwMode="auto">
          <a:xfrm>
            <a:off x="1828800" y="1219200"/>
            <a:ext cx="5486400" cy="5181600"/>
          </a:xfrm>
          <a:prstGeom prst="rect">
            <a:avLst/>
          </a:prstGeom>
          <a:no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work_time</a:t>
            </a:r>
          </a:p>
          <a:p>
            <a:pPr marL="457200" indent="-457200" algn="l"/>
            <a:r>
              <a:rPr lang="en-AU" sz="1400" b="1" noProof="1" smtClean="0">
                <a:latin typeface="Courier New" pitchFamily="49" charset="0"/>
                <a:cs typeface="Courier New" pitchFamily="49" charset="0"/>
              </a:rPr>
              <a:t>--------------------------------------------------</a:t>
            </a:r>
          </a:p>
          <a:p>
            <a:pPr marL="457200" indent="-457200" algn="l"/>
            <a:r>
              <a:rPr lang="en-US" sz="1400" b="1" noProof="1" smtClean="0">
                <a:latin typeface="Courier New" pitchFamily="49" charset="0"/>
                <a:cs typeface="Courier New" pitchFamily="49" charset="0"/>
              </a:rPr>
              <a:t>King has worked here for 23 years.</a:t>
            </a:r>
          </a:p>
          <a:p>
            <a:pPr marL="457200" indent="-457200" algn="l"/>
            <a:r>
              <a:rPr lang="en-US" sz="1400" b="1" noProof="1" smtClean="0">
                <a:latin typeface="Courier New" pitchFamily="49" charset="0"/>
                <a:cs typeface="Courier New" pitchFamily="49" charset="0"/>
              </a:rPr>
              <a:t>Kochhar has worked here for 21 years.</a:t>
            </a:r>
          </a:p>
          <a:p>
            <a:pPr marL="457200" indent="-457200" algn="l"/>
            <a:r>
              <a:rPr lang="en-US" sz="1400" b="1" noProof="1" smtClean="0">
                <a:latin typeface="Courier New" pitchFamily="49" charset="0"/>
                <a:cs typeface="Courier New" pitchFamily="49" charset="0"/>
              </a:rPr>
              <a:t>De Haan has worked here for 17 years.</a:t>
            </a:r>
          </a:p>
          <a:p>
            <a:pPr marL="457200" indent="-457200" algn="l"/>
            <a:r>
              <a:rPr lang="en-US" sz="1400" b="1" noProof="1" smtClean="0">
                <a:latin typeface="Courier New" pitchFamily="49" charset="0"/>
                <a:cs typeface="Courier New" pitchFamily="49" charset="0"/>
              </a:rPr>
              <a:t>Hunold has worked here for 20 years.</a:t>
            </a:r>
          </a:p>
          <a:p>
            <a:pPr marL="457200" indent="-457200" algn="l"/>
            <a:r>
              <a:rPr lang="en-US" sz="1400" b="1" noProof="1" smtClean="0">
                <a:latin typeface="Courier New" pitchFamily="49" charset="0"/>
                <a:cs typeface="Courier New" pitchFamily="49" charset="0"/>
              </a:rPr>
              <a:t>Ernst has worked here for 19 years.</a:t>
            </a:r>
          </a:p>
          <a:p>
            <a:pPr marL="457200" indent="-457200" algn="l"/>
            <a:r>
              <a:rPr lang="en-US" sz="1400" b="1" noProof="1" smtClean="0">
                <a:latin typeface="Courier New" pitchFamily="49" charset="0"/>
                <a:cs typeface="Courier New" pitchFamily="49" charset="0"/>
              </a:rPr>
              <a:t>We do not know when Lorentz started working here.</a:t>
            </a:r>
          </a:p>
          <a:p>
            <a:pPr marL="457200" indent="-457200" algn="l"/>
            <a:r>
              <a:rPr lang="en-US" sz="1400" b="1" noProof="1" smtClean="0">
                <a:latin typeface="Courier New" pitchFamily="49" charset="0"/>
                <a:cs typeface="Courier New" pitchFamily="49" charset="0"/>
              </a:rPr>
              <a:t>Mourgos has worked here for 11 years.</a:t>
            </a:r>
          </a:p>
          <a:p>
            <a:pPr marL="457200" indent="-457200" algn="l"/>
            <a:r>
              <a:rPr lang="en-US" sz="1400" b="1" noProof="1" smtClean="0">
                <a:latin typeface="Courier New" pitchFamily="49" charset="0"/>
                <a:cs typeface="Courier New" pitchFamily="49" charset="0"/>
              </a:rPr>
              <a:t>Rajs has worked here for 15 years.</a:t>
            </a:r>
          </a:p>
          <a:p>
            <a:pPr marL="457200" indent="-457200" algn="l"/>
            <a:r>
              <a:rPr lang="en-US" sz="1400" b="1" noProof="1" smtClean="0">
                <a:latin typeface="Courier New" pitchFamily="49" charset="0"/>
                <a:cs typeface="Courier New" pitchFamily="49" charset="0"/>
              </a:rPr>
              <a:t>We do not know when Davies started working here.</a:t>
            </a:r>
          </a:p>
          <a:p>
            <a:pPr marL="457200" indent="-457200" algn="l"/>
            <a:r>
              <a:rPr lang="en-US" sz="1400" b="1" noProof="1" smtClean="0">
                <a:latin typeface="Courier New" pitchFamily="49" charset="0"/>
                <a:cs typeface="Courier New" pitchFamily="49" charset="0"/>
              </a:rPr>
              <a:t>Matos has worked here for 12 years.</a:t>
            </a:r>
          </a:p>
          <a:p>
            <a:pPr marL="457200" indent="-457200" algn="l"/>
            <a:r>
              <a:rPr lang="en-US" sz="1400" b="1" noProof="1" smtClean="0">
                <a:latin typeface="Courier New" pitchFamily="49" charset="0"/>
                <a:cs typeface="Courier New" pitchFamily="49" charset="0"/>
              </a:rPr>
              <a:t>Vargas has worked here for 12 years.</a:t>
            </a:r>
          </a:p>
          <a:p>
            <a:pPr marL="457200" indent="-457200" algn="l"/>
            <a:r>
              <a:rPr lang="en-US" sz="1400" b="1" noProof="1" smtClean="0">
                <a:latin typeface="Courier New" pitchFamily="49" charset="0"/>
                <a:cs typeface="Courier New" pitchFamily="49" charset="0"/>
              </a:rPr>
              <a:t>Zlotkey has worked here for 10 years.</a:t>
            </a:r>
          </a:p>
          <a:p>
            <a:pPr marL="457200" indent="-457200" algn="l"/>
            <a:r>
              <a:rPr lang="en-US" sz="1400" b="1" noProof="1" smtClean="0">
                <a:latin typeface="Courier New" pitchFamily="49" charset="0"/>
                <a:cs typeface="Courier New" pitchFamily="49" charset="0"/>
              </a:rPr>
              <a:t>Abel has worked here for 14 years.</a:t>
            </a:r>
          </a:p>
          <a:p>
            <a:pPr marL="457200" indent="-457200" algn="l"/>
            <a:r>
              <a:rPr lang="en-US" sz="1400" b="1" noProof="1" smtClean="0">
                <a:latin typeface="Courier New" pitchFamily="49" charset="0"/>
                <a:cs typeface="Courier New" pitchFamily="49" charset="0"/>
              </a:rPr>
              <a:t>Taylor has worked here for 12 years.</a:t>
            </a:r>
          </a:p>
          <a:p>
            <a:pPr marL="457200" indent="-457200" algn="l"/>
            <a:r>
              <a:rPr lang="en-US" sz="1400" b="1" noProof="1" smtClean="0">
                <a:latin typeface="Courier New" pitchFamily="49" charset="0"/>
                <a:cs typeface="Courier New" pitchFamily="49" charset="0"/>
              </a:rPr>
              <a:t>Grant has worked here for 11 years.</a:t>
            </a:r>
          </a:p>
          <a:p>
            <a:pPr marL="457200" indent="-457200" algn="l"/>
            <a:r>
              <a:rPr lang="en-US" sz="1400" b="1" noProof="1" smtClean="0">
                <a:latin typeface="Courier New" pitchFamily="49" charset="0"/>
                <a:cs typeface="Courier New" pitchFamily="49" charset="0"/>
              </a:rPr>
              <a:t>Whalen has worked here for 23 years.</a:t>
            </a:r>
          </a:p>
          <a:p>
            <a:pPr marL="457200" indent="-457200" algn="l"/>
            <a:r>
              <a:rPr lang="en-US" sz="1400" b="1" noProof="1" smtClean="0">
                <a:latin typeface="Courier New" pitchFamily="49" charset="0"/>
                <a:cs typeface="Courier New" pitchFamily="49" charset="0"/>
              </a:rPr>
              <a:t>Hartstein has worked here for 14 years.</a:t>
            </a:r>
          </a:p>
          <a:p>
            <a:pPr marL="457200" indent="-457200" algn="l"/>
            <a:r>
              <a:rPr lang="en-US" sz="1400" b="1" noProof="1" smtClean="0">
                <a:latin typeface="Courier New" pitchFamily="49" charset="0"/>
                <a:cs typeface="Courier New" pitchFamily="49" charset="0"/>
              </a:rPr>
              <a:t>Fay has worked here for 13 years.</a:t>
            </a:r>
          </a:p>
          <a:p>
            <a:pPr marL="457200" indent="-457200" algn="l"/>
            <a:r>
              <a:rPr lang="en-US" sz="1400" b="1" noProof="1" smtClean="0">
                <a:latin typeface="Courier New" pitchFamily="49" charset="0"/>
                <a:cs typeface="Courier New" pitchFamily="49" charset="0"/>
              </a:rPr>
              <a:t>Higgins has worked here for 16 years.</a:t>
            </a:r>
          </a:p>
          <a:p>
            <a:pPr marL="457200" indent="-457200" algn="l"/>
            <a:r>
              <a:rPr lang="en-US" sz="1400" b="1" noProof="1" smtClean="0">
                <a:latin typeface="Courier New" pitchFamily="49" charset="0"/>
                <a:cs typeface="Courier New" pitchFamily="49" charset="0"/>
              </a:rPr>
              <a:t>Gietz has worked here for 16 years.</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(20 row(s) affected)</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We covered a lot of ground in this lecture...</a:t>
            </a:r>
          </a:p>
          <a:p>
            <a:endParaRPr lang="en-AU" dirty="0" smtClean="0"/>
          </a:p>
          <a:p>
            <a:pPr lvl="1"/>
            <a:r>
              <a:rPr lang="en-AU" dirty="0" smtClean="0"/>
              <a:t>How to use subqueries to create queries which depend on data already in the database</a:t>
            </a:r>
          </a:p>
          <a:p>
            <a:pPr lvl="1"/>
            <a:endParaRPr lang="en-AU" dirty="0" smtClean="0"/>
          </a:p>
          <a:p>
            <a:pPr lvl="1"/>
            <a:r>
              <a:rPr lang="en-AU" dirty="0" smtClean="0"/>
              <a:t>How to create and use views to provide useful information and make complex queries easier</a:t>
            </a:r>
          </a:p>
          <a:p>
            <a:pPr lvl="1"/>
            <a:endParaRPr lang="en-AU" dirty="0" smtClean="0"/>
          </a:p>
          <a:p>
            <a:pPr lvl="1"/>
            <a:r>
              <a:rPr lang="en-AU" dirty="0" smtClean="0"/>
              <a:t>The usage of various row level functions to manipulate data in a query</a:t>
            </a:r>
          </a:p>
          <a:p>
            <a:pPr lvl="1"/>
            <a:endParaRPr lang="en-AU" dirty="0" smtClean="0"/>
          </a:p>
          <a:p>
            <a:pPr lvl="1"/>
            <a:endParaRPr lang="en-AU" dirty="0" smtClean="0"/>
          </a:p>
          <a:p>
            <a:pPr lvl="1"/>
            <a:endParaRPr lang="en-AU" dirty="0" smtClean="0"/>
          </a:p>
          <a:p>
            <a:pPr lvl="0" algn="ctr">
              <a:buNone/>
            </a:pPr>
            <a:r>
              <a:rPr lang="en-AU" sz="2000" b="1" dirty="0" smtClean="0">
                <a:solidFill>
                  <a:srgbClr val="000000"/>
                </a:solidFill>
              </a:rPr>
              <a:t>That’s all for this week – See you in the labs!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Subquery Example</a:t>
            </a:r>
            <a:endParaRPr lang="en-AU" dirty="0"/>
          </a:p>
        </p:txBody>
      </p:sp>
      <p:sp>
        <p:nvSpPr>
          <p:cNvPr id="3" name="Content Placeholder 2"/>
          <p:cNvSpPr>
            <a:spLocks noGrp="1"/>
          </p:cNvSpPr>
          <p:nvPr>
            <p:ph idx="1"/>
          </p:nvPr>
        </p:nvSpPr>
        <p:spPr/>
        <p:txBody>
          <a:bodyPr/>
          <a:lstStyle/>
          <a:p>
            <a:r>
              <a:rPr lang="en-AU" dirty="0" smtClean="0"/>
              <a:t>The queries involved are very simple...</a:t>
            </a:r>
          </a:p>
          <a:p>
            <a:endParaRPr lang="en-AU" dirty="0" smtClean="0"/>
          </a:p>
          <a:p>
            <a:endParaRPr lang="en-AU" dirty="0" smtClean="0"/>
          </a:p>
          <a:p>
            <a:pPr lvl="1"/>
            <a:endParaRPr lang="en-AU" dirty="0" smtClean="0"/>
          </a:p>
          <a:p>
            <a:pPr lvl="2"/>
            <a:endParaRPr lang="en-AU" dirty="0" smtClean="0"/>
          </a:p>
          <a:p>
            <a:pPr lvl="4"/>
            <a:endParaRPr lang="en-AU" dirty="0" smtClean="0"/>
          </a:p>
          <a:p>
            <a:r>
              <a:rPr lang="en-AU" dirty="0" smtClean="0"/>
              <a:t>Syntax involved:</a:t>
            </a:r>
          </a:p>
          <a:p>
            <a:pPr lvl="1"/>
            <a:endParaRPr lang="en-AU" dirty="0" smtClean="0"/>
          </a:p>
          <a:p>
            <a:pPr lvl="1"/>
            <a:endParaRPr lang="en-AU" dirty="0" smtClean="0"/>
          </a:p>
          <a:p>
            <a:pPr lvl="1"/>
            <a:endParaRPr lang="en-AU" dirty="0" smtClean="0"/>
          </a:p>
          <a:p>
            <a:pPr lvl="1"/>
            <a:endParaRPr lang="en-AU" dirty="0" smtClean="0"/>
          </a:p>
          <a:p>
            <a:pPr lvl="1"/>
            <a:endParaRPr lang="en-AU" dirty="0" smtClean="0"/>
          </a:p>
          <a:p>
            <a:pPr lvl="1"/>
            <a:r>
              <a:rPr lang="en-AU" dirty="0" smtClean="0"/>
              <a:t>Note the parentheses around the subquery, and how it is positioned </a:t>
            </a:r>
            <a:r>
              <a:rPr lang="en-AU" i="1" dirty="0" smtClean="0"/>
              <a:t>where it is needed </a:t>
            </a:r>
            <a:r>
              <a:rPr lang="en-AU" dirty="0" smtClean="0"/>
              <a:t>in the outer query</a:t>
            </a:r>
            <a:endParaRPr lang="en-AU" dirty="0"/>
          </a:p>
        </p:txBody>
      </p:sp>
      <p:sp>
        <p:nvSpPr>
          <p:cNvPr id="6" name="Rectangle 5"/>
          <p:cNvSpPr/>
          <p:nvPr/>
        </p:nvSpPr>
        <p:spPr>
          <a:xfrm>
            <a:off x="533400" y="1524000"/>
            <a:ext cx="8077200" cy="1676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Main / Outer Query:</a:t>
            </a:r>
          </a:p>
          <a:p>
            <a:r>
              <a:rPr lang="en-AU" sz="1800" dirty="0" smtClean="0"/>
              <a:t>Who has a salary bigger than Grant’s?</a:t>
            </a:r>
          </a:p>
          <a:p>
            <a:pPr algn="ctr"/>
            <a:endParaRPr lang="en-AU" sz="1800" dirty="0" smtClean="0"/>
          </a:p>
        </p:txBody>
      </p:sp>
      <p:sp>
        <p:nvSpPr>
          <p:cNvPr id="7" name="Rectangle 6"/>
          <p:cNvSpPr/>
          <p:nvPr/>
        </p:nvSpPr>
        <p:spPr>
          <a:xfrm>
            <a:off x="697230" y="2286000"/>
            <a:ext cx="7673340" cy="762000"/>
          </a:xfrm>
          <a:prstGeom prst="rect">
            <a:avLst/>
          </a:prstGeom>
          <a:solidFill>
            <a:schemeClr val="accent2">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Sub / Inner Query:</a:t>
            </a:r>
          </a:p>
          <a:p>
            <a:r>
              <a:rPr lang="en-AU" sz="1800" dirty="0" smtClean="0"/>
              <a:t>What is Grant’s salary?</a:t>
            </a:r>
          </a:p>
          <a:p>
            <a:pPr algn="ctr"/>
            <a:endParaRPr lang="en-AU" sz="1800" dirty="0" smtClean="0"/>
          </a:p>
        </p:txBody>
      </p:sp>
      <p:sp>
        <p:nvSpPr>
          <p:cNvPr id="4" name="Rectangle 3"/>
          <p:cNvSpPr/>
          <p:nvPr/>
        </p:nvSpPr>
        <p:spPr>
          <a:xfrm>
            <a:off x="533400" y="1524000"/>
            <a:ext cx="8077200" cy="16764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Main / Outer Query:</a:t>
            </a:r>
          </a:p>
          <a:p>
            <a:r>
              <a:rPr lang="en-AU" sz="1800" b="1" dirty="0" smtClean="0">
                <a:latin typeface="Courier New" pitchFamily="49" charset="0"/>
                <a:cs typeface="Courier New" pitchFamily="49" charset="0"/>
              </a:rPr>
              <a:t>SELECT</a:t>
            </a:r>
            <a:r>
              <a:rPr lang="en-AU" sz="1800" dirty="0" smtClean="0">
                <a:latin typeface="Courier New" pitchFamily="49" charset="0"/>
                <a:cs typeface="Courier New" pitchFamily="49" charset="0"/>
              </a:rPr>
              <a:t> </a:t>
            </a:r>
            <a:r>
              <a:rPr lang="en-AU" sz="1800" dirty="0" err="1" smtClean="0">
                <a:latin typeface="Courier New" pitchFamily="49" charset="0"/>
                <a:cs typeface="Courier New" pitchFamily="49" charset="0"/>
              </a:rPr>
              <a:t>last_name</a:t>
            </a:r>
            <a:r>
              <a:rPr lang="en-AU" sz="1800" dirty="0" smtClean="0">
                <a:latin typeface="Courier New" pitchFamily="49" charset="0"/>
                <a:cs typeface="Courier New" pitchFamily="49" charset="0"/>
              </a:rPr>
              <a:t>, salary </a:t>
            </a:r>
            <a:r>
              <a:rPr lang="en-AU" sz="1800" b="1" dirty="0" smtClean="0">
                <a:latin typeface="Courier New" pitchFamily="49" charset="0"/>
                <a:cs typeface="Courier New" pitchFamily="49" charset="0"/>
              </a:rPr>
              <a:t>FROM</a:t>
            </a:r>
            <a:r>
              <a:rPr lang="en-AU" sz="1800" dirty="0" smtClean="0">
                <a:latin typeface="Courier New" pitchFamily="49" charset="0"/>
                <a:cs typeface="Courier New" pitchFamily="49" charset="0"/>
              </a:rPr>
              <a:t> employee </a:t>
            </a:r>
            <a:r>
              <a:rPr lang="en-AU" sz="1800" b="1" dirty="0" smtClean="0">
                <a:latin typeface="Courier New" pitchFamily="49" charset="0"/>
                <a:cs typeface="Courier New" pitchFamily="49" charset="0"/>
              </a:rPr>
              <a:t>WHERE</a:t>
            </a:r>
            <a:r>
              <a:rPr lang="en-AU" sz="1800" dirty="0" smtClean="0">
                <a:latin typeface="Courier New" pitchFamily="49" charset="0"/>
                <a:cs typeface="Courier New" pitchFamily="49" charset="0"/>
              </a:rPr>
              <a:t> salary &gt;</a:t>
            </a:r>
          </a:p>
          <a:p>
            <a:pPr algn="ctr"/>
            <a:endParaRPr lang="en-AU" sz="1800" dirty="0" smtClean="0"/>
          </a:p>
        </p:txBody>
      </p:sp>
      <p:sp>
        <p:nvSpPr>
          <p:cNvPr id="5" name="Rectangle 4"/>
          <p:cNvSpPr/>
          <p:nvPr/>
        </p:nvSpPr>
        <p:spPr>
          <a:xfrm>
            <a:off x="697230" y="2286000"/>
            <a:ext cx="7673340" cy="762000"/>
          </a:xfrm>
          <a:prstGeom prst="rect">
            <a:avLst/>
          </a:prstGeom>
          <a:solidFill>
            <a:schemeClr val="accent2">
              <a:lumMod val="20000"/>
              <a:lumOff val="80000"/>
            </a:schemeClr>
          </a:solidFill>
          <a:ln>
            <a:solidFill>
              <a:schemeClr val="accent6"/>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AU" sz="1800" b="1" dirty="0" smtClean="0"/>
              <a:t>Sub / Inner Query:</a:t>
            </a:r>
          </a:p>
          <a:p>
            <a:r>
              <a:rPr lang="en-AU" sz="1800" b="1" dirty="0" smtClean="0">
                <a:latin typeface="Courier New" pitchFamily="49" charset="0"/>
                <a:cs typeface="Courier New" pitchFamily="49" charset="0"/>
              </a:rPr>
              <a:t>SELECT</a:t>
            </a:r>
            <a:r>
              <a:rPr lang="en-AU" sz="1800" dirty="0" smtClean="0">
                <a:latin typeface="Courier New" pitchFamily="49" charset="0"/>
                <a:cs typeface="Courier New" pitchFamily="49" charset="0"/>
              </a:rPr>
              <a:t> salary </a:t>
            </a:r>
            <a:r>
              <a:rPr lang="en-AU" sz="1800" b="1" dirty="0" smtClean="0">
                <a:latin typeface="Courier New" pitchFamily="49" charset="0"/>
                <a:cs typeface="Courier New" pitchFamily="49" charset="0"/>
              </a:rPr>
              <a:t>FROM</a:t>
            </a:r>
            <a:r>
              <a:rPr lang="en-AU" sz="1800" dirty="0" smtClean="0">
                <a:latin typeface="Courier New" pitchFamily="49" charset="0"/>
                <a:cs typeface="Courier New" pitchFamily="49" charset="0"/>
              </a:rPr>
              <a:t> employee </a:t>
            </a:r>
            <a:r>
              <a:rPr lang="en-AU" sz="1800" b="1" dirty="0" smtClean="0">
                <a:latin typeface="Courier New" pitchFamily="49" charset="0"/>
                <a:cs typeface="Courier New" pitchFamily="49" charset="0"/>
              </a:rPr>
              <a:t>WHERE</a:t>
            </a:r>
            <a:r>
              <a:rPr lang="en-AU" sz="1800" dirty="0" smtClean="0">
                <a:latin typeface="Courier New" pitchFamily="49" charset="0"/>
                <a:cs typeface="Courier New" pitchFamily="49" charset="0"/>
              </a:rPr>
              <a:t> </a:t>
            </a:r>
            <a:r>
              <a:rPr lang="en-AU" sz="1800" dirty="0" err="1" smtClean="0">
                <a:latin typeface="Courier New" pitchFamily="49" charset="0"/>
                <a:cs typeface="Courier New" pitchFamily="49" charset="0"/>
              </a:rPr>
              <a:t>employee_id</a:t>
            </a:r>
            <a:r>
              <a:rPr lang="en-AU" sz="1800" dirty="0" smtClean="0">
                <a:latin typeface="Courier New" pitchFamily="49" charset="0"/>
                <a:cs typeface="Courier New" pitchFamily="49" charset="0"/>
              </a:rPr>
              <a:t> = </a:t>
            </a:r>
            <a:r>
              <a:rPr lang="en-AU" sz="1800" dirty="0" smtClean="0">
                <a:solidFill>
                  <a:srgbClr val="000000"/>
                </a:solidFill>
                <a:latin typeface="Courier New" pitchFamily="49" charset="0"/>
              </a:rPr>
              <a:t>15</a:t>
            </a:r>
            <a:endParaRPr lang="en-AU" sz="1800" dirty="0" smtClean="0">
              <a:latin typeface="Courier New" pitchFamily="49" charset="0"/>
              <a:cs typeface="Courier New" pitchFamily="49" charset="0"/>
            </a:endParaRPr>
          </a:p>
          <a:p>
            <a:pPr algn="ctr"/>
            <a:endParaRPr lang="en-AU" sz="2000" dirty="0" smtClean="0"/>
          </a:p>
        </p:txBody>
      </p:sp>
      <p:sp>
        <p:nvSpPr>
          <p:cNvPr id="8" name="Rectangle 7"/>
          <p:cNvSpPr/>
          <p:nvPr/>
        </p:nvSpPr>
        <p:spPr>
          <a:xfrm>
            <a:off x="1447800" y="3886200"/>
            <a:ext cx="6781800" cy="1938992"/>
          </a:xfrm>
          <a:prstGeom prst="rect">
            <a:avLst/>
          </a:prstGeom>
          <a:solidFill>
            <a:schemeClr val="bg1"/>
          </a:solidFill>
          <a:ln>
            <a:solidFill>
              <a:schemeClr val="tx1"/>
            </a:solidFill>
          </a:ln>
        </p:spPr>
        <p:txBody>
          <a:bodyPr wrap="square">
            <a:spAutoFit/>
          </a:bodyPr>
          <a:lstStyle/>
          <a:p>
            <a:pPr algn="l"/>
            <a:r>
              <a:rPr lang="en-AU" sz="2000" b="1" dirty="0" smtClean="0">
                <a:latin typeface="Courier New" pitchFamily="49" charset="0"/>
                <a:cs typeface="Courier New" pitchFamily="49" charset="0"/>
              </a:rPr>
              <a:t>SELECT </a:t>
            </a:r>
            <a:r>
              <a:rPr lang="en-AU" sz="2000" dirty="0" err="1" smtClean="0">
                <a:latin typeface="Courier New" pitchFamily="49" charset="0"/>
                <a:cs typeface="Courier New" pitchFamily="49" charset="0"/>
              </a:rPr>
              <a:t>select_list</a:t>
            </a:r>
            <a:endParaRPr lang="en-AU" sz="2000" dirty="0" smtClean="0">
              <a:latin typeface="Courier New" pitchFamily="49" charset="0"/>
              <a:cs typeface="Courier New" pitchFamily="49" charset="0"/>
            </a:endParaRPr>
          </a:p>
          <a:p>
            <a:pPr algn="l"/>
            <a:r>
              <a:rPr lang="en-AU" sz="2000" b="1" dirty="0" smtClean="0">
                <a:latin typeface="Courier New" pitchFamily="49" charset="0"/>
                <a:cs typeface="Courier New" pitchFamily="49" charset="0"/>
              </a:rPr>
              <a:t>FROM   </a:t>
            </a:r>
            <a:r>
              <a:rPr lang="en-AU" sz="2000" dirty="0" smtClean="0">
                <a:latin typeface="Courier New" pitchFamily="49" charset="0"/>
                <a:cs typeface="Courier New" pitchFamily="49" charset="0"/>
              </a:rPr>
              <a:t>table</a:t>
            </a:r>
          </a:p>
          <a:p>
            <a:pPr algn="l"/>
            <a:r>
              <a:rPr lang="en-AU" sz="2000" b="1" dirty="0" smtClean="0">
                <a:latin typeface="Courier New" pitchFamily="49" charset="0"/>
                <a:cs typeface="Courier New" pitchFamily="49" charset="0"/>
              </a:rPr>
              <a:t>WHERE  </a:t>
            </a:r>
            <a:r>
              <a:rPr lang="en-AU" sz="2000" dirty="0" err="1" smtClean="0">
                <a:latin typeface="Courier New" pitchFamily="49" charset="0"/>
                <a:cs typeface="Courier New" pitchFamily="49" charset="0"/>
              </a:rPr>
              <a:t>expr</a:t>
            </a:r>
            <a:r>
              <a:rPr lang="en-AU" sz="2000" dirty="0" smtClean="0">
                <a:latin typeface="Courier New" pitchFamily="49" charset="0"/>
                <a:cs typeface="Courier New" pitchFamily="49" charset="0"/>
              </a:rPr>
              <a:t> </a:t>
            </a:r>
            <a:r>
              <a:rPr lang="en-AU" sz="2000" i="1" dirty="0" smtClean="0">
                <a:latin typeface="Courier New" pitchFamily="49" charset="0"/>
                <a:cs typeface="Courier New" pitchFamily="49" charset="0"/>
              </a:rPr>
              <a:t>operator</a:t>
            </a:r>
          </a:p>
          <a:p>
            <a:pPr algn="l"/>
            <a:r>
              <a:rPr lang="en-AU" sz="2000" b="1" dirty="0" smtClean="0">
                <a:latin typeface="Courier New" pitchFamily="49" charset="0"/>
                <a:cs typeface="Courier New" pitchFamily="49" charset="0"/>
              </a:rPr>
              <a:t> 		( SELECT </a:t>
            </a:r>
            <a:r>
              <a:rPr lang="en-AU" sz="2000" dirty="0" err="1" smtClean="0">
                <a:latin typeface="Courier New" pitchFamily="49" charset="0"/>
                <a:cs typeface="Courier New" pitchFamily="49" charset="0"/>
              </a:rPr>
              <a:t>select_list</a:t>
            </a:r>
            <a:endParaRPr lang="en-AU" sz="2000" dirty="0" smtClean="0">
              <a:latin typeface="Courier New" pitchFamily="49" charset="0"/>
              <a:cs typeface="Courier New" pitchFamily="49" charset="0"/>
            </a:endParaRPr>
          </a:p>
          <a:p>
            <a:pPr algn="l"/>
            <a:r>
              <a:rPr lang="en-AU" sz="2000" b="1" dirty="0" smtClean="0">
                <a:latin typeface="Courier New" pitchFamily="49" charset="0"/>
                <a:cs typeface="Courier New" pitchFamily="49" charset="0"/>
              </a:rPr>
              <a:t>		  FROM   </a:t>
            </a:r>
            <a:r>
              <a:rPr lang="en-AU" sz="2000" dirty="0" smtClean="0">
                <a:latin typeface="Courier New" pitchFamily="49" charset="0"/>
                <a:cs typeface="Courier New" pitchFamily="49" charset="0"/>
              </a:rPr>
              <a:t>table</a:t>
            </a:r>
          </a:p>
          <a:p>
            <a:pPr algn="l"/>
            <a:r>
              <a:rPr lang="en-AU" sz="2000" b="1" dirty="0" smtClean="0">
                <a:latin typeface="Courier New" pitchFamily="49" charset="0"/>
                <a:cs typeface="Courier New" pitchFamily="49" charset="0"/>
              </a:rPr>
              <a:t>		  WHERE  </a:t>
            </a:r>
            <a:r>
              <a:rPr lang="en-AU" sz="2000" dirty="0" smtClean="0">
                <a:latin typeface="Courier New" pitchFamily="49" charset="0"/>
                <a:cs typeface="Courier New" pitchFamily="49" charset="0"/>
              </a:rPr>
              <a:t>condition</a:t>
            </a:r>
            <a:r>
              <a:rPr lang="en-AU" sz="2000" b="1" dirty="0" smtClean="0">
                <a:latin typeface="Courier New" pitchFamily="49" charset="0"/>
                <a:cs typeface="Courier New" pitchFamily="49" charset="0"/>
              </a:rPr>
              <a:t> );</a:t>
            </a:r>
          </a:p>
        </p:txBody>
      </p:sp>
      <p:sp>
        <p:nvSpPr>
          <p:cNvPr id="9" name="Rectangle 8"/>
          <p:cNvSpPr/>
          <p:nvPr/>
        </p:nvSpPr>
        <p:spPr>
          <a:xfrm>
            <a:off x="1447800" y="3886200"/>
            <a:ext cx="6781800" cy="1938992"/>
          </a:xfrm>
          <a:prstGeom prst="rect">
            <a:avLst/>
          </a:prstGeom>
          <a:solidFill>
            <a:schemeClr val="bg1"/>
          </a:solidFill>
          <a:ln>
            <a:solidFill>
              <a:schemeClr val="tx1"/>
            </a:solidFill>
          </a:ln>
        </p:spPr>
        <p:txBody>
          <a:bodyPr wrap="square">
            <a:spAutoFit/>
          </a:bodyPr>
          <a:lstStyle/>
          <a:p>
            <a:pPr algn="l"/>
            <a:r>
              <a:rPr lang="en-AU" sz="2000" b="1" dirty="0" smtClean="0">
                <a:latin typeface="Courier New" pitchFamily="49" charset="0"/>
                <a:cs typeface="Courier New" pitchFamily="49" charset="0"/>
              </a:rPr>
              <a:t>SELECT</a:t>
            </a:r>
            <a:r>
              <a:rPr lang="en-AU" sz="2000" dirty="0" smtClean="0">
                <a:latin typeface="Courier New" pitchFamily="49" charset="0"/>
                <a:cs typeface="Courier New" pitchFamily="49" charset="0"/>
              </a:rPr>
              <a:t> </a:t>
            </a:r>
            <a:r>
              <a:rPr lang="en-AU" sz="2000" dirty="0" err="1" smtClean="0">
                <a:latin typeface="Courier New" pitchFamily="49" charset="0"/>
                <a:cs typeface="Courier New" pitchFamily="49" charset="0"/>
              </a:rPr>
              <a:t>last_name</a:t>
            </a:r>
            <a:r>
              <a:rPr lang="en-AU" sz="2000" dirty="0" smtClean="0">
                <a:latin typeface="Courier New" pitchFamily="49" charset="0"/>
                <a:cs typeface="Courier New" pitchFamily="49" charset="0"/>
              </a:rPr>
              <a:t>, salary </a:t>
            </a:r>
          </a:p>
          <a:p>
            <a:pPr algn="l"/>
            <a:r>
              <a:rPr lang="en-AU" sz="2000" b="1" dirty="0" smtClean="0">
                <a:latin typeface="Courier New" pitchFamily="49" charset="0"/>
                <a:cs typeface="Courier New" pitchFamily="49" charset="0"/>
              </a:rPr>
              <a:t>FROM</a:t>
            </a:r>
            <a:r>
              <a:rPr lang="en-AU" sz="2000" dirty="0" smtClean="0">
                <a:latin typeface="Courier New" pitchFamily="49" charset="0"/>
                <a:cs typeface="Courier New" pitchFamily="49" charset="0"/>
              </a:rPr>
              <a:t>   employee </a:t>
            </a:r>
          </a:p>
          <a:p>
            <a:pPr algn="l"/>
            <a:r>
              <a:rPr lang="en-AU" sz="2000" b="1" dirty="0" smtClean="0">
                <a:latin typeface="Courier New" pitchFamily="49" charset="0"/>
                <a:cs typeface="Courier New" pitchFamily="49" charset="0"/>
              </a:rPr>
              <a:t>WHERE</a:t>
            </a:r>
            <a:r>
              <a:rPr lang="en-AU" sz="2000" dirty="0" smtClean="0">
                <a:latin typeface="Courier New" pitchFamily="49" charset="0"/>
                <a:cs typeface="Courier New" pitchFamily="49" charset="0"/>
              </a:rPr>
              <a:t>  salary &gt;</a:t>
            </a:r>
            <a:endParaRPr lang="en-AU" sz="2000" i="1" dirty="0" smtClean="0">
              <a:latin typeface="Courier New" pitchFamily="49" charset="0"/>
              <a:cs typeface="Courier New" pitchFamily="49" charset="0"/>
            </a:endParaRPr>
          </a:p>
          <a:p>
            <a:pPr algn="l"/>
            <a:r>
              <a:rPr lang="en-AU" sz="2000" dirty="0" smtClean="0">
                <a:latin typeface="Courier New" pitchFamily="49" charset="0"/>
                <a:cs typeface="Courier New" pitchFamily="49" charset="0"/>
              </a:rPr>
              <a:t> 		</a:t>
            </a:r>
            <a:r>
              <a:rPr lang="en-AU" sz="2000" b="1" dirty="0" smtClean="0">
                <a:latin typeface="Courier New" pitchFamily="49" charset="0"/>
                <a:cs typeface="Courier New" pitchFamily="49" charset="0"/>
              </a:rPr>
              <a:t>(</a:t>
            </a:r>
            <a:r>
              <a:rPr lang="en-AU" sz="2000" dirty="0" smtClean="0">
                <a:latin typeface="Courier New" pitchFamily="49" charset="0"/>
                <a:cs typeface="Courier New" pitchFamily="49" charset="0"/>
              </a:rPr>
              <a:t> </a:t>
            </a:r>
            <a:r>
              <a:rPr lang="en-AU" sz="2000" b="1" dirty="0" smtClean="0">
                <a:latin typeface="Courier New" pitchFamily="49" charset="0"/>
                <a:cs typeface="Courier New" pitchFamily="49" charset="0"/>
              </a:rPr>
              <a:t>SELECT</a:t>
            </a:r>
            <a:r>
              <a:rPr lang="en-AU" sz="2000" dirty="0" smtClean="0">
                <a:latin typeface="Courier New" pitchFamily="49" charset="0"/>
                <a:cs typeface="Courier New" pitchFamily="49" charset="0"/>
              </a:rPr>
              <a:t> salary </a:t>
            </a:r>
          </a:p>
          <a:p>
            <a:pPr algn="l"/>
            <a:r>
              <a:rPr lang="en-AU" sz="2000" dirty="0" smtClean="0">
                <a:latin typeface="Courier New" pitchFamily="49" charset="0"/>
                <a:cs typeface="Courier New" pitchFamily="49" charset="0"/>
              </a:rPr>
              <a:t>		  </a:t>
            </a:r>
            <a:r>
              <a:rPr lang="en-AU" sz="2000" b="1" dirty="0" smtClean="0">
                <a:latin typeface="Courier New" pitchFamily="49" charset="0"/>
                <a:cs typeface="Courier New" pitchFamily="49" charset="0"/>
              </a:rPr>
              <a:t>FROM</a:t>
            </a:r>
            <a:r>
              <a:rPr lang="en-AU" sz="2000" dirty="0" smtClean="0">
                <a:latin typeface="Courier New" pitchFamily="49" charset="0"/>
                <a:cs typeface="Courier New" pitchFamily="49" charset="0"/>
              </a:rPr>
              <a:t>   employee </a:t>
            </a:r>
          </a:p>
          <a:p>
            <a:pPr algn="l"/>
            <a:r>
              <a:rPr lang="en-AU" sz="2000" dirty="0" smtClean="0">
                <a:latin typeface="Courier New" pitchFamily="49" charset="0"/>
                <a:cs typeface="Courier New" pitchFamily="49" charset="0"/>
              </a:rPr>
              <a:t>		  </a:t>
            </a:r>
            <a:r>
              <a:rPr lang="en-AU" sz="2000" b="1" dirty="0" smtClean="0">
                <a:latin typeface="Courier New" pitchFamily="49" charset="0"/>
                <a:cs typeface="Courier New" pitchFamily="49" charset="0"/>
              </a:rPr>
              <a:t>WHERE</a:t>
            </a:r>
            <a:r>
              <a:rPr lang="en-AU" sz="2000" dirty="0" smtClean="0">
                <a:latin typeface="Courier New" pitchFamily="49" charset="0"/>
                <a:cs typeface="Courier New" pitchFamily="49" charset="0"/>
              </a:rPr>
              <a:t>  </a:t>
            </a:r>
            <a:r>
              <a:rPr lang="en-AU" sz="2000" dirty="0" err="1">
                <a:latin typeface="Courier New" pitchFamily="49" charset="0"/>
                <a:cs typeface="Courier New" pitchFamily="49" charset="0"/>
              </a:rPr>
              <a:t>employee_id</a:t>
            </a:r>
            <a:r>
              <a:rPr lang="en-AU" sz="2000" dirty="0">
                <a:latin typeface="Courier New" pitchFamily="49" charset="0"/>
                <a:cs typeface="Courier New" pitchFamily="49" charset="0"/>
              </a:rPr>
              <a:t> = </a:t>
            </a:r>
            <a:r>
              <a:rPr lang="en-US" sz="2000" dirty="0" smtClean="0">
                <a:solidFill>
                  <a:srgbClr val="000000"/>
                </a:solidFill>
                <a:latin typeface="Courier New" pitchFamily="49" charset="0"/>
              </a:rPr>
              <a:t>15</a:t>
            </a:r>
            <a:r>
              <a:rPr lang="en-AU" sz="2000" dirty="0" smtClean="0">
                <a:latin typeface="Courier New" pitchFamily="49" charset="0"/>
                <a:cs typeface="Courier New" pitchFamily="49" charset="0"/>
              </a:rPr>
              <a:t> </a:t>
            </a:r>
            <a:r>
              <a:rPr lang="en-AU" sz="2000" b="1" dirty="0" smtClean="0">
                <a:latin typeface="Courier New" pitchFamily="49" charset="0"/>
                <a:cs typeface="Courier New" pitchFamily="49" charset="0"/>
              </a:rPr>
              <a:t>);</a:t>
            </a:r>
            <a:endParaRPr lang="en-AU" sz="20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85750" y="1000125"/>
            <a:ext cx="5581650" cy="5643563"/>
          </a:xfrm>
        </p:spPr>
        <p:txBody>
          <a:bodyPr/>
          <a:lstStyle/>
          <a:p>
            <a:endParaRPr lang="en-AU" dirty="0" smtClean="0"/>
          </a:p>
          <a:p>
            <a:endParaRPr lang="en-AU" dirty="0" smtClean="0"/>
          </a:p>
          <a:p>
            <a:endParaRPr lang="en-AU" dirty="0" smtClean="0"/>
          </a:p>
          <a:p>
            <a:endParaRPr lang="en-AU" dirty="0" smtClean="0"/>
          </a:p>
          <a:p>
            <a:endParaRPr lang="en-AU" dirty="0" smtClean="0"/>
          </a:p>
          <a:p>
            <a:endParaRPr lang="en-AU" dirty="0" smtClean="0"/>
          </a:p>
          <a:p>
            <a:r>
              <a:rPr lang="en-AU" dirty="0" smtClean="0"/>
              <a:t>You can, of course, enhance the query further – adding more conditions, ordering results, etc</a:t>
            </a:r>
          </a:p>
          <a:p>
            <a:pPr lvl="1"/>
            <a:r>
              <a:rPr lang="en-AU" dirty="0" smtClean="0"/>
              <a:t>As with any other SELECT...</a:t>
            </a:r>
          </a:p>
          <a:p>
            <a:pPr lvl="1"/>
            <a:endParaRPr lang="en-AU" dirty="0" smtClean="0"/>
          </a:p>
          <a:p>
            <a:pPr lvl="1"/>
            <a:r>
              <a:rPr lang="en-AU" dirty="0" smtClean="0"/>
              <a:t>You can have </a:t>
            </a:r>
            <a:r>
              <a:rPr lang="en-AU" i="1" dirty="0" smtClean="0"/>
              <a:t>multiple subqueries</a:t>
            </a:r>
            <a:r>
              <a:rPr lang="en-AU" dirty="0" smtClean="0"/>
              <a:t>, in different parts of the outer query...</a:t>
            </a:r>
            <a:endParaRPr lang="en-AU" dirty="0"/>
          </a:p>
        </p:txBody>
      </p:sp>
      <p:sp>
        <p:nvSpPr>
          <p:cNvPr id="2" name="Title 1"/>
          <p:cNvSpPr>
            <a:spLocks noGrp="1"/>
          </p:cNvSpPr>
          <p:nvPr>
            <p:ph type="title"/>
          </p:nvPr>
        </p:nvSpPr>
        <p:spPr/>
        <p:txBody>
          <a:bodyPr/>
          <a:lstStyle/>
          <a:p>
            <a:r>
              <a:rPr lang="en-AU" dirty="0" smtClean="0"/>
              <a:t>Subquery Example</a:t>
            </a:r>
            <a:endParaRPr lang="en-AU" dirty="0"/>
          </a:p>
        </p:txBody>
      </p:sp>
      <p:sp>
        <p:nvSpPr>
          <p:cNvPr id="4" name="Rectangle 3"/>
          <p:cNvSpPr/>
          <p:nvPr/>
        </p:nvSpPr>
        <p:spPr>
          <a:xfrm>
            <a:off x="1447800" y="838200"/>
            <a:ext cx="6248400" cy="1754326"/>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 </a:t>
            </a:r>
          </a:p>
          <a:p>
            <a:pPr algn="l" eaLnBrk="0" hangingPunct="0">
              <a:tabLst>
                <a:tab pos="1200150" algn="l"/>
              </a:tabLst>
              <a:defRPr/>
            </a:pPr>
            <a:r>
              <a:rPr lang="en-AU" sz="1800" b="1" dirty="0" smtClean="0">
                <a:solidFill>
                  <a:srgbClr val="000000"/>
                </a:solidFill>
                <a:latin typeface="Courier New" pitchFamily="49" charset="0"/>
              </a:rPr>
              <a:t>FROM   employee </a:t>
            </a:r>
          </a:p>
          <a:p>
            <a:pPr algn="l" eaLnBrk="0" hangingPunct="0">
              <a:tabLst>
                <a:tab pos="1200150" algn="l"/>
              </a:tabLst>
              <a:defRPr/>
            </a:pPr>
            <a:r>
              <a:rPr lang="en-AU" sz="1800" b="1" dirty="0" smtClean="0">
                <a:solidFill>
                  <a:srgbClr val="000000"/>
                </a:solidFill>
                <a:latin typeface="Courier New" pitchFamily="49" charset="0"/>
              </a:rPr>
              <a:t>WHERE  salary &gt;</a:t>
            </a:r>
          </a:p>
          <a:p>
            <a:pPr algn="l" eaLnBrk="0" hangingPunct="0">
              <a:tabLst>
                <a:tab pos="1200150" algn="l"/>
              </a:tabLst>
              <a:defRPr/>
            </a:pPr>
            <a:r>
              <a:rPr lang="en-AU" sz="1800" b="1" dirty="0" smtClean="0">
                <a:solidFill>
                  <a:srgbClr val="000000"/>
                </a:solidFill>
                <a:latin typeface="Courier New" pitchFamily="49" charset="0"/>
              </a:rPr>
              <a:t> 		( SELECT salary </a:t>
            </a:r>
          </a:p>
          <a:p>
            <a:pPr algn="l" eaLnBrk="0" hangingPunct="0">
              <a:tabLst>
                <a:tab pos="1200150" algn="l"/>
              </a:tabLst>
              <a:defRPr/>
            </a:pPr>
            <a:r>
              <a:rPr lang="en-AU" sz="1800" b="1" dirty="0" smtClean="0">
                <a:solidFill>
                  <a:srgbClr val="000000"/>
                </a:solidFill>
                <a:latin typeface="Courier New" pitchFamily="49" charset="0"/>
              </a:rPr>
              <a:t>		  FROM   employee </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a:latin typeface="Courier New" pitchFamily="49" charset="0"/>
                <a:cs typeface="Courier New" pitchFamily="49" charset="0"/>
              </a:rPr>
              <a:t>employee_id</a:t>
            </a:r>
            <a:r>
              <a:rPr lang="en-AU" sz="1800" b="1" dirty="0">
                <a:latin typeface="Courier New" pitchFamily="49" charset="0"/>
                <a:cs typeface="Courier New" pitchFamily="49" charset="0"/>
              </a:rPr>
              <a:t> = </a:t>
            </a:r>
            <a:r>
              <a:rPr lang="en-US" sz="1800" b="1" dirty="0" smtClean="0">
                <a:solidFill>
                  <a:srgbClr val="000000"/>
                </a:solidFill>
                <a:latin typeface="Courier New" pitchFamily="49" charset="0"/>
              </a:rPr>
              <a:t>15</a:t>
            </a:r>
            <a:r>
              <a:rPr lang="en-AU" sz="1800" b="1" dirty="0" smtClean="0">
                <a:latin typeface="Courier New" pitchFamily="49" charset="0"/>
                <a:cs typeface="Courier New" pitchFamily="49" charset="0"/>
              </a:rPr>
              <a:t> </a:t>
            </a:r>
            <a:r>
              <a:rPr lang="en-AU" sz="1800" b="1" dirty="0" smtClean="0">
                <a:solidFill>
                  <a:srgbClr val="000000"/>
                </a:solidFill>
                <a:latin typeface="Courier New" pitchFamily="49" charset="0"/>
              </a:rPr>
              <a:t>);</a:t>
            </a:r>
          </a:p>
        </p:txBody>
      </p:sp>
      <p:sp>
        <p:nvSpPr>
          <p:cNvPr id="5" name="Rectangle 6"/>
          <p:cNvSpPr>
            <a:spLocks noChangeArrowheads="1"/>
          </p:cNvSpPr>
          <p:nvPr/>
        </p:nvSpPr>
        <p:spPr bwMode="auto">
          <a:xfrm>
            <a:off x="6248400" y="3138487"/>
            <a:ext cx="1530350" cy="366713"/>
          </a:xfrm>
          <a:prstGeom prst="rect">
            <a:avLst/>
          </a:prstGeom>
          <a:noFill/>
          <a:ln w="9525">
            <a:noFill/>
            <a:miter lim="800000"/>
            <a:headEnd/>
            <a:tailEnd/>
          </a:ln>
        </p:spPr>
        <p:txBody>
          <a:bodyPr wrap="none" lIns="92075" tIns="46038" rIns="92075" bIns="46038">
            <a:spAutoFit/>
          </a:bodyPr>
          <a:lstStyle/>
          <a:p>
            <a:pPr algn="l" eaLnBrk="0" hangingPunct="0"/>
            <a:r>
              <a:rPr lang="en-US" sz="1800" b="1" i="1" dirty="0">
                <a:latin typeface="Arial" charset="0"/>
              </a:rPr>
              <a:t>Query result</a:t>
            </a:r>
          </a:p>
        </p:txBody>
      </p:sp>
      <p:sp>
        <p:nvSpPr>
          <p:cNvPr id="6" name="Rectangle 8"/>
          <p:cNvSpPr>
            <a:spLocks noChangeArrowheads="1"/>
          </p:cNvSpPr>
          <p:nvPr/>
        </p:nvSpPr>
        <p:spPr bwMode="auto">
          <a:xfrm>
            <a:off x="6248400" y="3490913"/>
            <a:ext cx="2438400" cy="30480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salary</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King        24000.00</a:t>
            </a:r>
          </a:p>
          <a:p>
            <a:pPr marL="457200" indent="-457200" algn="l"/>
            <a:r>
              <a:rPr lang="en-AU" sz="1400" b="1" noProof="1" smtClean="0">
                <a:latin typeface="Courier New" pitchFamily="49" charset="0"/>
                <a:cs typeface="Courier New" pitchFamily="49" charset="0"/>
              </a:rPr>
              <a:t>Kochhar     17000.00</a:t>
            </a:r>
          </a:p>
          <a:p>
            <a:pPr marL="457200" indent="-457200" algn="l"/>
            <a:r>
              <a:rPr lang="en-AU" sz="1400" b="1" noProof="1" smtClean="0">
                <a:latin typeface="Courier New" pitchFamily="49" charset="0"/>
                <a:cs typeface="Courier New" pitchFamily="49" charset="0"/>
              </a:rPr>
              <a:t>De Haan     17000.00</a:t>
            </a:r>
          </a:p>
          <a:p>
            <a:pPr marL="457200" indent="-457200" algn="l"/>
            <a:r>
              <a:rPr lang="en-AU" sz="1400" b="1" noProof="1" smtClean="0">
                <a:latin typeface="Courier New" pitchFamily="49" charset="0"/>
                <a:cs typeface="Courier New" pitchFamily="49" charset="0"/>
              </a:rPr>
              <a:t>Hunold      9000.00</a:t>
            </a:r>
          </a:p>
          <a:p>
            <a:pPr marL="457200" indent="-457200" algn="l"/>
            <a:r>
              <a:rPr lang="en-AU" sz="1400" b="1" noProof="1" smtClean="0">
                <a:latin typeface="Courier New" pitchFamily="49" charset="0"/>
                <a:cs typeface="Courier New" pitchFamily="49" charset="0"/>
              </a:rPr>
              <a:t>Zlotkey     10500.00</a:t>
            </a:r>
          </a:p>
          <a:p>
            <a:pPr marL="457200" indent="-457200" algn="l"/>
            <a:r>
              <a:rPr lang="en-AU" sz="1400" b="1" noProof="1" smtClean="0">
                <a:latin typeface="Courier New" pitchFamily="49" charset="0"/>
                <a:cs typeface="Courier New" pitchFamily="49" charset="0"/>
              </a:rPr>
              <a:t>Abel        11000.00</a:t>
            </a:r>
          </a:p>
          <a:p>
            <a:pPr marL="457200" indent="-457200" algn="l"/>
            <a:r>
              <a:rPr lang="en-AU" sz="1400" b="1" noProof="1" smtClean="0">
                <a:latin typeface="Courier New" pitchFamily="49" charset="0"/>
                <a:cs typeface="Courier New" pitchFamily="49" charset="0"/>
              </a:rPr>
              <a:t>Taylor      8600.00</a:t>
            </a:r>
          </a:p>
          <a:p>
            <a:pPr marL="457200" indent="-457200" algn="l"/>
            <a:r>
              <a:rPr lang="en-AU" sz="1400" b="1" noProof="1" smtClean="0">
                <a:latin typeface="Courier New" pitchFamily="49" charset="0"/>
                <a:cs typeface="Courier New" pitchFamily="49" charset="0"/>
              </a:rPr>
              <a:t>Hartstein   13000.00</a:t>
            </a:r>
          </a:p>
          <a:p>
            <a:pPr marL="457200" indent="-457200" algn="l"/>
            <a:r>
              <a:rPr lang="en-AU" sz="1400" b="1" noProof="1" smtClean="0">
                <a:latin typeface="Courier New" pitchFamily="49" charset="0"/>
                <a:cs typeface="Courier New" pitchFamily="49" charset="0"/>
              </a:rPr>
              <a:t>Higgins     12000.00</a:t>
            </a:r>
          </a:p>
          <a:p>
            <a:pPr marL="457200" indent="-457200" algn="l"/>
            <a:r>
              <a:rPr lang="en-AU" sz="1400" b="1" noProof="1" smtClean="0">
                <a:latin typeface="Courier New" pitchFamily="49" charset="0"/>
                <a:cs typeface="Courier New" pitchFamily="49" charset="0"/>
              </a:rPr>
              <a:t>Gietz       8300.00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(10 row(s) affected)</a:t>
            </a:r>
          </a:p>
        </p:txBody>
      </p:sp>
      <p:sp>
        <p:nvSpPr>
          <p:cNvPr id="8" name="Rectangle 7"/>
          <p:cNvSpPr/>
          <p:nvPr/>
        </p:nvSpPr>
        <p:spPr>
          <a:xfrm>
            <a:off x="1447800" y="838200"/>
            <a:ext cx="6248400" cy="1981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AU" sz="1800" b="1" dirty="0" smtClean="0">
                <a:solidFill>
                  <a:srgbClr val="000000"/>
                </a:solidFill>
                <a:latin typeface="Courier New" pitchFamily="49" charset="0"/>
              </a:rPr>
              <a:t>SELECT </a:t>
            </a:r>
            <a:r>
              <a:rPr lang="en-AU" sz="1800" b="1" dirty="0" err="1" smtClean="0">
                <a:solidFill>
                  <a:srgbClr val="000000"/>
                </a:solidFill>
                <a:latin typeface="Courier New" pitchFamily="49" charset="0"/>
              </a:rPr>
              <a:t>last_name</a:t>
            </a:r>
            <a:r>
              <a:rPr lang="en-AU" sz="1800" b="1" dirty="0" smtClean="0">
                <a:solidFill>
                  <a:srgbClr val="000000"/>
                </a:solidFill>
                <a:latin typeface="Courier New" pitchFamily="49" charset="0"/>
              </a:rPr>
              <a:t>, salary </a:t>
            </a:r>
          </a:p>
          <a:p>
            <a:pPr algn="l" eaLnBrk="0" hangingPunct="0">
              <a:tabLst>
                <a:tab pos="1200150" algn="l"/>
              </a:tabLst>
              <a:defRPr/>
            </a:pPr>
            <a:r>
              <a:rPr lang="en-AU" sz="1800" b="1" dirty="0" smtClean="0">
                <a:solidFill>
                  <a:srgbClr val="000000"/>
                </a:solidFill>
                <a:latin typeface="Courier New" pitchFamily="49" charset="0"/>
              </a:rPr>
              <a:t>FROM   employee </a:t>
            </a:r>
          </a:p>
          <a:p>
            <a:pPr algn="l" eaLnBrk="0" hangingPunct="0">
              <a:tabLst>
                <a:tab pos="1200150" algn="l"/>
              </a:tabLst>
              <a:defRPr/>
            </a:pPr>
            <a:r>
              <a:rPr lang="en-AU" sz="1800" b="1" dirty="0" smtClean="0">
                <a:solidFill>
                  <a:srgbClr val="000000"/>
                </a:solidFill>
                <a:latin typeface="Courier New" pitchFamily="49" charset="0"/>
              </a:rPr>
              <a:t>WHERE  salary &gt;</a:t>
            </a:r>
          </a:p>
          <a:p>
            <a:pPr algn="l" eaLnBrk="0" hangingPunct="0">
              <a:tabLst>
                <a:tab pos="1200150" algn="l"/>
              </a:tabLst>
              <a:defRPr/>
            </a:pPr>
            <a:r>
              <a:rPr lang="en-AU" sz="1800" b="1" dirty="0" smtClean="0">
                <a:solidFill>
                  <a:srgbClr val="000000"/>
                </a:solidFill>
                <a:latin typeface="Courier New" pitchFamily="49" charset="0"/>
              </a:rPr>
              <a:t> 		( SELECT salary </a:t>
            </a:r>
          </a:p>
          <a:p>
            <a:pPr algn="l" eaLnBrk="0" hangingPunct="0">
              <a:tabLst>
                <a:tab pos="1200150" algn="l"/>
              </a:tabLst>
              <a:defRPr/>
            </a:pPr>
            <a:r>
              <a:rPr lang="en-AU" sz="1800" b="1" dirty="0" smtClean="0">
                <a:solidFill>
                  <a:srgbClr val="000000"/>
                </a:solidFill>
                <a:latin typeface="Courier New" pitchFamily="49" charset="0"/>
              </a:rPr>
              <a:t>		  FROM   employee </a:t>
            </a:r>
          </a:p>
          <a:p>
            <a:pPr algn="l" eaLnBrk="0" hangingPunct="0">
              <a:tabLst>
                <a:tab pos="1200150" algn="l"/>
              </a:tabLst>
              <a:defRPr/>
            </a:pPr>
            <a:r>
              <a:rPr lang="en-AU" sz="1800" b="1" dirty="0" smtClean="0">
                <a:solidFill>
                  <a:srgbClr val="000000"/>
                </a:solidFill>
                <a:latin typeface="Courier New" pitchFamily="49" charset="0"/>
              </a:rPr>
              <a:t>		  WHERE  </a:t>
            </a:r>
            <a:r>
              <a:rPr lang="en-AU" sz="1800" b="1" dirty="0" err="1">
                <a:latin typeface="Courier New" pitchFamily="49" charset="0"/>
                <a:cs typeface="Courier New" pitchFamily="49" charset="0"/>
              </a:rPr>
              <a:t>employee_id</a:t>
            </a:r>
            <a:r>
              <a:rPr lang="en-AU" sz="1800" b="1" dirty="0">
                <a:latin typeface="Courier New" pitchFamily="49" charset="0"/>
                <a:cs typeface="Courier New" pitchFamily="49" charset="0"/>
              </a:rPr>
              <a:t> = </a:t>
            </a:r>
            <a:r>
              <a:rPr lang="en-US" sz="1800" b="1" dirty="0" smtClean="0">
                <a:solidFill>
                  <a:srgbClr val="000000"/>
                </a:solidFill>
                <a:latin typeface="Courier New" pitchFamily="49" charset="0"/>
              </a:rPr>
              <a:t>15</a:t>
            </a:r>
            <a:r>
              <a:rPr lang="en-AU" sz="1800" b="1" dirty="0" smtClean="0">
                <a:latin typeface="Courier New" pitchFamily="49" charset="0"/>
                <a:cs typeface="Courier New" pitchFamily="49" charset="0"/>
              </a:rPr>
              <a:t> </a:t>
            </a:r>
            <a:r>
              <a:rPr lang="en-AU" sz="1800" b="1" dirty="0" smtClean="0">
                <a:solidFill>
                  <a:srgbClr val="000000"/>
                </a:solidFill>
                <a:latin typeface="Courier New" pitchFamily="49" charset="0"/>
              </a:rPr>
              <a:t>)</a:t>
            </a:r>
          </a:p>
          <a:p>
            <a:pPr algn="l" eaLnBrk="0" hangingPunct="0">
              <a:tabLst>
                <a:tab pos="1200150" algn="l"/>
              </a:tabLst>
              <a:defRPr/>
            </a:pPr>
            <a:r>
              <a:rPr lang="en-AU" sz="1800" b="1" dirty="0" smtClean="0">
                <a:solidFill>
                  <a:srgbClr val="000000"/>
                </a:solidFill>
                <a:latin typeface="Courier New" pitchFamily="49" charset="0"/>
              </a:rPr>
              <a:t>ORDER BY salary DESC;</a:t>
            </a:r>
          </a:p>
        </p:txBody>
      </p:sp>
      <p:sp>
        <p:nvSpPr>
          <p:cNvPr id="9" name="Rectangle 8"/>
          <p:cNvSpPr>
            <a:spLocks noChangeArrowheads="1"/>
          </p:cNvSpPr>
          <p:nvPr/>
        </p:nvSpPr>
        <p:spPr bwMode="auto">
          <a:xfrm>
            <a:off x="6248400" y="3490913"/>
            <a:ext cx="2438400" cy="3048000"/>
          </a:xfrm>
          <a:prstGeom prst="rect">
            <a:avLst/>
          </a:prstGeom>
          <a:solidFill>
            <a:schemeClr val="bg1"/>
          </a:solidFill>
          <a:ln w="9525" algn="ctr">
            <a:solidFill>
              <a:schemeClr val="tx1"/>
            </a:solidFill>
            <a:miter lim="800000"/>
            <a:headEnd/>
            <a:tailEnd/>
          </a:ln>
        </p:spPr>
        <p:txBody>
          <a:bodyPr wrap="none" anchor="ctr"/>
          <a:lstStyle/>
          <a:p>
            <a:pPr marL="457200" indent="-457200" algn="l"/>
            <a:r>
              <a:rPr lang="en-AU" sz="1400" b="1" noProof="1" smtClean="0">
                <a:latin typeface="Courier New" pitchFamily="49" charset="0"/>
                <a:cs typeface="Courier New" pitchFamily="49" charset="0"/>
              </a:rPr>
              <a:t>last_name   salary</a:t>
            </a:r>
          </a:p>
          <a:p>
            <a:pPr marL="457200" indent="-457200" algn="l"/>
            <a:r>
              <a:rPr lang="en-AU" sz="1400" b="1" noProof="1" smtClean="0">
                <a:latin typeface="Courier New" pitchFamily="49" charset="0"/>
                <a:cs typeface="Courier New" pitchFamily="49" charset="0"/>
              </a:rPr>
              <a:t>----------- ---------</a:t>
            </a:r>
          </a:p>
          <a:p>
            <a:pPr marL="457200" indent="-457200" algn="l"/>
            <a:r>
              <a:rPr lang="en-AU" sz="1400" b="1" noProof="1" smtClean="0">
                <a:latin typeface="Courier New" pitchFamily="49" charset="0"/>
                <a:cs typeface="Courier New" pitchFamily="49" charset="0"/>
              </a:rPr>
              <a:t>King        24000.00</a:t>
            </a:r>
          </a:p>
          <a:p>
            <a:pPr marL="457200" indent="-457200" algn="l"/>
            <a:r>
              <a:rPr lang="en-AU" sz="1400" b="1" noProof="1" smtClean="0">
                <a:latin typeface="Courier New" pitchFamily="49" charset="0"/>
                <a:cs typeface="Courier New" pitchFamily="49" charset="0"/>
              </a:rPr>
              <a:t>Kochhar     17000.00</a:t>
            </a:r>
          </a:p>
          <a:p>
            <a:pPr marL="457200" indent="-457200" algn="l"/>
            <a:r>
              <a:rPr lang="en-AU" sz="1400" b="1" noProof="1" smtClean="0">
                <a:latin typeface="Courier New" pitchFamily="49" charset="0"/>
                <a:cs typeface="Courier New" pitchFamily="49" charset="0"/>
              </a:rPr>
              <a:t>De Haan     17000.00</a:t>
            </a:r>
          </a:p>
          <a:p>
            <a:pPr marL="457200" indent="-457200" algn="l"/>
            <a:r>
              <a:rPr lang="en-AU" sz="1400" b="1" noProof="1" smtClean="0">
                <a:latin typeface="Courier New" pitchFamily="49" charset="0"/>
                <a:cs typeface="Courier New" pitchFamily="49" charset="0"/>
              </a:rPr>
              <a:t>Hartstein   13000.00</a:t>
            </a:r>
          </a:p>
          <a:p>
            <a:pPr marL="457200" indent="-457200" algn="l"/>
            <a:r>
              <a:rPr lang="en-AU" sz="1400" b="1" noProof="1" smtClean="0">
                <a:latin typeface="Courier New" pitchFamily="49" charset="0"/>
                <a:cs typeface="Courier New" pitchFamily="49" charset="0"/>
              </a:rPr>
              <a:t>Higgins     12000.00</a:t>
            </a:r>
          </a:p>
          <a:p>
            <a:pPr marL="457200" indent="-457200" algn="l"/>
            <a:r>
              <a:rPr lang="en-AU" sz="1400" b="1" noProof="1" smtClean="0">
                <a:latin typeface="Courier New" pitchFamily="49" charset="0"/>
                <a:cs typeface="Courier New" pitchFamily="49" charset="0"/>
              </a:rPr>
              <a:t>Abel        11000.00</a:t>
            </a:r>
          </a:p>
          <a:p>
            <a:pPr marL="457200" indent="-457200" algn="l"/>
            <a:r>
              <a:rPr lang="en-AU" sz="1400" b="1" noProof="1" smtClean="0">
                <a:latin typeface="Courier New" pitchFamily="49" charset="0"/>
                <a:cs typeface="Courier New" pitchFamily="49" charset="0"/>
              </a:rPr>
              <a:t>Zlotkey     10500.00</a:t>
            </a:r>
          </a:p>
          <a:p>
            <a:pPr marL="457200" indent="-457200" algn="l"/>
            <a:r>
              <a:rPr lang="en-AU" sz="1400" b="1" noProof="1" smtClean="0">
                <a:latin typeface="Courier New" pitchFamily="49" charset="0"/>
                <a:cs typeface="Courier New" pitchFamily="49" charset="0"/>
              </a:rPr>
              <a:t>Hunold      9000.00</a:t>
            </a:r>
          </a:p>
          <a:p>
            <a:pPr marL="457200" indent="-457200" algn="l"/>
            <a:r>
              <a:rPr lang="en-AU" sz="1400" b="1" noProof="1" smtClean="0">
                <a:latin typeface="Courier New" pitchFamily="49" charset="0"/>
                <a:cs typeface="Courier New" pitchFamily="49" charset="0"/>
              </a:rPr>
              <a:t>Taylor      8000.00</a:t>
            </a:r>
          </a:p>
          <a:p>
            <a:pPr marL="457200" indent="-457200" algn="l"/>
            <a:r>
              <a:rPr lang="en-AU" sz="1400" b="1" noProof="1" smtClean="0">
                <a:latin typeface="Courier New" pitchFamily="49" charset="0"/>
                <a:cs typeface="Courier New" pitchFamily="49" charset="0"/>
              </a:rPr>
              <a:t>Gietz       8000.00</a:t>
            </a:r>
          </a:p>
          <a:p>
            <a:pPr marL="457200" indent="-457200" algn="l"/>
            <a:endParaRPr lang="en-AU" sz="1400" b="1" noProof="1" smtClean="0">
              <a:latin typeface="Courier New" pitchFamily="49" charset="0"/>
              <a:cs typeface="Courier New" pitchFamily="49" charset="0"/>
            </a:endParaRPr>
          </a:p>
          <a:p>
            <a:pPr marL="457200" indent="-457200" algn="l"/>
            <a:r>
              <a:rPr lang="en-AU" sz="1400" b="1" noProof="1" smtClean="0">
                <a:latin typeface="Courier New" pitchFamily="49" charset="0"/>
                <a:cs typeface="Courier New" pitchFamily="49" charset="0"/>
              </a:rPr>
              <a:t>(10 row(s) affected)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 grpId="0"/>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Subquery Guidelines</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Enclose subqueries in parentheses – ( )</a:t>
            </a:r>
          </a:p>
          <a:p>
            <a:pPr lvl="4"/>
            <a:endParaRPr lang="en-AU" dirty="0" smtClean="0"/>
          </a:p>
          <a:p>
            <a:r>
              <a:rPr lang="en-AU" dirty="0" smtClean="0"/>
              <a:t>Place subqueries on the </a:t>
            </a:r>
            <a:r>
              <a:rPr lang="en-AU" i="1" dirty="0" smtClean="0"/>
              <a:t>right</a:t>
            </a:r>
            <a:r>
              <a:rPr lang="en-AU" dirty="0" smtClean="0"/>
              <a:t> side of a comparison</a:t>
            </a:r>
          </a:p>
          <a:p>
            <a:pPr lvl="4"/>
            <a:endParaRPr lang="en-AU" dirty="0" smtClean="0"/>
          </a:p>
          <a:p>
            <a:r>
              <a:rPr lang="en-AU" dirty="0" smtClean="0"/>
              <a:t>Use single-row comparison operators with single-row subqueries, and multiple-row comparison operators with multiple-row subqueries</a:t>
            </a:r>
          </a:p>
          <a:p>
            <a:pPr lvl="1"/>
            <a:r>
              <a:rPr lang="en-AU" dirty="0" smtClean="0"/>
              <a:t>The data returned by the subquery must match the data expected wherever it is located in the outer query</a:t>
            </a:r>
          </a:p>
          <a:p>
            <a:pPr lvl="4"/>
            <a:endParaRPr lang="en-AU" dirty="0" smtClean="0"/>
          </a:p>
          <a:p>
            <a:r>
              <a:rPr lang="en-AU" dirty="0" smtClean="0"/>
              <a:t>Use indenting to make your subqueries clear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Single-Row and Multiple-Row </a:t>
            </a:r>
            <a:r>
              <a:rPr lang="en-US" dirty="0" smtClean="0"/>
              <a:t>Subqueries</a:t>
            </a:r>
            <a:endParaRPr lang="en-AU" dirty="0"/>
          </a:p>
        </p:txBody>
      </p:sp>
      <p:sp>
        <p:nvSpPr>
          <p:cNvPr id="3" name="Content Placeholder 2"/>
          <p:cNvSpPr>
            <a:spLocks noGrp="1"/>
          </p:cNvSpPr>
          <p:nvPr>
            <p:ph idx="1"/>
          </p:nvPr>
        </p:nvSpPr>
        <p:spPr/>
        <p:txBody>
          <a:bodyPr/>
          <a:lstStyle/>
          <a:p>
            <a:r>
              <a:rPr lang="en-AU" dirty="0" smtClean="0"/>
              <a:t>Subqueries can be categorised into two types:</a:t>
            </a:r>
          </a:p>
          <a:p>
            <a:pPr lvl="1"/>
            <a:r>
              <a:rPr lang="en-AU" dirty="0" smtClean="0"/>
              <a:t>Those that can only return a </a:t>
            </a:r>
            <a:r>
              <a:rPr lang="en-AU" b="1" dirty="0" smtClean="0"/>
              <a:t>single</a:t>
            </a:r>
            <a:r>
              <a:rPr lang="en-AU" dirty="0" smtClean="0"/>
              <a:t> row of data</a:t>
            </a:r>
          </a:p>
          <a:p>
            <a:pPr lvl="1"/>
            <a:r>
              <a:rPr lang="en-AU" dirty="0" smtClean="0"/>
              <a:t>Those that may return </a:t>
            </a:r>
            <a:r>
              <a:rPr lang="en-AU" b="1" dirty="0" smtClean="0"/>
              <a:t>multiple</a:t>
            </a:r>
            <a:r>
              <a:rPr lang="en-AU" dirty="0" smtClean="0"/>
              <a:t> rows of data</a:t>
            </a:r>
          </a:p>
          <a:p>
            <a:pPr lvl="1"/>
            <a:endParaRPr lang="en-AU" dirty="0" smtClean="0"/>
          </a:p>
          <a:p>
            <a:r>
              <a:rPr lang="en-AU" dirty="0" smtClean="0"/>
              <a:t>The type of subquery you use must match what is expected where the subquery is located in the outer query:</a:t>
            </a:r>
          </a:p>
          <a:p>
            <a:pPr lvl="1"/>
            <a:r>
              <a:rPr lang="en-AU" dirty="0" smtClean="0"/>
              <a:t>Comparisons involving </a:t>
            </a:r>
            <a:r>
              <a:rPr lang="en-AU" b="1" dirty="0" smtClean="0"/>
              <a:t>=</a:t>
            </a:r>
            <a:r>
              <a:rPr lang="en-AU" dirty="0" smtClean="0"/>
              <a:t>, </a:t>
            </a:r>
            <a:r>
              <a:rPr lang="en-AU" b="1" dirty="0" smtClean="0"/>
              <a:t>&gt;</a:t>
            </a:r>
            <a:r>
              <a:rPr lang="en-AU" dirty="0" smtClean="0"/>
              <a:t>, </a:t>
            </a:r>
            <a:r>
              <a:rPr lang="en-AU" b="1" dirty="0" smtClean="0"/>
              <a:t>&gt;=</a:t>
            </a:r>
            <a:r>
              <a:rPr lang="en-AU" dirty="0" smtClean="0"/>
              <a:t>, </a:t>
            </a:r>
            <a:r>
              <a:rPr lang="en-AU" b="1" dirty="0" smtClean="0"/>
              <a:t>&lt;</a:t>
            </a:r>
            <a:r>
              <a:rPr lang="en-AU" dirty="0" smtClean="0"/>
              <a:t>, </a:t>
            </a:r>
            <a:r>
              <a:rPr lang="en-AU" b="1" dirty="0" smtClean="0"/>
              <a:t>&lt;=</a:t>
            </a:r>
            <a:r>
              <a:rPr lang="en-AU" dirty="0" smtClean="0"/>
              <a:t> and </a:t>
            </a:r>
            <a:r>
              <a:rPr lang="en-AU" b="1" dirty="0" smtClean="0"/>
              <a:t>!= </a:t>
            </a:r>
            <a:r>
              <a:rPr lang="en-AU" dirty="0" smtClean="0"/>
              <a:t>all expect a single row (consisting of one column – i.e. one single value)</a:t>
            </a:r>
          </a:p>
          <a:p>
            <a:pPr lvl="1"/>
            <a:r>
              <a:rPr lang="en-AU" dirty="0" smtClean="0"/>
              <a:t>Aggregate functions can be used in a subquery to return a single value – e.g. A max or average salary value</a:t>
            </a:r>
          </a:p>
          <a:p>
            <a:pPr lvl="1"/>
            <a:endParaRPr lang="en-AU" dirty="0" smtClean="0"/>
          </a:p>
          <a:p>
            <a:pPr lvl="1"/>
            <a:r>
              <a:rPr lang="en-AU" dirty="0" smtClean="0"/>
              <a:t>There are comparison operators which can be used with multiple rows – </a:t>
            </a:r>
            <a:r>
              <a:rPr lang="en-AU" b="1" dirty="0" smtClean="0"/>
              <a:t>IN</a:t>
            </a:r>
            <a:r>
              <a:rPr lang="en-AU" dirty="0" smtClean="0"/>
              <a:t>, </a:t>
            </a:r>
            <a:r>
              <a:rPr lang="en-AU" b="1" dirty="0" smtClean="0"/>
              <a:t>ANY</a:t>
            </a:r>
            <a:r>
              <a:rPr lang="en-AU" dirty="0" smtClean="0"/>
              <a:t>, </a:t>
            </a:r>
            <a:r>
              <a:rPr lang="en-AU" b="1" dirty="0" smtClean="0"/>
              <a:t>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Single-Row Subquery Example</a:t>
            </a:r>
            <a:endParaRPr lang="en-AU" dirty="0"/>
          </a:p>
        </p:txBody>
      </p:sp>
      <p:sp>
        <p:nvSpPr>
          <p:cNvPr id="3" name="Content Placeholder 2"/>
          <p:cNvSpPr>
            <a:spLocks noGrp="1"/>
          </p:cNvSpPr>
          <p:nvPr>
            <p:ph idx="1"/>
          </p:nvPr>
        </p:nvSpPr>
        <p:spPr>
          <a:xfrm>
            <a:off x="285750" y="1000125"/>
            <a:ext cx="8629650" cy="5643563"/>
          </a:xfrm>
        </p:spPr>
        <p:txBody>
          <a:bodyPr/>
          <a:lstStyle/>
          <a:p>
            <a:r>
              <a:rPr lang="en-AU" dirty="0" smtClean="0"/>
              <a:t>Our previous example (salary &gt; Grant’s) was a single-row subquery – we’ll extend that example here</a:t>
            </a:r>
          </a:p>
          <a:p>
            <a:endParaRPr lang="en-AU" dirty="0" smtClean="0"/>
          </a:p>
          <a:p>
            <a:pPr algn="ctr">
              <a:buNone/>
            </a:pPr>
            <a:r>
              <a:rPr lang="en-AU" b="1" dirty="0" smtClean="0"/>
              <a:t>Select the last name and salary of employees </a:t>
            </a:r>
          </a:p>
          <a:p>
            <a:pPr algn="ctr">
              <a:buNone/>
            </a:pPr>
            <a:r>
              <a:rPr lang="en-AU" b="1" dirty="0" smtClean="0"/>
              <a:t>in the same job grade as Grant</a:t>
            </a:r>
          </a:p>
          <a:p>
            <a:pPr algn="ctr">
              <a:buNone/>
            </a:pPr>
            <a:endParaRPr lang="en-AU" b="1" dirty="0" smtClean="0"/>
          </a:p>
          <a:p>
            <a:pPr lvl="1"/>
            <a:r>
              <a:rPr lang="en-AU" dirty="0" smtClean="0"/>
              <a:t>A join to identify an employee’s job grade was covered in Module 9 – we will be modifying that query</a:t>
            </a:r>
          </a:p>
          <a:p>
            <a:pPr lvl="4"/>
            <a:endParaRPr lang="en-AU" dirty="0" smtClean="0"/>
          </a:p>
          <a:p>
            <a:pPr lvl="1"/>
            <a:r>
              <a:rPr lang="en-AU" dirty="0" smtClean="0"/>
              <a:t>Job grades are determined by a minimum and maximum salary, e.g. A grade of “B” is for salaries from 3000 to 5999</a:t>
            </a:r>
          </a:p>
          <a:p>
            <a:pPr lvl="1"/>
            <a:endParaRPr lang="en-AU" dirty="0" smtClean="0"/>
          </a:p>
          <a:p>
            <a:pPr lvl="1"/>
            <a:r>
              <a:rPr lang="en-AU" dirty="0" smtClean="0"/>
              <a:t>Need to determine which grade level Grant’s salary places him in before we can determine who else is in that grade level</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8678</TotalTime>
  <Words>6353</Words>
  <Application>Microsoft Office PowerPoint</Application>
  <PresentationFormat>On-screen Show (4:3)</PresentationFormat>
  <Paragraphs>1025</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ecu_ppt4_blue</vt:lpstr>
      <vt:lpstr>CSG1207/CSI5135  Systems and Database Design</vt:lpstr>
      <vt:lpstr>Objectives</vt:lpstr>
      <vt:lpstr>Subqueries</vt:lpstr>
      <vt:lpstr>Subquery Example</vt:lpstr>
      <vt:lpstr>Subquery Example</vt:lpstr>
      <vt:lpstr>Subquery Example</vt:lpstr>
      <vt:lpstr>Subquery Guidelines</vt:lpstr>
      <vt:lpstr>Single-Row and Multiple-Row Subqueries</vt:lpstr>
      <vt:lpstr>Single-Row Subquery Example</vt:lpstr>
      <vt:lpstr>Single-Row Subquery Example</vt:lpstr>
      <vt:lpstr>Single-Row Subquery Example</vt:lpstr>
      <vt:lpstr>Single-Row Subquery Example</vt:lpstr>
      <vt:lpstr>Multiple-Row Subqueries</vt:lpstr>
      <vt:lpstr>Multiple-Row Subqueries – ANY and ALL</vt:lpstr>
      <vt:lpstr>Multiple-Row Subqueries – ANY Example</vt:lpstr>
      <vt:lpstr>Multiple-Row Subqueries – ALL Example</vt:lpstr>
      <vt:lpstr>Subqueries vs. Joins</vt:lpstr>
      <vt:lpstr>Views</vt:lpstr>
      <vt:lpstr>Simple View Example</vt:lpstr>
      <vt:lpstr>Purposes for using Views</vt:lpstr>
      <vt:lpstr>Creating a View</vt:lpstr>
      <vt:lpstr>Creating and Querying a View</vt:lpstr>
      <vt:lpstr>Creating and Querying a View</vt:lpstr>
      <vt:lpstr>Creating and Querying a View</vt:lpstr>
      <vt:lpstr>Viewing a View in SSMS</vt:lpstr>
      <vt:lpstr>Data in Views</vt:lpstr>
      <vt:lpstr>Altering a View</vt:lpstr>
      <vt:lpstr>Dropping a View</vt:lpstr>
      <vt:lpstr>Manipulating Data Through Views</vt:lpstr>
      <vt:lpstr>Manipulating Data Through Views</vt:lpstr>
      <vt:lpstr>Manipulating Data Through Views</vt:lpstr>
      <vt:lpstr>WITH CHECK OPTION</vt:lpstr>
      <vt:lpstr>Row Level Functions</vt:lpstr>
      <vt:lpstr>Row Level Functions</vt:lpstr>
      <vt:lpstr>Numeric / Mathematical Functions</vt:lpstr>
      <vt:lpstr>Numeric / Mathematical Functions</vt:lpstr>
      <vt:lpstr>String / Character Manipulation</vt:lpstr>
      <vt:lpstr>String / Character Manipulation</vt:lpstr>
      <vt:lpstr>Date and Time Manipulation</vt:lpstr>
      <vt:lpstr>Dateparts</vt:lpstr>
      <vt:lpstr>Date and Time Manipulation</vt:lpstr>
      <vt:lpstr>Data Type Conversion</vt:lpstr>
      <vt:lpstr>Data Type Conversion</vt:lpstr>
      <vt:lpstr>Miscellaneous Functions</vt:lpstr>
      <vt:lpstr>Miscellaneous Functions</vt:lpstr>
      <vt:lpstr>A Big Example</vt:lpstr>
      <vt:lpstr>A Big Example</vt:lpstr>
      <vt:lpstr>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10</dc:title>
  <dc:creator>C Bolan, J Xiao, G Baatard</dc:creator>
  <cp:lastModifiedBy>Greg Baatard</cp:lastModifiedBy>
  <cp:revision>729</cp:revision>
  <dcterms:created xsi:type="dcterms:W3CDTF">2001-07-23T01:56:31Z</dcterms:created>
  <dcterms:modified xsi:type="dcterms:W3CDTF">2014-11-28T02:50:54Z</dcterms:modified>
</cp:coreProperties>
</file>