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4"/>
  </p:notesMasterIdLst>
  <p:handoutMasterIdLst>
    <p:handoutMasterId r:id="rId35"/>
  </p:handoutMasterIdLst>
  <p:sldIdLst>
    <p:sldId id="278" r:id="rId2"/>
    <p:sldId id="307" r:id="rId3"/>
    <p:sldId id="334" r:id="rId4"/>
    <p:sldId id="308" r:id="rId5"/>
    <p:sldId id="310" r:id="rId6"/>
    <p:sldId id="311" r:id="rId7"/>
    <p:sldId id="312" r:id="rId8"/>
    <p:sldId id="313" r:id="rId9"/>
    <p:sldId id="320" r:id="rId10"/>
    <p:sldId id="317" r:id="rId11"/>
    <p:sldId id="315" r:id="rId12"/>
    <p:sldId id="318" r:id="rId13"/>
    <p:sldId id="319" r:id="rId14"/>
    <p:sldId id="325" r:id="rId15"/>
    <p:sldId id="321" r:id="rId16"/>
    <p:sldId id="323" r:id="rId17"/>
    <p:sldId id="324" r:id="rId18"/>
    <p:sldId id="339" r:id="rId19"/>
    <p:sldId id="326" r:id="rId20"/>
    <p:sldId id="330" r:id="rId21"/>
    <p:sldId id="331" r:id="rId22"/>
    <p:sldId id="328" r:id="rId23"/>
    <p:sldId id="329" r:id="rId24"/>
    <p:sldId id="332" r:id="rId25"/>
    <p:sldId id="333" r:id="rId26"/>
    <p:sldId id="335" r:id="rId27"/>
    <p:sldId id="340" r:id="rId28"/>
    <p:sldId id="336" r:id="rId29"/>
    <p:sldId id="341" r:id="rId30"/>
    <p:sldId id="337" r:id="rId31"/>
    <p:sldId id="342" r:id="rId32"/>
    <p:sldId id="338" r:id="rId33"/>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sz="1200" kern="1200">
        <a:solidFill>
          <a:schemeClr val="tx1"/>
        </a:solidFill>
        <a:latin typeface="Arial" charset="0"/>
        <a:ea typeface="+mn-ea"/>
        <a:cs typeface="Arial" charset="0"/>
      </a:defRPr>
    </a:lvl2pPr>
    <a:lvl3pPr marL="914400" algn="l" rtl="0" fontAlgn="base">
      <a:spcBef>
        <a:spcPct val="0"/>
      </a:spcBef>
      <a:spcAft>
        <a:spcPct val="0"/>
      </a:spcAft>
      <a:defRPr sz="1200" kern="1200">
        <a:solidFill>
          <a:schemeClr val="tx1"/>
        </a:solidFill>
        <a:latin typeface="Arial" charset="0"/>
        <a:ea typeface="+mn-ea"/>
        <a:cs typeface="Arial" charset="0"/>
      </a:defRPr>
    </a:lvl3pPr>
    <a:lvl4pPr marL="1371600" algn="l" rtl="0" fontAlgn="base">
      <a:spcBef>
        <a:spcPct val="0"/>
      </a:spcBef>
      <a:spcAft>
        <a:spcPct val="0"/>
      </a:spcAft>
      <a:defRPr sz="1200" kern="1200">
        <a:solidFill>
          <a:schemeClr val="tx1"/>
        </a:solidFill>
        <a:latin typeface="Arial" charset="0"/>
        <a:ea typeface="+mn-ea"/>
        <a:cs typeface="Arial" charset="0"/>
      </a:defRPr>
    </a:lvl4pPr>
    <a:lvl5pPr marL="1828800" algn="l" rtl="0" fontAlgn="base">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00"/>
    <a:srgbClr val="FFFF00"/>
    <a:srgbClr val="000099"/>
    <a:srgbClr val="33CCFF"/>
    <a:srgbClr val="99CCFF"/>
    <a:srgbClr val="FF66CC"/>
    <a:srgbClr val="00FF00"/>
    <a:srgbClr val="00FF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35" autoAdjust="0"/>
    <p:restoredTop sz="86369" autoAdjust="0"/>
  </p:normalViewPr>
  <p:slideViewPr>
    <p:cSldViewPr>
      <p:cViewPr varScale="1">
        <p:scale>
          <a:sx n="59" d="100"/>
          <a:sy n="59" d="100"/>
        </p:scale>
        <p:origin x="-342" y="-78"/>
      </p:cViewPr>
      <p:guideLst>
        <p:guide orient="horz" pos="2160"/>
        <p:guide pos="2880"/>
      </p:guideLst>
    </p:cSldViewPr>
  </p:slideViewPr>
  <p:outlineViewPr>
    <p:cViewPr>
      <p:scale>
        <a:sx n="33" d="100"/>
        <a:sy n="33" d="100"/>
      </p:scale>
      <p:origin x="0" y="38976"/>
    </p:cViewPr>
  </p:outlineViewPr>
  <p:notesTextViewPr>
    <p:cViewPr>
      <p:scale>
        <a:sx n="100" d="100"/>
        <a:sy n="100" d="100"/>
      </p:scale>
      <p:origin x="0" y="0"/>
    </p:cViewPr>
  </p:notesTextViewPr>
  <p:sorterViewPr>
    <p:cViewPr>
      <p:scale>
        <a:sx n="66" d="100"/>
        <a:sy n="66" d="100"/>
      </p:scale>
      <p:origin x="0" y="4638"/>
    </p:cViewPr>
  </p:sorterViewPr>
  <p:notesViewPr>
    <p:cSldViewPr>
      <p:cViewPr>
        <p:scale>
          <a:sx n="100" d="100"/>
          <a:sy n="100" d="100"/>
        </p:scale>
        <p:origin x="-636" y="-72"/>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928813" y="120650"/>
            <a:ext cx="4030662" cy="479425"/>
          </a:xfrm>
          <a:prstGeom prst="rect">
            <a:avLst/>
          </a:prstGeom>
        </p:spPr>
        <p:txBody>
          <a:bodyPr vert="horz" lIns="91440" tIns="45720" rIns="91440" bIns="45720" rtlCol="0"/>
          <a:lstStyle>
            <a:lvl1pPr algn="ctr">
              <a:defRPr sz="1200"/>
            </a:lvl1pPr>
          </a:lstStyle>
          <a:p>
            <a:pPr>
              <a:defRPr/>
            </a:pPr>
            <a:r>
              <a:rPr lang="en-US" dirty="0"/>
              <a:t>CSG1132 – </a:t>
            </a:r>
            <a:r>
              <a:rPr lang="en-US" dirty="0" smtClean="0"/>
              <a:t>Descriptive Statistics</a:t>
            </a:r>
          </a:p>
          <a:p>
            <a:pPr>
              <a:defRPr/>
            </a:pPr>
            <a:r>
              <a:rPr lang="en-US" dirty="0" smtClean="0"/>
              <a:t>Inferential Statistics</a:t>
            </a:r>
            <a:endParaRPr lang="en-US" dirty="0"/>
          </a:p>
        </p:txBody>
      </p:sp>
    </p:spTree>
    <p:extLst>
      <p:ext uri="{BB962C8B-B14F-4D97-AF65-F5344CB8AC3E}">
        <p14:creationId xmlns="" xmlns:p14="http://schemas.microsoft.com/office/powerpoint/2010/main" val="2844307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60888"/>
            <a:ext cx="5365750" cy="4319587"/>
          </a:xfrm>
          <a:prstGeom prst="rect">
            <a:avLst/>
          </a:prstGeom>
          <a:noFill/>
          <a:ln>
            <a:noFill/>
          </a:ln>
          <a:effectLst/>
          <a:extLst/>
        </p:spPr>
        <p:txBody>
          <a:bodyPr vert="horz" wrap="square" lIns="90488" tIns="44450" rIns="90488" bIns="444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5" name="Rectangle 3"/>
          <p:cNvSpPr>
            <a:spLocks noGrp="1" noRot="1" noChangeAspect="1" noChangeArrowheads="1" noTextEdit="1"/>
          </p:cNvSpPr>
          <p:nvPr>
            <p:ph type="sldImg" idx="2"/>
          </p:nvPr>
        </p:nvSpPr>
        <p:spPr bwMode="auto">
          <a:xfrm>
            <a:off x="1265238" y="725488"/>
            <a:ext cx="4784725" cy="3589337"/>
          </a:xfrm>
          <a:prstGeom prst="rect">
            <a:avLst/>
          </a:prstGeom>
          <a:noFill/>
          <a:ln w="12700">
            <a:solidFill>
              <a:schemeClr val="tx1"/>
            </a:solidFill>
            <a:miter lim="800000"/>
            <a:headEnd/>
            <a:tailEnd/>
          </a:ln>
        </p:spPr>
      </p:sp>
    </p:spTree>
    <p:extLst>
      <p:ext uri="{BB962C8B-B14F-4D97-AF65-F5344CB8AC3E}">
        <p14:creationId xmlns="" xmlns:p14="http://schemas.microsoft.com/office/powerpoint/2010/main" val="2617296148"/>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oleObject4.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AU"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4146550" y="9121775"/>
            <a:ext cx="3168650" cy="479425"/>
          </a:xfrm>
          <a:prstGeom prst="rect">
            <a:avLst/>
          </a:prstGeom>
          <a:noFill/>
        </p:spPr>
        <p:txBody>
          <a:bodyPr/>
          <a:lstStyle/>
          <a:p>
            <a:fld id="{2A9E1BFF-A552-487D-92D0-1A43246709DA}" type="slidenum">
              <a:rPr lang="en-US" smtClean="0"/>
              <a:pPr/>
              <a:t>11</a:t>
            </a:fld>
            <a:endParaRPr lang="en-US" dirty="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dirty="0" smtClean="0"/>
              <a:t>In the null hypothesis the distribution of scores relative to the mean shows no significant difference between the two groups.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p:spPr>
        <p:txBody>
          <a:bodyPr/>
          <a:lstStyle/>
          <a:p>
            <a:endParaRPr lang="en-A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p:spPr>
        <p:txBody>
          <a:bodyPr/>
          <a:lstStyle/>
          <a:p>
            <a:endParaRPr lang="en-A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A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mean is the average score, obtained adding</a:t>
            </a:r>
            <a:r>
              <a:rPr lang="en-US" baseline="0" dirty="0" smtClean="0"/>
              <a:t> all of the values in a data set and dividing by the number of items.</a:t>
            </a:r>
            <a:r>
              <a:rPr lang="en-US" dirty="0" smtClean="0"/>
              <a:t>  </a:t>
            </a:r>
          </a:p>
          <a:p>
            <a:r>
              <a:rPr lang="en-US" dirty="0" smtClean="0"/>
              <a:t>-The median</a:t>
            </a:r>
            <a:r>
              <a:rPr lang="en-US" baseline="0" dirty="0" smtClean="0"/>
              <a:t> is the middle score. Median plays an important role in the world of statistics. By definition, it is a value which divides an array into two equal parts. In this problem you are to determine the current median of some long integers. </a:t>
            </a:r>
          </a:p>
          <a:p>
            <a:r>
              <a:rPr lang="en-US" baseline="0" dirty="0" smtClean="0"/>
              <a:t>Suppose, we have five numbers {1,3,6,2,7}. In this case, 3 is the median as it has exactly two numbers on its each side. {1,2} and {6,7}. </a:t>
            </a:r>
          </a:p>
          <a:p>
            <a:endParaRPr lang="en-US" baseline="0" dirty="0" smtClean="0"/>
          </a:p>
          <a:p>
            <a:r>
              <a:rPr lang="en-US" baseline="0" dirty="0" smtClean="0"/>
              <a:t>If there are even number of values like {1,3,6,2,7,8}, only one value cannot split this array into equal two parts, so we consider the average of the middle values {3,6}. Thus, the median will be (3+6)/2 = 4.5. In this problem, you have to print only the integer part, not the fractional. As a result, according to this problem, the median will be 4! </a:t>
            </a:r>
          </a:p>
          <a:p>
            <a:endParaRPr lang="en-US" baseline="0" dirty="0" smtClean="0"/>
          </a:p>
          <a:p>
            <a:r>
              <a:rPr lang="en-US" baseline="0" dirty="0" smtClean="0"/>
              <a:t>The Standard Deviation  The standard deviation is a measure of how widely values are dispersed from the average value (the mean).</a:t>
            </a:r>
          </a:p>
          <a:p>
            <a:endParaRPr lang="en-US" baseline="0" dirty="0" smtClean="0"/>
          </a:p>
          <a:p>
            <a:r>
              <a:rPr lang="en-US" baseline="0" dirty="0" smtClean="0"/>
              <a:t>The z-score</a:t>
            </a:r>
          </a:p>
          <a:p>
            <a:endParaRPr lang="en-US" baseline="0" dirty="0" smtClean="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endParaRPr lang="en-A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endParaRPr lang="en-A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en-A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en-A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type="sldNum" sz="quarter" idx="5"/>
          </p:nvPr>
        </p:nvSpPr>
        <p:spPr>
          <a:xfrm>
            <a:off x="4146550" y="9121775"/>
            <a:ext cx="3168650" cy="479425"/>
          </a:xfrm>
          <a:prstGeom prst="rect">
            <a:avLst/>
          </a:prstGeom>
          <a:noFill/>
        </p:spPr>
        <p:txBody>
          <a:bodyPr/>
          <a:lstStyle/>
          <a:p>
            <a:fld id="{1ABD6A10-86DF-45A7-841F-18ACEE06CA6C}" type="slidenum">
              <a:rPr lang="en-US" smtClean="0"/>
              <a:pPr/>
              <a:t>4</a:t>
            </a:fld>
            <a:endParaRPr lang="en-US" dirty="0" smtClean="0"/>
          </a:p>
        </p:txBody>
      </p:sp>
      <p:sp>
        <p:nvSpPr>
          <p:cNvPr id="3076" name="Rectangle 2"/>
          <p:cNvSpPr>
            <a:spLocks noGrp="1" noRot="1" noChangeAspect="1" noChangeArrowheads="1" noTextEdit="1"/>
          </p:cNvSpPr>
          <p:nvPr>
            <p:ph type="sldImg"/>
          </p:nvPr>
        </p:nvSpPr>
        <p:spPr>
          <a:ln/>
        </p:spPr>
      </p:sp>
      <p:sp>
        <p:nvSpPr>
          <p:cNvPr id="3077" name="Rectangle 3"/>
          <p:cNvSpPr>
            <a:spLocks noGrp="1" noChangeArrowheads="1"/>
          </p:cNvSpPr>
          <p:nvPr>
            <p:ph type="body" idx="1"/>
          </p:nvPr>
        </p:nvSpPr>
        <p:spPr>
          <a:noFill/>
          <a:ln/>
        </p:spPr>
        <p:txBody>
          <a:bodyPr/>
          <a:lstStyle/>
          <a:p>
            <a:pPr eaLnBrk="1" hangingPunct="1"/>
            <a:r>
              <a:rPr lang="en-US" dirty="0" smtClean="0"/>
              <a:t>The Pearson correlation is described by the product of the sum of the z-scores for each variable divided by the number of observations.  Do recall the definition of a z-score:</a:t>
            </a:r>
          </a:p>
          <a:p>
            <a:pPr eaLnBrk="1" hangingPunct="1"/>
            <a:endParaRPr lang="en-US" dirty="0" smtClean="0"/>
          </a:p>
          <a:p>
            <a:pPr eaLnBrk="1" hangingPunct="1"/>
            <a:r>
              <a:rPr lang="en-AU" dirty="0" smtClean="0"/>
              <a:t>A z-score is a (Jackson, 2006, p.109) measure of how many standard deviation units an individual’s raw score falls from the mean of the distribution.   A z score is calculated using the following formula:</a:t>
            </a:r>
          </a:p>
          <a:p>
            <a:pPr eaLnBrk="1" hangingPunct="1"/>
            <a:endParaRPr lang="en-AU" dirty="0" smtClean="0"/>
          </a:p>
          <a:p>
            <a:pPr eaLnBrk="1" hangingPunct="1"/>
            <a:endParaRPr lang="en-AU" dirty="0" smtClean="0"/>
          </a:p>
          <a:p>
            <a:pPr eaLnBrk="1" hangingPunct="1"/>
            <a:endParaRPr lang="en-AU" dirty="0" smtClean="0"/>
          </a:p>
          <a:p>
            <a:pPr eaLnBrk="1" hangingPunct="1"/>
            <a:endParaRPr lang="en-AU" dirty="0" smtClean="0"/>
          </a:p>
          <a:p>
            <a:pPr eaLnBrk="1" hangingPunct="1"/>
            <a:endParaRPr lang="en-AU" dirty="0" smtClean="0"/>
          </a:p>
          <a:p>
            <a:pPr eaLnBrk="1" hangingPunct="1"/>
            <a:r>
              <a:rPr lang="en-AU" dirty="0" smtClean="0"/>
              <a:t>Where :</a:t>
            </a:r>
          </a:p>
          <a:p>
            <a:pPr eaLnBrk="1" hangingPunct="1"/>
            <a:r>
              <a:rPr lang="en-US" dirty="0" smtClean="0"/>
              <a:t>X= the individual score</a:t>
            </a:r>
          </a:p>
          <a:p>
            <a:pPr eaLnBrk="1" hangingPunct="1"/>
            <a:r>
              <a:rPr lang="en-US" dirty="0" smtClean="0"/>
              <a:t>X= sample mean</a:t>
            </a:r>
          </a:p>
          <a:p>
            <a:pPr eaLnBrk="1" hangingPunct="1"/>
            <a:r>
              <a:rPr lang="en-US" dirty="0" smtClean="0"/>
              <a:t>S= standard deviation</a:t>
            </a:r>
          </a:p>
          <a:p>
            <a:pPr eaLnBrk="1" hangingPunct="1"/>
            <a:endParaRPr lang="en-AU" dirty="0" smtClean="0"/>
          </a:p>
          <a:p>
            <a:pPr eaLnBrk="1" hangingPunct="1"/>
            <a:endParaRPr lang="en-US" dirty="0" smtClean="0"/>
          </a:p>
        </p:txBody>
      </p:sp>
      <p:graphicFrame>
        <p:nvGraphicFramePr>
          <p:cNvPr id="3074" name="Object 4"/>
          <p:cNvGraphicFramePr>
            <a:graphicFrameLocks noChangeAspect="1"/>
          </p:cNvGraphicFramePr>
          <p:nvPr/>
        </p:nvGraphicFramePr>
        <p:xfrm>
          <a:off x="1951038" y="5678488"/>
          <a:ext cx="963612" cy="525462"/>
        </p:xfrm>
        <a:graphic>
          <a:graphicData uri="http://schemas.openxmlformats.org/presentationml/2006/ole">
            <p:oleObj spid="_x0000_s95239" name="Equation" r:id="rId4" imgW="698500" imgH="419100" progId="Equation.3">
              <p:embed/>
            </p:oleObj>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xfrm>
            <a:off x="4146550" y="9121775"/>
            <a:ext cx="3168650" cy="479425"/>
          </a:xfrm>
          <a:prstGeom prst="rect">
            <a:avLst/>
          </a:prstGeom>
          <a:noFill/>
        </p:spPr>
        <p:txBody>
          <a:bodyPr/>
          <a:lstStyle/>
          <a:p>
            <a:fld id="{09EF470A-5799-42BE-B37E-86C59B318297}" type="slidenum">
              <a:rPr lang="en-US" smtClean="0"/>
              <a:pPr/>
              <a:t>5</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AU"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4146550" y="9121775"/>
            <a:ext cx="3168650" cy="479425"/>
          </a:xfrm>
          <a:prstGeom prst="rect">
            <a:avLst/>
          </a:prstGeom>
          <a:noFill/>
        </p:spPr>
        <p:txBody>
          <a:bodyPr/>
          <a:lstStyle/>
          <a:p>
            <a:fld id="{9A36210B-3B92-4BB0-B60D-195F59150C0A}" type="slidenum">
              <a:rPr lang="en-US" smtClean="0"/>
              <a:pPr/>
              <a:t>6</a:t>
            </a:fld>
            <a:endParaRPr lang="en-US" dirty="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marL="190500" indent="-190500" eaLnBrk="1" hangingPunct="1">
              <a:buFontTx/>
              <a:buAutoNum type="arabicParenR"/>
            </a:pPr>
            <a:r>
              <a:rPr lang="en-AU" dirty="0" smtClean="0"/>
              <a:t>For a linear regression Y= bX + a ; b the slope of the line equals the correlation coefficient * the SD for Y/SD x;</a:t>
            </a:r>
          </a:p>
          <a:p>
            <a:pPr marL="190500" indent="-190500" eaLnBrk="1" hangingPunct="1">
              <a:buFontTx/>
              <a:buAutoNum type="arabicParenR"/>
            </a:pPr>
            <a:r>
              <a:rPr lang="en-AU" dirty="0" smtClean="0"/>
              <a:t>Given any particular value for X , Y can be calculated using the formula.</a:t>
            </a:r>
          </a:p>
          <a:p>
            <a:pPr marL="190500" indent="-190500" eaLnBrk="1" hangingPunct="1">
              <a:buFontTx/>
              <a:buAutoNum type="arabicParenR"/>
            </a:pPr>
            <a:endParaRPr lang="en-AU" dirty="0" smtClean="0"/>
          </a:p>
          <a:p>
            <a:pPr marL="190500" indent="-190500" eaLnBrk="1" hangingPunct="1">
              <a:buFontTx/>
              <a:buAutoNum type="arabicParenR"/>
            </a:pPr>
            <a:r>
              <a:rPr lang="en-AU" dirty="0" smtClean="0"/>
              <a:t>Note also that this is the simplest form of regression, where more that two variables are involved, a situation of multiple linear regression is described.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4146550" y="9121775"/>
            <a:ext cx="3168650" cy="479425"/>
          </a:xfrm>
          <a:prstGeom prst="rect">
            <a:avLst/>
          </a:prstGeom>
          <a:noFill/>
        </p:spPr>
        <p:txBody>
          <a:bodyPr/>
          <a:lstStyle/>
          <a:p>
            <a:fld id="{848905B3-2212-4722-81C6-C15B6E7A1796}" type="slidenum">
              <a:rPr lang="en-US" smtClean="0"/>
              <a:pPr/>
              <a:t>7</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AU"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4146550" y="9121775"/>
            <a:ext cx="3168650" cy="479425"/>
          </a:xfrm>
          <a:prstGeom prst="rect">
            <a:avLst/>
          </a:prstGeom>
          <a:noFill/>
        </p:spPr>
        <p:txBody>
          <a:bodyPr/>
          <a:lstStyle/>
          <a:p>
            <a:fld id="{E1238E3C-1DFE-426F-BF49-CD239B905D90}" type="slidenum">
              <a:rPr lang="en-US" smtClean="0"/>
              <a:pPr/>
              <a:t>8</a:t>
            </a:fld>
            <a:endParaRPr lang="en-US" dirty="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AU" dirty="0" smtClean="0"/>
              <a:t>Pefrect direct relationship o inverse relatiosnhip.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536575"/>
            <a:chOff x="0" y="0"/>
            <a:chExt cx="5760" cy="338"/>
          </a:xfrm>
        </p:grpSpPr>
        <p:pic>
          <p:nvPicPr>
            <p:cNvPr id="5" name="Picture 8" descr="ecuwaves"/>
            <p:cNvPicPr>
              <a:picLocks noChangeAspect="1" noChangeArrowheads="1"/>
            </p:cNvPicPr>
            <p:nvPr userDrawn="1"/>
          </p:nvPicPr>
          <p:blipFill>
            <a:blip r:embed="rId2" cstate="print"/>
            <a:srcRect/>
            <a:stretch>
              <a:fillRect/>
            </a:stretch>
          </p:blipFill>
          <p:spPr bwMode="auto">
            <a:xfrm>
              <a:off x="4468" y="0"/>
              <a:ext cx="1292" cy="338"/>
            </a:xfrm>
            <a:prstGeom prst="rect">
              <a:avLst/>
            </a:prstGeom>
            <a:noFill/>
            <a:ln w="9525">
              <a:noFill/>
              <a:miter lim="800000"/>
              <a:headEnd/>
              <a:tailEnd/>
            </a:ln>
          </p:spPr>
        </p:pic>
        <p:grpSp>
          <p:nvGrpSpPr>
            <p:cNvPr id="6" name="Group 9"/>
            <p:cNvGrpSpPr>
              <a:grpSpLocks/>
            </p:cNvGrpSpPr>
            <p:nvPr userDrawn="1"/>
          </p:nvGrpSpPr>
          <p:grpSpPr bwMode="auto">
            <a:xfrm>
              <a:off x="2289" y="0"/>
              <a:ext cx="2269" cy="338"/>
              <a:chOff x="2289" y="0"/>
              <a:chExt cx="2269" cy="338"/>
            </a:xfrm>
          </p:grpSpPr>
          <p:pic>
            <p:nvPicPr>
              <p:cNvPr id="11" name="Picture 34" descr="ecuwaves"/>
              <p:cNvPicPr>
                <a:picLocks noChangeAspect="1" noChangeArrowheads="1"/>
              </p:cNvPicPr>
              <p:nvPr userDrawn="1"/>
            </p:nvPicPr>
            <p:blipFill>
              <a:blip r:embed="rId2" cstate="print"/>
              <a:srcRect r="36765"/>
              <a:stretch>
                <a:fillRect/>
              </a:stretch>
            </p:blipFill>
            <p:spPr bwMode="auto">
              <a:xfrm>
                <a:off x="3741" y="0"/>
                <a:ext cx="817" cy="338"/>
              </a:xfrm>
              <a:prstGeom prst="rect">
                <a:avLst/>
              </a:prstGeom>
              <a:noFill/>
              <a:ln w="9525">
                <a:noFill/>
                <a:miter lim="800000"/>
                <a:headEnd/>
                <a:tailEnd/>
              </a:ln>
            </p:spPr>
          </p:pic>
          <p:pic>
            <p:nvPicPr>
              <p:cNvPr id="12" name="Picture 35" descr="ecuwaves"/>
              <p:cNvPicPr>
                <a:picLocks noChangeAspect="1" noChangeArrowheads="1"/>
              </p:cNvPicPr>
              <p:nvPr userDrawn="1"/>
            </p:nvPicPr>
            <p:blipFill>
              <a:blip r:embed="rId2" cstate="print"/>
              <a:srcRect r="36765"/>
              <a:stretch>
                <a:fillRect/>
              </a:stretch>
            </p:blipFill>
            <p:spPr bwMode="auto">
              <a:xfrm>
                <a:off x="3016" y="0"/>
                <a:ext cx="817" cy="338"/>
              </a:xfrm>
              <a:prstGeom prst="rect">
                <a:avLst/>
              </a:prstGeom>
              <a:noFill/>
              <a:ln w="9525">
                <a:noFill/>
                <a:miter lim="800000"/>
                <a:headEnd/>
                <a:tailEnd/>
              </a:ln>
            </p:spPr>
          </p:pic>
          <p:pic>
            <p:nvPicPr>
              <p:cNvPr id="13" name="Picture 36" descr="ecuwaves"/>
              <p:cNvPicPr>
                <a:picLocks noChangeAspect="1" noChangeArrowheads="1"/>
              </p:cNvPicPr>
              <p:nvPr userDrawn="1"/>
            </p:nvPicPr>
            <p:blipFill>
              <a:blip r:embed="rId2" cstate="print"/>
              <a:srcRect r="36765"/>
              <a:stretch>
                <a:fillRect/>
              </a:stretch>
            </p:blipFill>
            <p:spPr bwMode="auto">
              <a:xfrm>
                <a:off x="2289" y="0"/>
                <a:ext cx="817" cy="338"/>
              </a:xfrm>
              <a:prstGeom prst="rect">
                <a:avLst/>
              </a:prstGeom>
              <a:noFill/>
              <a:ln w="9525">
                <a:noFill/>
                <a:miter lim="800000"/>
                <a:headEnd/>
                <a:tailEnd/>
              </a:ln>
            </p:spPr>
          </p:pic>
        </p:grpSp>
        <p:pic>
          <p:nvPicPr>
            <p:cNvPr id="7" name="Picture 13" descr="ecuwaves"/>
            <p:cNvPicPr>
              <a:picLocks noChangeAspect="1" noChangeArrowheads="1"/>
            </p:cNvPicPr>
            <p:nvPr userDrawn="1"/>
          </p:nvPicPr>
          <p:blipFill>
            <a:blip r:embed="rId2" cstate="print"/>
            <a:srcRect r="36765"/>
            <a:stretch>
              <a:fillRect/>
            </a:stretch>
          </p:blipFill>
          <p:spPr bwMode="auto">
            <a:xfrm>
              <a:off x="1564" y="0"/>
              <a:ext cx="817" cy="338"/>
            </a:xfrm>
            <a:prstGeom prst="rect">
              <a:avLst/>
            </a:prstGeom>
            <a:noFill/>
            <a:ln w="9525">
              <a:noFill/>
              <a:miter lim="800000"/>
              <a:headEnd/>
              <a:tailEnd/>
            </a:ln>
          </p:spPr>
        </p:pic>
        <p:pic>
          <p:nvPicPr>
            <p:cNvPr id="8" name="Picture 14" descr="ecuwaves"/>
            <p:cNvPicPr>
              <a:picLocks noChangeAspect="1" noChangeArrowheads="1"/>
            </p:cNvPicPr>
            <p:nvPr userDrawn="1"/>
          </p:nvPicPr>
          <p:blipFill>
            <a:blip r:embed="rId2" cstate="print"/>
            <a:srcRect r="36765"/>
            <a:stretch>
              <a:fillRect/>
            </a:stretch>
          </p:blipFill>
          <p:spPr bwMode="auto">
            <a:xfrm>
              <a:off x="839" y="0"/>
              <a:ext cx="817" cy="338"/>
            </a:xfrm>
            <a:prstGeom prst="rect">
              <a:avLst/>
            </a:prstGeom>
            <a:noFill/>
            <a:ln w="9525">
              <a:noFill/>
              <a:miter lim="800000"/>
              <a:headEnd/>
              <a:tailEnd/>
            </a:ln>
          </p:spPr>
        </p:pic>
        <p:pic>
          <p:nvPicPr>
            <p:cNvPr id="9" name="Picture 15" descr="ecuwaves"/>
            <p:cNvPicPr>
              <a:picLocks noChangeAspect="1" noChangeArrowheads="1"/>
            </p:cNvPicPr>
            <p:nvPr userDrawn="1"/>
          </p:nvPicPr>
          <p:blipFill>
            <a:blip r:embed="rId2" cstate="print"/>
            <a:srcRect r="36765"/>
            <a:stretch>
              <a:fillRect/>
            </a:stretch>
          </p:blipFill>
          <p:spPr bwMode="auto">
            <a:xfrm>
              <a:off x="112" y="0"/>
              <a:ext cx="817" cy="338"/>
            </a:xfrm>
            <a:prstGeom prst="rect">
              <a:avLst/>
            </a:prstGeom>
            <a:noFill/>
            <a:ln w="9525">
              <a:noFill/>
              <a:miter lim="800000"/>
              <a:headEnd/>
              <a:tailEnd/>
            </a:ln>
          </p:spPr>
        </p:pic>
        <p:pic>
          <p:nvPicPr>
            <p:cNvPr id="10" name="Picture 16" descr="ecuwaves"/>
            <p:cNvPicPr>
              <a:picLocks noChangeAspect="1" noChangeArrowheads="1"/>
            </p:cNvPicPr>
            <p:nvPr userDrawn="1"/>
          </p:nvPicPr>
          <p:blipFill>
            <a:blip r:embed="rId2" cstate="print"/>
            <a:srcRect l="15790" r="36765"/>
            <a:stretch>
              <a:fillRect/>
            </a:stretch>
          </p:blipFill>
          <p:spPr bwMode="auto">
            <a:xfrm>
              <a:off x="0" y="0"/>
              <a:ext cx="613" cy="338"/>
            </a:xfrm>
            <a:prstGeom prst="rect">
              <a:avLst/>
            </a:prstGeom>
            <a:noFill/>
            <a:ln w="9525">
              <a:noFill/>
              <a:miter lim="800000"/>
              <a:headEnd/>
              <a:tailEnd/>
            </a:ln>
          </p:spPr>
        </p:pic>
      </p:grpSp>
      <p:pic>
        <p:nvPicPr>
          <p:cNvPr id="14" name="Picture 17" descr="18[1]"/>
          <p:cNvPicPr>
            <a:picLocks noChangeAspect="1" noChangeArrowheads="1"/>
          </p:cNvPicPr>
          <p:nvPr/>
        </p:nvPicPr>
        <p:blipFill>
          <a:blip r:embed="rId3" cstate="print"/>
          <a:srcRect/>
          <a:stretch>
            <a:fillRect/>
          </a:stretch>
        </p:blipFill>
        <p:spPr bwMode="auto">
          <a:xfrm>
            <a:off x="0" y="5672138"/>
            <a:ext cx="9144000" cy="1185862"/>
          </a:xfrm>
          <a:prstGeom prst="rect">
            <a:avLst/>
          </a:prstGeom>
          <a:noFill/>
          <a:ln w="9525">
            <a:noFill/>
            <a:miter lim="800000"/>
            <a:headEnd/>
            <a:tailEnd/>
          </a:ln>
        </p:spPr>
      </p:pic>
      <p:sp>
        <p:nvSpPr>
          <p:cNvPr id="363522" name="Rectangle 2"/>
          <p:cNvSpPr>
            <a:spLocks noGrp="1" noChangeArrowheads="1"/>
          </p:cNvSpPr>
          <p:nvPr>
            <p:ph type="ctrTitle"/>
          </p:nvPr>
        </p:nvSpPr>
        <p:spPr>
          <a:xfrm>
            <a:off x="685800" y="2130425"/>
            <a:ext cx="7772400" cy="1470025"/>
          </a:xfrm>
        </p:spPr>
        <p:txBody>
          <a:bodyPr/>
          <a:lstStyle>
            <a:lvl1pPr>
              <a:defRPr/>
            </a:lvl1pPr>
          </a:lstStyle>
          <a:p>
            <a:pPr lvl="0"/>
            <a:r>
              <a:rPr lang="en-AU" noProof="0" smtClean="0"/>
              <a:t>Click to edit Master title style</a:t>
            </a:r>
          </a:p>
        </p:txBody>
      </p:sp>
      <p:sp>
        <p:nvSpPr>
          <p:cNvPr id="3635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AU" noProof="0" smtClean="0"/>
              <a:t>Click to edit Master subtitle style</a:t>
            </a:r>
          </a:p>
        </p:txBody>
      </p:sp>
      <p:sp>
        <p:nvSpPr>
          <p:cNvPr id="15" name="Rectangle 4"/>
          <p:cNvSpPr>
            <a:spLocks noGrp="1" noChangeArrowheads="1"/>
          </p:cNvSpPr>
          <p:nvPr>
            <p:ph type="dt" sz="half" idx="10"/>
          </p:nvPr>
        </p:nvSpPr>
        <p:spPr bwMode="auto">
          <a:xfrm>
            <a:off x="457200" y="6245225"/>
            <a:ext cx="2133600" cy="476250"/>
          </a:xfrm>
          <a:prstGeom prst="rect">
            <a:avLst/>
          </a:prstGeom>
          <a:extLst/>
        </p:spPr>
        <p:txBody>
          <a:bodyPr vert="horz" wrap="square" lIns="91440" tIns="45720" rIns="91440" bIns="45720" numCol="1" anchor="t" anchorCtr="0" compatLnSpc="1">
            <a:prstTxWarp prst="textNoShape">
              <a:avLst/>
            </a:prstTxWarp>
          </a:bodyPr>
          <a:lstStyle>
            <a:lvl1pPr>
              <a:defRPr sz="1400"/>
            </a:lvl1pPr>
          </a:lstStyle>
          <a:p>
            <a:pPr>
              <a:defRPr/>
            </a:pPr>
            <a:endParaRPr lang="en-AU"/>
          </a:p>
        </p:txBody>
      </p:sp>
      <p:sp>
        <p:nvSpPr>
          <p:cNvPr id="16" name="Rectangle 5"/>
          <p:cNvSpPr>
            <a:spLocks noGrp="1" noChangeArrowheads="1"/>
          </p:cNvSpPr>
          <p:nvPr>
            <p:ph type="ftr" sz="quarter" idx="11"/>
          </p:nvPr>
        </p:nvSpPr>
        <p:spPr bwMode="auto">
          <a:xfrm>
            <a:off x="3124200" y="6245225"/>
            <a:ext cx="2895600" cy="476250"/>
          </a:xfrm>
          <a:prstGeom prst="rect">
            <a:avLst/>
          </a:prstGeom>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AU"/>
          </a:p>
        </p:txBody>
      </p:sp>
      <p:sp>
        <p:nvSpPr>
          <p:cNvPr id="17" name="Rectangle 6"/>
          <p:cNvSpPr>
            <a:spLocks noGrp="1" noChangeArrowheads="1"/>
          </p:cNvSpPr>
          <p:nvPr>
            <p:ph type="sldNum" sz="quarter" idx="12"/>
          </p:nvPr>
        </p:nvSpPr>
        <p:spPr>
          <a:xfrm>
            <a:off x="6553200" y="6245225"/>
            <a:ext cx="2133600" cy="476250"/>
          </a:xfrm>
        </p:spPr>
        <p:txBody>
          <a:bodyPr/>
          <a:lstStyle>
            <a:lvl1pPr eaLnBrk="1" hangingPunct="1">
              <a:defRPr sz="1400" b="0">
                <a:solidFill>
                  <a:schemeClr val="tx1"/>
                </a:solidFill>
              </a:defRPr>
            </a:lvl1pPr>
          </a:lstStyle>
          <a:p>
            <a:pPr>
              <a:defRPr/>
            </a:pPr>
            <a:fld id="{7563E515-6C51-4C25-874B-553614ED4992}" type="slidenum">
              <a:rPr lang="en-AU"/>
              <a:pPr>
                <a:defRPr/>
              </a:pPr>
              <a:t>‹#›</a:t>
            </a:fld>
            <a:endParaRPr lang="en-AU"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27"/>
          <p:cNvSpPr>
            <a:spLocks noGrp="1" noChangeArrowheads="1"/>
          </p:cNvSpPr>
          <p:nvPr>
            <p:ph type="sldNum" sz="quarter" idx="10"/>
          </p:nvPr>
        </p:nvSpPr>
        <p:spPr>
          <a:ln/>
        </p:spPr>
        <p:txBody>
          <a:bodyPr/>
          <a:lstStyle>
            <a:lvl1pPr>
              <a:defRPr/>
            </a:lvl1pPr>
          </a:lstStyle>
          <a:p>
            <a:pPr>
              <a:defRPr/>
            </a:pPr>
            <a:fld id="{50A3B1DA-1575-47DA-BB2B-08583B0235E8}"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620713"/>
            <a:ext cx="2058988" cy="5551487"/>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620713"/>
            <a:ext cx="6029325" cy="5551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27"/>
          <p:cNvSpPr>
            <a:spLocks noGrp="1" noChangeArrowheads="1"/>
          </p:cNvSpPr>
          <p:nvPr>
            <p:ph type="sldNum" sz="quarter" idx="10"/>
          </p:nvPr>
        </p:nvSpPr>
        <p:spPr>
          <a:ln/>
        </p:spPr>
        <p:txBody>
          <a:bodyPr/>
          <a:lstStyle>
            <a:lvl1pPr>
              <a:defRPr/>
            </a:lvl1pPr>
          </a:lstStyle>
          <a:p>
            <a:pPr>
              <a:defRPr/>
            </a:pPr>
            <a:fld id="{4D165575-15C0-4AC2-910B-91B5299993E3}"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27"/>
          <p:cNvSpPr>
            <a:spLocks noGrp="1" noChangeArrowheads="1"/>
          </p:cNvSpPr>
          <p:nvPr>
            <p:ph type="sldNum" sz="quarter" idx="10"/>
          </p:nvPr>
        </p:nvSpPr>
        <p:spPr>
          <a:ln/>
        </p:spPr>
        <p:txBody>
          <a:bodyPr/>
          <a:lstStyle>
            <a:lvl1pPr>
              <a:defRPr/>
            </a:lvl1pPr>
          </a:lstStyle>
          <a:p>
            <a:pPr>
              <a:defRPr/>
            </a:pPr>
            <a:fld id="{B1B052DE-E94C-4067-B1E3-70D3E3D58EA1}"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7"/>
          <p:cNvSpPr>
            <a:spLocks noGrp="1" noChangeArrowheads="1"/>
          </p:cNvSpPr>
          <p:nvPr>
            <p:ph type="sldNum" sz="quarter" idx="10"/>
          </p:nvPr>
        </p:nvSpPr>
        <p:spPr>
          <a:ln/>
        </p:spPr>
        <p:txBody>
          <a:bodyPr/>
          <a:lstStyle>
            <a:lvl1pPr>
              <a:defRPr/>
            </a:lvl1pPr>
          </a:lstStyle>
          <a:p>
            <a:pPr>
              <a:defRPr/>
            </a:pPr>
            <a:fld id="{3A705983-65EA-4D4F-A5A1-B77C6285B4C9}"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7002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7002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27"/>
          <p:cNvSpPr>
            <a:spLocks noGrp="1" noChangeArrowheads="1"/>
          </p:cNvSpPr>
          <p:nvPr>
            <p:ph type="sldNum" sz="quarter" idx="10"/>
          </p:nvPr>
        </p:nvSpPr>
        <p:spPr>
          <a:ln/>
        </p:spPr>
        <p:txBody>
          <a:bodyPr/>
          <a:lstStyle>
            <a:lvl1pPr>
              <a:defRPr/>
            </a:lvl1pPr>
          </a:lstStyle>
          <a:p>
            <a:pPr>
              <a:defRPr/>
            </a:pPr>
            <a:fld id="{0060C6D1-93BE-46B1-A60C-7E66FEB447EB}"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27"/>
          <p:cNvSpPr>
            <a:spLocks noGrp="1" noChangeArrowheads="1"/>
          </p:cNvSpPr>
          <p:nvPr>
            <p:ph type="sldNum" sz="quarter" idx="10"/>
          </p:nvPr>
        </p:nvSpPr>
        <p:spPr>
          <a:ln/>
        </p:spPr>
        <p:txBody>
          <a:bodyPr/>
          <a:lstStyle>
            <a:lvl1pPr>
              <a:defRPr/>
            </a:lvl1pPr>
          </a:lstStyle>
          <a:p>
            <a:pPr>
              <a:defRPr/>
            </a:pPr>
            <a:fld id="{13861EB4-D214-4265-8726-14E47653F133}"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27"/>
          <p:cNvSpPr>
            <a:spLocks noGrp="1" noChangeArrowheads="1"/>
          </p:cNvSpPr>
          <p:nvPr>
            <p:ph type="sldNum" sz="quarter" idx="10"/>
          </p:nvPr>
        </p:nvSpPr>
        <p:spPr>
          <a:ln/>
        </p:spPr>
        <p:txBody>
          <a:bodyPr/>
          <a:lstStyle>
            <a:lvl1pPr>
              <a:defRPr/>
            </a:lvl1pPr>
          </a:lstStyle>
          <a:p>
            <a:pPr>
              <a:defRPr/>
            </a:pPr>
            <a:fld id="{166C1784-D487-4FEE-9B21-F660AA6EC4F0}"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sldNum" sz="quarter" idx="10"/>
          </p:nvPr>
        </p:nvSpPr>
        <p:spPr>
          <a:ln/>
        </p:spPr>
        <p:txBody>
          <a:bodyPr/>
          <a:lstStyle>
            <a:lvl1pPr>
              <a:defRPr/>
            </a:lvl1pPr>
          </a:lstStyle>
          <a:p>
            <a:pPr>
              <a:defRPr/>
            </a:pPr>
            <a:fld id="{C265C3E4-C5AF-4AC2-995B-C7B8AEF66EC2}"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7"/>
          <p:cNvSpPr>
            <a:spLocks noGrp="1" noChangeArrowheads="1"/>
          </p:cNvSpPr>
          <p:nvPr>
            <p:ph type="sldNum" sz="quarter" idx="10"/>
          </p:nvPr>
        </p:nvSpPr>
        <p:spPr>
          <a:ln/>
        </p:spPr>
        <p:txBody>
          <a:bodyPr/>
          <a:lstStyle>
            <a:lvl1pPr>
              <a:defRPr/>
            </a:lvl1pPr>
          </a:lstStyle>
          <a:p>
            <a:pPr>
              <a:defRPr/>
            </a:pPr>
            <a:fld id="{1D6D6C8D-EAEF-4C0C-8E19-CB20C0F20670}"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7"/>
          <p:cNvSpPr>
            <a:spLocks noGrp="1" noChangeArrowheads="1"/>
          </p:cNvSpPr>
          <p:nvPr>
            <p:ph type="sldNum" sz="quarter" idx="10"/>
          </p:nvPr>
        </p:nvSpPr>
        <p:spPr>
          <a:ln/>
        </p:spPr>
        <p:txBody>
          <a:bodyPr/>
          <a:lstStyle>
            <a:lvl1pPr>
              <a:defRPr/>
            </a:lvl1pPr>
          </a:lstStyle>
          <a:p>
            <a:pPr>
              <a:defRPr/>
            </a:pPr>
            <a:fld id="{E9A26352-E3B5-4C1F-82BC-936B4B7D26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68313" y="620713"/>
            <a:ext cx="8229600" cy="7969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9219" name="Rectangle 3"/>
          <p:cNvSpPr>
            <a:spLocks noGrp="1" noChangeArrowheads="1"/>
          </p:cNvSpPr>
          <p:nvPr>
            <p:ph type="body" idx="1"/>
          </p:nvPr>
        </p:nvSpPr>
        <p:spPr bwMode="auto">
          <a:xfrm>
            <a:off x="457200" y="1700213"/>
            <a:ext cx="8229600" cy="4471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grpSp>
        <p:nvGrpSpPr>
          <p:cNvPr id="9220" name="Group 4"/>
          <p:cNvGrpSpPr>
            <a:grpSpLocks/>
          </p:cNvGrpSpPr>
          <p:nvPr/>
        </p:nvGrpSpPr>
        <p:grpSpPr bwMode="auto">
          <a:xfrm>
            <a:off x="0" y="0"/>
            <a:ext cx="9144000" cy="536575"/>
            <a:chOff x="0" y="0"/>
            <a:chExt cx="5760" cy="338"/>
          </a:xfrm>
        </p:grpSpPr>
        <p:pic>
          <p:nvPicPr>
            <p:cNvPr id="9235" name="Picture 5" descr="ecuwaves"/>
            <p:cNvPicPr>
              <a:picLocks noChangeAspect="1" noChangeArrowheads="1"/>
            </p:cNvPicPr>
            <p:nvPr userDrawn="1"/>
          </p:nvPicPr>
          <p:blipFill>
            <a:blip r:embed="rId15" cstate="print"/>
            <a:srcRect/>
            <a:stretch>
              <a:fillRect/>
            </a:stretch>
          </p:blipFill>
          <p:spPr bwMode="auto">
            <a:xfrm>
              <a:off x="4468" y="0"/>
              <a:ext cx="1292" cy="338"/>
            </a:xfrm>
            <a:prstGeom prst="rect">
              <a:avLst/>
            </a:prstGeom>
            <a:noFill/>
            <a:ln w="9525">
              <a:noFill/>
              <a:miter lim="800000"/>
              <a:headEnd/>
              <a:tailEnd/>
            </a:ln>
          </p:spPr>
        </p:pic>
        <p:grpSp>
          <p:nvGrpSpPr>
            <p:cNvPr id="9236" name="Group 6"/>
            <p:cNvGrpSpPr>
              <a:grpSpLocks/>
            </p:cNvGrpSpPr>
            <p:nvPr userDrawn="1"/>
          </p:nvGrpSpPr>
          <p:grpSpPr bwMode="auto">
            <a:xfrm>
              <a:off x="2289" y="0"/>
              <a:ext cx="2269" cy="338"/>
              <a:chOff x="2289" y="0"/>
              <a:chExt cx="2269" cy="338"/>
            </a:xfrm>
          </p:grpSpPr>
          <p:pic>
            <p:nvPicPr>
              <p:cNvPr id="9241" name="Picture 7" descr="ecuwaves"/>
              <p:cNvPicPr>
                <a:picLocks noChangeAspect="1" noChangeArrowheads="1"/>
              </p:cNvPicPr>
              <p:nvPr userDrawn="1"/>
            </p:nvPicPr>
            <p:blipFill>
              <a:blip r:embed="rId15" cstate="print"/>
              <a:srcRect r="36765"/>
              <a:stretch>
                <a:fillRect/>
              </a:stretch>
            </p:blipFill>
            <p:spPr bwMode="auto">
              <a:xfrm>
                <a:off x="3741" y="0"/>
                <a:ext cx="817" cy="338"/>
              </a:xfrm>
              <a:prstGeom prst="rect">
                <a:avLst/>
              </a:prstGeom>
              <a:noFill/>
              <a:ln w="9525">
                <a:noFill/>
                <a:miter lim="800000"/>
                <a:headEnd/>
                <a:tailEnd/>
              </a:ln>
            </p:spPr>
          </p:pic>
          <p:pic>
            <p:nvPicPr>
              <p:cNvPr id="9242" name="Picture 8" descr="ecuwaves"/>
              <p:cNvPicPr>
                <a:picLocks noChangeAspect="1" noChangeArrowheads="1"/>
              </p:cNvPicPr>
              <p:nvPr userDrawn="1"/>
            </p:nvPicPr>
            <p:blipFill>
              <a:blip r:embed="rId15" cstate="print"/>
              <a:srcRect r="36765"/>
              <a:stretch>
                <a:fillRect/>
              </a:stretch>
            </p:blipFill>
            <p:spPr bwMode="auto">
              <a:xfrm>
                <a:off x="3016" y="0"/>
                <a:ext cx="817" cy="338"/>
              </a:xfrm>
              <a:prstGeom prst="rect">
                <a:avLst/>
              </a:prstGeom>
              <a:noFill/>
              <a:ln w="9525">
                <a:noFill/>
                <a:miter lim="800000"/>
                <a:headEnd/>
                <a:tailEnd/>
              </a:ln>
            </p:spPr>
          </p:pic>
          <p:pic>
            <p:nvPicPr>
              <p:cNvPr id="9243" name="Picture 9" descr="ecuwaves"/>
              <p:cNvPicPr>
                <a:picLocks noChangeAspect="1" noChangeArrowheads="1"/>
              </p:cNvPicPr>
              <p:nvPr userDrawn="1"/>
            </p:nvPicPr>
            <p:blipFill>
              <a:blip r:embed="rId15" cstate="print"/>
              <a:srcRect r="36765"/>
              <a:stretch>
                <a:fillRect/>
              </a:stretch>
            </p:blipFill>
            <p:spPr bwMode="auto">
              <a:xfrm>
                <a:off x="2289" y="0"/>
                <a:ext cx="817" cy="338"/>
              </a:xfrm>
              <a:prstGeom prst="rect">
                <a:avLst/>
              </a:prstGeom>
              <a:noFill/>
              <a:ln w="9525">
                <a:noFill/>
                <a:miter lim="800000"/>
                <a:headEnd/>
                <a:tailEnd/>
              </a:ln>
            </p:spPr>
          </p:pic>
        </p:grpSp>
        <p:pic>
          <p:nvPicPr>
            <p:cNvPr id="9237" name="Picture 10" descr="ecuwaves"/>
            <p:cNvPicPr>
              <a:picLocks noChangeAspect="1" noChangeArrowheads="1"/>
            </p:cNvPicPr>
            <p:nvPr userDrawn="1"/>
          </p:nvPicPr>
          <p:blipFill>
            <a:blip r:embed="rId15" cstate="print"/>
            <a:srcRect r="36765"/>
            <a:stretch>
              <a:fillRect/>
            </a:stretch>
          </p:blipFill>
          <p:spPr bwMode="auto">
            <a:xfrm>
              <a:off x="1564" y="0"/>
              <a:ext cx="817" cy="338"/>
            </a:xfrm>
            <a:prstGeom prst="rect">
              <a:avLst/>
            </a:prstGeom>
            <a:noFill/>
            <a:ln w="9525">
              <a:noFill/>
              <a:miter lim="800000"/>
              <a:headEnd/>
              <a:tailEnd/>
            </a:ln>
          </p:spPr>
        </p:pic>
        <p:pic>
          <p:nvPicPr>
            <p:cNvPr id="9238" name="Picture 11" descr="ecuwaves"/>
            <p:cNvPicPr>
              <a:picLocks noChangeAspect="1" noChangeArrowheads="1"/>
            </p:cNvPicPr>
            <p:nvPr userDrawn="1"/>
          </p:nvPicPr>
          <p:blipFill>
            <a:blip r:embed="rId15" cstate="print"/>
            <a:srcRect r="36765"/>
            <a:stretch>
              <a:fillRect/>
            </a:stretch>
          </p:blipFill>
          <p:spPr bwMode="auto">
            <a:xfrm>
              <a:off x="839" y="0"/>
              <a:ext cx="817" cy="338"/>
            </a:xfrm>
            <a:prstGeom prst="rect">
              <a:avLst/>
            </a:prstGeom>
            <a:noFill/>
            <a:ln w="9525">
              <a:noFill/>
              <a:miter lim="800000"/>
              <a:headEnd/>
              <a:tailEnd/>
            </a:ln>
          </p:spPr>
        </p:pic>
        <p:pic>
          <p:nvPicPr>
            <p:cNvPr id="9239" name="Picture 12" descr="ecuwaves"/>
            <p:cNvPicPr>
              <a:picLocks noChangeAspect="1" noChangeArrowheads="1"/>
            </p:cNvPicPr>
            <p:nvPr userDrawn="1"/>
          </p:nvPicPr>
          <p:blipFill>
            <a:blip r:embed="rId15" cstate="print"/>
            <a:srcRect r="36765"/>
            <a:stretch>
              <a:fillRect/>
            </a:stretch>
          </p:blipFill>
          <p:spPr bwMode="auto">
            <a:xfrm>
              <a:off x="112" y="0"/>
              <a:ext cx="817" cy="338"/>
            </a:xfrm>
            <a:prstGeom prst="rect">
              <a:avLst/>
            </a:prstGeom>
            <a:noFill/>
            <a:ln w="9525">
              <a:noFill/>
              <a:miter lim="800000"/>
              <a:headEnd/>
              <a:tailEnd/>
            </a:ln>
          </p:spPr>
        </p:pic>
        <p:pic>
          <p:nvPicPr>
            <p:cNvPr id="9240" name="Picture 13" descr="ecuwaves"/>
            <p:cNvPicPr>
              <a:picLocks noChangeAspect="1" noChangeArrowheads="1"/>
            </p:cNvPicPr>
            <p:nvPr userDrawn="1"/>
          </p:nvPicPr>
          <p:blipFill>
            <a:blip r:embed="rId15" cstate="print"/>
            <a:srcRect l="15790" r="36765"/>
            <a:stretch>
              <a:fillRect/>
            </a:stretch>
          </p:blipFill>
          <p:spPr bwMode="auto">
            <a:xfrm>
              <a:off x="0" y="0"/>
              <a:ext cx="613" cy="338"/>
            </a:xfrm>
            <a:prstGeom prst="rect">
              <a:avLst/>
            </a:prstGeom>
            <a:noFill/>
            <a:ln w="9525">
              <a:noFill/>
              <a:miter lim="800000"/>
              <a:headEnd/>
              <a:tailEnd/>
            </a:ln>
          </p:spPr>
        </p:pic>
      </p:grpSp>
      <p:grpSp>
        <p:nvGrpSpPr>
          <p:cNvPr id="9221" name="Group 14"/>
          <p:cNvGrpSpPr>
            <a:grpSpLocks/>
          </p:cNvGrpSpPr>
          <p:nvPr/>
        </p:nvGrpSpPr>
        <p:grpSpPr bwMode="auto">
          <a:xfrm flipV="1">
            <a:off x="0" y="6553200"/>
            <a:ext cx="9142413" cy="381000"/>
            <a:chOff x="0" y="3983"/>
            <a:chExt cx="5759" cy="337"/>
          </a:xfrm>
        </p:grpSpPr>
        <p:pic>
          <p:nvPicPr>
            <p:cNvPr id="9223" name="Picture 15" descr="ecuwaves"/>
            <p:cNvPicPr>
              <a:picLocks noChangeAspect="1" noChangeArrowheads="1"/>
            </p:cNvPicPr>
            <p:nvPr userDrawn="1"/>
          </p:nvPicPr>
          <p:blipFill>
            <a:blip r:embed="rId15" cstate="print"/>
            <a:srcRect/>
            <a:stretch>
              <a:fillRect/>
            </a:stretch>
          </p:blipFill>
          <p:spPr bwMode="auto">
            <a:xfrm rot="10800000" flipV="1">
              <a:off x="0" y="3983"/>
              <a:ext cx="1292" cy="336"/>
            </a:xfrm>
            <a:prstGeom prst="rect">
              <a:avLst/>
            </a:prstGeom>
            <a:noFill/>
            <a:ln w="9525">
              <a:noFill/>
              <a:miter lim="800000"/>
              <a:headEnd/>
              <a:tailEnd/>
            </a:ln>
          </p:spPr>
        </p:pic>
        <p:grpSp>
          <p:nvGrpSpPr>
            <p:cNvPr id="9224" name="Group 16"/>
            <p:cNvGrpSpPr>
              <a:grpSpLocks/>
            </p:cNvGrpSpPr>
            <p:nvPr userDrawn="1"/>
          </p:nvGrpSpPr>
          <p:grpSpPr bwMode="auto">
            <a:xfrm rot="10800000" flipV="1">
              <a:off x="1201" y="3984"/>
              <a:ext cx="2269" cy="336"/>
              <a:chOff x="2289" y="0"/>
              <a:chExt cx="2269" cy="338"/>
            </a:xfrm>
          </p:grpSpPr>
          <p:pic>
            <p:nvPicPr>
              <p:cNvPr id="9232" name="Picture 17" descr="ecuwaves"/>
              <p:cNvPicPr>
                <a:picLocks noChangeAspect="1" noChangeArrowheads="1"/>
              </p:cNvPicPr>
              <p:nvPr userDrawn="1"/>
            </p:nvPicPr>
            <p:blipFill>
              <a:blip r:embed="rId15" cstate="print"/>
              <a:srcRect r="36765"/>
              <a:stretch>
                <a:fillRect/>
              </a:stretch>
            </p:blipFill>
            <p:spPr bwMode="auto">
              <a:xfrm>
                <a:off x="3741" y="0"/>
                <a:ext cx="817" cy="338"/>
              </a:xfrm>
              <a:prstGeom prst="rect">
                <a:avLst/>
              </a:prstGeom>
              <a:noFill/>
              <a:ln w="9525">
                <a:noFill/>
                <a:miter lim="800000"/>
                <a:headEnd/>
                <a:tailEnd/>
              </a:ln>
            </p:spPr>
          </p:pic>
          <p:pic>
            <p:nvPicPr>
              <p:cNvPr id="9233" name="Picture 18" descr="ecuwaves"/>
              <p:cNvPicPr>
                <a:picLocks noChangeAspect="1" noChangeArrowheads="1"/>
              </p:cNvPicPr>
              <p:nvPr userDrawn="1"/>
            </p:nvPicPr>
            <p:blipFill>
              <a:blip r:embed="rId15" cstate="print"/>
              <a:srcRect r="36765"/>
              <a:stretch>
                <a:fillRect/>
              </a:stretch>
            </p:blipFill>
            <p:spPr bwMode="auto">
              <a:xfrm>
                <a:off x="3016" y="0"/>
                <a:ext cx="817" cy="338"/>
              </a:xfrm>
              <a:prstGeom prst="rect">
                <a:avLst/>
              </a:prstGeom>
              <a:noFill/>
              <a:ln w="9525">
                <a:noFill/>
                <a:miter lim="800000"/>
                <a:headEnd/>
                <a:tailEnd/>
              </a:ln>
            </p:spPr>
          </p:pic>
          <p:pic>
            <p:nvPicPr>
              <p:cNvPr id="9234" name="Picture 19" descr="ecuwaves"/>
              <p:cNvPicPr>
                <a:picLocks noChangeAspect="1" noChangeArrowheads="1"/>
              </p:cNvPicPr>
              <p:nvPr userDrawn="1"/>
            </p:nvPicPr>
            <p:blipFill>
              <a:blip r:embed="rId15" cstate="print"/>
              <a:srcRect r="36765"/>
              <a:stretch>
                <a:fillRect/>
              </a:stretch>
            </p:blipFill>
            <p:spPr bwMode="auto">
              <a:xfrm>
                <a:off x="2289" y="0"/>
                <a:ext cx="817" cy="338"/>
              </a:xfrm>
              <a:prstGeom prst="rect">
                <a:avLst/>
              </a:prstGeom>
              <a:noFill/>
              <a:ln w="9525">
                <a:noFill/>
                <a:miter lim="800000"/>
                <a:headEnd/>
                <a:tailEnd/>
              </a:ln>
            </p:spPr>
          </p:pic>
        </p:grpSp>
        <p:pic>
          <p:nvPicPr>
            <p:cNvPr id="9225" name="Picture 20" descr="ecuwaves"/>
            <p:cNvPicPr>
              <a:picLocks noChangeAspect="1" noChangeArrowheads="1"/>
            </p:cNvPicPr>
            <p:nvPr userDrawn="1"/>
          </p:nvPicPr>
          <p:blipFill>
            <a:blip r:embed="rId15" cstate="print"/>
            <a:srcRect r="36765"/>
            <a:stretch>
              <a:fillRect/>
            </a:stretch>
          </p:blipFill>
          <p:spPr bwMode="auto">
            <a:xfrm rot="10800000" flipV="1">
              <a:off x="3378" y="3984"/>
              <a:ext cx="817" cy="336"/>
            </a:xfrm>
            <a:prstGeom prst="rect">
              <a:avLst/>
            </a:prstGeom>
            <a:noFill/>
            <a:ln w="9525">
              <a:noFill/>
              <a:miter lim="800000"/>
              <a:headEnd/>
              <a:tailEnd/>
            </a:ln>
          </p:spPr>
        </p:pic>
        <p:pic>
          <p:nvPicPr>
            <p:cNvPr id="9226" name="Picture 21" descr="ecuwaves"/>
            <p:cNvPicPr>
              <a:picLocks noChangeAspect="1" noChangeArrowheads="1"/>
            </p:cNvPicPr>
            <p:nvPr userDrawn="1"/>
          </p:nvPicPr>
          <p:blipFill>
            <a:blip r:embed="rId15" cstate="print"/>
            <a:srcRect r="36765"/>
            <a:stretch>
              <a:fillRect/>
            </a:stretch>
          </p:blipFill>
          <p:spPr bwMode="auto">
            <a:xfrm rot="10800000" flipV="1">
              <a:off x="4103" y="3984"/>
              <a:ext cx="817" cy="336"/>
            </a:xfrm>
            <a:prstGeom prst="rect">
              <a:avLst/>
            </a:prstGeom>
            <a:noFill/>
            <a:ln w="9525">
              <a:noFill/>
              <a:miter lim="800000"/>
              <a:headEnd/>
              <a:tailEnd/>
            </a:ln>
          </p:spPr>
        </p:pic>
        <p:pic>
          <p:nvPicPr>
            <p:cNvPr id="9227" name="Picture 22" descr="ecuwaves"/>
            <p:cNvPicPr>
              <a:picLocks noChangeAspect="1" noChangeArrowheads="1"/>
            </p:cNvPicPr>
            <p:nvPr userDrawn="1"/>
          </p:nvPicPr>
          <p:blipFill>
            <a:blip r:embed="rId15" cstate="print"/>
            <a:srcRect r="36765"/>
            <a:stretch>
              <a:fillRect/>
            </a:stretch>
          </p:blipFill>
          <p:spPr bwMode="auto">
            <a:xfrm rot="10800000" flipV="1">
              <a:off x="4830" y="3984"/>
              <a:ext cx="817" cy="336"/>
            </a:xfrm>
            <a:prstGeom prst="rect">
              <a:avLst/>
            </a:prstGeom>
            <a:noFill/>
            <a:ln w="9525">
              <a:noFill/>
              <a:miter lim="800000"/>
              <a:headEnd/>
              <a:tailEnd/>
            </a:ln>
          </p:spPr>
        </p:pic>
        <p:pic>
          <p:nvPicPr>
            <p:cNvPr id="9228" name="Picture 23" descr="ecuwaves"/>
            <p:cNvPicPr>
              <a:picLocks noChangeAspect="1" noChangeArrowheads="1"/>
            </p:cNvPicPr>
            <p:nvPr userDrawn="1"/>
          </p:nvPicPr>
          <p:blipFill>
            <a:blip r:embed="rId15" cstate="print"/>
            <a:srcRect l="15790" r="36765"/>
            <a:stretch>
              <a:fillRect/>
            </a:stretch>
          </p:blipFill>
          <p:spPr bwMode="auto">
            <a:xfrm rot="10800000" flipV="1">
              <a:off x="5146" y="3984"/>
              <a:ext cx="613" cy="336"/>
            </a:xfrm>
            <a:prstGeom prst="rect">
              <a:avLst/>
            </a:prstGeom>
            <a:noFill/>
            <a:ln w="9525">
              <a:noFill/>
              <a:miter lim="800000"/>
              <a:headEnd/>
              <a:tailEnd/>
            </a:ln>
          </p:spPr>
        </p:pic>
        <p:pic>
          <p:nvPicPr>
            <p:cNvPr id="9229" name="Picture 24" descr="ecuwaves"/>
            <p:cNvPicPr>
              <a:picLocks noChangeAspect="1" noChangeArrowheads="1"/>
            </p:cNvPicPr>
            <p:nvPr userDrawn="1"/>
          </p:nvPicPr>
          <p:blipFill>
            <a:blip r:embed="rId15" cstate="print"/>
            <a:srcRect r="55341"/>
            <a:stretch>
              <a:fillRect/>
            </a:stretch>
          </p:blipFill>
          <p:spPr bwMode="auto">
            <a:xfrm rot="10800000" flipV="1">
              <a:off x="0" y="3984"/>
              <a:ext cx="577" cy="336"/>
            </a:xfrm>
            <a:prstGeom prst="rect">
              <a:avLst/>
            </a:prstGeom>
            <a:noFill/>
            <a:ln w="9525">
              <a:noFill/>
              <a:miter lim="800000"/>
              <a:headEnd/>
              <a:tailEnd/>
            </a:ln>
          </p:spPr>
        </p:pic>
        <p:pic>
          <p:nvPicPr>
            <p:cNvPr id="9230" name="Picture 25" descr="ecuwaves"/>
            <p:cNvPicPr>
              <a:picLocks noChangeAspect="1" noChangeArrowheads="1"/>
            </p:cNvPicPr>
            <p:nvPr userDrawn="1"/>
          </p:nvPicPr>
          <p:blipFill>
            <a:blip r:embed="rId15" cstate="print"/>
            <a:srcRect r="36765"/>
            <a:stretch>
              <a:fillRect/>
            </a:stretch>
          </p:blipFill>
          <p:spPr bwMode="auto">
            <a:xfrm rot="10800000" flipV="1">
              <a:off x="485" y="3984"/>
              <a:ext cx="817" cy="336"/>
            </a:xfrm>
            <a:prstGeom prst="rect">
              <a:avLst/>
            </a:prstGeom>
            <a:noFill/>
            <a:ln w="9525">
              <a:noFill/>
              <a:miter lim="800000"/>
              <a:headEnd/>
              <a:tailEnd/>
            </a:ln>
          </p:spPr>
        </p:pic>
        <p:pic>
          <p:nvPicPr>
            <p:cNvPr id="9231" name="Picture 26" descr="ecuwaves"/>
            <p:cNvPicPr>
              <a:picLocks noChangeAspect="1" noChangeArrowheads="1"/>
            </p:cNvPicPr>
            <p:nvPr userDrawn="1"/>
          </p:nvPicPr>
          <p:blipFill>
            <a:blip r:embed="rId15" cstate="print"/>
            <a:srcRect r="36765"/>
            <a:stretch>
              <a:fillRect/>
            </a:stretch>
          </p:blipFill>
          <p:spPr bwMode="auto">
            <a:xfrm rot="10800000" flipV="1">
              <a:off x="1212" y="3984"/>
              <a:ext cx="817" cy="336"/>
            </a:xfrm>
            <a:prstGeom prst="rect">
              <a:avLst/>
            </a:prstGeom>
            <a:noFill/>
            <a:ln w="9525">
              <a:noFill/>
              <a:miter lim="800000"/>
              <a:headEnd/>
              <a:tailEnd/>
            </a:ln>
          </p:spPr>
        </p:pic>
      </p:grpSp>
      <p:sp>
        <p:nvSpPr>
          <p:cNvPr id="362523" name="Rectangle 27"/>
          <p:cNvSpPr>
            <a:spLocks noGrp="1" noChangeArrowheads="1"/>
          </p:cNvSpPr>
          <p:nvPr>
            <p:ph type="sldNum" sz="quarter" idx="4"/>
          </p:nvPr>
        </p:nvSpPr>
        <p:spPr bwMode="auto">
          <a:xfrm>
            <a:off x="7010400" y="6553200"/>
            <a:ext cx="21336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2000" b="1">
                <a:solidFill>
                  <a:schemeClr val="bg1"/>
                </a:solidFill>
              </a:defRPr>
            </a:lvl1pPr>
          </a:lstStyle>
          <a:p>
            <a:pPr>
              <a:defRPr/>
            </a:pPr>
            <a:fld id="{A5FDA7E1-A0A5-42CE-B77A-A6DAFB88CB1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26"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 id="2147484227" r:id="rId12"/>
    <p:sldLayoutId id="2147484228" r:id="rId13"/>
  </p:sldLayoutIdLst>
  <p:transition/>
  <p:txStyles>
    <p:titleStyle>
      <a:lvl1pPr algn="l" rtl="0" eaLnBrk="0" fontAlgn="base" hangingPunct="0">
        <a:spcBef>
          <a:spcPct val="0"/>
        </a:spcBef>
        <a:spcAft>
          <a:spcPct val="0"/>
        </a:spcAft>
        <a:defRPr sz="4400">
          <a:solidFill>
            <a:srgbClr val="CC0000"/>
          </a:solidFill>
          <a:latin typeface="+mj-lt"/>
          <a:ea typeface="+mj-ea"/>
          <a:cs typeface="+mj-cs"/>
        </a:defRPr>
      </a:lvl1pPr>
      <a:lvl2pPr algn="l" rtl="0" eaLnBrk="0" fontAlgn="base" hangingPunct="0">
        <a:spcBef>
          <a:spcPct val="0"/>
        </a:spcBef>
        <a:spcAft>
          <a:spcPct val="0"/>
        </a:spcAft>
        <a:defRPr sz="4400">
          <a:solidFill>
            <a:srgbClr val="CC0000"/>
          </a:solidFill>
          <a:latin typeface="Arial" charset="0"/>
          <a:cs typeface="Arial" charset="0"/>
        </a:defRPr>
      </a:lvl2pPr>
      <a:lvl3pPr algn="l" rtl="0" eaLnBrk="0" fontAlgn="base" hangingPunct="0">
        <a:spcBef>
          <a:spcPct val="0"/>
        </a:spcBef>
        <a:spcAft>
          <a:spcPct val="0"/>
        </a:spcAft>
        <a:defRPr sz="4400">
          <a:solidFill>
            <a:srgbClr val="CC0000"/>
          </a:solidFill>
          <a:latin typeface="Arial" charset="0"/>
          <a:cs typeface="Arial" charset="0"/>
        </a:defRPr>
      </a:lvl3pPr>
      <a:lvl4pPr algn="l" rtl="0" eaLnBrk="0" fontAlgn="base" hangingPunct="0">
        <a:spcBef>
          <a:spcPct val="0"/>
        </a:spcBef>
        <a:spcAft>
          <a:spcPct val="0"/>
        </a:spcAft>
        <a:defRPr sz="4400">
          <a:solidFill>
            <a:srgbClr val="CC0000"/>
          </a:solidFill>
          <a:latin typeface="Arial" charset="0"/>
          <a:cs typeface="Arial" charset="0"/>
        </a:defRPr>
      </a:lvl4pPr>
      <a:lvl5pPr algn="l" rtl="0" eaLnBrk="0" fontAlgn="base" hangingPunct="0">
        <a:spcBef>
          <a:spcPct val="0"/>
        </a:spcBef>
        <a:spcAft>
          <a:spcPct val="0"/>
        </a:spcAft>
        <a:defRPr sz="4400">
          <a:solidFill>
            <a:srgbClr val="CC0000"/>
          </a:solidFill>
          <a:latin typeface="Arial" charset="0"/>
          <a:cs typeface="Arial" charset="0"/>
        </a:defRPr>
      </a:lvl5pPr>
      <a:lvl6pPr marL="457200" algn="l" rtl="0" fontAlgn="base">
        <a:spcBef>
          <a:spcPct val="0"/>
        </a:spcBef>
        <a:spcAft>
          <a:spcPct val="0"/>
        </a:spcAft>
        <a:defRPr sz="4400">
          <a:solidFill>
            <a:srgbClr val="CC0000"/>
          </a:solidFill>
          <a:latin typeface="Arial" charset="0"/>
          <a:cs typeface="Arial" charset="0"/>
        </a:defRPr>
      </a:lvl6pPr>
      <a:lvl7pPr marL="914400" algn="l" rtl="0" fontAlgn="base">
        <a:spcBef>
          <a:spcPct val="0"/>
        </a:spcBef>
        <a:spcAft>
          <a:spcPct val="0"/>
        </a:spcAft>
        <a:defRPr sz="4400">
          <a:solidFill>
            <a:srgbClr val="CC0000"/>
          </a:solidFill>
          <a:latin typeface="Arial" charset="0"/>
          <a:cs typeface="Arial" charset="0"/>
        </a:defRPr>
      </a:lvl7pPr>
      <a:lvl8pPr marL="1371600" algn="l" rtl="0" fontAlgn="base">
        <a:spcBef>
          <a:spcPct val="0"/>
        </a:spcBef>
        <a:spcAft>
          <a:spcPct val="0"/>
        </a:spcAft>
        <a:defRPr sz="4400">
          <a:solidFill>
            <a:srgbClr val="CC0000"/>
          </a:solidFill>
          <a:latin typeface="Arial" charset="0"/>
          <a:cs typeface="Arial" charset="0"/>
        </a:defRPr>
      </a:lvl8pPr>
      <a:lvl9pPr marL="1828800" algn="l" rtl="0" fontAlgn="base">
        <a:spcBef>
          <a:spcPct val="0"/>
        </a:spcBef>
        <a:spcAft>
          <a:spcPct val="0"/>
        </a:spcAft>
        <a:defRPr sz="4400">
          <a:solidFill>
            <a:srgbClr val="CC0000"/>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6.png"/><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ritannia.com/bios/disraeli.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homepage.newschool.edu/het/profiles/ayres.htm" TargetMode="External"/><Relationship Id="rId4" Type="http://schemas.openxmlformats.org/officeDocument/2006/relationships/hyperlink" Target="http://nobelprize.org/nobel_prizes/literature/laureates/1953/churchill-bio.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6"/>
          <p:cNvSpPr>
            <a:spLocks noGrp="1" noChangeArrowheads="1"/>
          </p:cNvSpPr>
          <p:nvPr>
            <p:ph type="ctrTitle"/>
          </p:nvPr>
        </p:nvSpPr>
        <p:spPr/>
        <p:txBody>
          <a:bodyPr/>
          <a:lstStyle/>
          <a:p>
            <a:pPr algn="ctr" eaLnBrk="1" hangingPunct="1"/>
            <a:r>
              <a:rPr lang="en-AU" dirty="0" smtClean="0">
                <a:solidFill>
                  <a:srgbClr val="C00000"/>
                </a:solidFill>
              </a:rPr>
              <a:t>Communicating in an IT Environment</a:t>
            </a:r>
            <a:br>
              <a:rPr lang="en-AU" dirty="0" smtClean="0">
                <a:solidFill>
                  <a:srgbClr val="C00000"/>
                </a:solidFill>
              </a:rPr>
            </a:br>
            <a:r>
              <a:rPr lang="en-AU" dirty="0" smtClean="0">
                <a:solidFill>
                  <a:srgbClr val="C00000"/>
                </a:solidFill>
              </a:rPr>
              <a:t/>
            </a:r>
            <a:br>
              <a:rPr lang="en-AU" dirty="0" smtClean="0">
                <a:solidFill>
                  <a:srgbClr val="C00000"/>
                </a:solidFill>
              </a:rPr>
            </a:br>
            <a:r>
              <a:rPr lang="en-AU" sz="2400" dirty="0" smtClean="0">
                <a:solidFill>
                  <a:srgbClr val="C00000"/>
                </a:solidFill>
              </a:rPr>
              <a:t>Lecture 9 – Inferential Statistics</a:t>
            </a:r>
            <a:br>
              <a:rPr lang="en-AU" sz="2400" dirty="0" smtClean="0">
                <a:solidFill>
                  <a:srgbClr val="C00000"/>
                </a:solidFill>
              </a:rPr>
            </a:br>
            <a:r>
              <a:rPr lang="en-AU" sz="2400" dirty="0" smtClean="0">
                <a:solidFill>
                  <a:srgbClr val="C00000"/>
                </a:solidFill>
              </a:rPr>
              <a:t/>
            </a:r>
            <a:br>
              <a:rPr lang="en-AU" sz="2400" dirty="0" smtClean="0">
                <a:solidFill>
                  <a:srgbClr val="C00000"/>
                </a:solidFill>
              </a:rPr>
            </a:br>
            <a:r>
              <a:rPr lang="en-AU" sz="1800" dirty="0" smtClean="0">
                <a:solidFill>
                  <a:srgbClr val="C00000"/>
                </a:solidFill>
              </a:rPr>
              <a:t>(M.Brogan &amp; B.Combes)</a:t>
            </a:r>
            <a:endParaRPr lang="en-AU" dirty="0" smtClean="0">
              <a:solidFill>
                <a:srgbClr val="C0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baseline="-25000" dirty="0" smtClean="0"/>
              <a:t>1</a:t>
            </a:r>
            <a:r>
              <a:rPr lang="en-US" dirty="0" smtClean="0"/>
              <a:t> – FB Friends </a:t>
            </a:r>
            <a:br>
              <a:rPr lang="en-US" dirty="0" smtClean="0"/>
            </a:br>
            <a:r>
              <a:rPr lang="en-US" sz="2400" dirty="0" smtClean="0"/>
              <a:t>and close friends</a:t>
            </a:r>
            <a:endParaRPr lang="en-US" sz="2400" dirty="0"/>
          </a:p>
        </p:txBody>
      </p:sp>
      <p:sp>
        <p:nvSpPr>
          <p:cNvPr id="3" name="Content Placeholder 2"/>
          <p:cNvSpPr>
            <a:spLocks noGrp="1"/>
          </p:cNvSpPr>
          <p:nvPr>
            <p:ph idx="1"/>
          </p:nvPr>
        </p:nvSpPr>
        <p:spPr>
          <a:xfrm>
            <a:off x="457200" y="1700213"/>
            <a:ext cx="8229600" cy="3673003"/>
          </a:xfrm>
        </p:spPr>
        <p:txBody>
          <a:bodyPr>
            <a:normAutofit/>
          </a:bodyPr>
          <a:lstStyle/>
          <a:p>
            <a:pPr marL="342900" lvl="1" indent="-342900">
              <a:buFontTx/>
              <a:buChar char="•"/>
            </a:pPr>
            <a:r>
              <a:rPr lang="en-US" dirty="0" smtClean="0"/>
              <a:t>H</a:t>
            </a:r>
            <a:r>
              <a:rPr lang="en-US" baseline="-25000" dirty="0" smtClean="0"/>
              <a:t>1</a:t>
            </a:r>
            <a:r>
              <a:rPr lang="en-US" dirty="0" smtClean="0"/>
              <a:t> – The number of close friends a person has is </a:t>
            </a:r>
            <a:r>
              <a:rPr lang="en-US" dirty="0" smtClean="0">
                <a:solidFill>
                  <a:srgbClr val="C00000"/>
                </a:solidFill>
              </a:rPr>
              <a:t>positively associated </a:t>
            </a:r>
            <a:r>
              <a:rPr lang="en-US" dirty="0" smtClean="0"/>
              <a:t>with FB friends;</a:t>
            </a:r>
          </a:p>
          <a:p>
            <a:pPr lvl="1"/>
            <a:r>
              <a:rPr lang="en-US" dirty="0" smtClean="0"/>
              <a:t>This hypothesis was aimed at exploring whether individuals in FB displaying good sociability as measured by FB friends, would display similar sociability in the real world, as measured by close friends.  </a:t>
            </a:r>
          </a:p>
          <a:p>
            <a:pPr lvl="1"/>
            <a:r>
              <a:rPr lang="en-US" dirty="0" smtClean="0"/>
              <a:t>If the thesis is to be accepted or rejected then it must be test against the data with a test of association</a:t>
            </a:r>
          </a:p>
        </p:txBody>
      </p:sp>
      <p:pic>
        <p:nvPicPr>
          <p:cNvPr id="4" name="Picture 2"/>
          <p:cNvPicPr>
            <a:picLocks noChangeAspect="1" noChangeArrowheads="1"/>
          </p:cNvPicPr>
          <p:nvPr/>
        </p:nvPicPr>
        <p:blipFill>
          <a:blip r:embed="rId2" cstate="print"/>
          <a:srcRect/>
          <a:stretch>
            <a:fillRect/>
          </a:stretch>
        </p:blipFill>
        <p:spPr bwMode="auto">
          <a:xfrm>
            <a:off x="6876256" y="5949280"/>
            <a:ext cx="2088653" cy="523123"/>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dirty="0" smtClean="0"/>
              <a:t>Hypothesis testing</a:t>
            </a:r>
          </a:p>
        </p:txBody>
      </p:sp>
      <p:sp>
        <p:nvSpPr>
          <p:cNvPr id="6149" name="Rectangle 3"/>
          <p:cNvSpPr>
            <a:spLocks noGrp="1" noChangeArrowheads="1"/>
          </p:cNvSpPr>
          <p:nvPr>
            <p:ph type="body" sz="half" idx="1"/>
          </p:nvPr>
        </p:nvSpPr>
        <p:spPr>
          <a:xfrm>
            <a:off x="539750" y="1484313"/>
            <a:ext cx="5256386" cy="4032920"/>
          </a:xfrm>
        </p:spPr>
        <p:txBody>
          <a:bodyPr>
            <a:normAutofit/>
          </a:bodyPr>
          <a:lstStyle/>
          <a:p>
            <a:pPr marL="0" indent="0"/>
            <a:r>
              <a:rPr lang="en-US" sz="1600" dirty="0" smtClean="0"/>
              <a:t>The </a:t>
            </a:r>
            <a:r>
              <a:rPr lang="en-US" sz="1600" dirty="0" smtClean="0">
                <a:solidFill>
                  <a:srgbClr val="CE0500"/>
                </a:solidFill>
              </a:rPr>
              <a:t>null hypothesis    </a:t>
            </a:r>
          </a:p>
          <a:p>
            <a:pPr marL="0" indent="0">
              <a:buNone/>
            </a:pPr>
            <a:endParaRPr lang="en-US" sz="1600" dirty="0" smtClean="0">
              <a:solidFill>
                <a:srgbClr val="CE0500"/>
              </a:solidFill>
            </a:endParaRPr>
          </a:p>
          <a:p>
            <a:pPr marL="0" indent="0"/>
            <a:r>
              <a:rPr lang="en-US" sz="1600" dirty="0" smtClean="0"/>
              <a:t> describes the situation where no positive correlation is observed between close friends and FB friends.  </a:t>
            </a:r>
          </a:p>
          <a:p>
            <a:pPr lvl="1"/>
            <a:r>
              <a:rPr lang="en-US" sz="1400" dirty="0" smtClean="0"/>
              <a:t>The  hypothesis is </a:t>
            </a:r>
            <a:r>
              <a:rPr lang="en-US" sz="1400" dirty="0" smtClean="0">
                <a:solidFill>
                  <a:srgbClr val="CE0500"/>
                </a:solidFill>
              </a:rPr>
              <a:t>rejected.</a:t>
            </a:r>
          </a:p>
          <a:p>
            <a:pPr lvl="1">
              <a:buFontTx/>
              <a:buNone/>
            </a:pPr>
            <a:endParaRPr lang="en-US" sz="1400" dirty="0" smtClean="0">
              <a:solidFill>
                <a:srgbClr val="CE0500"/>
              </a:solidFill>
            </a:endParaRPr>
          </a:p>
          <a:p>
            <a:pPr marL="0" indent="0">
              <a:buFontTx/>
              <a:buChar char="•"/>
            </a:pPr>
            <a:r>
              <a:rPr lang="en-US" sz="1600" dirty="0" smtClean="0"/>
              <a:t>The hypothesis is </a:t>
            </a:r>
            <a:r>
              <a:rPr lang="en-US" sz="1600" dirty="0" smtClean="0">
                <a:solidFill>
                  <a:srgbClr val="CE0500"/>
                </a:solidFill>
              </a:rPr>
              <a:t>accepted:</a:t>
            </a:r>
          </a:p>
          <a:p>
            <a:pPr marL="0" indent="0">
              <a:buFontTx/>
              <a:buChar char="•"/>
            </a:pPr>
            <a:r>
              <a:rPr lang="en-US" sz="1600" dirty="0" smtClean="0"/>
              <a:t>if correlation is found at the required confidence level (0.01, 0.05 etc.)</a:t>
            </a:r>
          </a:p>
          <a:p>
            <a:pPr lvl="1"/>
            <a:r>
              <a:rPr lang="en-US" sz="1400" dirty="0" smtClean="0"/>
              <a:t>Confidence levels ask the question what is the probability that the observed correlation might have happened by chance?</a:t>
            </a:r>
          </a:p>
          <a:p>
            <a:pPr lvl="1"/>
            <a:r>
              <a:rPr lang="en-US" sz="1400" dirty="0" smtClean="0"/>
              <a:t>The tested </a:t>
            </a:r>
            <a:r>
              <a:rPr lang="en-US" sz="1400" dirty="0" smtClean="0">
                <a:solidFill>
                  <a:srgbClr val="CE0500"/>
                </a:solidFill>
              </a:rPr>
              <a:t>P-value</a:t>
            </a:r>
            <a:r>
              <a:rPr lang="en-US" sz="1400" dirty="0" smtClean="0"/>
              <a:t> is compared with the confidence level to determine acceptance or rejection.</a:t>
            </a:r>
          </a:p>
        </p:txBody>
      </p:sp>
      <p:graphicFrame>
        <p:nvGraphicFramePr>
          <p:cNvPr id="6146" name="Object 6"/>
          <p:cNvGraphicFramePr>
            <a:graphicFrameLocks noGrp="1" noChangeAspect="1"/>
          </p:cNvGraphicFramePr>
          <p:nvPr>
            <p:ph sz="quarter" idx="2"/>
          </p:nvPr>
        </p:nvGraphicFramePr>
        <p:xfrm>
          <a:off x="2555776" y="1484784"/>
          <a:ext cx="576263" cy="354013"/>
        </p:xfrm>
        <a:graphic>
          <a:graphicData uri="http://schemas.openxmlformats.org/presentationml/2006/ole">
            <p:oleObj spid="_x0000_s98316" name="Equation" r:id="rId4" imgW="330057" imgH="203112" progId="Equation.3">
              <p:embed/>
            </p:oleObj>
          </a:graphicData>
        </a:graphic>
      </p:graphicFrame>
      <p:graphicFrame>
        <p:nvGraphicFramePr>
          <p:cNvPr id="6147" name="Object 12"/>
          <p:cNvGraphicFramePr>
            <a:graphicFrameLocks noGrp="1" noChangeAspect="1"/>
          </p:cNvGraphicFramePr>
          <p:nvPr>
            <p:ph sz="quarter" idx="3"/>
          </p:nvPr>
        </p:nvGraphicFramePr>
        <p:xfrm>
          <a:off x="3275856" y="3068960"/>
          <a:ext cx="503237" cy="323850"/>
        </p:xfrm>
        <a:graphic>
          <a:graphicData uri="http://schemas.openxmlformats.org/presentationml/2006/ole">
            <p:oleObj spid="_x0000_s98317" name="Equation" r:id="rId5" imgW="317225" imgH="203024" progId="Equation.3">
              <p:embed/>
            </p:oleObj>
          </a:graphicData>
        </a:graphic>
      </p:graphicFrame>
      <p:pic>
        <p:nvPicPr>
          <p:cNvPr id="6150" name="Picture 14"/>
          <p:cNvPicPr>
            <a:picLocks noChangeAspect="1" noChangeArrowheads="1"/>
          </p:cNvPicPr>
          <p:nvPr/>
        </p:nvPicPr>
        <p:blipFill>
          <a:blip r:embed="rId6" cstate="print"/>
          <a:srcRect/>
          <a:stretch>
            <a:fillRect/>
          </a:stretch>
        </p:blipFill>
        <p:spPr bwMode="auto">
          <a:xfrm>
            <a:off x="6372225" y="1844675"/>
            <a:ext cx="2524125" cy="30194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baseline="-25000" dirty="0" smtClean="0"/>
              <a:t>1</a:t>
            </a:r>
            <a:r>
              <a:rPr lang="en-US" dirty="0" smtClean="0"/>
              <a:t> – FB Friends </a:t>
            </a:r>
            <a:br>
              <a:rPr lang="en-US" dirty="0" smtClean="0"/>
            </a:br>
            <a:r>
              <a:rPr lang="en-US" sz="2400" dirty="0" smtClean="0"/>
              <a:t>and close friends</a:t>
            </a:r>
            <a:endParaRPr lang="en-US" sz="2400" dirty="0"/>
          </a:p>
        </p:txBody>
      </p:sp>
      <p:sp>
        <p:nvSpPr>
          <p:cNvPr id="3" name="Content Placeholder 2"/>
          <p:cNvSpPr>
            <a:spLocks noGrp="1"/>
          </p:cNvSpPr>
          <p:nvPr>
            <p:ph idx="1"/>
          </p:nvPr>
        </p:nvSpPr>
        <p:spPr/>
        <p:txBody>
          <a:bodyPr/>
          <a:lstStyle/>
          <a:p>
            <a:pPr marL="342900" lvl="1" indent="-342900">
              <a:buFontTx/>
              <a:buChar char="•"/>
            </a:pPr>
            <a:r>
              <a:rPr lang="en-US" dirty="0" smtClean="0"/>
              <a:t>Data screening </a:t>
            </a:r>
          </a:p>
          <a:p>
            <a:pPr marL="742950" lvl="2" indent="-342900"/>
            <a:r>
              <a:rPr lang="en-US" dirty="0" smtClean="0"/>
              <a:t>The data were found to be normally distributed with FB friends but CF display + skew (with many small values) </a:t>
            </a:r>
          </a:p>
          <a:p>
            <a:pPr marL="742950" lvl="2" indent="-342900"/>
            <a:r>
              <a:rPr lang="en-US" dirty="0" smtClean="0"/>
              <a:t>A non-parametric test is required</a:t>
            </a:r>
          </a:p>
          <a:p>
            <a:pPr lvl="2"/>
            <a:endParaRPr lang="en-US" dirty="0"/>
          </a:p>
        </p:txBody>
      </p:sp>
      <p:pic>
        <p:nvPicPr>
          <p:cNvPr id="116739" name="Picture 3"/>
          <p:cNvPicPr>
            <a:picLocks noChangeAspect="1" noChangeArrowheads="1"/>
          </p:cNvPicPr>
          <p:nvPr/>
        </p:nvPicPr>
        <p:blipFill>
          <a:blip r:embed="rId3" cstate="print"/>
          <a:srcRect/>
          <a:stretch>
            <a:fillRect/>
          </a:stretch>
        </p:blipFill>
        <p:spPr bwMode="auto">
          <a:xfrm>
            <a:off x="539552" y="3789040"/>
            <a:ext cx="3035677" cy="2530599"/>
          </a:xfrm>
          <a:prstGeom prst="rect">
            <a:avLst/>
          </a:prstGeom>
          <a:noFill/>
          <a:ln w="9525">
            <a:noFill/>
            <a:miter lim="800000"/>
            <a:headEnd/>
            <a:tailEnd/>
          </a:ln>
        </p:spPr>
      </p:pic>
      <p:pic>
        <p:nvPicPr>
          <p:cNvPr id="116740" name="Picture 4"/>
          <p:cNvPicPr>
            <a:picLocks noChangeAspect="1" noChangeArrowheads="1"/>
          </p:cNvPicPr>
          <p:nvPr/>
        </p:nvPicPr>
        <p:blipFill>
          <a:blip r:embed="rId4" cstate="print"/>
          <a:srcRect/>
          <a:stretch>
            <a:fillRect/>
          </a:stretch>
        </p:blipFill>
        <p:spPr bwMode="auto">
          <a:xfrm>
            <a:off x="3635896" y="3789040"/>
            <a:ext cx="3024336" cy="2561481"/>
          </a:xfrm>
          <a:prstGeom prst="rect">
            <a:avLst/>
          </a:prstGeom>
          <a:noFill/>
          <a:ln w="9525">
            <a:noFill/>
            <a:miter lim="800000"/>
            <a:headEnd/>
            <a:tailEnd/>
          </a:ln>
        </p:spPr>
      </p:pic>
      <p:pic>
        <p:nvPicPr>
          <p:cNvPr id="116741" name="Picture 5"/>
          <p:cNvPicPr>
            <a:picLocks noChangeAspect="1" noChangeArrowheads="1"/>
          </p:cNvPicPr>
          <p:nvPr/>
        </p:nvPicPr>
        <p:blipFill>
          <a:blip r:embed="rId5" cstate="print"/>
          <a:srcRect/>
          <a:stretch>
            <a:fillRect/>
          </a:stretch>
        </p:blipFill>
        <p:spPr bwMode="auto">
          <a:xfrm>
            <a:off x="6516216" y="2996952"/>
            <a:ext cx="2486588" cy="316210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a:r>
            <a:r>
              <a:rPr lang="en-US" baseline="-25000" dirty="0" smtClean="0"/>
              <a:t>1</a:t>
            </a:r>
            <a:r>
              <a:rPr lang="en-US" dirty="0" smtClean="0"/>
              <a:t> – FB Friends </a:t>
            </a:r>
            <a:br>
              <a:rPr lang="en-US" dirty="0" smtClean="0"/>
            </a:br>
            <a:r>
              <a:rPr lang="en-US" sz="2400" dirty="0" smtClean="0"/>
              <a:t>and close friends</a:t>
            </a:r>
            <a:endParaRPr lang="en-US" sz="2400" dirty="0"/>
          </a:p>
        </p:txBody>
      </p:sp>
      <p:sp>
        <p:nvSpPr>
          <p:cNvPr id="3" name="Content Placeholder 2"/>
          <p:cNvSpPr>
            <a:spLocks noGrp="1"/>
          </p:cNvSpPr>
          <p:nvPr>
            <p:ph idx="1"/>
          </p:nvPr>
        </p:nvSpPr>
        <p:spPr>
          <a:xfrm>
            <a:off x="457200" y="1700213"/>
            <a:ext cx="8229600" cy="4825131"/>
          </a:xfrm>
        </p:spPr>
        <p:txBody>
          <a:bodyPr>
            <a:normAutofit fontScale="92500" lnSpcReduction="20000"/>
          </a:bodyPr>
          <a:lstStyle/>
          <a:p>
            <a:pPr marL="342900" lvl="1" indent="-342900">
              <a:buFontTx/>
              <a:buChar char="•"/>
            </a:pPr>
            <a:r>
              <a:rPr lang="en-US" dirty="0" smtClean="0"/>
              <a:t>Correlation testing – Spearman’s Rho</a:t>
            </a:r>
          </a:p>
          <a:p>
            <a:pPr lvl="2"/>
            <a:r>
              <a:rPr lang="en-US" dirty="0" smtClean="0"/>
              <a:t>Below is the SPSS dialog for results of the test of correlation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The result shows weak + association that is significant at the </a:t>
            </a:r>
            <a:r>
              <a:rPr lang="en-US" dirty="0" smtClean="0">
                <a:latin typeface="Symbol" pitchFamily="18" charset="2"/>
              </a:rPr>
              <a:t>a = 0.05 </a:t>
            </a:r>
            <a:r>
              <a:rPr lang="en-US" dirty="0" smtClean="0"/>
              <a:t>confidence level.</a:t>
            </a:r>
          </a:p>
          <a:p>
            <a:pPr lvl="2"/>
            <a:r>
              <a:rPr lang="en-US" dirty="0" smtClean="0"/>
              <a:t>The result is sufficient to reject the null hypothesis, but what interpretation would you put on it?</a:t>
            </a:r>
            <a:endParaRPr lang="en-US" dirty="0"/>
          </a:p>
        </p:txBody>
      </p:sp>
      <p:pic>
        <p:nvPicPr>
          <p:cNvPr id="104449" name="Picture 1"/>
          <p:cNvPicPr>
            <a:picLocks noChangeAspect="1" noChangeArrowheads="1"/>
          </p:cNvPicPr>
          <p:nvPr/>
        </p:nvPicPr>
        <p:blipFill>
          <a:blip r:embed="rId3" cstate="print"/>
          <a:srcRect/>
          <a:stretch>
            <a:fillRect/>
          </a:stretch>
        </p:blipFill>
        <p:spPr bwMode="auto">
          <a:xfrm>
            <a:off x="2195736" y="2564904"/>
            <a:ext cx="5112568" cy="238103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49"/>
                                        </p:tgtEl>
                                        <p:attrNameLst>
                                          <p:attrName>style.visibility</p:attrName>
                                        </p:attrNameLst>
                                      </p:cBhvr>
                                      <p:to>
                                        <p:strVal val="visible"/>
                                      </p:to>
                                    </p:set>
                                    <p:anim calcmode="lin" valueType="num">
                                      <p:cBhvr additive="base">
                                        <p:cTn id="25" dur="500" fill="hold"/>
                                        <p:tgtEl>
                                          <p:spTgt spid="104449"/>
                                        </p:tgtEl>
                                        <p:attrNameLst>
                                          <p:attrName>ppt_x</p:attrName>
                                        </p:attrNameLst>
                                      </p:cBhvr>
                                      <p:tavLst>
                                        <p:tav tm="0">
                                          <p:val>
                                            <p:strVal val="#ppt_x"/>
                                          </p:val>
                                        </p:tav>
                                        <p:tav tm="100000">
                                          <p:val>
                                            <p:strVal val="#ppt_x"/>
                                          </p:val>
                                        </p:tav>
                                      </p:tavLst>
                                    </p:anim>
                                    <p:anim calcmode="lin" valueType="num">
                                      <p:cBhvr additive="base">
                                        <p:cTn id="26" dur="500" fill="hold"/>
                                        <p:tgtEl>
                                          <p:spTgt spid="1044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smtClean="0"/>
              <a:t>Statistical Literacy</a:t>
            </a:r>
          </a:p>
        </p:txBody>
      </p:sp>
      <p:sp>
        <p:nvSpPr>
          <p:cNvPr id="3075" name="Rectangle 3"/>
          <p:cNvSpPr>
            <a:spLocks noGrp="1" noChangeArrowheads="1"/>
          </p:cNvSpPr>
          <p:nvPr>
            <p:ph type="body" idx="1"/>
          </p:nvPr>
        </p:nvSpPr>
        <p:spPr>
          <a:xfrm>
            <a:off x="539552" y="1772816"/>
            <a:ext cx="8229600" cy="4471987"/>
          </a:xfrm>
        </p:spPr>
        <p:txBody>
          <a:bodyPr>
            <a:normAutofit/>
          </a:bodyPr>
          <a:lstStyle/>
          <a:p>
            <a:r>
              <a:rPr lang="en-AU" dirty="0" smtClean="0"/>
              <a:t>“</a:t>
            </a:r>
            <a:r>
              <a:rPr lang="en-US" dirty="0" smtClean="0"/>
              <a:t>Statistical literacy is critical thinking about statistics in arguments. </a:t>
            </a:r>
          </a:p>
          <a:p>
            <a:pPr lvl="1"/>
            <a:r>
              <a:rPr lang="en-US" dirty="0" smtClean="0"/>
              <a:t>Critical thinking focuses on identifying and evaluating arguments supporting the truth of disputable claims.  Critical thinking focuses on both deductive and inductive arguments. Statistical literacy is critical thinking about statistics as evidence for inferences.”</a:t>
            </a:r>
            <a:endParaRPr lang="en-AU" dirty="0" smtClean="0"/>
          </a:p>
          <a:p>
            <a:pPr algn="r">
              <a:buNone/>
            </a:pPr>
            <a:r>
              <a:rPr lang="en-AU" sz="1800" dirty="0" smtClean="0"/>
              <a:t>Milo </a:t>
            </a:r>
            <a:r>
              <a:rPr lang="en-AU" sz="1800" dirty="0" err="1" smtClean="0"/>
              <a:t>Scheild</a:t>
            </a:r>
            <a:r>
              <a:rPr lang="en-AU" sz="1800" dirty="0" smtClean="0"/>
              <a:t>. </a:t>
            </a:r>
            <a:r>
              <a:rPr lang="en-US" sz="1800" dirty="0" smtClean="0"/>
              <a:t>Director of the W. M. Keck Statistical Literacy Project </a:t>
            </a:r>
          </a:p>
        </p:txBody>
      </p:sp>
      <p:sp>
        <p:nvSpPr>
          <p:cNvPr id="3076" name="Text Box 4"/>
          <p:cNvSpPr txBox="1">
            <a:spLocks noChangeArrowheads="1"/>
          </p:cNvSpPr>
          <p:nvPr/>
        </p:nvSpPr>
        <p:spPr bwMode="auto">
          <a:xfrm>
            <a:off x="381000" y="4038600"/>
            <a:ext cx="3429000" cy="274638"/>
          </a:xfrm>
          <a:prstGeom prst="rect">
            <a:avLst/>
          </a:prstGeom>
          <a:noFill/>
          <a:ln w="12700">
            <a:noFill/>
            <a:miter lim="800000"/>
            <a:headEnd/>
            <a:tailEnd/>
          </a:ln>
          <a:effectLst/>
        </p:spPr>
        <p:txBody>
          <a:bodyPr>
            <a:spAutoFit/>
          </a:bodyPr>
          <a:lstStyle/>
          <a:p>
            <a:pPr>
              <a:spcBef>
                <a:spcPct val="50000"/>
              </a:spcBef>
            </a:pPr>
            <a:endParaRPr lang="en-AU"/>
          </a:p>
        </p:txBody>
      </p:sp>
      <p:pic>
        <p:nvPicPr>
          <p:cNvPr id="121858" name="Picture 2"/>
          <p:cNvPicPr>
            <a:picLocks noChangeAspect="1" noChangeArrowheads="1"/>
          </p:cNvPicPr>
          <p:nvPr/>
        </p:nvPicPr>
        <p:blipFill>
          <a:blip r:embed="rId3" cstate="print"/>
          <a:srcRect/>
          <a:stretch>
            <a:fillRect/>
          </a:stretch>
        </p:blipFill>
        <p:spPr bwMode="auto">
          <a:xfrm>
            <a:off x="2267744" y="5013176"/>
            <a:ext cx="6465887" cy="1476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Using and abusing numbers</a:t>
            </a:r>
            <a:endParaRPr lang="en-AU" dirty="0"/>
          </a:p>
        </p:txBody>
      </p:sp>
      <p:sp>
        <p:nvSpPr>
          <p:cNvPr id="3" name="Content Placeholder 2"/>
          <p:cNvSpPr>
            <a:spLocks noGrp="1"/>
          </p:cNvSpPr>
          <p:nvPr>
            <p:ph idx="1"/>
          </p:nvPr>
        </p:nvSpPr>
        <p:spPr/>
        <p:txBody>
          <a:bodyPr/>
          <a:lstStyle/>
          <a:p>
            <a:r>
              <a:rPr lang="en-AU" dirty="0" smtClean="0"/>
              <a:t>Over the past two weeks, we have explored the foundations of statistical literacy:</a:t>
            </a:r>
          </a:p>
          <a:p>
            <a:pPr lvl="1"/>
            <a:r>
              <a:rPr lang="en-AU" dirty="0" smtClean="0"/>
              <a:t>Measures of central tendency (mean, median)</a:t>
            </a:r>
          </a:p>
          <a:p>
            <a:pPr lvl="1"/>
            <a:r>
              <a:rPr lang="en-AU" dirty="0" smtClean="0"/>
              <a:t>Normality</a:t>
            </a:r>
          </a:p>
          <a:p>
            <a:pPr lvl="1"/>
            <a:r>
              <a:rPr lang="en-AU" dirty="0" smtClean="0"/>
              <a:t>Measures of dispersion (standard deviation)</a:t>
            </a:r>
          </a:p>
          <a:p>
            <a:pPr lvl="1"/>
            <a:r>
              <a:rPr lang="en-AU" dirty="0" smtClean="0"/>
              <a:t>How to interpret and misinterpret statistical findings</a:t>
            </a:r>
          </a:p>
          <a:p>
            <a:pPr lvl="2"/>
            <a:r>
              <a:rPr lang="en-AU" dirty="0" smtClean="0"/>
              <a:t>Lies, damned lies and statistics OR</a:t>
            </a:r>
          </a:p>
          <a:p>
            <a:pPr lvl="2"/>
            <a:r>
              <a:rPr lang="en-AU" dirty="0" smtClean="0"/>
              <a:t>Abuse of numbers?</a:t>
            </a:r>
          </a:p>
          <a:p>
            <a:pPr lvl="1"/>
            <a:r>
              <a:rPr lang="en-AU" dirty="0" smtClean="0"/>
              <a:t>The wilful misuse of statistics is rampant..</a:t>
            </a:r>
          </a:p>
        </p:txBody>
      </p:sp>
    </p:spTree>
    <p:extLst>
      <p:ext uri="{BB962C8B-B14F-4D97-AF65-F5344CB8AC3E}">
        <p14:creationId xmlns="" xmlns:p14="http://schemas.microsoft.com/office/powerpoint/2010/main" val="56422619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dirty="0" smtClean="0"/>
              <a:t>Using and abusing numbers</a:t>
            </a:r>
          </a:p>
        </p:txBody>
      </p:sp>
      <p:sp>
        <p:nvSpPr>
          <p:cNvPr id="4099" name="Rectangle 3"/>
          <p:cNvSpPr>
            <a:spLocks noGrp="1" noChangeArrowheads="1"/>
          </p:cNvSpPr>
          <p:nvPr>
            <p:ph type="body" idx="1"/>
          </p:nvPr>
        </p:nvSpPr>
        <p:spPr/>
        <p:txBody>
          <a:bodyPr>
            <a:normAutofit fontScale="85000" lnSpcReduction="10000"/>
          </a:bodyPr>
          <a:lstStyle/>
          <a:p>
            <a:pPr eaLnBrk="1" hangingPunct="1">
              <a:buFontTx/>
              <a:buNone/>
            </a:pPr>
            <a:r>
              <a:rPr lang="en-AU" dirty="0" smtClean="0"/>
              <a:t>“There are three kinds of lies: lies, damned lies and statistics" (</a:t>
            </a:r>
            <a:r>
              <a:rPr lang="en-AU" sz="2000" dirty="0" smtClean="0">
                <a:hlinkClick r:id="rId3"/>
              </a:rPr>
              <a:t>Disraeli</a:t>
            </a:r>
            <a:r>
              <a:rPr lang="en-AU" sz="2000" dirty="0" smtClean="0"/>
              <a:t>, British Prime Minister, 1804 - 1881)</a:t>
            </a:r>
            <a:r>
              <a:rPr lang="en-AU" dirty="0" smtClean="0"/>
              <a:t> </a:t>
            </a:r>
            <a:endParaRPr lang="en-AU" sz="2000" dirty="0" smtClean="0"/>
          </a:p>
          <a:p>
            <a:pPr eaLnBrk="1" hangingPunct="1">
              <a:spcBef>
                <a:spcPct val="50000"/>
              </a:spcBef>
              <a:buFontTx/>
              <a:buNone/>
            </a:pPr>
            <a:r>
              <a:rPr lang="en-AU" dirty="0" smtClean="0"/>
              <a:t>“The only statistics you can trust are those you falsified yourself" </a:t>
            </a:r>
            <a:r>
              <a:rPr lang="en-AU" sz="2000" dirty="0" smtClean="0"/>
              <a:t>(</a:t>
            </a:r>
            <a:r>
              <a:rPr lang="en-AU" sz="2000" dirty="0" smtClean="0">
                <a:hlinkClick r:id="rId4"/>
              </a:rPr>
              <a:t>Winston Churchill</a:t>
            </a:r>
            <a:r>
              <a:rPr lang="en-AU" sz="2000" dirty="0" smtClean="0"/>
              <a:t>, British wartime Prime Minister, 1874-1965)</a:t>
            </a:r>
          </a:p>
          <a:p>
            <a:pPr eaLnBrk="1" hangingPunct="1">
              <a:spcBef>
                <a:spcPct val="50000"/>
              </a:spcBef>
              <a:buFontTx/>
              <a:buNone/>
            </a:pPr>
            <a:r>
              <a:rPr lang="en-AU" dirty="0" smtClean="0"/>
              <a:t>“A little inaccuracy saves a world of explanation" </a:t>
            </a:r>
            <a:br>
              <a:rPr lang="en-AU" dirty="0" smtClean="0"/>
            </a:br>
            <a:r>
              <a:rPr lang="en-AU" sz="2000" dirty="0" smtClean="0"/>
              <a:t>(</a:t>
            </a:r>
            <a:r>
              <a:rPr lang="en-AU" sz="2000" dirty="0" smtClean="0">
                <a:hlinkClick r:id="rId5"/>
              </a:rPr>
              <a:t>Clarence Edwin Ayres</a:t>
            </a:r>
            <a:r>
              <a:rPr lang="en-AU" sz="2000" dirty="0" smtClean="0"/>
              <a:t>, economist and philosopher, 1891-1972)</a:t>
            </a:r>
          </a:p>
          <a:p>
            <a:pPr eaLnBrk="1" hangingPunct="1">
              <a:buFontTx/>
              <a:buNone/>
            </a:pPr>
            <a:r>
              <a:rPr lang="en-AU" sz="3300" dirty="0" smtClean="0"/>
              <a:t>“</a:t>
            </a:r>
            <a:r>
              <a:rPr lang="en-AU" dirty="0" smtClean="0"/>
              <a:t>Statistics rarely lie, but people can and do misuse and misunderstand statistics. Statistical literacy can help the public know when statistics are being presented in a bogus manner and to understand what the statistics really mean” </a:t>
            </a:r>
            <a:r>
              <a:rPr lang="en-AU" sz="2100" dirty="0" smtClean="0"/>
              <a:t>(</a:t>
            </a:r>
            <a:r>
              <a:rPr lang="en-AU" sz="2100" u="sng" dirty="0" smtClean="0">
                <a:solidFill>
                  <a:schemeClr val="accent1">
                    <a:lumMod val="50000"/>
                  </a:schemeClr>
                </a:solidFill>
              </a:rPr>
              <a:t>Kenneth Prewitt, </a:t>
            </a:r>
            <a:r>
              <a:rPr lang="en-AU" sz="2100" dirty="0" smtClean="0"/>
              <a:t>Director, Bureau of Census USA)</a:t>
            </a:r>
            <a:endParaRPr lang="en-US" sz="2100" dirty="0" smtClean="0"/>
          </a:p>
          <a:p>
            <a:pPr eaLnBrk="1" hangingPunct="1">
              <a:spcBef>
                <a:spcPct val="50000"/>
              </a:spcBef>
              <a:buFontTx/>
              <a:buNone/>
            </a:pPr>
            <a:endParaRPr lang="en-US" sz="1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Statistical literacy:</a:t>
            </a:r>
            <a:br>
              <a:rPr lang="en-AU" dirty="0" smtClean="0"/>
            </a:br>
            <a:r>
              <a:rPr lang="en-AU" sz="2400" dirty="0" smtClean="0"/>
              <a:t>Using and abusing numbers</a:t>
            </a:r>
            <a:endParaRPr lang="en-AU" sz="2400" dirty="0"/>
          </a:p>
        </p:txBody>
      </p:sp>
      <p:sp>
        <p:nvSpPr>
          <p:cNvPr id="3" name="Content Placeholder 2"/>
          <p:cNvSpPr>
            <a:spLocks noGrp="1"/>
          </p:cNvSpPr>
          <p:nvPr>
            <p:ph idx="1"/>
          </p:nvPr>
        </p:nvSpPr>
        <p:spPr/>
        <p:txBody>
          <a:bodyPr>
            <a:normAutofit fontScale="85000" lnSpcReduction="20000"/>
          </a:bodyPr>
          <a:lstStyle/>
          <a:p>
            <a:r>
              <a:rPr lang="en-AU" dirty="0" smtClean="0"/>
              <a:t>Common statistical fallacies and mistakes</a:t>
            </a:r>
          </a:p>
          <a:p>
            <a:pPr lvl="1"/>
            <a:r>
              <a:rPr lang="en-AU" dirty="0" smtClean="0"/>
              <a:t>Differences in means between populations or samples are ‘significant’</a:t>
            </a:r>
          </a:p>
          <a:p>
            <a:pPr lvl="2"/>
            <a:r>
              <a:rPr lang="en-AU" dirty="0" smtClean="0"/>
              <a:t>Inferential tests are required to establish significant differences</a:t>
            </a:r>
          </a:p>
          <a:p>
            <a:pPr lvl="2"/>
            <a:r>
              <a:rPr lang="en-AU" dirty="0" smtClean="0"/>
              <a:t>The presence of outliers can distort the mean</a:t>
            </a:r>
          </a:p>
          <a:p>
            <a:pPr lvl="2"/>
            <a:r>
              <a:rPr lang="en-AU" dirty="0" smtClean="0"/>
              <a:t>Std. Dev. is essential to understanding what interpretation can be attributed to the mean</a:t>
            </a:r>
          </a:p>
          <a:p>
            <a:pPr lvl="1"/>
            <a:r>
              <a:rPr lang="en-AU" dirty="0" smtClean="0"/>
              <a:t>Means shed light on the </a:t>
            </a:r>
            <a:r>
              <a:rPr lang="en-AU" dirty="0" err="1" smtClean="0"/>
              <a:t>behavior</a:t>
            </a:r>
            <a:r>
              <a:rPr lang="en-AU" dirty="0" smtClean="0"/>
              <a:t> of cases</a:t>
            </a:r>
          </a:p>
          <a:p>
            <a:pPr lvl="2"/>
            <a:r>
              <a:rPr lang="en-AU" dirty="0" smtClean="0"/>
              <a:t>E.g. JO students are more social as measured by mean FB friends than ML students</a:t>
            </a:r>
          </a:p>
          <a:p>
            <a:pPr lvl="2"/>
            <a:r>
              <a:rPr lang="en-AU" dirty="0" smtClean="0"/>
              <a:t>Imputing a property of a cohort to particular case is dangerous (similar to </a:t>
            </a:r>
            <a:r>
              <a:rPr lang="en-AU" smtClean="0"/>
              <a:t>z-score scenario</a:t>
            </a:r>
            <a:r>
              <a:rPr lang="en-AU" dirty="0" smtClean="0"/>
              <a:t>)</a:t>
            </a:r>
          </a:p>
          <a:p>
            <a:pPr lvl="3"/>
            <a:r>
              <a:rPr lang="en-AU" dirty="0" smtClean="0"/>
              <a:t>Where two means are different, there may be many values common to both distributions 	</a:t>
            </a:r>
            <a:endParaRPr lang="en-AU" dirty="0"/>
          </a:p>
        </p:txBody>
      </p:sp>
    </p:spTree>
    <p:extLst>
      <p:ext uri="{BB962C8B-B14F-4D97-AF65-F5344CB8AC3E}">
        <p14:creationId xmlns="" xmlns:p14="http://schemas.microsoft.com/office/powerpoint/2010/main" val="3366447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Statistical literacy:</a:t>
            </a:r>
            <a:br>
              <a:rPr lang="en-AU" dirty="0" smtClean="0"/>
            </a:br>
            <a:r>
              <a:rPr lang="en-AU" sz="2400" dirty="0" smtClean="0"/>
              <a:t>Using and abusing numbers</a:t>
            </a:r>
            <a:endParaRPr lang="en-AU" sz="2400" dirty="0"/>
          </a:p>
        </p:txBody>
      </p:sp>
      <p:sp>
        <p:nvSpPr>
          <p:cNvPr id="3" name="Content Placeholder 2"/>
          <p:cNvSpPr>
            <a:spLocks noGrp="1"/>
          </p:cNvSpPr>
          <p:nvPr>
            <p:ph idx="1"/>
          </p:nvPr>
        </p:nvSpPr>
        <p:spPr/>
        <p:txBody>
          <a:bodyPr>
            <a:normAutofit fontScale="85000" lnSpcReduction="10000"/>
          </a:bodyPr>
          <a:lstStyle/>
          <a:p>
            <a:r>
              <a:rPr lang="en-AU" dirty="0" smtClean="0"/>
              <a:t>Review of the data on hours spent on </a:t>
            </a:r>
            <a:r>
              <a:rPr lang="en-AU" dirty="0" err="1" smtClean="0"/>
              <a:t>Facebook</a:t>
            </a:r>
            <a:r>
              <a:rPr lang="en-AU" dirty="0" smtClean="0"/>
              <a:t> shows that JO students spend around half as much time online as ML students as measured by the mean :</a:t>
            </a:r>
          </a:p>
          <a:p>
            <a:pPr lvl="1"/>
            <a:r>
              <a:rPr lang="en-AU" dirty="0" smtClean="0"/>
              <a:t>Claim : ML students are more addicted to FB than JO students</a:t>
            </a:r>
          </a:p>
          <a:p>
            <a:r>
              <a:rPr lang="en-AU" dirty="0" smtClean="0"/>
              <a:t>This claim may be wrong because:</a:t>
            </a:r>
          </a:p>
          <a:p>
            <a:pPr lvl="2"/>
            <a:r>
              <a:rPr lang="en-AU" dirty="0" smtClean="0"/>
              <a:t>The claim aims to shed light on </a:t>
            </a:r>
            <a:r>
              <a:rPr lang="en-AU" dirty="0" err="1" smtClean="0"/>
              <a:t>behavior</a:t>
            </a:r>
            <a:r>
              <a:rPr lang="en-AU" dirty="0" smtClean="0"/>
              <a:t> at case level</a:t>
            </a:r>
          </a:p>
          <a:p>
            <a:pPr lvl="2"/>
            <a:r>
              <a:rPr lang="en-AU" dirty="0" smtClean="0"/>
              <a:t>Std Dev. shows considerable variability in the ML scores</a:t>
            </a:r>
          </a:p>
          <a:p>
            <a:pPr lvl="2"/>
            <a:r>
              <a:rPr lang="en-AU" dirty="0" smtClean="0"/>
              <a:t>Outliers could be affecting the mean (e.g. 0)</a:t>
            </a:r>
          </a:p>
          <a:p>
            <a:r>
              <a:rPr lang="en-AU" dirty="0" smtClean="0"/>
              <a:t>An independent samples t-test is a more reliable way to resolve this claim</a:t>
            </a:r>
          </a:p>
          <a:p>
            <a:pPr lvl="1"/>
            <a:r>
              <a:rPr lang="en-AU" dirty="0" smtClean="0"/>
              <a:t>Are the distributions of the scores in the two samples significantly different  at  a confidence level of 0.05 or 0.01?</a:t>
            </a:r>
          </a:p>
        </p:txBody>
      </p:sp>
    </p:spTree>
    <p:extLst>
      <p:ext uri="{BB962C8B-B14F-4D97-AF65-F5344CB8AC3E}">
        <p14:creationId xmlns="" xmlns:p14="http://schemas.microsoft.com/office/powerpoint/2010/main" val="3366447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Statistical literacy:</a:t>
            </a:r>
            <a:br>
              <a:rPr lang="en-AU" dirty="0" smtClean="0"/>
            </a:br>
            <a:r>
              <a:rPr lang="en-AU" sz="2400" dirty="0" smtClean="0"/>
              <a:t>Using and abusing numbers</a:t>
            </a:r>
            <a:endParaRPr lang="en-AU" sz="2400" dirty="0"/>
          </a:p>
        </p:txBody>
      </p:sp>
      <p:sp>
        <p:nvSpPr>
          <p:cNvPr id="3" name="Content Placeholder 2"/>
          <p:cNvSpPr>
            <a:spLocks noGrp="1"/>
          </p:cNvSpPr>
          <p:nvPr>
            <p:ph idx="1"/>
          </p:nvPr>
        </p:nvSpPr>
        <p:spPr/>
        <p:txBody>
          <a:bodyPr>
            <a:normAutofit fontScale="85000" lnSpcReduction="20000"/>
          </a:bodyPr>
          <a:lstStyle/>
          <a:p>
            <a:r>
              <a:rPr lang="en-AU" dirty="0" smtClean="0"/>
              <a:t>Confusing</a:t>
            </a:r>
            <a:r>
              <a:rPr lang="en-AU" dirty="0" smtClean="0">
                <a:solidFill>
                  <a:srgbClr val="C00000"/>
                </a:solidFill>
              </a:rPr>
              <a:t> causation </a:t>
            </a:r>
            <a:r>
              <a:rPr lang="en-AU" dirty="0" smtClean="0"/>
              <a:t>with </a:t>
            </a:r>
            <a:r>
              <a:rPr lang="en-AU" dirty="0" smtClean="0">
                <a:solidFill>
                  <a:srgbClr val="C00000"/>
                </a:solidFill>
              </a:rPr>
              <a:t>association </a:t>
            </a:r>
          </a:p>
          <a:p>
            <a:pPr lvl="1"/>
            <a:r>
              <a:rPr lang="en-AU" dirty="0" smtClean="0"/>
              <a:t>Consider three claims about the results of an observational study</a:t>
            </a:r>
          </a:p>
          <a:p>
            <a:pPr lvl="1"/>
            <a:r>
              <a:rPr lang="en-AU" dirty="0" smtClean="0"/>
              <a:t>1. People who weigh more tend to be taller [than people who weight less].</a:t>
            </a:r>
          </a:p>
          <a:p>
            <a:pPr lvl="1"/>
            <a:r>
              <a:rPr lang="en-AU" dirty="0" smtClean="0"/>
              <a:t>2.Weight is positively associated with height</a:t>
            </a:r>
          </a:p>
          <a:p>
            <a:pPr lvl="1"/>
            <a:r>
              <a:rPr lang="en-AU" dirty="0" smtClean="0"/>
              <a:t>3. If you gain weight, you can expect to get taller.</a:t>
            </a:r>
          </a:p>
          <a:p>
            <a:r>
              <a:rPr lang="en-AU" dirty="0" smtClean="0">
                <a:solidFill>
                  <a:srgbClr val="C00000"/>
                </a:solidFill>
              </a:rPr>
              <a:t>Spurious association </a:t>
            </a:r>
            <a:r>
              <a:rPr lang="en-AU" dirty="0" smtClean="0">
                <a:solidFill>
                  <a:schemeClr val="tx2"/>
                </a:solidFill>
              </a:rPr>
              <a:t>is </a:t>
            </a:r>
            <a:r>
              <a:rPr lang="en-AU" dirty="0" smtClean="0"/>
              <a:t>where an effect is caused by one or more other variables, rather than the ones </a:t>
            </a:r>
            <a:r>
              <a:rPr lang="en-AU" smtClean="0"/>
              <a:t>being tested</a:t>
            </a:r>
            <a:endParaRPr lang="en-AU" dirty="0" smtClean="0"/>
          </a:p>
          <a:p>
            <a:pPr lvl="2"/>
            <a:r>
              <a:rPr lang="en-AU" dirty="0" smtClean="0"/>
              <a:t>An association is observed between ice cream sales and </a:t>
            </a:r>
            <a:r>
              <a:rPr lang="en-AU" dirty="0" err="1" smtClean="0"/>
              <a:t>drownings</a:t>
            </a:r>
            <a:r>
              <a:rPr lang="en-AU" dirty="0" smtClean="0"/>
              <a:t> (Moore, 1993)</a:t>
            </a:r>
          </a:p>
          <a:p>
            <a:pPr lvl="2"/>
            <a:r>
              <a:rPr lang="en-AU" dirty="0" smtClean="0"/>
              <a:t>An association is observed between doctors in a region and people dying of disease</a:t>
            </a:r>
          </a:p>
          <a:p>
            <a:pPr lvl="2"/>
            <a:r>
              <a:rPr lang="en-AU" dirty="0" smtClean="0"/>
              <a:t>Explanations?</a:t>
            </a:r>
          </a:p>
        </p:txBody>
      </p:sp>
    </p:spTree>
    <p:extLst>
      <p:ext uri="{BB962C8B-B14F-4D97-AF65-F5344CB8AC3E}">
        <p14:creationId xmlns="" xmlns:p14="http://schemas.microsoft.com/office/powerpoint/2010/main" val="336644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smtClean="0"/>
              <a:t>&lt;&lt; Review Exercise</a:t>
            </a:r>
          </a:p>
        </p:txBody>
      </p:sp>
      <p:sp>
        <p:nvSpPr>
          <p:cNvPr id="1029" name="Rectangle 3"/>
          <p:cNvSpPr>
            <a:spLocks noGrp="1" noChangeArrowheads="1"/>
          </p:cNvSpPr>
          <p:nvPr>
            <p:ph type="body" idx="1"/>
          </p:nvPr>
        </p:nvSpPr>
        <p:spPr>
          <a:xfrm>
            <a:off x="685800" y="1981200"/>
            <a:ext cx="4174232" cy="4114800"/>
          </a:xfrm>
        </p:spPr>
        <p:txBody>
          <a:bodyPr>
            <a:normAutofit fontScale="62500" lnSpcReduction="20000"/>
          </a:bodyPr>
          <a:lstStyle/>
          <a:p>
            <a:pPr marL="381000" indent="-381000">
              <a:buFontTx/>
              <a:buAutoNum type="arabicPeriod"/>
              <a:defRPr/>
            </a:pPr>
            <a:r>
              <a:rPr lang="en-US" dirty="0" smtClean="0"/>
              <a:t>Explain the following measures of central tendency:</a:t>
            </a:r>
          </a:p>
          <a:p>
            <a:pPr marL="800100" lvl="1" indent="-342900">
              <a:defRPr/>
            </a:pPr>
            <a:r>
              <a:rPr lang="en-US" dirty="0" smtClean="0"/>
              <a:t>Mean</a:t>
            </a:r>
          </a:p>
          <a:p>
            <a:pPr marL="800100" lvl="1" indent="-342900">
              <a:defRPr/>
            </a:pPr>
            <a:r>
              <a:rPr lang="en-US" dirty="0" smtClean="0"/>
              <a:t>Median </a:t>
            </a:r>
          </a:p>
          <a:p>
            <a:pPr marL="800100" lvl="1" indent="-342900">
              <a:defRPr/>
            </a:pPr>
            <a:r>
              <a:rPr lang="en-US" dirty="0" smtClean="0"/>
              <a:t>Standard Deviation</a:t>
            </a:r>
          </a:p>
          <a:p>
            <a:pPr marL="800100" lvl="1" indent="-342900">
              <a:defRPr/>
            </a:pPr>
            <a:r>
              <a:rPr lang="en-US" dirty="0" smtClean="0"/>
              <a:t>z-score</a:t>
            </a:r>
          </a:p>
          <a:p>
            <a:pPr marL="800100" lvl="1" indent="-342900">
              <a:defRPr/>
            </a:pPr>
            <a:endParaRPr lang="en-US" dirty="0" smtClean="0"/>
          </a:p>
          <a:p>
            <a:pPr marL="800100" lvl="1" indent="-342900">
              <a:defRPr/>
            </a:pPr>
            <a:endParaRPr lang="en-US" dirty="0" smtClean="0"/>
          </a:p>
          <a:p>
            <a:pPr marL="381000" indent="-381000">
              <a:buFontTx/>
              <a:buAutoNum type="arabicPeriod"/>
              <a:defRPr/>
            </a:pPr>
            <a:r>
              <a:rPr lang="en-US" dirty="0" smtClean="0"/>
              <a:t>Calculate the Mean, Median and Standard Sample Deviation for this data set of exam scores for 2 classes in CSG1132.  Using the formula for calculating a z-score, decide in which class student 3 is performing best.  Explain your result.</a:t>
            </a:r>
          </a:p>
        </p:txBody>
      </p:sp>
      <p:graphicFrame>
        <p:nvGraphicFramePr>
          <p:cNvPr id="396292" name="Group 4"/>
          <p:cNvGraphicFramePr>
            <a:graphicFrameLocks noGrp="1"/>
          </p:cNvGraphicFramePr>
          <p:nvPr/>
        </p:nvGraphicFramePr>
        <p:xfrm>
          <a:off x="4860032" y="2060848"/>
          <a:ext cx="3810000" cy="1894320"/>
        </p:xfrm>
        <a:graphic>
          <a:graphicData uri="http://schemas.openxmlformats.org/drawingml/2006/table">
            <a:tbl>
              <a:tblPr/>
              <a:tblGrid>
                <a:gridCol w="952500"/>
                <a:gridCol w="952500"/>
                <a:gridCol w="1905000"/>
              </a:tblGrid>
              <a:tr h="47358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AU" sz="1800" b="0" i="0" u="none" strike="noStrike" cap="none" normalizeH="0" baseline="0" dirty="0" smtClean="0">
                          <a:ln>
                            <a:noFill/>
                          </a:ln>
                          <a:solidFill>
                            <a:schemeClr val="tx2"/>
                          </a:solidFill>
                          <a:effectLst/>
                          <a:latin typeface="Arial" charset="0"/>
                        </a:rPr>
                        <a:t>ID</a:t>
                      </a:r>
                    </a:p>
                  </a:txBody>
                  <a:tcPr horzOverflow="overflow">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AU" sz="1800" b="0" i="0" u="none" strike="noStrike" cap="none" normalizeH="0" baseline="0" dirty="0" smtClean="0">
                          <a:ln>
                            <a:noFill/>
                          </a:ln>
                          <a:solidFill>
                            <a:schemeClr val="tx2"/>
                          </a:solidFill>
                          <a:effectLst/>
                          <a:latin typeface="Arial" charset="0"/>
                        </a:rPr>
                        <a:t>Class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AU" sz="1800" b="0" i="0" u="none" strike="noStrike" cap="none" normalizeH="0" baseline="0" dirty="0" smtClean="0">
                          <a:ln>
                            <a:noFill/>
                          </a:ln>
                          <a:solidFill>
                            <a:schemeClr val="tx2"/>
                          </a:solidFill>
                          <a:effectLst/>
                          <a:latin typeface="Arial" charset="0"/>
                        </a:rPr>
                        <a:t>Class 2</a:t>
                      </a:r>
                    </a:p>
                  </a:txBody>
                  <a:tcPr horzOverflow="overflow">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73580">
                <a:tc>
                  <a:txBody>
                    <a:bodyPr/>
                    <a:lstStyle/>
                    <a:p>
                      <a:r>
                        <a:rPr lang="en-US" dirty="0" smtClean="0"/>
                        <a:t>1</a:t>
                      </a:r>
                      <a:endParaRPr lang="en-US" dirty="0"/>
                    </a:p>
                  </a:txBody>
                  <a:tcPr horzOverflow="overflow">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AU" sz="1800" b="0" i="0" u="none" strike="noStrike" cap="none" normalizeH="0" baseline="0" dirty="0" smtClean="0">
                          <a:ln>
                            <a:noFill/>
                          </a:ln>
                          <a:solidFill>
                            <a:schemeClr val="tx2"/>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AU" sz="1800" b="0" i="0" u="none" strike="noStrike" cap="none" normalizeH="0" baseline="0" dirty="0" smtClean="0">
                          <a:ln>
                            <a:noFill/>
                          </a:ln>
                          <a:solidFill>
                            <a:schemeClr val="tx2"/>
                          </a:solidFill>
                          <a:effectLst/>
                          <a:latin typeface="Arial"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73580">
                <a:tc>
                  <a:txBody>
                    <a:bodyPr/>
                    <a:lstStyle/>
                    <a:p>
                      <a:r>
                        <a:rPr lang="en-US" dirty="0" smtClean="0"/>
                        <a:t>2</a:t>
                      </a:r>
                      <a:endParaRPr lang="en-US" dirty="0"/>
                    </a:p>
                  </a:txBody>
                  <a:tcPr horzOverflow="overflow">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AU" sz="1800" b="0" i="0" u="none" strike="noStrike" cap="none" normalizeH="0" baseline="0" dirty="0" smtClean="0">
                          <a:ln>
                            <a:noFill/>
                          </a:ln>
                          <a:solidFill>
                            <a:schemeClr val="tx2"/>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AU" sz="1800" b="0" i="0" u="none" strike="noStrike" cap="none" normalizeH="0" baseline="0" dirty="0" smtClean="0">
                          <a:ln>
                            <a:noFill/>
                          </a:ln>
                          <a:solidFill>
                            <a:schemeClr val="tx2"/>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73580">
                <a:tc>
                  <a:txBody>
                    <a:bodyPr/>
                    <a:lstStyle/>
                    <a:p>
                      <a:r>
                        <a:rPr lang="en-US" dirty="0" smtClean="0"/>
                        <a:t>3</a:t>
                      </a:r>
                      <a:endParaRPr lang="en-US" dirty="0"/>
                    </a:p>
                  </a:txBody>
                  <a:tcPr horzOverflow="overflow">
                    <a:lnL w="1270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AU" sz="1800" b="0" i="0" u="none" strike="noStrike" cap="none" normalizeH="0" baseline="0" dirty="0" smtClean="0">
                          <a:ln>
                            <a:noFill/>
                          </a:ln>
                          <a:solidFill>
                            <a:schemeClr val="tx2"/>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AU" sz="1800" b="0" i="0" u="none" strike="noStrike" cap="none" normalizeH="0" baseline="0" dirty="0" smtClean="0">
                          <a:ln>
                            <a:noFill/>
                          </a:ln>
                          <a:solidFill>
                            <a:schemeClr val="tx2"/>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1027" name="Object 23"/>
          <p:cNvGraphicFramePr>
            <a:graphicFrameLocks noChangeAspect="1"/>
          </p:cNvGraphicFramePr>
          <p:nvPr/>
        </p:nvGraphicFramePr>
        <p:xfrm>
          <a:off x="7380312" y="4437112"/>
          <a:ext cx="842962" cy="493713"/>
        </p:xfrm>
        <a:graphic>
          <a:graphicData uri="http://schemas.openxmlformats.org/presentationml/2006/ole">
            <p:oleObj spid="_x0000_s77838" name="Equation" r:id="rId4" imgW="672808" imgH="393529" progId="Equation.3">
              <p:embed/>
            </p:oleObj>
          </a:graphicData>
        </a:graphic>
      </p:graphicFrame>
      <p:graphicFrame>
        <p:nvGraphicFramePr>
          <p:cNvPr id="77829" name="Object 21"/>
          <p:cNvGraphicFramePr>
            <a:graphicFrameLocks noChangeAspect="1"/>
          </p:cNvGraphicFramePr>
          <p:nvPr/>
        </p:nvGraphicFramePr>
        <p:xfrm>
          <a:off x="5292080" y="4365104"/>
          <a:ext cx="1549400" cy="750887"/>
        </p:xfrm>
        <a:graphic>
          <a:graphicData uri="http://schemas.openxmlformats.org/presentationml/2006/ole">
            <p:oleObj spid="_x0000_s77839" name="Equation" r:id="rId5" imgW="1155700" imgH="55880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AU" dirty="0" smtClean="0"/>
              <a:t>Statistical literacy:</a:t>
            </a:r>
            <a:br>
              <a:rPr lang="en-AU" dirty="0" smtClean="0"/>
            </a:br>
            <a:r>
              <a:rPr lang="en-AU" sz="2400" dirty="0" smtClean="0"/>
              <a:t>Using and abusing numbers</a:t>
            </a:r>
            <a:endParaRPr lang="en-US" sz="2400" dirty="0" smtClean="0"/>
          </a:p>
        </p:txBody>
      </p:sp>
      <p:sp>
        <p:nvSpPr>
          <p:cNvPr id="16387" name="Rectangle 3"/>
          <p:cNvSpPr>
            <a:spLocks noGrp="1" noChangeArrowheads="1"/>
          </p:cNvSpPr>
          <p:nvPr>
            <p:ph type="body" idx="1"/>
          </p:nvPr>
        </p:nvSpPr>
        <p:spPr/>
        <p:txBody>
          <a:bodyPr>
            <a:normAutofit/>
          </a:bodyPr>
          <a:lstStyle/>
          <a:p>
            <a:pPr>
              <a:buNone/>
            </a:pPr>
            <a:r>
              <a:rPr lang="en-AU" dirty="0" smtClean="0"/>
              <a:t>Simpson’s Paradox:</a:t>
            </a:r>
          </a:p>
          <a:p>
            <a:r>
              <a:rPr lang="en-AU" dirty="0" smtClean="0"/>
              <a:t>A reversal of an association between two variables after a third variable is taken into account. </a:t>
            </a:r>
          </a:p>
          <a:p>
            <a:r>
              <a:rPr lang="en-AU" dirty="0" smtClean="0"/>
              <a:t>Correlation is not necessarily a sign of direct causation. An observed correlation may be spurious due entirely to a confounding factor – a common cause.</a:t>
            </a:r>
          </a:p>
          <a:p>
            <a:pPr lvl="1"/>
            <a:endParaRPr lang="en-AU" dirty="0"/>
          </a:p>
        </p:txBody>
      </p:sp>
      <p:sp>
        <p:nvSpPr>
          <p:cNvPr id="16388" name="Text Box 4"/>
          <p:cNvSpPr txBox="1">
            <a:spLocks noChangeArrowheads="1"/>
          </p:cNvSpPr>
          <p:nvPr/>
        </p:nvSpPr>
        <p:spPr bwMode="auto">
          <a:xfrm>
            <a:off x="381000" y="4038600"/>
            <a:ext cx="3429000" cy="274638"/>
          </a:xfrm>
          <a:prstGeom prst="rect">
            <a:avLst/>
          </a:prstGeom>
          <a:noFill/>
          <a:ln w="12700">
            <a:noFill/>
            <a:miter lim="800000"/>
            <a:headEnd/>
            <a:tailEnd/>
          </a:ln>
          <a:effectLst/>
        </p:spPr>
        <p:txBody>
          <a:bodyPr>
            <a:spAutoFit/>
          </a:bodyPr>
          <a:lstStyle/>
          <a:p>
            <a:pPr>
              <a:spcBef>
                <a:spcPct val="50000"/>
              </a:spcBef>
            </a:pPr>
            <a:endParaRPr lang="en-A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Statistical Literacy:</a:t>
            </a:r>
            <a:br>
              <a:rPr lang="en-US" dirty="0" smtClean="0"/>
            </a:br>
            <a:r>
              <a:rPr lang="en-US" sz="2400" dirty="0" smtClean="0"/>
              <a:t>Simpson’s Paradox</a:t>
            </a:r>
          </a:p>
        </p:txBody>
      </p:sp>
      <p:sp>
        <p:nvSpPr>
          <p:cNvPr id="17411" name="Rectangle 3"/>
          <p:cNvSpPr>
            <a:spLocks noGrp="1" noChangeArrowheads="1"/>
          </p:cNvSpPr>
          <p:nvPr>
            <p:ph type="body" idx="1"/>
          </p:nvPr>
        </p:nvSpPr>
        <p:spPr/>
        <p:txBody>
          <a:bodyPr>
            <a:normAutofit fontScale="77500" lnSpcReduction="20000"/>
          </a:bodyPr>
          <a:lstStyle/>
          <a:p>
            <a:r>
              <a:rPr lang="en-AU" dirty="0" smtClean="0"/>
              <a:t>At Berkeley, rejection for admission was more likely for women than for men at the college level. </a:t>
            </a:r>
          </a:p>
          <a:p>
            <a:r>
              <a:rPr lang="en-AU" smtClean="0"/>
              <a:t>However, </a:t>
            </a:r>
            <a:r>
              <a:rPr lang="en-AU" dirty="0" smtClean="0"/>
              <a:t>rejection was </a:t>
            </a:r>
            <a:r>
              <a:rPr lang="en-AU" smtClean="0"/>
              <a:t>also found more </a:t>
            </a:r>
            <a:r>
              <a:rPr lang="en-AU" dirty="0" smtClean="0"/>
              <a:t>likely for men than for women at the department level. </a:t>
            </a:r>
          </a:p>
          <a:p>
            <a:r>
              <a:rPr lang="en-AU" dirty="0" smtClean="0"/>
              <a:t>The confounding factor was the department. </a:t>
            </a:r>
          </a:p>
          <a:p>
            <a:r>
              <a:rPr lang="en-AU" dirty="0" smtClean="0"/>
              <a:t>Thus, the association between sex and rejection was reversed after taking into account the department rejecting the admission. </a:t>
            </a:r>
          </a:p>
          <a:p>
            <a:r>
              <a:rPr lang="en-AU" dirty="0" smtClean="0"/>
              <a:t>The department was a more important explanatory factor than the sex of the applicant. And the choice of department was significantly associated with sex: 90% of women chose departments with high rejection rates while only 50%of men chose such departments.							(Freedman et al)</a:t>
            </a:r>
          </a:p>
        </p:txBody>
      </p:sp>
      <p:sp>
        <p:nvSpPr>
          <p:cNvPr id="17412" name="Text Box 4"/>
          <p:cNvSpPr txBox="1">
            <a:spLocks noChangeArrowheads="1"/>
          </p:cNvSpPr>
          <p:nvPr/>
        </p:nvSpPr>
        <p:spPr bwMode="auto">
          <a:xfrm>
            <a:off x="381000" y="4038600"/>
            <a:ext cx="3429000" cy="274638"/>
          </a:xfrm>
          <a:prstGeom prst="rect">
            <a:avLst/>
          </a:prstGeom>
          <a:noFill/>
          <a:ln w="12700">
            <a:noFill/>
            <a:miter lim="800000"/>
            <a:headEnd/>
            <a:tailEnd/>
          </a:ln>
          <a:effectLst/>
        </p:spPr>
        <p:txBody>
          <a:bodyPr>
            <a:spAutoFit/>
          </a:bodyPr>
          <a:lstStyle/>
          <a:p>
            <a:pPr>
              <a:spcBef>
                <a:spcPct val="50000"/>
              </a:spcBef>
            </a:pPr>
            <a:endParaRPr lang="en-A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Statistical Literacy:</a:t>
            </a:r>
            <a:br>
              <a:rPr lang="en-US" dirty="0" smtClean="0"/>
            </a:br>
            <a:r>
              <a:rPr lang="en-US" sz="2400" dirty="0" smtClean="0"/>
              <a:t>Using and abusing numbers</a:t>
            </a:r>
          </a:p>
        </p:txBody>
      </p:sp>
      <p:sp>
        <p:nvSpPr>
          <p:cNvPr id="13315" name="Rectangle 3"/>
          <p:cNvSpPr>
            <a:spLocks noGrp="1" noChangeArrowheads="1"/>
          </p:cNvSpPr>
          <p:nvPr>
            <p:ph type="body" idx="1"/>
          </p:nvPr>
        </p:nvSpPr>
        <p:spPr/>
        <p:txBody>
          <a:bodyPr>
            <a:normAutofit lnSpcReduction="10000"/>
          </a:bodyPr>
          <a:lstStyle/>
          <a:p>
            <a:r>
              <a:rPr lang="en-AU" dirty="0" smtClean="0"/>
              <a:t>Distinguishing observational studies from experiment.</a:t>
            </a:r>
          </a:p>
          <a:p>
            <a:pPr lvl="1"/>
            <a:r>
              <a:rPr lang="en-AU" dirty="0" smtClean="0"/>
              <a:t>In an experiment the researcher has effective physical control.</a:t>
            </a:r>
          </a:p>
          <a:p>
            <a:pPr lvl="1"/>
            <a:r>
              <a:rPr lang="en-AU" dirty="0" smtClean="0"/>
              <a:t>In an observational study, the researcher has no physical control.</a:t>
            </a:r>
          </a:p>
          <a:p>
            <a:r>
              <a:rPr lang="en-AU" dirty="0" smtClean="0"/>
              <a:t>Surveys are observational studies that take place outside the context of a lab where experimental conditions can be controlled</a:t>
            </a:r>
          </a:p>
          <a:p>
            <a:pPr lvl="1"/>
            <a:r>
              <a:rPr lang="en-AU" dirty="0" smtClean="0"/>
              <a:t>Wherever subjects know that they are involved in a study, this can influence </a:t>
            </a:r>
            <a:r>
              <a:rPr lang="en-AU" dirty="0" err="1" smtClean="0"/>
              <a:t>behavior</a:t>
            </a:r>
            <a:r>
              <a:rPr lang="en-AU" dirty="0" smtClean="0"/>
              <a:t> (Hawthorne Effect)</a:t>
            </a:r>
          </a:p>
        </p:txBody>
      </p:sp>
      <p:sp>
        <p:nvSpPr>
          <p:cNvPr id="13316" name="Text Box 4"/>
          <p:cNvSpPr txBox="1">
            <a:spLocks noChangeArrowheads="1"/>
          </p:cNvSpPr>
          <p:nvPr/>
        </p:nvSpPr>
        <p:spPr bwMode="auto">
          <a:xfrm>
            <a:off x="381000" y="4038600"/>
            <a:ext cx="3429000" cy="274638"/>
          </a:xfrm>
          <a:prstGeom prst="rect">
            <a:avLst/>
          </a:prstGeom>
          <a:noFill/>
          <a:ln w="12700">
            <a:noFill/>
            <a:miter lim="800000"/>
            <a:headEnd/>
            <a:tailEnd/>
          </a:ln>
          <a:effectLst/>
        </p:spPr>
        <p:txBody>
          <a:bodyPr>
            <a:spAutoFit/>
          </a:bodyPr>
          <a:lstStyle/>
          <a:p>
            <a:pPr>
              <a:spcBef>
                <a:spcPct val="50000"/>
              </a:spcBef>
            </a:pPr>
            <a:endParaRPr lang="en-A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Statistical Literacy</a:t>
            </a:r>
            <a:br>
              <a:rPr lang="en-US" dirty="0" smtClean="0"/>
            </a:br>
            <a:r>
              <a:rPr lang="en-US" sz="2400" dirty="0" smtClean="0"/>
              <a:t>Using and abusing numbers</a:t>
            </a:r>
          </a:p>
        </p:txBody>
      </p:sp>
      <p:sp>
        <p:nvSpPr>
          <p:cNvPr id="14339" name="Rectangle 3"/>
          <p:cNvSpPr>
            <a:spLocks noGrp="1" noChangeArrowheads="1"/>
          </p:cNvSpPr>
          <p:nvPr>
            <p:ph type="body" idx="1"/>
          </p:nvPr>
        </p:nvSpPr>
        <p:spPr/>
        <p:txBody>
          <a:bodyPr>
            <a:normAutofit fontScale="92500" lnSpcReduction="10000"/>
          </a:bodyPr>
          <a:lstStyle/>
          <a:p>
            <a:r>
              <a:rPr lang="en-AU" dirty="0" smtClean="0"/>
              <a:t>Reliability problems with surveys</a:t>
            </a:r>
          </a:p>
          <a:p>
            <a:r>
              <a:rPr lang="en-AU" dirty="0" smtClean="0"/>
              <a:t>Error</a:t>
            </a:r>
          </a:p>
          <a:p>
            <a:pPr lvl="1"/>
            <a:r>
              <a:rPr lang="en-AU" dirty="0" smtClean="0"/>
              <a:t>Random error</a:t>
            </a:r>
          </a:p>
          <a:p>
            <a:pPr lvl="2"/>
            <a:r>
              <a:rPr lang="en-AU" dirty="0" smtClean="0"/>
              <a:t>Often due to large number of small determinate causes. Minimize by getting a larger sample</a:t>
            </a:r>
          </a:p>
          <a:p>
            <a:pPr lvl="1"/>
            <a:r>
              <a:rPr lang="en-AU" dirty="0" smtClean="0"/>
              <a:t>Systematic error</a:t>
            </a:r>
          </a:p>
          <a:p>
            <a:pPr lvl="2"/>
            <a:r>
              <a:rPr lang="en-AU" dirty="0" smtClean="0"/>
              <a:t>Due to bias. Unrepresentative subset of the target population.</a:t>
            </a:r>
          </a:p>
          <a:p>
            <a:pPr lvl="2"/>
            <a:r>
              <a:rPr lang="en-AU" dirty="0" smtClean="0"/>
              <a:t>Bad measuring instruments (</a:t>
            </a:r>
            <a:r>
              <a:rPr lang="en-AU" dirty="0" err="1" smtClean="0"/>
              <a:t>eg</a:t>
            </a:r>
            <a:r>
              <a:rPr lang="en-AU" dirty="0" smtClean="0"/>
              <a:t>. Bad questions in a survey)</a:t>
            </a:r>
          </a:p>
          <a:p>
            <a:pPr lvl="2"/>
            <a:r>
              <a:rPr lang="en-AU" dirty="0" smtClean="0"/>
              <a:t>Response bias. (choosing not to respond, untruthful responses).			(</a:t>
            </a:r>
            <a:r>
              <a:rPr lang="en-AU" dirty="0" err="1" smtClean="0"/>
              <a:t>Schield</a:t>
            </a:r>
            <a:r>
              <a:rPr lang="en-AU" dirty="0" smtClean="0"/>
              <a:t>, 1999)</a:t>
            </a:r>
          </a:p>
        </p:txBody>
      </p:sp>
      <p:sp>
        <p:nvSpPr>
          <p:cNvPr id="14340" name="Text Box 4"/>
          <p:cNvSpPr txBox="1">
            <a:spLocks noChangeArrowheads="1"/>
          </p:cNvSpPr>
          <p:nvPr/>
        </p:nvSpPr>
        <p:spPr bwMode="auto">
          <a:xfrm>
            <a:off x="381000" y="4038600"/>
            <a:ext cx="3429000" cy="274638"/>
          </a:xfrm>
          <a:prstGeom prst="rect">
            <a:avLst/>
          </a:prstGeom>
          <a:noFill/>
          <a:ln w="12700">
            <a:noFill/>
            <a:miter lim="800000"/>
            <a:headEnd/>
            <a:tailEnd/>
          </a:ln>
          <a:effectLst/>
        </p:spPr>
        <p:txBody>
          <a:bodyPr>
            <a:spAutoFit/>
          </a:bodyPr>
          <a:lstStyle/>
          <a:p>
            <a:pPr>
              <a:spcBef>
                <a:spcPct val="50000"/>
              </a:spcBef>
            </a:pPr>
            <a:endParaRPr lang="en-AU"/>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Statistical Literacy:</a:t>
            </a:r>
            <a:br>
              <a:rPr lang="en-US" dirty="0" smtClean="0"/>
            </a:br>
            <a:r>
              <a:rPr lang="en-US" sz="2400" dirty="0" smtClean="0"/>
              <a:t>Using and abusing numbers</a:t>
            </a:r>
          </a:p>
        </p:txBody>
      </p:sp>
      <p:sp>
        <p:nvSpPr>
          <p:cNvPr id="23555" name="Rectangle 3"/>
          <p:cNvSpPr>
            <a:spLocks noGrp="1" noChangeArrowheads="1"/>
          </p:cNvSpPr>
          <p:nvPr>
            <p:ph type="body" idx="1"/>
          </p:nvPr>
        </p:nvSpPr>
        <p:spPr/>
        <p:txBody>
          <a:bodyPr>
            <a:normAutofit/>
          </a:bodyPr>
          <a:lstStyle/>
          <a:p>
            <a:r>
              <a:rPr lang="en-US" dirty="0" smtClean="0"/>
              <a:t>Overreach</a:t>
            </a:r>
          </a:p>
          <a:p>
            <a:pPr lvl="1"/>
            <a:r>
              <a:rPr lang="en-AU" dirty="0" smtClean="0"/>
              <a:t>Trying to reach conclusions that extend beyond the immediate data alone. </a:t>
            </a:r>
          </a:p>
          <a:p>
            <a:pPr lvl="1"/>
            <a:r>
              <a:rPr lang="en-AU" dirty="0" smtClean="0"/>
              <a:t>Generalizing findings from samples to populations when there are too few measurements or where the sample is not genuinely representative of the population</a:t>
            </a:r>
          </a:p>
          <a:p>
            <a:pPr lvl="2"/>
            <a:r>
              <a:rPr lang="en-AU" dirty="0" smtClean="0"/>
              <a:t>With the </a:t>
            </a:r>
            <a:r>
              <a:rPr lang="en-AU" dirty="0" err="1" smtClean="0"/>
              <a:t>Facebook</a:t>
            </a:r>
            <a:r>
              <a:rPr lang="en-AU" dirty="0" smtClean="0"/>
              <a:t> problem, the data could not be used for inference about </a:t>
            </a:r>
            <a:r>
              <a:rPr lang="en-AU" dirty="0" err="1" smtClean="0"/>
              <a:t>Facebook</a:t>
            </a:r>
            <a:r>
              <a:rPr lang="en-AU" dirty="0" smtClean="0"/>
              <a:t> user </a:t>
            </a:r>
            <a:r>
              <a:rPr lang="en-AU" dirty="0" err="1" smtClean="0"/>
              <a:t>behavior</a:t>
            </a:r>
            <a:r>
              <a:rPr lang="en-AU" dirty="0" smtClean="0"/>
              <a:t> beyond the immediate context of the CSG1132 population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 calcmode="lin" valueType="num">
                                      <p:cBhvr additive="base">
                                        <p:cTn id="11"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 calcmode="lin" valueType="num">
                                      <p:cBhvr additive="base">
                                        <p:cTn id="15"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Statistical Literacy:</a:t>
            </a:r>
            <a:br>
              <a:rPr lang="en-US" dirty="0" smtClean="0"/>
            </a:br>
            <a:r>
              <a:rPr lang="en-US" sz="2400" dirty="0" smtClean="0"/>
              <a:t>Using and abusing numbers</a:t>
            </a:r>
          </a:p>
        </p:txBody>
      </p:sp>
      <p:sp>
        <p:nvSpPr>
          <p:cNvPr id="23555" name="Rectangle 3"/>
          <p:cNvSpPr>
            <a:spLocks noGrp="1" noChangeArrowheads="1"/>
          </p:cNvSpPr>
          <p:nvPr>
            <p:ph type="body" idx="1"/>
          </p:nvPr>
        </p:nvSpPr>
        <p:spPr/>
        <p:txBody>
          <a:bodyPr>
            <a:normAutofit/>
          </a:bodyPr>
          <a:lstStyle/>
          <a:p>
            <a:r>
              <a:rPr lang="en-US" dirty="0" smtClean="0"/>
              <a:t>Methodological errors in statistical analysis</a:t>
            </a:r>
          </a:p>
          <a:p>
            <a:pPr lvl="1"/>
            <a:r>
              <a:rPr lang="en-AU" dirty="0" smtClean="0"/>
              <a:t>Described by applying tests wrongly and relying upon simple approaches to understanding data (e.g. Bivariate analysis) when more sophisticated methods should have been used</a:t>
            </a:r>
          </a:p>
          <a:p>
            <a:pPr lvl="2"/>
            <a:r>
              <a:rPr lang="en-AU" dirty="0" smtClean="0"/>
              <a:t>We used the concept of ‘goodness of fit’ to describe match between parameters of a data set and appropriate methods</a:t>
            </a:r>
          </a:p>
          <a:p>
            <a:pPr lvl="3"/>
            <a:r>
              <a:rPr lang="en-AU" dirty="0" smtClean="0"/>
              <a:t>Should not use parametric methods on non-parametric data and vice versa</a:t>
            </a:r>
          </a:p>
          <a:p>
            <a:pPr lvl="3"/>
            <a:r>
              <a:rPr lang="en-AU" dirty="0" smtClean="0"/>
              <a:t>Always check for normality.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900113" y="908050"/>
            <a:ext cx="7416800" cy="3539430"/>
          </a:xfrm>
          <a:prstGeom prst="rect">
            <a:avLst/>
          </a:prstGeom>
          <a:noFill/>
          <a:ln w="12700">
            <a:noFill/>
            <a:miter lim="800000"/>
            <a:headEnd/>
            <a:tailEnd/>
          </a:ln>
          <a:effectLst/>
        </p:spPr>
        <p:txBody>
          <a:bodyPr>
            <a:spAutoFit/>
          </a:bodyPr>
          <a:lstStyle/>
          <a:p>
            <a:pPr algn="ctr">
              <a:spcBef>
                <a:spcPct val="50000"/>
              </a:spcBef>
            </a:pPr>
            <a:r>
              <a:rPr lang="en-AU" sz="2800" dirty="0" smtClean="0">
                <a:solidFill>
                  <a:srgbClr val="CC0000"/>
                </a:solidFill>
              </a:rPr>
              <a:t>Exam time..</a:t>
            </a:r>
            <a:endParaRPr lang="en-AU" sz="2800" dirty="0">
              <a:solidFill>
                <a:srgbClr val="CC0000"/>
              </a:solidFill>
            </a:endParaRPr>
          </a:p>
          <a:p>
            <a:pPr algn="ctr">
              <a:spcBef>
                <a:spcPct val="50000"/>
              </a:spcBef>
            </a:pPr>
            <a:endParaRPr lang="en-AU" sz="2800" dirty="0">
              <a:solidFill>
                <a:srgbClr val="CC0000"/>
              </a:solidFill>
            </a:endParaRPr>
          </a:p>
          <a:p>
            <a:pPr algn="ctr">
              <a:spcBef>
                <a:spcPct val="50000"/>
              </a:spcBef>
            </a:pPr>
            <a:r>
              <a:rPr lang="en-AU" sz="2800" dirty="0">
                <a:solidFill>
                  <a:srgbClr val="CC0000"/>
                </a:solidFill>
              </a:rPr>
              <a:t>Textual and numerical interpretation</a:t>
            </a:r>
          </a:p>
          <a:p>
            <a:pPr algn="ctr">
              <a:spcBef>
                <a:spcPct val="50000"/>
              </a:spcBef>
            </a:pPr>
            <a:endParaRPr lang="en-AU" sz="2800" dirty="0">
              <a:solidFill>
                <a:srgbClr val="CC0000"/>
              </a:solidFill>
            </a:endParaRPr>
          </a:p>
          <a:p>
            <a:pPr algn="ctr">
              <a:spcBef>
                <a:spcPct val="50000"/>
              </a:spcBef>
            </a:pPr>
            <a:r>
              <a:rPr lang="en-AU" sz="2800" dirty="0">
                <a:solidFill>
                  <a:srgbClr val="CC0000"/>
                </a:solidFill>
              </a:rPr>
              <a:t>Question: Have the students followed the instructions?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3666" name="Picture 2"/>
          <p:cNvPicPr>
            <a:picLocks noChangeAspect="1" noChangeArrowheads="1"/>
          </p:cNvPicPr>
          <p:nvPr/>
        </p:nvPicPr>
        <p:blipFill>
          <a:blip r:embed="rId3" cstate="print"/>
          <a:srcRect/>
          <a:stretch>
            <a:fillRect/>
          </a:stretch>
        </p:blipFill>
        <p:spPr bwMode="auto">
          <a:xfrm>
            <a:off x="1919288" y="781050"/>
            <a:ext cx="5305425" cy="5295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descr="pic03504"/>
          <p:cNvPicPr>
            <a:picLocks noChangeAspect="1" noChangeArrowheads="1"/>
          </p:cNvPicPr>
          <p:nvPr/>
        </p:nvPicPr>
        <p:blipFill>
          <a:blip r:embed="rId3" cstate="print"/>
          <a:srcRect/>
          <a:stretch>
            <a:fillRect/>
          </a:stretch>
        </p:blipFill>
        <p:spPr bwMode="auto">
          <a:xfrm>
            <a:off x="1908175" y="620713"/>
            <a:ext cx="5283200" cy="5270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4690" name="Picture 2"/>
          <p:cNvPicPr>
            <a:picLocks noChangeAspect="1" noChangeArrowheads="1"/>
          </p:cNvPicPr>
          <p:nvPr/>
        </p:nvPicPr>
        <p:blipFill>
          <a:blip r:embed="rId3" cstate="print"/>
          <a:srcRect/>
          <a:stretch>
            <a:fillRect/>
          </a:stretch>
        </p:blipFill>
        <p:spPr bwMode="auto">
          <a:xfrm>
            <a:off x="1835696" y="1124744"/>
            <a:ext cx="5462116" cy="500848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statistics</a:t>
            </a:r>
            <a:endParaRPr lang="en-US" dirty="0"/>
          </a:p>
        </p:txBody>
      </p:sp>
      <p:sp>
        <p:nvSpPr>
          <p:cNvPr id="3" name="Content Placeholder 2"/>
          <p:cNvSpPr>
            <a:spLocks noGrp="1"/>
          </p:cNvSpPr>
          <p:nvPr>
            <p:ph idx="1"/>
          </p:nvPr>
        </p:nvSpPr>
        <p:spPr>
          <a:xfrm>
            <a:off x="457200" y="1700213"/>
            <a:ext cx="7211144" cy="4177059"/>
          </a:xfrm>
        </p:spPr>
        <p:txBody>
          <a:bodyPr>
            <a:normAutofit fontScale="77500" lnSpcReduction="20000"/>
          </a:bodyPr>
          <a:lstStyle/>
          <a:p>
            <a:r>
              <a:rPr lang="en-US" dirty="0" smtClean="0"/>
              <a:t>The CO</a:t>
            </a:r>
            <a:r>
              <a:rPr lang="en-US" baseline="-25000" dirty="0" smtClean="0"/>
              <a:t>2</a:t>
            </a:r>
            <a:r>
              <a:rPr lang="en-US" dirty="0" smtClean="0"/>
              <a:t> and sea level rise table from last week suggested an inference – namely that rising CO</a:t>
            </a:r>
            <a:r>
              <a:rPr lang="en-US" baseline="-25000" dirty="0" smtClean="0"/>
              <a:t>2  </a:t>
            </a:r>
            <a:r>
              <a:rPr lang="en-US" dirty="0" smtClean="0"/>
              <a:t>levels are associated with sea level rise</a:t>
            </a:r>
          </a:p>
          <a:p>
            <a:pPr lvl="1"/>
            <a:r>
              <a:rPr lang="en-US" dirty="0" smtClean="0"/>
              <a:t>This is typical of  inferential statistics, where we are trying to reach conclusions that extend beyond the immediate data alone. </a:t>
            </a:r>
          </a:p>
          <a:p>
            <a:pPr lvl="1"/>
            <a:r>
              <a:rPr lang="en-US" dirty="0" smtClean="0"/>
              <a:t>For instance, we use inferential statistics to try to infer from the sample data what the population might think. Or, we use inferential statistics to make judgments of the probability that an observed difference between groups is a dependable one or, alternately,  one that might have happened by chance. </a:t>
            </a:r>
          </a:p>
          <a:p>
            <a:pPr lvl="1"/>
            <a:r>
              <a:rPr lang="en-US" dirty="0" smtClean="0"/>
              <a:t>Thus, we use inferential statistics to make inferences from our data to more general conditions; we use descriptive statistics simply to describe what's going on in our data.</a:t>
            </a:r>
          </a:p>
          <a:p>
            <a:endParaRPr lang="en-US" dirty="0" smtClean="0"/>
          </a:p>
          <a:p>
            <a:endParaRPr lang="en-US" dirty="0"/>
          </a:p>
        </p:txBody>
      </p:sp>
      <p:pic>
        <p:nvPicPr>
          <p:cNvPr id="4" name="Picture 3"/>
          <p:cNvPicPr>
            <a:picLocks noChangeAspect="1"/>
          </p:cNvPicPr>
          <p:nvPr/>
        </p:nvPicPr>
        <p:blipFill>
          <a:blip r:embed="rId3" cstate="print"/>
          <a:srcRect/>
          <a:stretch>
            <a:fillRect/>
          </a:stretch>
        </p:blipFill>
        <p:spPr bwMode="auto">
          <a:xfrm>
            <a:off x="7848600" y="4356100"/>
            <a:ext cx="1082675" cy="1582738"/>
          </a:xfrm>
          <a:prstGeom prst="rect">
            <a:avLst/>
          </a:prstGeom>
          <a:noFill/>
          <a:ln w="9525">
            <a:noFill/>
            <a:miter lim="800000"/>
            <a:headEnd/>
            <a:tailEnd/>
          </a:ln>
        </p:spPr>
      </p:pic>
      <p:sp>
        <p:nvSpPr>
          <p:cNvPr id="5" name="Rectangle 4"/>
          <p:cNvSpPr>
            <a:spLocks noChangeArrowheads="1"/>
          </p:cNvSpPr>
          <p:nvPr/>
        </p:nvSpPr>
        <p:spPr bwMode="auto">
          <a:xfrm>
            <a:off x="4470400" y="5938838"/>
            <a:ext cx="4572000" cy="647700"/>
          </a:xfrm>
          <a:prstGeom prst="rect">
            <a:avLst/>
          </a:prstGeom>
          <a:noFill/>
          <a:ln w="9525">
            <a:noFill/>
            <a:miter lim="800000"/>
            <a:headEnd/>
            <a:tailEnd/>
          </a:ln>
        </p:spPr>
        <p:txBody>
          <a:bodyPr>
            <a:spAutoFit/>
          </a:bodyPr>
          <a:lstStyle/>
          <a:p>
            <a:r>
              <a:rPr lang="en-AU" dirty="0"/>
              <a:t>Welkowitz, J., Cohen, B. and  Lea, R. (2011). Introductory Statistics for the Behavioural Sciences.  Hoboken: New Jersey. Wiley. –Chapter </a:t>
            </a:r>
            <a:r>
              <a:rPr lang="en-AU" dirty="0" smtClean="0"/>
              <a:t>5</a:t>
            </a:r>
            <a:endParaRPr lang="en-AU"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4" descr="pic27395"/>
          <p:cNvPicPr>
            <a:picLocks noChangeAspect="1" noChangeArrowheads="1"/>
          </p:cNvPicPr>
          <p:nvPr/>
        </p:nvPicPr>
        <p:blipFill>
          <a:blip r:embed="rId3" cstate="print"/>
          <a:srcRect/>
          <a:stretch>
            <a:fillRect/>
          </a:stretch>
        </p:blipFill>
        <p:spPr bwMode="auto">
          <a:xfrm>
            <a:off x="1908175" y="692150"/>
            <a:ext cx="5257800" cy="4822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5715" name="Picture 3"/>
          <p:cNvPicPr>
            <a:picLocks noChangeAspect="1" noChangeArrowheads="1"/>
          </p:cNvPicPr>
          <p:nvPr/>
        </p:nvPicPr>
        <p:blipFill>
          <a:blip r:embed="rId3" cstate="print"/>
          <a:srcRect/>
          <a:stretch>
            <a:fillRect/>
          </a:stretch>
        </p:blipFill>
        <p:spPr bwMode="auto">
          <a:xfrm>
            <a:off x="899592" y="836712"/>
            <a:ext cx="7067550" cy="5295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descr="pic29250"/>
          <p:cNvPicPr>
            <a:picLocks noChangeAspect="1" noChangeArrowheads="1"/>
          </p:cNvPicPr>
          <p:nvPr/>
        </p:nvPicPr>
        <p:blipFill>
          <a:blip r:embed="rId3" cstate="print"/>
          <a:srcRect/>
          <a:stretch>
            <a:fillRect/>
          </a:stretch>
        </p:blipFill>
        <p:spPr bwMode="auto">
          <a:xfrm>
            <a:off x="1042988" y="549275"/>
            <a:ext cx="7050087" cy="52752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defRPr/>
            </a:pPr>
            <a:r>
              <a:rPr lang="en-US" dirty="0" smtClean="0"/>
              <a:t>Correlation testing </a:t>
            </a:r>
          </a:p>
        </p:txBody>
      </p:sp>
      <p:sp>
        <p:nvSpPr>
          <p:cNvPr id="2053" name="Rectangle 3"/>
          <p:cNvSpPr>
            <a:spLocks noGrp="1" noChangeArrowheads="1"/>
          </p:cNvSpPr>
          <p:nvPr>
            <p:ph type="body" idx="1"/>
          </p:nvPr>
        </p:nvSpPr>
        <p:spPr/>
        <p:txBody>
          <a:bodyPr>
            <a:normAutofit fontScale="92500"/>
          </a:bodyPr>
          <a:lstStyle/>
          <a:p>
            <a:pPr>
              <a:buFontTx/>
              <a:buChar char="•"/>
            </a:pPr>
            <a:r>
              <a:rPr lang="en-US" dirty="0" smtClean="0"/>
              <a:t>The CO</a:t>
            </a:r>
            <a:r>
              <a:rPr lang="en-US" baseline="-25000" dirty="0" smtClean="0"/>
              <a:t>2 </a:t>
            </a:r>
            <a:r>
              <a:rPr lang="en-US" dirty="0" smtClean="0"/>
              <a:t>problem involved a test of whether two variables were co-related.  This is a common problem in statistics e.g.</a:t>
            </a:r>
          </a:p>
          <a:p>
            <a:pPr lvl="1">
              <a:buFontTx/>
              <a:buChar char="•"/>
            </a:pPr>
            <a:r>
              <a:rPr lang="en-US" dirty="0" smtClean="0"/>
              <a:t>H</a:t>
            </a:r>
            <a:r>
              <a:rPr lang="en-US" baseline="-25000" dirty="0" smtClean="0"/>
              <a:t>1</a:t>
            </a:r>
            <a:r>
              <a:rPr lang="en-US" dirty="0" smtClean="0"/>
              <a:t> – The number of close friends a person has is positively associated with FB friends;</a:t>
            </a:r>
          </a:p>
          <a:p>
            <a:pPr lvl="1"/>
            <a:r>
              <a:rPr lang="en-US" dirty="0" smtClean="0"/>
              <a:t>In a test of correlation, if data is normally distributed a </a:t>
            </a:r>
            <a:r>
              <a:rPr lang="en-US" dirty="0" smtClean="0">
                <a:solidFill>
                  <a:srgbClr val="CE0500"/>
                </a:solidFill>
              </a:rPr>
              <a:t>Pearson’s Product Moment Correlation</a:t>
            </a:r>
            <a:r>
              <a:rPr lang="en-US" dirty="0" smtClean="0"/>
              <a:t> test is used;</a:t>
            </a:r>
          </a:p>
          <a:p>
            <a:pPr lvl="1"/>
            <a:r>
              <a:rPr lang="en-US" dirty="0" smtClean="0"/>
              <a:t>If data is </a:t>
            </a:r>
            <a:r>
              <a:rPr lang="en-US" i="1" dirty="0" smtClean="0"/>
              <a:t>not</a:t>
            </a:r>
            <a:r>
              <a:rPr lang="en-US" dirty="0" smtClean="0"/>
              <a:t> normally distributed, a Spearman’s rank order correlation coefficient </a:t>
            </a:r>
            <a:r>
              <a:rPr lang="en-US" dirty="0" smtClean="0">
                <a:solidFill>
                  <a:srgbClr val="CE0500"/>
                </a:solidFill>
              </a:rPr>
              <a:t>non-parametric</a:t>
            </a:r>
            <a:r>
              <a:rPr lang="en-US" dirty="0" smtClean="0"/>
              <a:t> test is used </a:t>
            </a:r>
          </a:p>
          <a:p>
            <a:pPr lvl="2"/>
            <a:r>
              <a:rPr lang="en-US" dirty="0" smtClean="0"/>
              <a:t>This test requires conversion of interval and ratio data to ordinal data.</a:t>
            </a:r>
          </a:p>
          <a:p>
            <a:pPr lvl="1"/>
            <a:endParaRPr lang="en-US" dirty="0" smtClean="0"/>
          </a:p>
          <a:p>
            <a:pPr lvl="1"/>
            <a:endParaRPr lang="en-US" dirty="0" smtClean="0"/>
          </a:p>
          <a:p>
            <a:endParaRPr lang="en-US" dirty="0" smtClean="0"/>
          </a:p>
        </p:txBody>
      </p:sp>
      <p:sp>
        <p:nvSpPr>
          <p:cNvPr id="399364" name="Text Box 4"/>
          <p:cNvSpPr txBox="1">
            <a:spLocks noChangeArrowheads="1"/>
          </p:cNvSpPr>
          <p:nvPr/>
        </p:nvSpPr>
        <p:spPr bwMode="auto">
          <a:xfrm>
            <a:off x="5651500" y="1773238"/>
            <a:ext cx="3168650" cy="519112"/>
          </a:xfrm>
          <a:prstGeom prst="rect">
            <a:avLst/>
          </a:prstGeom>
          <a:noFill/>
          <a:ln w="12700">
            <a:noFill/>
            <a:miter lim="800000"/>
            <a:headEnd/>
            <a:tailEnd/>
          </a:ln>
          <a:effectLst/>
        </p:spPr>
        <p:txBody>
          <a:bodyPr>
            <a:spAutoFit/>
          </a:bodyPr>
          <a:lstStyle/>
          <a:p>
            <a:pPr>
              <a:spcBef>
                <a:spcPct val="50000"/>
              </a:spcBef>
              <a:defRPr/>
            </a:pPr>
            <a:endParaRPr lang="en-AU" dirty="0">
              <a:effectLst>
                <a:outerShdw blurRad="38100" dist="38100" dir="2700000" algn="tl">
                  <a:srgbClr val="C0C0C0"/>
                </a:outerShdw>
              </a:effectLst>
            </a:endParaRPr>
          </a:p>
        </p:txBody>
      </p:sp>
      <p:grpSp>
        <p:nvGrpSpPr>
          <p:cNvPr id="2" name="Group 9"/>
          <p:cNvGrpSpPr>
            <a:grpSpLocks/>
          </p:cNvGrpSpPr>
          <p:nvPr/>
        </p:nvGrpSpPr>
        <p:grpSpPr bwMode="auto">
          <a:xfrm>
            <a:off x="4067944" y="836712"/>
            <a:ext cx="4329112" cy="2879725"/>
            <a:chOff x="2789" y="709"/>
            <a:chExt cx="2727" cy="1814"/>
          </a:xfrm>
        </p:grpSpPr>
        <p:graphicFrame>
          <p:nvGraphicFramePr>
            <p:cNvPr id="2051" name="Object 5"/>
            <p:cNvGraphicFramePr>
              <a:graphicFrameLocks noChangeAspect="1"/>
            </p:cNvGraphicFramePr>
            <p:nvPr/>
          </p:nvGraphicFramePr>
          <p:xfrm>
            <a:off x="4377" y="709"/>
            <a:ext cx="1139" cy="668"/>
          </p:xfrm>
          <a:graphic>
            <a:graphicData uri="http://schemas.openxmlformats.org/presentationml/2006/ole">
              <p:oleObj spid="_x0000_s94216" name="Equation" r:id="rId4" imgW="736600" imgH="431800" progId="Equation.3">
                <p:embed/>
              </p:oleObj>
            </a:graphicData>
          </a:graphic>
        </p:graphicFrame>
        <p:sp>
          <p:nvSpPr>
            <p:cNvPr id="399366" name="Line 6"/>
            <p:cNvSpPr>
              <a:spLocks noChangeShapeType="1"/>
            </p:cNvSpPr>
            <p:nvPr/>
          </p:nvSpPr>
          <p:spPr bwMode="auto">
            <a:xfrm flipH="1">
              <a:off x="2789" y="1162"/>
              <a:ext cx="1905" cy="1361"/>
            </a:xfrm>
            <a:prstGeom prst="line">
              <a:avLst/>
            </a:prstGeom>
            <a:noFill/>
            <a:ln w="12700">
              <a:solidFill>
                <a:schemeClr val="hlink"/>
              </a:solidFill>
              <a:round/>
              <a:headEnd/>
              <a:tailEnd type="triangle" w="med" len="med"/>
            </a:ln>
            <a:effectLst/>
          </p:spPr>
          <p:txBody>
            <a:bodyPr/>
            <a:lstStyle/>
            <a:p>
              <a:pPr>
                <a:defRPr/>
              </a:pPr>
              <a:endParaRPr lang="en-US" dirty="0"/>
            </a:p>
          </p:txBody>
        </p:sp>
      </p:grpSp>
      <p:pic>
        <p:nvPicPr>
          <p:cNvPr id="11" name="Picture 2"/>
          <p:cNvPicPr>
            <a:picLocks noChangeAspect="1" noChangeArrowheads="1"/>
          </p:cNvPicPr>
          <p:nvPr/>
        </p:nvPicPr>
        <p:blipFill>
          <a:blip r:embed="rId5" cstate="print"/>
          <a:srcRect/>
          <a:stretch>
            <a:fillRect/>
          </a:stretch>
        </p:blipFill>
        <p:spPr bwMode="auto">
          <a:xfrm>
            <a:off x="6876256" y="5949280"/>
            <a:ext cx="2088653" cy="523123"/>
          </a:xfrm>
          <a:prstGeom prst="rect">
            <a:avLst/>
          </a:prstGeom>
          <a:noFill/>
          <a:ln w="127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dirty="0" smtClean="0"/>
              <a:t>Linear association</a:t>
            </a:r>
          </a:p>
        </p:txBody>
      </p:sp>
      <p:sp>
        <p:nvSpPr>
          <p:cNvPr id="4100" name="Rectangle 3"/>
          <p:cNvSpPr>
            <a:spLocks noGrp="1" noChangeArrowheads="1"/>
          </p:cNvSpPr>
          <p:nvPr>
            <p:ph type="body" idx="1"/>
          </p:nvPr>
        </p:nvSpPr>
        <p:spPr>
          <a:xfrm>
            <a:off x="685800" y="1484313"/>
            <a:ext cx="4678363" cy="4611687"/>
          </a:xfrm>
        </p:spPr>
        <p:txBody>
          <a:bodyPr>
            <a:normAutofit fontScale="85000" lnSpcReduction="20000"/>
          </a:bodyPr>
          <a:lstStyle/>
          <a:p>
            <a:r>
              <a:rPr lang="en-US" dirty="0" smtClean="0"/>
              <a:t>The simplest kind of relationship between two variables is a </a:t>
            </a:r>
            <a:r>
              <a:rPr lang="en-US" dirty="0" smtClean="0">
                <a:solidFill>
                  <a:srgbClr val="CE0500"/>
                </a:solidFill>
              </a:rPr>
              <a:t>linear relationship.</a:t>
            </a:r>
          </a:p>
          <a:p>
            <a:pPr>
              <a:buFontTx/>
              <a:buChar char="•"/>
            </a:pPr>
            <a:r>
              <a:rPr lang="en-US" dirty="0" smtClean="0"/>
              <a:t>For this data set (Jackson, 2006, p.135) r=0.94</a:t>
            </a:r>
          </a:p>
          <a:p>
            <a:pPr>
              <a:buFontTx/>
              <a:buChar char="•"/>
            </a:pPr>
            <a:r>
              <a:rPr lang="en-US" dirty="0" smtClean="0"/>
              <a:t>Interpretation= ‘There is a </a:t>
            </a:r>
            <a:r>
              <a:rPr lang="en-US" i="1" dirty="0" smtClean="0">
                <a:solidFill>
                  <a:srgbClr val="C00000"/>
                </a:solidFill>
              </a:rPr>
              <a:t>strong</a:t>
            </a:r>
            <a:r>
              <a:rPr lang="en-US" dirty="0" smtClean="0"/>
              <a:t> positive relationship between weight and height’</a:t>
            </a:r>
          </a:p>
          <a:p>
            <a:pPr>
              <a:buFontTx/>
              <a:buChar char="•"/>
            </a:pPr>
            <a:r>
              <a:rPr lang="en-US" dirty="0" smtClean="0"/>
              <a:t>r is the correlation coefficient</a:t>
            </a:r>
          </a:p>
          <a:p>
            <a:pPr lvl="1"/>
            <a:r>
              <a:rPr lang="en-US" dirty="0" smtClean="0"/>
              <a:t>Can range from +1 to -1</a:t>
            </a:r>
          </a:p>
          <a:p>
            <a:pPr lvl="1"/>
            <a:r>
              <a:rPr lang="en-US" dirty="0" smtClean="0"/>
              <a:t>Strength is usually described as ‘weak’, ‘moderate’ or ‘strong’ (+-.70-.99) depending on the value of r</a:t>
            </a:r>
          </a:p>
        </p:txBody>
      </p:sp>
      <p:graphicFrame>
        <p:nvGraphicFramePr>
          <p:cNvPr id="401515" name="Group 107"/>
          <p:cNvGraphicFramePr>
            <a:graphicFrameLocks noGrp="1"/>
          </p:cNvGraphicFramePr>
          <p:nvPr/>
        </p:nvGraphicFramePr>
        <p:xfrm>
          <a:off x="6372200" y="692696"/>
          <a:ext cx="2327275" cy="5384419"/>
        </p:xfrm>
        <a:graphic>
          <a:graphicData uri="http://schemas.openxmlformats.org/drawingml/2006/table">
            <a:tbl>
              <a:tblPr/>
              <a:tblGrid>
                <a:gridCol w="1163638"/>
                <a:gridCol w="1163637"/>
              </a:tblGrid>
              <a:tr h="3619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1800" b="0" i="0" u="none" strike="noStrike" cap="none" normalizeH="0" baseline="0" dirty="0" smtClean="0">
                          <a:ln>
                            <a:noFill/>
                          </a:ln>
                          <a:solidFill>
                            <a:schemeClr val="tx2"/>
                          </a:solidFill>
                          <a:effectLst/>
                          <a:latin typeface="Arial" charset="0"/>
                        </a:rPr>
                        <a:t>Weight</a:t>
                      </a:r>
                    </a:p>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1800" b="0" i="0" u="none" strike="noStrike" cap="none" normalizeH="0" baseline="0" dirty="0" smtClean="0">
                          <a:ln>
                            <a:noFill/>
                          </a:ln>
                          <a:solidFill>
                            <a:schemeClr val="tx2"/>
                          </a:solidFill>
                          <a:effectLst/>
                          <a:latin typeface="Arial" charset="0"/>
                        </a:rPr>
                        <a:t>(Pounds)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1800" b="0" i="0" u="none" strike="noStrike" cap="none" normalizeH="0" baseline="0" dirty="0" smtClean="0">
                          <a:ln>
                            <a:noFill/>
                          </a:ln>
                          <a:solidFill>
                            <a:schemeClr val="tx2"/>
                          </a:solidFill>
                          <a:effectLst/>
                          <a:latin typeface="Arial" charset="0"/>
                        </a:rPr>
                        <a:t>Height</a:t>
                      </a:r>
                    </a:p>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1800" b="0" i="0" u="none" strike="noStrike" cap="none" normalizeH="0" baseline="0" dirty="0" smtClean="0">
                          <a:ln>
                            <a:noFill/>
                          </a:ln>
                          <a:solidFill>
                            <a:schemeClr val="tx2"/>
                          </a:solidFill>
                          <a:effectLst/>
                          <a:latin typeface="Arial" charset="0"/>
                        </a:rPr>
                        <a:t>(Inches)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143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03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181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72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192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208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91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138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Tx/>
                        <a:buNone/>
                        <a:tabLst/>
                      </a:pPr>
                      <a:r>
                        <a:rPr kumimoji="0" lang="en-US" sz="900" b="0" i="0" u="none" strike="noStrike" cap="none" normalizeH="0" baseline="0" dirty="0" smtClean="0">
                          <a:ln>
                            <a:noFill/>
                          </a:ln>
                          <a:solidFill>
                            <a:schemeClr val="tx2"/>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 name="Object 109"/>
          <p:cNvGraphicFramePr>
            <a:graphicFrameLocks noChangeAspect="1"/>
          </p:cNvGraphicFramePr>
          <p:nvPr/>
        </p:nvGraphicFramePr>
        <p:xfrm>
          <a:off x="4427984" y="5733256"/>
          <a:ext cx="1296789" cy="760540"/>
        </p:xfrm>
        <a:graphic>
          <a:graphicData uri="http://schemas.openxmlformats.org/presentationml/2006/ole">
            <p:oleObj spid="_x0000_s96263" name="Equation" r:id="rId4" imgW="736600" imgH="431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1410"/>
                                        </p:tgtEl>
                                        <p:attrNameLst>
                                          <p:attrName>style.visibility</p:attrName>
                                        </p:attrNameLst>
                                      </p:cBhvr>
                                      <p:to>
                                        <p:strVal val="visible"/>
                                      </p:to>
                                    </p:set>
                                    <p:anim calcmode="lin" valueType="num">
                                      <p:cBhvr additive="base">
                                        <p:cTn id="7" dur="500" fill="hold"/>
                                        <p:tgtEl>
                                          <p:spTgt spid="401410"/>
                                        </p:tgtEl>
                                        <p:attrNameLst>
                                          <p:attrName>ppt_x</p:attrName>
                                        </p:attrNameLst>
                                      </p:cBhvr>
                                      <p:tavLst>
                                        <p:tav tm="0">
                                          <p:val>
                                            <p:strVal val="#ppt_x"/>
                                          </p:val>
                                        </p:tav>
                                        <p:tav tm="100000">
                                          <p:val>
                                            <p:strVal val="#ppt_x"/>
                                          </p:val>
                                        </p:tav>
                                      </p:tavLst>
                                    </p:anim>
                                    <p:anim calcmode="lin" valueType="num">
                                      <p:cBhvr additive="base">
                                        <p:cTn id="8" dur="500" fill="hold"/>
                                        <p:tgtEl>
                                          <p:spTgt spid="401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0">
                                            <p:txEl>
                                              <p:pRg st="0" end="0"/>
                                            </p:txEl>
                                          </p:spTgt>
                                        </p:tgtEl>
                                        <p:attrNameLst>
                                          <p:attrName>style.visibility</p:attrName>
                                        </p:attrNameLst>
                                      </p:cBhvr>
                                      <p:to>
                                        <p:strVal val="visible"/>
                                      </p:to>
                                    </p:set>
                                    <p:anim calcmode="lin" valueType="num">
                                      <p:cBhvr additive="base">
                                        <p:cTn id="13"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0">
                                            <p:txEl>
                                              <p:pRg st="1" end="1"/>
                                            </p:txEl>
                                          </p:spTgt>
                                        </p:tgtEl>
                                        <p:attrNameLst>
                                          <p:attrName>style.visibility</p:attrName>
                                        </p:attrNameLst>
                                      </p:cBhvr>
                                      <p:to>
                                        <p:strVal val="visible"/>
                                      </p:to>
                                    </p:set>
                                    <p:anim calcmode="lin" valueType="num">
                                      <p:cBhvr additive="base">
                                        <p:cTn id="19"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anim calcmode="lin" valueType="num">
                                      <p:cBhvr additive="base">
                                        <p:cTn id="25" dur="500" fill="hold"/>
                                        <p:tgtEl>
                                          <p:spTgt spid="4098"/>
                                        </p:tgtEl>
                                        <p:attrNameLst>
                                          <p:attrName>ppt_x</p:attrName>
                                        </p:attrNameLst>
                                      </p:cBhvr>
                                      <p:tavLst>
                                        <p:tav tm="0">
                                          <p:val>
                                            <p:strVal val="#ppt_x"/>
                                          </p:val>
                                        </p:tav>
                                        <p:tav tm="100000">
                                          <p:val>
                                            <p:strVal val="#ppt_x"/>
                                          </p:val>
                                        </p:tav>
                                      </p:tavLst>
                                    </p:anim>
                                    <p:anim calcmode="lin" valueType="num">
                                      <p:cBhvr additive="base">
                                        <p:cTn id="26"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0">
                                            <p:txEl>
                                              <p:pRg st="2" end="2"/>
                                            </p:txEl>
                                          </p:spTgt>
                                        </p:tgtEl>
                                        <p:attrNameLst>
                                          <p:attrName>style.visibility</p:attrName>
                                        </p:attrNameLst>
                                      </p:cBhvr>
                                      <p:to>
                                        <p:strVal val="visible"/>
                                      </p:to>
                                    </p:set>
                                    <p:anim calcmode="lin" valueType="num">
                                      <p:cBhvr additive="base">
                                        <p:cTn id="31"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0">
                                            <p:txEl>
                                              <p:pRg st="3" end="3"/>
                                            </p:txEl>
                                          </p:spTgt>
                                        </p:tgtEl>
                                        <p:attrNameLst>
                                          <p:attrName>style.visibility</p:attrName>
                                        </p:attrNameLst>
                                      </p:cBhvr>
                                      <p:to>
                                        <p:strVal val="visible"/>
                                      </p:to>
                                    </p:set>
                                    <p:anim calcmode="lin" valueType="num">
                                      <p:cBhvr additive="base">
                                        <p:cTn id="37"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0">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00">
                                            <p:txEl>
                                              <p:pRg st="4" end="4"/>
                                            </p:txEl>
                                          </p:spTgt>
                                        </p:tgtEl>
                                        <p:attrNameLst>
                                          <p:attrName>style.visibility</p:attrName>
                                        </p:attrNameLst>
                                      </p:cBhvr>
                                      <p:to>
                                        <p:strVal val="visible"/>
                                      </p:to>
                                    </p:set>
                                    <p:anim calcmode="lin" valueType="num">
                                      <p:cBhvr additive="base">
                                        <p:cTn id="41"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00">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100">
                                            <p:txEl>
                                              <p:pRg st="5" end="5"/>
                                            </p:txEl>
                                          </p:spTgt>
                                        </p:tgtEl>
                                        <p:attrNameLst>
                                          <p:attrName>style.visibility</p:attrName>
                                        </p:attrNameLst>
                                      </p:cBhvr>
                                      <p:to>
                                        <p:strVal val="visible"/>
                                      </p:to>
                                    </p:set>
                                    <p:anim calcmode="lin" valueType="num">
                                      <p:cBhvr additive="base">
                                        <p:cTn id="45" dur="500" fill="hold"/>
                                        <p:tgtEl>
                                          <p:spTgt spid="4100">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10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p:bldP spid="410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dirty="0" smtClean="0"/>
              <a:t>Scatter plot view </a:t>
            </a:r>
          </a:p>
        </p:txBody>
      </p:sp>
      <p:sp>
        <p:nvSpPr>
          <p:cNvPr id="5124" name="Rectangle 3"/>
          <p:cNvSpPr>
            <a:spLocks noGrp="1" noChangeArrowheads="1"/>
          </p:cNvSpPr>
          <p:nvPr>
            <p:ph type="body" sz="half" idx="1"/>
          </p:nvPr>
        </p:nvSpPr>
        <p:spPr>
          <a:xfrm>
            <a:off x="683568" y="1700808"/>
            <a:ext cx="7989888" cy="4114800"/>
          </a:xfrm>
        </p:spPr>
        <p:txBody>
          <a:bodyPr/>
          <a:lstStyle/>
          <a:p>
            <a:pPr marL="0" indent="0"/>
            <a:r>
              <a:rPr lang="en-US" sz="1800" dirty="0" smtClean="0"/>
              <a:t>The strong positive relationship between height and weight seen in the data set can be represented on a </a:t>
            </a:r>
            <a:r>
              <a:rPr lang="en-US" sz="1800" dirty="0" smtClean="0">
                <a:solidFill>
                  <a:srgbClr val="CE0500"/>
                </a:solidFill>
              </a:rPr>
              <a:t>scatter plot</a:t>
            </a:r>
            <a:r>
              <a:rPr lang="en-US" sz="1800" dirty="0" smtClean="0"/>
              <a:t> with a </a:t>
            </a:r>
            <a:r>
              <a:rPr lang="en-US" sz="1800" dirty="0" smtClean="0">
                <a:solidFill>
                  <a:srgbClr val="CE0500"/>
                </a:solidFill>
              </a:rPr>
              <a:t>regression line.  </a:t>
            </a:r>
            <a:r>
              <a:rPr lang="en-US" sz="1800" dirty="0" smtClean="0"/>
              <a:t>The</a:t>
            </a:r>
            <a:r>
              <a:rPr lang="en-US" sz="1800" dirty="0" smtClean="0">
                <a:solidFill>
                  <a:srgbClr val="CE0500"/>
                </a:solidFill>
              </a:rPr>
              <a:t> regression line </a:t>
            </a:r>
            <a:r>
              <a:rPr lang="en-US" sz="1800" dirty="0" smtClean="0"/>
              <a:t>(Jackson, 2006, p.137) is the best fitting straight line drawn through the center of a </a:t>
            </a:r>
            <a:r>
              <a:rPr lang="en-US" sz="1800" dirty="0" smtClean="0">
                <a:solidFill>
                  <a:srgbClr val="CE0500"/>
                </a:solidFill>
              </a:rPr>
              <a:t>scatter plot</a:t>
            </a:r>
            <a:r>
              <a:rPr lang="en-US" sz="1800" dirty="0" smtClean="0"/>
              <a:t> that indicates the relationship between the variables.</a:t>
            </a:r>
          </a:p>
        </p:txBody>
      </p:sp>
      <p:pic>
        <p:nvPicPr>
          <p:cNvPr id="5125" name="Picture 4" descr="scatter_plot"/>
          <p:cNvPicPr>
            <a:picLocks noChangeAspect="1" noChangeArrowheads="1"/>
          </p:cNvPicPr>
          <p:nvPr/>
        </p:nvPicPr>
        <p:blipFill>
          <a:blip r:embed="rId4" cstate="print"/>
          <a:srcRect/>
          <a:stretch>
            <a:fillRect/>
          </a:stretch>
        </p:blipFill>
        <p:spPr bwMode="auto">
          <a:xfrm>
            <a:off x="1331913" y="3644900"/>
            <a:ext cx="3005137" cy="2292350"/>
          </a:xfrm>
          <a:prstGeom prst="rect">
            <a:avLst/>
          </a:prstGeom>
          <a:noFill/>
          <a:ln w="9525">
            <a:noFill/>
            <a:miter lim="800000"/>
            <a:headEnd/>
            <a:tailEnd/>
          </a:ln>
        </p:spPr>
      </p:pic>
      <p:sp>
        <p:nvSpPr>
          <p:cNvPr id="5126" name="Text Box 5"/>
          <p:cNvSpPr txBox="1">
            <a:spLocks noChangeArrowheads="1"/>
          </p:cNvSpPr>
          <p:nvPr/>
        </p:nvSpPr>
        <p:spPr bwMode="auto">
          <a:xfrm>
            <a:off x="5004048" y="3140968"/>
            <a:ext cx="2952750" cy="244475"/>
          </a:xfrm>
          <a:prstGeom prst="rect">
            <a:avLst/>
          </a:prstGeom>
          <a:noFill/>
          <a:ln w="12700">
            <a:noFill/>
            <a:miter lim="800000"/>
            <a:headEnd/>
            <a:tailEnd/>
          </a:ln>
        </p:spPr>
        <p:txBody>
          <a:bodyPr>
            <a:spAutoFit/>
          </a:bodyPr>
          <a:lstStyle/>
          <a:p>
            <a:pPr>
              <a:spcBef>
                <a:spcPct val="50000"/>
              </a:spcBef>
            </a:pPr>
            <a:r>
              <a:rPr lang="en-AU" sz="1000" dirty="0">
                <a:solidFill>
                  <a:schemeClr val="tx2"/>
                </a:solidFill>
                <a:effectLst/>
              </a:rPr>
              <a:t>The slope of the line is given by the formula</a:t>
            </a:r>
          </a:p>
        </p:txBody>
      </p:sp>
      <p:graphicFrame>
        <p:nvGraphicFramePr>
          <p:cNvPr id="5122" name="Object 6"/>
          <p:cNvGraphicFramePr>
            <a:graphicFrameLocks noGrp="1" noChangeAspect="1"/>
          </p:cNvGraphicFramePr>
          <p:nvPr>
            <p:ph sz="half" idx="2"/>
          </p:nvPr>
        </p:nvGraphicFramePr>
        <p:xfrm>
          <a:off x="5868144" y="3573016"/>
          <a:ext cx="1182688" cy="804863"/>
        </p:xfrm>
        <a:graphic>
          <a:graphicData uri="http://schemas.openxmlformats.org/presentationml/2006/ole">
            <p:oleObj spid="_x0000_s97292" name="Equation" r:id="rId5" imgW="634725" imgH="431613" progId="Equation.3">
              <p:embed/>
            </p:oleObj>
          </a:graphicData>
        </a:graphic>
      </p:graphicFrame>
      <p:sp>
        <p:nvSpPr>
          <p:cNvPr id="407560" name="Text Box 8"/>
          <p:cNvSpPr txBox="1">
            <a:spLocks noChangeArrowheads="1"/>
          </p:cNvSpPr>
          <p:nvPr/>
        </p:nvSpPr>
        <p:spPr bwMode="auto">
          <a:xfrm>
            <a:off x="5508104" y="4653136"/>
            <a:ext cx="2232025" cy="1189038"/>
          </a:xfrm>
          <a:prstGeom prst="rect">
            <a:avLst/>
          </a:prstGeom>
          <a:noFill/>
          <a:ln w="12700">
            <a:noFill/>
            <a:miter lim="800000"/>
            <a:headEnd/>
            <a:tailEnd/>
          </a:ln>
          <a:effectLst/>
        </p:spPr>
        <p:txBody>
          <a:bodyPr>
            <a:spAutoFit/>
          </a:bodyPr>
          <a:lstStyle/>
          <a:p>
            <a:pPr marL="457200" indent="-457200">
              <a:spcBef>
                <a:spcPct val="50000"/>
              </a:spcBef>
              <a:defRPr/>
            </a:pPr>
            <a:r>
              <a:rPr lang="en-AU" sz="1200" dirty="0"/>
              <a:t>&lt;&lt; Class Problem: </a:t>
            </a:r>
          </a:p>
          <a:p>
            <a:pPr marL="457200" indent="-457200">
              <a:spcBef>
                <a:spcPct val="50000"/>
              </a:spcBef>
              <a:buFontTx/>
              <a:buAutoNum type="arabicPeriod"/>
              <a:defRPr/>
            </a:pPr>
            <a:r>
              <a:rPr lang="en-AU" sz="1200" dirty="0"/>
              <a:t>Explain the formula in your own words;</a:t>
            </a:r>
          </a:p>
          <a:p>
            <a:pPr marL="457200" indent="-457200">
              <a:spcBef>
                <a:spcPct val="50000"/>
              </a:spcBef>
              <a:buFontTx/>
              <a:buAutoNum type="arabicPeriod"/>
              <a:defRPr/>
            </a:pPr>
            <a:r>
              <a:rPr lang="en-AU" sz="1200" dirty="0"/>
              <a:t>What is the predictive power of the line?</a:t>
            </a:r>
          </a:p>
        </p:txBody>
      </p:sp>
      <p:graphicFrame>
        <p:nvGraphicFramePr>
          <p:cNvPr id="8" name="Object 7"/>
          <p:cNvGraphicFramePr>
            <a:graphicFrameLocks noChangeAspect="1"/>
          </p:cNvGraphicFramePr>
          <p:nvPr/>
        </p:nvGraphicFramePr>
        <p:xfrm>
          <a:off x="3275856" y="3117719"/>
          <a:ext cx="918102" cy="288032"/>
        </p:xfrm>
        <a:graphic>
          <a:graphicData uri="http://schemas.openxmlformats.org/presentationml/2006/ole">
            <p:oleObj spid="_x0000_s97293" name="Equation" r:id="rId6" imgW="647419" imgH="203112"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0" name="Rectangle 4"/>
          <p:cNvSpPr>
            <a:spLocks noGrp="1" noChangeArrowheads="1"/>
          </p:cNvSpPr>
          <p:nvPr>
            <p:ph type="title"/>
          </p:nvPr>
        </p:nvSpPr>
        <p:spPr/>
        <p:txBody>
          <a:bodyPr/>
          <a:lstStyle/>
          <a:p>
            <a:pPr>
              <a:defRPr/>
            </a:pPr>
            <a:r>
              <a:rPr lang="en-AU" dirty="0" smtClean="0"/>
              <a:t>Multiple Linear Regression</a:t>
            </a:r>
          </a:p>
        </p:txBody>
      </p:sp>
      <p:sp>
        <p:nvSpPr>
          <p:cNvPr id="15363" name="Rectangle 5"/>
          <p:cNvSpPr>
            <a:spLocks noGrp="1" noChangeArrowheads="1"/>
          </p:cNvSpPr>
          <p:nvPr>
            <p:ph type="body" idx="1"/>
          </p:nvPr>
        </p:nvSpPr>
        <p:spPr>
          <a:xfrm>
            <a:off x="683568" y="1628800"/>
            <a:ext cx="7772400" cy="5229200"/>
          </a:xfrm>
        </p:spPr>
        <p:txBody>
          <a:bodyPr>
            <a:normAutofit fontScale="85000" lnSpcReduction="20000"/>
          </a:bodyPr>
          <a:lstStyle/>
          <a:p>
            <a:r>
              <a:rPr lang="en-AU" dirty="0" smtClean="0"/>
              <a:t>Simple </a:t>
            </a:r>
            <a:r>
              <a:rPr lang="en-AU" dirty="0" smtClean="0">
                <a:solidFill>
                  <a:srgbClr val="CE0500"/>
                </a:solidFill>
              </a:rPr>
              <a:t>linear regression</a:t>
            </a:r>
            <a:r>
              <a:rPr lang="en-AU" dirty="0" smtClean="0"/>
              <a:t> involving bivariate analysis is widely used but involves significant simplification:</a:t>
            </a:r>
          </a:p>
          <a:p>
            <a:pPr lvl="1"/>
            <a:r>
              <a:rPr lang="en-AU" dirty="0" smtClean="0"/>
              <a:t>In the real world many predictor variables can be at work determining the dependent measure;</a:t>
            </a:r>
          </a:p>
          <a:p>
            <a:pPr lvl="2"/>
            <a:r>
              <a:rPr lang="en-AU" dirty="0" smtClean="0"/>
              <a:t>What other predictor variables exist for weight besides height?</a:t>
            </a:r>
          </a:p>
          <a:p>
            <a:pPr lvl="1"/>
            <a:r>
              <a:rPr lang="en-AU" dirty="0" smtClean="0"/>
              <a:t>Multiple linear regression is an analysis method based on multiple variables.</a:t>
            </a:r>
          </a:p>
          <a:p>
            <a:pPr lvl="1"/>
            <a:r>
              <a:rPr lang="en-AU" dirty="0" smtClean="0">
                <a:solidFill>
                  <a:srgbClr val="CE0500"/>
                </a:solidFill>
              </a:rPr>
              <a:t>Predictive power</a:t>
            </a:r>
            <a:r>
              <a:rPr lang="en-AU" dirty="0" smtClean="0"/>
              <a:t> is often increased by the use of more sophisticated models based on numerous predictive variables.</a:t>
            </a:r>
          </a:p>
          <a:p>
            <a:pPr lvl="1"/>
            <a:r>
              <a:rPr lang="en-AU" dirty="0" smtClean="0"/>
              <a:t>Where strong or moderate correlation exists between two variables, conclusions  about </a:t>
            </a:r>
            <a:r>
              <a:rPr lang="en-AU" dirty="0" smtClean="0">
                <a:solidFill>
                  <a:srgbClr val="C00000"/>
                </a:solidFill>
              </a:rPr>
              <a:t>causality </a:t>
            </a:r>
            <a:r>
              <a:rPr lang="en-AU" dirty="0" smtClean="0"/>
              <a:t>need to be treated with caution</a:t>
            </a:r>
          </a:p>
          <a:p>
            <a:pPr lvl="1"/>
            <a:r>
              <a:rPr lang="en-AU" dirty="0" smtClean="0"/>
              <a:t>For example, the </a:t>
            </a:r>
            <a:r>
              <a:rPr lang="en-AU" dirty="0" smtClean="0">
                <a:solidFill>
                  <a:srgbClr val="C00000"/>
                </a:solidFill>
              </a:rPr>
              <a:t>relationship </a:t>
            </a:r>
            <a:r>
              <a:rPr lang="en-AU" dirty="0" smtClean="0"/>
              <a:t>that we now accept between smoking and  lung cancer has emerged from many empirical studies  that have enabled us to be confident about the relationship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 calcmode="lin" valueType="num">
                                      <p:cBhvr additive="base">
                                        <p:cTn id="1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363">
                                            <p:txEl>
                                              <p:pRg st="3" end="3"/>
                                            </p:txEl>
                                          </p:spTgt>
                                        </p:tgtEl>
                                        <p:attrNameLst>
                                          <p:attrName>style.visibility</p:attrName>
                                        </p:attrNameLst>
                                      </p:cBhvr>
                                      <p:to>
                                        <p:strVal val="visible"/>
                                      </p:to>
                                    </p:set>
                                    <p:anim calcmode="lin" valueType="num">
                                      <p:cBhvr additive="base">
                                        <p:cTn id="23"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363">
                                            <p:txEl>
                                              <p:pRg st="4" end="4"/>
                                            </p:txEl>
                                          </p:spTgt>
                                        </p:tgtEl>
                                        <p:attrNameLst>
                                          <p:attrName>style.visibility</p:attrName>
                                        </p:attrNameLst>
                                      </p:cBhvr>
                                      <p:to>
                                        <p:strVal val="visible"/>
                                      </p:to>
                                    </p:set>
                                    <p:anim calcmode="lin" valueType="num">
                                      <p:cBhvr additive="base">
                                        <p:cTn id="29"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363">
                                            <p:txEl>
                                              <p:pRg st="5" end="5"/>
                                            </p:txEl>
                                          </p:spTgt>
                                        </p:tgtEl>
                                        <p:attrNameLst>
                                          <p:attrName>style.visibility</p:attrName>
                                        </p:attrNameLst>
                                      </p:cBhvr>
                                      <p:to>
                                        <p:strVal val="visible"/>
                                      </p:to>
                                    </p:set>
                                    <p:anim calcmode="lin" valueType="num">
                                      <p:cBhvr additive="base">
                                        <p:cTn id="35"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363">
                                            <p:txEl>
                                              <p:pRg st="6" end="6"/>
                                            </p:txEl>
                                          </p:spTgt>
                                        </p:tgtEl>
                                        <p:attrNameLst>
                                          <p:attrName>style.visibility</p:attrName>
                                        </p:attrNameLst>
                                      </p:cBhvr>
                                      <p:to>
                                        <p:strVal val="visible"/>
                                      </p:to>
                                    </p:set>
                                    <p:anim calcmode="lin" valueType="num">
                                      <p:cBhvr additive="base">
                                        <p:cTn id="41"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3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defRPr/>
            </a:pPr>
            <a:r>
              <a:rPr lang="en-US" dirty="0" smtClean="0"/>
              <a:t>Interpreting correlation</a:t>
            </a:r>
          </a:p>
        </p:txBody>
      </p:sp>
      <p:sp>
        <p:nvSpPr>
          <p:cNvPr id="16387" name="Rectangle 3"/>
          <p:cNvSpPr>
            <a:spLocks noGrp="1" noChangeArrowheads="1"/>
          </p:cNvSpPr>
          <p:nvPr>
            <p:ph type="body" idx="1"/>
          </p:nvPr>
        </p:nvSpPr>
        <p:spPr>
          <a:xfrm>
            <a:off x="539750" y="1412875"/>
            <a:ext cx="7772400" cy="4114800"/>
          </a:xfrm>
        </p:spPr>
        <p:txBody>
          <a:bodyPr>
            <a:normAutofit fontScale="92500" lnSpcReduction="20000"/>
          </a:bodyPr>
          <a:lstStyle/>
          <a:p>
            <a:r>
              <a:rPr lang="en-US" dirty="0" smtClean="0"/>
              <a:t>Care must be exercised in the interpretation of the results of correlation testing:</a:t>
            </a:r>
          </a:p>
          <a:p>
            <a:pPr lvl="1"/>
            <a:r>
              <a:rPr lang="en-US" dirty="0" smtClean="0"/>
              <a:t>Where strong correlation is observed between variables this should not be interpreted as </a:t>
            </a:r>
            <a:r>
              <a:rPr lang="en-US" dirty="0" smtClean="0">
                <a:solidFill>
                  <a:srgbClr val="CE0500"/>
                </a:solidFill>
              </a:rPr>
              <a:t>causality:</a:t>
            </a:r>
          </a:p>
          <a:p>
            <a:pPr lvl="2"/>
            <a:r>
              <a:rPr lang="en-US" dirty="0" smtClean="0"/>
              <a:t>The observed effect may be attributable to a third variable or some combination of predictor variables.  In other words the observed effect is co-incident rather than causal;</a:t>
            </a:r>
          </a:p>
          <a:p>
            <a:pPr lvl="2"/>
            <a:r>
              <a:rPr lang="en-US" dirty="0" smtClean="0"/>
              <a:t>A claim of association is no more nor no less..</a:t>
            </a:r>
          </a:p>
          <a:p>
            <a:r>
              <a:rPr lang="en-US" dirty="0" smtClean="0"/>
              <a:t>There are many types of correlation coefficients that are paired with data types (Jackson, 2006, p.137):</a:t>
            </a:r>
          </a:p>
          <a:p>
            <a:pPr lvl="2"/>
            <a:endParaRPr lang="en-US" dirty="0" smtClean="0"/>
          </a:p>
        </p:txBody>
      </p:sp>
      <p:pic>
        <p:nvPicPr>
          <p:cNvPr id="16388" name="Picture 5" descr="coefficients"/>
          <p:cNvPicPr>
            <a:picLocks noChangeAspect="1" noChangeArrowheads="1"/>
          </p:cNvPicPr>
          <p:nvPr/>
        </p:nvPicPr>
        <p:blipFill>
          <a:blip r:embed="rId3" cstate="print"/>
          <a:srcRect/>
          <a:stretch>
            <a:fillRect/>
          </a:stretch>
        </p:blipFill>
        <p:spPr bwMode="auto">
          <a:xfrm>
            <a:off x="3419872" y="5013176"/>
            <a:ext cx="4896197" cy="13380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 calcmode="lin" valueType="num">
                                      <p:cBhvr additive="base">
                                        <p:cTn id="11"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 calcmode="lin" valueType="num">
                                      <p:cBhvr additive="base">
                                        <p:cTn id="15"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 calcmode="lin" valueType="num">
                                      <p:cBhvr additive="base">
                                        <p:cTn id="19"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 calcmode="lin" valueType="num">
                                      <p:cBhvr additive="base">
                                        <p:cTn id="25"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levels</a:t>
            </a:r>
            <a:br>
              <a:rPr lang="en-US" dirty="0" smtClean="0"/>
            </a:br>
            <a:r>
              <a:rPr lang="en-US" sz="2400" dirty="0" smtClean="0"/>
              <a:t>Rolling the dice</a:t>
            </a:r>
            <a:endParaRPr lang="en-US" sz="2400" dirty="0"/>
          </a:p>
        </p:txBody>
      </p:sp>
      <p:sp>
        <p:nvSpPr>
          <p:cNvPr id="3" name="Content Placeholder 2"/>
          <p:cNvSpPr>
            <a:spLocks noGrp="1"/>
          </p:cNvSpPr>
          <p:nvPr>
            <p:ph idx="1"/>
          </p:nvPr>
        </p:nvSpPr>
        <p:spPr/>
        <p:txBody>
          <a:bodyPr>
            <a:normAutofit lnSpcReduction="10000"/>
          </a:bodyPr>
          <a:lstStyle/>
          <a:p>
            <a:r>
              <a:rPr lang="en-US" dirty="0" smtClean="0"/>
              <a:t>Inferential statistics are used to accept or reject hypotheses on the basis of </a:t>
            </a:r>
            <a:r>
              <a:rPr lang="en-US" dirty="0" smtClean="0">
                <a:solidFill>
                  <a:srgbClr val="C00000"/>
                </a:solidFill>
              </a:rPr>
              <a:t>probability</a:t>
            </a:r>
            <a:r>
              <a:rPr lang="en-US" dirty="0" smtClean="0"/>
              <a:t> that an observed effect can be </a:t>
            </a:r>
            <a:r>
              <a:rPr lang="en-US" dirty="0" smtClean="0">
                <a:solidFill>
                  <a:srgbClr val="C00000"/>
                </a:solidFill>
              </a:rPr>
              <a:t>attributed</a:t>
            </a:r>
            <a:r>
              <a:rPr lang="en-US" dirty="0" smtClean="0"/>
              <a:t> to a </a:t>
            </a:r>
            <a:r>
              <a:rPr lang="en-US" dirty="0" smtClean="0">
                <a:solidFill>
                  <a:srgbClr val="C00000"/>
                </a:solidFill>
              </a:rPr>
              <a:t>relationship</a:t>
            </a:r>
            <a:r>
              <a:rPr lang="en-US" dirty="0" smtClean="0"/>
              <a:t> between variables.</a:t>
            </a:r>
          </a:p>
          <a:p>
            <a:r>
              <a:rPr lang="en-US" dirty="0" smtClean="0"/>
              <a:t>There are two widely used ‘gold standards’ :</a:t>
            </a:r>
          </a:p>
          <a:p>
            <a:pPr lvl="1">
              <a:buFont typeface="Arial" pitchFamily="34" charset="0"/>
              <a:buChar char="•"/>
            </a:pPr>
            <a:r>
              <a:rPr lang="en-US" dirty="0" smtClean="0">
                <a:latin typeface="Symbol" pitchFamily="18" charset="2"/>
              </a:rPr>
              <a:t> a</a:t>
            </a:r>
            <a:r>
              <a:rPr lang="en-US" dirty="0" smtClean="0"/>
              <a:t>= 0.05 meaning that the probability of the outcome being observed by </a:t>
            </a:r>
            <a:r>
              <a:rPr lang="en-US" smtClean="0"/>
              <a:t>chance distribution of </a:t>
            </a:r>
            <a:r>
              <a:rPr lang="en-US" dirty="0" smtClean="0"/>
              <a:t>values is &lt;1/20</a:t>
            </a:r>
          </a:p>
          <a:p>
            <a:pPr lvl="1">
              <a:buFont typeface="Arial" pitchFamily="34" charset="0"/>
              <a:buChar char="•"/>
            </a:pPr>
            <a:r>
              <a:rPr lang="en-US" dirty="0" smtClean="0">
                <a:latin typeface="Symbol" pitchFamily="18" charset="2"/>
              </a:rPr>
              <a:t> a</a:t>
            </a:r>
            <a:r>
              <a:rPr lang="en-US" dirty="0" smtClean="0"/>
              <a:t>=0.01 meaning that the probability of the outcome being observed by chance distribution of values is &lt;1/100</a:t>
            </a:r>
          </a:p>
        </p:txBody>
      </p:sp>
      <p:pic>
        <p:nvPicPr>
          <p:cNvPr id="10035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68344" y="5445224"/>
            <a:ext cx="1338163" cy="110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Lecturer PPT">
  <a:themeElements>
    <a:clrScheme name="Lecturer 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cturer P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Lecturer 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r 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r 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r 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r 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r 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r P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r 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r 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r 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r 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r 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Lecturer PPT</Template>
  <TotalTime>7688</TotalTime>
  <Pages>22</Pages>
  <Words>2469</Words>
  <Application>Microsoft Office PowerPoint</Application>
  <PresentationFormat>On-screen Show (4:3)</PresentationFormat>
  <Paragraphs>262</Paragraphs>
  <Slides>32</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Lecturer PPT</vt:lpstr>
      <vt:lpstr>Equation</vt:lpstr>
      <vt:lpstr>Communicating in an IT Environment  Lecture 9 – Inferential Statistics  (M.Brogan &amp; B.Combes)</vt:lpstr>
      <vt:lpstr>&lt;&lt; Review Exercise</vt:lpstr>
      <vt:lpstr>Inferential statistics</vt:lpstr>
      <vt:lpstr>Correlation testing </vt:lpstr>
      <vt:lpstr>Linear association</vt:lpstr>
      <vt:lpstr>Scatter plot view </vt:lpstr>
      <vt:lpstr>Multiple Linear Regression</vt:lpstr>
      <vt:lpstr>Interpreting correlation</vt:lpstr>
      <vt:lpstr>Confidence levels Rolling the dice</vt:lpstr>
      <vt:lpstr>H1 – FB Friends  and close friends</vt:lpstr>
      <vt:lpstr>Hypothesis testing</vt:lpstr>
      <vt:lpstr>H1 – FB Friends  and close friends</vt:lpstr>
      <vt:lpstr>H1 – FB Friends  and close friends</vt:lpstr>
      <vt:lpstr>Statistical Literacy</vt:lpstr>
      <vt:lpstr>Using and abusing numbers</vt:lpstr>
      <vt:lpstr>Using and abusing numbers</vt:lpstr>
      <vt:lpstr>Statistical literacy: Using and abusing numbers</vt:lpstr>
      <vt:lpstr>Statistical literacy: Using and abusing numbers</vt:lpstr>
      <vt:lpstr>Statistical literacy: Using and abusing numbers</vt:lpstr>
      <vt:lpstr>Statistical literacy: Using and abusing numbers</vt:lpstr>
      <vt:lpstr>Statistical Literacy: Simpson’s Paradox</vt:lpstr>
      <vt:lpstr>Statistical Literacy: Using and abusing numbers</vt:lpstr>
      <vt:lpstr>Statistical Literacy Using and abusing numbers</vt:lpstr>
      <vt:lpstr>Statistical Literacy: Using and abusing numbers</vt:lpstr>
      <vt:lpstr>Statistical Literacy: Using and abusing numbers</vt:lpstr>
      <vt:lpstr>Slide 26</vt:lpstr>
      <vt:lpstr>Slide 27</vt:lpstr>
      <vt:lpstr>Slide 28</vt:lpstr>
      <vt:lpstr>Slide 29</vt:lpstr>
      <vt:lpstr>Slide 30</vt:lpstr>
      <vt:lpstr>Slide 31</vt:lpstr>
      <vt:lpstr>Slide 32</vt:lpstr>
    </vt:vector>
  </TitlesOfParts>
  <Company>Edith Cowan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in an IT Environment</dc:title>
  <dc:creator>bcombes</dc:creator>
  <cp:lastModifiedBy>Mark Brogran</cp:lastModifiedBy>
  <cp:revision>402</cp:revision>
  <cp:lastPrinted>1601-01-01T00:00:00Z</cp:lastPrinted>
  <dcterms:created xsi:type="dcterms:W3CDTF">2010-03-02T03:36:58Z</dcterms:created>
  <dcterms:modified xsi:type="dcterms:W3CDTF">2012-05-11T02:43:57Z</dcterms:modified>
</cp:coreProperties>
</file>