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02" r:id="rId30"/>
  </p:sldIdLst>
  <p:sldSz cx="9144000" cy="6858000" type="screen4x3"/>
  <p:notesSz cx="6858000" cy="91440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-65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-65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-65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-65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-65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61" autoAdjust="0"/>
  </p:normalViewPr>
  <p:slideViewPr>
    <p:cSldViewPr>
      <p:cViewPr varScale="1">
        <p:scale>
          <a:sx n="112" d="100"/>
          <a:sy n="112" d="100"/>
        </p:scale>
        <p:origin x="994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9B4C2934-4D54-4199-B8F1-D273C65AF048}" type="datetime1">
              <a:rPr lang="en-US"/>
              <a:pPr>
                <a:defRPr/>
              </a:pPr>
              <a:t>5/8/2017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DF691F49-5A77-48C5-84D0-832BBD9848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095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691F49-5A77-48C5-84D0-832BBD9848A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38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5212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6239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9075" y="0"/>
            <a:ext cx="2128838" cy="616585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0"/>
            <a:ext cx="6237287" cy="6165850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395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7376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6634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196975"/>
            <a:ext cx="40386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196975"/>
            <a:ext cx="40386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961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8710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5540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4879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440401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1380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swirl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6288"/>
            <a:ext cx="5638800" cy="608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96975"/>
            <a:ext cx="8229600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8123238" cy="715963"/>
          </a:xfrm>
          <a:prstGeom prst="rect">
            <a:avLst/>
          </a:prstGeom>
          <a:solidFill>
            <a:srgbClr val="004B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1800" smtClean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7696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Heading Goes Here</a:t>
            </a:r>
          </a:p>
        </p:txBody>
      </p:sp>
      <p:pic>
        <p:nvPicPr>
          <p:cNvPr id="1030" name="Picture 15" descr="ECU_AUS_logo_C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588" y="0"/>
            <a:ext cx="1014412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alibri Light" panose="020F0302020204030204" pitchFamily="34" charset="0"/>
          <a:ea typeface="ＭＳ Ｐゴシック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 panose="020B0606020202030204" pitchFamily="34" charset="0"/>
          <a:ea typeface="ＭＳ Ｐゴシック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 panose="020B0606020202030204" pitchFamily="34" charset="0"/>
          <a:ea typeface="ＭＳ Ｐゴシック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 panose="020B0606020202030204" pitchFamily="34" charset="0"/>
          <a:ea typeface="ＭＳ Ｐゴシック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 panose="020B060602020203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-6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-6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-6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 Light" panose="020F0302020204030204" pitchFamily="34" charset="0"/>
          <a:ea typeface="ＭＳ Ｐゴシック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 Light" panose="020F0302020204030204" pitchFamily="34" charset="0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 Light" panose="020F0302020204030204" pitchFamily="34" charset="0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 Light" panose="020F0302020204030204" pitchFamily="34" charset="0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 Light" panose="020F0302020204030204" pitchFamily="34" charset="0"/>
          <a:ea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84313"/>
            <a:ext cx="7772400" cy="2116137"/>
          </a:xfrm>
        </p:spPr>
        <p:txBody>
          <a:bodyPr/>
          <a:lstStyle/>
          <a:p>
            <a:pPr algn="ctr" eaLnBrk="1" hangingPunct="1"/>
            <a:r>
              <a:rPr lang="en-US" altLang="en-US" smtClean="0">
                <a:solidFill>
                  <a:schemeClr val="tx1"/>
                </a:solidFill>
                <a:latin typeface="Calibri Light" panose="020F0302020204030204" pitchFamily="34" charset="0"/>
                <a:ea typeface="ＭＳ Ｐゴシック" panose="020B0600070205080204" pitchFamily="-65" charset="-128"/>
              </a:rPr>
              <a:t>CSP2104 Object-Oriented Programming in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alibri Light" panose="020F0302020204030204" pitchFamily="34" charset="0"/>
                <a:ea typeface="ＭＳ Ｐゴシック" panose="020B0600070205080204" pitchFamily="-65" charset="-128"/>
              </a:rPr>
              <a:t>Module </a:t>
            </a:r>
            <a:r>
              <a:rPr lang="en-US" altLang="en-US" smtClean="0">
                <a:ea typeface="ＭＳ Ｐゴシック" panose="020B0600070205080204" pitchFamily="-65" charset="-128"/>
              </a:rPr>
              <a:t>13</a:t>
            </a:r>
            <a:endParaRPr lang="en-US" altLang="en-US" dirty="0" smtClean="0">
              <a:ea typeface="ＭＳ Ｐゴシック" panose="020B0600070205080204" pitchFamily="-65" charset="-128"/>
            </a:endParaRPr>
          </a:p>
          <a:p>
            <a:pPr eaLnBrk="1" hangingPunct="1"/>
            <a:r>
              <a:rPr lang="en-US" altLang="en-US" dirty="0" smtClean="0">
                <a:latin typeface="Calibri Light" panose="020F0302020204030204" pitchFamily="34" charset="0"/>
                <a:ea typeface="ＭＳ Ｐゴシック" panose="020B0600070205080204" pitchFamily="-65" charset="-128"/>
              </a:rPr>
              <a:t>Using Templates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Overloading Function Templates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161887"/>
            <a:ext cx="367119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Lucida Console" panose="020B0609040504020204" pitchFamily="49" charset="0"/>
              </a:rPr>
              <a:t>template &lt;class T&gt;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void invert(T&amp; x, T&amp; y) {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T temp;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temp = x;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x = y;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y = temp;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template &lt;class T&gt;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void invert(T&amp; x) {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x = -x;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}</a:t>
            </a:r>
            <a:endParaRPr lang="en-AU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6016" y="2924944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Calibri Light" panose="020F0302020204030204" pitchFamily="34" charset="0"/>
              </a:rPr>
              <a:t>You can overload function templates only when each version takes a different argument list, allowing the compiler to distinguish between them</a:t>
            </a:r>
            <a:endParaRPr lang="en-AU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21284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 smtClean="0"/>
              <a:t>Using More than One Type in a Function Template</a:t>
            </a:r>
            <a:endParaRPr lang="en-A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364231" y="699655"/>
            <a:ext cx="6415539" cy="6401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>
                <a:latin typeface="Lucida Console" panose="020B0609040504020204" pitchFamily="49" charset="0"/>
              </a:rPr>
              <a:t>template &lt;class T&gt;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void </a:t>
            </a:r>
            <a:r>
              <a:rPr lang="en-AU" sz="1600" dirty="0" err="1" smtClean="0">
                <a:latin typeface="Lucida Console" panose="020B0609040504020204" pitchFamily="49" charset="0"/>
              </a:rPr>
              <a:t>repeatValue</a:t>
            </a:r>
            <a:r>
              <a:rPr lang="en-AU" sz="1600" dirty="0" smtClean="0">
                <a:latin typeface="Lucida Console" panose="020B0609040504020204" pitchFamily="49" charset="0"/>
              </a:rPr>
              <a:t>(T </a:t>
            </a:r>
            <a:r>
              <a:rPr lang="en-AU" sz="1600" dirty="0" err="1" smtClean="0">
                <a:latin typeface="Lucida Console" panose="020B0609040504020204" pitchFamily="49" charset="0"/>
              </a:rPr>
              <a:t>val</a:t>
            </a:r>
            <a:r>
              <a:rPr lang="en-AU" sz="1600" dirty="0" smtClean="0">
                <a:latin typeface="Lucida Console" panose="020B0609040504020204" pitchFamily="49" charset="0"/>
              </a:rPr>
              <a:t>, int times) {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for (int x = 0; x &lt; times; ++x)</a:t>
            </a:r>
          </a:p>
          <a:p>
            <a:pPr lvl="2"/>
            <a:r>
              <a:rPr lang="en-AU" sz="1600" dirty="0" err="1" smtClean="0">
                <a:latin typeface="Lucida Console" panose="020B0609040504020204" pitchFamily="49" charset="0"/>
              </a:rPr>
              <a:t>cout</a:t>
            </a:r>
            <a:r>
              <a:rPr lang="en-AU" sz="1600" dirty="0" smtClean="0">
                <a:latin typeface="Lucida Console" panose="020B0609040504020204" pitchFamily="49" charset="0"/>
              </a:rPr>
              <a:t> &lt;&lt; “#” &lt;&lt; (x+1) &lt;&lt; “ “ &lt;&lt; </a:t>
            </a:r>
            <a:r>
              <a:rPr lang="en-AU" sz="1600" dirty="0" err="1" smtClean="0">
                <a:latin typeface="Lucida Console" panose="020B0609040504020204" pitchFamily="49" charset="0"/>
              </a:rPr>
              <a:t>val</a:t>
            </a:r>
            <a:r>
              <a:rPr lang="en-AU" sz="1600" dirty="0" smtClean="0">
                <a:latin typeface="Lucida Console" panose="020B0609040504020204" pitchFamily="49" charset="0"/>
              </a:rPr>
              <a:t> &lt;&lt; </a:t>
            </a:r>
            <a:r>
              <a:rPr lang="en-AU" sz="1600" dirty="0" err="1" smtClean="0">
                <a:latin typeface="Lucida Console" panose="020B0609040504020204" pitchFamily="49" charset="0"/>
              </a:rPr>
              <a:t>endl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class Store {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friend </a:t>
            </a:r>
            <a:r>
              <a:rPr lang="en-AU" sz="1600" dirty="0" err="1" smtClean="0">
                <a:latin typeface="Lucida Console" panose="020B0609040504020204" pitchFamily="49" charset="0"/>
              </a:rPr>
              <a:t>ostream</a:t>
            </a:r>
            <a:r>
              <a:rPr lang="en-AU" sz="1600" dirty="0" smtClean="0">
                <a:latin typeface="Lucida Console" panose="020B0609040504020204" pitchFamily="49" charset="0"/>
              </a:rPr>
              <a:t>&amp; operator&lt;&lt;(</a:t>
            </a:r>
            <a:r>
              <a:rPr lang="en-AU" sz="1600" dirty="0" err="1" smtClean="0">
                <a:latin typeface="Lucida Console" panose="020B0609040504020204" pitchFamily="49" charset="0"/>
              </a:rPr>
              <a:t>ostream</a:t>
            </a:r>
            <a:r>
              <a:rPr lang="en-AU" sz="1600" dirty="0" smtClean="0">
                <a:latin typeface="Lucida Console" panose="020B0609040504020204" pitchFamily="49" charset="0"/>
              </a:rPr>
              <a:t>&amp;, Store);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private: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int </a:t>
            </a:r>
            <a:r>
              <a:rPr lang="en-AU" sz="1600" dirty="0" err="1" smtClean="0">
                <a:latin typeface="Lucida Console" panose="020B0609040504020204" pitchFamily="49" charset="0"/>
              </a:rPr>
              <a:t>storeNumber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string </a:t>
            </a:r>
            <a:r>
              <a:rPr lang="en-AU" sz="1600" dirty="0" err="1" smtClean="0">
                <a:latin typeface="Lucida Console" panose="020B0609040504020204" pitchFamily="49" charset="0"/>
              </a:rPr>
              <a:t>streetAddress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string manager;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public: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Store(int = 0, string = “”, string = “”);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};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Store::Store(int </a:t>
            </a:r>
            <a:r>
              <a:rPr lang="en-AU" sz="1600" dirty="0" err="1" smtClean="0">
                <a:latin typeface="Lucida Console" panose="020B0609040504020204" pitchFamily="49" charset="0"/>
              </a:rPr>
              <a:t>num</a:t>
            </a:r>
            <a:r>
              <a:rPr lang="en-AU" sz="1600" dirty="0" smtClean="0">
                <a:latin typeface="Lucida Console" panose="020B0609040504020204" pitchFamily="49" charset="0"/>
              </a:rPr>
              <a:t>, string add, string </a:t>
            </a:r>
            <a:r>
              <a:rPr lang="en-AU" sz="1600" dirty="0" err="1" smtClean="0">
                <a:latin typeface="Lucida Console" panose="020B0609040504020204" pitchFamily="49" charset="0"/>
              </a:rPr>
              <a:t>mgr</a:t>
            </a:r>
            <a:r>
              <a:rPr lang="en-AU" sz="1600" dirty="0" smtClean="0">
                <a:latin typeface="Lucida Console" panose="020B0609040504020204" pitchFamily="49" charset="0"/>
              </a:rPr>
              <a:t>) {</a:t>
            </a:r>
          </a:p>
          <a:p>
            <a:pPr lvl="1"/>
            <a:r>
              <a:rPr lang="en-AU" sz="1600" dirty="0" err="1" smtClean="0">
                <a:latin typeface="Lucida Console" panose="020B0609040504020204" pitchFamily="49" charset="0"/>
              </a:rPr>
              <a:t>storeNumber</a:t>
            </a:r>
            <a:r>
              <a:rPr lang="en-AU" sz="1600" dirty="0" smtClean="0">
                <a:latin typeface="Lucida Console" panose="020B0609040504020204" pitchFamily="49" charset="0"/>
              </a:rPr>
              <a:t> = </a:t>
            </a:r>
            <a:r>
              <a:rPr lang="en-AU" sz="1600" dirty="0" err="1" smtClean="0">
                <a:latin typeface="Lucida Console" panose="020B0609040504020204" pitchFamily="49" charset="0"/>
              </a:rPr>
              <a:t>num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600" dirty="0" err="1" smtClean="0">
                <a:latin typeface="Lucida Console" panose="020B0609040504020204" pitchFamily="49" charset="0"/>
              </a:rPr>
              <a:t>streetAddress</a:t>
            </a:r>
            <a:r>
              <a:rPr lang="en-AU" sz="1600" dirty="0" smtClean="0">
                <a:latin typeface="Lucida Console" panose="020B0609040504020204" pitchFamily="49" charset="0"/>
              </a:rPr>
              <a:t> = add;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manager = </a:t>
            </a:r>
            <a:r>
              <a:rPr lang="en-AU" sz="1600" dirty="0" err="1" smtClean="0">
                <a:latin typeface="Lucida Console" panose="020B0609040504020204" pitchFamily="49" charset="0"/>
              </a:rPr>
              <a:t>mgr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600" dirty="0" err="1" smtClean="0">
                <a:latin typeface="Lucida Console" panose="020B0609040504020204" pitchFamily="49" charset="0"/>
              </a:rPr>
              <a:t>ostream</a:t>
            </a:r>
            <a:r>
              <a:rPr lang="en-AU" sz="1600" dirty="0" smtClean="0">
                <a:latin typeface="Lucida Console" panose="020B0609040504020204" pitchFamily="49" charset="0"/>
              </a:rPr>
              <a:t>&amp; operator&lt;&lt;(</a:t>
            </a:r>
            <a:r>
              <a:rPr lang="en-AU" sz="1600" dirty="0" err="1" smtClean="0">
                <a:latin typeface="Lucida Console" panose="020B0609040504020204" pitchFamily="49" charset="0"/>
              </a:rPr>
              <a:t>ostream</a:t>
            </a:r>
            <a:r>
              <a:rPr lang="en-AU" sz="1600" dirty="0" smtClean="0">
                <a:latin typeface="Lucida Console" panose="020B0609040504020204" pitchFamily="49" charset="0"/>
              </a:rPr>
              <a:t>&amp; out, Store store) {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out &lt;&lt; “Store #” &lt;&lt; </a:t>
            </a:r>
            <a:r>
              <a:rPr lang="en-AU" sz="1600" dirty="0" err="1" smtClean="0">
                <a:latin typeface="Lucida Console" panose="020B0609040504020204" pitchFamily="49" charset="0"/>
              </a:rPr>
              <a:t>store.storeNumber</a:t>
            </a:r>
            <a:r>
              <a:rPr lang="en-AU" sz="1600" dirty="0" smtClean="0">
                <a:latin typeface="Lucida Console" panose="020B0609040504020204" pitchFamily="49" charset="0"/>
              </a:rPr>
              <a:t> &lt;&lt;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“ Address: “ &lt;&lt; </a:t>
            </a:r>
            <a:r>
              <a:rPr lang="en-AU" sz="1600" dirty="0" err="1" smtClean="0">
                <a:latin typeface="Lucida Console" panose="020B0609040504020204" pitchFamily="49" charset="0"/>
              </a:rPr>
              <a:t>store.streetAddress</a:t>
            </a:r>
            <a:r>
              <a:rPr lang="en-AU" sz="1600" dirty="0">
                <a:latin typeface="Lucida Console" panose="020B0609040504020204" pitchFamily="49" charset="0"/>
              </a:rPr>
              <a:t> </a:t>
            </a:r>
            <a:r>
              <a:rPr lang="en-AU" sz="1600" dirty="0" smtClean="0">
                <a:latin typeface="Lucida Console" panose="020B0609040504020204" pitchFamily="49" charset="0"/>
              </a:rPr>
              <a:t>&lt;&lt;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“ Manager Name: “ &lt;&lt; </a:t>
            </a:r>
            <a:r>
              <a:rPr lang="en-AU" sz="1600" dirty="0" err="1" smtClean="0">
                <a:latin typeface="Lucida Console" panose="020B0609040504020204" pitchFamily="49" charset="0"/>
              </a:rPr>
              <a:t>store.manager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return out;</a:t>
            </a:r>
          </a:p>
          <a:p>
            <a:r>
              <a:rPr lang="en-AU" sz="1600" dirty="0">
                <a:latin typeface="Lucida Console" panose="020B0609040504020204" pitchFamily="49" charset="0"/>
              </a:rPr>
              <a:t>}</a:t>
            </a:r>
            <a:endParaRPr lang="en-AU" sz="16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19027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 smtClean="0"/>
              <a:t>Using More than One Type in a Function Template</a:t>
            </a:r>
            <a:endParaRPr lang="en-A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54690" y="3068960"/>
            <a:ext cx="789831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Lucida Console" panose="020B0609040504020204" pitchFamily="49" charset="0"/>
              </a:rPr>
              <a:t>int main() {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int a = 7;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double b = 4.5;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char c = ‘C’;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string name = “Alice”;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Store store(718, “47 Pine Avenue”, “Julia Winters”);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repeatValue</a:t>
            </a:r>
            <a:r>
              <a:rPr lang="en-AU" dirty="0" smtClean="0">
                <a:latin typeface="Lucida Console" panose="020B0609040504020204" pitchFamily="49" charset="0"/>
              </a:rPr>
              <a:t>(a, 3);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repeatValue</a:t>
            </a:r>
            <a:r>
              <a:rPr lang="en-AU" dirty="0" smtClean="0">
                <a:latin typeface="Lucida Console" panose="020B0609040504020204" pitchFamily="49" charset="0"/>
              </a:rPr>
              <a:t>(b, 4);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repeatValue</a:t>
            </a:r>
            <a:r>
              <a:rPr lang="en-AU" dirty="0" smtClean="0">
                <a:latin typeface="Lucida Console" panose="020B0609040504020204" pitchFamily="49" charset="0"/>
              </a:rPr>
              <a:t>(c, 5);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repeatValue</a:t>
            </a:r>
            <a:r>
              <a:rPr lang="en-AU" dirty="0" smtClean="0">
                <a:latin typeface="Lucida Console" panose="020B0609040504020204" pitchFamily="49" charset="0"/>
              </a:rPr>
              <a:t>(name, 6);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repeatValue</a:t>
            </a:r>
            <a:r>
              <a:rPr lang="en-AU" dirty="0" smtClean="0">
                <a:latin typeface="Lucida Console" panose="020B0609040504020204" pitchFamily="49" charset="0"/>
              </a:rPr>
              <a:t>(store, 3);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return 0;</a:t>
            </a:r>
          </a:p>
          <a:p>
            <a:r>
              <a:rPr lang="en-AU" dirty="0">
                <a:latin typeface="Lucida Console" panose="020B0609040504020204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052736"/>
            <a:ext cx="5506194" cy="31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0647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400" dirty="0" smtClean="0"/>
              <a:t>Using Multiple Parameterized Types in a Function Template</a:t>
            </a:r>
            <a:endParaRPr lang="en-A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09967" y="945296"/>
            <a:ext cx="7124066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>
                <a:latin typeface="Lucida Console" panose="020B0609040504020204" pitchFamily="49" charset="0"/>
              </a:rPr>
              <a:t>template &lt;class T, class U&gt;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void </a:t>
            </a:r>
            <a:r>
              <a:rPr lang="en-AU" sz="1600" dirty="0" err="1" smtClean="0">
                <a:latin typeface="Lucida Console" panose="020B0609040504020204" pitchFamily="49" charset="0"/>
              </a:rPr>
              <a:t>displayAndCompare</a:t>
            </a:r>
            <a:r>
              <a:rPr lang="en-AU" sz="1600" dirty="0" smtClean="0">
                <a:latin typeface="Lucida Console" panose="020B0609040504020204" pitchFamily="49" charset="0"/>
              </a:rPr>
              <a:t>(T val1, U, val2) {</a:t>
            </a:r>
          </a:p>
          <a:p>
            <a:pPr lvl="1"/>
            <a:r>
              <a:rPr lang="en-AU" sz="1600" dirty="0" err="1" smtClean="0">
                <a:latin typeface="Lucida Console" panose="020B0609040504020204" pitchFamily="49" charset="0"/>
              </a:rPr>
              <a:t>cout</a:t>
            </a:r>
            <a:r>
              <a:rPr lang="en-AU" sz="1600" dirty="0" smtClean="0">
                <a:latin typeface="Lucida Console" panose="020B0609040504020204" pitchFamily="49" charset="0"/>
              </a:rPr>
              <a:t> &lt;&lt; “First is “ &lt;&lt; val1 &lt;&lt; “ Second is “ &lt;&lt;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val2 &lt; “ “;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if (val1 &gt; val2)</a:t>
            </a:r>
          </a:p>
          <a:p>
            <a:pPr lvl="2"/>
            <a:r>
              <a:rPr lang="en-AU" sz="1600" dirty="0" err="1" smtClean="0">
                <a:latin typeface="Lucida Console" panose="020B0609040504020204" pitchFamily="49" charset="0"/>
              </a:rPr>
              <a:t>cout</a:t>
            </a:r>
            <a:r>
              <a:rPr lang="en-AU" sz="1600" dirty="0" smtClean="0">
                <a:latin typeface="Lucida Console" panose="020B0609040504020204" pitchFamily="49" charset="0"/>
              </a:rPr>
              <a:t> &lt;&lt; “First is larger” &lt;&lt; </a:t>
            </a:r>
            <a:r>
              <a:rPr lang="en-AU" sz="1600" dirty="0" err="1" smtClean="0">
                <a:latin typeface="Lucida Console" panose="020B0609040504020204" pitchFamily="49" charset="0"/>
              </a:rPr>
              <a:t>endl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else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if (val1 == val2)</a:t>
            </a:r>
            <a:endParaRPr lang="en-AU" sz="1600" dirty="0">
              <a:latin typeface="Lucida Console" panose="020B0609040504020204" pitchFamily="49" charset="0"/>
            </a:endParaRPr>
          </a:p>
          <a:p>
            <a:pPr lvl="3"/>
            <a:r>
              <a:rPr lang="en-AU" sz="1600" dirty="0" err="1" smtClean="0">
                <a:latin typeface="Lucida Console" panose="020B0609040504020204" pitchFamily="49" charset="0"/>
              </a:rPr>
              <a:t>cout</a:t>
            </a:r>
            <a:r>
              <a:rPr lang="en-AU" sz="1600" dirty="0" smtClean="0">
                <a:latin typeface="Lucida Console" panose="020B0609040504020204" pitchFamily="49" charset="0"/>
              </a:rPr>
              <a:t> &lt;&lt; “First and second are equal” &lt;&lt; </a:t>
            </a:r>
            <a:r>
              <a:rPr lang="en-AU" sz="1600" dirty="0" err="1" smtClean="0">
                <a:latin typeface="Lucida Console" panose="020B0609040504020204" pitchFamily="49" charset="0"/>
              </a:rPr>
              <a:t>endl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else</a:t>
            </a:r>
          </a:p>
          <a:p>
            <a:pPr lvl="3"/>
            <a:r>
              <a:rPr lang="en-AU" sz="1600" dirty="0" err="1" smtClean="0">
                <a:latin typeface="Lucida Console" panose="020B0609040504020204" pitchFamily="49" charset="0"/>
              </a:rPr>
              <a:t>cout</a:t>
            </a:r>
            <a:r>
              <a:rPr lang="en-AU" sz="1600" dirty="0" smtClean="0">
                <a:latin typeface="Lucida Console" panose="020B0609040504020204" pitchFamily="49" charset="0"/>
              </a:rPr>
              <a:t> &lt;&lt; “Second is larger” &lt;&lt; </a:t>
            </a:r>
            <a:r>
              <a:rPr lang="en-AU" sz="1600" dirty="0" err="1" smtClean="0">
                <a:latin typeface="Lucida Console" panose="020B0609040504020204" pitchFamily="49" charset="0"/>
              </a:rPr>
              <a:t>endl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class </a:t>
            </a:r>
            <a:r>
              <a:rPr lang="en-AU" sz="1600" dirty="0" err="1" smtClean="0">
                <a:latin typeface="Lucida Console" panose="020B0609040504020204" pitchFamily="49" charset="0"/>
              </a:rPr>
              <a:t>PhoneCall</a:t>
            </a:r>
            <a:r>
              <a:rPr lang="en-AU" sz="1600" dirty="0" smtClean="0">
                <a:latin typeface="Lucida Console" panose="020B0609040504020204" pitchFamily="49" charset="0"/>
              </a:rPr>
              <a:t> {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friend </a:t>
            </a:r>
            <a:r>
              <a:rPr lang="en-AU" sz="1600" dirty="0" err="1" smtClean="0">
                <a:latin typeface="Lucida Console" panose="020B0609040504020204" pitchFamily="49" charset="0"/>
              </a:rPr>
              <a:t>ostream</a:t>
            </a:r>
            <a:r>
              <a:rPr lang="en-AU" sz="1600" dirty="0" smtClean="0">
                <a:latin typeface="Lucida Console" panose="020B0609040504020204" pitchFamily="49" charset="0"/>
              </a:rPr>
              <a:t>&amp; operator&lt;&lt;(</a:t>
            </a:r>
            <a:r>
              <a:rPr lang="en-AU" sz="1600" dirty="0" err="1" smtClean="0">
                <a:latin typeface="Lucida Console" panose="020B0609040504020204" pitchFamily="49" charset="0"/>
              </a:rPr>
              <a:t>ostream</a:t>
            </a:r>
            <a:r>
              <a:rPr lang="en-AU" sz="1600" dirty="0" smtClean="0">
                <a:latin typeface="Lucida Console" panose="020B0609040504020204" pitchFamily="49" charset="0"/>
              </a:rPr>
              <a:t>&amp;, </a:t>
            </a:r>
            <a:r>
              <a:rPr lang="en-AU" sz="1600" dirty="0" err="1" smtClean="0">
                <a:latin typeface="Lucida Console" panose="020B0609040504020204" pitchFamily="49" charset="0"/>
              </a:rPr>
              <a:t>PhoneCall</a:t>
            </a:r>
            <a:r>
              <a:rPr lang="en-AU" sz="1600" dirty="0" smtClean="0">
                <a:latin typeface="Lucida Console" panose="020B0609040504020204" pitchFamily="49" charset="0"/>
              </a:rPr>
              <a:t>);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private: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int minutes;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public:</a:t>
            </a:r>
          </a:p>
          <a:p>
            <a:pPr lvl="2"/>
            <a:r>
              <a:rPr lang="en-AU" sz="1600" dirty="0" err="1" smtClean="0">
                <a:latin typeface="Lucida Console" panose="020B0609040504020204" pitchFamily="49" charset="0"/>
              </a:rPr>
              <a:t>PhoneCall</a:t>
            </a:r>
            <a:r>
              <a:rPr lang="en-AU" sz="1600" dirty="0" smtClean="0">
                <a:latin typeface="Lucida Console" panose="020B0609040504020204" pitchFamily="49" charset="0"/>
              </a:rPr>
              <a:t>(int = 0);</a:t>
            </a:r>
          </a:p>
          <a:p>
            <a:pPr lvl="2"/>
            <a:r>
              <a:rPr lang="en-AU" sz="1600" dirty="0" err="1" smtClean="0">
                <a:latin typeface="Lucida Console" panose="020B0609040504020204" pitchFamily="49" charset="0"/>
              </a:rPr>
              <a:t>bool</a:t>
            </a:r>
            <a:r>
              <a:rPr lang="en-AU" sz="1600" dirty="0" smtClean="0">
                <a:latin typeface="Lucida Console" panose="020B0609040504020204" pitchFamily="49" charset="0"/>
              </a:rPr>
              <a:t> operator&gt;(</a:t>
            </a:r>
            <a:r>
              <a:rPr lang="en-AU" sz="1600" dirty="0" err="1" smtClean="0">
                <a:latin typeface="Lucida Console" panose="020B0609040504020204" pitchFamily="49" charset="0"/>
              </a:rPr>
              <a:t>PhoneCall</a:t>
            </a:r>
            <a:r>
              <a:rPr lang="en-AU" sz="1600" dirty="0" smtClean="0">
                <a:latin typeface="Lucida Console" panose="020B0609040504020204" pitchFamily="49" charset="0"/>
              </a:rPr>
              <a:t>);</a:t>
            </a:r>
          </a:p>
          <a:p>
            <a:pPr lvl="2"/>
            <a:r>
              <a:rPr lang="en-AU" sz="1600" dirty="0" err="1" smtClean="0">
                <a:latin typeface="Lucida Console" panose="020B0609040504020204" pitchFamily="49" charset="0"/>
              </a:rPr>
              <a:t>bool</a:t>
            </a:r>
            <a:r>
              <a:rPr lang="en-AU" sz="1600" dirty="0" smtClean="0">
                <a:latin typeface="Lucida Console" panose="020B0609040504020204" pitchFamily="49" charset="0"/>
              </a:rPr>
              <a:t> operator&gt;(int);</a:t>
            </a:r>
          </a:p>
          <a:p>
            <a:pPr lvl="2"/>
            <a:r>
              <a:rPr lang="en-AU" sz="1600" dirty="0" err="1" smtClean="0">
                <a:latin typeface="Lucida Console" panose="020B0609040504020204" pitchFamily="49" charset="0"/>
              </a:rPr>
              <a:t>bool</a:t>
            </a:r>
            <a:r>
              <a:rPr lang="en-AU" sz="1600" dirty="0" smtClean="0">
                <a:latin typeface="Lucida Console" panose="020B0609040504020204" pitchFamily="49" charset="0"/>
              </a:rPr>
              <a:t> operator==(</a:t>
            </a:r>
            <a:r>
              <a:rPr lang="en-AU" sz="1600" dirty="0" err="1" smtClean="0">
                <a:latin typeface="Lucida Console" panose="020B0609040504020204" pitchFamily="49" charset="0"/>
              </a:rPr>
              <a:t>PhoneCall</a:t>
            </a:r>
            <a:r>
              <a:rPr lang="en-AU" sz="1600" dirty="0" smtClean="0">
                <a:latin typeface="Lucida Console" panose="020B0609040504020204" pitchFamily="49" charset="0"/>
              </a:rPr>
              <a:t>);</a:t>
            </a:r>
          </a:p>
          <a:p>
            <a:pPr lvl="2"/>
            <a:r>
              <a:rPr lang="en-AU" sz="1600" dirty="0" err="1" smtClean="0">
                <a:latin typeface="Lucida Console" panose="020B0609040504020204" pitchFamily="49" charset="0"/>
              </a:rPr>
              <a:t>bool</a:t>
            </a:r>
            <a:r>
              <a:rPr lang="en-AU" sz="1600" dirty="0" smtClean="0">
                <a:latin typeface="Lucida Console" panose="020B0609040504020204" pitchFamily="49" charset="0"/>
              </a:rPr>
              <a:t> operator==(int);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02860698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400" dirty="0" smtClean="0"/>
              <a:t>Using Multiple Parameterized Types in a Function Template</a:t>
            </a:r>
            <a:endParaRPr lang="en-A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764180" y="791408"/>
            <a:ext cx="5615640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err="1" smtClean="0">
                <a:latin typeface="Lucida Console" panose="020B0609040504020204" pitchFamily="49" charset="0"/>
              </a:rPr>
              <a:t>bool</a:t>
            </a:r>
            <a:r>
              <a:rPr lang="en-AU" sz="1600" dirty="0" smtClean="0">
                <a:latin typeface="Lucida Console" panose="020B0609040504020204" pitchFamily="49" charset="0"/>
              </a:rPr>
              <a:t> </a:t>
            </a:r>
            <a:r>
              <a:rPr lang="en-AU" sz="1600" dirty="0" err="1" smtClean="0">
                <a:latin typeface="Lucida Console" panose="020B0609040504020204" pitchFamily="49" charset="0"/>
              </a:rPr>
              <a:t>PhoneCall</a:t>
            </a:r>
            <a:r>
              <a:rPr lang="en-AU" sz="1600" dirty="0" smtClean="0">
                <a:latin typeface="Lucida Console" panose="020B0609040504020204" pitchFamily="49" charset="0"/>
              </a:rPr>
              <a:t>::operator&gt;(</a:t>
            </a:r>
            <a:r>
              <a:rPr lang="en-AU" sz="1600" dirty="0" err="1" smtClean="0">
                <a:latin typeface="Lucida Console" panose="020B0609040504020204" pitchFamily="49" charset="0"/>
              </a:rPr>
              <a:t>PhoneCall</a:t>
            </a:r>
            <a:r>
              <a:rPr lang="en-AU" sz="1600" dirty="0" smtClean="0">
                <a:latin typeface="Lucida Console" panose="020B0609040504020204" pitchFamily="49" charset="0"/>
              </a:rPr>
              <a:t> call) {</a:t>
            </a:r>
          </a:p>
          <a:p>
            <a:pPr lvl="1"/>
            <a:r>
              <a:rPr lang="en-AU" sz="1600" dirty="0" err="1" smtClean="0">
                <a:latin typeface="Lucida Console" panose="020B0609040504020204" pitchFamily="49" charset="0"/>
              </a:rPr>
              <a:t>bool</a:t>
            </a:r>
            <a:r>
              <a:rPr lang="en-AU" sz="1600" dirty="0" smtClean="0">
                <a:latin typeface="Lucida Console" panose="020B0609040504020204" pitchFamily="49" charset="0"/>
              </a:rPr>
              <a:t> </a:t>
            </a:r>
            <a:r>
              <a:rPr lang="en-AU" sz="1600" dirty="0" err="1" smtClean="0">
                <a:latin typeface="Lucida Console" panose="020B0609040504020204" pitchFamily="49" charset="0"/>
              </a:rPr>
              <a:t>isTrue</a:t>
            </a:r>
            <a:r>
              <a:rPr lang="en-AU" sz="1600" dirty="0" smtClean="0">
                <a:latin typeface="Lucida Console" panose="020B0609040504020204" pitchFamily="49" charset="0"/>
              </a:rPr>
              <a:t> = false;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if (minutes &gt; </a:t>
            </a:r>
            <a:r>
              <a:rPr lang="en-AU" sz="1600" dirty="0" err="1" smtClean="0">
                <a:latin typeface="Lucida Console" panose="020B0609040504020204" pitchFamily="49" charset="0"/>
              </a:rPr>
              <a:t>call.minutes</a:t>
            </a:r>
            <a:r>
              <a:rPr lang="en-AU" sz="1600" dirty="0" smtClean="0">
                <a:latin typeface="Lucida Console" panose="020B0609040504020204" pitchFamily="49" charset="0"/>
              </a:rPr>
              <a:t>)</a:t>
            </a:r>
          </a:p>
          <a:p>
            <a:pPr lvl="2"/>
            <a:r>
              <a:rPr lang="en-AU" sz="1600" dirty="0" err="1" smtClean="0">
                <a:latin typeface="Lucida Console" panose="020B0609040504020204" pitchFamily="49" charset="0"/>
              </a:rPr>
              <a:t>isTrue</a:t>
            </a:r>
            <a:r>
              <a:rPr lang="en-AU" sz="1600" dirty="0" smtClean="0">
                <a:latin typeface="Lucida Console" panose="020B0609040504020204" pitchFamily="49" charset="0"/>
              </a:rPr>
              <a:t> = true;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return </a:t>
            </a:r>
            <a:r>
              <a:rPr lang="en-AU" sz="1600" dirty="0" err="1" smtClean="0">
                <a:latin typeface="Lucida Console" panose="020B0609040504020204" pitchFamily="49" charset="0"/>
              </a:rPr>
              <a:t>isTrue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600" dirty="0" err="1">
                <a:latin typeface="Lucida Console" panose="020B0609040504020204" pitchFamily="49" charset="0"/>
              </a:rPr>
              <a:t>bool</a:t>
            </a:r>
            <a:r>
              <a:rPr lang="en-AU" sz="1600" dirty="0">
                <a:latin typeface="Lucida Console" panose="020B0609040504020204" pitchFamily="49" charset="0"/>
              </a:rPr>
              <a:t> </a:t>
            </a:r>
            <a:r>
              <a:rPr lang="en-AU" sz="1600" dirty="0" err="1">
                <a:latin typeface="Lucida Console" panose="020B0609040504020204" pitchFamily="49" charset="0"/>
              </a:rPr>
              <a:t>PhoneCall</a:t>
            </a:r>
            <a:r>
              <a:rPr lang="en-AU" sz="1600" dirty="0">
                <a:latin typeface="Lucida Console" panose="020B0609040504020204" pitchFamily="49" charset="0"/>
              </a:rPr>
              <a:t>::</a:t>
            </a:r>
            <a:r>
              <a:rPr lang="en-AU" sz="1600" dirty="0" smtClean="0">
                <a:latin typeface="Lucida Console" panose="020B0609040504020204" pitchFamily="49" charset="0"/>
              </a:rPr>
              <a:t>operator&gt;(int min) </a:t>
            </a:r>
            <a:r>
              <a:rPr lang="en-AU" sz="1600" dirty="0">
                <a:latin typeface="Lucida Console" panose="020B0609040504020204" pitchFamily="49" charset="0"/>
              </a:rPr>
              <a:t>{</a:t>
            </a:r>
          </a:p>
          <a:p>
            <a:pPr lvl="1"/>
            <a:r>
              <a:rPr lang="en-AU" sz="1600" dirty="0" err="1">
                <a:latin typeface="Lucida Console" panose="020B0609040504020204" pitchFamily="49" charset="0"/>
              </a:rPr>
              <a:t>bool</a:t>
            </a:r>
            <a:r>
              <a:rPr lang="en-AU" sz="1600" dirty="0">
                <a:latin typeface="Lucida Console" panose="020B0609040504020204" pitchFamily="49" charset="0"/>
              </a:rPr>
              <a:t> </a:t>
            </a:r>
            <a:r>
              <a:rPr lang="en-AU" sz="1600" dirty="0" err="1">
                <a:latin typeface="Lucida Console" panose="020B0609040504020204" pitchFamily="49" charset="0"/>
              </a:rPr>
              <a:t>isTrue</a:t>
            </a:r>
            <a:r>
              <a:rPr lang="en-AU" sz="1600" dirty="0">
                <a:latin typeface="Lucida Console" panose="020B0609040504020204" pitchFamily="49" charset="0"/>
              </a:rPr>
              <a:t> = false;</a:t>
            </a:r>
          </a:p>
          <a:p>
            <a:pPr lvl="1"/>
            <a:r>
              <a:rPr lang="en-AU" sz="1600" dirty="0">
                <a:latin typeface="Lucida Console" panose="020B0609040504020204" pitchFamily="49" charset="0"/>
              </a:rPr>
              <a:t>if (minutes </a:t>
            </a:r>
            <a:r>
              <a:rPr lang="en-AU" sz="1600" dirty="0" smtClean="0">
                <a:latin typeface="Lucida Console" panose="020B0609040504020204" pitchFamily="49" charset="0"/>
              </a:rPr>
              <a:t>&gt; min)</a:t>
            </a:r>
            <a:endParaRPr lang="en-AU" sz="1600" dirty="0">
              <a:latin typeface="Lucida Console" panose="020B0609040504020204" pitchFamily="49" charset="0"/>
            </a:endParaRPr>
          </a:p>
          <a:p>
            <a:pPr lvl="2"/>
            <a:r>
              <a:rPr lang="en-AU" sz="1600" dirty="0" err="1">
                <a:latin typeface="Lucida Console" panose="020B0609040504020204" pitchFamily="49" charset="0"/>
              </a:rPr>
              <a:t>isTrue</a:t>
            </a:r>
            <a:r>
              <a:rPr lang="en-AU" sz="1600" dirty="0">
                <a:latin typeface="Lucida Console" panose="020B0609040504020204" pitchFamily="49" charset="0"/>
              </a:rPr>
              <a:t> = true;</a:t>
            </a:r>
          </a:p>
          <a:p>
            <a:pPr lvl="1"/>
            <a:r>
              <a:rPr lang="en-AU" sz="1600" dirty="0">
                <a:latin typeface="Lucida Console" panose="020B0609040504020204" pitchFamily="49" charset="0"/>
              </a:rPr>
              <a:t>return </a:t>
            </a:r>
            <a:r>
              <a:rPr lang="en-AU" sz="1600" dirty="0" err="1">
                <a:latin typeface="Lucida Console" panose="020B0609040504020204" pitchFamily="49" charset="0"/>
              </a:rPr>
              <a:t>isTrue</a:t>
            </a:r>
            <a:r>
              <a:rPr lang="en-AU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en-AU" sz="1600" dirty="0">
                <a:latin typeface="Lucida Console" panose="020B0609040504020204" pitchFamily="49" charset="0"/>
              </a:rPr>
              <a:t>}</a:t>
            </a:r>
          </a:p>
          <a:p>
            <a:r>
              <a:rPr lang="en-AU" sz="1600" dirty="0" err="1">
                <a:latin typeface="Lucida Console" panose="020B0609040504020204" pitchFamily="49" charset="0"/>
              </a:rPr>
              <a:t>bool</a:t>
            </a:r>
            <a:r>
              <a:rPr lang="en-AU" sz="1600" dirty="0">
                <a:latin typeface="Lucida Console" panose="020B0609040504020204" pitchFamily="49" charset="0"/>
              </a:rPr>
              <a:t> </a:t>
            </a:r>
            <a:r>
              <a:rPr lang="en-AU" sz="1600" dirty="0" err="1">
                <a:latin typeface="Lucida Console" panose="020B0609040504020204" pitchFamily="49" charset="0"/>
              </a:rPr>
              <a:t>PhoneCall</a:t>
            </a:r>
            <a:r>
              <a:rPr lang="en-AU" sz="1600" dirty="0">
                <a:latin typeface="Lucida Console" panose="020B0609040504020204" pitchFamily="49" charset="0"/>
              </a:rPr>
              <a:t>::</a:t>
            </a:r>
            <a:r>
              <a:rPr lang="en-AU" sz="1600" dirty="0" smtClean="0">
                <a:latin typeface="Lucida Console" panose="020B0609040504020204" pitchFamily="49" charset="0"/>
              </a:rPr>
              <a:t>operator==(</a:t>
            </a:r>
            <a:r>
              <a:rPr lang="en-AU" sz="1600" dirty="0" err="1" smtClean="0">
                <a:latin typeface="Lucida Console" panose="020B0609040504020204" pitchFamily="49" charset="0"/>
              </a:rPr>
              <a:t>PhoneCall</a:t>
            </a:r>
            <a:r>
              <a:rPr lang="en-AU" sz="1600" dirty="0" smtClean="0">
                <a:latin typeface="Lucida Console" panose="020B0609040504020204" pitchFamily="49" charset="0"/>
              </a:rPr>
              <a:t> </a:t>
            </a:r>
            <a:r>
              <a:rPr lang="en-AU" sz="1600" dirty="0">
                <a:latin typeface="Lucida Console" panose="020B0609040504020204" pitchFamily="49" charset="0"/>
              </a:rPr>
              <a:t>call) {</a:t>
            </a:r>
          </a:p>
          <a:p>
            <a:pPr lvl="1"/>
            <a:r>
              <a:rPr lang="en-AU" sz="1600" dirty="0" err="1">
                <a:latin typeface="Lucida Console" panose="020B0609040504020204" pitchFamily="49" charset="0"/>
              </a:rPr>
              <a:t>bool</a:t>
            </a:r>
            <a:r>
              <a:rPr lang="en-AU" sz="1600" dirty="0">
                <a:latin typeface="Lucida Console" panose="020B0609040504020204" pitchFamily="49" charset="0"/>
              </a:rPr>
              <a:t> </a:t>
            </a:r>
            <a:r>
              <a:rPr lang="en-AU" sz="1600" dirty="0" err="1">
                <a:latin typeface="Lucida Console" panose="020B0609040504020204" pitchFamily="49" charset="0"/>
              </a:rPr>
              <a:t>isTrue</a:t>
            </a:r>
            <a:r>
              <a:rPr lang="en-AU" sz="1600" dirty="0">
                <a:latin typeface="Lucida Console" panose="020B0609040504020204" pitchFamily="49" charset="0"/>
              </a:rPr>
              <a:t> = false;</a:t>
            </a:r>
          </a:p>
          <a:p>
            <a:pPr lvl="1"/>
            <a:r>
              <a:rPr lang="en-AU" sz="1600" dirty="0">
                <a:latin typeface="Lucida Console" panose="020B0609040504020204" pitchFamily="49" charset="0"/>
              </a:rPr>
              <a:t>if (minutes </a:t>
            </a:r>
            <a:r>
              <a:rPr lang="en-AU" sz="1600" dirty="0" smtClean="0">
                <a:latin typeface="Lucida Console" panose="020B0609040504020204" pitchFamily="49" charset="0"/>
              </a:rPr>
              <a:t>== </a:t>
            </a:r>
            <a:r>
              <a:rPr lang="en-AU" sz="1600" dirty="0" err="1">
                <a:latin typeface="Lucida Console" panose="020B0609040504020204" pitchFamily="49" charset="0"/>
              </a:rPr>
              <a:t>call.minutes</a:t>
            </a:r>
            <a:r>
              <a:rPr lang="en-AU" sz="1600" dirty="0">
                <a:latin typeface="Lucida Console" panose="020B0609040504020204" pitchFamily="49" charset="0"/>
              </a:rPr>
              <a:t>)</a:t>
            </a:r>
          </a:p>
          <a:p>
            <a:pPr lvl="2"/>
            <a:r>
              <a:rPr lang="en-AU" sz="1600" dirty="0" err="1">
                <a:latin typeface="Lucida Console" panose="020B0609040504020204" pitchFamily="49" charset="0"/>
              </a:rPr>
              <a:t>isTrue</a:t>
            </a:r>
            <a:r>
              <a:rPr lang="en-AU" sz="1600" dirty="0">
                <a:latin typeface="Lucida Console" panose="020B0609040504020204" pitchFamily="49" charset="0"/>
              </a:rPr>
              <a:t> = true;</a:t>
            </a:r>
          </a:p>
          <a:p>
            <a:pPr lvl="1"/>
            <a:r>
              <a:rPr lang="en-AU" sz="1600" dirty="0">
                <a:latin typeface="Lucida Console" panose="020B0609040504020204" pitchFamily="49" charset="0"/>
              </a:rPr>
              <a:t>return </a:t>
            </a:r>
            <a:r>
              <a:rPr lang="en-AU" sz="1600" dirty="0" err="1">
                <a:latin typeface="Lucida Console" panose="020B0609040504020204" pitchFamily="49" charset="0"/>
              </a:rPr>
              <a:t>isTrue</a:t>
            </a:r>
            <a:r>
              <a:rPr lang="en-AU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en-AU" sz="1600" dirty="0">
                <a:latin typeface="Lucida Console" panose="020B0609040504020204" pitchFamily="49" charset="0"/>
              </a:rPr>
              <a:t>}</a:t>
            </a:r>
          </a:p>
          <a:p>
            <a:r>
              <a:rPr lang="en-AU" sz="1600" dirty="0" err="1">
                <a:latin typeface="Lucida Console" panose="020B0609040504020204" pitchFamily="49" charset="0"/>
              </a:rPr>
              <a:t>bool</a:t>
            </a:r>
            <a:r>
              <a:rPr lang="en-AU" sz="1600" dirty="0">
                <a:latin typeface="Lucida Console" panose="020B0609040504020204" pitchFamily="49" charset="0"/>
              </a:rPr>
              <a:t> </a:t>
            </a:r>
            <a:r>
              <a:rPr lang="en-AU" sz="1600" dirty="0" err="1">
                <a:latin typeface="Lucida Console" panose="020B0609040504020204" pitchFamily="49" charset="0"/>
              </a:rPr>
              <a:t>PhoneCall</a:t>
            </a:r>
            <a:r>
              <a:rPr lang="en-AU" sz="1600" dirty="0">
                <a:latin typeface="Lucida Console" panose="020B0609040504020204" pitchFamily="49" charset="0"/>
              </a:rPr>
              <a:t>::</a:t>
            </a:r>
            <a:r>
              <a:rPr lang="en-AU" sz="1600" dirty="0" smtClean="0">
                <a:latin typeface="Lucida Console" panose="020B0609040504020204" pitchFamily="49" charset="0"/>
              </a:rPr>
              <a:t>operator==(int </a:t>
            </a:r>
            <a:r>
              <a:rPr lang="en-AU" sz="1600" dirty="0">
                <a:latin typeface="Lucida Console" panose="020B0609040504020204" pitchFamily="49" charset="0"/>
              </a:rPr>
              <a:t>min) {</a:t>
            </a:r>
          </a:p>
          <a:p>
            <a:pPr lvl="1"/>
            <a:r>
              <a:rPr lang="en-AU" sz="1600" dirty="0" err="1">
                <a:latin typeface="Lucida Console" panose="020B0609040504020204" pitchFamily="49" charset="0"/>
              </a:rPr>
              <a:t>bool</a:t>
            </a:r>
            <a:r>
              <a:rPr lang="en-AU" sz="1600" dirty="0">
                <a:latin typeface="Lucida Console" panose="020B0609040504020204" pitchFamily="49" charset="0"/>
              </a:rPr>
              <a:t> </a:t>
            </a:r>
            <a:r>
              <a:rPr lang="en-AU" sz="1600" dirty="0" err="1">
                <a:latin typeface="Lucida Console" panose="020B0609040504020204" pitchFamily="49" charset="0"/>
              </a:rPr>
              <a:t>isTrue</a:t>
            </a:r>
            <a:r>
              <a:rPr lang="en-AU" sz="1600" dirty="0">
                <a:latin typeface="Lucida Console" panose="020B0609040504020204" pitchFamily="49" charset="0"/>
              </a:rPr>
              <a:t> = false;</a:t>
            </a:r>
          </a:p>
          <a:p>
            <a:pPr lvl="1"/>
            <a:r>
              <a:rPr lang="en-AU" sz="1600" dirty="0">
                <a:latin typeface="Lucida Console" panose="020B0609040504020204" pitchFamily="49" charset="0"/>
              </a:rPr>
              <a:t>if (minutes </a:t>
            </a:r>
            <a:r>
              <a:rPr lang="en-AU" sz="1600" dirty="0" smtClean="0">
                <a:latin typeface="Lucida Console" panose="020B0609040504020204" pitchFamily="49" charset="0"/>
              </a:rPr>
              <a:t>== </a:t>
            </a:r>
            <a:r>
              <a:rPr lang="en-AU" sz="1600" dirty="0">
                <a:latin typeface="Lucida Console" panose="020B0609040504020204" pitchFamily="49" charset="0"/>
              </a:rPr>
              <a:t>min)</a:t>
            </a:r>
          </a:p>
          <a:p>
            <a:pPr lvl="2"/>
            <a:r>
              <a:rPr lang="en-AU" sz="1600" dirty="0" err="1">
                <a:latin typeface="Lucida Console" panose="020B0609040504020204" pitchFamily="49" charset="0"/>
              </a:rPr>
              <a:t>isTrue</a:t>
            </a:r>
            <a:r>
              <a:rPr lang="en-AU" sz="1600" dirty="0">
                <a:latin typeface="Lucida Console" panose="020B0609040504020204" pitchFamily="49" charset="0"/>
              </a:rPr>
              <a:t> = true;</a:t>
            </a:r>
          </a:p>
          <a:p>
            <a:pPr lvl="1"/>
            <a:r>
              <a:rPr lang="en-AU" sz="1600" dirty="0">
                <a:latin typeface="Lucida Console" panose="020B0609040504020204" pitchFamily="49" charset="0"/>
              </a:rPr>
              <a:t>return </a:t>
            </a:r>
            <a:r>
              <a:rPr lang="en-AU" sz="1600" dirty="0" err="1">
                <a:latin typeface="Lucida Console" panose="020B0609040504020204" pitchFamily="49" charset="0"/>
              </a:rPr>
              <a:t>isTrue</a:t>
            </a:r>
            <a:r>
              <a:rPr lang="en-AU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}</a:t>
            </a:r>
            <a:endParaRPr lang="en-AU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876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400" dirty="0" smtClean="0"/>
              <a:t>Using Multiple Parameterized Types in a Function Template</a:t>
            </a:r>
            <a:endParaRPr lang="en-A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836712"/>
            <a:ext cx="622478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Lucida Console" panose="020B0609040504020204" pitchFamily="49" charset="0"/>
              </a:rPr>
              <a:t>int main() {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int a = 68, b = 20;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double c = 68.5;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char d = ‘D’;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PhoneCall</a:t>
            </a:r>
            <a:r>
              <a:rPr lang="en-AU" dirty="0" smtClean="0">
                <a:latin typeface="Lucida Console" panose="020B0609040504020204" pitchFamily="49" charset="0"/>
              </a:rPr>
              <a:t> </a:t>
            </a:r>
            <a:r>
              <a:rPr lang="en-AU" dirty="0" err="1" smtClean="0">
                <a:latin typeface="Lucida Console" panose="020B0609040504020204" pitchFamily="49" charset="0"/>
              </a:rPr>
              <a:t>oneCall</a:t>
            </a:r>
            <a:r>
              <a:rPr lang="en-AU" dirty="0" smtClean="0">
                <a:latin typeface="Lucida Console" panose="020B0609040504020204" pitchFamily="49" charset="0"/>
              </a:rPr>
              <a:t>(3), </a:t>
            </a:r>
            <a:r>
              <a:rPr lang="en-AU" dirty="0" err="1" smtClean="0">
                <a:latin typeface="Lucida Console" panose="020B0609040504020204" pitchFamily="49" charset="0"/>
              </a:rPr>
              <a:t>anotherCall</a:t>
            </a:r>
            <a:r>
              <a:rPr lang="en-AU" dirty="0" smtClean="0">
                <a:latin typeface="Lucida Console" panose="020B0609040504020204" pitchFamily="49" charset="0"/>
              </a:rPr>
              <a:t>(5);</a:t>
            </a:r>
          </a:p>
          <a:p>
            <a:pPr lvl="1"/>
            <a:endParaRPr lang="en-AU" dirty="0">
              <a:latin typeface="Lucida Console" panose="020B0609040504020204" pitchFamily="49" charset="0"/>
            </a:endParaRP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displayAndCompare</a:t>
            </a:r>
            <a:r>
              <a:rPr lang="en-AU" dirty="0" smtClean="0">
                <a:latin typeface="Lucida Console" panose="020B0609040504020204" pitchFamily="49" charset="0"/>
              </a:rPr>
              <a:t>(a, b);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displayAndCompare</a:t>
            </a:r>
            <a:r>
              <a:rPr lang="en-AU" dirty="0" smtClean="0">
                <a:latin typeface="Lucida Console" panose="020B0609040504020204" pitchFamily="49" charset="0"/>
              </a:rPr>
              <a:t>(a, 68);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displayAndCompare</a:t>
            </a:r>
            <a:r>
              <a:rPr lang="en-AU" dirty="0" smtClean="0">
                <a:latin typeface="Lucida Console" panose="020B0609040504020204" pitchFamily="49" charset="0"/>
              </a:rPr>
              <a:t>(a, c);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displayAndCompare</a:t>
            </a:r>
            <a:r>
              <a:rPr lang="en-AU" dirty="0" smtClean="0">
                <a:latin typeface="Lucida Console" panose="020B0609040504020204" pitchFamily="49" charset="0"/>
              </a:rPr>
              <a:t>(a, d);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displayAndCompare</a:t>
            </a:r>
            <a:r>
              <a:rPr lang="en-AU" dirty="0" smtClean="0">
                <a:latin typeface="Lucida Console" panose="020B0609040504020204" pitchFamily="49" charset="0"/>
              </a:rPr>
              <a:t>(c, d);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displayAndCompare</a:t>
            </a:r>
            <a:r>
              <a:rPr lang="en-AU" dirty="0" smtClean="0">
                <a:latin typeface="Lucida Console" panose="020B0609040504020204" pitchFamily="49" charset="0"/>
              </a:rPr>
              <a:t>(</a:t>
            </a:r>
            <a:r>
              <a:rPr lang="en-AU" dirty="0" err="1" smtClean="0">
                <a:latin typeface="Lucida Console" panose="020B0609040504020204" pitchFamily="49" charset="0"/>
              </a:rPr>
              <a:t>oneCall</a:t>
            </a:r>
            <a:r>
              <a:rPr lang="en-AU" dirty="0" smtClean="0">
                <a:latin typeface="Lucida Console" panose="020B0609040504020204" pitchFamily="49" charset="0"/>
              </a:rPr>
              <a:t>, a);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displayAndCompare</a:t>
            </a:r>
            <a:r>
              <a:rPr lang="en-AU" dirty="0" smtClean="0">
                <a:latin typeface="Lucida Console" panose="020B0609040504020204" pitchFamily="49" charset="0"/>
              </a:rPr>
              <a:t>(</a:t>
            </a:r>
            <a:r>
              <a:rPr lang="en-AU" dirty="0" err="1" smtClean="0">
                <a:latin typeface="Lucida Console" panose="020B0609040504020204" pitchFamily="49" charset="0"/>
              </a:rPr>
              <a:t>oneCall</a:t>
            </a:r>
            <a:r>
              <a:rPr lang="en-AU" dirty="0" smtClean="0">
                <a:latin typeface="Lucida Console" panose="020B0609040504020204" pitchFamily="49" charset="0"/>
              </a:rPr>
              <a:t>, 3);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displayAndCompare</a:t>
            </a:r>
            <a:r>
              <a:rPr lang="en-AU" dirty="0" smtClean="0">
                <a:latin typeface="Lucida Console" panose="020B0609040504020204" pitchFamily="49" charset="0"/>
              </a:rPr>
              <a:t>(</a:t>
            </a:r>
            <a:r>
              <a:rPr lang="en-AU" dirty="0" err="1" smtClean="0">
                <a:latin typeface="Lucida Console" panose="020B0609040504020204" pitchFamily="49" charset="0"/>
              </a:rPr>
              <a:t>oneCall</a:t>
            </a:r>
            <a:r>
              <a:rPr lang="en-AU" dirty="0" smtClean="0">
                <a:latin typeface="Lucida Console" panose="020B0609040504020204" pitchFamily="49" charset="0"/>
              </a:rPr>
              <a:t>, </a:t>
            </a:r>
            <a:r>
              <a:rPr lang="en-AU" dirty="0" err="1" smtClean="0">
                <a:latin typeface="Lucida Console" panose="020B0609040504020204" pitchFamily="49" charset="0"/>
              </a:rPr>
              <a:t>anotherCall</a:t>
            </a:r>
            <a:r>
              <a:rPr lang="en-AU" dirty="0" smtClean="0">
                <a:latin typeface="Lucida Console" panose="020B0609040504020204" pitchFamily="49" charset="0"/>
              </a:rPr>
              <a:t>);</a:t>
            </a:r>
          </a:p>
          <a:p>
            <a:pPr lvl="1"/>
            <a:endParaRPr lang="en-AU" dirty="0">
              <a:latin typeface="Lucida Console" panose="020B0609040504020204" pitchFamily="49" charset="0"/>
            </a:endParaRP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return 0;</a:t>
            </a:r>
          </a:p>
          <a:p>
            <a:r>
              <a:rPr lang="en-AU" dirty="0">
                <a:latin typeface="Lucida Console" panose="020B0609040504020204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5301208"/>
            <a:ext cx="6819900" cy="1314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07833" y="2775704"/>
            <a:ext cx="2369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Calibri Light" panose="020F0302020204030204" pitchFamily="34" charset="0"/>
              </a:rPr>
              <a:t>The value of ‘D’ in ASCII</a:t>
            </a:r>
          </a:p>
          <a:p>
            <a:r>
              <a:rPr lang="en-AU" dirty="0" smtClean="0">
                <a:latin typeface="Calibri Light" panose="020F0302020204030204" pitchFamily="34" charset="0"/>
              </a:rPr>
              <a:t>is 68, so ‘D’ and 68 are</a:t>
            </a:r>
          </a:p>
          <a:p>
            <a:r>
              <a:rPr lang="en-AU" dirty="0" smtClean="0">
                <a:latin typeface="Calibri Light" panose="020F0302020204030204" pitchFamily="34" charset="0"/>
              </a:rPr>
              <a:t>considered equal</a:t>
            </a:r>
            <a:endParaRPr lang="en-AU" dirty="0">
              <a:latin typeface="Calibri Light" panose="020F0302020204030204" pitchFamily="34" charset="0"/>
            </a:endParaRP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3995936" y="3237369"/>
            <a:ext cx="1711897" cy="191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6588224" y="3699034"/>
            <a:ext cx="304293" cy="2106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27493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 smtClean="0"/>
              <a:t>Explicitly Specifying the Type in a Function Template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When you call a template function, the arguments to the function dictate the types to be used</a:t>
            </a:r>
          </a:p>
          <a:p>
            <a:r>
              <a:rPr lang="en-AU" dirty="0" smtClean="0"/>
              <a:t>To override a deduced type</a:t>
            </a:r>
          </a:p>
          <a:p>
            <a:pPr marL="457200" lvl="1" indent="0">
              <a:buNone/>
            </a:pPr>
            <a:r>
              <a:rPr lang="en-AU" dirty="0" err="1" smtClean="0"/>
              <a:t>someFunction</a:t>
            </a:r>
            <a:r>
              <a:rPr lang="en-AU" dirty="0" smtClean="0"/>
              <a:t>&lt;char&gt;(</a:t>
            </a:r>
            <a:r>
              <a:rPr lang="en-AU" dirty="0" err="1" smtClean="0"/>
              <a:t>someArgument</a:t>
            </a:r>
            <a:r>
              <a:rPr lang="en-AU" dirty="0" smtClean="0"/>
              <a:t>);</a:t>
            </a:r>
          </a:p>
          <a:p>
            <a:pPr lvl="1"/>
            <a:r>
              <a:rPr lang="en-AU" dirty="0" smtClean="0"/>
              <a:t>Useful when at least one of the types you need to generate in the function is not an argument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4834652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 smtClean="0"/>
              <a:t>Explicitly Specifying the Type in a Function Template</a:t>
            </a:r>
            <a:endParaRPr lang="en-A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628800"/>
            <a:ext cx="640752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Lucida Console" panose="020B0609040504020204" pitchFamily="49" charset="0"/>
              </a:rPr>
              <a:t>template &lt;class T&gt;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T </a:t>
            </a:r>
            <a:r>
              <a:rPr lang="en-AU" dirty="0" err="1" smtClean="0">
                <a:latin typeface="Lucida Console" panose="020B0609040504020204" pitchFamily="49" charset="0"/>
              </a:rPr>
              <a:t>doubleVal</a:t>
            </a:r>
            <a:r>
              <a:rPr lang="en-AU" dirty="0" smtClean="0">
                <a:latin typeface="Lucida Console" panose="020B0609040504020204" pitchFamily="49" charset="0"/>
              </a:rPr>
              <a:t>(T </a:t>
            </a:r>
            <a:r>
              <a:rPr lang="en-AU" dirty="0" err="1" smtClean="0">
                <a:latin typeface="Lucida Console" panose="020B0609040504020204" pitchFamily="49" charset="0"/>
              </a:rPr>
              <a:t>val</a:t>
            </a:r>
            <a:r>
              <a:rPr lang="en-AU" dirty="0" smtClean="0">
                <a:latin typeface="Lucida Console" panose="020B0609040504020204" pitchFamily="49" charset="0"/>
              </a:rPr>
              <a:t>) {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val</a:t>
            </a:r>
            <a:r>
              <a:rPr lang="en-AU" dirty="0" smtClean="0">
                <a:latin typeface="Lucida Console" panose="020B0609040504020204" pitchFamily="49" charset="0"/>
              </a:rPr>
              <a:t> *= 2;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return </a:t>
            </a:r>
            <a:r>
              <a:rPr lang="en-AU" dirty="0" err="1" smtClean="0">
                <a:latin typeface="Lucida Console" panose="020B0609040504020204" pitchFamily="49" charset="0"/>
              </a:rPr>
              <a:t>val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}</a:t>
            </a:r>
          </a:p>
          <a:p>
            <a:endParaRPr lang="en-AU" dirty="0">
              <a:latin typeface="Lucida Console" panose="020B0609040504020204" pitchFamily="49" charset="0"/>
            </a:endParaRPr>
          </a:p>
          <a:p>
            <a:r>
              <a:rPr lang="en-AU" dirty="0" smtClean="0">
                <a:latin typeface="Lucida Console" panose="020B0609040504020204" pitchFamily="49" charset="0"/>
              </a:rPr>
              <a:t>int main() {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int a = 5;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double b = 6.7;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cout</a:t>
            </a:r>
            <a:r>
              <a:rPr lang="en-AU" dirty="0" smtClean="0">
                <a:latin typeface="Lucida Console" panose="020B0609040504020204" pitchFamily="49" charset="0"/>
              </a:rPr>
              <a:t> &lt;&lt; “Using an integer “ &lt;&lt; a &lt;&lt;</a:t>
            </a:r>
          </a:p>
          <a:p>
            <a:pPr lvl="2"/>
            <a:r>
              <a:rPr lang="en-AU" dirty="0" smtClean="0">
                <a:latin typeface="Lucida Console" panose="020B0609040504020204" pitchFamily="49" charset="0"/>
              </a:rPr>
              <a:t>“ double is “ &lt;&lt; </a:t>
            </a:r>
            <a:r>
              <a:rPr lang="en-AU" dirty="0" err="1" smtClean="0">
                <a:latin typeface="Lucida Console" panose="020B0609040504020204" pitchFamily="49" charset="0"/>
              </a:rPr>
              <a:t>doubleVal</a:t>
            </a:r>
            <a:r>
              <a:rPr lang="en-AU" dirty="0" smtClean="0">
                <a:latin typeface="Lucida Console" panose="020B0609040504020204" pitchFamily="49" charset="0"/>
              </a:rPr>
              <a:t>(a) &lt;&lt; </a:t>
            </a:r>
            <a:r>
              <a:rPr lang="en-AU" dirty="0" err="1" smtClean="0">
                <a:latin typeface="Lucida Console" panose="020B0609040504020204" pitchFamily="49" charset="0"/>
              </a:rPr>
              <a:t>endl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cout</a:t>
            </a:r>
            <a:r>
              <a:rPr lang="en-AU" dirty="0" smtClean="0">
                <a:latin typeface="Lucida Console" panose="020B0609040504020204" pitchFamily="49" charset="0"/>
              </a:rPr>
              <a:t> &lt;&lt; “Using a double “ &lt;&lt; b &lt;&lt;</a:t>
            </a:r>
          </a:p>
          <a:p>
            <a:pPr lvl="2"/>
            <a:r>
              <a:rPr lang="en-AU" dirty="0" smtClean="0">
                <a:latin typeface="Lucida Console" panose="020B0609040504020204" pitchFamily="49" charset="0"/>
              </a:rPr>
              <a:t>“ double is “ &lt;&lt; </a:t>
            </a:r>
            <a:r>
              <a:rPr lang="en-AU" dirty="0" err="1" smtClean="0">
                <a:latin typeface="Lucida Console" panose="020B0609040504020204" pitchFamily="49" charset="0"/>
              </a:rPr>
              <a:t>doubleVal</a:t>
            </a:r>
            <a:r>
              <a:rPr lang="en-AU" dirty="0" smtClean="0">
                <a:latin typeface="Lucida Console" panose="020B0609040504020204" pitchFamily="49" charset="0"/>
              </a:rPr>
              <a:t>(b) &lt;&lt; </a:t>
            </a:r>
            <a:r>
              <a:rPr lang="en-AU" dirty="0" err="1" smtClean="0">
                <a:latin typeface="Lucida Console" panose="020B0609040504020204" pitchFamily="49" charset="0"/>
              </a:rPr>
              <a:t>endl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cout</a:t>
            </a:r>
            <a:r>
              <a:rPr lang="en-AU" dirty="0" smtClean="0">
                <a:latin typeface="Lucida Console" panose="020B0609040504020204" pitchFamily="49" charset="0"/>
              </a:rPr>
              <a:t> &lt;&lt; “Using a double “ &lt;&lt; b &lt;&lt; </a:t>
            </a:r>
          </a:p>
          <a:p>
            <a:pPr lvl="2"/>
            <a:r>
              <a:rPr lang="en-AU" dirty="0" smtClean="0">
                <a:latin typeface="Lucida Console" panose="020B0609040504020204" pitchFamily="49" charset="0"/>
              </a:rPr>
              <a:t>“ converted to an int, double is “ &lt;&lt;</a:t>
            </a:r>
          </a:p>
          <a:p>
            <a:pPr lvl="2"/>
            <a:r>
              <a:rPr lang="en-AU" dirty="0" err="1" smtClean="0">
                <a:latin typeface="Lucida Console" panose="020B0609040504020204" pitchFamily="49" charset="0"/>
              </a:rPr>
              <a:t>doubleVal</a:t>
            </a:r>
            <a:r>
              <a:rPr lang="en-AU" dirty="0" smtClean="0">
                <a:latin typeface="Lucida Console" panose="020B0609040504020204" pitchFamily="49" charset="0"/>
              </a:rPr>
              <a:t>&lt;int&gt;(b) &lt;&lt; </a:t>
            </a:r>
            <a:r>
              <a:rPr lang="en-AU" dirty="0" err="1" smtClean="0">
                <a:latin typeface="Lucida Console" panose="020B0609040504020204" pitchFamily="49" charset="0"/>
              </a:rPr>
              <a:t>endl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return 0;</a:t>
            </a:r>
          </a:p>
          <a:p>
            <a:r>
              <a:rPr lang="en-AU" dirty="0">
                <a:latin typeface="Lucida Console" panose="020B0609040504020204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2636912"/>
            <a:ext cx="5798084" cy="7920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31640" y="5733256"/>
            <a:ext cx="2448272" cy="36004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179111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400" dirty="0" smtClean="0"/>
              <a:t>Using Multiple Types Explicitly in a Function Template</a:t>
            </a:r>
            <a:endParaRPr lang="en-A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052736"/>
            <a:ext cx="706475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>
                <a:latin typeface="Lucida Console" panose="020B0609040504020204" pitchFamily="49" charset="0"/>
              </a:rPr>
              <a:t>#include &lt;</a:t>
            </a:r>
            <a:r>
              <a:rPr lang="en-AU" sz="1600" dirty="0" err="1" smtClean="0">
                <a:latin typeface="Lucida Console" panose="020B0609040504020204" pitchFamily="49" charset="0"/>
              </a:rPr>
              <a:t>iostream</a:t>
            </a:r>
            <a:r>
              <a:rPr lang="en-AU" sz="1600" dirty="0" smtClean="0">
                <a:latin typeface="Lucida Console" panose="020B0609040504020204" pitchFamily="49" charset="0"/>
              </a:rPr>
              <a:t>&gt;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using namespace </a:t>
            </a:r>
            <a:r>
              <a:rPr lang="en-AU" sz="1600" dirty="0" err="1" smtClean="0">
                <a:latin typeface="Lucida Console" panose="020B0609040504020204" pitchFamily="49" charset="0"/>
              </a:rPr>
              <a:t>std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endParaRPr lang="en-AU" sz="1600" dirty="0">
              <a:latin typeface="Lucida Console" panose="020B0609040504020204" pitchFamily="49" charset="0"/>
            </a:endParaRPr>
          </a:p>
          <a:p>
            <a:r>
              <a:rPr lang="en-AU" sz="1600" dirty="0" smtClean="0">
                <a:latin typeface="Lucida Console" panose="020B0609040504020204" pitchFamily="49" charset="0"/>
              </a:rPr>
              <a:t>template &lt;class T, class U&gt;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T </a:t>
            </a:r>
            <a:r>
              <a:rPr lang="en-AU" sz="1600" dirty="0" err="1" smtClean="0">
                <a:latin typeface="Lucida Console" panose="020B0609040504020204" pitchFamily="49" charset="0"/>
              </a:rPr>
              <a:t>tripleVal</a:t>
            </a:r>
            <a:r>
              <a:rPr lang="en-AU" sz="1600" dirty="0" smtClean="0">
                <a:latin typeface="Lucida Console" panose="020B0609040504020204" pitchFamily="49" charset="0"/>
              </a:rPr>
              <a:t>(U </a:t>
            </a:r>
            <a:r>
              <a:rPr lang="en-AU" sz="1600" dirty="0" err="1" smtClean="0">
                <a:latin typeface="Lucida Console" panose="020B0609040504020204" pitchFamily="49" charset="0"/>
              </a:rPr>
              <a:t>val</a:t>
            </a:r>
            <a:r>
              <a:rPr lang="en-AU" sz="1600" dirty="0" smtClean="0">
                <a:latin typeface="Lucida Console" panose="020B0609040504020204" pitchFamily="49" charset="0"/>
              </a:rPr>
              <a:t>) {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T temp = </a:t>
            </a:r>
            <a:r>
              <a:rPr lang="en-AU" sz="1600" dirty="0" err="1" smtClean="0">
                <a:latin typeface="Lucida Console" panose="020B0609040504020204" pitchFamily="49" charset="0"/>
              </a:rPr>
              <a:t>val</a:t>
            </a:r>
            <a:r>
              <a:rPr lang="en-AU" sz="1600" dirty="0" smtClean="0">
                <a:latin typeface="Lucida Console" panose="020B0609040504020204" pitchFamily="49" charset="0"/>
              </a:rPr>
              <a:t> * 3;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return temp;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int main() {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int a = 22;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double d = 8.88;</a:t>
            </a:r>
          </a:p>
          <a:p>
            <a:pPr lvl="1"/>
            <a:r>
              <a:rPr lang="en-AU" sz="1600" dirty="0" err="1" smtClean="0">
                <a:latin typeface="Lucida Console" panose="020B0609040504020204" pitchFamily="49" charset="0"/>
              </a:rPr>
              <a:t>cout</a:t>
            </a:r>
            <a:r>
              <a:rPr lang="en-AU" sz="1600" dirty="0" smtClean="0">
                <a:latin typeface="Lucida Console" panose="020B0609040504020204" pitchFamily="49" charset="0"/>
              </a:rPr>
              <a:t> &lt;&lt; “Explicit int; int argument: “ &lt;&lt;</a:t>
            </a:r>
          </a:p>
          <a:p>
            <a:pPr lvl="2"/>
            <a:r>
              <a:rPr lang="en-AU" sz="1600" dirty="0" err="1" smtClean="0">
                <a:latin typeface="Lucida Console" panose="020B0609040504020204" pitchFamily="49" charset="0"/>
              </a:rPr>
              <a:t>tripleVal</a:t>
            </a:r>
            <a:r>
              <a:rPr lang="en-AU" sz="1600" dirty="0" smtClean="0">
                <a:latin typeface="Lucida Console" panose="020B0609040504020204" pitchFamily="49" charset="0"/>
              </a:rPr>
              <a:t>&lt;int&gt;(a) &lt;&lt; </a:t>
            </a:r>
            <a:r>
              <a:rPr lang="en-AU" sz="1600" dirty="0" err="1" smtClean="0">
                <a:latin typeface="Lucida Console" panose="020B0609040504020204" pitchFamily="49" charset="0"/>
              </a:rPr>
              <a:t>endl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600" dirty="0" err="1" smtClean="0">
                <a:latin typeface="Lucida Console" panose="020B0609040504020204" pitchFamily="49" charset="0"/>
              </a:rPr>
              <a:t>cout</a:t>
            </a:r>
            <a:r>
              <a:rPr lang="en-AU" sz="1600" dirty="0" smtClean="0">
                <a:latin typeface="Lucida Console" panose="020B0609040504020204" pitchFamily="49" charset="0"/>
              </a:rPr>
              <a:t> &lt;&lt; “Explicit int; double argument: “ &lt;&lt;</a:t>
            </a:r>
          </a:p>
          <a:p>
            <a:pPr lvl="2"/>
            <a:r>
              <a:rPr lang="en-AU" sz="1600" dirty="0" err="1" smtClean="0">
                <a:latin typeface="Lucida Console" panose="020B0609040504020204" pitchFamily="49" charset="0"/>
              </a:rPr>
              <a:t>tripleVal</a:t>
            </a:r>
            <a:r>
              <a:rPr lang="en-AU" sz="1600" dirty="0" smtClean="0">
                <a:latin typeface="Lucida Console" panose="020B0609040504020204" pitchFamily="49" charset="0"/>
              </a:rPr>
              <a:t>&lt;int&gt;(d) &lt;&lt; </a:t>
            </a:r>
            <a:r>
              <a:rPr lang="en-AU" sz="1600" dirty="0" err="1" smtClean="0">
                <a:latin typeface="Lucida Console" panose="020B0609040504020204" pitchFamily="49" charset="0"/>
              </a:rPr>
              <a:t>endl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600" dirty="0" err="1" smtClean="0">
                <a:latin typeface="Lucida Console" panose="020B0609040504020204" pitchFamily="49" charset="0"/>
              </a:rPr>
              <a:t>cout</a:t>
            </a:r>
            <a:r>
              <a:rPr lang="en-AU" sz="1600" dirty="0" smtClean="0">
                <a:latin typeface="Lucida Console" panose="020B0609040504020204" pitchFamily="49" charset="0"/>
              </a:rPr>
              <a:t> &lt;&lt; “Explicit int, double; double argument: “ &lt;&lt;</a:t>
            </a:r>
          </a:p>
          <a:p>
            <a:pPr lvl="2"/>
            <a:r>
              <a:rPr lang="en-AU" sz="1600" dirty="0" err="1" smtClean="0">
                <a:latin typeface="Lucida Console" panose="020B0609040504020204" pitchFamily="49" charset="0"/>
              </a:rPr>
              <a:t>tripleVal</a:t>
            </a:r>
            <a:r>
              <a:rPr lang="en-AU" sz="1600" dirty="0" smtClean="0">
                <a:latin typeface="Lucida Console" panose="020B0609040504020204" pitchFamily="49" charset="0"/>
              </a:rPr>
              <a:t>&lt;int, double&gt;(d) &lt;&lt; </a:t>
            </a:r>
            <a:r>
              <a:rPr lang="en-AU" sz="1600" dirty="0" err="1" smtClean="0">
                <a:latin typeface="Lucida Console" panose="020B0609040504020204" pitchFamily="49" charset="0"/>
              </a:rPr>
              <a:t>endl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600" dirty="0" err="1" smtClean="0">
                <a:latin typeface="Lucida Console" panose="020B0609040504020204" pitchFamily="49" charset="0"/>
              </a:rPr>
              <a:t>cout</a:t>
            </a:r>
            <a:r>
              <a:rPr lang="en-AU" sz="1600" dirty="0" smtClean="0">
                <a:latin typeface="Lucida Console" panose="020B0609040504020204" pitchFamily="49" charset="0"/>
              </a:rPr>
              <a:t> &lt;&lt; “Explicit int, int: double argument: “ &lt;&lt;</a:t>
            </a:r>
          </a:p>
          <a:p>
            <a:pPr lvl="2"/>
            <a:r>
              <a:rPr lang="en-AU" sz="1600" dirty="0" err="1" smtClean="0">
                <a:latin typeface="Lucida Console" panose="020B0609040504020204" pitchFamily="49" charset="0"/>
              </a:rPr>
              <a:t>tripleVal</a:t>
            </a:r>
            <a:r>
              <a:rPr lang="en-AU" sz="1600" dirty="0" smtClean="0">
                <a:latin typeface="Lucida Console" panose="020B0609040504020204" pitchFamily="49" charset="0"/>
              </a:rPr>
              <a:t>&lt;int, int&gt;(d) &lt;&lt; </a:t>
            </a:r>
            <a:r>
              <a:rPr lang="en-AU" sz="1600" dirty="0" err="1" smtClean="0">
                <a:latin typeface="Lucida Console" panose="020B0609040504020204" pitchFamily="49" charset="0"/>
              </a:rPr>
              <a:t>endl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system(“pause”);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return 0;</a:t>
            </a:r>
          </a:p>
          <a:p>
            <a:r>
              <a:rPr lang="en-AU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83568" y="3804069"/>
            <a:ext cx="5184576" cy="458233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683568" y="4293758"/>
            <a:ext cx="5472608" cy="45823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683568" y="4783447"/>
            <a:ext cx="6408712" cy="458233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683568" y="5276014"/>
            <a:ext cx="6120680" cy="45823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3491880" y="2457669"/>
            <a:ext cx="179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Calibri Light" panose="020F0302020204030204" pitchFamily="34" charset="0"/>
              </a:rPr>
              <a:t>Output will be int</a:t>
            </a:r>
            <a:endParaRPr lang="en-AU" dirty="0">
              <a:latin typeface="Calibri Light" panose="020F03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0152" y="2457669"/>
            <a:ext cx="179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Calibri Light" panose="020F0302020204030204" pitchFamily="34" charset="0"/>
              </a:rPr>
              <a:t>Output will be int</a:t>
            </a:r>
            <a:endParaRPr lang="en-AU" dirty="0">
              <a:latin typeface="Calibri Light" panose="020F03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64288" y="3463315"/>
            <a:ext cx="2026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Calibri Light" panose="020F0302020204030204" pitchFamily="34" charset="0"/>
              </a:rPr>
              <a:t>Output will be int,</a:t>
            </a:r>
          </a:p>
          <a:p>
            <a:r>
              <a:rPr lang="en-AU" dirty="0" smtClean="0">
                <a:latin typeface="Calibri Light" panose="020F0302020204030204" pitchFamily="34" charset="0"/>
              </a:rPr>
              <a:t>input will be double</a:t>
            </a:r>
            <a:endParaRPr lang="en-AU" dirty="0">
              <a:latin typeface="Calibri Light" panose="020F03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48264" y="6066092"/>
            <a:ext cx="1855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Calibri Light" panose="020F0302020204030204" pitchFamily="34" charset="0"/>
              </a:rPr>
              <a:t>Output will be int,</a:t>
            </a:r>
          </a:p>
          <a:p>
            <a:r>
              <a:rPr lang="en-AU" dirty="0" smtClean="0">
                <a:latin typeface="Calibri Light" panose="020F0302020204030204" pitchFamily="34" charset="0"/>
              </a:rPr>
              <a:t>input will be int</a:t>
            </a:r>
            <a:endParaRPr lang="en-AU" dirty="0">
              <a:latin typeface="Calibri Light" panose="020F0302020204030204" pitchFamily="34" charset="0"/>
            </a:endParaRPr>
          </a:p>
        </p:txBody>
      </p:sp>
      <p:cxnSp>
        <p:nvCxnSpPr>
          <p:cNvPr id="15" name="Straight Arrow Connector 14"/>
          <p:cNvCxnSpPr>
            <a:stCxn id="10" idx="2"/>
            <a:endCxn id="5" idx="0"/>
          </p:cNvCxnSpPr>
          <p:nvPr/>
        </p:nvCxnSpPr>
        <p:spPr>
          <a:xfrm flipH="1">
            <a:off x="3275856" y="2827001"/>
            <a:ext cx="1115950" cy="977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2"/>
            <a:endCxn id="7" idx="3"/>
          </p:cNvCxnSpPr>
          <p:nvPr/>
        </p:nvCxnSpPr>
        <p:spPr>
          <a:xfrm flipH="1">
            <a:off x="6156176" y="2827001"/>
            <a:ext cx="683902" cy="169587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2"/>
            <a:endCxn id="8" idx="3"/>
          </p:cNvCxnSpPr>
          <p:nvPr/>
        </p:nvCxnSpPr>
        <p:spPr>
          <a:xfrm flipH="1">
            <a:off x="7092280" y="4109646"/>
            <a:ext cx="1085267" cy="90291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1"/>
          </p:cNvCxnSpPr>
          <p:nvPr/>
        </p:nvCxnSpPr>
        <p:spPr>
          <a:xfrm flipH="1" flipV="1">
            <a:off x="6228184" y="5734247"/>
            <a:ext cx="720080" cy="65501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690" y="924828"/>
            <a:ext cx="39147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51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Class Templates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If you need to create several similar classes, you might consider developing a class template to generate a class in which at least one type is generic or parameterized</a:t>
            </a:r>
          </a:p>
          <a:p>
            <a:r>
              <a:rPr lang="en-AU" dirty="0" smtClean="0"/>
              <a:t>Programmers often use the terms class template and template class interchangeably</a:t>
            </a:r>
          </a:p>
          <a:p>
            <a:pPr lvl="1"/>
            <a:r>
              <a:rPr lang="en-AU" dirty="0" smtClean="0"/>
              <a:t>Technically, you write a class template and it generates a template class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657157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On the Agenda…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C++ Templates</a:t>
            </a:r>
          </a:p>
          <a:p>
            <a:pPr lvl="1"/>
            <a:r>
              <a:rPr lang="en-AU" dirty="0" smtClean="0"/>
              <a:t>Another form of polymorphism via “type parameterization”</a:t>
            </a:r>
          </a:p>
          <a:p>
            <a:r>
              <a:rPr lang="en-AU" dirty="0" smtClean="0"/>
              <a:t>Create and use function and </a:t>
            </a:r>
            <a:r>
              <a:rPr lang="en-AU" smtClean="0"/>
              <a:t>class templates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7500774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Creating Class Templates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8313" y="1196975"/>
            <a:ext cx="4175695" cy="5280025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Class template </a:t>
            </a:r>
            <a:r>
              <a:rPr lang="en-AU" sz="2800" dirty="0" smtClean="0">
                <a:latin typeface="Lucida Console" panose="020B0609040504020204" pitchFamily="49" charset="0"/>
              </a:rPr>
              <a:t>Number</a:t>
            </a:r>
            <a:endParaRPr lang="en-AU" dirty="0" smtClean="0">
              <a:latin typeface="Lucida Console" panose="020B0609040504020204" pitchFamily="49" charset="0"/>
            </a:endParaRPr>
          </a:p>
          <a:p>
            <a:r>
              <a:rPr lang="en-AU" dirty="0" smtClean="0"/>
              <a:t>Takes type parameter </a:t>
            </a:r>
            <a:r>
              <a:rPr lang="en-AU" sz="2800" dirty="0" smtClean="0">
                <a:latin typeface="Lucida Console" panose="020B0609040504020204" pitchFamily="49" charset="0"/>
              </a:rPr>
              <a:t>T</a:t>
            </a:r>
            <a:endParaRPr lang="en-AU" dirty="0" smtClean="0">
              <a:latin typeface="Lucida Console" panose="020B0609040504020204" pitchFamily="49" charset="0"/>
            </a:endParaRPr>
          </a:p>
          <a:p>
            <a:r>
              <a:rPr lang="en-AU" dirty="0" smtClean="0"/>
              <a:t>Parameter type </a:t>
            </a:r>
            <a:r>
              <a:rPr lang="en-AU" sz="2800" dirty="0" smtClean="0">
                <a:latin typeface="Lucida Console" panose="020B0609040504020204" pitchFamily="49" charset="0"/>
              </a:rPr>
              <a:t>T</a:t>
            </a:r>
            <a:r>
              <a:rPr lang="en-AU" dirty="0" smtClean="0"/>
              <a:t> must be specified in the class template as a parameter and where it’s used in the class</a:t>
            </a:r>
          </a:p>
          <a:p>
            <a:r>
              <a:rPr lang="en-AU" dirty="0" smtClean="0"/>
              <a:t>When an instance is declared, must explicitly specify the concrete type parameter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4934091" y="1844824"/>
            <a:ext cx="4102405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>
                <a:latin typeface="Lucida Console" panose="020B0609040504020204" pitchFamily="49" charset="0"/>
              </a:rPr>
              <a:t>template &lt;class T&gt;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class Number {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private: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T </a:t>
            </a:r>
            <a:r>
              <a:rPr lang="en-AU" sz="1600" dirty="0" err="1" smtClean="0">
                <a:latin typeface="Lucida Console" panose="020B0609040504020204" pitchFamily="49" charset="0"/>
              </a:rPr>
              <a:t>theNumber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public: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Number(T);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void </a:t>
            </a:r>
            <a:r>
              <a:rPr lang="en-AU" sz="1600" dirty="0" err="1" smtClean="0">
                <a:latin typeface="Lucida Console" panose="020B0609040504020204" pitchFamily="49" charset="0"/>
              </a:rPr>
              <a:t>displayNumber</a:t>
            </a:r>
            <a:r>
              <a:rPr lang="en-AU" sz="1600" dirty="0" smtClean="0">
                <a:latin typeface="Lucida Console" panose="020B0609040504020204" pitchFamily="49" charset="0"/>
              </a:rPr>
              <a:t>();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};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// Implementation goes here</a:t>
            </a:r>
          </a:p>
          <a:p>
            <a:endParaRPr lang="en-AU" sz="1600" dirty="0">
              <a:latin typeface="Lucida Console" panose="020B0609040504020204" pitchFamily="49" charset="0"/>
            </a:endParaRPr>
          </a:p>
          <a:p>
            <a:r>
              <a:rPr lang="en-AU" sz="1600" dirty="0" smtClean="0">
                <a:latin typeface="Lucida Console" panose="020B0609040504020204" pitchFamily="49" charset="0"/>
              </a:rPr>
              <a:t>int main() {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Number&lt;int&gt; </a:t>
            </a:r>
            <a:r>
              <a:rPr lang="en-AU" sz="1600" dirty="0" err="1" smtClean="0">
                <a:latin typeface="Lucida Console" panose="020B0609040504020204" pitchFamily="49" charset="0"/>
              </a:rPr>
              <a:t>aNumber</a:t>
            </a:r>
            <a:r>
              <a:rPr lang="en-AU" sz="1600" dirty="0" smtClean="0">
                <a:latin typeface="Lucida Console" panose="020B0609040504020204" pitchFamily="49" charset="0"/>
              </a:rPr>
              <a:t>(10);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Number&lt;double&gt; </a:t>
            </a:r>
            <a:r>
              <a:rPr lang="en-AU" sz="1600" dirty="0" err="1" smtClean="0">
                <a:latin typeface="Lucida Console" panose="020B0609040504020204" pitchFamily="49" charset="0"/>
              </a:rPr>
              <a:t>bNumber</a:t>
            </a:r>
            <a:r>
              <a:rPr lang="en-AU" sz="1600" dirty="0" smtClean="0">
                <a:latin typeface="Lucida Console" panose="020B0609040504020204" pitchFamily="49" charset="0"/>
              </a:rPr>
              <a:t>(5.1);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return 0;</a:t>
            </a:r>
          </a:p>
          <a:p>
            <a:r>
              <a:rPr lang="en-AU" sz="16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189721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Creating a Complete Class Template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179512" y="1052736"/>
            <a:ext cx="432048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>
                <a:latin typeface="Lucida Console" panose="020B0609040504020204" pitchFamily="49" charset="0"/>
              </a:rPr>
              <a:t>template &lt;class T&gt;</a:t>
            </a:r>
          </a:p>
          <a:p>
            <a:r>
              <a:rPr lang="en-AU" sz="1600" dirty="0">
                <a:latin typeface="Lucida Console" panose="020B0609040504020204" pitchFamily="49" charset="0"/>
              </a:rPr>
              <a:t>class Number {</a:t>
            </a:r>
          </a:p>
          <a:p>
            <a:pPr lvl="1"/>
            <a:r>
              <a:rPr lang="en-AU" sz="1600" dirty="0">
                <a:latin typeface="Lucida Console" panose="020B0609040504020204" pitchFamily="49" charset="0"/>
              </a:rPr>
              <a:t>private:</a:t>
            </a:r>
          </a:p>
          <a:p>
            <a:pPr lvl="2"/>
            <a:r>
              <a:rPr lang="en-AU" sz="1600" dirty="0">
                <a:latin typeface="Lucida Console" panose="020B0609040504020204" pitchFamily="49" charset="0"/>
              </a:rPr>
              <a:t>T </a:t>
            </a:r>
            <a:r>
              <a:rPr lang="en-AU" sz="1600" dirty="0" err="1">
                <a:latin typeface="Lucida Console" panose="020B0609040504020204" pitchFamily="49" charset="0"/>
              </a:rPr>
              <a:t>theNumber</a:t>
            </a:r>
            <a:r>
              <a:rPr lang="en-AU" sz="1600" dirty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600" dirty="0">
                <a:latin typeface="Lucida Console" panose="020B0609040504020204" pitchFamily="49" charset="0"/>
              </a:rPr>
              <a:t>public:</a:t>
            </a:r>
          </a:p>
          <a:p>
            <a:pPr lvl="2"/>
            <a:r>
              <a:rPr lang="en-AU" sz="1600" dirty="0">
                <a:latin typeface="Lucida Console" panose="020B0609040504020204" pitchFamily="49" charset="0"/>
              </a:rPr>
              <a:t>Number(T);</a:t>
            </a:r>
          </a:p>
          <a:p>
            <a:pPr lvl="2"/>
            <a:r>
              <a:rPr lang="en-AU" sz="1600" dirty="0">
                <a:latin typeface="Lucida Console" panose="020B0609040504020204" pitchFamily="49" charset="0"/>
              </a:rPr>
              <a:t>void </a:t>
            </a:r>
            <a:r>
              <a:rPr lang="en-AU" sz="1600" dirty="0" err="1">
                <a:latin typeface="Lucida Console" panose="020B0609040504020204" pitchFamily="49" charset="0"/>
              </a:rPr>
              <a:t>displayNumber</a:t>
            </a:r>
            <a:r>
              <a:rPr lang="en-AU" sz="1600" dirty="0">
                <a:latin typeface="Lucida Console" panose="020B0609040504020204" pitchFamily="49" charset="0"/>
              </a:rPr>
              <a:t>();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};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template &lt;class T&gt;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Number&lt;T&gt;::Number(T n) {</a:t>
            </a:r>
          </a:p>
          <a:p>
            <a:pPr lvl="1"/>
            <a:r>
              <a:rPr lang="en-AU" sz="1600" dirty="0" err="1" smtClean="0">
                <a:latin typeface="Lucida Console" panose="020B0609040504020204" pitchFamily="49" charset="0"/>
              </a:rPr>
              <a:t>theNumber</a:t>
            </a:r>
            <a:r>
              <a:rPr lang="en-AU" sz="1600" dirty="0" smtClean="0">
                <a:latin typeface="Lucida Console" panose="020B0609040504020204" pitchFamily="49" charset="0"/>
              </a:rPr>
              <a:t> = n;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template &lt;class T&gt;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void Number&lt;T&gt;::</a:t>
            </a:r>
            <a:r>
              <a:rPr lang="en-AU" sz="1600" dirty="0" err="1" smtClean="0">
                <a:latin typeface="Lucida Console" panose="020B0609040504020204" pitchFamily="49" charset="0"/>
              </a:rPr>
              <a:t>displayNumber</a:t>
            </a:r>
            <a:r>
              <a:rPr lang="en-AU" sz="1600" dirty="0" smtClean="0">
                <a:latin typeface="Lucida Console" panose="020B0609040504020204" pitchFamily="49" charset="0"/>
              </a:rPr>
              <a:t>() {</a:t>
            </a:r>
          </a:p>
          <a:p>
            <a:pPr lvl="1"/>
            <a:r>
              <a:rPr lang="en-AU" sz="1600" dirty="0" err="1" smtClean="0">
                <a:latin typeface="Lucida Console" panose="020B0609040504020204" pitchFamily="49" charset="0"/>
              </a:rPr>
              <a:t>cout</a:t>
            </a:r>
            <a:r>
              <a:rPr lang="en-AU" sz="1600" dirty="0" smtClean="0">
                <a:latin typeface="Lucida Console" panose="020B0609040504020204" pitchFamily="49" charset="0"/>
              </a:rPr>
              <a:t> &lt;&lt; “Number #”;</a:t>
            </a:r>
          </a:p>
          <a:p>
            <a:pPr lvl="1"/>
            <a:r>
              <a:rPr lang="en-AU" sz="1600" dirty="0" err="1" smtClean="0">
                <a:latin typeface="Lucida Console" panose="020B0609040504020204" pitchFamily="49" charset="0"/>
              </a:rPr>
              <a:t>cout</a:t>
            </a:r>
            <a:r>
              <a:rPr lang="en-AU" sz="1600" dirty="0" smtClean="0">
                <a:latin typeface="Lucida Console" panose="020B0609040504020204" pitchFamily="49" charset="0"/>
              </a:rPr>
              <a:t> &lt;&lt; </a:t>
            </a:r>
            <a:r>
              <a:rPr lang="en-AU" sz="1600" dirty="0" err="1" smtClean="0">
                <a:latin typeface="Lucida Console" panose="020B0609040504020204" pitchFamily="49" charset="0"/>
              </a:rPr>
              <a:t>theNumber</a:t>
            </a:r>
            <a:r>
              <a:rPr lang="en-AU" sz="1600" dirty="0" smtClean="0">
                <a:latin typeface="Lucida Console" panose="020B0609040504020204" pitchFamily="49" charset="0"/>
              </a:rPr>
              <a:t> &lt;&lt; </a:t>
            </a:r>
            <a:r>
              <a:rPr lang="en-AU" sz="1600" dirty="0" err="1" smtClean="0">
                <a:latin typeface="Lucida Console" panose="020B0609040504020204" pitchFamily="49" charset="0"/>
              </a:rPr>
              <a:t>endl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1052736"/>
            <a:ext cx="4572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1600" dirty="0" smtClean="0">
                <a:latin typeface="Lucida Console" panose="020B0609040504020204" pitchFamily="49" charset="0"/>
              </a:rPr>
              <a:t>int main() {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Number&lt;int&gt; </a:t>
            </a:r>
            <a:r>
              <a:rPr lang="en-AU" sz="1600" dirty="0" err="1" smtClean="0">
                <a:latin typeface="Lucida Console" panose="020B0609040504020204" pitchFamily="49" charset="0"/>
              </a:rPr>
              <a:t>anInt</a:t>
            </a:r>
            <a:r>
              <a:rPr lang="en-AU" sz="1600" dirty="0" smtClean="0">
                <a:latin typeface="Lucida Console" panose="020B0609040504020204" pitchFamily="49" charset="0"/>
              </a:rPr>
              <a:t>(65);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Number&lt;double&gt; </a:t>
            </a:r>
            <a:r>
              <a:rPr lang="en-AU" sz="1600" dirty="0" err="1" smtClean="0">
                <a:latin typeface="Lucida Console" panose="020B0609040504020204" pitchFamily="49" charset="0"/>
              </a:rPr>
              <a:t>aDouble</a:t>
            </a:r>
            <a:r>
              <a:rPr lang="en-AU" sz="1600" dirty="0" smtClean="0">
                <a:latin typeface="Lucida Console" panose="020B0609040504020204" pitchFamily="49" charset="0"/>
              </a:rPr>
              <a:t>(3.65);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Number&lt;char&gt; </a:t>
            </a:r>
            <a:r>
              <a:rPr lang="en-AU" sz="1600" dirty="0" err="1" smtClean="0">
                <a:latin typeface="Lucida Console" panose="020B0609040504020204" pitchFamily="49" charset="0"/>
              </a:rPr>
              <a:t>aChar</a:t>
            </a:r>
            <a:r>
              <a:rPr lang="en-AU" sz="1600" dirty="0" smtClean="0">
                <a:latin typeface="Lucida Console" panose="020B0609040504020204" pitchFamily="49" charset="0"/>
              </a:rPr>
              <a:t>(‘K’);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Number&lt;int&gt; </a:t>
            </a:r>
            <a:r>
              <a:rPr lang="en-AU" sz="1600" dirty="0" err="1" smtClean="0">
                <a:latin typeface="Lucida Console" panose="020B0609040504020204" pitchFamily="49" charset="0"/>
              </a:rPr>
              <a:t>aCharAsAnInt</a:t>
            </a:r>
            <a:r>
              <a:rPr lang="en-AU" sz="1600" dirty="0" smtClean="0">
                <a:latin typeface="Lucida Console" panose="020B0609040504020204" pitchFamily="49" charset="0"/>
              </a:rPr>
              <a:t>(‘K’);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Number&lt;char&gt; </a:t>
            </a:r>
            <a:r>
              <a:rPr lang="en-AU" sz="1600" dirty="0" err="1" smtClean="0">
                <a:latin typeface="Lucida Console" panose="020B0609040504020204" pitchFamily="49" charset="0"/>
              </a:rPr>
              <a:t>anIntAsAChar</a:t>
            </a:r>
            <a:r>
              <a:rPr lang="en-AU" sz="1600" dirty="0" smtClean="0">
                <a:latin typeface="Lucida Console" panose="020B0609040504020204" pitchFamily="49" charset="0"/>
              </a:rPr>
              <a:t>(65);</a:t>
            </a:r>
          </a:p>
          <a:p>
            <a:pPr lvl="1"/>
            <a:endParaRPr lang="en-AU" sz="1600" dirty="0" smtClean="0">
              <a:latin typeface="Lucida Console" panose="020B0609040504020204" pitchFamily="49" charset="0"/>
            </a:endParaRPr>
          </a:p>
          <a:p>
            <a:pPr lvl="1"/>
            <a:r>
              <a:rPr lang="en-AU" sz="1600" dirty="0" err="1" smtClean="0">
                <a:latin typeface="Lucida Console" panose="020B0609040504020204" pitchFamily="49" charset="0"/>
              </a:rPr>
              <a:t>anInt.displayNumber</a:t>
            </a:r>
            <a:r>
              <a:rPr lang="en-AU" sz="1600" dirty="0" smtClean="0">
                <a:latin typeface="Lucida Console" panose="020B0609040504020204" pitchFamily="49" charset="0"/>
              </a:rPr>
              <a:t>();</a:t>
            </a:r>
          </a:p>
          <a:p>
            <a:pPr lvl="1"/>
            <a:r>
              <a:rPr lang="en-AU" sz="1600" dirty="0" err="1" smtClean="0">
                <a:latin typeface="Lucida Console" panose="020B0609040504020204" pitchFamily="49" charset="0"/>
              </a:rPr>
              <a:t>aDouble.displayNumber</a:t>
            </a:r>
            <a:r>
              <a:rPr lang="en-AU" sz="1600" dirty="0" smtClean="0">
                <a:latin typeface="Lucida Console" panose="020B0609040504020204" pitchFamily="49" charset="0"/>
              </a:rPr>
              <a:t>();</a:t>
            </a:r>
          </a:p>
          <a:p>
            <a:pPr lvl="1"/>
            <a:r>
              <a:rPr lang="en-AU" sz="1600" dirty="0" err="1" smtClean="0">
                <a:latin typeface="Lucida Console" panose="020B0609040504020204" pitchFamily="49" charset="0"/>
              </a:rPr>
              <a:t>aChar</a:t>
            </a:r>
            <a:r>
              <a:rPr lang="en-AU" sz="1600" dirty="0" err="1">
                <a:latin typeface="Lucida Console" panose="020B0609040504020204" pitchFamily="49" charset="0"/>
              </a:rPr>
              <a:t>.displayNumber</a:t>
            </a:r>
            <a:r>
              <a:rPr lang="en-AU" sz="1600" dirty="0" smtClean="0">
                <a:latin typeface="Lucida Console" panose="020B0609040504020204" pitchFamily="49" charset="0"/>
              </a:rPr>
              <a:t>();</a:t>
            </a:r>
          </a:p>
          <a:p>
            <a:pPr lvl="1"/>
            <a:r>
              <a:rPr lang="en-AU" sz="1600" dirty="0" err="1" smtClean="0">
                <a:latin typeface="Lucida Console" panose="020B0609040504020204" pitchFamily="49" charset="0"/>
              </a:rPr>
              <a:t>aCharAsAnInt</a:t>
            </a:r>
            <a:r>
              <a:rPr lang="en-AU" sz="1600" dirty="0" err="1">
                <a:latin typeface="Lucida Console" panose="020B0609040504020204" pitchFamily="49" charset="0"/>
              </a:rPr>
              <a:t>.displayNumber</a:t>
            </a:r>
            <a:r>
              <a:rPr lang="en-AU" sz="1600" dirty="0" smtClean="0">
                <a:latin typeface="Lucida Console" panose="020B0609040504020204" pitchFamily="49" charset="0"/>
              </a:rPr>
              <a:t>();</a:t>
            </a:r>
          </a:p>
          <a:p>
            <a:pPr lvl="1"/>
            <a:r>
              <a:rPr lang="en-AU" sz="1600" dirty="0" err="1" smtClean="0">
                <a:latin typeface="Lucida Console" panose="020B0609040504020204" pitchFamily="49" charset="0"/>
              </a:rPr>
              <a:t>anIntAsAChar</a:t>
            </a:r>
            <a:r>
              <a:rPr lang="en-AU" sz="1600" dirty="0" err="1">
                <a:latin typeface="Lucida Console" panose="020B0609040504020204" pitchFamily="49" charset="0"/>
              </a:rPr>
              <a:t>.displayNumber</a:t>
            </a:r>
            <a:r>
              <a:rPr lang="en-AU" sz="1600" dirty="0" smtClean="0">
                <a:latin typeface="Lucida Console" panose="020B0609040504020204" pitchFamily="49" charset="0"/>
              </a:rPr>
              <a:t>();</a:t>
            </a:r>
          </a:p>
          <a:p>
            <a:pPr lvl="1"/>
            <a:endParaRPr lang="en-AU" sz="1600" dirty="0" smtClean="0">
              <a:latin typeface="Lucida Console" panose="020B0609040504020204" pitchFamily="49" charset="0"/>
            </a:endParaRP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system(“pause”);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return 0;</a:t>
            </a:r>
          </a:p>
          <a:p>
            <a:r>
              <a:rPr lang="en-AU" sz="1600" dirty="0">
                <a:latin typeface="Lucida Console" panose="020B0609040504020204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713" y="5269185"/>
            <a:ext cx="30765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143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Creating a Complete Class Template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Programmers commonly use template classes for even more generic classes called container classes</a:t>
            </a:r>
          </a:p>
          <a:p>
            <a:pPr lvl="1"/>
            <a:r>
              <a:rPr lang="en-AU" dirty="0" smtClean="0"/>
              <a:t>Queue: data structure in which elements are removed in the same order they were entered (FIFO)</a:t>
            </a:r>
          </a:p>
          <a:p>
            <a:pPr lvl="1"/>
            <a:r>
              <a:rPr lang="en-AU" dirty="0" smtClean="0"/>
              <a:t>Stack: data structure in which elements are removed in the reverse order from which they were entered (LIFO)</a:t>
            </a:r>
          </a:p>
          <a:p>
            <a:pPr lvl="1"/>
            <a:r>
              <a:rPr lang="en-AU" dirty="0" smtClean="0"/>
              <a:t>Linked lists provide a method of organizing stored data base on the logical order of the data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15945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Understanding Container Classes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Many C++ compilers come with class libraries called container classes</a:t>
            </a:r>
          </a:p>
          <a:p>
            <a:r>
              <a:rPr lang="en-AU" dirty="0" smtClean="0"/>
              <a:t>A container class is a template class that has been written to perform common class tasks</a:t>
            </a:r>
          </a:p>
          <a:p>
            <a:pPr lvl="1"/>
            <a:r>
              <a:rPr lang="en-AU" dirty="0" smtClean="0"/>
              <a:t>Manages groups of other classes</a:t>
            </a:r>
          </a:p>
          <a:p>
            <a:r>
              <a:rPr lang="en-AU" dirty="0" smtClean="0"/>
              <a:t>A linked list is a chain of objects, each of which consists of at least two parts</a:t>
            </a:r>
          </a:p>
          <a:p>
            <a:pPr lvl="1"/>
            <a:r>
              <a:rPr lang="en-AU" dirty="0" smtClean="0"/>
              <a:t>The usual components of the object itself</a:t>
            </a:r>
          </a:p>
          <a:p>
            <a:pPr lvl="1"/>
            <a:r>
              <a:rPr lang="en-AU" dirty="0" smtClean="0"/>
              <a:t>A pointer to another object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33126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400" dirty="0" smtClean="0"/>
              <a:t>Understanding Container Classes – Linked List Example</a:t>
            </a:r>
            <a:endParaRPr lang="en-AU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790482"/>
              </p:ext>
            </p:extLst>
          </p:nvPr>
        </p:nvGraphicFramePr>
        <p:xfrm>
          <a:off x="1115616" y="2367280"/>
          <a:ext cx="691276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672"/>
                <a:gridCol w="1257672"/>
                <a:gridCol w="1257672"/>
                <a:gridCol w="1411560"/>
                <a:gridCol w="1728192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Memory</a:t>
                      </a:r>
                      <a:r>
                        <a:rPr lang="en-AU" baseline="0" dirty="0" smtClean="0"/>
                        <a:t> Address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firstName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lastName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gradePoint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linkingPointer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2000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Ewa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Shannon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3.7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2500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2500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George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Thomas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2.4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3000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3000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Kathy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Salerno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3.6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6000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6000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Anderson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2.2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NULL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79869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Understanding Container Classes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Many link lists provide more than a pointer to the next logical object</a:t>
            </a:r>
          </a:p>
          <a:p>
            <a:pPr lvl="1"/>
            <a:r>
              <a:rPr lang="en-AU" dirty="0" smtClean="0"/>
              <a:t>May contain a pointer to the previous object, enabling the list to be traverse backward</a:t>
            </a:r>
          </a:p>
          <a:p>
            <a:r>
              <a:rPr lang="en-AU" dirty="0" smtClean="0"/>
              <a:t>Procedures must be developed to establish and manage links appropriately in the linked list</a:t>
            </a:r>
          </a:p>
          <a:p>
            <a:pPr lvl="1"/>
            <a:r>
              <a:rPr lang="en-AU" dirty="0" smtClean="0"/>
              <a:t>Insert new element</a:t>
            </a:r>
          </a:p>
          <a:p>
            <a:pPr lvl="1"/>
            <a:r>
              <a:rPr lang="en-AU" dirty="0" smtClean="0"/>
              <a:t>Remove an element</a:t>
            </a:r>
          </a:p>
          <a:p>
            <a:pPr lvl="1"/>
            <a:r>
              <a:rPr lang="en-AU" dirty="0" smtClean="0"/>
              <a:t>Reorder the list</a:t>
            </a:r>
          </a:p>
          <a:p>
            <a:pPr lvl="1"/>
            <a:r>
              <a:rPr lang="en-AU" dirty="0" smtClean="0"/>
              <a:t>Retrieve and display the objects from a list</a:t>
            </a:r>
          </a:p>
          <a:p>
            <a:r>
              <a:rPr lang="en-AU" dirty="0" smtClean="0"/>
              <a:t>In C++, the container class is a list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65752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Creating an Array Template Class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832058"/>
            <a:ext cx="4297971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latin typeface="Lucida Console" panose="020B0609040504020204" pitchFamily="49" charset="0"/>
              </a:rPr>
              <a:t>template &lt;class T&gt;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class Array {</a:t>
            </a:r>
          </a:p>
          <a:p>
            <a:pPr lvl="1"/>
            <a:r>
              <a:rPr lang="en-AU" sz="1400" dirty="0" smtClean="0">
                <a:latin typeface="Lucida Console" panose="020B0609040504020204" pitchFamily="49" charset="0"/>
              </a:rPr>
              <a:t>private:</a:t>
            </a:r>
          </a:p>
          <a:p>
            <a:pPr lvl="2"/>
            <a:r>
              <a:rPr lang="en-AU" sz="1400" dirty="0" smtClean="0">
                <a:latin typeface="Lucida Console" panose="020B0609040504020204" pitchFamily="49" charset="0"/>
              </a:rPr>
              <a:t>T *data;</a:t>
            </a:r>
          </a:p>
          <a:p>
            <a:pPr lvl="2"/>
            <a:r>
              <a:rPr lang="en-AU" sz="1400" dirty="0" smtClean="0">
                <a:latin typeface="Lucida Console" panose="020B0609040504020204" pitchFamily="49" charset="0"/>
              </a:rPr>
              <a:t>int size;</a:t>
            </a:r>
          </a:p>
          <a:p>
            <a:pPr lvl="1"/>
            <a:r>
              <a:rPr lang="en-AU" sz="1400" dirty="0" smtClean="0">
                <a:latin typeface="Lucida Console" panose="020B0609040504020204" pitchFamily="49" charset="0"/>
              </a:rPr>
              <a:t>public:</a:t>
            </a:r>
          </a:p>
          <a:p>
            <a:pPr lvl="2"/>
            <a:r>
              <a:rPr lang="en-AU" sz="1400" dirty="0" smtClean="0">
                <a:latin typeface="Lucida Console" panose="020B0609040504020204" pitchFamily="49" charset="0"/>
              </a:rPr>
              <a:t>Array(T*, int);</a:t>
            </a:r>
          </a:p>
          <a:p>
            <a:pPr lvl="2"/>
            <a:r>
              <a:rPr lang="en-AU" sz="1400" dirty="0" smtClean="0">
                <a:latin typeface="Lucida Console" panose="020B0609040504020204" pitchFamily="49" charset="0"/>
              </a:rPr>
              <a:t>void </a:t>
            </a:r>
            <a:r>
              <a:rPr lang="en-AU" sz="1400" dirty="0" err="1" smtClean="0">
                <a:latin typeface="Lucida Console" panose="020B0609040504020204" pitchFamily="49" charset="0"/>
              </a:rPr>
              <a:t>showList</a:t>
            </a:r>
            <a:r>
              <a:rPr lang="en-AU" sz="1400" dirty="0" smtClean="0">
                <a:latin typeface="Lucida Console" panose="020B0609040504020204" pitchFamily="49" charset="0"/>
              </a:rPr>
              <a:t>();</a:t>
            </a:r>
          </a:p>
          <a:p>
            <a:pPr lvl="2"/>
            <a:r>
              <a:rPr lang="en-AU" sz="1400" dirty="0" smtClean="0">
                <a:latin typeface="Lucida Console" panose="020B0609040504020204" pitchFamily="49" charset="0"/>
              </a:rPr>
              <a:t>void </a:t>
            </a:r>
            <a:r>
              <a:rPr lang="en-AU" sz="1400" dirty="0" err="1" smtClean="0">
                <a:latin typeface="Lucida Console" panose="020B0609040504020204" pitchFamily="49" charset="0"/>
              </a:rPr>
              <a:t>showFirst</a:t>
            </a:r>
            <a:r>
              <a:rPr lang="en-AU" sz="1400" dirty="0" smtClean="0">
                <a:latin typeface="Lucida Console" panose="020B0609040504020204" pitchFamily="49" charset="0"/>
              </a:rPr>
              <a:t>();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};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template &lt;class T&gt;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Array&lt;T&gt;::Array(T *d, int s) {</a:t>
            </a:r>
          </a:p>
          <a:p>
            <a:pPr lvl="1"/>
            <a:r>
              <a:rPr lang="en-AU" sz="1400" dirty="0" smtClean="0">
                <a:latin typeface="Lucida Console" panose="020B0609040504020204" pitchFamily="49" charset="0"/>
              </a:rPr>
              <a:t>data = d;</a:t>
            </a:r>
          </a:p>
          <a:p>
            <a:pPr lvl="1"/>
            <a:r>
              <a:rPr lang="en-AU" sz="1400" dirty="0" smtClean="0">
                <a:latin typeface="Lucida Console" panose="020B0609040504020204" pitchFamily="49" charset="0"/>
              </a:rPr>
              <a:t>size = s;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template &lt;class T&gt;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void Array&lt;T&gt;::</a:t>
            </a:r>
            <a:r>
              <a:rPr lang="en-AU" sz="1400" dirty="0" err="1" smtClean="0">
                <a:latin typeface="Lucida Console" panose="020B0609040504020204" pitchFamily="49" charset="0"/>
              </a:rPr>
              <a:t>showList</a:t>
            </a:r>
            <a:r>
              <a:rPr lang="en-AU" sz="1400" dirty="0" smtClean="0">
                <a:latin typeface="Lucida Console" panose="020B0609040504020204" pitchFamily="49" charset="0"/>
              </a:rPr>
              <a:t>() {</a:t>
            </a:r>
          </a:p>
          <a:p>
            <a:pPr lvl="1"/>
            <a:r>
              <a:rPr lang="en-AU" sz="1400" dirty="0" err="1" smtClean="0">
                <a:latin typeface="Lucida Console" panose="020B0609040504020204" pitchFamily="49" charset="0"/>
              </a:rPr>
              <a:t>cout</a:t>
            </a:r>
            <a:r>
              <a:rPr lang="en-AU" sz="1400" dirty="0" smtClean="0">
                <a:latin typeface="Lucida Console" panose="020B0609040504020204" pitchFamily="49" charset="0"/>
              </a:rPr>
              <a:t> &lt;&lt; “Entire list:” &lt;&lt; </a:t>
            </a:r>
            <a:r>
              <a:rPr lang="en-AU" sz="1400" dirty="0" err="1" smtClean="0">
                <a:latin typeface="Lucida Console" panose="020B0609040504020204" pitchFamily="49" charset="0"/>
              </a:rPr>
              <a:t>endl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400" dirty="0" smtClean="0">
                <a:latin typeface="Lucida Console" panose="020B0609040504020204" pitchFamily="49" charset="0"/>
              </a:rPr>
              <a:t>for (int x = 0; x &lt; size; ++x)</a:t>
            </a:r>
          </a:p>
          <a:p>
            <a:pPr lvl="2"/>
            <a:r>
              <a:rPr lang="en-AU" sz="1400" dirty="0" err="1" smtClean="0">
                <a:latin typeface="Lucida Console" panose="020B0609040504020204" pitchFamily="49" charset="0"/>
              </a:rPr>
              <a:t>cout</a:t>
            </a:r>
            <a:r>
              <a:rPr lang="en-AU" sz="1400" dirty="0" smtClean="0">
                <a:latin typeface="Lucida Console" panose="020B0609040504020204" pitchFamily="49" charset="0"/>
              </a:rPr>
              <a:t> &lt;&lt; data[x] &lt;&lt; </a:t>
            </a:r>
            <a:r>
              <a:rPr lang="en-AU" sz="1400" dirty="0" err="1" smtClean="0">
                <a:latin typeface="Lucida Console" panose="020B0609040504020204" pitchFamily="49" charset="0"/>
              </a:rPr>
              <a:t>endl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400" dirty="0" err="1" smtClean="0">
                <a:latin typeface="Lucida Console" panose="020B0609040504020204" pitchFamily="49" charset="0"/>
              </a:rPr>
              <a:t>cout</a:t>
            </a:r>
            <a:r>
              <a:rPr lang="en-AU" sz="1400" dirty="0" smtClean="0">
                <a:latin typeface="Lucida Console" panose="020B0609040504020204" pitchFamily="49" charset="0"/>
              </a:rPr>
              <a:t> &lt;&lt; “---------------” &lt;&lt; </a:t>
            </a:r>
            <a:r>
              <a:rPr lang="en-AU" sz="1400" dirty="0" err="1" smtClean="0">
                <a:latin typeface="Lucida Console" panose="020B0609040504020204" pitchFamily="49" charset="0"/>
              </a:rPr>
              <a:t>endl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template &lt;class T&gt;</a:t>
            </a:r>
          </a:p>
          <a:p>
            <a:r>
              <a:rPr lang="en-AU" sz="1400" dirty="0" smtClean="0">
                <a:latin typeface="Lucida Console" panose="020B0609040504020204" pitchFamily="49" charset="0"/>
              </a:rPr>
              <a:t>void Array&lt;T&gt;::</a:t>
            </a:r>
            <a:r>
              <a:rPr lang="en-AU" sz="1400" dirty="0" err="1" smtClean="0">
                <a:latin typeface="Lucida Console" panose="020B0609040504020204" pitchFamily="49" charset="0"/>
              </a:rPr>
              <a:t>showFirst</a:t>
            </a:r>
            <a:r>
              <a:rPr lang="en-AU" sz="1400" dirty="0" smtClean="0">
                <a:latin typeface="Lucida Console" panose="020B0609040504020204" pitchFamily="49" charset="0"/>
              </a:rPr>
              <a:t>() {</a:t>
            </a:r>
          </a:p>
          <a:p>
            <a:pPr lvl="1"/>
            <a:r>
              <a:rPr lang="en-AU" sz="1400" dirty="0" err="1" smtClean="0">
                <a:latin typeface="Lucida Console" panose="020B0609040504020204" pitchFamily="49" charset="0"/>
              </a:rPr>
              <a:t>cout</a:t>
            </a:r>
            <a:r>
              <a:rPr lang="en-AU" sz="1400" dirty="0" smtClean="0">
                <a:latin typeface="Lucida Console" panose="020B0609040504020204" pitchFamily="49" charset="0"/>
              </a:rPr>
              <a:t> &lt;&lt; “First element is “;</a:t>
            </a:r>
          </a:p>
          <a:p>
            <a:pPr lvl="1"/>
            <a:r>
              <a:rPr lang="en-AU" sz="1400" dirty="0" err="1" smtClean="0">
                <a:latin typeface="Lucida Console" panose="020B0609040504020204" pitchFamily="49" charset="0"/>
              </a:rPr>
              <a:t>cout</a:t>
            </a:r>
            <a:r>
              <a:rPr lang="en-AU" sz="1400" dirty="0" smtClean="0">
                <a:latin typeface="Lucida Console" panose="020B0609040504020204" pitchFamily="49" charset="0"/>
              </a:rPr>
              <a:t> &lt;&lt; data[0] &lt;&lt; </a:t>
            </a:r>
            <a:r>
              <a:rPr lang="en-AU" sz="1400" dirty="0" err="1" smtClean="0">
                <a:latin typeface="Lucida Console" panose="020B0609040504020204" pitchFamily="49" charset="0"/>
              </a:rPr>
              <a:t>endl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400" dirty="0">
                <a:latin typeface="Lucida Console" panose="020B0609040504020204" pitchFamily="49" charset="0"/>
              </a:rPr>
              <a:t>}</a:t>
            </a:r>
            <a:endParaRPr lang="en-AU" sz="1400" dirty="0" smtClean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5936" y="787688"/>
            <a:ext cx="489428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>
                <a:latin typeface="Lucida Console" panose="020B0609040504020204" pitchFamily="49" charset="0"/>
              </a:rPr>
              <a:t>class Book {</a:t>
            </a:r>
          </a:p>
          <a:p>
            <a:pPr lvl="1"/>
            <a:r>
              <a:rPr lang="en-AU" sz="1100" dirty="0" smtClean="0">
                <a:latin typeface="Lucida Console" panose="020B0609040504020204" pitchFamily="49" charset="0"/>
              </a:rPr>
              <a:t>friend </a:t>
            </a:r>
            <a:r>
              <a:rPr lang="en-AU" sz="1100" dirty="0" err="1" smtClean="0">
                <a:latin typeface="Lucida Console" panose="020B0609040504020204" pitchFamily="49" charset="0"/>
              </a:rPr>
              <a:t>ostream</a:t>
            </a:r>
            <a:r>
              <a:rPr lang="en-AU" sz="1100" dirty="0" smtClean="0">
                <a:latin typeface="Lucida Console" panose="020B0609040504020204" pitchFamily="49" charset="0"/>
              </a:rPr>
              <a:t>&amp; operator&lt;&lt;(</a:t>
            </a:r>
            <a:r>
              <a:rPr lang="en-AU" sz="1100" dirty="0" err="1" smtClean="0">
                <a:latin typeface="Lucida Console" panose="020B0609040504020204" pitchFamily="49" charset="0"/>
              </a:rPr>
              <a:t>ostream</a:t>
            </a:r>
            <a:r>
              <a:rPr lang="en-AU" sz="1100" dirty="0" smtClean="0">
                <a:latin typeface="Lucida Console" panose="020B0609040504020204" pitchFamily="49" charset="0"/>
              </a:rPr>
              <a:t>&amp;, </a:t>
            </a:r>
            <a:r>
              <a:rPr lang="en-AU" sz="1100" dirty="0" err="1" smtClean="0">
                <a:latin typeface="Lucida Console" panose="020B0609040504020204" pitchFamily="49" charset="0"/>
              </a:rPr>
              <a:t>const</a:t>
            </a:r>
            <a:r>
              <a:rPr lang="en-AU" sz="1100" dirty="0" smtClean="0">
                <a:latin typeface="Lucida Console" panose="020B0609040504020204" pitchFamily="49" charset="0"/>
              </a:rPr>
              <a:t> Book&amp;);</a:t>
            </a:r>
          </a:p>
          <a:p>
            <a:pPr lvl="1"/>
            <a:r>
              <a:rPr lang="en-AU" sz="1100" dirty="0" smtClean="0">
                <a:latin typeface="Lucida Console" panose="020B0609040504020204" pitchFamily="49" charset="0"/>
              </a:rPr>
              <a:t>private:</a:t>
            </a:r>
          </a:p>
          <a:p>
            <a:pPr lvl="2"/>
            <a:r>
              <a:rPr lang="en-AU" sz="1100" dirty="0" smtClean="0">
                <a:latin typeface="Lucida Console" panose="020B0609040504020204" pitchFamily="49" charset="0"/>
              </a:rPr>
              <a:t>string title;</a:t>
            </a:r>
          </a:p>
          <a:p>
            <a:pPr lvl="2"/>
            <a:r>
              <a:rPr lang="en-AU" sz="1100" dirty="0" smtClean="0">
                <a:latin typeface="Lucida Console" panose="020B0609040504020204" pitchFamily="49" charset="0"/>
              </a:rPr>
              <a:t>double price;</a:t>
            </a:r>
          </a:p>
          <a:p>
            <a:pPr lvl="1"/>
            <a:r>
              <a:rPr lang="en-AU" sz="1100" dirty="0" smtClean="0">
                <a:latin typeface="Lucida Console" panose="020B0609040504020204" pitchFamily="49" charset="0"/>
              </a:rPr>
              <a:t>public:</a:t>
            </a:r>
          </a:p>
          <a:p>
            <a:pPr lvl="2"/>
            <a:r>
              <a:rPr lang="en-AU" sz="1100" dirty="0" smtClean="0">
                <a:latin typeface="Lucida Console" panose="020B0609040504020204" pitchFamily="49" charset="0"/>
              </a:rPr>
              <a:t>void </a:t>
            </a:r>
            <a:r>
              <a:rPr lang="en-AU" sz="1100" dirty="0" err="1" smtClean="0">
                <a:latin typeface="Lucida Console" panose="020B0609040504020204" pitchFamily="49" charset="0"/>
              </a:rPr>
              <a:t>setBook</a:t>
            </a:r>
            <a:r>
              <a:rPr lang="en-AU" sz="1100" dirty="0" smtClean="0">
                <a:latin typeface="Lucida Console" panose="020B0609040504020204" pitchFamily="49" charset="0"/>
              </a:rPr>
              <a:t>(string, double);</a:t>
            </a:r>
          </a:p>
          <a:p>
            <a:r>
              <a:rPr lang="en-AU" sz="1100" dirty="0" smtClean="0">
                <a:latin typeface="Lucida Console" panose="020B0609040504020204" pitchFamily="49" charset="0"/>
              </a:rPr>
              <a:t>};</a:t>
            </a:r>
          </a:p>
          <a:p>
            <a:r>
              <a:rPr lang="en-AU" sz="1100" dirty="0" smtClean="0">
                <a:latin typeface="Lucida Console" panose="020B0609040504020204" pitchFamily="49" charset="0"/>
              </a:rPr>
              <a:t>void Book::</a:t>
            </a:r>
            <a:r>
              <a:rPr lang="en-AU" sz="1100" dirty="0" err="1" smtClean="0">
                <a:latin typeface="Lucida Console" panose="020B0609040504020204" pitchFamily="49" charset="0"/>
              </a:rPr>
              <a:t>setBook</a:t>
            </a:r>
            <a:r>
              <a:rPr lang="en-AU" sz="1100" dirty="0" smtClean="0">
                <a:latin typeface="Lucida Console" panose="020B0609040504020204" pitchFamily="49" charset="0"/>
              </a:rPr>
              <a:t>(string book, double </a:t>
            </a:r>
            <a:r>
              <a:rPr lang="en-AU" sz="1100" dirty="0" err="1" smtClean="0">
                <a:latin typeface="Lucida Console" panose="020B0609040504020204" pitchFamily="49" charset="0"/>
              </a:rPr>
              <a:t>pr</a:t>
            </a:r>
            <a:r>
              <a:rPr lang="en-AU" sz="1100" dirty="0" smtClean="0">
                <a:latin typeface="Lucida Console" panose="020B0609040504020204" pitchFamily="49" charset="0"/>
              </a:rPr>
              <a:t>) {</a:t>
            </a:r>
          </a:p>
          <a:p>
            <a:pPr lvl="1"/>
            <a:r>
              <a:rPr lang="en-AU" sz="1100" dirty="0" smtClean="0">
                <a:latin typeface="Lucida Console" panose="020B0609040504020204" pitchFamily="49" charset="0"/>
              </a:rPr>
              <a:t>title = book;</a:t>
            </a:r>
          </a:p>
          <a:p>
            <a:pPr lvl="1"/>
            <a:r>
              <a:rPr lang="en-AU" sz="1100" dirty="0" smtClean="0">
                <a:latin typeface="Lucida Console" panose="020B0609040504020204" pitchFamily="49" charset="0"/>
              </a:rPr>
              <a:t>price = </a:t>
            </a:r>
            <a:r>
              <a:rPr lang="en-AU" sz="1100" dirty="0" err="1" smtClean="0">
                <a:latin typeface="Lucida Console" panose="020B0609040504020204" pitchFamily="49" charset="0"/>
              </a:rPr>
              <a:t>pr</a:t>
            </a:r>
            <a:r>
              <a:rPr lang="en-AU" sz="11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1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100" dirty="0" err="1" smtClean="0">
                <a:latin typeface="Lucida Console" panose="020B0609040504020204" pitchFamily="49" charset="0"/>
              </a:rPr>
              <a:t>ostream</a:t>
            </a:r>
            <a:r>
              <a:rPr lang="en-AU" sz="1100" dirty="0" smtClean="0">
                <a:latin typeface="Lucida Console" panose="020B0609040504020204" pitchFamily="49" charset="0"/>
              </a:rPr>
              <a:t>&amp; operator&lt;&lt;(</a:t>
            </a:r>
            <a:r>
              <a:rPr lang="en-AU" sz="1100" dirty="0" err="1" smtClean="0">
                <a:latin typeface="Lucida Console" panose="020B0609040504020204" pitchFamily="49" charset="0"/>
              </a:rPr>
              <a:t>ostream</a:t>
            </a:r>
            <a:r>
              <a:rPr lang="en-AU" sz="1100" dirty="0" smtClean="0">
                <a:latin typeface="Lucida Console" panose="020B0609040504020204" pitchFamily="49" charset="0"/>
              </a:rPr>
              <a:t>&amp; </a:t>
            </a:r>
            <a:r>
              <a:rPr lang="en-AU" sz="1100" dirty="0" err="1" smtClean="0">
                <a:latin typeface="Lucida Console" panose="020B0609040504020204" pitchFamily="49" charset="0"/>
              </a:rPr>
              <a:t>out,const</a:t>
            </a:r>
            <a:r>
              <a:rPr lang="en-AU" sz="1100" dirty="0" smtClean="0">
                <a:latin typeface="Lucida Console" panose="020B0609040504020204" pitchFamily="49" charset="0"/>
              </a:rPr>
              <a:t> Book&amp; book) {</a:t>
            </a:r>
          </a:p>
          <a:p>
            <a:pPr lvl="1"/>
            <a:r>
              <a:rPr lang="en-AU" sz="1100" dirty="0" smtClean="0">
                <a:latin typeface="Lucida Console" panose="020B0609040504020204" pitchFamily="49" charset="0"/>
              </a:rPr>
              <a:t>out &lt;&lt; </a:t>
            </a:r>
            <a:r>
              <a:rPr lang="en-AU" sz="1100" dirty="0" err="1" smtClean="0">
                <a:latin typeface="Lucida Console" panose="020B0609040504020204" pitchFamily="49" charset="0"/>
              </a:rPr>
              <a:t>book.title</a:t>
            </a:r>
            <a:r>
              <a:rPr lang="en-AU" sz="1100" dirty="0" smtClean="0">
                <a:latin typeface="Lucida Console" panose="020B0609040504020204" pitchFamily="49" charset="0"/>
              </a:rPr>
              <a:t> &lt;&lt; “ sells for $” &lt;&lt; </a:t>
            </a:r>
            <a:r>
              <a:rPr lang="en-AU" sz="1100" dirty="0" err="1" smtClean="0">
                <a:latin typeface="Lucida Console" panose="020B0609040504020204" pitchFamily="49" charset="0"/>
              </a:rPr>
              <a:t>book.price</a:t>
            </a:r>
            <a:r>
              <a:rPr lang="en-AU" sz="11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100" dirty="0" smtClean="0">
                <a:latin typeface="Lucida Console" panose="020B0609040504020204" pitchFamily="49" charset="0"/>
              </a:rPr>
              <a:t>return out;</a:t>
            </a:r>
          </a:p>
          <a:p>
            <a:r>
              <a:rPr lang="en-AU" sz="1100" dirty="0" smtClean="0">
                <a:latin typeface="Lucida Console" panose="020B0609040504020204" pitchFamily="49" charset="0"/>
              </a:rPr>
              <a:t>}</a:t>
            </a:r>
            <a:endParaRPr lang="en-AU" sz="1100" dirty="0">
              <a:latin typeface="Lucida Console" panose="020B0609040504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5936" y="3573016"/>
            <a:ext cx="523412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>
                <a:latin typeface="Lucida Console" panose="020B0609040504020204" pitchFamily="49" charset="0"/>
              </a:rPr>
              <a:t>class Client{</a:t>
            </a:r>
          </a:p>
          <a:p>
            <a:pPr lvl="1"/>
            <a:r>
              <a:rPr lang="en-AU" sz="1100" dirty="0" smtClean="0">
                <a:latin typeface="Lucida Console" panose="020B0609040504020204" pitchFamily="49" charset="0"/>
              </a:rPr>
              <a:t>friend </a:t>
            </a:r>
            <a:r>
              <a:rPr lang="en-AU" sz="1100" dirty="0" err="1" smtClean="0">
                <a:latin typeface="Lucida Console" panose="020B0609040504020204" pitchFamily="49" charset="0"/>
              </a:rPr>
              <a:t>ostream</a:t>
            </a:r>
            <a:r>
              <a:rPr lang="en-AU" sz="1100" dirty="0" smtClean="0">
                <a:latin typeface="Lucida Console" panose="020B0609040504020204" pitchFamily="49" charset="0"/>
              </a:rPr>
              <a:t>&amp; operator&lt;&lt;(</a:t>
            </a:r>
            <a:r>
              <a:rPr lang="en-AU" sz="1100" dirty="0" err="1" smtClean="0">
                <a:latin typeface="Lucida Console" panose="020B0609040504020204" pitchFamily="49" charset="0"/>
              </a:rPr>
              <a:t>ostream</a:t>
            </a:r>
            <a:r>
              <a:rPr lang="en-AU" sz="1100" dirty="0" smtClean="0">
                <a:latin typeface="Lucida Console" panose="020B0609040504020204" pitchFamily="49" charset="0"/>
              </a:rPr>
              <a:t>&amp;, </a:t>
            </a:r>
            <a:r>
              <a:rPr lang="en-AU" sz="1100" dirty="0" err="1" smtClean="0">
                <a:latin typeface="Lucida Console" panose="020B0609040504020204" pitchFamily="49" charset="0"/>
              </a:rPr>
              <a:t>const</a:t>
            </a:r>
            <a:r>
              <a:rPr lang="en-AU" sz="1100" dirty="0" smtClean="0">
                <a:latin typeface="Lucida Console" panose="020B0609040504020204" pitchFamily="49" charset="0"/>
              </a:rPr>
              <a:t> Client&amp;);</a:t>
            </a:r>
          </a:p>
          <a:p>
            <a:pPr lvl="1"/>
            <a:r>
              <a:rPr lang="en-AU" sz="1100" dirty="0" smtClean="0">
                <a:latin typeface="Lucida Console" panose="020B0609040504020204" pitchFamily="49" charset="0"/>
              </a:rPr>
              <a:t>private:</a:t>
            </a:r>
          </a:p>
          <a:p>
            <a:pPr lvl="2"/>
            <a:r>
              <a:rPr lang="en-AU" sz="1100" dirty="0" smtClean="0">
                <a:latin typeface="Lucida Console" panose="020B0609040504020204" pitchFamily="49" charset="0"/>
              </a:rPr>
              <a:t>string name;</a:t>
            </a:r>
          </a:p>
          <a:p>
            <a:pPr lvl="2"/>
            <a:r>
              <a:rPr lang="en-AU" sz="1100" dirty="0" smtClean="0">
                <a:latin typeface="Lucida Console" panose="020B0609040504020204" pitchFamily="49" charset="0"/>
              </a:rPr>
              <a:t>double </a:t>
            </a:r>
            <a:r>
              <a:rPr lang="en-AU" sz="1100" dirty="0" err="1" smtClean="0">
                <a:latin typeface="Lucida Console" panose="020B0609040504020204" pitchFamily="49" charset="0"/>
              </a:rPr>
              <a:t>balDue</a:t>
            </a:r>
            <a:r>
              <a:rPr lang="en-AU" sz="11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100" dirty="0" smtClean="0">
                <a:latin typeface="Lucida Console" panose="020B0609040504020204" pitchFamily="49" charset="0"/>
              </a:rPr>
              <a:t>public:</a:t>
            </a:r>
          </a:p>
          <a:p>
            <a:pPr lvl="2"/>
            <a:r>
              <a:rPr lang="en-AU" sz="1100" dirty="0" smtClean="0">
                <a:latin typeface="Lucida Console" panose="020B0609040504020204" pitchFamily="49" charset="0"/>
              </a:rPr>
              <a:t>void </a:t>
            </a:r>
            <a:r>
              <a:rPr lang="en-AU" sz="1100" dirty="0" err="1" smtClean="0">
                <a:latin typeface="Lucida Console" panose="020B0609040504020204" pitchFamily="49" charset="0"/>
              </a:rPr>
              <a:t>setClient</a:t>
            </a:r>
            <a:r>
              <a:rPr lang="en-AU" sz="1100" dirty="0" smtClean="0">
                <a:latin typeface="Lucida Console" panose="020B0609040504020204" pitchFamily="49" charset="0"/>
              </a:rPr>
              <a:t>, double);</a:t>
            </a:r>
          </a:p>
          <a:p>
            <a:r>
              <a:rPr lang="en-AU" sz="1100" dirty="0" smtClean="0">
                <a:latin typeface="Lucida Console" panose="020B0609040504020204" pitchFamily="49" charset="0"/>
              </a:rPr>
              <a:t>};</a:t>
            </a:r>
          </a:p>
          <a:p>
            <a:r>
              <a:rPr lang="en-AU" sz="1100" dirty="0" smtClean="0">
                <a:latin typeface="Lucida Console" panose="020B0609040504020204" pitchFamily="49" charset="0"/>
              </a:rPr>
              <a:t>void Client::</a:t>
            </a:r>
            <a:r>
              <a:rPr lang="en-AU" sz="1100" dirty="0" err="1" smtClean="0">
                <a:latin typeface="Lucida Console" panose="020B0609040504020204" pitchFamily="49" charset="0"/>
              </a:rPr>
              <a:t>setClient</a:t>
            </a:r>
            <a:r>
              <a:rPr lang="en-AU" sz="1100" dirty="0" smtClean="0">
                <a:latin typeface="Lucida Console" panose="020B0609040504020204" pitchFamily="49" charset="0"/>
              </a:rPr>
              <a:t>(string </a:t>
            </a:r>
            <a:r>
              <a:rPr lang="en-AU" sz="1100" dirty="0" err="1" smtClean="0">
                <a:latin typeface="Lucida Console" panose="020B0609040504020204" pitchFamily="49" charset="0"/>
              </a:rPr>
              <a:t>clientName</a:t>
            </a:r>
            <a:r>
              <a:rPr lang="en-AU" sz="1100" dirty="0" smtClean="0">
                <a:latin typeface="Lucida Console" panose="020B0609040504020204" pitchFamily="49" charset="0"/>
              </a:rPr>
              <a:t>, double </a:t>
            </a:r>
            <a:r>
              <a:rPr lang="en-AU" sz="1100" dirty="0" err="1" smtClean="0">
                <a:latin typeface="Lucida Console" panose="020B0609040504020204" pitchFamily="49" charset="0"/>
              </a:rPr>
              <a:t>pr</a:t>
            </a:r>
            <a:r>
              <a:rPr lang="en-AU" sz="1100" dirty="0" smtClean="0">
                <a:latin typeface="Lucida Console" panose="020B0609040504020204" pitchFamily="49" charset="0"/>
              </a:rPr>
              <a:t>) {</a:t>
            </a:r>
          </a:p>
          <a:p>
            <a:pPr lvl="1"/>
            <a:r>
              <a:rPr lang="en-AU" sz="1100" dirty="0" smtClean="0">
                <a:latin typeface="Lucida Console" panose="020B0609040504020204" pitchFamily="49" charset="0"/>
              </a:rPr>
              <a:t>name = </a:t>
            </a:r>
            <a:r>
              <a:rPr lang="en-AU" sz="1100" dirty="0" err="1" smtClean="0">
                <a:latin typeface="Lucida Console" panose="020B0609040504020204" pitchFamily="49" charset="0"/>
              </a:rPr>
              <a:t>clientName</a:t>
            </a:r>
            <a:r>
              <a:rPr lang="en-AU" sz="11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100" dirty="0" err="1" smtClean="0">
                <a:latin typeface="Lucida Console" panose="020B0609040504020204" pitchFamily="49" charset="0"/>
              </a:rPr>
              <a:t>balDue</a:t>
            </a:r>
            <a:r>
              <a:rPr lang="en-AU" sz="1100" dirty="0" smtClean="0">
                <a:latin typeface="Lucida Console" panose="020B0609040504020204" pitchFamily="49" charset="0"/>
              </a:rPr>
              <a:t> = </a:t>
            </a:r>
            <a:r>
              <a:rPr lang="en-AU" sz="1100" dirty="0" err="1" smtClean="0">
                <a:latin typeface="Lucida Console" panose="020B0609040504020204" pitchFamily="49" charset="0"/>
              </a:rPr>
              <a:t>pr</a:t>
            </a:r>
            <a:r>
              <a:rPr lang="en-AU" sz="11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1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100" dirty="0" err="1" smtClean="0">
                <a:latin typeface="Lucida Console" panose="020B0609040504020204" pitchFamily="49" charset="0"/>
              </a:rPr>
              <a:t>ostream</a:t>
            </a:r>
            <a:r>
              <a:rPr lang="en-AU" sz="1100" dirty="0" smtClean="0">
                <a:latin typeface="Lucida Console" panose="020B0609040504020204" pitchFamily="49" charset="0"/>
              </a:rPr>
              <a:t>&amp; operator&lt;&lt;(</a:t>
            </a:r>
            <a:r>
              <a:rPr lang="en-AU" sz="1100" dirty="0" err="1" smtClean="0">
                <a:latin typeface="Lucida Console" panose="020B0609040504020204" pitchFamily="49" charset="0"/>
              </a:rPr>
              <a:t>ostream</a:t>
            </a:r>
            <a:r>
              <a:rPr lang="en-AU" sz="1100" dirty="0" smtClean="0">
                <a:latin typeface="Lucida Console" panose="020B0609040504020204" pitchFamily="49" charset="0"/>
              </a:rPr>
              <a:t>&amp; out, </a:t>
            </a:r>
            <a:r>
              <a:rPr lang="en-AU" sz="1100" dirty="0" err="1" smtClean="0">
                <a:latin typeface="Lucida Console" panose="020B0609040504020204" pitchFamily="49" charset="0"/>
              </a:rPr>
              <a:t>const</a:t>
            </a:r>
            <a:r>
              <a:rPr lang="en-AU" sz="1100" dirty="0" smtClean="0">
                <a:latin typeface="Lucida Console" panose="020B0609040504020204" pitchFamily="49" charset="0"/>
              </a:rPr>
              <a:t> Client&amp; client) {</a:t>
            </a:r>
          </a:p>
          <a:p>
            <a:pPr lvl="1"/>
            <a:r>
              <a:rPr lang="en-AU" sz="1100" dirty="0" smtClean="0">
                <a:latin typeface="Lucida Console" panose="020B0609040504020204" pitchFamily="49" charset="0"/>
              </a:rPr>
              <a:t>out &lt;&lt; client.name &lt;&lt; “ sells for $” &lt;&lt; </a:t>
            </a:r>
            <a:r>
              <a:rPr lang="en-AU" sz="1100" dirty="0" err="1" smtClean="0">
                <a:latin typeface="Lucida Console" panose="020B0609040504020204" pitchFamily="49" charset="0"/>
              </a:rPr>
              <a:t>client.balDue</a:t>
            </a:r>
            <a:r>
              <a:rPr lang="en-AU" sz="11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100" dirty="0" smtClean="0">
                <a:latin typeface="Lucida Console" panose="020B0609040504020204" pitchFamily="49" charset="0"/>
              </a:rPr>
              <a:t>return out;</a:t>
            </a:r>
          </a:p>
          <a:p>
            <a:r>
              <a:rPr lang="en-AU" sz="1100" dirty="0" smtClean="0">
                <a:latin typeface="Lucida Console" panose="020B0609040504020204" pitchFamily="49" charset="0"/>
              </a:rPr>
              <a:t>}</a:t>
            </a:r>
            <a:endParaRPr lang="en-AU" sz="1100" dirty="0">
              <a:latin typeface="Lucida Console" panose="020B0609040504020204" pitchFamily="49" charset="0"/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3995936" y="5085184"/>
            <a:ext cx="432048" cy="36004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542299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Creating an Array Template Class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17011" y="893613"/>
            <a:ext cx="5319085" cy="584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>
                <a:latin typeface="Lucida Console" panose="020B0609040504020204" pitchFamily="49" charset="0"/>
              </a:rPr>
              <a:t>int main() {</a:t>
            </a:r>
          </a:p>
          <a:p>
            <a:pPr lvl="1"/>
            <a:r>
              <a:rPr lang="en-AU" sz="1100" dirty="0" smtClean="0">
                <a:latin typeface="Lucida Console" panose="020B0609040504020204" pitchFamily="49" charset="0"/>
              </a:rPr>
              <a:t>int </a:t>
            </a:r>
            <a:r>
              <a:rPr lang="en-AU" sz="1100" dirty="0" err="1" smtClean="0">
                <a:latin typeface="Lucida Console" panose="020B0609040504020204" pitchFamily="49" charset="0"/>
              </a:rPr>
              <a:t>arraySize</a:t>
            </a:r>
            <a:r>
              <a:rPr lang="en-AU" sz="11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100" dirty="0" smtClean="0">
                <a:latin typeface="Lucida Console" panose="020B0609040504020204" pitchFamily="49" charset="0"/>
              </a:rPr>
              <a:t>// Declare and assign values to four kinds of arrays</a:t>
            </a:r>
          </a:p>
          <a:p>
            <a:pPr lvl="1"/>
            <a:r>
              <a:rPr lang="en-AU" sz="1100" dirty="0" smtClean="0">
                <a:latin typeface="Lucida Console" panose="020B0609040504020204" pitchFamily="49" charset="0"/>
              </a:rPr>
              <a:t>int </a:t>
            </a:r>
            <a:r>
              <a:rPr lang="en-AU" sz="1100" dirty="0" err="1" smtClean="0">
                <a:latin typeface="Lucida Console" panose="020B0609040504020204" pitchFamily="49" charset="0"/>
              </a:rPr>
              <a:t>someInts</a:t>
            </a:r>
            <a:r>
              <a:rPr lang="en-AU" sz="1100" dirty="0" smtClean="0">
                <a:latin typeface="Lucida Console" panose="020B0609040504020204" pitchFamily="49" charset="0"/>
              </a:rPr>
              <a:t>[] = {12, 34, 55};</a:t>
            </a:r>
          </a:p>
          <a:p>
            <a:pPr lvl="1"/>
            <a:r>
              <a:rPr lang="en-AU" sz="1100" dirty="0" smtClean="0">
                <a:latin typeface="Lucida Console" panose="020B0609040504020204" pitchFamily="49" charset="0"/>
              </a:rPr>
              <a:t>double </a:t>
            </a:r>
            <a:r>
              <a:rPr lang="en-AU" sz="1100" dirty="0" err="1" smtClean="0">
                <a:latin typeface="Lucida Console" panose="020B0609040504020204" pitchFamily="49" charset="0"/>
              </a:rPr>
              <a:t>someDoubles</a:t>
            </a:r>
            <a:r>
              <a:rPr lang="en-AU" sz="1100" dirty="0" smtClean="0">
                <a:latin typeface="Lucida Console" panose="020B0609040504020204" pitchFamily="49" charset="0"/>
              </a:rPr>
              <a:t>[] = {11.11, 23.44, 44.55, 123.66};</a:t>
            </a:r>
          </a:p>
          <a:p>
            <a:pPr lvl="1"/>
            <a:r>
              <a:rPr lang="en-AU" sz="1100" dirty="0" smtClean="0">
                <a:latin typeface="Lucida Console" panose="020B0609040504020204" pitchFamily="49" charset="0"/>
              </a:rPr>
              <a:t>Book </a:t>
            </a:r>
            <a:r>
              <a:rPr lang="en-AU" sz="1100" dirty="0" err="1" smtClean="0">
                <a:latin typeface="Lucida Console" panose="020B0609040504020204" pitchFamily="49" charset="0"/>
              </a:rPr>
              <a:t>someBooks</a:t>
            </a:r>
            <a:r>
              <a:rPr lang="en-AU" sz="1100" dirty="0" smtClean="0">
                <a:latin typeface="Lucida Console" panose="020B0609040504020204" pitchFamily="49" charset="0"/>
              </a:rPr>
              <a:t>[2];</a:t>
            </a:r>
          </a:p>
          <a:p>
            <a:pPr lvl="1"/>
            <a:r>
              <a:rPr lang="en-AU" sz="1100" dirty="0" err="1" smtClean="0">
                <a:latin typeface="Lucida Console" panose="020B0609040504020204" pitchFamily="49" charset="0"/>
              </a:rPr>
              <a:t>someBooks</a:t>
            </a:r>
            <a:r>
              <a:rPr lang="en-AU" sz="1100" dirty="0" smtClean="0">
                <a:latin typeface="Lucida Console" panose="020B0609040504020204" pitchFamily="49" charset="0"/>
              </a:rPr>
              <a:t>[0].</a:t>
            </a:r>
            <a:r>
              <a:rPr lang="en-AU" sz="1100" dirty="0" err="1" smtClean="0">
                <a:latin typeface="Lucida Console" panose="020B0609040504020204" pitchFamily="49" charset="0"/>
              </a:rPr>
              <a:t>setBook</a:t>
            </a:r>
            <a:r>
              <a:rPr lang="en-AU" sz="1100" dirty="0" smtClean="0">
                <a:latin typeface="Lucida Console" panose="020B0609040504020204" pitchFamily="49" charset="0"/>
              </a:rPr>
              <a:t>(“The Shining”, 12.99);</a:t>
            </a:r>
          </a:p>
          <a:p>
            <a:pPr lvl="1"/>
            <a:r>
              <a:rPr lang="en-AU" sz="1100" dirty="0" err="1" smtClean="0">
                <a:latin typeface="Lucida Console" panose="020B0609040504020204" pitchFamily="49" charset="0"/>
              </a:rPr>
              <a:t>someBooks</a:t>
            </a:r>
            <a:r>
              <a:rPr lang="en-AU" sz="1100" dirty="0" smtClean="0">
                <a:latin typeface="Lucida Console" panose="020B0609040504020204" pitchFamily="49" charset="0"/>
              </a:rPr>
              <a:t>[1].</a:t>
            </a:r>
            <a:r>
              <a:rPr lang="en-AU" sz="1100" dirty="0" err="1" smtClean="0">
                <a:latin typeface="Lucida Console" panose="020B0609040504020204" pitchFamily="49" charset="0"/>
              </a:rPr>
              <a:t>setBook</a:t>
            </a:r>
            <a:r>
              <a:rPr lang="en-AU" sz="1100" dirty="0" smtClean="0">
                <a:latin typeface="Lucida Console" panose="020B0609040504020204" pitchFamily="49" charset="0"/>
              </a:rPr>
              <a:t>(“Carrie”, 6.89);</a:t>
            </a:r>
          </a:p>
          <a:p>
            <a:pPr lvl="1"/>
            <a:r>
              <a:rPr lang="en-AU" sz="1100" dirty="0" smtClean="0">
                <a:latin typeface="Lucida Console" panose="020B0609040504020204" pitchFamily="49" charset="0"/>
              </a:rPr>
              <a:t>Client </a:t>
            </a:r>
            <a:r>
              <a:rPr lang="en-AU" sz="1100" dirty="0" err="1" smtClean="0">
                <a:latin typeface="Lucida Console" panose="020B0609040504020204" pitchFamily="49" charset="0"/>
              </a:rPr>
              <a:t>someClients</a:t>
            </a:r>
            <a:r>
              <a:rPr lang="en-AU" sz="1100" dirty="0" smtClean="0">
                <a:latin typeface="Lucida Console" panose="020B0609040504020204" pitchFamily="49" charset="0"/>
              </a:rPr>
              <a:t>[4];</a:t>
            </a:r>
          </a:p>
          <a:p>
            <a:pPr lvl="1"/>
            <a:r>
              <a:rPr lang="en-AU" sz="1100" dirty="0" err="1" smtClean="0">
                <a:latin typeface="Lucida Console" panose="020B0609040504020204" pitchFamily="49" charset="0"/>
              </a:rPr>
              <a:t>someClient</a:t>
            </a:r>
            <a:r>
              <a:rPr lang="en-AU" sz="1100" dirty="0" smtClean="0">
                <a:latin typeface="Lucida Console" panose="020B0609040504020204" pitchFamily="49" charset="0"/>
              </a:rPr>
              <a:t>[0].</a:t>
            </a:r>
            <a:r>
              <a:rPr lang="en-AU" sz="1100" dirty="0" err="1" smtClean="0">
                <a:latin typeface="Lucida Console" panose="020B0609040504020204" pitchFamily="49" charset="0"/>
              </a:rPr>
              <a:t>setClient</a:t>
            </a:r>
            <a:r>
              <a:rPr lang="en-AU" sz="1100" dirty="0" smtClean="0">
                <a:latin typeface="Lucida Console" panose="020B0609040504020204" pitchFamily="49" charset="0"/>
              </a:rPr>
              <a:t>(“Harris”, 123.55);</a:t>
            </a:r>
          </a:p>
          <a:p>
            <a:pPr lvl="1"/>
            <a:r>
              <a:rPr lang="en-AU" sz="1100" dirty="0" err="1" smtClean="0">
                <a:latin typeface="Lucida Console" panose="020B0609040504020204" pitchFamily="49" charset="0"/>
              </a:rPr>
              <a:t>someClient</a:t>
            </a:r>
            <a:r>
              <a:rPr lang="en-AU" sz="1100" dirty="0" smtClean="0">
                <a:latin typeface="Lucida Console" panose="020B0609040504020204" pitchFamily="49" charset="0"/>
              </a:rPr>
              <a:t>[1].</a:t>
            </a:r>
            <a:r>
              <a:rPr lang="en-AU" sz="1100" dirty="0" err="1" smtClean="0">
                <a:latin typeface="Lucida Console" panose="020B0609040504020204" pitchFamily="49" charset="0"/>
              </a:rPr>
              <a:t>setClient</a:t>
            </a:r>
            <a:r>
              <a:rPr lang="en-AU" sz="1100" dirty="0" smtClean="0">
                <a:latin typeface="Lucida Console" panose="020B0609040504020204" pitchFamily="49" charset="0"/>
              </a:rPr>
              <a:t>(“Baker”, 2155.77);</a:t>
            </a:r>
          </a:p>
          <a:p>
            <a:pPr lvl="1"/>
            <a:r>
              <a:rPr lang="en-AU" sz="1100" dirty="0" err="1" smtClean="0">
                <a:latin typeface="Lucida Console" panose="020B0609040504020204" pitchFamily="49" charset="0"/>
              </a:rPr>
              <a:t>someClient</a:t>
            </a:r>
            <a:r>
              <a:rPr lang="en-AU" sz="1100" dirty="0" smtClean="0">
                <a:latin typeface="Lucida Console" panose="020B0609040504020204" pitchFamily="49" charset="0"/>
              </a:rPr>
              <a:t>[2].</a:t>
            </a:r>
            <a:r>
              <a:rPr lang="en-AU" sz="1100" dirty="0" err="1" smtClean="0">
                <a:latin typeface="Lucida Console" panose="020B0609040504020204" pitchFamily="49" charset="0"/>
              </a:rPr>
              <a:t>setClient</a:t>
            </a:r>
            <a:r>
              <a:rPr lang="en-AU" sz="1100" dirty="0" smtClean="0">
                <a:latin typeface="Lucida Console" panose="020B0609040504020204" pitchFamily="49" charset="0"/>
              </a:rPr>
              <a:t>(“Howard”, 33.88);</a:t>
            </a:r>
          </a:p>
          <a:p>
            <a:pPr lvl="1"/>
            <a:r>
              <a:rPr lang="en-AU" sz="1100" dirty="0" err="1" smtClean="0">
                <a:latin typeface="Lucida Console" panose="020B0609040504020204" pitchFamily="49" charset="0"/>
              </a:rPr>
              <a:t>someClient</a:t>
            </a:r>
            <a:r>
              <a:rPr lang="en-AU" sz="1100" dirty="0" smtClean="0">
                <a:latin typeface="Lucida Console" panose="020B0609040504020204" pitchFamily="49" charset="0"/>
              </a:rPr>
              <a:t>[3].</a:t>
            </a:r>
            <a:r>
              <a:rPr lang="en-AU" sz="1100" dirty="0" err="1" smtClean="0">
                <a:latin typeface="Lucida Console" panose="020B0609040504020204" pitchFamily="49" charset="0"/>
              </a:rPr>
              <a:t>setClient</a:t>
            </a:r>
            <a:r>
              <a:rPr lang="en-AU" sz="1100" dirty="0" smtClean="0">
                <a:latin typeface="Lucida Console" panose="020B0609040504020204" pitchFamily="49" charset="0"/>
              </a:rPr>
              <a:t>(“Silvers”, 5123.99);</a:t>
            </a:r>
          </a:p>
          <a:p>
            <a:pPr lvl="1"/>
            <a:r>
              <a:rPr lang="en-AU" sz="1100" dirty="0" smtClean="0">
                <a:latin typeface="Lucida Console" panose="020B0609040504020204" pitchFamily="49" charset="0"/>
              </a:rPr>
              <a:t>// Calculate size and create Array objects</a:t>
            </a:r>
          </a:p>
          <a:p>
            <a:pPr lvl="1"/>
            <a:r>
              <a:rPr lang="en-AU" sz="1100" dirty="0" err="1" smtClean="0">
                <a:latin typeface="Lucida Console" panose="020B0609040504020204" pitchFamily="49" charset="0"/>
              </a:rPr>
              <a:t>arraySize</a:t>
            </a:r>
            <a:r>
              <a:rPr lang="en-AU" sz="1100" dirty="0" smtClean="0">
                <a:latin typeface="Lucida Console" panose="020B0609040504020204" pitchFamily="49" charset="0"/>
              </a:rPr>
              <a:t> = </a:t>
            </a:r>
            <a:r>
              <a:rPr lang="en-AU" sz="1100" dirty="0" err="1" smtClean="0">
                <a:latin typeface="Lucida Console" panose="020B0609040504020204" pitchFamily="49" charset="0"/>
              </a:rPr>
              <a:t>sizeof</a:t>
            </a:r>
            <a:r>
              <a:rPr lang="en-AU" sz="1100" dirty="0" smtClean="0">
                <a:latin typeface="Lucida Console" panose="020B0609040504020204" pitchFamily="49" charset="0"/>
              </a:rPr>
              <a:t>(</a:t>
            </a:r>
            <a:r>
              <a:rPr lang="en-AU" sz="1100" dirty="0" err="1" smtClean="0">
                <a:latin typeface="Lucida Console" panose="020B0609040504020204" pitchFamily="49" charset="0"/>
              </a:rPr>
              <a:t>someInts</a:t>
            </a:r>
            <a:r>
              <a:rPr lang="en-AU" sz="1100" dirty="0" smtClean="0">
                <a:latin typeface="Lucida Console" panose="020B0609040504020204" pitchFamily="49" charset="0"/>
              </a:rPr>
              <a:t>)/</a:t>
            </a:r>
            <a:r>
              <a:rPr lang="en-AU" sz="1100" dirty="0" err="1" smtClean="0">
                <a:latin typeface="Lucida Console" panose="020B0609040504020204" pitchFamily="49" charset="0"/>
              </a:rPr>
              <a:t>sizeof</a:t>
            </a:r>
            <a:r>
              <a:rPr lang="en-AU" sz="1100" dirty="0" smtClean="0">
                <a:latin typeface="Lucida Console" panose="020B0609040504020204" pitchFamily="49" charset="0"/>
              </a:rPr>
              <a:t>(</a:t>
            </a:r>
            <a:r>
              <a:rPr lang="en-AU" sz="1100" dirty="0" err="1" smtClean="0">
                <a:latin typeface="Lucida Console" panose="020B0609040504020204" pitchFamily="49" charset="0"/>
              </a:rPr>
              <a:t>someInts</a:t>
            </a:r>
            <a:r>
              <a:rPr lang="en-AU" sz="1100" dirty="0" smtClean="0">
                <a:latin typeface="Lucida Console" panose="020B0609040504020204" pitchFamily="49" charset="0"/>
              </a:rPr>
              <a:t>[0]);</a:t>
            </a:r>
          </a:p>
          <a:p>
            <a:pPr lvl="1"/>
            <a:r>
              <a:rPr lang="en-AU" sz="1100" dirty="0" smtClean="0">
                <a:latin typeface="Lucida Console" panose="020B0609040504020204" pitchFamily="49" charset="0"/>
              </a:rPr>
              <a:t>Array&lt;int&gt; </a:t>
            </a:r>
            <a:r>
              <a:rPr lang="en-AU" sz="1100" dirty="0" err="1" smtClean="0">
                <a:latin typeface="Lucida Console" panose="020B0609040504020204" pitchFamily="49" charset="0"/>
              </a:rPr>
              <a:t>arrayOfIntegers</a:t>
            </a:r>
            <a:r>
              <a:rPr lang="en-AU" sz="1100" dirty="0" smtClean="0">
                <a:latin typeface="Lucida Console" panose="020B0609040504020204" pitchFamily="49" charset="0"/>
              </a:rPr>
              <a:t>(</a:t>
            </a:r>
            <a:r>
              <a:rPr lang="en-AU" sz="1100" dirty="0" err="1" smtClean="0">
                <a:latin typeface="Lucida Console" panose="020B0609040504020204" pitchFamily="49" charset="0"/>
              </a:rPr>
              <a:t>someInts</a:t>
            </a:r>
            <a:r>
              <a:rPr lang="en-AU" sz="1100" dirty="0" smtClean="0">
                <a:latin typeface="Lucida Console" panose="020B0609040504020204" pitchFamily="49" charset="0"/>
              </a:rPr>
              <a:t>, </a:t>
            </a:r>
            <a:r>
              <a:rPr lang="en-AU" sz="1100" dirty="0" err="1" smtClean="0">
                <a:latin typeface="Lucida Console" panose="020B0609040504020204" pitchFamily="49" charset="0"/>
              </a:rPr>
              <a:t>arraySize</a:t>
            </a:r>
            <a:r>
              <a:rPr lang="en-AU" sz="1100" dirty="0" smtClean="0">
                <a:latin typeface="Lucida Console" panose="020B0609040504020204" pitchFamily="49" charset="0"/>
              </a:rPr>
              <a:t>);</a:t>
            </a:r>
          </a:p>
          <a:p>
            <a:pPr lvl="1"/>
            <a:r>
              <a:rPr lang="en-AU" sz="1100" dirty="0" err="1">
                <a:latin typeface="Lucida Console" panose="020B0609040504020204" pitchFamily="49" charset="0"/>
              </a:rPr>
              <a:t>arraySize</a:t>
            </a:r>
            <a:r>
              <a:rPr lang="en-AU" sz="1100" dirty="0">
                <a:latin typeface="Lucida Console" panose="020B0609040504020204" pitchFamily="49" charset="0"/>
              </a:rPr>
              <a:t> = </a:t>
            </a:r>
            <a:r>
              <a:rPr lang="en-AU" sz="1100" dirty="0" err="1" smtClean="0">
                <a:latin typeface="Lucida Console" panose="020B0609040504020204" pitchFamily="49" charset="0"/>
              </a:rPr>
              <a:t>sizeof</a:t>
            </a:r>
            <a:r>
              <a:rPr lang="en-AU" sz="1100" dirty="0" smtClean="0">
                <a:latin typeface="Lucida Console" panose="020B0609040504020204" pitchFamily="49" charset="0"/>
              </a:rPr>
              <a:t>(</a:t>
            </a:r>
            <a:r>
              <a:rPr lang="en-AU" sz="1100" dirty="0" err="1" smtClean="0">
                <a:latin typeface="Lucida Console" panose="020B0609040504020204" pitchFamily="49" charset="0"/>
              </a:rPr>
              <a:t>someDoubles</a:t>
            </a:r>
            <a:r>
              <a:rPr lang="en-AU" sz="1100" dirty="0" smtClean="0">
                <a:latin typeface="Lucida Console" panose="020B0609040504020204" pitchFamily="49" charset="0"/>
              </a:rPr>
              <a:t>)/</a:t>
            </a:r>
            <a:r>
              <a:rPr lang="en-AU" sz="1100" dirty="0" err="1" smtClean="0">
                <a:latin typeface="Lucida Console" panose="020B0609040504020204" pitchFamily="49" charset="0"/>
              </a:rPr>
              <a:t>sizeof</a:t>
            </a:r>
            <a:r>
              <a:rPr lang="en-AU" sz="1100" dirty="0" smtClean="0">
                <a:latin typeface="Lucida Console" panose="020B0609040504020204" pitchFamily="49" charset="0"/>
              </a:rPr>
              <a:t>(</a:t>
            </a:r>
            <a:r>
              <a:rPr lang="en-AU" sz="1100" dirty="0" err="1" smtClean="0">
                <a:latin typeface="Lucida Console" panose="020B0609040504020204" pitchFamily="49" charset="0"/>
              </a:rPr>
              <a:t>someDoubles</a:t>
            </a:r>
            <a:r>
              <a:rPr lang="en-AU" sz="1100" dirty="0" smtClean="0">
                <a:latin typeface="Lucida Console" panose="020B0609040504020204" pitchFamily="49" charset="0"/>
              </a:rPr>
              <a:t>[0</a:t>
            </a:r>
            <a:r>
              <a:rPr lang="en-AU" sz="1100" dirty="0">
                <a:latin typeface="Lucida Console" panose="020B0609040504020204" pitchFamily="49" charset="0"/>
              </a:rPr>
              <a:t>]);</a:t>
            </a:r>
          </a:p>
          <a:p>
            <a:pPr lvl="1"/>
            <a:r>
              <a:rPr lang="en-AU" sz="1100" dirty="0" smtClean="0">
                <a:latin typeface="Lucida Console" panose="020B0609040504020204" pitchFamily="49" charset="0"/>
              </a:rPr>
              <a:t>Array&lt;doubles&gt; </a:t>
            </a:r>
            <a:r>
              <a:rPr lang="en-AU" sz="1100" dirty="0" err="1" smtClean="0">
                <a:latin typeface="Lucida Console" panose="020B0609040504020204" pitchFamily="49" charset="0"/>
              </a:rPr>
              <a:t>arrayOfDoubles</a:t>
            </a:r>
            <a:r>
              <a:rPr lang="en-AU" sz="1100" dirty="0" smtClean="0">
                <a:latin typeface="Lucida Console" panose="020B0609040504020204" pitchFamily="49" charset="0"/>
              </a:rPr>
              <a:t>(</a:t>
            </a:r>
            <a:r>
              <a:rPr lang="en-AU" sz="1100" dirty="0" err="1" smtClean="0">
                <a:latin typeface="Lucida Console" panose="020B0609040504020204" pitchFamily="49" charset="0"/>
              </a:rPr>
              <a:t>someDoubles</a:t>
            </a:r>
            <a:r>
              <a:rPr lang="en-AU" sz="1100" dirty="0">
                <a:latin typeface="Lucida Console" panose="020B0609040504020204" pitchFamily="49" charset="0"/>
              </a:rPr>
              <a:t>, </a:t>
            </a:r>
            <a:r>
              <a:rPr lang="en-AU" sz="1100" dirty="0" err="1">
                <a:latin typeface="Lucida Console" panose="020B0609040504020204" pitchFamily="49" charset="0"/>
              </a:rPr>
              <a:t>arraySize</a:t>
            </a:r>
            <a:r>
              <a:rPr lang="en-AU" sz="1100" dirty="0">
                <a:latin typeface="Lucida Console" panose="020B0609040504020204" pitchFamily="49" charset="0"/>
              </a:rPr>
              <a:t>);</a:t>
            </a:r>
          </a:p>
          <a:p>
            <a:pPr lvl="1"/>
            <a:r>
              <a:rPr lang="en-AU" sz="1100" dirty="0" err="1">
                <a:latin typeface="Lucida Console" panose="020B0609040504020204" pitchFamily="49" charset="0"/>
              </a:rPr>
              <a:t>arraySize</a:t>
            </a:r>
            <a:r>
              <a:rPr lang="en-AU" sz="1100" dirty="0">
                <a:latin typeface="Lucida Console" panose="020B0609040504020204" pitchFamily="49" charset="0"/>
              </a:rPr>
              <a:t> = </a:t>
            </a:r>
            <a:r>
              <a:rPr lang="en-AU" sz="1100" dirty="0" err="1" smtClean="0">
                <a:latin typeface="Lucida Console" panose="020B0609040504020204" pitchFamily="49" charset="0"/>
              </a:rPr>
              <a:t>sizeof</a:t>
            </a:r>
            <a:r>
              <a:rPr lang="en-AU" sz="1100" dirty="0" smtClean="0">
                <a:latin typeface="Lucida Console" panose="020B0609040504020204" pitchFamily="49" charset="0"/>
              </a:rPr>
              <a:t>(</a:t>
            </a:r>
            <a:r>
              <a:rPr lang="en-AU" sz="1100" dirty="0" err="1" smtClean="0">
                <a:latin typeface="Lucida Console" panose="020B0609040504020204" pitchFamily="49" charset="0"/>
              </a:rPr>
              <a:t>someBooks</a:t>
            </a:r>
            <a:r>
              <a:rPr lang="en-AU" sz="1100" dirty="0" smtClean="0">
                <a:latin typeface="Lucida Console" panose="020B0609040504020204" pitchFamily="49" charset="0"/>
              </a:rPr>
              <a:t>)/</a:t>
            </a:r>
            <a:r>
              <a:rPr lang="en-AU" sz="1100" dirty="0" err="1" smtClean="0">
                <a:latin typeface="Lucida Console" panose="020B0609040504020204" pitchFamily="49" charset="0"/>
              </a:rPr>
              <a:t>sizeof</a:t>
            </a:r>
            <a:r>
              <a:rPr lang="en-AU" sz="1100" dirty="0" smtClean="0">
                <a:latin typeface="Lucida Console" panose="020B0609040504020204" pitchFamily="49" charset="0"/>
              </a:rPr>
              <a:t>(</a:t>
            </a:r>
            <a:r>
              <a:rPr lang="en-AU" sz="1100" dirty="0" err="1" smtClean="0">
                <a:latin typeface="Lucida Console" panose="020B0609040504020204" pitchFamily="49" charset="0"/>
              </a:rPr>
              <a:t>someBooks</a:t>
            </a:r>
            <a:r>
              <a:rPr lang="en-AU" sz="1100" dirty="0" smtClean="0">
                <a:latin typeface="Lucida Console" panose="020B0609040504020204" pitchFamily="49" charset="0"/>
              </a:rPr>
              <a:t>[0</a:t>
            </a:r>
            <a:r>
              <a:rPr lang="en-AU" sz="1100" dirty="0">
                <a:latin typeface="Lucida Console" panose="020B0609040504020204" pitchFamily="49" charset="0"/>
              </a:rPr>
              <a:t>]);</a:t>
            </a:r>
          </a:p>
          <a:p>
            <a:pPr lvl="1"/>
            <a:r>
              <a:rPr lang="en-AU" sz="1100" dirty="0" smtClean="0">
                <a:latin typeface="Lucida Console" panose="020B0609040504020204" pitchFamily="49" charset="0"/>
              </a:rPr>
              <a:t>Array&lt;Book&gt; </a:t>
            </a:r>
            <a:r>
              <a:rPr lang="en-AU" sz="1100" dirty="0" err="1" smtClean="0">
                <a:latin typeface="Lucida Console" panose="020B0609040504020204" pitchFamily="49" charset="0"/>
              </a:rPr>
              <a:t>arrayOfBooks</a:t>
            </a:r>
            <a:r>
              <a:rPr lang="en-AU" sz="1100" dirty="0" smtClean="0">
                <a:latin typeface="Lucida Console" panose="020B0609040504020204" pitchFamily="49" charset="0"/>
              </a:rPr>
              <a:t>(</a:t>
            </a:r>
            <a:r>
              <a:rPr lang="en-AU" sz="1100" dirty="0" err="1" smtClean="0">
                <a:latin typeface="Lucida Console" panose="020B0609040504020204" pitchFamily="49" charset="0"/>
              </a:rPr>
              <a:t>someBooks</a:t>
            </a:r>
            <a:r>
              <a:rPr lang="en-AU" sz="1100" dirty="0">
                <a:latin typeface="Lucida Console" panose="020B0609040504020204" pitchFamily="49" charset="0"/>
              </a:rPr>
              <a:t>, </a:t>
            </a:r>
            <a:r>
              <a:rPr lang="en-AU" sz="1100" dirty="0" err="1">
                <a:latin typeface="Lucida Console" panose="020B0609040504020204" pitchFamily="49" charset="0"/>
              </a:rPr>
              <a:t>arraySize</a:t>
            </a:r>
            <a:r>
              <a:rPr lang="en-AU" sz="1100" dirty="0">
                <a:latin typeface="Lucida Console" panose="020B0609040504020204" pitchFamily="49" charset="0"/>
              </a:rPr>
              <a:t>);</a:t>
            </a:r>
          </a:p>
          <a:p>
            <a:pPr lvl="1"/>
            <a:r>
              <a:rPr lang="en-AU" sz="1100" dirty="0" err="1">
                <a:latin typeface="Lucida Console" panose="020B0609040504020204" pitchFamily="49" charset="0"/>
              </a:rPr>
              <a:t>arraySize</a:t>
            </a:r>
            <a:r>
              <a:rPr lang="en-AU" sz="1100" dirty="0">
                <a:latin typeface="Lucida Console" panose="020B0609040504020204" pitchFamily="49" charset="0"/>
              </a:rPr>
              <a:t> = </a:t>
            </a:r>
            <a:r>
              <a:rPr lang="en-AU" sz="1100" dirty="0" err="1" smtClean="0">
                <a:latin typeface="Lucida Console" panose="020B0609040504020204" pitchFamily="49" charset="0"/>
              </a:rPr>
              <a:t>sizeof</a:t>
            </a:r>
            <a:r>
              <a:rPr lang="en-AU" sz="1100" dirty="0" smtClean="0">
                <a:latin typeface="Lucida Console" panose="020B0609040504020204" pitchFamily="49" charset="0"/>
              </a:rPr>
              <a:t>(</a:t>
            </a:r>
            <a:r>
              <a:rPr lang="en-AU" sz="1100" dirty="0" err="1" smtClean="0">
                <a:latin typeface="Lucida Console" panose="020B0609040504020204" pitchFamily="49" charset="0"/>
              </a:rPr>
              <a:t>someClients</a:t>
            </a:r>
            <a:r>
              <a:rPr lang="en-AU" sz="1100" dirty="0" smtClean="0">
                <a:latin typeface="Lucida Console" panose="020B0609040504020204" pitchFamily="49" charset="0"/>
              </a:rPr>
              <a:t>)/</a:t>
            </a:r>
            <a:r>
              <a:rPr lang="en-AU" sz="1100" dirty="0" err="1" smtClean="0">
                <a:latin typeface="Lucida Console" panose="020B0609040504020204" pitchFamily="49" charset="0"/>
              </a:rPr>
              <a:t>sizeof</a:t>
            </a:r>
            <a:r>
              <a:rPr lang="en-AU" sz="1100" dirty="0" smtClean="0">
                <a:latin typeface="Lucida Console" panose="020B0609040504020204" pitchFamily="49" charset="0"/>
              </a:rPr>
              <a:t>(</a:t>
            </a:r>
            <a:r>
              <a:rPr lang="en-AU" sz="1100" dirty="0" err="1" smtClean="0">
                <a:latin typeface="Lucida Console" panose="020B0609040504020204" pitchFamily="49" charset="0"/>
              </a:rPr>
              <a:t>someClients</a:t>
            </a:r>
            <a:r>
              <a:rPr lang="en-AU" sz="1100" dirty="0" smtClean="0">
                <a:latin typeface="Lucida Console" panose="020B0609040504020204" pitchFamily="49" charset="0"/>
              </a:rPr>
              <a:t>[0</a:t>
            </a:r>
            <a:r>
              <a:rPr lang="en-AU" sz="1100" dirty="0">
                <a:latin typeface="Lucida Console" panose="020B0609040504020204" pitchFamily="49" charset="0"/>
              </a:rPr>
              <a:t>]);</a:t>
            </a:r>
          </a:p>
          <a:p>
            <a:pPr lvl="1"/>
            <a:r>
              <a:rPr lang="en-AU" sz="1100" dirty="0" smtClean="0">
                <a:latin typeface="Lucida Console" panose="020B0609040504020204" pitchFamily="49" charset="0"/>
              </a:rPr>
              <a:t>Array&lt;Client&gt; </a:t>
            </a:r>
            <a:r>
              <a:rPr lang="en-AU" sz="1100" dirty="0" err="1" smtClean="0">
                <a:latin typeface="Lucida Console" panose="020B0609040504020204" pitchFamily="49" charset="0"/>
              </a:rPr>
              <a:t>arrayOfClients</a:t>
            </a:r>
            <a:r>
              <a:rPr lang="en-AU" sz="1100" dirty="0" smtClean="0">
                <a:latin typeface="Lucida Console" panose="020B0609040504020204" pitchFamily="49" charset="0"/>
              </a:rPr>
              <a:t>(</a:t>
            </a:r>
            <a:r>
              <a:rPr lang="en-AU" sz="1100" dirty="0" err="1" smtClean="0">
                <a:latin typeface="Lucida Console" panose="020B0609040504020204" pitchFamily="49" charset="0"/>
              </a:rPr>
              <a:t>someClients</a:t>
            </a:r>
            <a:r>
              <a:rPr lang="en-AU" sz="1100" dirty="0">
                <a:latin typeface="Lucida Console" panose="020B0609040504020204" pitchFamily="49" charset="0"/>
              </a:rPr>
              <a:t>, </a:t>
            </a:r>
            <a:r>
              <a:rPr lang="en-AU" sz="1100" dirty="0" err="1">
                <a:latin typeface="Lucida Console" panose="020B0609040504020204" pitchFamily="49" charset="0"/>
              </a:rPr>
              <a:t>arraySize</a:t>
            </a:r>
            <a:r>
              <a:rPr lang="en-AU" sz="1100" dirty="0">
                <a:latin typeface="Lucida Console" panose="020B0609040504020204" pitchFamily="49" charset="0"/>
              </a:rPr>
              <a:t>);</a:t>
            </a:r>
          </a:p>
          <a:p>
            <a:pPr lvl="1"/>
            <a:r>
              <a:rPr lang="en-AU" sz="1100" dirty="0" smtClean="0">
                <a:latin typeface="Lucida Console" panose="020B0609040504020204" pitchFamily="49" charset="0"/>
              </a:rPr>
              <a:t>// Use </a:t>
            </a:r>
            <a:r>
              <a:rPr lang="en-AU" sz="1100" dirty="0" err="1" smtClean="0">
                <a:latin typeface="Lucida Console" panose="020B0609040504020204" pitchFamily="49" charset="0"/>
              </a:rPr>
              <a:t>showList</a:t>
            </a:r>
            <a:r>
              <a:rPr lang="en-AU" sz="1100" dirty="0" smtClean="0">
                <a:latin typeface="Lucida Console" panose="020B0609040504020204" pitchFamily="49" charset="0"/>
              </a:rPr>
              <a:t>() with each Array</a:t>
            </a:r>
          </a:p>
          <a:p>
            <a:pPr lvl="1"/>
            <a:r>
              <a:rPr lang="en-AU" sz="1100" dirty="0" err="1" smtClean="0">
                <a:latin typeface="Lucida Console" panose="020B0609040504020204" pitchFamily="49" charset="0"/>
              </a:rPr>
              <a:t>arrayOfIntegers.showList</a:t>
            </a:r>
            <a:r>
              <a:rPr lang="en-AU" sz="1100" dirty="0" smtClean="0">
                <a:latin typeface="Lucida Console" panose="020B0609040504020204" pitchFamily="49" charset="0"/>
              </a:rPr>
              <a:t>();</a:t>
            </a:r>
          </a:p>
          <a:p>
            <a:pPr lvl="1"/>
            <a:r>
              <a:rPr lang="en-AU" sz="1100" dirty="0" err="1" smtClean="0">
                <a:latin typeface="Lucida Console" panose="020B0609040504020204" pitchFamily="49" charset="0"/>
              </a:rPr>
              <a:t>arrayOfDoubles.showList</a:t>
            </a:r>
            <a:r>
              <a:rPr lang="en-AU" sz="1100" dirty="0" smtClean="0">
                <a:latin typeface="Lucida Console" panose="020B0609040504020204" pitchFamily="49" charset="0"/>
              </a:rPr>
              <a:t>();</a:t>
            </a:r>
          </a:p>
          <a:p>
            <a:pPr lvl="1"/>
            <a:r>
              <a:rPr lang="en-AU" sz="1100" dirty="0" err="1" smtClean="0">
                <a:latin typeface="Lucida Console" panose="020B0609040504020204" pitchFamily="49" charset="0"/>
              </a:rPr>
              <a:t>arrayOfBooks.showList</a:t>
            </a:r>
            <a:r>
              <a:rPr lang="en-AU" sz="1100" dirty="0" smtClean="0">
                <a:latin typeface="Lucida Console" panose="020B0609040504020204" pitchFamily="49" charset="0"/>
              </a:rPr>
              <a:t>();</a:t>
            </a:r>
          </a:p>
          <a:p>
            <a:pPr lvl="1"/>
            <a:r>
              <a:rPr lang="en-AU" sz="1100" dirty="0" err="1" smtClean="0">
                <a:latin typeface="Lucida Console" panose="020B0609040504020204" pitchFamily="49" charset="0"/>
              </a:rPr>
              <a:t>arrayOfClients.showList</a:t>
            </a:r>
            <a:r>
              <a:rPr lang="en-AU" sz="1100" dirty="0" smtClean="0">
                <a:latin typeface="Lucida Console" panose="020B0609040504020204" pitchFamily="49" charset="0"/>
              </a:rPr>
              <a:t>();</a:t>
            </a:r>
          </a:p>
          <a:p>
            <a:pPr lvl="1"/>
            <a:r>
              <a:rPr lang="en-AU" sz="1100" dirty="0" smtClean="0">
                <a:latin typeface="Lucida Console" panose="020B0609040504020204" pitchFamily="49" charset="0"/>
              </a:rPr>
              <a:t>// Use </a:t>
            </a:r>
            <a:r>
              <a:rPr lang="en-AU" sz="1100" dirty="0" err="1" smtClean="0">
                <a:latin typeface="Lucida Console" panose="020B0609040504020204" pitchFamily="49" charset="0"/>
              </a:rPr>
              <a:t>showFirst</a:t>
            </a:r>
            <a:r>
              <a:rPr lang="en-AU" sz="1100" dirty="0" smtClean="0">
                <a:latin typeface="Lucida Console" panose="020B0609040504020204" pitchFamily="49" charset="0"/>
              </a:rPr>
              <a:t>() with each Array</a:t>
            </a:r>
          </a:p>
          <a:p>
            <a:pPr lvl="1"/>
            <a:r>
              <a:rPr lang="en-AU" sz="1100" dirty="0" err="1" smtClean="0">
                <a:latin typeface="Lucida Console" panose="020B0609040504020204" pitchFamily="49" charset="0"/>
              </a:rPr>
              <a:t>arrayOfIntegers.showFirst</a:t>
            </a:r>
            <a:r>
              <a:rPr lang="en-AU" sz="1100" dirty="0" smtClean="0">
                <a:latin typeface="Lucida Console" panose="020B0609040504020204" pitchFamily="49" charset="0"/>
              </a:rPr>
              <a:t>();</a:t>
            </a:r>
          </a:p>
          <a:p>
            <a:pPr lvl="1"/>
            <a:r>
              <a:rPr lang="en-AU" sz="1100" dirty="0" err="1" smtClean="0">
                <a:latin typeface="Lucida Console" panose="020B0609040504020204" pitchFamily="49" charset="0"/>
              </a:rPr>
              <a:t>arrayOfDoubles.showFirst</a:t>
            </a:r>
            <a:r>
              <a:rPr lang="en-AU" sz="1100" dirty="0" smtClean="0">
                <a:latin typeface="Lucida Console" panose="020B0609040504020204" pitchFamily="49" charset="0"/>
              </a:rPr>
              <a:t>();</a:t>
            </a:r>
          </a:p>
          <a:p>
            <a:pPr lvl="1"/>
            <a:r>
              <a:rPr lang="en-AU" sz="1100" dirty="0" err="1" smtClean="0">
                <a:latin typeface="Lucida Console" panose="020B0609040504020204" pitchFamily="49" charset="0"/>
              </a:rPr>
              <a:t>arrayOfBooks.showFirst</a:t>
            </a:r>
            <a:r>
              <a:rPr lang="en-AU" sz="1100" dirty="0" smtClean="0">
                <a:latin typeface="Lucida Console" panose="020B0609040504020204" pitchFamily="49" charset="0"/>
              </a:rPr>
              <a:t>();</a:t>
            </a:r>
          </a:p>
          <a:p>
            <a:pPr lvl="1"/>
            <a:r>
              <a:rPr lang="en-AU" sz="1100" dirty="0" err="1" smtClean="0">
                <a:latin typeface="Lucida Console" panose="020B0609040504020204" pitchFamily="49" charset="0"/>
              </a:rPr>
              <a:t>arrayOfClients.showFirst</a:t>
            </a:r>
            <a:r>
              <a:rPr lang="en-AU" sz="1100" dirty="0" smtClean="0">
                <a:latin typeface="Lucida Console" panose="020B0609040504020204" pitchFamily="49" charset="0"/>
              </a:rPr>
              <a:t>();</a:t>
            </a:r>
          </a:p>
          <a:p>
            <a:pPr lvl="1"/>
            <a:r>
              <a:rPr lang="en-AU" sz="1100" dirty="0" smtClean="0">
                <a:latin typeface="Lucida Console" panose="020B0609040504020204" pitchFamily="49" charset="0"/>
              </a:rPr>
              <a:t>return 0;</a:t>
            </a:r>
          </a:p>
          <a:p>
            <a:r>
              <a:rPr lang="en-AU" sz="1100" dirty="0">
                <a:latin typeface="Lucida Console" panose="020B0609040504020204" pitchFamily="49" charset="0"/>
              </a:rPr>
              <a:t>}</a:t>
            </a:r>
            <a:endParaRPr lang="en-AU" sz="1100" dirty="0" smtClean="0"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933" y="3817490"/>
            <a:ext cx="3892818" cy="305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04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Creating an Array Template Class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You might want to add functions to the Array class that could</a:t>
            </a:r>
          </a:p>
          <a:p>
            <a:pPr lvl="1"/>
            <a:r>
              <a:rPr lang="en-AU" dirty="0" smtClean="0"/>
              <a:t>Display the last element in an array</a:t>
            </a:r>
          </a:p>
          <a:p>
            <a:pPr lvl="1"/>
            <a:r>
              <a:rPr lang="en-AU" dirty="0" smtClean="0"/>
              <a:t>Display an element in a specified position in the array</a:t>
            </a:r>
          </a:p>
          <a:p>
            <a:pPr lvl="1"/>
            <a:r>
              <a:rPr lang="en-AU" dirty="0" smtClean="0"/>
              <a:t>Reverse the order of the elements in an array</a:t>
            </a:r>
          </a:p>
          <a:p>
            <a:pPr lvl="1"/>
            <a:r>
              <a:rPr lang="en-AU" dirty="0" smtClean="0"/>
              <a:t>Sort the elements in an array in ascending or descending order</a:t>
            </a:r>
          </a:p>
          <a:p>
            <a:pPr lvl="1"/>
            <a:r>
              <a:rPr lang="en-AU" dirty="0" smtClean="0"/>
              <a:t>Remove duplicate elements from an array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31925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aips.net.au/wp-content/uploads/2011/06/ECU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25" y="2011363"/>
            <a:ext cx="38100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80513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 smtClean="0"/>
              <a:t>Understanding the Usefulness of Function Template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Instead of writing 3 overloaded versions of a given function such as: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Ideally, you could create just one function with a variable name standing in for the type</a:t>
            </a:r>
          </a:p>
          <a:p>
            <a:endParaRPr lang="en-AU" dirty="0"/>
          </a:p>
          <a:p>
            <a:r>
              <a:rPr lang="en-AU" dirty="0" smtClean="0"/>
              <a:t>Good idea, but will not work in C++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1772816"/>
            <a:ext cx="33938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>
                <a:latin typeface="Lucida Console" panose="020B0609040504020204" pitchFamily="49" charset="0"/>
              </a:rPr>
              <a:t>int reverse(int x) {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return –x;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double reverse(double </a:t>
            </a:r>
            <a:r>
              <a:rPr lang="en-AU" sz="1600" dirty="0">
                <a:latin typeface="Lucida Console" panose="020B0609040504020204" pitchFamily="49" charset="0"/>
              </a:rPr>
              <a:t>x) {</a:t>
            </a:r>
          </a:p>
          <a:p>
            <a:pPr lvl="1"/>
            <a:r>
              <a:rPr lang="en-AU" sz="1600" dirty="0">
                <a:latin typeface="Lucida Console" panose="020B0609040504020204" pitchFamily="49" charset="0"/>
              </a:rPr>
              <a:t>return –x;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float reverse(float x</a:t>
            </a:r>
            <a:r>
              <a:rPr lang="en-AU" sz="1600" dirty="0">
                <a:latin typeface="Lucida Console" panose="020B0609040504020204" pitchFamily="49" charset="0"/>
              </a:rPr>
              <a:t>) {</a:t>
            </a:r>
          </a:p>
          <a:p>
            <a:pPr lvl="1"/>
            <a:r>
              <a:rPr lang="en-AU" sz="1600" dirty="0">
                <a:latin typeface="Lucida Console" panose="020B0609040504020204" pitchFamily="49" charset="0"/>
              </a:rPr>
              <a:t>return –x;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}</a:t>
            </a:r>
            <a:endParaRPr lang="en-AU" sz="16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7744" y="5013176"/>
            <a:ext cx="48750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err="1" smtClean="0">
                <a:latin typeface="Lucida Console" panose="020B0609040504020204" pitchFamily="49" charset="0"/>
              </a:rPr>
              <a:t>VariableType</a:t>
            </a:r>
            <a:r>
              <a:rPr lang="en-AU" sz="1600" dirty="0" smtClean="0">
                <a:latin typeface="Lucida Console" panose="020B0609040504020204" pitchFamily="49" charset="0"/>
              </a:rPr>
              <a:t> reverse(</a:t>
            </a:r>
            <a:r>
              <a:rPr lang="en-AU" sz="1600" dirty="0" err="1" smtClean="0">
                <a:latin typeface="Lucida Console" panose="020B0609040504020204" pitchFamily="49" charset="0"/>
              </a:rPr>
              <a:t>VariableType</a:t>
            </a:r>
            <a:r>
              <a:rPr lang="en-AU" sz="1600" dirty="0" smtClean="0">
                <a:latin typeface="Lucida Console" panose="020B0609040504020204" pitchFamily="49" charset="0"/>
              </a:rPr>
              <a:t> x) {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return –x;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76043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Function Templates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4320257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Function template is an outline for a group of functions that differ in the types of parameters they use</a:t>
            </a:r>
          </a:p>
          <a:p>
            <a:r>
              <a:rPr lang="en-AU" dirty="0" smtClean="0"/>
              <a:t>Hence you can find other definitions including:</a:t>
            </a:r>
          </a:p>
          <a:p>
            <a:pPr lvl="1"/>
            <a:r>
              <a:rPr lang="en-AU" dirty="0" smtClean="0"/>
              <a:t>Template functions are functions that use variable types</a:t>
            </a:r>
          </a:p>
          <a:p>
            <a:pPr lvl="1"/>
            <a:r>
              <a:rPr lang="en-AU" dirty="0" smtClean="0"/>
              <a:t>A template function is a function that can process a value whose type is known only when the variable is accessed</a:t>
            </a:r>
          </a:p>
          <a:p>
            <a:r>
              <a:rPr lang="en-AU" dirty="0" smtClean="0"/>
              <a:t>A group of functions that generates from the same template is often called a family of functions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2457479" y="5373216"/>
            <a:ext cx="42290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Lucida Console" panose="020B0609040504020204" pitchFamily="49" charset="0"/>
              </a:rPr>
              <a:t>template &lt;class T&gt;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// T stands for any data type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T reverse(T x) {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return –x;</a:t>
            </a:r>
          </a:p>
          <a:p>
            <a:r>
              <a:rPr lang="en-AU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15466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Creating Function Templates Syntax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829903" y="2294870"/>
            <a:ext cx="548419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Lucida Console" panose="020B0609040504020204" pitchFamily="49" charset="0"/>
              </a:rPr>
              <a:t>template &lt;class </a:t>
            </a:r>
            <a:r>
              <a:rPr lang="en-AU" dirty="0" err="1" smtClean="0">
                <a:latin typeface="Lucida Console" panose="020B0609040504020204" pitchFamily="49" charset="0"/>
              </a:rPr>
              <a:t>ParametricType</a:t>
            </a:r>
            <a:r>
              <a:rPr lang="en-AU" dirty="0" smtClean="0">
                <a:latin typeface="Lucida Console" panose="020B0609040504020204" pitchFamily="49" charset="0"/>
              </a:rPr>
              <a:t>&gt;</a:t>
            </a:r>
          </a:p>
          <a:p>
            <a:r>
              <a:rPr lang="en-AU" dirty="0" err="1" smtClean="0">
                <a:latin typeface="Lucida Console" panose="020B0609040504020204" pitchFamily="49" charset="0"/>
              </a:rPr>
              <a:t>ReturnType</a:t>
            </a:r>
            <a:r>
              <a:rPr lang="en-AU" dirty="0" smtClean="0">
                <a:latin typeface="Lucida Console" panose="020B0609040504020204" pitchFamily="49" charset="0"/>
              </a:rPr>
              <a:t> </a:t>
            </a:r>
            <a:r>
              <a:rPr lang="en-AU" dirty="0" err="1" smtClean="0">
                <a:latin typeface="Lucida Console" panose="020B0609040504020204" pitchFamily="49" charset="0"/>
              </a:rPr>
              <a:t>FunctionName</a:t>
            </a:r>
            <a:r>
              <a:rPr lang="en-AU" dirty="0" smtClean="0">
                <a:latin typeface="Lucida Console" panose="020B0609040504020204" pitchFamily="49" charset="0"/>
              </a:rPr>
              <a:t>(Argument(s)) {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// code stuff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}</a:t>
            </a:r>
          </a:p>
          <a:p>
            <a:endParaRPr lang="en-AU" dirty="0">
              <a:latin typeface="Lucida Console" panose="020B0609040504020204" pitchFamily="49" charset="0"/>
            </a:endParaRPr>
          </a:p>
          <a:p>
            <a:r>
              <a:rPr lang="en-AU" dirty="0" smtClean="0">
                <a:latin typeface="Lucida Console" panose="020B0609040504020204" pitchFamily="49" charset="0"/>
              </a:rPr>
              <a:t>Example: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template &lt;class T&gt;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T reverse(T x) {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return –x;</a:t>
            </a:r>
          </a:p>
          <a:p>
            <a:r>
              <a:rPr lang="en-AU" dirty="0">
                <a:latin typeface="Lucida Console" panose="020B0609040504020204" pitchFamily="49" charset="0"/>
              </a:rPr>
              <a:t>}</a:t>
            </a:r>
            <a:endParaRPr lang="en-AU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20620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Creating Function Templates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The keyword </a:t>
            </a:r>
            <a:r>
              <a:rPr lang="en-AU" sz="2400" dirty="0" smtClean="0">
                <a:latin typeface="Lucida Console" panose="020B0609040504020204" pitchFamily="49" charset="0"/>
              </a:rPr>
              <a:t>class</a:t>
            </a:r>
            <a:r>
              <a:rPr lang="en-AU" sz="2400" dirty="0" smtClean="0"/>
              <a:t> </a:t>
            </a:r>
            <a:r>
              <a:rPr lang="en-AU" dirty="0" smtClean="0"/>
              <a:t>in the template definition does not necessarily mean that T stands for a programmer-created class type</a:t>
            </a:r>
          </a:p>
          <a:p>
            <a:pPr lvl="1"/>
            <a:r>
              <a:rPr lang="en-AU" dirty="0" smtClean="0"/>
              <a:t>Many C++ compilers allow you to replace </a:t>
            </a:r>
            <a:r>
              <a:rPr lang="en-AU" sz="2100" dirty="0" smtClean="0">
                <a:latin typeface="Lucida Console" panose="020B0609040504020204" pitchFamily="49" charset="0"/>
              </a:rPr>
              <a:t>class</a:t>
            </a:r>
            <a:r>
              <a:rPr lang="en-AU" sz="2100" dirty="0" smtClean="0"/>
              <a:t> </a:t>
            </a:r>
            <a:r>
              <a:rPr lang="en-AU" dirty="0" smtClean="0"/>
              <a:t>with </a:t>
            </a:r>
            <a:r>
              <a:rPr lang="en-AU" sz="2100" dirty="0" err="1" smtClean="0">
                <a:latin typeface="Lucida Console" panose="020B0609040504020204" pitchFamily="49" charset="0"/>
              </a:rPr>
              <a:t>typename</a:t>
            </a:r>
            <a:r>
              <a:rPr lang="en-AU" sz="2100" dirty="0" smtClean="0"/>
              <a:t> </a:t>
            </a:r>
            <a:r>
              <a:rPr lang="en-AU" dirty="0" smtClean="0"/>
              <a:t>in the template definition</a:t>
            </a:r>
          </a:p>
          <a:p>
            <a:r>
              <a:rPr lang="en-AU" dirty="0" smtClean="0"/>
              <a:t>When you call a function template, the compiler determines the type of the actual argument passed</a:t>
            </a:r>
          </a:p>
          <a:p>
            <a:pPr lvl="1"/>
            <a:r>
              <a:rPr lang="en-AU" sz="2100" dirty="0" smtClean="0">
                <a:latin typeface="Lucida Console" panose="020B0609040504020204" pitchFamily="49" charset="0"/>
              </a:rPr>
              <a:t>double amount = -9.6;</a:t>
            </a:r>
          </a:p>
          <a:p>
            <a:pPr lvl="1"/>
            <a:r>
              <a:rPr lang="en-AU" sz="2100" dirty="0" smtClean="0">
                <a:latin typeface="Lucida Console" panose="020B0609040504020204" pitchFamily="49" charset="0"/>
              </a:rPr>
              <a:t>amount = reverse(amount);</a:t>
            </a:r>
          </a:p>
          <a:p>
            <a:r>
              <a:rPr lang="en-AU" dirty="0" smtClean="0"/>
              <a:t>The designation of the parameterized type is implicit</a:t>
            </a:r>
          </a:p>
          <a:p>
            <a:pPr lvl="1"/>
            <a:r>
              <a:rPr lang="en-AU" dirty="0" smtClean="0"/>
              <a:t>The compiler generates code for different functions as it needs, depending on the function calls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3845757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Creating Function Templates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2387748" y="2233895"/>
            <a:ext cx="436850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Lucida Console" panose="020B0609040504020204" pitchFamily="49" charset="0"/>
              </a:rPr>
              <a:t>template &lt;class T&gt;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T </a:t>
            </a:r>
            <a:r>
              <a:rPr lang="en-AU" dirty="0" err="1" smtClean="0">
                <a:latin typeface="Lucida Console" panose="020B0609040504020204" pitchFamily="49" charset="0"/>
              </a:rPr>
              <a:t>findLargest</a:t>
            </a:r>
            <a:r>
              <a:rPr lang="en-AU" dirty="0" smtClean="0">
                <a:latin typeface="Lucida Console" panose="020B0609040504020204" pitchFamily="49" charset="0"/>
              </a:rPr>
              <a:t>(T x, T y, T z) {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T big;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if (x &gt; y)</a:t>
            </a:r>
          </a:p>
          <a:p>
            <a:pPr lvl="2"/>
            <a:r>
              <a:rPr lang="en-AU" dirty="0" smtClean="0">
                <a:latin typeface="Lucida Console" panose="020B0609040504020204" pitchFamily="49" charset="0"/>
              </a:rPr>
              <a:t>big = x;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else</a:t>
            </a:r>
          </a:p>
          <a:p>
            <a:pPr lvl="2"/>
            <a:r>
              <a:rPr lang="en-AU" dirty="0" smtClean="0">
                <a:latin typeface="Lucida Console" panose="020B0609040504020204" pitchFamily="49" charset="0"/>
              </a:rPr>
              <a:t>big = y;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if (z &gt; big)</a:t>
            </a:r>
          </a:p>
          <a:p>
            <a:pPr lvl="2"/>
            <a:r>
              <a:rPr lang="en-AU" dirty="0" smtClean="0">
                <a:latin typeface="Lucida Console" panose="020B0609040504020204" pitchFamily="49" charset="0"/>
              </a:rPr>
              <a:t>big = z;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return big;</a:t>
            </a:r>
          </a:p>
          <a:p>
            <a:r>
              <a:rPr lang="en-AU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9712" y="1268760"/>
            <a:ext cx="358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Calibri Light" panose="020F0302020204030204" pitchFamily="34" charset="0"/>
              </a:rPr>
              <a:t>Indicates a template is being defined</a:t>
            </a:r>
            <a:endParaRPr lang="en-AU" dirty="0">
              <a:latin typeface="Calibri Light" panose="020F03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64088" y="1726251"/>
            <a:ext cx="329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Calibri Light" panose="020F0302020204030204" pitchFamily="34" charset="0"/>
              </a:rPr>
              <a:t>Indicates T is our formal template</a:t>
            </a:r>
          </a:p>
          <a:p>
            <a:r>
              <a:rPr lang="en-AU" dirty="0" smtClean="0">
                <a:latin typeface="Calibri Light" panose="020F0302020204030204" pitchFamily="34" charset="0"/>
              </a:rPr>
              <a:t>parameter</a:t>
            </a:r>
            <a:endParaRPr lang="en-AU" dirty="0">
              <a:latin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3330" y="4005064"/>
            <a:ext cx="33039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Calibri Light" panose="020F0302020204030204" pitchFamily="34" charset="0"/>
              </a:rPr>
              <a:t>Instantiated functions required</a:t>
            </a:r>
          </a:p>
          <a:p>
            <a:r>
              <a:rPr lang="en-AU" dirty="0" smtClean="0">
                <a:latin typeface="Calibri Light" panose="020F0302020204030204" pitchFamily="34" charset="0"/>
              </a:rPr>
              <a:t>3 parameters of the same type.</a:t>
            </a:r>
          </a:p>
          <a:p>
            <a:r>
              <a:rPr lang="en-AU" dirty="0">
                <a:latin typeface="Calibri Light" panose="020F0302020204030204" pitchFamily="34" charset="0"/>
              </a:rPr>
              <a:t>t</a:t>
            </a:r>
            <a:r>
              <a:rPr lang="en-AU" dirty="0" smtClean="0">
                <a:latin typeface="Calibri Light" panose="020F0302020204030204" pitchFamily="34" charset="0"/>
              </a:rPr>
              <a:t>heir type will be the actual value</a:t>
            </a:r>
          </a:p>
          <a:p>
            <a:r>
              <a:rPr lang="en-AU" dirty="0" smtClean="0">
                <a:latin typeface="Calibri Light" panose="020F0302020204030204" pitchFamily="34" charset="0"/>
              </a:rPr>
              <a:t>for T</a:t>
            </a:r>
            <a:endParaRPr lang="en-AU" dirty="0"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8411" y="3573016"/>
            <a:ext cx="22043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Calibri Light" panose="020F0302020204030204" pitchFamily="34" charset="0"/>
              </a:rPr>
              <a:t>Instantiated functions</a:t>
            </a:r>
          </a:p>
          <a:p>
            <a:r>
              <a:rPr lang="en-AU" dirty="0" smtClean="0">
                <a:latin typeface="Calibri Light" panose="020F0302020204030204" pitchFamily="34" charset="0"/>
              </a:rPr>
              <a:t>will return a value of</a:t>
            </a:r>
          </a:p>
          <a:p>
            <a:r>
              <a:rPr lang="en-AU" dirty="0" smtClean="0">
                <a:latin typeface="Calibri Light" panose="020F0302020204030204" pitchFamily="34" charset="0"/>
              </a:rPr>
              <a:t>type T</a:t>
            </a:r>
            <a:endParaRPr lang="en-AU" dirty="0">
              <a:latin typeface="Calibri Light" panose="020F0302020204030204" pitchFamily="34" charset="0"/>
            </a:endParaRPr>
          </a:p>
        </p:txBody>
      </p:sp>
      <p:cxnSp>
        <p:nvCxnSpPr>
          <p:cNvPr id="10" name="Straight Arrow Connector 9"/>
          <p:cNvCxnSpPr>
            <a:stCxn id="5" idx="2"/>
          </p:cNvCxnSpPr>
          <p:nvPr/>
        </p:nvCxnSpPr>
        <p:spPr>
          <a:xfrm flipH="1">
            <a:off x="3131840" y="1638092"/>
            <a:ext cx="638747" cy="6387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1"/>
          </p:cNvCxnSpPr>
          <p:nvPr/>
        </p:nvCxnSpPr>
        <p:spPr>
          <a:xfrm flipH="1">
            <a:off x="4788024" y="2049417"/>
            <a:ext cx="576064" cy="323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0"/>
          </p:cNvCxnSpPr>
          <p:nvPr/>
        </p:nvCxnSpPr>
        <p:spPr>
          <a:xfrm flipH="1" flipV="1">
            <a:off x="5436096" y="2880226"/>
            <a:ext cx="1779193" cy="1124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</p:cNvCxnSpPr>
          <p:nvPr/>
        </p:nvCxnSpPr>
        <p:spPr>
          <a:xfrm flipV="1">
            <a:off x="1280572" y="2708920"/>
            <a:ext cx="1162188" cy="864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5485884"/>
            <a:ext cx="40469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>
                <a:latin typeface="Calibri Light" panose="020F0302020204030204" pitchFamily="34" charset="0"/>
              </a:rPr>
              <a:t>x, y, z and big may be of any type for which the &gt; operator and = have been defined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>
                <a:latin typeface="Calibri Light" panose="020F0302020204030204" pitchFamily="34" charset="0"/>
              </a:rPr>
              <a:t>x, y, z and big must all be of the same type because they are all defined to be the same type, named T</a:t>
            </a:r>
            <a:endParaRPr lang="en-AU" sz="16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5627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 smtClean="0"/>
              <a:t>Using Multiple Parameters in Function Templates</a:t>
            </a:r>
            <a:endParaRPr lang="en-A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01765" y="721216"/>
            <a:ext cx="7340471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Lucida Console" panose="020B0609040504020204" pitchFamily="49" charset="0"/>
              </a:rPr>
              <a:t>class </a:t>
            </a:r>
            <a:r>
              <a:rPr lang="en-AU" dirty="0" err="1" smtClean="0">
                <a:latin typeface="Lucida Console" panose="020B0609040504020204" pitchFamily="49" charset="0"/>
              </a:rPr>
              <a:t>PhoneCall</a:t>
            </a:r>
            <a:r>
              <a:rPr lang="en-AU" dirty="0" smtClean="0">
                <a:latin typeface="Lucida Console" panose="020B0609040504020204" pitchFamily="49" charset="0"/>
              </a:rPr>
              <a:t> {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friend </a:t>
            </a:r>
            <a:r>
              <a:rPr lang="en-AU" dirty="0" err="1" smtClean="0">
                <a:latin typeface="Lucida Console" panose="020B0609040504020204" pitchFamily="49" charset="0"/>
              </a:rPr>
              <a:t>ostream</a:t>
            </a:r>
            <a:r>
              <a:rPr lang="en-AU" dirty="0" smtClean="0">
                <a:latin typeface="Lucida Console" panose="020B0609040504020204" pitchFamily="49" charset="0"/>
              </a:rPr>
              <a:t>&amp; operator&lt;&lt;(</a:t>
            </a:r>
            <a:r>
              <a:rPr lang="en-AU" dirty="0" err="1" smtClean="0">
                <a:latin typeface="Lucida Console" panose="020B0609040504020204" pitchFamily="49" charset="0"/>
              </a:rPr>
              <a:t>ostream</a:t>
            </a:r>
            <a:r>
              <a:rPr lang="en-AU" dirty="0" smtClean="0">
                <a:latin typeface="Lucida Console" panose="020B0609040504020204" pitchFamily="49" charset="0"/>
              </a:rPr>
              <a:t>&amp;, </a:t>
            </a:r>
            <a:r>
              <a:rPr lang="en-AU" dirty="0" err="1" smtClean="0">
                <a:latin typeface="Lucida Console" panose="020B0609040504020204" pitchFamily="49" charset="0"/>
              </a:rPr>
              <a:t>PhoneCall</a:t>
            </a:r>
            <a:r>
              <a:rPr lang="en-AU" dirty="0" smtClean="0">
                <a:latin typeface="Lucida Console" panose="020B0609040504020204" pitchFamily="49" charset="0"/>
              </a:rPr>
              <a:t>);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private:</a:t>
            </a:r>
          </a:p>
          <a:p>
            <a:pPr lvl="2"/>
            <a:r>
              <a:rPr lang="en-AU" dirty="0" smtClean="0">
                <a:latin typeface="Lucida Console" panose="020B0609040504020204" pitchFamily="49" charset="0"/>
              </a:rPr>
              <a:t>int minutes;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public:</a:t>
            </a:r>
          </a:p>
          <a:p>
            <a:pPr lvl="2"/>
            <a:r>
              <a:rPr lang="en-AU" dirty="0" err="1" smtClean="0">
                <a:latin typeface="Lucida Console" panose="020B0609040504020204" pitchFamily="49" charset="0"/>
              </a:rPr>
              <a:t>PhoneCall</a:t>
            </a:r>
            <a:r>
              <a:rPr lang="en-AU" dirty="0" smtClean="0">
                <a:latin typeface="Lucida Console" panose="020B0609040504020204" pitchFamily="49" charset="0"/>
              </a:rPr>
              <a:t>(int = 0);</a:t>
            </a:r>
          </a:p>
          <a:p>
            <a:pPr lvl="2"/>
            <a:r>
              <a:rPr lang="en-AU" dirty="0" err="1" smtClean="0">
                <a:latin typeface="Lucida Console" panose="020B0609040504020204" pitchFamily="49" charset="0"/>
              </a:rPr>
              <a:t>bool</a:t>
            </a:r>
            <a:r>
              <a:rPr lang="en-AU" dirty="0" smtClean="0">
                <a:latin typeface="Lucida Console" panose="020B0609040504020204" pitchFamily="49" charset="0"/>
              </a:rPr>
              <a:t> operator&gt;(</a:t>
            </a:r>
            <a:r>
              <a:rPr lang="en-AU" dirty="0" err="1" smtClean="0">
                <a:latin typeface="Lucida Console" panose="020B0609040504020204" pitchFamily="49" charset="0"/>
              </a:rPr>
              <a:t>PhoneCall</a:t>
            </a:r>
            <a:r>
              <a:rPr lang="en-AU" dirty="0" smtClean="0">
                <a:latin typeface="Lucida Console" panose="020B0609040504020204" pitchFamily="49" charset="0"/>
              </a:rPr>
              <a:t>);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};</a:t>
            </a:r>
          </a:p>
          <a:p>
            <a:r>
              <a:rPr lang="en-AU" dirty="0" err="1" smtClean="0">
                <a:latin typeface="Lucida Console" panose="020B0609040504020204" pitchFamily="49" charset="0"/>
              </a:rPr>
              <a:t>PhoneCall</a:t>
            </a:r>
            <a:r>
              <a:rPr lang="en-AU" dirty="0" smtClean="0">
                <a:latin typeface="Lucida Console" panose="020B0609040504020204" pitchFamily="49" charset="0"/>
              </a:rPr>
              <a:t>::</a:t>
            </a:r>
            <a:r>
              <a:rPr lang="en-AU" dirty="0" err="1" smtClean="0">
                <a:latin typeface="Lucida Console" panose="020B0609040504020204" pitchFamily="49" charset="0"/>
              </a:rPr>
              <a:t>PhoneCall</a:t>
            </a:r>
            <a:r>
              <a:rPr lang="en-AU" dirty="0" smtClean="0">
                <a:latin typeface="Lucida Console" panose="020B0609040504020204" pitchFamily="49" charset="0"/>
              </a:rPr>
              <a:t>(int min) {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minutes = min;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dirty="0" err="1" smtClean="0">
                <a:latin typeface="Lucida Console" panose="020B0609040504020204" pitchFamily="49" charset="0"/>
              </a:rPr>
              <a:t>ostream</a:t>
            </a:r>
            <a:r>
              <a:rPr lang="en-AU" dirty="0" smtClean="0">
                <a:latin typeface="Lucida Console" panose="020B0609040504020204" pitchFamily="49" charset="0"/>
              </a:rPr>
              <a:t>&amp; operator&lt;&lt;(</a:t>
            </a:r>
            <a:r>
              <a:rPr lang="en-AU" dirty="0" err="1" smtClean="0">
                <a:latin typeface="Lucida Console" panose="020B0609040504020204" pitchFamily="49" charset="0"/>
              </a:rPr>
              <a:t>ostream</a:t>
            </a:r>
            <a:r>
              <a:rPr lang="en-AU" dirty="0" smtClean="0">
                <a:latin typeface="Lucida Console" panose="020B0609040504020204" pitchFamily="49" charset="0"/>
              </a:rPr>
              <a:t>&amp; out, </a:t>
            </a:r>
            <a:r>
              <a:rPr lang="en-AU" dirty="0" err="1" smtClean="0">
                <a:latin typeface="Lucida Console" panose="020B0609040504020204" pitchFamily="49" charset="0"/>
              </a:rPr>
              <a:t>PhoneCall</a:t>
            </a:r>
            <a:r>
              <a:rPr lang="en-AU" dirty="0" smtClean="0">
                <a:latin typeface="Lucida Console" panose="020B0609040504020204" pitchFamily="49" charset="0"/>
              </a:rPr>
              <a:t> call) {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out &lt;&lt; “Phone call that lasted “ &lt;&lt;</a:t>
            </a:r>
          </a:p>
          <a:p>
            <a:pPr lvl="2"/>
            <a:r>
              <a:rPr lang="en-AU" dirty="0" err="1" smtClean="0">
                <a:latin typeface="Lucida Console" panose="020B0609040504020204" pitchFamily="49" charset="0"/>
              </a:rPr>
              <a:t>Call.minutes</a:t>
            </a:r>
            <a:r>
              <a:rPr lang="en-AU" dirty="0" smtClean="0">
                <a:latin typeface="Lucida Console" panose="020B0609040504020204" pitchFamily="49" charset="0"/>
              </a:rPr>
              <a:t> &lt;&lt; “ minutes” &lt;&lt; </a:t>
            </a:r>
            <a:r>
              <a:rPr lang="en-AU" dirty="0" err="1" smtClean="0">
                <a:latin typeface="Lucida Console" panose="020B0609040504020204" pitchFamily="49" charset="0"/>
              </a:rPr>
              <a:t>endl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return out;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dirty="0" err="1" smtClean="0">
                <a:latin typeface="Lucida Console" panose="020B0609040504020204" pitchFamily="49" charset="0"/>
              </a:rPr>
              <a:t>bool</a:t>
            </a:r>
            <a:r>
              <a:rPr lang="en-AU" dirty="0" smtClean="0">
                <a:latin typeface="Lucida Console" panose="020B0609040504020204" pitchFamily="49" charset="0"/>
              </a:rPr>
              <a:t> </a:t>
            </a:r>
            <a:r>
              <a:rPr lang="en-AU" dirty="0" err="1" smtClean="0">
                <a:latin typeface="Lucida Console" panose="020B0609040504020204" pitchFamily="49" charset="0"/>
              </a:rPr>
              <a:t>PhoneCall</a:t>
            </a:r>
            <a:r>
              <a:rPr lang="en-AU" dirty="0" smtClean="0">
                <a:latin typeface="Lucida Console" panose="020B0609040504020204" pitchFamily="49" charset="0"/>
              </a:rPr>
              <a:t>::operator&gt;(</a:t>
            </a:r>
            <a:r>
              <a:rPr lang="en-AU" dirty="0" err="1" smtClean="0">
                <a:latin typeface="Lucida Console" panose="020B0609040504020204" pitchFamily="49" charset="0"/>
              </a:rPr>
              <a:t>PhoneCall</a:t>
            </a:r>
            <a:r>
              <a:rPr lang="en-AU" dirty="0" smtClean="0">
                <a:latin typeface="Lucida Console" panose="020B0609040504020204" pitchFamily="49" charset="0"/>
              </a:rPr>
              <a:t> call) {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bool</a:t>
            </a:r>
            <a:r>
              <a:rPr lang="en-AU" dirty="0" smtClean="0">
                <a:latin typeface="Lucida Console" panose="020B0609040504020204" pitchFamily="49" charset="0"/>
              </a:rPr>
              <a:t> </a:t>
            </a:r>
            <a:r>
              <a:rPr lang="en-AU" dirty="0" err="1" smtClean="0">
                <a:latin typeface="Lucida Console" panose="020B0609040504020204" pitchFamily="49" charset="0"/>
              </a:rPr>
              <a:t>isTrue</a:t>
            </a:r>
            <a:r>
              <a:rPr lang="en-AU" dirty="0" smtClean="0">
                <a:latin typeface="Lucida Console" panose="020B0609040504020204" pitchFamily="49" charset="0"/>
              </a:rPr>
              <a:t> = false;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if (minutes &gt; </a:t>
            </a:r>
            <a:r>
              <a:rPr lang="en-AU" dirty="0" err="1" smtClean="0">
                <a:latin typeface="Lucida Console" panose="020B0609040504020204" pitchFamily="49" charset="0"/>
              </a:rPr>
              <a:t>call.minutes</a:t>
            </a:r>
            <a:r>
              <a:rPr lang="en-AU" dirty="0" smtClean="0">
                <a:latin typeface="Lucida Console" panose="020B0609040504020204" pitchFamily="49" charset="0"/>
              </a:rPr>
              <a:t>)</a:t>
            </a:r>
          </a:p>
          <a:p>
            <a:pPr lvl="2"/>
            <a:r>
              <a:rPr lang="en-AU" dirty="0" err="1" smtClean="0">
                <a:latin typeface="Lucida Console" panose="020B0609040504020204" pitchFamily="49" charset="0"/>
              </a:rPr>
              <a:t>isTrue</a:t>
            </a:r>
            <a:r>
              <a:rPr lang="en-AU" dirty="0" smtClean="0">
                <a:latin typeface="Lucida Console" panose="020B0609040504020204" pitchFamily="49" charset="0"/>
              </a:rPr>
              <a:t> = true;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return </a:t>
            </a:r>
            <a:r>
              <a:rPr lang="en-AU" dirty="0" err="1" smtClean="0">
                <a:latin typeface="Lucida Console" panose="020B0609040504020204" pitchFamily="49" charset="0"/>
              </a:rPr>
              <a:t>isTrue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089744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 smtClean="0"/>
              <a:t>Using Multiple Parameters in Function Templates</a:t>
            </a:r>
            <a:endParaRPr lang="en-A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701963"/>
            <a:ext cx="636424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Lucida Console" panose="020B0609040504020204" pitchFamily="49" charset="0"/>
              </a:rPr>
              <a:t>int main() {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int a;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double b;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PhoneCall</a:t>
            </a:r>
            <a:r>
              <a:rPr lang="en-AU" dirty="0" smtClean="0">
                <a:latin typeface="Lucida Console" panose="020B0609040504020204" pitchFamily="49" charset="0"/>
              </a:rPr>
              <a:t> </a:t>
            </a:r>
            <a:r>
              <a:rPr lang="en-AU" dirty="0" err="1" smtClean="0">
                <a:latin typeface="Lucida Console" panose="020B0609040504020204" pitchFamily="49" charset="0"/>
              </a:rPr>
              <a:t>oneCall</a:t>
            </a:r>
            <a:r>
              <a:rPr lang="en-AU" dirty="0" smtClean="0">
                <a:latin typeface="Lucida Console" panose="020B0609040504020204" pitchFamily="49" charset="0"/>
              </a:rPr>
              <a:t>(4);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PhoneCall</a:t>
            </a:r>
            <a:r>
              <a:rPr lang="en-AU" dirty="0" smtClean="0">
                <a:latin typeface="Lucida Console" panose="020B0609040504020204" pitchFamily="49" charset="0"/>
              </a:rPr>
              <a:t> </a:t>
            </a:r>
            <a:r>
              <a:rPr lang="en-AU" dirty="0" err="1" smtClean="0">
                <a:latin typeface="Lucida Console" panose="020B0609040504020204" pitchFamily="49" charset="0"/>
              </a:rPr>
              <a:t>anotherCall</a:t>
            </a:r>
            <a:r>
              <a:rPr lang="en-AU" dirty="0" smtClean="0">
                <a:latin typeface="Lucida Console" panose="020B0609040504020204" pitchFamily="49" charset="0"/>
              </a:rPr>
              <a:t>(6);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PhoneCall</a:t>
            </a:r>
            <a:r>
              <a:rPr lang="en-AU" dirty="0" smtClean="0">
                <a:latin typeface="Lucida Console" panose="020B0609040504020204" pitchFamily="49" charset="0"/>
              </a:rPr>
              <a:t> c(0);</a:t>
            </a:r>
          </a:p>
          <a:p>
            <a:pPr lvl="1"/>
            <a:endParaRPr lang="en-AU" dirty="0">
              <a:latin typeface="Lucida Console" panose="020B0609040504020204" pitchFamily="49" charset="0"/>
            </a:endParaRP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a = </a:t>
            </a:r>
            <a:r>
              <a:rPr lang="en-AU" dirty="0" err="1" smtClean="0">
                <a:latin typeface="Lucida Console" panose="020B0609040504020204" pitchFamily="49" charset="0"/>
              </a:rPr>
              <a:t>findLargest</a:t>
            </a:r>
            <a:r>
              <a:rPr lang="en-AU" dirty="0" smtClean="0">
                <a:latin typeface="Lucida Console" panose="020B0609040504020204" pitchFamily="49" charset="0"/>
              </a:rPr>
              <a:t>(3, 5);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b = </a:t>
            </a:r>
            <a:r>
              <a:rPr lang="en-AU" dirty="0" err="1" smtClean="0">
                <a:latin typeface="Lucida Console" panose="020B0609040504020204" pitchFamily="49" charset="0"/>
              </a:rPr>
              <a:t>findLargest</a:t>
            </a:r>
            <a:r>
              <a:rPr lang="en-AU" dirty="0" smtClean="0">
                <a:latin typeface="Lucida Console" panose="020B0609040504020204" pitchFamily="49" charset="0"/>
              </a:rPr>
              <a:t>(12.3, 5.7);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c = </a:t>
            </a:r>
            <a:r>
              <a:rPr lang="en-AU" dirty="0" err="1" smtClean="0">
                <a:latin typeface="Lucida Console" panose="020B0609040504020204" pitchFamily="49" charset="0"/>
              </a:rPr>
              <a:t>findLargest</a:t>
            </a:r>
            <a:r>
              <a:rPr lang="en-AU" dirty="0" smtClean="0">
                <a:latin typeface="Lucida Console" panose="020B0609040504020204" pitchFamily="49" charset="0"/>
              </a:rPr>
              <a:t>(</a:t>
            </a:r>
            <a:r>
              <a:rPr lang="en-AU" dirty="0" err="1" smtClean="0">
                <a:latin typeface="Lucida Console" panose="020B0609040504020204" pitchFamily="49" charset="0"/>
              </a:rPr>
              <a:t>oneCall</a:t>
            </a:r>
            <a:r>
              <a:rPr lang="en-AU" dirty="0" smtClean="0">
                <a:latin typeface="Lucida Console" panose="020B0609040504020204" pitchFamily="49" charset="0"/>
              </a:rPr>
              <a:t>, </a:t>
            </a:r>
            <a:r>
              <a:rPr lang="en-AU" dirty="0" err="1" smtClean="0">
                <a:latin typeface="Lucida Console" panose="020B0609040504020204" pitchFamily="49" charset="0"/>
              </a:rPr>
              <a:t>anotherCall</a:t>
            </a:r>
            <a:r>
              <a:rPr lang="en-AU" dirty="0" smtClean="0">
                <a:latin typeface="Lucida Console" panose="020B0609040504020204" pitchFamily="49" charset="0"/>
              </a:rPr>
              <a:t>);</a:t>
            </a:r>
          </a:p>
          <a:p>
            <a:pPr lvl="1"/>
            <a:endParaRPr lang="en-AU" dirty="0">
              <a:latin typeface="Lucida Console" panose="020B0609040504020204" pitchFamily="49" charset="0"/>
            </a:endParaRP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cout</a:t>
            </a:r>
            <a:r>
              <a:rPr lang="en-AU" dirty="0" smtClean="0">
                <a:latin typeface="Lucida Console" panose="020B0609040504020204" pitchFamily="49" charset="0"/>
              </a:rPr>
              <a:t> &lt;&lt; “The largest ones are” &lt;&lt; </a:t>
            </a:r>
            <a:r>
              <a:rPr lang="en-AU" dirty="0" err="1" smtClean="0">
                <a:latin typeface="Lucida Console" panose="020B0609040504020204" pitchFamily="49" charset="0"/>
              </a:rPr>
              <a:t>endl</a:t>
            </a:r>
            <a:r>
              <a:rPr lang="en-AU" dirty="0" smtClean="0">
                <a:latin typeface="Lucida Console" panose="020B0609040504020204" pitchFamily="49" charset="0"/>
              </a:rPr>
              <a:t> &lt;&lt;</a:t>
            </a:r>
          </a:p>
          <a:p>
            <a:pPr lvl="2"/>
            <a:r>
              <a:rPr lang="en-AU" dirty="0" smtClean="0">
                <a:latin typeface="Lucida Console" panose="020B0609040504020204" pitchFamily="49" charset="0"/>
              </a:rPr>
              <a:t>a &lt;&lt; </a:t>
            </a:r>
            <a:r>
              <a:rPr lang="en-AU" dirty="0" err="1" smtClean="0">
                <a:latin typeface="Lucida Console" panose="020B0609040504020204" pitchFamily="49" charset="0"/>
              </a:rPr>
              <a:t>endl</a:t>
            </a:r>
            <a:r>
              <a:rPr lang="en-AU" dirty="0" smtClean="0">
                <a:latin typeface="Lucida Console" panose="020B0609040504020204" pitchFamily="49" charset="0"/>
              </a:rPr>
              <a:t> &lt;&lt; b &lt;&lt; </a:t>
            </a:r>
            <a:r>
              <a:rPr lang="en-AU" dirty="0" err="1" smtClean="0">
                <a:latin typeface="Lucida Console" panose="020B0609040504020204" pitchFamily="49" charset="0"/>
              </a:rPr>
              <a:t>endl</a:t>
            </a:r>
            <a:r>
              <a:rPr lang="en-AU" dirty="0" smtClean="0">
                <a:latin typeface="Lucida Console" panose="020B0609040504020204" pitchFamily="49" charset="0"/>
              </a:rPr>
              <a:t> c &lt;&lt; </a:t>
            </a:r>
            <a:r>
              <a:rPr lang="en-AU" dirty="0" err="1" smtClean="0">
                <a:latin typeface="Lucida Console" panose="020B0609040504020204" pitchFamily="49" charset="0"/>
              </a:rPr>
              <a:t>endl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return 0;</a:t>
            </a:r>
          </a:p>
          <a:p>
            <a:r>
              <a:rPr lang="en-AU" dirty="0">
                <a:latin typeface="Lucida Console" panose="020B0609040504020204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2276872"/>
            <a:ext cx="32004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1516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2946</TotalTime>
  <Words>2665</Words>
  <Application>Microsoft Office PowerPoint</Application>
  <PresentationFormat>On-screen Show (4:3)</PresentationFormat>
  <Paragraphs>504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ＭＳ Ｐゴシック</vt:lpstr>
      <vt:lpstr>Arial</vt:lpstr>
      <vt:lpstr>Arial Narrow</vt:lpstr>
      <vt:lpstr>Calibri</vt:lpstr>
      <vt:lpstr>Calibri Light</vt:lpstr>
      <vt:lpstr>Lucida Console</vt:lpstr>
      <vt:lpstr>Default Design</vt:lpstr>
      <vt:lpstr>CSP2104 Object-Oriented Programming in C++</vt:lpstr>
      <vt:lpstr>On the Agenda…</vt:lpstr>
      <vt:lpstr>Understanding the Usefulness of Function Template</vt:lpstr>
      <vt:lpstr>Function Templates</vt:lpstr>
      <vt:lpstr>Creating Function Templates Syntax</vt:lpstr>
      <vt:lpstr>Creating Function Templates</vt:lpstr>
      <vt:lpstr>Creating Function Templates</vt:lpstr>
      <vt:lpstr>Using Multiple Parameters in Function Templates</vt:lpstr>
      <vt:lpstr>Using Multiple Parameters in Function Templates</vt:lpstr>
      <vt:lpstr>Overloading Function Templates</vt:lpstr>
      <vt:lpstr>Using More than One Type in a Function Template</vt:lpstr>
      <vt:lpstr>Using More than One Type in a Function Template</vt:lpstr>
      <vt:lpstr>Using Multiple Parameterized Types in a Function Template</vt:lpstr>
      <vt:lpstr>Using Multiple Parameterized Types in a Function Template</vt:lpstr>
      <vt:lpstr>Using Multiple Parameterized Types in a Function Template</vt:lpstr>
      <vt:lpstr>Explicitly Specifying the Type in a Function Template</vt:lpstr>
      <vt:lpstr>Explicitly Specifying the Type in a Function Template</vt:lpstr>
      <vt:lpstr>Using Multiple Types Explicitly in a Function Template</vt:lpstr>
      <vt:lpstr>Using Class Templates</vt:lpstr>
      <vt:lpstr>Creating Class Templates</vt:lpstr>
      <vt:lpstr>Creating a Complete Class Template</vt:lpstr>
      <vt:lpstr>Creating a Complete Class Template</vt:lpstr>
      <vt:lpstr>Understanding Container Classes</vt:lpstr>
      <vt:lpstr>Understanding Container Classes – Linked List Example</vt:lpstr>
      <vt:lpstr>Understanding Container Classes</vt:lpstr>
      <vt:lpstr>Creating an Array Template Class</vt:lpstr>
      <vt:lpstr>Creating an Array Template Class</vt:lpstr>
      <vt:lpstr>Creating an Array Template Class</vt:lpstr>
      <vt:lpstr>PowerPoint Presentation</vt:lpstr>
    </vt:vector>
  </TitlesOfParts>
  <Company>Edith Cowan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 Ly</dc:creator>
  <cp:lastModifiedBy>Martin MASEK</cp:lastModifiedBy>
  <cp:revision>51</cp:revision>
  <dcterms:created xsi:type="dcterms:W3CDTF">2009-09-07T06:19:36Z</dcterms:created>
  <dcterms:modified xsi:type="dcterms:W3CDTF">2017-05-08T03:56:55Z</dcterms:modified>
</cp:coreProperties>
</file>