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8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51.xml" ContentType="application/vnd.openxmlformats-officedocument.presentationml.slide+xml"/>
  <Override PartName="/ppt/slides/slide46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7.xml.rels" ContentType="application/vnd.openxmlformats-package.relationships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50.xml.rels" ContentType="application/vnd.openxmlformats-package.relationships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51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48.xml.rels" ContentType="application/vnd.openxmlformats-package.relationships+xml"/>
  <Override PartName="/ppt/slides/_rels/slide21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5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55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59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4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57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52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53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6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2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24.jpeg" ContentType="image/jpeg"/>
  <Override PartName="/ppt/media/image22.png" ContentType="image/png"/>
  <Override PartName="/ppt/media/image31.png" ContentType="image/png"/>
  <Override PartName="/ppt/media/image20.jpeg" ContentType="image/jpeg"/>
  <Override PartName="/ppt/media/image19.png" ContentType="image/png"/>
  <Override PartName="/ppt/media/image16.jpeg" ContentType="image/jpeg"/>
  <Override PartName="/ppt/media/image18.png" ContentType="image/png"/>
  <Override PartName="/ppt/media/image13.jpeg" ContentType="image/jpeg"/>
  <Override PartName="/ppt/media/image23.png" ContentType="image/png"/>
  <Override PartName="/ppt/media/image12.png" ContentType="image/png"/>
  <Override PartName="/ppt/media/image14.jpeg" ContentType="image/jpeg"/>
  <Override PartName="/ppt/media/image11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29.png" ContentType="image/png"/>
  <Override PartName="/ppt/media/image21.png" ContentType="image/png"/>
  <Override PartName="/ppt/media/image7.jpeg" ContentType="image/jpeg"/>
  <Override PartName="/ppt/media/image34.png" ContentType="image/png"/>
  <Override PartName="/ppt/media/image6.png" ContentType="image/png"/>
  <Override PartName="/ppt/media/image5.png" ContentType="image/png"/>
  <Override PartName="/ppt/media/image4.jpeg" ContentType="image/jpeg"/>
  <Override PartName="/ppt/media/image17.png" ContentType="image/png"/>
  <Override PartName="/ppt/media/image3.png" ContentType="image/png"/>
  <Override PartName="/ppt/media/image2.png" ContentType="image/png"/>
  <Override PartName="/ppt/media/image10.png" ContentType="image/png"/>
  <Override PartName="/ppt/media/image1.jpeg" ContentType="image/jpe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x="9144000" cy="6858000"/>
  <p:notesSz cx="6854825" cy="923766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AU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AU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AU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AU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80AB2AC-A354-4041-B3F1-35D9F9DC1FDD}" type="slidenum">
              <a:rPr lang="en-AU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3882960" y="8774280"/>
            <a:ext cx="2970000" cy="4615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1A504CE-A2B9-4309-A80D-475E1044F8AD}" type="slidenum">
              <a:rPr lang="en-AU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387680"/>
            <a:ext cx="5482800" cy="415728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50920" y="755640"/>
            <a:ext cx="8642160" cy="1000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50920" y="1916280"/>
            <a:ext cx="8642160" cy="223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50920" y="4361400"/>
            <a:ext cx="8642160" cy="223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50920" y="755640"/>
            <a:ext cx="8642160" cy="1000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50920" y="1916280"/>
            <a:ext cx="4217040" cy="223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9280" y="1916280"/>
            <a:ext cx="4217040" cy="223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9280" y="4361400"/>
            <a:ext cx="4217040" cy="223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250920" y="4361400"/>
            <a:ext cx="4217040" cy="223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0920" y="755640"/>
            <a:ext cx="8642160" cy="1000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50920" y="1916280"/>
            <a:ext cx="8642160" cy="4681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250920" y="1916280"/>
            <a:ext cx="8642160" cy="4681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38360" y="1915920"/>
            <a:ext cx="5866920" cy="4681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38360" y="1915920"/>
            <a:ext cx="5866920" cy="4681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50920" y="755640"/>
            <a:ext cx="8642160" cy="1000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250920" y="1916280"/>
            <a:ext cx="8642160" cy="468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50920" y="755640"/>
            <a:ext cx="8642160" cy="1000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50920" y="1916280"/>
            <a:ext cx="8642160" cy="4681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50920" y="755640"/>
            <a:ext cx="8642160" cy="1000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50920" y="1916280"/>
            <a:ext cx="4217040" cy="4681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9280" y="1916280"/>
            <a:ext cx="4217040" cy="4681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50920" y="755640"/>
            <a:ext cx="8642160" cy="1000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250920" y="755640"/>
            <a:ext cx="8642160" cy="463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50920" y="755640"/>
            <a:ext cx="8642160" cy="1000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50920" y="1916280"/>
            <a:ext cx="4217040" cy="223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250920" y="4361400"/>
            <a:ext cx="4217040" cy="223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9280" y="1916280"/>
            <a:ext cx="4217040" cy="4681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50920" y="755640"/>
            <a:ext cx="8642160" cy="1000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250920" y="1916280"/>
            <a:ext cx="8642160" cy="468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50920" y="755640"/>
            <a:ext cx="8642160" cy="1000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50920" y="1916280"/>
            <a:ext cx="4217040" cy="4681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9280" y="1916280"/>
            <a:ext cx="4217040" cy="223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9280" y="4361400"/>
            <a:ext cx="4217040" cy="223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50920" y="755640"/>
            <a:ext cx="8642160" cy="1000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250920" y="1916280"/>
            <a:ext cx="4217040" cy="223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9280" y="1916280"/>
            <a:ext cx="4217040" cy="223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250920" y="4361400"/>
            <a:ext cx="8642160" cy="223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50920" y="755640"/>
            <a:ext cx="8642160" cy="1000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250920" y="1916280"/>
            <a:ext cx="8642160" cy="223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250920" y="4361400"/>
            <a:ext cx="8642160" cy="223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50920" y="755640"/>
            <a:ext cx="8642160" cy="1000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50920" y="1916280"/>
            <a:ext cx="4217040" cy="223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9280" y="1916280"/>
            <a:ext cx="4217040" cy="223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9280" y="4361400"/>
            <a:ext cx="4217040" cy="223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250920" y="4361400"/>
            <a:ext cx="4217040" cy="223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50920" y="755640"/>
            <a:ext cx="8642160" cy="1000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250920" y="1916280"/>
            <a:ext cx="8642160" cy="4681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250920" y="1916280"/>
            <a:ext cx="8642160" cy="4681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38360" y="1915920"/>
            <a:ext cx="5866920" cy="46810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38360" y="1915920"/>
            <a:ext cx="5866920" cy="4681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250920" y="755640"/>
            <a:ext cx="8642160" cy="1000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250920" y="1916280"/>
            <a:ext cx="8642160" cy="468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50920" y="755640"/>
            <a:ext cx="8642160" cy="1000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250920" y="1916280"/>
            <a:ext cx="8642160" cy="4681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50920" y="755640"/>
            <a:ext cx="8642160" cy="1000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250920" y="1916280"/>
            <a:ext cx="4217040" cy="4681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9280" y="1916280"/>
            <a:ext cx="4217040" cy="4681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50920" y="755640"/>
            <a:ext cx="8642160" cy="1000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50920" y="755640"/>
            <a:ext cx="8642160" cy="1000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50920" y="1916280"/>
            <a:ext cx="8642160" cy="4681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250920" y="755640"/>
            <a:ext cx="8642160" cy="463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50920" y="755640"/>
            <a:ext cx="8642160" cy="1000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250920" y="1916280"/>
            <a:ext cx="4217040" cy="223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250920" y="4361400"/>
            <a:ext cx="4217040" cy="223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9280" y="1916280"/>
            <a:ext cx="4217040" cy="4681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50920" y="755640"/>
            <a:ext cx="8642160" cy="1000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250920" y="1916280"/>
            <a:ext cx="4217040" cy="4681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9280" y="1916280"/>
            <a:ext cx="4217040" cy="223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9280" y="4361400"/>
            <a:ext cx="4217040" cy="223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50920" y="755640"/>
            <a:ext cx="8642160" cy="1000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250920" y="1916280"/>
            <a:ext cx="4217040" cy="223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9280" y="1916280"/>
            <a:ext cx="4217040" cy="223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250920" y="4361400"/>
            <a:ext cx="8642160" cy="223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50920" y="755640"/>
            <a:ext cx="8642160" cy="1000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250920" y="1916280"/>
            <a:ext cx="8642160" cy="223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250920" y="4361400"/>
            <a:ext cx="8642160" cy="223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50920" y="755640"/>
            <a:ext cx="8642160" cy="1000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250920" y="1916280"/>
            <a:ext cx="4217040" cy="223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9280" y="1916280"/>
            <a:ext cx="4217040" cy="223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9280" y="4361400"/>
            <a:ext cx="4217040" cy="223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250920" y="4361400"/>
            <a:ext cx="4217040" cy="223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50920" y="755640"/>
            <a:ext cx="8642160" cy="1000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250920" y="1916280"/>
            <a:ext cx="8642160" cy="4681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250920" y="1916280"/>
            <a:ext cx="8642160" cy="4681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38360" y="1915920"/>
            <a:ext cx="5866920" cy="468108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38360" y="1915920"/>
            <a:ext cx="5866920" cy="4681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50920" y="755640"/>
            <a:ext cx="8642160" cy="1000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250920" y="1916280"/>
            <a:ext cx="4217040" cy="4681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9280" y="1916280"/>
            <a:ext cx="4217040" cy="4681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50920" y="755640"/>
            <a:ext cx="8642160" cy="1000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50920" y="755640"/>
            <a:ext cx="8642160" cy="463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50920" y="755640"/>
            <a:ext cx="8642160" cy="1000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50920" y="1916280"/>
            <a:ext cx="4217040" cy="223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50920" y="4361400"/>
            <a:ext cx="4217040" cy="223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9280" y="1916280"/>
            <a:ext cx="4217040" cy="4681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50920" y="755640"/>
            <a:ext cx="8642160" cy="1000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50920" y="1916280"/>
            <a:ext cx="4217040" cy="4681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9280" y="1916280"/>
            <a:ext cx="4217040" cy="223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9280" y="4361400"/>
            <a:ext cx="4217040" cy="223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50920" y="755640"/>
            <a:ext cx="8642160" cy="1000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50920" y="1916280"/>
            <a:ext cx="4217040" cy="223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9280" y="1916280"/>
            <a:ext cx="4217040" cy="223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250920" y="4361400"/>
            <a:ext cx="8642160" cy="223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736560"/>
            <a:ext cx="9143640" cy="1079280"/>
          </a:xfrm>
          <a:prstGeom prst="rect">
            <a:avLst/>
          </a:prstGeom>
          <a:solidFill>
            <a:srgbClr val="004b85"/>
          </a:solidFill>
          <a:ln w="9360">
            <a:noFill/>
          </a:ln>
        </p:spPr>
      </p:sp>
      <p:pic>
        <p:nvPicPr>
          <p:cNvPr id="1" name="Picture 1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172360" y="0"/>
            <a:ext cx="979200" cy="721800"/>
          </a:xfrm>
          <a:prstGeom prst="rect">
            <a:avLst/>
          </a:prstGeom>
          <a:ln w="9360">
            <a:noFill/>
          </a:ln>
        </p:spPr>
      </p:pic>
      <p:sp>
        <p:nvSpPr>
          <p:cNvPr id="2" name="CustomShape 2"/>
          <p:cNvSpPr/>
          <p:nvPr/>
        </p:nvSpPr>
        <p:spPr>
          <a:xfrm>
            <a:off x="108000" y="378000"/>
            <a:ext cx="5382720" cy="2728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AU" sz="1200">
                <a:solidFill>
                  <a:srgbClr val="666666"/>
                </a:solidFill>
                <a:latin typeface="Arial Narrow"/>
              </a:rPr>
              <a:t>School of Computing and Security Science</a:t>
            </a:r>
            <a:endParaRPr/>
          </a:p>
        </p:txBody>
      </p:sp>
      <p:sp>
        <p:nvSpPr>
          <p:cNvPr id="3" name="CustomShape 3"/>
          <p:cNvSpPr/>
          <p:nvPr/>
        </p:nvSpPr>
        <p:spPr>
          <a:xfrm>
            <a:off x="108000" y="115920"/>
            <a:ext cx="5382720" cy="333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1600">
                <a:solidFill>
                  <a:srgbClr val="666666"/>
                </a:solidFill>
                <a:latin typeface="Arial Narrow"/>
              </a:rPr>
              <a:t>Edith Cowan University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736560"/>
            <a:ext cx="9143640" cy="1079280"/>
          </a:xfrm>
          <a:prstGeom prst="rect">
            <a:avLst/>
          </a:prstGeom>
          <a:solidFill>
            <a:srgbClr val="004b85"/>
          </a:solidFill>
          <a:ln w="9360">
            <a:noFill/>
          </a:ln>
        </p:spPr>
      </p:sp>
      <p:pic>
        <p:nvPicPr>
          <p:cNvPr id="41" name="Picture 1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172360" y="0"/>
            <a:ext cx="979200" cy="721800"/>
          </a:xfrm>
          <a:prstGeom prst="rect">
            <a:avLst/>
          </a:prstGeom>
          <a:ln w="9360"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08000" y="378000"/>
            <a:ext cx="5382720" cy="2728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AU" sz="1200">
                <a:solidFill>
                  <a:srgbClr val="666666"/>
                </a:solidFill>
                <a:latin typeface="Arial Narrow"/>
              </a:rPr>
              <a:t>School of Computing and Security Science</a:t>
            </a:r>
            <a:endParaRPr/>
          </a:p>
        </p:txBody>
      </p:sp>
      <p:sp>
        <p:nvSpPr>
          <p:cNvPr id="43" name="CustomShape 3"/>
          <p:cNvSpPr/>
          <p:nvPr/>
        </p:nvSpPr>
        <p:spPr>
          <a:xfrm>
            <a:off x="108000" y="115920"/>
            <a:ext cx="5382720" cy="333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1600">
                <a:solidFill>
                  <a:srgbClr val="666666"/>
                </a:solidFill>
                <a:latin typeface="Arial Narrow"/>
              </a:rPr>
              <a:t>Edith Cowan University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250920" y="1916280"/>
            <a:ext cx="8642160" cy="468108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736560"/>
            <a:ext cx="9143640" cy="1079280"/>
          </a:xfrm>
          <a:prstGeom prst="rect">
            <a:avLst/>
          </a:prstGeom>
          <a:solidFill>
            <a:srgbClr val="004b85"/>
          </a:solidFill>
          <a:ln w="9360">
            <a:noFill/>
          </a:ln>
        </p:spPr>
      </p:sp>
      <p:pic>
        <p:nvPicPr>
          <p:cNvPr id="81" name="Picture 1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172360" y="0"/>
            <a:ext cx="979200" cy="721800"/>
          </a:xfrm>
          <a:prstGeom prst="rect">
            <a:avLst/>
          </a:prstGeom>
          <a:ln w="9360"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108000" y="378000"/>
            <a:ext cx="5382720" cy="2728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AU" sz="1200">
                <a:solidFill>
                  <a:srgbClr val="666666"/>
                </a:solidFill>
                <a:latin typeface="Arial Narrow"/>
              </a:rPr>
              <a:t>School of Computing and Security Science</a:t>
            </a:r>
            <a:endParaRPr/>
          </a:p>
        </p:txBody>
      </p:sp>
      <p:sp>
        <p:nvSpPr>
          <p:cNvPr id="83" name="CustomShape 3"/>
          <p:cNvSpPr/>
          <p:nvPr/>
        </p:nvSpPr>
        <p:spPr>
          <a:xfrm>
            <a:off x="108000" y="115920"/>
            <a:ext cx="5382720" cy="333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1600">
                <a:solidFill>
                  <a:srgbClr val="666666"/>
                </a:solidFill>
                <a:latin typeface="Arial Narrow"/>
              </a:rPr>
              <a:t>Edith Cowan University</a:t>
            </a:r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title"/>
          </p:nvPr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2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9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9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9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9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9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9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9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09480" y="180648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Understanding Operating Systems Sixth Edition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1219320" y="2438280"/>
            <a:ext cx="6400440" cy="1752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i="1" lang="en-AU" sz="3400">
                <a:solidFill>
                  <a:srgbClr val="000000"/>
                </a:solidFill>
                <a:latin typeface="Arial"/>
                <a:ea typeface="ＭＳ Ｐゴシック"/>
              </a:rPr>
              <a:t>Chapter 8</a:t>
            </a:r>
            <a:endParaRPr/>
          </a:p>
          <a:p>
            <a:pPr>
              <a:lnSpc>
                <a:spcPct val="100000"/>
              </a:lnSpc>
            </a:pPr>
            <a:r>
              <a:rPr i="1" lang="en-AU" sz="3400">
                <a:solidFill>
                  <a:srgbClr val="000000"/>
                </a:solidFill>
                <a:latin typeface="Arial"/>
                <a:ea typeface="ＭＳ Ｐゴシック"/>
              </a:rPr>
              <a:t>
</a:t>
            </a:r>
            <a:r>
              <a:rPr i="1" lang="en-AU" sz="3400">
                <a:solidFill>
                  <a:srgbClr val="000000"/>
                </a:solidFill>
                <a:latin typeface="Arial"/>
                <a:ea typeface="ＭＳ Ｐゴシック"/>
              </a:rPr>
              <a:t>File Management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Interacting with the File Manager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250920" y="1916280"/>
            <a:ext cx="8642160" cy="468108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User Commands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OPEN, DELETE, RENAME, COPY</a:t>
            </a:r>
            <a:endParaRPr/>
          </a:p>
          <a:p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b="1" lang="en-US" sz="3200">
                <a:solidFill>
                  <a:srgbClr val="000000"/>
                </a:solidFill>
                <a:latin typeface="Arial"/>
                <a:ea typeface="ＭＳ Ｐゴシック"/>
              </a:rPr>
              <a:t>Device independent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Physical location knowledge not needed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Cylinder, surface, sector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Device medium knowledge not needed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Tape, magnetic disk, optical disc, flash storage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Network knowledge not needed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Interacting with the File Manager (cont'd.)</a:t>
            </a:r>
            <a:endParaRPr/>
          </a:p>
        </p:txBody>
      </p:sp>
      <p:pic>
        <p:nvPicPr>
          <p:cNvPr id="146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1981080"/>
            <a:ext cx="5495400" cy="39430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Interacting with the File Manager (cont'd.)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250920" y="1916280"/>
            <a:ext cx="8642160" cy="468108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Logical commands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Broken into lower-level signals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Example: READ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Move read/write heads to record cylinder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Wait for rotational delay (sector containing record passes under read/write head)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Activate appropriate read/write head and read record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Transfer record to main memory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Send flag indicating free device for another request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Performs error checking and correction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No need for error-checking code in programs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Typical Volume Configuration</a:t>
            </a:r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250920" y="1916280"/>
            <a:ext cx="8642160" cy="468108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StarSymbol"/>
              <a:buChar char=""/>
            </a:pPr>
            <a:r>
              <a:rPr b="1" lang="en-US" sz="2400">
                <a:solidFill>
                  <a:srgbClr val="000000"/>
                </a:solidFill>
                <a:latin typeface="Arial"/>
                <a:ea typeface="ＭＳ Ｐゴシック"/>
              </a:rPr>
              <a:t>Volume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Secondary storage unit (removable, nonremovable) 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Multifile volume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Contains many files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Multivolume files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Extremely large files spread across several volumes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Volume name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File manager manages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Easily accessible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Innermost part of CD, beginning of tape, first sector of outermost track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Typical Volume Configuration (cont'd.)</a:t>
            </a:r>
            <a:endParaRPr/>
          </a:p>
        </p:txBody>
      </p:sp>
      <p:pic>
        <p:nvPicPr>
          <p:cNvPr id="152" name="Picture 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629400" y="2362320"/>
            <a:ext cx="2266560" cy="2057040"/>
          </a:xfrm>
          <a:prstGeom prst="rect">
            <a:avLst/>
          </a:prstGeom>
          <a:ln w="9360">
            <a:noFill/>
          </a:ln>
        </p:spPr>
      </p:pic>
      <p:pic>
        <p:nvPicPr>
          <p:cNvPr id="153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2590920"/>
            <a:ext cx="6086160" cy="14950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Typical Volume Configuration (cont'd.)</a:t>
            </a:r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250920" y="1916280"/>
            <a:ext cx="8642160" cy="4681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400">
                <a:solidFill>
                  <a:srgbClr val="000000"/>
                </a:solidFill>
                <a:latin typeface="Arial"/>
                <a:ea typeface="ＭＳ Ｐゴシック"/>
              </a:rPr>
              <a:t>Master file directory (MFD)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Stored immediately after volume descriptor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Lists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Names and characteristics of every file in volume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File names (program files, data files, system files)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Subdirectories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If supported by file manager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Remainder of volume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Used for file storage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Typical Volume Configuration (cont'd.)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250920" y="1916280"/>
            <a:ext cx="8642160" cy="4681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Single directory per volume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Supported by early operating systems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Disadvantages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Long search time for individual file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Directory space filled before disk storage space filled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Users cannot create subdirectories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Users cannot safeguard their files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Each program needs unique name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Even those serving many users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Introducing Subdirectories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250920" y="1752480"/>
            <a:ext cx="8642160" cy="4681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3200">
                <a:solidFill>
                  <a:srgbClr val="000000"/>
                </a:solidFill>
                <a:latin typeface="Arial"/>
                <a:ea typeface="ＭＳ Ｐゴシック"/>
              </a:rPr>
              <a:t>File managers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Create MFD for each volume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Contains file and subdirectory entries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Improvement over single directory scheme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Problems remain: unable to logically group files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3200">
                <a:solidFill>
                  <a:srgbClr val="000000"/>
                </a:solidFill>
                <a:latin typeface="Arial"/>
                <a:ea typeface="ＭＳ Ｐゴシック"/>
              </a:rPr>
              <a:t>Subdirectory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Created upon account opening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Treated as file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Flagged in MFD as subdirectory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Unique properties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Introducing Subdirectories (cont'd.)</a:t>
            </a:r>
            <a:endParaRPr/>
          </a:p>
        </p:txBody>
      </p:sp>
      <p:sp>
        <p:nvSpPr>
          <p:cNvPr id="161" name="TextShape 2"/>
          <p:cNvSpPr txBox="1"/>
          <p:nvPr/>
        </p:nvSpPr>
        <p:spPr>
          <a:xfrm>
            <a:off x="250920" y="1916280"/>
            <a:ext cx="8642160" cy="4681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File managers today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Users create own subdirectories (folders) 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Related files grouped together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Implemented as upside-down tree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Efficient system searching of individual directories 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May require several directories to reach file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Introducing Subdirectories (cont'd.)</a:t>
            </a:r>
            <a:endParaRPr/>
          </a:p>
        </p:txBody>
      </p:sp>
      <p:pic>
        <p:nvPicPr>
          <p:cNvPr id="163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4920" y="2209680"/>
            <a:ext cx="5943240" cy="4319280"/>
          </a:xfrm>
          <a:prstGeom prst="rect">
            <a:avLst/>
          </a:prstGeom>
          <a:ln w="9360">
            <a:noFill/>
          </a:ln>
        </p:spPr>
      </p:pic>
      <p:pic>
        <p:nvPicPr>
          <p:cNvPr id="164" name="Picture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0" y="3809880"/>
            <a:ext cx="1523520" cy="24220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Learning Objectives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152280" y="1905120"/>
            <a:ext cx="8642160" cy="4952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lang="en-US" sz="2200">
                <a:solidFill>
                  <a:srgbClr val="000000"/>
                </a:solidFill>
                <a:latin typeface="Arial"/>
                <a:ea typeface="ＭＳ Ｐゴシック"/>
              </a:rPr>
              <a:t>After completing this chapter, you should be able to describe: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Arial"/>
                <a:ea typeface="ＭＳ Ｐゴシック"/>
              </a:rPr>
              <a:t>The fundamentals of file management and the structure of the file management system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Arial"/>
                <a:ea typeface="ＭＳ Ｐゴシック"/>
              </a:rPr>
              <a:t>File-naming conventions, including the role of extensions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Arial"/>
                <a:ea typeface="ＭＳ Ｐゴシック"/>
              </a:rPr>
              <a:t>The difference between fixed-length and variable-length record format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Arial"/>
                <a:ea typeface="ＭＳ Ｐゴシック"/>
              </a:rPr>
              <a:t>The advantages and disadvantages of contiguous, noncontiguous, and indexed file storage techniques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Arial"/>
                <a:ea typeface="ＭＳ Ｐゴシック"/>
              </a:rPr>
              <a:t>Comparisons of sequential and direct file access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Arial"/>
                <a:ea typeface="ＭＳ Ｐゴシック"/>
              </a:rPr>
              <a:t>Access control techniques and how they compare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Arial"/>
                <a:ea typeface="ＭＳ Ｐゴシック"/>
              </a:rPr>
              <a:t>The role of data compression in file storage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Introducing Subdirectories (cont'd.)</a:t>
            </a:r>
            <a:endParaRPr/>
          </a:p>
        </p:txBody>
      </p:sp>
      <p:sp>
        <p:nvSpPr>
          <p:cNvPr id="166" name="TextShape 2"/>
          <p:cNvSpPr txBox="1"/>
          <p:nvPr/>
        </p:nvSpPr>
        <p:spPr>
          <a:xfrm>
            <a:off x="304920" y="1905120"/>
            <a:ext cx="8642160" cy="468108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StarSymbol"/>
              <a:buChar char=""/>
            </a:pPr>
            <a:r>
              <a:rPr b="1" lang="en-US" sz="2400">
                <a:solidFill>
                  <a:srgbClr val="000000"/>
                </a:solidFill>
                <a:latin typeface="Arial"/>
                <a:ea typeface="ＭＳ Ｐゴシック"/>
              </a:rPr>
              <a:t>File descriptor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Filename: ASCII code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File type: organization and usage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System dependent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File size: for convenience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File location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First physical block identification 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Date and time of creation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Owner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Protection information: access restrictions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Record size: fixed size, maximum size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File-Naming Conventions</a:t>
            </a:r>
            <a:endParaRPr/>
          </a:p>
        </p:txBody>
      </p:sp>
      <p:sp>
        <p:nvSpPr>
          <p:cNvPr id="168" name="TextShape 2"/>
          <p:cNvSpPr txBox="1"/>
          <p:nvPr/>
        </p:nvSpPr>
        <p:spPr>
          <a:xfrm>
            <a:off x="250920" y="1916280"/>
            <a:ext cx="8642160" cy="468108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Filename components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Relative filename and extension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b="1" lang="en-US" sz="2400">
                <a:solidFill>
                  <a:srgbClr val="000000"/>
                </a:solidFill>
                <a:latin typeface="Arial"/>
                <a:ea typeface="ＭＳ Ｐゴシック"/>
              </a:rPr>
              <a:t>Complete filename (absolute filename)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Includes all path information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b="1" lang="en-US" sz="2400">
                <a:solidFill>
                  <a:srgbClr val="000000"/>
                </a:solidFill>
                <a:latin typeface="Arial"/>
                <a:ea typeface="ＭＳ Ｐゴシック"/>
              </a:rPr>
              <a:t>Relative filename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Name without path information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Appears in directory listings, folders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Provides filename differentiation within directory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Varies in length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One to many characters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Operating system specific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File-Naming Conventions (cont'd.)</a:t>
            </a:r>
            <a:endParaRPr/>
          </a:p>
        </p:txBody>
      </p:sp>
      <p:sp>
        <p:nvSpPr>
          <p:cNvPr id="170" name="TextShape 2"/>
          <p:cNvSpPr txBox="1"/>
          <p:nvPr/>
        </p:nvSpPr>
        <p:spPr>
          <a:xfrm>
            <a:off x="250920" y="1916280"/>
            <a:ext cx="8642160" cy="4681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3200">
                <a:solidFill>
                  <a:srgbClr val="000000"/>
                </a:solidFill>
                <a:latin typeface="Arial"/>
                <a:ea typeface="ＭＳ Ｐゴシック"/>
              </a:rPr>
              <a:t>Extensions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Appended to relative filename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Two to three characters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Separated by period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Identifies file type or contents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Example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BASIA_TUNE.MP3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Unknown extension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Requires user intervention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File-Naming Conventions (cont'd.)</a:t>
            </a:r>
            <a:endParaRPr/>
          </a:p>
        </p:txBody>
      </p:sp>
      <p:sp>
        <p:nvSpPr>
          <p:cNvPr id="172" name="TextShape 2"/>
          <p:cNvSpPr txBox="1"/>
          <p:nvPr/>
        </p:nvSpPr>
        <p:spPr>
          <a:xfrm>
            <a:off x="0" y="6245280"/>
            <a:ext cx="5638320" cy="4759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AU" sz="1400">
                <a:solidFill>
                  <a:srgbClr val="000000"/>
                </a:solidFill>
                <a:latin typeface="Arial"/>
              </a:rPr>
              <a:t>Understanding Operating Systems, Sixth Edition</a:t>
            </a:r>
            <a:endParaRPr/>
          </a:p>
        </p:txBody>
      </p:sp>
      <p:sp>
        <p:nvSpPr>
          <p:cNvPr id="173" name="TextShape 3"/>
          <p:cNvSpPr txBox="1"/>
          <p:nvPr/>
        </p:nvSpPr>
        <p:spPr>
          <a:xfrm>
            <a:off x="7010280" y="6245280"/>
            <a:ext cx="2133360" cy="4759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41121F7D-BD0B-429D-9F56-34E6B5DB61FD}" type="slidenum">
              <a:rPr lang="en-AU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174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648320" y="1905120"/>
            <a:ext cx="3404880" cy="4001760"/>
          </a:xfrm>
          <a:prstGeom prst="rect">
            <a:avLst/>
          </a:prstGeom>
          <a:ln w="9360">
            <a:noFill/>
          </a:ln>
        </p:spPr>
      </p:pic>
      <p:pic>
        <p:nvPicPr>
          <p:cNvPr id="175" name="Picture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93920" y="2046240"/>
            <a:ext cx="2339640" cy="22204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File-Naming Conventions (cont'd.)</a:t>
            </a:r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250920" y="1916280"/>
            <a:ext cx="8642160" cy="4681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Operating system specifics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Windows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Drive label and directory name, relative name, and extension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UNIX/Linux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Forward slash (root), first subdirectory, sub-subdirectory, file’s relative name</a:t>
            </a:r>
            <a:endParaRPr/>
          </a:p>
        </p:txBody>
      </p:sp>
      <p:sp>
        <p:nvSpPr>
          <p:cNvPr id="178" name="TextShape 3"/>
          <p:cNvSpPr txBox="1"/>
          <p:nvPr/>
        </p:nvSpPr>
        <p:spPr>
          <a:xfrm>
            <a:off x="0" y="6245280"/>
            <a:ext cx="5638320" cy="4759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AU" sz="1400">
                <a:solidFill>
                  <a:srgbClr val="000000"/>
                </a:solidFill>
                <a:latin typeface="Arial"/>
              </a:rPr>
              <a:t>Understanding Operating Systems, Sixth Edition</a:t>
            </a:r>
            <a:endParaRPr/>
          </a:p>
        </p:txBody>
      </p:sp>
      <p:sp>
        <p:nvSpPr>
          <p:cNvPr id="179" name="TextShape 4"/>
          <p:cNvSpPr txBox="1"/>
          <p:nvPr/>
        </p:nvSpPr>
        <p:spPr>
          <a:xfrm>
            <a:off x="7010280" y="6245280"/>
            <a:ext cx="2133360" cy="4759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687088C9-E422-4E7B-8F52-FBF12E844E06}" type="slidenum">
              <a:rPr lang="en-AU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File Organization</a:t>
            </a:r>
            <a:endParaRPr/>
          </a:p>
        </p:txBody>
      </p:sp>
      <p:sp>
        <p:nvSpPr>
          <p:cNvPr id="181" name="TextShape 2"/>
          <p:cNvSpPr txBox="1"/>
          <p:nvPr/>
        </p:nvSpPr>
        <p:spPr>
          <a:xfrm>
            <a:off x="250920" y="1916280"/>
            <a:ext cx="8642160" cy="4681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Arrangement of records within files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All files composed of records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Modify command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Request to access record within a file</a:t>
            </a:r>
            <a:endParaRPr/>
          </a:p>
          <a:p>
            <a:endParaRPr/>
          </a:p>
        </p:txBody>
      </p:sp>
      <p:sp>
        <p:nvSpPr>
          <p:cNvPr id="182" name="TextShape 3"/>
          <p:cNvSpPr txBox="1"/>
          <p:nvPr/>
        </p:nvSpPr>
        <p:spPr>
          <a:xfrm>
            <a:off x="0" y="6245280"/>
            <a:ext cx="5638320" cy="4759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AU" sz="1400">
                <a:solidFill>
                  <a:srgbClr val="000000"/>
                </a:solidFill>
                <a:latin typeface="Arial"/>
              </a:rPr>
              <a:t>Understanding Operating Systems, Sixth Edition</a:t>
            </a:r>
            <a:endParaRPr/>
          </a:p>
        </p:txBody>
      </p:sp>
      <p:sp>
        <p:nvSpPr>
          <p:cNvPr id="183" name="TextShape 4"/>
          <p:cNvSpPr txBox="1"/>
          <p:nvPr/>
        </p:nvSpPr>
        <p:spPr>
          <a:xfrm>
            <a:off x="7010280" y="6245280"/>
            <a:ext cx="2133360" cy="4759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1C0964F1-1A4E-452C-A340-91C9BCB7C12D}" type="slidenum">
              <a:rPr lang="en-AU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Record Format</a:t>
            </a:r>
            <a:endParaRPr/>
          </a:p>
        </p:txBody>
      </p:sp>
      <p:sp>
        <p:nvSpPr>
          <p:cNvPr id="185" name="TextShape 2"/>
          <p:cNvSpPr txBox="1"/>
          <p:nvPr/>
        </p:nvSpPr>
        <p:spPr>
          <a:xfrm>
            <a:off x="250920" y="1916280"/>
            <a:ext cx="8642160" cy="468108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StarSymbol"/>
              <a:buChar char=""/>
            </a:pPr>
            <a:r>
              <a:rPr b="1" lang="en-US" sz="2400">
                <a:solidFill>
                  <a:srgbClr val="000000"/>
                </a:solidFill>
                <a:latin typeface="Arial"/>
                <a:ea typeface="ＭＳ Ｐゴシック"/>
              </a:rPr>
              <a:t>Fixed-length records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Direct access: easy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Record size critical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Ideal for data files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b="1" lang="en-US" sz="2400">
                <a:solidFill>
                  <a:srgbClr val="000000"/>
                </a:solidFill>
                <a:latin typeface="Arial"/>
                <a:ea typeface="ＭＳ Ｐゴシック"/>
              </a:rPr>
              <a:t>Variable-length records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Direct access: difficult 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No empty storage space and no character truncation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File descriptor stores record format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Used with files accessed sequentially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Text files, program files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Used with files using index to access records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Record Format (cont'd.)</a:t>
            </a:r>
            <a:endParaRPr/>
          </a:p>
        </p:txBody>
      </p:sp>
      <p:pic>
        <p:nvPicPr>
          <p:cNvPr id="187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2209680"/>
            <a:ext cx="7579800" cy="28191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Physical File Organization</a:t>
            </a:r>
            <a:endParaRPr/>
          </a:p>
        </p:txBody>
      </p:sp>
      <p:sp>
        <p:nvSpPr>
          <p:cNvPr id="189" name="TextShape 2"/>
          <p:cNvSpPr txBox="1"/>
          <p:nvPr/>
        </p:nvSpPr>
        <p:spPr>
          <a:xfrm>
            <a:off x="250920" y="1916280"/>
            <a:ext cx="8642160" cy="4681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Describes: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Record arrangement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Medium characteristics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Magnetic disks file organization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Sequential, direct, indexed sequential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File organization scheme selection considerations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Volatility of data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Activity of file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Size of file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Response time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Physical File Organization (cont'd.)</a:t>
            </a:r>
            <a:endParaRPr/>
          </a:p>
        </p:txBody>
      </p:sp>
      <p:sp>
        <p:nvSpPr>
          <p:cNvPr id="191" name="TextShape 2"/>
          <p:cNvSpPr txBox="1"/>
          <p:nvPr/>
        </p:nvSpPr>
        <p:spPr>
          <a:xfrm>
            <a:off x="380880" y="1905120"/>
            <a:ext cx="8305560" cy="4266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3200">
                <a:solidFill>
                  <a:srgbClr val="000000"/>
                </a:solidFill>
                <a:latin typeface="Arial"/>
                <a:ea typeface="ＭＳ Ｐゴシック"/>
              </a:rPr>
              <a:t>Sequential record organization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Records stored and retrieved serially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One after the other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Easiest to implement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File search: beginning until record found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Optimization features may be built into system 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Select key field from record and sort before storage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Complicates maintenance algorithms 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Preserve original order when records added, deleted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The File Manager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250920" y="1916280"/>
            <a:ext cx="8642160" cy="4681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3200">
                <a:solidFill>
                  <a:srgbClr val="000000"/>
                </a:solidFill>
                <a:latin typeface="Arial"/>
                <a:ea typeface="ＭＳ Ｐゴシック"/>
              </a:rPr>
              <a:t>File management system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Software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File access responsibilities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Creating, deleting, modifying, controlling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Support for libraries of programs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Online users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Spooling operations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Interactive computing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Collaborates with device manager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Physical File Organization (cont'd.)</a:t>
            </a:r>
            <a:endParaRPr/>
          </a:p>
        </p:txBody>
      </p:sp>
      <p:sp>
        <p:nvSpPr>
          <p:cNvPr id="193" name="TextShape 2"/>
          <p:cNvSpPr txBox="1"/>
          <p:nvPr/>
        </p:nvSpPr>
        <p:spPr>
          <a:xfrm>
            <a:off x="228600" y="2057400"/>
            <a:ext cx="8305560" cy="4266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3200">
                <a:solidFill>
                  <a:srgbClr val="000000"/>
                </a:solidFill>
                <a:latin typeface="Arial"/>
                <a:ea typeface="ＭＳ Ｐゴシック"/>
              </a:rPr>
              <a:t>Direct record organization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Uses direct access files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Direct access storage device implementation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Random organization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Random access files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b="1" lang="en-US" sz="2800">
                <a:solidFill>
                  <a:srgbClr val="000000"/>
                </a:solidFill>
                <a:latin typeface="Arial"/>
                <a:ea typeface="ＭＳ Ｐゴシック"/>
              </a:rPr>
              <a:t>Relative address </a:t>
            </a: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record identification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Known as </a:t>
            </a:r>
            <a:r>
              <a:rPr b="1" lang="en-US" sz="2400">
                <a:solidFill>
                  <a:srgbClr val="000000"/>
                </a:solidFill>
                <a:latin typeface="Arial"/>
                <a:ea typeface="ＭＳ Ｐゴシック"/>
              </a:rPr>
              <a:t>logical addresses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Computed when records stored, retrieved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Uses </a:t>
            </a:r>
            <a:r>
              <a:rPr b="1" lang="en-US" sz="2800">
                <a:solidFill>
                  <a:srgbClr val="000000"/>
                </a:solidFill>
                <a:latin typeface="Arial"/>
                <a:ea typeface="ＭＳ Ｐゴシック"/>
              </a:rPr>
              <a:t>hashing algorithms </a:t>
            </a: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to transform a</a:t>
            </a:r>
            <a:r>
              <a:rPr b="1" lang="en-US" sz="2800">
                <a:solidFill>
                  <a:srgbClr val="000000"/>
                </a:solidFill>
                <a:latin typeface="Arial"/>
                <a:ea typeface="ＭＳ Ｐゴシック"/>
              </a:rPr>
              <a:t> key field</a:t>
            </a: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Physical File Organization (cont'd.)</a:t>
            </a:r>
            <a:endParaRPr/>
          </a:p>
        </p:txBody>
      </p:sp>
      <p:sp>
        <p:nvSpPr>
          <p:cNvPr id="195" name="TextShape 2"/>
          <p:cNvSpPr txBox="1"/>
          <p:nvPr/>
        </p:nvSpPr>
        <p:spPr>
          <a:xfrm>
            <a:off x="250920" y="1916280"/>
            <a:ext cx="8642160" cy="468108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Direct record organization (cont'd.)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Advantages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Fast record access 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Sequential access if starting at first relative address and incrementing to next record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Updated more quickly than sequential files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No preservation of records order 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Adding, deleting records is quick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Disadvantages 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Hashing algorithm collision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Similar keys</a:t>
            </a: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Physical File Organization (cont'd.)</a:t>
            </a:r>
            <a:endParaRPr/>
          </a:p>
        </p:txBody>
      </p:sp>
      <p:pic>
        <p:nvPicPr>
          <p:cNvPr id="197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2209680"/>
            <a:ext cx="7410240" cy="43923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Physical File Organization (cont'd.)</a:t>
            </a:r>
            <a:endParaRPr/>
          </a:p>
        </p:txBody>
      </p:sp>
      <p:sp>
        <p:nvSpPr>
          <p:cNvPr id="199" name="TextShape 2"/>
          <p:cNvSpPr txBox="1"/>
          <p:nvPr/>
        </p:nvSpPr>
        <p:spPr>
          <a:xfrm>
            <a:off x="457200" y="1828800"/>
            <a:ext cx="8076960" cy="4266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400">
                <a:solidFill>
                  <a:srgbClr val="000000"/>
                </a:solidFill>
                <a:latin typeface="Arial"/>
                <a:ea typeface="ＭＳ Ｐゴシック"/>
              </a:rPr>
              <a:t>Indexed sequential record organization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Best of sequential and direct access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ISAM software: creates, maintains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Advantage: no collisions (no hashing algorithm)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Generates index file for record retrieval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Divides ordered sequential file into equal sized blocks 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Each entry in index file contains the highest record key and physical data block location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Search index file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Overflow areas</a:t>
            </a:r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Physical Storage Allocation </a:t>
            </a:r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250920" y="1916280"/>
            <a:ext cx="8642160" cy="468108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File manager works with files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As whole units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As logical units or records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Within file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Records must have same format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Record length may vary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Records subdivided into fields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Application programs manage record structure 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File storage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Refers to record storage</a:t>
            </a: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Physical Storage Allocation  (cont'd.) </a:t>
            </a:r>
            <a:endParaRPr/>
          </a:p>
        </p:txBody>
      </p:sp>
      <p:sp>
        <p:nvSpPr>
          <p:cNvPr id="203" name="TextShape 2"/>
          <p:cNvSpPr txBox="1"/>
          <p:nvPr/>
        </p:nvSpPr>
        <p:spPr>
          <a:xfrm>
            <a:off x="7010280" y="6245280"/>
            <a:ext cx="2133360" cy="4759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A66AF46D-27B6-4B66-92A2-2B9F3AFD042C}" type="slidenum">
              <a:rPr lang="en-AU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204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33720" y="2209680"/>
            <a:ext cx="6629040" cy="4408200"/>
          </a:xfrm>
          <a:prstGeom prst="rect">
            <a:avLst/>
          </a:prstGeom>
          <a:ln w="9360">
            <a:noFill/>
          </a:ln>
        </p:spPr>
      </p:pic>
      <p:pic>
        <p:nvPicPr>
          <p:cNvPr id="205" name="Picture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0880" y="4495680"/>
            <a:ext cx="1331640" cy="20570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Contiguous Storage</a:t>
            </a:r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533520" y="1752480"/>
            <a:ext cx="8076960" cy="2742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Records stored one after another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Advantages 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Any record found once starting address, size known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Easy direct access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Disadvantages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Difficult file expansion, fragmentation</a:t>
            </a:r>
            <a:endParaRPr/>
          </a:p>
        </p:txBody>
      </p:sp>
      <p:sp>
        <p:nvSpPr>
          <p:cNvPr id="208" name="TextShape 3"/>
          <p:cNvSpPr txBox="1"/>
          <p:nvPr/>
        </p:nvSpPr>
        <p:spPr>
          <a:xfrm>
            <a:off x="7010280" y="6245280"/>
            <a:ext cx="2133360" cy="4759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B0BAA31C-6324-46D6-B447-046025DD1C40}" type="slidenum">
              <a:rPr lang="en-AU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209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" y="5105520"/>
            <a:ext cx="6524280" cy="999720"/>
          </a:xfrm>
          <a:prstGeom prst="rect">
            <a:avLst/>
          </a:prstGeom>
          <a:ln w="9360">
            <a:noFill/>
          </a:ln>
        </p:spPr>
      </p:pic>
      <p:pic>
        <p:nvPicPr>
          <p:cNvPr id="210" name="Picture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010280" y="5105520"/>
            <a:ext cx="1275840" cy="16142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Noncontiguous Storage</a:t>
            </a:r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250920" y="1916280"/>
            <a:ext cx="8642160" cy="4681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Files use any available disk storage space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File records stored in contiguous manner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If enough empty space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Remaining file records and additions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Stored in other disk sections (extents)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Extents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Linked together with pointers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Physical size determined by operating system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Usually 256 bytes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Noncontiguous Storage (cont'd.) </a:t>
            </a:r>
            <a:endParaRPr/>
          </a:p>
        </p:txBody>
      </p:sp>
      <p:sp>
        <p:nvSpPr>
          <p:cNvPr id="214" name="TextShape 2"/>
          <p:cNvSpPr txBox="1"/>
          <p:nvPr/>
        </p:nvSpPr>
        <p:spPr>
          <a:xfrm>
            <a:off x="304920" y="1905120"/>
            <a:ext cx="8642160" cy="4681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File extents linked in two ways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Storage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Each extent points to next one in sequence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Directory entry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Filename, storage location of first extent, location of last extent, total number of extents (not counting first)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Directory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Each extent listed with physical address, size, pointer to next extent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Null pointer indicates last one</a:t>
            </a:r>
            <a:endParaRPr/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Noncontiguous Storage (cont'd.) </a:t>
            </a:r>
            <a:endParaRPr/>
          </a:p>
        </p:txBody>
      </p:sp>
      <p:sp>
        <p:nvSpPr>
          <p:cNvPr id="216" name="TextShape 2"/>
          <p:cNvSpPr txBox="1"/>
          <p:nvPr/>
        </p:nvSpPr>
        <p:spPr>
          <a:xfrm>
            <a:off x="457200" y="1981080"/>
            <a:ext cx="807696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Advantage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Eliminates external storage fragmentation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Eliminates need for compaction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Disadvantage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No direct access support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Cannot determine specific record’s exact location</a:t>
            </a:r>
            <a:endParaRPr/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Responsibilities of the File Manager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250920" y="1916280"/>
            <a:ext cx="8642160" cy="468108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StarSymbol"/>
              <a:buChar char=""/>
            </a:pPr>
            <a:r>
              <a:rPr b="1" lang="en-US" sz="3200">
                <a:solidFill>
                  <a:srgbClr val="000000"/>
                </a:solidFill>
                <a:latin typeface="Arial"/>
                <a:ea typeface="ＭＳ Ｐゴシック"/>
              </a:rPr>
              <a:t>Four tasks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File storage tracking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Policy implementation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Determine where and how files are stored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Efficiently use available storage space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Provide efficient file access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File allocation if user access cleared 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Record file use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File deallocation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File returned to storage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Communicate file availability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Noncontiguous Storage (cont'd.)</a:t>
            </a:r>
            <a:endParaRPr/>
          </a:p>
        </p:txBody>
      </p:sp>
      <p:pic>
        <p:nvPicPr>
          <p:cNvPr id="218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0" y="2133720"/>
            <a:ext cx="6035400" cy="4114440"/>
          </a:xfrm>
          <a:prstGeom prst="rect">
            <a:avLst/>
          </a:prstGeom>
          <a:ln w="9360">
            <a:noFill/>
          </a:ln>
        </p:spPr>
      </p:pic>
      <p:pic>
        <p:nvPicPr>
          <p:cNvPr id="219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9480" y="2362320"/>
            <a:ext cx="1885680" cy="345708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457200" y="68580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Noncontiguous Storage (cont'd.)</a:t>
            </a:r>
            <a:endParaRPr/>
          </a:p>
        </p:txBody>
      </p:sp>
      <p:sp>
        <p:nvSpPr>
          <p:cNvPr id="221" name="TextShape 2"/>
          <p:cNvSpPr txBox="1"/>
          <p:nvPr/>
        </p:nvSpPr>
        <p:spPr>
          <a:xfrm>
            <a:off x="7010280" y="6245280"/>
            <a:ext cx="2133360" cy="4759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E0C1F95C-22C4-416D-835B-581104E7542D}" type="slidenum">
              <a:rPr lang="en-AU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222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52680" y="1828800"/>
            <a:ext cx="4611240" cy="4744800"/>
          </a:xfrm>
          <a:prstGeom prst="rect">
            <a:avLst/>
          </a:prstGeom>
          <a:ln w="9360">
            <a:noFill/>
          </a:ln>
        </p:spPr>
      </p:pic>
      <p:pic>
        <p:nvPicPr>
          <p:cNvPr id="223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3520" y="4952880"/>
            <a:ext cx="1687320" cy="15998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Indexed Storage</a:t>
            </a:r>
            <a:endParaRPr/>
          </a:p>
        </p:txBody>
      </p:sp>
      <p:sp>
        <p:nvSpPr>
          <p:cNvPr id="225" name="TextShape 2"/>
          <p:cNvSpPr txBox="1"/>
          <p:nvPr/>
        </p:nvSpPr>
        <p:spPr>
          <a:xfrm>
            <a:off x="457200" y="2057400"/>
            <a:ext cx="8229240" cy="4155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Allows direct record access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Brings pointers together 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Links every extent file into index block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Every file has own index block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Disk sector addresses for file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Lists entry in order sectors linked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Supports sequential and direct access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Does not necessarily improve storage space use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Larger files experience several index levels</a:t>
            </a:r>
            <a:endParaRPr/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457200" y="68580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Indexed Storage (cont'd.)</a:t>
            </a:r>
            <a:endParaRPr/>
          </a:p>
        </p:txBody>
      </p:sp>
      <p:pic>
        <p:nvPicPr>
          <p:cNvPr id="227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62120" y="1828800"/>
            <a:ext cx="7781400" cy="479088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Access Methods</a:t>
            </a:r>
            <a:endParaRPr/>
          </a:p>
        </p:txBody>
      </p:sp>
      <p:sp>
        <p:nvSpPr>
          <p:cNvPr id="229" name="TextShape 2"/>
          <p:cNvSpPr txBox="1"/>
          <p:nvPr/>
        </p:nvSpPr>
        <p:spPr>
          <a:xfrm>
            <a:off x="250920" y="1916280"/>
            <a:ext cx="8642160" cy="468108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Dictated by a file organization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Most flexibility: indexed sequential files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Least flexible: sequential files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Sequential file organization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Supports only sequential access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Records: fixed or variable length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Access next sequential record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Use address of last byte read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b="1" lang="en-US" sz="3200">
                <a:solidFill>
                  <a:srgbClr val="000000"/>
                </a:solidFill>
                <a:latin typeface="Arial"/>
                <a:ea typeface="ＭＳ Ｐゴシック"/>
              </a:rPr>
              <a:t>Current byte address (CBA)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Updated every time record accessed</a:t>
            </a:r>
            <a:endParaRPr/>
          </a:p>
        </p:txBody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Access Methods (cont'd.)</a:t>
            </a:r>
            <a:endParaRPr/>
          </a:p>
        </p:txBody>
      </p:sp>
      <p:pic>
        <p:nvPicPr>
          <p:cNvPr id="231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0880" y="2514600"/>
            <a:ext cx="7934040" cy="31334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 </a:t>
            </a: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Sequential Access</a:t>
            </a:r>
            <a:endParaRPr/>
          </a:p>
        </p:txBody>
      </p:sp>
      <p:sp>
        <p:nvSpPr>
          <p:cNvPr id="233" name="TextShape 2"/>
          <p:cNvSpPr txBox="1"/>
          <p:nvPr/>
        </p:nvSpPr>
        <p:spPr>
          <a:xfrm>
            <a:off x="250920" y="1916280"/>
            <a:ext cx="8642160" cy="4681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Update CBA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Fixed-length records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Increment CB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CBA = CBA + RL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Variable-length records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Add length of record (RL) plus numbers of bytes used to hold record to CBA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CBA = CBA + N + RL</a:t>
            </a:r>
            <a:endParaRPr/>
          </a:p>
        </p:txBody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 </a:t>
            </a: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Direct Access</a:t>
            </a:r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250920" y="1916280"/>
            <a:ext cx="8642160" cy="4681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Fixed-length records (RN: desired record number)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CBA = (RN – 1) * RL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Variable-length records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Virtually impossible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Address of desired record cannot be easily computed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Requires sequential search through records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Keep table of record numbers and CBAs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Indexed sequential file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Accessed sequentially or directly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Index file searched for pointer to data block</a:t>
            </a:r>
            <a:endParaRPr/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Levels in a File Management System</a:t>
            </a:r>
            <a:endParaRPr/>
          </a:p>
        </p:txBody>
      </p:sp>
      <p:pic>
        <p:nvPicPr>
          <p:cNvPr id="237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0880" y="2819520"/>
            <a:ext cx="8105400" cy="363816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Levels in a File Management System</a:t>
            </a:r>
            <a:endParaRPr/>
          </a:p>
        </p:txBody>
      </p:sp>
      <p:sp>
        <p:nvSpPr>
          <p:cNvPr id="239" name="TextShape 2"/>
          <p:cNvSpPr txBox="1"/>
          <p:nvPr/>
        </p:nvSpPr>
        <p:spPr>
          <a:xfrm>
            <a:off x="250920" y="1916280"/>
            <a:ext cx="8642160" cy="4681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Level implementation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Structured and modular programming techniques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Hierarchical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Highest module passes information to lower module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Modules further subdivided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More specific tasks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Uses information of basic file system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Logical file system transforms record number to byte address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Responsibilities of the File Manager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250920" y="1916280"/>
            <a:ext cx="8642160" cy="4681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Policy determines: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File storage location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System and user access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Uses device-independent commands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Access to material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Two factors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Flexibility of access to information (Factor 1)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Shared files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Providing distributed access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Allowing users to browse public directories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Levels in a File Management System</a:t>
            </a:r>
            <a:endParaRPr/>
          </a:p>
        </p:txBody>
      </p:sp>
      <p:sp>
        <p:nvSpPr>
          <p:cNvPr id="241" name="TextShape 2"/>
          <p:cNvSpPr txBox="1"/>
          <p:nvPr/>
        </p:nvSpPr>
        <p:spPr>
          <a:xfrm>
            <a:off x="250920" y="1916280"/>
            <a:ext cx="8642160" cy="4681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3200">
                <a:solidFill>
                  <a:srgbClr val="000000"/>
                </a:solidFill>
                <a:latin typeface="Arial"/>
                <a:ea typeface="ＭＳ Ｐゴシック"/>
              </a:rPr>
              <a:t>Verification</a:t>
            </a: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 at every level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Directory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File system checks if requested file exists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Access control verification module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Determines whether access allowed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Logical file system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Checks if requested byte address within file limits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Device interface module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Checks if storage device exists</a:t>
            </a:r>
            <a:endParaRPr/>
          </a:p>
        </p:txBody>
      </p:sp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Access Control Verification Module</a:t>
            </a:r>
            <a:endParaRPr/>
          </a:p>
        </p:txBody>
      </p:sp>
      <p:sp>
        <p:nvSpPr>
          <p:cNvPr id="243" name="TextShape 2"/>
          <p:cNvSpPr txBox="1"/>
          <p:nvPr/>
        </p:nvSpPr>
        <p:spPr>
          <a:xfrm>
            <a:off x="250920" y="1916280"/>
            <a:ext cx="8642160" cy="468108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File sharing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Data files, user-owned program files, system files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Advantages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Save space, synchronized updates, resource efficiency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Disadvantage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Need to protect file integrity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Five possible file actions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READ only, WRITE only, EXECUTE only, DELETE only, combination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Four methods</a:t>
            </a:r>
            <a:endParaRPr/>
          </a:p>
        </p:txBody>
      </p:sp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Access Control Matrix</a:t>
            </a:r>
            <a:endParaRPr/>
          </a:p>
        </p:txBody>
      </p:sp>
      <p:sp>
        <p:nvSpPr>
          <p:cNvPr id="245" name="TextShape 2"/>
          <p:cNvSpPr txBox="1"/>
          <p:nvPr/>
        </p:nvSpPr>
        <p:spPr>
          <a:xfrm>
            <a:off x="457200" y="1905120"/>
            <a:ext cx="8229240" cy="1371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222222"/>
                </a:solidFill>
                <a:latin typeface="Arial"/>
                <a:ea typeface="ＭＳ Ｐゴシック"/>
              </a:rPr>
              <a:t>Advantages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222222"/>
                </a:solidFill>
                <a:latin typeface="Arial"/>
                <a:ea typeface="ＭＳ Ｐゴシック"/>
              </a:rPr>
              <a:t>Easy to implement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222222"/>
                </a:solidFill>
                <a:latin typeface="Arial"/>
                <a:ea typeface="ＭＳ Ｐゴシック"/>
              </a:rPr>
              <a:t>Works well in system with few files, users </a:t>
            </a:r>
            <a:endParaRPr/>
          </a:p>
        </p:txBody>
      </p:sp>
      <p:pic>
        <p:nvPicPr>
          <p:cNvPr id="246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0880" y="3581280"/>
            <a:ext cx="7886520" cy="30668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Access Control Matrix (cont'd.)</a:t>
            </a:r>
            <a:endParaRPr/>
          </a:p>
        </p:txBody>
      </p:sp>
      <p:sp>
        <p:nvSpPr>
          <p:cNvPr id="248" name="TextShape 2"/>
          <p:cNvSpPr txBox="1"/>
          <p:nvPr/>
        </p:nvSpPr>
        <p:spPr>
          <a:xfrm>
            <a:off x="457200" y="1816200"/>
            <a:ext cx="8229240" cy="1917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Disadvantages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As files and user increase, matrix increases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Possibly beyond main memory capacity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Wasted space: due to null entries</a:t>
            </a:r>
            <a:endParaRPr/>
          </a:p>
        </p:txBody>
      </p:sp>
      <p:pic>
        <p:nvPicPr>
          <p:cNvPr id="249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4038480"/>
            <a:ext cx="7705440" cy="259056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Access Control Lists</a:t>
            </a:r>
            <a:endParaRPr/>
          </a:p>
        </p:txBody>
      </p:sp>
      <p:sp>
        <p:nvSpPr>
          <p:cNvPr id="251" name="TextShape 2"/>
          <p:cNvSpPr txBox="1"/>
          <p:nvPr/>
        </p:nvSpPr>
        <p:spPr>
          <a:xfrm>
            <a:off x="457200" y="1905120"/>
            <a:ext cx="8229240" cy="996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222222"/>
                </a:solidFill>
                <a:latin typeface="Arial"/>
                <a:ea typeface="ＭＳ Ｐゴシック"/>
              </a:rPr>
              <a:t>Modification of access control matrix technique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52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3520" y="3657600"/>
            <a:ext cx="8086320" cy="230472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Access Control Lists (cont'd.)</a:t>
            </a:r>
            <a:endParaRPr/>
          </a:p>
        </p:txBody>
      </p:sp>
      <p:sp>
        <p:nvSpPr>
          <p:cNvPr id="254" name="TextShape 2"/>
          <p:cNvSpPr txBox="1"/>
          <p:nvPr/>
        </p:nvSpPr>
        <p:spPr>
          <a:xfrm>
            <a:off x="250920" y="1916280"/>
            <a:ext cx="8642160" cy="468108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Contains user names granted file access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User denied access grouped under “WORLD”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Shorten list by categorizing users 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SYSTEM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Personnel with unlimited access to all files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OWNER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Absolute control over all files created in own account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GROUP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All users belonging to appropriate group have access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WORLD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All other users in system</a:t>
            </a:r>
            <a:endParaRPr/>
          </a:p>
        </p:txBody>
      </p:sp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Capability Lists</a:t>
            </a:r>
            <a:endParaRPr/>
          </a:p>
        </p:txBody>
      </p:sp>
      <p:sp>
        <p:nvSpPr>
          <p:cNvPr id="256" name="TextShape 2"/>
          <p:cNvSpPr txBox="1"/>
          <p:nvPr/>
        </p:nvSpPr>
        <p:spPr>
          <a:xfrm>
            <a:off x="457200" y="1893960"/>
            <a:ext cx="8229240" cy="1611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222222"/>
                </a:solidFill>
                <a:latin typeface="Arial"/>
                <a:ea typeface="ＭＳ Ｐゴシック"/>
              </a:rPr>
              <a:t>Lists every user and files each has access to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222222"/>
                </a:solidFill>
                <a:latin typeface="Arial"/>
                <a:ea typeface="ＭＳ Ｐゴシック"/>
              </a:rPr>
              <a:t>Can control access to devices as well as to files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222222"/>
                </a:solidFill>
                <a:latin typeface="Arial"/>
                <a:ea typeface="ＭＳ Ｐゴシック"/>
              </a:rPr>
              <a:t>Most common</a:t>
            </a:r>
            <a:endParaRPr/>
          </a:p>
        </p:txBody>
      </p:sp>
      <p:pic>
        <p:nvPicPr>
          <p:cNvPr id="257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3581280"/>
            <a:ext cx="7800480" cy="281916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Data Compression</a:t>
            </a:r>
            <a:endParaRPr/>
          </a:p>
        </p:txBody>
      </p:sp>
      <p:sp>
        <p:nvSpPr>
          <p:cNvPr id="259" name="TextShape 2"/>
          <p:cNvSpPr txBox="1"/>
          <p:nvPr/>
        </p:nvSpPr>
        <p:spPr>
          <a:xfrm>
            <a:off x="533520" y="2743200"/>
            <a:ext cx="8229240" cy="2212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A technique used to save space in files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Text decompression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Other decompression schemes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0" name="TextShape 3"/>
          <p:cNvSpPr txBox="1"/>
          <p:nvPr/>
        </p:nvSpPr>
        <p:spPr>
          <a:xfrm>
            <a:off x="7010280" y="6245280"/>
            <a:ext cx="2133360" cy="4759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A06DA253-3BD4-4AEC-9E48-AF894CC9B255}" type="slidenum">
              <a:rPr lang="en-AU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</p:spTree>
  </p:cSld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Text Compression</a:t>
            </a:r>
            <a:endParaRPr/>
          </a:p>
        </p:txBody>
      </p:sp>
      <p:sp>
        <p:nvSpPr>
          <p:cNvPr id="262" name="TextShape 2"/>
          <p:cNvSpPr txBox="1"/>
          <p:nvPr/>
        </p:nvSpPr>
        <p:spPr>
          <a:xfrm>
            <a:off x="250920" y="1916280"/>
            <a:ext cx="8642160" cy="468108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StarSymbol"/>
              <a:buChar char=""/>
            </a:pPr>
            <a:r>
              <a:rPr b="1" lang="en-US" sz="2400">
                <a:solidFill>
                  <a:srgbClr val="000000"/>
                </a:solidFill>
                <a:latin typeface="Arial"/>
                <a:ea typeface="ＭＳ Ｐゴシック"/>
              </a:rPr>
              <a:t>Records with repeated characters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Repeated characters are replaced with a code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b="1" lang="en-US" sz="2400">
                <a:solidFill>
                  <a:srgbClr val="000000"/>
                </a:solidFill>
                <a:latin typeface="Arial"/>
                <a:ea typeface="ＭＳ Ｐゴシック"/>
              </a:rPr>
              <a:t>Repeated terms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Compressed using symbols to represent most commonly used words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University student database common words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Student, course, grade, department each be represented with single character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b="1" lang="en-US" sz="2400">
                <a:solidFill>
                  <a:srgbClr val="000000"/>
                </a:solidFill>
                <a:latin typeface="Arial"/>
                <a:ea typeface="ＭＳ Ｐゴシック"/>
              </a:rPr>
              <a:t>Front-end compression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Entry takes given number of characters from previous entry that they have in common</a:t>
            </a:r>
            <a:endParaRPr/>
          </a:p>
        </p:txBody>
      </p:sp>
    </p:spTree>
  </p:cSld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Other Compression Schemes</a:t>
            </a:r>
            <a:endParaRPr/>
          </a:p>
        </p:txBody>
      </p:sp>
      <p:sp>
        <p:nvSpPr>
          <p:cNvPr id="264" name="TextShape 2"/>
          <p:cNvSpPr txBox="1"/>
          <p:nvPr/>
        </p:nvSpPr>
        <p:spPr>
          <a:xfrm>
            <a:off x="250920" y="1916280"/>
            <a:ext cx="8642160" cy="4681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Large files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Video and music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ISO MPEG standards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Photographs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ISO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International Organization for Standardization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Responsibilities of the File Manager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250920" y="1916280"/>
            <a:ext cx="8642160" cy="4681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Subsequent protection (Factor 2)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Prevent system malfunctions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Security checks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Account numbers and passwords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400">
                <a:solidFill>
                  <a:srgbClr val="000000"/>
                </a:solidFill>
                <a:latin typeface="Arial"/>
                <a:ea typeface="ＭＳ Ｐゴシック"/>
              </a:rPr>
              <a:t>File allocation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Activate secondary storage device, load file into memory, update records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400">
                <a:solidFill>
                  <a:srgbClr val="000000"/>
                </a:solidFill>
                <a:latin typeface="Arial"/>
                <a:ea typeface="ＭＳ Ｐゴシック"/>
              </a:rPr>
              <a:t>File deallocation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Update file tables, rewrite file (if revised), notify waiting processes of file availability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Summary</a:t>
            </a:r>
            <a:endParaRPr/>
          </a:p>
        </p:txBody>
      </p:sp>
      <p:sp>
        <p:nvSpPr>
          <p:cNvPr id="266" name="TextShape 2"/>
          <p:cNvSpPr txBox="1"/>
          <p:nvPr/>
        </p:nvSpPr>
        <p:spPr>
          <a:xfrm>
            <a:off x="457200" y="1981080"/>
            <a:ext cx="8229240" cy="449532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File manager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Controls every file and processes user commands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Manages access control procedures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Maintain file integrity and security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File organizations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Sequential, direct, indexed sequential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Physical storage allocation schemes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Contiguous, noncontiguous, indexed 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Record types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Fixed-length versus variable-length records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Four access methods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Definitions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250920" y="1916280"/>
            <a:ext cx="8642160" cy="468108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StarSymbol"/>
              <a:buChar char=""/>
            </a:pPr>
            <a:r>
              <a:rPr b="1" lang="en-US" sz="2400">
                <a:solidFill>
                  <a:srgbClr val="000000"/>
                </a:solidFill>
                <a:latin typeface="Arial"/>
                <a:ea typeface="ＭＳ Ｐゴシック"/>
              </a:rPr>
              <a:t>Field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Group of related bytes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Identified by user (name, type, size)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b="1" lang="en-US" sz="2400">
                <a:solidFill>
                  <a:srgbClr val="000000"/>
                </a:solidFill>
                <a:latin typeface="Arial"/>
                <a:ea typeface="ＭＳ Ｐゴシック"/>
              </a:rPr>
              <a:t>Record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Group of related fields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b="1" lang="en-US" sz="2400">
                <a:solidFill>
                  <a:srgbClr val="000000"/>
                </a:solidFill>
                <a:latin typeface="Arial"/>
                <a:ea typeface="ＭＳ Ｐゴシック"/>
              </a:rPr>
              <a:t>File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Group of related records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Information used by specific application programs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Report generation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Flat file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No connections to other files, no dimensionality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Definitions (cont'd.)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304920" y="1905120"/>
            <a:ext cx="8642160" cy="468108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StarSymbol"/>
              <a:buChar char=""/>
            </a:pPr>
            <a:r>
              <a:rPr b="1" lang="en-US" sz="3200">
                <a:solidFill>
                  <a:srgbClr val="000000"/>
                </a:solidFill>
                <a:latin typeface="Arial"/>
                <a:ea typeface="ＭＳ Ｐゴシック"/>
              </a:rPr>
              <a:t>Databases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Groups of related files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Interconnected at various levels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Give users flexibility of access to stored data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b="1" lang="en-US" sz="3200">
                <a:solidFill>
                  <a:srgbClr val="000000"/>
                </a:solidFill>
                <a:latin typeface="Arial"/>
                <a:ea typeface="ＭＳ Ｐゴシック"/>
              </a:rPr>
              <a:t>Program files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Contain instructions 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b="1" lang="en-US" sz="3200">
                <a:solidFill>
                  <a:srgbClr val="000000"/>
                </a:solidFill>
                <a:latin typeface="Arial"/>
                <a:ea typeface="ＭＳ Ｐゴシック"/>
              </a:rPr>
              <a:t>Directories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Listings of filenames and their attributes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250920" y="755640"/>
            <a:ext cx="8642160" cy="999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 Narrow"/>
                <a:ea typeface="ＭＳ Ｐゴシック"/>
              </a:rPr>
              <a:t>Definitions (cont'd.)</a:t>
            </a:r>
            <a:endParaRPr/>
          </a:p>
        </p:txBody>
      </p:sp>
      <p:pic>
        <p:nvPicPr>
          <p:cNvPr id="142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0880" y="2895480"/>
            <a:ext cx="7810200" cy="23238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